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034"/>
  </p:normalViewPr>
  <p:slideViewPr>
    <p:cSldViewPr snapToGrid="0" snapToObjects="1">
      <p:cViewPr varScale="1">
        <p:scale>
          <a:sx n="94" d="100"/>
          <a:sy n="94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C7322-DBA3-BF43-82FB-6F78055E2C7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F411A-600F-FC49-9C41-9076F6F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4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number:</a:t>
            </a:r>
          </a:p>
          <a:p>
            <a:endParaRPr lang="en-US" dirty="0"/>
          </a:p>
          <a:p>
            <a:r>
              <a:rPr lang="en-US" dirty="0"/>
              <a:t>Intake stage number: Each unique "Intake Stage #" (Column M) may be thought of as a unique report of ANE made on a particular date at a particular time. Each unique intake will generate a unique investigation, designated by an Investigation Stage # (Column L). So, each unique intake # is paired with an investigation #. With this a case is opened, assigned a case # (Column K)</a:t>
            </a:r>
          </a:p>
          <a:p>
            <a:endParaRPr lang="en-US" dirty="0"/>
          </a:p>
          <a:p>
            <a:r>
              <a:rPr lang="en-US" dirty="0"/>
              <a:t>Investigation stage number: Each unique "Intake Stage #" (Column M) may be thought of as a unique report of ANE made on a particular date at a particular time. Each unique intake will generate a unique investigation, designated by an Investigation Stage # (Column L). So, each unique intake # is paired with an investigation #. </a:t>
            </a:r>
            <a:r>
              <a:rPr lang="en-US"/>
              <a:t>With this a case is opened, assigned a case # (Column 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3385-CB02-614D-8C4E-5085585E9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71AF1-3D19-CC46-BC20-549BF7036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73AE-BC4D-6041-B518-78604E01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3F7B-C443-184C-A224-ED70C66F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71AA-DA72-334D-A98B-1B528619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E0DA-3511-0D43-AC06-B414ADA5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4AFC4-B4EB-BD4C-98E4-53D9DCD0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C165-547A-6C4C-876A-70EE1598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2C21-B8CA-D848-9BB3-B881C81C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C836-FE57-2943-AA2C-968BA96E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92379-AB36-1A45-A130-04B434824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CAFB9-6A1B-954B-B9F7-D2DC2E54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DB41-6AD5-6547-96A4-D2F9DBCA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0529-53DD-E84B-987C-FBD3E5EE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315E-A1D0-274C-8A81-8DE7957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F222-5BA7-B540-8DBE-E518DC21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DC21-B325-EC44-94CD-DEE5A046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E176-D4DF-D045-B094-16571366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672D-0935-B249-BB43-AA123E4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8DF4-3CD9-4B41-9EF2-05483A8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70A3-649A-4A4C-AD0D-57AC8F21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586E-2FBC-D841-9119-49A627B8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C970-CCCE-104E-B2DA-0193D13D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02AA-4CBA-3A4F-96DD-BC33357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FC29-F0C9-BF4D-BF4A-B12D6B64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E31C-268F-0548-90A4-38D66BD1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EF40-FB21-5847-88CE-C02FF11C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AA434-1073-9B44-97F6-BBDA8436E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D2F2-FCB7-3048-8CB9-59CB599B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33EA-E7CC-D24A-9835-31675F28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84DE-CCC5-2E4C-A48F-E6063F89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D9BA-0034-1A4C-8A5D-537515ED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1F92-D6CE-3048-B961-01764719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1FDD6-8A2A-1E4F-A790-A08E3BE3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5CF68-F7D1-6542-9E9E-4152C508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1956A-557F-B847-BBCD-0642DC7FC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49CBF-DAA9-884F-8EEB-51F45E84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E0CFE-5B3C-A94E-927A-F6FAD363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1EBF7-4D16-634F-8324-8E76B3A2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79C8-68E6-3342-82CB-EF29731D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C7B49-99ED-4147-8AA9-EE5F05A8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9A66-ED04-8A41-912E-4F84EB6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586C6-2A19-3C49-A01F-F137D94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30458-0529-5B4A-B508-6E3B2BAF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ABE47-09C7-5749-A750-A3743A11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6DD4C-0712-4842-ABAD-BD7D0067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0030-2E99-7F4D-BE5B-366942EA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570A-A381-2945-837E-9EA44BFC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A809E-5F9D-B94C-85D7-85DED191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2666-1559-AC4D-A35E-CFCA7AC2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CA226-7F8F-8444-921A-43FF4BA2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E547-CBB3-2B43-9FB1-40D3698F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0AE-EDD2-3043-823A-3797BE0C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654B9-FDC0-7F4E-A15D-65D16FC62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669DE-9F78-2E4E-9281-C29595B6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9465-BADC-0C46-9FC0-59314A8A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AA8D1-A95C-E541-84B5-D66FF539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5660A-1A40-0741-B424-DB09DEA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DB9C-8DDB-CF45-BB72-90095538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2AAED-1BD5-884B-B6FE-2F8F4DD8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A302-7068-9649-9B05-FB4C21532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5627-BE63-6D44-A8D4-6AB599939C0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E849E-E9BD-2546-B6E3-92CA31DA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0EF0-8C2A-034B-97F2-F45FC858F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image" Target="../media/image5.jp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6BE67-8971-3B46-9E2F-DCFFAF270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162432" cy="1801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87C4B-5F54-4047-B816-44E96F466AD9}"/>
              </a:ext>
            </a:extLst>
          </p:cNvPr>
          <p:cNvSpPr txBox="1"/>
          <p:nvPr/>
        </p:nvSpPr>
        <p:spPr>
          <a:xfrm>
            <a:off x="2433762" y="577488"/>
            <a:ext cx="73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Thank you for visiting the DETECT pilot study repository. We are still cleaning up and organizing many of the files. We appreciate your patience.</a:t>
            </a:r>
          </a:p>
        </p:txBody>
      </p:sp>
    </p:spTree>
    <p:extLst>
      <p:ext uri="{BB962C8B-B14F-4D97-AF65-F5344CB8AC3E}">
        <p14:creationId xmlns:p14="http://schemas.microsoft.com/office/powerpoint/2010/main" val="68032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6D1CC2-5982-6C48-A8B0-B29AA31D62F2}"/>
              </a:ext>
            </a:extLst>
          </p:cNvPr>
          <p:cNvGrpSpPr/>
          <p:nvPr/>
        </p:nvGrpSpPr>
        <p:grpSpPr>
          <a:xfrm>
            <a:off x="178081" y="2506847"/>
            <a:ext cx="1845725" cy="1844306"/>
            <a:chOff x="7520576" y="1515616"/>
            <a:chExt cx="1845725" cy="184430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42E9857-01B1-3742-9F21-6F55CC5743F4}"/>
                </a:ext>
              </a:extLst>
            </p:cNvPr>
            <p:cNvSpPr/>
            <p:nvPr/>
          </p:nvSpPr>
          <p:spPr>
            <a:xfrm>
              <a:off x="7520576" y="1515616"/>
              <a:ext cx="1845725" cy="18443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500" dirty="0"/>
                <a:t>Mary Smith</a:t>
              </a:r>
            </a:p>
            <a:p>
              <a:pPr algn="ctr"/>
              <a:r>
                <a:rPr lang="en-US" sz="1500" dirty="0"/>
                <a:t>Person ID = 32186984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E0959B-3139-5245-A1E0-E6381CE80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7658" y="1571008"/>
              <a:ext cx="527323" cy="694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793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EC17D-DC9A-D140-8458-044BCC1E0966}"/>
              </a:ext>
            </a:extLst>
          </p:cNvPr>
          <p:cNvSpPr/>
          <p:nvPr/>
        </p:nvSpPr>
        <p:spPr>
          <a:xfrm>
            <a:off x="118152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2015 </a:t>
            </a:r>
            <a:r>
              <a:rPr lang="en-US" dirty="0" err="1">
                <a:solidFill>
                  <a:schemeClr val="tx1"/>
                </a:solidFill>
              </a:rPr>
              <a:t>MedStar</a:t>
            </a:r>
            <a:r>
              <a:rPr lang="en-US" dirty="0">
                <a:solidFill>
                  <a:schemeClr val="tx1"/>
                </a:solidFill>
              </a:rPr>
              <a:t> Compliance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5CE31-3252-534A-B2C0-09ABFA978C94}"/>
              </a:ext>
            </a:extLst>
          </p:cNvPr>
          <p:cNvSpPr/>
          <p:nvPr/>
        </p:nvSpPr>
        <p:spPr>
          <a:xfrm>
            <a:off x="383054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Pilot Screenings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1,248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7351F-47DA-154E-84E5-792A6660B564}"/>
              </a:ext>
            </a:extLst>
          </p:cNvPr>
          <p:cNvSpPr/>
          <p:nvPr/>
        </p:nvSpPr>
        <p:spPr>
          <a:xfrm>
            <a:off x="647956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APS Investigations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747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79C3-B000-674F-AC41-4D5621D6B9C9}"/>
              </a:ext>
            </a:extLst>
          </p:cNvPr>
          <p:cNvSpPr/>
          <p:nvPr/>
        </p:nvSpPr>
        <p:spPr>
          <a:xfrm>
            <a:off x="1181528" y="2741488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Analysis: Number of reports over 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C4E7F6-25EE-E644-AD9D-4EA88D0DAF38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977775" y="2003460"/>
            <a:ext cx="0" cy="738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D9CC2CD-65F4-0346-A257-17894859A95F}"/>
              </a:ext>
            </a:extLst>
          </p:cNvPr>
          <p:cNvSpPr/>
          <p:nvPr/>
        </p:nvSpPr>
        <p:spPr>
          <a:xfrm>
            <a:off x="5155914" y="501892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screenings matched to APS investigations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46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0F53BC2-2859-E241-8969-D49F12D07E0C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16200000" flipH="1">
            <a:off x="3781745" y="2848510"/>
            <a:ext cx="3015466" cy="1325366"/>
          </a:xfrm>
          <a:prstGeom prst="bentConnector3">
            <a:avLst>
              <a:gd name="adj1" fmla="val 1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7A57D66-9737-184D-A82F-EFADDC24DA3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5106255" y="2849366"/>
            <a:ext cx="3015466" cy="1323654"/>
          </a:xfrm>
          <a:prstGeom prst="bentConnector3">
            <a:avLst>
              <a:gd name="adj1" fmla="val 1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483BC-B8F1-B74F-8994-47A8BB0690ED}"/>
              </a:ext>
            </a:extLst>
          </p:cNvPr>
          <p:cNvSpPr/>
          <p:nvPr/>
        </p:nvSpPr>
        <p:spPr>
          <a:xfrm>
            <a:off x="8072062" y="2372474"/>
            <a:ext cx="1592494" cy="117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matching APS investigation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1,181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099C9F-7AF3-0543-8CCD-86FA3791E106}"/>
              </a:ext>
            </a:extLst>
          </p:cNvPr>
          <p:cNvSpPr/>
          <p:nvPr/>
        </p:nvSpPr>
        <p:spPr>
          <a:xfrm>
            <a:off x="8072062" y="3846816"/>
            <a:ext cx="1592494" cy="117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Investigation date prior to screening date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21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44BB1-97B1-0D4B-ADBB-EC42360D47D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952161" y="2958529"/>
            <a:ext cx="2119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1593FF-F6C1-8040-9298-73F484724B0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52161" y="4432871"/>
            <a:ext cx="2119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9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D98B498-29D7-6D48-8CBB-45F45CC6C9BA}"/>
              </a:ext>
            </a:extLst>
          </p:cNvPr>
          <p:cNvGrpSpPr/>
          <p:nvPr/>
        </p:nvGrpSpPr>
        <p:grpSpPr>
          <a:xfrm>
            <a:off x="196951" y="346168"/>
            <a:ext cx="11798098" cy="6134032"/>
            <a:chOff x="117416" y="717556"/>
            <a:chExt cx="10585166" cy="550340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E697E7-1DD6-1E4E-9678-8D7B7498BF9B}"/>
                </a:ext>
              </a:extLst>
            </p:cNvPr>
            <p:cNvGrpSpPr/>
            <p:nvPr/>
          </p:nvGrpSpPr>
          <p:grpSpPr>
            <a:xfrm>
              <a:off x="135176" y="1766776"/>
              <a:ext cx="1655971" cy="1654698"/>
              <a:chOff x="135176" y="2641408"/>
              <a:chExt cx="1655971" cy="1654698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33557E1-F3B8-CC42-975E-9187FEF9C29F}"/>
                  </a:ext>
                </a:extLst>
              </p:cNvPr>
              <p:cNvSpPr/>
              <p:nvPr/>
            </p:nvSpPr>
            <p:spPr>
              <a:xfrm>
                <a:off x="135176" y="2641408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F2CEA02-EA6D-1A47-9CBE-75AD8CCA2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054" y="2739819"/>
                <a:ext cx="1327017" cy="148675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70074E-19EB-8444-B966-96CA64E086FA}"/>
                  </a:ext>
                </a:extLst>
              </p:cNvPr>
              <p:cNvSpPr/>
              <p:nvPr/>
            </p:nvSpPr>
            <p:spPr>
              <a:xfrm>
                <a:off x="449545" y="3187231"/>
                <a:ext cx="422177" cy="1816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911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D04D02-766F-D347-8FCD-64E7099B4BC7}"/>
                </a:ext>
              </a:extLst>
            </p:cNvPr>
            <p:cNvSpPr txBox="1"/>
            <p:nvPr/>
          </p:nvSpPr>
          <p:spPr>
            <a:xfrm>
              <a:off x="117416" y="136167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1. A 911 Call is made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48051B0-8F97-8F4F-8B7F-998FF9B4AA59}"/>
                </a:ext>
              </a:extLst>
            </p:cNvPr>
            <p:cNvGrpSpPr/>
            <p:nvPr/>
          </p:nvGrpSpPr>
          <p:grpSpPr>
            <a:xfrm>
              <a:off x="2319490" y="1781213"/>
              <a:ext cx="1655971" cy="1654698"/>
              <a:chOff x="2319490" y="2655845"/>
              <a:chExt cx="1655971" cy="1654698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D56DADE-58FB-0149-8438-632FDB8F87F0}"/>
                  </a:ext>
                </a:extLst>
              </p:cNvPr>
              <p:cNvSpPr/>
              <p:nvPr/>
            </p:nvSpPr>
            <p:spPr>
              <a:xfrm>
                <a:off x="2319490" y="2655845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7BBA70C-536E-B94C-933B-0E4D24902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2716" y="3132770"/>
                <a:ext cx="1509518" cy="700848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BB41AF-0D26-2C44-89AB-62AE4ADF7773}"/>
                </a:ext>
              </a:extLst>
            </p:cNvPr>
            <p:cNvSpPr txBox="1"/>
            <p:nvPr/>
          </p:nvSpPr>
          <p:spPr>
            <a:xfrm>
              <a:off x="2307820" y="920519"/>
              <a:ext cx="3700402" cy="66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 An ambulance is dispatched to the scene.</a:t>
              </a:r>
            </a:p>
            <a:p>
              <a:pPr algn="ctr"/>
              <a:r>
                <a:rPr lang="en-US" sz="1400" dirty="0"/>
                <a:t>This is considered an incident and assigned and </a:t>
              </a:r>
              <a:r>
                <a:rPr lang="en-US" sz="1400" b="1" dirty="0"/>
                <a:t>incident/response number</a:t>
              </a:r>
              <a:r>
                <a:rPr lang="en-US" sz="1400" dirty="0"/>
                <a:t>.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EB77F1-5BE6-B147-9A57-301FA86B5DAB}"/>
                </a:ext>
              </a:extLst>
            </p:cNvPr>
            <p:cNvGrpSpPr/>
            <p:nvPr/>
          </p:nvGrpSpPr>
          <p:grpSpPr>
            <a:xfrm>
              <a:off x="4503804" y="1766776"/>
              <a:ext cx="1655971" cy="1654698"/>
              <a:chOff x="4503804" y="2641408"/>
              <a:chExt cx="1655971" cy="1654698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CD2D9E2-8BF1-494D-9C7E-FD5D1B0621F0}"/>
                  </a:ext>
                </a:extLst>
              </p:cNvPr>
              <p:cNvSpPr/>
              <p:nvPr/>
            </p:nvSpPr>
            <p:spPr>
              <a:xfrm>
                <a:off x="4503804" y="2641408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78E62F95-DE41-C64D-813F-CAC5FFCF7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1882" y="2822801"/>
                <a:ext cx="1459813" cy="1291912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993FF7C-52C1-F640-BB2E-4455001A1FFF}"/>
                </a:ext>
              </a:extLst>
            </p:cNvPr>
            <p:cNvGrpSpPr/>
            <p:nvPr/>
          </p:nvGrpSpPr>
          <p:grpSpPr>
            <a:xfrm>
              <a:off x="6688118" y="1766776"/>
              <a:ext cx="1655971" cy="1654698"/>
              <a:chOff x="6688118" y="2641408"/>
              <a:chExt cx="1655971" cy="1654698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9551ABD-7080-9A4E-B641-77DFA614759C}"/>
                  </a:ext>
                </a:extLst>
              </p:cNvPr>
              <p:cNvSpPr/>
              <p:nvPr/>
            </p:nvSpPr>
            <p:spPr>
              <a:xfrm>
                <a:off x="6688118" y="2641408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Mary Smith</a:t>
                </a:r>
              </a:p>
              <a:p>
                <a:pPr algn="ctr"/>
                <a:r>
                  <a:rPr lang="en-US" sz="1500" dirty="0"/>
                  <a:t>Incident PCR Number = 15000001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52A71E1-405B-B649-8A71-180661B16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0731" y="2691105"/>
                <a:ext cx="473110" cy="622795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8AAAFFE-BCE0-F44C-8643-780C15C2C5FA}"/>
                </a:ext>
              </a:extLst>
            </p:cNvPr>
            <p:cNvGrpSpPr/>
            <p:nvPr/>
          </p:nvGrpSpPr>
          <p:grpSpPr>
            <a:xfrm>
              <a:off x="8872432" y="1781213"/>
              <a:ext cx="1655971" cy="1654698"/>
              <a:chOff x="8872432" y="2655845"/>
              <a:chExt cx="1655971" cy="1654698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3E1B983F-B18F-0F44-8C41-04C9ABB1A0F3}"/>
                  </a:ext>
                </a:extLst>
              </p:cNvPr>
              <p:cNvSpPr/>
              <p:nvPr/>
            </p:nvSpPr>
            <p:spPr>
              <a:xfrm>
                <a:off x="8872432" y="2655845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B453573B-9BD4-3D47-96F5-6982D7141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346" y="2890606"/>
                <a:ext cx="1406141" cy="1185176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ACE795-F539-234F-BEB4-15D78EFDD978}"/>
                </a:ext>
              </a:extLst>
            </p:cNvPr>
            <p:cNvSpPr txBox="1"/>
            <p:nvPr/>
          </p:nvSpPr>
          <p:spPr>
            <a:xfrm>
              <a:off x="6701370" y="717556"/>
              <a:ext cx="3700402" cy="85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3. A single record is created in </a:t>
              </a:r>
              <a:r>
                <a:rPr lang="en-US" sz="1400" dirty="0" err="1"/>
                <a:t>MedStar’s</a:t>
              </a:r>
              <a:r>
                <a:rPr lang="en-US" sz="1400" dirty="0"/>
                <a:t> </a:t>
              </a:r>
              <a:r>
                <a:rPr lang="en-US" sz="1400" dirty="0" err="1"/>
                <a:t>ePCR</a:t>
              </a:r>
              <a:r>
                <a:rPr lang="en-US" sz="1400" dirty="0"/>
                <a:t> for this person at this incident. It is then assigned an </a:t>
              </a:r>
              <a:r>
                <a:rPr lang="en-US" sz="1400" b="1" dirty="0"/>
                <a:t>incident PCR number</a:t>
              </a:r>
              <a:r>
                <a:rPr lang="en-US" sz="1400" dirty="0"/>
                <a:t>. There can be only one DETECT screening per incident PCR number.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3E1478C-32D9-8F41-B404-A4D97E17AC0E}"/>
                </a:ext>
              </a:extLst>
            </p:cNvPr>
            <p:cNvCxnSpPr>
              <a:stCxn id="9" idx="3"/>
              <a:endCxn id="26" idx="1"/>
            </p:cNvCxnSpPr>
            <p:nvPr/>
          </p:nvCxnSpPr>
          <p:spPr>
            <a:xfrm>
              <a:off x="1791147" y="2594125"/>
              <a:ext cx="528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FA0AC94-7DDA-804B-90C9-0B15A67C5D36}"/>
                </a:ext>
              </a:extLst>
            </p:cNvPr>
            <p:cNvCxnSpPr>
              <a:stCxn id="26" idx="3"/>
              <a:endCxn id="34" idx="1"/>
            </p:cNvCxnSpPr>
            <p:nvPr/>
          </p:nvCxnSpPr>
          <p:spPr>
            <a:xfrm flipV="1">
              <a:off x="3975461" y="2594125"/>
              <a:ext cx="528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F27DE72-CD90-9240-90FE-200A9D6BE2B6}"/>
                </a:ext>
              </a:extLst>
            </p:cNvPr>
            <p:cNvCxnSpPr>
              <a:stCxn id="34" idx="3"/>
              <a:endCxn id="39" idx="1"/>
            </p:cNvCxnSpPr>
            <p:nvPr/>
          </p:nvCxnSpPr>
          <p:spPr>
            <a:xfrm>
              <a:off x="6159775" y="2594125"/>
              <a:ext cx="528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FEC2181-AB9B-CB48-9BFF-D07E4B724982}"/>
                </a:ext>
              </a:extLst>
            </p:cNvPr>
            <p:cNvCxnSpPr>
              <a:stCxn id="39" idx="3"/>
              <a:endCxn id="41" idx="1"/>
            </p:cNvCxnSpPr>
            <p:nvPr/>
          </p:nvCxnSpPr>
          <p:spPr>
            <a:xfrm>
              <a:off x="8344089" y="2594125"/>
              <a:ext cx="528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771FEBA-FA65-CB4F-B1DD-8EE91635D3AC}"/>
                </a:ext>
              </a:extLst>
            </p:cNvPr>
            <p:cNvGrpSpPr/>
            <p:nvPr/>
          </p:nvGrpSpPr>
          <p:grpSpPr>
            <a:xfrm>
              <a:off x="6659300" y="3717916"/>
              <a:ext cx="1655971" cy="1654698"/>
              <a:chOff x="6688118" y="2641408"/>
              <a:chExt cx="1655971" cy="1654698"/>
            </a:xfrm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A9BC6213-63FF-C04F-8ED7-F9F1E56AD4E4}"/>
                  </a:ext>
                </a:extLst>
              </p:cNvPr>
              <p:cNvSpPr/>
              <p:nvPr/>
            </p:nvSpPr>
            <p:spPr>
              <a:xfrm>
                <a:off x="6688118" y="2641408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John Smith</a:t>
                </a:r>
              </a:p>
              <a:p>
                <a:pPr algn="ctr"/>
                <a:r>
                  <a:rPr lang="en-US" sz="1500" dirty="0"/>
                  <a:t>Incident PCR Number = 15000002</a:t>
                </a: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1530E01E-AD42-E24E-8AB1-357B7F728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0731" y="2691105"/>
                <a:ext cx="473110" cy="622795"/>
              </a:xfrm>
              <a:prstGeom prst="rect">
                <a:avLst/>
              </a:prstGeom>
            </p:spPr>
          </p:pic>
        </p:grp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147CBB19-1307-9542-8CD2-9F36D52B1D6A}"/>
                </a:ext>
              </a:extLst>
            </p:cNvPr>
            <p:cNvCxnSpPr>
              <a:stCxn id="34" idx="3"/>
              <a:endCxn id="64" idx="1"/>
            </p:cNvCxnSpPr>
            <p:nvPr/>
          </p:nvCxnSpPr>
          <p:spPr>
            <a:xfrm>
              <a:off x="6159775" y="2594125"/>
              <a:ext cx="499525" cy="19511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627846D-78F2-D646-AF65-A2C915F9FAA9}"/>
                </a:ext>
              </a:extLst>
            </p:cNvPr>
            <p:cNvGrpSpPr/>
            <p:nvPr/>
          </p:nvGrpSpPr>
          <p:grpSpPr>
            <a:xfrm>
              <a:off x="8872432" y="3767613"/>
              <a:ext cx="1655971" cy="1654698"/>
              <a:chOff x="8872432" y="2655845"/>
              <a:chExt cx="1655971" cy="1654698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23F0BFB6-88BF-6147-8F34-426A5C270A76}"/>
                  </a:ext>
                </a:extLst>
              </p:cNvPr>
              <p:cNvSpPr/>
              <p:nvPr/>
            </p:nvSpPr>
            <p:spPr>
              <a:xfrm>
                <a:off x="8872432" y="2655845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4D77020B-C923-A041-88DC-94F553168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346" y="2890606"/>
                <a:ext cx="1406141" cy="1185176"/>
              </a:xfrm>
              <a:prstGeom prst="rect">
                <a:avLst/>
              </a:prstGeom>
            </p:spPr>
          </p:pic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8143593-71C3-6740-BCA4-6137669F8749}"/>
                </a:ext>
              </a:extLst>
            </p:cNvPr>
            <p:cNvCxnSpPr>
              <a:stCxn id="64" idx="3"/>
              <a:endCxn id="69" idx="1"/>
            </p:cNvCxnSpPr>
            <p:nvPr/>
          </p:nvCxnSpPr>
          <p:spPr>
            <a:xfrm>
              <a:off x="8315271" y="4545265"/>
              <a:ext cx="557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653C70-4776-BF4E-991D-C52A614C7084}"/>
                </a:ext>
              </a:extLst>
            </p:cNvPr>
            <p:cNvSpPr txBox="1"/>
            <p:nvPr/>
          </p:nvSpPr>
          <p:spPr>
            <a:xfrm>
              <a:off x="6701370" y="5558240"/>
              <a:ext cx="4001212" cy="66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4. If there is more than one patient at the incident, each one is given a separate record, and a unique </a:t>
              </a:r>
              <a:r>
                <a:rPr lang="en-US" sz="1400" b="1" dirty="0"/>
                <a:t>incident PCR number</a:t>
              </a:r>
              <a:r>
                <a:rPr lang="en-US" sz="1400" dirty="0"/>
                <a:t>, in </a:t>
              </a:r>
              <a:r>
                <a:rPr lang="en-US" sz="1400" dirty="0" err="1"/>
                <a:t>MedStar’s</a:t>
              </a:r>
              <a:r>
                <a:rPr lang="en-US" sz="1400" dirty="0"/>
                <a:t> </a:t>
              </a:r>
              <a:r>
                <a:rPr lang="en-US" sz="1400" dirty="0" err="1"/>
                <a:t>ePCR</a:t>
              </a:r>
              <a:r>
                <a:rPr lang="en-US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3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AD04D02-766F-D347-8FCD-64E7099B4BC7}"/>
              </a:ext>
            </a:extLst>
          </p:cNvPr>
          <p:cNvSpPr txBox="1"/>
          <p:nvPr/>
        </p:nvSpPr>
        <p:spPr>
          <a:xfrm>
            <a:off x="125620" y="1991935"/>
            <a:ext cx="21775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A report is made to APS by phone, email, or both. Each unique report made generates a new </a:t>
            </a:r>
            <a:r>
              <a:rPr lang="en-US" sz="1400" b="1" dirty="0"/>
              <a:t>Intake Stage Number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  <a:p>
            <a:r>
              <a:rPr lang="en-US" sz="1400" dirty="0"/>
              <a:t>Note: There may be multiple allegations (e.g., neglect and emotional abuse) associated with each report.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E356D1-DD75-DA49-93D8-E64E5FA48DC8}"/>
              </a:ext>
            </a:extLst>
          </p:cNvPr>
          <p:cNvSpPr txBox="1"/>
          <p:nvPr/>
        </p:nvSpPr>
        <p:spPr>
          <a:xfrm>
            <a:off x="10014449" y="1991935"/>
            <a:ext cx="21775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Each alleged perpetrator is assigned a </a:t>
            </a:r>
            <a:r>
              <a:rPr lang="en-US" sz="1400" b="1" dirty="0"/>
              <a:t>perpetrator ID</a:t>
            </a:r>
            <a:r>
              <a:rPr lang="en-US" sz="1400" dirty="0"/>
              <a:t>. That id id is reused across case numbers.</a:t>
            </a:r>
          </a:p>
          <a:p>
            <a:pPr algn="ctr"/>
            <a:endParaRPr lang="en-US" sz="1400" dirty="0"/>
          </a:p>
          <a:p>
            <a:r>
              <a:rPr lang="en-US" sz="1400" dirty="0"/>
              <a:t>Note: In cases of self-neglect, the victim and the perpetrator are the same person – and a perpetrator ID is still created for that person.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50D668D-17E2-E044-AC21-7A6C1A6F7BB8}"/>
              </a:ext>
            </a:extLst>
          </p:cNvPr>
          <p:cNvGrpSpPr/>
          <p:nvPr/>
        </p:nvGrpSpPr>
        <p:grpSpPr>
          <a:xfrm>
            <a:off x="2469084" y="1974593"/>
            <a:ext cx="7253833" cy="4021996"/>
            <a:chOff x="1904432" y="1364666"/>
            <a:chExt cx="7253833" cy="4021996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571616DF-F66C-3443-BD21-8D5603680706}"/>
                </a:ext>
              </a:extLst>
            </p:cNvPr>
            <p:cNvSpPr/>
            <p:nvPr/>
          </p:nvSpPr>
          <p:spPr>
            <a:xfrm>
              <a:off x="1904432" y="1367515"/>
              <a:ext cx="1845725" cy="18443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500" dirty="0"/>
                <a:t>Intake Stage Number = 66000001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B861989-15C0-3D45-B621-23E01EC839C8}"/>
                </a:ext>
              </a:extLst>
            </p:cNvPr>
            <p:cNvGrpSpPr/>
            <p:nvPr/>
          </p:nvGrpSpPr>
          <p:grpSpPr>
            <a:xfrm>
              <a:off x="1912309" y="3473712"/>
              <a:ext cx="1845725" cy="1844306"/>
              <a:chOff x="7520576" y="1502364"/>
              <a:chExt cx="1845725" cy="1844306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A65B5E2D-3882-D24E-966E-75AED2E6C7E7}"/>
                  </a:ext>
                </a:extLst>
              </p:cNvPr>
              <p:cNvSpPr/>
              <p:nvPr/>
            </p:nvSpPr>
            <p:spPr>
              <a:xfrm>
                <a:off x="7520576" y="1502364"/>
                <a:ext cx="1845725" cy="184430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Intake Stage Number = 66000002</a:t>
                </a: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F94EB740-7208-1840-AAF9-EE697F9F9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47658" y="1571008"/>
                <a:ext cx="527323" cy="694160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A35482E-F4EF-6449-97EF-B7519DC154D0}"/>
                </a:ext>
              </a:extLst>
            </p:cNvPr>
            <p:cNvGrpSpPr/>
            <p:nvPr/>
          </p:nvGrpSpPr>
          <p:grpSpPr>
            <a:xfrm>
              <a:off x="4768691" y="2551559"/>
              <a:ext cx="1845725" cy="1844306"/>
              <a:chOff x="7520576" y="1502364"/>
              <a:chExt cx="1845725" cy="1844306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8BDDE321-30D1-A24A-B4F0-4373EC638FAE}"/>
                  </a:ext>
                </a:extLst>
              </p:cNvPr>
              <p:cNvSpPr/>
              <p:nvPr/>
            </p:nvSpPr>
            <p:spPr>
              <a:xfrm>
                <a:off x="7520576" y="1502364"/>
                <a:ext cx="1845725" cy="184430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 Victim = </a:t>
                </a:r>
              </a:p>
              <a:p>
                <a:pPr algn="ctr"/>
                <a:r>
                  <a:rPr lang="en-US" sz="1500" dirty="0"/>
                  <a:t>Mary Smith</a:t>
                </a:r>
              </a:p>
              <a:p>
                <a:pPr algn="ctr"/>
                <a:endParaRPr lang="en-US" sz="1500" dirty="0"/>
              </a:p>
            </p:txBody>
          </p:sp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172EE251-16BC-574E-B512-7EC70E3F5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7658" y="1571008"/>
                <a:ext cx="527323" cy="694160"/>
              </a:xfrm>
              <a:prstGeom prst="rect">
                <a:avLst/>
              </a:prstGeom>
            </p:spPr>
          </p:pic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3DAF5F47-62C5-E844-B1BA-850B71D1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3168" y="1364666"/>
              <a:ext cx="1027544" cy="1027544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2329DDC-E4E3-C844-B8F2-237BD7A70472}"/>
                </a:ext>
              </a:extLst>
            </p:cNvPr>
            <p:cNvGrpSpPr/>
            <p:nvPr/>
          </p:nvGrpSpPr>
          <p:grpSpPr>
            <a:xfrm>
              <a:off x="7312540" y="1367515"/>
              <a:ext cx="1845725" cy="1844306"/>
              <a:chOff x="7520576" y="1502364"/>
              <a:chExt cx="1845725" cy="1844306"/>
            </a:xfrm>
          </p:grpSpPr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D675215C-6C7A-E145-A18C-A3D37B532636}"/>
                  </a:ext>
                </a:extLst>
              </p:cNvPr>
              <p:cNvSpPr/>
              <p:nvPr/>
            </p:nvSpPr>
            <p:spPr>
              <a:xfrm>
                <a:off x="7520576" y="1502364"/>
                <a:ext cx="1845725" cy="184430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Perpetrator ID = 55500001</a:t>
                </a:r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F1E54C91-0417-EF41-8DB7-6F513E410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47658" y="1571008"/>
                <a:ext cx="527323" cy="694160"/>
              </a:xfrm>
              <a:prstGeom prst="rect">
                <a:avLst/>
              </a:prstGeom>
            </p:spPr>
          </p:pic>
        </p:grp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BF597DFF-E355-DC42-9C4B-1CE90981ED8F}"/>
                </a:ext>
              </a:extLst>
            </p:cNvPr>
            <p:cNvCxnSpPr>
              <a:stCxn id="102" idx="3"/>
              <a:endCxn id="116" idx="1"/>
            </p:cNvCxnSpPr>
            <p:nvPr/>
          </p:nvCxnSpPr>
          <p:spPr>
            <a:xfrm>
              <a:off x="3750157" y="2289668"/>
              <a:ext cx="1018534" cy="11840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48F02169-F5B5-2C4E-BE81-594980499A1C}"/>
                </a:ext>
              </a:extLst>
            </p:cNvPr>
            <p:cNvCxnSpPr>
              <a:endCxn id="116" idx="1"/>
            </p:cNvCxnSpPr>
            <p:nvPr/>
          </p:nvCxnSpPr>
          <p:spPr>
            <a:xfrm flipV="1">
              <a:off x="3754096" y="3473712"/>
              <a:ext cx="1014595" cy="9221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0E846F5-DD79-8545-882D-49C66C2743A0}"/>
                </a:ext>
              </a:extLst>
            </p:cNvPr>
            <p:cNvGrpSpPr/>
            <p:nvPr/>
          </p:nvGrpSpPr>
          <p:grpSpPr>
            <a:xfrm>
              <a:off x="7312540" y="3542356"/>
              <a:ext cx="1845725" cy="1844306"/>
              <a:chOff x="7520576" y="1502364"/>
              <a:chExt cx="1845725" cy="1844306"/>
            </a:xfrm>
          </p:grpSpPr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8E56F4C4-E90C-3D4C-90F2-79238A6BE477}"/>
                  </a:ext>
                </a:extLst>
              </p:cNvPr>
              <p:cNvSpPr/>
              <p:nvPr/>
            </p:nvSpPr>
            <p:spPr>
              <a:xfrm>
                <a:off x="7520576" y="1502364"/>
                <a:ext cx="1845725" cy="184430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 Mary Smith</a:t>
                </a:r>
              </a:p>
              <a:p>
                <a:pPr algn="ctr"/>
                <a:r>
                  <a:rPr lang="en-US" sz="1500" dirty="0"/>
                  <a:t>Perpetrator ID = 55500002</a:t>
                </a:r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16F731BF-4564-C24E-96C7-6EC3B13E0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7658" y="1571008"/>
                <a:ext cx="527323" cy="694160"/>
              </a:xfrm>
              <a:prstGeom prst="rect">
                <a:avLst/>
              </a:prstGeom>
            </p:spPr>
          </p:pic>
        </p:grp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21D44841-57A2-E44B-9FDA-63CF1D404B90}"/>
                </a:ext>
              </a:extLst>
            </p:cNvPr>
            <p:cNvCxnSpPr>
              <a:stCxn id="114" idx="1"/>
              <a:endCxn id="116" idx="3"/>
            </p:cNvCxnSpPr>
            <p:nvPr/>
          </p:nvCxnSpPr>
          <p:spPr>
            <a:xfrm rot="10800000" flipV="1">
              <a:off x="6614416" y="2289668"/>
              <a:ext cx="698124" cy="11840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2650F355-6293-A44D-9547-A2AF3CCDA90C}"/>
                </a:ext>
              </a:extLst>
            </p:cNvPr>
            <p:cNvCxnSpPr>
              <a:stCxn id="112" idx="1"/>
              <a:endCxn id="116" idx="3"/>
            </p:cNvCxnSpPr>
            <p:nvPr/>
          </p:nvCxnSpPr>
          <p:spPr>
            <a:xfrm rot="10800000">
              <a:off x="6614416" y="3473713"/>
              <a:ext cx="698124" cy="9907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>
            <a:extLst>
              <a:ext uri="{FF2B5EF4-FFF2-40B4-BE49-F238E27FC236}">
                <a16:creationId xmlns:a16="http://schemas.microsoft.com/office/drawing/2014/main" id="{F290ABC3-EF69-8744-98EF-40AF00E6B5EF}"/>
              </a:ext>
            </a:extLst>
          </p:cNvPr>
          <p:cNvSpPr/>
          <p:nvPr/>
        </p:nvSpPr>
        <p:spPr>
          <a:xfrm rot="5400000">
            <a:off x="5673780" y="-2057202"/>
            <a:ext cx="852319" cy="7245955"/>
          </a:xfrm>
          <a:prstGeom prst="leftBrace">
            <a:avLst>
              <a:gd name="adj1" fmla="val 3576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8EBD75-295F-194F-89CA-FED93221A888}"/>
              </a:ext>
            </a:extLst>
          </p:cNvPr>
          <p:cNvSpPr txBox="1"/>
          <p:nvPr/>
        </p:nvSpPr>
        <p:spPr>
          <a:xfrm>
            <a:off x="2476961" y="400952"/>
            <a:ext cx="7245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There is a unique </a:t>
            </a:r>
            <a:r>
              <a:rPr lang="en-US" sz="1400" b="1" dirty="0"/>
              <a:t>case number </a:t>
            </a:r>
            <a:r>
              <a:rPr lang="en-US" sz="1400" dirty="0"/>
              <a:t>assigned to this victim and report/group of reports. </a:t>
            </a:r>
          </a:p>
          <a:p>
            <a:pPr algn="ctr"/>
            <a:r>
              <a:rPr lang="en-US" sz="1400" dirty="0"/>
              <a:t>- If more than one victim is reported at once, each is given a separate case number. </a:t>
            </a:r>
          </a:p>
          <a:p>
            <a:pPr algn="ctr"/>
            <a:r>
              <a:rPr lang="en-US" sz="1400" dirty="0"/>
              <a:t>- A single victim may be associated with more than one case.</a:t>
            </a:r>
          </a:p>
        </p:txBody>
      </p:sp>
    </p:spTree>
    <p:extLst>
      <p:ext uri="{BB962C8B-B14F-4D97-AF65-F5344CB8AC3E}">
        <p14:creationId xmlns:p14="http://schemas.microsoft.com/office/powerpoint/2010/main" val="23307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542</Words>
  <Application>Microsoft Macintosh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Brad</dc:creator>
  <cp:lastModifiedBy>Cannell, Michael B</cp:lastModifiedBy>
  <cp:revision>30</cp:revision>
  <dcterms:created xsi:type="dcterms:W3CDTF">2018-01-28T16:11:11Z</dcterms:created>
  <dcterms:modified xsi:type="dcterms:W3CDTF">2019-08-21T12:43:55Z</dcterms:modified>
</cp:coreProperties>
</file>