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303" r:id="rId5"/>
    <p:sldId id="304" r:id="rId6"/>
    <p:sldId id="305" r:id="rId7"/>
    <p:sldId id="315" r:id="rId8"/>
    <p:sldId id="316" r:id="rId9"/>
    <p:sldId id="314" r:id="rId10"/>
    <p:sldId id="317" r:id="rId11"/>
    <p:sldId id="318" r:id="rId12"/>
    <p:sldId id="320" r:id="rId13"/>
    <p:sldId id="321" r:id="rId14"/>
    <p:sldId id="306" r:id="rId15"/>
    <p:sldId id="307" r:id="rId16"/>
    <p:sldId id="308" r:id="rId17"/>
    <p:sldId id="309" r:id="rId18"/>
    <p:sldId id="310" r:id="rId19"/>
    <p:sldId id="311" r:id="rId20"/>
    <p:sldId id="312" r:id="rId21"/>
    <p:sldId id="313" r:id="rId22"/>
    <p:sldId id="323" r:id="rId23"/>
    <p:sldId id="324" r:id="rId24"/>
    <p:sldId id="325" r:id="rId25"/>
    <p:sldId id="32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10" clrIdx="0">
    <p:extLst>
      <p:ext uri="{19B8F6BF-5375-455C-9EA6-DF929625EA0E}">
        <p15:presenceInfo xmlns:p15="http://schemas.microsoft.com/office/powerpoint/2012/main" userId="S::michael.b.cannell@uth.tmc.edu::df291291-9ac9-42c2-a976-062f6e2ad9da" providerId="AD"/>
      </p:ext>
    </p:extLst>
  </p:cmAuthor>
  <p:cmAuthor id="2" name="Brad Cannell" initials="MOU" lastIdx="5" clrIdx="1">
    <p:extLst>
      <p:ext uri="{19B8F6BF-5375-455C-9EA6-DF929625EA0E}">
        <p15:presenceInfo xmlns:p15="http://schemas.microsoft.com/office/powerpoint/2012/main" userId="Brad Cann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600D70-E1D8-C549-8245-95F1CE71E4BC}" v="2" dt="2022-09-20T14:36:08.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p:restoredTop sz="62449"/>
  </p:normalViewPr>
  <p:slideViewPr>
    <p:cSldViewPr snapToGrid="0" snapToObjects="1">
      <p:cViewPr varScale="1">
        <p:scale>
          <a:sx n="77" d="100"/>
          <a:sy n="77" d="100"/>
        </p:scale>
        <p:origin x="26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970C25CD-5652-3F49-969E-D8E0C409B6BC}"/>
    <pc:docChg chg="addSld modSld">
      <pc:chgData name="Cannell, Michael B" userId="df291291-9ac9-42c2-a976-062f6e2ad9da" providerId="ADAL" clId="{970C25CD-5652-3F49-969E-D8E0C409B6BC}" dt="2022-09-15T03:25:53.580" v="288" actId="20577"/>
      <pc:docMkLst>
        <pc:docMk/>
      </pc:docMkLst>
      <pc:sldChg chg="addCm modNotesTx">
        <pc:chgData name="Cannell, Michael B" userId="df291291-9ac9-42c2-a976-062f6e2ad9da" providerId="ADAL" clId="{970C25CD-5652-3F49-969E-D8E0C409B6BC}" dt="2022-09-15T03:15:42.150" v="86" actId="1589"/>
        <pc:sldMkLst>
          <pc:docMk/>
          <pc:sldMk cId="2021957743" sldId="320"/>
        </pc:sldMkLst>
      </pc:sldChg>
      <pc:sldChg chg="addSp delSp modSp new">
        <pc:chgData name="Cannell, Michael B" userId="df291291-9ac9-42c2-a976-062f6e2ad9da" providerId="ADAL" clId="{970C25CD-5652-3F49-969E-D8E0C409B6BC}" dt="2022-09-15T03:25:53.580" v="288" actId="20577"/>
        <pc:sldMkLst>
          <pc:docMk/>
          <pc:sldMk cId="739623252" sldId="322"/>
        </pc:sldMkLst>
        <pc:spChg chg="mod">
          <ac:chgData name="Cannell, Michael B" userId="df291291-9ac9-42c2-a976-062f6e2ad9da" providerId="ADAL" clId="{970C25CD-5652-3F49-969E-D8E0C409B6BC}" dt="2022-09-15T03:06:19.351" v="11" actId="20577"/>
          <ac:spMkLst>
            <pc:docMk/>
            <pc:sldMk cId="739623252" sldId="322"/>
            <ac:spMk id="2" creationId="{08597637-ED16-77EE-EFC0-0C8C9E783F73}"/>
          </ac:spMkLst>
        </pc:spChg>
        <pc:spChg chg="del">
          <ac:chgData name="Cannell, Michael B" userId="df291291-9ac9-42c2-a976-062f6e2ad9da" providerId="ADAL" clId="{970C25CD-5652-3F49-969E-D8E0C409B6BC}" dt="2022-09-15T03:06:25.582" v="12" actId="3680"/>
          <ac:spMkLst>
            <pc:docMk/>
            <pc:sldMk cId="739623252" sldId="322"/>
            <ac:spMk id="3" creationId="{81CB9E9F-2A11-AB91-853A-EF05ED7816BA}"/>
          </ac:spMkLst>
        </pc:spChg>
        <pc:graphicFrameChg chg="add mod ord modGraphic">
          <ac:chgData name="Cannell, Michael B" userId="df291291-9ac9-42c2-a976-062f6e2ad9da" providerId="ADAL" clId="{970C25CD-5652-3F49-969E-D8E0C409B6BC}" dt="2022-09-15T03:25:53.580" v="288" actId="20577"/>
          <ac:graphicFrameMkLst>
            <pc:docMk/>
            <pc:sldMk cId="739623252" sldId="322"/>
            <ac:graphicFrameMk id="4" creationId="{01909A47-25CD-8897-25A2-3920DB49CC54}"/>
          </ac:graphicFrameMkLst>
        </pc:graphicFrameChg>
      </pc:sldChg>
      <pc:sldChg chg="modSp new">
        <pc:chgData name="Cannell, Michael B" userId="df291291-9ac9-42c2-a976-062f6e2ad9da" providerId="ADAL" clId="{970C25CD-5652-3F49-969E-D8E0C409B6BC}" dt="2022-09-15T03:09:53.971" v="82" actId="20577"/>
        <pc:sldMkLst>
          <pc:docMk/>
          <pc:sldMk cId="2025522006" sldId="323"/>
        </pc:sldMkLst>
        <pc:spChg chg="mod">
          <ac:chgData name="Cannell, Michael B" userId="df291291-9ac9-42c2-a976-062f6e2ad9da" providerId="ADAL" clId="{970C25CD-5652-3F49-969E-D8E0C409B6BC}" dt="2022-09-15T03:09:11.965" v="65" actId="20577"/>
          <ac:spMkLst>
            <pc:docMk/>
            <pc:sldMk cId="2025522006" sldId="323"/>
            <ac:spMk id="2" creationId="{14D82B8C-F0E1-D6DE-6563-81E046006F15}"/>
          </ac:spMkLst>
        </pc:spChg>
        <pc:spChg chg="mod">
          <ac:chgData name="Cannell, Michael B" userId="df291291-9ac9-42c2-a976-062f6e2ad9da" providerId="ADAL" clId="{970C25CD-5652-3F49-969E-D8E0C409B6BC}" dt="2022-09-15T03:09:53.971" v="82" actId="20577"/>
          <ac:spMkLst>
            <pc:docMk/>
            <pc:sldMk cId="2025522006" sldId="323"/>
            <ac:spMk id="3" creationId="{16003D10-E70F-187C-5FC5-F61E82C11796}"/>
          </ac:spMkLst>
        </pc:spChg>
      </pc:sldChg>
      <pc:sldChg chg="modSp new modNotesTx">
        <pc:chgData name="Cannell, Michael B" userId="df291291-9ac9-42c2-a976-062f6e2ad9da" providerId="ADAL" clId="{970C25CD-5652-3F49-969E-D8E0C409B6BC}" dt="2022-09-15T03:23:32.541" v="192" actId="22"/>
        <pc:sldMkLst>
          <pc:docMk/>
          <pc:sldMk cId="2167319922" sldId="324"/>
        </pc:sldMkLst>
        <pc:spChg chg="mod">
          <ac:chgData name="Cannell, Michael B" userId="df291291-9ac9-42c2-a976-062f6e2ad9da" providerId="ADAL" clId="{970C25CD-5652-3F49-969E-D8E0C409B6BC}" dt="2022-09-15T03:21:16.502" v="154" actId="20577"/>
          <ac:spMkLst>
            <pc:docMk/>
            <pc:sldMk cId="2167319922" sldId="324"/>
            <ac:spMk id="2" creationId="{CE0C8D23-5F35-2433-784A-61962F6BB3A1}"/>
          </ac:spMkLst>
        </pc:spChg>
        <pc:spChg chg="mod">
          <ac:chgData name="Cannell, Michael B" userId="df291291-9ac9-42c2-a976-062f6e2ad9da" providerId="ADAL" clId="{970C25CD-5652-3F49-969E-D8E0C409B6BC}" dt="2022-09-15T03:21:55.638" v="191" actId="20577"/>
          <ac:spMkLst>
            <pc:docMk/>
            <pc:sldMk cId="2167319922" sldId="324"/>
            <ac:spMk id="3" creationId="{85F55CE0-A438-5DB3-60A8-D4CA0C2D813C}"/>
          </ac:spMkLst>
        </pc:spChg>
      </pc:sldChg>
      <pc:sldChg chg="modSp new">
        <pc:chgData name="Cannell, Michael B" userId="df291291-9ac9-42c2-a976-062f6e2ad9da" providerId="ADAL" clId="{970C25CD-5652-3F49-969E-D8E0C409B6BC}" dt="2022-09-15T03:25:18.456" v="275" actId="22"/>
        <pc:sldMkLst>
          <pc:docMk/>
          <pc:sldMk cId="3245765516" sldId="325"/>
        </pc:sldMkLst>
        <pc:spChg chg="mod">
          <ac:chgData name="Cannell, Michael B" userId="df291291-9ac9-42c2-a976-062f6e2ad9da" providerId="ADAL" clId="{970C25CD-5652-3F49-969E-D8E0C409B6BC}" dt="2022-09-15T03:24:14.409" v="253" actId="20577"/>
          <ac:spMkLst>
            <pc:docMk/>
            <pc:sldMk cId="3245765516" sldId="325"/>
            <ac:spMk id="2" creationId="{A77F3B07-3775-13BB-BC88-F1E869AF35B1}"/>
          </ac:spMkLst>
        </pc:spChg>
        <pc:spChg chg="mod">
          <ac:chgData name="Cannell, Michael B" userId="df291291-9ac9-42c2-a976-062f6e2ad9da" providerId="ADAL" clId="{970C25CD-5652-3F49-969E-D8E0C409B6BC}" dt="2022-09-15T03:25:18.456" v="275" actId="22"/>
          <ac:spMkLst>
            <pc:docMk/>
            <pc:sldMk cId="3245765516" sldId="325"/>
            <ac:spMk id="3" creationId="{2BDAD162-DE3C-9249-0568-3ABB59CDFDB4}"/>
          </ac:spMkLst>
        </pc:spChg>
      </pc:sldChg>
    </pc:docChg>
  </pc:docChgLst>
  <pc:docChgLst>
    <pc:chgData name="Cannell, Michael B" userId="df291291-9ac9-42c2-a976-062f6e2ad9da" providerId="ADAL" clId="{87600D70-E1D8-C549-8245-95F1CE71E4BC}"/>
    <pc:docChg chg="custSel modSld">
      <pc:chgData name="Cannell, Michael B" userId="df291291-9ac9-42c2-a976-062f6e2ad9da" providerId="ADAL" clId="{87600D70-E1D8-C549-8245-95F1CE71E4BC}" dt="2022-09-20T14:36:08.490" v="9" actId="27636"/>
      <pc:docMkLst>
        <pc:docMk/>
      </pc:docMkLst>
      <pc:sldChg chg="modSp mod">
        <pc:chgData name="Cannell, Michael B" userId="df291291-9ac9-42c2-a976-062f6e2ad9da" providerId="ADAL" clId="{87600D70-E1D8-C549-8245-95F1CE71E4BC}" dt="2022-09-20T14:36:08.490" v="9" actId="27636"/>
        <pc:sldMkLst>
          <pc:docMk/>
          <pc:sldMk cId="775927309" sldId="305"/>
        </pc:sldMkLst>
        <pc:spChg chg="mod">
          <ac:chgData name="Cannell, Michael B" userId="df291291-9ac9-42c2-a976-062f6e2ad9da" providerId="ADAL" clId="{87600D70-E1D8-C549-8245-95F1CE71E4BC}" dt="2022-09-20T14:36:08.490" v="9" actId="27636"/>
          <ac:spMkLst>
            <pc:docMk/>
            <pc:sldMk cId="775927309" sldId="305"/>
            <ac:spMk id="3" creationId="{6CFAB032-BE1B-7846-8CCA-A54CE1371396}"/>
          </ac:spMkLst>
        </pc:spChg>
        <pc:spChg chg="mod">
          <ac:chgData name="Cannell, Michael B" userId="df291291-9ac9-42c2-a976-062f6e2ad9da" providerId="ADAL" clId="{87600D70-E1D8-C549-8245-95F1CE71E4BC}" dt="2022-09-16T18:47:32.350" v="8" actId="20577"/>
          <ac:spMkLst>
            <pc:docMk/>
            <pc:sldMk cId="775927309" sldId="305"/>
            <ac:spMk id="4" creationId="{0E483A77-5904-4A49-91FE-C440B8726E23}"/>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1-09-21T15:58:34.299" idx="4">
    <p:pos x="10" y="10"/>
    <p:text>This it true to say that denominator doesn't matter?</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9-21T15:59:59.673" idx="5">
    <p:pos x="10" y="10"/>
    <p:text>Might want to move these slides to the end as a summary</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9-14T22:13:59.012" idx="9">
    <p:pos x="10" y="10"/>
    <p:text>Go through each cell (and the margins) and describe the people who fall into each. Maybe transpose the graphics from R.</p:text>
    <p:extLst>
      <p:ext uri="{C676402C-5697-4E1C-873F-D02D1690AC5C}">
        <p15:threadingInfo xmlns:p15="http://schemas.microsoft.com/office/powerpoint/2012/main" timeZoneBias="300"/>
      </p:ext>
    </p:extLst>
  </p:cm>
  <p:cm authorId="1" dt="2022-09-14T22:15:42.126" idx="10">
    <p:pos x="106" y="106"/>
    <p:text>Also, show how to do these calculations in R —  including margins.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09-21T10:34:35.548" idx="1">
    <p:pos x="10" y="10"/>
    <p:text>Recreate yourself</p:text>
    <p:extLst>
      <p:ext uri="{C676402C-5697-4E1C-873F-D02D1690AC5C}">
        <p15:threadingInfo xmlns:p15="http://schemas.microsoft.com/office/powerpoint/2012/main" timeZoneBias="300"/>
      </p:ext>
    </p:extLst>
  </p:cm>
  <p:cm authorId="2" dt="2021-09-21T10:35:42.010" idx="2">
    <p:pos x="10" y="106"/>
    <p:text>Make the example more "epi" than "didn't not make it"</p:text>
    <p:extLst>
      <p:ext uri="{C676402C-5697-4E1C-873F-D02D1690AC5C}">
        <p15:threadingInfo xmlns:p15="http://schemas.microsoft.com/office/powerpoint/2012/main" timeZoneBias="300">
          <p15:parentCm authorId="2" idx="1"/>
        </p15:threadingInfo>
      </p:ext>
    </p:extLst>
  </p:cm>
  <p:cm authorId="2" dt="2021-09-21T10:36:54.939" idx="3">
    <p:pos x="10" y="202"/>
    <p:text>I actually don't think this is entirely correct either. I'm pretty sure that what he has labeled as odds ratio is actually just odds.</p:text>
    <p:extLst>
      <p:ext uri="{C676402C-5697-4E1C-873F-D02D1690AC5C}">
        <p15:threadingInfo xmlns:p15="http://schemas.microsoft.com/office/powerpoint/2012/main" timeZoneBias="300">
          <p15:parentCm authorId="2"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312335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1731179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somewhat technical points about the risk difference measure should be called out here. First, the range of the risk difference is from −1 to +1, inclusive (which we express as [−1, 1]). This is because the highest possible risk is 1, while the lowest is 0; if, as in Table 2.2, the risk in the exposed is higher than in the unexposed, then the risk cannot be higher than 1 − 0 = 1. Similarly, when the risk in the exposed is lower than in the unexposed, then the risk cannot be lower than 0 − 1 = −1. A negative risk difference would occur if the exposure was protective; for instance, if we were considering the association of daily aspirin use with risk of heart attack. Whether the exposure is associated with increased or decreased risk, the risk difference is considered relative to the null value. Again, this is the value which reflects no differences between the two groups being compared. No differences here would mean that the risk in exposed participants and the risk in unexposed participants are the same value P. Therefore, the null for the risk difference is P − P = 0.</a:t>
            </a:r>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52203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Last week, we talked about this working definition of epidemiology – the reason we are all here. </a:t>
            </a:r>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not necessarily in order. I just need to make sure I hit them all.</a:t>
            </a:r>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blue and 70 orange</a:t>
            </a:r>
          </a:p>
          <a:p>
            <a:endParaRPr lang="en-US" dirty="0"/>
          </a:p>
          <a:p>
            <a:r>
              <a:rPr lang="en-US" dirty="0"/>
              <a:t>Up to this point, we’ve talked about measuring the occurrence of an event or outcome. We will continue to talk about events and outcomes for the rest of the semester, but today we will also introduce the concept of exposure.</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164995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Unexposed is just a person who isn’t exposed.</a:t>
            </a:r>
          </a:p>
          <a:p>
            <a:endParaRPr lang="en-US" dirty="0"/>
          </a:p>
          <a:p>
            <a:r>
              <a:rPr lang="en-US" dirty="0"/>
              <a:t>In epidemiology, it is customary to refer to potential causal characteristics as exposures. Thus, exposure can refer to a behavior (e.g., chronic excessive alcohol consumption), a treatment or other intervention (e.g., participation in an Alcoholics Anonymous program), a trait (e.g., a genotype that affects the metabolism of alcohol), a social condition (e.g., neighborhood prevalence of alcohol retail outlets), or even a comorbid disease or health condition (e.g., infection with hepatitis C virus). (Modern Epi)</a:t>
            </a: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4239798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typical 2x2 contingency table – also called a </a:t>
            </a:r>
            <a:r>
              <a:rPr lang="en-US" dirty="0" err="1"/>
              <a:t>crosstab</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263580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typical 2x2 contingency table – also called a crosstab.</a:t>
            </a:r>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697956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www.quora.com</a:t>
            </a:r>
            <a:r>
              <a:rPr lang="en-US" dirty="0"/>
              <a:t>/How-do-I-interpret-an-odds-ratio-less-than-1-in-a-logistic-regression</a:t>
            </a:r>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94323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www.quora.com</a:t>
            </a:r>
            <a:r>
              <a:rPr lang="en-US" dirty="0"/>
              <a:t>/How-do-I-interpret-an-odds-ratio-less-than-1-in-a-logistic-regression</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198173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p>
            <a:fld id="{97E5D4AC-B265-BC46-B8CB-964562500F15}" type="datetimeFigureOut">
              <a:rPr lang="en-US" smtClean="0"/>
              <a:t>9/20/22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5D4AC-B265-BC46-B8CB-964562500F15}" type="datetimeFigureOut">
              <a:rPr lang="en-US" smtClean="0"/>
              <a:t>9/20/22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332D-D9CB-6E42-9250-9951AF7CA4A7}" type="slidenum">
              <a:rPr lang="en-US" smtClean="0"/>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37A6-1746-3048-A37B-7701B78CF739}"/>
              </a:ext>
            </a:extLst>
          </p:cNvPr>
          <p:cNvSpPr>
            <a:spLocks noGrp="1"/>
          </p:cNvSpPr>
          <p:nvPr>
            <p:ph type="ctrTitle"/>
          </p:nvPr>
        </p:nvSpPr>
        <p:spPr>
          <a:xfrm>
            <a:off x="1524000" y="1122362"/>
            <a:ext cx="9144000" cy="3754437"/>
          </a:xfrm>
        </p:spPr>
        <p:txBody>
          <a:bodyPr anchor="ctr">
            <a:normAutofit/>
          </a:bodyPr>
          <a:lstStyle/>
          <a:p>
            <a:r>
              <a:rPr lang="en-US" dirty="0"/>
              <a:t>Measures of Association</a:t>
            </a:r>
          </a:p>
        </p:txBody>
      </p:sp>
    </p:spTree>
    <p:extLst>
      <p:ext uri="{BB962C8B-B14F-4D97-AF65-F5344CB8AC3E}">
        <p14:creationId xmlns:p14="http://schemas.microsoft.com/office/powerpoint/2010/main" val="355293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t>Relative Risk</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2152650" y="4122354"/>
                <a:ext cx="7886700" cy="2647520"/>
              </a:xfrm>
              <a:prstGeom prst="rect">
                <a:avLst/>
              </a:prstGeom>
              <a:noFill/>
            </p:spPr>
            <p:txBody>
              <a:bodyPr wrap="square" rtlCol="0">
                <a:spAutoFit/>
              </a:bodyPr>
              <a:lstStyle/>
              <a:p>
                <a:r>
                  <a:rPr lang="en-US" dirty="0"/>
                  <a:t>The risk of outcome among exposed = a + b</a:t>
                </a:r>
              </a:p>
              <a:p>
                <a:r>
                  <a:rPr lang="en-US" dirty="0"/>
                  <a:t>The risk of outcome among exposed </a:t>
                </a:r>
                <a:r>
                  <a:rPr lang="en-US"/>
                  <a:t>= c + d</a:t>
                </a:r>
              </a:p>
              <a:p>
                <a:endParaRPr lang="en-US" dirty="0"/>
              </a:p>
              <a:p>
                <a:endParaRPr lang="en-US" dirty="0"/>
              </a:p>
              <a:p>
                <a:r>
                  <a:rPr lang="en-US" dirty="0"/>
                  <a:t>Exposure OR = </a:t>
                </a:r>
                <a14:m>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𝑐</m:t>
                            </m:r>
                          </m:den>
                        </m:f>
                      </m:num>
                      <m:den>
                        <m:f>
                          <m:fPr>
                            <m:ctrlPr>
                              <a:rPr lang="en-US"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𝑑</m:t>
                            </m:r>
                          </m:den>
                        </m:f>
                      </m:den>
                    </m:f>
                  </m:oMath>
                </a14:m>
                <a:endParaRPr lang="en-US" dirty="0"/>
              </a:p>
              <a:p>
                <a:endParaRPr lang="en-US" dirty="0">
                  <a:solidFill>
                    <a:schemeClr val="accent4">
                      <a:lumMod val="10000"/>
                    </a:schemeClr>
                  </a:solidFill>
                </a:endParaRPr>
              </a:p>
              <a:p>
                <a:r>
                  <a:rPr lang="en-US" dirty="0">
                    <a:solidFill>
                      <a:schemeClr val="accent4">
                        <a:lumMod val="10000"/>
                      </a:schemeClr>
                    </a:solidFill>
                  </a:rPr>
                  <a:t>Interpretation: The OR is the ratio of the odds of exposure among cases to the odds of exposure among controls.</a:t>
                </a: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2152650" y="4122354"/>
                <a:ext cx="7886700" cy="2647520"/>
              </a:xfrm>
              <a:prstGeom prst="rect">
                <a:avLst/>
              </a:prstGeom>
              <a:blipFill>
                <a:blip r:embed="rId3"/>
                <a:stretch>
                  <a:fillRect l="-643" t="-952" b="-2857"/>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D8A85BF5-E8D8-944E-A5FA-0561FE11D994}"/>
              </a:ext>
            </a:extLst>
          </p:cNvPr>
          <p:cNvGraphicFramePr>
            <a:graphicFrameLocks/>
          </p:cNvGraphicFramePr>
          <p:nvPr>
            <p:extLst>
              <p:ext uri="{D42A27DB-BD31-4B8C-83A1-F6EECF244321}">
                <p14:modId xmlns:p14="http://schemas.microsoft.com/office/powerpoint/2010/main" val="4032244398"/>
              </p:ext>
            </p:extLst>
          </p:nvPr>
        </p:nvGraphicFramePr>
        <p:xfrm>
          <a:off x="224306" y="1313618"/>
          <a:ext cx="11743388" cy="2360024"/>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gridCol w="2935847">
                  <a:extLst>
                    <a:ext uri="{9D8B030D-6E8A-4147-A177-3AD203B41FA5}">
                      <a16:colId xmlns:a16="http://schemas.microsoft.com/office/drawing/2014/main" val="430390942"/>
                    </a:ext>
                  </a:extLst>
                </a:gridCol>
              </a:tblGrid>
              <a:tr h="590006">
                <a:tc>
                  <a:txBody>
                    <a:bodyPr/>
                    <a:lstStyle/>
                    <a:p>
                      <a:endParaRPr lang="en-US" sz="2900" dirty="0"/>
                    </a:p>
                  </a:txBody>
                  <a:tcPr marL="136155" marR="136155" marT="68078" marB="68078"/>
                </a:tc>
                <a:tc>
                  <a:txBody>
                    <a:bodyPr/>
                    <a:lstStyle/>
                    <a:p>
                      <a:pPr algn="ctr"/>
                      <a:r>
                        <a:rPr lang="en-US" sz="2900" b="0" dirty="0"/>
                        <a:t>Outcome +</a:t>
                      </a:r>
                    </a:p>
                  </a:txBody>
                  <a:tcPr marL="136155" marR="136155" marT="68078" marB="68078"/>
                </a:tc>
                <a:tc>
                  <a:txBody>
                    <a:bodyPr/>
                    <a:lstStyle/>
                    <a:p>
                      <a:pPr algn="ctr"/>
                      <a:r>
                        <a:rPr lang="en-US" sz="2900" b="0" dirty="0"/>
                        <a:t>Outcome -</a:t>
                      </a:r>
                    </a:p>
                  </a:txBody>
                  <a:tcPr marL="136155" marR="136155" marT="68078" marB="68078"/>
                </a:tc>
                <a:tc>
                  <a:txBody>
                    <a:bodyPr/>
                    <a:lstStyle/>
                    <a:p>
                      <a:pPr algn="ctr"/>
                      <a:endParaRPr lang="en-US" sz="2900" b="0" dirty="0"/>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t>Exposure +</a:t>
                      </a:r>
                    </a:p>
                  </a:txBody>
                  <a:tcPr marL="136155" marR="136155" marT="68078" marB="68078"/>
                </a:tc>
                <a:tc>
                  <a:txBody>
                    <a:bodyPr/>
                    <a:lstStyle/>
                    <a:p>
                      <a:pPr algn="ctr"/>
                      <a:r>
                        <a:rPr lang="en-US" sz="2900" dirty="0"/>
                        <a:t>a</a:t>
                      </a:r>
                    </a:p>
                  </a:txBody>
                  <a:tcPr marL="136155" marR="136155" marT="68078" marB="68078"/>
                </a:tc>
                <a:tc>
                  <a:txBody>
                    <a:bodyPr/>
                    <a:lstStyle/>
                    <a:p>
                      <a:pPr algn="ctr"/>
                      <a:r>
                        <a:rPr lang="en-US" sz="2900" dirty="0"/>
                        <a:t>b</a:t>
                      </a:r>
                    </a:p>
                  </a:txBody>
                  <a:tcPr marL="136155" marR="136155" marT="68078" marB="68078"/>
                </a:tc>
                <a:tc>
                  <a:txBody>
                    <a:bodyPr/>
                    <a:lstStyle/>
                    <a:p>
                      <a:pPr algn="ctr"/>
                      <a:r>
                        <a:rPr lang="en-US" sz="2900" dirty="0"/>
                        <a:t>a + 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t>Exposure -</a:t>
                      </a:r>
                    </a:p>
                  </a:txBody>
                  <a:tcPr marL="136155" marR="136155" marT="68078" marB="68078"/>
                </a:tc>
                <a:tc>
                  <a:txBody>
                    <a:bodyPr/>
                    <a:lstStyle/>
                    <a:p>
                      <a:pPr algn="ctr"/>
                      <a:r>
                        <a:rPr lang="en-US" sz="2900" dirty="0"/>
                        <a:t>c</a:t>
                      </a:r>
                    </a:p>
                  </a:txBody>
                  <a:tcPr marL="136155" marR="136155" marT="68078" marB="68078"/>
                </a:tc>
                <a:tc>
                  <a:txBody>
                    <a:bodyPr/>
                    <a:lstStyle/>
                    <a:p>
                      <a:pPr algn="ctr"/>
                      <a:r>
                        <a:rPr lang="en-US" sz="2900" dirty="0"/>
                        <a:t>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c + d</a:t>
                      </a:r>
                    </a:p>
                  </a:txBody>
                  <a:tcPr marL="136155" marR="136155" marT="68078" marB="68078"/>
                </a:tc>
                <a:extLst>
                  <a:ext uri="{0D108BD9-81ED-4DB2-BD59-A6C34878D82A}">
                    <a16:rowId xmlns:a16="http://schemas.microsoft.com/office/drawing/2014/main" val="1199748931"/>
                  </a:ext>
                </a:extLst>
              </a:tr>
              <a:tr h="590006">
                <a:tc>
                  <a:txBody>
                    <a:bodyPr/>
                    <a:lstStyle/>
                    <a:p>
                      <a:endParaRPr lang="en-US" sz="2900" dirty="0"/>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a + c</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b + 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a + b + c + d</a:t>
                      </a:r>
                    </a:p>
                  </a:txBody>
                  <a:tcPr marL="136155" marR="136155" marT="68078" marB="68078"/>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109165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0607-776A-8B47-8610-1B4E06116942}"/>
              </a:ext>
            </a:extLst>
          </p:cNvPr>
          <p:cNvSpPr>
            <a:spLocks noGrp="1"/>
          </p:cNvSpPr>
          <p:nvPr>
            <p:ph type="title"/>
          </p:nvPr>
        </p:nvSpPr>
        <p:spPr/>
        <p:txBody>
          <a:bodyPr/>
          <a:lstStyle/>
          <a:p>
            <a:r>
              <a:rPr lang="en-US" dirty="0"/>
              <a:t>Odds</a:t>
            </a:r>
          </a:p>
        </p:txBody>
      </p:sp>
      <p:sp>
        <p:nvSpPr>
          <p:cNvPr id="3" name="Content Placeholder 2">
            <a:extLst>
              <a:ext uri="{FF2B5EF4-FFF2-40B4-BE49-F238E27FC236}">
                <a16:creationId xmlns:a16="http://schemas.microsoft.com/office/drawing/2014/main" id="{A9316B17-0815-2945-B7D0-20B1154F69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61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811F-4A0C-7042-824D-9F1417C1C822}"/>
              </a:ext>
            </a:extLst>
          </p:cNvPr>
          <p:cNvSpPr>
            <a:spLocks noGrp="1"/>
          </p:cNvSpPr>
          <p:nvPr>
            <p:ph type="title"/>
          </p:nvPr>
        </p:nvSpPr>
        <p:spPr/>
        <p:txBody>
          <a:bodyPr/>
          <a:lstStyle/>
          <a:p>
            <a:r>
              <a:rPr lang="en-US" dirty="0"/>
              <a:t>Odds ratio</a:t>
            </a:r>
          </a:p>
        </p:txBody>
      </p:sp>
      <p:sp>
        <p:nvSpPr>
          <p:cNvPr id="3" name="Content Placeholder 2">
            <a:extLst>
              <a:ext uri="{FF2B5EF4-FFF2-40B4-BE49-F238E27FC236}">
                <a16:creationId xmlns:a16="http://schemas.microsoft.com/office/drawing/2014/main" id="{E1787565-56AD-C446-8896-F06CD298106B}"/>
              </a:ext>
            </a:extLst>
          </p:cNvPr>
          <p:cNvSpPr>
            <a:spLocks noGrp="1"/>
          </p:cNvSpPr>
          <p:nvPr>
            <p:ph idx="1"/>
          </p:nvPr>
        </p:nvSpPr>
        <p:spPr/>
        <p:txBody>
          <a:bodyPr>
            <a:normAutofit fontScale="92500" lnSpcReduction="10000"/>
          </a:bodyPr>
          <a:lstStyle/>
          <a:p>
            <a:r>
              <a:rPr lang="en-US" dirty="0"/>
              <a:t>Say the proportion of applicants getting admitted to Cambridge is 𝑝=0.3p=0.3, therefore the </a:t>
            </a:r>
            <a:r>
              <a:rPr lang="en-US" b="1" dirty="0"/>
              <a:t>odd</a:t>
            </a:r>
            <a:r>
              <a:rPr lang="en-US" dirty="0"/>
              <a:t> of getting into Cambridge is 𝑝1−𝑝=0.30.7=0.4286p1−p=0.30.7=0.4286. This number means for every 0.4286 who are admitted there is 1 who are not admitted, or perhaps more clearly for every 4286 who are admitted there are 10000 who are not admitted.</a:t>
            </a:r>
          </a:p>
          <a:p>
            <a:r>
              <a:rPr lang="en-US" dirty="0"/>
              <a:t>Now we say the proportion of male getting admitted is 0.2 and the proportion of female getting admitted is 0.3, their respective </a:t>
            </a:r>
            <a:r>
              <a:rPr lang="en-US" b="1" dirty="0"/>
              <a:t>odds</a:t>
            </a:r>
            <a:r>
              <a:rPr lang="en-US" dirty="0"/>
              <a:t> will be 0.25 and 0.4286, then the </a:t>
            </a:r>
            <a:r>
              <a:rPr lang="en-US" b="1" dirty="0"/>
              <a:t>odds ratio</a:t>
            </a:r>
            <a:r>
              <a:rPr lang="en-US" dirty="0"/>
              <a:t> for admission of male over female is 0.250.4286=0.58330.250.4286=0.5833. This translates to, if the numbers of applicants for male and female are the same for every 5833 male who are admitted there are 10,000 female who are admitted if the numbers of applicants for both genders are the same.</a:t>
            </a:r>
          </a:p>
          <a:p>
            <a:endParaRPr lang="en-US" dirty="0"/>
          </a:p>
        </p:txBody>
      </p:sp>
    </p:spTree>
    <p:extLst>
      <p:ext uri="{BB962C8B-B14F-4D97-AF65-F5344CB8AC3E}">
        <p14:creationId xmlns:p14="http://schemas.microsoft.com/office/powerpoint/2010/main" val="398050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8601-E736-A944-9C61-59A3ABD4720A}"/>
              </a:ext>
            </a:extLst>
          </p:cNvPr>
          <p:cNvSpPr>
            <a:spLocks noGrp="1"/>
          </p:cNvSpPr>
          <p:nvPr>
            <p:ph type="title"/>
          </p:nvPr>
        </p:nvSpPr>
        <p:spPr/>
        <p:txBody>
          <a:bodyPr/>
          <a:lstStyle/>
          <a:p>
            <a:r>
              <a:rPr lang="en-US" dirty="0"/>
              <a:t>Odds ratio</a:t>
            </a:r>
          </a:p>
        </p:txBody>
      </p:sp>
      <p:sp>
        <p:nvSpPr>
          <p:cNvPr id="4" name="TextBox 3">
            <a:extLst>
              <a:ext uri="{FF2B5EF4-FFF2-40B4-BE49-F238E27FC236}">
                <a16:creationId xmlns:a16="http://schemas.microsoft.com/office/drawing/2014/main" id="{8B13BC6F-410C-DE46-ADA8-8E85CEEC71F9}"/>
              </a:ext>
            </a:extLst>
          </p:cNvPr>
          <p:cNvSpPr txBox="1"/>
          <p:nvPr/>
        </p:nvSpPr>
        <p:spPr>
          <a:xfrm>
            <a:off x="838200" y="1506022"/>
            <a:ext cx="2687531" cy="369332"/>
          </a:xfrm>
          <a:prstGeom prst="rect">
            <a:avLst/>
          </a:prstGeom>
          <a:noFill/>
        </p:spPr>
        <p:txBody>
          <a:bodyPr wrap="none" rtlCol="0">
            <a:spAutoFit/>
          </a:bodyPr>
          <a:lstStyle/>
          <a:p>
            <a:r>
              <a:rPr lang="en-US" dirty="0"/>
              <a:t>First take a bar of length 1:</a:t>
            </a:r>
          </a:p>
        </p:txBody>
      </p:sp>
      <p:pic>
        <p:nvPicPr>
          <p:cNvPr id="6" name="Picture 5">
            <a:extLst>
              <a:ext uri="{FF2B5EF4-FFF2-40B4-BE49-F238E27FC236}">
                <a16:creationId xmlns:a16="http://schemas.microsoft.com/office/drawing/2014/main" id="{B7B35BB3-6F41-154C-B1A2-7E7DC7C55C8A}"/>
              </a:ext>
            </a:extLst>
          </p:cNvPr>
          <p:cNvPicPr>
            <a:picLocks noChangeAspect="1"/>
          </p:cNvPicPr>
          <p:nvPr/>
        </p:nvPicPr>
        <p:blipFill>
          <a:blip r:embed="rId3"/>
          <a:stretch>
            <a:fillRect/>
          </a:stretch>
        </p:blipFill>
        <p:spPr>
          <a:xfrm>
            <a:off x="4252065" y="1214438"/>
            <a:ext cx="3187700" cy="952500"/>
          </a:xfrm>
          <a:prstGeom prst="rect">
            <a:avLst/>
          </a:prstGeom>
        </p:spPr>
      </p:pic>
      <p:sp>
        <p:nvSpPr>
          <p:cNvPr id="7" name="TextBox 6">
            <a:extLst>
              <a:ext uri="{FF2B5EF4-FFF2-40B4-BE49-F238E27FC236}">
                <a16:creationId xmlns:a16="http://schemas.microsoft.com/office/drawing/2014/main" id="{5FE935BB-4107-E741-BFE0-4C01484EDF07}"/>
              </a:ext>
            </a:extLst>
          </p:cNvPr>
          <p:cNvSpPr txBox="1"/>
          <p:nvPr/>
        </p:nvSpPr>
        <p:spPr>
          <a:xfrm>
            <a:off x="594463" y="2353450"/>
            <a:ext cx="3657601" cy="923330"/>
          </a:xfrm>
          <a:prstGeom prst="rect">
            <a:avLst/>
          </a:prstGeom>
          <a:noFill/>
        </p:spPr>
        <p:txBody>
          <a:bodyPr wrap="square" rtlCol="0">
            <a:spAutoFit/>
          </a:bodyPr>
          <a:lstStyle/>
          <a:p>
            <a:r>
              <a:rPr lang="en-US" dirty="0"/>
              <a:t>Now, take a bar of length </a:t>
            </a:r>
            <a:r>
              <a:rPr lang="en-US" i="1" dirty="0"/>
              <a:t>r</a:t>
            </a:r>
            <a:r>
              <a:rPr lang="en-US" dirty="0"/>
              <a:t>, where </a:t>
            </a:r>
            <a:r>
              <a:rPr lang="en-US" i="1" dirty="0"/>
              <a:t>r</a:t>
            </a:r>
            <a:r>
              <a:rPr lang="en-US" dirty="0"/>
              <a:t> is your ratio. For example, if r was 0.3, I would attach it like so:</a:t>
            </a:r>
          </a:p>
        </p:txBody>
      </p:sp>
      <p:pic>
        <p:nvPicPr>
          <p:cNvPr id="9" name="Picture 8">
            <a:extLst>
              <a:ext uri="{FF2B5EF4-FFF2-40B4-BE49-F238E27FC236}">
                <a16:creationId xmlns:a16="http://schemas.microsoft.com/office/drawing/2014/main" id="{D1DFA741-77B9-AF43-8445-B08C2D217757}"/>
              </a:ext>
            </a:extLst>
          </p:cNvPr>
          <p:cNvPicPr>
            <a:picLocks noChangeAspect="1"/>
          </p:cNvPicPr>
          <p:nvPr/>
        </p:nvPicPr>
        <p:blipFill>
          <a:blip r:embed="rId4"/>
          <a:stretch>
            <a:fillRect/>
          </a:stretch>
        </p:blipFill>
        <p:spPr>
          <a:xfrm>
            <a:off x="4252065" y="2353450"/>
            <a:ext cx="3200400" cy="939800"/>
          </a:xfrm>
          <a:prstGeom prst="rect">
            <a:avLst/>
          </a:prstGeom>
        </p:spPr>
      </p:pic>
      <p:sp>
        <p:nvSpPr>
          <p:cNvPr id="10" name="TextBox 9">
            <a:extLst>
              <a:ext uri="{FF2B5EF4-FFF2-40B4-BE49-F238E27FC236}">
                <a16:creationId xmlns:a16="http://schemas.microsoft.com/office/drawing/2014/main" id="{CEA1E142-FD79-C14D-9073-A98897822BE6}"/>
              </a:ext>
            </a:extLst>
          </p:cNvPr>
          <p:cNvSpPr txBox="1"/>
          <p:nvPr/>
        </p:nvSpPr>
        <p:spPr>
          <a:xfrm>
            <a:off x="8166099" y="1506022"/>
            <a:ext cx="3914035" cy="646331"/>
          </a:xfrm>
          <a:prstGeom prst="rect">
            <a:avLst/>
          </a:prstGeom>
          <a:noFill/>
        </p:spPr>
        <p:txBody>
          <a:bodyPr wrap="square" rtlCol="0">
            <a:spAutoFit/>
          </a:bodyPr>
          <a:lstStyle/>
          <a:p>
            <a:r>
              <a:rPr lang="en-US" dirty="0"/>
              <a:t>That will be the portion of what did </a:t>
            </a:r>
            <a:r>
              <a:rPr lang="en-US" i="1" dirty="0"/>
              <a:t>not</a:t>
            </a:r>
            <a:r>
              <a:rPr lang="en-US" dirty="0"/>
              <a:t> make it.</a:t>
            </a:r>
          </a:p>
        </p:txBody>
      </p:sp>
      <p:sp>
        <p:nvSpPr>
          <p:cNvPr id="11" name="TextBox 10">
            <a:extLst>
              <a:ext uri="{FF2B5EF4-FFF2-40B4-BE49-F238E27FC236}">
                <a16:creationId xmlns:a16="http://schemas.microsoft.com/office/drawing/2014/main" id="{86DC074D-CF4C-FE45-8C85-12F9F52C5937}"/>
              </a:ext>
            </a:extLst>
          </p:cNvPr>
          <p:cNvSpPr txBox="1"/>
          <p:nvPr/>
        </p:nvSpPr>
        <p:spPr>
          <a:xfrm>
            <a:off x="7922363" y="2491949"/>
            <a:ext cx="3914035" cy="646331"/>
          </a:xfrm>
          <a:prstGeom prst="rect">
            <a:avLst/>
          </a:prstGeom>
          <a:noFill/>
        </p:spPr>
        <p:txBody>
          <a:bodyPr wrap="square" rtlCol="0">
            <a:spAutoFit/>
          </a:bodyPr>
          <a:lstStyle/>
          <a:p>
            <a:r>
              <a:rPr lang="en-US" dirty="0"/>
              <a:t>The dark blue is the ones that did make it.</a:t>
            </a:r>
          </a:p>
        </p:txBody>
      </p:sp>
      <p:pic>
        <p:nvPicPr>
          <p:cNvPr id="13" name="Picture 12">
            <a:extLst>
              <a:ext uri="{FF2B5EF4-FFF2-40B4-BE49-F238E27FC236}">
                <a16:creationId xmlns:a16="http://schemas.microsoft.com/office/drawing/2014/main" id="{EF8EC41E-A035-874A-9FEB-7E2EECCE4DE1}"/>
              </a:ext>
            </a:extLst>
          </p:cNvPr>
          <p:cNvPicPr>
            <a:picLocks noChangeAspect="1"/>
          </p:cNvPicPr>
          <p:nvPr/>
        </p:nvPicPr>
        <p:blipFill>
          <a:blip r:embed="rId5"/>
          <a:stretch>
            <a:fillRect/>
          </a:stretch>
        </p:blipFill>
        <p:spPr>
          <a:xfrm>
            <a:off x="3934565" y="3429000"/>
            <a:ext cx="3822700" cy="1193800"/>
          </a:xfrm>
          <a:prstGeom prst="rect">
            <a:avLst/>
          </a:prstGeom>
        </p:spPr>
      </p:pic>
      <p:pic>
        <p:nvPicPr>
          <p:cNvPr id="15" name="Picture 14">
            <a:extLst>
              <a:ext uri="{FF2B5EF4-FFF2-40B4-BE49-F238E27FC236}">
                <a16:creationId xmlns:a16="http://schemas.microsoft.com/office/drawing/2014/main" id="{246497A8-C1FB-2F40-AFDA-C3F1E31C5D9C}"/>
              </a:ext>
            </a:extLst>
          </p:cNvPr>
          <p:cNvPicPr>
            <a:picLocks noChangeAspect="1"/>
          </p:cNvPicPr>
          <p:nvPr/>
        </p:nvPicPr>
        <p:blipFill>
          <a:blip r:embed="rId6"/>
          <a:stretch>
            <a:fillRect/>
          </a:stretch>
        </p:blipFill>
        <p:spPr>
          <a:xfrm>
            <a:off x="3934565" y="4990892"/>
            <a:ext cx="3822700" cy="1219200"/>
          </a:xfrm>
          <a:prstGeom prst="rect">
            <a:avLst/>
          </a:prstGeom>
        </p:spPr>
      </p:pic>
    </p:spTree>
    <p:extLst>
      <p:ext uri="{BB962C8B-B14F-4D97-AF65-F5344CB8AC3E}">
        <p14:creationId xmlns:p14="http://schemas.microsoft.com/office/powerpoint/2010/main" val="196100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168-BC06-E54A-8993-174254787997}"/>
              </a:ext>
            </a:extLst>
          </p:cNvPr>
          <p:cNvSpPr>
            <a:spLocks noGrp="1"/>
          </p:cNvSpPr>
          <p:nvPr>
            <p:ph type="title"/>
          </p:nvPr>
        </p:nvSpPr>
        <p:spPr/>
        <p:txBody>
          <a:bodyPr/>
          <a:lstStyle/>
          <a:p>
            <a:r>
              <a:rPr lang="en-US" dirty="0"/>
              <a:t>OR &lt; 1</a:t>
            </a:r>
          </a:p>
        </p:txBody>
      </p:sp>
      <p:sp>
        <p:nvSpPr>
          <p:cNvPr id="3" name="Content Placeholder 2">
            <a:extLst>
              <a:ext uri="{FF2B5EF4-FFF2-40B4-BE49-F238E27FC236}">
                <a16:creationId xmlns:a16="http://schemas.microsoft.com/office/drawing/2014/main" id="{ADB61461-B7BE-B549-8104-D058834A16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020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1E4E-CFBC-294D-8D6C-69C5506A423B}"/>
              </a:ext>
            </a:extLst>
          </p:cNvPr>
          <p:cNvSpPr>
            <a:spLocks noGrp="1"/>
          </p:cNvSpPr>
          <p:nvPr>
            <p:ph type="title"/>
          </p:nvPr>
        </p:nvSpPr>
        <p:spPr/>
        <p:txBody>
          <a:bodyPr/>
          <a:lstStyle/>
          <a:p>
            <a:r>
              <a:rPr lang="en-US" dirty="0"/>
              <a:t>Equivalence between exposure OR and disease OR</a:t>
            </a:r>
          </a:p>
        </p:txBody>
      </p:sp>
      <p:sp>
        <p:nvSpPr>
          <p:cNvPr id="3" name="Content Placeholder 2">
            <a:extLst>
              <a:ext uri="{FF2B5EF4-FFF2-40B4-BE49-F238E27FC236}">
                <a16:creationId xmlns:a16="http://schemas.microsoft.com/office/drawing/2014/main" id="{F0181775-5CA0-8E4A-BFBE-5D86DEA07C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192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D6E6-99A7-7543-BF81-FA27C80D97AF}"/>
              </a:ext>
            </a:extLst>
          </p:cNvPr>
          <p:cNvSpPr>
            <a:spLocks noGrp="1"/>
          </p:cNvSpPr>
          <p:nvPr>
            <p:ph type="title"/>
          </p:nvPr>
        </p:nvSpPr>
        <p:spPr/>
        <p:txBody>
          <a:bodyPr>
            <a:normAutofit fontScale="90000"/>
          </a:bodyPr>
          <a:lstStyle/>
          <a:p>
            <a:r>
              <a:rPr lang="en-US" dirty="0"/>
              <a:t>Add difference between relative and absolute difference example from GPLI presentation</a:t>
            </a:r>
            <a:br>
              <a:rPr lang="en-US" dirty="0"/>
            </a:br>
            <a:endParaRPr lang="en-US" dirty="0"/>
          </a:p>
        </p:txBody>
      </p:sp>
      <p:sp>
        <p:nvSpPr>
          <p:cNvPr id="3" name="Content Placeholder 2">
            <a:extLst>
              <a:ext uri="{FF2B5EF4-FFF2-40B4-BE49-F238E27FC236}">
                <a16:creationId xmlns:a16="http://schemas.microsoft.com/office/drawing/2014/main" id="{45443ECE-6ABE-B846-BA0D-9505A3347A0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4872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B18-1FDE-5E4E-B181-1749BD4A30DA}"/>
              </a:ext>
            </a:extLst>
          </p:cNvPr>
          <p:cNvSpPr>
            <a:spLocks noGrp="1"/>
          </p:cNvSpPr>
          <p:nvPr>
            <p:ph type="title"/>
          </p:nvPr>
        </p:nvSpPr>
        <p:spPr/>
        <p:txBody>
          <a:bodyPr/>
          <a:lstStyle/>
          <a:p>
            <a:r>
              <a:rPr lang="en-US" dirty="0"/>
              <a:t>Use Rothman's investment analogy for absolute vs. relative differences </a:t>
            </a:r>
          </a:p>
        </p:txBody>
      </p:sp>
      <p:sp>
        <p:nvSpPr>
          <p:cNvPr id="3" name="Content Placeholder 2">
            <a:extLst>
              <a:ext uri="{FF2B5EF4-FFF2-40B4-BE49-F238E27FC236}">
                <a16:creationId xmlns:a16="http://schemas.microsoft.com/office/drawing/2014/main" id="{B23E4BEF-3F62-2F45-A5FA-7B51B2B9D845}"/>
              </a:ext>
            </a:extLst>
          </p:cNvPr>
          <p:cNvSpPr>
            <a:spLocks noGrp="1"/>
          </p:cNvSpPr>
          <p:nvPr>
            <p:ph idx="1"/>
          </p:nvPr>
        </p:nvSpPr>
        <p:spPr/>
        <p:txBody>
          <a:bodyPr>
            <a:normAutofit fontScale="85000" lnSpcReduction="10000"/>
          </a:bodyPr>
          <a:lstStyle/>
          <a:p>
            <a:pPr fontAlgn="base"/>
            <a:r>
              <a:rPr lang="en-US" dirty="0"/>
              <a:t>Difference measures such as RD and IRD measure the absolute effect of an exposure. It is also possible to measure the relative effect. As an analogy, consider how to assess the performance of an investment over a period of time. Suppose that an initial investment of $100 became $120 after 1 year. The difference in the value of the investment at the end of the year and the value at the beginning, $20, measures the absolute performance of the investment. The relative performance is obtained by dividing the absolute increase by the initial amount, which gives $20/$100, or 20%. Contrast this investment experience with that of another investment, in which an initial sum of $1000 grew to $1150 after 1 year. For the latter investment, the absolute increment is $150, far greater than the $20 from the first investment, but the relative performance of the second investment is $150/$1000, or 15%, which is worse than the first investment.</a:t>
            </a:r>
          </a:p>
          <a:p>
            <a:pPr fontAlgn="base"/>
            <a:r>
              <a:rPr lang="en-US" dirty="0"/>
              <a:t>Rothman, Kenneth J.. Epidemiology: An Introduction (p. 59). Oxford University Press. Kindle Edition.</a:t>
            </a:r>
          </a:p>
        </p:txBody>
      </p:sp>
    </p:spTree>
    <p:extLst>
      <p:ext uri="{BB962C8B-B14F-4D97-AF65-F5344CB8AC3E}">
        <p14:creationId xmlns:p14="http://schemas.microsoft.com/office/powerpoint/2010/main" val="304883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1DB3-F529-354F-8E6F-460623F1282A}"/>
              </a:ext>
            </a:extLst>
          </p:cNvPr>
          <p:cNvSpPr>
            <a:spLocks noGrp="1"/>
          </p:cNvSpPr>
          <p:nvPr>
            <p:ph type="title"/>
          </p:nvPr>
        </p:nvSpPr>
        <p:spPr/>
        <p:txBody>
          <a:bodyPr/>
          <a:lstStyle/>
          <a:p>
            <a:r>
              <a:rPr lang="en-US" dirty="0"/>
              <a:t>Add sensitivity, specificity. </a:t>
            </a:r>
            <a:r>
              <a:rPr lang="en-US"/>
              <a:t>Confusion matrix.</a:t>
            </a:r>
          </a:p>
        </p:txBody>
      </p:sp>
      <p:sp>
        <p:nvSpPr>
          <p:cNvPr id="3" name="Content Placeholder 2">
            <a:extLst>
              <a:ext uri="{FF2B5EF4-FFF2-40B4-BE49-F238E27FC236}">
                <a16:creationId xmlns:a16="http://schemas.microsoft.com/office/drawing/2014/main" id="{0A83A631-AF8E-EF4B-A2B7-6308327B17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336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2B8C-F0E1-D6DE-6563-81E046006F15}"/>
              </a:ext>
            </a:extLst>
          </p:cNvPr>
          <p:cNvSpPr>
            <a:spLocks noGrp="1"/>
          </p:cNvSpPr>
          <p:nvPr>
            <p:ph type="title"/>
          </p:nvPr>
        </p:nvSpPr>
        <p:spPr/>
        <p:txBody>
          <a:bodyPr/>
          <a:lstStyle/>
          <a:p>
            <a:r>
              <a:rPr lang="en-US" dirty="0"/>
              <a:t>Null value</a:t>
            </a:r>
          </a:p>
        </p:txBody>
      </p:sp>
      <p:sp>
        <p:nvSpPr>
          <p:cNvPr id="3" name="Content Placeholder 2">
            <a:extLst>
              <a:ext uri="{FF2B5EF4-FFF2-40B4-BE49-F238E27FC236}">
                <a16:creationId xmlns:a16="http://schemas.microsoft.com/office/drawing/2014/main" id="{16003D10-E70F-187C-5FC5-F61E82C11796}"/>
              </a:ext>
            </a:extLst>
          </p:cNvPr>
          <p:cNvSpPr>
            <a:spLocks noGrp="1"/>
          </p:cNvSpPr>
          <p:nvPr>
            <p:ph idx="1"/>
          </p:nvPr>
        </p:nvSpPr>
        <p:spPr/>
        <p:txBody>
          <a:bodyPr/>
          <a:lstStyle/>
          <a:p>
            <a:r>
              <a:rPr lang="en-US" dirty="0"/>
              <a:t>The null value of a measure of association is the value that measure takes when there is no difference between the two groups being compared. (</a:t>
            </a:r>
            <a:r>
              <a:rPr lang="en-US" dirty="0" err="1"/>
              <a:t>Epi</a:t>
            </a:r>
            <a:r>
              <a:rPr lang="en-US" dirty="0"/>
              <a:t> by Design)</a:t>
            </a:r>
          </a:p>
        </p:txBody>
      </p:sp>
    </p:spTree>
    <p:extLst>
      <p:ext uri="{BB962C8B-B14F-4D97-AF65-F5344CB8AC3E}">
        <p14:creationId xmlns:p14="http://schemas.microsoft.com/office/powerpoint/2010/main" val="202552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t>“the study of the occurrence and distribution of health-related states or events in specified populations, including the study of the determinants influencing such states, and the application of this knowledge to control the health problems.” </a:t>
            </a:r>
            <a:r>
              <a:rPr lang="en-US" u="sng" dirty="0"/>
              <a:t>(Porta 2008, page 81)</a:t>
            </a:r>
          </a:p>
        </p:txBody>
      </p:sp>
    </p:spTree>
    <p:extLst>
      <p:ext uri="{BB962C8B-B14F-4D97-AF65-F5344CB8AC3E}">
        <p14:creationId xmlns:p14="http://schemas.microsoft.com/office/powerpoint/2010/main" val="470985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8D23-5F35-2433-784A-61962F6BB3A1}"/>
              </a:ext>
            </a:extLst>
          </p:cNvPr>
          <p:cNvSpPr>
            <a:spLocks noGrp="1"/>
          </p:cNvSpPr>
          <p:nvPr>
            <p:ph type="title"/>
          </p:nvPr>
        </p:nvSpPr>
        <p:spPr/>
        <p:txBody>
          <a:bodyPr/>
          <a:lstStyle/>
          <a:p>
            <a:r>
              <a:rPr lang="en-US" dirty="0"/>
              <a:t>Risk difference</a:t>
            </a:r>
          </a:p>
        </p:txBody>
      </p:sp>
      <p:sp>
        <p:nvSpPr>
          <p:cNvPr id="3" name="Content Placeholder 2">
            <a:extLst>
              <a:ext uri="{FF2B5EF4-FFF2-40B4-BE49-F238E27FC236}">
                <a16:creationId xmlns:a16="http://schemas.microsoft.com/office/drawing/2014/main" id="{85F55CE0-A438-5DB3-60A8-D4CA0C2D813C}"/>
              </a:ext>
            </a:extLst>
          </p:cNvPr>
          <p:cNvSpPr>
            <a:spLocks noGrp="1"/>
          </p:cNvSpPr>
          <p:nvPr>
            <p:ph idx="1"/>
          </p:nvPr>
        </p:nvSpPr>
        <p:spPr/>
        <p:txBody>
          <a:bodyPr/>
          <a:lstStyle/>
          <a:p>
            <a:r>
              <a:rPr lang="en-US" dirty="0"/>
              <a:t>“The 5-year risk difference comparing study participants exposed to the contaminant to those who were unexposed was 4%.” (</a:t>
            </a:r>
            <a:r>
              <a:rPr lang="en-US" dirty="0" err="1"/>
              <a:t>Epi</a:t>
            </a:r>
            <a:r>
              <a:rPr lang="en-US" dirty="0"/>
              <a:t> by Design)</a:t>
            </a:r>
          </a:p>
          <a:p>
            <a:r>
              <a:rPr lang="en-US" dirty="0"/>
              <a:t>for every 1,000 persons who are observed to be exposed to the contaminant (and if those people resemble those we studied), we would expect to likewise observe an additional 40 new cancer cases above the background cancer rate over 5 years. (</a:t>
            </a:r>
            <a:r>
              <a:rPr lang="en-US" dirty="0" err="1"/>
              <a:t>Epi</a:t>
            </a:r>
            <a:r>
              <a:rPr lang="en-US" dirty="0"/>
              <a:t> by Design)</a:t>
            </a:r>
          </a:p>
        </p:txBody>
      </p:sp>
    </p:spTree>
    <p:extLst>
      <p:ext uri="{BB962C8B-B14F-4D97-AF65-F5344CB8AC3E}">
        <p14:creationId xmlns:p14="http://schemas.microsoft.com/office/powerpoint/2010/main" val="216731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3B07-3775-13BB-BC88-F1E869AF35B1}"/>
              </a:ext>
            </a:extLst>
          </p:cNvPr>
          <p:cNvSpPr>
            <a:spLocks noGrp="1"/>
          </p:cNvSpPr>
          <p:nvPr>
            <p:ph type="title"/>
          </p:nvPr>
        </p:nvSpPr>
        <p:spPr/>
        <p:txBody>
          <a:bodyPr/>
          <a:lstStyle/>
          <a:p>
            <a:r>
              <a:rPr lang="en-US" dirty="0"/>
              <a:t>Risk Ratio</a:t>
            </a:r>
          </a:p>
        </p:txBody>
      </p:sp>
      <p:sp>
        <p:nvSpPr>
          <p:cNvPr id="3" name="Content Placeholder 2">
            <a:extLst>
              <a:ext uri="{FF2B5EF4-FFF2-40B4-BE49-F238E27FC236}">
                <a16:creationId xmlns:a16="http://schemas.microsoft.com/office/drawing/2014/main" id="{2BDAD162-DE3C-9249-0568-3ABB59CDFDB4}"/>
              </a:ext>
            </a:extLst>
          </p:cNvPr>
          <p:cNvSpPr>
            <a:spLocks noGrp="1"/>
          </p:cNvSpPr>
          <p:nvPr>
            <p:ph idx="1"/>
          </p:nvPr>
        </p:nvSpPr>
        <p:spPr/>
        <p:txBody>
          <a:bodyPr/>
          <a:lstStyle/>
          <a:p>
            <a:r>
              <a:rPr lang="en-US" dirty="0"/>
              <a:t>“The 5-year risk ratio comparing exposed to unexposed study participants is 2.33.” (</a:t>
            </a:r>
            <a:r>
              <a:rPr lang="en-US" dirty="0" err="1"/>
              <a:t>Epi</a:t>
            </a:r>
            <a:r>
              <a:rPr lang="en-US" dirty="0"/>
              <a:t> by Design)</a:t>
            </a:r>
          </a:p>
          <a:p>
            <a:r>
              <a:rPr lang="en-US" dirty="0"/>
              <a:t>“Over 5 years, we would expect to see 2.33 times the incidence of cancer among exposed study participants compared to unexposed study participants.” (</a:t>
            </a:r>
            <a:r>
              <a:rPr lang="en-US" dirty="0" err="1"/>
              <a:t>Epi</a:t>
            </a:r>
            <a:r>
              <a:rPr lang="en-US" dirty="0"/>
              <a:t> by Design)</a:t>
            </a:r>
          </a:p>
        </p:txBody>
      </p:sp>
    </p:spTree>
    <p:extLst>
      <p:ext uri="{BB962C8B-B14F-4D97-AF65-F5344CB8AC3E}">
        <p14:creationId xmlns:p14="http://schemas.microsoft.com/office/powerpoint/2010/main" val="3245765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7637-ED16-77EE-EFC0-0C8C9E783F73}"/>
              </a:ext>
            </a:extLst>
          </p:cNvPr>
          <p:cNvSpPr>
            <a:spLocks noGrp="1"/>
          </p:cNvSpPr>
          <p:nvPr>
            <p:ph type="title"/>
          </p:nvPr>
        </p:nvSpPr>
        <p:spPr/>
        <p:txBody>
          <a:bodyPr/>
          <a:lstStyle/>
          <a:p>
            <a:r>
              <a:rPr lang="en-US" dirty="0"/>
              <a:t>Terminology</a:t>
            </a:r>
          </a:p>
        </p:txBody>
      </p:sp>
      <p:graphicFrame>
        <p:nvGraphicFramePr>
          <p:cNvPr id="4" name="Table 4">
            <a:extLst>
              <a:ext uri="{FF2B5EF4-FFF2-40B4-BE49-F238E27FC236}">
                <a16:creationId xmlns:a16="http://schemas.microsoft.com/office/drawing/2014/main" id="{01909A47-25CD-8897-25A2-3920DB49CC54}"/>
              </a:ext>
            </a:extLst>
          </p:cNvPr>
          <p:cNvGraphicFramePr>
            <a:graphicFrameLocks noGrp="1"/>
          </p:cNvGraphicFramePr>
          <p:nvPr>
            <p:ph idx="1"/>
            <p:extLst>
              <p:ext uri="{D42A27DB-BD31-4B8C-83A1-F6EECF244321}">
                <p14:modId xmlns:p14="http://schemas.microsoft.com/office/powerpoint/2010/main" val="3987601638"/>
              </p:ext>
            </p:extLst>
          </p:nvPr>
        </p:nvGraphicFramePr>
        <p:xfrm>
          <a:off x="838200" y="1825625"/>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899985892"/>
                    </a:ext>
                  </a:extLst>
                </a:gridCol>
                <a:gridCol w="3505199">
                  <a:extLst>
                    <a:ext uri="{9D8B030D-6E8A-4147-A177-3AD203B41FA5}">
                      <a16:colId xmlns:a16="http://schemas.microsoft.com/office/drawing/2014/main" val="2526605052"/>
                    </a:ext>
                  </a:extLst>
                </a:gridCol>
                <a:gridCol w="3505199">
                  <a:extLst>
                    <a:ext uri="{9D8B030D-6E8A-4147-A177-3AD203B41FA5}">
                      <a16:colId xmlns:a16="http://schemas.microsoft.com/office/drawing/2014/main" val="151749598"/>
                    </a:ext>
                  </a:extLst>
                </a:gridCol>
              </a:tblGrid>
              <a:tr h="370840">
                <a:tc>
                  <a:txBody>
                    <a:bodyPr/>
                    <a:lstStyle/>
                    <a:p>
                      <a:r>
                        <a:rPr lang="en-US" dirty="0"/>
                        <a:t>Term we use</a:t>
                      </a:r>
                    </a:p>
                  </a:txBody>
                  <a:tcPr/>
                </a:tc>
                <a:tc>
                  <a:txBody>
                    <a:bodyPr/>
                    <a:lstStyle/>
                    <a:p>
                      <a:r>
                        <a:rPr lang="en-US" dirty="0"/>
                        <a:t>Definition</a:t>
                      </a:r>
                    </a:p>
                  </a:txBody>
                  <a:tcPr/>
                </a:tc>
                <a:tc>
                  <a:txBody>
                    <a:bodyPr/>
                    <a:lstStyle/>
                    <a:p>
                      <a:r>
                        <a:rPr lang="en-US" dirty="0"/>
                        <a:t>Other terms used</a:t>
                      </a:r>
                    </a:p>
                  </a:txBody>
                  <a:tcPr/>
                </a:tc>
                <a:extLst>
                  <a:ext uri="{0D108BD9-81ED-4DB2-BD59-A6C34878D82A}">
                    <a16:rowId xmlns:a16="http://schemas.microsoft.com/office/drawing/2014/main" val="286500123"/>
                  </a:ext>
                </a:extLst>
              </a:tr>
              <a:tr h="370840">
                <a:tc>
                  <a:txBody>
                    <a:bodyPr/>
                    <a:lstStyle/>
                    <a:p>
                      <a:r>
                        <a:rPr lang="en-US" dirty="0"/>
                        <a:t>Incidence Proportion Difference</a:t>
                      </a:r>
                    </a:p>
                  </a:txBody>
                  <a:tcPr/>
                </a:tc>
                <a:tc>
                  <a:txBody>
                    <a:bodyPr/>
                    <a:lstStyle/>
                    <a:p>
                      <a:endParaRPr lang="en-US"/>
                    </a:p>
                  </a:txBody>
                  <a:tcPr/>
                </a:tc>
                <a:tc>
                  <a:txBody>
                    <a:bodyPr/>
                    <a:lstStyle/>
                    <a:p>
                      <a:r>
                        <a:rPr lang="en-US" dirty="0"/>
                        <a:t>Risk Difference</a:t>
                      </a:r>
                    </a:p>
                  </a:txBody>
                  <a:tcPr/>
                </a:tc>
                <a:extLst>
                  <a:ext uri="{0D108BD9-81ED-4DB2-BD59-A6C34878D82A}">
                    <a16:rowId xmlns:a16="http://schemas.microsoft.com/office/drawing/2014/main" val="2121524767"/>
                  </a:ext>
                </a:extLst>
              </a:tr>
              <a:tr h="370840">
                <a:tc>
                  <a:txBody>
                    <a:bodyPr/>
                    <a:lstStyle/>
                    <a:p>
                      <a:endParaRPr lang="en-US"/>
                    </a:p>
                  </a:txBody>
                  <a:tcPr/>
                </a:tc>
                <a:tc>
                  <a:txBody>
                    <a:bodyPr/>
                    <a:lstStyle/>
                    <a:p>
                      <a:endParaRPr lang="en-US"/>
                    </a:p>
                  </a:txBody>
                  <a:tcPr/>
                </a:tc>
                <a:tc>
                  <a:txBody>
                    <a:bodyPr/>
                    <a:lstStyle/>
                    <a:p>
                      <a:r>
                        <a:rPr lang="en-US"/>
                        <a:t>Risk Ratio</a:t>
                      </a:r>
                      <a:endParaRPr lang="en-US" dirty="0"/>
                    </a:p>
                  </a:txBody>
                  <a:tcPr/>
                </a:tc>
                <a:extLst>
                  <a:ext uri="{0D108BD9-81ED-4DB2-BD59-A6C34878D82A}">
                    <a16:rowId xmlns:a16="http://schemas.microsoft.com/office/drawing/2014/main" val="1233457361"/>
                  </a:ext>
                </a:extLst>
              </a:tr>
            </a:tbl>
          </a:graphicData>
        </a:graphic>
      </p:graphicFrame>
    </p:spTree>
    <p:extLst>
      <p:ext uri="{BB962C8B-B14F-4D97-AF65-F5344CB8AC3E}">
        <p14:creationId xmlns:p14="http://schemas.microsoft.com/office/powerpoint/2010/main" val="73962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t>Absolute differences</a:t>
            </a:r>
          </a:p>
          <a:p>
            <a:r>
              <a:rPr lang="en-US" dirty="0"/>
              <a:t>Relative differences</a:t>
            </a:r>
          </a:p>
          <a:p>
            <a:r>
              <a:rPr lang="en-US" dirty="0"/>
              <a:t>Exposed</a:t>
            </a:r>
          </a:p>
          <a:p>
            <a:r>
              <a:rPr lang="en-US" dirty="0"/>
              <a:t>Unexposed</a:t>
            </a:r>
          </a:p>
          <a:p>
            <a:r>
              <a:rPr lang="en-US" dirty="0"/>
              <a:t>Relative Risk (Risk Ratio)</a:t>
            </a:r>
          </a:p>
          <a:p>
            <a:r>
              <a:rPr lang="en-US" dirty="0"/>
              <a:t>Odds Ratio (Relative Odds)</a:t>
            </a:r>
          </a:p>
          <a:p>
            <a:r>
              <a:rPr lang="en-US" dirty="0"/>
              <a:t>Effectiveness efficacy</a:t>
            </a:r>
          </a:p>
          <a:p>
            <a:r>
              <a:rPr lang="en-US" dirty="0"/>
              <a:t>Mean difference</a:t>
            </a:r>
          </a:p>
          <a:p>
            <a:endParaRPr lang="en-US" dirty="0"/>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t>Attributable risk in exposed</a:t>
            </a:r>
          </a:p>
          <a:p>
            <a:r>
              <a:rPr lang="en-US" dirty="0"/>
              <a:t>Etiologic fraction</a:t>
            </a:r>
          </a:p>
          <a:p>
            <a:r>
              <a:rPr lang="en-US" dirty="0"/>
              <a:t>Excess fraction</a:t>
            </a:r>
          </a:p>
          <a:p>
            <a:r>
              <a:rPr lang="en-US" dirty="0"/>
              <a:t>Percent attributable risk</a:t>
            </a:r>
          </a:p>
          <a:p>
            <a:r>
              <a:rPr lang="en-US" dirty="0"/>
              <a:t>Absolute risk reduction</a:t>
            </a:r>
          </a:p>
          <a:p>
            <a:r>
              <a:rPr lang="en-US" dirty="0"/>
              <a:t>Number needed to treat</a:t>
            </a:r>
          </a:p>
          <a:p>
            <a:r>
              <a:rPr lang="en-US" dirty="0"/>
              <a:t>Population attributable risk</a:t>
            </a:r>
          </a:p>
          <a:p>
            <a:r>
              <a:rPr lang="en-US" dirty="0"/>
              <a:t>Point prevalence rate ratio</a:t>
            </a:r>
          </a:p>
          <a:p>
            <a:r>
              <a:rPr lang="en-US"/>
              <a:t>Multiple testing, correcting from multiple testing,. Directing for multiple testing in the context of confidence intervals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77592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6B59F6-1A64-E548-9C76-8D1BC5C03275}"/>
              </a:ext>
            </a:extLst>
          </p:cNvPr>
          <p:cNvSpPr>
            <a:spLocks noGrp="1"/>
          </p:cNvSpPr>
          <p:nvPr>
            <p:ph type="title"/>
          </p:nvPr>
        </p:nvSpPr>
        <p:spPr/>
        <p:txBody>
          <a:bodyPr/>
          <a:lstStyle/>
          <a:p>
            <a:r>
              <a:rPr lang="en-US" dirty="0"/>
              <a:t>Absolute differences</a:t>
            </a:r>
          </a:p>
        </p:txBody>
      </p:sp>
      <p:sp>
        <p:nvSpPr>
          <p:cNvPr id="6" name="Content Placeholder 5">
            <a:extLst>
              <a:ext uri="{FF2B5EF4-FFF2-40B4-BE49-F238E27FC236}">
                <a16:creationId xmlns:a16="http://schemas.microsoft.com/office/drawing/2014/main" id="{84982EF7-7B1A-0B43-AD24-58A9D5911CB6}"/>
              </a:ext>
            </a:extLst>
          </p:cNvPr>
          <p:cNvSpPr>
            <a:spLocks noGrp="1"/>
          </p:cNvSpPr>
          <p:nvPr>
            <p:ph idx="1"/>
          </p:nvPr>
        </p:nvSpPr>
        <p:spPr/>
        <p:txBody>
          <a:bodyPr/>
          <a:lstStyle/>
          <a:p>
            <a:r>
              <a:rPr lang="en-US" dirty="0"/>
              <a:t>The denominator doesn’t matter.</a:t>
            </a:r>
          </a:p>
          <a:p>
            <a:r>
              <a:rPr lang="en-US" dirty="0"/>
              <a:t>Differences in occurrence measures</a:t>
            </a:r>
          </a:p>
          <a:p>
            <a:r>
              <a:rPr lang="en-US" dirty="0"/>
              <a:t>Often preferred when…. </a:t>
            </a:r>
            <a:r>
              <a:rPr lang="en-US" dirty="0" err="1">
                <a:highlight>
                  <a:srgbClr val="FFFF00"/>
                </a:highlight>
              </a:rPr>
              <a:t>Soctrative</a:t>
            </a:r>
            <a:r>
              <a:rPr lang="en-US" dirty="0">
                <a:highlight>
                  <a:srgbClr val="FFFF00"/>
                </a:highlight>
              </a:rPr>
              <a:t>?</a:t>
            </a:r>
          </a:p>
        </p:txBody>
      </p:sp>
    </p:spTree>
    <p:extLst>
      <p:ext uri="{BB962C8B-B14F-4D97-AF65-F5344CB8AC3E}">
        <p14:creationId xmlns:p14="http://schemas.microsoft.com/office/powerpoint/2010/main" val="82829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8D0D-163E-D24C-AB2E-A6D8A4E0B4D1}"/>
              </a:ext>
            </a:extLst>
          </p:cNvPr>
          <p:cNvSpPr>
            <a:spLocks noGrp="1"/>
          </p:cNvSpPr>
          <p:nvPr>
            <p:ph type="title"/>
          </p:nvPr>
        </p:nvSpPr>
        <p:spPr/>
        <p:txBody>
          <a:bodyPr/>
          <a:lstStyle/>
          <a:p>
            <a:r>
              <a:rPr lang="en-US" dirty="0"/>
              <a:t>Relative differences</a:t>
            </a:r>
          </a:p>
        </p:txBody>
      </p:sp>
      <p:sp>
        <p:nvSpPr>
          <p:cNvPr id="3" name="Content Placeholder 2">
            <a:extLst>
              <a:ext uri="{FF2B5EF4-FFF2-40B4-BE49-F238E27FC236}">
                <a16:creationId xmlns:a16="http://schemas.microsoft.com/office/drawing/2014/main" id="{FFAF7956-3A55-A845-8075-FFB3B0950C1F}"/>
              </a:ext>
            </a:extLst>
          </p:cNvPr>
          <p:cNvSpPr>
            <a:spLocks noGrp="1"/>
          </p:cNvSpPr>
          <p:nvPr>
            <p:ph idx="1"/>
          </p:nvPr>
        </p:nvSpPr>
        <p:spPr/>
        <p:txBody>
          <a:bodyPr/>
          <a:lstStyle/>
          <a:p>
            <a:r>
              <a:rPr lang="en-US" dirty="0"/>
              <a:t>Ratios of occurrence measures</a:t>
            </a:r>
          </a:p>
          <a:p>
            <a:r>
              <a:rPr lang="en-US" dirty="0"/>
              <a:t>Often preferred when… </a:t>
            </a:r>
            <a:r>
              <a:rPr lang="en-US" dirty="0">
                <a:highlight>
                  <a:srgbClr val="FFFF00"/>
                </a:highlight>
              </a:rPr>
              <a:t>Socrative?</a:t>
            </a:r>
          </a:p>
        </p:txBody>
      </p:sp>
    </p:spTree>
    <p:extLst>
      <p:ext uri="{BB962C8B-B14F-4D97-AF65-F5344CB8AC3E}">
        <p14:creationId xmlns:p14="http://schemas.microsoft.com/office/powerpoint/2010/main" val="248998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D8A43FC7-49AA-A04E-B9EE-2E20C18DEE55}"/>
                </a:ext>
              </a:extLst>
            </p:cNvPr>
            <p:cNvSpPr/>
            <p:nvPr/>
          </p:nvSpPr>
          <p:spPr>
            <a:xfrm>
              <a:off x="1826462" y="4850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47DD089B-C8E6-E548-A6F7-2135E7D3F6C1}"/>
                </a:ext>
              </a:extLst>
            </p:cNvPr>
            <p:cNvSpPr/>
            <p:nvPr/>
          </p:nvSpPr>
          <p:spPr>
            <a:xfrm>
              <a:off x="6325241" y="9887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1EA9CB5-E299-4E4F-9665-69BE48F0F8CB}"/>
                </a:ext>
              </a:extLst>
            </p:cNvPr>
            <p:cNvSpPr/>
            <p:nvPr/>
          </p:nvSpPr>
          <p:spPr>
            <a:xfrm>
              <a:off x="10463624" y="9886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3876B20-B3CE-7B4F-93EF-F83369CD6CCA}"/>
                </a:ext>
              </a:extLst>
            </p:cNvPr>
            <p:cNvSpPr/>
            <p:nvPr/>
          </p:nvSpPr>
          <p:spPr>
            <a:xfrm rot="5400000">
              <a:off x="1377364" y="3821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91D5ED64-746D-FB44-B354-EBC112C42464}"/>
                </a:ext>
              </a:extLst>
            </p:cNvPr>
            <p:cNvSpPr/>
            <p:nvPr/>
          </p:nvSpPr>
          <p:spPr>
            <a:xfrm rot="5400000">
              <a:off x="1068332" y="27257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25E01CD0-71FE-FC4E-94E6-1BD723EB2A92}"/>
                </a:ext>
              </a:extLst>
            </p:cNvPr>
            <p:cNvSpPr/>
            <p:nvPr/>
          </p:nvSpPr>
          <p:spPr>
            <a:xfrm rot="5400000">
              <a:off x="2198809" y="450806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0CE96F3-DDA3-8645-B26E-567C69E9E6D3}"/>
                </a:ext>
              </a:extLst>
            </p:cNvPr>
            <p:cNvSpPr/>
            <p:nvPr/>
          </p:nvSpPr>
          <p:spPr>
            <a:xfrm>
              <a:off x="8068889" y="246824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CB47401-EC8F-5849-B030-AF3593C44650}"/>
                </a:ext>
              </a:extLst>
            </p:cNvPr>
            <p:cNvSpPr/>
            <p:nvPr/>
          </p:nvSpPr>
          <p:spPr>
            <a:xfrm>
              <a:off x="4695410" y="20099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8FDAE54-75BA-6140-A0BE-0721238B36F0}"/>
                </a:ext>
              </a:extLst>
            </p:cNvPr>
            <p:cNvSpPr/>
            <p:nvPr/>
          </p:nvSpPr>
          <p:spPr>
            <a:xfrm>
              <a:off x="2982308" y="202821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3762F12E-01BB-0F44-B567-C368CAF62C30}"/>
                </a:ext>
              </a:extLst>
            </p:cNvPr>
            <p:cNvSpPr/>
            <p:nvPr/>
          </p:nvSpPr>
          <p:spPr>
            <a:xfrm>
              <a:off x="6730015" y="30665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B6360896-F3AB-ED44-ABD2-8F14CAE9335F}"/>
                </a:ext>
              </a:extLst>
            </p:cNvPr>
            <p:cNvSpPr/>
            <p:nvPr/>
          </p:nvSpPr>
          <p:spPr>
            <a:xfrm>
              <a:off x="5413304" y="28668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B3160FD0-A144-4248-AB38-011C263B489E}"/>
                </a:ext>
              </a:extLst>
            </p:cNvPr>
            <p:cNvSpPr/>
            <p:nvPr/>
          </p:nvSpPr>
          <p:spPr>
            <a:xfrm>
              <a:off x="5213406"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173992B5-97FC-E04D-8C9E-B9143DFD56BA}"/>
                </a:ext>
              </a:extLst>
            </p:cNvPr>
            <p:cNvSpPr/>
            <p:nvPr/>
          </p:nvSpPr>
          <p:spPr>
            <a:xfrm>
              <a:off x="9408153" y="32442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F3F3CFC-69C4-A441-9BA1-DA16C5B93823}"/>
                </a:ext>
              </a:extLst>
            </p:cNvPr>
            <p:cNvSpPr/>
            <p:nvPr/>
          </p:nvSpPr>
          <p:spPr>
            <a:xfrm>
              <a:off x="4971551" y="49727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1F365F9-5D1A-5B4E-B930-349AE43877B3}"/>
                </a:ext>
              </a:extLst>
            </p:cNvPr>
            <p:cNvSpPr/>
            <p:nvPr/>
          </p:nvSpPr>
          <p:spPr>
            <a:xfrm>
              <a:off x="9888896" y="587895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61114F4-0C39-D946-8D48-288DCBBFE1A2}"/>
                </a:ext>
              </a:extLst>
            </p:cNvPr>
            <p:cNvSpPr/>
            <p:nvPr/>
          </p:nvSpPr>
          <p:spPr>
            <a:xfrm>
              <a:off x="2258363" y="131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315FDEE-2D6F-1C40-9134-BE80FECC0C56}"/>
                </a:ext>
              </a:extLst>
            </p:cNvPr>
            <p:cNvSpPr/>
            <p:nvPr/>
          </p:nvSpPr>
          <p:spPr>
            <a:xfrm>
              <a:off x="6438647" y="15516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09B2CFB6-5309-974B-A4B6-913359F3C0E2}"/>
                </a:ext>
              </a:extLst>
            </p:cNvPr>
            <p:cNvSpPr/>
            <p:nvPr/>
          </p:nvSpPr>
          <p:spPr>
            <a:xfrm>
              <a:off x="10326934" y="15303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01B51CE-A9B6-594D-924F-DD9F6CCD06A7}"/>
                </a:ext>
              </a:extLst>
            </p:cNvPr>
            <p:cNvSpPr/>
            <p:nvPr/>
          </p:nvSpPr>
          <p:spPr>
            <a:xfrm>
              <a:off x="5457495" y="21566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F7108C3-038C-914C-B6FB-D60E28C00CC6}"/>
                </a:ext>
              </a:extLst>
            </p:cNvPr>
            <p:cNvSpPr/>
            <p:nvPr/>
          </p:nvSpPr>
          <p:spPr>
            <a:xfrm>
              <a:off x="7361760" y="237544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B2FA3E-F2F5-424A-B5A9-2F7828FE6E58}"/>
                </a:ext>
              </a:extLst>
            </p:cNvPr>
            <p:cNvSpPr/>
            <p:nvPr/>
          </p:nvSpPr>
          <p:spPr>
            <a:xfrm>
              <a:off x="9185418" y="20849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9E02A300-3469-3E4B-9F67-D37A75AC43A5}"/>
                </a:ext>
              </a:extLst>
            </p:cNvPr>
            <p:cNvSpPr/>
            <p:nvPr/>
          </p:nvSpPr>
          <p:spPr>
            <a:xfrm>
              <a:off x="4705738" y="328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996C167-BF6F-F241-A1FB-CD01BD683B3E}"/>
                </a:ext>
              </a:extLst>
            </p:cNvPr>
            <p:cNvSpPr/>
            <p:nvPr/>
          </p:nvSpPr>
          <p:spPr>
            <a:xfrm>
              <a:off x="7618617" y="40076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3C38E97F-32C4-D146-837A-2B7268F4DB2C}"/>
                </a:ext>
              </a:extLst>
            </p:cNvPr>
            <p:cNvSpPr/>
            <p:nvPr/>
          </p:nvSpPr>
          <p:spPr>
            <a:xfrm>
              <a:off x="9917896" y="29460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7F4B150A-7AF0-6546-981F-BA3351BFA710}"/>
                </a:ext>
              </a:extLst>
            </p:cNvPr>
            <p:cNvSpPr/>
            <p:nvPr/>
          </p:nvSpPr>
          <p:spPr>
            <a:xfrm>
              <a:off x="2497192"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A7378F9-0031-EB40-9588-E735CB3A00A7}"/>
                </a:ext>
              </a:extLst>
            </p:cNvPr>
            <p:cNvSpPr/>
            <p:nvPr/>
          </p:nvSpPr>
          <p:spPr>
            <a:xfrm>
              <a:off x="6040892" y="43218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FAC9C41E-6056-D84C-80EB-22EC1667DE3F}"/>
                </a:ext>
              </a:extLst>
            </p:cNvPr>
            <p:cNvSpPr/>
            <p:nvPr/>
          </p:nvSpPr>
          <p:spPr>
            <a:xfrm>
              <a:off x="8381827" y="354947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FC7468D5-A582-1044-AE7D-91D837CE3B2C}"/>
                </a:ext>
              </a:extLst>
            </p:cNvPr>
            <p:cNvSpPr/>
            <p:nvPr/>
          </p:nvSpPr>
          <p:spPr>
            <a:xfrm>
              <a:off x="3306195" y="490794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A4B5DE8-168B-D147-AFEB-802C3CA3CE88}"/>
                </a:ext>
              </a:extLst>
            </p:cNvPr>
            <p:cNvSpPr/>
            <p:nvPr/>
          </p:nvSpPr>
          <p:spPr>
            <a:xfrm>
              <a:off x="4569233" y="537600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1B9CB9E3-4D31-3F41-A5F6-36DC92F0656E}"/>
                </a:ext>
              </a:extLst>
            </p:cNvPr>
            <p:cNvSpPr/>
            <p:nvPr/>
          </p:nvSpPr>
          <p:spPr>
            <a:xfrm>
              <a:off x="8467675" y="48015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t>Blue = Exposed </a:t>
            </a:r>
          </a:p>
          <a:p>
            <a:r>
              <a:rPr lang="en-US" dirty="0"/>
              <a:t>Orange = Not exposed</a:t>
            </a:r>
          </a:p>
        </p:txBody>
      </p:sp>
    </p:spTree>
    <p:extLst>
      <p:ext uri="{BB962C8B-B14F-4D97-AF65-F5344CB8AC3E}">
        <p14:creationId xmlns:p14="http://schemas.microsoft.com/office/powerpoint/2010/main" val="98959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BD39-8718-7C42-A040-271B62A79B02}"/>
              </a:ext>
            </a:extLst>
          </p:cNvPr>
          <p:cNvSpPr>
            <a:spLocks noGrp="1"/>
          </p:cNvSpPr>
          <p:nvPr>
            <p:ph type="title"/>
          </p:nvPr>
        </p:nvSpPr>
        <p:spPr/>
        <p:txBody>
          <a:bodyPr/>
          <a:lstStyle/>
          <a:p>
            <a:r>
              <a:rPr lang="en-US" dirty="0"/>
              <a:t>Exposure</a:t>
            </a:r>
          </a:p>
        </p:txBody>
      </p:sp>
      <p:sp>
        <p:nvSpPr>
          <p:cNvPr id="3" name="Content Placeholder 2">
            <a:extLst>
              <a:ext uri="{FF2B5EF4-FFF2-40B4-BE49-F238E27FC236}">
                <a16:creationId xmlns:a16="http://schemas.microsoft.com/office/drawing/2014/main" id="{AAFB76A6-6B3D-CC4B-B130-24B452851E3A}"/>
              </a:ext>
            </a:extLst>
          </p:cNvPr>
          <p:cNvSpPr>
            <a:spLocks noGrp="1"/>
          </p:cNvSpPr>
          <p:nvPr>
            <p:ph idx="1"/>
          </p:nvPr>
        </p:nvSpPr>
        <p:spPr/>
        <p:txBody>
          <a:bodyPr>
            <a:normAutofit/>
          </a:bodyPr>
          <a:lstStyle/>
          <a:p>
            <a:r>
              <a:rPr lang="en-US" dirty="0"/>
              <a:t>The fact or condition of being exposed: such as</a:t>
            </a:r>
          </a:p>
          <a:p>
            <a:pPr lvl="1"/>
            <a:r>
              <a:rPr lang="en-US" dirty="0"/>
              <a:t>the condition of being subject to some effect or influence</a:t>
            </a:r>
          </a:p>
          <a:p>
            <a:pPr lvl="1"/>
            <a:r>
              <a:rPr lang="en-US" dirty="0"/>
              <a:t>E.g., risk </a:t>
            </a:r>
            <a:r>
              <a:rPr lang="en-US" i="1" dirty="0"/>
              <a:t>exposure</a:t>
            </a:r>
            <a:r>
              <a:rPr lang="en-US" dirty="0"/>
              <a:t> to the flu</a:t>
            </a:r>
          </a:p>
          <a:p>
            <a:r>
              <a:rPr lang="en-US" dirty="0"/>
              <a:t>﻿EXPOSED In epidemiology, the exposed group (or simply, the exposed) is often used to connote a group whose members have been exposed to a supposed cause of a disease or health state of interest or possess a characteristic that is a determinant of the health outcome of interest.</a:t>
            </a:r>
            <a:r>
              <a:rPr lang="en-US" u="sng" dirty="0"/>
              <a:t> (Porta 2008, page 89)</a:t>
            </a:r>
            <a:endParaRPr lang="en-US" dirty="0"/>
          </a:p>
        </p:txBody>
      </p:sp>
      <p:sp>
        <p:nvSpPr>
          <p:cNvPr id="4" name="TextBox 3">
            <a:extLst>
              <a:ext uri="{FF2B5EF4-FFF2-40B4-BE49-F238E27FC236}">
                <a16:creationId xmlns:a16="http://schemas.microsoft.com/office/drawing/2014/main" id="{4383D904-BBBB-194A-82A9-0C662F231336}"/>
              </a:ext>
            </a:extLst>
          </p:cNvPr>
          <p:cNvSpPr txBox="1"/>
          <p:nvPr/>
        </p:nvSpPr>
        <p:spPr>
          <a:xfrm>
            <a:off x="163286" y="6417129"/>
            <a:ext cx="11691257" cy="369332"/>
          </a:xfrm>
          <a:prstGeom prst="rect">
            <a:avLst/>
          </a:prstGeom>
          <a:noFill/>
        </p:spPr>
        <p:txBody>
          <a:bodyPr wrap="square" rtlCol="0">
            <a:spAutoFit/>
          </a:bodyPr>
          <a:lstStyle/>
          <a:p>
            <a:r>
              <a:rPr lang="en-US" dirty="0"/>
              <a:t>Source: https://</a:t>
            </a:r>
            <a:r>
              <a:rPr lang="en-US" dirty="0" err="1"/>
              <a:t>www.merriam-webster.com</a:t>
            </a:r>
            <a:r>
              <a:rPr lang="en-US" dirty="0"/>
              <a:t>/dictionary/exposure</a:t>
            </a:r>
          </a:p>
        </p:txBody>
      </p:sp>
    </p:spTree>
    <p:extLst>
      <p:ext uri="{BB962C8B-B14F-4D97-AF65-F5344CB8AC3E}">
        <p14:creationId xmlns:p14="http://schemas.microsoft.com/office/powerpoint/2010/main" val="42011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BD39-8718-7C42-A040-271B62A79B02}"/>
              </a:ext>
            </a:extLst>
          </p:cNvPr>
          <p:cNvSpPr>
            <a:spLocks noGrp="1"/>
          </p:cNvSpPr>
          <p:nvPr>
            <p:ph type="title"/>
          </p:nvPr>
        </p:nvSpPr>
        <p:spPr/>
        <p:txBody>
          <a:bodyPr/>
          <a:lstStyle/>
          <a:p>
            <a:r>
              <a:rPr lang="en-US" dirty="0"/>
              <a:t>Exposure</a:t>
            </a:r>
          </a:p>
        </p:txBody>
      </p:sp>
      <p:sp>
        <p:nvSpPr>
          <p:cNvPr id="3" name="Content Placeholder 2">
            <a:extLst>
              <a:ext uri="{FF2B5EF4-FFF2-40B4-BE49-F238E27FC236}">
                <a16:creationId xmlns:a16="http://schemas.microsoft.com/office/drawing/2014/main" id="{AAFB76A6-6B3D-CC4B-B130-24B452851E3A}"/>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The variable whose causal effect is to be estimated. Examples of exposures assessed by epidemiological studies are environmental and lifestyle factors, socioeconomic and working conditions, medical treatments, and genetic traits. Exposures may be harmful or beneficial—or even both (e.g., if an </a:t>
            </a:r>
            <a:r>
              <a:rPr lang="en-US" dirty="0" err="1"/>
              <a:t>immunizable</a:t>
            </a:r>
            <a:r>
              <a:rPr lang="en-US" dirty="0"/>
              <a:t> disease is circulating, exposure to immunizing agents helps most recipients but may harm those with adverse reactions to the vaccine).</a:t>
            </a:r>
          </a:p>
          <a:p>
            <a:pPr marL="514350" indent="-514350">
              <a:buFont typeface="+mj-lt"/>
              <a:buAutoNum type="arabicPeriod"/>
            </a:pPr>
            <a:r>
              <a:rPr lang="en-US" dirty="0"/>
              <a:t>Proximity and/or contact with a source of a disease agent in such a manner that effective transmission of the agent or harmful effects of the agent may occur.</a:t>
            </a:r>
          </a:p>
          <a:p>
            <a:pPr marL="514350" indent="-514350">
              <a:buFont typeface="+mj-lt"/>
              <a:buAutoNum type="arabicPeriod"/>
            </a:pPr>
            <a:r>
              <a:rPr lang="en-US" dirty="0"/>
              <a:t>The amount of a factor to which a group or individual was exposed; sometimes contrasted with dose, the amount that enters or interacts with the organism. </a:t>
            </a:r>
          </a:p>
          <a:p>
            <a:pPr marL="514350" indent="-514350">
              <a:buFont typeface="+mj-lt"/>
              <a:buAutoNum type="arabicPeriod"/>
            </a:pPr>
            <a:r>
              <a:rPr lang="en-US" dirty="0"/>
              <a:t>The process by which an agent comes into contact with a person or animal in such a way that the person or animal may develop the relevant outcome, such as a disease.</a:t>
            </a:r>
          </a:p>
        </p:txBody>
      </p:sp>
      <p:sp>
        <p:nvSpPr>
          <p:cNvPr id="4" name="TextBox 3">
            <a:extLst>
              <a:ext uri="{FF2B5EF4-FFF2-40B4-BE49-F238E27FC236}">
                <a16:creationId xmlns:a16="http://schemas.microsoft.com/office/drawing/2014/main" id="{4383D904-BBBB-194A-82A9-0C662F231336}"/>
              </a:ext>
            </a:extLst>
          </p:cNvPr>
          <p:cNvSpPr txBox="1"/>
          <p:nvPr/>
        </p:nvSpPr>
        <p:spPr>
          <a:xfrm>
            <a:off x="163286" y="6417129"/>
            <a:ext cx="11691257" cy="369332"/>
          </a:xfrm>
          <a:prstGeom prst="rect">
            <a:avLst/>
          </a:prstGeom>
          <a:noFill/>
        </p:spPr>
        <p:txBody>
          <a:bodyPr wrap="square" rtlCol="0">
            <a:spAutoFit/>
          </a:bodyPr>
          <a:lstStyle/>
          <a:p>
            <a:r>
              <a:rPr lang="en-US" dirty="0"/>
              <a:t>Source: https://</a:t>
            </a:r>
            <a:r>
              <a:rPr lang="en-US" dirty="0" err="1"/>
              <a:t>www.merriam-webster.com</a:t>
            </a:r>
            <a:r>
              <a:rPr lang="en-US" dirty="0"/>
              <a:t>/dictionary/exposure</a:t>
            </a:r>
          </a:p>
        </p:txBody>
      </p:sp>
    </p:spTree>
    <p:extLst>
      <p:ext uri="{BB962C8B-B14F-4D97-AF65-F5344CB8AC3E}">
        <p14:creationId xmlns:p14="http://schemas.microsoft.com/office/powerpoint/2010/main" val="247051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658008723"/>
              </p:ext>
            </p:extLst>
          </p:nvPr>
        </p:nvGraphicFramePr>
        <p:xfrm>
          <a:off x="1692230" y="2543991"/>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p>
                  </a:txBody>
                  <a:tcPr marL="136155" marR="136155" marT="68078" marB="68078"/>
                </a:tc>
                <a:tc>
                  <a:txBody>
                    <a:bodyPr/>
                    <a:lstStyle/>
                    <a:p>
                      <a:pPr algn="ctr"/>
                      <a:r>
                        <a:rPr lang="en-US" sz="2900" b="0" dirty="0"/>
                        <a:t>Outcome +</a:t>
                      </a:r>
                    </a:p>
                  </a:txBody>
                  <a:tcPr marL="136155" marR="136155" marT="68078" marB="68078"/>
                </a:tc>
                <a:tc>
                  <a:txBody>
                    <a:bodyPr/>
                    <a:lstStyle/>
                    <a:p>
                      <a:pPr algn="ctr"/>
                      <a:r>
                        <a:rPr lang="en-US" sz="2900" b="0" dirty="0"/>
                        <a:t>Outcome -</a:t>
                      </a:r>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t>Exposure +</a:t>
                      </a:r>
                    </a:p>
                  </a:txBody>
                  <a:tcPr marL="136155" marR="136155" marT="68078" marB="68078"/>
                </a:tc>
                <a:tc>
                  <a:txBody>
                    <a:bodyPr/>
                    <a:lstStyle/>
                    <a:p>
                      <a:pPr algn="ctr"/>
                      <a:r>
                        <a:rPr lang="en-US" sz="2900" dirty="0"/>
                        <a:t>a</a:t>
                      </a:r>
                    </a:p>
                  </a:txBody>
                  <a:tcPr marL="136155" marR="136155" marT="68078" marB="68078"/>
                </a:tc>
                <a:tc>
                  <a:txBody>
                    <a:bodyPr/>
                    <a:lstStyle/>
                    <a:p>
                      <a:pPr algn="ctr"/>
                      <a:r>
                        <a:rPr lang="en-US" sz="2900" dirty="0"/>
                        <a:t>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t>Exposure -</a:t>
                      </a:r>
                    </a:p>
                  </a:txBody>
                  <a:tcPr marL="136155" marR="136155" marT="68078" marB="68078"/>
                </a:tc>
                <a:tc>
                  <a:txBody>
                    <a:bodyPr/>
                    <a:lstStyle/>
                    <a:p>
                      <a:pPr algn="ctr"/>
                      <a:r>
                        <a:rPr lang="en-US" sz="2900" dirty="0"/>
                        <a:t>c</a:t>
                      </a:r>
                    </a:p>
                  </a:txBody>
                  <a:tcPr marL="136155" marR="136155" marT="68078" marB="68078"/>
                </a:tc>
                <a:tc>
                  <a:txBody>
                    <a:bodyPr/>
                    <a:lstStyle/>
                    <a:p>
                      <a:pPr algn="ctr"/>
                      <a:r>
                        <a:rPr lang="en-US" sz="2900" dirty="0"/>
                        <a:t>d</a:t>
                      </a:r>
                    </a:p>
                  </a:txBody>
                  <a:tcPr marL="136155" marR="136155" marT="68078" marB="68078"/>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2021957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99489B44-8F59-4E84-B7B6-FC26FAEBAE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979EAE-1EAD-4116-A6CB-75185D6CAA14}">
  <ds:schemaRefs>
    <ds:schemaRef ds:uri="http://schemas.microsoft.com/sharepoint/v3/contenttype/forms"/>
  </ds:schemaRefs>
</ds:datastoreItem>
</file>

<file path=customXml/itemProps3.xml><?xml version="1.0" encoding="utf-8"?>
<ds:datastoreItem xmlns:ds="http://schemas.openxmlformats.org/officeDocument/2006/customXml" ds:itemID="{00373CAC-203D-4C69-8A9E-B0E5801BC05B}">
  <ds:schemaRefs>
    <ds:schemaRef ds:uri="http://purl.org/dc/elements/1.1/"/>
    <ds:schemaRef ds:uri="http://schemas.microsoft.com/office/2006/metadata/properties"/>
    <ds:schemaRef ds:uri="http://schemas.openxmlformats.org/package/2006/metadata/core-properties"/>
    <ds:schemaRef ds:uri="e3793ca1-6164-4dfb-aaf8-0aa60c0c70c2"/>
    <ds:schemaRef ds:uri="http://purl.org/dc/terms/"/>
    <ds:schemaRef ds:uri="http://purl.org/dc/dcmitype/"/>
    <ds:schemaRef ds:uri="http://schemas.microsoft.com/office/2006/documentManagement/types"/>
    <ds:schemaRef ds:uri="http://schemas.microsoft.com/office/infopath/2007/PartnerControls"/>
    <ds:schemaRef ds:uri="b3558f30-ae73-4668-947b-5578bd4f9b3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8904</TotalTime>
  <Words>1673</Words>
  <Application>Microsoft Macintosh PowerPoint</Application>
  <PresentationFormat>Widescreen</PresentationFormat>
  <Paragraphs>128</Paragraphs>
  <Slides>22</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Measures of Association</vt:lpstr>
      <vt:lpstr>Epidemiology</vt:lpstr>
      <vt:lpstr>Terms to introduce:</vt:lpstr>
      <vt:lpstr>Absolute differences</vt:lpstr>
      <vt:lpstr>Relative differences</vt:lpstr>
      <vt:lpstr>PowerPoint Presentation</vt:lpstr>
      <vt:lpstr>Exposure</vt:lpstr>
      <vt:lpstr>Exposure</vt:lpstr>
      <vt:lpstr>2x2 Contingency Table (Crosstab)</vt:lpstr>
      <vt:lpstr>Relative Risk</vt:lpstr>
      <vt:lpstr>Odds</vt:lpstr>
      <vt:lpstr>Odds ratio</vt:lpstr>
      <vt:lpstr>Odds ratio</vt:lpstr>
      <vt:lpstr>OR &lt; 1</vt:lpstr>
      <vt:lpstr>Equivalence between exposure OR and disease OR</vt:lpstr>
      <vt:lpstr>Add difference between relative and absolute difference example from GPLI presentation </vt:lpstr>
      <vt:lpstr>Use Rothman's investment analogy for absolute vs. relative differences </vt:lpstr>
      <vt:lpstr>Add sensitivity, specificity. Confusion matrix.</vt:lpstr>
      <vt:lpstr>Null value</vt:lpstr>
      <vt:lpstr>Risk difference</vt:lpstr>
      <vt:lpstr>Risk Ratio</vt:lpstr>
      <vt:lpstr>Terminology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121</cp:revision>
  <dcterms:created xsi:type="dcterms:W3CDTF">2020-09-18T19:45:25Z</dcterms:created>
  <dcterms:modified xsi:type="dcterms:W3CDTF">2022-09-20T14:36:14Z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