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slideMasters/slideMaster1.xml" ContentType="application/vnd.openxmlformats-officedocument.presentationml.slideMaster+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slideMasters/slideMaster2.xml" ContentType="application/vnd.openxmlformats-officedocument.presentationml.slideMaster+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8.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22.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2.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23.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3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21.xml" ContentType="application/vnd.openxmlformats-officedocument.presentationml.tags+xml"/>
  <Override PartName="/ppt/tags/tag5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docProps/app.xml" ContentType="application/vnd.openxmlformats-officedocument.extended-properties+xml"/>
  <Override PartName="/ppt/tags/tag20.xml" ContentType="application/vnd.openxmlformats-officedocument.presentationml.tags+xml"/>
  <Override PartName="/ppt/tags/tag19.xml" ContentType="application/vnd.openxmlformats-officedocument.presentationml.tags+xml"/>
  <Override PartName="/ppt/tags/tag15.xml" ContentType="application/vnd.openxmlformats-officedocument.presentationml.tags+xml"/>
  <Override PartName="/ppt/tags/tag49.xml" ContentType="application/vnd.openxmlformats-officedocument.presentationml.tags+xml"/>
  <Override PartName="/ppt/tags/tag16.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00" r:id="rId2"/>
  </p:sldMasterIdLst>
  <p:notesMasterIdLst>
    <p:notesMasterId r:id="rId48"/>
  </p:notesMasterIdLst>
  <p:sldIdLst>
    <p:sldId id="256" r:id="rId3"/>
    <p:sldId id="267" r:id="rId4"/>
    <p:sldId id="307" r:id="rId5"/>
    <p:sldId id="345" r:id="rId6"/>
    <p:sldId id="312" r:id="rId7"/>
    <p:sldId id="314" r:id="rId8"/>
    <p:sldId id="324" r:id="rId9"/>
    <p:sldId id="315" r:id="rId10"/>
    <p:sldId id="316" r:id="rId11"/>
    <p:sldId id="317" r:id="rId12"/>
    <p:sldId id="325" r:id="rId13"/>
    <p:sldId id="327" r:id="rId14"/>
    <p:sldId id="328" r:id="rId15"/>
    <p:sldId id="329" r:id="rId16"/>
    <p:sldId id="331" r:id="rId17"/>
    <p:sldId id="330" r:id="rId18"/>
    <p:sldId id="333" r:id="rId19"/>
    <p:sldId id="334" r:id="rId20"/>
    <p:sldId id="320" r:id="rId21"/>
    <p:sldId id="335" r:id="rId22"/>
    <p:sldId id="321" r:id="rId23"/>
    <p:sldId id="339" r:id="rId24"/>
    <p:sldId id="340" r:id="rId25"/>
    <p:sldId id="341" r:id="rId26"/>
    <p:sldId id="347" r:id="rId27"/>
    <p:sldId id="348" r:id="rId28"/>
    <p:sldId id="336" r:id="rId29"/>
    <p:sldId id="342" r:id="rId30"/>
    <p:sldId id="343" r:id="rId31"/>
    <p:sldId id="346" r:id="rId32"/>
    <p:sldId id="288" r:id="rId33"/>
    <p:sldId id="258" r:id="rId34"/>
    <p:sldId id="259" r:id="rId35"/>
    <p:sldId id="261" r:id="rId36"/>
    <p:sldId id="291" r:id="rId37"/>
    <p:sldId id="289" r:id="rId38"/>
    <p:sldId id="292" r:id="rId39"/>
    <p:sldId id="293" r:id="rId40"/>
    <p:sldId id="294" r:id="rId41"/>
    <p:sldId id="264" r:id="rId42"/>
    <p:sldId id="295" r:id="rId43"/>
    <p:sldId id="260" r:id="rId44"/>
    <p:sldId id="290" r:id="rId45"/>
    <p:sldId id="306" r:id="rId46"/>
    <p:sldId id="26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30" autoAdjust="0"/>
    <p:restoredTop sz="56979" autoAdjust="0"/>
  </p:normalViewPr>
  <p:slideViewPr>
    <p:cSldViewPr snapToGrid="0">
      <p:cViewPr varScale="1">
        <p:scale>
          <a:sx n="64" d="100"/>
          <a:sy n="64" d="100"/>
        </p:scale>
        <p:origin x="2492" y="36"/>
      </p:cViewPr>
      <p:guideLst/>
    </p:cSldViewPr>
  </p:slideViewPr>
  <p:notesTextViewPr>
    <p:cViewPr>
      <p:scale>
        <a:sx n="1" d="1"/>
        <a:sy n="1" d="1"/>
      </p:scale>
      <p:origin x="0" y="0"/>
    </p:cViewPr>
  </p:notesTextViewPr>
  <p:sorterViewPr>
    <p:cViewPr>
      <p:scale>
        <a:sx n="100" d="100"/>
        <a:sy n="100" d="100"/>
      </p:scale>
      <p:origin x="0" y="-2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ustomXml" Target="../customXml/item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868DC-8042-4698-B63C-17CC2B9F5409}" type="datetimeFigureOut">
              <a:rPr lang="en-US" smtClean="0"/>
              <a:t>3/2/2020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69889-A084-4FF7-846C-A17A68011A00}" type="slidenum">
              <a:rPr lang="en-US" smtClean="0"/>
              <a:t>‹#›</a:t>
            </a:fld>
            <a:endParaRPr lang="en-US" dirty="0"/>
          </a:p>
        </p:txBody>
      </p:sp>
    </p:spTree>
    <p:extLst>
      <p:ext uri="{BB962C8B-B14F-4D97-AF65-F5344CB8AC3E}">
        <p14:creationId xmlns:p14="http://schemas.microsoft.com/office/powerpoint/2010/main" val="1664470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1</a:t>
            </a:fld>
            <a:endParaRPr lang="en-US" dirty="0"/>
          </a:p>
        </p:txBody>
      </p:sp>
    </p:spTree>
    <p:extLst>
      <p:ext uri="{BB962C8B-B14F-4D97-AF65-F5344CB8AC3E}">
        <p14:creationId xmlns:p14="http://schemas.microsoft.com/office/powerpoint/2010/main" val="191852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when  we use statistical program to fit the data, intercept and slope are estimated based on least square estimation method or strategy. </a:t>
            </a:r>
          </a:p>
          <a:p>
            <a:r>
              <a:rPr lang="en-US" baseline="0" dirty="0" smtClean="0"/>
              <a:t>The slope is calculated as estimate of the covariance of explanatory variable (x) and response variable (y) divided by variance of x. </a:t>
            </a:r>
          </a:p>
          <a:p>
            <a:r>
              <a:rPr lang="en-US" baseline="0" dirty="0" smtClean="0"/>
              <a:t>The Intercept is calculated using sample mean of x (or x bar), sample mean of y (y bar) and the slope. </a:t>
            </a:r>
          </a:p>
          <a:p>
            <a:endParaRPr lang="en-US" baseline="0" dirty="0" smtClean="0"/>
          </a:p>
          <a:p>
            <a:r>
              <a:rPr lang="en-US" baseline="0" dirty="0" smtClean="0"/>
              <a:t>We will need to keep in mind a couple of notes when we interpret the regression results. </a:t>
            </a:r>
          </a:p>
          <a:p>
            <a:pPr marL="228600" indent="-228600">
              <a:buAutoNum type="arabicParenR"/>
            </a:pPr>
            <a:r>
              <a:rPr lang="en-US" baseline="0" dirty="0" smtClean="0"/>
              <a:t>To place explanatory and response variable in appropriately </a:t>
            </a:r>
          </a:p>
          <a:p>
            <a:pPr marL="228600" indent="-228600">
              <a:buAutoNum type="arabicParenR"/>
            </a:pPr>
            <a:r>
              <a:rPr lang="en-US" baseline="0" dirty="0" smtClean="0"/>
              <a:t>To check whether the model assumptions are met</a:t>
            </a:r>
          </a:p>
          <a:p>
            <a:pPr marL="228600" indent="-228600">
              <a:buAutoNum type="arabicParenR"/>
            </a:pPr>
            <a:r>
              <a:rPr lang="en-US" baseline="0" dirty="0" smtClean="0"/>
              <a:t>To interpret the slope with appropriate units in x and y</a:t>
            </a:r>
          </a:p>
          <a:p>
            <a:pPr marL="228600" indent="-228600">
              <a:buAutoNum type="arabicParenR"/>
            </a:pPr>
            <a:r>
              <a:rPr lang="en-US" baseline="0" dirty="0" smtClean="0"/>
              <a:t>To avoid extrapolation when we predict the response </a:t>
            </a:r>
          </a:p>
          <a:p>
            <a:pPr marL="228600" indent="-228600">
              <a:buAutoNum type="arabicParenR"/>
            </a:pPr>
            <a:r>
              <a:rPr lang="en-US" baseline="0" dirty="0" smtClean="0"/>
              <a:t>To interpret the association appropriately (causation or not)</a:t>
            </a:r>
            <a:br>
              <a:rPr lang="en-US" baseline="0" dirty="0" smtClean="0"/>
            </a:br>
            <a:endParaRPr lang="en-US" baseline="0" dirty="0" smtClean="0"/>
          </a:p>
        </p:txBody>
      </p:sp>
      <p:sp>
        <p:nvSpPr>
          <p:cNvPr id="4" name="Header Placeholder 3"/>
          <p:cNvSpPr>
            <a:spLocks noGrp="1"/>
          </p:cNvSpPr>
          <p:nvPr>
            <p:ph type="hdr" sz="quarter" idx="10"/>
          </p:nvPr>
        </p:nvSpPr>
        <p:spPr/>
        <p:txBody>
          <a:bodyPr/>
          <a:lstStyle/>
          <a:p>
            <a:pPr>
              <a:defRPr/>
            </a:pPr>
            <a:r>
              <a:rPr lang="en-US" dirty="0" smtClean="0"/>
              <a:t>Chapter 14</a:t>
            </a:r>
            <a:endParaRPr lang="en-US" dirty="0"/>
          </a:p>
        </p:txBody>
      </p:sp>
      <p:sp>
        <p:nvSpPr>
          <p:cNvPr id="5" name="Date Placeholder 4"/>
          <p:cNvSpPr>
            <a:spLocks noGrp="1"/>
          </p:cNvSpPr>
          <p:nvPr>
            <p:ph type="dt" idx="11"/>
          </p:nvPr>
        </p:nvSpPr>
        <p:spPr/>
        <p:txBody>
          <a:bodyPr/>
          <a:lstStyle/>
          <a:p>
            <a:pPr>
              <a:defRPr/>
            </a:pPr>
            <a:fld id="{976AEC03-16A2-4C27-AA4B-7986A1E544E8}" type="datetime1">
              <a:rPr lang="en-US" altLang="en-US" smtClean="0"/>
              <a:pPr>
                <a:defRPr/>
              </a:pPr>
              <a:t>3/2/2020</a:t>
            </a:fld>
            <a:endParaRPr lang="en-US" altLang="en-US" dirty="0"/>
          </a:p>
        </p:txBody>
      </p:sp>
      <p:sp>
        <p:nvSpPr>
          <p:cNvPr id="6" name="Footer Placeholder 5"/>
          <p:cNvSpPr>
            <a:spLocks noGrp="1"/>
          </p:cNvSpPr>
          <p:nvPr>
            <p:ph type="ftr" sz="quarter" idx="12"/>
          </p:nvPr>
        </p:nvSpPr>
        <p:spPr/>
        <p:txBody>
          <a:bodyPr/>
          <a:lstStyle/>
          <a:p>
            <a:pPr>
              <a:defRPr/>
            </a:pPr>
            <a:r>
              <a:rPr lang="en-US" dirty="0" smtClean="0"/>
              <a:t>Basic Biostatistics</a:t>
            </a:r>
            <a:endParaRPr lang="en-US" dirty="0"/>
          </a:p>
        </p:txBody>
      </p:sp>
      <p:sp>
        <p:nvSpPr>
          <p:cNvPr id="7" name="Slide Number Placeholder 6"/>
          <p:cNvSpPr>
            <a:spLocks noGrp="1"/>
          </p:cNvSpPr>
          <p:nvPr>
            <p:ph type="sldNum" sz="quarter" idx="13"/>
          </p:nvPr>
        </p:nvSpPr>
        <p:spPr>
          <a:xfrm>
            <a:off x="3884414" y="8685895"/>
            <a:ext cx="2972098" cy="456595"/>
          </a:xfrm>
          <a:prstGeom prst="rect">
            <a:avLst/>
          </a:prstGeom>
        </p:spPr>
        <p:txBody>
          <a:bodyPr lIns="90567" tIns="45283" rIns="90567" bIns="45283"/>
          <a:lstStyle/>
          <a:p>
            <a:pPr>
              <a:defRPr/>
            </a:pPr>
            <a:fld id="{85E04869-1BC3-4E9D-A3E6-95E3D2426D86}" type="slidenum">
              <a:rPr lang="en-US" altLang="en-US" smtClean="0"/>
              <a:pPr>
                <a:defRPr/>
              </a:pPr>
              <a:t>10</a:t>
            </a:fld>
            <a:endParaRPr lang="en-US" altLang="en-US" dirty="0"/>
          </a:p>
        </p:txBody>
      </p:sp>
    </p:spTree>
    <p:extLst>
      <p:ext uri="{BB962C8B-B14F-4D97-AF65-F5344CB8AC3E}">
        <p14:creationId xmlns:p14="http://schemas.microsoft.com/office/powerpoint/2010/main" val="236230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r>
              <a:rPr lang="en-US" dirty="0" smtClean="0"/>
              <a:t>Multiple</a:t>
            </a:r>
            <a:r>
              <a:rPr lang="en-US" baseline="0" dirty="0" smtClean="0"/>
              <a:t> linear regression is an extension of simple linear regression. It uses the same strategy to find the best fit for the data. </a:t>
            </a:r>
          </a:p>
          <a:p>
            <a:pPr eaLnBrk="1" hangingPunct="1"/>
            <a:r>
              <a:rPr lang="en-US" altLang="en-US" dirty="0" smtClean="0"/>
              <a:t>While a simple</a:t>
            </a:r>
            <a:r>
              <a:rPr lang="en-US" altLang="en-US" baseline="0" dirty="0" smtClean="0"/>
              <a:t> linear regression </a:t>
            </a:r>
            <a:r>
              <a:rPr lang="en-US" altLang="en-US" dirty="0" smtClean="0"/>
              <a:t>model (one explanatory variable) fits a </a:t>
            </a:r>
            <a:r>
              <a:rPr lang="en-US" altLang="en-US" b="1" dirty="0" smtClean="0"/>
              <a:t>line</a:t>
            </a:r>
            <a:r>
              <a:rPr lang="en-US" altLang="en-US" dirty="0" smtClean="0"/>
              <a:t> in two-dimensional space, a multiple linear regression (MLR) model with </a:t>
            </a:r>
            <a:r>
              <a:rPr lang="en-US" altLang="en-US" dirty="0" smtClean="0">
                <a:solidFill>
                  <a:srgbClr val="3333FF"/>
                </a:solidFill>
              </a:rPr>
              <a:t>two</a:t>
            </a:r>
            <a:r>
              <a:rPr lang="en-US" altLang="en-US" dirty="0" smtClean="0"/>
              <a:t> explanatory variables fits a </a:t>
            </a:r>
            <a:r>
              <a:rPr lang="en-US" altLang="en-US" dirty="0" smtClean="0">
                <a:solidFill>
                  <a:srgbClr val="3333FF"/>
                </a:solidFill>
              </a:rPr>
              <a:t>regression </a:t>
            </a:r>
            <a:r>
              <a:rPr lang="en-US" altLang="en-US" b="1" dirty="0" smtClean="0">
                <a:solidFill>
                  <a:srgbClr val="3333FF"/>
                </a:solidFill>
              </a:rPr>
              <a:t>plane</a:t>
            </a:r>
            <a:r>
              <a:rPr lang="en-US" altLang="en-US" dirty="0" smtClean="0">
                <a:solidFill>
                  <a:srgbClr val="3333FF"/>
                </a:solidFill>
              </a:rPr>
              <a:t> </a:t>
            </a:r>
            <a:r>
              <a:rPr lang="en-US" altLang="en-US" dirty="0" smtClean="0"/>
              <a:t>in three dimensional space. </a:t>
            </a:r>
          </a:p>
          <a:p>
            <a:pPr eaLnBrk="1" hangingPunct="1"/>
            <a:r>
              <a:rPr lang="en-US" altLang="en-US" dirty="0" smtClean="0"/>
              <a:t>A MLR model with </a:t>
            </a:r>
            <a:r>
              <a:rPr lang="en-US" altLang="en-US" i="1" dirty="0" smtClean="0"/>
              <a:t>k</a:t>
            </a:r>
            <a:r>
              <a:rPr lang="en-US" altLang="en-US" dirty="0" smtClean="0"/>
              <a:t> explanatory variables fits a </a:t>
            </a:r>
            <a:r>
              <a:rPr lang="en-US" altLang="en-US" dirty="0" smtClean="0">
                <a:solidFill>
                  <a:srgbClr val="3333FF"/>
                </a:solidFill>
              </a:rPr>
              <a:t>regression “surface” in </a:t>
            </a:r>
            <a:r>
              <a:rPr lang="en-US" altLang="en-US" i="1" dirty="0" smtClean="0">
                <a:solidFill>
                  <a:srgbClr val="3333FF"/>
                </a:solidFill>
              </a:rPr>
              <a:t>k</a:t>
            </a:r>
            <a:r>
              <a:rPr lang="en-US" altLang="en-US" dirty="0" smtClean="0">
                <a:solidFill>
                  <a:srgbClr val="3333FF"/>
                </a:solidFill>
              </a:rPr>
              <a:t> + 1 dimensional space</a:t>
            </a:r>
            <a:r>
              <a:rPr lang="en-US" altLang="en-US" dirty="0" smtClean="0"/>
              <a:t> (cannot be visualized). </a:t>
            </a:r>
          </a:p>
          <a:p>
            <a:pPr eaLnBrk="1" hangingPunct="1"/>
            <a:endParaRPr lang="en-US" dirty="0" smtClean="0"/>
          </a:p>
          <a:p>
            <a:pPr eaLnBrk="1" hangingPunct="1"/>
            <a:r>
              <a:rPr lang="en-US" dirty="0" smtClean="0"/>
              <a:t>When we have</a:t>
            </a:r>
            <a:r>
              <a:rPr lang="en-US" baseline="0" dirty="0" smtClean="0"/>
              <a:t> k number of explanatory variables or regressors, we can linearly add each regressor in the model as shown above. </a:t>
            </a:r>
            <a:endParaRPr lang="en-US" dirty="0" smtClean="0"/>
          </a:p>
        </p:txBody>
      </p:sp>
      <p:sp>
        <p:nvSpPr>
          <p:cNvPr id="65540" name="Slide Number Placeholder 3"/>
          <p:cNvSpPr>
            <a:spLocks noGrp="1"/>
          </p:cNvSpPr>
          <p:nvPr>
            <p:ph type="sldNum" sz="quarter" idx="5"/>
          </p:nvPr>
        </p:nvSpPr>
        <p:spPr>
          <a:noFill/>
        </p:spPr>
        <p:txBody>
          <a:bodyPr/>
          <a:lstStyle/>
          <a:p>
            <a:fld id="{8AA2F446-50C8-4DE3-854D-EDC851BAF9A7}" type="slidenum">
              <a:rPr lang="en-US" smtClean="0"/>
              <a:pPr/>
              <a:t>11</a:t>
            </a:fld>
            <a:endParaRPr lang="en-US" dirty="0" smtClean="0"/>
          </a:p>
        </p:txBody>
      </p:sp>
    </p:spTree>
    <p:extLst>
      <p:ext uri="{BB962C8B-B14F-4D97-AF65-F5344CB8AC3E}">
        <p14:creationId xmlns:p14="http://schemas.microsoft.com/office/powerpoint/2010/main" val="1001826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3D scatter</a:t>
            </a:r>
            <a:r>
              <a:rPr lang="en-US" baseline="0" dirty="0" smtClean="0"/>
              <a:t> plot to depict the regression model with two explanatory variables or two regressors. We will need to find </a:t>
            </a:r>
            <a:r>
              <a:rPr lang="en-US" dirty="0" smtClean="0"/>
              <a:t>a</a:t>
            </a:r>
            <a:r>
              <a:rPr lang="en-US" baseline="0" dirty="0" smtClean="0"/>
              <a:t> plane (flat surface) to best fit the data in hand. </a:t>
            </a:r>
            <a:endParaRPr lang="en-US" dirty="0"/>
          </a:p>
        </p:txBody>
      </p:sp>
      <p:sp>
        <p:nvSpPr>
          <p:cNvPr id="4" name="Slide Number Placeholder 3"/>
          <p:cNvSpPr>
            <a:spLocks noGrp="1"/>
          </p:cNvSpPr>
          <p:nvPr>
            <p:ph type="sldNum" sz="quarter" idx="10"/>
          </p:nvPr>
        </p:nvSpPr>
        <p:spPr/>
        <p:txBody>
          <a:bodyPr/>
          <a:lstStyle/>
          <a:p>
            <a:fld id="{FECB13EF-BC8F-4C63-8D2A-FE3654BB56AD}" type="slidenum">
              <a:rPr lang="en-US" smtClean="0"/>
              <a:pPr/>
              <a:t>12</a:t>
            </a:fld>
            <a:endParaRPr lang="en-US" dirty="0"/>
          </a:p>
        </p:txBody>
      </p:sp>
    </p:spTree>
    <p:extLst>
      <p:ext uri="{BB962C8B-B14F-4D97-AF65-F5344CB8AC3E}">
        <p14:creationId xmlns:p14="http://schemas.microsoft.com/office/powerpoint/2010/main" val="1500020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r>
              <a:rPr lang="en-US" dirty="0" smtClean="0"/>
              <a:t>We have a linear</a:t>
            </a:r>
            <a:r>
              <a:rPr lang="en-US" baseline="0" dirty="0" smtClean="0"/>
              <a:t> regression equation for two regressors shown above. The model assumptions have not be changed much from a simple linear regression model. </a:t>
            </a:r>
            <a:endParaRPr lang="en-US" dirty="0" smtClean="0"/>
          </a:p>
        </p:txBody>
      </p:sp>
      <p:sp>
        <p:nvSpPr>
          <p:cNvPr id="67588" name="Slide Number Placeholder 3"/>
          <p:cNvSpPr>
            <a:spLocks noGrp="1"/>
          </p:cNvSpPr>
          <p:nvPr>
            <p:ph type="sldNum" sz="quarter" idx="5"/>
          </p:nvPr>
        </p:nvSpPr>
        <p:spPr>
          <a:noFill/>
        </p:spPr>
        <p:txBody>
          <a:bodyPr/>
          <a:lstStyle/>
          <a:p>
            <a:fld id="{27E9A535-EBF1-4474-9C5B-6464C659ABB4}" type="slidenum">
              <a:rPr lang="en-US" smtClean="0"/>
              <a:pPr/>
              <a:t>13</a:t>
            </a:fld>
            <a:endParaRPr lang="en-US" dirty="0" smtClean="0"/>
          </a:p>
        </p:txBody>
      </p:sp>
    </p:spTree>
    <p:extLst>
      <p:ext uri="{BB962C8B-B14F-4D97-AF65-F5344CB8AC3E}">
        <p14:creationId xmlns:p14="http://schemas.microsoft.com/office/powerpoint/2010/main" val="527518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model</a:t>
            </a:r>
            <a:r>
              <a:rPr lang="en-US" baseline="0" dirty="0" smtClean="0"/>
              <a:t> with two explanatory (independent or regressor) variables, we will have two slopes: one slope for 1</a:t>
            </a:r>
            <a:r>
              <a:rPr lang="en-US" baseline="30000" dirty="0" smtClean="0"/>
              <a:t>st</a:t>
            </a:r>
            <a:r>
              <a:rPr lang="en-US" baseline="0" dirty="0" smtClean="0"/>
              <a:t> explanatory variable and the other for 2</a:t>
            </a:r>
            <a:r>
              <a:rPr lang="en-US" baseline="30000" dirty="0" smtClean="0"/>
              <a:t>nd</a:t>
            </a:r>
            <a:r>
              <a:rPr lang="en-US" baseline="0" dirty="0" smtClean="0"/>
              <a:t> explanatory variable. </a:t>
            </a:r>
          </a:p>
          <a:p>
            <a:r>
              <a:rPr lang="en-US" baseline="0" dirty="0" smtClean="0"/>
              <a:t>The relationship between Y and two Xs are estimated simultaneously. </a:t>
            </a:r>
          </a:p>
          <a:p>
            <a:r>
              <a:rPr lang="en-US" baseline="0" dirty="0" smtClean="0"/>
              <a:t>As we interpreted in SLR, the positive slope between X1 and Y indicate the positive association or vice versa. The difference between simple linear regression and multiple or in this case, two regression models, we will need to consider the second regressor  simultaneously included in the model.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14</a:t>
            </a:fld>
            <a:endParaRPr lang="en-US" dirty="0"/>
          </a:p>
        </p:txBody>
      </p:sp>
    </p:spTree>
    <p:extLst>
      <p:ext uri="{BB962C8B-B14F-4D97-AF65-F5344CB8AC3E}">
        <p14:creationId xmlns:p14="http://schemas.microsoft.com/office/powerpoint/2010/main" val="3457833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Each slope (b1 and b2) on this regression plane indicates the </a:t>
            </a:r>
            <a:r>
              <a:rPr lang="en-US" b="1" u="sng" baseline="0" dirty="0" smtClean="0"/>
              <a:t>change</a:t>
            </a:r>
            <a:r>
              <a:rPr lang="en-US" baseline="0" dirty="0" smtClean="0"/>
              <a:t> in Y per </a:t>
            </a:r>
            <a:r>
              <a:rPr lang="en-US" b="1" u="sng" baseline="0" dirty="0" smtClean="0"/>
              <a:t>unit increase </a:t>
            </a:r>
            <a:r>
              <a:rPr lang="en-US" baseline="0" dirty="0" smtClean="0"/>
              <a:t>in X1 or X2 while adjusting for each other in the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a positive slope (b2) between X2 and Y in this example indicates </a:t>
            </a:r>
            <a:r>
              <a:rPr lang="en-US" u="sng" baseline="0" dirty="0" smtClean="0"/>
              <a:t>the increase in Y per unit increase X2 </a:t>
            </a:r>
            <a:r>
              <a:rPr lang="en-US" baseline="0" dirty="0" smtClean="0"/>
              <a:t>while adjusting for X1 or while holding X1 constant. </a:t>
            </a:r>
          </a:p>
          <a:p>
            <a:endParaRPr lang="en-US" dirty="0"/>
          </a:p>
        </p:txBody>
      </p:sp>
      <p:sp>
        <p:nvSpPr>
          <p:cNvPr id="4" name="Header Placeholder 3"/>
          <p:cNvSpPr>
            <a:spLocks noGrp="1"/>
          </p:cNvSpPr>
          <p:nvPr>
            <p:ph type="hdr" sz="quarter" idx="10"/>
          </p:nvPr>
        </p:nvSpPr>
        <p:spPr/>
        <p:txBody>
          <a:bodyPr/>
          <a:lstStyle/>
          <a:p>
            <a:pPr>
              <a:defRPr/>
            </a:pPr>
            <a:r>
              <a:rPr lang="en-US" dirty="0" smtClean="0"/>
              <a:t>Chapter 15</a:t>
            </a:r>
            <a:endParaRPr lang="en-US" dirty="0"/>
          </a:p>
        </p:txBody>
      </p:sp>
      <p:sp>
        <p:nvSpPr>
          <p:cNvPr id="5" name="Date Placeholder 4"/>
          <p:cNvSpPr>
            <a:spLocks noGrp="1"/>
          </p:cNvSpPr>
          <p:nvPr>
            <p:ph type="dt" idx="11"/>
          </p:nvPr>
        </p:nvSpPr>
        <p:spPr/>
        <p:txBody>
          <a:bodyPr/>
          <a:lstStyle/>
          <a:p>
            <a:fld id="{7305B254-6163-4B3D-BF72-A7CB5DF2BFDF}" type="datetime1">
              <a:rPr lang="en-US" altLang="en-US" smtClean="0"/>
              <a:pPr/>
              <a:t>3/2/2020</a:t>
            </a:fld>
            <a:endParaRPr lang="en-US" altLang="en-US" dirty="0"/>
          </a:p>
        </p:txBody>
      </p:sp>
      <p:sp>
        <p:nvSpPr>
          <p:cNvPr id="6" name="Footer Placeholder 5"/>
          <p:cNvSpPr>
            <a:spLocks noGrp="1"/>
          </p:cNvSpPr>
          <p:nvPr>
            <p:ph type="ftr" sz="quarter" idx="12"/>
          </p:nvPr>
        </p:nvSpPr>
        <p:spPr/>
        <p:txBody>
          <a:bodyPr/>
          <a:lstStyle/>
          <a:p>
            <a:pPr>
              <a:defRPr/>
            </a:pPr>
            <a:r>
              <a:rPr lang="en-US" dirty="0" smtClean="0"/>
              <a:t>Basic Biostatistics</a:t>
            </a:r>
            <a:endParaRPr lang="en-US" dirty="0"/>
          </a:p>
        </p:txBody>
      </p:sp>
      <p:sp>
        <p:nvSpPr>
          <p:cNvPr id="7" name="Slide Number Placeholder 6"/>
          <p:cNvSpPr>
            <a:spLocks noGrp="1"/>
          </p:cNvSpPr>
          <p:nvPr>
            <p:ph type="sldNum" sz="quarter" idx="13"/>
          </p:nvPr>
        </p:nvSpPr>
        <p:spPr/>
        <p:txBody>
          <a:bodyPr/>
          <a:lstStyle/>
          <a:p>
            <a:fld id="{DB8FF503-6CD0-4DAE-962C-89F226B20497}" type="slidenum">
              <a:rPr lang="en-US" altLang="en-US" smtClean="0"/>
              <a:pPr/>
              <a:t>15</a:t>
            </a:fld>
            <a:endParaRPr lang="en-US" altLang="en-US" dirty="0"/>
          </a:p>
        </p:txBody>
      </p:sp>
    </p:spTree>
    <p:extLst>
      <p:ext uri="{BB962C8B-B14F-4D97-AF65-F5344CB8AC3E}">
        <p14:creationId xmlns:p14="http://schemas.microsoft.com/office/powerpoint/2010/main" val="295184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to simple</a:t>
            </a:r>
            <a:r>
              <a:rPr lang="en-US" baseline="0" dirty="0" smtClean="0"/>
              <a:t> linear regression, b0, b1, and b2 are point estimates or statistics describing the data or sample. </a:t>
            </a:r>
          </a:p>
          <a:p>
            <a:r>
              <a:rPr lang="en-US" baseline="0" dirty="0" smtClean="0"/>
              <a:t>We will need to ask some questions based on these estimates. </a:t>
            </a:r>
          </a:p>
          <a:p>
            <a:r>
              <a:rPr lang="en-US" baseline="0" dirty="0" smtClean="0"/>
              <a:t>Does a nonzero estimate of the slope 1 or b1 mean that the TRUE slope (beta 1) is not zero, or is the estimate specific to the SAMPLE? </a:t>
            </a:r>
          </a:p>
          <a:p>
            <a:r>
              <a:rPr lang="en-US" baseline="0" dirty="0" smtClean="0"/>
              <a:t>Do we have evidence to claim that the true parameter or the true slop is not 0 or there is true linear relationship between Xs and Y?</a:t>
            </a:r>
          </a:p>
          <a:p>
            <a:endParaRPr lang="en-US" baseline="0" dirty="0" smtClean="0"/>
          </a:p>
          <a:p>
            <a:r>
              <a:rPr lang="en-US" baseline="0" dirty="0" smtClean="0"/>
              <a:t>Hypothesis testing in statistical inference can answer these questions.  </a:t>
            </a:r>
          </a:p>
          <a:p>
            <a:r>
              <a:rPr lang="en-US" baseline="0" dirty="0" smtClean="0"/>
              <a:t>Hypothesis tests can demonstrate whether the slope found in this sample is expected under the null hypothesis and confidence intervals for the slope provide a set of plausible values for the </a:t>
            </a:r>
            <a:r>
              <a:rPr lang="en-US" b="1" u="sng" baseline="0" dirty="0" smtClean="0"/>
              <a:t>true</a:t>
            </a:r>
            <a:r>
              <a:rPr lang="en-US" baseline="0" dirty="0" smtClean="0"/>
              <a:t> slope. </a:t>
            </a:r>
          </a:p>
          <a:p>
            <a:r>
              <a:rPr lang="en-US" baseline="0" dirty="0" smtClean="0"/>
              <a:t>Let’s estimate the slopes and confidence intervals and conduct hypothesis tests using an example dataset.  </a:t>
            </a:r>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16</a:t>
            </a:fld>
            <a:endParaRPr lang="en-US" dirty="0"/>
          </a:p>
        </p:txBody>
      </p:sp>
    </p:spTree>
    <p:extLst>
      <p:ext uri="{BB962C8B-B14F-4D97-AF65-F5344CB8AC3E}">
        <p14:creationId xmlns:p14="http://schemas.microsoft.com/office/powerpoint/2010/main" val="2511072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 made a hypothetical dataset based on NHANES and other available data to examine a study question whether poor sleep quality is associated with higher depressive symptom score in a group of adults.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download </a:t>
            </a:r>
            <a:r>
              <a:rPr lang="en-US" baseline="0" dirty="0" smtClean="0"/>
              <a:t>PHQ9_sleep data </a:t>
            </a:r>
            <a:r>
              <a:rPr lang="en-US" baseline="0" dirty="0" smtClean="0"/>
              <a:t>file and data description file to work through this example on your 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outcome variable is called as PHQ9 score, which is a continuous variable that has a possible range of 0 to 27. This depressive symptom score is measured using the Patient Health Questionnaire or PHQ-9.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exposure variable is called as PSQI, which is </a:t>
            </a:r>
            <a:r>
              <a:rPr lang="en-US" baseline="0" dirty="0" smtClean="0"/>
              <a:t>a composite score of sleep quality based on questionnaire, and it treated as a </a:t>
            </a:r>
            <a:r>
              <a:rPr lang="en-US" baseline="0" dirty="0" smtClean="0"/>
              <a:t>continuous variable that has a possible range of 0 to 21. This sleep quality index is measured using the Pittsburgh Sleep Quality index questionnaire. </a:t>
            </a:r>
            <a:r>
              <a:rPr lang="en-US" baseline="0" dirty="0" smtClean="0"/>
              <a:t>Since </a:t>
            </a:r>
            <a:r>
              <a:rPr lang="en-US" baseline="0" dirty="0" smtClean="0"/>
              <a:t>we are not sure of the temporality between sleep quality and depressive symptoms, we will treat poor sleep quality as an exposure variable and depressive symptom as an outcome variable in this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assume that following variables are known confounders in the relationship between sleep quality and depressive symptoms in other studies.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age, which is a continuous variable ranging between 30 to 80 years,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Body mass index, which is a continuous variable and is calculated as weight divided by height squared.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gender, which is a categorical nominal variable with two levels,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And seasonality, which is based on study visit month and a categorical nominal variable with two levels,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baseline="0" dirty="0" smtClean="0"/>
          </a:p>
        </p:txBody>
      </p:sp>
      <p:sp>
        <p:nvSpPr>
          <p:cNvPr id="4" name="Slide Number Placeholder 3"/>
          <p:cNvSpPr>
            <a:spLocks noGrp="1"/>
          </p:cNvSpPr>
          <p:nvPr>
            <p:ph type="sldNum" sz="quarter" idx="10"/>
          </p:nvPr>
        </p:nvSpPr>
        <p:spPr/>
        <p:txBody>
          <a:bodyPr/>
          <a:lstStyle/>
          <a:p>
            <a:fld id="{34369889-A084-4FF7-846C-A17A68011A00}" type="slidenum">
              <a:rPr lang="en-US" smtClean="0"/>
              <a:t>17</a:t>
            </a:fld>
            <a:endParaRPr lang="en-US" dirty="0"/>
          </a:p>
        </p:txBody>
      </p:sp>
    </p:spTree>
    <p:extLst>
      <p:ext uri="{BB962C8B-B14F-4D97-AF65-F5344CB8AC3E}">
        <p14:creationId xmlns:p14="http://schemas.microsoft.com/office/powerpoint/2010/main" val="2438432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includes snapshots of PHQ-9 and PSQI questionnaires. More information on study questions can be found in original sources: 1) </a:t>
            </a:r>
            <a:r>
              <a:rPr lang="en-US" sz="1200" dirty="0" smtClean="0"/>
              <a:t>Kroenke K</a:t>
            </a:r>
            <a:r>
              <a:rPr lang="en-US" sz="1200" baseline="0" dirty="0" smtClean="0"/>
              <a:t> et al 2001 and 2) Buysse et al., 1989. </a:t>
            </a:r>
            <a:endParaRPr lang="en-US" dirty="0" smtClean="0"/>
          </a:p>
          <a:p>
            <a:r>
              <a:rPr lang="en-US" dirty="0" smtClean="0"/>
              <a:t>Higher score</a:t>
            </a:r>
            <a:r>
              <a:rPr lang="en-US" baseline="0" dirty="0" smtClean="0"/>
              <a:t> of PSQI represents the poor sleep quality and higher score of PHQ-9 represents more depressive symptoms. </a:t>
            </a:r>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18</a:t>
            </a:fld>
            <a:endParaRPr lang="en-US" dirty="0"/>
          </a:p>
        </p:txBody>
      </p:sp>
    </p:spTree>
    <p:extLst>
      <p:ext uri="{BB962C8B-B14F-4D97-AF65-F5344CB8AC3E}">
        <p14:creationId xmlns:p14="http://schemas.microsoft.com/office/powerpoint/2010/main" val="245758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potential DAG depicting the relationship between sleep quality and depressive symptoms with confounders is shown in this slide.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sake of simplicity, we will assume that </a:t>
            </a:r>
            <a:r>
              <a:rPr lang="en-US" b="1" u="sng" baseline="0" dirty="0" smtClean="0"/>
              <a:t>all model assumptions for linear regression are met </a:t>
            </a:r>
            <a:r>
              <a:rPr lang="en-US" baseline="0" dirty="0" smtClean="0"/>
              <a:t>and other studies have suggested that these four variables met the criteria for confounding.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Also, we can center the age around 50 (or age - 50) considering sample mean age is about 50 and make the intercept in multiple linear regression to be more meaningful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start with a simple linear regression analysis. Then we will conduct a multiple linear regression that adjust for known confounders included in the dataset.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19</a:t>
            </a:fld>
            <a:endParaRPr lang="en-US" dirty="0"/>
          </a:p>
        </p:txBody>
      </p:sp>
    </p:spTree>
    <p:extLst>
      <p:ext uri="{BB962C8B-B14F-4D97-AF65-F5344CB8AC3E}">
        <p14:creationId xmlns:p14="http://schemas.microsoft.com/office/powerpoint/2010/main" val="4072184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module, we will briefly review how to conduct linear and logistic regression analyses which are common analytical methods used in many cross-sectional and case-control studies. </a:t>
            </a:r>
          </a:p>
          <a:p>
            <a:r>
              <a:rPr lang="en-US" baseline="0" dirty="0" smtClean="0"/>
              <a:t>Please refer to your biostatistics course materials more details on model assumptions and diagnostics. </a:t>
            </a:r>
          </a:p>
          <a:p>
            <a:endParaRPr lang="en-US" baseline="0" dirty="0" smtClean="0"/>
          </a:p>
          <a:p>
            <a:r>
              <a:rPr lang="en-US" baseline="0" dirty="0" smtClean="0"/>
              <a:t>General linear model or linear regression analysis is usually considered when the outcome variable (s) is a continuous variable such as participants’ height, or systolic blood pressure. The predictor variables or independent variables could be one or more and these can be continuous or categorical variables. </a:t>
            </a:r>
          </a:p>
          <a:p>
            <a:r>
              <a:rPr lang="en-US" baseline="0" dirty="0" smtClean="0"/>
              <a:t>Logistic regression is the most popular choice of analytical methods when you have a categorical outcome. </a:t>
            </a:r>
            <a:r>
              <a:rPr lang="en-US" dirty="0" smtClean="0"/>
              <a:t>The categorical outcome may be binary (e.g., presence or absence of disease),</a:t>
            </a:r>
            <a:r>
              <a:rPr lang="en-US" baseline="0" dirty="0" smtClean="0"/>
              <a:t> multinomial (e.g., races/ethnicities) </a:t>
            </a:r>
            <a:r>
              <a:rPr lang="en-US" dirty="0" smtClean="0"/>
              <a:t>or ordinal (e.g., normal, mild and severe). The predictor variable(s) or</a:t>
            </a:r>
            <a:r>
              <a:rPr lang="en-US" baseline="0" dirty="0" smtClean="0"/>
              <a:t> independent variables </a:t>
            </a:r>
            <a:r>
              <a:rPr lang="en-US" dirty="0" smtClean="0"/>
              <a:t>may be continuous or categorical.  For example, if consider</a:t>
            </a:r>
            <a:r>
              <a:rPr lang="en-US" baseline="0" dirty="0" smtClean="0"/>
              <a:t> to examine</a:t>
            </a:r>
            <a:r>
              <a:rPr lang="en-US" dirty="0" smtClean="0"/>
              <a:t> the presence or absence of coronary heart disease as outcome in relation to the exposure</a:t>
            </a:r>
            <a:r>
              <a:rPr lang="en-US" baseline="0" dirty="0" smtClean="0"/>
              <a:t> to smoking or air pollution </a:t>
            </a:r>
            <a:r>
              <a:rPr lang="en-US" dirty="0" smtClean="0"/>
              <a:t>as an</a:t>
            </a:r>
            <a:r>
              <a:rPr lang="en-US" baseline="0" dirty="0" smtClean="0"/>
              <a:t> independent variable, we can use binary logistic regression model. </a:t>
            </a:r>
            <a:r>
              <a:rPr lang="en-US" dirty="0" smtClean="0"/>
              <a:t>  </a:t>
            </a:r>
            <a:r>
              <a:rPr lang="en-US" baseline="0" dirty="0" smtClean="0"/>
              <a:t>You can apply this method to more two categories. However, in this module we will focus on binary outcome. </a:t>
            </a:r>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2</a:t>
            </a:fld>
            <a:endParaRPr lang="en-US" dirty="0"/>
          </a:p>
        </p:txBody>
      </p:sp>
    </p:spTree>
    <p:extLst>
      <p:ext uri="{BB962C8B-B14F-4D97-AF65-F5344CB8AC3E}">
        <p14:creationId xmlns:p14="http://schemas.microsoft.com/office/powerpoint/2010/main" val="11046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STATA summarize function, we</a:t>
            </a:r>
            <a:r>
              <a:rPr lang="en-US" baseline="0" dirty="0" smtClean="0"/>
              <a:t> can generate descriptive statistics of variables in PHQ9_sleep dataset.  </a:t>
            </a:r>
          </a:p>
          <a:p>
            <a:r>
              <a:rPr lang="en-US" baseline="0" dirty="0" smtClean="0"/>
              <a:t>ID is random ID. </a:t>
            </a:r>
          </a:p>
          <a:p>
            <a:r>
              <a:rPr lang="en-US" baseline="0" dirty="0" smtClean="0"/>
              <a:t>While the possible range of PHQ score is 0 to 27, actual range of PHQ9 in this dataset is 0 to 16 indicating that we do not have any participant reporting PHQ score more than 16.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Again PSQI ranges between 0 and 17 in this sample, while the possible range is 0 to 21. Overall, none of sample participant reported severe depression (PHQ9 &gt;= 20).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Based on tabulated information, we know that 54.4% of sample are men and 68.6% of sample’s data were collected during the winder months.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20</a:t>
            </a:fld>
            <a:endParaRPr lang="en-US" dirty="0"/>
          </a:p>
        </p:txBody>
      </p:sp>
    </p:spTree>
    <p:extLst>
      <p:ext uri="{BB962C8B-B14F-4D97-AF65-F5344CB8AC3E}">
        <p14:creationId xmlns:p14="http://schemas.microsoft.com/office/powerpoint/2010/main" val="2784983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linear regression</a:t>
            </a:r>
            <a:r>
              <a:rPr lang="en-US" baseline="0" dirty="0" smtClean="0"/>
              <a:t> analysis </a:t>
            </a:r>
            <a:r>
              <a:rPr lang="en-US" dirty="0" smtClean="0"/>
              <a:t>results</a:t>
            </a:r>
            <a:r>
              <a:rPr lang="en-US" baseline="0" dirty="0" smtClean="0"/>
              <a:t> are shown in this slide. </a:t>
            </a:r>
          </a:p>
          <a:p>
            <a:r>
              <a:rPr lang="en-US" baseline="0" dirty="0" smtClean="0"/>
              <a:t>Usually, the results consisted of two parts:1) analysis of variance or ANOVA table with model fit information and 2) least squares regression results with individual regression coefficient. </a:t>
            </a:r>
          </a:p>
          <a:p>
            <a:r>
              <a:rPr lang="en-US" baseline="0" dirty="0" smtClean="0"/>
              <a:t>The first hypothesis test is to determine whether the (fitted) model explains </a:t>
            </a:r>
            <a:r>
              <a:rPr lang="en-US" u="sng" baseline="0" dirty="0" smtClean="0"/>
              <a:t>does not </a:t>
            </a:r>
            <a:r>
              <a:rPr lang="en-US" baseline="0" dirty="0" smtClean="0"/>
              <a:t>explain enough variability in the response i.e., PHQ9 score (Null hypothesis).  </a:t>
            </a:r>
          </a:p>
          <a:p>
            <a:r>
              <a:rPr lang="en-US" baseline="0" dirty="0" smtClean="0"/>
              <a:t>F(1,202) statistic is calculated as ‘mean square model’ (999.19) divided by ‘mean square residual’ (4.52) on ANOVA table. According the test statistic, the variability in PSQ9 explained by the model is large enough to suggest that PSQI (sleep quality) and PHQ9 is linearly related. </a:t>
            </a:r>
          </a:p>
          <a:p>
            <a:endParaRPr lang="en-US" baseline="0" dirty="0" smtClean="0"/>
          </a:p>
          <a:p>
            <a:r>
              <a:rPr lang="en-US" baseline="0" dirty="0" smtClean="0"/>
              <a:t>In term of regression coefficient for PSQI score, we have 0.8288602 or 0.83. We can interpret this as </a:t>
            </a:r>
            <a:r>
              <a:rPr lang="en-US" dirty="0" smtClean="0">
                <a:cs typeface="Arial" charset="0"/>
              </a:rPr>
              <a:t>one unit or one point increase in PSQI (poorer sleep quality) is associated with 0.83 point increase in PHQ-9 score.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21</a:t>
            </a:fld>
            <a:endParaRPr lang="en-US" dirty="0"/>
          </a:p>
        </p:txBody>
      </p:sp>
    </p:spTree>
    <p:extLst>
      <p:ext uri="{BB962C8B-B14F-4D97-AF65-F5344CB8AC3E}">
        <p14:creationId xmlns:p14="http://schemas.microsoft.com/office/powerpoint/2010/main" val="1556478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Then what about the question: is PSQI (sleep quality index) associated with PHQ9 (depressive symptom score)? We can conduct specific hypothesis test for slop using T test statistic shown in the table. </a:t>
            </a:r>
          </a:p>
          <a:p>
            <a:r>
              <a:rPr lang="en-US" baseline="0" dirty="0" smtClean="0"/>
              <a:t>T statistic is calculated b1 (or 0.8288602) divided by standard error of b1 (0.0557711). The degree of freedom  (n-2=202) can be found on the ANOVA table or total n=204 minus 2. </a:t>
            </a:r>
          </a:p>
        </p:txBody>
      </p:sp>
      <p:sp>
        <p:nvSpPr>
          <p:cNvPr id="4" name="Header Placeholder 3"/>
          <p:cNvSpPr>
            <a:spLocks noGrp="1"/>
          </p:cNvSpPr>
          <p:nvPr>
            <p:ph type="hdr" sz="quarter" idx="10"/>
          </p:nvPr>
        </p:nvSpPr>
        <p:spPr/>
        <p:txBody>
          <a:bodyPr/>
          <a:lstStyle/>
          <a:p>
            <a:pPr>
              <a:defRPr/>
            </a:pPr>
            <a:r>
              <a:rPr lang="en-US" dirty="0" smtClean="0"/>
              <a:t>Chapter 14</a:t>
            </a:r>
            <a:endParaRPr lang="en-US" dirty="0"/>
          </a:p>
        </p:txBody>
      </p:sp>
      <p:sp>
        <p:nvSpPr>
          <p:cNvPr id="5" name="Date Placeholder 4"/>
          <p:cNvSpPr>
            <a:spLocks noGrp="1"/>
          </p:cNvSpPr>
          <p:nvPr>
            <p:ph type="dt" idx="11"/>
          </p:nvPr>
        </p:nvSpPr>
        <p:spPr/>
        <p:txBody>
          <a:bodyPr/>
          <a:lstStyle/>
          <a:p>
            <a:pPr>
              <a:defRPr/>
            </a:pPr>
            <a:fld id="{976AEC03-16A2-4C27-AA4B-7986A1E544E8}" type="datetime1">
              <a:rPr lang="en-US" altLang="en-US" smtClean="0"/>
              <a:pPr>
                <a:defRPr/>
              </a:pPr>
              <a:t>3/2/2020</a:t>
            </a:fld>
            <a:endParaRPr lang="en-US" altLang="en-US" dirty="0"/>
          </a:p>
        </p:txBody>
      </p:sp>
      <p:sp>
        <p:nvSpPr>
          <p:cNvPr id="6" name="Footer Placeholder 5"/>
          <p:cNvSpPr>
            <a:spLocks noGrp="1"/>
          </p:cNvSpPr>
          <p:nvPr>
            <p:ph type="ftr" sz="quarter" idx="12"/>
          </p:nvPr>
        </p:nvSpPr>
        <p:spPr/>
        <p:txBody>
          <a:bodyPr/>
          <a:lstStyle/>
          <a:p>
            <a:pPr>
              <a:defRPr/>
            </a:pPr>
            <a:r>
              <a:rPr lang="en-US" dirty="0" smtClean="0"/>
              <a:t>Basic Biostatistics</a:t>
            </a:r>
            <a:endParaRPr lang="en-US" dirty="0"/>
          </a:p>
        </p:txBody>
      </p:sp>
      <p:sp>
        <p:nvSpPr>
          <p:cNvPr id="7" name="Slide Number Placeholder 6"/>
          <p:cNvSpPr>
            <a:spLocks noGrp="1"/>
          </p:cNvSpPr>
          <p:nvPr>
            <p:ph type="sldNum" sz="quarter" idx="13"/>
          </p:nvPr>
        </p:nvSpPr>
        <p:spPr>
          <a:xfrm>
            <a:off x="3884414" y="8685895"/>
            <a:ext cx="2972098" cy="456595"/>
          </a:xfrm>
          <a:prstGeom prst="rect">
            <a:avLst/>
          </a:prstGeom>
        </p:spPr>
        <p:txBody>
          <a:bodyPr lIns="90567" tIns="45283" rIns="90567" bIns="45283"/>
          <a:lstStyle/>
          <a:p>
            <a:pPr>
              <a:defRPr/>
            </a:pPr>
            <a:fld id="{85E04869-1BC3-4E9D-A3E6-95E3D2426D86}" type="slidenum">
              <a:rPr lang="en-US" altLang="en-US" smtClean="0"/>
              <a:pPr>
                <a:defRPr/>
              </a:pPr>
              <a:t>22</a:t>
            </a:fld>
            <a:endParaRPr lang="en-US" altLang="en-US" dirty="0"/>
          </a:p>
        </p:txBody>
      </p:sp>
    </p:spTree>
    <p:extLst>
      <p:ext uri="{BB962C8B-B14F-4D97-AF65-F5344CB8AC3E}">
        <p14:creationId xmlns:p14="http://schemas.microsoft.com/office/powerpoint/2010/main" val="2580721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null hypothesis of this hypothesis test is that the true slope (beta 1) is 0 or there is no linear relationship between the explanatory variable and response variable. </a:t>
            </a:r>
          </a:p>
          <a:p>
            <a:r>
              <a:rPr lang="en-US" dirty="0" smtClean="0"/>
              <a:t>Based</a:t>
            </a:r>
            <a:r>
              <a:rPr lang="en-US" baseline="0" dirty="0" smtClean="0"/>
              <a:t> on the significance level (type 1 error) of 0.05 and T statistic, the p-value is small. So we can conclude that there is sufficient evidence to reject the null hypothesis (zero slope).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23</a:t>
            </a:fld>
            <a:endParaRPr lang="en-US" dirty="0"/>
          </a:p>
        </p:txBody>
      </p:sp>
    </p:spTree>
    <p:extLst>
      <p:ext uri="{BB962C8B-B14F-4D97-AF65-F5344CB8AC3E}">
        <p14:creationId xmlns:p14="http://schemas.microsoft.com/office/powerpoint/2010/main" val="3405906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confidence intervals for true slope can be calculated using the information obtained from the output. In this example, 95% CI for slope beta lies between 0.7188921 and 0.9388284. </a:t>
            </a:r>
          </a:p>
          <a:p>
            <a:r>
              <a:rPr lang="en-US" baseline="0" dirty="0" smtClean="0"/>
              <a:t>In other words, we are 95% confident that true parameter (or slope) will lie between 0.7188921 (or 0.72) and 0.9388284 (or 0.94). </a:t>
            </a:r>
            <a:endParaRPr lang="en-US" dirty="0"/>
          </a:p>
        </p:txBody>
      </p:sp>
      <p:sp>
        <p:nvSpPr>
          <p:cNvPr id="4" name="Slide Number Placeholder 3"/>
          <p:cNvSpPr>
            <a:spLocks noGrp="1"/>
          </p:cNvSpPr>
          <p:nvPr>
            <p:ph type="sldNum" sz="quarter" idx="10"/>
          </p:nvPr>
        </p:nvSpPr>
        <p:spPr/>
        <p:txBody>
          <a:bodyPr/>
          <a:lstStyle/>
          <a:p>
            <a:fld id="{FECB13EF-BC8F-4C63-8D2A-FE3654BB56AD}" type="slidenum">
              <a:rPr lang="en-US" smtClean="0"/>
              <a:pPr/>
              <a:t>24</a:t>
            </a:fld>
            <a:endParaRPr lang="en-US" dirty="0"/>
          </a:p>
        </p:txBody>
      </p:sp>
    </p:spTree>
    <p:extLst>
      <p:ext uri="{BB962C8B-B14F-4D97-AF65-F5344CB8AC3E}">
        <p14:creationId xmlns:p14="http://schemas.microsoft.com/office/powerpoint/2010/main" val="796255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you already open the STATA,</a:t>
            </a:r>
            <a:r>
              <a:rPr lang="en-US" baseline="0" dirty="0" smtClean="0"/>
              <a:t> please take a moment to answer the following questions or step.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25</a:t>
            </a:fld>
            <a:endParaRPr lang="en-US" dirty="0"/>
          </a:p>
        </p:txBody>
      </p:sp>
    </p:spTree>
    <p:extLst>
      <p:ext uri="{BB962C8B-B14F-4D97-AF65-F5344CB8AC3E}">
        <p14:creationId xmlns:p14="http://schemas.microsoft.com/office/powerpoint/2010/main" val="3964937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26</a:t>
            </a:fld>
            <a:endParaRPr lang="en-US" dirty="0"/>
          </a:p>
        </p:txBody>
      </p:sp>
    </p:spTree>
    <p:extLst>
      <p:ext uri="{BB962C8B-B14F-4D97-AF65-F5344CB8AC3E}">
        <p14:creationId xmlns:p14="http://schemas.microsoft.com/office/powerpoint/2010/main" val="349366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the multiple linear regression analysis results. In the model, main explanatory variable PSQI was included and other confounders are adjusted for as well. </a:t>
            </a:r>
          </a:p>
          <a:p>
            <a:r>
              <a:rPr lang="en-US" baseline="0" dirty="0" smtClean="0"/>
              <a:t>Similar to the hypothesis tests for SLR, test of overall model using F-statistic and ANOVA table and test of hypothesis on specific slope, in this case slope for PSQI can be conducted. </a:t>
            </a:r>
          </a:p>
          <a:p>
            <a:r>
              <a:rPr lang="en-US" baseline="0" dirty="0" smtClean="0"/>
              <a:t>The interpretation of slope is that the PHQ9 increases 0.8024536 (or 0.80) for every unit (1 point) increase in PSQI while adjusting for age-50, gender, BMI and seasonality. In other words, one unit increase in PSQI is associated with 0.80 increase in PHQ9 score while holding other confounders constant. </a:t>
            </a:r>
            <a:endParaRPr lang="en-US" dirty="0" smtClean="0"/>
          </a:p>
          <a:p>
            <a:endParaRPr lang="en-US" dirty="0"/>
          </a:p>
          <a:p>
            <a:r>
              <a:rPr lang="en-US" dirty="0" smtClean="0"/>
              <a:t>Regarding the </a:t>
            </a:r>
            <a:r>
              <a:rPr lang="en-US" baseline="0" dirty="0" smtClean="0"/>
              <a:t>test of hypothesis for slope for PSQI, we can conclude that there is enough evidence to reject the null hypothesis that the slope is 0 (no association) according to t statistic and its associated p-value. </a:t>
            </a:r>
          </a:p>
          <a:p>
            <a:r>
              <a:rPr lang="en-US" dirty="0" smtClean="0"/>
              <a:t>Please try to interpret other slopes listed</a:t>
            </a:r>
            <a:r>
              <a:rPr lang="en-US" baseline="0" dirty="0" smtClean="0"/>
              <a:t> in the output. </a:t>
            </a:r>
          </a:p>
          <a:p>
            <a:r>
              <a:rPr lang="en-US" baseline="0" dirty="0" smtClean="0"/>
              <a:t>With regards to the interpretation of categorical variables such as gender, the slope represent the adjusted mean difference in PHQ9 score between men and women (reference group).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4369889-A084-4FF7-846C-A17A68011A00}" type="slidenum">
              <a:rPr lang="en-US" smtClean="0"/>
              <a:t>27</a:t>
            </a:fld>
            <a:endParaRPr lang="en-US" dirty="0"/>
          </a:p>
        </p:txBody>
      </p:sp>
    </p:spTree>
    <p:extLst>
      <p:ext uri="{BB962C8B-B14F-4D97-AF65-F5344CB8AC3E}">
        <p14:creationId xmlns:p14="http://schemas.microsoft.com/office/powerpoint/2010/main" val="524199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the outputs shown in previous slides, we can construct the prediction equation as well.  </a:t>
            </a:r>
          </a:p>
          <a:p>
            <a:r>
              <a:rPr lang="en-US" baseline="0" dirty="0" smtClean="0"/>
              <a:t>While in epidemiologic and public health research, we may be less interested in using regression equations for prediction while we are more interested in examining the interpretation of beta estimates like we did in previous slides. </a:t>
            </a:r>
          </a:p>
          <a:p>
            <a:endParaRPr lang="en-US" baseline="0" dirty="0" smtClean="0"/>
          </a:p>
          <a:p>
            <a:r>
              <a:rPr lang="en-US" baseline="0" dirty="0" smtClean="0"/>
              <a:t>Nonetheless, we can calculate the predicted depressive symptom score based on these prediction equation. </a:t>
            </a:r>
          </a:p>
          <a:p>
            <a:r>
              <a:rPr lang="en-US" baseline="0" dirty="0" smtClean="0"/>
              <a:t>For example, we want to predict PHQ9 value for a 50 year old woman with sleep quality index of 10 and BMI of 30. Also, her study visit occurred during the winter month (seasonality = 1). </a:t>
            </a:r>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28</a:t>
            </a:fld>
            <a:endParaRPr lang="en-US" dirty="0"/>
          </a:p>
        </p:txBody>
      </p:sp>
    </p:spTree>
    <p:extLst>
      <p:ext uri="{BB962C8B-B14F-4D97-AF65-F5344CB8AC3E}">
        <p14:creationId xmlns:p14="http://schemas.microsoft.com/office/powerpoint/2010/main" val="1279710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a:t>
            </a:r>
            <a:r>
              <a:rPr lang="en-US" baseline="0" dirty="0" smtClean="0"/>
              <a:t> to calculation on the slide, the predicted value of PHQ9 should be 6.9954.  One caution regarding the prediction is that we can not use any values outside the range of each variable included in the dataset. For example, we can not predict PHQ 9 value for any participant who are 18 years old or 72 years old. Similarly, we can not predict PHQ9 for a participant who had BMI of 60. Please check the descriptive characteristics of sample again.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29</a:t>
            </a:fld>
            <a:endParaRPr lang="en-US" dirty="0"/>
          </a:p>
        </p:txBody>
      </p:sp>
    </p:spTree>
    <p:extLst>
      <p:ext uri="{BB962C8B-B14F-4D97-AF65-F5344CB8AC3E}">
        <p14:creationId xmlns:p14="http://schemas.microsoft.com/office/powerpoint/2010/main" val="817156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Liner regression with continuous outcome is the most choice of analytical methods when you have continuous outcomes. </a:t>
            </a:r>
          </a:p>
          <a:p>
            <a:r>
              <a:rPr lang="en-US" dirty="0" smtClean="0"/>
              <a:t>The</a:t>
            </a:r>
            <a:r>
              <a:rPr lang="en-US" baseline="0" dirty="0" smtClean="0"/>
              <a:t> number of outcome variables can be more than one, but we will focus on one outcome variable in this presentation. </a:t>
            </a:r>
          </a:p>
          <a:p>
            <a:r>
              <a:rPr lang="en-US" dirty="0" smtClean="0"/>
              <a:t>Details</a:t>
            </a:r>
            <a:r>
              <a:rPr lang="en-US" baseline="0" dirty="0" smtClean="0"/>
              <a:t> on linear regression or regression analysis using either STATA or SAS is not the main part of this course. </a:t>
            </a:r>
          </a:p>
          <a:p>
            <a:r>
              <a:rPr lang="en-US" baseline="0" dirty="0" smtClean="0"/>
              <a:t>However, you can refresh your memory by reviewing some edX presentations provided by Harvard University, School of Public Health.  </a:t>
            </a:r>
          </a:p>
          <a:p>
            <a:r>
              <a:rPr lang="en-US" baseline="0" dirty="0" smtClean="0"/>
              <a:t>Please check these edX Week 10: Linear Regression series if you would like to refresh your memory.  </a:t>
            </a:r>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3</a:t>
            </a:fld>
            <a:endParaRPr lang="en-US" dirty="0"/>
          </a:p>
        </p:txBody>
      </p:sp>
    </p:spTree>
    <p:extLst>
      <p:ext uri="{BB962C8B-B14F-4D97-AF65-F5344CB8AC3E}">
        <p14:creationId xmlns:p14="http://schemas.microsoft.com/office/powerpoint/2010/main" val="518569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switch the gears</a:t>
            </a:r>
            <a:r>
              <a:rPr lang="en-US" baseline="0" dirty="0" smtClean="0"/>
              <a:t> a little to review the statistical analysis that we can apply to a categorical outcome variable.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30</a:t>
            </a:fld>
            <a:endParaRPr lang="en-US" dirty="0"/>
          </a:p>
        </p:txBody>
      </p:sp>
    </p:spTree>
    <p:extLst>
      <p:ext uri="{BB962C8B-B14F-4D97-AF65-F5344CB8AC3E}">
        <p14:creationId xmlns:p14="http://schemas.microsoft.com/office/powerpoint/2010/main" val="1829686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Logistic</a:t>
            </a:r>
            <a:r>
              <a:rPr lang="en-US" baseline="0" dirty="0" smtClean="0"/>
              <a:t> </a:t>
            </a:r>
            <a:r>
              <a:rPr lang="en-US" baseline="0" dirty="0" smtClean="0"/>
              <a:t>regression is most frequently applied in case-control studies and cross-sectional studies with binary outcome. While you can use R by C contingency table that uses chi-square test statistic or Mantel-Haenszel test, logistic regression is very useful because many other variables in addition to an exposure variable can be included or adjusted for in one model.  This method is o</a:t>
            </a:r>
            <a:r>
              <a:rPr lang="en-US" dirty="0" smtClean="0"/>
              <a:t>ne of most popular methods for epidemiologic data because of</a:t>
            </a:r>
            <a:r>
              <a:rPr lang="en-US" baseline="0" dirty="0" smtClean="0"/>
              <a:t> c</a:t>
            </a:r>
            <a:r>
              <a:rPr lang="en-US" dirty="0" smtClean="0"/>
              <a:t>onvenience and interpretability of its regression estimates or</a:t>
            </a:r>
            <a:r>
              <a:rPr lang="en-US" baseline="0" dirty="0" smtClean="0"/>
              <a:t> coefficients</a:t>
            </a:r>
            <a:r>
              <a:rPr lang="en-US" dirty="0" smtClean="0"/>
              <a:t>, which are easily translated into odds ratio estimates.  In a case-control study, the interpretation of regression coefficients is similar to that of the cohort study: regression</a:t>
            </a:r>
            <a:r>
              <a:rPr lang="en-US" baseline="0" dirty="0" smtClean="0"/>
              <a:t> coefficient is </a:t>
            </a:r>
            <a:r>
              <a:rPr lang="en-US" dirty="0" smtClean="0"/>
              <a:t>the log of the odds ratio for change</a:t>
            </a:r>
            <a:r>
              <a:rPr lang="en-US" baseline="0" dirty="0" smtClean="0"/>
              <a:t> in that variable of interest</a:t>
            </a:r>
            <a:r>
              <a:rPr lang="en-US" dirty="0" smtClean="0"/>
              <a:t>. Furthermore, n a case-cohort study or nested case-control study, the interpretation of regression coefficients can be used to estimate the risk as in the cohort study (i.e., the log of the odds ratio). We will discuss</a:t>
            </a:r>
            <a:r>
              <a:rPr lang="en-US" baseline="0" dirty="0" smtClean="0"/>
              <a:t> these points in next two modules.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31</a:t>
            </a:fld>
            <a:endParaRPr lang="en-US" dirty="0"/>
          </a:p>
        </p:txBody>
      </p:sp>
    </p:spTree>
    <p:extLst>
      <p:ext uri="{BB962C8B-B14F-4D97-AF65-F5344CB8AC3E}">
        <p14:creationId xmlns:p14="http://schemas.microsoft.com/office/powerpoint/2010/main" val="13210699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 some basics that you</a:t>
            </a:r>
            <a:r>
              <a:rPr lang="en-US" baseline="0" dirty="0" smtClean="0"/>
              <a:t> already know.  One of major assumptions in linear regression is  the normality distributed error terms. The residuals or errors are not normally distributed or constant when we regress binary outcome on predictors.  </a:t>
            </a:r>
          </a:p>
          <a:p>
            <a:r>
              <a:rPr lang="en-US" baseline="0" dirty="0" smtClean="0"/>
              <a:t>So the binomial distribution is used to describe the distribution of errors or residuals in the logistic model. </a:t>
            </a:r>
          </a:p>
          <a:p>
            <a:r>
              <a:rPr lang="en-US" baseline="0" dirty="0" smtClean="0"/>
              <a:t>Logistic regression is a type of generalized linear model, which is an extension of linear model. In a simple linear regression model,  the relationship between an independent variable and a dependent variable is said to be linear.  Probability of event (yes vs no) in relation to X is depicted in figure A here.  Logistic (or logit) function is the equation (1) in the slide, and it models the conditional probability of the response.  It can transformed into equation (2). </a:t>
            </a:r>
          </a:p>
          <a:p>
            <a:r>
              <a:rPr lang="en-US" baseline="0" dirty="0" smtClean="0"/>
              <a:t>Odds is the ratio of two probabilities; probability of event happening and probability of event not happening. Thus log of odds is the log of p over (1-p), which can be reduced in to a linear regression equation, intercept (beta zero) plus a regression coefficient, beta 1 times independent variable. </a:t>
            </a:r>
          </a:p>
          <a:p>
            <a:endParaRPr lang="en-US" baseline="0" dirty="0" smtClean="0"/>
          </a:p>
          <a:p>
            <a:r>
              <a:rPr lang="en-US" baseline="0" dirty="0" smtClean="0"/>
              <a:t>Advantages of logit function include that it allows to have values between –infinity and +infinity and it is directly related to odds of disease or event. </a:t>
            </a:r>
          </a:p>
          <a:p>
            <a:endParaRPr lang="en-US" baseline="0" dirty="0" smtClean="0"/>
          </a:p>
        </p:txBody>
      </p:sp>
      <p:sp>
        <p:nvSpPr>
          <p:cNvPr id="4" name="Slide Number Placeholder 3"/>
          <p:cNvSpPr>
            <a:spLocks noGrp="1"/>
          </p:cNvSpPr>
          <p:nvPr>
            <p:ph type="sldNum" sz="quarter" idx="10"/>
          </p:nvPr>
        </p:nvSpPr>
        <p:spPr/>
        <p:txBody>
          <a:bodyPr/>
          <a:lstStyle/>
          <a:p>
            <a:fld id="{19B3B788-8419-4882-9F19-6034FFB42FD8}" type="slidenum">
              <a:rPr lang="en-US" altLang="en-US" smtClean="0"/>
              <a:pPr/>
              <a:t>32</a:t>
            </a:fld>
            <a:endParaRPr lang="en-US" altLang="en-US" dirty="0"/>
          </a:p>
        </p:txBody>
      </p:sp>
    </p:spTree>
    <p:extLst>
      <p:ext uri="{BB962C8B-B14F-4D97-AF65-F5344CB8AC3E}">
        <p14:creationId xmlns:p14="http://schemas.microsoft.com/office/powerpoint/2010/main" val="1072655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a:noFill/>
        </p:spPr>
        <p:txBody>
          <a:bodyPr/>
          <a:lstStyle>
            <a:lvl1pPr defTabSz="797890">
              <a:defRPr sz="1700" b="1">
                <a:solidFill>
                  <a:schemeClr val="tx1"/>
                </a:solidFill>
                <a:latin typeface="Arial" charset="0"/>
              </a:defRPr>
            </a:lvl1pPr>
            <a:lvl2pPr marL="777943" indent="-299209" defTabSz="797890">
              <a:defRPr sz="1700" b="1">
                <a:solidFill>
                  <a:schemeClr val="tx1"/>
                </a:solidFill>
                <a:latin typeface="Arial" charset="0"/>
              </a:defRPr>
            </a:lvl2pPr>
            <a:lvl3pPr marL="1196835" indent="-239367" defTabSz="797890">
              <a:defRPr sz="1700" b="1">
                <a:solidFill>
                  <a:schemeClr val="tx1"/>
                </a:solidFill>
                <a:latin typeface="Arial" charset="0"/>
              </a:defRPr>
            </a:lvl3pPr>
            <a:lvl4pPr marL="1675569" indent="-239367" defTabSz="797890">
              <a:defRPr sz="1700" b="1">
                <a:solidFill>
                  <a:schemeClr val="tx1"/>
                </a:solidFill>
                <a:latin typeface="Arial" charset="0"/>
              </a:defRPr>
            </a:lvl4pPr>
            <a:lvl5pPr marL="2154304" indent="-239367" defTabSz="797890">
              <a:defRPr sz="1700" b="1">
                <a:solidFill>
                  <a:schemeClr val="tx1"/>
                </a:solidFill>
                <a:latin typeface="Arial" charset="0"/>
              </a:defRPr>
            </a:lvl5pPr>
            <a:lvl6pPr marL="2633038" indent="-239367" defTabSz="797890" eaLnBrk="0" fontAlgn="base" hangingPunct="0">
              <a:lnSpc>
                <a:spcPct val="90000"/>
              </a:lnSpc>
              <a:spcBef>
                <a:spcPct val="30000"/>
              </a:spcBef>
              <a:spcAft>
                <a:spcPct val="0"/>
              </a:spcAft>
              <a:buClr>
                <a:schemeClr val="hlink"/>
              </a:buClr>
              <a:buSzPct val="100000"/>
              <a:buChar char="•"/>
              <a:defRPr sz="1700" b="1">
                <a:solidFill>
                  <a:schemeClr val="tx1"/>
                </a:solidFill>
                <a:latin typeface="Arial" charset="0"/>
              </a:defRPr>
            </a:lvl6pPr>
            <a:lvl7pPr marL="3111772" indent="-239367" defTabSz="797890" eaLnBrk="0" fontAlgn="base" hangingPunct="0">
              <a:lnSpc>
                <a:spcPct val="90000"/>
              </a:lnSpc>
              <a:spcBef>
                <a:spcPct val="30000"/>
              </a:spcBef>
              <a:spcAft>
                <a:spcPct val="0"/>
              </a:spcAft>
              <a:buClr>
                <a:schemeClr val="hlink"/>
              </a:buClr>
              <a:buSzPct val="100000"/>
              <a:buChar char="•"/>
              <a:defRPr sz="1700" b="1">
                <a:solidFill>
                  <a:schemeClr val="tx1"/>
                </a:solidFill>
                <a:latin typeface="Arial" charset="0"/>
              </a:defRPr>
            </a:lvl7pPr>
            <a:lvl8pPr marL="3590506" indent="-239367" defTabSz="797890" eaLnBrk="0" fontAlgn="base" hangingPunct="0">
              <a:lnSpc>
                <a:spcPct val="90000"/>
              </a:lnSpc>
              <a:spcBef>
                <a:spcPct val="30000"/>
              </a:spcBef>
              <a:spcAft>
                <a:spcPct val="0"/>
              </a:spcAft>
              <a:buClr>
                <a:schemeClr val="hlink"/>
              </a:buClr>
              <a:buSzPct val="100000"/>
              <a:buChar char="•"/>
              <a:defRPr sz="1700" b="1">
                <a:solidFill>
                  <a:schemeClr val="tx1"/>
                </a:solidFill>
                <a:latin typeface="Arial" charset="0"/>
              </a:defRPr>
            </a:lvl8pPr>
            <a:lvl9pPr marL="4069240" indent="-239367" defTabSz="797890" eaLnBrk="0" fontAlgn="base" hangingPunct="0">
              <a:lnSpc>
                <a:spcPct val="90000"/>
              </a:lnSpc>
              <a:spcBef>
                <a:spcPct val="30000"/>
              </a:spcBef>
              <a:spcAft>
                <a:spcPct val="0"/>
              </a:spcAft>
              <a:buClr>
                <a:schemeClr val="hlink"/>
              </a:buClr>
              <a:buSzPct val="100000"/>
              <a:buChar char="•"/>
              <a:defRPr sz="1700" b="1">
                <a:solidFill>
                  <a:schemeClr val="tx1"/>
                </a:solidFill>
                <a:latin typeface="Arial" charset="0"/>
              </a:defRPr>
            </a:lvl9pPr>
          </a:lstStyle>
          <a:p>
            <a:fld id="{E2961CA4-5906-4859-84BD-1B2636934976}" type="slidenum">
              <a:rPr lang="zh-TW" altLang="fr-FR" sz="1000" b="0">
                <a:latin typeface="Times New Roman" pitchFamily="18" charset="0"/>
              </a:rPr>
              <a:pPr/>
              <a:t>33</a:t>
            </a:fld>
            <a:endParaRPr lang="zh-TW" altLang="fr-FR" sz="1000" b="0">
              <a:latin typeface="Times New Roman" pitchFamily="18" charset="0"/>
            </a:endParaRPr>
          </a:p>
        </p:txBody>
      </p:sp>
      <p:sp>
        <p:nvSpPr>
          <p:cNvPr id="58371" name="Rectangle 2"/>
          <p:cNvSpPr>
            <a:spLocks noGrp="1" noRot="1" noChangeAspect="1" noChangeArrowheads="1" noTextEdit="1"/>
          </p:cNvSpPr>
          <p:nvPr>
            <p:ph type="sldImg"/>
          </p:nvPr>
        </p:nvSpPr>
        <p:spPr>
          <a:xfrm>
            <a:off x="457200" y="719138"/>
            <a:ext cx="6400800" cy="3600450"/>
          </a:xfrm>
          <a:noFill/>
          <a:ln cap="flat"/>
        </p:spPr>
      </p:sp>
      <mc:AlternateContent xmlns:mc="http://schemas.openxmlformats.org/markup-compatibility/2006" xmlns:a14="http://schemas.microsoft.com/office/drawing/2010/main">
        <mc:Choice Requires="a14">
          <p:sp>
            <p:nvSpPr>
              <p:cNvPr id="58372" name="Rectangle 3"/>
              <p:cNvSpPr>
                <a:spLocks noGrp="1" noChangeArrowheads="1"/>
              </p:cNvSpPr>
              <p:nvPr>
                <p:ph type="body" idx="1"/>
              </p:nvPr>
            </p:nvSpPr>
            <p:spPr>
              <a:xfrm>
                <a:off x="974375" y="4563220"/>
                <a:ext cx="5366452" cy="4040633"/>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a:t>
                </a:r>
                <a:r>
                  <a:rPr lang="en-US" baseline="0" dirty="0" smtClean="0"/>
                  <a:t> we think the situation in 2 by 2 table format, t</a:t>
                </a:r>
                <a:r>
                  <a:rPr lang="en-US" dirty="0" smtClean="0"/>
                  <a:t>he odds of disease given exposure (x=1) and the odds of disease among the unexposed (x=0) are indicated in the slide.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odds ratio for the odds of disease among the exposed as compared to the odds of disease among the non-exposed (Disease</a:t>
                </a:r>
                <a:r>
                  <a:rPr lang="en-US" baseline="0" dirty="0" smtClean="0"/>
                  <a:t> OR) </a:t>
                </a:r>
                <a:r>
                  <a:rPr lang="en-US" dirty="0" smtClean="0"/>
                  <a:t>simplifies to </a:t>
                </a:r>
                <a:r>
                  <a:rPr lang="en-US" sz="1200" i="1" kern="1200" dirty="0" smtClean="0">
                    <a:solidFill>
                      <a:schemeClr val="tx1"/>
                    </a:solidFill>
                    <a:effectLst/>
                    <a:latin typeface="+mn-lt"/>
                    <a:ea typeface="+mn-ea"/>
                    <a:cs typeface="+mn-cs"/>
                  </a:rPr>
                  <a:t>exponential function (</a:t>
                </a:r>
                <a14:m>
                  <m:oMath xmlns:m="http://schemas.openxmlformats.org/officeDocument/2006/math">
                    <m:sSup>
                      <m:sSupPr>
                        <m:ctrlPr>
                          <a:rPr lang="en-US" sz="1200" i="1" kern="1200" smtClean="0">
                            <a:solidFill>
                              <a:schemeClr val="tx1"/>
                            </a:solidFill>
                            <a:effectLst/>
                            <a:latin typeface="Cambria Math" panose="02040503050406030204" pitchFamily="18" charset="0"/>
                            <a:ea typeface="+mn-ea"/>
                            <a:cs typeface="+mn-cs"/>
                          </a:rPr>
                        </m:ctrlPr>
                      </m:sSupPr>
                      <m:e>
                        <m:r>
                          <a:rPr lang="en-US" sz="1200" b="0" i="1" kern="1200" smtClean="0">
                            <a:solidFill>
                              <a:schemeClr val="tx1"/>
                            </a:solidFill>
                            <a:effectLst/>
                            <a:latin typeface="Cambria Math" panose="02040503050406030204" pitchFamily="18" charset="0"/>
                            <a:ea typeface="+mn-ea"/>
                            <a:cs typeface="+mn-cs"/>
                          </a:rPr>
                          <m:t>𝑒</m:t>
                        </m:r>
                      </m:e>
                      <m:sup>
                        <m:r>
                          <a:rPr lang="en-US" sz="1200" b="0" i="1" kern="1200" smtClean="0">
                            <a:solidFill>
                              <a:schemeClr val="tx1"/>
                            </a:solidFill>
                            <a:effectLst/>
                            <a:latin typeface="Cambria Math" panose="02040503050406030204" pitchFamily="18" charset="0"/>
                            <a:ea typeface="+mn-ea"/>
                            <a:cs typeface="+mn-cs"/>
                          </a:rPr>
                          <m:t>𝑏𝑒𝑡𝑎</m:t>
                        </m:r>
                        <m:r>
                          <a:rPr lang="en-US" sz="1200" b="0" i="1" kern="1200" smtClean="0">
                            <a:solidFill>
                              <a:schemeClr val="tx1"/>
                            </a:solidFill>
                            <a:effectLst/>
                            <a:latin typeface="Cambria Math" panose="02040503050406030204" pitchFamily="18" charset="0"/>
                            <a:ea typeface="+mn-ea"/>
                            <a:cs typeface="+mn-cs"/>
                          </a:rPr>
                          <m:t> 1</m:t>
                        </m:r>
                      </m:sup>
                    </m:sSup>
                    <m:r>
                      <a:rPr lang="en-US" sz="1200" b="0" i="1" kern="1200" smtClean="0">
                        <a:solidFill>
                          <a:schemeClr val="tx1"/>
                        </a:solidFill>
                        <a:effectLst/>
                        <a:latin typeface="Cambria Math" panose="02040503050406030204" pitchFamily="18" charset="0"/>
                        <a:ea typeface="+mn-ea"/>
                        <a:cs typeface="+mn-cs"/>
                      </a:rPr>
                      <m:t>)</m:t>
                    </m:r>
                  </m:oMath>
                </a14:m>
                <a:r>
                  <a:rPr lang="en-US" dirty="0" smtClean="0"/>
                  <a:t>.</a:t>
                </a:r>
                <a:r>
                  <a:rPr lang="en-US" baseline="30000" dirty="0" smtClean="0"/>
                  <a:t> </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For one</a:t>
                </a:r>
                <a:r>
                  <a:rPr lang="en-US" altLang="en-US" baseline="0" dirty="0" smtClean="0"/>
                  <a:t> unit change in </a:t>
                </a:r>
                <a:r>
                  <a:rPr lang="en-US" altLang="en-US" dirty="0" smtClean="0"/>
                  <a:t>given variable (x),</a:t>
                </a:r>
                <a:r>
                  <a:rPr lang="en-US" altLang="en-US" baseline="0" dirty="0" smtClean="0"/>
                  <a:t> which may mean the difference between exposed and unexposed or 1 unit change in continuous variable such as age</a:t>
                </a:r>
                <a:r>
                  <a:rPr lang="en-US" altLang="en-US" dirty="0" smtClean="0"/>
                  <a:t>, beta coefficient</a:t>
                </a:r>
                <a:r>
                  <a:rPr lang="en-US" altLang="en-US" baseline="0" dirty="0" smtClean="0"/>
                  <a:t> means the </a:t>
                </a:r>
                <a:r>
                  <a:rPr lang="en-US" altLang="en-US" dirty="0" smtClean="0"/>
                  <a:t>increase in logarithm of the OR</a:t>
                </a:r>
                <a:r>
                  <a:rPr lang="en-US" altLang="en-US" baseline="0" dirty="0" smtClean="0"/>
                  <a:t>. </a:t>
                </a:r>
                <a:endParaRPr lang="en-US" altLang="en-US" dirty="0" smtClean="0"/>
              </a:p>
              <a:p>
                <a:endParaRPr lang="en-GB" altLang="en-US" dirty="0" smtClean="0"/>
              </a:p>
              <a:p>
                <a:endParaRPr lang="en-GB" altLang="en-US" dirty="0" smtClean="0"/>
              </a:p>
            </p:txBody>
          </p:sp>
        </mc:Choice>
        <mc:Fallback xmlns="">
          <p:sp>
            <p:nvSpPr>
              <p:cNvPr id="58372" name="Rectangle 3"/>
              <p:cNvSpPr>
                <a:spLocks noGrp="1" noChangeArrowheads="1"/>
              </p:cNvSpPr>
              <p:nvPr>
                <p:ph type="body" idx="1"/>
              </p:nvPr>
            </p:nvSpPr>
            <p:spPr>
              <a:xfrm>
                <a:off x="974375" y="4563220"/>
                <a:ext cx="5366452" cy="40406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a:t>
                </a:r>
                <a:r>
                  <a:rPr lang="en-US" baseline="0" dirty="0" smtClean="0"/>
                  <a:t> we think the situation in 2 by 2 table format, t</a:t>
                </a:r>
                <a:r>
                  <a:rPr lang="en-US" dirty="0" smtClean="0"/>
                  <a:t>he odds of disease given exposure (x=1) and the odds of disease among the unexposed (x=0) are indicated in the slide.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odds ratio for the odds of disease among the exposed as compared to the odds of disease among the non-exposed (Disease</a:t>
                </a:r>
                <a:r>
                  <a:rPr lang="en-US" baseline="0" dirty="0" smtClean="0"/>
                  <a:t> OR) </a:t>
                </a:r>
                <a:r>
                  <a:rPr lang="en-US" dirty="0" smtClean="0"/>
                  <a:t>simplifies to </a:t>
                </a:r>
                <a:r>
                  <a:rPr lang="en-US" sz="1200" i="1" kern="1200" dirty="0" smtClean="0">
                    <a:solidFill>
                      <a:schemeClr val="tx1"/>
                    </a:solidFill>
                    <a:effectLst/>
                    <a:latin typeface="+mn-lt"/>
                    <a:ea typeface="+mn-ea"/>
                    <a:cs typeface="+mn-cs"/>
                  </a:rPr>
                  <a:t>exponential function (</a:t>
                </a:r>
                <a:r>
                  <a:rPr lang="en-US" sz="1200" b="0" i="0" kern="1200" smtClean="0">
                    <a:solidFill>
                      <a:schemeClr val="tx1"/>
                    </a:solidFill>
                    <a:effectLst/>
                    <a:latin typeface="Cambria Math" panose="02040503050406030204" pitchFamily="18" charset="0"/>
                    <a:ea typeface="+mn-ea"/>
                    <a:cs typeface="+mn-cs"/>
                  </a:rPr>
                  <a:t>𝑒^(𝑏𝑒𝑡𝑎 1))</a:t>
                </a:r>
                <a:r>
                  <a:rPr lang="en-US" dirty="0" smtClean="0"/>
                  <a:t>.</a:t>
                </a:r>
                <a:r>
                  <a:rPr lang="en-US" baseline="30000" dirty="0" smtClean="0"/>
                  <a:t> </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For </a:t>
                </a:r>
                <a:r>
                  <a:rPr lang="en-US" altLang="en-US" dirty="0" smtClean="0"/>
                  <a:t>one</a:t>
                </a:r>
                <a:r>
                  <a:rPr lang="en-US" altLang="en-US" baseline="0" dirty="0" smtClean="0"/>
                  <a:t> unit change in </a:t>
                </a:r>
                <a:r>
                  <a:rPr lang="en-US" altLang="en-US" dirty="0" smtClean="0"/>
                  <a:t>given </a:t>
                </a:r>
                <a:r>
                  <a:rPr lang="en-US" altLang="en-US" dirty="0" smtClean="0"/>
                  <a:t>variable (x</a:t>
                </a:r>
                <a:r>
                  <a:rPr lang="en-US" altLang="en-US" dirty="0" smtClean="0"/>
                  <a:t>),</a:t>
                </a:r>
                <a:r>
                  <a:rPr lang="en-US" altLang="en-US" baseline="0" dirty="0" smtClean="0"/>
                  <a:t> which may mean the difference between exposed and unexposed or 1 unit change in continuous variable such as age</a:t>
                </a:r>
                <a:r>
                  <a:rPr lang="en-US" altLang="en-US" dirty="0" smtClean="0"/>
                  <a:t>, beta coefficient</a:t>
                </a:r>
                <a:r>
                  <a:rPr lang="en-US" altLang="en-US" baseline="0" dirty="0" smtClean="0"/>
                  <a:t> means the </a:t>
                </a:r>
                <a:r>
                  <a:rPr lang="en-US" altLang="en-US" dirty="0" smtClean="0"/>
                  <a:t>increase in logarithm of the OR</a:t>
                </a:r>
                <a:r>
                  <a:rPr lang="en-US" altLang="en-US" baseline="0" dirty="0" smtClean="0"/>
                  <a:t>. </a:t>
                </a:r>
                <a:endParaRPr lang="en-US" altLang="en-US" dirty="0" smtClean="0"/>
              </a:p>
              <a:p>
                <a:endParaRPr lang="en-GB" altLang="en-US" dirty="0" smtClean="0"/>
              </a:p>
              <a:p>
                <a:endParaRPr lang="en-GB" altLang="en-US" dirty="0" smtClean="0"/>
              </a:p>
            </p:txBody>
          </p:sp>
        </mc:Fallback>
      </mc:AlternateContent>
    </p:spTree>
    <p:extLst>
      <p:ext uri="{BB962C8B-B14F-4D97-AF65-F5344CB8AC3E}">
        <p14:creationId xmlns:p14="http://schemas.microsoft.com/office/powerpoint/2010/main" val="2760978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Independent</a:t>
            </a:r>
            <a:r>
              <a:rPr lang="en-US" baseline="0" dirty="0" smtClean="0"/>
              <a:t> variables (i.e., called as Xs, or predictor variables) can be categorical variables or continuous variables. These two figures illustrate the binary outcome (diseased or non-diseased) in relation to age (years) in a continuous scale. </a:t>
            </a:r>
            <a:endParaRPr lang="en-US" dirty="0" smtClean="0"/>
          </a:p>
        </p:txBody>
      </p:sp>
      <p:sp>
        <p:nvSpPr>
          <p:cNvPr id="4" name="Slide Number Placeholder 3"/>
          <p:cNvSpPr>
            <a:spLocks noGrp="1"/>
          </p:cNvSpPr>
          <p:nvPr>
            <p:ph type="sldNum" sz="quarter" idx="10"/>
          </p:nvPr>
        </p:nvSpPr>
        <p:spPr/>
        <p:txBody>
          <a:bodyPr/>
          <a:lstStyle/>
          <a:p>
            <a:fld id="{026917D1-3A7A-4C8A-8D35-F216ACE131EB}" type="slidenum">
              <a:rPr lang="en-US" smtClean="0"/>
              <a:t>34</a:t>
            </a:fld>
            <a:endParaRPr lang="en-US" dirty="0"/>
          </a:p>
        </p:txBody>
      </p:sp>
    </p:spTree>
    <p:extLst>
      <p:ext uri="{BB962C8B-B14F-4D97-AF65-F5344CB8AC3E}">
        <p14:creationId xmlns:p14="http://schemas.microsoft.com/office/powerpoint/2010/main" val="1275127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simple logistic regression model can be extended to a multiple logistic regression model that include as many as independent variables. </a:t>
                </a:r>
                <a14:m>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ea typeface="Cambria Math" panose="02040503050406030204" pitchFamily="18" charset="0"/>
                          </a:rPr>
                          <m:t>𝛽</m:t>
                        </m:r>
                      </m:e>
                      <m:sub>
                        <m:r>
                          <a:rPr lang="en-US" b="0" i="1" smtClean="0">
                            <a:solidFill>
                              <a:srgbClr val="0070C0"/>
                            </a:solidFill>
                            <a:latin typeface="Cambria Math" panose="02040503050406030204" pitchFamily="18" charset="0"/>
                          </a:rPr>
                          <m:t>𝑖</m:t>
                        </m:r>
                      </m:sub>
                    </m:sSub>
                  </m:oMath>
                </a14:m>
                <a:r>
                  <a:rPr lang="en-US" dirty="0" smtClean="0">
                    <a:solidFill>
                      <a:srgbClr val="0070C0"/>
                    </a:solidFill>
                  </a:rPr>
                  <a:t> is interpreted as the increase in log-odds (outcome) for a one unit increase in </a:t>
                </a:r>
                <a14:m>
                  <m:oMath xmlns:m="http://schemas.openxmlformats.org/officeDocument/2006/math">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𝑥</m:t>
                        </m:r>
                      </m:e>
                      <m:sub>
                        <m:r>
                          <a:rPr lang="en-US" i="1">
                            <a:solidFill>
                              <a:srgbClr val="0070C0"/>
                            </a:solidFill>
                            <a:latin typeface="Cambria Math" panose="02040503050406030204" pitchFamily="18" charset="0"/>
                          </a:rPr>
                          <m:t>𝑖</m:t>
                        </m:r>
                      </m:sub>
                    </m:sSub>
                  </m:oMath>
                </a14:m>
                <a:r>
                  <a:rPr lang="en-US" dirty="0" smtClean="0">
                    <a:solidFill>
                      <a:srgbClr val="0070C0"/>
                    </a:solidFill>
                  </a:rPr>
                  <a:t> </a:t>
                </a:r>
                <a:r>
                  <a:rPr lang="en-US" i="1" u="sng" dirty="0" smtClean="0">
                    <a:solidFill>
                      <a:srgbClr val="0070C0"/>
                    </a:solidFill>
                  </a:rPr>
                  <a:t>while all other </a:t>
                </a:r>
                <a14:m>
                  <m:oMath xmlns:m="http://schemas.openxmlformats.org/officeDocument/2006/math">
                    <m:sSub>
                      <m:sSubPr>
                        <m:ctrlPr>
                          <a:rPr lang="en-US" i="1" u="sng">
                            <a:solidFill>
                              <a:srgbClr val="0070C0"/>
                            </a:solidFill>
                            <a:latin typeface="Cambria Math" panose="02040503050406030204" pitchFamily="18" charset="0"/>
                          </a:rPr>
                        </m:ctrlPr>
                      </m:sSubPr>
                      <m:e>
                        <m:r>
                          <a:rPr lang="en-US" i="1" u="sng">
                            <a:solidFill>
                              <a:srgbClr val="0070C0"/>
                            </a:solidFill>
                            <a:latin typeface="Cambria Math" panose="02040503050406030204" pitchFamily="18" charset="0"/>
                          </a:rPr>
                          <m:t>𝑥</m:t>
                        </m:r>
                      </m:e>
                      <m:sub>
                        <m:r>
                          <a:rPr lang="en-US" i="1" u="sng">
                            <a:solidFill>
                              <a:srgbClr val="0070C0"/>
                            </a:solidFill>
                            <a:latin typeface="Cambria Math" panose="02040503050406030204" pitchFamily="18" charset="0"/>
                          </a:rPr>
                          <m:t>𝑖</m:t>
                        </m:r>
                      </m:sub>
                    </m:sSub>
                  </m:oMath>
                </a14:m>
                <a:r>
                  <a:rPr lang="en-US" i="1" u="sng" dirty="0" smtClean="0">
                    <a:solidFill>
                      <a:srgbClr val="0070C0"/>
                    </a:solidFill>
                  </a:rPr>
                  <a:t>s are held constant or</a:t>
                </a:r>
                <a:r>
                  <a:rPr lang="en-US" i="1" u="sng" baseline="0" dirty="0" smtClean="0">
                    <a:solidFill>
                      <a:srgbClr val="0070C0"/>
                    </a:solidFill>
                  </a:rPr>
                  <a:t> adjusted for all other </a:t>
                </a:r>
                <a14:m>
                  <m:oMath xmlns:m="http://schemas.openxmlformats.org/officeDocument/2006/math">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𝑥</m:t>
                        </m:r>
                      </m:e>
                      <m:sub>
                        <m:r>
                          <a:rPr lang="en-US" i="1">
                            <a:solidFill>
                              <a:srgbClr val="0070C0"/>
                            </a:solidFill>
                            <a:latin typeface="Cambria Math" panose="02040503050406030204" pitchFamily="18" charset="0"/>
                          </a:rPr>
                          <m:t>𝑖</m:t>
                        </m:r>
                      </m:sub>
                    </m:sSub>
                  </m:oMath>
                </a14:m>
                <a:r>
                  <a:rPr lang="en-US" i="1" u="sng" dirty="0" smtClean="0">
                    <a:solidFill>
                      <a:srgbClr val="0070C0"/>
                    </a:solidFill>
                  </a:rPr>
                  <a:t>.</a:t>
                </a:r>
                <a:endParaRPr lang="en-US" i="1" u="sng" dirty="0">
                  <a:solidFill>
                    <a:srgbClr val="0070C0"/>
                  </a:solidFill>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simple logistic regression model can be extended to a multiple logistic regression model that include as many as independent variables. </a:t>
                </a:r>
                <a:r>
                  <a:rPr lang="en-US" i="0">
                    <a:solidFill>
                      <a:srgbClr val="0070C0"/>
                    </a:solidFill>
                    <a:latin typeface="Cambria Math" panose="02040503050406030204" pitchFamily="18" charset="0"/>
                    <a:ea typeface="Cambria Math" panose="02040503050406030204" pitchFamily="18" charset="0"/>
                  </a:rPr>
                  <a:t>𝛽</a:t>
                </a:r>
                <a:r>
                  <a:rPr lang="en-US" i="0" smtClean="0">
                    <a:solidFill>
                      <a:srgbClr val="0070C0"/>
                    </a:solidFill>
                    <a:latin typeface="Cambria Math" panose="02040503050406030204" pitchFamily="18" charset="0"/>
                    <a:ea typeface="Cambria Math" panose="02040503050406030204" pitchFamily="18" charset="0"/>
                  </a:rPr>
                  <a:t>_</a:t>
                </a:r>
                <a:r>
                  <a:rPr lang="en-US" b="0" i="0" smtClean="0">
                    <a:solidFill>
                      <a:srgbClr val="0070C0"/>
                    </a:solidFill>
                    <a:latin typeface="Cambria Math" panose="02040503050406030204" pitchFamily="18" charset="0"/>
                  </a:rPr>
                  <a:t>𝑖</a:t>
                </a:r>
                <a:r>
                  <a:rPr lang="en-US" dirty="0" smtClean="0">
                    <a:solidFill>
                      <a:srgbClr val="0070C0"/>
                    </a:solidFill>
                  </a:rPr>
                  <a:t> is interpreted as the increase in log-odds (outcome) for a one unit increase in </a:t>
                </a:r>
                <a:r>
                  <a:rPr lang="en-US" i="0">
                    <a:solidFill>
                      <a:srgbClr val="0070C0"/>
                    </a:solidFill>
                    <a:latin typeface="Cambria Math" panose="02040503050406030204" pitchFamily="18" charset="0"/>
                  </a:rPr>
                  <a:t>𝑥_𝑖</a:t>
                </a:r>
                <a:r>
                  <a:rPr lang="en-US" dirty="0" smtClean="0">
                    <a:solidFill>
                      <a:srgbClr val="0070C0"/>
                    </a:solidFill>
                  </a:rPr>
                  <a:t> </a:t>
                </a:r>
                <a:r>
                  <a:rPr lang="en-US" i="1" u="sng" dirty="0" smtClean="0">
                    <a:solidFill>
                      <a:srgbClr val="0070C0"/>
                    </a:solidFill>
                  </a:rPr>
                  <a:t>while all other </a:t>
                </a:r>
                <a:r>
                  <a:rPr lang="en-US" i="0" u="sng">
                    <a:solidFill>
                      <a:srgbClr val="0070C0"/>
                    </a:solidFill>
                    <a:latin typeface="Cambria Math" panose="02040503050406030204" pitchFamily="18" charset="0"/>
                  </a:rPr>
                  <a:t>𝑥_𝑖</a:t>
                </a:r>
                <a:r>
                  <a:rPr lang="en-US" i="1" u="sng" dirty="0" smtClean="0">
                    <a:solidFill>
                      <a:srgbClr val="0070C0"/>
                    </a:solidFill>
                  </a:rPr>
                  <a:t>s are held </a:t>
                </a:r>
                <a:r>
                  <a:rPr lang="en-US" i="1" u="sng" dirty="0" smtClean="0">
                    <a:solidFill>
                      <a:srgbClr val="0070C0"/>
                    </a:solidFill>
                  </a:rPr>
                  <a:t>constant or</a:t>
                </a:r>
                <a:r>
                  <a:rPr lang="en-US" i="1" u="sng" baseline="0" dirty="0" smtClean="0">
                    <a:solidFill>
                      <a:srgbClr val="0070C0"/>
                    </a:solidFill>
                  </a:rPr>
                  <a:t> adjusted for all other </a:t>
                </a:r>
                <a:r>
                  <a:rPr lang="en-US" i="0">
                    <a:solidFill>
                      <a:srgbClr val="0070C0"/>
                    </a:solidFill>
                    <a:latin typeface="Cambria Math" panose="02040503050406030204" pitchFamily="18" charset="0"/>
                  </a:rPr>
                  <a:t>𝑥_𝑖</a:t>
                </a:r>
                <a:r>
                  <a:rPr lang="en-US" i="1" u="sng" dirty="0" smtClean="0">
                    <a:solidFill>
                      <a:srgbClr val="0070C0"/>
                    </a:solidFill>
                  </a:rPr>
                  <a:t>.</a:t>
                </a:r>
                <a:endParaRPr lang="en-US" i="1" u="sng" dirty="0">
                  <a:solidFill>
                    <a:srgbClr val="0070C0"/>
                  </a:solidFill>
                </a:endParaRPr>
              </a:p>
              <a:p>
                <a:endParaRPr lang="en-US" dirty="0"/>
              </a:p>
            </p:txBody>
          </p:sp>
        </mc:Fallback>
      </mc:AlternateContent>
      <p:sp>
        <p:nvSpPr>
          <p:cNvPr id="4" name="Slide Number Placeholder 3"/>
          <p:cNvSpPr>
            <a:spLocks noGrp="1"/>
          </p:cNvSpPr>
          <p:nvPr>
            <p:ph type="sldNum" sz="quarter" idx="10"/>
          </p:nvPr>
        </p:nvSpPr>
        <p:spPr/>
        <p:txBody>
          <a:bodyPr/>
          <a:lstStyle/>
          <a:p>
            <a:fld id="{34369889-A084-4FF7-846C-A17A68011A00}" type="slidenum">
              <a:rPr lang="en-US" smtClean="0"/>
              <a:t>35</a:t>
            </a:fld>
            <a:endParaRPr lang="en-US" dirty="0"/>
          </a:p>
        </p:txBody>
      </p:sp>
    </p:spTree>
    <p:extLst>
      <p:ext uri="{BB962C8B-B14F-4D97-AF65-F5344CB8AC3E}">
        <p14:creationId xmlns:p14="http://schemas.microsoft.com/office/powerpoint/2010/main" val="40611841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Let’s look</a:t>
            </a:r>
            <a:r>
              <a:rPr lang="en-US" baseline="0" dirty="0" smtClean="0"/>
              <a:t> at another example.  I download a sample dataset that include an outcome variable called “low”, which describes the outcome status: case moms with low birth weight babies and control moms without low birth weight babies.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Just note that the dataset does not reflect the ideal case-control study scenario.  </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Consider </a:t>
            </a:r>
            <a:r>
              <a:rPr lang="en-US" baseline="0" dirty="0" smtClean="0"/>
              <a:t>you or other investigators were interested in examining whether maternal smoking is related to the risk to having low birth weight infants.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hypothetical study, your team designed a hospital based case-control study and recruited </a:t>
            </a:r>
            <a:r>
              <a:rPr lang="en-US" baseline="0" dirty="0" smtClean="0"/>
              <a:t>mothers. Or think of a hospital based cross-sectional study that include moms who just gave a singleton birth.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Pretend that you </a:t>
            </a:r>
            <a:r>
              <a:rPr lang="en-US" baseline="0" dirty="0" smtClean="0"/>
              <a:t>have collected exposure information and other variables information from 59 case mothers </a:t>
            </a:r>
            <a:r>
              <a:rPr lang="en-US" baseline="0" dirty="0" smtClean="0"/>
              <a:t>(mothers with low-birth weight babies) and </a:t>
            </a:r>
            <a:r>
              <a:rPr lang="en-US" baseline="0" dirty="0" smtClean="0"/>
              <a:t>130 control mothers.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source of dataset is Hosmer and Lemeshow book, Applied Logistic Regression 2</a:t>
            </a:r>
            <a:r>
              <a:rPr lang="en-US" baseline="30000" dirty="0" smtClean="0"/>
              <a:t>nd</a:t>
            </a:r>
            <a:r>
              <a:rPr lang="en-US" baseline="0" dirty="0" smtClean="0"/>
              <a:t> Edition.  You can download the uploaded lowbwt.dta or tab delimited text file from Canvas.  Please check the code sheet (lowbwt_description.txt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More detailed information can be found on following website: https://stats.idre.ucla.edu/stata/examples/alr2/applied-logistic-regression-second-edition-by-hosmer-and-lemeshowchapter-2-multiple-logistic-regression/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36</a:t>
            </a:fld>
            <a:endParaRPr lang="en-US" dirty="0"/>
          </a:p>
        </p:txBody>
      </p:sp>
    </p:spTree>
    <p:extLst>
      <p:ext uri="{BB962C8B-B14F-4D97-AF65-F5344CB8AC3E}">
        <p14:creationId xmlns:p14="http://schemas.microsoft.com/office/powerpoint/2010/main" val="315189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a:t>
            </a:r>
            <a:r>
              <a:rPr lang="en-US" baseline="0" dirty="0" smtClean="0"/>
              <a:t> the study question without considering any confounders.  </a:t>
            </a:r>
            <a:endParaRPr lang="en-US" dirty="0" smtClean="0"/>
          </a:p>
          <a:p>
            <a:r>
              <a:rPr lang="en-US" dirty="0" smtClean="0"/>
              <a:t>The</a:t>
            </a:r>
            <a:r>
              <a:rPr lang="en-US" baseline="0" dirty="0" smtClean="0"/>
              <a:t> OR is 2.022 and 95%CI is 1.039 and 3.966.  If we interpret 2.022 as EOR, we can say that the odds of smoking during the pregnancy among mothers with LBW babies are 2.022 times the odds of smoking among mothers without LBW babies (controls). EOR, greater than 1, indicates that the odds of exposure among case mothers are greater than the odds of exposure among controls. We are 95% confident that the true EOR falls between 1.029 and 3.966. Considering that 95%CI does not include ‘1’, we can safely say that the OR of 2.022 is significantly different from 1 without formal test of hypothesis (Null hypothesis; OR=1).  </a:t>
            </a:r>
            <a:r>
              <a:rPr lang="en-US" dirty="0" smtClean="0"/>
              <a:t>The</a:t>
            </a:r>
            <a:r>
              <a:rPr lang="en-US" baseline="0" dirty="0" smtClean="0"/>
              <a:t> null hypothesis is that OR is equal to 1 or in other words, there is no association between maternal smoking during the pregnancy and LBW. </a:t>
            </a:r>
            <a:r>
              <a:rPr lang="en-US" baseline="0" dirty="0" smtClean="0"/>
              <a:t> </a:t>
            </a:r>
          </a:p>
          <a:p>
            <a:r>
              <a:rPr lang="en-US" baseline="0" dirty="0" smtClean="0"/>
              <a:t>When you use the equation fro 95%CI information that you’ve been using, you will have a slightly different 95%CI estimate: 1.081, 3.783. </a:t>
            </a:r>
          </a:p>
          <a:p>
            <a:endParaRPr lang="en-US" baseline="0" dirty="0" smtClean="0"/>
          </a:p>
          <a:p>
            <a:r>
              <a:rPr lang="en-US" baseline="0" dirty="0" smtClean="0"/>
              <a:t>Based </a:t>
            </a:r>
            <a:r>
              <a:rPr lang="en-US" baseline="0" dirty="0" smtClean="0"/>
              <a:t>on information of chi-square test statistic (4.92), and 1 degree of freedom, we obtain the p-value of 0.0265 from chi-square distribution and we do reject the null hypothesis at the significance level of 0.05. </a:t>
            </a:r>
          </a:p>
        </p:txBody>
      </p:sp>
      <p:sp>
        <p:nvSpPr>
          <p:cNvPr id="4" name="Slide Number Placeholder 3"/>
          <p:cNvSpPr>
            <a:spLocks noGrp="1"/>
          </p:cNvSpPr>
          <p:nvPr>
            <p:ph type="sldNum" sz="quarter" idx="10"/>
          </p:nvPr>
        </p:nvSpPr>
        <p:spPr/>
        <p:txBody>
          <a:bodyPr/>
          <a:lstStyle/>
          <a:p>
            <a:fld id="{34369889-A084-4FF7-846C-A17A68011A00}" type="slidenum">
              <a:rPr lang="en-US" smtClean="0"/>
              <a:t>37</a:t>
            </a:fld>
            <a:endParaRPr lang="en-US" dirty="0"/>
          </a:p>
        </p:txBody>
      </p:sp>
    </p:spTree>
    <p:extLst>
      <p:ext uri="{BB962C8B-B14F-4D97-AF65-F5344CB8AC3E}">
        <p14:creationId xmlns:p14="http://schemas.microsoft.com/office/powerpoint/2010/main" val="37299332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use a simple logistic regression analysis.</a:t>
            </a:r>
            <a:r>
              <a:rPr lang="en-US" baseline="0" dirty="0" smtClean="0"/>
              <a:t> The beta coefficient for smoke is 0.7040592 and 95%CI for beta coefficient does not contain ‘0’ suggesting that the beta coefficient is significantly different from 0. </a:t>
            </a:r>
          </a:p>
          <a:p>
            <a:r>
              <a:rPr lang="en-US" baseline="0" dirty="0" smtClean="0"/>
              <a:t>The test statistic for beta coefficient is based on z-statistic from normal distribution and is calculated as beta coefficient dividing by standard error of beta. </a:t>
            </a:r>
          </a:p>
          <a:p>
            <a:r>
              <a:rPr lang="en-US" baseline="0" dirty="0" smtClean="0"/>
              <a:t>Please note that in some statistical software program (e.g., SAS), Wald chi-square statistic is calculated instead of z statistic. </a:t>
            </a:r>
          </a:p>
          <a:p>
            <a:r>
              <a:rPr lang="en-US" baseline="0" dirty="0" smtClean="0"/>
              <a:t>Wald chi-square is just a squared value of ‘z’ statistic and it is based on chi-square distribution.  </a:t>
            </a:r>
          </a:p>
          <a:p>
            <a:endParaRPr lang="en-US" baseline="0" dirty="0" smtClean="0"/>
          </a:p>
          <a:p>
            <a:r>
              <a:rPr lang="en-US" baseline="0" dirty="0" smtClean="0"/>
              <a:t>According to p-value of 0.028, we do reject the null hypothesis of beta = 0 and conclude that there is evidence of significant relationship between smoking and having LBW babies. </a:t>
            </a:r>
          </a:p>
          <a:p>
            <a:endParaRPr lang="en-US" baseline="0" dirty="0" smtClean="0"/>
          </a:p>
          <a:p>
            <a:r>
              <a:rPr lang="en-US" dirty="0" smtClean="0"/>
              <a:t>As you can, the results (chi</a:t>
            </a:r>
            <a:r>
              <a:rPr lang="en-US" baseline="0" dirty="0" smtClean="0"/>
              <a:t>-square statistic)</a:t>
            </a:r>
            <a:r>
              <a:rPr lang="en-US" dirty="0" smtClean="0"/>
              <a:t> are</a:t>
            </a:r>
            <a:r>
              <a:rPr lang="en-US" baseline="0" dirty="0" smtClean="0"/>
              <a:t> slightly different because logistic regression model (in general ) uses maximum likelihood estimation method. </a:t>
            </a:r>
          </a:p>
          <a:p>
            <a:r>
              <a:rPr lang="en-US" baseline="0" dirty="0" smtClean="0"/>
              <a:t>Log likelihood from the model </a:t>
            </a:r>
            <a:r>
              <a:rPr lang="en-US" u="sng" baseline="0" dirty="0" smtClean="0"/>
              <a:t>without </a:t>
            </a:r>
            <a:r>
              <a:rPr lang="en-US" baseline="0" dirty="0" smtClean="0"/>
              <a:t>smoke (called null model) and log likelihood from the model </a:t>
            </a:r>
            <a:r>
              <a:rPr lang="en-US" u="sng" baseline="0" dirty="0" smtClean="0"/>
              <a:t>with</a:t>
            </a:r>
            <a:r>
              <a:rPr lang="en-US" baseline="0" dirty="0" smtClean="0"/>
              <a:t> smoke (called full model here considering that there is only one independent variable) is compared and multiplied by 2. This -2LL is an approximate chi-square statistic with 1 df. This value is shown as LR chi2(1)</a:t>
            </a:r>
          </a:p>
          <a:p>
            <a:endParaRPr lang="en-US" baseline="0" dirty="0" smtClean="0"/>
          </a:p>
          <a:p>
            <a:r>
              <a:rPr lang="en-US" baseline="0" dirty="0" smtClean="0"/>
              <a:t>The log-likelihood ratio test statistic is = - 2 (-117.336 – (-114.9023)) = 4.8674. The p-value is obtained from a chi-squire distribution with 1 degree of freedom ( 2 – 1 = 1 df). </a:t>
            </a:r>
          </a:p>
          <a:p>
            <a:r>
              <a:rPr lang="en-US" baseline="0" dirty="0" smtClean="0"/>
              <a:t>Log likelihood without smoke =  - 117.336 (null model, 1 df for intercept)</a:t>
            </a:r>
          </a:p>
          <a:p>
            <a:r>
              <a:rPr lang="en-US" baseline="0" dirty="0" smtClean="0"/>
              <a:t>Log likelihood with smoke = - 114.9023 (full model, 2 dfs for intercept and smoke variables)</a:t>
            </a:r>
          </a:p>
          <a:p>
            <a:endParaRPr lang="en-US" baseline="0" dirty="0" smtClean="0"/>
          </a:p>
          <a:p>
            <a:r>
              <a:rPr lang="en-US" baseline="0" dirty="0" smtClean="0"/>
              <a:t>L</a:t>
            </a:r>
          </a:p>
        </p:txBody>
      </p:sp>
      <p:sp>
        <p:nvSpPr>
          <p:cNvPr id="4" name="Slide Number Placeholder 3"/>
          <p:cNvSpPr>
            <a:spLocks noGrp="1"/>
          </p:cNvSpPr>
          <p:nvPr>
            <p:ph type="sldNum" sz="quarter" idx="10"/>
          </p:nvPr>
        </p:nvSpPr>
        <p:spPr/>
        <p:txBody>
          <a:bodyPr/>
          <a:lstStyle/>
          <a:p>
            <a:fld id="{34369889-A084-4FF7-846C-A17A68011A00}" type="slidenum">
              <a:rPr lang="en-US" smtClean="0"/>
              <a:t>38</a:t>
            </a:fld>
            <a:endParaRPr lang="en-US" dirty="0"/>
          </a:p>
        </p:txBody>
      </p:sp>
    </p:spTree>
    <p:extLst>
      <p:ext uri="{BB962C8B-B14F-4D97-AF65-F5344CB8AC3E}">
        <p14:creationId xmlns:p14="http://schemas.microsoft.com/office/powerpoint/2010/main" val="1301167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OR</a:t>
            </a:r>
            <a:r>
              <a:rPr lang="en-US" baseline="0" dirty="0" smtClean="0"/>
              <a:t> is calculated as exponentiation of beta coefficient. As you see on the output, you can ask OR rather than beta coefficients.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39</a:t>
            </a:fld>
            <a:endParaRPr lang="en-US" dirty="0"/>
          </a:p>
        </p:txBody>
      </p:sp>
    </p:spTree>
    <p:extLst>
      <p:ext uri="{BB962C8B-B14F-4D97-AF65-F5344CB8AC3E}">
        <p14:creationId xmlns:p14="http://schemas.microsoft.com/office/powerpoint/2010/main" val="188377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4</a:t>
            </a:fld>
            <a:endParaRPr lang="en-US" dirty="0"/>
          </a:p>
        </p:txBody>
      </p:sp>
    </p:spTree>
    <p:extLst>
      <p:ext uri="{BB962C8B-B14F-4D97-AF65-F5344CB8AC3E}">
        <p14:creationId xmlns:p14="http://schemas.microsoft.com/office/powerpoint/2010/main" val="1356907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t>
            </a:r>
            <a:r>
              <a:rPr lang="en-US" u="sng" dirty="0" smtClean="0"/>
              <a:t>pretend </a:t>
            </a:r>
            <a:r>
              <a:rPr lang="en-US" dirty="0" smtClean="0"/>
              <a:t>that weight of mother at last menstrual period (LWT) is a potential confounding</a:t>
            </a:r>
            <a:r>
              <a:rPr lang="en-US" baseline="0" dirty="0" smtClean="0"/>
              <a:t> factor in the relationship between maternal smoking and having LBW babies. If we are using “STRATIFICATION” method to adjust for a confounding factor, ‘LWT’, which is a continuous variable, we will need to group moms into certain strata based on arbitrary cut-off points.  You can use mean weight value of 129.8148 pounds to group moms into two strata and then your can calculate Mantel-Haenszel (MH) odds ratio (or adjusted OR) from two strata. If you can not remember how to calculate MH Odds ratio, please check our textbook (S &amp; N), page 273-278. </a:t>
            </a:r>
          </a:p>
          <a:p>
            <a:endParaRPr lang="en-US" baseline="0" dirty="0" smtClean="0"/>
          </a:p>
          <a:p>
            <a:r>
              <a:rPr lang="en-US" dirty="0" smtClean="0"/>
              <a:t>If</a:t>
            </a:r>
            <a:r>
              <a:rPr lang="en-US" baseline="0" dirty="0" smtClean="0"/>
              <a:t> you are using multiple logistic regression, you will not need to make stratified samples because the regression method will accept continuous variables as well as categorical independent variables. Let’s take this approach now. </a:t>
            </a:r>
            <a:endParaRPr lang="en-US" dirty="0"/>
          </a:p>
        </p:txBody>
      </p:sp>
      <p:sp>
        <p:nvSpPr>
          <p:cNvPr id="4" name="Slide Number Placeholder 3"/>
          <p:cNvSpPr>
            <a:spLocks noGrp="1"/>
          </p:cNvSpPr>
          <p:nvPr>
            <p:ph type="sldNum" sz="quarter" idx="10"/>
          </p:nvPr>
        </p:nvSpPr>
        <p:spPr/>
        <p:txBody>
          <a:bodyPr/>
          <a:lstStyle/>
          <a:p>
            <a:fld id="{026917D1-3A7A-4C8A-8D35-F216ACE131EB}" type="slidenum">
              <a:rPr lang="en-US" smtClean="0"/>
              <a:t>40</a:t>
            </a:fld>
            <a:endParaRPr lang="en-US" dirty="0"/>
          </a:p>
        </p:txBody>
      </p:sp>
    </p:spTree>
    <p:extLst>
      <p:ext uri="{BB962C8B-B14F-4D97-AF65-F5344CB8AC3E}">
        <p14:creationId xmlns:p14="http://schemas.microsoft.com/office/powerpoint/2010/main" val="33066797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a:t>
            </a:r>
            <a:r>
              <a:rPr lang="en-US" baseline="0" dirty="0" smtClean="0"/>
              <a:t> the STATA outputs that include beta coefficient and OR for smoke. The null hypothesis is that the slope (beta) for smoking is 0, after controlling for LWT in the model. In other words, the OR for smoking is 1, after controlling for LWT in the model. </a:t>
            </a:r>
          </a:p>
          <a:p>
            <a:r>
              <a:rPr lang="en-US" baseline="0" dirty="0" smtClean="0"/>
              <a:t>Based on statistical test results at significance level of 0.05, we do reject the null hypothesis and conclude that the slope or beta for smoking is significantly different from 0 after controlling for LWT in the model. </a:t>
            </a:r>
          </a:p>
          <a:p>
            <a:r>
              <a:rPr lang="en-US" baseline="0" dirty="0" smtClean="0"/>
              <a:t>The interpretation of adjusted OR in this case will be: </a:t>
            </a:r>
          </a:p>
          <a:p>
            <a:r>
              <a:rPr lang="en-US" b="1" baseline="0" dirty="0" smtClean="0"/>
              <a:t>the odds of smoking during the pregnancy among mothers with LBW babies are 1.967 times the odds of smoking among mothers without LBW babies (controls) </a:t>
            </a:r>
            <a:r>
              <a:rPr lang="en-US" b="1" u="sng" baseline="0" dirty="0" smtClean="0"/>
              <a:t>after controlling for LWT (</a:t>
            </a:r>
            <a:r>
              <a:rPr lang="en-US" b="1" baseline="0" dirty="0" smtClean="0"/>
              <a:t>or while LWT is held constant in the model). </a:t>
            </a:r>
          </a:p>
          <a:p>
            <a:endParaRPr lang="en-US" baseline="0" dirty="0" smtClean="0"/>
          </a:p>
          <a:p>
            <a:r>
              <a:rPr lang="en-US" dirty="0" smtClean="0"/>
              <a:t>At the end, if you compare adjusted versus unadjusted beta coefficients</a:t>
            </a:r>
            <a:r>
              <a:rPr lang="en-US" baseline="0" dirty="0" smtClean="0"/>
              <a:t> for smoking, the difference due to adjustment for LWT was less than 10%.   </a:t>
            </a:r>
          </a:p>
          <a:p>
            <a:endParaRPr lang="en-US" baseline="0" dirty="0" smtClean="0"/>
          </a:p>
          <a:p>
            <a:r>
              <a:rPr lang="en-US" baseline="0" dirty="0" smtClean="0"/>
              <a:t>Please try to use the dataset to familiarize the logistic regression analysis. You can incorporate other covariates such as age of mother, or race/ethnicity information which may be another confounder that needs to be considered.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41</a:t>
            </a:fld>
            <a:endParaRPr lang="en-US" dirty="0"/>
          </a:p>
        </p:txBody>
      </p:sp>
    </p:spTree>
    <p:extLst>
      <p:ext uri="{BB962C8B-B14F-4D97-AF65-F5344CB8AC3E}">
        <p14:creationId xmlns:p14="http://schemas.microsoft.com/office/powerpoint/2010/main" val="19662959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beta</a:t>
                </a:r>
                <a:r>
                  <a:rPr lang="en-US" baseline="0" dirty="0" smtClean="0"/>
                  <a:t> coefficients (or estimates) can provide a prediction equation. The prediction equation for a logistic regression has the form shown in the slides. Some investigators may be interested in trying to predict the probability of outcome (or LBW) using exposure and covariates in the model. </a:t>
                </a:r>
              </a:p>
              <a:p>
                <a:r>
                  <a:rPr lang="en-US" dirty="0" smtClean="0"/>
                  <a:t>So for</a:t>
                </a:r>
                <a:r>
                  <a:rPr lang="en-US" baseline="0" dirty="0" smtClean="0"/>
                  <a:t> our example, we can construct the predicted probability of an outcome as shown above.    P hat should be between 0 and 1. </a:t>
                </a:r>
              </a:p>
              <a:p>
                <a:r>
                  <a:rPr lang="en-US" baseline="0" dirty="0" smtClean="0"/>
                  <a:t>To calculate the predicted probability of having LBW for mom who smoked during the pregnancy (</a:t>
                </a:r>
                <a14:m>
                  <m:oMath xmlns:m="http://schemas.openxmlformats.org/officeDocument/2006/math">
                    <m:sSub>
                      <m:sSubPr>
                        <m:ctrlPr>
                          <a:rPr lang="en-US" sz="1200" i="1" smtClean="0">
                            <a:solidFill>
                              <a:srgbClr val="0070C0"/>
                            </a:solidFill>
                            <a:latin typeface="Cambria Math" panose="02040503050406030204" pitchFamily="18" charset="0"/>
                            <a:ea typeface="Cambria Math"/>
                          </a:rPr>
                        </m:ctrlPr>
                      </m:sSubPr>
                      <m:e>
                        <m:r>
                          <a:rPr lang="en-US" sz="1200" i="1">
                            <a:solidFill>
                              <a:srgbClr val="0070C0"/>
                            </a:solidFill>
                            <a:latin typeface="Cambria Math"/>
                            <a:ea typeface="Cambria Math"/>
                          </a:rPr>
                          <m:t>𝑋</m:t>
                        </m:r>
                      </m:e>
                      <m:sub>
                        <m:r>
                          <a:rPr lang="en-US" sz="1200" b="0" i="1" smtClean="0">
                            <a:solidFill>
                              <a:srgbClr val="0070C0"/>
                            </a:solidFill>
                            <a:latin typeface="Cambria Math" panose="02040503050406030204" pitchFamily="18" charset="0"/>
                            <a:ea typeface="Cambria Math"/>
                          </a:rPr>
                          <m:t>𝑠𝑚𝑜𝑘𝑖𝑛𝑔</m:t>
                        </m:r>
                      </m:sub>
                    </m:sSub>
                  </m:oMath>
                </a14:m>
                <a:r>
                  <a:rPr lang="en-US" baseline="0" dirty="0" smtClean="0"/>
                  <a:t> = 1)  and weight at last menstrual period was about 125 lbs (</a:t>
                </a:r>
                <a14:m>
                  <m:oMath xmlns:m="http://schemas.openxmlformats.org/officeDocument/2006/math">
                    <m:sSub>
                      <m:sSubPr>
                        <m:ctrlPr>
                          <a:rPr lang="en-US" sz="1200" i="1" smtClean="0">
                            <a:solidFill>
                              <a:srgbClr val="0070C0"/>
                            </a:solidFill>
                            <a:latin typeface="Cambria Math" panose="02040503050406030204" pitchFamily="18" charset="0"/>
                            <a:ea typeface="Cambria Math"/>
                          </a:rPr>
                        </m:ctrlPr>
                      </m:sSubPr>
                      <m:e>
                        <m:r>
                          <a:rPr lang="en-US" sz="1200" i="1">
                            <a:solidFill>
                              <a:srgbClr val="0070C0"/>
                            </a:solidFill>
                            <a:latin typeface="Cambria Math"/>
                            <a:ea typeface="Cambria Math"/>
                          </a:rPr>
                          <m:t>𝑋</m:t>
                        </m:r>
                      </m:e>
                      <m:sub>
                        <m:r>
                          <a:rPr lang="en-US" sz="1200" b="0" i="1" smtClean="0">
                            <a:solidFill>
                              <a:srgbClr val="0070C0"/>
                            </a:solidFill>
                            <a:latin typeface="Cambria Math" panose="02040503050406030204" pitchFamily="18" charset="0"/>
                            <a:ea typeface="Cambria Math"/>
                          </a:rPr>
                          <m:t>𝐿𝑊𝑇</m:t>
                        </m:r>
                      </m:sub>
                    </m:sSub>
                  </m:oMath>
                </a14:m>
                <a:r>
                  <a:rPr lang="en-US" baseline="0" dirty="0" smtClean="0"/>
                  <a:t>= 125)is about 0.42 or 42%.   </a:t>
                </a:r>
              </a:p>
              <a:p>
                <a:r>
                  <a:rPr lang="en-US" baseline="0" dirty="0" smtClean="0"/>
                  <a:t>Just remember that the estimation of probabilities or prediction equation is only as good as the data used to create or predict it!  In order to avoid unreasonable predictions, independent variables in the model should be carefully included . </a:t>
                </a:r>
                <a:endParaRPr lang="en-US" dirty="0"/>
              </a:p>
            </p:txBody>
          </p:sp>
        </mc:Choice>
        <mc:Fallback xmlns="">
          <p:sp>
            <p:nvSpPr>
              <p:cNvPr id="3" name="Notes Placeholder 2"/>
              <p:cNvSpPr>
                <a:spLocks noGrp="1"/>
              </p:cNvSpPr>
              <p:nvPr>
                <p:ph type="body" idx="1"/>
              </p:nvPr>
            </p:nvSpPr>
            <p:spPr/>
            <p:txBody>
              <a:bodyPr/>
              <a:lstStyle/>
              <a:p>
                <a:r>
                  <a:rPr lang="en-US" dirty="0" smtClean="0"/>
                  <a:t>The beta</a:t>
                </a:r>
                <a:r>
                  <a:rPr lang="en-US" baseline="0" dirty="0" smtClean="0"/>
                  <a:t> coefficients (or estimates) can provide a prediction equation. The prediction equation for a logistic regression has the form shown in the slides. Some investigators may be interested in trying to predict the probability of outcome (or LBW) using exposure and covariates in the model. </a:t>
                </a:r>
              </a:p>
              <a:p>
                <a:r>
                  <a:rPr lang="en-US" dirty="0" smtClean="0"/>
                  <a:t>So for</a:t>
                </a:r>
                <a:r>
                  <a:rPr lang="en-US" baseline="0" dirty="0" smtClean="0"/>
                  <a:t> our example on slide 13, we can construct the predicted probability of an outcome as shown above.    P hat should be between 0 and 1. </a:t>
                </a:r>
              </a:p>
              <a:p>
                <a:r>
                  <a:rPr lang="en-US" baseline="0" dirty="0" smtClean="0"/>
                  <a:t>To calculate the predicted probability of having LBW for mom who smoked during the pregnancy (</a:t>
                </a:r>
                <a:r>
                  <a:rPr lang="en-US" sz="1200" i="0">
                    <a:solidFill>
                      <a:srgbClr val="0070C0"/>
                    </a:solidFill>
                    <a:latin typeface="Cambria Math"/>
                    <a:ea typeface="Cambria Math"/>
                  </a:rPr>
                  <a:t>𝑋</a:t>
                </a:r>
                <a:r>
                  <a:rPr lang="en-US" sz="1200" i="0" smtClean="0">
                    <a:solidFill>
                      <a:srgbClr val="0070C0"/>
                    </a:solidFill>
                    <a:latin typeface="Cambria Math" panose="02040503050406030204" pitchFamily="18" charset="0"/>
                    <a:ea typeface="Cambria Math"/>
                  </a:rPr>
                  <a:t>_</a:t>
                </a:r>
                <a:r>
                  <a:rPr lang="en-US" sz="1200" b="0" i="0" smtClean="0">
                    <a:solidFill>
                      <a:srgbClr val="0070C0"/>
                    </a:solidFill>
                    <a:latin typeface="Cambria Math" panose="02040503050406030204" pitchFamily="18" charset="0"/>
                    <a:ea typeface="Cambria Math"/>
                  </a:rPr>
                  <a:t>𝑠𝑚𝑜𝑘𝑖𝑛𝑔</a:t>
                </a:r>
                <a:r>
                  <a:rPr lang="en-US" baseline="0" dirty="0" smtClean="0"/>
                  <a:t> = 1)  and weight at last menstrual period was about 125 lbs (</a:t>
                </a:r>
                <a:r>
                  <a:rPr lang="en-US" sz="1200" i="0">
                    <a:solidFill>
                      <a:srgbClr val="0070C0"/>
                    </a:solidFill>
                    <a:latin typeface="Cambria Math"/>
                    <a:ea typeface="Cambria Math"/>
                  </a:rPr>
                  <a:t>𝑋</a:t>
                </a:r>
                <a:r>
                  <a:rPr lang="en-US" sz="1200" i="0" smtClean="0">
                    <a:solidFill>
                      <a:srgbClr val="0070C0"/>
                    </a:solidFill>
                    <a:latin typeface="Cambria Math" panose="02040503050406030204" pitchFamily="18" charset="0"/>
                    <a:ea typeface="Cambria Math"/>
                  </a:rPr>
                  <a:t>_</a:t>
                </a:r>
                <a:r>
                  <a:rPr lang="en-US" sz="1200" b="0" i="0" smtClean="0">
                    <a:solidFill>
                      <a:srgbClr val="0070C0"/>
                    </a:solidFill>
                    <a:latin typeface="Cambria Math" panose="02040503050406030204" pitchFamily="18" charset="0"/>
                    <a:ea typeface="Cambria Math"/>
                  </a:rPr>
                  <a:t>𝐿𝑊𝑇</a:t>
                </a:r>
                <a:r>
                  <a:rPr lang="en-US" baseline="0" dirty="0" smtClean="0"/>
                  <a:t>= 125)is about 0.42 or 42%.   </a:t>
                </a:r>
              </a:p>
              <a:p>
                <a:r>
                  <a:rPr lang="en-US" baseline="0" dirty="0" smtClean="0"/>
                  <a:t>Just remember that the estimation of probabilities or prediction equation is only as good as the data used to create or predict it!  In order to avoid unreasonable predictions, independent variables in the model should be carefully included . </a:t>
                </a:r>
                <a:endParaRPr lang="en-US" dirty="0"/>
              </a:p>
            </p:txBody>
          </p:sp>
        </mc:Fallback>
      </mc:AlternateContent>
      <p:sp>
        <p:nvSpPr>
          <p:cNvPr id="4" name="Slide Number Placeholder 3"/>
          <p:cNvSpPr>
            <a:spLocks noGrp="1"/>
          </p:cNvSpPr>
          <p:nvPr>
            <p:ph type="sldNum" sz="quarter" idx="10"/>
          </p:nvPr>
        </p:nvSpPr>
        <p:spPr/>
        <p:txBody>
          <a:bodyPr/>
          <a:lstStyle/>
          <a:p>
            <a:fld id="{34369889-A084-4FF7-846C-A17A68011A00}" type="slidenum">
              <a:rPr lang="en-US" smtClean="0"/>
              <a:t>42</a:t>
            </a:fld>
            <a:endParaRPr lang="en-US" dirty="0"/>
          </a:p>
        </p:txBody>
      </p:sp>
    </p:spTree>
    <p:extLst>
      <p:ext uri="{BB962C8B-B14F-4D97-AF65-F5344CB8AC3E}">
        <p14:creationId xmlns:p14="http://schemas.microsoft.com/office/powerpoint/2010/main" val="36248774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you already know that </a:t>
            </a:r>
            <a:r>
              <a:rPr lang="en-US" sz="1200" dirty="0" smtClean="0"/>
              <a:t>the adjusted odds ratio is often used as a surrogate of the relative risk or prevalence rate ratio</a:t>
            </a:r>
            <a:r>
              <a:rPr lang="en-US" sz="1200" baseline="0" dirty="0" smtClean="0"/>
              <a:t> from the logistic regression analysis.  If the rarity assumption is not met, the OR would a biased estimate of risk ratio.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43</a:t>
            </a:fld>
            <a:endParaRPr lang="en-US" dirty="0"/>
          </a:p>
        </p:txBody>
      </p:sp>
    </p:spTree>
    <p:extLst>
      <p:ext uri="{BB962C8B-B14F-4D97-AF65-F5344CB8AC3E}">
        <p14:creationId xmlns:p14="http://schemas.microsoft.com/office/powerpoint/2010/main" val="20597935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Let’s conclude this module</a:t>
            </a:r>
            <a:r>
              <a:rPr lang="en-US" baseline="0" dirty="0" smtClean="0"/>
              <a:t> by adding more information from </a:t>
            </a:r>
            <a:r>
              <a:rPr lang="en-US" dirty="0" smtClean="0"/>
              <a:t>UCLA</a:t>
            </a:r>
            <a:r>
              <a:rPr lang="en-US" baseline="0" dirty="0" smtClean="0"/>
              <a:t> </a:t>
            </a:r>
            <a:r>
              <a:rPr lang="en-US" baseline="0" dirty="0" smtClean="0"/>
              <a:t>Institute for Digital Research and </a:t>
            </a:r>
            <a:r>
              <a:rPr lang="en-US" baseline="0" dirty="0" smtClean="0"/>
              <a:t>Education. This </a:t>
            </a:r>
            <a:r>
              <a:rPr lang="en-US" baseline="0" dirty="0" smtClean="0"/>
              <a:t>website had been a wonderful source for quick references for me while it is a little outdated now. Here are some web links for you to look at if you want to use STATA and SAS to conduct analyses in addition to refresh your memory. Again, more sophisticated program codes are beyond the scope of this class. </a:t>
            </a:r>
            <a:endParaRPr lang="en-US" dirty="0" smtClean="0"/>
          </a:p>
          <a:p>
            <a:endParaRPr lang="en-US" dirty="0"/>
          </a:p>
        </p:txBody>
      </p:sp>
      <p:sp>
        <p:nvSpPr>
          <p:cNvPr id="4" name="Slide Number Placeholder 3"/>
          <p:cNvSpPr>
            <a:spLocks noGrp="1"/>
          </p:cNvSpPr>
          <p:nvPr>
            <p:ph type="sldNum" sz="quarter" idx="10"/>
          </p:nvPr>
        </p:nvSpPr>
        <p:spPr/>
        <p:txBody>
          <a:bodyPr/>
          <a:lstStyle/>
          <a:p>
            <a:fld id="{FF0DCD67-DEC9-48BF-A835-378CCDF9DB58}" type="slidenum">
              <a:rPr lang="en-US" smtClean="0"/>
              <a:t>44</a:t>
            </a:fld>
            <a:endParaRPr lang="en-US" dirty="0"/>
          </a:p>
        </p:txBody>
      </p:sp>
    </p:spTree>
    <p:extLst>
      <p:ext uri="{BB962C8B-B14F-4D97-AF65-F5344CB8AC3E}">
        <p14:creationId xmlns:p14="http://schemas.microsoft.com/office/powerpoint/2010/main" val="17006496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usual, </a:t>
            </a:r>
            <a:r>
              <a:rPr lang="en-US" baseline="0" dirty="0" smtClean="0"/>
              <a:t>we will end this lecture with acknowledgments for the sources that helped in making this lecture. </a:t>
            </a:r>
            <a:endParaRPr lang="en-US" dirty="0" smtClean="0"/>
          </a:p>
        </p:txBody>
      </p:sp>
      <p:sp>
        <p:nvSpPr>
          <p:cNvPr id="4" name="Slide Number Placeholder 3"/>
          <p:cNvSpPr>
            <a:spLocks noGrp="1"/>
          </p:cNvSpPr>
          <p:nvPr>
            <p:ph type="sldNum" sz="quarter" idx="10"/>
          </p:nvPr>
        </p:nvSpPr>
        <p:spPr/>
        <p:txBody>
          <a:bodyPr/>
          <a:lstStyle/>
          <a:p>
            <a:fld id="{92642205-50F4-4643-AC72-2E85EE02A33A}" type="slidenum">
              <a:rPr lang="en-US" smtClean="0"/>
              <a:t>45</a:t>
            </a:fld>
            <a:endParaRPr lang="en-US" dirty="0"/>
          </a:p>
        </p:txBody>
      </p:sp>
    </p:spTree>
    <p:extLst>
      <p:ext uri="{BB962C8B-B14F-4D97-AF65-F5344CB8AC3E}">
        <p14:creationId xmlns:p14="http://schemas.microsoft.com/office/powerpoint/2010/main" val="1945678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 next couple of slides, we will briefly review important concepts and statistical inference in linear regression modeling. Often in public health or epidemiologic research, the goal is to understand the relationship between two or more variables.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you have data to examine the relationship of interest, plotting the relationship is often a good starting point. Scatterplots will depict the form of relationship, direction, and strength of relationships. It can also show that there may be some deviation.  </a:t>
            </a:r>
          </a:p>
          <a:p>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5</a:t>
            </a:fld>
            <a:endParaRPr lang="en-US" dirty="0"/>
          </a:p>
        </p:txBody>
      </p:sp>
    </p:spTree>
    <p:extLst>
      <p:ext uri="{BB962C8B-B14F-4D97-AF65-F5344CB8AC3E}">
        <p14:creationId xmlns:p14="http://schemas.microsoft.com/office/powerpoint/2010/main" val="2456586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aseline="0" dirty="0" smtClean="0"/>
              <a:t>We have a study goal that we want to understand the relationship between the response variable and explanatory variables. The response variable is also referred as outcome or dependent variable. The explanatory variable is referred as predictor, or independent variable.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Drawing a scatter plot or any plot will h</a:t>
            </a:r>
            <a:r>
              <a:rPr lang="en-US" dirty="0" smtClean="0"/>
              <a:t>elp us understand relationships in the data and we can relate </a:t>
            </a:r>
            <a:r>
              <a:rPr lang="en-US" dirty="0" smtClean="0">
                <a:solidFill>
                  <a:srgbClr val="0000FF"/>
                </a:solidFill>
              </a:rPr>
              <a:t>a response (dependent, outcome, Y) to an explanatory (independent, factor, X) variable</a:t>
            </a:r>
            <a:r>
              <a:rPr lang="en-US" dirty="0" smtClean="0"/>
              <a:t>. </a:t>
            </a:r>
            <a:r>
              <a:rPr lang="en-US" baseline="0" dirty="0" smtClean="0"/>
              <a:t>When two variables appear to show a linear relationship, a line can be model to show how the outcome relates to the predictor variable like in this slide. </a:t>
            </a:r>
          </a:p>
          <a:p>
            <a:pPr lvl="0"/>
            <a:endParaRPr lang="en-US" baseline="0" dirty="0" smtClean="0"/>
          </a:p>
          <a:p>
            <a:pPr lvl="0"/>
            <a:r>
              <a:rPr lang="en-US" baseline="0" dirty="0" smtClean="0"/>
              <a:t>The line summarizes the relationship of the two variables. As you already knew, the data would not be expected to be fell perfectly on a line even though there is a very strong relationship.   </a:t>
            </a:r>
          </a:p>
          <a:p>
            <a:r>
              <a:rPr lang="en-US" dirty="0" smtClean="0"/>
              <a:t>The slop of the line</a:t>
            </a:r>
            <a:r>
              <a:rPr lang="en-US" baseline="0" dirty="0" smtClean="0"/>
              <a:t> represents what happens to the response when the explanatory variable changes (or increase) by one unit.  </a:t>
            </a:r>
          </a:p>
          <a:p>
            <a:r>
              <a:rPr lang="en-US" baseline="0" dirty="0" smtClean="0"/>
              <a:t>If two variables have a positive relationship, the slope is positive. If two variables have a negative relationship, the slope is negative. </a:t>
            </a:r>
          </a:p>
          <a:p>
            <a:r>
              <a:rPr lang="en-US" baseline="0" dirty="0" smtClean="0"/>
              <a:t>If there is no relationship, then the slop is 0. </a:t>
            </a:r>
            <a:endParaRPr lang="en-US" dirty="0"/>
          </a:p>
        </p:txBody>
      </p:sp>
      <p:sp>
        <p:nvSpPr>
          <p:cNvPr id="4" name="Slide Number Placeholder 3"/>
          <p:cNvSpPr>
            <a:spLocks noGrp="1"/>
          </p:cNvSpPr>
          <p:nvPr>
            <p:ph type="sldNum" sz="quarter" idx="10"/>
          </p:nvPr>
        </p:nvSpPr>
        <p:spPr/>
        <p:txBody>
          <a:bodyPr/>
          <a:lstStyle/>
          <a:p>
            <a:fld id="{34369889-A084-4FF7-846C-A17A68011A00}" type="slidenum">
              <a:rPr lang="en-US" smtClean="0"/>
              <a:t>6</a:t>
            </a:fld>
            <a:endParaRPr lang="en-US" dirty="0"/>
          </a:p>
        </p:txBody>
      </p:sp>
    </p:spTree>
    <p:extLst>
      <p:ext uri="{BB962C8B-B14F-4D97-AF65-F5344CB8AC3E}">
        <p14:creationId xmlns:p14="http://schemas.microsoft.com/office/powerpoint/2010/main" val="3679248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US" baseline="0" dirty="0" smtClean="0"/>
              <a:t>As you can see in the previous slide, the random variation can happen. The distance between the observed (blue dots) and predicted response (red line) is called as error or residual. Error happens because the explanatory variable or regressor can not explain all of the variation in the response. So for each observation, the distance between the line and actual points (blue dot) represent an error. </a:t>
            </a:r>
          </a:p>
          <a:p>
            <a:r>
              <a:rPr lang="en-US" baseline="0" dirty="0" smtClean="0"/>
              <a:t>Based on the data, the true intercept and the true slope in the model can be estimated. </a:t>
            </a:r>
          </a:p>
          <a:p>
            <a:r>
              <a:rPr lang="en-US" sz="1200" dirty="0" smtClean="0"/>
              <a:t>A regressor or independent variable could be any relevant variable that appears on the right hand side of the model equation or that is associated with a slope in a linear regression model. </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Thus, given a</a:t>
            </a:r>
            <a:r>
              <a:rPr lang="en-US" altLang="en-US" baseline="0" dirty="0" smtClean="0"/>
              <a:t> response (or outcome) and an explanatory variable, the linear relation can be modeled as shown above. </a:t>
            </a:r>
            <a:endParaRPr lang="en-US" altLang="en-US" dirty="0" smtClean="0"/>
          </a:p>
          <a:p>
            <a:endParaRPr lang="en-US" baseline="0" dirty="0" smtClean="0"/>
          </a:p>
          <a:p>
            <a:r>
              <a:rPr lang="en-US" baseline="0" dirty="0" smtClean="0"/>
              <a:t>Just a note that the intercept (beta 0) and the slope (beta 1) in a linear regression equation are parameters. </a:t>
            </a:r>
          </a:p>
        </p:txBody>
      </p:sp>
      <p:sp>
        <p:nvSpPr>
          <p:cNvPr id="61444" name="Slide Number Placeholder 3"/>
          <p:cNvSpPr>
            <a:spLocks noGrp="1"/>
          </p:cNvSpPr>
          <p:nvPr>
            <p:ph type="sldNum" sz="quarter" idx="5"/>
          </p:nvPr>
        </p:nvSpPr>
        <p:spPr>
          <a:noFill/>
        </p:spPr>
        <p:txBody>
          <a:bodyPr/>
          <a:lstStyle/>
          <a:p>
            <a:fld id="{01C5AD00-ADCA-4AB4-8570-48B0EEA59446}" type="slidenum">
              <a:rPr lang="en-US" smtClean="0"/>
              <a:pPr/>
              <a:t>7</a:t>
            </a:fld>
            <a:endParaRPr lang="en-US" dirty="0" smtClean="0"/>
          </a:p>
        </p:txBody>
      </p:sp>
    </p:spTree>
    <p:extLst>
      <p:ext uri="{BB962C8B-B14F-4D97-AF65-F5344CB8AC3E}">
        <p14:creationId xmlns:p14="http://schemas.microsoft.com/office/powerpoint/2010/main" val="2498155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The assumptions for this model</a:t>
                </a:r>
                <a:r>
                  <a:rPr lang="en-US" altLang="en-US" baseline="0" dirty="0" smtClean="0"/>
                  <a:t> include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altLang="en-US" dirty="0" smtClean="0"/>
                  <a:t>Linearity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altLang="en-US" dirty="0" smtClean="0"/>
                  <a:t>The subjects or experimental</a:t>
                </a:r>
                <a:r>
                  <a:rPr lang="en-US" altLang="en-US" baseline="0" dirty="0" smtClean="0"/>
                  <a:t> units</a:t>
                </a:r>
                <a:r>
                  <a:rPr lang="en-US" altLang="en-US" dirty="0" smtClean="0"/>
                  <a:t> are independent. In other words, errors</a:t>
                </a:r>
                <a:r>
                  <a:rPr lang="en-US" altLang="en-US" baseline="0" dirty="0" smtClean="0"/>
                  <a:t> or residuals should be independent.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altLang="en-US" baseline="0" dirty="0" smtClean="0"/>
                  <a:t>The errors come from a normal distribution that has a mean of 0 and a constant variance. </a:t>
                </a:r>
                <a:r>
                  <a:rPr lang="en-US" alt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Certain assumptions can be evaluated by analyzing the pattern of the residuals or errors (</a:t>
                </a:r>
                <a:r>
                  <a:rPr lang="en-US" altLang="en-US" b="1" dirty="0" smtClean="0"/>
                  <a:t>residual plot</a:t>
                </a:r>
                <a:r>
                  <a:rPr lang="en-US" altLang="en-US" dirty="0" smtClean="0"/>
                  <a:t>) using</a:t>
                </a:r>
                <a:r>
                  <a:rPr lang="en-US" altLang="en-US" baseline="0" dirty="0" smtClean="0"/>
                  <a:t> various model diagnostics.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Unlike</a:t>
                </a:r>
                <a:r>
                  <a:rPr lang="en-US" altLang="en-US" baseline="0" dirty="0" smtClean="0"/>
                  <a:t> the regression equation with error, the y with hat on is not the response observed in the data, but the response that would </a:t>
                </a:r>
                <a:r>
                  <a:rPr lang="en-US" altLang="en-US" b="1" u="sng" baseline="0" dirty="0" smtClean="0"/>
                  <a:t>be predicted by the line</a:t>
                </a:r>
                <a:r>
                  <a:rPr lang="en-US" altLang="en-US" baseline="0" dirty="0" smtClean="0"/>
                  <a:t>. The distances between the observed response (y) and the predicted response (y hat) are the observed errors, e = y - </a:t>
                </a:r>
                <a14:m>
                  <m:oMath xmlns:m="http://schemas.openxmlformats.org/officeDocument/2006/math">
                    <m:acc>
                      <m:accPr>
                        <m:chr m:val="̂"/>
                        <m:ctrlPr>
                          <a:rPr lang="en-US" altLang="en-US" i="1" baseline="0" smtClean="0">
                            <a:latin typeface="Cambria Math" panose="02040503050406030204" pitchFamily="18" charset="0"/>
                          </a:rPr>
                        </m:ctrlPr>
                      </m:accPr>
                      <m:e>
                        <m:r>
                          <a:rPr lang="en-US" altLang="en-US" b="0" i="1" baseline="0" smtClean="0">
                            <a:latin typeface="Cambria Math" panose="02040503050406030204" pitchFamily="18" charset="0"/>
                          </a:rPr>
                          <m:t>𝑦</m:t>
                        </m:r>
                      </m:e>
                    </m:acc>
                  </m:oMath>
                </a14:m>
                <a:r>
                  <a:rPr lang="en-US" altLang="en-US" dirty="0" smtClean="0"/>
                  <a:t>.  Please</a:t>
                </a:r>
                <a:r>
                  <a:rPr lang="en-US" altLang="en-US" baseline="0" dirty="0" smtClean="0"/>
                  <a:t> note that there is no error term in prediction equation (y hat = b0 + b1 times x) since this is not a model but a line.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intercept (b 0) and the slope (b 1) in a linear regression equation are statistics (not parameters). Please check Module 5A slide #3 for the difference between statistics and parameters.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The assumptions for this model</a:t>
                </a:r>
                <a:r>
                  <a:rPr lang="en-US" altLang="en-US" baseline="0" dirty="0" smtClean="0"/>
                  <a:t> include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altLang="en-US" dirty="0" smtClean="0"/>
                  <a:t>Linearity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altLang="en-US" dirty="0" smtClean="0"/>
                  <a:t>The subjects or experimental</a:t>
                </a:r>
                <a:r>
                  <a:rPr lang="en-US" altLang="en-US" baseline="0" dirty="0" smtClean="0"/>
                  <a:t> units</a:t>
                </a:r>
                <a:r>
                  <a:rPr lang="en-US" altLang="en-US" dirty="0" smtClean="0"/>
                  <a:t> are independent. In other words, errors</a:t>
                </a:r>
                <a:r>
                  <a:rPr lang="en-US" altLang="en-US" baseline="0" dirty="0" smtClean="0"/>
                  <a:t> or residuals should be independent.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altLang="en-US" baseline="0" dirty="0" smtClean="0"/>
                  <a:t>The errors come from a normal distribution that has a mean of 0 and a constant variance. </a:t>
                </a:r>
                <a:r>
                  <a:rPr lang="en-US" alt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Certain assumptions can </a:t>
                </a:r>
                <a:r>
                  <a:rPr lang="en-US" altLang="en-US" dirty="0" smtClean="0"/>
                  <a:t>be evaluated by analyzing the pattern of the residuals or errors (</a:t>
                </a:r>
                <a:r>
                  <a:rPr lang="en-US" altLang="en-US" b="1" dirty="0" smtClean="0"/>
                  <a:t>residual plot</a:t>
                </a:r>
                <a:r>
                  <a:rPr lang="en-US" altLang="en-US" dirty="0" smtClean="0"/>
                  <a:t>) using</a:t>
                </a:r>
                <a:r>
                  <a:rPr lang="en-US" altLang="en-US" baseline="0" dirty="0" smtClean="0"/>
                  <a:t> various model diagnostics.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Unlike</a:t>
                </a:r>
                <a:r>
                  <a:rPr lang="en-US" altLang="en-US" baseline="0" dirty="0" smtClean="0"/>
                  <a:t> </a:t>
                </a:r>
                <a:r>
                  <a:rPr lang="en-US" altLang="en-US" baseline="0" dirty="0" smtClean="0"/>
                  <a:t>the regression equation with error, the y with hat on is not the response observed in the data, but the response that would </a:t>
                </a:r>
                <a:r>
                  <a:rPr lang="en-US" altLang="en-US" b="1" u="sng" baseline="0" dirty="0" smtClean="0"/>
                  <a:t>be predicted by the line</a:t>
                </a:r>
                <a:r>
                  <a:rPr lang="en-US" altLang="en-US" baseline="0" dirty="0" smtClean="0"/>
                  <a:t>. The distances between the observed response (y) and the predicted response (y hat) are the observed errors, e = y - </a:t>
                </a:r>
                <a:r>
                  <a:rPr lang="en-US" altLang="en-US" b="0" i="0" baseline="0" smtClean="0">
                    <a:latin typeface="Cambria Math" panose="02040503050406030204" pitchFamily="18" charset="0"/>
                  </a:rPr>
                  <a:t>𝑦 ̂</a:t>
                </a:r>
                <a:r>
                  <a:rPr lang="en-US" altLang="en-US" dirty="0" smtClean="0"/>
                  <a:t>.  </a:t>
                </a:r>
                <a:r>
                  <a:rPr lang="en-US" altLang="en-US" dirty="0" smtClean="0"/>
                  <a:t>Please</a:t>
                </a:r>
                <a:r>
                  <a:rPr lang="en-US" altLang="en-US" baseline="0" dirty="0" smtClean="0"/>
                  <a:t> </a:t>
                </a:r>
                <a:r>
                  <a:rPr lang="en-US" altLang="en-US" baseline="0" dirty="0" smtClean="0"/>
                  <a:t>note that there is no error term in prediction equation (y hat = b0 + b1 times x) since this is not a model but a line. </a:t>
                </a:r>
                <a:endParaRPr lang="en-US" alt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intercept (b 0) and the slope (b 1) in a linear regression equation are statistics (not parameters). Please check Module 5A slide #3 for the difference between statistics and parameters.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mc:Fallback>
      </mc:AlternateContent>
      <p:sp>
        <p:nvSpPr>
          <p:cNvPr id="4" name="Slide Number Placeholder 3"/>
          <p:cNvSpPr>
            <a:spLocks noGrp="1"/>
          </p:cNvSpPr>
          <p:nvPr>
            <p:ph type="sldNum" sz="quarter" idx="10"/>
          </p:nvPr>
        </p:nvSpPr>
        <p:spPr/>
        <p:txBody>
          <a:bodyPr/>
          <a:lstStyle/>
          <a:p>
            <a:fld id="{FECB13EF-BC8F-4C63-8D2A-FE3654BB56AD}" type="slidenum">
              <a:rPr lang="en-US" smtClean="0"/>
              <a:pPr/>
              <a:t>8</a:t>
            </a:fld>
            <a:endParaRPr lang="en-US" dirty="0"/>
          </a:p>
        </p:txBody>
      </p:sp>
    </p:spTree>
    <p:extLst>
      <p:ext uri="{BB962C8B-B14F-4D97-AF65-F5344CB8AC3E}">
        <p14:creationId xmlns:p14="http://schemas.microsoft.com/office/powerpoint/2010/main" val="4014160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When we </a:t>
                </a:r>
                <a:r>
                  <a:rPr lang="en-US" baseline="0" dirty="0" smtClean="0"/>
                  <a:t>try to draw many lines to fit the data, we will need a strategy to find the best one.  </a:t>
                </a:r>
              </a:p>
              <a:p>
                <a:r>
                  <a:rPr lang="en-US" baseline="0" dirty="0" smtClean="0"/>
                  <a:t>The strategy is to minimize the errors (red double arrow in the plot). Some errors (</a:t>
                </a:r>
                <a:r>
                  <a:rPr lang="en-US" altLang="en-US" baseline="0" dirty="0" smtClean="0"/>
                  <a:t>e = y - </a:t>
                </a:r>
                <a14:m>
                  <m:oMath xmlns:m="http://schemas.openxmlformats.org/officeDocument/2006/math">
                    <m:acc>
                      <m:accPr>
                        <m:chr m:val="̂"/>
                        <m:ctrlPr>
                          <a:rPr lang="en-US" altLang="en-US" i="1" baseline="0" smtClean="0">
                            <a:latin typeface="Cambria Math" panose="02040503050406030204" pitchFamily="18" charset="0"/>
                          </a:rPr>
                        </m:ctrlPr>
                      </m:accPr>
                      <m:e>
                        <m:r>
                          <a:rPr lang="en-US" altLang="en-US" b="0" i="1" baseline="0" smtClean="0">
                            <a:latin typeface="Cambria Math" panose="02040503050406030204" pitchFamily="18" charset="0"/>
                          </a:rPr>
                          <m:t>𝑦</m:t>
                        </m:r>
                      </m:e>
                    </m:acc>
                  </m:oMath>
                </a14:m>
                <a:r>
                  <a:rPr lang="en-US" baseline="0" dirty="0" smtClean="0"/>
                  <a:t>) are positives while others are negatives. To prevent underestimating the errors, these errors are squared so that the squared differences are all positive. </a:t>
                </a:r>
              </a:p>
              <a:p>
                <a:r>
                  <a:rPr lang="en-US" baseline="0" dirty="0" smtClean="0"/>
                  <a:t>The line is found using the least squared distance and the method for finding the line that best fits the data is called as ordinary least squares (OLS) regression as well. </a:t>
                </a:r>
                <a:endParaRPr lang="en-US" dirty="0"/>
              </a:p>
            </p:txBody>
          </p:sp>
        </mc:Choice>
        <mc:Fallback xmlns="">
          <p:sp>
            <p:nvSpPr>
              <p:cNvPr id="3" name="Notes Placeholder 2"/>
              <p:cNvSpPr>
                <a:spLocks noGrp="1"/>
              </p:cNvSpPr>
              <p:nvPr>
                <p:ph type="body" idx="1"/>
              </p:nvPr>
            </p:nvSpPr>
            <p:spPr/>
            <p:txBody>
              <a:bodyPr/>
              <a:lstStyle/>
              <a:p>
                <a:r>
                  <a:rPr lang="en-US" dirty="0" smtClean="0"/>
                  <a:t>When we </a:t>
                </a:r>
                <a:r>
                  <a:rPr lang="en-US" baseline="0" dirty="0" smtClean="0"/>
                  <a:t>try to draw many lines to fit the data, we will need a strategy to find the best one.  </a:t>
                </a:r>
              </a:p>
              <a:p>
                <a:r>
                  <a:rPr lang="en-US" baseline="0" dirty="0" smtClean="0"/>
                  <a:t>The strategy is to minimize the errors (red double arrow in the plot). Some errors (</a:t>
                </a:r>
                <a:r>
                  <a:rPr lang="en-US" altLang="en-US" baseline="0" dirty="0" smtClean="0"/>
                  <a:t>e = y - </a:t>
                </a:r>
                <a:r>
                  <a:rPr lang="en-US" altLang="en-US" b="0" i="0" baseline="0" smtClean="0">
                    <a:latin typeface="Cambria Math" panose="02040503050406030204" pitchFamily="18" charset="0"/>
                  </a:rPr>
                  <a:t>𝑦 ̂</a:t>
                </a:r>
                <a:r>
                  <a:rPr lang="en-US" baseline="0" dirty="0" smtClean="0"/>
                  <a:t>) are positives while others are negatives. To prevent underestimating the errors, these errors are squared so that the squared differences are all positive. </a:t>
                </a:r>
              </a:p>
              <a:p>
                <a:r>
                  <a:rPr lang="en-US" baseline="0" dirty="0" smtClean="0"/>
                  <a:t>The line is found using the least squared distance and the method for finding the line that best fits the data is called as ordinary least squares (OLS) regression as well. </a:t>
                </a:r>
                <a:endParaRPr lang="en-US" dirty="0"/>
              </a:p>
            </p:txBody>
          </p:sp>
        </mc:Fallback>
      </mc:AlternateContent>
      <p:sp>
        <p:nvSpPr>
          <p:cNvPr id="4" name="Slide Number Placeholder 3"/>
          <p:cNvSpPr>
            <a:spLocks noGrp="1"/>
          </p:cNvSpPr>
          <p:nvPr>
            <p:ph type="sldNum" sz="quarter" idx="10"/>
          </p:nvPr>
        </p:nvSpPr>
        <p:spPr/>
        <p:txBody>
          <a:bodyPr/>
          <a:lstStyle/>
          <a:p>
            <a:fld id="{FECB13EF-BC8F-4C63-8D2A-FE3654BB56AD}" type="slidenum">
              <a:rPr lang="en-US" smtClean="0"/>
              <a:pPr/>
              <a:t>9</a:t>
            </a:fld>
            <a:endParaRPr lang="en-US" dirty="0"/>
          </a:p>
        </p:txBody>
      </p:sp>
    </p:spTree>
    <p:extLst>
      <p:ext uri="{BB962C8B-B14F-4D97-AF65-F5344CB8AC3E}">
        <p14:creationId xmlns:p14="http://schemas.microsoft.com/office/powerpoint/2010/main" val="341545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tags" Target="../tags/tag3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tags" Target="../tags/tag37.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2.xml"/><Relationship Id="rId1" Type="http://schemas.openxmlformats.org/officeDocument/2006/relationships/tags" Target="../tags/tag41.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tags" Target="../tags/tag47.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0.xml"/><Relationship Id="rId1" Type="http://schemas.openxmlformats.org/officeDocument/2006/relationships/tags" Target="../tags/tag49.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1.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2.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with-one-faculty">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88189" y="1032193"/>
            <a:ext cx="11435504" cy="1468439"/>
          </a:xfrm>
          <a:prstGeom prst="rect">
            <a:avLst/>
          </a:prstGeom>
          <a:noFill/>
          <a:ln>
            <a:miter lim="800000"/>
            <a:headEnd/>
            <a:tailEnd/>
          </a:ln>
        </p:spPr>
        <p:txBody>
          <a:bodyPr lIns="91418" tIns="45710" rIns="91418" bIns="45710" anchor="b">
            <a:normAutofit/>
          </a:bodyPr>
          <a:lstStyle>
            <a:lvl1pPr>
              <a:defRPr sz="4267">
                <a:solidFill>
                  <a:srgbClr val="FFFFFF"/>
                </a:solidFill>
                <a:latin typeface="Arial" panose="020B0604020202020204" pitchFamily="34" charset="0"/>
                <a:cs typeface="Arial" panose="020B0604020202020204" pitchFamily="34" charset="0"/>
              </a:defRPr>
            </a:lvl1pPr>
          </a:lstStyle>
          <a:p>
            <a:r>
              <a:rPr lang="en-US" dirty="0"/>
              <a:t>Click to add presentation title</a:t>
            </a:r>
          </a:p>
        </p:txBody>
      </p:sp>
      <p:sp>
        <p:nvSpPr>
          <p:cNvPr id="6" name="Faculty Name"/>
          <p:cNvSpPr>
            <a:spLocks noGrp="1" noChangeArrowheads="1"/>
          </p:cNvSpPr>
          <p:nvPr>
            <p:ph type="subTitle" idx="1" hasCustomPrompt="1"/>
            <p:custDataLst>
              <p:tags r:id="rId3"/>
            </p:custDataLst>
          </p:nvPr>
        </p:nvSpPr>
        <p:spPr bwMode="auto">
          <a:xfrm>
            <a:off x="2457866" y="2904364"/>
            <a:ext cx="9365827" cy="1824373"/>
          </a:xfrm>
          <a:prstGeom prst="rect">
            <a:avLst/>
          </a:prstGeom>
          <a:noFill/>
          <a:ln>
            <a:noFill/>
            <a:miter lim="800000"/>
            <a:headEnd/>
            <a:tailEnd/>
          </a:ln>
        </p:spPr>
        <p:txBody>
          <a:bodyPr lIns="91429" tIns="45715" rIns="91429" bIns="45715"/>
          <a:lstStyle>
            <a:lvl1pPr marL="0" indent="0" algn="l">
              <a:spcBef>
                <a:spcPct val="0"/>
              </a:spcBef>
              <a:buFont typeface="Wingdings" pitchFamily="-84" charset="2"/>
              <a:buNone/>
              <a:defRPr sz="2667" baseline="0">
                <a:solidFill>
                  <a:srgbClr val="FFFFFF"/>
                </a:solidFill>
                <a:latin typeface="Arial" panose="020B0604020202020204" pitchFamily="34" charset="0"/>
                <a:cs typeface="Arial" panose="020B0604020202020204" pitchFamily="34" charset="0"/>
              </a:defRPr>
            </a:lvl1pPr>
          </a:lstStyle>
          <a:p>
            <a:r>
              <a:rPr lang="en-US" dirty="0"/>
              <a:t>Click to add faculty name</a:t>
            </a:r>
          </a:p>
        </p:txBody>
      </p:sp>
      <p:sp>
        <p:nvSpPr>
          <p:cNvPr id="7" name="Faculty Photo"/>
          <p:cNvSpPr>
            <a:spLocks noGrp="1"/>
          </p:cNvSpPr>
          <p:nvPr>
            <p:ph type="pic" sz="quarter" idx="11" hasCustomPrompt="1"/>
          </p:nvPr>
        </p:nvSpPr>
        <p:spPr>
          <a:xfrm>
            <a:off x="388189" y="2904364"/>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cxnSp>
        <p:nvCxnSpPr>
          <p:cNvPr id="9" name="Straight Connector 1"/>
          <p:cNvCxnSpPr>
            <a:cxnSpLocks noChangeShapeType="1"/>
          </p:cNvCxnSpPr>
          <p:nvPr/>
        </p:nvCxnSpPr>
        <p:spPr bwMode="auto">
          <a:xfrm>
            <a:off x="362789" y="2642127"/>
            <a:ext cx="11460904" cy="0"/>
          </a:xfrm>
          <a:prstGeom prst="line">
            <a:avLst/>
          </a:prstGeom>
          <a:noFill/>
          <a:ln w="9525">
            <a:solidFill>
              <a:srgbClr val="FFFFFF"/>
            </a:solidFill>
            <a:round/>
            <a:headEnd type="none" w="sm" len="sm"/>
            <a:tailEnd type="none" w="sm" len="sm"/>
          </a:ln>
        </p:spPr>
      </p:cxnSp>
    </p:spTree>
    <p:custDataLst>
      <p:tags r:id="rId1"/>
    </p:custDataLst>
    <p:extLst>
      <p:ext uri="{BB962C8B-B14F-4D97-AF65-F5344CB8AC3E}">
        <p14:creationId xmlns:p14="http://schemas.microsoft.com/office/powerpoint/2010/main" val="689914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tacked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586305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Content Placeholder 2"/>
          <p:cNvSpPr>
            <a:spLocks noGrp="1"/>
          </p:cNvSpPr>
          <p:nvPr>
            <p:ph idx="14" hasCustomPrompt="1"/>
          </p:nvPr>
        </p:nvSpPr>
        <p:spPr>
          <a:xfrm>
            <a:off x="6146915" y="3901442"/>
            <a:ext cx="586305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64834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1"/>
            <a:ext cx="5855352" cy="4525963"/>
          </a:xfrm>
        </p:spPr>
        <p:txBody>
          <a:bodyPr>
            <a:normAutofit/>
          </a:bodyPr>
          <a:lstStyle>
            <a:lvl1pPr marL="385224" indent="-385224">
              <a:buFont typeface="Arial" panose="020B0604020202020204" pitchFamily="34" charset="0"/>
              <a:buChar char="►"/>
              <a:defRPr sz="2667" baseline="0"/>
            </a:lvl1pPr>
            <a:lvl2pPr marL="757748" indent="-378875">
              <a:buFont typeface="Arial" panose="020B0604020202020204" pitchFamily="34" charset="0"/>
              <a:buChar char="►"/>
              <a:defRPr sz="2667"/>
            </a:lvl2pPr>
            <a:lvl3pPr marL="1077357" indent="-313259">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926884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 with top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6" name="Text Placeholder 1"/>
          <p:cNvSpPr>
            <a:spLocks noGrp="1"/>
          </p:cNvSpPr>
          <p:nvPr>
            <p:ph type="body" sz="quarter" idx="15" hasCustomPrompt="1"/>
          </p:nvPr>
        </p:nvSpPr>
        <p:spPr>
          <a:xfrm>
            <a:off x="188923" y="1637287"/>
            <a:ext cx="5865515" cy="601133"/>
          </a:xfrm>
          <a:solidFill>
            <a:schemeClr val="bg1">
              <a:lumMod val="85000"/>
            </a:schemeClr>
          </a:solidFill>
          <a:ln>
            <a:noFill/>
          </a:ln>
        </p:spPr>
        <p:txBody>
          <a:bodyPr anchor="ctr">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8" name="Content Placeholder 1"/>
          <p:cNvSpPr>
            <a:spLocks noGrp="1"/>
          </p:cNvSpPr>
          <p:nvPr>
            <p:ph idx="13" hasCustomPrompt="1"/>
          </p:nvPr>
        </p:nvSpPr>
        <p:spPr>
          <a:xfrm>
            <a:off x="199085" y="2325507"/>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1638831"/>
            <a:ext cx="5865515" cy="601133"/>
          </a:xfrm>
          <a:solidFill>
            <a:schemeClr val="bg1">
              <a:lumMod val="85000"/>
            </a:schemeClr>
          </a:solidFill>
          <a:ln>
            <a:noFill/>
          </a:ln>
        </p:spPr>
        <p:txBody>
          <a:bodyPr anchor="ctr">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2327201"/>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380383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 with bottom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2"/>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88923" y="5536140"/>
            <a:ext cx="5865515"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1601896"/>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5537684"/>
            <a:ext cx="5865515"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590708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lumns 2 captions 2 source boxe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2"/>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88923" y="5536140"/>
            <a:ext cx="5865515" cy="601133"/>
          </a:xfrm>
          <a:solidFill>
            <a:schemeClr val="bg1">
              <a:lumMod val="85000"/>
            </a:schemeClr>
          </a:solidFill>
          <a:ln>
            <a:noFill/>
          </a:ln>
        </p:spPr>
        <p:txBody>
          <a:bodyPr anchor="t">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1601896"/>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5537684"/>
            <a:ext cx="5865515" cy="601133"/>
          </a:xfrm>
          <a:solidFill>
            <a:schemeClr val="bg1">
              <a:lumMod val="85000"/>
            </a:schemeClr>
          </a:solidFill>
          <a:ln>
            <a:noFill/>
          </a:ln>
        </p:spPr>
        <p:txBody>
          <a:bodyPr anchor="t">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5200231"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
        <p:nvSpPr>
          <p:cNvPr id="12" name="Source"/>
          <p:cNvSpPr>
            <a:spLocks noGrp="1"/>
          </p:cNvSpPr>
          <p:nvPr>
            <p:ph idx="17" hasCustomPrompt="1"/>
          </p:nvPr>
        </p:nvSpPr>
        <p:spPr>
          <a:xfrm>
            <a:off x="6153689" y="6378786"/>
            <a:ext cx="5200231"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226408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column quote">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Content Placeholder 1"/>
          <p:cNvSpPr>
            <a:spLocks noGrp="1"/>
          </p:cNvSpPr>
          <p:nvPr>
            <p:ph idx="1" hasCustomPrompt="1"/>
          </p:nvPr>
        </p:nvSpPr>
        <p:spPr>
          <a:xfrm>
            <a:off x="199085" y="1600201"/>
            <a:ext cx="5883369" cy="4525963"/>
          </a:xfrm>
          <a:noFill/>
          <a:ln>
            <a:solidFill>
              <a:schemeClr val="bg1">
                <a:lumMod val="75000"/>
              </a:schemeClr>
            </a:solidFill>
            <a:prstDash val="sysDash"/>
          </a:ln>
        </p:spPr>
        <p:txBody>
          <a:bodyPr anchor="ctr"/>
          <a:lstStyle>
            <a:lvl1pPr marL="0" indent="0">
              <a:buNone/>
              <a:defRPr baseline="0">
                <a:latin typeface="Times New Roman"/>
                <a:cs typeface="Times New Roman"/>
              </a:defRPr>
            </a:lvl1pPr>
            <a:lvl2pPr marL="757748" indent="-378875">
              <a:defRPr/>
            </a:lvl2pPr>
            <a:lvl3pPr marL="757748" indent="313259">
              <a:defRPr/>
            </a:lvl3pPr>
            <a:lvl4pPr marL="1828754" indent="0">
              <a:buNone/>
              <a:defRPr/>
            </a:lvl4pPr>
            <a:lvl5pPr marL="2438339" indent="0">
              <a:buNone/>
              <a:defRPr/>
            </a:lvl5pPr>
          </a:lstStyle>
          <a:p>
            <a:pPr lvl="0"/>
            <a:r>
              <a:rPr lang="en-US" dirty="0"/>
              <a:t>Click to add quote</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990629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lumn with table title lef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Text Placeholder 1"/>
          <p:cNvSpPr>
            <a:spLocks noGrp="1"/>
          </p:cNvSpPr>
          <p:nvPr>
            <p:ph type="body" sz="quarter" idx="14" hasCustomPrompt="1"/>
          </p:nvPr>
        </p:nvSpPr>
        <p:spPr>
          <a:xfrm>
            <a:off x="199083" y="1601897"/>
            <a:ext cx="5856276" cy="512233"/>
          </a:xfrm>
          <a:solidFill>
            <a:schemeClr val="bg1">
              <a:lumMod val="85000"/>
            </a:schemeClr>
          </a:solidFill>
          <a:ln>
            <a:noFill/>
          </a:ln>
        </p:spPr>
        <p:txBody>
          <a:bodyPr/>
          <a:lstStyle>
            <a:lvl1pPr marL="0" indent="0" algn="ctr">
              <a:buNone/>
              <a:defRPr b="1" baseline="0"/>
            </a:lvl1pPr>
          </a:lstStyle>
          <a:p>
            <a:pPr lvl="0"/>
            <a:r>
              <a:rPr lang="en-US" dirty="0"/>
              <a:t>Click to add table title</a:t>
            </a:r>
          </a:p>
        </p:txBody>
      </p:sp>
      <p:sp>
        <p:nvSpPr>
          <p:cNvPr id="17" name="Content Placeholder 1"/>
          <p:cNvSpPr>
            <a:spLocks noGrp="1"/>
          </p:cNvSpPr>
          <p:nvPr>
            <p:ph idx="1" hasCustomPrompt="1"/>
          </p:nvPr>
        </p:nvSpPr>
        <p:spPr>
          <a:xfrm>
            <a:off x="199082" y="2221655"/>
            <a:ext cx="5856276" cy="3904509"/>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695544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lumn with table title righ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2"/>
          <p:cNvSpPr>
            <a:spLocks noGrp="1"/>
          </p:cNvSpPr>
          <p:nvPr>
            <p:ph idx="12" hasCustomPrompt="1"/>
          </p:nvPr>
        </p:nvSpPr>
        <p:spPr>
          <a:xfrm>
            <a:off x="199081"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4" hasCustomPrompt="1"/>
          </p:nvPr>
        </p:nvSpPr>
        <p:spPr>
          <a:xfrm>
            <a:off x="6153690" y="1601897"/>
            <a:ext cx="5856276" cy="512233"/>
          </a:xfrm>
          <a:solidFill>
            <a:schemeClr val="bg1">
              <a:lumMod val="85000"/>
            </a:schemeClr>
          </a:solidFill>
          <a:ln>
            <a:noFill/>
          </a:ln>
        </p:spPr>
        <p:txBody>
          <a:bodyPr/>
          <a:lstStyle>
            <a:lvl1pPr marL="0" indent="0" algn="ctr">
              <a:buNone/>
              <a:defRPr b="1" baseline="0"/>
            </a:lvl1pPr>
          </a:lstStyle>
          <a:p>
            <a:pPr lvl="0"/>
            <a:r>
              <a:rPr lang="en-US" dirty="0"/>
              <a:t>Click to add table title</a:t>
            </a:r>
          </a:p>
        </p:txBody>
      </p:sp>
      <p:sp>
        <p:nvSpPr>
          <p:cNvPr id="17" name="Content Placeholder 1"/>
          <p:cNvSpPr>
            <a:spLocks noGrp="1"/>
          </p:cNvSpPr>
          <p:nvPr>
            <p:ph idx="1" hasCustomPrompt="1"/>
          </p:nvPr>
        </p:nvSpPr>
        <p:spPr>
          <a:xfrm>
            <a:off x="6153689" y="2221655"/>
            <a:ext cx="5856276" cy="3904509"/>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619744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99085"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3" name="Text Placeholder 2"/>
          <p:cNvSpPr>
            <a:spLocks noGrp="1"/>
          </p:cNvSpPr>
          <p:nvPr>
            <p:ph idx="13" hasCustomPrompt="1"/>
          </p:nvPr>
        </p:nvSpPr>
        <p:spPr>
          <a:xfrm>
            <a:off x="4205933"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2" name="Text Placeholder 3"/>
          <p:cNvSpPr>
            <a:spLocks noGrp="1"/>
          </p:cNvSpPr>
          <p:nvPr>
            <p:ph idx="12" hasCustomPrompt="1"/>
          </p:nvPr>
        </p:nvSpPr>
        <p:spPr>
          <a:xfrm>
            <a:off x="8212782"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368317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s and 3 captions at top">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7" name="Text Placeholder 1"/>
          <p:cNvSpPr>
            <a:spLocks noGrp="1"/>
          </p:cNvSpPr>
          <p:nvPr>
            <p:ph type="body" sz="quarter" idx="15" hasCustomPrompt="1"/>
          </p:nvPr>
        </p:nvSpPr>
        <p:spPr>
          <a:xfrm>
            <a:off x="188923" y="1600202"/>
            <a:ext cx="3816096"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7" name="Text Placeholder 1"/>
          <p:cNvSpPr>
            <a:spLocks noGrp="1"/>
          </p:cNvSpPr>
          <p:nvPr>
            <p:ph idx="1" hasCustomPrompt="1"/>
          </p:nvPr>
        </p:nvSpPr>
        <p:spPr>
          <a:xfrm>
            <a:off x="199085"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4199468" y="1600202"/>
            <a:ext cx="3810729"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3" name="Text Placeholder 2"/>
          <p:cNvSpPr>
            <a:spLocks noGrp="1"/>
          </p:cNvSpPr>
          <p:nvPr>
            <p:ph idx="13" hasCustomPrompt="1"/>
          </p:nvPr>
        </p:nvSpPr>
        <p:spPr>
          <a:xfrm>
            <a:off x="4205934"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8199237" y="1600202"/>
            <a:ext cx="3810728"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2" name="Text Placeholder 3"/>
          <p:cNvSpPr>
            <a:spLocks noGrp="1"/>
          </p:cNvSpPr>
          <p:nvPr>
            <p:ph idx="12" hasCustomPrompt="1"/>
          </p:nvPr>
        </p:nvSpPr>
        <p:spPr>
          <a:xfrm>
            <a:off x="8212782"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buFont typeface="Arial" panose="020B0604020202020204" pitchFamily="34" charset="0"/>
              <a:buChar char="►"/>
              <a:defRPr sz="2400"/>
            </a:lvl2pPr>
            <a:lvl3pPr marL="1064657" indent="-306910">
              <a:buFont typeface="Arial" panose="020B0604020202020204" pitchFamily="34" charset="0"/>
              <a:buChar char="●"/>
              <a:defRPr sz="2400"/>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141697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with-two-faculty">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88189" y="1032193"/>
            <a:ext cx="11572163" cy="1468439"/>
          </a:xfrm>
          <a:prstGeom prst="rect">
            <a:avLst/>
          </a:prstGeom>
          <a:noFill/>
          <a:ln>
            <a:miter lim="800000"/>
            <a:headEnd/>
            <a:tailEnd/>
          </a:ln>
        </p:spPr>
        <p:txBody>
          <a:bodyPr lIns="91418" tIns="45710" rIns="91418" bIns="45710" anchor="b">
            <a:normAutofit/>
          </a:bodyPr>
          <a:lstStyle>
            <a:lvl1pPr>
              <a:defRPr sz="4267">
                <a:solidFill>
                  <a:srgbClr val="FFFFFF"/>
                </a:solidFill>
                <a:latin typeface="Calibri"/>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3"/>
            </p:custDataLst>
          </p:nvPr>
        </p:nvSpPr>
        <p:spPr bwMode="auto">
          <a:xfrm>
            <a:off x="2417227" y="2904364"/>
            <a:ext cx="3651680" cy="1824373"/>
          </a:xfrm>
          <a:prstGeom prst="rect">
            <a:avLst/>
          </a:prstGeom>
          <a:noFill/>
          <a:ln>
            <a:noFill/>
            <a:miter lim="800000"/>
            <a:headEnd/>
            <a:tailEnd/>
          </a:ln>
        </p:spPr>
        <p:txBody>
          <a:bodyPr lIns="91429" tIns="45715" rIns="91429" bIns="45715">
            <a:normAutofit/>
          </a:bodyPr>
          <a:lstStyle>
            <a:lvl1pPr marL="0" indent="0" algn="l">
              <a:spcBef>
                <a:spcPct val="0"/>
              </a:spcBef>
              <a:buFont typeface="Wingdings" pitchFamily="-84" charset="2"/>
              <a:buNone/>
              <a:defRPr sz="2400" baseline="0">
                <a:solidFill>
                  <a:srgbClr val="FFFFFF"/>
                </a:solidFill>
                <a:latin typeface="Calibri"/>
                <a:cs typeface="Calibri"/>
              </a:defRPr>
            </a:lvl1pPr>
          </a:lstStyle>
          <a:p>
            <a:r>
              <a:rPr lang="en-US" dirty="0"/>
              <a:t>Click to add faculty 1 name</a:t>
            </a:r>
          </a:p>
        </p:txBody>
      </p:sp>
      <p:sp>
        <p:nvSpPr>
          <p:cNvPr id="7" name="Faculty Photo"/>
          <p:cNvSpPr>
            <a:spLocks noGrp="1"/>
          </p:cNvSpPr>
          <p:nvPr>
            <p:ph type="pic" sz="quarter" idx="11" hasCustomPrompt="1"/>
          </p:nvPr>
        </p:nvSpPr>
        <p:spPr>
          <a:xfrm>
            <a:off x="388189" y="2904364"/>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cxnSp>
        <p:nvCxnSpPr>
          <p:cNvPr id="9" name="Straight Connector 1"/>
          <p:cNvCxnSpPr>
            <a:cxnSpLocks noChangeShapeType="1"/>
          </p:cNvCxnSpPr>
          <p:nvPr/>
        </p:nvCxnSpPr>
        <p:spPr bwMode="auto">
          <a:xfrm>
            <a:off x="362790" y="2642127"/>
            <a:ext cx="8753263" cy="0"/>
          </a:xfrm>
          <a:prstGeom prst="line">
            <a:avLst/>
          </a:prstGeom>
          <a:noFill/>
          <a:ln w="9525">
            <a:solidFill>
              <a:srgbClr val="FFFFFF"/>
            </a:solidFill>
            <a:round/>
            <a:headEnd type="none" w="sm" len="sm"/>
            <a:tailEnd type="none" w="sm" len="sm"/>
          </a:ln>
        </p:spPr>
      </p:cxnSp>
      <p:sp>
        <p:nvSpPr>
          <p:cNvPr id="13" name="Faculty Photo"/>
          <p:cNvSpPr>
            <a:spLocks noGrp="1"/>
          </p:cNvSpPr>
          <p:nvPr>
            <p:ph type="pic" sz="quarter" idx="12" hasCustomPrompt="1"/>
          </p:nvPr>
        </p:nvSpPr>
        <p:spPr>
          <a:xfrm>
            <a:off x="6269144" y="2909742"/>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sp>
        <p:nvSpPr>
          <p:cNvPr id="5" name="Text Placeholder 4"/>
          <p:cNvSpPr>
            <a:spLocks noGrp="1"/>
          </p:cNvSpPr>
          <p:nvPr>
            <p:ph type="body" sz="quarter" idx="13" hasCustomPrompt="1"/>
          </p:nvPr>
        </p:nvSpPr>
        <p:spPr>
          <a:xfrm>
            <a:off x="8302752" y="2901696"/>
            <a:ext cx="3657600" cy="1828800"/>
          </a:xfrm>
          <a:ln>
            <a:noFill/>
          </a:ln>
        </p:spPr>
        <p:txBody>
          <a:bodyPr>
            <a:noAutofit/>
          </a:bodyPr>
          <a:lstStyle>
            <a:lvl1pPr marL="0" indent="0">
              <a:buFontTx/>
              <a:buNone/>
              <a:defRPr sz="2400" baseline="0">
                <a:solidFill>
                  <a:schemeClr val="bg1"/>
                </a:solidFill>
                <a:latin typeface="+mn-lt"/>
              </a:defRPr>
            </a:lvl1pPr>
            <a:lvl2pPr>
              <a:defRPr sz="2400">
                <a:solidFill>
                  <a:schemeClr val="bg1"/>
                </a:solidFill>
                <a:latin typeface="+mn-lt"/>
              </a:defRPr>
            </a:lvl2pPr>
            <a:lvl3pPr>
              <a:defRPr sz="2400">
                <a:solidFill>
                  <a:schemeClr val="bg1"/>
                </a:solidFill>
                <a:latin typeface="+mn-lt"/>
              </a:defRPr>
            </a:lvl3pPr>
            <a:lvl4pPr>
              <a:defRPr sz="2400">
                <a:solidFill>
                  <a:schemeClr val="bg1"/>
                </a:solidFill>
                <a:latin typeface="+mn-lt"/>
              </a:defRPr>
            </a:lvl4pPr>
            <a:lvl5pPr>
              <a:defRPr sz="2400">
                <a:solidFill>
                  <a:schemeClr val="bg1"/>
                </a:solidFill>
                <a:latin typeface="+mn-lt"/>
              </a:defRPr>
            </a:lvl5pPr>
          </a:lstStyle>
          <a:p>
            <a:pPr lvl="0"/>
            <a:r>
              <a:rPr lang="en-US" dirty="0"/>
              <a:t>Click to add faculty 2 name</a:t>
            </a:r>
          </a:p>
        </p:txBody>
      </p:sp>
    </p:spTree>
    <p:custDataLst>
      <p:tags r:id="rId1"/>
    </p:custDataLst>
    <p:extLst>
      <p:ext uri="{BB962C8B-B14F-4D97-AF65-F5344CB8AC3E}">
        <p14:creationId xmlns:p14="http://schemas.microsoft.com/office/powerpoint/2010/main" val="194252623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olumns and 3 captions at bottom">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99085"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7" name="Text Placeholder 1"/>
          <p:cNvSpPr>
            <a:spLocks noGrp="1"/>
          </p:cNvSpPr>
          <p:nvPr>
            <p:ph type="body" sz="quarter" idx="15" hasCustomPrompt="1"/>
          </p:nvPr>
        </p:nvSpPr>
        <p:spPr>
          <a:xfrm>
            <a:off x="188923" y="5536140"/>
            <a:ext cx="3816096"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3" name="Text Placeholder 2"/>
          <p:cNvSpPr>
            <a:spLocks noGrp="1"/>
          </p:cNvSpPr>
          <p:nvPr>
            <p:ph idx="13" hasCustomPrompt="1"/>
          </p:nvPr>
        </p:nvSpPr>
        <p:spPr>
          <a:xfrm>
            <a:off x="4205934"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4199468" y="5536140"/>
            <a:ext cx="3810729"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2" name="Text Placeholder 3"/>
          <p:cNvSpPr>
            <a:spLocks noGrp="1"/>
          </p:cNvSpPr>
          <p:nvPr>
            <p:ph idx="12" hasCustomPrompt="1"/>
          </p:nvPr>
        </p:nvSpPr>
        <p:spPr>
          <a:xfrm>
            <a:off x="8212782"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8199237" y="5536140"/>
            <a:ext cx="3810728"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84644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horiz">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1"/>
            <a:ext cx="5855352" cy="2188027"/>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5" hasCustomPrompt="1"/>
          </p:nvPr>
        </p:nvSpPr>
        <p:spPr>
          <a:xfrm>
            <a:off x="199084" y="3939937"/>
            <a:ext cx="5855352" cy="2188027"/>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7"/>
            <a:ext cx="5856276" cy="2186332"/>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1" name="Content Placeholder 2"/>
          <p:cNvSpPr>
            <a:spLocks noGrp="1"/>
          </p:cNvSpPr>
          <p:nvPr>
            <p:ph idx="14" hasCustomPrompt="1"/>
          </p:nvPr>
        </p:nvSpPr>
        <p:spPr>
          <a:xfrm>
            <a:off x="6153689" y="3941633"/>
            <a:ext cx="5856276" cy="2186332"/>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276158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arge photo">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4" name="Picture Placeholder 1"/>
          <p:cNvSpPr>
            <a:spLocks noGrp="1"/>
          </p:cNvSpPr>
          <p:nvPr>
            <p:ph type="pic" sz="quarter" idx="13" hasCustomPrompt="1"/>
          </p:nvPr>
        </p:nvSpPr>
        <p:spPr>
          <a:xfrm>
            <a:off x="0" y="1286933"/>
            <a:ext cx="12192000" cy="5571067"/>
          </a:xfrm>
        </p:spPr>
        <p:txBody>
          <a:bodyPr/>
          <a:lstStyle>
            <a:lvl1pPr marL="0" indent="0">
              <a:buNone/>
              <a:defRPr baseline="0"/>
            </a:lvl1pPr>
          </a:lstStyle>
          <a:p>
            <a:r>
              <a:rPr lang="en-US" dirty="0"/>
              <a:t>Click to add image or drag and drop image to placeholder</a:t>
            </a:r>
          </a:p>
        </p:txBody>
      </p:sp>
      <p:sp>
        <p:nvSpPr>
          <p:cNvPr id="9"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6098509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idde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9085" y="1488948"/>
            <a:ext cx="11810881" cy="1143000"/>
          </a:xfrm>
        </p:spPr>
        <p:txBody>
          <a:bodyPr/>
          <a:lstStyle>
            <a:lvl1pPr>
              <a:defRPr baseline="0">
                <a:solidFill>
                  <a:schemeClr val="tx1"/>
                </a:solidFill>
              </a:defRPr>
            </a:lvl1pPr>
          </a:lstStyle>
          <a:p>
            <a:r>
              <a:rPr lang="en-US" dirty="0"/>
              <a:t>Select “Title 1” in Selection Pane &amp; type to add hidden slide title.</a:t>
            </a:r>
          </a:p>
        </p:txBody>
      </p:sp>
      <p:sp>
        <p:nvSpPr>
          <p:cNvPr id="4" name="Picture Placeholder 1"/>
          <p:cNvSpPr>
            <a:spLocks noGrp="1"/>
          </p:cNvSpPr>
          <p:nvPr>
            <p:ph type="pic" sz="quarter" idx="13" hasCustomPrompt="1"/>
          </p:nvPr>
        </p:nvSpPr>
        <p:spPr>
          <a:xfrm>
            <a:off x="0" y="0"/>
            <a:ext cx="12192000" cy="6858000"/>
          </a:xfrm>
        </p:spPr>
        <p:txBody>
          <a:bodyPr/>
          <a:lstStyle>
            <a:lvl1pPr marL="0" indent="0">
              <a:buNone/>
              <a:defRPr baseline="0">
                <a:solidFill>
                  <a:schemeClr val="bg1"/>
                </a:solidFill>
              </a:defRPr>
            </a:lvl1pPr>
          </a:lstStyle>
          <a:p>
            <a:r>
              <a:rPr lang="en-US" dirty="0"/>
              <a:t>Click icon to add full-slide image</a:t>
            </a:r>
          </a:p>
        </p:txBody>
      </p:sp>
      <p:sp>
        <p:nvSpPr>
          <p:cNvPr id="7"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381058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A1427-824C-4377-90DB-06A36A438D1E}" type="slidenum">
              <a:rPr lang="en-US" smtClean="0"/>
              <a:t>‹#›</a:t>
            </a:fld>
            <a:endParaRPr lang="en-US" dirty="0"/>
          </a:p>
        </p:txBody>
      </p:sp>
    </p:spTree>
    <p:extLst>
      <p:ext uri="{BB962C8B-B14F-4D97-AF65-F5344CB8AC3E}">
        <p14:creationId xmlns:p14="http://schemas.microsoft.com/office/powerpoint/2010/main" val="3134254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normAutofit/>
          </a:bodyPr>
          <a:lstStyle>
            <a:lvl1pPr>
              <a:defRPr sz="4400" b="1">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A1427-824C-4377-90DB-06A36A438D1E}" type="slidenum">
              <a:rPr lang="en-US" smtClean="0"/>
              <a:t>‹#›</a:t>
            </a:fld>
            <a:endParaRPr lang="en-US" dirty="0"/>
          </a:p>
        </p:txBody>
      </p:sp>
    </p:spTree>
    <p:extLst>
      <p:ext uri="{BB962C8B-B14F-4D97-AF65-F5344CB8AC3E}">
        <p14:creationId xmlns:p14="http://schemas.microsoft.com/office/powerpoint/2010/main" val="378231990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50392"/>
          </a:xfrm>
        </p:spPr>
        <p:txBody>
          <a:bodyPr>
            <a:normAutofit/>
          </a:bodyPr>
          <a:lstStyle>
            <a:lvl1pPr>
              <a:defRPr sz="3600">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E8A1427-824C-4377-90DB-06A36A438D1E}" type="slidenum">
              <a:rPr lang="en-US" smtClean="0"/>
              <a:t>‹#›</a:t>
            </a:fld>
            <a:endParaRPr lang="en-US" dirty="0"/>
          </a:p>
        </p:txBody>
      </p:sp>
    </p:spTree>
    <p:extLst>
      <p:ext uri="{BB962C8B-B14F-4D97-AF65-F5344CB8AC3E}">
        <p14:creationId xmlns:p14="http://schemas.microsoft.com/office/powerpoint/2010/main" val="19319593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E8A1427-824C-4377-90DB-06A36A438D1E}" type="slidenum">
              <a:rPr lang="en-US" smtClean="0"/>
              <a:t>‹#›</a:t>
            </a:fld>
            <a:endParaRPr lang="en-US" dirty="0"/>
          </a:p>
        </p:txBody>
      </p:sp>
    </p:spTree>
    <p:extLst>
      <p:ext uri="{BB962C8B-B14F-4D97-AF65-F5344CB8AC3E}">
        <p14:creationId xmlns:p14="http://schemas.microsoft.com/office/powerpoint/2010/main" val="78509485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large photo">
    <p:spTree>
      <p:nvGrpSpPr>
        <p:cNvPr id="1" name=""/>
        <p:cNvGrpSpPr/>
        <p:nvPr/>
      </p:nvGrpSpPr>
      <p:grpSpPr>
        <a:xfrm>
          <a:off x="0" y="0"/>
          <a:ext cx="0" cy="0"/>
          <a:chOff x="0" y="0"/>
          <a:chExt cx="0" cy="0"/>
        </a:xfrm>
      </p:grpSpPr>
      <p:sp>
        <p:nvSpPr>
          <p:cNvPr id="3" name="Title 1"/>
          <p:cNvSpPr>
            <a:spLocks noGrp="1"/>
          </p:cNvSpPr>
          <p:nvPr>
            <p:ph type="title" hasCustomPrompt="1"/>
          </p:nvPr>
        </p:nvSpPr>
        <p:spPr/>
        <p:txBody>
          <a:bodyPr/>
          <a:lstStyle>
            <a:lvl1pPr>
              <a:defRPr/>
            </a:lvl1pPr>
          </a:lstStyle>
          <a:p>
            <a:r>
              <a:rPr lang="en-US" dirty="0"/>
              <a:t>Click to add title</a:t>
            </a:r>
          </a:p>
        </p:txBody>
      </p:sp>
      <p:sp>
        <p:nvSpPr>
          <p:cNvPr id="4" name="Picture Placeholder 1"/>
          <p:cNvSpPr>
            <a:spLocks noGrp="1"/>
          </p:cNvSpPr>
          <p:nvPr>
            <p:ph type="pic" sz="quarter" idx="11" hasCustomPrompt="1"/>
          </p:nvPr>
        </p:nvSpPr>
        <p:spPr>
          <a:xfrm>
            <a:off x="3385819" y="0"/>
            <a:ext cx="8806180" cy="6858000"/>
          </a:xfrm>
          <a:prstGeom prst="rect">
            <a:avLst/>
          </a:prstGeom>
        </p:spPr>
        <p:txBody>
          <a:bodyPr vert="horz"/>
          <a:lstStyle>
            <a:lvl1pPr marL="0" indent="0">
              <a:buNone/>
              <a:defRPr sz="2400" baseline="0"/>
            </a:lvl1pPr>
          </a:lstStyle>
          <a:p>
            <a:r>
              <a:rPr lang="en-US" dirty="0"/>
              <a:t>Click icon to add image or drag and drop image to placeholder</a:t>
            </a:r>
          </a:p>
        </p:txBody>
      </p:sp>
      <p:sp>
        <p:nvSpPr>
          <p:cNvPr id="8"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10757843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ertical bulle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Content Placeholder 1"/>
          <p:cNvSpPr>
            <a:spLocks noGrp="1"/>
          </p:cNvSpPr>
          <p:nvPr>
            <p:ph idx="1" hasCustomPrompt="1"/>
          </p:nvPr>
        </p:nvSpPr>
        <p:spPr>
          <a:xfrm>
            <a:off x="3467946" y="204894"/>
            <a:ext cx="8520855"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7357" indent="-313259">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8408381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3674">
          <p15:clr>
            <a:srgbClr val="FBAE40"/>
          </p15:clr>
        </p15:guide>
        <p15:guide id="4" pos="1632">
          <p15:clr>
            <a:srgbClr val="FBAE40"/>
          </p15:clr>
        </p15:guide>
        <p15:guide id="5" pos="5664">
          <p15:clr>
            <a:srgbClr val="FBAE40"/>
          </p15:clr>
        </p15:guide>
        <p15:guide id="6" orient="horz" pos="29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with logo">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cxnSp>
        <p:nvCxnSpPr>
          <p:cNvPr id="9" name="Straight Connector 1"/>
          <p:cNvCxnSpPr>
            <a:cxnSpLocks noChangeShapeType="1"/>
          </p:cNvCxnSpPr>
          <p:nvPr/>
        </p:nvCxnSpPr>
        <p:spPr bwMode="auto">
          <a:xfrm>
            <a:off x="362790" y="2642127"/>
            <a:ext cx="8753263" cy="0"/>
          </a:xfrm>
          <a:prstGeom prst="line">
            <a:avLst/>
          </a:prstGeom>
          <a:noFill/>
          <a:ln w="9525">
            <a:solidFill>
              <a:srgbClr val="FFFFFF"/>
            </a:solidFill>
            <a:round/>
            <a:headEnd type="none" w="sm" len="sm"/>
            <a:tailEnd type="none" w="sm" len="sm"/>
          </a:ln>
        </p:spPr>
      </p:cxnSp>
      <p:sp>
        <p:nvSpPr>
          <p:cNvPr id="8" name="Title 1"/>
          <p:cNvSpPr txBox="1">
            <a:spLocks/>
          </p:cNvSpPr>
          <p:nvPr/>
        </p:nvSpPr>
        <p:spPr>
          <a:xfrm>
            <a:off x="388190" y="2809538"/>
            <a:ext cx="6515100" cy="1724236"/>
          </a:xfrm>
          <a:prstGeom prst="rect">
            <a:avLst/>
          </a:prstGeom>
          <a:ln>
            <a:noFill/>
          </a:ln>
        </p:spPr>
        <p:txBody>
          <a:bodyPr vert="horz" lIns="121920" tIns="60960" rIns="121920" bIns="60960" rtlCol="0" anchor="t">
            <a:normAutofit/>
          </a:bodyPr>
          <a:lstStyle>
            <a:lvl1pPr algn="l" defTabSz="457200" rtl="0" eaLnBrk="1" latinLnBrk="0" hangingPunct="1">
              <a:spcBef>
                <a:spcPct val="0"/>
              </a:spcBef>
              <a:buNone/>
              <a:defRPr sz="2200" kern="1200">
                <a:solidFill>
                  <a:srgbClr val="FFFFFF"/>
                </a:solidFill>
                <a:latin typeface="Calibri" panose="020F0502020204030204" pitchFamily="34" charset="0"/>
                <a:ea typeface="+mj-ea"/>
                <a:cs typeface="Calibri" panose="020F0502020204030204" pitchFamily="34" charset="0"/>
              </a:defRPr>
            </a:lvl1pPr>
          </a:lstStyle>
          <a:p>
            <a:endParaRPr lang="en-US" sz="3733" dirty="0"/>
          </a:p>
        </p:txBody>
      </p:sp>
      <p:sp>
        <p:nvSpPr>
          <p:cNvPr id="6" name="Title 1"/>
          <p:cNvSpPr>
            <a:spLocks noGrp="1"/>
          </p:cNvSpPr>
          <p:nvPr>
            <p:ph type="title" hasCustomPrompt="1"/>
          </p:nvPr>
        </p:nvSpPr>
        <p:spPr>
          <a:xfrm>
            <a:off x="362790" y="2809538"/>
            <a:ext cx="6515100" cy="1724236"/>
          </a:xfrm>
        </p:spPr>
        <p:txBody>
          <a:bodyPr anchor="t">
            <a:normAutofit/>
          </a:bodyPr>
          <a:lstStyle>
            <a:lvl1pPr>
              <a:defRPr sz="3200">
                <a:solidFill>
                  <a:srgbClr val="FFFFFF"/>
                </a:solidFill>
              </a:defRPr>
            </a:lvl1pPr>
          </a:lstStyle>
          <a:p>
            <a:r>
              <a:rPr lang="en-US" dirty="0"/>
              <a:t>Click to add section title</a:t>
            </a:r>
          </a:p>
        </p:txBody>
      </p:sp>
    </p:spTree>
    <p:custDataLst>
      <p:tags r:id="rId1"/>
    </p:custDataLst>
    <p:extLst>
      <p:ext uri="{BB962C8B-B14F-4D97-AF65-F5344CB8AC3E}">
        <p14:creationId xmlns:p14="http://schemas.microsoft.com/office/powerpoint/2010/main" val="415145806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erticle tabl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5" name="Text Placeholder 1"/>
          <p:cNvSpPr>
            <a:spLocks noGrp="1"/>
          </p:cNvSpPr>
          <p:nvPr>
            <p:ph type="body" sz="quarter" idx="17" hasCustomPrompt="1"/>
          </p:nvPr>
        </p:nvSpPr>
        <p:spPr>
          <a:xfrm>
            <a:off x="3467945" y="215687"/>
            <a:ext cx="8520856" cy="514773"/>
          </a:xfrm>
          <a:prstGeom prst="rect">
            <a:avLst/>
          </a:prstGeom>
          <a:ln>
            <a:noFill/>
          </a:ln>
        </p:spPr>
        <p:txBody>
          <a:bodyPr vert="horz"/>
          <a:lstStyle>
            <a:lvl1pPr marL="0" indent="0" algn="ctr">
              <a:buNone/>
              <a:defRPr sz="2667" baseline="0"/>
            </a:lvl1pPr>
            <a:lvl2pPr marL="609585" indent="0">
              <a:buNone/>
              <a:defRPr/>
            </a:lvl2pPr>
          </a:lstStyle>
          <a:p>
            <a:pPr lvl="0"/>
            <a:r>
              <a:rPr lang="en-US" dirty="0"/>
              <a:t>Click to add table/graph title</a:t>
            </a:r>
          </a:p>
        </p:txBody>
      </p:sp>
      <p:sp>
        <p:nvSpPr>
          <p:cNvPr id="6" name="Content Placeholder 1"/>
          <p:cNvSpPr>
            <a:spLocks noGrp="1"/>
          </p:cNvSpPr>
          <p:nvPr>
            <p:ph idx="1" hasCustomPrompt="1"/>
          </p:nvPr>
        </p:nvSpPr>
        <p:spPr>
          <a:xfrm>
            <a:off x="3467947" y="870857"/>
            <a:ext cx="8520856" cy="5352143"/>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393364285"/>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orient="horz" pos="84">
          <p15:clr>
            <a:srgbClr val="FBAE40"/>
          </p15:clr>
        </p15:guide>
        <p15:guide id="4" pos="1632">
          <p15:clr>
            <a:srgbClr val="FBAE40"/>
          </p15:clr>
        </p15:guide>
        <p15:guide id="5" pos="566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ertical colum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1"/>
          <p:cNvSpPr>
            <a:spLocks noGrp="1"/>
          </p:cNvSpPr>
          <p:nvPr>
            <p:ph idx="1" hasCustomPrompt="1"/>
          </p:nvPr>
        </p:nvSpPr>
        <p:spPr>
          <a:xfrm>
            <a:off x="3467947" y="204896"/>
            <a:ext cx="4084320"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6" hasCustomPrompt="1"/>
          </p:nvPr>
        </p:nvSpPr>
        <p:spPr>
          <a:xfrm>
            <a:off x="7901154" y="204896"/>
            <a:ext cx="4087647"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7357" indent="-313259">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886574106"/>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6" orient="horz" pos="8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column with column caption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6" name="Text Placeholder 1">
            <a:extLst>
              <a:ext uri="{FF2B5EF4-FFF2-40B4-BE49-F238E27FC236}">
                <a16:creationId xmlns:a16="http://schemas.microsoft.com/office/drawing/2014/main" id="{9A5C5BAD-82C0-D04B-8F31-321B143491CE}"/>
              </a:ext>
            </a:extLst>
          </p:cNvPr>
          <p:cNvSpPr>
            <a:spLocks noGrp="1"/>
          </p:cNvSpPr>
          <p:nvPr>
            <p:ph type="body" sz="quarter" idx="17" hasCustomPrompt="1"/>
          </p:nvPr>
        </p:nvSpPr>
        <p:spPr>
          <a:xfrm>
            <a:off x="3488446" y="204895"/>
            <a:ext cx="4063821" cy="601133"/>
          </a:xfrm>
          <a:prstGeom prst="rect">
            <a:avLst/>
          </a:prstGeo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3" name="Content Placeholder 1"/>
          <p:cNvSpPr>
            <a:spLocks noGrp="1"/>
          </p:cNvSpPr>
          <p:nvPr>
            <p:ph idx="1" hasCustomPrompt="1"/>
          </p:nvPr>
        </p:nvSpPr>
        <p:spPr>
          <a:xfrm>
            <a:off x="3467947" y="961813"/>
            <a:ext cx="4084320" cy="5261187"/>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Text Placeholder 1">
            <a:extLst>
              <a:ext uri="{FF2B5EF4-FFF2-40B4-BE49-F238E27FC236}">
                <a16:creationId xmlns:a16="http://schemas.microsoft.com/office/drawing/2014/main" id="{AC202F10-720C-0245-ABF0-6185171E6DC3}"/>
              </a:ext>
            </a:extLst>
          </p:cNvPr>
          <p:cNvSpPr>
            <a:spLocks noGrp="1"/>
          </p:cNvSpPr>
          <p:nvPr>
            <p:ph type="body" sz="quarter" idx="18" hasCustomPrompt="1"/>
          </p:nvPr>
        </p:nvSpPr>
        <p:spPr>
          <a:xfrm>
            <a:off x="7901154" y="204895"/>
            <a:ext cx="4063821" cy="601133"/>
          </a:xfrm>
          <a:prstGeom prst="rect">
            <a:avLst/>
          </a:prstGeo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6" hasCustomPrompt="1"/>
          </p:nvPr>
        </p:nvSpPr>
        <p:spPr>
          <a:xfrm>
            <a:off x="7901154" y="961813"/>
            <a:ext cx="4087647" cy="5261187"/>
          </a:xfrm>
          <a:prstGeom prst="rect">
            <a:avLst/>
          </a:prstGeom>
          <a:ln w="9525" cmpd="sng">
            <a:solidFill>
              <a:schemeClr val="bg1">
                <a:lumMod val="75000"/>
              </a:schemeClr>
            </a:solidFill>
          </a:ln>
        </p:spPr>
        <p:txBody>
          <a:bodyPr/>
          <a:lstStyle>
            <a:lvl1pPr marL="390134" indent="-390134">
              <a:spcBef>
                <a:spcPts val="3200"/>
              </a:spcBef>
              <a:buClr>
                <a:srgbClr val="C000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7357" indent="-313259">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026881984"/>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6" orient="horz" pos="8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0" name="Content Placeholder 1"/>
          <p:cNvSpPr>
            <a:spLocks noGrp="1"/>
          </p:cNvSpPr>
          <p:nvPr>
            <p:ph idx="1" hasCustomPrompt="1"/>
          </p:nvPr>
        </p:nvSpPr>
        <p:spPr>
          <a:xfrm>
            <a:off x="3467946" y="204896"/>
            <a:ext cx="8520855" cy="29193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ontent Placeholder 1"/>
          <p:cNvSpPr>
            <a:spLocks noGrp="1"/>
          </p:cNvSpPr>
          <p:nvPr>
            <p:ph idx="16" hasCustomPrompt="1"/>
          </p:nvPr>
        </p:nvSpPr>
        <p:spPr>
          <a:xfrm>
            <a:off x="3467947" y="3291841"/>
            <a:ext cx="8520855" cy="29193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452020408"/>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5" orient="horz" pos="84">
          <p15:clr>
            <a:srgbClr val="FBAE40"/>
          </p15:clr>
        </p15:guide>
        <p15:guide id="6" orient="horz" pos="147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3" name="Content Placeholder 1"/>
          <p:cNvSpPr>
            <a:spLocks noGrp="1"/>
          </p:cNvSpPr>
          <p:nvPr>
            <p:ph idx="17" hasCustomPrompt="1"/>
          </p:nvPr>
        </p:nvSpPr>
        <p:spPr>
          <a:xfrm>
            <a:off x="3467946" y="204895"/>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Content Placeholder 1"/>
          <p:cNvSpPr>
            <a:spLocks noGrp="1"/>
          </p:cNvSpPr>
          <p:nvPr>
            <p:ph idx="18" hasCustomPrompt="1"/>
          </p:nvPr>
        </p:nvSpPr>
        <p:spPr>
          <a:xfrm>
            <a:off x="3467946" y="1784051"/>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Content Placeholder 1"/>
          <p:cNvSpPr>
            <a:spLocks noGrp="1"/>
          </p:cNvSpPr>
          <p:nvPr>
            <p:ph idx="19" hasCustomPrompt="1"/>
          </p:nvPr>
        </p:nvSpPr>
        <p:spPr>
          <a:xfrm>
            <a:off x="3467945" y="3291840"/>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6" name="Content Placeholder 1"/>
          <p:cNvSpPr>
            <a:spLocks noGrp="1"/>
          </p:cNvSpPr>
          <p:nvPr>
            <p:ph idx="20" hasCustomPrompt="1"/>
          </p:nvPr>
        </p:nvSpPr>
        <p:spPr>
          <a:xfrm>
            <a:off x="3467945" y="4870025"/>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037840951"/>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5" orient="horz" pos="84">
          <p15:clr>
            <a:srgbClr val="FBAE40"/>
          </p15:clr>
        </p15:guide>
        <p15:guide id="6" orient="horz" pos="147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ertical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8" name="Text Placeholder 1"/>
          <p:cNvSpPr>
            <a:spLocks noGrp="1"/>
          </p:cNvSpPr>
          <p:nvPr>
            <p:ph type="body" sz="quarter" idx="11" hasCustomPrompt="1"/>
          </p:nvPr>
        </p:nvSpPr>
        <p:spPr>
          <a:xfrm>
            <a:off x="3467947" y="212636"/>
            <a:ext cx="8520855" cy="6010365"/>
          </a:xfrm>
          <a:prstGeom prst="rect">
            <a:avLst/>
          </a:prstGeom>
          <a:ln>
            <a:solidFill>
              <a:schemeClr val="bg1">
                <a:lumMod val="75000"/>
              </a:schemeClr>
            </a:solidFill>
            <a:prstDash val="sysDash"/>
          </a:ln>
        </p:spPr>
        <p:txBody>
          <a:bodyPr vert="horz" anchor="ctr"/>
          <a:lstStyle>
            <a:lvl1pPr marL="0" indent="0">
              <a:buNone/>
              <a:defRPr sz="2400">
                <a:latin typeface="Times New Roman"/>
                <a:cs typeface="Times New Roman"/>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add quote</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004011391"/>
      </p:ext>
    </p:extLst>
  </p:cSld>
  <p:clrMapOvr>
    <a:masterClrMapping/>
  </p:clrMapOvr>
  <p:extLst>
    <p:ext uri="{DCECCB84-F9BA-43D5-87BE-67443E8EF086}">
      <p15:sldGuideLst xmlns:p15="http://schemas.microsoft.com/office/powerpoint/2012/main">
        <p15:guide id="1" orient="horz" pos="2940">
          <p15:clr>
            <a:srgbClr val="FBAE40"/>
          </p15:clr>
        </p15:guide>
        <p15:guide id="2" pos="2880">
          <p15:clr>
            <a:srgbClr val="FBAE40"/>
          </p15:clr>
        </p15:guide>
        <p15:guide id="3" orient="horz" pos="84">
          <p15:clr>
            <a:srgbClr val="FBAE40"/>
          </p15:clr>
        </p15:guide>
        <p15:guide id="4" pos="5664">
          <p15:clr>
            <a:srgbClr val="FBAE40"/>
          </p15:clr>
        </p15:guide>
        <p15:guide id="5" pos="163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ertical four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18" name="Content Placeholder 1"/>
          <p:cNvSpPr>
            <a:spLocks noGrp="1"/>
          </p:cNvSpPr>
          <p:nvPr>
            <p:ph idx="26" hasCustomPrompt="1"/>
          </p:nvPr>
        </p:nvSpPr>
        <p:spPr>
          <a:xfrm>
            <a:off x="3467947" y="177799"/>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9" name="Content Placeholder 1"/>
          <p:cNvSpPr>
            <a:spLocks noGrp="1"/>
          </p:cNvSpPr>
          <p:nvPr>
            <p:ph idx="27" hasCustomPrompt="1"/>
          </p:nvPr>
        </p:nvSpPr>
        <p:spPr>
          <a:xfrm>
            <a:off x="3467947" y="3273005"/>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7" name="Content Placeholder 1"/>
          <p:cNvSpPr>
            <a:spLocks noGrp="1"/>
          </p:cNvSpPr>
          <p:nvPr>
            <p:ph idx="25" hasCustomPrompt="1"/>
          </p:nvPr>
        </p:nvSpPr>
        <p:spPr>
          <a:xfrm>
            <a:off x="7805589" y="177801"/>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Content Placeholder 1"/>
          <p:cNvSpPr>
            <a:spLocks noGrp="1"/>
          </p:cNvSpPr>
          <p:nvPr>
            <p:ph idx="24" hasCustomPrompt="1"/>
          </p:nvPr>
        </p:nvSpPr>
        <p:spPr>
          <a:xfrm>
            <a:off x="7805589" y="3273006"/>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8710125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3672">
          <p15:clr>
            <a:srgbClr val="FBAE40"/>
          </p15:clr>
        </p15:guide>
        <p15:guide id="4" pos="5664">
          <p15:clr>
            <a:srgbClr val="FBAE40"/>
          </p15:clr>
        </p15:guide>
        <p15:guide id="5" pos="1632">
          <p15:clr>
            <a:srgbClr val="FBAE40"/>
          </p15:clr>
        </p15:guide>
        <p15:guide id="6" orient="horz" pos="84">
          <p15:clr>
            <a:srgbClr val="FBAE40"/>
          </p15:clr>
        </p15:guide>
        <p15:guide id="7" orient="horz" pos="2940">
          <p15:clr>
            <a:srgbClr val="FBAE40"/>
          </p15:clr>
        </p15:guide>
        <p15:guide id="8" orient="horz" pos="147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for entire slide">
    <p:bg>
      <p:bgPr>
        <a:solidFill>
          <a:srgbClr val="0F2C5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64096"/>
          </a:xfrm>
          <a:prstGeom prst="rect">
            <a:avLst/>
          </a:prstGeom>
        </p:spPr>
        <p:txBody>
          <a:bodyPr/>
          <a:lstStyle>
            <a:lvl1pPr marL="0" indent="0">
              <a:buNone/>
              <a:defRPr/>
            </a:lvl1pPr>
          </a:lstStyle>
          <a:p>
            <a:r>
              <a:rPr lang="en-US" smtClean="0"/>
              <a:t>Click icon to add picture</a:t>
            </a:r>
            <a:endParaRPr lang="en-US" dirty="0"/>
          </a:p>
        </p:txBody>
      </p:sp>
    </p:spTree>
    <p:custDataLst>
      <p:tags r:id="rId1"/>
    </p:custDataLst>
    <p:extLst>
      <p:ext uri="{BB962C8B-B14F-4D97-AF65-F5344CB8AC3E}">
        <p14:creationId xmlns:p14="http://schemas.microsoft.com/office/powerpoint/2010/main" val="34755786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liner">
    <p:bg>
      <p:bgPr>
        <a:solidFill>
          <a:srgbClr val="0F2C5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95072" y="3133344"/>
            <a:ext cx="11789664" cy="609600"/>
          </a:xfrm>
          <a:prstGeom prst="rect">
            <a:avLst/>
          </a:prstGeom>
        </p:spPr>
        <p:txBody>
          <a:bodyPr/>
          <a:lstStyle>
            <a:lvl1pPr marL="0" indent="0" algn="ctr">
              <a:buNone/>
              <a:defRPr sz="3733" baseline="0">
                <a:solidFill>
                  <a:schemeClr val="bg1"/>
                </a:solidFill>
              </a:defRPr>
            </a:lvl1pPr>
            <a:lvl2pPr marL="609585" indent="0">
              <a:buNone/>
              <a:defRPr>
                <a:solidFill>
                  <a:schemeClr val="bg1"/>
                </a:solidFill>
              </a:defRPr>
            </a:lvl2pPr>
            <a:lvl3pPr marL="1219170" indent="0">
              <a:buNone/>
              <a:defRPr>
                <a:solidFill>
                  <a:schemeClr val="bg1"/>
                </a:solidFill>
              </a:defRPr>
            </a:lvl3pPr>
            <a:lvl4pPr marL="1828754" indent="0">
              <a:buNone/>
              <a:defRPr>
                <a:solidFill>
                  <a:schemeClr val="bg1"/>
                </a:solidFill>
              </a:defRPr>
            </a:lvl4pPr>
            <a:lvl5pPr marL="2438339" indent="0">
              <a:buNone/>
              <a:defRPr>
                <a:solidFill>
                  <a:schemeClr val="bg1"/>
                </a:solidFill>
              </a:defRPr>
            </a:lvl5pPr>
          </a:lstStyle>
          <a:p>
            <a:pPr lvl="0"/>
            <a:r>
              <a:rPr lang="en-US" dirty="0"/>
              <a:t>Click to edit Master text styles</a:t>
            </a:r>
          </a:p>
        </p:txBody>
      </p:sp>
      <p:sp>
        <p:nvSpPr>
          <p:cNvPr id="6" name="Content Placeholder 5"/>
          <p:cNvSpPr>
            <a:spLocks noGrp="1"/>
          </p:cNvSpPr>
          <p:nvPr>
            <p:ph sz="quarter" idx="11" hasCustomPrompt="1"/>
          </p:nvPr>
        </p:nvSpPr>
        <p:spPr>
          <a:xfrm>
            <a:off x="219456" y="6352032"/>
            <a:ext cx="11460480" cy="365760"/>
          </a:xfrm>
          <a:prstGeom prst="rect">
            <a:avLst/>
          </a:prstGeom>
        </p:spPr>
        <p:txBody>
          <a:bodyPr/>
          <a:lstStyle>
            <a:lvl1pPr marL="0" indent="0">
              <a:buNone/>
              <a:defRPr sz="160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963624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bg>
      <p:bgPr>
        <a:solidFill>
          <a:srgbClr val="0F2C5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95072" y="1389888"/>
            <a:ext cx="11789664" cy="4084320"/>
          </a:xfrm>
          <a:prstGeom prst="rect">
            <a:avLst/>
          </a:prstGeom>
        </p:spPr>
        <p:txBody>
          <a:bodyPr/>
          <a:lstStyle>
            <a:lvl1pPr marL="0" indent="0" algn="ctr">
              <a:buNone/>
              <a:defRPr sz="2667"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THIS SLIDE IS FOR NOTICE ONLY</a:t>
            </a:r>
          </a:p>
          <a:p>
            <a:pPr lvl="0"/>
            <a:r>
              <a:rPr lang="en-US" dirty="0"/>
              <a:t>And is not intended to be used in a presentation</a:t>
            </a:r>
          </a:p>
          <a:p>
            <a:pPr lvl="0"/>
            <a:r>
              <a:rPr lang="en-US" dirty="0"/>
              <a:t>This PowerPoint Template was developed by</a:t>
            </a:r>
          </a:p>
          <a:p>
            <a:pPr lvl="0"/>
            <a:r>
              <a:rPr lang="en-US" dirty="0"/>
              <a:t>Instructional Design Team</a:t>
            </a:r>
          </a:p>
          <a:p>
            <a:pPr lvl="0"/>
            <a:r>
              <a:rPr lang="en-US" dirty="0"/>
              <a:t>UTHealth-School of Public Health</a:t>
            </a:r>
          </a:p>
          <a:p>
            <a:pPr lvl="0"/>
            <a:endParaRPr lang="en-US" dirty="0"/>
          </a:p>
          <a:p>
            <a:pPr lvl="0"/>
            <a:r>
              <a:rPr lang="en-US" dirty="0"/>
              <a:t>Last modified: September 3, 2019</a:t>
            </a:r>
          </a:p>
        </p:txBody>
      </p:sp>
    </p:spTree>
    <p:custDataLst>
      <p:tags r:id="rId1"/>
    </p:custDataLst>
    <p:extLst>
      <p:ext uri="{BB962C8B-B14F-4D97-AF65-F5344CB8AC3E}">
        <p14:creationId xmlns:p14="http://schemas.microsoft.com/office/powerpoint/2010/main" val="44760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1">
    <p:bg>
      <p:bgPr>
        <a:solidFill>
          <a:srgbClr val="0F2C52"/>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61951" y="2610699"/>
            <a:ext cx="9365827" cy="1468439"/>
          </a:xfrm>
          <a:prstGeom prst="rect">
            <a:avLst/>
          </a:prstGeom>
          <a:noFill/>
          <a:ln>
            <a:miter lim="800000"/>
            <a:headEnd/>
            <a:tailEnd/>
          </a:ln>
        </p:spPr>
        <p:txBody>
          <a:bodyPr lIns="91418" tIns="45710" rIns="91418" bIns="45710" anchor="b">
            <a:normAutofit/>
          </a:bodyPr>
          <a:lstStyle>
            <a:lvl1pPr>
              <a:defRPr sz="3733">
                <a:solidFill>
                  <a:srgbClr val="FFFFFF"/>
                </a:solidFill>
                <a:latin typeface="Arial" panose="020B0604020202020204" pitchFamily="34" charset="0"/>
                <a:cs typeface="Arial" panose="020B0604020202020204" pitchFamily="34" charset="0"/>
              </a:defRPr>
            </a:lvl1pPr>
          </a:lstStyle>
          <a:p>
            <a:r>
              <a:rPr lang="en-US" dirty="0"/>
              <a:t>Click to add section title</a:t>
            </a:r>
          </a:p>
        </p:txBody>
      </p:sp>
      <p:sp>
        <p:nvSpPr>
          <p:cNvPr id="6" name="Faculty Name"/>
          <p:cNvSpPr>
            <a:spLocks noGrp="1" noChangeArrowheads="1"/>
          </p:cNvSpPr>
          <p:nvPr>
            <p:ph type="subTitle" idx="1" hasCustomPrompt="1"/>
            <p:custDataLst>
              <p:tags r:id="rId3"/>
            </p:custDataLst>
          </p:nvPr>
        </p:nvSpPr>
        <p:spPr bwMode="auto">
          <a:xfrm>
            <a:off x="361951" y="4383617"/>
            <a:ext cx="9365827" cy="1427904"/>
          </a:xfrm>
          <a:prstGeom prst="rect">
            <a:avLst/>
          </a:prstGeom>
          <a:noFill/>
          <a:ln>
            <a:noFill/>
            <a:miter lim="800000"/>
            <a:headEnd/>
            <a:tailEnd/>
          </a:ln>
        </p:spPr>
        <p:txBody>
          <a:bodyPr lIns="91429" tIns="45715" rIns="91429" bIns="45715">
            <a:normAutofit/>
          </a:bodyPr>
          <a:lstStyle>
            <a:lvl1pPr marL="0" indent="0" algn="l">
              <a:spcBef>
                <a:spcPct val="0"/>
              </a:spcBef>
              <a:buFont typeface="Wingdings" pitchFamily="-84" charset="2"/>
              <a:buNone/>
              <a:defRPr sz="3200" baseline="0">
                <a:solidFill>
                  <a:srgbClr val="FFFFFF"/>
                </a:solidFill>
                <a:latin typeface="Arial" panose="020B0604020202020204" pitchFamily="34" charset="0"/>
                <a:cs typeface="Arial" panose="020B0604020202020204" pitchFamily="34" charset="0"/>
              </a:defRPr>
            </a:lvl1pPr>
          </a:lstStyle>
          <a:p>
            <a:r>
              <a:rPr lang="en-US" dirty="0"/>
              <a:t>Click to add section number</a:t>
            </a:r>
          </a:p>
        </p:txBody>
      </p:sp>
      <p:sp>
        <p:nvSpPr>
          <p:cNvPr id="3" name="Text Placeholder 1"/>
          <p:cNvSpPr>
            <a:spLocks noGrp="1"/>
          </p:cNvSpPr>
          <p:nvPr>
            <p:ph type="body" sz="quarter" idx="12" hasCustomPrompt="1"/>
          </p:nvPr>
        </p:nvSpPr>
        <p:spPr>
          <a:xfrm>
            <a:off x="361951" y="6212417"/>
            <a:ext cx="8424333" cy="528320"/>
          </a:xfrm>
          <a:ln>
            <a:noFill/>
          </a:ln>
        </p:spPr>
        <p:txBody>
          <a:bodyPr anchor="b">
            <a:noAutofit/>
          </a:bodyPr>
          <a:lstStyle>
            <a:lvl1pPr marL="0" indent="0">
              <a:buNone/>
              <a:defRPr sz="1867" i="1" baseline="0">
                <a:solidFill>
                  <a:schemeClr val="bg1"/>
                </a:solidFill>
                <a:latin typeface="Arial" panose="020B0604020202020204" pitchFamily="34" charset="0"/>
                <a:cs typeface="Arial" panose="020B0604020202020204" pitchFamily="34" charset="0"/>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Click to add credits for others who contributed to this presentation</a:t>
            </a:r>
          </a:p>
        </p:txBody>
      </p:sp>
      <p:cxnSp>
        <p:nvCxnSpPr>
          <p:cNvPr id="9" name="Straight Connector 1"/>
          <p:cNvCxnSpPr>
            <a:cxnSpLocks noChangeShapeType="1"/>
          </p:cNvCxnSpPr>
          <p:nvPr/>
        </p:nvCxnSpPr>
        <p:spPr bwMode="auto">
          <a:xfrm>
            <a:off x="336551" y="4220633"/>
            <a:ext cx="8753263" cy="0"/>
          </a:xfrm>
          <a:prstGeom prst="line">
            <a:avLst/>
          </a:prstGeom>
          <a:noFill/>
          <a:ln w="9525">
            <a:solidFill>
              <a:srgbClr val="FFFFFF"/>
            </a:solidFill>
            <a:round/>
            <a:headEnd type="none" w="sm" len="sm"/>
            <a:tailEnd type="none" w="sm" len="sm"/>
          </a:ln>
        </p:spPr>
      </p:cxnSp>
      <p:pic>
        <p:nvPicPr>
          <p:cNvPr id="13" name="Picture 1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3936" y="252289"/>
            <a:ext cx="1749904" cy="1224299"/>
          </a:xfrm>
          <a:prstGeom prst="rect">
            <a:avLst/>
          </a:prstGeom>
          <a:noFill/>
        </p:spPr>
      </p:pic>
    </p:spTree>
    <p:custDataLst>
      <p:tags r:id="rId1"/>
    </p:custDataLst>
    <p:extLst>
      <p:ext uri="{BB962C8B-B14F-4D97-AF65-F5344CB8AC3E}">
        <p14:creationId xmlns:p14="http://schemas.microsoft.com/office/powerpoint/2010/main" val="5833967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2">
    <p:bg>
      <p:bgPr>
        <a:solidFill>
          <a:srgbClr val="0F2C5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42243" y="4344670"/>
            <a:ext cx="6515100" cy="1724236"/>
          </a:xfrm>
        </p:spPr>
        <p:txBody>
          <a:bodyPr anchor="t">
            <a:normAutofit/>
          </a:bodyPr>
          <a:lstStyle>
            <a:lvl1pPr>
              <a:defRPr sz="3200">
                <a:solidFill>
                  <a:srgbClr val="FFFFFF"/>
                </a:solidFill>
              </a:defRPr>
            </a:lvl1pPr>
          </a:lstStyle>
          <a:p>
            <a:r>
              <a:rPr lang="en-US" dirty="0"/>
              <a:t>Click to add section title</a:t>
            </a:r>
          </a:p>
        </p:txBody>
      </p:sp>
      <p:sp>
        <p:nvSpPr>
          <p:cNvPr id="6" name="Rectangle 5"/>
          <p:cNvSpPr/>
          <p:nvPr/>
        </p:nvSpPr>
        <p:spPr>
          <a:xfrm>
            <a:off x="130955" y="6198527"/>
            <a:ext cx="11952672" cy="492443"/>
          </a:xfrm>
          <a:prstGeom prst="rect">
            <a:avLst/>
          </a:prstGeom>
        </p:spPr>
        <p:txBody>
          <a:bodyPr wrap="square" lIns="0" tIns="0" rIns="0" bIns="0">
            <a:spAutoFit/>
          </a:bodyPr>
          <a:lstStyle/>
          <a:p>
            <a:pPr algn="ctr"/>
            <a:r>
              <a:rPr lang="en-US" sz="1600" kern="1200" dirty="0">
                <a:solidFill>
                  <a:schemeClr val="bg1"/>
                </a:solidFill>
                <a:latin typeface="Calibri" charset="0"/>
                <a:ea typeface="ＭＳ Ｐゴシック" pitchFamily="-1" charset="-128"/>
                <a:cs typeface="Calibri Light"/>
              </a:rPr>
              <a:t>The material in this video is subject to the copyright of the owners of the material and is being provided for educational purposes</a:t>
            </a:r>
            <a:r>
              <a:rPr lang="en-US" sz="1600" kern="1200" baseline="0" dirty="0">
                <a:solidFill>
                  <a:schemeClr val="bg1"/>
                </a:solidFill>
                <a:latin typeface="Calibri" charset="0"/>
                <a:ea typeface="ＭＳ Ｐゴシック" pitchFamily="-1" charset="-128"/>
                <a:cs typeface="Calibri Light"/>
              </a:rPr>
              <a:t> </a:t>
            </a:r>
            <a:r>
              <a:rPr lang="en-US" sz="1600" kern="1200" dirty="0">
                <a:solidFill>
                  <a:schemeClr val="bg1"/>
                </a:solidFill>
                <a:latin typeface="Calibri" charset="0"/>
                <a:ea typeface="ＭＳ Ｐゴシック" pitchFamily="-1" charset="-128"/>
                <a:cs typeface="Calibri Light"/>
              </a:rPr>
              <a:t>under</a:t>
            </a:r>
            <a:br>
              <a:rPr lang="en-US" sz="1600" kern="1200" dirty="0">
                <a:solidFill>
                  <a:schemeClr val="bg1"/>
                </a:solidFill>
                <a:latin typeface="Calibri" charset="0"/>
                <a:ea typeface="ＭＳ Ｐゴシック" pitchFamily="-1" charset="-128"/>
                <a:cs typeface="Calibri Light"/>
              </a:rPr>
            </a:br>
            <a:r>
              <a:rPr lang="en-US" sz="1600" kern="1200" dirty="0">
                <a:solidFill>
                  <a:schemeClr val="bg1"/>
                </a:solidFill>
                <a:latin typeface="Calibri" charset="0"/>
                <a:ea typeface="ＭＳ Ｐゴシック" pitchFamily="-1" charset="-128"/>
                <a:cs typeface="Calibri Light"/>
              </a:rPr>
              <a:t>rules of fair use for registered students in this course only. No additional copies of the copyrighted work may be made or distributed.</a:t>
            </a:r>
            <a:endParaRPr lang="en-US" sz="1600" dirty="0">
              <a:solidFill>
                <a:schemeClr val="bg1"/>
              </a:solidFill>
              <a:latin typeface="Calibri" charset="0"/>
              <a:cs typeface="Calibri Light"/>
            </a:endParaRPr>
          </a:p>
        </p:txBody>
      </p:sp>
      <p:cxnSp>
        <p:nvCxnSpPr>
          <p:cNvPr id="10" name="Straight Connector 1"/>
          <p:cNvCxnSpPr>
            <a:cxnSpLocks noChangeShapeType="1"/>
          </p:cNvCxnSpPr>
          <p:nvPr/>
        </p:nvCxnSpPr>
        <p:spPr bwMode="auto">
          <a:xfrm>
            <a:off x="342243" y="4220634"/>
            <a:ext cx="6546851" cy="2117"/>
          </a:xfrm>
          <a:prstGeom prst="line">
            <a:avLst/>
          </a:prstGeom>
          <a:noFill/>
          <a:ln w="9525">
            <a:solidFill>
              <a:srgbClr val="FFFFFF"/>
            </a:solidFill>
            <a:round/>
            <a:headEnd type="none" w="sm" len="sm"/>
            <a:tailEnd type="none" w="sm" len="sm"/>
          </a:ln>
        </p:spPr>
      </p:cxn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3936" y="252289"/>
            <a:ext cx="1749904" cy="1224299"/>
          </a:xfrm>
          <a:prstGeom prst="rect">
            <a:avLst/>
          </a:prstGeom>
          <a:noFill/>
        </p:spPr>
      </p:pic>
    </p:spTree>
    <p:custDataLst>
      <p:tags r:id="rId1"/>
    </p:custDataLst>
    <p:extLst>
      <p:ext uri="{BB962C8B-B14F-4D97-AF65-F5344CB8AC3E}">
        <p14:creationId xmlns:p14="http://schemas.microsoft.com/office/powerpoint/2010/main" val="10645991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ormal">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Arial" panose="020B0604020202020204" pitchFamily="34" charset="0"/>
                <a:cs typeface="Arial" panose="020B0604020202020204" pitchFamily="34" charset="0"/>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686525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ormal with table 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6" name="Text Placeholder 1"/>
          <p:cNvSpPr>
            <a:spLocks noGrp="1"/>
          </p:cNvSpPr>
          <p:nvPr>
            <p:ph type="body" sz="quarter" idx="14" hasCustomPrompt="1"/>
          </p:nvPr>
        </p:nvSpPr>
        <p:spPr>
          <a:xfrm>
            <a:off x="198967" y="1437641"/>
            <a:ext cx="11811000" cy="512233"/>
          </a:xfrm>
          <a:ln>
            <a:noFill/>
          </a:ln>
        </p:spPr>
        <p:txBody>
          <a:bodyPr/>
          <a:lstStyle>
            <a:lvl1pPr marL="0" indent="0" algn="ctr">
              <a:buNone/>
              <a:defRPr baseline="0"/>
            </a:lvl1pPr>
          </a:lstStyle>
          <a:p>
            <a:pPr lvl="0"/>
            <a:r>
              <a:rPr lang="en-US" dirty="0"/>
              <a:t>Click to add table title</a:t>
            </a:r>
          </a:p>
        </p:txBody>
      </p:sp>
      <p:sp>
        <p:nvSpPr>
          <p:cNvPr id="3" name="Content Placeholder 1"/>
          <p:cNvSpPr>
            <a:spLocks noGrp="1"/>
          </p:cNvSpPr>
          <p:nvPr>
            <p:ph idx="1" hasCustomPrompt="1"/>
          </p:nvPr>
        </p:nvSpPr>
        <p:spPr>
          <a:xfrm>
            <a:off x="199085" y="2060028"/>
            <a:ext cx="11810881" cy="4066136"/>
          </a:xfrm>
        </p:spPr>
        <p:txBody>
          <a:bodyPr/>
          <a:lstStyle>
            <a:lvl1pPr marL="385224" indent="-385224">
              <a:buClr>
                <a:srgbClr val="BD4F19"/>
              </a:buClr>
              <a:buFont typeface="Arial" panose="020B0604020202020204" pitchFamily="34" charset="0"/>
              <a:buChar char="►"/>
              <a:defRPr baseline="0"/>
            </a:lvl1pPr>
            <a:lvl2pPr marL="757748" indent="-378875">
              <a:buClr>
                <a:srgbClr val="BD4F19"/>
              </a:buClr>
              <a:buFont typeface="Arial" panose="020B0604020202020204" pitchFamily="34" charset="0"/>
              <a:buChar char="►"/>
              <a:defRPr/>
            </a:lvl2pPr>
            <a:lvl3pPr marL="1077357" indent="-313259">
              <a:buClr>
                <a:srgbClr val="BD4F19"/>
              </a:buClr>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7264846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rmal w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FFFFFF"/>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72153789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tacked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5863049"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3" hasCustomPrompt="1"/>
          </p:nvPr>
        </p:nvSpPr>
        <p:spPr>
          <a:xfrm>
            <a:off x="6146916" y="1600202"/>
            <a:ext cx="5863049"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5949959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ags" Target="../tags/tag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p:custDataLst>
              <p:tags r:id="rId30"/>
            </p:custDataLst>
          </p:nvPr>
        </p:nvSpPr>
        <p:spPr bwMode="auto">
          <a:xfrm>
            <a:off x="0" y="0"/>
            <a:ext cx="12192000" cy="1286933"/>
          </a:xfrm>
          <a:prstGeom prst="rect">
            <a:avLst/>
          </a:prstGeom>
          <a:solidFill>
            <a:srgbClr val="0F2C52"/>
          </a:solidFill>
          <a:ln w="9525">
            <a:noFill/>
            <a:round/>
            <a:headEnd type="none" w="sm" len="sm"/>
            <a:tailEnd type="none" w="sm" len="sm"/>
          </a:ln>
        </p:spPr>
        <p:txBody>
          <a:bodyPr>
            <a:prstTxWarp prst="textNoShape">
              <a:avLst/>
            </a:prstTxWarp>
          </a:bodyPr>
          <a:lstStyle/>
          <a:p>
            <a:pPr>
              <a:defRPr/>
            </a:pPr>
            <a:endParaRPr lang="en-US" sz="2400" dirty="0">
              <a:latin typeface="Bookman Old Style" pitchFamily="-84" charset="0"/>
              <a:ea typeface="ＭＳ Ｐゴシック" pitchFamily="-84" charset="-128"/>
              <a:cs typeface="ＭＳ Ｐゴシック" pitchFamily="-84" charset="-128"/>
            </a:endParaRPr>
          </a:p>
        </p:txBody>
      </p:sp>
      <p:sp>
        <p:nvSpPr>
          <p:cNvPr id="2" name="Title Placeholder 1"/>
          <p:cNvSpPr>
            <a:spLocks noGrp="1"/>
          </p:cNvSpPr>
          <p:nvPr>
            <p:ph type="title"/>
          </p:nvPr>
        </p:nvSpPr>
        <p:spPr>
          <a:xfrm>
            <a:off x="199085" y="71967"/>
            <a:ext cx="11810881" cy="1143000"/>
          </a:xfrm>
          <a:prstGeom prst="rect">
            <a:avLst/>
          </a:prstGeom>
          <a:ln>
            <a:noFill/>
          </a:ln>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9085" y="1600201"/>
            <a:ext cx="11810881" cy="4525963"/>
          </a:xfrm>
          <a:prstGeom prst="rect">
            <a:avLst/>
          </a:prstGeom>
          <a:ln>
            <a:noFill/>
          </a:ln>
        </p:spPr>
        <p:txBody>
          <a:bodyPr vert="horz" lIns="91440" tIns="45720" rIns="91440" bIns="45720" rtlCol="0">
            <a:normAutofit/>
          </a:bodyPr>
          <a:lstStyle/>
          <a:p>
            <a:pPr lvl="0"/>
            <a:r>
              <a:rPr lang="en-US" dirty="0"/>
              <a:t>Click to add first-level bullet</a:t>
            </a:r>
          </a:p>
          <a:p>
            <a:pPr lvl="1"/>
            <a:r>
              <a:rPr lang="en-US" dirty="0"/>
              <a:t>Second level</a:t>
            </a:r>
          </a:p>
          <a:p>
            <a:pPr lvl="2"/>
            <a:r>
              <a:rPr lang="en-US" dirty="0"/>
              <a:t>Third level</a:t>
            </a:r>
          </a:p>
        </p:txBody>
      </p:sp>
      <p:sp>
        <p:nvSpPr>
          <p:cNvPr id="6" name="Slide Number Placeholder 5"/>
          <p:cNvSpPr txBox="1">
            <a:spLocks/>
          </p:cNvSpPr>
          <p:nvPr/>
        </p:nvSpPr>
        <p:spPr>
          <a:xfrm>
            <a:off x="11270828" y="6387042"/>
            <a:ext cx="739137" cy="365125"/>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609585"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custDataLst>
      <p:tags r:id="rId29"/>
    </p:custDataLst>
    <p:extLst>
      <p:ext uri="{BB962C8B-B14F-4D97-AF65-F5344CB8AC3E}">
        <p14:creationId xmlns:p14="http://schemas.microsoft.com/office/powerpoint/2010/main" val="26747439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Lst>
  <p:timing>
    <p:tnLst>
      <p:par>
        <p:cTn id="1" dur="indefinite" restart="never" nodeType="tmRoot"/>
      </p:par>
    </p:tnLst>
  </p:timing>
  <p:txStyles>
    <p:titleStyle>
      <a:lvl1pPr algn="l" defTabSz="609585" rtl="0" eaLnBrk="1" latinLnBrk="0" hangingPunct="1">
        <a:spcBef>
          <a:spcPct val="0"/>
        </a:spcBef>
        <a:buNone/>
        <a:defRPr sz="3733" kern="1200">
          <a:solidFill>
            <a:schemeClr val="bg1"/>
          </a:solidFill>
          <a:latin typeface="Arial" panose="020B0604020202020204" pitchFamily="34" charset="0"/>
          <a:ea typeface="+mj-ea"/>
          <a:cs typeface="Arial" panose="020B0604020202020204" pitchFamily="34" charset="0"/>
        </a:defRPr>
      </a:lvl1pPr>
    </p:titleStyle>
    <p:bodyStyle>
      <a:lvl1pPr marL="385224" indent="-385224" algn="l" defTabSz="609585" rtl="0" eaLnBrk="1" latinLnBrk="0" hangingPunct="1">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Arial" panose="020B0604020202020204" pitchFamily="34" charset="0"/>
          <a:ea typeface="+mn-ea"/>
          <a:cs typeface="Arial" panose="020B0604020202020204" pitchFamily="34" charset="0"/>
        </a:defRPr>
      </a:lvl1pPr>
      <a:lvl2pPr marL="755885" indent="-378875" algn="l" defTabSz="609585" rtl="0" eaLnBrk="1" latinLnBrk="0" hangingPunct="1">
        <a:spcBef>
          <a:spcPts val="0"/>
        </a:spcBef>
        <a:buClr>
          <a:srgbClr val="BF5700"/>
        </a:buClr>
        <a:buSzPct val="80000"/>
        <a:buFont typeface="Arial" panose="020B0604020202020204" pitchFamily="34" charset="0"/>
        <a:buChar char="►"/>
        <a:defRPr sz="2667" kern="1200">
          <a:solidFill>
            <a:schemeClr val="tx1"/>
          </a:solidFill>
          <a:latin typeface="Arial" panose="020B0604020202020204" pitchFamily="34" charset="0"/>
          <a:ea typeface="+mn-ea"/>
          <a:cs typeface="Arial" panose="020B0604020202020204" pitchFamily="34" charset="0"/>
        </a:defRPr>
      </a:lvl2pPr>
      <a:lvl3pPr marL="755885" indent="316984" algn="l" defTabSz="609585" rtl="0" eaLnBrk="1" latinLnBrk="0" hangingPunct="1">
        <a:spcBef>
          <a:spcPts val="0"/>
        </a:spcBef>
        <a:buClr>
          <a:srgbClr val="BF5700"/>
        </a:buClr>
        <a:buFont typeface="Arial" panose="020B0604020202020204" pitchFamily="34" charset="0"/>
        <a:buChar char="●"/>
        <a:defRPr sz="2667" kern="1200">
          <a:solidFill>
            <a:schemeClr val="tx1"/>
          </a:solidFill>
          <a:latin typeface="Arial" panose="020B0604020202020204" pitchFamily="34" charset="0"/>
          <a:ea typeface="+mn-ea"/>
          <a:cs typeface="Arial" panose="020B0604020202020204" pitchFamily="34" charset="0"/>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80">
          <p15:clr>
            <a:srgbClr val="F26B43"/>
          </p15:clr>
        </p15:guide>
        <p15:guide id="5" orient="horz" pos="2892">
          <p15:clr>
            <a:srgbClr val="F26B43"/>
          </p15:clr>
        </p15:guide>
        <p15:guide id="8" pos="96">
          <p15:clr>
            <a:srgbClr val="F26B43"/>
          </p15:clr>
        </p15:guide>
        <p15:guide id="9" pos="5664">
          <p15:clr>
            <a:srgbClr val="F26B43"/>
          </p15:clr>
        </p15:guide>
        <p15:guide id="10" orient="horz" pos="1620">
          <p15:clr>
            <a:srgbClr val="F26B43"/>
          </p15:clr>
        </p15:guide>
        <p15:guide id="11" orient="horz" pos="2556">
          <p15:clr>
            <a:srgbClr val="F26B43"/>
          </p15:clr>
        </p15:guide>
        <p15:guide id="12" orient="horz" pos="31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17475" y="72000"/>
            <a:ext cx="2922084" cy="1657563"/>
          </a:xfrm>
          <a:prstGeom prst="rect">
            <a:avLst/>
          </a:prstGeom>
        </p:spPr>
        <p:txBody>
          <a:bodyPr vert="horz" lIns="91440" tIns="45720" rIns="91440" bIns="45720" rtlCol="0" anchor="t">
            <a:noAutofit/>
          </a:bodyPr>
          <a:lstStyle/>
          <a:p>
            <a:r>
              <a:rPr lang="en-US" dirty="0"/>
              <a:t>Click to add title</a:t>
            </a:r>
          </a:p>
        </p:txBody>
      </p:sp>
      <p:sp>
        <p:nvSpPr>
          <p:cNvPr id="7" name="Rectangle 6"/>
          <p:cNvSpPr>
            <a:spLocks noChangeArrowheads="1"/>
          </p:cNvSpPr>
          <p:nvPr/>
        </p:nvSpPr>
        <p:spPr bwMode="auto">
          <a:xfrm>
            <a:off x="1" y="0"/>
            <a:ext cx="3361268" cy="6858000"/>
          </a:xfrm>
          <a:prstGeom prst="rect">
            <a:avLst/>
          </a:prstGeom>
          <a:solidFill>
            <a:srgbClr val="0F2C52"/>
          </a:solidFill>
          <a:ln w="9525">
            <a:noFill/>
            <a:round/>
            <a:headEnd type="none" w="sm" len="sm"/>
            <a:tailEnd type="none" w="sm" len="sm"/>
          </a:ln>
        </p:spPr>
        <p:txBody>
          <a:bodyPr>
            <a:prstTxWarp prst="textNoShape">
              <a:avLst/>
            </a:prstTxWarp>
          </a:bodyPr>
          <a:lstStyle/>
          <a:p>
            <a:pPr>
              <a:defRPr/>
            </a:pPr>
            <a:endParaRPr lang="en-US" sz="2400" dirty="0">
              <a:latin typeface="Bookman Old Style" pitchFamily="-84" charset="0"/>
              <a:ea typeface="ＭＳ Ｐゴシック" pitchFamily="-84" charset="-128"/>
              <a:cs typeface="ＭＳ Ｐゴシック" pitchFamily="-84" charset="-128"/>
            </a:endParaRPr>
          </a:p>
        </p:txBody>
      </p:sp>
      <p:sp>
        <p:nvSpPr>
          <p:cNvPr id="9" name="Slide Number Placeholder 1"/>
          <p:cNvSpPr txBox="1">
            <a:spLocks/>
          </p:cNvSpPr>
          <p:nvPr/>
        </p:nvSpPr>
        <p:spPr>
          <a:xfrm>
            <a:off x="11270828" y="6387042"/>
            <a:ext cx="739137" cy="365125"/>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609585"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custDataLst>
      <p:tags r:id="rId14"/>
    </p:custDataLst>
    <p:extLst>
      <p:ext uri="{BB962C8B-B14F-4D97-AF65-F5344CB8AC3E}">
        <p14:creationId xmlns:p14="http://schemas.microsoft.com/office/powerpoint/2010/main" val="302958815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609585" rtl="0" eaLnBrk="1" latinLnBrk="0" hangingPunct="1">
        <a:spcBef>
          <a:spcPct val="0"/>
        </a:spcBef>
        <a:buNone/>
        <a:defRPr sz="3200" kern="1200">
          <a:solidFill>
            <a:srgbClr val="FFFFFF"/>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image" Target="../media/image110.png"/><Relationship Id="rId5"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1.xml"/><Relationship Id="rId1" Type="http://schemas.openxmlformats.org/officeDocument/2006/relationships/slideLayout" Target="../slideLayouts/slideLayout24.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2.xml"/><Relationship Id="rId1" Type="http://schemas.openxmlformats.org/officeDocument/2006/relationships/slideLayout" Target="../slideLayouts/slideLayout26.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4.xml"/><Relationship Id="rId5" Type="http://schemas.openxmlformats.org/officeDocument/2006/relationships/image" Target="../media/image27.emf"/><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7.xml"/><Relationship Id="rId1" Type="http://schemas.openxmlformats.org/officeDocument/2006/relationships/slideLayout" Target="../slideLayouts/slideLayout24.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v=OorYxjfQdgc&amp;list=PL6p7gIm6aWd_08EeEhxLOUWnP-zu-04LA&amp;index=11" TargetMode="External"/><Relationship Id="rId3" Type="http://schemas.openxmlformats.org/officeDocument/2006/relationships/hyperlink" Target="https://www.youtube.com/watch?v=0t9m6mLLps8&amp;list=PL6p7gIm6aWd_08EeEhxLOUWnP-zu-04LA" TargetMode="External"/><Relationship Id="rId7" Type="http://schemas.openxmlformats.org/officeDocument/2006/relationships/hyperlink" Target="https://www.youtube.com/watch?v=s4O9bRm8D8o" TargetMode="External"/><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hyperlink" Target="https://www.youtube.com/watch?v=i_ykF6Of8-U&amp;list=PL6p7gIm6aWd_08EeEhxLOUWnP-zu-04LA&amp;index=9" TargetMode="External"/><Relationship Id="rId5" Type="http://schemas.openxmlformats.org/officeDocument/2006/relationships/hyperlink" Target="https://www.youtube.com/watch?v=XBx2bqC0V_0" TargetMode="External"/><Relationship Id="rId4" Type="http://schemas.openxmlformats.org/officeDocument/2006/relationships/hyperlink" Target="https://www.youtube.com/watch?v=0t9m6mLLps8" TargetMode="External"/><Relationship Id="rId9"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4.xml"/><Relationship Id="rId6" Type="http://schemas.openxmlformats.org/officeDocument/2006/relationships/image" Target="../media/image61.png"/><Relationship Id="rId5" Type="http://schemas.openxmlformats.org/officeDocument/2006/relationships/image" Target="../media/image39.jpe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notesSlide" Target="../notesSlides/notesSlide33.xml"/><Relationship Id="rId7" Type="http://schemas.openxmlformats.org/officeDocument/2006/relationships/image" Target="../media/image41.emf"/><Relationship Id="rId2" Type="http://schemas.openxmlformats.org/officeDocument/2006/relationships/slideLayout" Target="../slideLayouts/slideLayout2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0.emf"/><Relationship Id="rId10" Type="http://schemas.openxmlformats.org/officeDocument/2006/relationships/image" Target="../media/image42.JPG"/><Relationship Id="rId4" Type="http://schemas.openxmlformats.org/officeDocument/2006/relationships/oleObject" Target="../embeddings/oleObject2.bin"/><Relationship Id="rId9" Type="http://schemas.openxmlformats.org/officeDocument/2006/relationships/image" Target="../media/image100.png"/></Relationships>
</file>

<file path=ppt/slides/_rels/slide3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34.xml"/><Relationship Id="rId7" Type="http://schemas.openxmlformats.org/officeDocument/2006/relationships/image" Target="../media/image43.wmf"/><Relationship Id="rId2" Type="http://schemas.openxmlformats.org/officeDocument/2006/relationships/slideLayout" Target="../slideLayouts/slideLayout2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5.JPG"/><Relationship Id="rId4" Type="http://schemas.openxmlformats.org/officeDocument/2006/relationships/image" Target="../media/image44.JP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8.xml"/><Relationship Id="rId1" Type="http://schemas.openxmlformats.org/officeDocument/2006/relationships/slideLayout" Target="../slideLayouts/slideLayout24.xml"/><Relationship Id="rId5" Type="http://schemas.openxmlformats.org/officeDocument/2006/relationships/image" Target="../media/image52.png"/><Relationship Id="rId4" Type="http://schemas.openxmlformats.org/officeDocument/2006/relationships/image" Target="../media/image180.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4.xml"/><Relationship Id="rId5" Type="http://schemas.openxmlformats.org/officeDocument/2006/relationships/image" Target="../media/image50.emf"/><Relationship Id="rId4" Type="http://schemas.openxmlformats.org/officeDocument/2006/relationships/image" Target="../media/image4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41.xml"/><Relationship Id="rId1" Type="http://schemas.openxmlformats.org/officeDocument/2006/relationships/slideLayout" Target="../slideLayouts/slideLayout24.xml"/><Relationship Id="rId4" Type="http://schemas.openxmlformats.org/officeDocument/2006/relationships/image" Target="../media/image53.emf"/></Relationships>
</file>

<file path=ppt/slides/_rels/slide4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42.xml"/><Relationship Id="rId1" Type="http://schemas.openxmlformats.org/officeDocument/2006/relationships/slideLayout" Target="../slideLayouts/slideLayout24.xml"/><Relationship Id="rId5" Type="http://schemas.openxmlformats.org/officeDocument/2006/relationships/image" Target="../media/image53.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hyperlink" Target="https://stats.idre.ucla.edu/stata/webbooks/reg/chapter1/regressionwith-statachapter-1-simple-and-multiple-regression/" TargetMode="External"/><Relationship Id="rId2" Type="http://schemas.openxmlformats.org/officeDocument/2006/relationships/notesSlide" Target="../notesSlides/notesSlide44.xml"/><Relationship Id="rId1" Type="http://schemas.openxmlformats.org/officeDocument/2006/relationships/slideLayout" Target="../slideLayouts/slideLayout24.xml"/><Relationship Id="rId5" Type="http://schemas.openxmlformats.org/officeDocument/2006/relationships/image" Target="../media/image54.JPG"/><Relationship Id="rId4" Type="http://schemas.openxmlformats.org/officeDocument/2006/relationships/hyperlink" Target="https://stats.idre.ucla.edu/sas/webbooks/reg/chapter1/regressionwith-saschapter-1-simple-and-multiple-regression/"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stats.idre.ucla.edu/" TargetMode="External"/><Relationship Id="rId2" Type="http://schemas.openxmlformats.org/officeDocument/2006/relationships/notesSlide" Target="../notesSlides/notesSlide45.xml"/><Relationship Id="rId1" Type="http://schemas.openxmlformats.org/officeDocument/2006/relationships/slideLayout" Target="../slideLayouts/slideLayout24.xml"/><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8 B  Statistical methods:</a:t>
            </a:r>
            <a:br>
              <a:rPr lang="en-US" dirty="0" smtClean="0"/>
            </a:br>
            <a:r>
              <a:rPr lang="en-US" dirty="0" smtClean="0"/>
              <a:t>Linear and Logistic Regression</a:t>
            </a:r>
            <a:endParaRPr lang="en-US" dirty="0"/>
          </a:p>
        </p:txBody>
      </p:sp>
      <p:sp>
        <p:nvSpPr>
          <p:cNvPr id="3" name="Subtitle 2"/>
          <p:cNvSpPr>
            <a:spLocks noGrp="1"/>
          </p:cNvSpPr>
          <p:nvPr>
            <p:ph type="subTitle" idx="1"/>
          </p:nvPr>
        </p:nvSpPr>
        <p:spPr/>
        <p:txBody>
          <a:bodyPr>
            <a:normAutofit/>
          </a:bodyPr>
          <a:lstStyle/>
          <a:p>
            <a:r>
              <a:rPr lang="en-US" dirty="0"/>
              <a:t>PHW 2710 L </a:t>
            </a:r>
          </a:p>
          <a:p>
            <a:r>
              <a:rPr lang="en-US" dirty="0"/>
              <a:t>Epidemiology III</a:t>
            </a:r>
          </a:p>
          <a:p>
            <a:r>
              <a:rPr lang="en-US" dirty="0" smtClean="0"/>
              <a:t>Miryoung Lee</a:t>
            </a:r>
            <a:endParaRPr lang="en-US" dirty="0"/>
          </a:p>
          <a:p>
            <a:endParaRPr lang="en-US" dirty="0"/>
          </a:p>
        </p:txBody>
      </p:sp>
      <p:pic>
        <p:nvPicPr>
          <p:cNvPr id="5" name="Picture Placeholder 4"/>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9948" r="29948"/>
          <a:stretch>
            <a:fillRect/>
          </a:stretch>
        </p:blipFill>
        <p:spPr/>
      </p:pic>
    </p:spTree>
    <p:extLst>
      <p:ext uri="{BB962C8B-B14F-4D97-AF65-F5344CB8AC3E}">
        <p14:creationId xmlns:p14="http://schemas.microsoft.com/office/powerpoint/2010/main" val="3477744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52" name="Rectangle 3"/>
              <p:cNvSpPr>
                <a:spLocks noGrp="1" noChangeArrowheads="1"/>
              </p:cNvSpPr>
              <p:nvPr>
                <p:ph idx="1"/>
              </p:nvPr>
            </p:nvSpPr>
            <p:spPr>
              <a:xfrm>
                <a:off x="536845" y="415513"/>
                <a:ext cx="10900121" cy="5872249"/>
              </a:xfrm>
            </p:spPr>
            <p:txBody>
              <a:bodyPr>
                <a:normAutofit/>
              </a:bodyPr>
              <a:lstStyle/>
              <a:p>
                <a:pPr eaLnBrk="1" hangingPunct="1">
                  <a:lnSpc>
                    <a:spcPct val="90000"/>
                  </a:lnSpc>
                </a:pPr>
                <a:r>
                  <a:rPr lang="en-US" altLang="en-US" dirty="0"/>
                  <a:t>The </a:t>
                </a:r>
                <a:r>
                  <a:rPr lang="en-US" altLang="en-US" dirty="0" smtClean="0"/>
                  <a:t>prediction equation is</a:t>
                </a:r>
                <a:r>
                  <a:rPr lang="en-US" altLang="en-US" dirty="0"/>
                  <a:t>:  </a:t>
                </a:r>
              </a:p>
              <a:p>
                <a:pPr>
                  <a:lnSpc>
                    <a:spcPct val="90000"/>
                  </a:lnSpc>
                  <a:buNone/>
                </a:pPr>
                <a:r>
                  <a:rPr lang="en-US" altLang="en-US" sz="3200" dirty="0"/>
                  <a:t/>
                </a:r>
                <a:br>
                  <a:rPr lang="en-US" altLang="en-US" sz="3200" dirty="0"/>
                </a:br>
                <a:r>
                  <a:rPr lang="en-US" altLang="en-US" sz="3200" dirty="0"/>
                  <a:t/>
                </a:r>
                <a:br>
                  <a:rPr lang="en-US" altLang="en-US" sz="3200" dirty="0"/>
                </a:br>
                <a:r>
                  <a:rPr lang="en-US" altLang="en-US" sz="2400" dirty="0" smtClean="0"/>
                  <a:t>where </a:t>
                </a:r>
                <a:r>
                  <a:rPr lang="en-US" altLang="en-US" sz="2400" i="1" dirty="0" smtClean="0"/>
                  <a:t>ŷ</a:t>
                </a:r>
                <a:r>
                  <a:rPr lang="en-US" altLang="en-US" sz="2400" dirty="0" smtClean="0"/>
                  <a:t> ≡ </a:t>
                </a:r>
                <a:r>
                  <a:rPr lang="en-US" altLang="en-US" sz="2400" b="1" dirty="0" smtClean="0"/>
                  <a:t>predicted</a:t>
                </a:r>
                <a:r>
                  <a:rPr lang="en-US" altLang="en-US" sz="2400" dirty="0" smtClean="0"/>
                  <a:t> value of </a:t>
                </a:r>
                <a:r>
                  <a:rPr lang="en-US" altLang="en-US" sz="2400" i="1" dirty="0" smtClean="0"/>
                  <a:t>y</a:t>
                </a:r>
                <a:r>
                  <a:rPr lang="en-US" altLang="en-US" sz="2400" dirty="0" smtClean="0"/>
                  <a:t>, </a:t>
                </a:r>
                <a:br>
                  <a:rPr lang="en-US" altLang="en-US" sz="2400" dirty="0" smtClean="0"/>
                </a:br>
                <a:r>
                  <a:rPr lang="en-US" altLang="en-US" sz="2400" i="1" dirty="0" smtClean="0"/>
                  <a:t>a (or </a:t>
                </a:r>
                <a14:m>
                  <m:oMath xmlns:m="http://schemas.openxmlformats.org/officeDocument/2006/math">
                    <m:sSub>
                      <m:sSubPr>
                        <m:ctrlPr>
                          <a:rPr lang="en-US" sz="2400" i="1">
                            <a:latin typeface="Cambria Math" panose="02040503050406030204" pitchFamily="18" charset="0"/>
                            <a:sym typeface="Symbol"/>
                          </a:rPr>
                        </m:ctrlPr>
                      </m:sSubPr>
                      <m:e>
                        <m:r>
                          <a:rPr lang="en-US" sz="2400" i="1">
                            <a:latin typeface="Cambria Math" panose="02040503050406030204" pitchFamily="18" charset="0"/>
                            <a:sym typeface="Symbol"/>
                          </a:rPr>
                          <m:t>𝑏</m:t>
                        </m:r>
                      </m:e>
                      <m:sub>
                        <m:r>
                          <a:rPr lang="en-US" sz="2400" i="1">
                            <a:latin typeface="Cambria Math" panose="02040503050406030204" pitchFamily="18" charset="0"/>
                            <a:sym typeface="Symbol"/>
                          </a:rPr>
                          <m:t>0</m:t>
                        </m:r>
                      </m:sub>
                    </m:sSub>
                  </m:oMath>
                </a14:m>
                <a:r>
                  <a:rPr lang="en-US" altLang="en-US" sz="2400" dirty="0" smtClean="0"/>
                  <a:t>) ≡ the </a:t>
                </a:r>
                <a:r>
                  <a:rPr lang="en-US" altLang="en-US" sz="2400" b="1" dirty="0" smtClean="0"/>
                  <a:t>y-intercept</a:t>
                </a:r>
                <a:r>
                  <a:rPr lang="en-US" altLang="en-US" sz="2400" dirty="0" smtClean="0"/>
                  <a:t> of the line, </a:t>
                </a:r>
              </a:p>
              <a:p>
                <a:pPr>
                  <a:lnSpc>
                    <a:spcPct val="90000"/>
                  </a:lnSpc>
                  <a:buNone/>
                </a:pPr>
                <a:r>
                  <a:rPr lang="en-US" altLang="en-US" sz="2400" dirty="0" smtClean="0"/>
                  <a:t>And </a:t>
                </a:r>
                <a:r>
                  <a:rPr lang="en-US" altLang="en-US" sz="2400" i="1" dirty="0" smtClean="0"/>
                  <a:t>b</a:t>
                </a:r>
                <a:r>
                  <a:rPr lang="en-US" altLang="en-US" sz="2400" i="1" baseline="-25000" dirty="0" smtClean="0"/>
                  <a:t>1</a:t>
                </a:r>
                <a:r>
                  <a:rPr lang="en-US" altLang="en-US" sz="2400" dirty="0" smtClean="0"/>
                  <a:t> ≡ the </a:t>
                </a:r>
                <a:r>
                  <a:rPr lang="en-US" altLang="en-US" sz="2400" b="1" dirty="0" smtClean="0"/>
                  <a:t>slope</a:t>
                </a:r>
                <a:r>
                  <a:rPr lang="en-US" altLang="en-US" sz="2400" dirty="0" smtClean="0"/>
                  <a:t> of the line</a:t>
                </a:r>
                <a:endParaRPr lang="en-US" altLang="en-US" sz="3200" dirty="0"/>
              </a:p>
              <a:p>
                <a:pPr eaLnBrk="1" hangingPunct="1">
                  <a:lnSpc>
                    <a:spcPct val="90000"/>
                  </a:lnSpc>
                </a:pPr>
                <a:r>
                  <a:rPr lang="en-US" altLang="en-US" dirty="0"/>
                  <a:t>Equations to calculate </a:t>
                </a:r>
                <a:r>
                  <a:rPr lang="en-US" altLang="en-US" i="1" dirty="0" smtClean="0"/>
                  <a:t>b</a:t>
                </a:r>
                <a:r>
                  <a:rPr lang="en-US" altLang="en-US" i="1" baseline="-25000" dirty="0" smtClean="0"/>
                  <a:t>0</a:t>
                </a:r>
                <a:r>
                  <a:rPr lang="en-US" altLang="en-US" baseline="-25000" dirty="0" smtClean="0"/>
                  <a:t> </a:t>
                </a:r>
                <a:r>
                  <a:rPr lang="en-US" altLang="en-US" dirty="0"/>
                  <a:t>and</a:t>
                </a:r>
                <a:r>
                  <a:rPr lang="en-US" altLang="en-US" sz="2400" dirty="0"/>
                  <a:t> </a:t>
                </a:r>
                <a:r>
                  <a:rPr lang="en-US" altLang="en-US" i="1" dirty="0" smtClean="0"/>
                  <a:t>b</a:t>
                </a:r>
                <a:r>
                  <a:rPr lang="en-US" altLang="en-US" i="1" baseline="-25000" dirty="0" smtClean="0"/>
                  <a:t>1</a:t>
                </a:r>
                <a:endParaRPr lang="en-US" altLang="en-US" i="1" baseline="-25000" dirty="0"/>
              </a:p>
              <a:p>
                <a:pPr lvl="1" eaLnBrk="1" hangingPunct="1">
                  <a:lnSpc>
                    <a:spcPct val="90000"/>
                  </a:lnSpc>
                  <a:buFontTx/>
                  <a:buNone/>
                </a:pPr>
                <a:r>
                  <a:rPr lang="en-US" altLang="en-US" sz="2800" dirty="0"/>
                  <a:t>SLOPE:</a:t>
                </a:r>
              </a:p>
              <a:p>
                <a:pPr lvl="1" eaLnBrk="1" hangingPunct="1">
                  <a:lnSpc>
                    <a:spcPct val="90000"/>
                  </a:lnSpc>
                </a:pPr>
                <a:endParaRPr lang="en-US" altLang="en-US" sz="2800" dirty="0"/>
              </a:p>
              <a:p>
                <a:pPr lvl="1" eaLnBrk="1" hangingPunct="1">
                  <a:lnSpc>
                    <a:spcPct val="90000"/>
                  </a:lnSpc>
                  <a:buFontTx/>
                  <a:buNone/>
                </a:pPr>
                <a:r>
                  <a:rPr lang="en-US" altLang="en-US" sz="2800" dirty="0"/>
                  <a:t>INTERCEPT:</a:t>
                </a:r>
              </a:p>
            </p:txBody>
          </p:sp>
        </mc:Choice>
        <mc:Fallback xmlns="">
          <p:sp>
            <p:nvSpPr>
              <p:cNvPr id="27652" name="Rectangle 3"/>
              <p:cNvSpPr>
                <a:spLocks noGrp="1" noRot="1" noChangeAspect="1" noMove="1" noResize="1" noEditPoints="1" noAdjustHandles="1" noChangeArrowheads="1" noChangeShapeType="1" noTextEdit="1"/>
              </p:cNvSpPr>
              <p:nvPr>
                <p:ph idx="1"/>
              </p:nvPr>
            </p:nvSpPr>
            <p:spPr>
              <a:xfrm>
                <a:off x="536845" y="415513"/>
                <a:ext cx="10900121" cy="5872249"/>
              </a:xfrm>
              <a:blipFill>
                <a:blip r:embed="rId3"/>
                <a:stretch>
                  <a:fillRect l="-839" t="-1765"/>
                </a:stretch>
              </a:blipFill>
            </p:spPr>
            <p:txBody>
              <a:bodyPr/>
              <a:lstStyle/>
              <a:p>
                <a:r>
                  <a:rPr lang="en-US">
                    <a:noFill/>
                  </a:rPr>
                  <a:t> </a:t>
                </a:r>
              </a:p>
            </p:txBody>
          </p:sp>
        </mc:Fallback>
      </mc:AlternateContent>
      <p:pic>
        <p:nvPicPr>
          <p:cNvPr id="2765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322" y="950687"/>
            <a:ext cx="2686050" cy="857250"/>
          </a:xfrm>
          <a:prstGeom prst="rect">
            <a:avLst/>
          </a:prstGeom>
          <a:noFill/>
          <a:ln w="3175" algn="ctr">
            <a:noFill/>
            <a:miter lim="800000"/>
            <a:headEnd/>
            <a:tailEnd/>
          </a:ln>
          <a:extLst>
            <a:ext uri="{909E8E84-426E-40DD-AFC4-6F175D3DCCD1}">
              <a14:hiddenFill xmlns:a14="http://schemas.microsoft.com/office/drawing/2010/main">
                <a:solidFill>
                  <a:srgbClr val="FFFFFF"/>
                </a:solidFill>
              </a14:hiddenFill>
            </a:ext>
          </a:extLst>
        </p:spPr>
      </p:pic>
      <p:pic>
        <p:nvPicPr>
          <p:cNvPr id="27654" name="Picture 10"/>
          <p:cNvPicPr>
            <a:picLocks noChangeAspect="1" noChangeArrowheads="1"/>
          </p:cNvPicPr>
          <p:nvPr/>
        </p:nvPicPr>
        <p:blipFill>
          <a:blip r:embed="rId5">
            <a:extLst>
              <a:ext uri="{28A0092B-C50C-407E-A947-70E740481C1C}">
                <a14:useLocalDpi xmlns:a14="http://schemas.microsoft.com/office/drawing/2010/main" val="0"/>
              </a:ext>
            </a:extLst>
          </a:blip>
          <a:srcRect t="12579" b="9749"/>
          <a:stretch>
            <a:fillRect/>
          </a:stretch>
        </p:blipFill>
        <p:spPr bwMode="auto">
          <a:xfrm>
            <a:off x="3852660" y="4219196"/>
            <a:ext cx="1692275" cy="909637"/>
          </a:xfrm>
          <a:prstGeom prst="rect">
            <a:avLst/>
          </a:prstGeom>
          <a:noFill/>
          <a:ln w="3175" algn="ctr">
            <a:no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Rectangle 1"/>
              <p:cNvSpPr/>
              <p:nvPr/>
            </p:nvSpPr>
            <p:spPr>
              <a:xfrm>
                <a:off x="691664" y="1066800"/>
                <a:ext cx="3620350" cy="707886"/>
              </a:xfrm>
              <a:prstGeom prst="rect">
                <a:avLst/>
              </a:prstGeom>
            </p:spPr>
            <p:txBody>
              <a:bodyPr wrap="none">
                <a:spAutoFit/>
              </a:bodyPr>
              <a:lstStyle/>
              <a:p>
                <a:pPr>
                  <a:buNone/>
                </a:pPr>
                <a14:m>
                  <m:oMath xmlns:m="http://schemas.openxmlformats.org/officeDocument/2006/math">
                    <m:acc>
                      <m:accPr>
                        <m:chr m:val="̂"/>
                        <m:ctrlPr>
                          <a:rPr lang="en-US" sz="4000" i="1">
                            <a:latin typeface="Cambria Math" panose="02040503050406030204" pitchFamily="18" charset="0"/>
                            <a:sym typeface="Symbol"/>
                          </a:rPr>
                        </m:ctrlPr>
                      </m:accPr>
                      <m:e>
                        <m:r>
                          <a:rPr lang="en-US" sz="4000" i="1">
                            <a:latin typeface="Cambria Math"/>
                            <a:sym typeface="Symbol"/>
                          </a:rPr>
                          <m:t>𝑦</m:t>
                        </m:r>
                      </m:e>
                    </m:acc>
                    <m:r>
                      <a:rPr lang="en-US" sz="4000" i="1">
                        <a:latin typeface="Cambria Math"/>
                        <a:sym typeface="Symbol"/>
                      </a:rPr>
                      <m:t>=</m:t>
                    </m:r>
                    <m:sSub>
                      <m:sSubPr>
                        <m:ctrlPr>
                          <a:rPr lang="en-US" sz="4000" i="1">
                            <a:latin typeface="Cambria Math" panose="02040503050406030204" pitchFamily="18" charset="0"/>
                            <a:sym typeface="Symbol"/>
                          </a:rPr>
                        </m:ctrlPr>
                      </m:sSubPr>
                      <m:e>
                        <m:r>
                          <a:rPr lang="en-US" sz="4000" i="1">
                            <a:latin typeface="Cambria Math" panose="02040503050406030204" pitchFamily="18" charset="0"/>
                            <a:sym typeface="Symbol"/>
                          </a:rPr>
                          <m:t>𝑏</m:t>
                        </m:r>
                      </m:e>
                      <m:sub>
                        <m:r>
                          <a:rPr lang="en-US" sz="4000" i="1">
                            <a:latin typeface="Cambria Math" panose="02040503050406030204" pitchFamily="18" charset="0"/>
                            <a:sym typeface="Symbol"/>
                          </a:rPr>
                          <m:t>0</m:t>
                        </m:r>
                      </m:sub>
                    </m:sSub>
                    <m:r>
                      <a:rPr lang="en-US" sz="4000" i="1">
                        <a:latin typeface="Cambria Math"/>
                        <a:sym typeface="Symbol"/>
                      </a:rPr>
                      <m:t>+</m:t>
                    </m:r>
                    <m:r>
                      <a:rPr lang="en-US" sz="4000" i="1">
                        <a:latin typeface="Cambria Math"/>
                        <a:sym typeface="Symbol"/>
                      </a:rPr>
                      <m:t>𝑏𝑥</m:t>
                    </m:r>
                  </m:oMath>
                </a14:m>
                <a:r>
                  <a:rPr lang="en-US" sz="4000" dirty="0" smtClean="0">
                    <a:sym typeface="Symbol"/>
                  </a:rPr>
                  <a:t> or  </a:t>
                </a:r>
                <a:endParaRPr lang="en-US" sz="4000" dirty="0">
                  <a:sym typeface="Symbol"/>
                </a:endParaRPr>
              </a:p>
            </p:txBody>
          </p:sp>
        </mc:Choice>
        <mc:Fallback xmlns="">
          <p:sp>
            <p:nvSpPr>
              <p:cNvPr id="2" name="Rectangle 1"/>
              <p:cNvSpPr>
                <a:spLocks noRot="1" noChangeAspect="1" noMove="1" noResize="1" noEditPoints="1" noAdjustHandles="1" noChangeArrowheads="1" noChangeShapeType="1" noTextEdit="1"/>
              </p:cNvSpPr>
              <p:nvPr/>
            </p:nvSpPr>
            <p:spPr>
              <a:xfrm>
                <a:off x="691664" y="1066800"/>
                <a:ext cx="3620350" cy="707886"/>
              </a:xfrm>
              <a:prstGeom prst="rect">
                <a:avLst/>
              </a:prstGeom>
              <a:blipFill>
                <a:blip r:embed="rId6"/>
                <a:stretch>
                  <a:fillRect t="-15517" r="-5051" b="-36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028319" y="5492854"/>
                <a:ext cx="250908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r>
                        <a:rPr lang="en-US" sz="2800" b="0" i="1" smtClean="0">
                          <a:latin typeface="Cambria Math" panose="02040503050406030204" pitchFamily="18" charset="0"/>
                        </a:rPr>
                        <m:t> −</m:t>
                      </m:r>
                      <m:r>
                        <a:rPr lang="en-US" sz="2800" b="0" i="1" smtClean="0">
                          <a:latin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𝑥</m:t>
                          </m:r>
                        </m:e>
                      </m:acc>
                    </m:oMath>
                  </m:oMathPara>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3028319" y="5492854"/>
                <a:ext cx="2509085" cy="430887"/>
              </a:xfrm>
              <a:prstGeom prst="rect">
                <a:avLst/>
              </a:prstGeom>
              <a:blipFill>
                <a:blip r:embed="rId7"/>
                <a:stretch>
                  <a:fillRect/>
                </a:stretch>
              </a:blipFill>
            </p:spPr>
            <p:txBody>
              <a:bodyPr/>
              <a:lstStyle/>
              <a:p>
                <a:r>
                  <a:rPr lang="en-US">
                    <a:noFill/>
                  </a:rPr>
                  <a:t> </a:t>
                </a:r>
              </a:p>
            </p:txBody>
          </p:sp>
        </mc:Fallback>
      </mc:AlternateContent>
      <p:grpSp>
        <p:nvGrpSpPr>
          <p:cNvPr id="8" name="Group 7"/>
          <p:cNvGrpSpPr/>
          <p:nvPr/>
        </p:nvGrpSpPr>
        <p:grpSpPr>
          <a:xfrm>
            <a:off x="6343857" y="1774686"/>
            <a:ext cx="5626672" cy="4544570"/>
            <a:chOff x="1743075" y="869950"/>
            <a:chExt cx="8323263" cy="5299076"/>
          </a:xfrm>
        </p:grpSpPr>
        <p:pic>
          <p:nvPicPr>
            <p:cNvPr id="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3450" y="1333501"/>
              <a:ext cx="763905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10" name="AutoShape 8"/>
            <p:cNvCxnSpPr>
              <a:cxnSpLocks noChangeShapeType="1"/>
              <a:stCxn id="12" idx="2"/>
            </p:cNvCxnSpPr>
            <p:nvPr/>
          </p:nvCxnSpPr>
          <p:spPr bwMode="auto">
            <a:xfrm rot="16200000" flipH="1">
              <a:off x="5953125" y="-46038"/>
              <a:ext cx="2444749" cy="5353049"/>
            </a:xfrm>
            <a:prstGeom prst="curvedConnector2">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cxnSp>
        <p:grpSp>
          <p:nvGrpSpPr>
            <p:cNvPr id="11" name="Group 10"/>
            <p:cNvGrpSpPr>
              <a:grpSpLocks/>
            </p:cNvGrpSpPr>
            <p:nvPr/>
          </p:nvGrpSpPr>
          <p:grpSpPr bwMode="auto">
            <a:xfrm>
              <a:off x="1743075" y="869950"/>
              <a:ext cx="8323263" cy="3125788"/>
              <a:chOff x="126" y="801"/>
              <a:chExt cx="5243" cy="1969"/>
            </a:xfrm>
            <a:noFill/>
          </p:grpSpPr>
          <p:sp>
            <p:nvSpPr>
              <p:cNvPr id="12" name="Text Box 6"/>
              <p:cNvSpPr txBox="1">
                <a:spLocks noChangeArrowheads="1"/>
              </p:cNvSpPr>
              <p:nvPr/>
            </p:nvSpPr>
            <p:spPr bwMode="auto">
              <a:xfrm>
                <a:off x="126" y="801"/>
                <a:ext cx="3472" cy="339"/>
              </a:xfrm>
              <a:prstGeom prst="rect">
                <a:avLst/>
              </a:prstGeom>
              <a:grpFill/>
              <a:ln w="9525" algn="ctr">
                <a:solidFill>
                  <a:schemeClr val="tx1"/>
                </a:solidFill>
                <a:miter lim="800000"/>
                <a:headEnd/>
                <a:tailEnd/>
              </a:ln>
            </p:spPr>
            <p:txBody>
              <a:bodyPr wrap="none">
                <a:spAutoFit/>
              </a:bodyPr>
              <a:lstStyle>
                <a:lvl1pPr eaLnBrk="0" hangingPunct="0">
                  <a:defRPr sz="3200">
                    <a:solidFill>
                      <a:schemeClr val="tx1"/>
                    </a:solidFill>
                    <a:latin typeface="Arial" charset="0"/>
                  </a:defRPr>
                </a:lvl1pPr>
                <a:lvl2pPr marL="742950" indent="-285750" eaLnBrk="0" hangingPunct="0">
                  <a:buChar char="–"/>
                  <a:defRPr sz="28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buChar char="–"/>
                  <a:defRPr sz="2000">
                    <a:solidFill>
                      <a:schemeClr val="tx1"/>
                    </a:solidFill>
                    <a:latin typeface="Arial" charset="0"/>
                  </a:defRPr>
                </a:lvl4pPr>
                <a:lvl5pPr marL="2057400" indent="-228600"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FontTx/>
                  <a:buNone/>
                </a:pPr>
                <a:r>
                  <a:rPr lang="en-US" altLang="en-US" sz="2400" dirty="0"/>
                  <a:t>Slope </a:t>
                </a:r>
                <a:r>
                  <a:rPr lang="en-US" altLang="en-US" sz="2400" i="1" dirty="0"/>
                  <a:t>b</a:t>
                </a:r>
                <a:r>
                  <a:rPr lang="en-US" altLang="en-US" sz="2400" dirty="0"/>
                  <a:t> is the key </a:t>
                </a:r>
                <a:r>
                  <a:rPr lang="en-US" altLang="en-US" sz="2400" dirty="0" smtClean="0"/>
                  <a:t>statistic</a:t>
                </a:r>
                <a:endParaRPr lang="en-US" altLang="en-US" sz="2400" dirty="0"/>
              </a:p>
            </p:txBody>
          </p:sp>
          <p:sp>
            <p:nvSpPr>
              <p:cNvPr id="13" name="Oval 7"/>
              <p:cNvSpPr>
                <a:spLocks noChangeArrowheads="1"/>
              </p:cNvSpPr>
              <p:nvPr/>
            </p:nvSpPr>
            <p:spPr bwMode="auto">
              <a:xfrm>
                <a:off x="3796" y="2423"/>
                <a:ext cx="1573" cy="347"/>
              </a:xfrm>
              <a:prstGeom prst="ellipse">
                <a:avLst/>
              </a:prstGeom>
              <a:grpFill/>
              <a:ln w="31750" algn="ctr">
                <a:solidFill>
                  <a:schemeClr val="accent1"/>
                </a:solidFill>
                <a:round/>
                <a:headEnd/>
                <a:tailEnd/>
              </a:ln>
            </p:spPr>
            <p:txBody>
              <a:bodyPr wrap="none" anchor="ctr"/>
              <a:lstStyle>
                <a:lvl1pPr eaLnBrk="0" hangingPunct="0">
                  <a:defRPr sz="3200">
                    <a:solidFill>
                      <a:schemeClr val="tx1"/>
                    </a:solidFill>
                    <a:latin typeface="Arial" charset="0"/>
                  </a:defRPr>
                </a:lvl1pPr>
                <a:lvl2pPr marL="742950" indent="-285750" eaLnBrk="0" hangingPunct="0">
                  <a:buChar char="–"/>
                  <a:defRPr sz="28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buChar char="–"/>
                  <a:defRPr sz="2000">
                    <a:solidFill>
                      <a:schemeClr val="tx1"/>
                    </a:solidFill>
                    <a:latin typeface="Arial" charset="0"/>
                  </a:defRPr>
                </a:lvl4pPr>
                <a:lvl5pPr marL="2057400" indent="-228600"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altLang="en-US" sz="2400" dirty="0"/>
              </a:p>
            </p:txBody>
          </p:sp>
          <p:cxnSp>
            <p:nvCxnSpPr>
              <p:cNvPr id="14" name="AutoShape 9"/>
              <p:cNvCxnSpPr>
                <a:cxnSpLocks noChangeShapeType="1"/>
                <a:stCxn id="12" idx="2"/>
                <a:endCxn id="13" idx="0"/>
              </p:cNvCxnSpPr>
              <p:nvPr/>
            </p:nvCxnSpPr>
            <p:spPr bwMode="auto">
              <a:xfrm rot="16200000" flipH="1">
                <a:off x="2581" y="421"/>
                <a:ext cx="1283" cy="2721"/>
              </a:xfrm>
              <a:prstGeom prst="curvedConnector3">
                <a:avLst>
                  <a:gd name="adj1" fmla="val 50000"/>
                </a:avLst>
              </a:prstGeom>
              <a:grpFill/>
              <a:ln w="28575">
                <a:solidFill>
                  <a:schemeClr val="tx1"/>
                </a:solidFill>
                <a:round/>
                <a:headEnd/>
                <a:tailEnd type="stealth" w="lg" len="lg"/>
              </a:ln>
              <a:extLst/>
            </p:spPr>
          </p:cxnSp>
        </p:grpSp>
      </p:grpSp>
      <p:sp>
        <p:nvSpPr>
          <p:cNvPr id="4" name="Rectangle 3"/>
          <p:cNvSpPr/>
          <p:nvPr/>
        </p:nvSpPr>
        <p:spPr>
          <a:xfrm>
            <a:off x="6928814" y="5402817"/>
            <a:ext cx="381836" cy="369332"/>
          </a:xfrm>
          <a:prstGeom prst="rect">
            <a:avLst/>
          </a:prstGeom>
          <a:solidFill>
            <a:schemeClr val="bg1"/>
          </a:solidFill>
        </p:spPr>
        <p:txBody>
          <a:bodyPr wrap="none">
            <a:spAutoFit/>
          </a:bodyPr>
          <a:lstStyle/>
          <a:p>
            <a:r>
              <a:rPr lang="en-US" altLang="en-US" i="1" dirty="0"/>
              <a:t>b</a:t>
            </a:r>
            <a:r>
              <a:rPr lang="en-US" altLang="en-US" i="1" baseline="-25000" dirty="0"/>
              <a:t>0</a:t>
            </a:r>
            <a:endParaRPr lang="en-US" dirty="0"/>
          </a:p>
        </p:txBody>
      </p:sp>
    </p:spTree>
    <p:extLst>
      <p:ext uri="{BB962C8B-B14F-4D97-AF65-F5344CB8AC3E}">
        <p14:creationId xmlns:p14="http://schemas.microsoft.com/office/powerpoint/2010/main" val="3551260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hangingPunct="1">
              <a:defRPr/>
            </a:pPr>
            <a:r>
              <a:rPr lang="en-US" b="1" dirty="0" smtClean="0"/>
              <a:t>Multiple</a:t>
            </a:r>
            <a:r>
              <a:rPr lang="en-US" dirty="0" smtClean="0"/>
              <a:t> Linear Regression (MLR)</a:t>
            </a:r>
          </a:p>
        </p:txBody>
      </p:sp>
      <mc:AlternateContent xmlns:mc="http://schemas.openxmlformats.org/markup-compatibility/2006" xmlns:a14="http://schemas.microsoft.com/office/drawing/2010/main">
        <mc:Choice Requires="a14">
          <p:sp>
            <p:nvSpPr>
              <p:cNvPr id="27651" name="Rectangle 3"/>
              <p:cNvSpPr>
                <a:spLocks noGrp="1" noChangeArrowheads="1"/>
              </p:cNvSpPr>
              <p:nvPr>
                <p:ph idx="1"/>
              </p:nvPr>
            </p:nvSpPr>
            <p:spPr>
              <a:xfrm>
                <a:off x="199084" y="1351889"/>
                <a:ext cx="11430000" cy="4525963"/>
              </a:xfrm>
            </p:spPr>
            <p:txBody>
              <a:bodyPr>
                <a:noAutofit/>
              </a:bodyPr>
              <a:lstStyle/>
              <a:p>
                <a:pPr eaLnBrk="1" hangingPunct="1"/>
                <a:r>
                  <a:rPr lang="en-US" dirty="0" smtClean="0"/>
                  <a:t>Public health involves complex research problems; so, it is not often that there is only one explanatory variable or one regressor (</a:t>
                </a:r>
                <a:r>
                  <a:rPr lang="en-US" i="1" dirty="0"/>
                  <a:t>x</a:t>
                </a:r>
                <a:r>
                  <a:rPr lang="en-US" dirty="0"/>
                  <a:t>).</a:t>
                </a:r>
                <a:endParaRPr lang="en-US" sz="2400" dirty="0">
                  <a:solidFill>
                    <a:srgbClr val="800080"/>
                  </a:solidFill>
                </a:endParaRPr>
              </a:p>
              <a:p>
                <a:pPr eaLnBrk="1" hangingPunct="1"/>
                <a:r>
                  <a:rPr lang="en-US" dirty="0"/>
                  <a:t>When there are </a:t>
                </a:r>
                <a:r>
                  <a:rPr lang="en-US" dirty="0">
                    <a:solidFill>
                      <a:srgbClr val="0000FF"/>
                    </a:solidFill>
                  </a:rPr>
                  <a:t>multiple</a:t>
                </a:r>
                <a:r>
                  <a:rPr lang="en-US" dirty="0"/>
                  <a:t> regressors, we have multiple linear regression:</a:t>
                </a:r>
              </a:p>
              <a:p>
                <a:pPr algn="ctr">
                  <a:buNone/>
                </a:pPr>
                <a:r>
                  <a:rPr lang="en-US" sz="3200" i="1" dirty="0" smtClean="0"/>
                  <a:t>     y</a:t>
                </a:r>
                <a:r>
                  <a:rPr lang="en-US" sz="3200" dirty="0" smtClean="0"/>
                  <a:t> = </a:t>
                </a:r>
                <a14:m>
                  <m:oMath xmlns:m="http://schemas.openxmlformats.org/officeDocument/2006/math">
                    <m:sSub>
                      <m:sSubPr>
                        <m:ctrlPr>
                          <a:rPr lang="en-US" sz="3200" i="1" dirty="0" smtClean="0">
                            <a:latin typeface="Cambria Math" panose="02040503050406030204" pitchFamily="18" charset="0"/>
                            <a:sym typeface="Symbol" pitchFamily="18" charset="2"/>
                          </a:rPr>
                        </m:ctrlPr>
                      </m:sSubPr>
                      <m:e>
                        <m:r>
                          <a:rPr lang="en-US" sz="3200" i="1" dirty="0" smtClean="0">
                            <a:latin typeface="Cambria Math" panose="02040503050406030204" pitchFamily="18" charset="0"/>
                            <a:ea typeface="Cambria Math" panose="02040503050406030204" pitchFamily="18" charset="0"/>
                            <a:sym typeface="Symbol" pitchFamily="18" charset="2"/>
                          </a:rPr>
                          <m:t>𝛽</m:t>
                        </m:r>
                      </m:e>
                      <m:sub>
                        <m:r>
                          <a:rPr lang="en-US" sz="3200" b="0" i="1" dirty="0" smtClean="0">
                            <a:latin typeface="Cambria Math" panose="02040503050406030204" pitchFamily="18" charset="0"/>
                            <a:sym typeface="Symbol" pitchFamily="18" charset="2"/>
                          </a:rPr>
                          <m:t>0</m:t>
                        </m:r>
                      </m:sub>
                    </m:sSub>
                    <m:r>
                      <a:rPr lang="en-US" sz="3200" i="1" dirty="0" smtClean="0">
                        <a:latin typeface="Cambria Math" panose="02040503050406030204" pitchFamily="18" charset="0"/>
                        <a:sym typeface="Symbol" pitchFamily="18" charset="2"/>
                      </a:rPr>
                      <m:t> </m:t>
                    </m:r>
                  </m:oMath>
                </a14:m>
                <a:r>
                  <a:rPr lang="en-US" sz="3200" dirty="0" smtClean="0">
                    <a:sym typeface="Symbol" pitchFamily="18" charset="2"/>
                  </a:rPr>
                  <a:t>+ </a:t>
                </a:r>
                <a:r>
                  <a:rPr lang="en-US" sz="3200" i="1" dirty="0" smtClean="0">
                    <a:sym typeface="Symbol" pitchFamily="18" charset="2"/>
                  </a:rPr>
                  <a:t></a:t>
                </a:r>
                <a:r>
                  <a:rPr lang="en-US" sz="3200" baseline="-25000" dirty="0" smtClean="0">
                    <a:sym typeface="Symbol" pitchFamily="18" charset="2"/>
                  </a:rPr>
                  <a:t>1</a:t>
                </a:r>
                <a:r>
                  <a:rPr lang="en-US" sz="3200" i="1" dirty="0"/>
                  <a:t>x</a:t>
                </a:r>
                <a:r>
                  <a:rPr lang="en-US" sz="3200" baseline="-25000" dirty="0"/>
                  <a:t>1</a:t>
                </a:r>
                <a:r>
                  <a:rPr lang="en-US" sz="3200" dirty="0"/>
                  <a:t> + </a:t>
                </a:r>
                <a:r>
                  <a:rPr lang="en-US" sz="3200" i="1" dirty="0" smtClean="0">
                    <a:sym typeface="Symbol" pitchFamily="18" charset="2"/>
                  </a:rPr>
                  <a:t></a:t>
                </a:r>
                <a:r>
                  <a:rPr lang="en-US" sz="3200" baseline="-25000" dirty="0" smtClean="0">
                    <a:sym typeface="Symbol" pitchFamily="18" charset="2"/>
                  </a:rPr>
                  <a:t>2</a:t>
                </a:r>
                <a:r>
                  <a:rPr lang="en-US" sz="3200" i="1" dirty="0"/>
                  <a:t>x</a:t>
                </a:r>
                <a:r>
                  <a:rPr lang="en-US" sz="3200" baseline="-25000" dirty="0"/>
                  <a:t>2</a:t>
                </a:r>
                <a:r>
                  <a:rPr lang="en-US" sz="3200" dirty="0"/>
                  <a:t> + … + </a:t>
                </a:r>
                <a:r>
                  <a:rPr lang="en-US" sz="3200" i="1" dirty="0">
                    <a:sym typeface="Symbol" pitchFamily="18" charset="2"/>
                  </a:rPr>
                  <a:t></a:t>
                </a:r>
                <a:r>
                  <a:rPr lang="en-US" sz="3200" i="1" baseline="-25000" dirty="0">
                    <a:sym typeface="Symbol" pitchFamily="18" charset="2"/>
                  </a:rPr>
                  <a:t>K</a:t>
                </a:r>
                <a:r>
                  <a:rPr lang="en-US" sz="3200" i="1" dirty="0"/>
                  <a:t>x</a:t>
                </a:r>
                <a:r>
                  <a:rPr lang="en-US" sz="3200" i="1" baseline="-25000" dirty="0"/>
                  <a:t>K</a:t>
                </a:r>
                <a:r>
                  <a:rPr lang="en-US" sz="3200" dirty="0"/>
                  <a:t> + </a:t>
                </a:r>
                <a:r>
                  <a:rPr lang="en-US" sz="3200" i="1" dirty="0">
                    <a:sym typeface="Symbol"/>
                  </a:rPr>
                  <a:t></a:t>
                </a:r>
              </a:p>
              <a:p>
                <a:endParaRPr lang="en-US" dirty="0">
                  <a:sym typeface="Symbol"/>
                </a:endParaRPr>
              </a:p>
              <a:p>
                <a:r>
                  <a:rPr lang="en-US" dirty="0" smtClean="0">
                    <a:sym typeface="Symbol"/>
                  </a:rPr>
                  <a:t>For </a:t>
                </a:r>
                <a:r>
                  <a:rPr lang="en-US" dirty="0">
                    <a:sym typeface="Symbol"/>
                  </a:rPr>
                  <a:t>the purposes of illustration, let us start with two regressors </a:t>
                </a:r>
                <a:r>
                  <a:rPr lang="en-US" i="1" dirty="0">
                    <a:sym typeface="Symbol"/>
                  </a:rPr>
                  <a:t>x</a:t>
                </a:r>
                <a:r>
                  <a:rPr lang="en-US" baseline="-25000" dirty="0">
                    <a:sym typeface="Symbol"/>
                  </a:rPr>
                  <a:t>1</a:t>
                </a:r>
                <a:r>
                  <a:rPr lang="en-US" dirty="0">
                    <a:sym typeface="Symbol"/>
                  </a:rPr>
                  <a:t> and </a:t>
                </a:r>
                <a:r>
                  <a:rPr lang="en-US" i="1" dirty="0">
                    <a:sym typeface="Symbol"/>
                  </a:rPr>
                  <a:t>x</a:t>
                </a:r>
                <a:r>
                  <a:rPr lang="en-US" baseline="-25000" dirty="0">
                    <a:sym typeface="Symbol"/>
                  </a:rPr>
                  <a:t>2.</a:t>
                </a:r>
                <a:endParaRPr lang="en-US" baseline="-25000" dirty="0">
                  <a:sym typeface="Symbol" pitchFamily="18" charset="2"/>
                </a:endParaRPr>
              </a:p>
            </p:txBody>
          </p:sp>
        </mc:Choice>
        <mc:Fallback xmlns="">
          <p:sp>
            <p:nvSpPr>
              <p:cNvPr id="27651" name="Rectangle 3"/>
              <p:cNvSpPr>
                <a:spLocks noGrp="1" noRot="1" noChangeAspect="1" noMove="1" noResize="1" noEditPoints="1" noAdjustHandles="1" noChangeArrowheads="1" noChangeShapeType="1" noTextEdit="1"/>
              </p:cNvSpPr>
              <p:nvPr>
                <p:ph idx="1"/>
              </p:nvPr>
            </p:nvSpPr>
            <p:spPr>
              <a:xfrm>
                <a:off x="199084" y="1351889"/>
                <a:ext cx="11430000" cy="4525963"/>
              </a:xfrm>
              <a:blipFill>
                <a:blip r:embed="rId3"/>
                <a:stretch>
                  <a:fillRect l="-533" t="-1348" r="-1547"/>
                </a:stretch>
              </a:blipFill>
            </p:spPr>
            <p:txBody>
              <a:bodyPr/>
              <a:lstStyle/>
              <a:p>
                <a:r>
                  <a:rPr lang="en-US">
                    <a:noFill/>
                  </a:rPr>
                  <a:t> </a:t>
                </a:r>
              </a:p>
            </p:txBody>
          </p:sp>
        </mc:Fallback>
      </mc:AlternateContent>
      <p:sp>
        <p:nvSpPr>
          <p:cNvPr id="4" name="Oval 3"/>
          <p:cNvSpPr/>
          <p:nvPr/>
        </p:nvSpPr>
        <p:spPr>
          <a:xfrm>
            <a:off x="4972881" y="3406152"/>
            <a:ext cx="381000" cy="587306"/>
          </a:xfrm>
          <a:prstGeom prst="ellipse">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6230181" y="3421449"/>
            <a:ext cx="381000" cy="587306"/>
          </a:xfrm>
          <a:prstGeom prst="ellipse">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173281" y="3421909"/>
            <a:ext cx="381000" cy="587306"/>
          </a:xfrm>
          <a:prstGeom prst="ellipse">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Arrow Connector 2"/>
          <p:cNvCxnSpPr/>
          <p:nvPr/>
        </p:nvCxnSpPr>
        <p:spPr>
          <a:xfrm flipH="1">
            <a:off x="4744281" y="3993459"/>
            <a:ext cx="419100" cy="369823"/>
          </a:xfrm>
          <a:prstGeom prst="straightConnector1">
            <a:avLst/>
          </a:prstGeom>
          <a:ln w="19050">
            <a:solidFill>
              <a:srgbClr val="0000FF"/>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820481" y="3993459"/>
            <a:ext cx="1333500" cy="369823"/>
          </a:xfrm>
          <a:prstGeom prst="straightConnector1">
            <a:avLst/>
          </a:prstGeom>
          <a:ln w="19050">
            <a:solidFill>
              <a:srgbClr val="0000FF"/>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896681" y="3993459"/>
            <a:ext cx="2781300" cy="369823"/>
          </a:xfrm>
          <a:prstGeom prst="straightConnector1">
            <a:avLst/>
          </a:prstGeom>
          <a:ln w="19050">
            <a:solidFill>
              <a:srgbClr val="0000FF"/>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74452" y="4466111"/>
            <a:ext cx="6159058" cy="461665"/>
          </a:xfrm>
          <a:prstGeom prst="rect">
            <a:avLst/>
          </a:prstGeom>
          <a:noFill/>
        </p:spPr>
        <p:txBody>
          <a:bodyPr wrap="none" rtlCol="0">
            <a:spAutoFit/>
          </a:bodyPr>
          <a:lstStyle/>
          <a:p>
            <a:r>
              <a:rPr lang="en-US" sz="2400" dirty="0">
                <a:solidFill>
                  <a:srgbClr val="0000FF"/>
                </a:solidFill>
                <a:latin typeface="Arial" panose="020B0604020202020204" pitchFamily="34" charset="0"/>
                <a:cs typeface="Arial" panose="020B0604020202020204" pitchFamily="34" charset="0"/>
              </a:rPr>
              <a:t># of </a:t>
            </a:r>
            <a:r>
              <a:rPr lang="en-US" sz="2400" dirty="0" smtClean="0">
                <a:solidFill>
                  <a:srgbClr val="0000FF"/>
                </a:solidFill>
                <a:latin typeface="Arial" panose="020B0604020202020204" pitchFamily="34" charset="0"/>
                <a:cs typeface="Arial" panose="020B0604020202020204" pitchFamily="34" charset="0"/>
              </a:rPr>
              <a:t>regressors or independent variables: </a:t>
            </a:r>
            <a:r>
              <a:rPr lang="en-US" sz="2400" dirty="0">
                <a:solidFill>
                  <a:srgbClr val="0000FF"/>
                </a:solidFill>
                <a:latin typeface="Arial" panose="020B0604020202020204" pitchFamily="34" charset="0"/>
                <a:cs typeface="Arial" panose="020B0604020202020204" pitchFamily="34" charset="0"/>
              </a:rPr>
              <a:t>K </a:t>
            </a:r>
          </a:p>
        </p:txBody>
      </p:sp>
    </p:spTree>
    <p:extLst>
      <p:ext uri="{BB962C8B-B14F-4D97-AF65-F5344CB8AC3E}">
        <p14:creationId xmlns:p14="http://schemas.microsoft.com/office/powerpoint/2010/main" val="736603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3-D scatterplot</a:t>
            </a:r>
            <a:endParaRPr lang="en-US" dirty="0">
              <a:solidFill>
                <a:schemeClr val="bg1"/>
              </a:solidFill>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85" y="1572208"/>
            <a:ext cx="5105400" cy="510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owchart: Process 5"/>
          <p:cNvSpPr/>
          <p:nvPr/>
        </p:nvSpPr>
        <p:spPr>
          <a:xfrm>
            <a:off x="6527456" y="1572208"/>
            <a:ext cx="4911830" cy="4992033"/>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3" descr="35148-03-22.jpg"/>
          <p:cNvPicPr>
            <a:picLocks noChangeAspect="1"/>
          </p:cNvPicPr>
          <p:nvPr/>
        </p:nvPicPr>
        <p:blipFill>
          <a:blip r:embed="rId4" cstate="print"/>
          <a:stretch>
            <a:fillRect/>
          </a:stretch>
        </p:blipFill>
        <p:spPr>
          <a:xfrm>
            <a:off x="6608349" y="2009915"/>
            <a:ext cx="4791181" cy="4265606"/>
          </a:xfrm>
          <a:prstGeom prst="rect">
            <a:avLst/>
          </a:prstGeom>
          <a:ln w="12700">
            <a:noFill/>
          </a:ln>
        </p:spPr>
      </p:pic>
      <p:cxnSp>
        <p:nvCxnSpPr>
          <p:cNvPr id="8" name="Curved Connector 7"/>
          <p:cNvCxnSpPr>
            <a:endCxn id="9" idx="2"/>
          </p:cNvCxnSpPr>
          <p:nvPr/>
        </p:nvCxnSpPr>
        <p:spPr>
          <a:xfrm rot="16200000" flipV="1">
            <a:off x="1284409" y="2427404"/>
            <a:ext cx="1810608" cy="265470"/>
          </a:xfrm>
          <a:prstGeom prst="curvedConnector3">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52119" y="1193170"/>
            <a:ext cx="2009717"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Y or outcome</a:t>
            </a:r>
          </a:p>
        </p:txBody>
      </p:sp>
      <p:sp>
        <p:nvSpPr>
          <p:cNvPr id="10" name="Oval 9"/>
          <p:cNvSpPr/>
          <p:nvPr/>
        </p:nvSpPr>
        <p:spPr>
          <a:xfrm rot="712757">
            <a:off x="1655613" y="5593420"/>
            <a:ext cx="2089741" cy="448991"/>
          </a:xfrm>
          <a:prstGeom prst="ellips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rot="19069387">
            <a:off x="3770359" y="5040915"/>
            <a:ext cx="2091738" cy="486100"/>
          </a:xfrm>
          <a:prstGeom prst="ellips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Curved Connector 12"/>
          <p:cNvCxnSpPr>
            <a:stCxn id="10" idx="4"/>
          </p:cNvCxnSpPr>
          <p:nvPr/>
        </p:nvCxnSpPr>
        <p:spPr>
          <a:xfrm rot="16200000" flipH="1">
            <a:off x="3202939" y="5488935"/>
            <a:ext cx="475838" cy="1573173"/>
          </a:xfrm>
          <a:prstGeom prst="curvedConnector2">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5400000">
            <a:off x="4168655" y="5619732"/>
            <a:ext cx="952500" cy="682519"/>
          </a:xfrm>
          <a:prstGeom prst="curvedConnector3">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71097" y="6259163"/>
            <a:ext cx="2290050"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Two regressors</a:t>
            </a:r>
          </a:p>
        </p:txBody>
      </p:sp>
    </p:spTree>
    <p:extLst>
      <p:ext uri="{BB962C8B-B14F-4D97-AF65-F5344CB8AC3E}">
        <p14:creationId xmlns:p14="http://schemas.microsoft.com/office/powerpoint/2010/main" val="2151652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defRPr/>
            </a:pPr>
            <a:r>
              <a:rPr lang="en-US" dirty="0" smtClean="0"/>
              <a:t>Statistical Model</a:t>
            </a:r>
          </a:p>
        </p:txBody>
      </p:sp>
      <mc:AlternateContent xmlns:mc="http://schemas.openxmlformats.org/markup-compatibility/2006" xmlns:a14="http://schemas.microsoft.com/office/drawing/2010/main">
        <mc:Choice Requires="a14">
          <p:sp>
            <p:nvSpPr>
              <p:cNvPr id="29699" name="Rectangle 3"/>
              <p:cNvSpPr>
                <a:spLocks noGrp="1" noChangeArrowheads="1"/>
              </p:cNvSpPr>
              <p:nvPr>
                <p:ph idx="1"/>
              </p:nvPr>
            </p:nvSpPr>
            <p:spPr>
              <a:xfrm>
                <a:off x="528506" y="1392572"/>
                <a:ext cx="11053894" cy="5084428"/>
              </a:xfrm>
              <a:ln>
                <a:noFill/>
              </a:ln>
            </p:spPr>
            <p:txBody>
              <a:bodyPr>
                <a:normAutofit lnSpcReduction="10000"/>
              </a:bodyPr>
              <a:lstStyle/>
              <a:p>
                <a:r>
                  <a:rPr lang="en-US" sz="3200" dirty="0" smtClean="0"/>
                  <a:t>The model with two </a:t>
                </a:r>
                <a:r>
                  <a:rPr lang="en-US" sz="3200" dirty="0"/>
                  <a:t>regressors: </a:t>
                </a:r>
              </a:p>
              <a:p>
                <a:pPr marL="57150" indent="0" algn="ctr">
                  <a:buNone/>
                </a:pPr>
                <a:r>
                  <a:rPr lang="en-US" sz="3200" i="1" dirty="0" smtClean="0">
                    <a:cs typeface="Arial" charset="0"/>
                  </a:rPr>
                  <a:t>y</a:t>
                </a:r>
                <a:r>
                  <a:rPr lang="en-US" sz="3200" i="1" baseline="-25000" dirty="0" smtClean="0">
                    <a:cs typeface="Arial" charset="0"/>
                  </a:rPr>
                  <a:t>i</a:t>
                </a:r>
                <a:r>
                  <a:rPr lang="en-US" sz="3200" baseline="-25000" dirty="0" smtClean="0">
                    <a:cs typeface="Arial" charset="0"/>
                  </a:rPr>
                  <a:t> </a:t>
                </a:r>
                <a:r>
                  <a:rPr lang="en-US" sz="3200" dirty="0" smtClean="0"/>
                  <a:t>= </a:t>
                </a:r>
                <a14:m>
                  <m:oMath xmlns:m="http://schemas.openxmlformats.org/officeDocument/2006/math">
                    <m:sSub>
                      <m:sSubPr>
                        <m:ctrlPr>
                          <a:rPr lang="el-GR" sz="3200" i="1" dirty="0" smtClean="0">
                            <a:latin typeface="Cambria Math" panose="02040503050406030204" pitchFamily="18" charset="0"/>
                            <a:cs typeface="Arial" charset="0"/>
                          </a:rPr>
                        </m:ctrlPr>
                      </m:sSubPr>
                      <m:e>
                        <m:r>
                          <a:rPr lang="el-GR" sz="3200" i="1" dirty="0" smtClean="0">
                            <a:latin typeface="Cambria Math" panose="02040503050406030204" pitchFamily="18" charset="0"/>
                            <a:ea typeface="Cambria Math" panose="02040503050406030204" pitchFamily="18" charset="0"/>
                            <a:cs typeface="Arial" charset="0"/>
                          </a:rPr>
                          <m:t>𝛽</m:t>
                        </m:r>
                      </m:e>
                      <m:sub>
                        <m:r>
                          <a:rPr lang="en-US" sz="3200" b="0" i="1" dirty="0" smtClean="0">
                            <a:latin typeface="Cambria Math" panose="02040503050406030204" pitchFamily="18" charset="0"/>
                            <a:cs typeface="Arial" charset="0"/>
                          </a:rPr>
                          <m:t>0</m:t>
                        </m:r>
                      </m:sub>
                    </m:sSub>
                  </m:oMath>
                </a14:m>
                <a:r>
                  <a:rPr lang="en-US" sz="3200" dirty="0" smtClean="0">
                    <a:cs typeface="Arial" charset="0"/>
                  </a:rPr>
                  <a:t> +</a:t>
                </a:r>
                <a:r>
                  <a:rPr lang="en-US" sz="3200" i="1" dirty="0" smtClean="0">
                    <a:cs typeface="Arial" charset="0"/>
                  </a:rPr>
                  <a:t> </a:t>
                </a:r>
                <a:r>
                  <a:rPr lang="en-US" sz="3200" i="1" dirty="0" smtClean="0">
                    <a:cs typeface="Arial" charset="0"/>
                    <a:sym typeface="Symbol"/>
                  </a:rPr>
                  <a:t></a:t>
                </a:r>
                <a:r>
                  <a:rPr lang="en-US" sz="3200" baseline="-25000" dirty="0" smtClean="0">
                    <a:cs typeface="Arial" charset="0"/>
                  </a:rPr>
                  <a:t>1</a:t>
                </a:r>
                <a:r>
                  <a:rPr lang="en-US" sz="3200" i="1" dirty="0" smtClean="0">
                    <a:cs typeface="Arial" charset="0"/>
                  </a:rPr>
                  <a:t>x</a:t>
                </a:r>
                <a:r>
                  <a:rPr lang="en-US" sz="3200" baseline="-25000" dirty="0" smtClean="0">
                    <a:cs typeface="Arial" charset="0"/>
                  </a:rPr>
                  <a:t>1</a:t>
                </a:r>
                <a:r>
                  <a:rPr lang="en-US" sz="3200" i="1" baseline="-25000" dirty="0" smtClean="0">
                    <a:cs typeface="Arial" charset="0"/>
                  </a:rPr>
                  <a:t>i</a:t>
                </a:r>
                <a:r>
                  <a:rPr lang="en-US" sz="3200" dirty="0" smtClean="0">
                    <a:cs typeface="Arial" charset="0"/>
                  </a:rPr>
                  <a:t> + </a:t>
                </a:r>
                <a:r>
                  <a:rPr lang="en-US" sz="3200" i="1" dirty="0" smtClean="0">
                    <a:cs typeface="Arial" charset="0"/>
                    <a:sym typeface="Symbol"/>
                  </a:rPr>
                  <a:t></a:t>
                </a:r>
                <a:r>
                  <a:rPr lang="en-US" sz="3200" dirty="0" smtClean="0">
                    <a:cs typeface="Arial" charset="0"/>
                    <a:sym typeface="Symbol"/>
                  </a:rPr>
                  <a:t> </a:t>
                </a:r>
                <a:r>
                  <a:rPr lang="en-US" sz="3200" baseline="-25000" dirty="0" smtClean="0">
                    <a:cs typeface="Arial" charset="0"/>
                  </a:rPr>
                  <a:t>2</a:t>
                </a:r>
                <a:r>
                  <a:rPr lang="en-US" sz="3200" i="1" dirty="0" smtClean="0">
                    <a:cs typeface="Arial" charset="0"/>
                  </a:rPr>
                  <a:t>x</a:t>
                </a:r>
                <a:r>
                  <a:rPr lang="en-US" sz="3200" baseline="-25000" dirty="0" smtClean="0">
                    <a:cs typeface="Arial" charset="0"/>
                  </a:rPr>
                  <a:t>2</a:t>
                </a:r>
                <a:r>
                  <a:rPr lang="en-US" sz="3200" i="1" baseline="-25000" dirty="0" smtClean="0">
                    <a:cs typeface="Arial" charset="0"/>
                  </a:rPr>
                  <a:t>i</a:t>
                </a:r>
                <a:r>
                  <a:rPr lang="en-US" sz="3200" dirty="0" smtClean="0">
                    <a:cs typeface="Arial" charset="0"/>
                  </a:rPr>
                  <a:t> + </a:t>
                </a:r>
                <a:r>
                  <a:rPr lang="en-US" sz="3200" i="1" dirty="0" smtClean="0">
                    <a:cs typeface="Arial" charset="0"/>
                    <a:sym typeface="Symbol" pitchFamily="18" charset="2"/>
                  </a:rPr>
                  <a:t></a:t>
                </a:r>
                <a:r>
                  <a:rPr lang="en-US" sz="3200" i="1" baseline="-25000" dirty="0" smtClean="0">
                    <a:cs typeface="Arial" charset="0"/>
                    <a:sym typeface="Symbol" pitchFamily="18" charset="2"/>
                  </a:rPr>
                  <a:t>i</a:t>
                </a:r>
                <a:r>
                  <a:rPr lang="en-US" sz="3200" dirty="0" smtClean="0">
                    <a:cs typeface="Arial" charset="0"/>
                    <a:sym typeface="Symbol" pitchFamily="18" charset="2"/>
                  </a:rPr>
                  <a:t>, </a:t>
                </a:r>
                <a:r>
                  <a:rPr lang="en-US" sz="3200" i="1" dirty="0" smtClean="0">
                    <a:cs typeface="Arial" charset="0"/>
                    <a:sym typeface="Symbol" pitchFamily="18" charset="2"/>
                  </a:rPr>
                  <a:t>i </a:t>
                </a:r>
                <a:r>
                  <a:rPr lang="en-US" sz="3200" dirty="0" smtClean="0">
                    <a:cs typeface="Arial" charset="0"/>
                    <a:sym typeface="Symbol" pitchFamily="18" charset="2"/>
                  </a:rPr>
                  <a:t>= 1,...,</a:t>
                </a:r>
                <a:r>
                  <a:rPr lang="en-US" sz="3200" i="1" dirty="0" smtClean="0">
                    <a:cs typeface="Arial" charset="0"/>
                    <a:sym typeface="Symbol" pitchFamily="18" charset="2"/>
                  </a:rPr>
                  <a:t> n</a:t>
                </a:r>
                <a:endParaRPr lang="en-US" sz="3200" dirty="0" smtClean="0">
                  <a:cs typeface="Arial" charset="0"/>
                </a:endParaRPr>
              </a:p>
              <a:p>
                <a:pPr eaLnBrk="1" hangingPunct="1"/>
                <a:endParaRPr lang="en-US" sz="3200" dirty="0" smtClean="0">
                  <a:cs typeface="Arial" charset="0"/>
                </a:endParaRPr>
              </a:p>
              <a:p>
                <a:pPr eaLnBrk="1" hangingPunct="1"/>
                <a:r>
                  <a:rPr lang="en-US" sz="3200" dirty="0" smtClean="0">
                    <a:solidFill>
                      <a:srgbClr val="FF0000"/>
                    </a:solidFill>
                    <a:cs typeface="Arial" charset="0"/>
                  </a:rPr>
                  <a:t>Model assumptions</a:t>
                </a:r>
                <a:r>
                  <a:rPr lang="en-US" sz="3200" dirty="0" smtClean="0">
                    <a:cs typeface="Arial" charset="0"/>
                  </a:rPr>
                  <a:t>:</a:t>
                </a:r>
              </a:p>
              <a:p>
                <a:pPr lvl="1" eaLnBrk="1" hangingPunct="1">
                  <a:buFont typeface="Wingdings" pitchFamily="2" charset="2"/>
                  <a:buNone/>
                </a:pPr>
                <a:r>
                  <a:rPr lang="en-US" sz="2800" dirty="0" smtClean="0">
                    <a:cs typeface="Arial" charset="0"/>
                    <a:sym typeface="Symbol" pitchFamily="18" charset="2"/>
                  </a:rPr>
                  <a:t>	</a:t>
                </a:r>
                <a:r>
                  <a:rPr lang="en-US" sz="2800" i="1" dirty="0" smtClean="0">
                    <a:cs typeface="Arial" charset="0"/>
                    <a:sym typeface="Symbol" pitchFamily="18" charset="2"/>
                  </a:rPr>
                  <a:t></a:t>
                </a:r>
                <a:r>
                  <a:rPr lang="en-US" sz="2800" baseline="-25000" dirty="0" smtClean="0">
                    <a:cs typeface="Arial" charset="0"/>
                    <a:sym typeface="Symbol" pitchFamily="18" charset="2"/>
                  </a:rPr>
                  <a:t>1</a:t>
                </a:r>
                <a:r>
                  <a:rPr lang="en-US" sz="2800" dirty="0" smtClean="0">
                    <a:cs typeface="Arial" charset="0"/>
                    <a:sym typeface="Symbol" pitchFamily="18" charset="2"/>
                  </a:rPr>
                  <a:t>, </a:t>
                </a:r>
                <a:r>
                  <a:rPr lang="en-US" sz="2800" i="1" dirty="0" smtClean="0">
                    <a:cs typeface="Arial" charset="0"/>
                    <a:sym typeface="Symbol" pitchFamily="18" charset="2"/>
                  </a:rPr>
                  <a:t></a:t>
                </a:r>
                <a:r>
                  <a:rPr lang="en-US" sz="2800" baseline="-25000" dirty="0" smtClean="0">
                    <a:cs typeface="Arial" charset="0"/>
                    <a:sym typeface="Symbol" pitchFamily="18" charset="2"/>
                  </a:rPr>
                  <a:t>2</a:t>
                </a:r>
                <a:r>
                  <a:rPr lang="en-US" sz="2800" dirty="0" smtClean="0">
                    <a:cs typeface="Arial" charset="0"/>
                    <a:sym typeface="Symbol" pitchFamily="18" charset="2"/>
                  </a:rPr>
                  <a:t>,…, </a:t>
                </a:r>
                <a:r>
                  <a:rPr lang="en-US" sz="2800" i="1" dirty="0" smtClean="0">
                    <a:cs typeface="Arial" charset="0"/>
                    <a:sym typeface="Symbol" pitchFamily="18" charset="2"/>
                  </a:rPr>
                  <a:t></a:t>
                </a:r>
                <a:r>
                  <a:rPr lang="en-US" sz="2800" i="1" baseline="-25000" dirty="0" smtClean="0">
                    <a:cs typeface="Arial" charset="0"/>
                    <a:sym typeface="Symbol" pitchFamily="18" charset="2"/>
                  </a:rPr>
                  <a:t>n</a:t>
                </a:r>
                <a:r>
                  <a:rPr lang="en-US" sz="2800" baseline="-25000" dirty="0" smtClean="0">
                    <a:cs typeface="Arial" charset="0"/>
                    <a:sym typeface="Symbol" pitchFamily="18" charset="2"/>
                  </a:rPr>
                  <a:t> </a:t>
                </a:r>
                <a:r>
                  <a:rPr lang="en-US" sz="2800" dirty="0" smtClean="0">
                    <a:cs typeface="Arial" charset="0"/>
                    <a:sym typeface="Symbol" pitchFamily="18" charset="2"/>
                  </a:rPr>
                  <a:t> represents a random sample of unobservable error terms from a population of residuals characterized by</a:t>
                </a:r>
              </a:p>
              <a:p>
                <a:pPr lvl="2" eaLnBrk="1" hangingPunct="1"/>
                <a:r>
                  <a:rPr lang="en-US" sz="2400" dirty="0" smtClean="0">
                    <a:cs typeface="Arial" charset="0"/>
                    <a:sym typeface="Symbol" pitchFamily="18" charset="2"/>
                  </a:rPr>
                  <a:t>Mean (</a:t>
                </a:r>
                <a:r>
                  <a:rPr lang="en-US" sz="2400" i="1" dirty="0" smtClean="0">
                    <a:cs typeface="Arial" charset="0"/>
                    <a:sym typeface="Symbol" pitchFamily="18" charset="2"/>
                  </a:rPr>
                  <a:t></a:t>
                </a:r>
                <a:r>
                  <a:rPr lang="en-US" sz="2400" i="1" baseline="-25000" dirty="0" smtClean="0">
                    <a:cs typeface="Arial" charset="0"/>
                  </a:rPr>
                  <a:t>i</a:t>
                </a:r>
                <a:r>
                  <a:rPr lang="en-US" sz="2400" dirty="0" smtClean="0">
                    <a:cs typeface="Arial" charset="0"/>
                  </a:rPr>
                  <a:t>) = 0</a:t>
                </a:r>
                <a:r>
                  <a:rPr lang="en-US" sz="2400" dirty="0">
                    <a:cs typeface="Arial" charset="0"/>
                  </a:rPr>
                  <a:t> for all the </a:t>
                </a:r>
                <a:r>
                  <a:rPr lang="en-US" sz="2400" i="1" dirty="0">
                    <a:cs typeface="Arial" charset="0"/>
                  </a:rPr>
                  <a:t>i</a:t>
                </a:r>
                <a:r>
                  <a:rPr lang="en-US" sz="2400" dirty="0">
                    <a:cs typeface="Arial" charset="0"/>
                  </a:rPr>
                  <a:t>’s</a:t>
                </a:r>
              </a:p>
              <a:p>
                <a:pPr lvl="2" eaLnBrk="1" hangingPunct="1"/>
                <a:r>
                  <a:rPr lang="en-US" sz="2400" dirty="0" smtClean="0">
                    <a:cs typeface="Arial" charset="0"/>
                  </a:rPr>
                  <a:t>Var (</a:t>
                </a:r>
                <a:r>
                  <a:rPr lang="en-US" sz="2400" i="1" dirty="0" smtClean="0">
                    <a:cs typeface="Arial" charset="0"/>
                    <a:sym typeface="Symbol" pitchFamily="18" charset="2"/>
                  </a:rPr>
                  <a:t></a:t>
                </a:r>
                <a:r>
                  <a:rPr lang="en-US" sz="2400" i="1" baseline="-25000" dirty="0" smtClean="0">
                    <a:cs typeface="Arial" charset="0"/>
                  </a:rPr>
                  <a:t>i</a:t>
                </a:r>
                <a:r>
                  <a:rPr lang="en-US" sz="2400" dirty="0" smtClean="0">
                    <a:cs typeface="Arial" charset="0"/>
                  </a:rPr>
                  <a:t>) = </a:t>
                </a:r>
                <a:r>
                  <a:rPr lang="en-US" sz="2400" dirty="0" smtClean="0">
                    <a:cs typeface="Arial" charset="0"/>
                    <a:sym typeface="Symbol" pitchFamily="18" charset="2"/>
                  </a:rPr>
                  <a:t></a:t>
                </a:r>
                <a:r>
                  <a:rPr lang="en-US" sz="2400" baseline="30000" dirty="0" smtClean="0">
                    <a:cs typeface="Arial" charset="0"/>
                    <a:sym typeface="Symbol" pitchFamily="18" charset="2"/>
                  </a:rPr>
                  <a:t>2</a:t>
                </a:r>
                <a:r>
                  <a:rPr lang="en-US" sz="2400" dirty="0">
                    <a:cs typeface="Arial" charset="0"/>
                    <a:sym typeface="Symbol" pitchFamily="18" charset="2"/>
                  </a:rPr>
                  <a:t> for all the </a:t>
                </a:r>
                <a:r>
                  <a:rPr lang="en-US" sz="2400" i="1" dirty="0">
                    <a:cs typeface="Arial" charset="0"/>
                    <a:sym typeface="Symbol" pitchFamily="18" charset="2"/>
                  </a:rPr>
                  <a:t>i</a:t>
                </a:r>
                <a:r>
                  <a:rPr lang="en-US" sz="2400" dirty="0">
                    <a:cs typeface="Arial" charset="0"/>
                    <a:sym typeface="Symbol" pitchFamily="18" charset="2"/>
                  </a:rPr>
                  <a:t>’s </a:t>
                </a:r>
                <a:r>
                  <a:rPr lang="en-US" sz="2400" dirty="0"/>
                  <a:t>(homoscedasticity)</a:t>
                </a:r>
              </a:p>
              <a:p>
                <a:pPr lvl="2" eaLnBrk="1" hangingPunct="1"/>
                <a:r>
                  <a:rPr lang="en-US" sz="2400" i="1" dirty="0" smtClean="0"/>
                  <a:t>Cov (</a:t>
                </a:r>
                <a:r>
                  <a:rPr lang="en-US" sz="2400" i="1" dirty="0" smtClean="0">
                    <a:cs typeface="Arial" charset="0"/>
                    <a:sym typeface="Symbol" pitchFamily="18" charset="2"/>
                  </a:rPr>
                  <a:t></a:t>
                </a:r>
                <a:r>
                  <a:rPr lang="en-US" sz="2400" i="1" baseline="-25000" dirty="0" smtClean="0">
                    <a:cs typeface="Arial" charset="0"/>
                  </a:rPr>
                  <a:t>i</a:t>
                </a:r>
                <a:r>
                  <a:rPr lang="en-US" sz="2400" dirty="0" smtClean="0">
                    <a:cs typeface="Arial" charset="0"/>
                  </a:rPr>
                  <a:t>, </a:t>
                </a:r>
                <a:r>
                  <a:rPr lang="en-US" sz="2400" i="1" dirty="0" smtClean="0">
                    <a:cs typeface="Arial" charset="0"/>
                    <a:sym typeface="Symbol" pitchFamily="18" charset="2"/>
                  </a:rPr>
                  <a:t></a:t>
                </a:r>
                <a:r>
                  <a:rPr lang="en-US" sz="2400" i="1" baseline="-25000" dirty="0" smtClean="0">
                    <a:cs typeface="Arial" charset="0"/>
                  </a:rPr>
                  <a:t>j</a:t>
                </a:r>
                <a:r>
                  <a:rPr lang="en-US" sz="2400" dirty="0" smtClean="0">
                    <a:cs typeface="Arial" charset="0"/>
                  </a:rPr>
                  <a:t>) = 0</a:t>
                </a:r>
                <a:r>
                  <a:rPr lang="en-US" sz="2400" dirty="0">
                    <a:cs typeface="Arial" charset="0"/>
                  </a:rPr>
                  <a:t> for all the </a:t>
                </a:r>
                <a:r>
                  <a:rPr lang="en-US" sz="2400" i="1" dirty="0">
                    <a:cs typeface="Arial" charset="0"/>
                  </a:rPr>
                  <a:t>i</a:t>
                </a:r>
                <a:r>
                  <a:rPr lang="en-US" sz="2400" dirty="0">
                    <a:cs typeface="Arial" charset="0"/>
                  </a:rPr>
                  <a:t>’s ≠ </a:t>
                </a:r>
                <a:r>
                  <a:rPr lang="en-US" sz="2400" i="1" dirty="0">
                    <a:cs typeface="Arial" charset="0"/>
                  </a:rPr>
                  <a:t>j</a:t>
                </a:r>
                <a:r>
                  <a:rPr lang="en-US" sz="2400" dirty="0">
                    <a:cs typeface="Arial" charset="0"/>
                  </a:rPr>
                  <a:t>’s </a:t>
                </a:r>
                <a:r>
                  <a:rPr lang="en-US" sz="2400" dirty="0">
                    <a:solidFill>
                      <a:srgbClr val="0000FF"/>
                    </a:solidFill>
                    <a:cs typeface="Arial" charset="0"/>
                  </a:rPr>
                  <a:t>(another way of saying independent)</a:t>
                </a:r>
              </a:p>
            </p:txBody>
          </p:sp>
        </mc:Choice>
        <mc:Fallback xmlns="">
          <p:sp>
            <p:nvSpPr>
              <p:cNvPr id="29699" name="Rectangle 3"/>
              <p:cNvSpPr>
                <a:spLocks noGrp="1" noRot="1" noChangeAspect="1" noMove="1" noResize="1" noEditPoints="1" noAdjustHandles="1" noChangeArrowheads="1" noChangeShapeType="1" noTextEdit="1"/>
              </p:cNvSpPr>
              <p:nvPr>
                <p:ph idx="1"/>
              </p:nvPr>
            </p:nvSpPr>
            <p:spPr>
              <a:xfrm>
                <a:off x="528506" y="1392572"/>
                <a:ext cx="11053894" cy="5084428"/>
              </a:xfrm>
              <a:blipFill>
                <a:blip r:embed="rId3"/>
                <a:stretch>
                  <a:fillRect l="-827" t="-2515" r="-5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69247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Two-Regressor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1666" y="1274601"/>
                <a:ext cx="11430000" cy="4953000"/>
              </a:xfrm>
            </p:spPr>
            <p:txBody>
              <a:bodyPr>
                <a:noAutofit/>
              </a:bodyPr>
              <a:lstStyle/>
              <a:p>
                <a:pPr>
                  <a:spcBef>
                    <a:spcPts val="600"/>
                  </a:spcBef>
                </a:pPr>
                <a:r>
                  <a:rPr lang="en-US" i="1" dirty="0" smtClean="0">
                    <a:solidFill>
                      <a:srgbClr val="FF0000"/>
                    </a:solidFill>
                  </a:rPr>
                  <a:t>y</a:t>
                </a:r>
                <a:r>
                  <a:rPr lang="en-US" baseline="-25000" dirty="0" smtClean="0">
                    <a:solidFill>
                      <a:srgbClr val="FF0000"/>
                    </a:solidFill>
                  </a:rPr>
                  <a:t> </a:t>
                </a:r>
                <a:r>
                  <a:rPr lang="en-US" dirty="0">
                    <a:solidFill>
                      <a:srgbClr val="FF0000"/>
                    </a:solidFill>
                  </a:rPr>
                  <a:t>= </a:t>
                </a:r>
                <a14:m>
                  <m:oMath xmlns:m="http://schemas.openxmlformats.org/officeDocument/2006/math">
                    <m:sSub>
                      <m:sSubPr>
                        <m:ctrlPr>
                          <a:rPr lang="el-GR" i="1" dirty="0">
                            <a:latin typeface="Cambria Math" panose="02040503050406030204" pitchFamily="18" charset="0"/>
                            <a:cs typeface="Arial" charset="0"/>
                          </a:rPr>
                        </m:ctrlPr>
                      </m:sSubPr>
                      <m:e>
                        <m:r>
                          <a:rPr lang="el-GR" i="1" dirty="0">
                            <a:latin typeface="Cambria Math" panose="02040503050406030204" pitchFamily="18" charset="0"/>
                            <a:ea typeface="Cambria Math" panose="02040503050406030204" pitchFamily="18" charset="0"/>
                            <a:cs typeface="Arial" charset="0"/>
                          </a:rPr>
                          <m:t>𝛽</m:t>
                        </m:r>
                      </m:e>
                      <m:sub>
                        <m:r>
                          <a:rPr lang="en-US" i="1" dirty="0">
                            <a:latin typeface="Cambria Math" panose="02040503050406030204" pitchFamily="18" charset="0"/>
                            <a:cs typeface="Arial" charset="0"/>
                          </a:rPr>
                          <m:t>0</m:t>
                        </m:r>
                      </m:sub>
                    </m:sSub>
                  </m:oMath>
                </a14:m>
                <a:r>
                  <a:rPr lang="en-US" dirty="0">
                    <a:solidFill>
                      <a:srgbClr val="FF0000"/>
                    </a:solidFill>
                  </a:rPr>
                  <a:t> +</a:t>
                </a:r>
                <a:r>
                  <a:rPr lang="en-US" i="1" dirty="0">
                    <a:solidFill>
                      <a:srgbClr val="FF0000"/>
                    </a:solidFill>
                  </a:rPr>
                  <a:t> </a:t>
                </a:r>
                <a:r>
                  <a:rPr lang="en-US" i="1" dirty="0">
                    <a:solidFill>
                      <a:srgbClr val="FF0000"/>
                    </a:solidFill>
                    <a:sym typeface="Symbol"/>
                  </a:rPr>
                  <a:t></a:t>
                </a:r>
                <a:r>
                  <a:rPr lang="en-US" baseline="-25000" dirty="0" smtClean="0">
                    <a:solidFill>
                      <a:srgbClr val="FF0000"/>
                    </a:solidFill>
                  </a:rPr>
                  <a:t>1</a:t>
                </a:r>
                <a:r>
                  <a:rPr lang="en-US" i="1" dirty="0" smtClean="0">
                    <a:solidFill>
                      <a:srgbClr val="FF0000"/>
                    </a:solidFill>
                  </a:rPr>
                  <a:t>x</a:t>
                </a:r>
                <a:r>
                  <a:rPr lang="en-US" baseline="-25000" dirty="0" smtClean="0">
                    <a:solidFill>
                      <a:srgbClr val="FF0000"/>
                    </a:solidFill>
                  </a:rPr>
                  <a:t>1</a:t>
                </a:r>
                <a:r>
                  <a:rPr lang="en-US" dirty="0" smtClean="0">
                    <a:solidFill>
                      <a:srgbClr val="FF0000"/>
                    </a:solidFill>
                  </a:rPr>
                  <a:t> </a:t>
                </a:r>
                <a:r>
                  <a:rPr lang="en-US" dirty="0">
                    <a:solidFill>
                      <a:srgbClr val="FF0000"/>
                    </a:solidFill>
                  </a:rPr>
                  <a:t>+ </a:t>
                </a:r>
                <a:r>
                  <a:rPr lang="en-US" i="1" dirty="0">
                    <a:solidFill>
                      <a:srgbClr val="FF0000"/>
                    </a:solidFill>
                    <a:sym typeface="Symbol"/>
                  </a:rPr>
                  <a:t></a:t>
                </a:r>
                <a:r>
                  <a:rPr lang="en-US" dirty="0">
                    <a:solidFill>
                      <a:srgbClr val="FF0000"/>
                    </a:solidFill>
                    <a:sym typeface="Symbol"/>
                  </a:rPr>
                  <a:t> </a:t>
                </a:r>
                <a:r>
                  <a:rPr lang="en-US" baseline="-25000" dirty="0" smtClean="0">
                    <a:solidFill>
                      <a:srgbClr val="FF0000"/>
                    </a:solidFill>
                  </a:rPr>
                  <a:t>2</a:t>
                </a:r>
                <a:r>
                  <a:rPr lang="en-US" i="1" dirty="0" smtClean="0">
                    <a:solidFill>
                      <a:srgbClr val="FF0000"/>
                    </a:solidFill>
                  </a:rPr>
                  <a:t>x</a:t>
                </a:r>
                <a:r>
                  <a:rPr lang="en-US" baseline="-25000" dirty="0" smtClean="0">
                    <a:solidFill>
                      <a:srgbClr val="FF0000"/>
                    </a:solidFill>
                  </a:rPr>
                  <a:t>2</a:t>
                </a:r>
                <a:r>
                  <a:rPr lang="en-US" dirty="0" smtClean="0">
                    <a:solidFill>
                      <a:srgbClr val="FF0000"/>
                    </a:solidFill>
                  </a:rPr>
                  <a:t> </a:t>
                </a:r>
                <a:r>
                  <a:rPr lang="en-US" dirty="0">
                    <a:solidFill>
                      <a:srgbClr val="FF0000"/>
                    </a:solidFill>
                  </a:rPr>
                  <a:t>+ </a:t>
                </a:r>
                <a:r>
                  <a:rPr lang="en-US" i="1" dirty="0">
                    <a:solidFill>
                      <a:srgbClr val="FF0000"/>
                    </a:solidFill>
                    <a:sym typeface="Symbol" pitchFamily="18" charset="2"/>
                  </a:rPr>
                  <a:t></a:t>
                </a:r>
              </a:p>
              <a:p>
                <a:pPr>
                  <a:spcBef>
                    <a:spcPts val="600"/>
                  </a:spcBef>
                </a:pPr>
                <a:r>
                  <a:rPr lang="en-US" i="1" dirty="0" smtClean="0">
                    <a:solidFill>
                      <a:srgbClr val="0070C0"/>
                    </a:solidFill>
                    <a:sym typeface="Symbol" pitchFamily="18" charset="2"/>
                  </a:rPr>
                  <a:t>Parameters</a:t>
                </a:r>
                <a:endParaRPr lang="en-US" i="1" dirty="0">
                  <a:solidFill>
                    <a:srgbClr val="0070C0"/>
                  </a:solidFill>
                  <a:sym typeface="Symbol" pitchFamily="18" charset="2"/>
                </a:endParaRPr>
              </a:p>
              <a:p>
                <a:pPr marL="857250" lvl="1" indent="-457200">
                  <a:spcBef>
                    <a:spcPts val="600"/>
                  </a:spcBef>
                  <a:buFont typeface="Wingdings" panose="05000000000000000000" pitchFamily="2" charset="2"/>
                  <a:buChar char="ü"/>
                </a:pPr>
                <a14:m>
                  <m:oMath xmlns:m="http://schemas.openxmlformats.org/officeDocument/2006/math">
                    <m:sSub>
                      <m:sSubPr>
                        <m:ctrlPr>
                          <a:rPr lang="el-GR" sz="2800" i="1" dirty="0">
                            <a:latin typeface="Cambria Math" panose="02040503050406030204" pitchFamily="18" charset="0"/>
                            <a:cs typeface="Arial" charset="0"/>
                          </a:rPr>
                        </m:ctrlPr>
                      </m:sSubPr>
                      <m:e>
                        <m:r>
                          <a:rPr lang="el-GR" sz="2800" i="1" dirty="0">
                            <a:latin typeface="Cambria Math" panose="02040503050406030204" pitchFamily="18" charset="0"/>
                            <a:ea typeface="Cambria Math" panose="02040503050406030204" pitchFamily="18" charset="0"/>
                            <a:cs typeface="Arial" charset="0"/>
                          </a:rPr>
                          <m:t>𝛽</m:t>
                        </m:r>
                      </m:e>
                      <m:sub>
                        <m:r>
                          <a:rPr lang="en-US" sz="2800" i="1" dirty="0">
                            <a:latin typeface="Cambria Math" panose="02040503050406030204" pitchFamily="18" charset="0"/>
                            <a:cs typeface="Arial" charset="0"/>
                          </a:rPr>
                          <m:t>0</m:t>
                        </m:r>
                      </m:sub>
                    </m:sSub>
                  </m:oMath>
                </a14:m>
                <a:r>
                  <a:rPr lang="en-US" altLang="en-US" sz="2800" dirty="0"/>
                  <a:t>  </a:t>
                </a:r>
                <a:r>
                  <a:rPr lang="en-US" altLang="en-US" sz="2800" dirty="0" smtClean="0"/>
                  <a:t>≡ </a:t>
                </a:r>
                <a:r>
                  <a:rPr lang="en-US" altLang="en-US" sz="2800" dirty="0"/>
                  <a:t>intercept parameter</a:t>
                </a:r>
              </a:p>
              <a:p>
                <a:pPr marL="857250" lvl="1" indent="-457200">
                  <a:spcBef>
                    <a:spcPts val="600"/>
                  </a:spcBef>
                  <a:buFont typeface="Wingdings" panose="05000000000000000000" pitchFamily="2" charset="2"/>
                  <a:buChar char="ü"/>
                </a:pPr>
                <a:r>
                  <a:rPr lang="el-GR" altLang="en-US" sz="2800" dirty="0"/>
                  <a:t>β</a:t>
                </a:r>
                <a:r>
                  <a:rPr lang="en-US" altLang="en-US" sz="2800" baseline="-25000" dirty="0"/>
                  <a:t>1</a:t>
                </a:r>
                <a:r>
                  <a:rPr lang="en-US" altLang="en-US" sz="2800" dirty="0"/>
                  <a:t> </a:t>
                </a:r>
                <a:r>
                  <a:rPr lang="en-US" altLang="en-US" sz="2800" dirty="0" smtClean="0"/>
                  <a:t>≡ </a:t>
                </a:r>
                <a:r>
                  <a:rPr lang="en-US" altLang="en-US" sz="2800" dirty="0"/>
                  <a:t>slope </a:t>
                </a:r>
                <a:r>
                  <a:rPr lang="en-US" altLang="en-US" sz="2800" dirty="0" smtClean="0"/>
                  <a:t>for </a:t>
                </a:r>
                <a:r>
                  <a:rPr lang="en-US" altLang="en-US" sz="2800" i="1" dirty="0"/>
                  <a:t>X</a:t>
                </a:r>
                <a:r>
                  <a:rPr lang="en-US" altLang="en-US" sz="2800" baseline="-25000" dirty="0"/>
                  <a:t>1</a:t>
                </a:r>
                <a:r>
                  <a:rPr lang="en-US" altLang="en-US" sz="2800" dirty="0"/>
                  <a:t> </a:t>
                </a:r>
              </a:p>
              <a:p>
                <a:pPr marL="857250" lvl="1" indent="-457200">
                  <a:spcBef>
                    <a:spcPts val="600"/>
                  </a:spcBef>
                  <a:buFont typeface="Wingdings" panose="05000000000000000000" pitchFamily="2" charset="2"/>
                  <a:buChar char="ü"/>
                </a:pPr>
                <a:r>
                  <a:rPr lang="el-GR" altLang="en-US" sz="2800" dirty="0"/>
                  <a:t>β</a:t>
                </a:r>
                <a:r>
                  <a:rPr lang="en-US" altLang="en-US" sz="2800" baseline="-25000" dirty="0"/>
                  <a:t>2</a:t>
                </a:r>
                <a:r>
                  <a:rPr lang="en-US" altLang="en-US" sz="2800" dirty="0"/>
                  <a:t> </a:t>
                </a:r>
                <a:r>
                  <a:rPr lang="en-US" altLang="en-US" sz="2800" dirty="0" smtClean="0"/>
                  <a:t>≡ </a:t>
                </a:r>
                <a:r>
                  <a:rPr lang="en-US" altLang="en-US" sz="2800" dirty="0"/>
                  <a:t>slope </a:t>
                </a:r>
                <a:r>
                  <a:rPr lang="en-US" altLang="en-US" sz="2800" dirty="0" smtClean="0"/>
                  <a:t>for </a:t>
                </a:r>
                <a:r>
                  <a:rPr lang="en-US" altLang="en-US" sz="2800" i="1" dirty="0" smtClean="0"/>
                  <a:t>X</a:t>
                </a:r>
                <a:r>
                  <a:rPr lang="en-US" altLang="en-US" sz="2800" baseline="-25000" dirty="0" smtClean="0"/>
                  <a:t>2</a:t>
                </a:r>
              </a:p>
              <a:p>
                <a:pPr marL="400050" lvl="1" indent="0">
                  <a:spcBef>
                    <a:spcPts val="600"/>
                  </a:spcBef>
                  <a:buNone/>
                </a:pPr>
                <a:endParaRPr lang="en-US" altLang="en-US" sz="2800" baseline="-25000" dirty="0" smtClean="0"/>
              </a:p>
              <a:p>
                <a:pPr>
                  <a:spcBef>
                    <a:spcPts val="600"/>
                  </a:spcBef>
                </a:pPr>
                <a:r>
                  <a:rPr lang="en-US" altLang="en-US" dirty="0" smtClean="0"/>
                  <a:t>Association (relationship) between Y and X</a:t>
                </a:r>
              </a:p>
              <a:p>
                <a:pPr lvl="1">
                  <a:spcBef>
                    <a:spcPts val="600"/>
                  </a:spcBef>
                </a:pPr>
                <a:r>
                  <a:rPr lang="en-US" altLang="en-US" sz="2800" dirty="0" smtClean="0"/>
                  <a:t>A positive association: positive slope</a:t>
                </a:r>
              </a:p>
              <a:p>
                <a:pPr lvl="1">
                  <a:spcBef>
                    <a:spcPts val="600"/>
                  </a:spcBef>
                </a:pPr>
                <a:r>
                  <a:rPr lang="en-US" altLang="en-US" sz="2800" dirty="0" smtClean="0"/>
                  <a:t>A negative association: negative slope</a:t>
                </a:r>
              </a:p>
              <a:p>
                <a:pPr lvl="1">
                  <a:spcBef>
                    <a:spcPts val="600"/>
                  </a:spcBef>
                </a:pPr>
                <a:r>
                  <a:rPr lang="en-US" altLang="en-US" sz="2800" dirty="0" smtClean="0"/>
                  <a:t>No association: zero slope </a:t>
                </a:r>
              </a:p>
              <a:p>
                <a:pPr lvl="1">
                  <a:spcBef>
                    <a:spcPts val="600"/>
                  </a:spcBef>
                </a:pPr>
                <a:r>
                  <a:rPr lang="en-US" altLang="en-US" sz="2800" dirty="0" smtClean="0">
                    <a:solidFill>
                      <a:srgbClr val="FF0000"/>
                    </a:solidFill>
                  </a:rPr>
                  <a:t>Checking the relationship between Y and X</a:t>
                </a:r>
                <a:r>
                  <a:rPr lang="en-US" altLang="en-US" sz="2800" baseline="-25000" dirty="0" smtClean="0">
                    <a:solidFill>
                      <a:srgbClr val="FF0000"/>
                    </a:solidFill>
                  </a:rPr>
                  <a:t>1</a:t>
                </a:r>
                <a:r>
                  <a:rPr lang="en-US" altLang="en-US" sz="2800" dirty="0" smtClean="0">
                    <a:solidFill>
                      <a:srgbClr val="FF0000"/>
                    </a:solidFill>
                  </a:rPr>
                  <a:t> &amp; X</a:t>
                </a:r>
                <a:r>
                  <a:rPr lang="en-US" altLang="en-US" sz="2800" baseline="-25000" dirty="0" smtClean="0">
                    <a:solidFill>
                      <a:srgbClr val="FF0000"/>
                    </a:solidFill>
                  </a:rPr>
                  <a:t>2</a:t>
                </a:r>
                <a:r>
                  <a:rPr lang="en-US" altLang="en-US" sz="2800" dirty="0" smtClean="0">
                    <a:solidFill>
                      <a:srgbClr val="FF0000"/>
                    </a:solidFill>
                  </a:rPr>
                  <a:t> simultaneously</a:t>
                </a:r>
                <a:endParaRPr lang="el-GR" altLang="en-US" sz="2800" dirty="0">
                  <a:solidFill>
                    <a:srgbClr val="FF0000"/>
                  </a:solidFill>
                </a:endParaRPr>
              </a:p>
              <a:p>
                <a:pPr>
                  <a:spcBef>
                    <a:spcPts val="600"/>
                  </a:spcBef>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1666" y="1274601"/>
                <a:ext cx="11430000" cy="4953000"/>
              </a:xfrm>
              <a:blipFill>
                <a:blip r:embed="rId3"/>
                <a:stretch>
                  <a:fillRect l="-533" t="-1353" b="-11193"/>
                </a:stretch>
              </a:blipFill>
            </p:spPr>
            <p:txBody>
              <a:bodyPr/>
              <a:lstStyle/>
              <a:p>
                <a:r>
                  <a:rPr lang="en-US">
                    <a:noFill/>
                  </a:rPr>
                  <a:t> </a:t>
                </a:r>
              </a:p>
            </p:txBody>
          </p:sp>
        </mc:Fallback>
      </mc:AlternateContent>
    </p:spTree>
    <p:extLst>
      <p:ext uri="{BB962C8B-B14F-4D97-AF65-F5344CB8AC3E}">
        <p14:creationId xmlns:p14="http://schemas.microsoft.com/office/powerpoint/2010/main" val="3050928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80017" y="330269"/>
            <a:ext cx="11218947" cy="698500"/>
          </a:xfrm>
        </p:spPr>
        <p:txBody>
          <a:bodyPr>
            <a:noAutofit/>
          </a:bodyPr>
          <a:lstStyle/>
          <a:p>
            <a:pPr marL="838200" indent="-838200"/>
            <a:r>
              <a:rPr lang="en-US" altLang="en-US" sz="4000" dirty="0"/>
              <a:t>Interpretation of </a:t>
            </a:r>
            <a:r>
              <a:rPr lang="en-US" altLang="en-US" sz="4000" dirty="0" smtClean="0"/>
              <a:t>coefficients</a:t>
            </a:r>
            <a:endParaRPr lang="en-US" altLang="en-US" sz="4000" dirty="0"/>
          </a:p>
        </p:txBody>
      </p:sp>
      <p:sp>
        <p:nvSpPr>
          <p:cNvPr id="577539" name="Rectangle 3"/>
          <p:cNvSpPr>
            <a:spLocks noGrp="1" noChangeArrowheads="1"/>
          </p:cNvSpPr>
          <p:nvPr>
            <p:ph idx="1"/>
          </p:nvPr>
        </p:nvSpPr>
        <p:spPr>
          <a:xfrm>
            <a:off x="380018" y="1328080"/>
            <a:ext cx="5872293" cy="5132354"/>
          </a:xfrm>
        </p:spPr>
        <p:txBody>
          <a:bodyPr>
            <a:noAutofit/>
          </a:bodyPr>
          <a:lstStyle/>
          <a:p>
            <a:pPr marL="533400" indent="-533400">
              <a:spcBef>
                <a:spcPts val="600"/>
              </a:spcBef>
            </a:pPr>
            <a:r>
              <a:rPr lang="en-US" altLang="en-US" dirty="0" smtClean="0"/>
              <a:t>The </a:t>
            </a:r>
            <a:r>
              <a:rPr lang="en-US" altLang="en-US" dirty="0"/>
              <a:t>intercept predicts where the regression </a:t>
            </a:r>
            <a:r>
              <a:rPr lang="en-US" altLang="en-US" i="1" dirty="0"/>
              <a:t>plane </a:t>
            </a:r>
            <a:r>
              <a:rPr lang="en-US" altLang="en-US" u="sng" dirty="0"/>
              <a:t>crosses the Y axis</a:t>
            </a:r>
          </a:p>
          <a:p>
            <a:pPr marL="533400" indent="-533400">
              <a:spcBef>
                <a:spcPts val="600"/>
              </a:spcBef>
            </a:pPr>
            <a:endParaRPr lang="en-US" altLang="en-US" dirty="0"/>
          </a:p>
          <a:p>
            <a:pPr marL="533400" indent="-533400">
              <a:spcBef>
                <a:spcPts val="600"/>
              </a:spcBef>
            </a:pPr>
            <a:r>
              <a:rPr lang="en-US" altLang="en-US" dirty="0"/>
              <a:t>The slope </a:t>
            </a:r>
            <a:r>
              <a:rPr lang="en-US" altLang="en-US" dirty="0" smtClean="0"/>
              <a:t>(b</a:t>
            </a:r>
            <a:r>
              <a:rPr lang="en-US" altLang="en-US" baseline="-25000" dirty="0" smtClean="0"/>
              <a:t>1</a:t>
            </a:r>
            <a:r>
              <a:rPr lang="en-US" altLang="en-US" dirty="0"/>
              <a:t>) for variable X</a:t>
            </a:r>
            <a:r>
              <a:rPr lang="en-US" altLang="en-US" baseline="-25000" dirty="0"/>
              <a:t>1</a:t>
            </a:r>
            <a:r>
              <a:rPr lang="en-US" altLang="en-US" dirty="0"/>
              <a:t> predicts the </a:t>
            </a:r>
            <a:r>
              <a:rPr lang="en-US" altLang="en-US" dirty="0">
                <a:solidFill>
                  <a:schemeClr val="accent3">
                    <a:lumMod val="75000"/>
                  </a:schemeClr>
                </a:solidFill>
              </a:rPr>
              <a:t>change in Y per </a:t>
            </a:r>
            <a:r>
              <a:rPr lang="en-US" altLang="en-US" dirty="0" smtClean="0">
                <a:solidFill>
                  <a:schemeClr val="accent3">
                    <a:lumMod val="75000"/>
                  </a:schemeClr>
                </a:solidFill>
              </a:rPr>
              <a:t>unit increase in </a:t>
            </a:r>
            <a:r>
              <a:rPr lang="en-US" altLang="en-US" dirty="0">
                <a:solidFill>
                  <a:schemeClr val="accent3">
                    <a:lumMod val="75000"/>
                  </a:schemeClr>
                </a:solidFill>
              </a:rPr>
              <a:t>X</a:t>
            </a:r>
            <a:r>
              <a:rPr lang="en-US" altLang="en-US" baseline="-25000" dirty="0">
                <a:solidFill>
                  <a:schemeClr val="accent3">
                    <a:lumMod val="75000"/>
                  </a:schemeClr>
                </a:solidFill>
              </a:rPr>
              <a:t>1</a:t>
            </a:r>
            <a:r>
              <a:rPr lang="en-US" altLang="en-US" dirty="0">
                <a:solidFill>
                  <a:schemeClr val="accent3">
                    <a:lumMod val="75000"/>
                  </a:schemeClr>
                </a:solidFill>
              </a:rPr>
              <a:t> holding X</a:t>
            </a:r>
            <a:r>
              <a:rPr lang="en-US" altLang="en-US" baseline="-25000" dirty="0">
                <a:solidFill>
                  <a:schemeClr val="accent3">
                    <a:lumMod val="75000"/>
                  </a:schemeClr>
                </a:solidFill>
              </a:rPr>
              <a:t>2</a:t>
            </a:r>
            <a:r>
              <a:rPr lang="en-US" altLang="en-US" dirty="0">
                <a:solidFill>
                  <a:schemeClr val="accent3">
                    <a:lumMod val="75000"/>
                  </a:schemeClr>
                </a:solidFill>
              </a:rPr>
              <a:t> constant</a:t>
            </a:r>
          </a:p>
          <a:p>
            <a:pPr marL="533400" indent="-533400">
              <a:spcBef>
                <a:spcPts val="600"/>
              </a:spcBef>
            </a:pPr>
            <a:endParaRPr lang="en-US" altLang="en-US" dirty="0"/>
          </a:p>
          <a:p>
            <a:pPr marL="533400" indent="-533400">
              <a:spcBef>
                <a:spcPts val="600"/>
              </a:spcBef>
            </a:pPr>
            <a:r>
              <a:rPr lang="en-US" altLang="en-US" dirty="0"/>
              <a:t>The slope </a:t>
            </a:r>
            <a:r>
              <a:rPr lang="en-US" altLang="en-US" dirty="0" smtClean="0"/>
              <a:t>(b</a:t>
            </a:r>
            <a:r>
              <a:rPr lang="en-US" altLang="en-US" baseline="-25000" dirty="0" smtClean="0"/>
              <a:t>2</a:t>
            </a:r>
            <a:r>
              <a:rPr lang="en-US" altLang="en-US" dirty="0"/>
              <a:t>) for variable X</a:t>
            </a:r>
            <a:r>
              <a:rPr lang="en-US" altLang="en-US" baseline="-25000" dirty="0"/>
              <a:t>2</a:t>
            </a:r>
            <a:r>
              <a:rPr lang="en-US" altLang="en-US" dirty="0"/>
              <a:t> predicts the </a:t>
            </a:r>
            <a:r>
              <a:rPr lang="en-US" altLang="en-US" dirty="0">
                <a:solidFill>
                  <a:srgbClr val="0070C0"/>
                </a:solidFill>
              </a:rPr>
              <a:t>change in Y per </a:t>
            </a:r>
            <a:r>
              <a:rPr lang="en-US" altLang="en-US" dirty="0" smtClean="0">
                <a:solidFill>
                  <a:srgbClr val="0070C0"/>
                </a:solidFill>
              </a:rPr>
              <a:t>unit increase in </a:t>
            </a:r>
            <a:r>
              <a:rPr lang="en-US" altLang="en-US" dirty="0">
                <a:solidFill>
                  <a:srgbClr val="0070C0"/>
                </a:solidFill>
              </a:rPr>
              <a:t>X</a:t>
            </a:r>
            <a:r>
              <a:rPr lang="en-US" altLang="en-US" baseline="-25000" dirty="0">
                <a:solidFill>
                  <a:srgbClr val="0070C0"/>
                </a:solidFill>
              </a:rPr>
              <a:t>2</a:t>
            </a:r>
            <a:r>
              <a:rPr lang="en-US" altLang="en-US" dirty="0">
                <a:solidFill>
                  <a:srgbClr val="0070C0"/>
                </a:solidFill>
              </a:rPr>
              <a:t> holding X</a:t>
            </a:r>
            <a:r>
              <a:rPr lang="en-US" altLang="en-US" baseline="-25000" dirty="0">
                <a:solidFill>
                  <a:srgbClr val="0070C0"/>
                </a:solidFill>
              </a:rPr>
              <a:t>1</a:t>
            </a:r>
            <a:r>
              <a:rPr lang="en-US" altLang="en-US" dirty="0">
                <a:solidFill>
                  <a:srgbClr val="0070C0"/>
                </a:solidFill>
              </a:rPr>
              <a:t> constant</a:t>
            </a:r>
          </a:p>
        </p:txBody>
      </p:sp>
      <p:grpSp>
        <p:nvGrpSpPr>
          <p:cNvPr id="2" name="Group 1"/>
          <p:cNvGrpSpPr/>
          <p:nvPr/>
        </p:nvGrpSpPr>
        <p:grpSpPr>
          <a:xfrm>
            <a:off x="6463448" y="1404937"/>
            <a:ext cx="5326909" cy="4847498"/>
            <a:chOff x="6463448" y="947739"/>
            <a:chExt cx="5326909" cy="4847498"/>
          </a:xfrm>
        </p:grpSpPr>
        <p:pic>
          <p:nvPicPr>
            <p:cNvPr id="1229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 r="3292" b="7959"/>
            <a:stretch/>
          </p:blipFill>
          <p:spPr bwMode="auto">
            <a:xfrm>
              <a:off x="6463448" y="1288324"/>
              <a:ext cx="5326909"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77542" name="Line 6"/>
            <p:cNvSpPr>
              <a:spLocks noChangeShapeType="1"/>
            </p:cNvSpPr>
            <p:nvPr/>
          </p:nvSpPr>
          <p:spPr bwMode="auto">
            <a:xfrm flipV="1">
              <a:off x="7150190" y="2840828"/>
              <a:ext cx="1347858" cy="661196"/>
            </a:xfrm>
            <a:prstGeom prst="line">
              <a:avLst/>
            </a:prstGeom>
            <a:ln>
              <a:headEnd/>
              <a:tailEnd type="stealth" w="lg" len="lg"/>
            </a:ln>
            <a:extLst/>
          </p:spPr>
          <p:style>
            <a:lnRef idx="2">
              <a:schemeClr val="accent3"/>
            </a:lnRef>
            <a:fillRef idx="0">
              <a:schemeClr val="accent3"/>
            </a:fillRef>
            <a:effectRef idx="1">
              <a:schemeClr val="accent3"/>
            </a:effectRef>
            <a:fontRef idx="minor">
              <a:schemeClr val="tx1"/>
            </a:fontRef>
          </p:style>
          <p:txBody>
            <a:bodyPr/>
            <a:lstStyle/>
            <a:p>
              <a:endParaRPr lang="en-US" dirty="0"/>
            </a:p>
          </p:txBody>
        </p:sp>
        <p:sp>
          <p:nvSpPr>
            <p:cNvPr id="577544" name="Freeform 8"/>
            <p:cNvSpPr>
              <a:spLocks/>
            </p:cNvSpPr>
            <p:nvPr/>
          </p:nvSpPr>
          <p:spPr bwMode="auto">
            <a:xfrm>
              <a:off x="7572464" y="947739"/>
              <a:ext cx="3511550" cy="4198937"/>
            </a:xfrm>
            <a:custGeom>
              <a:avLst/>
              <a:gdLst>
                <a:gd name="T0" fmla="*/ 0 w 2212"/>
                <a:gd name="T1" fmla="*/ 2147483647 h 2645"/>
                <a:gd name="T2" fmla="*/ 2147483647 w 2212"/>
                <a:gd name="T3" fmla="*/ 2147483647 h 2645"/>
                <a:gd name="T4" fmla="*/ 2147483647 w 2212"/>
                <a:gd name="T5" fmla="*/ 2147483647 h 2645"/>
                <a:gd name="T6" fmla="*/ 2147483647 w 2212"/>
                <a:gd name="T7" fmla="*/ 2147483647 h 2645"/>
                <a:gd name="T8" fmla="*/ 0 60000 65536"/>
                <a:gd name="T9" fmla="*/ 0 60000 65536"/>
                <a:gd name="T10" fmla="*/ 0 60000 65536"/>
                <a:gd name="T11" fmla="*/ 0 60000 65536"/>
                <a:gd name="T12" fmla="*/ 0 w 2212"/>
                <a:gd name="T13" fmla="*/ 0 h 2645"/>
                <a:gd name="T14" fmla="*/ 2212 w 2212"/>
                <a:gd name="T15" fmla="*/ 2645 h 2645"/>
              </a:gdLst>
              <a:ahLst/>
              <a:cxnLst>
                <a:cxn ang="T8">
                  <a:pos x="T0" y="T1"/>
                </a:cxn>
                <a:cxn ang="T9">
                  <a:pos x="T2" y="T3"/>
                </a:cxn>
                <a:cxn ang="T10">
                  <a:pos x="T4" y="T5"/>
                </a:cxn>
                <a:cxn ang="T11">
                  <a:pos x="T6" y="T7"/>
                </a:cxn>
              </a:cxnLst>
              <a:rect l="T12" t="T13" r="T14" b="T15"/>
              <a:pathLst>
                <a:path w="2212" h="2645">
                  <a:moveTo>
                    <a:pt x="0" y="2645"/>
                  </a:moveTo>
                  <a:cubicBezTo>
                    <a:pt x="748" y="2350"/>
                    <a:pt x="1496" y="2055"/>
                    <a:pt x="1854" y="1648"/>
                  </a:cubicBezTo>
                  <a:cubicBezTo>
                    <a:pt x="2212" y="1241"/>
                    <a:pt x="2190" y="402"/>
                    <a:pt x="2149" y="201"/>
                  </a:cubicBezTo>
                  <a:cubicBezTo>
                    <a:pt x="2108" y="0"/>
                    <a:pt x="1700" y="405"/>
                    <a:pt x="1610" y="444"/>
                  </a:cubicBezTo>
                </a:path>
              </a:pathLst>
            </a:custGeom>
            <a:ln>
              <a:headEnd/>
              <a:tailEnd type="stealth" w="lg" len="lg"/>
            </a:ln>
            <a:extLst/>
          </p:spPr>
          <p:style>
            <a:lnRef idx="3">
              <a:schemeClr val="accent1"/>
            </a:lnRef>
            <a:fillRef idx="0">
              <a:schemeClr val="accent1"/>
            </a:fillRef>
            <a:effectRef idx="2">
              <a:schemeClr val="accent1"/>
            </a:effectRef>
            <a:fontRef idx="minor">
              <a:schemeClr val="tx1"/>
            </a:fontRef>
          </p:style>
          <p:txBody>
            <a:bodyPr/>
            <a:lstStyle/>
            <a:p>
              <a:endParaRPr lang="en-US" dirty="0"/>
            </a:p>
          </p:txBody>
        </p:sp>
      </p:grpSp>
    </p:spTree>
    <p:extLst>
      <p:ext uri="{BB962C8B-B14F-4D97-AF65-F5344CB8AC3E}">
        <p14:creationId xmlns:p14="http://schemas.microsoft.com/office/powerpoint/2010/main" val="3177650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 plane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43886" y="1404731"/>
                <a:ext cx="11104228" cy="4953000"/>
              </a:xfrm>
            </p:spPr>
            <p:txBody>
              <a:bodyPr>
                <a:noAutofit/>
              </a:bodyPr>
              <a:lstStyle/>
              <a:p>
                <a:pPr>
                  <a:spcBef>
                    <a:spcPts val="600"/>
                  </a:spcBef>
                </a:pPr>
                <a:r>
                  <a:rPr lang="en-US" sz="2800" dirty="0" smtClean="0"/>
                  <a:t>The prediction equation is the estimated regression plane.</a:t>
                </a:r>
              </a:p>
              <a:p>
                <a:pPr>
                  <a:spcBef>
                    <a:spcPts val="600"/>
                  </a:spcBef>
                </a:pPr>
                <a:r>
                  <a:rPr lang="en-US" sz="2800" dirty="0"/>
                  <a:t>Can be used to predict responses,</a:t>
                </a:r>
              </a:p>
              <a:p>
                <a:pPr marL="0" indent="0">
                  <a:spcBef>
                    <a:spcPts val="600"/>
                  </a:spcBef>
                  <a:buNone/>
                </a:pPr>
                <a14:m>
                  <m:oMathPara xmlns:m="http://schemas.openxmlformats.org/officeDocument/2006/math">
                    <m:oMathParaPr>
                      <m:jc m:val="centerGroup"/>
                    </m:oMathParaPr>
                    <m:oMath xmlns:m="http://schemas.openxmlformats.org/officeDocument/2006/math">
                      <m:acc>
                        <m:accPr>
                          <m:chr m:val="̂"/>
                          <m:ctrlPr>
                            <a:rPr lang="en-US" sz="3600" i="1">
                              <a:latin typeface="Cambria Math" panose="02040503050406030204" pitchFamily="18" charset="0"/>
                            </a:rPr>
                          </m:ctrlPr>
                        </m:accPr>
                        <m:e>
                          <m:r>
                            <a:rPr lang="en-US" sz="3600" i="1">
                              <a:latin typeface="Cambria Math"/>
                            </a:rPr>
                            <m:t>𝑦</m:t>
                          </m:r>
                        </m:e>
                      </m:acc>
                      <m:r>
                        <a:rPr lang="en-US" sz="3600" i="1">
                          <a:latin typeface="Cambria Math"/>
                        </a:rPr>
                        <m:t>=</m:t>
                      </m:r>
                      <m:sSub>
                        <m:sSubPr>
                          <m:ctrlPr>
                            <a:rPr lang="el-GR" sz="3600" i="1" dirty="0">
                              <a:latin typeface="Cambria Math" panose="02040503050406030204" pitchFamily="18" charset="0"/>
                              <a:cs typeface="Arial" charset="0"/>
                            </a:rPr>
                          </m:ctrlPr>
                        </m:sSubPr>
                        <m:e>
                          <m:r>
                            <a:rPr lang="en-US" sz="3600" b="0" i="1" dirty="0" smtClean="0">
                              <a:latin typeface="Cambria Math" panose="02040503050406030204" pitchFamily="18" charset="0"/>
                              <a:ea typeface="Cambria Math" panose="02040503050406030204" pitchFamily="18" charset="0"/>
                              <a:cs typeface="Arial" charset="0"/>
                            </a:rPr>
                            <m:t>𝑏</m:t>
                          </m:r>
                        </m:e>
                        <m:sub>
                          <m:r>
                            <a:rPr lang="en-US" sz="3600" i="1" dirty="0">
                              <a:latin typeface="Cambria Math" panose="02040503050406030204" pitchFamily="18" charset="0"/>
                              <a:cs typeface="Arial" charset="0"/>
                            </a:rPr>
                            <m:t>0</m:t>
                          </m:r>
                        </m:sub>
                      </m:sSub>
                      <m:r>
                        <a:rPr lang="en-US" sz="3600" i="1">
                          <a:latin typeface="Cambria Math"/>
                        </a:rPr>
                        <m:t>+ </m:t>
                      </m:r>
                      <m:sSub>
                        <m:sSubPr>
                          <m:ctrlPr>
                            <a:rPr lang="en-US" sz="3600" i="1">
                              <a:latin typeface="Cambria Math" panose="02040503050406030204" pitchFamily="18" charset="0"/>
                            </a:rPr>
                          </m:ctrlPr>
                        </m:sSubPr>
                        <m:e>
                          <m:r>
                            <a:rPr lang="en-US" sz="3600" i="1">
                              <a:latin typeface="Cambria Math"/>
                            </a:rPr>
                            <m:t>𝑏</m:t>
                          </m:r>
                        </m:e>
                        <m:sub>
                          <m:r>
                            <a:rPr lang="en-US" sz="3600" i="1">
                              <a:latin typeface="Cambria Math"/>
                            </a:rPr>
                            <m:t>1</m:t>
                          </m:r>
                        </m:sub>
                      </m:sSub>
                      <m:sSub>
                        <m:sSubPr>
                          <m:ctrlPr>
                            <a:rPr lang="en-US" sz="3600" i="1">
                              <a:latin typeface="Cambria Math" panose="02040503050406030204" pitchFamily="18" charset="0"/>
                            </a:rPr>
                          </m:ctrlPr>
                        </m:sSubPr>
                        <m:e>
                          <m:r>
                            <a:rPr lang="en-US" sz="3600" i="1">
                              <a:latin typeface="Cambria Math"/>
                            </a:rPr>
                            <m:t>𝑥</m:t>
                          </m:r>
                        </m:e>
                        <m:sub>
                          <m:r>
                            <a:rPr lang="en-US" sz="3600" i="1">
                              <a:latin typeface="Cambria Math"/>
                            </a:rPr>
                            <m:t>1</m:t>
                          </m:r>
                        </m:sub>
                      </m:sSub>
                      <m:r>
                        <a:rPr lang="en-US" sz="3600" i="1">
                          <a:latin typeface="Cambria Math"/>
                        </a:rPr>
                        <m:t>+</m:t>
                      </m:r>
                      <m:sSub>
                        <m:sSubPr>
                          <m:ctrlPr>
                            <a:rPr lang="en-US" sz="3600" i="1">
                              <a:latin typeface="Cambria Math" panose="02040503050406030204" pitchFamily="18" charset="0"/>
                            </a:rPr>
                          </m:ctrlPr>
                        </m:sSubPr>
                        <m:e>
                          <m:r>
                            <a:rPr lang="en-US" sz="3600" i="1">
                              <a:latin typeface="Cambria Math"/>
                            </a:rPr>
                            <m:t>𝑏</m:t>
                          </m:r>
                        </m:e>
                        <m:sub>
                          <m:r>
                            <a:rPr lang="en-US" sz="3600" i="1">
                              <a:latin typeface="Cambria Math"/>
                            </a:rPr>
                            <m:t>2</m:t>
                          </m:r>
                        </m:sub>
                      </m:sSub>
                      <m:sSub>
                        <m:sSubPr>
                          <m:ctrlPr>
                            <a:rPr lang="en-US" sz="3600" i="1">
                              <a:latin typeface="Cambria Math" panose="02040503050406030204" pitchFamily="18" charset="0"/>
                            </a:rPr>
                          </m:ctrlPr>
                        </m:sSubPr>
                        <m:e>
                          <m:r>
                            <a:rPr lang="en-US" sz="3600" i="1">
                              <a:latin typeface="Cambria Math"/>
                            </a:rPr>
                            <m:t>𝑥</m:t>
                          </m:r>
                        </m:e>
                        <m:sub>
                          <m:r>
                            <a:rPr lang="en-US" sz="3600" i="1">
                              <a:latin typeface="Cambria Math"/>
                            </a:rPr>
                            <m:t>2</m:t>
                          </m:r>
                        </m:sub>
                      </m:sSub>
                    </m:oMath>
                  </m:oMathPara>
                </a14:m>
                <a:endParaRPr lang="en-US" sz="2800" dirty="0"/>
              </a:p>
              <a:p>
                <a:pPr>
                  <a:spcBef>
                    <a:spcPts val="600"/>
                  </a:spcBef>
                </a:pPr>
                <a:r>
                  <a:rPr lang="en-US" sz="2800" i="1" dirty="0" smtClean="0">
                    <a:solidFill>
                      <a:srgbClr val="0070C0"/>
                    </a:solidFill>
                    <a:cs typeface="Arial" charset="0"/>
                    <a:sym typeface="Symbol" pitchFamily="18" charset="2"/>
                  </a:rPr>
                  <a:t>Statistics</a:t>
                </a:r>
                <a:endParaRPr lang="en-US" sz="2800" i="1" dirty="0">
                  <a:solidFill>
                    <a:srgbClr val="0070C0"/>
                  </a:solidFill>
                  <a:cs typeface="Arial" charset="0"/>
                  <a:sym typeface="Symbol" pitchFamily="18" charset="2"/>
                </a:endParaRPr>
              </a:p>
              <a:p>
                <a:pPr marL="857250" lvl="1" indent="-457200">
                  <a:spcBef>
                    <a:spcPts val="600"/>
                  </a:spcBef>
                  <a:buFont typeface="Wingdings" panose="05000000000000000000" pitchFamily="2" charset="2"/>
                  <a:buChar char="ü"/>
                </a:pP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𝑏</m:t>
                        </m:r>
                      </m:e>
                      <m:sub>
                        <m:r>
                          <a:rPr lang="en-US" sz="3200" b="0" i="1" smtClean="0">
                            <a:latin typeface="Cambria Math" panose="02040503050406030204" pitchFamily="18" charset="0"/>
                          </a:rPr>
                          <m:t>0</m:t>
                        </m:r>
                      </m:sub>
                    </m:sSub>
                  </m:oMath>
                </a14:m>
                <a:r>
                  <a:rPr lang="en-US" altLang="en-US" sz="3200" dirty="0" smtClean="0"/>
                  <a:t> ≡ </a:t>
                </a:r>
                <a:r>
                  <a:rPr lang="en-US" altLang="en-US" sz="3200" dirty="0"/>
                  <a:t>intercept </a:t>
                </a:r>
              </a:p>
              <a:p>
                <a:pPr marL="857250" lvl="1" indent="-457200">
                  <a:spcBef>
                    <a:spcPts val="600"/>
                  </a:spcBef>
                  <a:buFont typeface="Wingdings" panose="05000000000000000000" pitchFamily="2" charset="2"/>
                  <a:buChar char="ü"/>
                </a:pPr>
                <a14:m>
                  <m:oMath xmlns:m="http://schemas.openxmlformats.org/officeDocument/2006/math">
                    <m:sSub>
                      <m:sSubPr>
                        <m:ctrlPr>
                          <a:rPr lang="en-US" sz="3200" i="1">
                            <a:latin typeface="Cambria Math" panose="02040503050406030204" pitchFamily="18" charset="0"/>
                          </a:rPr>
                        </m:ctrlPr>
                      </m:sSubPr>
                      <m:e>
                        <m:r>
                          <a:rPr lang="en-US" sz="3200" i="1">
                            <a:latin typeface="Cambria Math"/>
                          </a:rPr>
                          <m:t>𝑏</m:t>
                        </m:r>
                      </m:e>
                      <m:sub>
                        <m:r>
                          <a:rPr lang="en-US" sz="3200" i="1">
                            <a:latin typeface="Cambria Math"/>
                          </a:rPr>
                          <m:t>1</m:t>
                        </m:r>
                      </m:sub>
                    </m:sSub>
                  </m:oMath>
                </a14:m>
                <a:r>
                  <a:rPr lang="en-US" altLang="en-US" sz="3200" dirty="0"/>
                  <a:t>≡ </a:t>
                </a:r>
                <a:r>
                  <a:rPr lang="en-US" altLang="en-US" sz="3200" dirty="0" smtClean="0"/>
                  <a:t>slope </a:t>
                </a:r>
                <a:r>
                  <a:rPr lang="en-US" altLang="en-US" sz="3200" dirty="0"/>
                  <a:t>for </a:t>
                </a:r>
                <a:r>
                  <a:rPr lang="en-US" altLang="en-US" sz="3200" i="1" dirty="0"/>
                  <a:t>X</a:t>
                </a:r>
                <a:r>
                  <a:rPr lang="en-US" altLang="en-US" sz="3200" baseline="-25000" dirty="0"/>
                  <a:t>1</a:t>
                </a:r>
                <a:r>
                  <a:rPr lang="en-US" altLang="en-US" sz="3200" dirty="0"/>
                  <a:t> </a:t>
                </a:r>
              </a:p>
              <a:p>
                <a:pPr marL="857250" lvl="1" indent="-457200">
                  <a:spcBef>
                    <a:spcPts val="600"/>
                  </a:spcBef>
                  <a:buFont typeface="Wingdings" panose="05000000000000000000" pitchFamily="2" charset="2"/>
                  <a:buChar char="ü"/>
                </a:pPr>
                <a14:m>
                  <m:oMath xmlns:m="http://schemas.openxmlformats.org/officeDocument/2006/math">
                    <m:sSub>
                      <m:sSubPr>
                        <m:ctrlPr>
                          <a:rPr lang="en-US" sz="3200" i="1">
                            <a:latin typeface="Cambria Math" panose="02040503050406030204" pitchFamily="18" charset="0"/>
                          </a:rPr>
                        </m:ctrlPr>
                      </m:sSubPr>
                      <m:e>
                        <m:r>
                          <a:rPr lang="en-US" sz="3200" i="1">
                            <a:latin typeface="Cambria Math"/>
                          </a:rPr>
                          <m:t>𝑏</m:t>
                        </m:r>
                      </m:e>
                      <m:sub>
                        <m:r>
                          <a:rPr lang="en-US" sz="3200" i="1">
                            <a:latin typeface="Cambria Math"/>
                          </a:rPr>
                          <m:t>2</m:t>
                        </m:r>
                      </m:sub>
                    </m:sSub>
                  </m:oMath>
                </a14:m>
                <a:r>
                  <a:rPr lang="en-US" altLang="en-US" sz="3200" dirty="0"/>
                  <a:t>≡ slope </a:t>
                </a:r>
                <a:r>
                  <a:rPr lang="en-US" altLang="en-US" sz="3200" dirty="0" smtClean="0"/>
                  <a:t>for </a:t>
                </a:r>
                <a:r>
                  <a:rPr lang="en-US" altLang="en-US" sz="3200" i="1" dirty="0"/>
                  <a:t>X</a:t>
                </a:r>
                <a:r>
                  <a:rPr lang="en-US" altLang="en-US" sz="3200" baseline="-25000" dirty="0"/>
                  <a:t>2</a:t>
                </a:r>
              </a:p>
              <a:p>
                <a:pPr>
                  <a:spcBef>
                    <a:spcPts val="600"/>
                  </a:spcBef>
                  <a:buNone/>
                </a:pPr>
                <a:r>
                  <a:rPr lang="en-US" sz="2800" dirty="0" smtClean="0"/>
                  <a:t>Note: </a:t>
                </a:r>
                <a:r>
                  <a:rPr lang="en-US" sz="2800" dirty="0" smtClean="0">
                    <a:solidFill>
                      <a:srgbClr val="FF0000"/>
                    </a:solidFill>
                  </a:rPr>
                  <a:t>No error term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43886" y="1404731"/>
                <a:ext cx="11104228" cy="4953000"/>
              </a:xfrm>
              <a:blipFill>
                <a:blip r:embed="rId4"/>
                <a:stretch>
                  <a:fillRect l="-1098" t="-1230"/>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3951692426"/>
              </p:ext>
            </p:extLst>
          </p:nvPr>
        </p:nvGraphicFramePr>
        <p:xfrm>
          <a:off x="6516757" y="1878495"/>
          <a:ext cx="374650" cy="544946"/>
        </p:xfrm>
        <a:graphic>
          <a:graphicData uri="http://schemas.openxmlformats.org/presentationml/2006/ole">
            <mc:AlternateContent xmlns:mc="http://schemas.openxmlformats.org/markup-compatibility/2006">
              <mc:Choice xmlns:v="urn:schemas-microsoft-com:vml" Requires="v">
                <p:oleObj spid="_x0000_s4151" name="Equation" r:id="rId5" imgW="139680" imgH="203040" progId="Equation.3">
                  <p:embed/>
                </p:oleObj>
              </mc:Choice>
              <mc:Fallback>
                <p:oleObj name="Equation" r:id="rId5" imgW="139680" imgH="203040" progId="Equation.3">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757" y="1878495"/>
                        <a:ext cx="374650" cy="5449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5364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Depressive symptoms and sleep quality</a:t>
            </a:r>
            <a:endParaRPr lang="en-US" dirty="0"/>
          </a:p>
        </p:txBody>
      </p:sp>
      <p:sp>
        <p:nvSpPr>
          <p:cNvPr id="3" name="Content Placeholder 2"/>
          <p:cNvSpPr>
            <a:spLocks noGrp="1"/>
          </p:cNvSpPr>
          <p:nvPr>
            <p:ph idx="1"/>
          </p:nvPr>
        </p:nvSpPr>
        <p:spPr>
          <a:xfrm>
            <a:off x="199085" y="1411358"/>
            <a:ext cx="11810881" cy="4525963"/>
          </a:xfrm>
        </p:spPr>
        <p:txBody>
          <a:bodyPr>
            <a:normAutofit fontScale="92500"/>
          </a:bodyPr>
          <a:lstStyle/>
          <a:p>
            <a:r>
              <a:rPr lang="en-US" dirty="0"/>
              <a:t>Study question: </a:t>
            </a:r>
            <a:r>
              <a:rPr lang="en-US" i="1" dirty="0" smtClean="0"/>
              <a:t>Is the sleep disturbance or poor sleep quality associated with high depressive symptoms? </a:t>
            </a:r>
          </a:p>
          <a:p>
            <a:r>
              <a:rPr lang="en-US" dirty="0" smtClean="0"/>
              <a:t>Outcome: Depressive symptom score measured using The Patient Health Questionnaire (PHQ-9) </a:t>
            </a:r>
            <a:r>
              <a:rPr lang="en-US" sz="1600" dirty="0" smtClean="0"/>
              <a:t>(Kroenke K, Spitzer RL, Williams JB, J Gen Intern Med. 2001;16:606-613, PMC1495268)</a:t>
            </a:r>
          </a:p>
          <a:p>
            <a:r>
              <a:rPr lang="en-US" dirty="0" smtClean="0"/>
              <a:t>Exposure: Self reported sleep quality measured using Pittsburgh Sleep Quality Index (PSQI) questionnaire </a:t>
            </a:r>
            <a:r>
              <a:rPr lang="en-US" sz="1600" dirty="0" smtClean="0"/>
              <a:t>(Buysse DJ et al. Psychiatry Res 1989;28:193-213, PMID 2748771)</a:t>
            </a:r>
          </a:p>
          <a:p>
            <a:r>
              <a:rPr lang="en-US" dirty="0" smtClean="0"/>
              <a:t>Confounders: age in years, body mass index (kg/m</a:t>
            </a:r>
            <a:r>
              <a:rPr lang="en-US" baseline="30000" dirty="0" smtClean="0"/>
              <a:t>2</a:t>
            </a:r>
            <a:r>
              <a:rPr lang="en-US" dirty="0" smtClean="0"/>
              <a:t>), gender (women = 0 vs. men = 1), seasonality </a:t>
            </a:r>
            <a:r>
              <a:rPr lang="en-US" dirty="0"/>
              <a:t>(other seasons = </a:t>
            </a:r>
            <a:r>
              <a:rPr lang="en-US" dirty="0" smtClean="0"/>
              <a:t>0 vs. winter months = 1)</a:t>
            </a:r>
          </a:p>
          <a:p>
            <a:endParaRPr lang="en-US" dirty="0" smtClean="0"/>
          </a:p>
          <a:p>
            <a:pPr marL="0" indent="0">
              <a:buNone/>
            </a:pPr>
            <a:endParaRPr lang="en-US" dirty="0"/>
          </a:p>
        </p:txBody>
      </p:sp>
    </p:spTree>
    <p:extLst>
      <p:ext uri="{BB962C8B-B14F-4D97-AF65-F5344CB8AC3E}">
        <p14:creationId xmlns:p14="http://schemas.microsoft.com/office/powerpoint/2010/main" val="481494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Content Placeholder 13"/>
          <p:cNvPicPr>
            <a:picLocks noGrp="1" noChangeAspect="1"/>
          </p:cNvPicPr>
          <p:nvPr>
            <p:ph idx="4294967295"/>
          </p:nvPr>
        </p:nvPicPr>
        <p:blipFill>
          <a:blip r:embed="rId3"/>
          <a:stretch>
            <a:fillRect/>
          </a:stretch>
        </p:blipFill>
        <p:spPr>
          <a:xfrm>
            <a:off x="2832100" y="3289300"/>
            <a:ext cx="9359900" cy="3300413"/>
          </a:xfrm>
          <a:prstGeom prst="rect">
            <a:avLst/>
          </a:prstGeom>
        </p:spPr>
      </p:pic>
      <p:pic>
        <p:nvPicPr>
          <p:cNvPr id="13" name="Picture 12"/>
          <p:cNvPicPr>
            <a:picLocks noChangeAspect="1"/>
          </p:cNvPicPr>
          <p:nvPr/>
        </p:nvPicPr>
        <p:blipFill>
          <a:blip r:embed="rId4"/>
          <a:stretch>
            <a:fillRect/>
          </a:stretch>
        </p:blipFill>
        <p:spPr>
          <a:xfrm>
            <a:off x="231227" y="116983"/>
            <a:ext cx="8890115" cy="2988824"/>
          </a:xfrm>
          <a:prstGeom prst="rect">
            <a:avLst/>
          </a:prstGeom>
        </p:spPr>
      </p:pic>
      <p:sp>
        <p:nvSpPr>
          <p:cNvPr id="15" name="Oval 14"/>
          <p:cNvSpPr/>
          <p:nvPr/>
        </p:nvSpPr>
        <p:spPr>
          <a:xfrm>
            <a:off x="110359" y="1166648"/>
            <a:ext cx="2017986" cy="55179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 15"/>
          <p:cNvSpPr/>
          <p:nvPr/>
        </p:nvSpPr>
        <p:spPr>
          <a:xfrm>
            <a:off x="9312165" y="3936124"/>
            <a:ext cx="2017986" cy="55179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35540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 plan</a:t>
            </a:r>
            <a:endParaRPr lang="en-US" dirty="0"/>
          </a:p>
        </p:txBody>
      </p:sp>
      <p:sp>
        <p:nvSpPr>
          <p:cNvPr id="3" name="Content Placeholder 2"/>
          <p:cNvSpPr>
            <a:spLocks noGrp="1"/>
          </p:cNvSpPr>
          <p:nvPr>
            <p:ph idx="1"/>
          </p:nvPr>
        </p:nvSpPr>
        <p:spPr>
          <a:xfrm>
            <a:off x="199085" y="1302638"/>
            <a:ext cx="11430000" cy="4525963"/>
          </a:xfrm>
        </p:spPr>
        <p:txBody>
          <a:bodyPr>
            <a:normAutofit fontScale="92500" lnSpcReduction="10000"/>
          </a:bodyPr>
          <a:lstStyle/>
          <a:p>
            <a:pPr>
              <a:lnSpc>
                <a:spcPct val="120000"/>
              </a:lnSpc>
              <a:spcBef>
                <a:spcPts val="600"/>
              </a:spcBef>
            </a:pPr>
            <a:r>
              <a:rPr lang="en-US" dirty="0" smtClean="0"/>
              <a:t>Potential DAG</a:t>
            </a:r>
          </a:p>
          <a:p>
            <a:pPr>
              <a:lnSpc>
                <a:spcPct val="120000"/>
              </a:lnSpc>
              <a:spcBef>
                <a:spcPts val="600"/>
              </a:spcBef>
            </a:pPr>
            <a:endParaRPr lang="en-US" dirty="0"/>
          </a:p>
          <a:p>
            <a:pPr>
              <a:lnSpc>
                <a:spcPct val="120000"/>
              </a:lnSpc>
              <a:spcBef>
                <a:spcPts val="600"/>
              </a:spcBef>
            </a:pPr>
            <a:r>
              <a:rPr lang="en-US" dirty="0" smtClean="0"/>
              <a:t>Simple linear regression</a:t>
            </a:r>
          </a:p>
          <a:p>
            <a:pPr>
              <a:lnSpc>
                <a:spcPct val="120000"/>
              </a:lnSpc>
              <a:spcBef>
                <a:spcPts val="600"/>
              </a:spcBef>
              <a:buFont typeface="Wingdings" panose="05000000000000000000" pitchFamily="2" charset="2"/>
              <a:buChar char="ü"/>
            </a:pPr>
            <a:r>
              <a:rPr lang="en-US" dirty="0"/>
              <a:t> </a:t>
            </a:r>
            <a:r>
              <a:rPr lang="en-US" dirty="0" smtClean="0"/>
              <a:t>To example sleep quality and </a:t>
            </a:r>
          </a:p>
          <a:p>
            <a:pPr marL="0" indent="0">
              <a:lnSpc>
                <a:spcPct val="120000"/>
              </a:lnSpc>
              <a:spcBef>
                <a:spcPts val="600"/>
              </a:spcBef>
              <a:buNone/>
            </a:pPr>
            <a:r>
              <a:rPr lang="en-US" dirty="0"/>
              <a:t> </a:t>
            </a:r>
            <a:r>
              <a:rPr lang="en-US" dirty="0" smtClean="0"/>
              <a:t>   depressive symptom score </a:t>
            </a:r>
          </a:p>
          <a:p>
            <a:pPr marL="0" indent="0">
              <a:lnSpc>
                <a:spcPct val="120000"/>
              </a:lnSpc>
              <a:spcBef>
                <a:spcPts val="600"/>
              </a:spcBef>
              <a:buNone/>
            </a:pPr>
            <a:endParaRPr lang="en-US" dirty="0"/>
          </a:p>
          <a:p>
            <a:pPr>
              <a:lnSpc>
                <a:spcPct val="120000"/>
              </a:lnSpc>
              <a:spcBef>
                <a:spcPts val="600"/>
              </a:spcBef>
            </a:pPr>
            <a:r>
              <a:rPr lang="en-US" dirty="0" smtClean="0"/>
              <a:t>Multiple linear regression</a:t>
            </a:r>
          </a:p>
          <a:p>
            <a:pPr>
              <a:lnSpc>
                <a:spcPct val="120000"/>
              </a:lnSpc>
              <a:spcBef>
                <a:spcPts val="600"/>
              </a:spcBef>
              <a:buFont typeface="Wingdings" panose="05000000000000000000" pitchFamily="2" charset="2"/>
              <a:buChar char="ü"/>
            </a:pPr>
            <a:r>
              <a:rPr lang="en-US" dirty="0" smtClean="0"/>
              <a:t>To adjust for known confounders’ (age-50, BMI, gender and seasonality) effect on the relationship between sleep quality and depressive symptom</a:t>
            </a:r>
            <a:endParaRPr lang="en-US" dirty="0"/>
          </a:p>
          <a:p>
            <a:pPr>
              <a:lnSpc>
                <a:spcPct val="120000"/>
              </a:lnSpc>
              <a:spcBef>
                <a:spcPts val="600"/>
              </a:spcBef>
            </a:pPr>
            <a:endParaRPr lang="en-US" dirty="0"/>
          </a:p>
        </p:txBody>
      </p:sp>
      <p:pic>
        <p:nvPicPr>
          <p:cNvPr id="5" name="Picture 4"/>
          <p:cNvPicPr>
            <a:picLocks noChangeAspect="1"/>
          </p:cNvPicPr>
          <p:nvPr/>
        </p:nvPicPr>
        <p:blipFill>
          <a:blip r:embed="rId3"/>
          <a:stretch>
            <a:fillRect/>
          </a:stretch>
        </p:blipFill>
        <p:spPr>
          <a:xfrm>
            <a:off x="5667204" y="776396"/>
            <a:ext cx="6060804" cy="3954630"/>
          </a:xfrm>
          <a:prstGeom prst="rect">
            <a:avLst/>
          </a:prstGeom>
        </p:spPr>
      </p:pic>
      <p:sp>
        <p:nvSpPr>
          <p:cNvPr id="6" name="Rectangle 5"/>
          <p:cNvSpPr/>
          <p:nvPr/>
        </p:nvSpPr>
        <p:spPr>
          <a:xfrm>
            <a:off x="367862" y="5916273"/>
            <a:ext cx="11456276" cy="707886"/>
          </a:xfrm>
          <a:prstGeom prst="rect">
            <a:avLst/>
          </a:prstGeom>
        </p:spPr>
        <p:txBody>
          <a:bodyPr wrap="square">
            <a:spAutoFit/>
          </a:bodyPr>
          <a:lstStyle/>
          <a:p>
            <a:pPr lvl="0" defTabSz="914400">
              <a:defRPr/>
            </a:pPr>
            <a:r>
              <a:rPr lang="en-US" sz="2000" dirty="0" smtClean="0">
                <a:solidFill>
                  <a:srgbClr val="0000FF"/>
                </a:solidFill>
                <a:latin typeface="Arial" panose="020B0604020202020204" pitchFamily="34" charset="0"/>
                <a:cs typeface="Arial" panose="020B0604020202020204" pitchFamily="34" charset="0"/>
              </a:rPr>
              <a:t>Note) We </a:t>
            </a:r>
            <a:r>
              <a:rPr lang="en-US" sz="2000" dirty="0">
                <a:solidFill>
                  <a:srgbClr val="0000FF"/>
                </a:solidFill>
                <a:latin typeface="Arial" panose="020B0604020202020204" pitchFamily="34" charset="0"/>
                <a:cs typeface="Arial" panose="020B0604020202020204" pitchFamily="34" charset="0"/>
              </a:rPr>
              <a:t>assume that all model assumptions for linear regression are met and other studies have suggested </a:t>
            </a:r>
            <a:r>
              <a:rPr lang="en-US" sz="2000" dirty="0" smtClean="0">
                <a:solidFill>
                  <a:srgbClr val="0000FF"/>
                </a:solidFill>
                <a:latin typeface="Arial" panose="020B0604020202020204" pitchFamily="34" charset="0"/>
                <a:cs typeface="Arial" panose="020B0604020202020204" pitchFamily="34" charset="0"/>
              </a:rPr>
              <a:t>that all four covariates </a:t>
            </a:r>
            <a:r>
              <a:rPr lang="en-US" sz="2000" dirty="0">
                <a:solidFill>
                  <a:srgbClr val="0000FF"/>
                </a:solidFill>
                <a:latin typeface="Arial" panose="020B0604020202020204" pitchFamily="34" charset="0"/>
                <a:cs typeface="Arial" panose="020B0604020202020204" pitchFamily="34" charset="0"/>
              </a:rPr>
              <a:t>met the criteria for confounding. </a:t>
            </a:r>
          </a:p>
        </p:txBody>
      </p:sp>
    </p:spTree>
    <p:extLst>
      <p:ext uri="{BB962C8B-B14F-4D97-AF65-F5344CB8AC3E}">
        <p14:creationId xmlns:p14="http://schemas.microsoft.com/office/powerpoint/2010/main" val="476266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Review common statistical analysis methods used in cross-sectional and </a:t>
            </a:r>
            <a:r>
              <a:rPr lang="en-US" dirty="0"/>
              <a:t>case-control </a:t>
            </a:r>
            <a:r>
              <a:rPr lang="en-US" dirty="0" smtClean="0"/>
              <a:t>studies</a:t>
            </a:r>
          </a:p>
          <a:p>
            <a:pPr>
              <a:buFont typeface="Wingdings" panose="05000000000000000000" pitchFamily="2" charset="2"/>
              <a:buChar char="ü"/>
            </a:pPr>
            <a:r>
              <a:rPr lang="en-US" dirty="0" smtClean="0"/>
              <a:t>Simple and multiple linear regression </a:t>
            </a:r>
          </a:p>
          <a:p>
            <a:pPr>
              <a:buFont typeface="Wingdings" panose="05000000000000000000" pitchFamily="2" charset="2"/>
              <a:buChar char="ü"/>
            </a:pPr>
            <a:r>
              <a:rPr lang="en-US" sz="2800" dirty="0" smtClean="0"/>
              <a:t>Simple and multiple logistic regression with binary outcome</a:t>
            </a:r>
            <a:endParaRPr lang="en-US" sz="2800" dirty="0"/>
          </a:p>
        </p:txBody>
      </p:sp>
    </p:spTree>
    <p:extLst>
      <p:ext uri="{BB962C8B-B14F-4D97-AF65-F5344CB8AC3E}">
        <p14:creationId xmlns:p14="http://schemas.microsoft.com/office/powerpoint/2010/main" val="1013887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9085" y="71967"/>
            <a:ext cx="11810881" cy="733103"/>
          </a:xfrm>
        </p:spPr>
        <p:txBody>
          <a:bodyPr/>
          <a:lstStyle/>
          <a:p>
            <a:r>
              <a:rPr lang="en-US" dirty="0" smtClean="0">
                <a:solidFill>
                  <a:schemeClr val="tx1"/>
                </a:solidFill>
              </a:rPr>
              <a:t>Descriptive characteristics</a:t>
            </a:r>
            <a:endParaRPr lang="en-US" dirty="0">
              <a:solidFill>
                <a:schemeClr val="tx1"/>
              </a:solidFill>
            </a:endParaRPr>
          </a:p>
        </p:txBody>
      </p:sp>
      <p:pic>
        <p:nvPicPr>
          <p:cNvPr id="7" name="Picture 6"/>
          <p:cNvPicPr>
            <a:picLocks noChangeAspect="1"/>
          </p:cNvPicPr>
          <p:nvPr/>
        </p:nvPicPr>
        <p:blipFill rotWithShape="1">
          <a:blip r:embed="rId3"/>
          <a:srcRect r="50196"/>
          <a:stretch/>
        </p:blipFill>
        <p:spPr>
          <a:xfrm>
            <a:off x="291540" y="4525019"/>
            <a:ext cx="6516852" cy="2175326"/>
          </a:xfrm>
          <a:prstGeom prst="rect">
            <a:avLst/>
          </a:prstGeom>
        </p:spPr>
      </p:pic>
      <p:pic>
        <p:nvPicPr>
          <p:cNvPr id="4" name="Content Placeholder 3"/>
          <p:cNvPicPr>
            <a:picLocks noGrp="1" noChangeAspect="1"/>
          </p:cNvPicPr>
          <p:nvPr>
            <p:ph idx="1"/>
          </p:nvPr>
        </p:nvPicPr>
        <p:blipFill rotWithShape="1">
          <a:blip r:embed="rId4"/>
          <a:srcRect t="7597" r="26465" b="7029"/>
          <a:stretch/>
        </p:blipFill>
        <p:spPr>
          <a:xfrm>
            <a:off x="252820" y="961697"/>
            <a:ext cx="11329580" cy="3815255"/>
          </a:xfrm>
        </p:spPr>
      </p:pic>
    </p:spTree>
    <p:extLst>
      <p:ext uri="{BB962C8B-B14F-4D97-AF65-F5344CB8AC3E}">
        <p14:creationId xmlns:p14="http://schemas.microsoft.com/office/powerpoint/2010/main" val="506456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regression</a:t>
            </a:r>
            <a:endParaRPr lang="en-US" dirty="0"/>
          </a:p>
        </p:txBody>
      </p:sp>
      <p:sp>
        <p:nvSpPr>
          <p:cNvPr id="3" name="Content Placeholder 2"/>
          <p:cNvSpPr>
            <a:spLocks noGrp="1"/>
          </p:cNvSpPr>
          <p:nvPr>
            <p:ph idx="1"/>
          </p:nvPr>
        </p:nvSpPr>
        <p:spPr>
          <a:xfrm>
            <a:off x="180319" y="1401808"/>
            <a:ext cx="11810881" cy="4525963"/>
          </a:xfrm>
        </p:spPr>
        <p:txBody>
          <a:bodyPr/>
          <a:lstStyle/>
          <a:p>
            <a:r>
              <a:rPr lang="en-US" dirty="0" smtClean="0">
                <a:solidFill>
                  <a:srgbClr val="0070C0"/>
                </a:solidFill>
              </a:rPr>
              <a:t>regress phqscore psqi (Note: </a:t>
            </a:r>
            <a:r>
              <a:rPr lang="en-US" i="1" dirty="0" smtClean="0">
                <a:solidFill>
                  <a:srgbClr val="0070C0"/>
                </a:solidFill>
              </a:rPr>
              <a:t>all </a:t>
            </a:r>
            <a:r>
              <a:rPr lang="en-US" i="1" dirty="0">
                <a:solidFill>
                  <a:srgbClr val="0070C0"/>
                </a:solidFill>
              </a:rPr>
              <a:t>STATA commands will be in blue </a:t>
            </a:r>
            <a:r>
              <a:rPr lang="en-US" i="1" dirty="0" smtClean="0">
                <a:solidFill>
                  <a:srgbClr val="0070C0"/>
                </a:solidFill>
              </a:rPr>
              <a:t>font</a:t>
            </a:r>
            <a:r>
              <a:rPr lang="en-US" dirty="0" smtClean="0">
                <a:solidFill>
                  <a:srgbClr val="0070C0"/>
                </a:solidFill>
              </a:rPr>
              <a:t>)</a:t>
            </a:r>
            <a:endParaRPr lang="en-US" dirty="0">
              <a:solidFill>
                <a:srgbClr val="0070C0"/>
              </a:solidFill>
            </a:endParaRPr>
          </a:p>
          <a:p>
            <a:endParaRPr lang="en-US" dirty="0">
              <a:solidFill>
                <a:srgbClr val="0070C0"/>
              </a:solidFill>
            </a:endParaRPr>
          </a:p>
        </p:txBody>
      </p:sp>
      <p:pic>
        <p:nvPicPr>
          <p:cNvPr id="5" name="Picture 4"/>
          <p:cNvPicPr>
            <a:picLocks noChangeAspect="1"/>
          </p:cNvPicPr>
          <p:nvPr/>
        </p:nvPicPr>
        <p:blipFill rotWithShape="1">
          <a:blip r:embed="rId3"/>
          <a:srcRect r="20155"/>
          <a:stretch/>
        </p:blipFill>
        <p:spPr>
          <a:xfrm>
            <a:off x="609600" y="2081431"/>
            <a:ext cx="10972800" cy="4476642"/>
          </a:xfrm>
          <a:prstGeom prst="rect">
            <a:avLst/>
          </a:prstGeom>
        </p:spPr>
      </p:pic>
      <p:sp>
        <p:nvSpPr>
          <p:cNvPr id="6" name="Rectangle 5"/>
          <p:cNvSpPr/>
          <p:nvPr/>
        </p:nvSpPr>
        <p:spPr>
          <a:xfrm>
            <a:off x="609600" y="2364828"/>
            <a:ext cx="6705600" cy="19549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 name="Elbow Connector 7"/>
          <p:cNvCxnSpPr>
            <a:stCxn id="6" idx="0"/>
            <a:endCxn id="10" idx="1"/>
          </p:cNvCxnSpPr>
          <p:nvPr/>
        </p:nvCxnSpPr>
        <p:spPr>
          <a:xfrm rot="5400000" flipH="1" flipV="1">
            <a:off x="5667429" y="358337"/>
            <a:ext cx="301462" cy="37115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73921" y="1832533"/>
            <a:ext cx="4423262"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ANOVA table for overall model </a:t>
            </a:r>
            <a:endParaRPr lang="en-US" sz="2400" dirty="0">
              <a:latin typeface="Arial" panose="020B0604020202020204" pitchFamily="34" charset="0"/>
              <a:cs typeface="Arial" panose="020B0604020202020204" pitchFamily="34" charset="0"/>
            </a:endParaRPr>
          </a:p>
        </p:txBody>
      </p:sp>
      <p:sp>
        <p:nvSpPr>
          <p:cNvPr id="11" name="Rectangle 10"/>
          <p:cNvSpPr/>
          <p:nvPr/>
        </p:nvSpPr>
        <p:spPr>
          <a:xfrm>
            <a:off x="1371600" y="5502166"/>
            <a:ext cx="2900855" cy="394137"/>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 name="Elbow Connector 12"/>
          <p:cNvCxnSpPr>
            <a:stCxn id="11" idx="0"/>
            <a:endCxn id="14" idx="3"/>
          </p:cNvCxnSpPr>
          <p:nvPr/>
        </p:nvCxnSpPr>
        <p:spPr>
          <a:xfrm rot="5400000" flipH="1" flipV="1">
            <a:off x="2923820" y="4487424"/>
            <a:ext cx="912951" cy="1116534"/>
          </a:xfrm>
          <a:prstGeom prst="bentConnector4">
            <a:avLst>
              <a:gd name="adj1" fmla="val 38408"/>
              <a:gd name="adj2" fmla="val 120474"/>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94817" y="4377554"/>
                <a:ext cx="3843745" cy="423321"/>
              </a:xfrm>
              <a:prstGeom prst="rect">
                <a:avLst/>
              </a:prstGeom>
              <a:noFill/>
            </p:spPr>
            <p:txBody>
              <a:bodyPr wrap="none" rtlCol="0">
                <a:spAutoFit/>
              </a:bodyPr>
              <a:lstStyle/>
              <a:p>
                <a:r>
                  <a:rPr lang="en-US" sz="2000" b="1" dirty="0" smtClean="0">
                    <a:latin typeface="Arial" panose="020B0604020202020204" pitchFamily="34" charset="0"/>
                    <a:cs typeface="Arial" panose="020B0604020202020204" pitchFamily="34" charset="0"/>
                  </a:rPr>
                  <a:t>Regression coefficient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𝜷</m:t>
                        </m:r>
                      </m:e>
                      <m:sub>
                        <m:r>
                          <a:rPr lang="en-US" sz="2000" b="1" i="1" smtClean="0">
                            <a:latin typeface="Cambria Math" panose="02040503050406030204" pitchFamily="18" charset="0"/>
                          </a:rPr>
                          <m:t>𝑷𝑸𝑸𝑰</m:t>
                        </m:r>
                      </m:sub>
                    </m:sSub>
                  </m:oMath>
                </a14:m>
                <a:r>
                  <a:rPr lang="en-US" sz="2000" b="1" dirty="0" smtClean="0">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94817" y="4377554"/>
                <a:ext cx="3843745" cy="423321"/>
              </a:xfrm>
              <a:prstGeom prst="rect">
                <a:avLst/>
              </a:prstGeom>
              <a:blipFill>
                <a:blip r:embed="rId4"/>
                <a:stretch>
                  <a:fillRect l="-1746" t="-7143" r="-794" b="-18571"/>
                </a:stretch>
              </a:blipFill>
            </p:spPr>
            <p:txBody>
              <a:bodyPr/>
              <a:lstStyle/>
              <a:p>
                <a:r>
                  <a:rPr lang="en-US">
                    <a:noFill/>
                  </a:rPr>
                  <a:t> </a:t>
                </a:r>
              </a:p>
            </p:txBody>
          </p:sp>
        </mc:Fallback>
      </mc:AlternateContent>
      <p:sp>
        <p:nvSpPr>
          <p:cNvPr id="17" name="Rectangle 16"/>
          <p:cNvSpPr/>
          <p:nvPr/>
        </p:nvSpPr>
        <p:spPr>
          <a:xfrm>
            <a:off x="1371599" y="5896303"/>
            <a:ext cx="2900855" cy="394137"/>
          </a:xfrm>
          <a:prstGeom prst="rect">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9" name="Elbow Connector 18"/>
          <p:cNvCxnSpPr>
            <a:endCxn id="20" idx="3"/>
          </p:cNvCxnSpPr>
          <p:nvPr/>
        </p:nvCxnSpPr>
        <p:spPr>
          <a:xfrm rot="10800000" flipV="1">
            <a:off x="1512087" y="6361003"/>
            <a:ext cx="1309945" cy="241360"/>
          </a:xfrm>
          <a:prstGeom prst="bentConnector3">
            <a:avLst>
              <a:gd name="adj1" fmla="val 656"/>
            </a:avLst>
          </a:prstGeom>
          <a:ln>
            <a:tailEnd type="triangle"/>
          </a:ln>
        </p:spPr>
        <p:style>
          <a:lnRef idx="1">
            <a:schemeClr val="accent6"/>
          </a:lnRef>
          <a:fillRef idx="0">
            <a:schemeClr val="accent6"/>
          </a:fillRef>
          <a:effectRef idx="0">
            <a:schemeClr val="accent6"/>
          </a:effectRef>
          <a:fontRef idx="minor">
            <a:schemeClr val="tx1"/>
          </a:fontRef>
        </p:style>
      </p:cxnSp>
      <p:sp>
        <p:nvSpPr>
          <p:cNvPr id="20" name="TextBox 19"/>
          <p:cNvSpPr txBox="1"/>
          <p:nvPr/>
        </p:nvSpPr>
        <p:spPr>
          <a:xfrm>
            <a:off x="331955" y="6402308"/>
            <a:ext cx="1180131"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Intercept</a:t>
            </a:r>
            <a:endParaRPr lang="en-US" sz="2000" dirty="0">
              <a:latin typeface="Arial" panose="020B0604020202020204" pitchFamily="34" charset="0"/>
              <a:cs typeface="Arial" panose="020B0604020202020204" pitchFamily="34" charset="0"/>
            </a:endParaRPr>
          </a:p>
        </p:txBody>
      </p:sp>
      <p:sp>
        <p:nvSpPr>
          <p:cNvPr id="23" name="Rectangle 22"/>
          <p:cNvSpPr/>
          <p:nvPr/>
        </p:nvSpPr>
        <p:spPr>
          <a:xfrm>
            <a:off x="5875283" y="4777664"/>
            <a:ext cx="2180897" cy="111863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5" name="Elbow Connector 24"/>
          <p:cNvCxnSpPr>
            <a:stCxn id="23" idx="2"/>
            <a:endCxn id="28" idx="1"/>
          </p:cNvCxnSpPr>
          <p:nvPr/>
        </p:nvCxnSpPr>
        <p:spPr>
          <a:xfrm rot="5400000">
            <a:off x="6491543" y="6101948"/>
            <a:ext cx="679835" cy="268545"/>
          </a:xfrm>
          <a:prstGeom prst="bentConnector4">
            <a:avLst>
              <a:gd name="adj1" fmla="val 34490"/>
              <a:gd name="adj2" fmla="val 185125"/>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6697187" y="6365247"/>
                <a:ext cx="5294013" cy="421782"/>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Test of Hypothesis: Null hypothesis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𝑃𝑆𝑄𝐼</m:t>
                        </m:r>
                      </m:sub>
                    </m:sSub>
                    <m:r>
                      <a:rPr lang="en-US" sz="2000" b="0" i="1" smtClean="0">
                        <a:latin typeface="Cambria Math" panose="02040503050406030204" pitchFamily="18" charset="0"/>
                      </a:rPr>
                      <m:t>=0</m:t>
                    </m:r>
                  </m:oMath>
                </a14:m>
                <a:endParaRPr lang="en-US" sz="2000" dirty="0">
                  <a:latin typeface="Arial" panose="020B0604020202020204" pitchFamily="34" charset="0"/>
                  <a:cs typeface="Arial" panose="020B0604020202020204" pitchFamily="34"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697187" y="6365247"/>
                <a:ext cx="5294013" cy="421782"/>
              </a:xfrm>
              <a:prstGeom prst="rect">
                <a:avLst/>
              </a:prstGeom>
              <a:blipFill>
                <a:blip r:embed="rId5"/>
                <a:stretch>
                  <a:fillRect l="-1267" t="-7246" b="-20290"/>
                </a:stretch>
              </a:blipFill>
            </p:spPr>
            <p:txBody>
              <a:bodyPr/>
              <a:lstStyle/>
              <a:p>
                <a:r>
                  <a:rPr lang="en-US">
                    <a:noFill/>
                  </a:rPr>
                  <a:t> </a:t>
                </a:r>
              </a:p>
            </p:txBody>
          </p:sp>
        </mc:Fallback>
      </mc:AlternateContent>
    </p:spTree>
    <p:extLst>
      <p:ext uri="{BB962C8B-B14F-4D97-AF65-F5344CB8AC3E}">
        <p14:creationId xmlns:p14="http://schemas.microsoft.com/office/powerpoint/2010/main" val="4064005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14443" r="21141"/>
          <a:stretch/>
        </p:blipFill>
        <p:spPr>
          <a:xfrm>
            <a:off x="606422" y="4903076"/>
            <a:ext cx="10465412" cy="1779797"/>
          </a:xfrm>
          <a:prstGeom prst="rect">
            <a:avLst/>
          </a:prstGeom>
        </p:spPr>
      </p:pic>
      <p:sp>
        <p:nvSpPr>
          <p:cNvPr id="32771" name="Rectangle 2"/>
          <p:cNvSpPr>
            <a:spLocks noGrp="1" noChangeArrowheads="1"/>
          </p:cNvSpPr>
          <p:nvPr>
            <p:ph type="title"/>
          </p:nvPr>
        </p:nvSpPr>
        <p:spPr/>
        <p:txBody>
          <a:bodyPr>
            <a:normAutofit/>
          </a:bodyPr>
          <a:lstStyle/>
          <a:p>
            <a:pPr marL="838200" indent="-838200"/>
            <a:r>
              <a:rPr lang="en-US" altLang="en-US" dirty="0" smtClean="0">
                <a:solidFill>
                  <a:schemeClr val="bg1"/>
                </a:solidFill>
              </a:rPr>
              <a:t>Test of hypothesis to test the slope (</a:t>
            </a:r>
            <a:r>
              <a:rPr lang="el-GR" altLang="en-US" dirty="0" smtClean="0">
                <a:solidFill>
                  <a:schemeClr val="bg1"/>
                </a:solidFill>
              </a:rPr>
              <a:t>β</a:t>
            </a:r>
            <a:r>
              <a:rPr lang="en-US" altLang="en-US" dirty="0" smtClean="0">
                <a:solidFill>
                  <a:schemeClr val="bg1"/>
                </a:solidFill>
              </a:rPr>
              <a:t> coefficient)</a:t>
            </a:r>
          </a:p>
        </p:txBody>
      </p:sp>
      <p:sp>
        <p:nvSpPr>
          <p:cNvPr id="32772" name="Rectangle 3"/>
          <p:cNvSpPr>
            <a:spLocks noChangeArrowheads="1"/>
          </p:cNvSpPr>
          <p:nvPr/>
        </p:nvSpPr>
        <p:spPr bwMode="auto">
          <a:xfrm>
            <a:off x="352728" y="1339948"/>
            <a:ext cx="109728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09600" indent="-609600" eaLnBrk="0" hangingPunct="0">
              <a:defRPr sz="3200">
                <a:solidFill>
                  <a:schemeClr val="tx1"/>
                </a:solidFill>
                <a:latin typeface="Arial" charset="0"/>
              </a:defRPr>
            </a:lvl1pPr>
            <a:lvl2pPr marL="742950" indent="-285750" eaLnBrk="0" hangingPunct="0">
              <a:buChar char="–"/>
              <a:defRPr sz="28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buChar char="–"/>
              <a:defRPr sz="2000">
                <a:solidFill>
                  <a:schemeClr val="tx1"/>
                </a:solidFill>
                <a:latin typeface="Arial" charset="0"/>
              </a:defRPr>
            </a:lvl4pPr>
            <a:lvl5pPr marL="2057400" indent="-228600"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457200" indent="-457200" eaLnBrk="1" hangingPunct="1">
              <a:buFont typeface="Arial" panose="020B0604020202020204" pitchFamily="34" charset="0"/>
              <a:buChar char="•"/>
            </a:pPr>
            <a:r>
              <a:rPr lang="en-US" altLang="en-US" b="1" dirty="0">
                <a:latin typeface="Arial" panose="020B0604020202020204" pitchFamily="34" charset="0"/>
                <a:cs typeface="Arial" panose="020B0604020202020204" pitchFamily="34" charset="0"/>
              </a:rPr>
              <a:t>Hypotheses. </a:t>
            </a:r>
            <a:r>
              <a:rPr lang="en-US" altLang="en-US" i="1" dirty="0"/>
              <a:t>H</a:t>
            </a:r>
            <a:r>
              <a:rPr lang="en-US" altLang="en-US" baseline="-25000" dirty="0"/>
              <a:t>0</a:t>
            </a:r>
            <a:r>
              <a:rPr lang="en-US" altLang="en-US" dirty="0"/>
              <a:t>: </a:t>
            </a:r>
            <a:r>
              <a:rPr lang="el-GR" altLang="en-US" dirty="0">
                <a:cs typeface="Arial" charset="0"/>
              </a:rPr>
              <a:t>β</a:t>
            </a:r>
            <a:r>
              <a:rPr lang="en-US" altLang="en-US" baseline="-25000" dirty="0">
                <a:cs typeface="Arial" charset="0"/>
              </a:rPr>
              <a:t>PSQI</a:t>
            </a:r>
            <a:r>
              <a:rPr lang="en-US" altLang="en-US" dirty="0">
                <a:cs typeface="Arial" charset="0"/>
              </a:rPr>
              <a:t> = 0</a:t>
            </a:r>
            <a:r>
              <a:rPr lang="en-US" altLang="en-US" baseline="-25000" dirty="0">
                <a:cs typeface="Arial" charset="0"/>
              </a:rPr>
              <a:t> </a:t>
            </a:r>
            <a:r>
              <a:rPr lang="en-US" altLang="en-US" dirty="0">
                <a:cs typeface="Arial" charset="0"/>
              </a:rPr>
              <a:t>against </a:t>
            </a:r>
            <a:r>
              <a:rPr lang="en-US" altLang="en-US" i="1" dirty="0"/>
              <a:t>H</a:t>
            </a:r>
            <a:r>
              <a:rPr lang="en-US" altLang="en-US" baseline="-25000" dirty="0"/>
              <a:t>a</a:t>
            </a:r>
            <a:r>
              <a:rPr lang="en-US" altLang="en-US" dirty="0"/>
              <a:t>: </a:t>
            </a:r>
            <a:r>
              <a:rPr lang="el-GR" altLang="en-US" dirty="0">
                <a:cs typeface="Arial" charset="0"/>
              </a:rPr>
              <a:t>β</a:t>
            </a:r>
            <a:r>
              <a:rPr lang="en-US" altLang="en-US" baseline="-25000" dirty="0">
                <a:cs typeface="Arial" charset="0"/>
              </a:rPr>
              <a:t>PSQI</a:t>
            </a:r>
            <a:r>
              <a:rPr lang="en-US" altLang="en-US" dirty="0">
                <a:cs typeface="Arial" charset="0"/>
              </a:rPr>
              <a:t> ≠ 0</a:t>
            </a:r>
          </a:p>
          <a:p>
            <a:pPr marL="457200" indent="-457200" eaLnBrk="1" hangingPunct="1">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457200" indent="-457200" eaLnBrk="1" hangingPunct="1">
              <a:buFont typeface="Arial" panose="020B0604020202020204" pitchFamily="34" charset="0"/>
              <a:buChar char="•"/>
            </a:pPr>
            <a:r>
              <a:rPr lang="en-US" altLang="en-US" b="1" dirty="0">
                <a:latin typeface="Arial" panose="020B0604020202020204" pitchFamily="34" charset="0"/>
                <a:cs typeface="Arial" panose="020B0604020202020204" pitchFamily="34" charset="0"/>
              </a:rPr>
              <a:t>Test statistic</a:t>
            </a:r>
            <a:r>
              <a:rPr lang="en-US" altLang="en-US" dirty="0">
                <a:latin typeface="Arial" panose="020B0604020202020204" pitchFamily="34" charset="0"/>
                <a:cs typeface="Arial" panose="020B0604020202020204" pitchFamily="34" charset="0"/>
              </a:rPr>
              <a:t>. </a:t>
            </a:r>
          </a:p>
          <a:p>
            <a:pPr eaLnBrk="1" hangingPunct="1">
              <a:buFontTx/>
              <a:buAutoNum type="alphaUcPeriod" startAt="2"/>
            </a:pPr>
            <a:endParaRPr lang="en-US" altLang="en-US" dirty="0">
              <a:latin typeface="Arial" panose="020B0604020202020204" pitchFamily="34" charset="0"/>
              <a:cs typeface="Arial" panose="020B0604020202020204" pitchFamily="34" charset="0"/>
            </a:endParaRPr>
          </a:p>
          <a:p>
            <a:pPr eaLnBrk="1" hangingPunct="1">
              <a:buFontTx/>
              <a:buNone/>
            </a:pPr>
            <a:endParaRPr lang="en-US" altLang="en-US" dirty="0">
              <a:latin typeface="Arial" panose="020B0604020202020204" pitchFamily="34" charset="0"/>
              <a:cs typeface="Arial" panose="020B0604020202020204" pitchFamily="34" charset="0"/>
            </a:endParaRPr>
          </a:p>
          <a:p>
            <a:pPr eaLnBrk="1" hangingPunct="1">
              <a:buFontTx/>
              <a:buNone/>
            </a:pPr>
            <a:endParaRPr lang="en-US" altLang="en-US" dirty="0">
              <a:latin typeface="Arial" panose="020B0604020202020204" pitchFamily="34" charset="0"/>
              <a:cs typeface="Arial" panose="020B0604020202020204" pitchFamily="34" charset="0"/>
            </a:endParaRPr>
          </a:p>
          <a:p>
            <a:pPr eaLnBrk="1" hangingPunct="1">
              <a:buFont typeface="Arial" panose="020B0604020202020204" pitchFamily="34" charset="0"/>
              <a:buChar char="•"/>
            </a:pPr>
            <a:r>
              <a:rPr lang="en-US" altLang="en-US" b="1" i="1" dirty="0">
                <a:latin typeface="Arial" panose="020B0604020202020204" pitchFamily="34" charset="0"/>
                <a:cs typeface="Arial" panose="020B0604020202020204" pitchFamily="34" charset="0"/>
              </a:rPr>
              <a:t>P</a:t>
            </a:r>
            <a:r>
              <a:rPr lang="en-US" altLang="en-US" b="1" dirty="0">
                <a:latin typeface="Arial" panose="020B0604020202020204" pitchFamily="34" charset="0"/>
                <a:cs typeface="Arial" panose="020B0604020202020204" pitchFamily="34" charset="0"/>
              </a:rPr>
              <a:t>-value.</a:t>
            </a: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Find P-value that corresponds t</a:t>
            </a:r>
            <a:r>
              <a:rPr lang="en-US" altLang="en-US" baseline="-25000" dirty="0" smtClean="0">
                <a:latin typeface="Arial" panose="020B0604020202020204" pitchFamily="34" charset="0"/>
                <a:cs typeface="Arial" panose="020B0604020202020204" pitchFamily="34" charset="0"/>
              </a:rPr>
              <a:t>stat</a:t>
            </a:r>
            <a:r>
              <a:rPr lang="en-US" altLang="en-US" dirty="0" smtClean="0">
                <a:latin typeface="Arial" panose="020B0604020202020204" pitchFamily="34" charset="0"/>
                <a:cs typeface="Arial" panose="020B0604020202020204" pitchFamily="34" charset="0"/>
              </a:rPr>
              <a:t> </a:t>
            </a:r>
            <a:endParaRPr lang="en-US" altLang="en-US" dirty="0">
              <a:latin typeface="Arial" panose="020B0604020202020204" pitchFamily="34" charset="0"/>
              <a:cs typeface="Arial" panose="020B0604020202020204" pitchFamily="34" charset="0"/>
            </a:endParaRPr>
          </a:p>
        </p:txBody>
      </p:sp>
      <p:sp>
        <p:nvSpPr>
          <p:cNvPr id="32774" name="Rectangle 9"/>
          <p:cNvSpPr>
            <a:spLocks noChangeArrowheads="1"/>
          </p:cNvSpPr>
          <p:nvPr/>
        </p:nvSpPr>
        <p:spPr bwMode="auto">
          <a:xfrm>
            <a:off x="1524001" y="-22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wrap="none" anchor="ctr">
            <a:spAutoFit/>
          </a:bodyPr>
          <a:lstStyle>
            <a:lvl1pPr eaLnBrk="0" hangingPunct="0">
              <a:defRPr sz="3200">
                <a:solidFill>
                  <a:schemeClr val="tx1"/>
                </a:solidFill>
                <a:latin typeface="Arial" charset="0"/>
              </a:defRPr>
            </a:lvl1pPr>
            <a:lvl2pPr marL="742950" indent="-285750" eaLnBrk="0" hangingPunct="0">
              <a:buChar char="–"/>
              <a:defRPr sz="28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buChar char="–"/>
              <a:defRPr sz="2000">
                <a:solidFill>
                  <a:schemeClr val="tx1"/>
                </a:solidFill>
                <a:latin typeface="Arial" charset="0"/>
              </a:defRPr>
            </a:lvl4pPr>
            <a:lvl5pPr marL="2057400" indent="-228600"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altLang="en-US" sz="2400" dirty="0"/>
          </a:p>
        </p:txBody>
      </p:sp>
      <p:sp>
        <p:nvSpPr>
          <p:cNvPr id="32775" name="Rectangle 10"/>
          <p:cNvSpPr>
            <a:spLocks noChangeArrowheads="1"/>
          </p:cNvSpPr>
          <p:nvPr/>
        </p:nvSpPr>
        <p:spPr bwMode="auto">
          <a:xfrm>
            <a:off x="1524001" y="9597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wrap="none" anchor="ctr">
            <a:spAutoFit/>
          </a:bodyPr>
          <a:lstStyle>
            <a:lvl1pPr eaLnBrk="0" hangingPunct="0">
              <a:defRPr sz="3200">
                <a:solidFill>
                  <a:schemeClr val="tx1"/>
                </a:solidFill>
                <a:latin typeface="Arial" charset="0"/>
              </a:defRPr>
            </a:lvl1pPr>
            <a:lvl2pPr marL="742950" indent="-285750" eaLnBrk="0" hangingPunct="0">
              <a:buChar char="–"/>
              <a:defRPr sz="28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buChar char="–"/>
              <a:defRPr sz="2000">
                <a:solidFill>
                  <a:schemeClr val="tx1"/>
                </a:solidFill>
                <a:latin typeface="Arial" charset="0"/>
              </a:defRPr>
            </a:lvl4pPr>
            <a:lvl5pPr marL="2057400" indent="-228600"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endParaRPr lang="en-US" altLang="en-US" sz="2400" dirty="0"/>
          </a:p>
        </p:txBody>
      </p:sp>
      <p:sp>
        <p:nvSpPr>
          <p:cNvPr id="32776" name="Rectangle 10"/>
          <p:cNvSpPr>
            <a:spLocks noChangeArrowheads="1"/>
          </p:cNvSpPr>
          <p:nvPr/>
        </p:nvSpPr>
        <p:spPr bwMode="auto">
          <a:xfrm>
            <a:off x="1524001" y="-22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wrap="none" anchor="ctr">
            <a:spAutoFit/>
          </a:bodyPr>
          <a:lstStyle>
            <a:lvl1pPr eaLnBrk="0" hangingPunct="0">
              <a:defRPr sz="3200">
                <a:solidFill>
                  <a:schemeClr val="tx1"/>
                </a:solidFill>
                <a:latin typeface="Arial" charset="0"/>
              </a:defRPr>
            </a:lvl1pPr>
            <a:lvl2pPr marL="742950" indent="-285750" eaLnBrk="0" hangingPunct="0">
              <a:buChar char="–"/>
              <a:defRPr sz="28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buChar char="–"/>
              <a:defRPr sz="2000">
                <a:solidFill>
                  <a:schemeClr val="tx1"/>
                </a:solidFill>
                <a:latin typeface="Arial" charset="0"/>
              </a:defRPr>
            </a:lvl4pPr>
            <a:lvl5pPr marL="2057400" indent="-228600"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altLang="en-US" sz="2400" dirty="0"/>
          </a:p>
        </p:txBody>
      </p:sp>
      <p:pic>
        <p:nvPicPr>
          <p:cNvPr id="32777" name="Picture 9"/>
          <p:cNvPicPr>
            <a:picLocks noChangeAspect="1" noChangeArrowheads="1"/>
          </p:cNvPicPr>
          <p:nvPr/>
        </p:nvPicPr>
        <p:blipFill>
          <a:blip r:embed="rId4">
            <a:clrChange>
              <a:clrFrom>
                <a:srgbClr val="FFFFFF"/>
              </a:clrFrom>
              <a:clrTo>
                <a:srgbClr val="FFFFFF">
                  <a:alpha val="0"/>
                </a:srgbClr>
              </a:clrTo>
            </a:clrChange>
            <a:lum bright="-92000"/>
            <a:extLst>
              <a:ext uri="{28A0092B-C50C-407E-A947-70E740481C1C}">
                <a14:useLocalDpi xmlns:a14="http://schemas.microsoft.com/office/drawing/2010/main" val="0"/>
              </a:ext>
            </a:extLst>
          </a:blip>
          <a:srcRect/>
          <a:stretch>
            <a:fillRect/>
          </a:stretch>
        </p:blipFill>
        <p:spPr bwMode="auto">
          <a:xfrm>
            <a:off x="2605089" y="3095531"/>
            <a:ext cx="599122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bwMode="auto">
          <a:xfrm>
            <a:off x="2083620" y="2904959"/>
            <a:ext cx="7283767" cy="1275347"/>
          </a:xfrm>
          <a:prstGeom prst="ellipse">
            <a:avLst/>
          </a:prstGeom>
          <a:noFill/>
          <a:ln w="31750" cap="flat" cmpd="sng" algn="ctr">
            <a:solidFill>
              <a:schemeClr val="accent1">
                <a:lumMod val="90000"/>
              </a:schemeClr>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609600" indent="-609600" defTabSz="914400" fontAlgn="base">
              <a:lnSpc>
                <a:spcPct val="80000"/>
              </a:lnSpc>
              <a:spcBef>
                <a:spcPct val="20000"/>
              </a:spcBef>
              <a:spcAft>
                <a:spcPct val="0"/>
              </a:spcAft>
              <a:buFontTx/>
              <a:buAutoNum type="alphaUcPeriod"/>
            </a:pPr>
            <a:endParaRPr lang="en-US" sz="2400" dirty="0">
              <a:latin typeface="Arial" charset="0"/>
            </a:endParaRPr>
          </a:p>
        </p:txBody>
      </p:sp>
      <p:sp>
        <p:nvSpPr>
          <p:cNvPr id="3" name="Oval 2"/>
          <p:cNvSpPr/>
          <p:nvPr/>
        </p:nvSpPr>
        <p:spPr>
          <a:xfrm>
            <a:off x="5725503" y="5768473"/>
            <a:ext cx="1022138" cy="33278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Elbow Connector 4"/>
          <p:cNvCxnSpPr/>
          <p:nvPr/>
        </p:nvCxnSpPr>
        <p:spPr>
          <a:xfrm rot="10800000" flipV="1">
            <a:off x="6236572" y="4879377"/>
            <a:ext cx="2359744" cy="86539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173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TOH result for slope of PSQI (sleep quality)</a:t>
            </a:r>
            <a:endParaRPr lang="en-US" dirty="0"/>
          </a:p>
        </p:txBody>
      </p:sp>
      <p:sp>
        <p:nvSpPr>
          <p:cNvPr id="3" name="Content Placeholder 2"/>
          <p:cNvSpPr>
            <a:spLocks noGrp="1"/>
          </p:cNvSpPr>
          <p:nvPr>
            <p:ph idx="1"/>
          </p:nvPr>
        </p:nvSpPr>
        <p:spPr>
          <a:xfrm>
            <a:off x="490330" y="1318592"/>
            <a:ext cx="11327296" cy="5241234"/>
          </a:xfrm>
        </p:spPr>
        <p:txBody>
          <a:bodyPr>
            <a:normAutofit fontScale="85000" lnSpcReduction="20000"/>
          </a:bodyPr>
          <a:lstStyle/>
          <a:p>
            <a:pPr>
              <a:lnSpc>
                <a:spcPct val="120000"/>
              </a:lnSpc>
              <a:spcBef>
                <a:spcPts val="600"/>
              </a:spcBef>
            </a:pPr>
            <a:r>
              <a:rPr lang="en-US" altLang="en-US" b="1" dirty="0"/>
              <a:t>Hypotheses. </a:t>
            </a:r>
            <a:r>
              <a:rPr lang="en-US" altLang="en-US" i="1" dirty="0"/>
              <a:t>H</a:t>
            </a:r>
            <a:r>
              <a:rPr lang="en-US" altLang="en-US" baseline="-25000" dirty="0"/>
              <a:t>0</a:t>
            </a:r>
            <a:r>
              <a:rPr lang="en-US" altLang="en-US" dirty="0"/>
              <a:t>: </a:t>
            </a:r>
            <a:r>
              <a:rPr lang="el-GR" altLang="en-US" dirty="0" smtClean="0">
                <a:cs typeface="Arial" charset="0"/>
              </a:rPr>
              <a:t>β</a:t>
            </a:r>
            <a:r>
              <a:rPr lang="en-US" altLang="en-US" baseline="-25000" dirty="0" smtClean="0">
                <a:cs typeface="Arial" charset="0"/>
              </a:rPr>
              <a:t>PSQI</a:t>
            </a:r>
            <a:r>
              <a:rPr lang="en-US" altLang="en-US" dirty="0" smtClean="0">
                <a:cs typeface="Arial" charset="0"/>
              </a:rPr>
              <a:t> </a:t>
            </a:r>
            <a:r>
              <a:rPr lang="en-US" altLang="en-US" dirty="0">
                <a:cs typeface="Arial" charset="0"/>
              </a:rPr>
              <a:t>= 0</a:t>
            </a:r>
            <a:r>
              <a:rPr lang="en-US" altLang="en-US" baseline="-25000" dirty="0">
                <a:cs typeface="Arial" charset="0"/>
              </a:rPr>
              <a:t> </a:t>
            </a:r>
            <a:r>
              <a:rPr lang="en-US" altLang="en-US" dirty="0">
                <a:cs typeface="Arial" charset="0"/>
              </a:rPr>
              <a:t>against </a:t>
            </a:r>
            <a:r>
              <a:rPr lang="en-US" altLang="en-US" i="1" dirty="0"/>
              <a:t>H</a:t>
            </a:r>
            <a:r>
              <a:rPr lang="en-US" altLang="en-US" baseline="-25000" dirty="0"/>
              <a:t>a</a:t>
            </a:r>
            <a:r>
              <a:rPr lang="en-US" altLang="en-US" dirty="0"/>
              <a:t>: </a:t>
            </a:r>
            <a:r>
              <a:rPr lang="el-GR" altLang="en-US" dirty="0">
                <a:cs typeface="Arial" charset="0"/>
              </a:rPr>
              <a:t>β</a:t>
            </a:r>
            <a:r>
              <a:rPr lang="en-US" altLang="en-US" baseline="-25000" dirty="0">
                <a:cs typeface="Arial" charset="0"/>
              </a:rPr>
              <a:t>PSQI</a:t>
            </a:r>
            <a:r>
              <a:rPr lang="en-US" altLang="en-US" dirty="0" smtClean="0">
                <a:cs typeface="Arial" charset="0"/>
              </a:rPr>
              <a:t> </a:t>
            </a:r>
            <a:r>
              <a:rPr lang="en-US" altLang="en-US" dirty="0">
                <a:cs typeface="Arial" charset="0"/>
              </a:rPr>
              <a:t>≠ </a:t>
            </a:r>
            <a:r>
              <a:rPr lang="en-US" altLang="en-US" dirty="0" smtClean="0">
                <a:cs typeface="Arial" charset="0"/>
              </a:rPr>
              <a:t>0</a:t>
            </a:r>
          </a:p>
          <a:p>
            <a:pPr>
              <a:lnSpc>
                <a:spcPct val="120000"/>
              </a:lnSpc>
              <a:spcBef>
                <a:spcPts val="600"/>
              </a:spcBef>
            </a:pPr>
            <a:r>
              <a:rPr lang="en-US" dirty="0" smtClean="0">
                <a:cs typeface="Arial" charset="0"/>
              </a:rPr>
              <a:t>Test statistic: t</a:t>
            </a:r>
            <a:r>
              <a:rPr lang="en-US" baseline="-25000" dirty="0" smtClean="0">
                <a:cs typeface="Arial" charset="0"/>
              </a:rPr>
              <a:t>stat</a:t>
            </a:r>
            <a:r>
              <a:rPr lang="en-US" dirty="0" smtClean="0">
                <a:cs typeface="Arial" charset="0"/>
              </a:rPr>
              <a:t> = 0.8288602/0.0557711 = 14.8618 ~ 14.86</a:t>
            </a:r>
          </a:p>
          <a:p>
            <a:pPr>
              <a:lnSpc>
                <a:spcPct val="120000"/>
              </a:lnSpc>
              <a:spcBef>
                <a:spcPts val="600"/>
              </a:spcBef>
            </a:pPr>
            <a:r>
              <a:rPr lang="en-US" dirty="0" smtClean="0">
                <a:cs typeface="Arial" charset="0"/>
              </a:rPr>
              <a:t>P-value: |t| = 14.86 with df = 202 results in p-value of &lt;0.0001(=T.DIST.2T(14.86, 202)). </a:t>
            </a:r>
          </a:p>
          <a:p>
            <a:pPr>
              <a:lnSpc>
                <a:spcPct val="120000"/>
              </a:lnSpc>
              <a:spcBef>
                <a:spcPts val="600"/>
              </a:spcBef>
            </a:pPr>
            <a:r>
              <a:rPr lang="en-US" dirty="0" smtClean="0">
                <a:cs typeface="Arial" charset="0"/>
              </a:rPr>
              <a:t>Significance: At </a:t>
            </a:r>
            <a:r>
              <a:rPr lang="el-GR" dirty="0" smtClean="0">
                <a:cs typeface="Arial" charset="0"/>
              </a:rPr>
              <a:t>α</a:t>
            </a:r>
            <a:r>
              <a:rPr lang="en-US" dirty="0" smtClean="0">
                <a:cs typeface="Arial" charset="0"/>
              </a:rPr>
              <a:t> = 0.05, p-value (&lt;0.001) is less than alpha. So we do reject the null hypothesis.</a:t>
            </a:r>
          </a:p>
          <a:p>
            <a:pPr>
              <a:lnSpc>
                <a:spcPct val="120000"/>
              </a:lnSpc>
              <a:spcBef>
                <a:spcPts val="600"/>
              </a:spcBef>
            </a:pPr>
            <a:endParaRPr lang="en-US" dirty="0" smtClean="0">
              <a:cs typeface="Arial" charset="0"/>
            </a:endParaRPr>
          </a:p>
          <a:p>
            <a:pPr>
              <a:lnSpc>
                <a:spcPct val="120000"/>
              </a:lnSpc>
              <a:spcBef>
                <a:spcPts val="600"/>
              </a:spcBef>
            </a:pPr>
            <a:r>
              <a:rPr lang="en-US" dirty="0" smtClean="0">
                <a:cs typeface="Arial" charset="0"/>
              </a:rPr>
              <a:t>Conclusion: </a:t>
            </a:r>
          </a:p>
          <a:p>
            <a:pPr>
              <a:lnSpc>
                <a:spcPct val="120000"/>
              </a:lnSpc>
              <a:spcBef>
                <a:spcPts val="600"/>
              </a:spcBef>
              <a:buFont typeface="Wingdings" panose="05000000000000000000" pitchFamily="2" charset="2"/>
              <a:buChar char="ü"/>
            </a:pPr>
            <a:r>
              <a:rPr lang="en-US" dirty="0" smtClean="0">
                <a:cs typeface="Arial" charset="0"/>
              </a:rPr>
              <a:t>There is significant evidence that PQSI or sleep quality index is linearly associated with PHQ9 score.  </a:t>
            </a:r>
          </a:p>
          <a:p>
            <a:pPr>
              <a:lnSpc>
                <a:spcPct val="120000"/>
              </a:lnSpc>
              <a:spcBef>
                <a:spcPts val="600"/>
              </a:spcBef>
              <a:buFont typeface="Wingdings" panose="05000000000000000000" pitchFamily="2" charset="2"/>
              <a:buChar char="ü"/>
            </a:pPr>
            <a:r>
              <a:rPr lang="en-US" dirty="0" smtClean="0">
                <a:cs typeface="Arial" charset="0"/>
              </a:rPr>
              <a:t>In other words, one unit increase in PSQI (poorer sleep quality) is </a:t>
            </a:r>
            <a:r>
              <a:rPr lang="en-US" u="sng" dirty="0" smtClean="0">
                <a:cs typeface="Arial" charset="0"/>
              </a:rPr>
              <a:t>significantly</a:t>
            </a:r>
            <a:r>
              <a:rPr lang="en-US" dirty="0" smtClean="0">
                <a:cs typeface="Arial" charset="0"/>
              </a:rPr>
              <a:t> associated with 0.83 point increase in PHQ-9 score.   </a:t>
            </a:r>
            <a:endParaRPr lang="en-US" dirty="0"/>
          </a:p>
        </p:txBody>
      </p:sp>
    </p:spTree>
    <p:extLst>
      <p:ext uri="{BB962C8B-B14F-4D97-AF65-F5344CB8AC3E}">
        <p14:creationId xmlns:p14="http://schemas.microsoft.com/office/powerpoint/2010/main" val="2962944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523" y="2362201"/>
            <a:ext cx="5319877" cy="7239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Confidence Interval for slope (</a:t>
            </a:r>
            <a:r>
              <a:rPr lang="el-GR" dirty="0" smtClean="0"/>
              <a:t>β</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(1-</a:t>
                </a:r>
                <a:r>
                  <a:rPr lang="el-GR" dirty="0" smtClean="0"/>
                  <a:t>α</a:t>
                </a:r>
                <a:r>
                  <a:rPr lang="en-US" dirty="0" smtClean="0"/>
                  <a:t>)100% CI for </a:t>
                </a:r>
                <a:r>
                  <a:rPr lang="el-GR" dirty="0" smtClean="0"/>
                  <a:t>β</a:t>
                </a:r>
                <a:r>
                  <a:rPr lang="en-US" dirty="0" smtClean="0"/>
                  <a:t>: </a:t>
                </a:r>
                <a:r>
                  <a:rPr lang="el-GR" dirty="0" smtClean="0"/>
                  <a:t>β</a:t>
                </a:r>
                <a:r>
                  <a:rPr lang="en-US" dirty="0" smtClean="0"/>
                  <a:t> ± </a:t>
                </a:r>
                <a14:m>
                  <m:oMath xmlns:m="http://schemas.openxmlformats.org/officeDocument/2006/math">
                    <m:sSub>
                      <m:sSubPr>
                        <m:ctrlPr>
                          <a:rPr lang="en-US" altLang="en-US" i="1" smtClean="0">
                            <a:solidFill>
                              <a:srgbClr val="0070C0"/>
                            </a:solidFill>
                            <a:latin typeface="Cambria Math" panose="02040503050406030204" pitchFamily="18" charset="0"/>
                            <a:cs typeface="Tahoma" pitchFamily="34" charset="0"/>
                          </a:rPr>
                        </m:ctrlPr>
                      </m:sSubPr>
                      <m:e>
                        <m:r>
                          <a:rPr lang="en-US" altLang="en-US" i="1">
                            <a:solidFill>
                              <a:srgbClr val="0070C0"/>
                            </a:solidFill>
                            <a:latin typeface="Cambria Math"/>
                            <a:cs typeface="Tahoma" pitchFamily="34" charset="0"/>
                          </a:rPr>
                          <m:t>𝑡</m:t>
                        </m:r>
                      </m:e>
                      <m:sub>
                        <m:r>
                          <a:rPr lang="en-US" altLang="en-US" i="1">
                            <a:solidFill>
                              <a:srgbClr val="0070C0"/>
                            </a:solidFill>
                            <a:latin typeface="Cambria Math"/>
                            <a:cs typeface="Tahoma" pitchFamily="34" charset="0"/>
                          </a:rPr>
                          <m:t>𝑛</m:t>
                        </m:r>
                        <m:r>
                          <a:rPr lang="en-US" altLang="en-US" i="1">
                            <a:solidFill>
                              <a:srgbClr val="0070C0"/>
                            </a:solidFill>
                            <a:latin typeface="Cambria Math"/>
                            <a:cs typeface="Tahoma" pitchFamily="34" charset="0"/>
                          </a:rPr>
                          <m:t>−2, 1−</m:t>
                        </m:r>
                        <m:f>
                          <m:fPr>
                            <m:ctrlPr>
                              <a:rPr lang="en-US" altLang="en-US" i="1">
                                <a:solidFill>
                                  <a:srgbClr val="0070C0"/>
                                </a:solidFill>
                                <a:latin typeface="Cambria Math" panose="02040503050406030204" pitchFamily="18" charset="0"/>
                                <a:cs typeface="Tahoma" pitchFamily="34" charset="0"/>
                              </a:rPr>
                            </m:ctrlPr>
                          </m:fPr>
                          <m:num>
                            <m:r>
                              <a:rPr lang="en-US" altLang="en-US" i="1">
                                <a:solidFill>
                                  <a:srgbClr val="0070C0"/>
                                </a:solidFill>
                                <a:latin typeface="Cambria Math"/>
                                <a:ea typeface="Cambria Math"/>
                                <a:cs typeface="Tahoma" pitchFamily="34" charset="0"/>
                              </a:rPr>
                              <m:t>𝛼</m:t>
                            </m:r>
                          </m:num>
                          <m:den>
                            <m:r>
                              <a:rPr lang="en-US" altLang="en-US" i="1">
                                <a:solidFill>
                                  <a:srgbClr val="0070C0"/>
                                </a:solidFill>
                                <a:latin typeface="Cambria Math"/>
                                <a:cs typeface="Tahoma" pitchFamily="34" charset="0"/>
                              </a:rPr>
                              <m:t>2</m:t>
                            </m:r>
                          </m:den>
                        </m:f>
                      </m:sub>
                    </m:sSub>
                  </m:oMath>
                </a14:m>
                <a:r>
                  <a:rPr lang="en-US" dirty="0" smtClean="0"/>
                  <a:t> ∙SE</a:t>
                </a:r>
                <a:r>
                  <a:rPr lang="el-GR" baseline="-25000" dirty="0" smtClean="0"/>
                  <a:t>β</a:t>
                </a:r>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00" t="-15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 Box 4"/>
              <p:cNvSpPr txBox="1">
                <a:spLocks noChangeArrowheads="1"/>
              </p:cNvSpPr>
              <p:nvPr/>
            </p:nvSpPr>
            <p:spPr bwMode="auto">
              <a:xfrm>
                <a:off x="609600" y="2438400"/>
                <a:ext cx="11404600" cy="19164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algn="ctr" eaLnBrk="1" hangingPunct="1"/>
                <a:r>
                  <a:rPr lang="en-US" altLang="en-US" sz="2800" i="1" dirty="0" smtClean="0">
                    <a:cs typeface="Tahoma" pitchFamily="34" charset="0"/>
                  </a:rPr>
                  <a:t>Margin of Error = </a:t>
                </a:r>
                <a14:m>
                  <m:oMath xmlns:m="http://schemas.openxmlformats.org/officeDocument/2006/math">
                    <m:sSub>
                      <m:sSubPr>
                        <m:ctrlPr>
                          <a:rPr lang="en-US" altLang="en-US" sz="2400" i="1">
                            <a:latin typeface="Cambria Math" panose="02040503050406030204" pitchFamily="18" charset="0"/>
                            <a:cs typeface="Tahoma" pitchFamily="34" charset="0"/>
                          </a:rPr>
                        </m:ctrlPr>
                      </m:sSubPr>
                      <m:e>
                        <m:r>
                          <a:rPr lang="en-US" altLang="en-US" sz="2400" i="1">
                            <a:latin typeface="Cambria Math"/>
                            <a:cs typeface="Tahoma" pitchFamily="34" charset="0"/>
                          </a:rPr>
                          <m:t>𝑡</m:t>
                        </m:r>
                      </m:e>
                      <m:sub>
                        <m:r>
                          <a:rPr lang="en-US" altLang="en-US" sz="2400" i="1">
                            <a:latin typeface="Cambria Math"/>
                            <a:cs typeface="Tahoma" pitchFamily="34" charset="0"/>
                          </a:rPr>
                          <m:t>𝑛</m:t>
                        </m:r>
                        <m:r>
                          <a:rPr lang="en-US" altLang="en-US" sz="2400" i="1">
                            <a:latin typeface="Cambria Math"/>
                            <a:cs typeface="Tahoma" pitchFamily="34" charset="0"/>
                          </a:rPr>
                          <m:t>−2, 1−</m:t>
                        </m:r>
                        <m:f>
                          <m:fPr>
                            <m:ctrlPr>
                              <a:rPr lang="en-US" altLang="en-US" sz="2400" i="1">
                                <a:latin typeface="Cambria Math" panose="02040503050406030204" pitchFamily="18" charset="0"/>
                                <a:cs typeface="Tahoma" pitchFamily="34" charset="0"/>
                              </a:rPr>
                            </m:ctrlPr>
                          </m:fPr>
                          <m:num>
                            <m:r>
                              <a:rPr lang="en-US" altLang="en-US" sz="2400" i="1">
                                <a:latin typeface="Cambria Math"/>
                                <a:ea typeface="Cambria Math"/>
                                <a:cs typeface="Tahoma" pitchFamily="34" charset="0"/>
                              </a:rPr>
                              <m:t>𝛼</m:t>
                            </m:r>
                          </m:num>
                          <m:den>
                            <m:r>
                              <a:rPr lang="en-US" altLang="en-US" sz="2400" i="1">
                                <a:latin typeface="Cambria Math"/>
                                <a:cs typeface="Tahoma" pitchFamily="34" charset="0"/>
                              </a:rPr>
                              <m:t>2</m:t>
                            </m:r>
                          </m:den>
                        </m:f>
                      </m:sub>
                    </m:sSub>
                    <m:r>
                      <a:rPr lang="en-US" altLang="en-US" sz="2400" i="1">
                        <a:latin typeface="Cambria Math"/>
                        <a:ea typeface="Cambria Math"/>
                        <a:cs typeface="Tahoma" pitchFamily="34" charset="0"/>
                      </a:rPr>
                      <m:t>∙</m:t>
                    </m:r>
                    <m:r>
                      <m:rPr>
                        <m:nor/>
                      </m:rPr>
                      <a:rPr lang="en-US" sz="2800" dirty="0"/>
                      <m:t>SE</m:t>
                    </m:r>
                    <m:r>
                      <m:rPr>
                        <m:nor/>
                      </m:rPr>
                      <a:rPr lang="el-GR" sz="2800" baseline="-25000" dirty="0"/>
                      <m:t>β</m:t>
                    </m:r>
                  </m:oMath>
                </a14:m>
                <a:endParaRPr lang="en-US" sz="2800" baseline="-25000" dirty="0"/>
              </a:p>
              <a:p>
                <a:pPr marL="0" indent="0" algn="ctr" eaLnBrk="1" hangingPunct="1"/>
                <a:r>
                  <a:rPr lang="en-US" altLang="en-US" sz="2800" i="1" dirty="0">
                    <a:cs typeface="Tahoma" pitchFamily="34" charset="0"/>
                  </a:rPr>
                  <a:t>	</a:t>
                </a:r>
                <a:endParaRPr lang="en-US" altLang="en-US" sz="2800" i="1" dirty="0"/>
              </a:p>
              <a:p>
                <a:pPr marL="0" indent="0" eaLnBrk="1" hangingPunct="1"/>
                <a:r>
                  <a:rPr lang="en-US" altLang="en-US" sz="2800" i="1" dirty="0">
                    <a:solidFill>
                      <a:srgbClr val="0066FF"/>
                    </a:solidFill>
                    <a:latin typeface="+mn-lt"/>
                  </a:rPr>
                  <a:t>t* or critical value </a:t>
                </a:r>
                <a:r>
                  <a:rPr lang="en-US" altLang="en-US" sz="2800" i="1" dirty="0">
                    <a:latin typeface="+mn-lt"/>
                  </a:rPr>
                  <a:t>(t</a:t>
                </a:r>
                <a:r>
                  <a:rPr lang="en-US" altLang="en-US" sz="2800" baseline="-25000" dirty="0">
                    <a:latin typeface="+mn-lt"/>
                  </a:rPr>
                  <a:t>n-1,1-</a:t>
                </a:r>
                <a:r>
                  <a:rPr lang="el-GR" altLang="en-US" sz="2800" baseline="-25000" dirty="0">
                    <a:latin typeface="+mn-lt"/>
                    <a:cs typeface="Tahoma" pitchFamily="34" charset="0"/>
                  </a:rPr>
                  <a:t>α</a:t>
                </a:r>
                <a:r>
                  <a:rPr lang="en-US" altLang="en-US" sz="2800" baseline="-25000" dirty="0">
                    <a:latin typeface="+mn-lt"/>
                    <a:cs typeface="Tahoma" pitchFamily="34" charset="0"/>
                  </a:rPr>
                  <a:t>/2</a:t>
                </a:r>
                <a:r>
                  <a:rPr lang="en-US" altLang="en-US" sz="2800" dirty="0">
                    <a:latin typeface="+mn-lt"/>
                    <a:cs typeface="Tahoma" pitchFamily="34" charset="0"/>
                  </a:rPr>
                  <a:t>) comes from </a:t>
                </a:r>
                <a:r>
                  <a:rPr lang="en-US" altLang="en-US" sz="2800" i="1" dirty="0">
                    <a:latin typeface="+mn-lt"/>
                    <a:cs typeface="Tahoma" pitchFamily="34" charset="0"/>
                  </a:rPr>
                  <a:t>t distribution </a:t>
                </a:r>
                <a:r>
                  <a:rPr lang="en-US" altLang="en-US" sz="2800" dirty="0">
                    <a:latin typeface="+mn-lt"/>
                    <a:cs typeface="Tahoma" pitchFamily="34" charset="0"/>
                  </a:rPr>
                  <a:t>table or statistical software (e.g., 95%, where </a:t>
                </a:r>
                <a:r>
                  <a:rPr lang="el-GR" altLang="en-US" sz="2800" dirty="0">
                    <a:latin typeface="+mn-lt"/>
                    <a:cs typeface="Tahoma" pitchFamily="34" charset="0"/>
                  </a:rPr>
                  <a:t>α</a:t>
                </a:r>
                <a:r>
                  <a:rPr lang="en-US" altLang="en-US" sz="2800" dirty="0">
                    <a:latin typeface="+mn-lt"/>
                    <a:cs typeface="Tahoma" pitchFamily="34" charset="0"/>
                  </a:rPr>
                  <a:t> = 0.05 </a:t>
                </a:r>
                <a:r>
                  <a:rPr lang="en-US" altLang="en-US" sz="2800" dirty="0" smtClean="0">
                    <a:latin typeface="+mn-lt"/>
                    <a:cs typeface="Tahoma" pitchFamily="34" charset="0"/>
                    <a:sym typeface="Wingdings" panose="05000000000000000000" pitchFamily="2" charset="2"/>
                  </a:rPr>
                  <a:t> Excel </a:t>
                </a:r>
                <a:r>
                  <a:rPr lang="en-US" altLang="en-US" sz="2800" dirty="0">
                    <a:latin typeface="+mn-lt"/>
                    <a:cs typeface="Tahoma" pitchFamily="34" charset="0"/>
                  </a:rPr>
                  <a:t>T.INV.2T(0.05, </a:t>
                </a:r>
                <a:r>
                  <a:rPr lang="en-US" altLang="en-US" sz="2800" dirty="0" smtClean="0">
                    <a:latin typeface="+mn-lt"/>
                    <a:cs typeface="Tahoma" pitchFamily="34" charset="0"/>
                  </a:rPr>
                  <a:t>202) </a:t>
                </a:r>
                <a:r>
                  <a:rPr lang="en-US" altLang="en-US" sz="2800" dirty="0">
                    <a:latin typeface="+mn-lt"/>
                    <a:cs typeface="Tahoma" pitchFamily="34" charset="0"/>
                  </a:rPr>
                  <a:t>= </a:t>
                </a:r>
                <a:r>
                  <a:rPr lang="en-US" altLang="en-US" sz="2800" dirty="0" smtClean="0">
                    <a:solidFill>
                      <a:srgbClr val="0070C0"/>
                    </a:solidFill>
                    <a:latin typeface="+mn-lt"/>
                    <a:cs typeface="Tahoma" pitchFamily="34" charset="0"/>
                  </a:rPr>
                  <a:t>1.971777</a:t>
                </a:r>
                <a:r>
                  <a:rPr lang="en-US" altLang="en-US" sz="2800" dirty="0" smtClean="0">
                    <a:latin typeface="+mn-lt"/>
                    <a:cs typeface="Tahoma" pitchFamily="34" charset="0"/>
                  </a:rPr>
                  <a:t> </a:t>
                </a:r>
                <a:r>
                  <a:rPr lang="en-US" altLang="en-US" sz="2800" dirty="0">
                    <a:latin typeface="+mn-lt"/>
                    <a:cs typeface="Tahoma" pitchFamily="34" charset="0"/>
                  </a:rPr>
                  <a:t>).  </a:t>
                </a:r>
              </a:p>
            </p:txBody>
          </p:sp>
        </mc:Choice>
        <mc:Fallback xmlns="">
          <p:sp>
            <p:nvSpPr>
              <p:cNvPr id="4" name="Text Box 4"/>
              <p:cNvSpPr txBox="1">
                <a:spLocks noRot="1" noChangeAspect="1" noMove="1" noResize="1" noEditPoints="1" noAdjustHandles="1" noChangeArrowheads="1" noChangeShapeType="1" noTextEdit="1"/>
              </p:cNvSpPr>
              <p:nvPr/>
            </p:nvSpPr>
            <p:spPr bwMode="auto">
              <a:xfrm>
                <a:off x="609600" y="2438400"/>
                <a:ext cx="11404600" cy="1916487"/>
              </a:xfrm>
              <a:prstGeom prst="rect">
                <a:avLst/>
              </a:prstGeom>
              <a:blipFill>
                <a:blip r:embed="rId4"/>
                <a:stretch>
                  <a:fillRect l="-1069" t="-4459" r="-1924" b="-82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8" name="Picture 7"/>
          <p:cNvPicPr>
            <a:picLocks noChangeAspect="1"/>
          </p:cNvPicPr>
          <p:nvPr/>
        </p:nvPicPr>
        <p:blipFill rotWithShape="1">
          <a:blip r:embed="rId5"/>
          <a:srcRect t="14443" r="21141"/>
          <a:stretch/>
        </p:blipFill>
        <p:spPr>
          <a:xfrm>
            <a:off x="349139" y="4431086"/>
            <a:ext cx="11233261" cy="1910381"/>
          </a:xfrm>
          <a:prstGeom prst="rect">
            <a:avLst/>
          </a:prstGeom>
        </p:spPr>
      </p:pic>
      <p:sp>
        <p:nvSpPr>
          <p:cNvPr id="6" name="Rectangle 5"/>
          <p:cNvSpPr/>
          <p:nvPr/>
        </p:nvSpPr>
        <p:spPr>
          <a:xfrm>
            <a:off x="8308428" y="5123793"/>
            <a:ext cx="3273972" cy="54215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8098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a:spcBef>
                <a:spcPts val="600"/>
              </a:spcBef>
            </a:pPr>
            <a:r>
              <a:rPr lang="en-US" dirty="0" smtClean="0"/>
              <a:t>Conduct a multiple linear regression analysis that includes confounders (age, gender, BMI, seasonality) in the model. </a:t>
            </a:r>
          </a:p>
          <a:p>
            <a:pPr marL="891360" lvl="1" indent="-514350">
              <a:spcBef>
                <a:spcPts val="600"/>
              </a:spcBef>
              <a:buFont typeface="+mj-lt"/>
              <a:buAutoNum type="alphaLcPeriod"/>
            </a:pPr>
            <a:r>
              <a:rPr lang="en-US" dirty="0" smtClean="0"/>
              <a:t>Write a linear regression equation for the study question</a:t>
            </a:r>
          </a:p>
          <a:p>
            <a:pPr marL="891360" lvl="1" indent="-514350">
              <a:spcBef>
                <a:spcPts val="600"/>
              </a:spcBef>
              <a:buFont typeface="+mj-lt"/>
              <a:buAutoNum type="alphaLcPeriod"/>
            </a:pPr>
            <a:r>
              <a:rPr lang="en-US" dirty="0" smtClean="0"/>
              <a:t>Write the null hypothesis to test the relationship between the sleep quality and depressive symptom score. </a:t>
            </a:r>
          </a:p>
          <a:p>
            <a:pPr marL="891360" lvl="1" indent="-514350">
              <a:spcBef>
                <a:spcPts val="600"/>
              </a:spcBef>
              <a:buFont typeface="+mj-lt"/>
              <a:buAutoNum type="alphaLcPeriod"/>
            </a:pPr>
            <a:r>
              <a:rPr lang="en-US" dirty="0" smtClean="0"/>
              <a:t>Conduct the statistical analysis</a:t>
            </a:r>
          </a:p>
          <a:p>
            <a:pPr marL="891360" lvl="1" indent="-514350">
              <a:spcBef>
                <a:spcPts val="600"/>
              </a:spcBef>
              <a:buFont typeface="+mj-lt"/>
              <a:buAutoNum type="alphaLcPeriod"/>
            </a:pPr>
            <a:r>
              <a:rPr lang="en-US" dirty="0" smtClean="0"/>
              <a:t>Write the prediction equation based on the result</a:t>
            </a:r>
          </a:p>
          <a:p>
            <a:endParaRPr lang="en-US" dirty="0" smtClean="0"/>
          </a:p>
        </p:txBody>
      </p:sp>
    </p:spTree>
    <p:extLst>
      <p:ext uri="{BB962C8B-B14F-4D97-AF65-F5344CB8AC3E}">
        <p14:creationId xmlns:p14="http://schemas.microsoft.com/office/powerpoint/2010/main" val="3945075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800" i="1" dirty="0" smtClean="0"/>
                  <a:t>y</a:t>
                </a:r>
                <a:r>
                  <a:rPr lang="en-US" sz="2800" dirty="0"/>
                  <a:t> = </a:t>
                </a:r>
                <a14:m>
                  <m:oMath xmlns:m="http://schemas.openxmlformats.org/officeDocument/2006/math">
                    <m:sSub>
                      <m:sSubPr>
                        <m:ctrlPr>
                          <a:rPr lang="en-US" sz="2800" i="1" dirty="0">
                            <a:latin typeface="Cambria Math" panose="02040503050406030204" pitchFamily="18" charset="0"/>
                            <a:sym typeface="Symbol" pitchFamily="18" charset="2"/>
                          </a:rPr>
                        </m:ctrlPr>
                      </m:sSubPr>
                      <m:e>
                        <m:r>
                          <a:rPr lang="en-US" sz="2800" i="1" dirty="0">
                            <a:latin typeface="Cambria Math" panose="02040503050406030204" pitchFamily="18" charset="0"/>
                            <a:ea typeface="Cambria Math" panose="02040503050406030204" pitchFamily="18" charset="0"/>
                            <a:sym typeface="Symbol" pitchFamily="18" charset="2"/>
                          </a:rPr>
                          <m:t>𝛽</m:t>
                        </m:r>
                      </m:e>
                      <m:sub>
                        <m:r>
                          <a:rPr lang="en-US" sz="2800" i="1" dirty="0">
                            <a:latin typeface="Cambria Math" panose="02040503050406030204" pitchFamily="18" charset="0"/>
                            <a:sym typeface="Symbol" pitchFamily="18" charset="2"/>
                          </a:rPr>
                          <m:t>0</m:t>
                        </m:r>
                      </m:sub>
                    </m:sSub>
                    <m:r>
                      <a:rPr lang="en-US" sz="2800" i="1" dirty="0">
                        <a:latin typeface="Cambria Math" panose="02040503050406030204" pitchFamily="18" charset="0"/>
                        <a:sym typeface="Symbol" pitchFamily="18" charset="2"/>
                      </a:rPr>
                      <m:t> </m:t>
                    </m:r>
                  </m:oMath>
                </a14:m>
                <a:r>
                  <a:rPr lang="en-US" sz="2800" dirty="0">
                    <a:sym typeface="Symbol" pitchFamily="18" charset="2"/>
                  </a:rPr>
                  <a:t>+ </a:t>
                </a:r>
                <a:r>
                  <a:rPr lang="en-US" sz="2800" i="1" dirty="0">
                    <a:sym typeface="Symbol" pitchFamily="18" charset="2"/>
                  </a:rPr>
                  <a:t></a:t>
                </a:r>
                <a:r>
                  <a:rPr lang="en-US" sz="2800" baseline="-25000" dirty="0" smtClean="0">
                    <a:sym typeface="Symbol" pitchFamily="18" charset="2"/>
                  </a:rPr>
                  <a:t>1</a:t>
                </a:r>
                <a:r>
                  <a:rPr lang="en-US" sz="2800" i="1" dirty="0" smtClean="0"/>
                  <a:t>x</a:t>
                </a:r>
                <a:r>
                  <a:rPr lang="en-US" sz="2800" baseline="-25000" dirty="0" smtClean="0"/>
                  <a:t>sleep quality</a:t>
                </a:r>
                <a:r>
                  <a:rPr lang="en-US" sz="2800" dirty="0" smtClean="0"/>
                  <a:t> </a:t>
                </a:r>
                <a:r>
                  <a:rPr lang="en-US" sz="2800" dirty="0"/>
                  <a:t>+ </a:t>
                </a:r>
                <a:r>
                  <a:rPr lang="en-US" sz="2800" i="1" dirty="0">
                    <a:sym typeface="Symbol" pitchFamily="18" charset="2"/>
                  </a:rPr>
                  <a:t></a:t>
                </a:r>
                <a:r>
                  <a:rPr lang="en-US" sz="2800" baseline="-25000" dirty="0" smtClean="0">
                    <a:sym typeface="Symbol" pitchFamily="18" charset="2"/>
                  </a:rPr>
                  <a:t>2</a:t>
                </a:r>
                <a:r>
                  <a:rPr lang="en-US" sz="2800" i="1" dirty="0" smtClean="0"/>
                  <a:t>x</a:t>
                </a:r>
                <a:r>
                  <a:rPr lang="en-US" sz="2800" baseline="-25000" dirty="0" smtClean="0"/>
                  <a:t>age</a:t>
                </a:r>
                <a:r>
                  <a:rPr lang="en-US" sz="2800" dirty="0" smtClean="0"/>
                  <a:t> </a:t>
                </a:r>
                <a:r>
                  <a:rPr lang="en-US" sz="2800" dirty="0"/>
                  <a:t>+ </a:t>
                </a:r>
                <a:r>
                  <a:rPr lang="en-US" sz="2800" i="1" dirty="0" smtClean="0">
                    <a:sym typeface="Symbol" pitchFamily="18" charset="2"/>
                  </a:rPr>
                  <a:t></a:t>
                </a:r>
                <a:r>
                  <a:rPr lang="en-US" sz="2800" baseline="-25000" dirty="0" smtClean="0">
                    <a:sym typeface="Symbol" pitchFamily="18" charset="2"/>
                  </a:rPr>
                  <a:t>3</a:t>
                </a:r>
                <a:r>
                  <a:rPr lang="en-US" sz="2800" i="1" dirty="0" smtClean="0"/>
                  <a:t>x</a:t>
                </a:r>
                <a:r>
                  <a:rPr lang="en-US" sz="2800" baseline="-25000" dirty="0" smtClean="0"/>
                  <a:t>gender</a:t>
                </a:r>
                <a:r>
                  <a:rPr lang="en-US" sz="2800" dirty="0" smtClean="0"/>
                  <a:t> + </a:t>
                </a:r>
                <a:r>
                  <a:rPr lang="en-US" sz="2800" i="1" dirty="0" smtClean="0">
                    <a:sym typeface="Symbol" pitchFamily="18" charset="2"/>
                  </a:rPr>
                  <a:t></a:t>
                </a:r>
                <a:r>
                  <a:rPr lang="en-US" sz="2800" baseline="-25000" dirty="0" smtClean="0">
                    <a:sym typeface="Symbol" pitchFamily="18" charset="2"/>
                  </a:rPr>
                  <a:t>4</a:t>
                </a:r>
                <a:r>
                  <a:rPr lang="en-US" sz="2800" i="1" dirty="0" smtClean="0"/>
                  <a:t>x</a:t>
                </a:r>
                <a:r>
                  <a:rPr lang="en-US" sz="2800" baseline="-25000" dirty="0" smtClean="0"/>
                  <a:t>BMI</a:t>
                </a:r>
                <a:r>
                  <a:rPr lang="en-US" sz="2800" dirty="0" smtClean="0"/>
                  <a:t> + </a:t>
                </a:r>
                <a:r>
                  <a:rPr lang="en-US" sz="2800" i="1" dirty="0" smtClean="0">
                    <a:sym typeface="Symbol" pitchFamily="18" charset="2"/>
                  </a:rPr>
                  <a:t></a:t>
                </a:r>
                <a:r>
                  <a:rPr lang="en-US" sz="2800" i="1" baseline="-25000" dirty="0" smtClean="0">
                    <a:sym typeface="Symbol" pitchFamily="18" charset="2"/>
                  </a:rPr>
                  <a:t>5</a:t>
                </a:r>
                <a:r>
                  <a:rPr lang="en-US" sz="2800" i="1" dirty="0" smtClean="0"/>
                  <a:t>x</a:t>
                </a:r>
                <a:r>
                  <a:rPr lang="en-US" sz="2800" i="1" baseline="-25000" dirty="0" smtClean="0"/>
                  <a:t>seasonality</a:t>
                </a:r>
                <a:r>
                  <a:rPr lang="en-US" sz="2800" dirty="0" smtClean="0"/>
                  <a:t> </a:t>
                </a:r>
                <a:r>
                  <a:rPr lang="en-US" sz="2800" dirty="0"/>
                  <a:t>+ </a:t>
                </a:r>
                <a:r>
                  <a:rPr lang="en-US" sz="2800" i="1" dirty="0" smtClean="0">
                    <a:sym typeface="Symbol"/>
                  </a:rPr>
                  <a:t></a:t>
                </a:r>
              </a:p>
              <a:p>
                <a:pPr>
                  <a:buFont typeface="Wingdings" panose="05000000000000000000" pitchFamily="2" charset="2"/>
                  <a:buChar char="è"/>
                </a:pPr>
                <a14:m>
                  <m:oMath xmlns:m="http://schemas.openxmlformats.org/officeDocument/2006/math">
                    <m:acc>
                      <m:accPr>
                        <m:chr m:val="̂"/>
                        <m:ctrlPr>
                          <a:rPr lang="en-US" sz="2800" i="1" dirty="0" smtClean="0">
                            <a:latin typeface="Cambria Math" panose="02040503050406030204" pitchFamily="18" charset="0"/>
                          </a:rPr>
                        </m:ctrlPr>
                      </m:accPr>
                      <m:e>
                        <m:r>
                          <a:rPr lang="en-US" sz="2800" b="0" i="1" dirty="0" smtClean="0">
                            <a:latin typeface="Cambria Math" panose="02040503050406030204" pitchFamily="18" charset="0"/>
                          </a:rPr>
                          <m:t>𝑦</m:t>
                        </m:r>
                      </m:e>
                    </m:acc>
                  </m:oMath>
                </a14:m>
                <a:r>
                  <a:rPr lang="en-US" sz="2800" dirty="0"/>
                  <a:t> = </a:t>
                </a:r>
                <a14:m>
                  <m:oMath xmlns:m="http://schemas.openxmlformats.org/officeDocument/2006/math">
                    <m:sSub>
                      <m:sSubPr>
                        <m:ctrlPr>
                          <a:rPr lang="en-US" sz="2800" i="1" dirty="0">
                            <a:latin typeface="Cambria Math" panose="02040503050406030204" pitchFamily="18" charset="0"/>
                            <a:sym typeface="Symbol" pitchFamily="18" charset="2"/>
                          </a:rPr>
                        </m:ctrlPr>
                      </m:sSubPr>
                      <m:e>
                        <m:r>
                          <a:rPr lang="en-US" sz="2800" b="0" i="1" dirty="0" smtClean="0">
                            <a:latin typeface="Cambria Math" panose="02040503050406030204" pitchFamily="18" charset="0"/>
                            <a:ea typeface="Cambria Math" panose="02040503050406030204" pitchFamily="18" charset="0"/>
                            <a:sym typeface="Symbol" pitchFamily="18" charset="2"/>
                          </a:rPr>
                          <m:t>𝑏</m:t>
                        </m:r>
                      </m:e>
                      <m:sub>
                        <m:r>
                          <a:rPr lang="en-US" sz="2800" i="1" dirty="0">
                            <a:latin typeface="Cambria Math" panose="02040503050406030204" pitchFamily="18" charset="0"/>
                            <a:sym typeface="Symbol" pitchFamily="18" charset="2"/>
                          </a:rPr>
                          <m:t>0</m:t>
                        </m:r>
                      </m:sub>
                    </m:sSub>
                    <m:r>
                      <a:rPr lang="en-US" sz="2800" i="1" dirty="0">
                        <a:latin typeface="Cambria Math" panose="02040503050406030204" pitchFamily="18" charset="0"/>
                        <a:sym typeface="Symbol" pitchFamily="18" charset="2"/>
                      </a:rPr>
                      <m:t> </m:t>
                    </m:r>
                  </m:oMath>
                </a14:m>
                <a:r>
                  <a:rPr lang="en-US" sz="2800" dirty="0">
                    <a:sym typeface="Symbol" pitchFamily="18" charset="2"/>
                  </a:rPr>
                  <a:t>+ </a:t>
                </a:r>
                <a:r>
                  <a:rPr lang="en-US" sz="2800" i="1" dirty="0" smtClean="0">
                    <a:sym typeface="Symbol" pitchFamily="18" charset="2"/>
                  </a:rPr>
                  <a:t>b</a:t>
                </a:r>
                <a:r>
                  <a:rPr lang="en-US" sz="2800" baseline="-25000" dirty="0" smtClean="0">
                    <a:sym typeface="Symbol" pitchFamily="18" charset="2"/>
                  </a:rPr>
                  <a:t>1</a:t>
                </a:r>
                <a:r>
                  <a:rPr lang="en-US" sz="2800" i="1" dirty="0" smtClean="0"/>
                  <a:t>x</a:t>
                </a:r>
                <a:r>
                  <a:rPr lang="en-US" sz="2800" baseline="-25000" dirty="0" smtClean="0"/>
                  <a:t>sleep </a:t>
                </a:r>
                <a:r>
                  <a:rPr lang="en-US" sz="2800" baseline="-25000" dirty="0"/>
                  <a:t>quality</a:t>
                </a:r>
                <a:r>
                  <a:rPr lang="en-US" sz="2800" dirty="0"/>
                  <a:t> </a:t>
                </a:r>
                <a:r>
                  <a:rPr lang="en-US" sz="2800" dirty="0"/>
                  <a:t>+ </a:t>
                </a:r>
                <a:r>
                  <a:rPr lang="en-US" sz="2800" i="1" dirty="0" smtClean="0">
                    <a:sym typeface="Symbol" pitchFamily="18" charset="2"/>
                  </a:rPr>
                  <a:t>b</a:t>
                </a:r>
                <a:r>
                  <a:rPr lang="en-US" sz="2800" baseline="-25000" dirty="0" smtClean="0">
                    <a:sym typeface="Symbol" pitchFamily="18" charset="2"/>
                  </a:rPr>
                  <a:t>2</a:t>
                </a:r>
                <a:r>
                  <a:rPr lang="en-US" sz="2800" i="1" dirty="0" smtClean="0"/>
                  <a:t>x</a:t>
                </a:r>
                <a:r>
                  <a:rPr lang="en-US" sz="2800" baseline="-25000" dirty="0" smtClean="0"/>
                  <a:t>age</a:t>
                </a:r>
                <a:r>
                  <a:rPr lang="en-US" sz="2800" dirty="0" smtClean="0"/>
                  <a:t> </a:t>
                </a:r>
                <a:r>
                  <a:rPr lang="en-US" sz="2800" dirty="0"/>
                  <a:t>+ </a:t>
                </a:r>
                <a:r>
                  <a:rPr lang="en-US" sz="2800" i="1" dirty="0" smtClean="0">
                    <a:sym typeface="Symbol" pitchFamily="18" charset="2"/>
                  </a:rPr>
                  <a:t>b</a:t>
                </a:r>
                <a:r>
                  <a:rPr lang="en-US" sz="2800" baseline="-25000" dirty="0" smtClean="0">
                    <a:sym typeface="Symbol" pitchFamily="18" charset="2"/>
                  </a:rPr>
                  <a:t>3</a:t>
                </a:r>
                <a:r>
                  <a:rPr lang="en-US" sz="2800" i="1" dirty="0" smtClean="0"/>
                  <a:t>x</a:t>
                </a:r>
                <a:r>
                  <a:rPr lang="en-US" sz="2800" baseline="-25000" dirty="0" smtClean="0"/>
                  <a:t>gender</a:t>
                </a:r>
                <a:r>
                  <a:rPr lang="en-US" sz="2800" dirty="0" smtClean="0"/>
                  <a:t> </a:t>
                </a:r>
                <a:r>
                  <a:rPr lang="en-US" sz="2800" dirty="0"/>
                  <a:t>+ </a:t>
                </a:r>
                <a:r>
                  <a:rPr lang="en-US" sz="2800" i="1" dirty="0" smtClean="0">
                    <a:sym typeface="Symbol" pitchFamily="18" charset="2"/>
                  </a:rPr>
                  <a:t>b</a:t>
                </a:r>
                <a:r>
                  <a:rPr lang="en-US" sz="2800" baseline="-25000" dirty="0" smtClean="0">
                    <a:sym typeface="Symbol" pitchFamily="18" charset="2"/>
                  </a:rPr>
                  <a:t>3</a:t>
                </a:r>
                <a:r>
                  <a:rPr lang="en-US" sz="2800" i="1" dirty="0" smtClean="0"/>
                  <a:t>x</a:t>
                </a:r>
                <a:r>
                  <a:rPr lang="en-US" sz="2800" baseline="-25000" dirty="0" smtClean="0"/>
                  <a:t>gender</a:t>
                </a:r>
                <a:r>
                  <a:rPr lang="en-US" sz="2800" dirty="0" smtClean="0"/>
                  <a:t> </a:t>
                </a:r>
                <a:r>
                  <a:rPr lang="en-US" sz="2800" dirty="0"/>
                  <a:t>+ </a:t>
                </a:r>
                <a:r>
                  <a:rPr lang="en-US" sz="2800" i="1" dirty="0" smtClean="0">
                    <a:sym typeface="Symbol" pitchFamily="18" charset="2"/>
                  </a:rPr>
                  <a:t>b</a:t>
                </a:r>
                <a:r>
                  <a:rPr lang="en-US" sz="2800" baseline="-25000" dirty="0" smtClean="0">
                    <a:sym typeface="Symbol" pitchFamily="18" charset="2"/>
                  </a:rPr>
                  <a:t>4</a:t>
                </a:r>
                <a:r>
                  <a:rPr lang="en-US" sz="2800" i="1" dirty="0" smtClean="0"/>
                  <a:t>x</a:t>
                </a:r>
                <a:r>
                  <a:rPr lang="en-US" sz="2800" baseline="-25000" dirty="0" smtClean="0"/>
                  <a:t>BMI</a:t>
                </a:r>
                <a:r>
                  <a:rPr lang="en-US" sz="2800" dirty="0" smtClean="0"/>
                  <a:t> </a:t>
                </a:r>
                <a:r>
                  <a:rPr lang="en-US" sz="2800" dirty="0"/>
                  <a:t>+ </a:t>
                </a:r>
                <a:r>
                  <a:rPr lang="en-US" sz="2800" i="1" dirty="0" smtClean="0">
                    <a:sym typeface="Symbol" pitchFamily="18" charset="2"/>
                  </a:rPr>
                  <a:t>b</a:t>
                </a:r>
                <a:r>
                  <a:rPr lang="en-US" sz="2800" i="1" baseline="-25000" dirty="0" smtClean="0">
                    <a:sym typeface="Symbol" pitchFamily="18" charset="2"/>
                  </a:rPr>
                  <a:t>5</a:t>
                </a:r>
                <a:r>
                  <a:rPr lang="en-US" sz="2800" i="1" dirty="0" smtClean="0"/>
                  <a:t>x</a:t>
                </a:r>
                <a:r>
                  <a:rPr lang="en-US" sz="2800" i="1" baseline="-25000" dirty="0" smtClean="0"/>
                  <a:t>seasonality</a:t>
                </a:r>
                <a:r>
                  <a:rPr lang="en-US" sz="2800" dirty="0" smtClean="0"/>
                  <a:t> </a:t>
                </a:r>
                <a:endParaRPr lang="en-US" sz="2800" dirty="0"/>
              </a:p>
              <a:p>
                <a:r>
                  <a:rPr lang="en-US" altLang="en-US" i="1" dirty="0" smtClean="0"/>
                  <a:t>Test hypothesis:  </a:t>
                </a:r>
              </a:p>
              <a:p>
                <a:r>
                  <a:rPr lang="en-US" altLang="en-US" i="1" dirty="0" smtClean="0"/>
                  <a:t>H</a:t>
                </a:r>
                <a:r>
                  <a:rPr lang="en-US" altLang="en-US" baseline="-25000" dirty="0" smtClean="0"/>
                  <a:t>0</a:t>
                </a:r>
                <a:r>
                  <a:rPr lang="en-US" altLang="en-US" dirty="0"/>
                  <a:t>: </a:t>
                </a:r>
                <a:r>
                  <a:rPr lang="el-GR" altLang="en-US" dirty="0">
                    <a:cs typeface="Arial" charset="0"/>
                  </a:rPr>
                  <a:t>β</a:t>
                </a:r>
                <a:r>
                  <a:rPr lang="en-US" altLang="en-US" baseline="-25000" dirty="0">
                    <a:cs typeface="Arial" charset="0"/>
                  </a:rPr>
                  <a:t>PSQI</a:t>
                </a:r>
                <a:r>
                  <a:rPr lang="en-US" altLang="en-US" dirty="0">
                    <a:cs typeface="Arial" charset="0"/>
                  </a:rPr>
                  <a:t> = 0</a:t>
                </a:r>
                <a:r>
                  <a:rPr lang="en-US" altLang="en-US" baseline="-25000" dirty="0">
                    <a:cs typeface="Arial" charset="0"/>
                  </a:rPr>
                  <a:t> </a:t>
                </a:r>
                <a:r>
                  <a:rPr lang="en-US" altLang="en-US" dirty="0">
                    <a:cs typeface="Arial" charset="0"/>
                  </a:rPr>
                  <a:t>against </a:t>
                </a:r>
                <a:r>
                  <a:rPr lang="en-US" altLang="en-US" i="1" dirty="0"/>
                  <a:t>H</a:t>
                </a:r>
                <a:r>
                  <a:rPr lang="en-US" altLang="en-US" baseline="-25000" dirty="0"/>
                  <a:t>a</a:t>
                </a:r>
                <a:r>
                  <a:rPr lang="en-US" altLang="en-US" dirty="0"/>
                  <a:t>: </a:t>
                </a:r>
                <a:r>
                  <a:rPr lang="el-GR" altLang="en-US" dirty="0">
                    <a:cs typeface="Arial" charset="0"/>
                  </a:rPr>
                  <a:t>β</a:t>
                </a:r>
                <a:r>
                  <a:rPr lang="en-US" altLang="en-US" baseline="-25000" dirty="0">
                    <a:cs typeface="Arial" charset="0"/>
                  </a:rPr>
                  <a:t>PSQI</a:t>
                </a:r>
                <a:r>
                  <a:rPr lang="en-US" altLang="en-US" dirty="0">
                    <a:cs typeface="Arial" charset="0"/>
                  </a:rPr>
                  <a:t> ≠ </a:t>
                </a:r>
                <a:r>
                  <a:rPr lang="en-US" altLang="en-US" dirty="0" smtClean="0">
                    <a:cs typeface="Arial" charset="0"/>
                  </a:rPr>
                  <a:t>0, after including all other variables in the model</a:t>
                </a:r>
                <a:endParaRPr lang="en-US" altLang="en-US" dirty="0">
                  <a:cs typeface="Arial" charset="0"/>
                </a:endParaRPr>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20" t="-1482" r="-361"/>
                </a:stretch>
              </a:blipFill>
            </p:spPr>
            <p:txBody>
              <a:bodyPr/>
              <a:lstStyle/>
              <a:p>
                <a:r>
                  <a:rPr lang="en-US">
                    <a:noFill/>
                  </a:rPr>
                  <a:t> </a:t>
                </a:r>
              </a:p>
            </p:txBody>
          </p:sp>
        </mc:Fallback>
      </mc:AlternateContent>
    </p:spTree>
    <p:extLst>
      <p:ext uri="{BB962C8B-B14F-4D97-AF65-F5344CB8AC3E}">
        <p14:creationId xmlns:p14="http://schemas.microsoft.com/office/powerpoint/2010/main" val="2606006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62"/>
            <a:ext cx="10972800" cy="852704"/>
          </a:xfrm>
        </p:spPr>
        <p:txBody>
          <a:bodyPr/>
          <a:lstStyle/>
          <a:p>
            <a:r>
              <a:rPr lang="en-US" dirty="0" smtClean="0"/>
              <a:t>Multiple linear regression analysis</a:t>
            </a:r>
            <a:endParaRPr lang="en-US" dirty="0"/>
          </a:p>
        </p:txBody>
      </p:sp>
      <p:sp>
        <p:nvSpPr>
          <p:cNvPr id="3" name="Content Placeholder 2"/>
          <p:cNvSpPr>
            <a:spLocks noGrp="1"/>
          </p:cNvSpPr>
          <p:nvPr>
            <p:ph idx="1"/>
          </p:nvPr>
        </p:nvSpPr>
        <p:spPr>
          <a:xfrm>
            <a:off x="609600" y="1133061"/>
            <a:ext cx="10972800" cy="5456924"/>
          </a:xfrm>
        </p:spPr>
        <p:txBody>
          <a:bodyPr/>
          <a:lstStyle/>
          <a:p>
            <a:r>
              <a:rPr lang="en-US" dirty="0">
                <a:solidFill>
                  <a:srgbClr val="0070C0"/>
                </a:solidFill>
              </a:rPr>
              <a:t>regress phqscore psqi age50 i.gender bmi i.seasonality</a:t>
            </a:r>
          </a:p>
        </p:txBody>
      </p:sp>
      <p:pic>
        <p:nvPicPr>
          <p:cNvPr id="4" name="Picture 3"/>
          <p:cNvPicPr>
            <a:picLocks noChangeAspect="1"/>
          </p:cNvPicPr>
          <p:nvPr/>
        </p:nvPicPr>
        <p:blipFill rotWithShape="1">
          <a:blip r:embed="rId3"/>
          <a:srcRect r="19957"/>
          <a:stretch/>
        </p:blipFill>
        <p:spPr>
          <a:xfrm>
            <a:off x="609600" y="1342948"/>
            <a:ext cx="11158330" cy="5340768"/>
          </a:xfrm>
          <a:prstGeom prst="rect">
            <a:avLst/>
          </a:prstGeom>
        </p:spPr>
      </p:pic>
      <p:sp>
        <p:nvSpPr>
          <p:cNvPr id="5" name="Rectangle 4"/>
          <p:cNvSpPr/>
          <p:nvPr/>
        </p:nvSpPr>
        <p:spPr>
          <a:xfrm>
            <a:off x="5922579" y="4580621"/>
            <a:ext cx="2180897" cy="33036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 name="Elbow Connector 5"/>
          <p:cNvCxnSpPr/>
          <p:nvPr/>
        </p:nvCxnSpPr>
        <p:spPr>
          <a:xfrm rot="5400000">
            <a:off x="5838399" y="5391676"/>
            <a:ext cx="1679000" cy="670258"/>
          </a:xfrm>
          <a:prstGeom prst="bentConnector4">
            <a:avLst>
              <a:gd name="adj1" fmla="val 43697"/>
              <a:gd name="adj2" fmla="val 134106"/>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6342770" y="6378324"/>
                <a:ext cx="5754413" cy="423321"/>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Test of Hypothesis: Null hypothesis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𝜷</m:t>
                        </m:r>
                      </m:e>
                      <m:sub>
                        <m:r>
                          <a:rPr lang="en-US" sz="2000" b="1" i="1" smtClean="0">
                            <a:latin typeface="Cambria Math" panose="02040503050406030204" pitchFamily="18" charset="0"/>
                          </a:rPr>
                          <m:t>𝑷𝑺𝑸𝑰</m:t>
                        </m:r>
                      </m:sub>
                    </m:sSub>
                    <m:r>
                      <a:rPr lang="en-US" sz="2000" b="1" i="1" smtClean="0">
                        <a:latin typeface="Cambria Math" panose="02040503050406030204" pitchFamily="18" charset="0"/>
                      </a:rPr>
                      <m:t>=</m:t>
                    </m:r>
                    <m:r>
                      <a:rPr lang="en-US" sz="2000" b="1" i="1" smtClean="0">
                        <a:latin typeface="Cambria Math" panose="02040503050406030204" pitchFamily="18" charset="0"/>
                      </a:rPr>
                      <m:t>𝟎</m:t>
                    </m:r>
                  </m:oMath>
                </a14:m>
                <a:endParaRPr lang="en-US" sz="2000" b="1" dirty="0">
                  <a:latin typeface="Arial" panose="020B0604020202020204" pitchFamily="34" charset="0"/>
                  <a:cs typeface="Arial" panose="020B0604020202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342770" y="6378324"/>
                <a:ext cx="5754413" cy="423321"/>
              </a:xfrm>
              <a:prstGeom prst="rect">
                <a:avLst/>
              </a:prstGeom>
              <a:blipFill>
                <a:blip r:embed="rId4"/>
                <a:stretch>
                  <a:fillRect l="-1059" t="-7143" b="-18571"/>
                </a:stretch>
              </a:blipFill>
            </p:spPr>
            <p:txBody>
              <a:bodyPr/>
              <a:lstStyle/>
              <a:p>
                <a:r>
                  <a:rPr lang="en-US">
                    <a:noFill/>
                  </a:rPr>
                  <a:t> </a:t>
                </a:r>
              </a:p>
            </p:txBody>
          </p:sp>
        </mc:Fallback>
      </mc:AlternateContent>
      <p:sp>
        <p:nvSpPr>
          <p:cNvPr id="15" name="Rectangle 14"/>
          <p:cNvSpPr/>
          <p:nvPr/>
        </p:nvSpPr>
        <p:spPr>
          <a:xfrm>
            <a:off x="1371600" y="4493169"/>
            <a:ext cx="2900855" cy="394137"/>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6" name="Elbow Connector 15"/>
          <p:cNvCxnSpPr>
            <a:stCxn id="15" idx="0"/>
            <a:endCxn id="17" idx="3"/>
          </p:cNvCxnSpPr>
          <p:nvPr/>
        </p:nvCxnSpPr>
        <p:spPr>
          <a:xfrm rot="5400000" flipH="1" flipV="1">
            <a:off x="3508114" y="2894133"/>
            <a:ext cx="912951" cy="2285123"/>
          </a:xfrm>
          <a:prstGeom prst="bentConnector4">
            <a:avLst>
              <a:gd name="adj1" fmla="val 38408"/>
              <a:gd name="adj2" fmla="val 110004"/>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94817" y="3368557"/>
                <a:ext cx="5012334" cy="423321"/>
              </a:xfrm>
              <a:prstGeom prst="rect">
                <a:avLst/>
              </a:prstGeom>
              <a:noFill/>
            </p:spPr>
            <p:txBody>
              <a:bodyPr wrap="none" rtlCol="0">
                <a:spAutoFit/>
              </a:bodyPr>
              <a:lstStyle/>
              <a:p>
                <a:r>
                  <a:rPr lang="en-US" sz="2000" b="1" dirty="0" smtClean="0">
                    <a:latin typeface="Arial" panose="020B0604020202020204" pitchFamily="34" charset="0"/>
                    <a:cs typeface="Arial" panose="020B0604020202020204" pitchFamily="34" charset="0"/>
                  </a:rPr>
                  <a:t>Adjusted Regression coefficient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𝜷</m:t>
                        </m:r>
                      </m:e>
                      <m:sub>
                        <m:r>
                          <a:rPr lang="en-US" sz="2000" b="1" i="1" smtClean="0">
                            <a:latin typeface="Cambria Math" panose="02040503050406030204" pitchFamily="18" charset="0"/>
                          </a:rPr>
                          <m:t>𝑷𝑸𝑸𝑰</m:t>
                        </m:r>
                      </m:sub>
                    </m:sSub>
                  </m:oMath>
                </a14:m>
                <a:r>
                  <a:rPr lang="en-US" sz="2000" b="1" dirty="0" smtClean="0">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94817" y="3368557"/>
                <a:ext cx="5012334" cy="423321"/>
              </a:xfrm>
              <a:prstGeom prst="rect">
                <a:avLst/>
              </a:prstGeom>
              <a:blipFill>
                <a:blip r:embed="rId5"/>
                <a:stretch>
                  <a:fillRect l="-1338" t="-8696" r="-365" b="-20290"/>
                </a:stretch>
              </a:blipFill>
            </p:spPr>
            <p:txBody>
              <a:bodyPr/>
              <a:lstStyle/>
              <a:p>
                <a:r>
                  <a:rPr lang="en-US">
                    <a:noFill/>
                  </a:rPr>
                  <a:t> </a:t>
                </a:r>
              </a:p>
            </p:txBody>
          </p:sp>
        </mc:Fallback>
      </mc:AlternateContent>
      <p:sp>
        <p:nvSpPr>
          <p:cNvPr id="11" name="Rectangle 10"/>
          <p:cNvSpPr/>
          <p:nvPr/>
        </p:nvSpPr>
        <p:spPr>
          <a:xfrm>
            <a:off x="8494985" y="4525054"/>
            <a:ext cx="3087415" cy="362251"/>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5941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equation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8231" y="1321904"/>
                <a:ext cx="11430000" cy="5188225"/>
              </a:xfrm>
            </p:spPr>
            <p:txBody>
              <a:bodyPr>
                <a:normAutofit fontScale="92500" lnSpcReduction="10000"/>
              </a:bodyPr>
              <a:lstStyle/>
              <a:p>
                <a:pPr>
                  <a:lnSpc>
                    <a:spcPct val="110000"/>
                  </a:lnSpc>
                  <a:spcBef>
                    <a:spcPts val="600"/>
                  </a:spcBef>
                </a:pPr>
                <a:r>
                  <a:rPr lang="en-US" dirty="0" smtClean="0"/>
                  <a:t>Simple linear regression: </a:t>
                </a:r>
                <a:endParaRPr lang="en-US" i="1" dirty="0" smtClean="0">
                  <a:latin typeface="Cambria Math" panose="02040503050406030204" pitchFamily="18" charset="0"/>
                </a:endParaRPr>
              </a:p>
              <a:p>
                <a:pPr marL="342900" lvl="1" indent="0">
                  <a:lnSpc>
                    <a:spcPct val="110000"/>
                  </a:lnSpc>
                  <a:spcBef>
                    <a:spcPts val="600"/>
                  </a:spcBef>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sym typeface="Symbol"/>
                            </a:rPr>
                          </m:ctrlPr>
                        </m:accPr>
                        <m:e>
                          <m:r>
                            <a:rPr lang="en-US" i="1">
                              <a:latin typeface="Cambria Math"/>
                              <a:sym typeface="Symbol"/>
                            </a:rPr>
                            <m:t>𝑦</m:t>
                          </m:r>
                        </m:e>
                      </m:acc>
                      <m:r>
                        <a:rPr lang="en-US" i="1">
                          <a:latin typeface="Cambria Math"/>
                          <a:sym typeface="Symbol"/>
                        </a:rPr>
                        <m:t>=</m:t>
                      </m:r>
                      <m:sSub>
                        <m:sSubPr>
                          <m:ctrlPr>
                            <a:rPr lang="en-US" i="1">
                              <a:latin typeface="Cambria Math" panose="02040503050406030204" pitchFamily="18" charset="0"/>
                              <a:sym typeface="Symbol"/>
                            </a:rPr>
                          </m:ctrlPr>
                        </m:sSubPr>
                        <m:e>
                          <m:r>
                            <a:rPr lang="en-US" i="1">
                              <a:latin typeface="Cambria Math" panose="02040503050406030204" pitchFamily="18" charset="0"/>
                              <a:sym typeface="Symbol"/>
                            </a:rPr>
                            <m:t>𝑏</m:t>
                          </m:r>
                        </m:e>
                        <m:sub>
                          <m:r>
                            <a:rPr lang="en-US" i="1">
                              <a:latin typeface="Cambria Math" panose="02040503050406030204" pitchFamily="18" charset="0"/>
                              <a:sym typeface="Symbol"/>
                            </a:rPr>
                            <m:t>0</m:t>
                          </m:r>
                        </m:sub>
                      </m:sSub>
                      <m:r>
                        <a:rPr lang="en-US" i="1">
                          <a:latin typeface="Cambria Math"/>
                          <a:sym typeface="Symbol"/>
                        </a:rPr>
                        <m:t>+</m:t>
                      </m:r>
                      <m:r>
                        <a:rPr lang="en-US" i="1">
                          <a:latin typeface="Cambria Math"/>
                          <a:sym typeface="Symbol"/>
                        </a:rPr>
                        <m:t>𝑏𝑥</m:t>
                      </m:r>
                      <m:r>
                        <a:rPr lang="en-US" b="0" i="1" smtClean="0">
                          <a:latin typeface="Cambria Math" panose="02040503050406030204" pitchFamily="18" charset="0"/>
                          <a:sym typeface="Symbol"/>
                        </a:rPr>
                        <m:t>                 </m:t>
                      </m:r>
                      <m:r>
                        <a:rPr lang="en-US" b="0" i="0" smtClean="0">
                          <a:latin typeface="Cambria Math" panose="02040503050406030204" pitchFamily="18" charset="0"/>
                        </a:rPr>
                        <m:t> </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𝑃𝐻𝑄</m:t>
                          </m:r>
                          <m:r>
                            <a:rPr lang="en-US" b="0" i="1" smtClean="0">
                              <a:latin typeface="Cambria Math" panose="02040503050406030204" pitchFamily="18" charset="0"/>
                            </a:rPr>
                            <m:t>9</m:t>
                          </m:r>
                        </m:e>
                      </m:acc>
                      <m:r>
                        <a:rPr lang="en-US" b="0" i="1" smtClean="0">
                          <a:latin typeface="Cambria Math" panose="02040503050406030204" pitchFamily="18" charset="0"/>
                        </a:rPr>
                        <m:t>=−0.9088908+0.8288602</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𝑃𝑆𝑄𝐼</m:t>
                          </m:r>
                        </m:e>
                      </m:d>
                    </m:oMath>
                  </m:oMathPara>
                </a14:m>
                <a:endParaRPr lang="en-US" b="0" dirty="0" smtClean="0">
                  <a:ea typeface="Cambria Math" panose="02040503050406030204" pitchFamily="18" charset="0"/>
                </a:endParaRPr>
              </a:p>
              <a:p>
                <a:pPr>
                  <a:lnSpc>
                    <a:spcPct val="110000"/>
                  </a:lnSpc>
                  <a:spcBef>
                    <a:spcPts val="600"/>
                  </a:spcBef>
                </a:pPr>
                <a:endParaRPr lang="en-US" sz="1100" dirty="0" smtClean="0"/>
              </a:p>
              <a:p>
                <a:pPr>
                  <a:lnSpc>
                    <a:spcPct val="110000"/>
                  </a:lnSpc>
                  <a:spcBef>
                    <a:spcPts val="600"/>
                  </a:spcBef>
                </a:pPr>
                <a:r>
                  <a:rPr lang="en-US" dirty="0" smtClean="0"/>
                  <a:t>Multiple linear regression:</a:t>
                </a:r>
              </a:p>
              <a:p>
                <a:pPr marL="0" indent="0" algn="dist">
                  <a:lnSpc>
                    <a:spcPct val="110000"/>
                  </a:lnSpc>
                  <a:spcBef>
                    <a:spcPts val="600"/>
                  </a:spcBef>
                  <a:buNone/>
                </a:pPr>
                <a14:m>
                  <m:oMathPara xmlns:m="http://schemas.openxmlformats.org/officeDocument/2006/math">
                    <m:oMathParaPr>
                      <m:jc m:val="left"/>
                    </m:oMathParaPr>
                    <m:oMath xmlns:m="http://schemas.openxmlformats.org/officeDocument/2006/math">
                      <m:acc>
                        <m:accPr>
                          <m:chr m:val="̂"/>
                          <m:ctrlPr>
                            <a:rPr lang="en-US" sz="2600" i="1">
                              <a:latin typeface="Cambria Math" panose="02040503050406030204" pitchFamily="18" charset="0"/>
                            </a:rPr>
                          </m:ctrlPr>
                        </m:accPr>
                        <m:e>
                          <m:r>
                            <a:rPr lang="en-US" sz="2600" i="1">
                              <a:latin typeface="Cambria Math" panose="02040503050406030204" pitchFamily="18" charset="0"/>
                            </a:rPr>
                            <m:t>𝑃𝐻𝑄</m:t>
                          </m:r>
                          <m:r>
                            <a:rPr lang="en-US" sz="2600" i="1">
                              <a:latin typeface="Cambria Math" panose="02040503050406030204" pitchFamily="18" charset="0"/>
                            </a:rPr>
                            <m:t>9</m:t>
                          </m:r>
                        </m:e>
                      </m:acc>
                      <m:r>
                        <a:rPr lang="en-US" sz="2600" b="0" i="1" smtClean="0">
                          <a:latin typeface="Cambria Math" panose="02040503050406030204" pitchFamily="18" charset="0"/>
                        </a:rPr>
                        <m:t>= </m:t>
                      </m:r>
                      <m:r>
                        <a:rPr lang="en-US" sz="2600" i="1">
                          <a:latin typeface="Cambria Math" panose="02040503050406030204" pitchFamily="18" charset="0"/>
                        </a:rPr>
                        <m:t>−</m:t>
                      </m:r>
                      <m:r>
                        <a:rPr lang="en-US" sz="2600" b="0" i="1" smtClean="0">
                          <a:latin typeface="Cambria Math" panose="02040503050406030204" pitchFamily="18" charset="0"/>
                        </a:rPr>
                        <m:t>2.734493</m:t>
                      </m:r>
                      <m:r>
                        <a:rPr lang="en-US" sz="2600" i="1">
                          <a:latin typeface="Cambria Math" panose="02040503050406030204" pitchFamily="18" charset="0"/>
                        </a:rPr>
                        <m:t>+0.</m:t>
                      </m:r>
                      <m:r>
                        <a:rPr lang="en-US" sz="2600" b="0" i="1" smtClean="0">
                          <a:latin typeface="Cambria Math" panose="02040503050406030204" pitchFamily="18" charset="0"/>
                        </a:rPr>
                        <m:t>8024536</m:t>
                      </m:r>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𝑃𝑆𝑄𝐼</m:t>
                          </m:r>
                        </m:e>
                      </m:d>
                    </m:oMath>
                  </m:oMathPara>
                </a14:m>
                <a:endParaRPr lang="en-US" sz="2600" i="1" dirty="0" smtClean="0">
                  <a:latin typeface="Cambria Math" panose="02040503050406030204" pitchFamily="18" charset="0"/>
                  <a:ea typeface="Cambria Math" panose="02040503050406030204" pitchFamily="18" charset="0"/>
                </a:endParaRPr>
              </a:p>
              <a:p>
                <a:pPr marL="0" indent="0" algn="dist">
                  <a:lnSpc>
                    <a:spcPct val="110000"/>
                  </a:lnSpc>
                  <a:spcBef>
                    <a:spcPts val="600"/>
                  </a:spcBef>
                  <a:buNone/>
                </a:pPr>
                <a14:m>
                  <m:oMathPara xmlns:m="http://schemas.openxmlformats.org/officeDocument/2006/math">
                    <m:oMathParaPr>
                      <m:jc m:val="left"/>
                    </m:oMathParaPr>
                    <m:oMath xmlns:m="http://schemas.openxmlformats.org/officeDocument/2006/math">
                      <m:r>
                        <a:rPr lang="en-US" sz="2600" b="0" i="1" smtClean="0">
                          <a:latin typeface="Cambria Math" panose="02040503050406030204" pitchFamily="18" charset="0"/>
                          <a:ea typeface="Cambria Math" panose="02040503050406030204" pitchFamily="18" charset="0"/>
                        </a:rPr>
                        <m:t>−0.0320016×</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𝐴𝑔𝑒</m:t>
                          </m:r>
                          <m:r>
                            <a:rPr lang="en-US" sz="2600" b="0" i="1" smtClean="0">
                              <a:latin typeface="Cambria Math" panose="02040503050406030204" pitchFamily="18" charset="0"/>
                              <a:ea typeface="Cambria Math" panose="02040503050406030204" pitchFamily="18" charset="0"/>
                            </a:rPr>
                            <m:t>− 50</m:t>
                          </m:r>
                        </m:e>
                      </m:d>
                      <m:r>
                        <a:rPr lang="en-US" sz="2600" b="0" i="1" smtClean="0">
                          <a:latin typeface="Cambria Math" panose="02040503050406030204" pitchFamily="18" charset="0"/>
                          <a:ea typeface="Cambria Math" panose="02040503050406030204" pitchFamily="18" charset="0"/>
                        </a:rPr>
                        <m:t>+0.6979862 ×</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𝑔𝑒𝑛𝑑𝑒𝑟</m:t>
                          </m:r>
                        </m:e>
                      </m:d>
                      <m:r>
                        <a:rPr lang="en-US" sz="2600" b="0" i="1" smtClean="0">
                          <a:latin typeface="Cambria Math" panose="02040503050406030204" pitchFamily="18" charset="0"/>
                          <a:ea typeface="Cambria Math" panose="02040503050406030204" pitchFamily="18" charset="0"/>
                        </a:rPr>
                        <m:t>+0.0561556 ×</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𝐵𝑀𝐼</m:t>
                          </m:r>
                        </m:e>
                      </m:d>
                      <m:r>
                        <a:rPr lang="en-US" sz="2600" b="0" i="1" smtClean="0">
                          <a:latin typeface="Cambria Math" panose="02040503050406030204" pitchFamily="18" charset="0"/>
                          <a:ea typeface="Cambria Math" panose="02040503050406030204" pitchFamily="18" charset="0"/>
                        </a:rPr>
                        <m:t>+0.020733 ×(</m:t>
                      </m:r>
                      <m:r>
                        <a:rPr lang="en-US" sz="2600" b="0" i="1" smtClean="0">
                          <a:latin typeface="Cambria Math" panose="02040503050406030204" pitchFamily="18" charset="0"/>
                          <a:ea typeface="Cambria Math" panose="02040503050406030204" pitchFamily="18" charset="0"/>
                        </a:rPr>
                        <m:t>𝑆𝑒𝑎𝑠𝑜𝑛𝑎𝑙𝑖𝑡𝑦</m:t>
                      </m:r>
                      <m:r>
                        <a:rPr lang="en-US" sz="2600" b="0" i="1" smtClean="0">
                          <a:latin typeface="Cambria Math" panose="02040503050406030204" pitchFamily="18" charset="0"/>
                          <a:ea typeface="Cambria Math" panose="02040503050406030204" pitchFamily="18" charset="0"/>
                        </a:rPr>
                        <m:t>)</m:t>
                      </m:r>
                    </m:oMath>
                  </m:oMathPara>
                </a14:m>
                <a:endParaRPr lang="en-US" sz="2600" dirty="0" smtClean="0"/>
              </a:p>
              <a:p>
                <a:pPr>
                  <a:lnSpc>
                    <a:spcPct val="110000"/>
                  </a:lnSpc>
                  <a:spcBef>
                    <a:spcPts val="600"/>
                  </a:spcBef>
                </a:pPr>
                <a:r>
                  <a:rPr lang="en-US" sz="2600" dirty="0" smtClean="0"/>
                  <a:t>We can use this prediction equation to “predict” the depressive symptom score if a certain amount of sleep quality index, gender, age, BMI, and seasonality are observed. </a:t>
                </a:r>
              </a:p>
              <a:p>
                <a:pPr>
                  <a:lnSpc>
                    <a:spcPct val="110000"/>
                  </a:lnSpc>
                  <a:spcBef>
                    <a:spcPts val="600"/>
                  </a:spcBef>
                </a:pPr>
                <a:r>
                  <a:rPr lang="en-US" sz="2600" dirty="0" smtClean="0"/>
                  <a:t>Exercise)  A predicted PHQ9 value for a woman who was 50 years old, had BMI of 30, had sleep quality index (PSQI) of 10, and visited the study center during the winter? </a:t>
                </a:r>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8231" y="1321904"/>
                <a:ext cx="11430000" cy="5188225"/>
              </a:xfrm>
              <a:blipFill>
                <a:blip r:embed="rId3"/>
                <a:stretch>
                  <a:fillRect l="-480" t="-940" r="-1227" b="-1998"/>
                </a:stretch>
              </a:blipFill>
            </p:spPr>
            <p:txBody>
              <a:bodyPr/>
              <a:lstStyle/>
              <a:p>
                <a:r>
                  <a:rPr lang="en-US">
                    <a:noFill/>
                  </a:rPr>
                  <a:t> </a:t>
                </a:r>
              </a:p>
            </p:txBody>
          </p:sp>
        </mc:Fallback>
      </mc:AlternateContent>
      <p:sp>
        <p:nvSpPr>
          <p:cNvPr id="4" name="Right Arrow 3"/>
          <p:cNvSpPr/>
          <p:nvPr/>
        </p:nvSpPr>
        <p:spPr>
          <a:xfrm>
            <a:off x="3452648" y="1860332"/>
            <a:ext cx="425669" cy="22071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29266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675861"/>
                <a:ext cx="10972800" cy="5450304"/>
              </a:xfrm>
            </p:spPr>
            <p:txBody>
              <a:bodyPr>
                <a:normAutofit/>
              </a:bodyPr>
              <a:lstStyle/>
              <a:p>
                <a:r>
                  <a:rPr lang="en-US" dirty="0" smtClean="0"/>
                  <a:t>Exercise)  A predicted PHQ9 value for a woman who was 50 years old, had BMI of 30, had sleep quality index (PSQI) of 10, and visited the study center during the winter? </a:t>
                </a:r>
              </a:p>
              <a:p>
                <a:endParaRPr lang="en-US" dirty="0" smtClean="0"/>
              </a:p>
              <a:p>
                <a:pPr marL="0" indent="0" algn="dist">
                  <a:buNone/>
                </a:pPr>
                <a14:m>
                  <m:oMathPara xmlns:m="http://schemas.openxmlformats.org/officeDocument/2006/math">
                    <m:oMathParaPr>
                      <m:jc m:val="left"/>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𝑃𝐻𝑄</m:t>
                          </m:r>
                          <m:r>
                            <a:rPr lang="en-US" sz="3200" i="1">
                              <a:latin typeface="Cambria Math" panose="02040503050406030204" pitchFamily="18" charset="0"/>
                            </a:rPr>
                            <m:t>9</m:t>
                          </m:r>
                        </m:e>
                      </m:acc>
                      <m:r>
                        <a:rPr lang="en-US" sz="3200" i="1">
                          <a:latin typeface="Cambria Math" panose="02040503050406030204" pitchFamily="18" charset="0"/>
                        </a:rPr>
                        <m:t>= −2.734493+0.8024536</m:t>
                      </m:r>
                      <m:r>
                        <a:rPr lang="en-US" sz="3200" i="1">
                          <a:latin typeface="Cambria Math" panose="02040503050406030204" pitchFamily="18" charset="0"/>
                          <a:ea typeface="Cambria Math" panose="02040503050406030204" pitchFamily="18" charset="0"/>
                        </a:rPr>
                        <m:t>×</m:t>
                      </m:r>
                      <m:d>
                        <m:dPr>
                          <m:ctrlPr>
                            <a:rPr lang="en-US" sz="3200" i="1">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𝑃𝑆𝑄𝐼</m:t>
                          </m:r>
                          <m:r>
                            <a:rPr lang="en-US" sz="3200" b="0" i="1" smtClean="0">
                              <a:latin typeface="Cambria Math" panose="02040503050406030204" pitchFamily="18" charset="0"/>
                              <a:ea typeface="Cambria Math" panose="02040503050406030204" pitchFamily="18" charset="0"/>
                            </a:rPr>
                            <m:t>=10</m:t>
                          </m:r>
                        </m:e>
                      </m:d>
                    </m:oMath>
                  </m:oMathPara>
                </a14:m>
                <a:endParaRPr lang="en-US" sz="3200" i="1" dirty="0">
                  <a:latin typeface="Cambria Math" panose="02040503050406030204" pitchFamily="18" charset="0"/>
                  <a:ea typeface="Cambria Math" panose="02040503050406030204" pitchFamily="18" charset="0"/>
                </a:endParaRPr>
              </a:p>
              <a:p>
                <a:pPr marL="0" indent="0" algn="dist">
                  <a:buNone/>
                </a:pPr>
                <a14:m>
                  <m:oMathPara xmlns:m="http://schemas.openxmlformats.org/officeDocument/2006/math">
                    <m:oMathParaPr>
                      <m:jc m:val="left"/>
                    </m:oMathParaPr>
                    <m:oMath xmlns:m="http://schemas.openxmlformats.org/officeDocument/2006/math">
                      <m:r>
                        <a:rPr lang="en-US" sz="3200" i="1">
                          <a:latin typeface="Cambria Math" panose="02040503050406030204" pitchFamily="18" charset="0"/>
                          <a:ea typeface="Cambria Math" panose="02040503050406030204" pitchFamily="18" charset="0"/>
                        </a:rPr>
                        <m:t>−0.0320016×</m:t>
                      </m:r>
                      <m:d>
                        <m:dPr>
                          <m:ctrlPr>
                            <a:rPr lang="en-US" sz="3200" i="1">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50</m:t>
                          </m:r>
                          <m:r>
                            <a:rPr lang="en-US" sz="3200" i="1">
                              <a:latin typeface="Cambria Math" panose="02040503050406030204" pitchFamily="18" charset="0"/>
                              <a:ea typeface="Cambria Math" panose="02040503050406030204" pitchFamily="18" charset="0"/>
                            </a:rPr>
                            <m:t>− 50</m:t>
                          </m:r>
                        </m:e>
                      </m:d>
                      <m:r>
                        <a:rPr lang="en-US" sz="3200" i="1">
                          <a:latin typeface="Cambria Math" panose="02040503050406030204" pitchFamily="18" charset="0"/>
                          <a:ea typeface="Cambria Math" panose="02040503050406030204" pitchFamily="18" charset="0"/>
                        </a:rPr>
                        <m:t>+0.6979862 ×</m:t>
                      </m:r>
                      <m:d>
                        <m:dPr>
                          <m:ctrlPr>
                            <a:rPr lang="en-US" sz="3200" i="1">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𝑊𝑜𝑚𝑒𝑛</m:t>
                          </m:r>
                          <m:r>
                            <a:rPr lang="en-US" sz="3200" b="0" i="1" smtClean="0">
                              <a:latin typeface="Cambria Math" panose="02040503050406030204" pitchFamily="18" charset="0"/>
                              <a:ea typeface="Cambria Math" panose="02040503050406030204" pitchFamily="18" charset="0"/>
                            </a:rPr>
                            <m:t>=0</m:t>
                          </m:r>
                        </m:e>
                      </m:d>
                      <m:r>
                        <a:rPr lang="en-US" sz="3200" i="1">
                          <a:latin typeface="Cambria Math" panose="02040503050406030204" pitchFamily="18" charset="0"/>
                          <a:ea typeface="Cambria Math" panose="02040503050406030204" pitchFamily="18" charset="0"/>
                        </a:rPr>
                        <m:t>+0.0561556 ×</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𝐵𝑀𝐼</m:t>
                          </m:r>
                          <m:r>
                            <a:rPr lang="en-US" sz="3200" b="0" i="1" smtClean="0">
                              <a:latin typeface="Cambria Math" panose="02040503050406030204" pitchFamily="18" charset="0"/>
                              <a:ea typeface="Cambria Math" panose="02040503050406030204" pitchFamily="18" charset="0"/>
                            </a:rPr>
                            <m:t>=30</m:t>
                          </m:r>
                        </m:e>
                      </m:d>
                      <m:r>
                        <a:rPr lang="en-US" sz="3200" i="1">
                          <a:latin typeface="Cambria Math" panose="02040503050406030204" pitchFamily="18" charset="0"/>
                          <a:ea typeface="Cambria Math" panose="02040503050406030204" pitchFamily="18" charset="0"/>
                        </a:rPr>
                        <m:t>+0.020733 ×(</m:t>
                      </m:r>
                      <m:r>
                        <a:rPr lang="en-US" sz="3200" i="1">
                          <a:latin typeface="Cambria Math" panose="02040503050406030204" pitchFamily="18" charset="0"/>
                          <a:ea typeface="Cambria Math" panose="02040503050406030204" pitchFamily="18" charset="0"/>
                        </a:rPr>
                        <m:t>𝑆𝑒𝑎𝑠𝑜𝑛𝑎𝑙𝑖𝑡𝑦</m:t>
                      </m:r>
                      <m:r>
                        <a:rPr lang="en-US" sz="3200" b="0" i="1" smtClean="0">
                          <a:latin typeface="Cambria Math" panose="02040503050406030204" pitchFamily="18" charset="0"/>
                          <a:ea typeface="Cambria Math" panose="02040503050406030204" pitchFamily="18" charset="0"/>
                        </a:rPr>
                        <m:t>=1)</m:t>
                      </m:r>
                    </m:oMath>
                  </m:oMathPara>
                </a14:m>
                <a:endParaRPr lang="en-US" sz="3200" dirty="0"/>
              </a:p>
              <a:p>
                <a:pPr marL="0" indent="0">
                  <a:buNone/>
                </a:pPr>
                <a:r>
                  <a:rPr lang="en-US" sz="3200" dirty="0" smtClean="0"/>
                  <a:t>= 6.995441 </a:t>
                </a:r>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675861"/>
                <a:ext cx="10972800" cy="5450304"/>
              </a:xfrm>
              <a:blipFill>
                <a:blip r:embed="rId3"/>
                <a:stretch>
                  <a:fillRect l="-1389" t="-1119"/>
                </a:stretch>
              </a:blipFill>
            </p:spPr>
            <p:txBody>
              <a:bodyPr/>
              <a:lstStyle/>
              <a:p>
                <a:r>
                  <a:rPr lang="en-US">
                    <a:noFill/>
                  </a:rPr>
                  <a:t> </a:t>
                </a:r>
              </a:p>
            </p:txBody>
          </p:sp>
        </mc:Fallback>
      </mc:AlternateContent>
    </p:spTree>
    <p:extLst>
      <p:ext uri="{BB962C8B-B14F-4D97-AF65-F5344CB8AC3E}">
        <p14:creationId xmlns:p14="http://schemas.microsoft.com/office/powerpoint/2010/main" val="255927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396815" y="1286934"/>
            <a:ext cx="11576649" cy="5402101"/>
          </a:xfrm>
        </p:spPr>
        <p:txBody>
          <a:bodyPr>
            <a:normAutofit fontScale="85000" lnSpcReduction="20000"/>
          </a:bodyPr>
          <a:lstStyle/>
          <a:p>
            <a:pPr>
              <a:lnSpc>
                <a:spcPct val="120000"/>
              </a:lnSpc>
              <a:spcBef>
                <a:spcPts val="600"/>
              </a:spcBef>
            </a:pPr>
            <a:r>
              <a:rPr lang="en-US" b="1" dirty="0" smtClean="0"/>
              <a:t>edX - Harvard University (Stata Learner) Week 10 – Linear regression </a:t>
            </a:r>
          </a:p>
          <a:p>
            <a:pPr marL="0" indent="0">
              <a:lnSpc>
                <a:spcPct val="120000"/>
              </a:lnSpc>
              <a:spcBef>
                <a:spcPts val="600"/>
              </a:spcBef>
              <a:buNone/>
            </a:pPr>
            <a:r>
              <a:rPr lang="en-US" dirty="0">
                <a:hlinkClick r:id="rId3"/>
              </a:rPr>
              <a:t>https://</a:t>
            </a:r>
            <a:r>
              <a:rPr lang="en-US" dirty="0" smtClean="0">
                <a:hlinkClick r:id="rId3"/>
              </a:rPr>
              <a:t>www.youtube.com/watch?v=0t9m6mLLps8&amp;list=PL6p7gIm6aWd_08EeEhxLOUWnP-zu-04LA</a:t>
            </a:r>
            <a:endParaRPr lang="en-US" dirty="0" smtClean="0"/>
          </a:p>
          <a:p>
            <a:pPr>
              <a:lnSpc>
                <a:spcPct val="120000"/>
              </a:lnSpc>
              <a:spcBef>
                <a:spcPts val="600"/>
              </a:spcBef>
            </a:pPr>
            <a:endParaRPr lang="en-US" dirty="0"/>
          </a:p>
          <a:p>
            <a:pPr marL="0" indent="0">
              <a:lnSpc>
                <a:spcPct val="120000"/>
              </a:lnSpc>
              <a:spcBef>
                <a:spcPts val="600"/>
              </a:spcBef>
              <a:buNone/>
            </a:pPr>
            <a:r>
              <a:rPr lang="en-US" dirty="0" smtClean="0"/>
              <a:t>1. Introduction - </a:t>
            </a:r>
            <a:r>
              <a:rPr lang="en-US" dirty="0" smtClean="0">
                <a:hlinkClick r:id="rId4"/>
              </a:rPr>
              <a:t>https</a:t>
            </a:r>
            <a:r>
              <a:rPr lang="en-US" dirty="0">
                <a:hlinkClick r:id="rId4"/>
              </a:rPr>
              <a:t>://</a:t>
            </a:r>
            <a:r>
              <a:rPr lang="en-US" dirty="0" smtClean="0">
                <a:hlinkClick r:id="rId4"/>
              </a:rPr>
              <a:t>www.youtube.com/watch?v=0t9m6mLLps8</a:t>
            </a:r>
            <a:endParaRPr lang="en-US" dirty="0" smtClean="0"/>
          </a:p>
          <a:p>
            <a:pPr marL="0" indent="0">
              <a:lnSpc>
                <a:spcPct val="120000"/>
              </a:lnSpc>
              <a:spcBef>
                <a:spcPts val="600"/>
              </a:spcBef>
              <a:buNone/>
            </a:pPr>
            <a:r>
              <a:rPr lang="en-US" dirty="0" smtClean="0"/>
              <a:t>2. Simple </a:t>
            </a:r>
            <a:r>
              <a:rPr lang="en-US" dirty="0"/>
              <a:t>linear regression - </a:t>
            </a:r>
            <a:r>
              <a:rPr lang="en-US" dirty="0">
                <a:hlinkClick r:id="rId5"/>
              </a:rPr>
              <a:t>https://</a:t>
            </a:r>
            <a:r>
              <a:rPr lang="en-US" dirty="0" smtClean="0">
                <a:hlinkClick r:id="rId5"/>
              </a:rPr>
              <a:t>www.youtube.com/watch?v=XBx2bqC0V_0</a:t>
            </a:r>
            <a:endParaRPr lang="en-US" dirty="0" smtClean="0"/>
          </a:p>
          <a:p>
            <a:pPr marL="0" indent="0">
              <a:lnSpc>
                <a:spcPct val="120000"/>
              </a:lnSpc>
              <a:spcBef>
                <a:spcPts val="600"/>
              </a:spcBef>
              <a:buNone/>
            </a:pPr>
            <a:r>
              <a:rPr lang="en-US" dirty="0"/>
              <a:t>(Tutorial) </a:t>
            </a:r>
            <a:r>
              <a:rPr lang="en-US" dirty="0">
                <a:hlinkClick r:id="rId6"/>
              </a:rPr>
              <a:t>https://</a:t>
            </a:r>
            <a:r>
              <a:rPr lang="en-US" dirty="0" smtClean="0">
                <a:hlinkClick r:id="rId6"/>
              </a:rPr>
              <a:t>www.youtube.com/watch?v=i_ykF6Of8-U&amp;list=PL6p7gIm6aWd_08EeEhxLOUWnP-zu-04LA&amp;index=9</a:t>
            </a:r>
            <a:endParaRPr lang="en-US" dirty="0" smtClean="0"/>
          </a:p>
          <a:p>
            <a:pPr>
              <a:lnSpc>
                <a:spcPct val="120000"/>
              </a:lnSpc>
              <a:spcBef>
                <a:spcPts val="600"/>
              </a:spcBef>
            </a:pPr>
            <a:endParaRPr lang="en-US" dirty="0" smtClean="0"/>
          </a:p>
          <a:p>
            <a:pPr marL="0" indent="0">
              <a:lnSpc>
                <a:spcPct val="120000"/>
              </a:lnSpc>
              <a:spcBef>
                <a:spcPts val="600"/>
              </a:spcBef>
              <a:buNone/>
            </a:pPr>
            <a:r>
              <a:rPr lang="en-US" dirty="0" smtClean="0"/>
              <a:t>3. Multiple linear regression –</a:t>
            </a:r>
          </a:p>
          <a:p>
            <a:pPr marL="0" indent="0">
              <a:lnSpc>
                <a:spcPct val="120000"/>
              </a:lnSpc>
              <a:spcBef>
                <a:spcPts val="600"/>
              </a:spcBef>
              <a:buNone/>
            </a:pPr>
            <a:r>
              <a:rPr lang="en-US" dirty="0" smtClean="0">
                <a:hlinkClick r:id="rId7"/>
              </a:rPr>
              <a:t>https</a:t>
            </a:r>
            <a:r>
              <a:rPr lang="en-US" dirty="0">
                <a:hlinkClick r:id="rId7"/>
              </a:rPr>
              <a:t>://</a:t>
            </a:r>
            <a:r>
              <a:rPr lang="en-US" dirty="0" smtClean="0">
                <a:hlinkClick r:id="rId7"/>
              </a:rPr>
              <a:t>www.youtube.com/watch?v=s4O9bRm8D8o</a:t>
            </a:r>
            <a:r>
              <a:rPr lang="en-US" dirty="0" smtClean="0"/>
              <a:t> (Tutorial) </a:t>
            </a:r>
            <a:r>
              <a:rPr lang="en-US" dirty="0" smtClean="0">
                <a:hlinkClick r:id="rId8"/>
              </a:rPr>
              <a:t>https</a:t>
            </a:r>
            <a:r>
              <a:rPr lang="en-US" dirty="0">
                <a:hlinkClick r:id="rId8"/>
              </a:rPr>
              <a:t>://</a:t>
            </a:r>
            <a:r>
              <a:rPr lang="en-US" dirty="0" smtClean="0">
                <a:hlinkClick r:id="rId8"/>
              </a:rPr>
              <a:t>www.youtube.com/watch?v=OorYxjfQdgc&amp;list=PL6p7gIm6aWd_08EeEhxLOUWnP-zu-04LA&amp;index=11</a:t>
            </a:r>
            <a:endParaRPr lang="en-US" dirty="0" smtClean="0"/>
          </a:p>
          <a:p>
            <a:pPr marL="0" indent="0">
              <a:lnSpc>
                <a:spcPct val="120000"/>
              </a:lnSpc>
              <a:spcBef>
                <a:spcPts val="600"/>
              </a:spcBef>
              <a:buNone/>
            </a:pPr>
            <a:endParaRPr lang="en-US" dirty="0" smtClean="0"/>
          </a:p>
          <a:p>
            <a:pPr marL="0" indent="0">
              <a:lnSpc>
                <a:spcPct val="120000"/>
              </a:lnSpc>
              <a:spcBef>
                <a:spcPts val="600"/>
              </a:spcBef>
              <a:buNone/>
            </a:pPr>
            <a:endParaRPr lang="en-US" dirty="0" smtClean="0"/>
          </a:p>
          <a:p>
            <a:pPr>
              <a:lnSpc>
                <a:spcPct val="120000"/>
              </a:lnSpc>
              <a:spcBef>
                <a:spcPts val="600"/>
              </a:spcBef>
            </a:pPr>
            <a:endParaRPr lang="en-US" dirty="0"/>
          </a:p>
        </p:txBody>
      </p:sp>
      <p:pic>
        <p:nvPicPr>
          <p:cNvPr id="4" name="Picture 3" descr="IT Cebu Administrator: July 20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085767">
            <a:off x="10033583" y="257308"/>
            <a:ext cx="1868095" cy="1326983"/>
          </a:xfrm>
          <a:prstGeom prst="rect">
            <a:avLst/>
          </a:prstGeom>
        </p:spPr>
      </p:pic>
    </p:spTree>
    <p:extLst>
      <p:ext uri="{BB962C8B-B14F-4D97-AF65-F5344CB8AC3E}">
        <p14:creationId xmlns:p14="http://schemas.microsoft.com/office/powerpoint/2010/main" val="3440186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Part </a:t>
            </a:r>
            <a:r>
              <a:rPr lang="en-US" smtClean="0"/>
              <a:t>2 </a:t>
            </a:r>
            <a:r>
              <a:rPr lang="en-US" dirty="0" smtClean="0"/>
              <a:t>– Logistic regression</a:t>
            </a:r>
            <a:endParaRPr lang="en-US" dirty="0"/>
          </a:p>
        </p:txBody>
      </p:sp>
    </p:spTree>
    <p:extLst>
      <p:ext uri="{BB962C8B-B14F-4D97-AF65-F5344CB8AC3E}">
        <p14:creationId xmlns:p14="http://schemas.microsoft.com/office/powerpoint/2010/main" val="30714402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a:t>
            </a:r>
            <a:r>
              <a:rPr lang="en-US" dirty="0" smtClean="0"/>
              <a:t>Regression</a:t>
            </a:r>
            <a:endParaRPr lang="en-US" dirty="0"/>
          </a:p>
        </p:txBody>
      </p:sp>
      <p:sp>
        <p:nvSpPr>
          <p:cNvPr id="3" name="Content Placeholder 2"/>
          <p:cNvSpPr>
            <a:spLocks noGrp="1"/>
          </p:cNvSpPr>
          <p:nvPr>
            <p:ph idx="1"/>
          </p:nvPr>
        </p:nvSpPr>
        <p:spPr>
          <a:xfrm>
            <a:off x="609600" y="1501629"/>
            <a:ext cx="10972800" cy="4624536"/>
          </a:xfrm>
        </p:spPr>
        <p:txBody>
          <a:bodyPr>
            <a:normAutofit/>
          </a:bodyPr>
          <a:lstStyle/>
          <a:p>
            <a:r>
              <a:rPr lang="en-US" dirty="0" smtClean="0"/>
              <a:t>Frequently </a:t>
            </a:r>
            <a:r>
              <a:rPr lang="en-US" dirty="0"/>
              <a:t>applied in case-control </a:t>
            </a:r>
            <a:r>
              <a:rPr lang="en-US" dirty="0" smtClean="0"/>
              <a:t>studies and cross-sectional studies with categorical outcomes</a:t>
            </a:r>
            <a:endParaRPr lang="en-US" dirty="0"/>
          </a:p>
          <a:p>
            <a:r>
              <a:rPr lang="en-US" dirty="0"/>
              <a:t>Primary analytical tool for </a:t>
            </a:r>
            <a:r>
              <a:rPr lang="en-US" dirty="0" smtClean="0"/>
              <a:t>multivariable analyses in (conventional) case-control studies</a:t>
            </a:r>
            <a:endParaRPr lang="en-US" dirty="0"/>
          </a:p>
          <a:p>
            <a:pPr lvl="1"/>
            <a:r>
              <a:rPr lang="en-US" dirty="0"/>
              <a:t>When the data come from a case-control study, the intercept is not readily interpretable, as the sampling fractions for cases and controls are arbitrarily selected by the investigator</a:t>
            </a:r>
          </a:p>
          <a:p>
            <a:pPr lvl="1"/>
            <a:r>
              <a:rPr lang="en-US" dirty="0" smtClean="0"/>
              <a:t>In </a:t>
            </a:r>
            <a:r>
              <a:rPr lang="en-US" dirty="0"/>
              <a:t>a </a:t>
            </a:r>
            <a:r>
              <a:rPr lang="en-US" dirty="0" smtClean="0"/>
              <a:t>case-cohort study or nested case-control study, </a:t>
            </a:r>
            <a:r>
              <a:rPr lang="en-US" dirty="0"/>
              <a:t>the interpretation of regression coefficients </a:t>
            </a:r>
            <a:r>
              <a:rPr lang="en-US" dirty="0" smtClean="0"/>
              <a:t>can be used to estimate the risk as in the </a:t>
            </a:r>
            <a:r>
              <a:rPr lang="en-US" dirty="0"/>
              <a:t>cohort study (i.e., the log of the odds ratio</a:t>
            </a:r>
            <a:r>
              <a:rPr lang="en-US" dirty="0" smtClean="0"/>
              <a:t>).</a:t>
            </a:r>
            <a:endParaRPr lang="en-US" dirty="0"/>
          </a:p>
        </p:txBody>
      </p:sp>
      <p:pic>
        <p:nvPicPr>
          <p:cNvPr id="4" name="Picture 3" descr="IT Cebu Administrator: July 20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5767">
            <a:off x="10053037" y="339759"/>
            <a:ext cx="1970324" cy="1399601"/>
          </a:xfrm>
          <a:prstGeom prst="rect">
            <a:avLst/>
          </a:prstGeom>
        </p:spPr>
      </p:pic>
    </p:spTree>
    <p:extLst>
      <p:ext uri="{BB962C8B-B14F-4D97-AF65-F5344CB8AC3E}">
        <p14:creationId xmlns:p14="http://schemas.microsoft.com/office/powerpoint/2010/main" val="29235097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Odds of outcome</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09967" y="1311965"/>
                <a:ext cx="11546236" cy="5044388"/>
              </a:xfrm>
            </p:spPr>
            <p:txBody>
              <a:bodyPr>
                <a:normAutofit/>
              </a:bodyPr>
              <a:lstStyle/>
              <a:p>
                <a:r>
                  <a:rPr lang="en-US" dirty="0" smtClean="0"/>
                  <a:t>Odds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𝑒𝑣𝑒𝑛𝑡</m:t>
                            </m:r>
                          </m:e>
                        </m:d>
                      </m:num>
                      <m:den>
                        <m:r>
                          <a:rPr lang="en-US" b="0" i="1" smtClean="0">
                            <a:latin typeface="Cambria Math"/>
                          </a:rPr>
                          <m:t>𝑃</m:t>
                        </m:r>
                        <m:r>
                          <a:rPr lang="en-US" b="0" i="1" smtClean="0">
                            <a:latin typeface="Cambria Math"/>
                          </a:rPr>
                          <m:t> (</m:t>
                        </m:r>
                        <m:r>
                          <a:rPr lang="en-US" b="0" i="1" smtClean="0">
                            <a:latin typeface="Cambria Math"/>
                          </a:rPr>
                          <m:t>𝑛𝑜</m:t>
                        </m:r>
                        <m:r>
                          <a:rPr lang="en-US" b="0" i="1" smtClean="0">
                            <a:latin typeface="Cambria Math"/>
                          </a:rPr>
                          <m:t> </m:t>
                        </m:r>
                        <m:r>
                          <a:rPr lang="en-US" b="0" i="1" smtClean="0">
                            <a:latin typeface="Cambria Math"/>
                          </a:rPr>
                          <m:t>𝑒𝑣𝑒𝑛𝑡</m:t>
                        </m:r>
                        <m:r>
                          <a:rPr lang="en-US" b="0" i="1" smtClean="0">
                            <a:latin typeface="Cambria Math"/>
                          </a:rPr>
                          <m:t>)</m:t>
                        </m:r>
                      </m:den>
                    </m:f>
                  </m:oMath>
                </a14:m>
                <a:r>
                  <a:rPr lang="en-US" dirty="0" smtClean="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𝑃</m:t>
                        </m:r>
                        <m:r>
                          <a:rPr lang="en-US" b="0" i="1" smtClean="0">
                            <a:latin typeface="Cambria Math"/>
                          </a:rPr>
                          <m:t>(</m:t>
                        </m:r>
                        <m:r>
                          <a:rPr lang="en-US" b="0" i="1" smtClean="0">
                            <a:latin typeface="Cambria Math"/>
                          </a:rPr>
                          <m:t>𝑌</m:t>
                        </m:r>
                        <m:r>
                          <a:rPr lang="en-US" b="0" i="1" smtClean="0">
                            <a:latin typeface="Cambria Math"/>
                          </a:rPr>
                          <m:t>=1|</m:t>
                        </m:r>
                        <m:r>
                          <a:rPr lang="en-US" b="0" i="1" smtClean="0">
                            <a:latin typeface="Cambria Math"/>
                          </a:rPr>
                          <m:t>𝑋</m:t>
                        </m:r>
                        <m:r>
                          <a:rPr lang="en-US" b="0" i="1" smtClean="0">
                            <a:latin typeface="Cambria Math"/>
                          </a:rPr>
                          <m:t>=</m:t>
                        </m:r>
                        <m:r>
                          <a:rPr lang="en-US" b="0" i="1" smtClean="0">
                            <a:latin typeface="Cambria Math"/>
                          </a:rPr>
                          <m:t>𝑥</m:t>
                        </m:r>
                        <m:r>
                          <a:rPr lang="en-US" b="0" i="1" smtClean="0">
                            <a:latin typeface="Cambria Math"/>
                          </a:rPr>
                          <m:t>)</m:t>
                        </m:r>
                      </m:num>
                      <m:den>
                        <m:r>
                          <a:rPr lang="en-US" b="0" i="1" smtClean="0">
                            <a:latin typeface="Cambria Math"/>
                          </a:rPr>
                          <m:t>𝑃</m:t>
                        </m:r>
                        <m:r>
                          <a:rPr lang="en-US" b="0" i="1" smtClean="0">
                            <a:latin typeface="Cambria Math"/>
                          </a:rPr>
                          <m:t>(</m:t>
                        </m:r>
                        <m:r>
                          <a:rPr lang="en-US" b="0" i="1" smtClean="0">
                            <a:latin typeface="Cambria Math"/>
                          </a:rPr>
                          <m:t>𝑌</m:t>
                        </m:r>
                        <m:r>
                          <a:rPr lang="en-US" b="0" i="1" smtClean="0">
                            <a:latin typeface="Cambria Math"/>
                          </a:rPr>
                          <m:t>=0|</m:t>
                        </m:r>
                        <m:r>
                          <a:rPr lang="en-US" b="0" i="1" smtClean="0">
                            <a:latin typeface="Cambria Math"/>
                          </a:rPr>
                          <m:t>𝑋</m:t>
                        </m:r>
                        <m:r>
                          <a:rPr lang="en-US" b="0" i="1" smtClean="0">
                            <a:latin typeface="Cambria Math"/>
                          </a:rPr>
                          <m:t>=</m:t>
                        </m:r>
                        <m:r>
                          <a:rPr lang="en-US" b="0" i="1" smtClean="0">
                            <a:latin typeface="Cambria Math"/>
                          </a:rPr>
                          <m:t>𝑥</m:t>
                        </m:r>
                        <m:r>
                          <a:rPr lang="en-US" b="0" i="1" smtClean="0">
                            <a:latin typeface="Cambria Math"/>
                          </a:rPr>
                          <m:t>)</m:t>
                        </m:r>
                      </m:den>
                    </m:f>
                  </m:oMath>
                </a14:m>
                <a:r>
                  <a:rPr lang="en-US" dirty="0" smtClean="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𝑃</m:t>
                        </m:r>
                        <m:r>
                          <a:rPr lang="en-US" b="0" i="1" smtClean="0">
                            <a:latin typeface="Cambria Math"/>
                          </a:rPr>
                          <m:t>(</m:t>
                        </m:r>
                        <m:r>
                          <a:rPr lang="en-US" b="0" i="1" smtClean="0">
                            <a:latin typeface="Cambria Math"/>
                          </a:rPr>
                          <m:t>𝑌</m:t>
                        </m:r>
                        <m:r>
                          <a:rPr lang="en-US" b="0" i="1" smtClean="0">
                            <a:latin typeface="Cambria Math"/>
                          </a:rPr>
                          <m:t>=1|</m:t>
                        </m:r>
                        <m:r>
                          <a:rPr lang="en-US" b="0" i="1" smtClean="0">
                            <a:latin typeface="Cambria Math"/>
                          </a:rPr>
                          <m:t>𝑋</m:t>
                        </m:r>
                        <m:r>
                          <a:rPr lang="en-US" b="0" i="1" smtClean="0">
                            <a:latin typeface="Cambria Math"/>
                          </a:rPr>
                          <m:t>=</m:t>
                        </m:r>
                        <m:r>
                          <a:rPr lang="en-US" b="0" i="1" smtClean="0">
                            <a:latin typeface="Cambria Math"/>
                          </a:rPr>
                          <m:t>𝑥</m:t>
                        </m:r>
                        <m:r>
                          <a:rPr lang="en-US" b="0" i="1" smtClean="0">
                            <a:latin typeface="Cambria Math"/>
                          </a:rPr>
                          <m:t>)</m:t>
                        </m:r>
                      </m:num>
                      <m:den>
                        <m:r>
                          <a:rPr lang="en-US" b="0" i="1" smtClean="0">
                            <a:latin typeface="Cambria Math"/>
                          </a:rPr>
                          <m:t>1−</m:t>
                        </m:r>
                        <m:r>
                          <a:rPr lang="en-US" b="0" i="1" smtClean="0">
                            <a:latin typeface="Cambria Math"/>
                          </a:rPr>
                          <m:t>𝑃</m:t>
                        </m:r>
                        <m:r>
                          <a:rPr lang="en-US" b="0" i="1" smtClean="0">
                            <a:latin typeface="Cambria Math"/>
                          </a:rPr>
                          <m:t>(</m:t>
                        </m:r>
                        <m:r>
                          <a:rPr lang="en-US" b="0" i="1" smtClean="0">
                            <a:latin typeface="Cambria Math"/>
                          </a:rPr>
                          <m:t>𝑌</m:t>
                        </m:r>
                        <m:r>
                          <a:rPr lang="en-US" b="0" i="1" smtClean="0">
                            <a:latin typeface="Cambria Math"/>
                          </a:rPr>
                          <m:t>=1|</m:t>
                        </m:r>
                        <m:r>
                          <a:rPr lang="en-US" b="0" i="1" smtClean="0">
                            <a:latin typeface="Cambria Math"/>
                          </a:rPr>
                          <m:t>𝑋</m:t>
                        </m:r>
                        <m:r>
                          <a:rPr lang="en-US" b="0" i="1" smtClean="0">
                            <a:latin typeface="Cambria Math"/>
                          </a:rPr>
                          <m:t>=</m:t>
                        </m:r>
                        <m:r>
                          <a:rPr lang="en-US" b="0" i="1" smtClean="0">
                            <a:latin typeface="Cambria Math"/>
                          </a:rPr>
                          <m:t>𝑥</m:t>
                        </m:r>
                        <m:r>
                          <a:rPr lang="en-US" b="0" i="1" smtClean="0">
                            <a:latin typeface="Cambria Math"/>
                          </a:rPr>
                          <m:t>)</m:t>
                        </m:r>
                      </m:den>
                    </m:f>
                  </m:oMath>
                </a14:m>
                <a:r>
                  <a:rPr lang="en-US" dirty="0" smtClean="0"/>
                  <a:t>=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a:rPr>
                          <m:t>𝑃</m:t>
                        </m:r>
                        <m:r>
                          <a:rPr lang="en-US" b="0" i="1" dirty="0" smtClean="0">
                            <a:latin typeface="Cambria Math"/>
                          </a:rPr>
                          <m:t>(</m:t>
                        </m:r>
                        <m:r>
                          <a:rPr lang="en-US" b="0" i="1" dirty="0" smtClean="0">
                            <a:latin typeface="Cambria Math"/>
                          </a:rPr>
                          <m:t>𝑦</m:t>
                        </m:r>
                        <m:r>
                          <a:rPr lang="en-US" b="0" i="1" dirty="0" smtClean="0">
                            <a:latin typeface="Cambria Math"/>
                          </a:rPr>
                          <m:t>|</m:t>
                        </m:r>
                        <m:r>
                          <a:rPr lang="en-US" b="0" i="1" dirty="0" smtClean="0">
                            <a:latin typeface="Cambria Math"/>
                          </a:rPr>
                          <m:t>𝑥</m:t>
                        </m:r>
                        <m:r>
                          <a:rPr lang="en-US" b="0" i="1" dirty="0" smtClean="0">
                            <a:latin typeface="Cambria Math"/>
                          </a:rPr>
                          <m:t>)</m:t>
                        </m:r>
                      </m:num>
                      <m:den>
                        <m:r>
                          <a:rPr lang="en-US" b="0" i="1" dirty="0" smtClean="0">
                            <a:latin typeface="Cambria Math"/>
                          </a:rPr>
                          <m:t>1−</m:t>
                        </m:r>
                        <m:r>
                          <a:rPr lang="en-US" b="0" i="1" dirty="0" smtClean="0">
                            <a:latin typeface="Cambria Math"/>
                          </a:rPr>
                          <m:t>𝑃</m:t>
                        </m:r>
                        <m:r>
                          <a:rPr lang="en-US" b="0" i="1" dirty="0" smtClean="0">
                            <a:latin typeface="Cambria Math"/>
                          </a:rPr>
                          <m:t>(</m:t>
                        </m:r>
                        <m:r>
                          <a:rPr lang="en-US" b="0" i="1" dirty="0" smtClean="0">
                            <a:latin typeface="Cambria Math"/>
                          </a:rPr>
                          <m:t>𝑦</m:t>
                        </m:r>
                        <m:r>
                          <a:rPr lang="en-US" b="0" i="1" dirty="0" smtClean="0">
                            <a:latin typeface="Cambria Math"/>
                          </a:rPr>
                          <m:t>|</m:t>
                        </m:r>
                        <m:r>
                          <a:rPr lang="en-US" b="0" i="1" dirty="0" smtClean="0">
                            <a:latin typeface="Cambria Math"/>
                          </a:rPr>
                          <m:t>𝑥</m:t>
                        </m:r>
                        <m:r>
                          <a:rPr lang="en-US" b="0" i="1" dirty="0" smtClean="0">
                            <a:latin typeface="Cambria Math"/>
                          </a:rPr>
                          <m:t>)</m:t>
                        </m:r>
                      </m:den>
                    </m:f>
                  </m:oMath>
                </a14:m>
                <a:r>
                  <a:rPr lang="en-US" dirty="0" smtClean="0"/>
                  <a:t> </a:t>
                </a:r>
              </a:p>
              <a:p>
                <a:endParaRPr lang="en-US" sz="1400" dirty="0" smtClean="0"/>
              </a:p>
              <a:p>
                <a:r>
                  <a:rPr lang="en-US" dirty="0" smtClean="0"/>
                  <a:t>Log (odds) or </a:t>
                </a:r>
                <a:r>
                  <a:rPr lang="en-US" dirty="0" smtClean="0">
                    <a:solidFill>
                      <a:srgbClr val="0070C0"/>
                    </a:solidFill>
                  </a:rPr>
                  <a:t>logit of P(y|x) </a:t>
                </a:r>
                <a:r>
                  <a:rPr lang="en-US" dirty="0" smtClean="0">
                    <a:sym typeface="Wingdings" panose="05000000000000000000" pitchFamily="2" charset="2"/>
                  </a:rPr>
                  <a:t></a:t>
                </a:r>
                <a:r>
                  <a:rPr lang="en-US" dirty="0" smtClean="0"/>
                  <a:t> </a:t>
                </a:r>
              </a:p>
              <a:p>
                <a:endParaRPr lang="en-US" dirty="0" smtClean="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09967" y="1311965"/>
                <a:ext cx="11546236" cy="5044388"/>
              </a:xfrm>
              <a:blipFill>
                <a:blip r:embed="rId3"/>
                <a:stretch>
                  <a:fillRect l="-528"/>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CC793907-5E6F-4FE5-BE7D-56B31CB5959E}" type="slidenum">
              <a:rPr lang="en-US" altLang="en-US" smtClean="0"/>
              <a:pPr/>
              <a:t>32</a:t>
            </a:fld>
            <a:endParaRPr lang="en-US" altLang="en-US" dirty="0"/>
          </a:p>
        </p:txBody>
      </p:sp>
      <p:sp>
        <p:nvSpPr>
          <p:cNvPr id="8" name="Rectangle 7"/>
          <p:cNvSpPr/>
          <p:nvPr/>
        </p:nvSpPr>
        <p:spPr>
          <a:xfrm>
            <a:off x="3828081" y="1127342"/>
            <a:ext cx="1689316" cy="8527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 r="36685"/>
          <a:stretch/>
        </p:blipFill>
        <p:spPr bwMode="auto">
          <a:xfrm>
            <a:off x="7215809" y="2018534"/>
            <a:ext cx="4496214" cy="87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10.1.1.17\productions\ART\ART PROCESS\PPT Process\Szklo_PPT_169170\Chapter_7\9781284116595_CH07_FIGF0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0140" y="2783612"/>
            <a:ext cx="6920248" cy="388872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TextBox 10"/>
              <p:cNvSpPr txBox="1"/>
              <p:nvPr/>
            </p:nvSpPr>
            <p:spPr>
              <a:xfrm>
                <a:off x="824248" y="4502591"/>
                <a:ext cx="3515932" cy="598305"/>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e>
                        <m:r>
                          <a:rPr lang="en-US" sz="2400" b="0" i="1" smtClean="0">
                            <a:latin typeface="Cambria Math" panose="02040503050406030204" pitchFamily="18" charset="0"/>
                          </a:rPr>
                          <m:t>𝑥</m:t>
                        </m:r>
                      </m:e>
                    </m:d>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b="0" i="1" smtClean="0">
                                <a:latin typeface="Cambria Math" panose="02040503050406030204" pitchFamily="18" charset="0"/>
                              </a:rPr>
                              <m:t>)</m:t>
                            </m:r>
                          </m:sup>
                        </m:sSup>
                      </m:num>
                      <m:den>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sup>
                        </m:sSup>
                      </m:den>
                    </m:f>
                  </m:oMath>
                </a14:m>
                <a:r>
                  <a:rPr lang="en-US" sz="2400" dirty="0" smtClean="0"/>
                  <a:t>    (1)</a:t>
                </a:r>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824248" y="4502591"/>
                <a:ext cx="3515932" cy="598305"/>
              </a:xfrm>
              <a:prstGeom prst="rect">
                <a:avLst/>
              </a:prstGeom>
              <a:blipFill>
                <a:blip r:embed="rId6"/>
                <a:stretch>
                  <a:fillRect r="-2080" b="-17347"/>
                </a:stretch>
              </a:blipFill>
            </p:spPr>
            <p:txBody>
              <a:bodyPr/>
              <a:lstStyle/>
              <a:p>
                <a:r>
                  <a:rPr lang="en-US">
                    <a:noFill/>
                  </a:rPr>
                  <a:t> </a:t>
                </a:r>
              </a:p>
            </p:txBody>
          </p:sp>
        </mc:Fallback>
      </mc:AlternateContent>
      <p:sp>
        <p:nvSpPr>
          <p:cNvPr id="13" name="TextBox 12"/>
          <p:cNvSpPr txBox="1"/>
          <p:nvPr/>
        </p:nvSpPr>
        <p:spPr>
          <a:xfrm>
            <a:off x="8106909" y="6084019"/>
            <a:ext cx="442750" cy="369332"/>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3280155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noFill/>
        </p:spPr>
        <p:txBody>
          <a:bodyPr>
            <a:normAutofit fontScale="90000"/>
          </a:bodyPr>
          <a:lstStyle/>
          <a:p>
            <a:r>
              <a:rPr lang="en-GB" altLang="en-US" dirty="0" smtClean="0"/>
              <a:t>How to interpret the slope (</a:t>
            </a:r>
            <a:r>
              <a:rPr lang="el-GR" altLang="en-US" dirty="0" smtClean="0"/>
              <a:t>β</a:t>
            </a:r>
            <a:r>
              <a:rPr lang="en-US" altLang="en-US" dirty="0" smtClean="0"/>
              <a:t>) of exposure (X) from logistic regression output</a:t>
            </a:r>
            <a:endParaRPr lang="en-GB" altLang="en-US" dirty="0" smtClean="0"/>
          </a:p>
        </p:txBody>
      </p:sp>
      <p:graphicFrame>
        <p:nvGraphicFramePr>
          <p:cNvPr id="98309" name="Object 5"/>
          <p:cNvGraphicFramePr>
            <a:graphicFrameLocks/>
          </p:cNvGraphicFramePr>
          <p:nvPr>
            <p:extLst>
              <p:ext uri="{D42A27DB-BD31-4B8C-83A1-F6EECF244321}">
                <p14:modId xmlns:p14="http://schemas.microsoft.com/office/powerpoint/2010/main" val="2561307154"/>
              </p:ext>
            </p:extLst>
          </p:nvPr>
        </p:nvGraphicFramePr>
        <p:xfrm>
          <a:off x="8611342" y="3871421"/>
          <a:ext cx="2391508" cy="1690688"/>
        </p:xfrm>
        <a:graphic>
          <a:graphicData uri="http://schemas.openxmlformats.org/presentationml/2006/ole">
            <mc:AlternateContent xmlns:mc="http://schemas.openxmlformats.org/markup-compatibility/2006">
              <mc:Choice xmlns:v="urn:schemas-microsoft-com:vml" Requires="v">
                <p:oleObj spid="_x0000_s1256" name="Équation" r:id="rId4" imgW="2447857" imgH="1752600" progId="Equation.3">
                  <p:embed/>
                </p:oleObj>
              </mc:Choice>
              <mc:Fallback>
                <p:oleObj name="Équation" r:id="rId4" imgW="2447857" imgH="1752600" progId="Equation.3">
                  <p:embed/>
                  <p:pic>
                    <p:nvPicPr>
                      <p:cNvPr id="98309" name="Object 5"/>
                      <p:cNvPicPr>
                        <a:picLocks noChangeArrowheads="1"/>
                      </p:cNvPicPr>
                      <p:nvPr/>
                    </p:nvPicPr>
                    <p:blipFill>
                      <a:blip r:embed="rId5">
                        <a:extLst>
                          <a:ext uri="{28A0092B-C50C-407E-A947-70E740481C1C}">
                            <a14:useLocalDpi xmlns:a14="http://schemas.microsoft.com/office/drawing/2010/main" val="0"/>
                          </a:ext>
                        </a:extLst>
                      </a:blip>
                      <a:srcRect r="57910" b="61708"/>
                      <a:stretch>
                        <a:fillRect/>
                      </a:stretch>
                    </p:blipFill>
                    <p:spPr bwMode="auto">
                      <a:xfrm>
                        <a:off x="8611342" y="3871421"/>
                        <a:ext cx="2391508" cy="169068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1" name="Object 6"/>
          <p:cNvGraphicFramePr>
            <a:graphicFrameLocks/>
          </p:cNvGraphicFramePr>
          <p:nvPr>
            <p:extLst>
              <p:ext uri="{D42A27DB-BD31-4B8C-83A1-F6EECF244321}">
                <p14:modId xmlns:p14="http://schemas.microsoft.com/office/powerpoint/2010/main" val="2217796737"/>
              </p:ext>
            </p:extLst>
          </p:nvPr>
        </p:nvGraphicFramePr>
        <p:xfrm>
          <a:off x="1252560" y="1365192"/>
          <a:ext cx="9438467" cy="2571288"/>
        </p:xfrm>
        <a:graphic>
          <a:graphicData uri="http://schemas.openxmlformats.org/presentationml/2006/ole">
            <mc:AlternateContent xmlns:mc="http://schemas.openxmlformats.org/markup-compatibility/2006">
              <mc:Choice xmlns:v="urn:schemas-microsoft-com:vml" Requires="v">
                <p:oleObj spid="_x0000_s1257" name="Document" r:id="rId6" imgW="7781756" imgH="1974907" progId="Word.Document.8">
                  <p:embed/>
                </p:oleObj>
              </mc:Choice>
              <mc:Fallback>
                <p:oleObj name="Document" r:id="rId6" imgW="7781756" imgH="1974907" progId="Word.Document.8">
                  <p:embed/>
                  <p:pic>
                    <p:nvPicPr>
                      <p:cNvPr id="19461" name="Object 6"/>
                      <p:cNvPicPr>
                        <a:picLocks noChangeArrowheads="1"/>
                      </p:cNvPicPr>
                      <p:nvPr/>
                    </p:nvPicPr>
                    <p:blipFill>
                      <a:blip r:embed="rId7"/>
                      <a:srcRect l="6857" r="8467" b="11429"/>
                      <a:stretch>
                        <a:fillRect/>
                      </a:stretch>
                    </p:blipFill>
                    <p:spPr bwMode="auto">
                      <a:xfrm>
                        <a:off x="1252560" y="1365192"/>
                        <a:ext cx="9438467" cy="2571288"/>
                      </a:xfrm>
                      <a:prstGeom prst="rect">
                        <a:avLst/>
                      </a:prstGeom>
                      <a:noFill/>
                      <a:ln>
                        <a:noFill/>
                      </a:ln>
                      <a:effectLs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682357" y="3871421"/>
                <a:ext cx="6610336" cy="6633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a:rPr>
                            <m:t>𝑂𝑑𝑑𝑠</m:t>
                          </m:r>
                        </m:e>
                        <m:sub>
                          <m:r>
                            <a:rPr lang="en-US" sz="3200" i="1">
                              <a:latin typeface="Cambria Math"/>
                            </a:rPr>
                            <m:t>𝑒𝑣𝑒𝑛𝑡</m:t>
                          </m:r>
                          <m:r>
                            <a:rPr lang="en-US" sz="3200" i="1">
                              <a:latin typeface="Cambria Math"/>
                            </a:rPr>
                            <m:t>=1|</m:t>
                          </m:r>
                          <m:r>
                            <a:rPr lang="en-US" sz="3200" i="1">
                              <a:latin typeface="Cambria Math"/>
                            </a:rPr>
                            <m:t>𝑒𝑥𝑝</m:t>
                          </m:r>
                          <m:r>
                            <a:rPr lang="en-US" sz="3200" i="1">
                              <a:latin typeface="Cambria Math"/>
                            </a:rPr>
                            <m:t>=1</m:t>
                          </m:r>
                        </m:sub>
                      </m:sSub>
                      <m:r>
                        <a:rPr lang="en-US" sz="3200" i="1">
                          <a:latin typeface="Cambria Math"/>
                        </a:rPr>
                        <m:t>= </m:t>
                      </m:r>
                      <m:sSup>
                        <m:sSupPr>
                          <m:ctrlPr>
                            <a:rPr lang="en-US" sz="3200" i="1">
                              <a:latin typeface="Cambria Math" panose="02040503050406030204" pitchFamily="18" charset="0"/>
                            </a:rPr>
                          </m:ctrlPr>
                        </m:sSupPr>
                        <m:e>
                          <m:r>
                            <a:rPr lang="en-US" sz="3200" i="1">
                              <a:latin typeface="Cambria Math"/>
                            </a:rPr>
                            <m:t>𝑒</m:t>
                          </m:r>
                        </m:e>
                        <m:sup>
                          <m:r>
                            <a:rPr lang="en-US" sz="3200" i="1">
                              <a:latin typeface="Cambria Math"/>
                              <a:ea typeface="Cambria Math"/>
                            </a:rPr>
                            <m:t>𝛼</m:t>
                          </m:r>
                          <m:r>
                            <a:rPr lang="en-US" sz="3200" i="1">
                              <a:latin typeface="Cambria Math"/>
                              <a:ea typeface="Cambria Math"/>
                            </a:rPr>
                            <m:t>+</m:t>
                          </m:r>
                          <m:r>
                            <a:rPr lang="en-US" sz="3200" i="1">
                              <a:latin typeface="Cambria Math"/>
                              <a:ea typeface="Cambria Math"/>
                            </a:rPr>
                            <m:t>𝛽</m:t>
                          </m:r>
                          <m:r>
                            <a:rPr lang="en-US" sz="3200" i="1">
                              <a:latin typeface="Cambria Math"/>
                              <a:ea typeface="Cambria Math"/>
                            </a:rPr>
                            <m:t> (</m:t>
                          </m:r>
                          <m:r>
                            <a:rPr lang="en-US" sz="3200" i="1">
                              <a:latin typeface="Cambria Math"/>
                              <a:ea typeface="Cambria Math"/>
                            </a:rPr>
                            <m:t>𝑜𝑟</m:t>
                          </m:r>
                          <m:r>
                            <a:rPr lang="en-US" sz="3200" i="1">
                              <a:latin typeface="Cambria Math"/>
                              <a:ea typeface="Cambria Math"/>
                            </a:rPr>
                            <m:t> </m:t>
                          </m:r>
                          <m:sSub>
                            <m:sSubPr>
                              <m:ctrlPr>
                                <a:rPr lang="en-US" sz="3200" i="1">
                                  <a:latin typeface="Cambria Math" panose="02040503050406030204" pitchFamily="18" charset="0"/>
                                  <a:ea typeface="Cambria Math"/>
                                </a:rPr>
                              </m:ctrlPr>
                            </m:sSubPr>
                            <m:e>
                              <m:r>
                                <a:rPr lang="en-US" sz="3200" i="1">
                                  <a:latin typeface="Cambria Math"/>
                                  <a:ea typeface="Cambria Math"/>
                                </a:rPr>
                                <m:t>𝛽</m:t>
                              </m:r>
                            </m:e>
                            <m:sub>
                              <m:r>
                                <a:rPr lang="en-US" sz="3200" i="1">
                                  <a:latin typeface="Cambria Math"/>
                                  <a:ea typeface="Cambria Math"/>
                                </a:rPr>
                                <m:t>0</m:t>
                              </m:r>
                            </m:sub>
                          </m:sSub>
                          <m:r>
                            <a:rPr lang="en-US" sz="3200" i="1">
                              <a:latin typeface="Cambria Math"/>
                              <a:ea typeface="Cambria Math"/>
                            </a:rPr>
                            <m:t>+</m:t>
                          </m:r>
                          <m:sSub>
                            <m:sSubPr>
                              <m:ctrlPr>
                                <a:rPr lang="en-US" sz="3200" b="1" i="1">
                                  <a:latin typeface="Cambria Math" panose="02040503050406030204" pitchFamily="18" charset="0"/>
                                  <a:ea typeface="Cambria Math"/>
                                </a:rPr>
                              </m:ctrlPr>
                            </m:sSubPr>
                            <m:e>
                              <m:r>
                                <a:rPr lang="en-US" sz="3200" b="1" i="1">
                                  <a:latin typeface="Cambria Math"/>
                                  <a:ea typeface="Cambria Math"/>
                                </a:rPr>
                                <m:t>𝜷</m:t>
                              </m:r>
                            </m:e>
                            <m:sub>
                              <m:r>
                                <a:rPr lang="en-US" sz="3200" b="1" i="1">
                                  <a:latin typeface="Cambria Math"/>
                                  <a:ea typeface="Cambria Math"/>
                                </a:rPr>
                                <m:t>𝟏</m:t>
                              </m:r>
                            </m:sub>
                          </m:sSub>
                          <m:r>
                            <a:rPr lang="en-US" sz="3200" i="1">
                              <a:latin typeface="Cambria Math"/>
                              <a:ea typeface="Cambria Math"/>
                            </a:rPr>
                            <m:t>)</m:t>
                          </m:r>
                        </m:sup>
                      </m:sSup>
                    </m:oMath>
                  </m:oMathPara>
                </a14:m>
                <a:endParaRPr 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682357" y="3871421"/>
                <a:ext cx="6610336" cy="6633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2358" y="4556036"/>
                <a:ext cx="5544916" cy="6633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a:rPr>
                            <m:t>𝑂𝑑𝑑𝑠</m:t>
                          </m:r>
                        </m:e>
                        <m:sub>
                          <m:r>
                            <a:rPr lang="en-US" sz="3200" i="1">
                              <a:latin typeface="Cambria Math"/>
                            </a:rPr>
                            <m:t>𝑒𝑣𝑒𝑛𝑡</m:t>
                          </m:r>
                          <m:r>
                            <a:rPr lang="en-US" sz="3200" i="1">
                              <a:latin typeface="Cambria Math"/>
                            </a:rPr>
                            <m:t>=1|</m:t>
                          </m:r>
                          <m:r>
                            <a:rPr lang="en-US" sz="3200" i="1">
                              <a:latin typeface="Cambria Math"/>
                            </a:rPr>
                            <m:t>𝑒𝑥𝑝</m:t>
                          </m:r>
                          <m:r>
                            <a:rPr lang="en-US" sz="3200" i="1">
                              <a:latin typeface="Cambria Math"/>
                            </a:rPr>
                            <m:t>=0</m:t>
                          </m:r>
                        </m:sub>
                      </m:sSub>
                      <m:r>
                        <a:rPr lang="en-US" sz="3200" i="1">
                          <a:latin typeface="Cambria Math"/>
                        </a:rPr>
                        <m:t>= </m:t>
                      </m:r>
                      <m:sSup>
                        <m:sSupPr>
                          <m:ctrlPr>
                            <a:rPr lang="en-US" sz="3200" i="1">
                              <a:latin typeface="Cambria Math" panose="02040503050406030204" pitchFamily="18" charset="0"/>
                            </a:rPr>
                          </m:ctrlPr>
                        </m:sSupPr>
                        <m:e>
                          <m:r>
                            <a:rPr lang="en-US" sz="3200" i="1">
                              <a:latin typeface="Cambria Math"/>
                            </a:rPr>
                            <m:t>𝑒</m:t>
                          </m:r>
                        </m:e>
                        <m:sup>
                          <m:r>
                            <a:rPr lang="en-US" sz="3200" i="1">
                              <a:latin typeface="Cambria Math"/>
                              <a:ea typeface="Cambria Math"/>
                            </a:rPr>
                            <m:t>𝛼</m:t>
                          </m:r>
                          <m:r>
                            <a:rPr lang="en-US" sz="3200" i="1">
                              <a:latin typeface="Cambria Math"/>
                              <a:ea typeface="Cambria Math"/>
                            </a:rPr>
                            <m:t>(</m:t>
                          </m:r>
                          <m:r>
                            <a:rPr lang="en-US" sz="3200" i="1">
                              <a:latin typeface="Cambria Math"/>
                              <a:ea typeface="Cambria Math"/>
                            </a:rPr>
                            <m:t>𝑜𝑟</m:t>
                          </m:r>
                          <m:r>
                            <a:rPr lang="en-US" sz="3200" i="1">
                              <a:latin typeface="Cambria Math"/>
                              <a:ea typeface="Cambria Math"/>
                            </a:rPr>
                            <m:t> </m:t>
                          </m:r>
                          <m:sSub>
                            <m:sSubPr>
                              <m:ctrlPr>
                                <a:rPr lang="en-US" sz="3200" i="1">
                                  <a:latin typeface="Cambria Math" panose="02040503050406030204" pitchFamily="18" charset="0"/>
                                  <a:ea typeface="Cambria Math"/>
                                </a:rPr>
                              </m:ctrlPr>
                            </m:sSubPr>
                            <m:e>
                              <m:r>
                                <a:rPr lang="en-US" sz="3200" i="1">
                                  <a:latin typeface="Cambria Math"/>
                                  <a:ea typeface="Cambria Math"/>
                                </a:rPr>
                                <m:t>𝛽</m:t>
                              </m:r>
                            </m:e>
                            <m:sub>
                              <m:r>
                                <a:rPr lang="en-US" sz="3200" i="1">
                                  <a:latin typeface="Cambria Math"/>
                                  <a:ea typeface="Cambria Math"/>
                                </a:rPr>
                                <m:t>0</m:t>
                              </m:r>
                            </m:sub>
                          </m:sSub>
                          <m:r>
                            <a:rPr lang="en-US" sz="3200" i="1">
                              <a:latin typeface="Cambria Math"/>
                              <a:ea typeface="Cambria Math"/>
                            </a:rPr>
                            <m:t>)</m:t>
                          </m:r>
                        </m:sup>
                      </m:sSup>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682358" y="4556036"/>
                <a:ext cx="5544916" cy="663387"/>
              </a:xfrm>
              <a:prstGeom prst="rect">
                <a:avLst/>
              </a:prstGeom>
              <a:blipFill>
                <a:blip r:embed="rId9"/>
                <a:stretch>
                  <a:fillRect/>
                </a:stretch>
              </a:blipFill>
            </p:spPr>
            <p:txBody>
              <a:bodyPr/>
              <a:lstStyle/>
              <a:p>
                <a:r>
                  <a:rPr lang="en-US">
                    <a:noFill/>
                  </a:rPr>
                  <a:t> </a:t>
                </a:r>
              </a:p>
            </p:txBody>
          </p:sp>
        </mc:Fallback>
      </mc:AlternateContent>
      <p:sp>
        <p:nvSpPr>
          <p:cNvPr id="3" name="Right Arrow 2"/>
          <p:cNvSpPr/>
          <p:nvPr/>
        </p:nvSpPr>
        <p:spPr>
          <a:xfrm>
            <a:off x="7363473" y="4322664"/>
            <a:ext cx="762000" cy="4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9" name="Picture 8"/>
          <p:cNvPicPr>
            <a:picLocks noChangeAspect="1"/>
          </p:cNvPicPr>
          <p:nvPr/>
        </p:nvPicPr>
        <p:blipFill rotWithShape="1">
          <a:blip r:embed="rId10">
            <a:extLst>
              <a:ext uri="{28A0092B-C50C-407E-A947-70E740481C1C}">
                <a14:useLocalDpi xmlns:a14="http://schemas.microsoft.com/office/drawing/2010/main" val="0"/>
              </a:ext>
            </a:extLst>
          </a:blip>
          <a:srcRect l="5876" r="8176"/>
          <a:stretch/>
        </p:blipFill>
        <p:spPr>
          <a:xfrm>
            <a:off x="805257" y="5219424"/>
            <a:ext cx="4410687" cy="1463076"/>
          </a:xfrm>
          <a:prstGeom prst="rect">
            <a:avLst/>
          </a:prstGeom>
        </p:spPr>
      </p:pic>
    </p:spTree>
    <p:extLst>
      <p:ext uri="{BB962C8B-B14F-4D97-AF65-F5344CB8AC3E}">
        <p14:creationId xmlns:p14="http://schemas.microsoft.com/office/powerpoint/2010/main" val="30664882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620" y="265033"/>
            <a:ext cx="10972800" cy="852704"/>
          </a:xfrm>
        </p:spPr>
        <p:txBody>
          <a:bodyPr>
            <a:normAutofit fontScale="90000"/>
          </a:bodyPr>
          <a:lstStyle/>
          <a:p>
            <a:r>
              <a:rPr lang="en-US" dirty="0"/>
              <a:t>Binary logistic regression </a:t>
            </a:r>
            <a:r>
              <a:rPr lang="en-US" dirty="0" smtClean="0"/>
              <a:t>analysis with continuous variable</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5841" t="9701" r="4211"/>
          <a:stretch/>
        </p:blipFill>
        <p:spPr>
          <a:xfrm>
            <a:off x="211809" y="2667716"/>
            <a:ext cx="5379855" cy="3630937"/>
          </a:xfrm>
          <a:prstGeom prst="rect">
            <a:avLst/>
          </a:prstGeom>
        </p:spPr>
      </p:pic>
      <p:sp>
        <p:nvSpPr>
          <p:cNvPr id="16" name="TextBox 15"/>
          <p:cNvSpPr txBox="1"/>
          <p:nvPr/>
        </p:nvSpPr>
        <p:spPr>
          <a:xfrm>
            <a:off x="6571281" y="6298654"/>
            <a:ext cx="5389168" cy="369332"/>
          </a:xfrm>
          <a:prstGeom prst="rect">
            <a:avLst/>
          </a:prstGeom>
          <a:noFill/>
        </p:spPr>
        <p:txBody>
          <a:bodyPr wrap="none" rtlCol="0">
            <a:spAutoFit/>
          </a:bodyPr>
          <a:lstStyle/>
          <a:p>
            <a:r>
              <a:rPr lang="en-US" dirty="0" smtClean="0"/>
              <a:t>Image source: PASS 2015 Chap 860. Logistic regression</a:t>
            </a:r>
            <a:endParaRPr lang="en-US" dirty="0"/>
          </a:p>
        </p:txBody>
      </p:sp>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6333" t="11239" r="4502" b="3641"/>
          <a:stretch/>
        </p:blipFill>
        <p:spPr>
          <a:xfrm>
            <a:off x="6097041" y="2486070"/>
            <a:ext cx="5842861" cy="3812583"/>
          </a:xfrm>
          <a:prstGeom prst="rect">
            <a:avLst/>
          </a:prstGeom>
        </p:spPr>
      </p:pic>
      <p:sp>
        <p:nvSpPr>
          <p:cNvPr id="18" name="Rectangle 17"/>
          <p:cNvSpPr/>
          <p:nvPr/>
        </p:nvSpPr>
        <p:spPr>
          <a:xfrm>
            <a:off x="5910020" y="3239146"/>
            <a:ext cx="661261" cy="212326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ight Arrow 18"/>
          <p:cNvSpPr/>
          <p:nvPr/>
        </p:nvSpPr>
        <p:spPr>
          <a:xfrm>
            <a:off x="5300420" y="3983064"/>
            <a:ext cx="609600" cy="5001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20" name="Object 2050"/>
          <p:cNvGraphicFramePr>
            <a:graphicFrameLocks/>
          </p:cNvGraphicFramePr>
          <p:nvPr>
            <p:extLst>
              <p:ext uri="{D42A27DB-BD31-4B8C-83A1-F6EECF244321}">
                <p14:modId xmlns:p14="http://schemas.microsoft.com/office/powerpoint/2010/main" val="3755455365"/>
              </p:ext>
            </p:extLst>
          </p:nvPr>
        </p:nvGraphicFramePr>
        <p:xfrm>
          <a:off x="7591746" y="1153929"/>
          <a:ext cx="1758950" cy="1017587"/>
        </p:xfrm>
        <a:graphic>
          <a:graphicData uri="http://schemas.openxmlformats.org/presentationml/2006/ole">
            <mc:AlternateContent xmlns:mc="http://schemas.openxmlformats.org/markup-compatibility/2006">
              <mc:Choice xmlns:v="urn:schemas-microsoft-com:vml" Requires="v">
                <p:oleObj spid="_x0000_s2165" name="Equation" r:id="rId6" imgW="1460160" imgH="507960" progId="Equation.3">
                  <p:embed/>
                </p:oleObj>
              </mc:Choice>
              <mc:Fallback>
                <p:oleObj name="Equation" r:id="rId6" imgW="1460160" imgH="507960" progId="Equation.3">
                  <p:embed/>
                  <p:pic>
                    <p:nvPicPr>
                      <p:cNvPr id="20" name="Object 2050"/>
                      <p:cNvPicPr>
                        <a:picLocks noChangeArrowheads="1"/>
                      </p:cNvPicPr>
                      <p:nvPr/>
                    </p:nvPicPr>
                    <p:blipFill>
                      <a:blip r:embed="rId7"/>
                      <a:srcRect r="34819"/>
                      <a:stretch>
                        <a:fillRect/>
                      </a:stretch>
                    </p:blipFill>
                    <p:spPr bwMode="auto">
                      <a:xfrm>
                        <a:off x="7591746" y="1153929"/>
                        <a:ext cx="1758950"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 name="Group 2052"/>
          <p:cNvGrpSpPr>
            <a:grpSpLocks/>
          </p:cNvGrpSpPr>
          <p:nvPr/>
        </p:nvGrpSpPr>
        <p:grpSpPr bwMode="auto">
          <a:xfrm>
            <a:off x="7423226" y="1944511"/>
            <a:ext cx="4230563" cy="1071564"/>
            <a:chOff x="1968" y="2548"/>
            <a:chExt cx="2887" cy="675"/>
          </a:xfrm>
        </p:grpSpPr>
        <p:sp>
          <p:nvSpPr>
            <p:cNvPr id="22" name="Rectangle 2053"/>
            <p:cNvSpPr>
              <a:spLocks noChangeArrowheads="1"/>
            </p:cNvSpPr>
            <p:nvPr/>
          </p:nvSpPr>
          <p:spPr bwMode="auto">
            <a:xfrm>
              <a:off x="2246" y="2932"/>
              <a:ext cx="26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1600" b="1">
                  <a:solidFill>
                    <a:schemeClr val="tx1"/>
                  </a:solidFill>
                  <a:latin typeface="Arial" charset="0"/>
                </a:defRPr>
              </a:lvl1pPr>
              <a:lvl2pPr marL="742950" indent="-285750" defTabSz="762000">
                <a:defRPr sz="1600" b="1">
                  <a:solidFill>
                    <a:schemeClr val="tx1"/>
                  </a:solidFill>
                  <a:latin typeface="Arial" charset="0"/>
                </a:defRPr>
              </a:lvl2pPr>
              <a:lvl3pPr marL="1143000" indent="-228600" defTabSz="762000">
                <a:defRPr sz="1600" b="1">
                  <a:solidFill>
                    <a:schemeClr val="tx1"/>
                  </a:solidFill>
                  <a:latin typeface="Arial" charset="0"/>
                </a:defRPr>
              </a:lvl3pPr>
              <a:lvl4pPr marL="1600200" indent="-228600" defTabSz="762000">
                <a:defRPr sz="1600" b="1">
                  <a:solidFill>
                    <a:schemeClr val="tx1"/>
                  </a:solidFill>
                  <a:latin typeface="Arial" charset="0"/>
                </a:defRPr>
              </a:lvl4pPr>
              <a:lvl5pPr marL="2057400" indent="-228600" defTabSz="762000">
                <a:defRPr sz="1600" b="1">
                  <a:solidFill>
                    <a:schemeClr val="tx1"/>
                  </a:solidFill>
                  <a:latin typeface="Arial"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charset="0"/>
                </a:defRPr>
              </a:lvl9pPr>
            </a:lstStyle>
            <a:p>
              <a:pPr>
                <a:spcBef>
                  <a:spcPct val="0"/>
                </a:spcBef>
                <a:buClrTx/>
                <a:buSzTx/>
                <a:buFontTx/>
                <a:buNone/>
              </a:pPr>
              <a:r>
                <a:rPr lang="en-GB" altLang="en-US" sz="2400" dirty="0">
                  <a:solidFill>
                    <a:srgbClr val="0033CC"/>
                  </a:solidFill>
                </a:rPr>
                <a:t>logit of </a:t>
              </a:r>
              <a:r>
                <a:rPr lang="en-GB" altLang="en-US" sz="2400" i="1" dirty="0">
                  <a:solidFill>
                    <a:srgbClr val="0033CC"/>
                  </a:solidFill>
                  <a:latin typeface="Times New Roman" pitchFamily="18" charset="0"/>
                </a:rPr>
                <a:t>P(y|x</a:t>
              </a:r>
              <a:r>
                <a:rPr lang="en-GB" altLang="en-US" sz="2400" i="1" dirty="0" smtClean="0">
                  <a:solidFill>
                    <a:srgbClr val="0033CC"/>
                  </a:solidFill>
                  <a:latin typeface="Times New Roman" pitchFamily="18" charset="0"/>
                </a:rPr>
                <a:t>) = </a:t>
              </a:r>
              <a:r>
                <a:rPr lang="en-GB" altLang="en-US" sz="2400" dirty="0" smtClean="0">
                  <a:solidFill>
                    <a:srgbClr val="0033CC"/>
                  </a:solidFill>
                  <a:latin typeface="Arial" panose="020B0604020202020204" pitchFamily="34" charset="0"/>
                  <a:cs typeface="Arial" panose="020B0604020202020204" pitchFamily="34" charset="0"/>
                </a:rPr>
                <a:t>log(Odds)</a:t>
              </a:r>
              <a:endParaRPr lang="en-GB" altLang="en-US" sz="2400" dirty="0">
                <a:solidFill>
                  <a:srgbClr val="0033CC"/>
                </a:solidFill>
                <a:latin typeface="Arial" panose="020B0604020202020204" pitchFamily="34" charset="0"/>
                <a:cs typeface="Arial" panose="020B0604020202020204" pitchFamily="34" charset="0"/>
              </a:endParaRPr>
            </a:p>
          </p:txBody>
        </p:sp>
        <p:sp>
          <p:nvSpPr>
            <p:cNvPr id="23" name="Rectangle 2054"/>
            <p:cNvSpPr>
              <a:spLocks noChangeArrowheads="1"/>
            </p:cNvSpPr>
            <p:nvPr/>
          </p:nvSpPr>
          <p:spPr bwMode="auto">
            <a:xfrm rot="16200000">
              <a:off x="2454" y="2062"/>
              <a:ext cx="446" cy="1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charset="0"/>
                </a:defRPr>
              </a:lvl6pPr>
              <a:lvl7pPr marL="29718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charset="0"/>
                </a:defRPr>
              </a:lvl7pPr>
              <a:lvl8pPr marL="34290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charset="0"/>
                </a:defRPr>
              </a:lvl8pPr>
              <a:lvl9pPr marL="38862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charset="0"/>
                </a:defRPr>
              </a:lvl9pPr>
            </a:lstStyle>
            <a:p>
              <a:pPr algn="ctr">
                <a:lnSpc>
                  <a:spcPct val="100000"/>
                </a:lnSpc>
                <a:spcBef>
                  <a:spcPct val="0"/>
                </a:spcBef>
                <a:buClrTx/>
                <a:buSzTx/>
                <a:buFontTx/>
                <a:buNone/>
              </a:pPr>
              <a:r>
                <a:rPr lang="en-GB" altLang="en-US" sz="12900" dirty="0">
                  <a:solidFill>
                    <a:srgbClr val="0033CC"/>
                  </a:solidFill>
                </a:rPr>
                <a:t>{</a:t>
              </a:r>
            </a:p>
          </p:txBody>
        </p:sp>
      </p:grpSp>
      <mc:AlternateContent xmlns:mc="http://schemas.openxmlformats.org/markup-compatibility/2006" xmlns:a14="http://schemas.microsoft.com/office/drawing/2010/main">
        <mc:Choice Requires="a14">
          <p:sp>
            <p:nvSpPr>
              <p:cNvPr id="24" name="TextBox 23"/>
              <p:cNvSpPr txBox="1"/>
              <p:nvPr/>
            </p:nvSpPr>
            <p:spPr>
              <a:xfrm>
                <a:off x="9479894" y="1373835"/>
                <a:ext cx="15313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0</m:t>
                          </m:r>
                        </m:sub>
                      </m:sSub>
                      <m:r>
                        <a:rPr lang="en-US" sz="2400" i="1">
                          <a:latin typeface="Cambria Math"/>
                        </a:rPr>
                        <m:t>+ </m:t>
                      </m:r>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1</m:t>
                          </m:r>
                        </m:sub>
                      </m:sSub>
                      <m:r>
                        <a:rPr lang="en-US" sz="2400" i="1">
                          <a:latin typeface="Cambria Math"/>
                        </a:rPr>
                        <m:t>𝑋</m:t>
                      </m:r>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9479894" y="1373835"/>
                <a:ext cx="1531381" cy="461665"/>
              </a:xfrm>
              <a:prstGeom prst="rect">
                <a:avLst/>
              </a:prstGeom>
              <a:blipFill>
                <a:blip r:embed="rId8"/>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270189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logistic regression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9085" y="1461053"/>
                <a:ext cx="11810881" cy="4665112"/>
              </a:xfrm>
            </p:spPr>
            <p:txBody>
              <a:bodyPr>
                <a:normAutofit/>
              </a:bodyPr>
              <a:lstStyle/>
              <a:p>
                <a:pPr marL="0" indent="0" algn="ctr">
                  <a:buNone/>
                </a:pP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ln</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𝑝</m:t>
                                </m:r>
                              </m:num>
                              <m:den>
                                <m:r>
                                  <a:rPr lang="en-US" sz="2800" b="0" i="1" smtClean="0">
                                    <a:latin typeface="Cambria Math" panose="02040503050406030204" pitchFamily="18" charset="0"/>
                                  </a:rPr>
                                  <m:t>1−</m:t>
                                </m:r>
                                <m:r>
                                  <a:rPr lang="en-US" sz="2800" b="0" i="1" smtClean="0">
                                    <a:latin typeface="Cambria Math" panose="02040503050406030204" pitchFamily="18" charset="0"/>
                                  </a:rPr>
                                  <m:t>𝑝</m:t>
                                </m:r>
                              </m:den>
                            </m:f>
                          </m:e>
                        </m:d>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3</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func>
                  </m:oMath>
                </a14:m>
                <a:r>
                  <a:rPr lang="en-US" sz="2800" dirty="0" smtClean="0"/>
                  <a:t> </a:t>
                </a:r>
              </a:p>
              <a:p>
                <a:pPr marL="0" indent="0">
                  <a:buNone/>
                </a:pPr>
                <a:r>
                  <a:rPr lang="en-US" sz="2800" dirty="0" smtClean="0"/>
                  <a:t>: ‘i’ numbers of variables are included in the model</a:t>
                </a:r>
              </a:p>
              <a:p>
                <a:pPr marL="0" indent="0">
                  <a:buNone/>
                </a:pPr>
                <a:r>
                  <a:rPr lang="en-US" sz="2800" dirty="0" smtClean="0"/>
                  <a:t>: Various types of x variables can be included in the model</a:t>
                </a:r>
              </a:p>
              <a:p>
                <a:pPr marL="231775" indent="-231775">
                  <a:buNone/>
                </a:pPr>
                <a:r>
                  <a:rPr lang="en-US" sz="2800" dirty="0" smtClean="0"/>
                  <a:t>: </a:t>
                </a:r>
                <a14:m>
                  <m:oMath xmlns:m="http://schemas.openxmlformats.org/officeDocument/2006/math">
                    <m:sSub>
                      <m:sSubPr>
                        <m:ctrlPr>
                          <a:rPr lang="en-US" sz="2800" i="1" smtClean="0">
                            <a:solidFill>
                              <a:srgbClr val="0070C0"/>
                            </a:solidFill>
                            <a:latin typeface="Cambria Math" panose="02040503050406030204" pitchFamily="18" charset="0"/>
                          </a:rPr>
                        </m:ctrlPr>
                      </m:sSubPr>
                      <m:e>
                        <m:r>
                          <a:rPr lang="en-US" sz="2800" i="1">
                            <a:solidFill>
                              <a:srgbClr val="0070C0"/>
                            </a:solidFill>
                            <a:latin typeface="Cambria Math" panose="02040503050406030204" pitchFamily="18" charset="0"/>
                            <a:ea typeface="Cambria Math" panose="02040503050406030204" pitchFamily="18" charset="0"/>
                          </a:rPr>
                          <m:t>𝛽</m:t>
                        </m:r>
                      </m:e>
                      <m:sub>
                        <m:r>
                          <a:rPr lang="en-US" sz="2800" b="0" i="1" smtClean="0">
                            <a:solidFill>
                              <a:srgbClr val="0070C0"/>
                            </a:solidFill>
                            <a:latin typeface="Cambria Math" panose="02040503050406030204" pitchFamily="18" charset="0"/>
                          </a:rPr>
                          <m:t>𝑖</m:t>
                        </m:r>
                      </m:sub>
                    </m:sSub>
                  </m:oMath>
                </a14:m>
                <a:r>
                  <a:rPr lang="en-US" sz="2800" dirty="0" smtClean="0">
                    <a:solidFill>
                      <a:srgbClr val="0070C0"/>
                    </a:solidFill>
                  </a:rPr>
                  <a:t> is interpreted as the increase in log-odds (outcome) for one unit increase in </a:t>
                </a:r>
                <a14:m>
                  <m:oMath xmlns:m="http://schemas.openxmlformats.org/officeDocument/2006/math">
                    <m:sSub>
                      <m:sSubPr>
                        <m:ctrlPr>
                          <a:rPr lang="en-US" sz="2800" i="1">
                            <a:solidFill>
                              <a:srgbClr val="0070C0"/>
                            </a:solidFill>
                            <a:latin typeface="Cambria Math" panose="02040503050406030204" pitchFamily="18" charset="0"/>
                          </a:rPr>
                        </m:ctrlPr>
                      </m:sSubPr>
                      <m:e>
                        <m:r>
                          <a:rPr lang="en-US" sz="2800" i="1">
                            <a:solidFill>
                              <a:srgbClr val="0070C0"/>
                            </a:solidFill>
                            <a:latin typeface="Cambria Math" panose="02040503050406030204" pitchFamily="18" charset="0"/>
                          </a:rPr>
                          <m:t>𝑥</m:t>
                        </m:r>
                      </m:e>
                      <m:sub>
                        <m:r>
                          <a:rPr lang="en-US" sz="2800" i="1">
                            <a:solidFill>
                              <a:srgbClr val="0070C0"/>
                            </a:solidFill>
                            <a:latin typeface="Cambria Math" panose="02040503050406030204" pitchFamily="18" charset="0"/>
                          </a:rPr>
                          <m:t>𝑖</m:t>
                        </m:r>
                      </m:sub>
                    </m:sSub>
                  </m:oMath>
                </a14:m>
                <a:r>
                  <a:rPr lang="en-US" sz="2800" dirty="0" smtClean="0">
                    <a:solidFill>
                      <a:srgbClr val="0070C0"/>
                    </a:solidFill>
                  </a:rPr>
                  <a:t> </a:t>
                </a:r>
                <a:r>
                  <a:rPr lang="en-US" sz="2800" i="1" dirty="0" smtClean="0">
                    <a:solidFill>
                      <a:srgbClr val="0070C0"/>
                    </a:solidFill>
                  </a:rPr>
                  <a:t>while all other </a:t>
                </a:r>
                <a14:m>
                  <m:oMath xmlns:m="http://schemas.openxmlformats.org/officeDocument/2006/math">
                    <m:sSub>
                      <m:sSubPr>
                        <m:ctrlPr>
                          <a:rPr lang="en-US" sz="2800" i="1">
                            <a:solidFill>
                              <a:srgbClr val="0070C0"/>
                            </a:solidFill>
                            <a:latin typeface="Cambria Math" panose="02040503050406030204" pitchFamily="18" charset="0"/>
                          </a:rPr>
                        </m:ctrlPr>
                      </m:sSubPr>
                      <m:e>
                        <m:r>
                          <a:rPr lang="en-US" sz="2800" i="1">
                            <a:solidFill>
                              <a:srgbClr val="0070C0"/>
                            </a:solidFill>
                            <a:latin typeface="Cambria Math" panose="02040503050406030204" pitchFamily="18" charset="0"/>
                          </a:rPr>
                          <m:t>𝑥</m:t>
                        </m:r>
                      </m:e>
                      <m:sub>
                        <m:r>
                          <a:rPr lang="en-US" sz="2800" i="1">
                            <a:solidFill>
                              <a:srgbClr val="0070C0"/>
                            </a:solidFill>
                            <a:latin typeface="Cambria Math" panose="02040503050406030204" pitchFamily="18" charset="0"/>
                          </a:rPr>
                          <m:t>𝑖</m:t>
                        </m:r>
                      </m:sub>
                    </m:sSub>
                  </m:oMath>
                </a14:m>
                <a:r>
                  <a:rPr lang="en-US" sz="2800" i="1" dirty="0" smtClean="0">
                    <a:solidFill>
                      <a:srgbClr val="0070C0"/>
                    </a:solidFill>
                  </a:rPr>
                  <a:t>s are held constant</a:t>
                </a:r>
                <a:endParaRPr lang="en-US" sz="2800" i="1" dirty="0">
                  <a:solidFill>
                    <a:srgbClr val="0070C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9085" y="1461053"/>
                <a:ext cx="11810881" cy="4665112"/>
              </a:xfrm>
              <a:blipFill>
                <a:blip r:embed="rId3"/>
                <a:stretch>
                  <a:fillRect l="-1084"/>
                </a:stretch>
              </a:blipFill>
            </p:spPr>
            <p:txBody>
              <a:bodyPr/>
              <a:lstStyle/>
              <a:p>
                <a:r>
                  <a:rPr lang="en-US">
                    <a:noFill/>
                  </a:rPr>
                  <a:t> </a:t>
                </a:r>
              </a:p>
            </p:txBody>
          </p:sp>
        </mc:Fallback>
      </mc:AlternateContent>
    </p:spTree>
    <p:extLst>
      <p:ext uri="{BB962C8B-B14F-4D97-AF65-F5344CB8AC3E}">
        <p14:creationId xmlns:p14="http://schemas.microsoft.com/office/powerpoint/2010/main" val="39987507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Low birth weight infant </a:t>
            </a:r>
            <a:endParaRPr lang="en-US" dirty="0"/>
          </a:p>
        </p:txBody>
      </p:sp>
      <p:sp>
        <p:nvSpPr>
          <p:cNvPr id="4" name="Content Placeholder 3"/>
          <p:cNvSpPr>
            <a:spLocks noGrp="1"/>
          </p:cNvSpPr>
          <p:nvPr>
            <p:ph idx="1"/>
          </p:nvPr>
        </p:nvSpPr>
        <p:spPr>
          <a:xfrm>
            <a:off x="199085" y="1361661"/>
            <a:ext cx="11810881" cy="4764503"/>
          </a:xfrm>
        </p:spPr>
        <p:txBody>
          <a:bodyPr>
            <a:normAutofit fontScale="92500" lnSpcReduction="20000"/>
          </a:bodyPr>
          <a:lstStyle/>
          <a:p>
            <a:pPr>
              <a:lnSpc>
                <a:spcPct val="120000"/>
              </a:lnSpc>
              <a:spcBef>
                <a:spcPts val="600"/>
              </a:spcBef>
            </a:pPr>
            <a:r>
              <a:rPr lang="en-US" dirty="0" smtClean="0"/>
              <a:t>Study question: Is the maternal smoking during the pregnancy related to having low birth weight (LBW) babes?  </a:t>
            </a:r>
          </a:p>
          <a:p>
            <a:pPr>
              <a:lnSpc>
                <a:spcPct val="120000"/>
              </a:lnSpc>
              <a:spcBef>
                <a:spcPts val="600"/>
              </a:spcBef>
            </a:pPr>
            <a:r>
              <a:rPr lang="en-US" dirty="0" smtClean="0"/>
              <a:t>Code sheet: Lowbwt_description.txt </a:t>
            </a:r>
          </a:p>
          <a:p>
            <a:pPr>
              <a:lnSpc>
                <a:spcPct val="120000"/>
              </a:lnSpc>
              <a:spcBef>
                <a:spcPts val="600"/>
              </a:spcBef>
            </a:pPr>
            <a:r>
              <a:rPr lang="en-US" dirty="0" smtClean="0"/>
              <a:t>Outcome – LBW babies </a:t>
            </a:r>
          </a:p>
          <a:p>
            <a:pPr lvl="1">
              <a:lnSpc>
                <a:spcPct val="120000"/>
              </a:lnSpc>
              <a:spcBef>
                <a:spcPts val="600"/>
              </a:spcBef>
              <a:buFont typeface="Wingdings" panose="05000000000000000000" pitchFamily="2" charset="2"/>
              <a:buChar char="§"/>
            </a:pPr>
            <a:r>
              <a:rPr lang="en-US" dirty="0" smtClean="0"/>
              <a:t>Case </a:t>
            </a:r>
            <a:r>
              <a:rPr lang="en-US" dirty="0" smtClean="0"/>
              <a:t>definition: mothers with LBW babies (birthweight ≤ 2500 g)</a:t>
            </a:r>
          </a:p>
          <a:p>
            <a:pPr lvl="1">
              <a:lnSpc>
                <a:spcPct val="120000"/>
              </a:lnSpc>
              <a:spcBef>
                <a:spcPts val="600"/>
              </a:spcBef>
              <a:buFont typeface="Wingdings" panose="05000000000000000000" pitchFamily="2" charset="2"/>
              <a:buChar char="§"/>
            </a:pPr>
            <a:r>
              <a:rPr lang="en-US" dirty="0" smtClean="0"/>
              <a:t>Control definition: mothers with non LBW babies (&gt; 2500 g)</a:t>
            </a:r>
          </a:p>
          <a:p>
            <a:pPr>
              <a:lnSpc>
                <a:spcPct val="120000"/>
              </a:lnSpc>
              <a:spcBef>
                <a:spcPts val="600"/>
              </a:spcBef>
            </a:pPr>
            <a:r>
              <a:rPr lang="en-US" dirty="0" smtClean="0"/>
              <a:t>Exposure definition: smoking (yes) during pregnancy</a:t>
            </a:r>
          </a:p>
          <a:p>
            <a:pPr>
              <a:lnSpc>
                <a:spcPct val="120000"/>
              </a:lnSpc>
              <a:spcBef>
                <a:spcPts val="600"/>
              </a:spcBef>
            </a:pPr>
            <a:endParaRPr lang="en-US" dirty="0"/>
          </a:p>
          <a:p>
            <a:pPr>
              <a:lnSpc>
                <a:spcPct val="120000"/>
              </a:lnSpc>
              <a:spcBef>
                <a:spcPts val="600"/>
              </a:spcBef>
            </a:pPr>
            <a:r>
              <a:rPr lang="en-US" dirty="0" smtClean="0"/>
              <a:t>Other covariates: age of mothers (years), maternal race/ethnicity (1 = white, 2=black and 3 =others) etc.</a:t>
            </a:r>
          </a:p>
        </p:txBody>
      </p:sp>
      <p:sp>
        <p:nvSpPr>
          <p:cNvPr id="3" name="TextBox 2"/>
          <p:cNvSpPr txBox="1"/>
          <p:nvPr/>
        </p:nvSpPr>
        <p:spPr>
          <a:xfrm>
            <a:off x="5864934" y="6310648"/>
            <a:ext cx="6157391" cy="369332"/>
          </a:xfrm>
          <a:prstGeom prst="rect">
            <a:avLst/>
          </a:prstGeom>
          <a:noFill/>
        </p:spPr>
        <p:txBody>
          <a:bodyPr wrap="none" rtlCol="0">
            <a:spAutoFit/>
          </a:bodyPr>
          <a:lstStyle/>
          <a:p>
            <a:r>
              <a:rPr lang="en-US" dirty="0" smtClean="0"/>
              <a:t>Hosmer and Lemeshow, Applied Logistic Regression 2</a:t>
            </a:r>
            <a:r>
              <a:rPr lang="en-US" baseline="30000" dirty="0" smtClean="0"/>
              <a:t>nd</a:t>
            </a:r>
            <a:r>
              <a:rPr lang="en-US" dirty="0" smtClean="0"/>
              <a:t> Ed, Ch 2</a:t>
            </a:r>
            <a:endParaRPr lang="en-US" dirty="0"/>
          </a:p>
        </p:txBody>
      </p:sp>
    </p:spTree>
    <p:extLst>
      <p:ext uri="{BB962C8B-B14F-4D97-AF65-F5344CB8AC3E}">
        <p14:creationId xmlns:p14="http://schemas.microsoft.com/office/powerpoint/2010/main" val="34507775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x 2 table approach</a:t>
            </a:r>
            <a:endParaRPr lang="en-US" dirty="0"/>
          </a:p>
        </p:txBody>
      </p:sp>
      <p:sp>
        <p:nvSpPr>
          <p:cNvPr id="3" name="Content Placeholder 2"/>
          <p:cNvSpPr>
            <a:spLocks noGrp="1"/>
          </p:cNvSpPr>
          <p:nvPr>
            <p:ph idx="1"/>
          </p:nvPr>
        </p:nvSpPr>
        <p:spPr>
          <a:xfrm>
            <a:off x="199085" y="1351723"/>
            <a:ext cx="11810881" cy="4774442"/>
          </a:xfrm>
        </p:spPr>
        <p:txBody>
          <a:bodyPr/>
          <a:lstStyle/>
          <a:p>
            <a:r>
              <a:rPr lang="en-US" b="1" dirty="0" smtClean="0">
                <a:solidFill>
                  <a:srgbClr val="0070C0"/>
                </a:solidFill>
              </a:rPr>
              <a:t>cc low smoke </a:t>
            </a:r>
            <a:r>
              <a:rPr lang="en-US" dirty="0" smtClean="0">
                <a:solidFill>
                  <a:srgbClr val="0070C0"/>
                </a:solidFill>
              </a:rPr>
              <a:t>(</a:t>
            </a:r>
            <a:r>
              <a:rPr lang="en-US" i="1" dirty="0" smtClean="0">
                <a:solidFill>
                  <a:srgbClr val="0070C0"/>
                </a:solidFill>
              </a:rPr>
              <a:t>all STATA commands will be in blue fonts</a:t>
            </a:r>
            <a:r>
              <a:rPr lang="en-US" dirty="0" smtClean="0">
                <a:solidFill>
                  <a:srgbClr val="0070C0"/>
                </a:solidFill>
              </a:rPr>
              <a:t>)</a:t>
            </a:r>
          </a:p>
          <a:p>
            <a:pPr marL="0" indent="0">
              <a:buNone/>
            </a:pPr>
            <a:endParaRPr lang="en-US" dirty="0"/>
          </a:p>
        </p:txBody>
      </p:sp>
      <p:pic>
        <p:nvPicPr>
          <p:cNvPr id="4" name="Picture 3"/>
          <p:cNvPicPr>
            <a:picLocks noChangeAspect="1"/>
          </p:cNvPicPr>
          <p:nvPr/>
        </p:nvPicPr>
        <p:blipFill>
          <a:blip r:embed="rId3"/>
          <a:stretch>
            <a:fillRect/>
          </a:stretch>
        </p:blipFill>
        <p:spPr>
          <a:xfrm>
            <a:off x="730324" y="1580967"/>
            <a:ext cx="9392470" cy="5005004"/>
          </a:xfrm>
          <a:prstGeom prst="rect">
            <a:avLst/>
          </a:prstGeom>
        </p:spPr>
      </p:pic>
      <p:sp>
        <p:nvSpPr>
          <p:cNvPr id="5" name="Rectangle 4"/>
          <p:cNvSpPr/>
          <p:nvPr/>
        </p:nvSpPr>
        <p:spPr>
          <a:xfrm>
            <a:off x="951150" y="4687910"/>
            <a:ext cx="8796270" cy="450761"/>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4224270" y="5922487"/>
            <a:ext cx="4958366" cy="347729"/>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730324" y="6216639"/>
            <a:ext cx="3571812"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The null hypothesis (H</a:t>
            </a:r>
            <a:r>
              <a:rPr lang="en-US" baseline="-25000"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 : OR = 1</a:t>
            </a:r>
          </a:p>
        </p:txBody>
      </p:sp>
    </p:spTree>
    <p:extLst>
      <p:ext uri="{BB962C8B-B14F-4D97-AF65-F5344CB8AC3E}">
        <p14:creationId xmlns:p14="http://schemas.microsoft.com/office/powerpoint/2010/main" val="34490756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 of </a:t>
            </a:r>
            <a:r>
              <a:rPr lang="en-US" dirty="0" smtClean="0"/>
              <a:t>logistic regression coefficient</a:t>
            </a:r>
            <a:endParaRPr lang="en-US" dirty="0"/>
          </a:p>
        </p:txBody>
      </p:sp>
      <p:sp>
        <p:nvSpPr>
          <p:cNvPr id="5" name="Content Placeholder 4"/>
          <p:cNvSpPr>
            <a:spLocks noGrp="1"/>
          </p:cNvSpPr>
          <p:nvPr>
            <p:ph idx="1"/>
          </p:nvPr>
        </p:nvSpPr>
        <p:spPr>
          <a:xfrm>
            <a:off x="199085" y="1331077"/>
            <a:ext cx="11810881" cy="4795087"/>
          </a:xfrm>
        </p:spPr>
        <p:txBody>
          <a:bodyPr/>
          <a:lstStyle/>
          <a:p>
            <a:pPr>
              <a:spcBef>
                <a:spcPts val="600"/>
              </a:spcBef>
            </a:pPr>
            <a:r>
              <a:rPr lang="en-US" b="1" dirty="0" smtClean="0">
                <a:solidFill>
                  <a:srgbClr val="0070C0"/>
                </a:solidFill>
              </a:rPr>
              <a:t>logit low smoke</a:t>
            </a:r>
            <a:endParaRPr lang="en-US" b="1" dirty="0" smtClean="0"/>
          </a:p>
          <a:p>
            <a:pPr>
              <a:spcBef>
                <a:spcPts val="600"/>
              </a:spcBef>
            </a:pPr>
            <a:r>
              <a:rPr lang="en-US" b="1" dirty="0" smtClean="0">
                <a:solidFill>
                  <a:srgbClr val="0070C0"/>
                </a:solidFill>
              </a:rPr>
              <a:t>logit low smoke, or </a:t>
            </a:r>
            <a:r>
              <a:rPr lang="en-US" dirty="0" smtClean="0"/>
              <a:t>(to request OR)</a:t>
            </a:r>
            <a:endParaRPr lang="en-US" dirty="0"/>
          </a:p>
        </p:txBody>
      </p:sp>
      <p:pic>
        <p:nvPicPr>
          <p:cNvPr id="6" name="Picture 5"/>
          <p:cNvPicPr>
            <a:picLocks noChangeAspect="1"/>
          </p:cNvPicPr>
          <p:nvPr/>
        </p:nvPicPr>
        <p:blipFill rotWithShape="1">
          <a:blip r:embed="rId3"/>
          <a:srcRect t="9939" r="21054" b="6332"/>
          <a:stretch/>
        </p:blipFill>
        <p:spPr>
          <a:xfrm>
            <a:off x="836904" y="2314019"/>
            <a:ext cx="8490229" cy="3812146"/>
          </a:xfrm>
          <a:prstGeom prst="rect">
            <a:avLst/>
          </a:prstGeom>
        </p:spPr>
      </p:pic>
      <p:sp>
        <p:nvSpPr>
          <p:cNvPr id="7" name="Rectangle 6"/>
          <p:cNvSpPr/>
          <p:nvPr/>
        </p:nvSpPr>
        <p:spPr>
          <a:xfrm>
            <a:off x="953037" y="5293217"/>
            <a:ext cx="8577329" cy="373487"/>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9327133" y="4236886"/>
                <a:ext cx="2749663" cy="682687"/>
              </a:xfrm>
              <a:prstGeom prst="rect">
                <a:avLst/>
              </a:prstGeom>
              <a:noFill/>
            </p:spPr>
            <p:txBody>
              <a:bodyPr wrap="none" rtlCol="0">
                <a:spAutoFit/>
              </a:bodyPr>
              <a:lstStyle/>
              <a:p>
                <a:r>
                  <a:rPr lang="en-US" sz="2400" dirty="0" smtClean="0"/>
                  <a:t>z = </a:t>
                </a:r>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𝛽</m:t>
                        </m:r>
                      </m:num>
                      <m:den>
                        <m:r>
                          <a:rPr lang="en-US" sz="2400" b="0" i="1" smtClean="0">
                            <a:latin typeface="Cambria Math" panose="02040503050406030204" pitchFamily="18" charset="0"/>
                          </a:rPr>
                          <m:t>𝑆𝑡𝑎𝑛𝑑𝑎𝑟𝑑</m:t>
                        </m:r>
                        <m:r>
                          <a:rPr lang="en-US" sz="2400" b="0" i="1" smtClean="0">
                            <a:latin typeface="Cambria Math" panose="02040503050406030204" pitchFamily="18" charset="0"/>
                          </a:rPr>
                          <m:t> </m:t>
                        </m:r>
                        <m:r>
                          <a:rPr lang="en-US" sz="2400" b="0" i="1" smtClean="0">
                            <a:latin typeface="Cambria Math" panose="02040503050406030204" pitchFamily="18" charset="0"/>
                          </a:rPr>
                          <m:t>𝐸𝑟𝑟𝑜𝑟</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m:t>
                        </m:r>
                      </m:den>
                    </m:f>
                  </m:oMath>
                </a14:m>
                <a:endParaRPr lang="en-US" sz="240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9327133" y="4236886"/>
                <a:ext cx="2749663" cy="682687"/>
              </a:xfrm>
              <a:prstGeom prst="rect">
                <a:avLst/>
              </a:prstGeom>
              <a:blipFill>
                <a:blip r:embed="rId4"/>
                <a:stretch>
                  <a:fillRect l="-3326" b="-1786"/>
                </a:stretch>
              </a:blipFill>
            </p:spPr>
            <p:txBody>
              <a:bodyPr/>
              <a:lstStyle/>
              <a:p>
                <a:r>
                  <a:rPr lang="en-US">
                    <a:noFill/>
                  </a:rPr>
                  <a:t> </a:t>
                </a:r>
              </a:p>
            </p:txBody>
          </p:sp>
        </mc:Fallback>
      </mc:AlternateContent>
      <p:cxnSp>
        <p:nvCxnSpPr>
          <p:cNvPr id="10" name="Straight Arrow Connector 9"/>
          <p:cNvCxnSpPr>
            <a:stCxn id="8" idx="2"/>
          </p:cNvCxnSpPr>
          <p:nvPr/>
        </p:nvCxnSpPr>
        <p:spPr>
          <a:xfrm flipH="1">
            <a:off x="5628068" y="4919573"/>
            <a:ext cx="5073897" cy="560387"/>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7843235" y="2197909"/>
                <a:ext cx="4233562" cy="958147"/>
              </a:xfrm>
              <a:prstGeom prst="rect">
                <a:avLst/>
              </a:prstGeom>
              <a:noFill/>
              <a:ln>
                <a:solidFill>
                  <a:srgbClr val="0070C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rPr>
                            <m:t>2</m:t>
                          </m:r>
                        </m:sup>
                      </m:sSup>
                      <m:r>
                        <a:rPr lang="en-US" b="0" i="1" smtClean="0">
                          <a:latin typeface="Cambria Math" panose="02040503050406030204" pitchFamily="18" charset="0"/>
                        </a:rPr>
                        <m:t> :−2</m:t>
                      </m:r>
                      <m:r>
                        <a:rPr lang="en-US" b="0" i="1" smtClean="0">
                          <a:latin typeface="Cambria Math" panose="02040503050406030204" pitchFamily="18" charset="0"/>
                        </a:rPr>
                        <m:t>𝐿𝐿</m:t>
                      </m:r>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−117.336 −</m:t>
                          </m:r>
                          <m:d>
                            <m:dPr>
                              <m:ctrlPr>
                                <a:rPr lang="en-US" b="0" i="1" smtClean="0">
                                  <a:latin typeface="Cambria Math" panose="02040503050406030204" pitchFamily="18" charset="0"/>
                                </a:rPr>
                              </m:ctrlPr>
                            </m:dPr>
                            <m:e>
                              <m:r>
                                <a:rPr lang="en-US" b="0" i="1" smtClean="0">
                                  <a:latin typeface="Cambria Math" panose="02040503050406030204" pitchFamily="18" charset="0"/>
                                </a:rPr>
                                <m:t>−114.9023</m:t>
                              </m:r>
                            </m:e>
                          </m:d>
                        </m:e>
                      </m:d>
                      <m:r>
                        <a:rPr lang="en-US" b="0" i="1" smtClean="0">
                          <a:latin typeface="Cambria Math" panose="02040503050406030204" pitchFamily="18" charset="0"/>
                        </a:rPr>
                        <m:t>=4.8674 </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843235" y="2197909"/>
                <a:ext cx="4233562" cy="958147"/>
              </a:xfrm>
              <a:prstGeom prst="rect">
                <a:avLst/>
              </a:prstGeom>
              <a:blipFill>
                <a:blip r:embed="rId5"/>
                <a:stretch>
                  <a:fillRect/>
                </a:stretch>
              </a:blipFill>
              <a:ln>
                <a:solidFill>
                  <a:srgbClr val="0070C0"/>
                </a:solidFill>
              </a:ln>
            </p:spPr>
            <p:txBody>
              <a:bodyPr/>
              <a:lstStyle/>
              <a:p>
                <a:r>
                  <a:rPr lang="en-US">
                    <a:noFill/>
                  </a:rPr>
                  <a:t> </a:t>
                </a:r>
              </a:p>
            </p:txBody>
          </p:sp>
        </mc:Fallback>
      </mc:AlternateContent>
      <p:sp>
        <p:nvSpPr>
          <p:cNvPr id="12" name="Rectangle 11"/>
          <p:cNvSpPr/>
          <p:nvPr/>
        </p:nvSpPr>
        <p:spPr>
          <a:xfrm>
            <a:off x="5821251" y="3760631"/>
            <a:ext cx="3505882" cy="476255"/>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Arrow Connector 13"/>
          <p:cNvCxnSpPr>
            <a:stCxn id="11" idx="2"/>
            <a:endCxn id="12" idx="3"/>
          </p:cNvCxnSpPr>
          <p:nvPr/>
        </p:nvCxnSpPr>
        <p:spPr>
          <a:xfrm flipH="1">
            <a:off x="9327133" y="3156056"/>
            <a:ext cx="632883" cy="842703"/>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4430332" y="2314019"/>
            <a:ext cx="1094705" cy="26175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ounded Rectangle 20"/>
          <p:cNvSpPr/>
          <p:nvPr/>
        </p:nvSpPr>
        <p:spPr>
          <a:xfrm>
            <a:off x="4312276" y="3025178"/>
            <a:ext cx="1094705" cy="26175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28751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9330"/>
                <a:ext cx="10972800" cy="6016835"/>
              </a:xfrm>
            </p:spPr>
            <p:txBody>
              <a:bodyPr/>
              <a:lstStyle/>
              <a:p>
                <a:pPr>
                  <a:spcBef>
                    <a:spcPts val="600"/>
                  </a:spcBef>
                </a:pPr>
                <a:r>
                  <a:rPr lang="en-US" dirty="0" smtClean="0"/>
                  <a:t>Equation: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1−</m:t>
                                </m:r>
                                <m:r>
                                  <a:rPr lang="en-US" b="0" i="1" smtClean="0">
                                    <a:latin typeface="Cambria Math" panose="02040503050406030204" pitchFamily="18" charset="0"/>
                                  </a:rPr>
                                  <m:t>𝑝</m:t>
                                </m:r>
                              </m:den>
                            </m:f>
                          </m:e>
                        </m:d>
                      </m:e>
                    </m:func>
                    <m:r>
                      <a:rPr lang="en-US" b="0" i="1" smtClean="0">
                        <a:latin typeface="Cambria Math" panose="02040503050406030204" pitchFamily="18" charset="0"/>
                      </a:rPr>
                      <m:t>=−1.0871+0.7041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𝑆𝑚𝑜𝑘𝑖𝑛𝑔</m:t>
                    </m:r>
                    <m:r>
                      <a:rPr lang="en-US" b="0" i="1" smtClean="0">
                        <a:latin typeface="Cambria Math" panose="02040503050406030204" pitchFamily="18" charset="0"/>
                      </a:rPr>
                      <m:t> </m:t>
                    </m:r>
                  </m:oMath>
                </a14:m>
                <a:endParaRPr lang="en-US" dirty="0" smtClean="0"/>
              </a:p>
              <a:p>
                <a:pPr>
                  <a:spcBef>
                    <a:spcPts val="600"/>
                  </a:spcBef>
                </a:pPr>
                <a:r>
                  <a:rPr lang="en-US" dirty="0" smtClean="0"/>
                  <a:t>EOR = </a:t>
                </a:r>
                <a:r>
                  <a:rPr lang="en-US" i="1" dirty="0" smtClean="0"/>
                  <a:t>exp(0.7040592) = 2.022</a:t>
                </a:r>
              </a:p>
              <a:p>
                <a:pPr>
                  <a:spcBef>
                    <a:spcPts val="600"/>
                  </a:spcBef>
                </a:pPr>
                <a:r>
                  <a:rPr lang="en-US" dirty="0" smtClean="0"/>
                  <a:t>95%CI = exp (0.0775716, 1.330547)  = (1.081, 3.783)</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9330"/>
                <a:ext cx="10972800" cy="6016835"/>
              </a:xfrm>
              <a:blipFill>
                <a:blip r:embed="rId3"/>
                <a:stretch>
                  <a:fillRect l="-556"/>
                </a:stretch>
              </a:blipFill>
            </p:spPr>
            <p:txBody>
              <a:bodyPr/>
              <a:lstStyle/>
              <a:p>
                <a:r>
                  <a:rPr lang="en-US">
                    <a:noFill/>
                  </a:rPr>
                  <a:t> </a:t>
                </a:r>
              </a:p>
            </p:txBody>
          </p:sp>
        </mc:Fallback>
      </mc:AlternateContent>
      <p:pic>
        <p:nvPicPr>
          <p:cNvPr id="4" name="Picture 3"/>
          <p:cNvPicPr>
            <a:picLocks noChangeAspect="1"/>
          </p:cNvPicPr>
          <p:nvPr/>
        </p:nvPicPr>
        <p:blipFill rotWithShape="1">
          <a:blip r:embed="rId4"/>
          <a:srcRect t="63776" r="21054" b="1997"/>
          <a:stretch/>
        </p:blipFill>
        <p:spPr>
          <a:xfrm>
            <a:off x="708116" y="2150772"/>
            <a:ext cx="8981399" cy="1648496"/>
          </a:xfrm>
          <a:prstGeom prst="rect">
            <a:avLst/>
          </a:prstGeom>
        </p:spPr>
      </p:pic>
      <p:pic>
        <p:nvPicPr>
          <p:cNvPr id="5" name="Picture 4"/>
          <p:cNvPicPr>
            <a:picLocks noChangeAspect="1"/>
          </p:cNvPicPr>
          <p:nvPr/>
        </p:nvPicPr>
        <p:blipFill rotWithShape="1">
          <a:blip r:embed="rId5"/>
          <a:srcRect r="20571"/>
          <a:stretch/>
        </p:blipFill>
        <p:spPr>
          <a:xfrm>
            <a:off x="708115" y="3657600"/>
            <a:ext cx="8981399" cy="3028547"/>
          </a:xfrm>
          <a:prstGeom prst="rect">
            <a:avLst/>
          </a:prstGeom>
        </p:spPr>
      </p:pic>
      <p:sp>
        <p:nvSpPr>
          <p:cNvPr id="6" name="Rectangle 5"/>
          <p:cNvSpPr/>
          <p:nvPr/>
        </p:nvSpPr>
        <p:spPr>
          <a:xfrm>
            <a:off x="978794" y="5743977"/>
            <a:ext cx="8603088" cy="382188"/>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 name="Elbow Connector 7"/>
          <p:cNvCxnSpPr>
            <a:endCxn id="6" idx="3"/>
          </p:cNvCxnSpPr>
          <p:nvPr/>
        </p:nvCxnSpPr>
        <p:spPr>
          <a:xfrm rot="16200000" flipH="1">
            <a:off x="5466099" y="1819287"/>
            <a:ext cx="4802007" cy="3429560"/>
          </a:xfrm>
          <a:prstGeom prst="bentConnector4">
            <a:avLst>
              <a:gd name="adj1" fmla="val -1044"/>
              <a:gd name="adj2" fmla="val 106666"/>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949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  Linear regression</a:t>
            </a:r>
            <a:endParaRPr lang="en-US" dirty="0"/>
          </a:p>
        </p:txBody>
      </p:sp>
    </p:spTree>
    <p:extLst>
      <p:ext uri="{BB962C8B-B14F-4D97-AF65-F5344CB8AC3E}">
        <p14:creationId xmlns:p14="http://schemas.microsoft.com/office/powerpoint/2010/main" val="32478456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logistic regression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Confounding factor?:  maternal weight at last menstrual period </a:t>
            </a:r>
          </a:p>
          <a:p>
            <a:pPr>
              <a:lnSpc>
                <a:spcPct val="120000"/>
              </a:lnSpc>
              <a:spcBef>
                <a:spcPts val="600"/>
              </a:spcBef>
            </a:pPr>
            <a:endParaRPr lang="en-US" dirty="0"/>
          </a:p>
          <a:p>
            <a:endParaRPr lang="en-US" dirty="0" smtClean="0"/>
          </a:p>
          <a:p>
            <a:endParaRPr lang="en-US" dirty="0"/>
          </a:p>
          <a:p>
            <a:endParaRPr lang="en-US" dirty="0" smtClean="0"/>
          </a:p>
          <a:p>
            <a:r>
              <a:rPr lang="en-US" dirty="0" smtClean="0"/>
              <a:t>Methods to adjust for confounding during data analysis? </a:t>
            </a:r>
          </a:p>
          <a:p>
            <a:pPr lvl="1"/>
            <a:r>
              <a:rPr lang="en-US" dirty="0" smtClean="0"/>
              <a:t>Stratification </a:t>
            </a:r>
            <a:r>
              <a:rPr lang="en-US" dirty="0" smtClean="0">
                <a:sym typeface="Wingdings" panose="05000000000000000000" pitchFamily="2" charset="2"/>
              </a:rPr>
              <a:t> Mantel-Haenszel OR</a:t>
            </a:r>
          </a:p>
          <a:p>
            <a:pPr lvl="1"/>
            <a:r>
              <a:rPr lang="en-US" dirty="0" smtClean="0">
                <a:sym typeface="Wingdings" panose="05000000000000000000" pitchFamily="2" charset="2"/>
              </a:rPr>
              <a:t>Multiple logistic regression  included LWT as a covariate </a:t>
            </a:r>
            <a:endParaRPr lang="en-US" dirty="0"/>
          </a:p>
        </p:txBody>
      </p:sp>
      <p:grpSp>
        <p:nvGrpSpPr>
          <p:cNvPr id="14" name="Group 13"/>
          <p:cNvGrpSpPr/>
          <p:nvPr/>
        </p:nvGrpSpPr>
        <p:grpSpPr>
          <a:xfrm>
            <a:off x="835382" y="3133577"/>
            <a:ext cx="5309986" cy="1402213"/>
            <a:chOff x="129703" y="2050211"/>
            <a:chExt cx="5309986" cy="1402213"/>
          </a:xfrm>
        </p:grpSpPr>
        <p:sp>
          <p:nvSpPr>
            <p:cNvPr id="4" name="TextBox 3"/>
            <p:cNvSpPr txBox="1"/>
            <p:nvPr/>
          </p:nvSpPr>
          <p:spPr>
            <a:xfrm>
              <a:off x="129703" y="3052314"/>
              <a:ext cx="2053087" cy="400110"/>
            </a:xfrm>
            <a:prstGeom prst="rect">
              <a:avLst/>
            </a:prstGeom>
            <a:noFill/>
            <a:ln>
              <a:solidFill>
                <a:srgbClr val="0070C0"/>
              </a:solidFill>
            </a:ln>
          </p:spPr>
          <p:txBody>
            <a:bodyPr wrap="square" rtlCol="0">
              <a:spAutoFit/>
            </a:bodyPr>
            <a:lstStyle/>
            <a:p>
              <a:r>
                <a:rPr lang="en-US" sz="2000" dirty="0" smtClean="0"/>
                <a:t>Smoking </a:t>
              </a:r>
              <a:endParaRPr lang="en-US" sz="2000" dirty="0"/>
            </a:p>
          </p:txBody>
        </p:sp>
        <p:sp>
          <p:nvSpPr>
            <p:cNvPr id="5" name="TextBox 4"/>
            <p:cNvSpPr txBox="1"/>
            <p:nvPr/>
          </p:nvSpPr>
          <p:spPr>
            <a:xfrm>
              <a:off x="3386602" y="3052314"/>
              <a:ext cx="2053087" cy="400110"/>
            </a:xfrm>
            <a:prstGeom prst="rect">
              <a:avLst/>
            </a:prstGeom>
            <a:noFill/>
            <a:ln>
              <a:solidFill>
                <a:srgbClr val="0070C0"/>
              </a:solidFill>
            </a:ln>
          </p:spPr>
          <p:txBody>
            <a:bodyPr wrap="square" rtlCol="0">
              <a:spAutoFit/>
            </a:bodyPr>
            <a:lstStyle/>
            <a:p>
              <a:r>
                <a:rPr lang="en-US" sz="2000" dirty="0" smtClean="0"/>
                <a:t>LBW babies</a:t>
              </a:r>
              <a:endParaRPr lang="en-US" sz="2000" dirty="0"/>
            </a:p>
          </p:txBody>
        </p:sp>
        <p:sp>
          <p:nvSpPr>
            <p:cNvPr id="6" name="TextBox 5"/>
            <p:cNvSpPr txBox="1"/>
            <p:nvPr/>
          </p:nvSpPr>
          <p:spPr>
            <a:xfrm>
              <a:off x="1133061" y="2050211"/>
              <a:ext cx="3160644" cy="400110"/>
            </a:xfrm>
            <a:prstGeom prst="rect">
              <a:avLst/>
            </a:prstGeom>
            <a:noFill/>
            <a:ln>
              <a:solidFill>
                <a:srgbClr val="0070C0"/>
              </a:solidFill>
            </a:ln>
          </p:spPr>
          <p:txBody>
            <a:bodyPr wrap="square" rtlCol="0">
              <a:spAutoFit/>
            </a:bodyPr>
            <a:lstStyle/>
            <a:p>
              <a:pPr algn="ctr"/>
              <a:r>
                <a:rPr lang="en-US" sz="2000" dirty="0" smtClean="0"/>
                <a:t>LWT: Body </a:t>
              </a:r>
              <a:r>
                <a:rPr lang="en-US" sz="2000" dirty="0" smtClean="0"/>
                <a:t>weight of mom</a:t>
              </a:r>
              <a:endParaRPr lang="en-US" sz="2000" dirty="0"/>
            </a:p>
          </p:txBody>
        </p:sp>
        <p:cxnSp>
          <p:nvCxnSpPr>
            <p:cNvPr id="7" name="Straight Arrow Connector 6"/>
            <p:cNvCxnSpPr>
              <a:stCxn id="6" idx="2"/>
              <a:endCxn id="4" idx="0"/>
            </p:cNvCxnSpPr>
            <p:nvPr/>
          </p:nvCxnSpPr>
          <p:spPr>
            <a:xfrm flipH="1">
              <a:off x="1156247" y="2474843"/>
              <a:ext cx="1557136" cy="577471"/>
            </a:xfrm>
            <a:prstGeom prst="straightConnector1">
              <a:avLst/>
            </a:prstGeom>
            <a:ln w="95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056071" y="2419544"/>
              <a:ext cx="1335192" cy="594396"/>
            </a:xfrm>
            <a:prstGeom prst="straightConnector1">
              <a:avLst/>
            </a:prstGeom>
            <a:ln>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a:endCxn id="5" idx="0"/>
            </p:cNvCxnSpPr>
            <p:nvPr/>
          </p:nvCxnSpPr>
          <p:spPr>
            <a:xfrm>
              <a:off x="2713383" y="2474843"/>
              <a:ext cx="1699763" cy="57747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a:endCxn id="5" idx="1"/>
            </p:cNvCxnSpPr>
            <p:nvPr/>
          </p:nvCxnSpPr>
          <p:spPr>
            <a:xfrm>
              <a:off x="2182790" y="3252369"/>
              <a:ext cx="1203812" cy="0"/>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grpSp>
      <p:pic>
        <p:nvPicPr>
          <p:cNvPr id="21" name="Picture 20"/>
          <p:cNvPicPr>
            <a:picLocks noChangeAspect="1"/>
          </p:cNvPicPr>
          <p:nvPr/>
        </p:nvPicPr>
        <p:blipFill rotWithShape="1">
          <a:blip r:embed="rId3"/>
          <a:srcRect r="27022" b="-3991"/>
          <a:stretch/>
        </p:blipFill>
        <p:spPr>
          <a:xfrm>
            <a:off x="4893042" y="2050211"/>
            <a:ext cx="7141295" cy="722806"/>
          </a:xfrm>
          <a:prstGeom prst="rect">
            <a:avLst/>
          </a:prstGeom>
        </p:spPr>
      </p:pic>
    </p:spTree>
    <p:extLst>
      <p:ext uri="{BB962C8B-B14F-4D97-AF65-F5344CB8AC3E}">
        <p14:creationId xmlns:p14="http://schemas.microsoft.com/office/powerpoint/2010/main" val="41119111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264" y="296214"/>
            <a:ext cx="11209136" cy="5829951"/>
          </a:xfrm>
        </p:spPr>
        <p:txBody>
          <a:bodyPr>
            <a:normAutofit/>
          </a:bodyPr>
          <a:lstStyle/>
          <a:p>
            <a:r>
              <a:rPr lang="en-US" b="1" dirty="0" smtClean="0">
                <a:solidFill>
                  <a:srgbClr val="0070C0"/>
                </a:solidFill>
              </a:rPr>
              <a:t>logit low smoke lwt</a:t>
            </a:r>
          </a:p>
          <a:p>
            <a:endParaRPr lang="en-US" dirty="0"/>
          </a:p>
          <a:p>
            <a:endParaRPr lang="en-US" dirty="0" smtClean="0"/>
          </a:p>
          <a:p>
            <a:endParaRPr lang="en-US" dirty="0"/>
          </a:p>
          <a:p>
            <a:endParaRPr lang="en-US" dirty="0" smtClean="0"/>
          </a:p>
          <a:p>
            <a:r>
              <a:rPr lang="en-US" b="1" dirty="0" smtClean="0">
                <a:solidFill>
                  <a:srgbClr val="0070C0"/>
                </a:solidFill>
              </a:rPr>
              <a:t>logit low smoke lwt, or</a:t>
            </a:r>
            <a:endParaRPr lang="en-US" b="1" dirty="0">
              <a:solidFill>
                <a:srgbClr val="0070C0"/>
              </a:solidFill>
            </a:endParaRPr>
          </a:p>
        </p:txBody>
      </p:sp>
      <p:pic>
        <p:nvPicPr>
          <p:cNvPr id="4" name="Picture 3"/>
          <p:cNvPicPr>
            <a:picLocks noChangeAspect="1"/>
          </p:cNvPicPr>
          <p:nvPr/>
        </p:nvPicPr>
        <p:blipFill rotWithShape="1">
          <a:blip r:embed="rId3"/>
          <a:srcRect r="21054"/>
          <a:stretch/>
        </p:blipFill>
        <p:spPr>
          <a:xfrm>
            <a:off x="373264" y="772073"/>
            <a:ext cx="8979243" cy="3170392"/>
          </a:xfrm>
          <a:prstGeom prst="rect">
            <a:avLst/>
          </a:prstGeom>
        </p:spPr>
      </p:pic>
      <p:pic>
        <p:nvPicPr>
          <p:cNvPr id="5" name="Picture 4"/>
          <p:cNvPicPr>
            <a:picLocks noChangeAspect="1"/>
          </p:cNvPicPr>
          <p:nvPr/>
        </p:nvPicPr>
        <p:blipFill rotWithShape="1">
          <a:blip r:embed="rId4"/>
          <a:srcRect r="21376" b="16017"/>
          <a:stretch/>
        </p:blipFill>
        <p:spPr>
          <a:xfrm>
            <a:off x="373264" y="4885482"/>
            <a:ext cx="8979243" cy="1716542"/>
          </a:xfrm>
          <a:prstGeom prst="rect">
            <a:avLst/>
          </a:prstGeom>
        </p:spPr>
      </p:pic>
      <p:sp>
        <p:nvSpPr>
          <p:cNvPr id="6" name="Rectangle 5"/>
          <p:cNvSpPr/>
          <p:nvPr/>
        </p:nvSpPr>
        <p:spPr>
          <a:xfrm>
            <a:off x="721217" y="2871989"/>
            <a:ext cx="8631290" cy="334850"/>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682580" y="5486400"/>
            <a:ext cx="8669927" cy="425003"/>
          </a:xfrm>
          <a:prstGeom prst="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loud Callout 7"/>
          <p:cNvSpPr/>
          <p:nvPr/>
        </p:nvSpPr>
        <p:spPr>
          <a:xfrm rot="811198">
            <a:off x="8925059" y="4873752"/>
            <a:ext cx="2399986" cy="612648"/>
          </a:xfrm>
          <a:prstGeom prst="cloudCallou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Interpretation of adjusted OR</a:t>
            </a:r>
            <a:endParaRPr lang="en-US" dirty="0">
              <a:solidFill>
                <a:schemeClr val="tx1"/>
              </a:solidFill>
            </a:endParaRPr>
          </a:p>
        </p:txBody>
      </p:sp>
    </p:spTree>
    <p:extLst>
      <p:ext uri="{BB962C8B-B14F-4D97-AF65-F5344CB8AC3E}">
        <p14:creationId xmlns:p14="http://schemas.microsoft.com/office/powerpoint/2010/main" val="2225728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outcomes: Prediction Equation</a:t>
            </a:r>
            <a:endParaRPr lang="en-US" dirty="0"/>
          </a:p>
        </p:txBody>
      </p:sp>
      <p:sp>
        <p:nvSpPr>
          <p:cNvPr id="3" name="Content Placeholder 2"/>
          <p:cNvSpPr>
            <a:spLocks noGrp="1"/>
          </p:cNvSpPr>
          <p:nvPr>
            <p:ph idx="1"/>
          </p:nvPr>
        </p:nvSpPr>
        <p:spPr>
          <a:xfrm>
            <a:off x="199085" y="1411357"/>
            <a:ext cx="11810881" cy="4714807"/>
          </a:xfrm>
        </p:spPr>
        <p:txBody>
          <a:bodyPr/>
          <a:lstStyle/>
          <a:p>
            <a:r>
              <a:rPr lang="en-US" dirty="0" smtClean="0"/>
              <a:t>Beta coefficient or Odds Ratio? </a:t>
            </a:r>
          </a:p>
          <a:p>
            <a:pPr marL="0" indent="0">
              <a:buNone/>
            </a:pPr>
            <a:r>
              <a:rPr lang="en-US" dirty="0" smtClean="0"/>
              <a:t> </a:t>
            </a:r>
            <a:endParaRPr lang="en-US" dirty="0"/>
          </a:p>
        </p:txBody>
      </p:sp>
      <p:sp>
        <p:nvSpPr>
          <p:cNvPr id="4" name="Right Arrow 3"/>
          <p:cNvSpPr/>
          <p:nvPr/>
        </p:nvSpPr>
        <p:spPr>
          <a:xfrm>
            <a:off x="1945177" y="2183406"/>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Right Arrow 4"/>
          <p:cNvSpPr/>
          <p:nvPr/>
        </p:nvSpPr>
        <p:spPr>
          <a:xfrm>
            <a:off x="1952611" y="3143164"/>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2617968" y="1838458"/>
                <a:ext cx="6625916"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rPr>
                          </m:ctrlPr>
                        </m:funcPr>
                        <m:fName>
                          <m:r>
                            <m:rPr>
                              <m:sty m:val="p"/>
                            </m:rPr>
                            <a:rPr lang="en-US" sz="2800">
                              <a:latin typeface="Cambria Math"/>
                            </a:rPr>
                            <m:t>ln</m:t>
                          </m:r>
                        </m:fName>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acc>
                                    <m:accPr>
                                      <m:chr m:val="̂"/>
                                      <m:ctrlPr>
                                        <a:rPr lang="en-US" sz="2800" i="1" smtClean="0">
                                          <a:latin typeface="Cambria Math" panose="02040503050406030204" pitchFamily="18" charset="0"/>
                                        </a:rPr>
                                      </m:ctrlPr>
                                    </m:accPr>
                                    <m:e>
                                      <m:r>
                                        <a:rPr lang="en-US" sz="2800" i="1" smtClean="0">
                                          <a:latin typeface="Cambria Math"/>
                                        </a:rPr>
                                        <m:t>𝑝</m:t>
                                      </m:r>
                                    </m:e>
                                  </m:acc>
                                </m:num>
                                <m:den>
                                  <m:r>
                                    <a:rPr lang="en-US" sz="2800" i="1">
                                      <a:latin typeface="Cambria Math"/>
                                    </a:rPr>
                                    <m:t>1−</m:t>
                                  </m:r>
                                  <m:acc>
                                    <m:accPr>
                                      <m:chr m:val="̂"/>
                                      <m:ctrlPr>
                                        <a:rPr lang="en-US" sz="2800" i="1">
                                          <a:latin typeface="Cambria Math" panose="02040503050406030204" pitchFamily="18" charset="0"/>
                                        </a:rPr>
                                      </m:ctrlPr>
                                    </m:accPr>
                                    <m:e>
                                      <m:r>
                                        <a:rPr lang="en-US" sz="2800" i="1">
                                          <a:latin typeface="Cambria Math"/>
                                        </a:rPr>
                                        <m:t>𝑝</m:t>
                                      </m:r>
                                    </m:e>
                                  </m:acc>
                                </m:den>
                              </m:f>
                            </m:e>
                          </m:d>
                          <m:r>
                            <a:rPr lang="en-US" sz="2800" i="1" smtClean="0">
                              <a:solidFill>
                                <a:srgbClr val="0070C0"/>
                              </a:solidFill>
                              <a:latin typeface="Cambria Math"/>
                            </a:rPr>
                            <m:t>=</m:t>
                          </m:r>
                          <m:sSub>
                            <m:sSubPr>
                              <m:ctrlPr>
                                <a:rPr lang="en-US" sz="2800" i="1">
                                  <a:solidFill>
                                    <a:srgbClr val="0070C0"/>
                                  </a:solidFill>
                                  <a:latin typeface="Cambria Math" panose="02040503050406030204" pitchFamily="18" charset="0"/>
                                  <a:ea typeface="Cambria Math"/>
                                </a:rPr>
                              </m:ctrlPr>
                            </m:sSubPr>
                            <m:e>
                              <m:acc>
                                <m:accPr>
                                  <m:chr m:val="̂"/>
                                  <m:ctrlPr>
                                    <a:rPr lang="en-US" sz="2800" i="1" smtClean="0">
                                      <a:solidFill>
                                        <a:srgbClr val="0070C0"/>
                                      </a:solidFill>
                                      <a:latin typeface="Cambria Math" panose="02040503050406030204" pitchFamily="18" charset="0"/>
                                      <a:ea typeface="Cambria Math"/>
                                    </a:rPr>
                                  </m:ctrlPr>
                                </m:accPr>
                                <m:e>
                                  <m:r>
                                    <a:rPr lang="en-US" sz="2800" i="1">
                                      <a:solidFill>
                                        <a:srgbClr val="0070C0"/>
                                      </a:solidFill>
                                      <a:latin typeface="Cambria Math"/>
                                      <a:ea typeface="Cambria Math"/>
                                    </a:rPr>
                                    <m:t>𝛽</m:t>
                                  </m:r>
                                </m:e>
                              </m:acc>
                            </m:e>
                            <m:sub>
                              <m:r>
                                <a:rPr lang="en-US" sz="2800" b="0" i="1" smtClean="0">
                                  <a:solidFill>
                                    <a:srgbClr val="0070C0"/>
                                  </a:solidFill>
                                  <a:latin typeface="Cambria Math" panose="02040503050406030204" pitchFamily="18" charset="0"/>
                                  <a:ea typeface="Cambria Math"/>
                                </a:rPr>
                                <m:t>0</m:t>
                              </m:r>
                            </m:sub>
                          </m:sSub>
                          <m:r>
                            <a:rPr lang="en-US" sz="2800" i="1">
                              <a:solidFill>
                                <a:srgbClr val="0070C0"/>
                              </a:solidFill>
                              <a:latin typeface="Cambria Math"/>
                              <a:ea typeface="Cambria Math"/>
                            </a:rPr>
                            <m:t>+</m:t>
                          </m:r>
                          <m:sSub>
                            <m:sSubPr>
                              <m:ctrlPr>
                                <a:rPr lang="en-US" sz="2800" i="1">
                                  <a:solidFill>
                                    <a:srgbClr val="0070C0"/>
                                  </a:solidFill>
                                  <a:latin typeface="Cambria Math" panose="02040503050406030204" pitchFamily="18" charset="0"/>
                                  <a:ea typeface="Cambria Math"/>
                                </a:rPr>
                              </m:ctrlPr>
                            </m:sSubPr>
                            <m:e>
                              <m:acc>
                                <m:accPr>
                                  <m:chr m:val="̂"/>
                                  <m:ctrlPr>
                                    <a:rPr lang="en-US" sz="2800" i="1">
                                      <a:solidFill>
                                        <a:srgbClr val="0070C0"/>
                                      </a:solidFill>
                                      <a:latin typeface="Cambria Math" panose="02040503050406030204" pitchFamily="18" charset="0"/>
                                      <a:ea typeface="Cambria Math"/>
                                    </a:rPr>
                                  </m:ctrlPr>
                                </m:accPr>
                                <m:e>
                                  <m:r>
                                    <a:rPr lang="en-US" sz="2800" i="1">
                                      <a:solidFill>
                                        <a:srgbClr val="0070C0"/>
                                      </a:solidFill>
                                      <a:latin typeface="Cambria Math"/>
                                      <a:ea typeface="Cambria Math"/>
                                    </a:rPr>
                                    <m:t>𝛽</m:t>
                                  </m:r>
                                </m:e>
                              </m:acc>
                            </m:e>
                            <m:sub>
                              <m:r>
                                <a:rPr lang="en-US" sz="2800" b="0" i="1" smtClean="0">
                                  <a:solidFill>
                                    <a:srgbClr val="0070C0"/>
                                  </a:solidFill>
                                  <a:latin typeface="Cambria Math" panose="02040503050406030204" pitchFamily="18" charset="0"/>
                                  <a:ea typeface="Cambria Math"/>
                                </a:rPr>
                                <m:t>1</m:t>
                              </m:r>
                            </m:sub>
                          </m:sSub>
                          <m:sSub>
                            <m:sSubPr>
                              <m:ctrlPr>
                                <a:rPr lang="en-US" sz="2800" i="1">
                                  <a:solidFill>
                                    <a:srgbClr val="0070C0"/>
                                  </a:solidFill>
                                  <a:latin typeface="Cambria Math" panose="02040503050406030204" pitchFamily="18" charset="0"/>
                                  <a:ea typeface="Cambria Math"/>
                                </a:rPr>
                              </m:ctrlPr>
                            </m:sSubPr>
                            <m:e>
                              <m:r>
                                <a:rPr lang="en-US" sz="2800" i="1">
                                  <a:solidFill>
                                    <a:srgbClr val="0070C0"/>
                                  </a:solidFill>
                                  <a:latin typeface="Cambria Math"/>
                                  <a:ea typeface="Cambria Math"/>
                                </a:rPr>
                                <m:t>𝑋</m:t>
                              </m:r>
                            </m:e>
                            <m:sub>
                              <m:r>
                                <a:rPr lang="en-US" sz="2800" i="1">
                                  <a:solidFill>
                                    <a:srgbClr val="0070C0"/>
                                  </a:solidFill>
                                  <a:latin typeface="Cambria Math"/>
                                  <a:ea typeface="Cambria Math"/>
                                </a:rPr>
                                <m:t>1</m:t>
                              </m:r>
                            </m:sub>
                          </m:sSub>
                          <m:r>
                            <a:rPr lang="en-US" sz="2800" i="1">
                              <a:solidFill>
                                <a:srgbClr val="0070C0"/>
                              </a:solidFill>
                              <a:latin typeface="Cambria Math"/>
                              <a:ea typeface="Cambria Math"/>
                            </a:rPr>
                            <m:t>+</m:t>
                          </m:r>
                          <m:sSub>
                            <m:sSubPr>
                              <m:ctrlPr>
                                <a:rPr lang="en-US" sz="2800" i="1">
                                  <a:solidFill>
                                    <a:srgbClr val="0070C0"/>
                                  </a:solidFill>
                                  <a:latin typeface="Cambria Math" panose="02040503050406030204" pitchFamily="18" charset="0"/>
                                  <a:ea typeface="Cambria Math"/>
                                </a:rPr>
                              </m:ctrlPr>
                            </m:sSubPr>
                            <m:e>
                              <m:acc>
                                <m:accPr>
                                  <m:chr m:val="̂"/>
                                  <m:ctrlPr>
                                    <a:rPr lang="en-US" sz="2800" i="1">
                                      <a:solidFill>
                                        <a:srgbClr val="0070C0"/>
                                      </a:solidFill>
                                      <a:latin typeface="Cambria Math" panose="02040503050406030204" pitchFamily="18" charset="0"/>
                                      <a:ea typeface="Cambria Math"/>
                                    </a:rPr>
                                  </m:ctrlPr>
                                </m:accPr>
                                <m:e>
                                  <m:r>
                                    <a:rPr lang="en-US" sz="2800" i="1">
                                      <a:solidFill>
                                        <a:srgbClr val="0070C0"/>
                                      </a:solidFill>
                                      <a:latin typeface="Cambria Math"/>
                                      <a:ea typeface="Cambria Math"/>
                                    </a:rPr>
                                    <m:t>𝛽</m:t>
                                  </m:r>
                                </m:e>
                              </m:acc>
                            </m:e>
                            <m:sub>
                              <m:r>
                                <a:rPr lang="en-US" sz="2800" b="0" i="1" smtClean="0">
                                  <a:solidFill>
                                    <a:srgbClr val="0070C0"/>
                                  </a:solidFill>
                                  <a:latin typeface="Cambria Math" panose="02040503050406030204" pitchFamily="18" charset="0"/>
                                  <a:ea typeface="Cambria Math"/>
                                </a:rPr>
                                <m:t>2</m:t>
                              </m:r>
                            </m:sub>
                          </m:sSub>
                          <m:sSub>
                            <m:sSubPr>
                              <m:ctrlPr>
                                <a:rPr lang="en-US" sz="2800" i="1">
                                  <a:solidFill>
                                    <a:srgbClr val="0070C0"/>
                                  </a:solidFill>
                                  <a:latin typeface="Cambria Math" panose="02040503050406030204" pitchFamily="18" charset="0"/>
                                  <a:ea typeface="Cambria Math"/>
                                </a:rPr>
                              </m:ctrlPr>
                            </m:sSubPr>
                            <m:e>
                              <m:r>
                                <a:rPr lang="en-US" sz="2800" i="1">
                                  <a:solidFill>
                                    <a:srgbClr val="0070C0"/>
                                  </a:solidFill>
                                  <a:latin typeface="Cambria Math"/>
                                  <a:ea typeface="Cambria Math"/>
                                </a:rPr>
                                <m:t>𝑋</m:t>
                              </m:r>
                            </m:e>
                            <m:sub>
                              <m:r>
                                <a:rPr lang="en-US" sz="2800" i="1">
                                  <a:solidFill>
                                    <a:srgbClr val="0070C0"/>
                                  </a:solidFill>
                                  <a:latin typeface="Cambria Math"/>
                                  <a:ea typeface="Cambria Math"/>
                                </a:rPr>
                                <m:t>2</m:t>
                              </m:r>
                            </m:sub>
                          </m:sSub>
                          <m:r>
                            <a:rPr lang="en-US" sz="2800" b="0" i="1" smtClean="0">
                              <a:solidFill>
                                <a:srgbClr val="0070C0"/>
                              </a:solidFill>
                              <a:latin typeface="Cambria Math" panose="02040503050406030204" pitchFamily="18" charset="0"/>
                              <a:ea typeface="Cambria Math"/>
                            </a:rPr>
                            <m:t>+ …</m:t>
                          </m:r>
                          <m:sSub>
                            <m:sSubPr>
                              <m:ctrlPr>
                                <a:rPr lang="en-US" sz="2800" i="1">
                                  <a:solidFill>
                                    <a:srgbClr val="0070C0"/>
                                  </a:solidFill>
                                  <a:latin typeface="Cambria Math" panose="02040503050406030204" pitchFamily="18" charset="0"/>
                                  <a:ea typeface="Cambria Math"/>
                                </a:rPr>
                              </m:ctrlPr>
                            </m:sSubPr>
                            <m:e>
                              <m:acc>
                                <m:accPr>
                                  <m:chr m:val="̂"/>
                                  <m:ctrlPr>
                                    <a:rPr lang="en-US" sz="2800" i="1">
                                      <a:solidFill>
                                        <a:srgbClr val="0070C0"/>
                                      </a:solidFill>
                                      <a:latin typeface="Cambria Math" panose="02040503050406030204" pitchFamily="18" charset="0"/>
                                      <a:ea typeface="Cambria Math"/>
                                    </a:rPr>
                                  </m:ctrlPr>
                                </m:accPr>
                                <m:e>
                                  <m:r>
                                    <a:rPr lang="en-US" sz="2800" i="1">
                                      <a:solidFill>
                                        <a:srgbClr val="0070C0"/>
                                      </a:solidFill>
                                      <a:latin typeface="Cambria Math"/>
                                      <a:ea typeface="Cambria Math"/>
                                    </a:rPr>
                                    <m:t>𝛽</m:t>
                                  </m:r>
                                </m:e>
                              </m:acc>
                            </m:e>
                            <m:sub>
                              <m:r>
                                <a:rPr lang="en-US" sz="2800" b="0" i="1" smtClean="0">
                                  <a:solidFill>
                                    <a:srgbClr val="0070C0"/>
                                  </a:solidFill>
                                  <a:latin typeface="Cambria Math" panose="02040503050406030204" pitchFamily="18" charset="0"/>
                                  <a:ea typeface="Cambria Math"/>
                                </a:rPr>
                                <m:t>𝑖</m:t>
                              </m:r>
                            </m:sub>
                          </m:sSub>
                          <m:sSub>
                            <m:sSubPr>
                              <m:ctrlPr>
                                <a:rPr lang="en-US" sz="2800" i="1">
                                  <a:solidFill>
                                    <a:srgbClr val="0070C0"/>
                                  </a:solidFill>
                                  <a:latin typeface="Cambria Math" panose="02040503050406030204" pitchFamily="18" charset="0"/>
                                  <a:ea typeface="Cambria Math"/>
                                </a:rPr>
                              </m:ctrlPr>
                            </m:sSubPr>
                            <m:e>
                              <m:r>
                                <a:rPr lang="en-US" sz="2800" i="1">
                                  <a:solidFill>
                                    <a:srgbClr val="0070C0"/>
                                  </a:solidFill>
                                  <a:latin typeface="Cambria Math"/>
                                  <a:ea typeface="Cambria Math"/>
                                </a:rPr>
                                <m:t>𝑋</m:t>
                              </m:r>
                            </m:e>
                            <m:sub>
                              <m:r>
                                <a:rPr lang="en-US" sz="2800" b="0" i="1" smtClean="0">
                                  <a:solidFill>
                                    <a:srgbClr val="0070C0"/>
                                  </a:solidFill>
                                  <a:latin typeface="Cambria Math" panose="02040503050406030204" pitchFamily="18" charset="0"/>
                                  <a:ea typeface="Cambria Math"/>
                                </a:rPr>
                                <m:t>𝑖</m:t>
                              </m:r>
                            </m:sub>
                          </m:sSub>
                        </m:e>
                      </m:func>
                    </m:oMath>
                  </m:oMathPara>
                </a14:m>
                <a:endParaRPr lang="en-US" sz="2800" dirty="0">
                  <a:latin typeface="Arial" panose="020B0604020202020204" pitchFamily="34" charset="0"/>
                  <a:cs typeface="Arial" panose="020B0604020202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617968" y="1838458"/>
                <a:ext cx="6625916" cy="106048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688592" y="2915767"/>
                <a:ext cx="5212773" cy="11683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𝑝</m:t>
                          </m:r>
                        </m:e>
                      </m:acc>
                      <m:r>
                        <a:rPr lang="en-US" sz="2800" i="1">
                          <a:solidFill>
                            <a:srgbClr val="FF0000"/>
                          </a:solidFill>
                          <a:latin typeface="Cambria Math"/>
                        </a:rPr>
                        <m:t>= </m:t>
                      </m:r>
                      <m:f>
                        <m:fPr>
                          <m:ctrlPr>
                            <a:rPr lang="en-US" sz="2800" i="1">
                              <a:solidFill>
                                <a:srgbClr val="FF0000"/>
                              </a:solidFill>
                              <a:latin typeface="Cambria Math" panose="02040503050406030204" pitchFamily="18" charset="0"/>
                            </a:rPr>
                          </m:ctrlPr>
                        </m:fPr>
                        <m:num>
                          <m:sSup>
                            <m:sSupPr>
                              <m:ctrlPr>
                                <a:rPr lang="en-US" sz="2800" i="1">
                                  <a:solidFill>
                                    <a:srgbClr val="FF0000"/>
                                  </a:solidFill>
                                  <a:latin typeface="Cambria Math" panose="02040503050406030204" pitchFamily="18" charset="0"/>
                                </a:rPr>
                              </m:ctrlPr>
                            </m:sSupPr>
                            <m:e>
                              <m:r>
                                <a:rPr lang="en-US" sz="2800" i="1">
                                  <a:solidFill>
                                    <a:srgbClr val="FF0000"/>
                                  </a:solidFill>
                                  <a:latin typeface="Cambria Math"/>
                                </a:rPr>
                                <m:t>𝑒</m:t>
                              </m:r>
                            </m:e>
                            <m:sup>
                              <m:r>
                                <a:rPr lang="en-US" sz="2800" i="1">
                                  <a:solidFill>
                                    <a:srgbClr val="FF0000"/>
                                  </a:solidFill>
                                  <a:latin typeface="Cambria Math"/>
                                </a:rPr>
                                <m:t>(</m:t>
                              </m:r>
                              <m:sSub>
                                <m:sSubPr>
                                  <m:ctrlPr>
                                    <a:rPr lang="en-US" sz="2800" i="1" smtClean="0">
                                      <a:solidFill>
                                        <a:srgbClr val="0070C0"/>
                                      </a:solidFill>
                                      <a:latin typeface="Cambria Math" panose="02040503050406030204" pitchFamily="18" charset="0"/>
                                      <a:ea typeface="Cambria Math"/>
                                    </a:rPr>
                                  </m:ctrlPr>
                                </m:sSubPr>
                                <m:e>
                                  <m:acc>
                                    <m:accPr>
                                      <m:chr m:val="̂"/>
                                      <m:ctrlPr>
                                        <a:rPr lang="en-US" sz="2800" i="1">
                                          <a:solidFill>
                                            <a:srgbClr val="0070C0"/>
                                          </a:solidFill>
                                          <a:latin typeface="Cambria Math" panose="02040503050406030204" pitchFamily="18" charset="0"/>
                                          <a:ea typeface="Cambria Math"/>
                                        </a:rPr>
                                      </m:ctrlPr>
                                    </m:accPr>
                                    <m:e>
                                      <m:r>
                                        <a:rPr lang="en-US" sz="2800" i="1">
                                          <a:solidFill>
                                            <a:srgbClr val="0070C0"/>
                                          </a:solidFill>
                                          <a:latin typeface="Cambria Math"/>
                                          <a:ea typeface="Cambria Math"/>
                                        </a:rPr>
                                        <m:t>𝛽</m:t>
                                      </m:r>
                                    </m:e>
                                  </m:acc>
                                </m:e>
                                <m:sub>
                                  <m:r>
                                    <a:rPr lang="en-US" sz="2800" i="1">
                                      <a:solidFill>
                                        <a:srgbClr val="0070C0"/>
                                      </a:solidFill>
                                      <a:latin typeface="Cambria Math" panose="02040503050406030204" pitchFamily="18" charset="0"/>
                                      <a:ea typeface="Cambria Math"/>
                                    </a:rPr>
                                    <m:t>0</m:t>
                                  </m:r>
                                </m:sub>
                              </m:sSub>
                              <m:r>
                                <a:rPr lang="en-US" sz="2800" i="1">
                                  <a:solidFill>
                                    <a:srgbClr val="0070C0"/>
                                  </a:solidFill>
                                  <a:latin typeface="Cambria Math"/>
                                  <a:ea typeface="Cambria Math"/>
                                </a:rPr>
                                <m:t>+</m:t>
                              </m:r>
                              <m:sSub>
                                <m:sSubPr>
                                  <m:ctrlPr>
                                    <a:rPr lang="en-US" sz="2800" i="1">
                                      <a:solidFill>
                                        <a:srgbClr val="0070C0"/>
                                      </a:solidFill>
                                      <a:latin typeface="Cambria Math" panose="02040503050406030204" pitchFamily="18" charset="0"/>
                                      <a:ea typeface="Cambria Math"/>
                                    </a:rPr>
                                  </m:ctrlPr>
                                </m:sSubPr>
                                <m:e>
                                  <m:acc>
                                    <m:accPr>
                                      <m:chr m:val="̂"/>
                                      <m:ctrlPr>
                                        <a:rPr lang="en-US" sz="2800" i="1">
                                          <a:solidFill>
                                            <a:srgbClr val="0070C0"/>
                                          </a:solidFill>
                                          <a:latin typeface="Cambria Math" panose="02040503050406030204" pitchFamily="18" charset="0"/>
                                          <a:ea typeface="Cambria Math"/>
                                        </a:rPr>
                                      </m:ctrlPr>
                                    </m:accPr>
                                    <m:e>
                                      <m:r>
                                        <a:rPr lang="en-US" sz="2800" i="1">
                                          <a:solidFill>
                                            <a:srgbClr val="0070C0"/>
                                          </a:solidFill>
                                          <a:latin typeface="Cambria Math"/>
                                          <a:ea typeface="Cambria Math"/>
                                        </a:rPr>
                                        <m:t>𝛽</m:t>
                                      </m:r>
                                    </m:e>
                                  </m:acc>
                                </m:e>
                                <m:sub>
                                  <m:r>
                                    <a:rPr lang="en-US" sz="2800" i="1">
                                      <a:solidFill>
                                        <a:srgbClr val="0070C0"/>
                                      </a:solidFill>
                                      <a:latin typeface="Cambria Math" panose="02040503050406030204" pitchFamily="18" charset="0"/>
                                      <a:ea typeface="Cambria Math"/>
                                    </a:rPr>
                                    <m:t>1</m:t>
                                  </m:r>
                                </m:sub>
                              </m:sSub>
                              <m:sSub>
                                <m:sSubPr>
                                  <m:ctrlPr>
                                    <a:rPr lang="en-US" sz="2800" i="1">
                                      <a:solidFill>
                                        <a:srgbClr val="0070C0"/>
                                      </a:solidFill>
                                      <a:latin typeface="Cambria Math" panose="02040503050406030204" pitchFamily="18" charset="0"/>
                                      <a:ea typeface="Cambria Math"/>
                                    </a:rPr>
                                  </m:ctrlPr>
                                </m:sSubPr>
                                <m:e>
                                  <m:r>
                                    <a:rPr lang="en-US" sz="2800" i="1">
                                      <a:solidFill>
                                        <a:srgbClr val="0070C0"/>
                                      </a:solidFill>
                                      <a:latin typeface="Cambria Math"/>
                                      <a:ea typeface="Cambria Math"/>
                                    </a:rPr>
                                    <m:t>𝑋</m:t>
                                  </m:r>
                                </m:e>
                                <m:sub>
                                  <m:r>
                                    <a:rPr lang="en-US" sz="2800" i="1">
                                      <a:solidFill>
                                        <a:srgbClr val="0070C0"/>
                                      </a:solidFill>
                                      <a:latin typeface="Cambria Math"/>
                                      <a:ea typeface="Cambria Math"/>
                                    </a:rPr>
                                    <m:t>1</m:t>
                                  </m:r>
                                </m:sub>
                              </m:sSub>
                              <m:r>
                                <a:rPr lang="en-US" sz="2800" i="1">
                                  <a:solidFill>
                                    <a:srgbClr val="0070C0"/>
                                  </a:solidFill>
                                  <a:latin typeface="Cambria Math"/>
                                  <a:ea typeface="Cambria Math"/>
                                </a:rPr>
                                <m:t>+</m:t>
                              </m:r>
                              <m:sSub>
                                <m:sSubPr>
                                  <m:ctrlPr>
                                    <a:rPr lang="en-US" sz="2800" i="1">
                                      <a:solidFill>
                                        <a:srgbClr val="0070C0"/>
                                      </a:solidFill>
                                      <a:latin typeface="Cambria Math" panose="02040503050406030204" pitchFamily="18" charset="0"/>
                                      <a:ea typeface="Cambria Math"/>
                                    </a:rPr>
                                  </m:ctrlPr>
                                </m:sSubPr>
                                <m:e>
                                  <m:acc>
                                    <m:accPr>
                                      <m:chr m:val="̂"/>
                                      <m:ctrlPr>
                                        <a:rPr lang="en-US" sz="2800" i="1">
                                          <a:solidFill>
                                            <a:srgbClr val="0070C0"/>
                                          </a:solidFill>
                                          <a:latin typeface="Cambria Math" panose="02040503050406030204" pitchFamily="18" charset="0"/>
                                          <a:ea typeface="Cambria Math"/>
                                        </a:rPr>
                                      </m:ctrlPr>
                                    </m:accPr>
                                    <m:e>
                                      <m:r>
                                        <a:rPr lang="en-US" sz="2800" i="1">
                                          <a:solidFill>
                                            <a:srgbClr val="0070C0"/>
                                          </a:solidFill>
                                          <a:latin typeface="Cambria Math"/>
                                          <a:ea typeface="Cambria Math"/>
                                        </a:rPr>
                                        <m:t>𝛽</m:t>
                                      </m:r>
                                    </m:e>
                                  </m:acc>
                                </m:e>
                                <m:sub>
                                  <m:r>
                                    <a:rPr lang="en-US" sz="2800" i="1">
                                      <a:solidFill>
                                        <a:srgbClr val="0070C0"/>
                                      </a:solidFill>
                                      <a:latin typeface="Cambria Math" panose="02040503050406030204" pitchFamily="18" charset="0"/>
                                      <a:ea typeface="Cambria Math"/>
                                    </a:rPr>
                                    <m:t>2</m:t>
                                  </m:r>
                                </m:sub>
                              </m:sSub>
                              <m:sSub>
                                <m:sSubPr>
                                  <m:ctrlPr>
                                    <a:rPr lang="en-US" sz="2800" i="1">
                                      <a:solidFill>
                                        <a:srgbClr val="0070C0"/>
                                      </a:solidFill>
                                      <a:latin typeface="Cambria Math" panose="02040503050406030204" pitchFamily="18" charset="0"/>
                                      <a:ea typeface="Cambria Math"/>
                                    </a:rPr>
                                  </m:ctrlPr>
                                </m:sSubPr>
                                <m:e>
                                  <m:r>
                                    <a:rPr lang="en-US" sz="2800" i="1">
                                      <a:solidFill>
                                        <a:srgbClr val="0070C0"/>
                                      </a:solidFill>
                                      <a:latin typeface="Cambria Math"/>
                                      <a:ea typeface="Cambria Math"/>
                                    </a:rPr>
                                    <m:t>𝑋</m:t>
                                  </m:r>
                                </m:e>
                                <m:sub>
                                  <m:r>
                                    <a:rPr lang="en-US" sz="2800" i="1">
                                      <a:solidFill>
                                        <a:srgbClr val="0070C0"/>
                                      </a:solidFill>
                                      <a:latin typeface="Cambria Math"/>
                                      <a:ea typeface="Cambria Math"/>
                                    </a:rPr>
                                    <m:t>2</m:t>
                                  </m:r>
                                </m:sub>
                              </m:sSub>
                              <m:r>
                                <a:rPr lang="en-US" sz="2800" i="1">
                                  <a:solidFill>
                                    <a:srgbClr val="0070C0"/>
                                  </a:solidFill>
                                  <a:latin typeface="Cambria Math" panose="02040503050406030204" pitchFamily="18" charset="0"/>
                                  <a:ea typeface="Cambria Math"/>
                                </a:rPr>
                                <m:t>+ …</m:t>
                              </m:r>
                              <m:sSub>
                                <m:sSubPr>
                                  <m:ctrlPr>
                                    <a:rPr lang="en-US" sz="2800" i="1">
                                      <a:solidFill>
                                        <a:srgbClr val="0070C0"/>
                                      </a:solidFill>
                                      <a:latin typeface="Cambria Math" panose="02040503050406030204" pitchFamily="18" charset="0"/>
                                      <a:ea typeface="Cambria Math"/>
                                    </a:rPr>
                                  </m:ctrlPr>
                                </m:sSubPr>
                                <m:e>
                                  <m:acc>
                                    <m:accPr>
                                      <m:chr m:val="̂"/>
                                      <m:ctrlPr>
                                        <a:rPr lang="en-US" sz="2800" i="1">
                                          <a:solidFill>
                                            <a:srgbClr val="0070C0"/>
                                          </a:solidFill>
                                          <a:latin typeface="Cambria Math" panose="02040503050406030204" pitchFamily="18" charset="0"/>
                                          <a:ea typeface="Cambria Math"/>
                                        </a:rPr>
                                      </m:ctrlPr>
                                    </m:accPr>
                                    <m:e>
                                      <m:r>
                                        <a:rPr lang="en-US" sz="2800" i="1">
                                          <a:solidFill>
                                            <a:srgbClr val="0070C0"/>
                                          </a:solidFill>
                                          <a:latin typeface="Cambria Math"/>
                                          <a:ea typeface="Cambria Math"/>
                                        </a:rPr>
                                        <m:t>𝛽</m:t>
                                      </m:r>
                                    </m:e>
                                  </m:acc>
                                </m:e>
                                <m:sub>
                                  <m:r>
                                    <a:rPr lang="en-US" sz="2800" i="1">
                                      <a:solidFill>
                                        <a:srgbClr val="0070C0"/>
                                      </a:solidFill>
                                      <a:latin typeface="Cambria Math" panose="02040503050406030204" pitchFamily="18" charset="0"/>
                                      <a:ea typeface="Cambria Math"/>
                                    </a:rPr>
                                    <m:t>𝑖</m:t>
                                  </m:r>
                                </m:sub>
                              </m:sSub>
                              <m:sSub>
                                <m:sSubPr>
                                  <m:ctrlPr>
                                    <a:rPr lang="en-US" sz="2800" i="1">
                                      <a:solidFill>
                                        <a:srgbClr val="0070C0"/>
                                      </a:solidFill>
                                      <a:latin typeface="Cambria Math" panose="02040503050406030204" pitchFamily="18" charset="0"/>
                                      <a:ea typeface="Cambria Math"/>
                                    </a:rPr>
                                  </m:ctrlPr>
                                </m:sSubPr>
                                <m:e>
                                  <m:r>
                                    <a:rPr lang="en-US" sz="2800" i="1">
                                      <a:solidFill>
                                        <a:srgbClr val="0070C0"/>
                                      </a:solidFill>
                                      <a:latin typeface="Cambria Math"/>
                                      <a:ea typeface="Cambria Math"/>
                                    </a:rPr>
                                    <m:t>𝑋</m:t>
                                  </m:r>
                                </m:e>
                                <m:sub>
                                  <m:r>
                                    <a:rPr lang="en-US" sz="2800" i="1">
                                      <a:solidFill>
                                        <a:srgbClr val="0070C0"/>
                                      </a:solidFill>
                                      <a:latin typeface="Cambria Math" panose="02040503050406030204" pitchFamily="18" charset="0"/>
                                      <a:ea typeface="Cambria Math"/>
                                    </a:rPr>
                                    <m:t>𝑖</m:t>
                                  </m:r>
                                </m:sub>
                              </m:sSub>
                              <m:r>
                                <a:rPr lang="en-US" sz="2800" i="1">
                                  <a:solidFill>
                                    <a:srgbClr val="FF0000"/>
                                  </a:solidFill>
                                  <a:latin typeface="Cambria Math"/>
                                  <a:ea typeface="Cambria Math"/>
                                </a:rPr>
                                <m:t>)</m:t>
                              </m:r>
                            </m:sup>
                          </m:sSup>
                        </m:num>
                        <m:den>
                          <m:r>
                            <a:rPr lang="en-US" sz="2800" i="1">
                              <a:solidFill>
                                <a:srgbClr val="FF0000"/>
                              </a:solidFill>
                              <a:latin typeface="Cambria Math"/>
                            </a:rPr>
                            <m:t>(1+</m:t>
                          </m:r>
                          <m:sSup>
                            <m:sSupPr>
                              <m:ctrlPr>
                                <a:rPr lang="en-US" sz="2800" i="1">
                                  <a:solidFill>
                                    <a:srgbClr val="FF0000"/>
                                  </a:solidFill>
                                  <a:latin typeface="Cambria Math" panose="02040503050406030204" pitchFamily="18" charset="0"/>
                                </a:rPr>
                              </m:ctrlPr>
                            </m:sSupPr>
                            <m:e>
                              <m:r>
                                <a:rPr lang="en-US" sz="2800" i="1">
                                  <a:solidFill>
                                    <a:srgbClr val="FF0000"/>
                                  </a:solidFill>
                                  <a:latin typeface="Cambria Math"/>
                                </a:rPr>
                                <m:t>𝑒</m:t>
                              </m:r>
                            </m:e>
                            <m:sup>
                              <m:r>
                                <a:rPr lang="en-US" sz="2800" i="1">
                                  <a:solidFill>
                                    <a:srgbClr val="FF0000"/>
                                  </a:solidFill>
                                  <a:latin typeface="Cambria Math"/>
                                </a:rPr>
                                <m:t>(</m:t>
                              </m:r>
                              <m:sSub>
                                <m:sSubPr>
                                  <m:ctrlPr>
                                    <a:rPr lang="en-US" sz="2800" i="1" smtClean="0">
                                      <a:solidFill>
                                        <a:srgbClr val="0070C0"/>
                                      </a:solidFill>
                                      <a:latin typeface="Cambria Math" panose="02040503050406030204" pitchFamily="18" charset="0"/>
                                      <a:ea typeface="Cambria Math"/>
                                    </a:rPr>
                                  </m:ctrlPr>
                                </m:sSubPr>
                                <m:e>
                                  <m:acc>
                                    <m:accPr>
                                      <m:chr m:val="̂"/>
                                      <m:ctrlPr>
                                        <a:rPr lang="en-US" sz="2800" i="1">
                                          <a:solidFill>
                                            <a:srgbClr val="0070C0"/>
                                          </a:solidFill>
                                          <a:latin typeface="Cambria Math" panose="02040503050406030204" pitchFamily="18" charset="0"/>
                                          <a:ea typeface="Cambria Math"/>
                                        </a:rPr>
                                      </m:ctrlPr>
                                    </m:accPr>
                                    <m:e>
                                      <m:r>
                                        <a:rPr lang="en-US" sz="2800" i="1">
                                          <a:solidFill>
                                            <a:srgbClr val="0070C0"/>
                                          </a:solidFill>
                                          <a:latin typeface="Cambria Math"/>
                                          <a:ea typeface="Cambria Math"/>
                                        </a:rPr>
                                        <m:t>𝛽</m:t>
                                      </m:r>
                                    </m:e>
                                  </m:acc>
                                </m:e>
                                <m:sub>
                                  <m:r>
                                    <a:rPr lang="en-US" sz="2800" i="1">
                                      <a:solidFill>
                                        <a:srgbClr val="0070C0"/>
                                      </a:solidFill>
                                      <a:latin typeface="Cambria Math" panose="02040503050406030204" pitchFamily="18" charset="0"/>
                                      <a:ea typeface="Cambria Math"/>
                                    </a:rPr>
                                    <m:t>0</m:t>
                                  </m:r>
                                </m:sub>
                              </m:sSub>
                              <m:r>
                                <a:rPr lang="en-US" sz="2800" i="1">
                                  <a:solidFill>
                                    <a:srgbClr val="0070C0"/>
                                  </a:solidFill>
                                  <a:latin typeface="Cambria Math"/>
                                  <a:ea typeface="Cambria Math"/>
                                </a:rPr>
                                <m:t>+</m:t>
                              </m:r>
                              <m:sSub>
                                <m:sSubPr>
                                  <m:ctrlPr>
                                    <a:rPr lang="en-US" sz="2800" i="1">
                                      <a:solidFill>
                                        <a:srgbClr val="0070C0"/>
                                      </a:solidFill>
                                      <a:latin typeface="Cambria Math" panose="02040503050406030204" pitchFamily="18" charset="0"/>
                                      <a:ea typeface="Cambria Math"/>
                                    </a:rPr>
                                  </m:ctrlPr>
                                </m:sSubPr>
                                <m:e>
                                  <m:acc>
                                    <m:accPr>
                                      <m:chr m:val="̂"/>
                                      <m:ctrlPr>
                                        <a:rPr lang="en-US" sz="2800" i="1">
                                          <a:solidFill>
                                            <a:srgbClr val="0070C0"/>
                                          </a:solidFill>
                                          <a:latin typeface="Cambria Math" panose="02040503050406030204" pitchFamily="18" charset="0"/>
                                          <a:ea typeface="Cambria Math"/>
                                        </a:rPr>
                                      </m:ctrlPr>
                                    </m:accPr>
                                    <m:e>
                                      <m:r>
                                        <a:rPr lang="en-US" sz="2800" i="1">
                                          <a:solidFill>
                                            <a:srgbClr val="0070C0"/>
                                          </a:solidFill>
                                          <a:latin typeface="Cambria Math"/>
                                          <a:ea typeface="Cambria Math"/>
                                        </a:rPr>
                                        <m:t>𝛽</m:t>
                                      </m:r>
                                    </m:e>
                                  </m:acc>
                                </m:e>
                                <m:sub>
                                  <m:r>
                                    <a:rPr lang="en-US" sz="2800" i="1">
                                      <a:solidFill>
                                        <a:srgbClr val="0070C0"/>
                                      </a:solidFill>
                                      <a:latin typeface="Cambria Math" panose="02040503050406030204" pitchFamily="18" charset="0"/>
                                      <a:ea typeface="Cambria Math"/>
                                    </a:rPr>
                                    <m:t>1</m:t>
                                  </m:r>
                                </m:sub>
                              </m:sSub>
                              <m:sSub>
                                <m:sSubPr>
                                  <m:ctrlPr>
                                    <a:rPr lang="en-US" sz="2800" i="1">
                                      <a:solidFill>
                                        <a:srgbClr val="0070C0"/>
                                      </a:solidFill>
                                      <a:latin typeface="Cambria Math" panose="02040503050406030204" pitchFamily="18" charset="0"/>
                                      <a:ea typeface="Cambria Math"/>
                                    </a:rPr>
                                  </m:ctrlPr>
                                </m:sSubPr>
                                <m:e>
                                  <m:r>
                                    <a:rPr lang="en-US" sz="2800" i="1">
                                      <a:solidFill>
                                        <a:srgbClr val="0070C0"/>
                                      </a:solidFill>
                                      <a:latin typeface="Cambria Math"/>
                                      <a:ea typeface="Cambria Math"/>
                                    </a:rPr>
                                    <m:t>𝑋</m:t>
                                  </m:r>
                                </m:e>
                                <m:sub>
                                  <m:r>
                                    <a:rPr lang="en-US" sz="2800" i="1">
                                      <a:solidFill>
                                        <a:srgbClr val="0070C0"/>
                                      </a:solidFill>
                                      <a:latin typeface="Cambria Math"/>
                                      <a:ea typeface="Cambria Math"/>
                                    </a:rPr>
                                    <m:t>1</m:t>
                                  </m:r>
                                </m:sub>
                              </m:sSub>
                              <m:r>
                                <a:rPr lang="en-US" sz="2800" i="1">
                                  <a:solidFill>
                                    <a:srgbClr val="0070C0"/>
                                  </a:solidFill>
                                  <a:latin typeface="Cambria Math"/>
                                  <a:ea typeface="Cambria Math"/>
                                </a:rPr>
                                <m:t>+</m:t>
                              </m:r>
                              <m:sSub>
                                <m:sSubPr>
                                  <m:ctrlPr>
                                    <a:rPr lang="en-US" sz="2800" i="1">
                                      <a:solidFill>
                                        <a:srgbClr val="0070C0"/>
                                      </a:solidFill>
                                      <a:latin typeface="Cambria Math" panose="02040503050406030204" pitchFamily="18" charset="0"/>
                                      <a:ea typeface="Cambria Math"/>
                                    </a:rPr>
                                  </m:ctrlPr>
                                </m:sSubPr>
                                <m:e>
                                  <m:acc>
                                    <m:accPr>
                                      <m:chr m:val="̂"/>
                                      <m:ctrlPr>
                                        <a:rPr lang="en-US" sz="2800" i="1">
                                          <a:solidFill>
                                            <a:srgbClr val="0070C0"/>
                                          </a:solidFill>
                                          <a:latin typeface="Cambria Math" panose="02040503050406030204" pitchFamily="18" charset="0"/>
                                          <a:ea typeface="Cambria Math"/>
                                        </a:rPr>
                                      </m:ctrlPr>
                                    </m:accPr>
                                    <m:e>
                                      <m:r>
                                        <a:rPr lang="en-US" sz="2800" i="1">
                                          <a:solidFill>
                                            <a:srgbClr val="0070C0"/>
                                          </a:solidFill>
                                          <a:latin typeface="Cambria Math"/>
                                          <a:ea typeface="Cambria Math"/>
                                        </a:rPr>
                                        <m:t>𝛽</m:t>
                                      </m:r>
                                    </m:e>
                                  </m:acc>
                                </m:e>
                                <m:sub>
                                  <m:r>
                                    <a:rPr lang="en-US" sz="2800" i="1">
                                      <a:solidFill>
                                        <a:srgbClr val="0070C0"/>
                                      </a:solidFill>
                                      <a:latin typeface="Cambria Math" panose="02040503050406030204" pitchFamily="18" charset="0"/>
                                      <a:ea typeface="Cambria Math"/>
                                    </a:rPr>
                                    <m:t>2</m:t>
                                  </m:r>
                                </m:sub>
                              </m:sSub>
                              <m:sSub>
                                <m:sSubPr>
                                  <m:ctrlPr>
                                    <a:rPr lang="en-US" sz="2800" i="1">
                                      <a:solidFill>
                                        <a:srgbClr val="0070C0"/>
                                      </a:solidFill>
                                      <a:latin typeface="Cambria Math" panose="02040503050406030204" pitchFamily="18" charset="0"/>
                                      <a:ea typeface="Cambria Math"/>
                                    </a:rPr>
                                  </m:ctrlPr>
                                </m:sSubPr>
                                <m:e>
                                  <m:r>
                                    <a:rPr lang="en-US" sz="2800" i="1">
                                      <a:solidFill>
                                        <a:srgbClr val="0070C0"/>
                                      </a:solidFill>
                                      <a:latin typeface="Cambria Math"/>
                                      <a:ea typeface="Cambria Math"/>
                                    </a:rPr>
                                    <m:t>𝑋</m:t>
                                  </m:r>
                                </m:e>
                                <m:sub>
                                  <m:r>
                                    <a:rPr lang="en-US" sz="2800" i="1">
                                      <a:solidFill>
                                        <a:srgbClr val="0070C0"/>
                                      </a:solidFill>
                                      <a:latin typeface="Cambria Math"/>
                                      <a:ea typeface="Cambria Math"/>
                                    </a:rPr>
                                    <m:t>2</m:t>
                                  </m:r>
                                </m:sub>
                              </m:sSub>
                              <m:r>
                                <a:rPr lang="en-US" sz="2800" i="1">
                                  <a:solidFill>
                                    <a:srgbClr val="0070C0"/>
                                  </a:solidFill>
                                  <a:latin typeface="Cambria Math" panose="02040503050406030204" pitchFamily="18" charset="0"/>
                                  <a:ea typeface="Cambria Math"/>
                                </a:rPr>
                                <m:t>+ …</m:t>
                              </m:r>
                              <m:sSub>
                                <m:sSubPr>
                                  <m:ctrlPr>
                                    <a:rPr lang="en-US" sz="2800" i="1">
                                      <a:solidFill>
                                        <a:srgbClr val="0070C0"/>
                                      </a:solidFill>
                                      <a:latin typeface="Cambria Math" panose="02040503050406030204" pitchFamily="18" charset="0"/>
                                      <a:ea typeface="Cambria Math"/>
                                    </a:rPr>
                                  </m:ctrlPr>
                                </m:sSubPr>
                                <m:e>
                                  <m:acc>
                                    <m:accPr>
                                      <m:chr m:val="̂"/>
                                      <m:ctrlPr>
                                        <a:rPr lang="en-US" sz="2800" i="1">
                                          <a:solidFill>
                                            <a:srgbClr val="0070C0"/>
                                          </a:solidFill>
                                          <a:latin typeface="Cambria Math" panose="02040503050406030204" pitchFamily="18" charset="0"/>
                                          <a:ea typeface="Cambria Math"/>
                                        </a:rPr>
                                      </m:ctrlPr>
                                    </m:accPr>
                                    <m:e>
                                      <m:r>
                                        <a:rPr lang="en-US" sz="2800" i="1">
                                          <a:solidFill>
                                            <a:srgbClr val="0070C0"/>
                                          </a:solidFill>
                                          <a:latin typeface="Cambria Math"/>
                                          <a:ea typeface="Cambria Math"/>
                                        </a:rPr>
                                        <m:t>𝛽</m:t>
                                      </m:r>
                                    </m:e>
                                  </m:acc>
                                </m:e>
                                <m:sub>
                                  <m:r>
                                    <a:rPr lang="en-US" sz="2800" i="1">
                                      <a:solidFill>
                                        <a:srgbClr val="0070C0"/>
                                      </a:solidFill>
                                      <a:latin typeface="Cambria Math" panose="02040503050406030204" pitchFamily="18" charset="0"/>
                                      <a:ea typeface="Cambria Math"/>
                                    </a:rPr>
                                    <m:t>𝑖</m:t>
                                  </m:r>
                                </m:sub>
                              </m:sSub>
                              <m:sSub>
                                <m:sSubPr>
                                  <m:ctrlPr>
                                    <a:rPr lang="en-US" sz="2800" i="1">
                                      <a:solidFill>
                                        <a:srgbClr val="0070C0"/>
                                      </a:solidFill>
                                      <a:latin typeface="Cambria Math" panose="02040503050406030204" pitchFamily="18" charset="0"/>
                                      <a:ea typeface="Cambria Math"/>
                                    </a:rPr>
                                  </m:ctrlPr>
                                </m:sSubPr>
                                <m:e>
                                  <m:r>
                                    <a:rPr lang="en-US" sz="2800" i="1">
                                      <a:solidFill>
                                        <a:srgbClr val="0070C0"/>
                                      </a:solidFill>
                                      <a:latin typeface="Cambria Math"/>
                                      <a:ea typeface="Cambria Math"/>
                                    </a:rPr>
                                    <m:t>𝑋</m:t>
                                  </m:r>
                                </m:e>
                                <m:sub>
                                  <m:r>
                                    <a:rPr lang="en-US" sz="2800" i="1">
                                      <a:solidFill>
                                        <a:srgbClr val="0070C0"/>
                                      </a:solidFill>
                                      <a:latin typeface="Cambria Math" panose="02040503050406030204" pitchFamily="18" charset="0"/>
                                      <a:ea typeface="Cambria Math"/>
                                    </a:rPr>
                                    <m:t>𝑖</m:t>
                                  </m:r>
                                </m:sub>
                              </m:sSub>
                              <m:r>
                                <a:rPr lang="en-US" sz="2800" i="1">
                                  <a:solidFill>
                                    <a:srgbClr val="FF0000"/>
                                  </a:solidFill>
                                  <a:latin typeface="Cambria Math"/>
                                  <a:ea typeface="Cambria Math"/>
                                </a:rPr>
                                <m:t>)</m:t>
                              </m:r>
                            </m:sup>
                          </m:sSup>
                          <m:r>
                            <m:rPr>
                              <m:nor/>
                            </m:rPr>
                            <a:rPr lang="en-US" sz="2800" dirty="0">
                              <a:solidFill>
                                <a:srgbClr val="FF0000"/>
                              </a:solidFill>
                              <a:latin typeface="Arial" panose="020B0604020202020204" pitchFamily="34" charset="0"/>
                              <a:cs typeface="Arial" panose="020B0604020202020204" pitchFamily="34" charset="0"/>
                            </a:rPr>
                            <m:t>)</m:t>
                          </m:r>
                        </m:den>
                      </m:f>
                    </m:oMath>
                  </m:oMathPara>
                </a14:m>
                <a:endParaRPr lang="en-US" sz="2800" dirty="0">
                  <a:solidFill>
                    <a:srgbClr val="FF0000"/>
                  </a:solidFill>
                  <a:latin typeface="Arial" panose="020B0604020202020204" pitchFamily="34" charset="0"/>
                  <a:cs typeface="Arial" panose="020B0604020202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688592" y="2915767"/>
                <a:ext cx="5212773" cy="116839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7200" y="4065675"/>
                <a:ext cx="11430000" cy="2726452"/>
              </a:xfrm>
              <a:prstGeom prst="rect">
                <a:avLst/>
              </a:prstGeom>
              <a:noFill/>
            </p:spPr>
            <p:txBody>
              <a:bodyPr wrap="square" rtlCol="0">
                <a:spAutoFit/>
              </a:bodyPr>
              <a:lstStyle/>
              <a:p>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𝑝</m:t>
                        </m:r>
                      </m:e>
                    </m:acc>
                    <m:r>
                      <a:rPr lang="en-US" sz="2800" i="1">
                        <a:solidFill>
                          <a:srgbClr val="FF0000"/>
                        </a:solidFill>
                        <a:latin typeface="Cambria Math"/>
                      </a:rPr>
                      <m:t>= </m:t>
                    </m:r>
                    <m:f>
                      <m:fPr>
                        <m:ctrlPr>
                          <a:rPr lang="en-US" sz="2800" i="1">
                            <a:solidFill>
                              <a:srgbClr val="FF0000"/>
                            </a:solidFill>
                            <a:latin typeface="Cambria Math" panose="02040503050406030204" pitchFamily="18" charset="0"/>
                          </a:rPr>
                        </m:ctrlPr>
                      </m:fPr>
                      <m:num>
                        <m:sSup>
                          <m:sSupPr>
                            <m:ctrlPr>
                              <a:rPr lang="en-US" sz="2800" i="1">
                                <a:solidFill>
                                  <a:srgbClr val="FF0000"/>
                                </a:solidFill>
                                <a:latin typeface="Cambria Math" panose="02040503050406030204" pitchFamily="18" charset="0"/>
                              </a:rPr>
                            </m:ctrlPr>
                          </m:sSupPr>
                          <m:e>
                            <m:r>
                              <a:rPr lang="en-US" sz="2800" i="1">
                                <a:solidFill>
                                  <a:srgbClr val="FF0000"/>
                                </a:solidFill>
                                <a:latin typeface="Cambria Math"/>
                              </a:rPr>
                              <m:t>𝑒</m:t>
                            </m:r>
                          </m:e>
                          <m:sup>
                            <m:r>
                              <a:rPr lang="en-US" sz="2800" i="1">
                                <a:solidFill>
                                  <a:srgbClr val="FF0000"/>
                                </a:solidFill>
                                <a:latin typeface="Cambria Math"/>
                              </a:rPr>
                              <m:t>(</m:t>
                            </m:r>
                            <m:r>
                              <a:rPr lang="en-US" sz="2800" b="0" i="1" smtClean="0">
                                <a:solidFill>
                                  <a:srgbClr val="0070C0"/>
                                </a:solidFill>
                                <a:latin typeface="Cambria Math" panose="02040503050406030204" pitchFamily="18" charset="0"/>
                                <a:ea typeface="Cambria Math"/>
                              </a:rPr>
                              <m:t>0.66219968</m:t>
                            </m:r>
                            <m:r>
                              <a:rPr lang="en-US" sz="2800" i="1">
                                <a:solidFill>
                                  <a:srgbClr val="0070C0"/>
                                </a:solidFill>
                                <a:latin typeface="Cambria Math"/>
                                <a:ea typeface="Cambria Math"/>
                              </a:rPr>
                              <m:t>+</m:t>
                            </m:r>
                            <m:r>
                              <a:rPr lang="en-US" sz="2800" b="0" i="1" smtClean="0">
                                <a:solidFill>
                                  <a:srgbClr val="0070C0"/>
                                </a:solidFill>
                                <a:latin typeface="Cambria Math" panose="02040503050406030204" pitchFamily="18" charset="0"/>
                                <a:ea typeface="Cambria Math"/>
                              </a:rPr>
                              <m:t>0.6766732∗</m:t>
                            </m:r>
                            <m:sSub>
                              <m:sSubPr>
                                <m:ctrlPr>
                                  <a:rPr lang="en-US" sz="2800" i="1">
                                    <a:solidFill>
                                      <a:srgbClr val="0070C0"/>
                                    </a:solidFill>
                                    <a:latin typeface="Cambria Math" panose="02040503050406030204" pitchFamily="18" charset="0"/>
                                    <a:ea typeface="Cambria Math"/>
                                  </a:rPr>
                                </m:ctrlPr>
                              </m:sSubPr>
                              <m:e>
                                <m:r>
                                  <a:rPr lang="en-US" sz="2800" i="1">
                                    <a:solidFill>
                                      <a:srgbClr val="0070C0"/>
                                    </a:solidFill>
                                    <a:latin typeface="Cambria Math"/>
                                    <a:ea typeface="Cambria Math"/>
                                  </a:rPr>
                                  <m:t>𝑋</m:t>
                                </m:r>
                              </m:e>
                              <m:sub>
                                <m:r>
                                  <a:rPr lang="en-US" sz="2800" b="0" i="1" smtClean="0">
                                    <a:solidFill>
                                      <a:srgbClr val="0070C0"/>
                                    </a:solidFill>
                                    <a:latin typeface="Cambria Math" panose="02040503050406030204" pitchFamily="18" charset="0"/>
                                    <a:ea typeface="Cambria Math"/>
                                  </a:rPr>
                                  <m:t>𝑠𝑚𝑜𝑘𝑖𝑛𝑔</m:t>
                                </m:r>
                              </m:sub>
                            </m:sSub>
                            <m:r>
                              <a:rPr lang="en-US" sz="2800" b="0" i="1" smtClean="0">
                                <a:solidFill>
                                  <a:srgbClr val="0070C0"/>
                                </a:solidFill>
                                <a:latin typeface="Cambria Math" panose="02040503050406030204" pitchFamily="18" charset="0"/>
                                <a:ea typeface="Cambria Math"/>
                              </a:rPr>
                              <m:t>−0.0133243 ∗</m:t>
                            </m:r>
                            <m:sSub>
                              <m:sSubPr>
                                <m:ctrlPr>
                                  <a:rPr lang="en-US" sz="2800" i="1">
                                    <a:solidFill>
                                      <a:srgbClr val="0070C0"/>
                                    </a:solidFill>
                                    <a:latin typeface="Cambria Math" panose="02040503050406030204" pitchFamily="18" charset="0"/>
                                    <a:ea typeface="Cambria Math"/>
                                  </a:rPr>
                                </m:ctrlPr>
                              </m:sSubPr>
                              <m:e>
                                <m:r>
                                  <a:rPr lang="en-US" sz="2800" i="1">
                                    <a:solidFill>
                                      <a:srgbClr val="0070C0"/>
                                    </a:solidFill>
                                    <a:latin typeface="Cambria Math"/>
                                    <a:ea typeface="Cambria Math"/>
                                  </a:rPr>
                                  <m:t>𝑋</m:t>
                                </m:r>
                              </m:e>
                              <m:sub>
                                <m:r>
                                  <a:rPr lang="en-US" sz="2800" b="0" i="1" smtClean="0">
                                    <a:solidFill>
                                      <a:srgbClr val="0070C0"/>
                                    </a:solidFill>
                                    <a:latin typeface="Cambria Math" panose="02040503050406030204" pitchFamily="18" charset="0"/>
                                    <a:ea typeface="Cambria Math"/>
                                  </a:rPr>
                                  <m:t>𝐿𝑊𝑇</m:t>
                                </m:r>
                              </m:sub>
                            </m:sSub>
                            <m:r>
                              <a:rPr lang="en-US" sz="2800" i="1">
                                <a:solidFill>
                                  <a:srgbClr val="FF0000"/>
                                </a:solidFill>
                                <a:latin typeface="Cambria Math"/>
                                <a:ea typeface="Cambria Math"/>
                              </a:rPr>
                              <m:t>)</m:t>
                            </m:r>
                          </m:sup>
                        </m:sSup>
                      </m:num>
                      <m:den>
                        <m:r>
                          <a:rPr lang="en-US" sz="2800" i="1">
                            <a:solidFill>
                              <a:srgbClr val="FF0000"/>
                            </a:solidFill>
                            <a:latin typeface="Cambria Math"/>
                          </a:rPr>
                          <m:t>(1+</m:t>
                        </m:r>
                        <m:sSup>
                          <m:sSupPr>
                            <m:ctrlPr>
                              <a:rPr lang="en-US" sz="2800" i="1">
                                <a:solidFill>
                                  <a:srgbClr val="FF0000"/>
                                </a:solidFill>
                                <a:latin typeface="Cambria Math" panose="02040503050406030204" pitchFamily="18" charset="0"/>
                              </a:rPr>
                            </m:ctrlPr>
                          </m:sSupPr>
                          <m:e>
                            <m:r>
                              <a:rPr lang="en-US" sz="2800" i="1">
                                <a:solidFill>
                                  <a:srgbClr val="FF0000"/>
                                </a:solidFill>
                                <a:latin typeface="Cambria Math"/>
                              </a:rPr>
                              <m:t>𝑒</m:t>
                            </m:r>
                          </m:e>
                          <m:sup>
                            <m:r>
                              <a:rPr lang="en-US" sz="2800" i="1">
                                <a:solidFill>
                                  <a:srgbClr val="FF0000"/>
                                </a:solidFill>
                                <a:latin typeface="Cambria Math"/>
                              </a:rPr>
                              <m:t>(</m:t>
                            </m:r>
                            <m:r>
                              <a:rPr lang="en-US" sz="2800" i="1">
                                <a:solidFill>
                                  <a:srgbClr val="0070C0"/>
                                </a:solidFill>
                                <a:latin typeface="Cambria Math" panose="02040503050406030204" pitchFamily="18" charset="0"/>
                                <a:ea typeface="Cambria Math"/>
                              </a:rPr>
                              <m:t>0.66219968</m:t>
                            </m:r>
                            <m:r>
                              <a:rPr lang="en-US" sz="2800" i="1">
                                <a:solidFill>
                                  <a:srgbClr val="0070C0"/>
                                </a:solidFill>
                                <a:latin typeface="Cambria Math"/>
                                <a:ea typeface="Cambria Math"/>
                              </a:rPr>
                              <m:t>+</m:t>
                            </m:r>
                            <m:r>
                              <a:rPr lang="en-US" sz="2800" i="1">
                                <a:solidFill>
                                  <a:srgbClr val="0070C0"/>
                                </a:solidFill>
                                <a:latin typeface="Cambria Math" panose="02040503050406030204" pitchFamily="18" charset="0"/>
                                <a:ea typeface="Cambria Math"/>
                              </a:rPr>
                              <m:t>0.6766732∗</m:t>
                            </m:r>
                            <m:sSub>
                              <m:sSubPr>
                                <m:ctrlPr>
                                  <a:rPr lang="en-US" sz="2800" i="1">
                                    <a:solidFill>
                                      <a:srgbClr val="0070C0"/>
                                    </a:solidFill>
                                    <a:latin typeface="Cambria Math" panose="02040503050406030204" pitchFamily="18" charset="0"/>
                                    <a:ea typeface="Cambria Math"/>
                                  </a:rPr>
                                </m:ctrlPr>
                              </m:sSubPr>
                              <m:e>
                                <m:r>
                                  <a:rPr lang="en-US" sz="2800" i="1">
                                    <a:solidFill>
                                      <a:srgbClr val="0070C0"/>
                                    </a:solidFill>
                                    <a:latin typeface="Cambria Math"/>
                                    <a:ea typeface="Cambria Math"/>
                                  </a:rPr>
                                  <m:t>𝑋</m:t>
                                </m:r>
                              </m:e>
                              <m:sub>
                                <m:r>
                                  <a:rPr lang="en-US" sz="2800" i="1">
                                    <a:solidFill>
                                      <a:srgbClr val="0070C0"/>
                                    </a:solidFill>
                                    <a:latin typeface="Cambria Math" panose="02040503050406030204" pitchFamily="18" charset="0"/>
                                    <a:ea typeface="Cambria Math"/>
                                  </a:rPr>
                                  <m:t>𝑠𝑚𝑜𝑘𝑖𝑛𝑔</m:t>
                                </m:r>
                              </m:sub>
                            </m:sSub>
                            <m:r>
                              <a:rPr lang="en-US" sz="2800" i="1">
                                <a:solidFill>
                                  <a:srgbClr val="0070C0"/>
                                </a:solidFill>
                                <a:latin typeface="Cambria Math" panose="02040503050406030204" pitchFamily="18" charset="0"/>
                                <a:ea typeface="Cambria Math"/>
                              </a:rPr>
                              <m:t>−0.0133243 ∗</m:t>
                            </m:r>
                            <m:sSub>
                              <m:sSubPr>
                                <m:ctrlPr>
                                  <a:rPr lang="en-US" sz="2800" i="1">
                                    <a:solidFill>
                                      <a:srgbClr val="0070C0"/>
                                    </a:solidFill>
                                    <a:latin typeface="Cambria Math" panose="02040503050406030204" pitchFamily="18" charset="0"/>
                                    <a:ea typeface="Cambria Math"/>
                                  </a:rPr>
                                </m:ctrlPr>
                              </m:sSubPr>
                              <m:e>
                                <m:r>
                                  <a:rPr lang="en-US" sz="2800" i="1">
                                    <a:solidFill>
                                      <a:srgbClr val="0070C0"/>
                                    </a:solidFill>
                                    <a:latin typeface="Cambria Math"/>
                                    <a:ea typeface="Cambria Math"/>
                                  </a:rPr>
                                  <m:t>𝑋</m:t>
                                </m:r>
                              </m:e>
                              <m:sub>
                                <m:r>
                                  <a:rPr lang="en-US" sz="2800" i="1">
                                    <a:solidFill>
                                      <a:srgbClr val="0070C0"/>
                                    </a:solidFill>
                                    <a:latin typeface="Cambria Math" panose="02040503050406030204" pitchFamily="18" charset="0"/>
                                    <a:ea typeface="Cambria Math"/>
                                  </a:rPr>
                                  <m:t>𝐿𝑊𝑇</m:t>
                                </m:r>
                              </m:sub>
                            </m:sSub>
                            <m:r>
                              <a:rPr lang="en-US" sz="2800" i="1">
                                <a:solidFill>
                                  <a:srgbClr val="FF0000"/>
                                </a:solidFill>
                                <a:latin typeface="Cambria Math"/>
                                <a:ea typeface="Cambria Math"/>
                              </a:rPr>
                              <m:t>)</m:t>
                            </m:r>
                          </m:sup>
                        </m:sSup>
                        <m:r>
                          <m:rPr>
                            <m:nor/>
                          </m:rPr>
                          <a:rPr lang="en-US" sz="2800" dirty="0">
                            <a:solidFill>
                              <a:srgbClr val="FF0000"/>
                            </a:solidFill>
                            <a:latin typeface="Arial" panose="020B0604020202020204" pitchFamily="34" charset="0"/>
                            <a:cs typeface="Arial" panose="020B0604020202020204" pitchFamily="34" charset="0"/>
                          </a:rPr>
                          <m:t>)</m:t>
                        </m:r>
                      </m:den>
                    </m:f>
                  </m:oMath>
                </a14:m>
                <a:r>
                  <a:rPr lang="en-US" sz="2800" dirty="0" smtClean="0">
                    <a:solidFill>
                      <a:srgbClr val="FF0000"/>
                    </a:solidFill>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 0.42, </a:t>
                </a:r>
              </a:p>
              <a:p>
                <a:r>
                  <a:rPr lang="en-US" sz="2800" dirty="0" smtClean="0">
                    <a:latin typeface="Arial" panose="020B0604020202020204" pitchFamily="34" charset="0"/>
                    <a:cs typeface="Arial" panose="020B0604020202020204" pitchFamily="34" charset="0"/>
                  </a:rPr>
                  <a:t>where </a:t>
                </a:r>
                <a14:m>
                  <m:oMath xmlns:m="http://schemas.openxmlformats.org/officeDocument/2006/math">
                    <m:sSub>
                      <m:sSubPr>
                        <m:ctrlPr>
                          <a:rPr lang="en-US" sz="2800" i="1">
                            <a:solidFill>
                              <a:srgbClr val="0070C0"/>
                            </a:solidFill>
                            <a:latin typeface="Cambria Math" panose="02040503050406030204" pitchFamily="18" charset="0"/>
                            <a:ea typeface="Cambria Math"/>
                          </a:rPr>
                        </m:ctrlPr>
                      </m:sSubPr>
                      <m:e>
                        <m:r>
                          <a:rPr lang="en-US" sz="2800" i="1">
                            <a:solidFill>
                              <a:srgbClr val="0070C0"/>
                            </a:solidFill>
                            <a:latin typeface="Cambria Math"/>
                            <a:ea typeface="Cambria Math"/>
                          </a:rPr>
                          <m:t>𝑋</m:t>
                        </m:r>
                      </m:e>
                      <m:sub>
                        <m:r>
                          <a:rPr lang="en-US" sz="2800" i="1">
                            <a:solidFill>
                              <a:srgbClr val="0070C0"/>
                            </a:solidFill>
                            <a:latin typeface="Cambria Math" panose="02040503050406030204" pitchFamily="18" charset="0"/>
                            <a:ea typeface="Cambria Math"/>
                          </a:rPr>
                          <m:t>𝑠𝑚𝑜𝑘𝑖𝑛𝑔</m:t>
                        </m:r>
                      </m:sub>
                    </m:sSub>
                  </m:oMath>
                </a14:m>
                <a:r>
                  <a:rPr lang="en-US" sz="2800" dirty="0" smtClean="0">
                    <a:latin typeface="Arial" panose="020B0604020202020204" pitchFamily="34" charset="0"/>
                    <a:cs typeface="Arial" panose="020B0604020202020204" pitchFamily="34" charset="0"/>
                  </a:rPr>
                  <a:t> = 1 and </a:t>
                </a:r>
                <a14:m>
                  <m:oMath xmlns:m="http://schemas.openxmlformats.org/officeDocument/2006/math">
                    <m:sSub>
                      <m:sSubPr>
                        <m:ctrlPr>
                          <a:rPr lang="en-US" sz="2800" i="1">
                            <a:solidFill>
                              <a:srgbClr val="0070C0"/>
                            </a:solidFill>
                            <a:latin typeface="Cambria Math" panose="02040503050406030204" pitchFamily="18" charset="0"/>
                            <a:ea typeface="Cambria Math"/>
                          </a:rPr>
                        </m:ctrlPr>
                      </m:sSubPr>
                      <m:e>
                        <m:r>
                          <a:rPr lang="en-US" sz="2800" i="1">
                            <a:solidFill>
                              <a:srgbClr val="0070C0"/>
                            </a:solidFill>
                            <a:latin typeface="Cambria Math"/>
                            <a:ea typeface="Cambria Math"/>
                          </a:rPr>
                          <m:t>𝑋</m:t>
                        </m:r>
                      </m:e>
                      <m:sub>
                        <m:r>
                          <a:rPr lang="en-US" sz="2800" i="1">
                            <a:solidFill>
                              <a:srgbClr val="0070C0"/>
                            </a:solidFill>
                            <a:latin typeface="Cambria Math" panose="02040503050406030204" pitchFamily="18" charset="0"/>
                            <a:ea typeface="Cambria Math"/>
                          </a:rPr>
                          <m:t>𝐿𝑊𝑇</m:t>
                        </m:r>
                      </m:sub>
                    </m:sSub>
                  </m:oMath>
                </a14:m>
                <a:r>
                  <a:rPr lang="en-US" sz="2800" dirty="0" smtClean="0">
                    <a:latin typeface="Arial" panose="020B0604020202020204" pitchFamily="34" charset="0"/>
                    <a:cs typeface="Arial" panose="020B0604020202020204" pitchFamily="34" charset="0"/>
                  </a:rPr>
                  <a:t>=125lbs</a:t>
                </a:r>
              </a:p>
              <a:p>
                <a:r>
                  <a:rPr lang="en-US" sz="2800" dirty="0" smtClean="0">
                    <a:latin typeface="Arial" panose="020B0604020202020204" pitchFamily="34" charset="0"/>
                    <a:cs typeface="Arial" panose="020B0604020202020204" pitchFamily="34" charset="0"/>
                  </a:rPr>
                  <a:t>42% is the predicted probability of having low birthweight babies for women who smoked during the pregnancy and had body weight of 125 lbs.  </a:t>
                </a:r>
                <a:endParaRPr lang="en-US" sz="2800" dirty="0">
                  <a:latin typeface="Arial" panose="020B0604020202020204" pitchFamily="34" charset="0"/>
                  <a:cs typeface="Arial" panose="020B0604020202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57200" y="4065675"/>
                <a:ext cx="11430000" cy="2726452"/>
              </a:xfrm>
              <a:prstGeom prst="rect">
                <a:avLst/>
              </a:prstGeom>
              <a:blipFill>
                <a:blip r:embed="rId5"/>
                <a:stretch>
                  <a:fillRect l="-1067" r="-1280" b="-5369"/>
                </a:stretch>
              </a:blipFill>
            </p:spPr>
            <p:txBody>
              <a:bodyPr/>
              <a:lstStyle/>
              <a:p>
                <a:r>
                  <a:rPr lang="en-US">
                    <a:noFill/>
                  </a:rPr>
                  <a:t> </a:t>
                </a:r>
              </a:p>
            </p:txBody>
          </p:sp>
        </mc:Fallback>
      </mc:AlternateContent>
    </p:spTree>
    <p:extLst>
      <p:ext uri="{BB962C8B-B14F-4D97-AF65-F5344CB8AC3E}">
        <p14:creationId xmlns:p14="http://schemas.microsoft.com/office/powerpoint/2010/main" val="21333836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5612"/>
            <a:ext cx="11430000" cy="1167796"/>
          </a:xfrm>
        </p:spPr>
        <p:txBody>
          <a:bodyPr>
            <a:noAutofit/>
          </a:bodyPr>
          <a:lstStyle/>
          <a:p>
            <a:r>
              <a:rPr lang="en-US" sz="3800" dirty="0"/>
              <a:t>Caution on the use of logistic regression with cohort or cross-sectional data</a:t>
            </a:r>
          </a:p>
        </p:txBody>
      </p:sp>
      <p:sp>
        <p:nvSpPr>
          <p:cNvPr id="3" name="Content Placeholder 2"/>
          <p:cNvSpPr>
            <a:spLocks noGrp="1"/>
          </p:cNvSpPr>
          <p:nvPr>
            <p:ph idx="1"/>
          </p:nvPr>
        </p:nvSpPr>
        <p:spPr>
          <a:xfrm>
            <a:off x="381000" y="1470991"/>
            <a:ext cx="11430000" cy="4655174"/>
          </a:xfrm>
        </p:spPr>
        <p:txBody>
          <a:bodyPr>
            <a:normAutofit/>
          </a:bodyPr>
          <a:lstStyle/>
          <a:p>
            <a:r>
              <a:rPr lang="en-US" sz="3200" dirty="0"/>
              <a:t>The adjusted odds ratio is often used as a surrogate of the relative </a:t>
            </a:r>
            <a:r>
              <a:rPr lang="en-US" sz="3200" dirty="0" smtClean="0"/>
              <a:t>risk.</a:t>
            </a:r>
            <a:endParaRPr lang="en-US" sz="3200" dirty="0"/>
          </a:p>
          <a:p>
            <a:pPr lvl="1"/>
            <a:r>
              <a:rPr lang="en-US" sz="2800" dirty="0">
                <a:solidFill>
                  <a:srgbClr val="0070C0"/>
                </a:solidFill>
              </a:rPr>
              <a:t>Justified only for the analyses of rare outcomes </a:t>
            </a:r>
          </a:p>
          <a:p>
            <a:pPr lvl="1"/>
            <a:r>
              <a:rPr lang="en-US" sz="2800" dirty="0"/>
              <a:t>When the frequency of the outcome of interest is high, the odds ratio is </a:t>
            </a:r>
            <a:r>
              <a:rPr lang="en-US" sz="2800" i="1" dirty="0"/>
              <a:t>a biased estimate </a:t>
            </a:r>
            <a:r>
              <a:rPr lang="en-US" sz="2800" dirty="0"/>
              <a:t>of the relative risk (or the prevalence rate ratio)</a:t>
            </a:r>
          </a:p>
        </p:txBody>
      </p:sp>
    </p:spTree>
    <p:extLst>
      <p:ext uri="{BB962C8B-B14F-4D97-AF65-F5344CB8AC3E}">
        <p14:creationId xmlns:p14="http://schemas.microsoft.com/office/powerpoint/2010/main" val="5481315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t>
            </a:r>
            <a:r>
              <a:rPr lang="en-US" dirty="0"/>
              <a:t>regression </a:t>
            </a:r>
            <a:r>
              <a:rPr lang="en-US" dirty="0" smtClean="0"/>
              <a:t>– STATA and SAS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STATA</a:t>
            </a:r>
          </a:p>
          <a:p>
            <a:r>
              <a:rPr lang="en-US" dirty="0" smtClean="0"/>
              <a:t>Simple and multiple </a:t>
            </a:r>
            <a:r>
              <a:rPr lang="en-US" dirty="0"/>
              <a:t>linear regression </a:t>
            </a:r>
            <a:r>
              <a:rPr lang="en-US" dirty="0">
                <a:hlinkClick r:id="rId3"/>
              </a:rPr>
              <a:t>https://stats.idre.ucla.edu/stata/webbooks/reg/chapter1/regressionwith-statachapter-1-simple-and-multiple-regression</a:t>
            </a:r>
            <a:r>
              <a:rPr lang="en-US" dirty="0" smtClean="0">
                <a:hlinkClick r:id="rId3"/>
              </a:rPr>
              <a:t>/</a:t>
            </a:r>
            <a:endParaRPr lang="en-US" dirty="0" smtClean="0"/>
          </a:p>
          <a:p>
            <a:endParaRPr lang="en-US" dirty="0"/>
          </a:p>
          <a:p>
            <a:r>
              <a:rPr lang="en-US" dirty="0" smtClean="0"/>
              <a:t>SAS</a:t>
            </a:r>
          </a:p>
          <a:p>
            <a:r>
              <a:rPr lang="en-US" dirty="0">
                <a:hlinkClick r:id="rId4"/>
              </a:rPr>
              <a:t>https://stats.idre.ucla.edu/sas/webbooks/reg/chapter1/regressionwith-saschapter-1-simple-and-multiple-regression</a:t>
            </a:r>
            <a:r>
              <a:rPr lang="en-US" dirty="0" smtClean="0">
                <a:hlinkClick r:id="rId4"/>
              </a:rPr>
              <a:t>/</a:t>
            </a:r>
            <a:endParaRPr lang="en-US" dirty="0" smtClean="0"/>
          </a:p>
          <a:p>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8176" y="3937017"/>
            <a:ext cx="4930746" cy="862207"/>
          </a:xfrm>
          <a:prstGeom prst="rect">
            <a:avLst/>
          </a:prstGeom>
        </p:spPr>
      </p:pic>
    </p:spTree>
    <p:extLst>
      <p:ext uri="{BB962C8B-B14F-4D97-AF65-F5344CB8AC3E}">
        <p14:creationId xmlns:p14="http://schemas.microsoft.com/office/powerpoint/2010/main" val="23158384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a:bodyPr>
          <a:lstStyle/>
          <a:p>
            <a:pPr marL="42862" indent="0">
              <a:buNone/>
            </a:pPr>
            <a:r>
              <a:rPr lang="en-US" dirty="0"/>
              <a:t>This presentation includes </a:t>
            </a:r>
            <a:r>
              <a:rPr lang="en-US" dirty="0" smtClean="0"/>
              <a:t>some material/examples/slides </a:t>
            </a:r>
            <a:r>
              <a:rPr lang="en-US" dirty="0"/>
              <a:t>from:</a:t>
            </a:r>
          </a:p>
          <a:p>
            <a:pPr lvl="1"/>
            <a:r>
              <a:rPr lang="en-US" dirty="0"/>
              <a:t>Szklo &amp; Nieto, Epidemiology: Beyond the Basics 4</a:t>
            </a:r>
            <a:r>
              <a:rPr lang="en-US" baseline="30000" dirty="0"/>
              <a:t>th</a:t>
            </a:r>
            <a:r>
              <a:rPr lang="en-US" dirty="0"/>
              <a:t> Edition</a:t>
            </a:r>
          </a:p>
          <a:p>
            <a:pPr lvl="1"/>
            <a:r>
              <a:rPr lang="en-US" dirty="0" smtClean="0"/>
              <a:t>Hosmer &amp; Lemeshow, Applied Logistic Regression analysis, 2</a:t>
            </a:r>
            <a:r>
              <a:rPr lang="en-US" baseline="30000" dirty="0" smtClean="0"/>
              <a:t>nd</a:t>
            </a:r>
            <a:r>
              <a:rPr lang="en-US" dirty="0" smtClean="0"/>
              <a:t> edition</a:t>
            </a:r>
          </a:p>
          <a:p>
            <a:pPr lvl="1"/>
            <a:r>
              <a:rPr lang="en-US" dirty="0" smtClean="0"/>
              <a:t>Bush, Heather M. Biostatistics: an applied introduction for the public health practitioner. 1</a:t>
            </a:r>
            <a:r>
              <a:rPr lang="en-US" baseline="30000" dirty="0" smtClean="0"/>
              <a:t>st</a:t>
            </a:r>
            <a:r>
              <a:rPr lang="en-US" dirty="0" smtClean="0"/>
              <a:t> edition. Delmar Cenage learning, Clifton Park, </a:t>
            </a:r>
            <a:r>
              <a:rPr lang="en-US" dirty="0" smtClean="0"/>
              <a:t>NY</a:t>
            </a:r>
          </a:p>
          <a:p>
            <a:pPr lvl="1"/>
            <a:r>
              <a:rPr lang="en-US" dirty="0" err="1"/>
              <a:t>edX</a:t>
            </a:r>
            <a:r>
              <a:rPr lang="en-US" dirty="0"/>
              <a:t> - Harvard University (Stata Learner) </a:t>
            </a:r>
            <a:endParaRPr lang="en-US" dirty="0" smtClean="0"/>
          </a:p>
          <a:p>
            <a:pPr lvl="1"/>
            <a:r>
              <a:rPr lang="en-US" dirty="0" smtClean="0">
                <a:hlinkClick r:id="rId3"/>
              </a:rPr>
              <a:t>https</a:t>
            </a:r>
            <a:r>
              <a:rPr lang="en-US" dirty="0">
                <a:hlinkClick r:id="rId3"/>
              </a:rPr>
              <a:t>://stats.idre.ucla.edu</a:t>
            </a:r>
            <a:r>
              <a:rPr lang="en-US" dirty="0" smtClean="0">
                <a:hlinkClick r:id="rId3"/>
              </a:rPr>
              <a:t>/</a:t>
            </a:r>
            <a:r>
              <a:rPr lang="en-US" dirty="0" smtClean="0"/>
              <a:t> </a:t>
            </a:r>
            <a:endParaRPr lang="en-US" dirty="0" smtClean="0"/>
          </a:p>
          <a:p>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47383" y="6029850"/>
            <a:ext cx="1942884" cy="463599"/>
          </a:xfrm>
          <a:prstGeom prst="rect">
            <a:avLst/>
          </a:prstGeom>
        </p:spPr>
      </p:pic>
    </p:spTree>
    <p:extLst>
      <p:ext uri="{BB962C8B-B14F-4D97-AF65-F5344CB8AC3E}">
        <p14:creationId xmlns:p14="http://schemas.microsoft.com/office/powerpoint/2010/main" val="233990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Describing the data using s</a:t>
            </a:r>
            <a:r>
              <a:rPr lang="en-US" cap="none" dirty="0" smtClean="0"/>
              <a:t>catterplots</a:t>
            </a:r>
            <a:endParaRPr lang="en-US" cap="none" dirty="0"/>
          </a:p>
        </p:txBody>
      </p:sp>
      <p:sp>
        <p:nvSpPr>
          <p:cNvPr id="5" name="Content Placeholder 4"/>
          <p:cNvSpPr>
            <a:spLocks noGrp="1"/>
          </p:cNvSpPr>
          <p:nvPr>
            <p:ph idx="1"/>
          </p:nvPr>
        </p:nvSpPr>
        <p:spPr/>
        <p:txBody>
          <a:bodyPr/>
          <a:lstStyle/>
          <a:p>
            <a:r>
              <a:rPr lang="en-US" altLang="en-US" b="1" dirty="0" smtClean="0"/>
              <a:t>Form: </a:t>
            </a:r>
            <a:r>
              <a:rPr lang="en-US" altLang="en-US" dirty="0" smtClean="0"/>
              <a:t>Can the relation be described with a </a:t>
            </a:r>
            <a:r>
              <a:rPr lang="en-US" altLang="en-US" i="1" dirty="0" smtClean="0">
                <a:solidFill>
                  <a:srgbClr val="0000FF"/>
                </a:solidFill>
              </a:rPr>
              <a:t>line (curved or random) </a:t>
            </a:r>
            <a:r>
              <a:rPr lang="en-US" altLang="en-US" dirty="0" smtClean="0"/>
              <a:t>?</a:t>
            </a:r>
          </a:p>
          <a:p>
            <a:r>
              <a:rPr lang="en-US" altLang="en-US" b="1" dirty="0" smtClean="0"/>
              <a:t>Direction</a:t>
            </a:r>
            <a:r>
              <a:rPr lang="en-US" altLang="en-US" dirty="0" smtClean="0"/>
              <a:t>: Do points </a:t>
            </a:r>
            <a:r>
              <a:rPr lang="en-US" altLang="en-US" i="1" dirty="0" smtClean="0">
                <a:solidFill>
                  <a:srgbClr val="0000FF"/>
                </a:solidFill>
              </a:rPr>
              <a:t>tend</a:t>
            </a:r>
            <a:r>
              <a:rPr lang="en-US" altLang="en-US" dirty="0" smtClean="0">
                <a:solidFill>
                  <a:srgbClr val="0000FF"/>
                </a:solidFill>
              </a:rPr>
              <a:t> upward or downward</a:t>
            </a:r>
            <a:r>
              <a:rPr lang="en-US" altLang="en-US" dirty="0" smtClean="0"/>
              <a:t> as X gets larger?</a:t>
            </a:r>
          </a:p>
          <a:p>
            <a:r>
              <a:rPr lang="en-US" altLang="en-US" b="1" dirty="0" smtClean="0"/>
              <a:t>Strength of association: </a:t>
            </a:r>
            <a:r>
              <a:rPr lang="en-US" altLang="en-US" dirty="0" smtClean="0"/>
              <a:t>Do points </a:t>
            </a:r>
            <a:r>
              <a:rPr lang="en-US" altLang="en-US" i="1" dirty="0" smtClean="0">
                <a:solidFill>
                  <a:srgbClr val="0000FF"/>
                </a:solidFill>
              </a:rPr>
              <a:t>adhere closely</a:t>
            </a:r>
            <a:r>
              <a:rPr lang="en-US" altLang="en-US" i="1" dirty="0" smtClean="0">
                <a:solidFill>
                  <a:srgbClr val="FF0000"/>
                </a:solidFill>
              </a:rPr>
              <a:t> </a:t>
            </a:r>
            <a:r>
              <a:rPr lang="en-US" altLang="en-US" dirty="0" smtClean="0"/>
              <a:t>to a trend line?</a:t>
            </a:r>
          </a:p>
          <a:p>
            <a:r>
              <a:rPr lang="en-US" altLang="en-US" b="1" dirty="0" smtClean="0"/>
              <a:t>Outliers: </a:t>
            </a:r>
            <a:r>
              <a:rPr lang="en-US" altLang="en-US" dirty="0" smtClean="0"/>
              <a:t>Are there </a:t>
            </a:r>
            <a:r>
              <a:rPr lang="en-US" altLang="en-US" dirty="0" smtClean="0">
                <a:solidFill>
                  <a:srgbClr val="0000FF"/>
                </a:solidFill>
              </a:rPr>
              <a:t>any striking </a:t>
            </a:r>
            <a:r>
              <a:rPr lang="en-US" altLang="en-US" i="1" dirty="0" smtClean="0">
                <a:solidFill>
                  <a:srgbClr val="0000FF"/>
                </a:solidFill>
              </a:rPr>
              <a:t>deviations</a:t>
            </a:r>
            <a:r>
              <a:rPr lang="en-US" altLang="en-US" dirty="0" smtClean="0">
                <a:solidFill>
                  <a:srgbClr val="0000FF"/>
                </a:solidFill>
              </a:rPr>
              <a:t> </a:t>
            </a:r>
            <a:r>
              <a:rPr lang="en-US" altLang="en-US" dirty="0" smtClean="0"/>
              <a:t>from the overall pattern?</a:t>
            </a:r>
          </a:p>
          <a:p>
            <a:endParaRPr lang="en-US" dirty="0"/>
          </a:p>
        </p:txBody>
      </p:sp>
    </p:spTree>
    <p:extLst>
      <p:ext uri="{BB962C8B-B14F-4D97-AF65-F5344CB8AC3E}">
        <p14:creationId xmlns:p14="http://schemas.microsoft.com/office/powerpoint/2010/main" val="1669777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Variation</a:t>
            </a:r>
            <a:endParaRPr lang="en-US" dirty="0"/>
          </a:p>
        </p:txBody>
      </p:sp>
      <p:sp>
        <p:nvSpPr>
          <p:cNvPr id="3" name="Content Placeholder 2"/>
          <p:cNvSpPr>
            <a:spLocks noGrp="1"/>
          </p:cNvSpPr>
          <p:nvPr>
            <p:ph idx="1"/>
          </p:nvPr>
        </p:nvSpPr>
        <p:spPr>
          <a:xfrm>
            <a:off x="199085" y="1351723"/>
            <a:ext cx="11810881" cy="4774442"/>
          </a:xfrm>
        </p:spPr>
        <p:txBody>
          <a:bodyPr/>
          <a:lstStyle/>
          <a:p>
            <a:pPr>
              <a:buNone/>
            </a:pPr>
            <a:r>
              <a:rPr lang="en-US" dirty="0" smtClean="0"/>
              <a:t>	We would not expect data to line up perfectly.</a:t>
            </a:r>
          </a:p>
          <a:p>
            <a:pPr>
              <a:buNone/>
            </a:pPr>
            <a:endParaRPr lang="en-US" dirty="0"/>
          </a:p>
        </p:txBody>
      </p:sp>
      <p:pic>
        <p:nvPicPr>
          <p:cNvPr id="5" name="Picture 4" descr="35148-03-05.jpg"/>
          <p:cNvPicPr>
            <a:picLocks noChangeAspect="1"/>
          </p:cNvPicPr>
          <p:nvPr/>
        </p:nvPicPr>
        <p:blipFill>
          <a:blip r:embed="rId3" cstate="print"/>
          <a:stretch>
            <a:fillRect/>
          </a:stretch>
        </p:blipFill>
        <p:spPr>
          <a:xfrm>
            <a:off x="2917334" y="1951647"/>
            <a:ext cx="7302617" cy="4574628"/>
          </a:xfrm>
          <a:prstGeom prst="rect">
            <a:avLst/>
          </a:prstGeom>
          <a:solidFill>
            <a:schemeClr val="bg1"/>
          </a:solidFill>
          <a:ln w="12700">
            <a:solidFill>
              <a:schemeClr val="tx1"/>
            </a:solidFill>
          </a:ln>
        </p:spPr>
      </p:pic>
      <p:sp>
        <p:nvSpPr>
          <p:cNvPr id="4" name="TextBox 3"/>
          <p:cNvSpPr txBox="1"/>
          <p:nvPr/>
        </p:nvSpPr>
        <p:spPr>
          <a:xfrm>
            <a:off x="0" y="2298992"/>
            <a:ext cx="2858475" cy="830997"/>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Outcome variable</a:t>
            </a:r>
          </a:p>
          <a:p>
            <a:r>
              <a:rPr lang="en-US" sz="2400" dirty="0" smtClean="0">
                <a:latin typeface="Arial" panose="020B0604020202020204" pitchFamily="34" charset="0"/>
                <a:cs typeface="Arial" panose="020B0604020202020204" pitchFamily="34" charset="0"/>
              </a:rPr>
              <a:t>Dependent variable</a:t>
            </a:r>
            <a:endParaRPr lang="en-US" sz="2400" dirty="0">
              <a:latin typeface="Arial" panose="020B0604020202020204" pitchFamily="34" charset="0"/>
              <a:cs typeface="Arial" panose="020B0604020202020204" pitchFamily="34" charset="0"/>
            </a:endParaRPr>
          </a:p>
        </p:txBody>
      </p:sp>
      <p:sp>
        <p:nvSpPr>
          <p:cNvPr id="7" name="TextBox 6"/>
          <p:cNvSpPr txBox="1"/>
          <p:nvPr/>
        </p:nvSpPr>
        <p:spPr>
          <a:xfrm>
            <a:off x="7219250" y="5639148"/>
            <a:ext cx="4703532"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Predictor variable, independent variable</a:t>
            </a:r>
            <a:endParaRPr lang="en-US" sz="2000" dirty="0">
              <a:latin typeface="Arial" panose="020B0604020202020204" pitchFamily="34" charset="0"/>
              <a:cs typeface="Arial" panose="020B0604020202020204" pitchFamily="34" charset="0"/>
            </a:endParaRPr>
          </a:p>
        </p:txBody>
      </p:sp>
      <p:cxnSp>
        <p:nvCxnSpPr>
          <p:cNvPr id="8" name="Straight Arrow Connector 7"/>
          <p:cNvCxnSpPr/>
          <p:nvPr/>
        </p:nvCxnSpPr>
        <p:spPr>
          <a:xfrm flipV="1">
            <a:off x="945931" y="4335517"/>
            <a:ext cx="4414345" cy="693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57944" y="4988585"/>
            <a:ext cx="1323567" cy="461665"/>
          </a:xfrm>
          <a:prstGeom prst="rect">
            <a:avLst/>
          </a:prstGeom>
          <a:noFill/>
        </p:spPr>
        <p:txBody>
          <a:bodyPr wrap="none" rtlCol="0">
            <a:spAutoFit/>
          </a:bodyPr>
          <a:lstStyle/>
          <a:p>
            <a:r>
              <a:rPr lang="en-US" sz="2400" dirty="0" smtClean="0"/>
              <a:t>Intercept</a:t>
            </a:r>
            <a:endParaRPr lang="en-US" sz="2400" dirty="0"/>
          </a:p>
        </p:txBody>
      </p:sp>
    </p:spTree>
    <p:extLst>
      <p:ext uri="{BB962C8B-B14F-4D97-AF65-F5344CB8AC3E}">
        <p14:creationId xmlns:p14="http://schemas.microsoft.com/office/powerpoint/2010/main" val="2478710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4" name="Rectangle 18"/>
              <p:cNvSpPr>
                <a:spLocks noChangeArrowheads="1"/>
              </p:cNvSpPr>
              <p:nvPr/>
            </p:nvSpPr>
            <p:spPr bwMode="auto">
              <a:xfrm>
                <a:off x="2895600" y="3635514"/>
                <a:ext cx="6629400" cy="707886"/>
              </a:xfrm>
              <a:prstGeom prst="rect">
                <a:avLst/>
              </a:prstGeom>
              <a:noFill/>
              <a:ln w="25400">
                <a:noFill/>
                <a:miter lim="800000"/>
                <a:headEnd/>
                <a:tailEnd/>
              </a:ln>
            </p:spPr>
            <p:txBody>
              <a:bodyPr wrap="square">
                <a:spAutoFit/>
              </a:bodyPr>
              <a:lstStyle/>
              <a:p>
                <a:r>
                  <a:rPr lang="en-US" sz="4000" i="1" dirty="0" smtClean="0"/>
                  <a:t>Y</a:t>
                </a:r>
                <a:r>
                  <a:rPr lang="en-US" sz="4000" dirty="0"/>
                  <a:t> = </a:t>
                </a:r>
                <a14:m>
                  <m:oMath xmlns:m="http://schemas.openxmlformats.org/officeDocument/2006/math">
                    <m:sSub>
                      <m:sSubPr>
                        <m:ctrlPr>
                          <a:rPr lang="en-US" sz="4000" i="1" dirty="0" smtClean="0">
                            <a:latin typeface="Cambria Math" panose="02040503050406030204" pitchFamily="18" charset="0"/>
                            <a:sym typeface="Symbol" pitchFamily="18" charset="2"/>
                          </a:rPr>
                        </m:ctrlPr>
                      </m:sSubPr>
                      <m:e>
                        <m:r>
                          <a:rPr lang="en-US" sz="4000" i="1" dirty="0" smtClean="0">
                            <a:latin typeface="Cambria Math" panose="02040503050406030204" pitchFamily="18" charset="0"/>
                            <a:ea typeface="Cambria Math" panose="02040503050406030204" pitchFamily="18" charset="0"/>
                            <a:sym typeface="Symbol" pitchFamily="18" charset="2"/>
                          </a:rPr>
                          <m:t>𝛽</m:t>
                        </m:r>
                      </m:e>
                      <m:sub>
                        <m:r>
                          <a:rPr lang="en-US" sz="4000" b="0" i="1" dirty="0" smtClean="0">
                            <a:latin typeface="Cambria Math" panose="02040503050406030204" pitchFamily="18" charset="0"/>
                            <a:sym typeface="Symbol" pitchFamily="18" charset="2"/>
                          </a:rPr>
                          <m:t>0</m:t>
                        </m:r>
                      </m:sub>
                    </m:sSub>
                  </m:oMath>
                </a14:m>
                <a:r>
                  <a:rPr lang="en-US" sz="4000" dirty="0">
                    <a:sym typeface="Symbol" pitchFamily="18" charset="2"/>
                  </a:rPr>
                  <a:t> + </a:t>
                </a:r>
                <a:r>
                  <a:rPr lang="en-US" sz="4000" i="1" dirty="0" smtClean="0">
                    <a:sym typeface="Symbol" pitchFamily="18" charset="2"/>
                  </a:rPr>
                  <a:t></a:t>
                </a:r>
                <a:r>
                  <a:rPr lang="en-US" sz="4000" i="1" baseline="-25000" dirty="0" smtClean="0">
                    <a:sym typeface="Symbol" pitchFamily="18" charset="2"/>
                  </a:rPr>
                  <a:t>1</a:t>
                </a:r>
                <a:r>
                  <a:rPr lang="en-US" sz="4000" i="1" dirty="0" smtClean="0">
                    <a:sym typeface="Symbol" pitchFamily="18" charset="2"/>
                  </a:rPr>
                  <a:t> </a:t>
                </a:r>
                <a:r>
                  <a:rPr lang="en-US" sz="4000" i="1" dirty="0">
                    <a:sym typeface="Symbol" pitchFamily="18" charset="2"/>
                  </a:rPr>
                  <a:t>X</a:t>
                </a:r>
                <a:r>
                  <a:rPr lang="en-US" sz="4000" dirty="0">
                    <a:sym typeface="Symbol" pitchFamily="18" charset="2"/>
                  </a:rPr>
                  <a:t> + </a:t>
                </a:r>
                <a:r>
                  <a:rPr lang="el-GR" sz="4000" i="1" dirty="0">
                    <a:sym typeface="Symbol" pitchFamily="18" charset="2"/>
                  </a:rPr>
                  <a:t>ε</a:t>
                </a:r>
                <a:r>
                  <a:rPr lang="en-US" sz="4000" dirty="0">
                    <a:sym typeface="Symbol" pitchFamily="18" charset="2"/>
                  </a:rPr>
                  <a:t>,   </a:t>
                </a:r>
                <a:r>
                  <a:rPr lang="el-GR" sz="4000" i="1" dirty="0">
                    <a:sym typeface="Symbol" pitchFamily="18" charset="2"/>
                  </a:rPr>
                  <a:t>ε</a:t>
                </a:r>
                <a:r>
                  <a:rPr lang="en-US" sz="4000" dirty="0">
                    <a:sym typeface="Symbol" pitchFamily="18" charset="2"/>
                  </a:rPr>
                  <a:t>    </a:t>
                </a:r>
                <a:r>
                  <a:rPr lang="en-US" sz="4000" i="1" dirty="0">
                    <a:sym typeface="Symbol" pitchFamily="18" charset="2"/>
                  </a:rPr>
                  <a:t>N</a:t>
                </a:r>
                <a:r>
                  <a:rPr lang="en-US" sz="4000" dirty="0">
                    <a:sym typeface="Symbol" pitchFamily="18" charset="2"/>
                  </a:rPr>
                  <a:t>(0,</a:t>
                </a:r>
                <a:r>
                  <a:rPr lang="en-US" sz="4000" i="1" dirty="0">
                    <a:sym typeface="Symbol" pitchFamily="18" charset="2"/>
                  </a:rPr>
                  <a:t></a:t>
                </a:r>
                <a:r>
                  <a:rPr lang="en-US" sz="4000" baseline="30000" dirty="0">
                    <a:sym typeface="Symbol" pitchFamily="18" charset="2"/>
                  </a:rPr>
                  <a:t>2</a:t>
                </a:r>
                <a:r>
                  <a:rPr lang="en-US" sz="4000" dirty="0">
                    <a:sym typeface="Symbol" pitchFamily="18" charset="2"/>
                  </a:rPr>
                  <a:t>)</a:t>
                </a:r>
              </a:p>
            </p:txBody>
          </p:sp>
        </mc:Choice>
        <mc:Fallback xmlns="">
          <p:sp>
            <p:nvSpPr>
              <p:cNvPr id="23554" name="Rectangle 18"/>
              <p:cNvSpPr>
                <a:spLocks noRot="1" noChangeAspect="1" noMove="1" noResize="1" noEditPoints="1" noAdjustHandles="1" noChangeArrowheads="1" noChangeShapeType="1" noTextEdit="1"/>
              </p:cNvSpPr>
              <p:nvPr/>
            </p:nvSpPr>
            <p:spPr bwMode="auto">
              <a:xfrm>
                <a:off x="2895600" y="3635514"/>
                <a:ext cx="6629400" cy="707886"/>
              </a:xfrm>
              <a:prstGeom prst="rect">
                <a:avLst/>
              </a:prstGeom>
              <a:blipFill>
                <a:blip r:embed="rId3"/>
                <a:stretch>
                  <a:fillRect l="-3217" t="-17949" b="-35897"/>
                </a:stretch>
              </a:blipFill>
              <a:ln w="25400">
                <a:noFill/>
                <a:miter lim="800000"/>
                <a:headEnd/>
                <a:tailEnd/>
              </a:ln>
            </p:spPr>
            <p:txBody>
              <a:bodyPr/>
              <a:lstStyle/>
              <a:p>
                <a:r>
                  <a:rPr lang="en-US">
                    <a:noFill/>
                  </a:rPr>
                  <a:t> </a:t>
                </a:r>
              </a:p>
            </p:txBody>
          </p:sp>
        </mc:Fallback>
      </mc:AlternateContent>
      <p:sp>
        <p:nvSpPr>
          <p:cNvPr id="22531" name="Rectangle 2"/>
          <p:cNvSpPr>
            <a:spLocks noGrp="1" noChangeArrowheads="1"/>
          </p:cNvSpPr>
          <p:nvPr>
            <p:ph type="title"/>
          </p:nvPr>
        </p:nvSpPr>
        <p:spPr/>
        <p:txBody>
          <a:bodyPr/>
          <a:lstStyle/>
          <a:p>
            <a:pPr eaLnBrk="1" hangingPunct="1">
              <a:defRPr/>
            </a:pPr>
            <a:r>
              <a:rPr lang="en-US" dirty="0" smtClean="0"/>
              <a:t>Statistical Models</a:t>
            </a:r>
          </a:p>
        </p:txBody>
      </p:sp>
      <p:sp>
        <p:nvSpPr>
          <p:cNvPr id="23556" name="Rectangle 3"/>
          <p:cNvSpPr>
            <a:spLocks noGrp="1" noChangeArrowheads="1"/>
          </p:cNvSpPr>
          <p:nvPr>
            <p:ph idx="1"/>
          </p:nvPr>
        </p:nvSpPr>
        <p:spPr>
          <a:xfrm>
            <a:off x="609600" y="1371601"/>
            <a:ext cx="10972799" cy="1525587"/>
          </a:xfrm>
        </p:spPr>
        <p:txBody>
          <a:bodyPr>
            <a:normAutofit/>
          </a:bodyPr>
          <a:lstStyle/>
          <a:p>
            <a:pPr eaLnBrk="1" hangingPunct="1">
              <a:buNone/>
            </a:pPr>
            <a:r>
              <a:rPr lang="en-US" dirty="0" smtClean="0"/>
              <a:t>	You are already familiar with a statistical model that describes the linear relationship between </a:t>
            </a:r>
            <a:r>
              <a:rPr lang="en-US" i="1" dirty="0" smtClean="0"/>
              <a:t>X</a:t>
            </a:r>
            <a:r>
              <a:rPr lang="en-US" dirty="0" smtClean="0"/>
              <a:t> and </a:t>
            </a:r>
            <a:r>
              <a:rPr lang="en-US" i="1" dirty="0" smtClean="0"/>
              <a:t>Y</a:t>
            </a:r>
            <a:r>
              <a:rPr lang="en-US" dirty="0" smtClean="0"/>
              <a:t>.</a:t>
            </a:r>
          </a:p>
        </p:txBody>
      </p:sp>
      <p:pic>
        <p:nvPicPr>
          <p:cNvPr id="23557"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858000" y="3756094"/>
            <a:ext cx="439738" cy="466725"/>
          </a:xfrm>
          <a:prstGeom prst="rect">
            <a:avLst/>
          </a:prstGeom>
          <a:noFill/>
          <a:ln w="9525">
            <a:noFill/>
            <a:miter lim="800000"/>
            <a:headEnd/>
            <a:tailEnd/>
          </a:ln>
        </p:spPr>
      </p:pic>
      <p:sp>
        <p:nvSpPr>
          <p:cNvPr id="23567" name="Text Box 19"/>
          <p:cNvSpPr txBox="1">
            <a:spLocks noChangeArrowheads="1"/>
          </p:cNvSpPr>
          <p:nvPr/>
        </p:nvSpPr>
        <p:spPr bwMode="auto">
          <a:xfrm>
            <a:off x="2133600" y="3062198"/>
            <a:ext cx="3664914" cy="523220"/>
          </a:xfrm>
          <a:prstGeom prst="rect">
            <a:avLst/>
          </a:prstGeom>
          <a:noFill/>
          <a:ln w="25400">
            <a:noFill/>
            <a:miter lim="800000"/>
            <a:headEnd/>
            <a:tailEnd/>
          </a:ln>
        </p:spPr>
        <p:txBody>
          <a:bodyPr wrap="none">
            <a:spAutoFit/>
          </a:bodyPr>
          <a:lstStyle/>
          <a:p>
            <a:r>
              <a:rPr lang="en-US" sz="2800" dirty="0"/>
              <a:t>Simple linear regression</a:t>
            </a:r>
          </a:p>
        </p:txBody>
      </p:sp>
      <p:sp>
        <p:nvSpPr>
          <p:cNvPr id="2" name="Oval 1"/>
          <p:cNvSpPr/>
          <p:nvPr/>
        </p:nvSpPr>
        <p:spPr>
          <a:xfrm>
            <a:off x="5248165" y="3695802"/>
            <a:ext cx="409903" cy="69769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Curved Connector 15"/>
          <p:cNvCxnSpPr>
            <a:stCxn id="2" idx="4"/>
          </p:cNvCxnSpPr>
          <p:nvPr/>
        </p:nvCxnSpPr>
        <p:spPr>
          <a:xfrm rot="5400000">
            <a:off x="3404387" y="2909349"/>
            <a:ext cx="564585" cy="3532877"/>
          </a:xfrm>
          <a:prstGeom prst="curvedConnector2">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9601" y="4812942"/>
            <a:ext cx="10972798" cy="1384995"/>
          </a:xfrm>
          <a:prstGeom prst="rect">
            <a:avLst/>
          </a:prstGeom>
          <a:noFill/>
        </p:spPr>
        <p:txBody>
          <a:bodyPr wrap="square" rtlCol="0">
            <a:spAutoFit/>
          </a:bodyPr>
          <a:lstStyle/>
          <a:p>
            <a:r>
              <a:rPr lang="en-US" sz="2800" dirty="0"/>
              <a:t>A regressor </a:t>
            </a:r>
            <a:r>
              <a:rPr lang="en-US" sz="2800" dirty="0" smtClean="0"/>
              <a:t>or independent variable could be </a:t>
            </a:r>
            <a:r>
              <a:rPr lang="en-US" sz="2800" dirty="0"/>
              <a:t>any </a:t>
            </a:r>
            <a:r>
              <a:rPr lang="en-US" sz="2800" dirty="0" smtClean="0"/>
              <a:t>relevant variable </a:t>
            </a:r>
          </a:p>
          <a:p>
            <a:pPr marL="457200" indent="-457200">
              <a:buFont typeface="Wingdings" panose="05000000000000000000" pitchFamily="2" charset="2"/>
              <a:buChar char="ü"/>
            </a:pPr>
            <a:r>
              <a:rPr lang="en-US" sz="2800" dirty="0" smtClean="0"/>
              <a:t>that </a:t>
            </a:r>
            <a:r>
              <a:rPr lang="en-US" sz="2800" dirty="0"/>
              <a:t>appears on the right hand side of the model equation or </a:t>
            </a:r>
          </a:p>
          <a:p>
            <a:pPr marL="342900" indent="-342900">
              <a:buFont typeface="Wingdings" panose="05000000000000000000" pitchFamily="2" charset="2"/>
              <a:buChar char="ü"/>
            </a:pPr>
            <a:r>
              <a:rPr lang="en-US" sz="2800" dirty="0"/>
              <a:t>that is associated with a slope in a linear regression model</a:t>
            </a:r>
          </a:p>
        </p:txBody>
      </p:sp>
    </p:spTree>
    <p:extLst>
      <p:ext uri="{BB962C8B-B14F-4D97-AF65-F5344CB8AC3E}">
        <p14:creationId xmlns:p14="http://schemas.microsoft.com/office/powerpoint/2010/main" val="245593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Linear Regression (SLR) Model and </a:t>
            </a:r>
            <a:r>
              <a:rPr lang="en-US" dirty="0"/>
              <a:t>a</a:t>
            </a:r>
            <a:r>
              <a:rPr lang="en-US" dirty="0" smtClean="0"/>
              <a:t>ssumptions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8109" y="1351723"/>
                <a:ext cx="11430000" cy="4979503"/>
              </a:xfrm>
            </p:spPr>
            <p:txBody>
              <a:bodyPr>
                <a:noAutofit/>
              </a:bodyPr>
              <a:lstStyle/>
              <a:p>
                <a:pPr>
                  <a:spcBef>
                    <a:spcPts val="600"/>
                  </a:spcBef>
                  <a:buNone/>
                </a:pPr>
                <a:r>
                  <a:rPr lang="en-US" sz="2800" dirty="0" smtClean="0"/>
                  <a:t>Model:	</a:t>
                </a:r>
              </a:p>
              <a:p>
                <a:pPr>
                  <a:spcBef>
                    <a:spcPts val="600"/>
                  </a:spcBef>
                  <a:buNone/>
                </a:pPr>
                <a:r>
                  <a:rPr lang="en-US" sz="2800" dirty="0" smtClean="0"/>
                  <a:t>Actual response (y) = </a:t>
                </a:r>
                <a14:m>
                  <m:oMath xmlns:m="http://schemas.openxmlformats.org/officeDocument/2006/math">
                    <m:sSub>
                      <m:sSubPr>
                        <m:ctrlPr>
                          <a:rPr lang="en-US" sz="2800" i="1" dirty="0" smtClean="0">
                            <a:latin typeface="Cambria Math" panose="02040503050406030204" pitchFamily="18" charset="0"/>
                            <a:sym typeface="Symbol"/>
                          </a:rPr>
                        </m:ctrlPr>
                      </m:sSubPr>
                      <m:e>
                        <m:r>
                          <a:rPr lang="en-US" sz="2800" i="1" dirty="0">
                            <a:latin typeface="Cambria Math" panose="02040503050406030204" pitchFamily="18" charset="0"/>
                            <a:ea typeface="Cambria Math" panose="02040503050406030204" pitchFamily="18" charset="0"/>
                            <a:sym typeface="Symbol"/>
                          </a:rPr>
                          <m:t>𝛽</m:t>
                        </m:r>
                      </m:e>
                      <m:sub>
                        <m:r>
                          <a:rPr lang="en-US" sz="2800" b="0" i="1" dirty="0" smtClean="0">
                            <a:latin typeface="Cambria Math" panose="02040503050406030204" pitchFamily="18" charset="0"/>
                            <a:sym typeface="Symbol"/>
                          </a:rPr>
                          <m:t>0</m:t>
                        </m:r>
                      </m:sub>
                    </m:sSub>
                  </m:oMath>
                </a14:m>
                <a:r>
                  <a:rPr lang="en-US" sz="2800" dirty="0" smtClean="0">
                    <a:sym typeface="Symbol"/>
                  </a:rPr>
                  <a:t> + </a:t>
                </a:r>
                <a:r>
                  <a:rPr lang="en-US" sz="2800" i="1" dirty="0" smtClean="0">
                    <a:sym typeface="Symbol"/>
                  </a:rPr>
                  <a:t> </a:t>
                </a:r>
                <a:r>
                  <a:rPr lang="en-US" sz="2800" dirty="0" smtClean="0">
                    <a:sym typeface="Symbol"/>
                  </a:rPr>
                  <a:t>(one explanatory variable, x) + </a:t>
                </a:r>
                <a:r>
                  <a:rPr lang="en-US" sz="2800" i="1" dirty="0" smtClean="0">
                    <a:sym typeface="Symbol"/>
                  </a:rPr>
                  <a:t></a:t>
                </a:r>
              </a:p>
              <a:p>
                <a:pPr>
                  <a:spcBef>
                    <a:spcPts val="600"/>
                  </a:spcBef>
                  <a:buNone/>
                </a:pPr>
                <a:r>
                  <a:rPr lang="en-US" sz="2800" dirty="0" smtClean="0">
                    <a:sym typeface="Symbol"/>
                  </a:rPr>
                  <a:t>Assumptions:</a:t>
                </a:r>
              </a:p>
              <a:p>
                <a:pPr>
                  <a:spcBef>
                    <a:spcPts val="600"/>
                  </a:spcBef>
                  <a:buNone/>
                </a:pPr>
                <a:r>
                  <a:rPr lang="en-US" sz="2800" dirty="0" smtClean="0">
                    <a:solidFill>
                      <a:srgbClr val="0000FF"/>
                    </a:solidFill>
                    <a:sym typeface="Symbol"/>
                  </a:rPr>
                  <a:t>	</a:t>
                </a:r>
                <a:r>
                  <a:rPr lang="en-US" sz="2800" i="1" dirty="0" smtClean="0">
                    <a:solidFill>
                      <a:srgbClr val="0000FF"/>
                    </a:solidFill>
                    <a:sym typeface="Symbol"/>
                  </a:rPr>
                  <a:t> (residuals or errors)</a:t>
                </a:r>
              </a:p>
              <a:p>
                <a:pPr lvl="1">
                  <a:spcBef>
                    <a:spcPts val="600"/>
                  </a:spcBef>
                </a:pPr>
                <a:r>
                  <a:rPr lang="en-US" altLang="en-US" sz="2800" dirty="0">
                    <a:solidFill>
                      <a:srgbClr val="FF0000"/>
                    </a:solidFill>
                  </a:rPr>
                  <a:t>L</a:t>
                </a:r>
                <a:r>
                  <a:rPr lang="en-US" altLang="en-US" sz="2800" dirty="0"/>
                  <a:t>inearity </a:t>
                </a:r>
                <a:r>
                  <a:rPr lang="en-US" altLang="en-US" sz="2800" dirty="0" smtClean="0"/>
                  <a:t>- </a:t>
                </a:r>
                <a:r>
                  <a:rPr lang="en-US" sz="2800" dirty="0" smtClean="0">
                    <a:sym typeface="Symbol"/>
                  </a:rPr>
                  <a:t>Linear </a:t>
                </a:r>
                <a:r>
                  <a:rPr lang="en-US" sz="2800" dirty="0">
                    <a:sym typeface="Symbol"/>
                  </a:rPr>
                  <a:t>relationship</a:t>
                </a:r>
              </a:p>
              <a:p>
                <a:pPr lvl="1">
                  <a:spcBef>
                    <a:spcPts val="600"/>
                  </a:spcBef>
                </a:pPr>
                <a:r>
                  <a:rPr lang="en-US" altLang="en-US" sz="2800" dirty="0" smtClean="0">
                    <a:solidFill>
                      <a:srgbClr val="FF0000"/>
                    </a:solidFill>
                  </a:rPr>
                  <a:t>I</a:t>
                </a:r>
                <a:r>
                  <a:rPr lang="en-US" altLang="en-US" sz="2800" dirty="0" smtClean="0"/>
                  <a:t>ndependence of residuals (or errors)</a:t>
                </a:r>
                <a:endParaRPr lang="en-US" altLang="en-US" sz="2800" dirty="0"/>
              </a:p>
              <a:p>
                <a:pPr lvl="1">
                  <a:spcBef>
                    <a:spcPts val="600"/>
                  </a:spcBef>
                </a:pPr>
                <a:r>
                  <a:rPr lang="en-US" altLang="en-US" sz="2800" dirty="0" smtClean="0">
                    <a:solidFill>
                      <a:srgbClr val="FF0000"/>
                    </a:solidFill>
                  </a:rPr>
                  <a:t>N</a:t>
                </a:r>
                <a:r>
                  <a:rPr lang="en-US" altLang="en-US" sz="2800" dirty="0" smtClean="0"/>
                  <a:t>ormality of residuals (or errors)</a:t>
                </a:r>
                <a:endParaRPr lang="en-US" altLang="en-US" sz="2800" dirty="0"/>
              </a:p>
              <a:p>
                <a:pPr lvl="1">
                  <a:spcBef>
                    <a:spcPts val="600"/>
                  </a:spcBef>
                </a:pPr>
                <a:r>
                  <a:rPr lang="en-US" altLang="en-US" sz="2800" dirty="0" smtClean="0">
                    <a:solidFill>
                      <a:srgbClr val="FF0000"/>
                    </a:solidFill>
                  </a:rPr>
                  <a:t>E</a:t>
                </a:r>
                <a:r>
                  <a:rPr lang="en-US" altLang="en-US" sz="2800" dirty="0" smtClean="0"/>
                  <a:t>qual or constant variance </a:t>
                </a:r>
                <a:r>
                  <a:rPr lang="en-US" sz="2800" dirty="0" smtClean="0">
                    <a:sym typeface="Symbol"/>
                  </a:rPr>
                  <a:t>(</a:t>
                </a:r>
                <a:r>
                  <a:rPr lang="el-GR" sz="2800" dirty="0">
                    <a:sym typeface="Symbol"/>
                  </a:rPr>
                  <a:t>σ</a:t>
                </a:r>
                <a:r>
                  <a:rPr lang="en-US" sz="2800" baseline="30000" dirty="0">
                    <a:sym typeface="Symbol"/>
                  </a:rPr>
                  <a:t>2</a:t>
                </a:r>
                <a:r>
                  <a:rPr lang="en-US" sz="2800" dirty="0" smtClean="0">
                    <a:sym typeface="Symbol"/>
                  </a:rPr>
                  <a:t>)</a:t>
                </a:r>
              </a:p>
              <a:p>
                <a:pPr marL="342900" lvl="1" indent="0">
                  <a:spcBef>
                    <a:spcPts val="600"/>
                  </a:spcBef>
                  <a:buNone/>
                </a:pPr>
                <a:endParaRPr lang="en-US" sz="2800" dirty="0">
                  <a:sym typeface="Symbol"/>
                </a:endParaRPr>
              </a:p>
              <a:p>
                <a:pPr>
                  <a:spcBef>
                    <a:spcPts val="600"/>
                  </a:spcBef>
                  <a:buNone/>
                </a:pPr>
                <a:r>
                  <a:rPr lang="en-US" sz="2800" dirty="0">
                    <a:sym typeface="Symbol"/>
                  </a:rPr>
                  <a:t>Fitted (predicted) response: </a:t>
                </a:r>
                <a14:m>
                  <m:oMath xmlns:m="http://schemas.openxmlformats.org/officeDocument/2006/math">
                    <m:acc>
                      <m:accPr>
                        <m:chr m:val="̂"/>
                        <m:ctrlPr>
                          <a:rPr lang="en-US" sz="2800" i="1">
                            <a:latin typeface="Cambria Math" panose="02040503050406030204" pitchFamily="18" charset="0"/>
                            <a:sym typeface="Symbol"/>
                          </a:rPr>
                        </m:ctrlPr>
                      </m:accPr>
                      <m:e>
                        <m:r>
                          <a:rPr lang="en-US" sz="2800" i="1">
                            <a:latin typeface="Cambria Math"/>
                            <a:sym typeface="Symbol"/>
                          </a:rPr>
                          <m:t>𝑦</m:t>
                        </m:r>
                      </m:e>
                    </m:acc>
                    <m:r>
                      <a:rPr lang="en-US" sz="2800" i="1">
                        <a:latin typeface="Cambria Math"/>
                        <a:sym typeface="Symbol"/>
                      </a:rPr>
                      <m:t>=</m:t>
                    </m:r>
                    <m:sSub>
                      <m:sSubPr>
                        <m:ctrlPr>
                          <a:rPr lang="en-US" sz="2800" i="1">
                            <a:latin typeface="Cambria Math" panose="02040503050406030204" pitchFamily="18" charset="0"/>
                            <a:sym typeface="Symbol"/>
                          </a:rPr>
                        </m:ctrlPr>
                      </m:sSubPr>
                      <m:e>
                        <m:r>
                          <a:rPr lang="en-US" sz="2800" i="1">
                            <a:latin typeface="Cambria Math" panose="02040503050406030204" pitchFamily="18" charset="0"/>
                            <a:sym typeface="Symbol"/>
                          </a:rPr>
                          <m:t>𝑏</m:t>
                        </m:r>
                      </m:e>
                      <m:sub>
                        <m:r>
                          <a:rPr lang="en-US" sz="2800" i="1">
                            <a:latin typeface="Cambria Math" panose="02040503050406030204" pitchFamily="18" charset="0"/>
                            <a:sym typeface="Symbol"/>
                          </a:rPr>
                          <m:t>0</m:t>
                        </m:r>
                      </m:sub>
                    </m:sSub>
                    <m:r>
                      <a:rPr lang="en-US" sz="2800" i="1">
                        <a:latin typeface="Cambria Math"/>
                        <a:sym typeface="Symbol"/>
                      </a:rPr>
                      <m:t>+</m:t>
                    </m:r>
                    <m:r>
                      <a:rPr lang="en-US" sz="2800" i="1">
                        <a:latin typeface="Cambria Math"/>
                        <a:sym typeface="Symbol"/>
                      </a:rPr>
                      <m:t>𝑏𝑥</m:t>
                    </m:r>
                  </m:oMath>
                </a14:m>
                <a:r>
                  <a:rPr lang="en-US" sz="2800" dirty="0">
                    <a:sym typeface="Symbol"/>
                  </a:rPr>
                  <a:t> </a:t>
                </a:r>
              </a:p>
              <a:p>
                <a:pPr>
                  <a:spcBef>
                    <a:spcPts val="600"/>
                  </a:spcBef>
                  <a:buNone/>
                </a:pPr>
                <a:endParaRPr lang="en-US" sz="2800" dirty="0" smtClean="0">
                  <a:sym typeface="Symbo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8109" y="1351723"/>
                <a:ext cx="11430000" cy="4979503"/>
              </a:xfrm>
              <a:blipFill>
                <a:blip r:embed="rId3"/>
                <a:stretch>
                  <a:fillRect l="-1120" t="-1346" b="-4651"/>
                </a:stretch>
              </a:blipFill>
            </p:spPr>
            <p:txBody>
              <a:bodyPr/>
              <a:lstStyle/>
              <a:p>
                <a:r>
                  <a:rPr lang="en-US">
                    <a:noFill/>
                  </a:rPr>
                  <a:t> </a:t>
                </a:r>
              </a:p>
            </p:txBody>
          </p:sp>
        </mc:Fallback>
      </mc:AlternateContent>
    </p:spTree>
    <p:extLst>
      <p:ext uri="{BB962C8B-B14F-4D97-AF65-F5344CB8AC3E}">
        <p14:creationId xmlns:p14="http://schemas.microsoft.com/office/powerpoint/2010/main" val="3141249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Least squares estimation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27383" y="1295401"/>
                <a:ext cx="11155017" cy="4765913"/>
              </a:xfrm>
            </p:spPr>
            <p:txBody>
              <a:bodyPr>
                <a:noAutofit/>
              </a:bodyPr>
              <a:lstStyle/>
              <a:p>
                <a:r>
                  <a:rPr lang="en-US" sz="2800" dirty="0" smtClean="0"/>
                  <a:t>How do you choose the line?</a:t>
                </a:r>
              </a:p>
              <a:p>
                <a:r>
                  <a:rPr lang="en-US" altLang="en-US" sz="2800" dirty="0"/>
                  <a:t>Simple </a:t>
                </a:r>
                <a:r>
                  <a:rPr lang="en-US" altLang="en-US" sz="2800" i="1" dirty="0">
                    <a:solidFill>
                      <a:srgbClr val="FF0000"/>
                    </a:solidFill>
                  </a:rPr>
                  <a:t>linear</a:t>
                </a:r>
                <a:r>
                  <a:rPr lang="en-US" altLang="en-US" sz="2800" dirty="0"/>
                  <a:t> regression (SLR) describes the relationship in the data with </a:t>
                </a:r>
                <a:r>
                  <a:rPr lang="en-US" altLang="en-US" sz="2800" dirty="0">
                    <a:solidFill>
                      <a:srgbClr val="FF0000"/>
                    </a:solidFill>
                  </a:rPr>
                  <a:t>a line </a:t>
                </a:r>
                <a:r>
                  <a:rPr lang="en-US" altLang="en-US" sz="2800" dirty="0"/>
                  <a:t>that predicts the </a:t>
                </a:r>
                <a:r>
                  <a:rPr lang="en-US" altLang="en-US" sz="2800" dirty="0">
                    <a:solidFill>
                      <a:srgbClr val="0000FF"/>
                    </a:solidFill>
                  </a:rPr>
                  <a:t>average change in Y </a:t>
                </a:r>
                <a:r>
                  <a:rPr lang="en-US" altLang="en-US" sz="2800" dirty="0"/>
                  <a:t>for </a:t>
                </a:r>
                <a:r>
                  <a:rPr lang="en-US" altLang="en-US" sz="2800" dirty="0">
                    <a:solidFill>
                      <a:srgbClr val="0000FF"/>
                    </a:solidFill>
                  </a:rPr>
                  <a:t>each </a:t>
                </a:r>
                <a:r>
                  <a:rPr lang="en-US" altLang="en-US" sz="2800" dirty="0" smtClean="0">
                    <a:solidFill>
                      <a:srgbClr val="0000FF"/>
                    </a:solidFill>
                  </a:rPr>
                  <a:t>unit </a:t>
                </a:r>
                <a:r>
                  <a:rPr lang="en-US" altLang="en-US" sz="2800" dirty="0">
                    <a:solidFill>
                      <a:srgbClr val="0000FF"/>
                    </a:solidFill>
                  </a:rPr>
                  <a:t>increase in X</a:t>
                </a:r>
                <a:r>
                  <a:rPr lang="en-US" altLang="en-US" sz="2800" dirty="0"/>
                  <a:t>.</a:t>
                </a:r>
              </a:p>
              <a:p>
                <a:r>
                  <a:rPr lang="en-US" sz="2800" dirty="0" smtClean="0">
                    <a:solidFill>
                      <a:srgbClr val="FF0000"/>
                    </a:solidFill>
                  </a:rPr>
                  <a:t>Minimize the errors</a:t>
                </a:r>
              </a:p>
              <a:p>
                <a:pPr marL="228600" indent="0">
                  <a:buNone/>
                </a:pPr>
                <a:r>
                  <a:rPr lang="en-US" sz="2800" dirty="0" smtClean="0"/>
                  <a:t> – the smallest </a:t>
                </a:r>
              </a:p>
              <a:p>
                <a:pPr marL="228600" indent="0">
                  <a:buNone/>
                </a:pPr>
                <a:r>
                  <a:rPr lang="en-US" sz="2800" dirty="0" smtClean="0"/>
                  <a:t>squared distance ((</a:t>
                </a:r>
                <a14:m>
                  <m:oMath xmlns:m="http://schemas.openxmlformats.org/officeDocument/2006/math">
                    <m:r>
                      <a:rPr lang="en-US" sz="2800" b="0" i="1" dirty="0" smtClean="0">
                        <a:latin typeface="Cambria Math"/>
                      </a:rPr>
                      <m:t>𝑦</m:t>
                    </m:r>
                  </m:oMath>
                </a14:m>
                <a:r>
                  <a:rPr lang="en-US" sz="2800" dirty="0" smtClean="0"/>
                  <a:t> -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a:rPr>
                          <m:t>𝑦</m:t>
                        </m:r>
                      </m:e>
                    </m:acc>
                    <m:r>
                      <a:rPr lang="en-US" sz="2800" b="0" i="1" smtClean="0">
                        <a:latin typeface="Cambria Math"/>
                      </a:rPr>
                      <m:t>)</m:t>
                    </m:r>
                    <m:r>
                      <a:rPr lang="en-US" sz="2800" b="0" i="1" baseline="30000" smtClean="0">
                        <a:latin typeface="Cambria Math"/>
                      </a:rPr>
                      <m:t>2</m:t>
                    </m:r>
                    <m:r>
                      <a:rPr lang="en-US" sz="2800" b="0" i="1" smtClean="0">
                        <a:latin typeface="Cambria Math"/>
                      </a:rPr>
                      <m:t>)</m:t>
                    </m:r>
                  </m:oMath>
                </a14:m>
                <a:r>
                  <a:rPr lang="en-US" sz="2800" dirty="0" smtClean="0"/>
                  <a:t>.</a:t>
                </a:r>
              </a:p>
              <a:p>
                <a:endParaRPr lang="en-US" sz="2800"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27383" y="1295401"/>
                <a:ext cx="11155017" cy="4765913"/>
              </a:xfrm>
              <a:blipFill>
                <a:blip r:embed="rId3"/>
                <a:stretch>
                  <a:fillRect l="-656" t="-1408" r="-546" b="-2177"/>
                </a:stretch>
              </a:blipFill>
            </p:spPr>
            <p:txBody>
              <a:bodyPr/>
              <a:lstStyle/>
              <a:p>
                <a:r>
                  <a:rPr lang="en-US">
                    <a:noFill/>
                  </a:rPr>
                  <a:t> </a:t>
                </a:r>
              </a:p>
            </p:txBody>
          </p:sp>
        </mc:Fallback>
      </mc:AlternateContent>
      <p:sp>
        <p:nvSpPr>
          <p:cNvPr id="8" name="Flowchart: Process 7"/>
          <p:cNvSpPr/>
          <p:nvPr/>
        </p:nvSpPr>
        <p:spPr>
          <a:xfrm>
            <a:off x="5791200" y="3352800"/>
            <a:ext cx="4800600" cy="312420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35148-03-07.jpg"/>
          <p:cNvPicPr>
            <a:picLocks noChangeAspect="1"/>
          </p:cNvPicPr>
          <p:nvPr/>
        </p:nvPicPr>
        <p:blipFill>
          <a:blip r:embed="rId4" cstate="print"/>
          <a:stretch>
            <a:fillRect/>
          </a:stretch>
        </p:blipFill>
        <p:spPr>
          <a:xfrm>
            <a:off x="5867400" y="3429000"/>
            <a:ext cx="4654296" cy="2916936"/>
          </a:xfrm>
          <a:prstGeom prst="rect">
            <a:avLst/>
          </a:prstGeom>
          <a:solidFill>
            <a:schemeClr val="bg1"/>
          </a:solidFill>
          <a:ln w="12700">
            <a:solidFill>
              <a:schemeClr val="bg1"/>
            </a:solidFill>
          </a:ln>
        </p:spPr>
      </p:pic>
      <p:cxnSp>
        <p:nvCxnSpPr>
          <p:cNvPr id="11" name="Straight Arrow Connector 10"/>
          <p:cNvCxnSpPr/>
          <p:nvPr/>
        </p:nvCxnSpPr>
        <p:spPr>
          <a:xfrm flipV="1">
            <a:off x="8991600" y="4419600"/>
            <a:ext cx="0" cy="30480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1767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UTHealthSPH-normal">
  <a:themeElements>
    <a:clrScheme name="BLACKLINK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00000"/>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miter lim="800000"/>
          <a:headEnd/>
          <a:tailEnd/>
        </a:ln>
      </a:spPr>
      <a:bodyPr vert="horz" lIns="91429" tIns="45715" rIns="91429" bIns="45715" rtlCol="0">
        <a:normAutofit/>
      </a:bodyPr>
      <a:lstStyle>
        <a:defPPr>
          <a:defRPr dirty="0"/>
        </a:defPPr>
      </a:lstStyle>
    </a:txDef>
  </a:objectDefaults>
  <a:extraClrSchemeLst/>
  <a:extLst>
    <a:ext uri="{05A4C25C-085E-4340-85A3-A5531E510DB2}">
      <thm15:themeFamily xmlns:thm15="http://schemas.microsoft.com/office/thememl/2012/main" name="Module 2 A- Measure of Disease frequency 2020 Spring" id="{169A4F7B-3E47-4EC0-9BF4-4B424E304E85}" vid="{7C31CE70-5EB7-4956-8E12-36BCE1616FD8}"/>
    </a:ext>
  </a:extLst>
</a:theme>
</file>

<file path=ppt/theme/theme2.xml><?xml version="1.0" encoding="utf-8"?>
<a:theme xmlns:a="http://schemas.openxmlformats.org/drawingml/2006/main" name="UTHealthSPH-vertical">
  <a:themeElements>
    <a:clrScheme name="BLACKLINK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ule 2 A- Measure of Disease frequency 2020 Spring" id="{169A4F7B-3E47-4EC0-9BF4-4B424E304E85}" vid="{24ABCB14-4058-43EC-9AEC-CAC86A877C6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9632C21E-0966-40E6-9132-C6912D3841B1}"/>
</file>

<file path=customXml/itemProps2.xml><?xml version="1.0" encoding="utf-8"?>
<ds:datastoreItem xmlns:ds="http://schemas.openxmlformats.org/officeDocument/2006/customXml" ds:itemID="{3B51750C-5EF9-40B6-96C2-5955BF2189B2}"/>
</file>

<file path=customXml/itemProps3.xml><?xml version="1.0" encoding="utf-8"?>
<ds:datastoreItem xmlns:ds="http://schemas.openxmlformats.org/officeDocument/2006/customXml" ds:itemID="{F5895DAA-B34B-43C7-A33E-3864F522B439}"/>
</file>

<file path=docProps/app.xml><?xml version="1.0" encoding="utf-8"?>
<Properties xmlns="http://schemas.openxmlformats.org/officeDocument/2006/extended-properties" xmlns:vt="http://schemas.openxmlformats.org/officeDocument/2006/docPropsVTypes">
  <Template>PH2710L theme 2020 UTHealth</Template>
  <TotalTime>2915</TotalTime>
  <Words>8334</Words>
  <Application>Microsoft Office PowerPoint</Application>
  <PresentationFormat>Widescreen</PresentationFormat>
  <Paragraphs>505</Paragraphs>
  <Slides>45</Slides>
  <Notes>45</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3</vt:i4>
      </vt:variant>
      <vt:variant>
        <vt:lpstr>Slide Titles</vt:lpstr>
      </vt:variant>
      <vt:variant>
        <vt:i4>45</vt:i4>
      </vt:variant>
    </vt:vector>
  </HeadingPairs>
  <TitlesOfParts>
    <vt:vector size="63" baseType="lpstr">
      <vt:lpstr>Lucida Grande</vt:lpstr>
      <vt:lpstr>ＭＳ Ｐゴシック</vt:lpstr>
      <vt:lpstr>新細明體</vt:lpstr>
      <vt:lpstr>Arial</vt:lpstr>
      <vt:lpstr>Bookman Old Style</vt:lpstr>
      <vt:lpstr>Calibri</vt:lpstr>
      <vt:lpstr>Calibri Light</vt:lpstr>
      <vt:lpstr>Cambria Math</vt:lpstr>
      <vt:lpstr>Georgia</vt:lpstr>
      <vt:lpstr>Symbol</vt:lpstr>
      <vt:lpstr>Tahoma</vt:lpstr>
      <vt:lpstr>Times New Roman</vt:lpstr>
      <vt:lpstr>Wingdings</vt:lpstr>
      <vt:lpstr>UTHealthSPH-normal</vt:lpstr>
      <vt:lpstr>UTHealthSPH-vertical</vt:lpstr>
      <vt:lpstr>Equation</vt:lpstr>
      <vt:lpstr>Équation</vt:lpstr>
      <vt:lpstr>Document</vt:lpstr>
      <vt:lpstr>Module 8 B  Statistical methods: Linear and Logistic Regression</vt:lpstr>
      <vt:lpstr>Learning objectives</vt:lpstr>
      <vt:lpstr>Linear Regression</vt:lpstr>
      <vt:lpstr>Part 1 -  Linear regression</vt:lpstr>
      <vt:lpstr>Describing the data using scatterplots</vt:lpstr>
      <vt:lpstr>Random Variation</vt:lpstr>
      <vt:lpstr>Statistical Models</vt:lpstr>
      <vt:lpstr>Simple Linear Regression (SLR) Model and assumptions</vt:lpstr>
      <vt:lpstr>Least squares estimation</vt:lpstr>
      <vt:lpstr>PowerPoint Presentation</vt:lpstr>
      <vt:lpstr>Multiple Linear Regression (MLR)</vt:lpstr>
      <vt:lpstr>3-D scatterplot</vt:lpstr>
      <vt:lpstr>Statistical Model</vt:lpstr>
      <vt:lpstr>Two-Regressor Model</vt:lpstr>
      <vt:lpstr>Interpretation of coefficients</vt:lpstr>
      <vt:lpstr>Regression plane </vt:lpstr>
      <vt:lpstr>Depressive symptoms and sleep quality</vt:lpstr>
      <vt:lpstr>PowerPoint Presentation</vt:lpstr>
      <vt:lpstr>Statistical analysis plan</vt:lpstr>
      <vt:lpstr>Descriptive characteristics</vt:lpstr>
      <vt:lpstr>Simple linear regression</vt:lpstr>
      <vt:lpstr>Test of hypothesis to test the slope (β coefficient)</vt:lpstr>
      <vt:lpstr>TOH result for slope of PSQI (sleep quality)</vt:lpstr>
      <vt:lpstr>Confidence Interval for slope (β)</vt:lpstr>
      <vt:lpstr>Exercise</vt:lpstr>
      <vt:lpstr>Exercise</vt:lpstr>
      <vt:lpstr>Multiple linear regression analysis</vt:lpstr>
      <vt:lpstr>Prediction equation</vt:lpstr>
      <vt:lpstr>PowerPoint Presentation</vt:lpstr>
      <vt:lpstr>Part 2 – Logistic regression</vt:lpstr>
      <vt:lpstr>Logistic Regression</vt:lpstr>
      <vt:lpstr>Odds of outcome</vt:lpstr>
      <vt:lpstr>How to interpret the slope (β) of exposure (X) from logistic regression output</vt:lpstr>
      <vt:lpstr>Binary logistic regression analysis with continuous variable</vt:lpstr>
      <vt:lpstr>Multiple logistic regression</vt:lpstr>
      <vt:lpstr>Example: Low birth weight infant </vt:lpstr>
      <vt:lpstr>2 x 2 table approach</vt:lpstr>
      <vt:lpstr>Interpretation of logistic regression coefficient</vt:lpstr>
      <vt:lpstr>PowerPoint Presentation</vt:lpstr>
      <vt:lpstr>Multiple logistic regression</vt:lpstr>
      <vt:lpstr>PowerPoint Presentation</vt:lpstr>
      <vt:lpstr>Probability of outcomes: Prediction Equation</vt:lpstr>
      <vt:lpstr>Caution on the use of logistic regression with cohort or cross-sectional data</vt:lpstr>
      <vt:lpstr>Linear regression – STATA and SAS</vt:lpstr>
      <vt:lpstr>Acknowledgements</vt:lpstr>
    </vt:vector>
  </TitlesOfParts>
  <Company>UTHealth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Miryoung Lee</dc:creator>
  <cp:lastModifiedBy>Miryoung Lee</cp:lastModifiedBy>
  <cp:revision>182</cp:revision>
  <dcterms:created xsi:type="dcterms:W3CDTF">2019-04-10T21:59:25Z</dcterms:created>
  <dcterms:modified xsi:type="dcterms:W3CDTF">2020-03-02T13:50:27Z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