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76" r:id="rId52"/>
    <p:sldId id="581" r:id="rId53"/>
    <p:sldId id="260" r:id="rId54"/>
    <p:sldId id="536" r:id="rId55"/>
    <p:sldId id="538" r:id="rId56"/>
    <p:sldId id="579" r:id="rId57"/>
    <p:sldId id="580" r:id="rId58"/>
    <p:sldId id="583" r:id="rId59"/>
    <p:sldId id="584" r:id="rId60"/>
    <p:sldId id="541" r:id="rId61"/>
    <p:sldId id="310" r:id="rId62"/>
    <p:sldId id="544" r:id="rId63"/>
    <p:sldId id="542" r:id="rId64"/>
    <p:sldId id="586" r:id="rId65"/>
    <p:sldId id="587" r:id="rId66"/>
    <p:sldId id="588" r:id="rId67"/>
    <p:sldId id="589" r:id="rId68"/>
    <p:sldId id="590" r:id="rId69"/>
    <p:sldId id="591" r:id="rId70"/>
    <p:sldId id="592" r:id="rId71"/>
    <p:sldId id="546" r:id="rId72"/>
    <p:sldId id="545" r:id="rId73"/>
    <p:sldId id="593" r:id="rId74"/>
    <p:sldId id="594" r:id="rId75"/>
    <p:sldId id="595" r:id="rId76"/>
    <p:sldId id="596" r:id="rId77"/>
    <p:sldId id="597" r:id="rId78"/>
    <p:sldId id="599" r:id="rId79"/>
    <p:sldId id="547" r:id="rId80"/>
    <p:sldId id="551" r:id="rId81"/>
    <p:sldId id="552" r:id="rId82"/>
    <p:sldId id="548" r:id="rId83"/>
    <p:sldId id="539" r:id="rId84"/>
    <p:sldId id="510" r:id="rId85"/>
    <p:sldId id="564" r:id="rId86"/>
    <p:sldId id="31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29762-3F04-BF47-B718-0D1C310CBAA9}" v="1" dt="2022-09-22T17:53:35.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91"/>
    <p:restoredTop sz="62449"/>
  </p:normalViewPr>
  <p:slideViewPr>
    <p:cSldViewPr snapToGrid="0" snapToObjects="1">
      <p:cViewPr varScale="1">
        <p:scale>
          <a:sx n="77" d="100"/>
          <a:sy n="77" d="100"/>
        </p:scale>
        <p:origin x="3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commentAuthors" Target="commen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F8FFD34-C6A8-C248-83CE-B71E75045B88}"/>
    <pc:docChg chg="modSld">
      <pc:chgData name="Cannell, Michael B" userId="df291291-9ac9-42c2-a976-062f6e2ad9da" providerId="ADAL" clId="{1F8FFD34-C6A8-C248-83CE-B71E75045B88}" dt="2022-09-22T23:07:49.603" v="242" actId="20577"/>
      <pc:docMkLst>
        <pc:docMk/>
      </pc:docMkLst>
      <pc:sldChg chg="modSp mod">
        <pc:chgData name="Cannell, Michael B" userId="df291291-9ac9-42c2-a976-062f6e2ad9da" providerId="ADAL" clId="{1F8FFD34-C6A8-C248-83CE-B71E75045B88}" dt="2022-09-22T23:07:49.603" v="242" actId="20577"/>
        <pc:sldMkLst>
          <pc:docMk/>
          <pc:sldMk cId="775927309" sldId="305"/>
        </pc:sldMkLst>
        <pc:spChg chg="mod">
          <ac:chgData name="Cannell, Michael B" userId="df291291-9ac9-42c2-a976-062f6e2ad9da" providerId="ADAL" clId="{1F8FFD34-C6A8-C248-83CE-B71E75045B88}" dt="2022-09-22T23:07:42.733" v="238" actId="20577"/>
          <ac:spMkLst>
            <pc:docMk/>
            <pc:sldMk cId="775927309" sldId="305"/>
            <ac:spMk id="3" creationId="{6CFAB032-BE1B-7846-8CCA-A54CE1371396}"/>
          </ac:spMkLst>
        </pc:spChg>
        <pc:spChg chg="mod">
          <ac:chgData name="Cannell, Michael B" userId="df291291-9ac9-42c2-a976-062f6e2ad9da" providerId="ADAL" clId="{1F8FFD34-C6A8-C248-83CE-B71E75045B88}" dt="2022-09-22T23:07:49.603" v="242" actId="20577"/>
          <ac:spMkLst>
            <pc:docMk/>
            <pc:sldMk cId="775927309" sldId="305"/>
            <ac:spMk id="4" creationId="{0E483A77-5904-4A49-91FE-C440B8726E23}"/>
          </ac:spMkLst>
        </pc:spChg>
      </pc:sldChg>
      <pc:sldChg chg="modSp mod modNotesTx">
        <pc:chgData name="Cannell, Michael B" userId="df291291-9ac9-42c2-a976-062f6e2ad9da" providerId="ADAL" clId="{1F8FFD34-C6A8-C248-83CE-B71E75045B88}" dt="2022-09-22T23:05:56.978" v="36" actId="20577"/>
        <pc:sldMkLst>
          <pc:docMk/>
          <pc:sldMk cId="104509245" sldId="553"/>
        </pc:sldMkLst>
        <pc:spChg chg="mod">
          <ac:chgData name="Cannell, Michael B" userId="df291291-9ac9-42c2-a976-062f6e2ad9da" providerId="ADAL" clId="{1F8FFD34-C6A8-C248-83CE-B71E75045B88}" dt="2022-09-22T23:05:50.161" v="35" actId="20577"/>
          <ac:spMkLst>
            <pc:docMk/>
            <pc:sldMk cId="104509245" sldId="553"/>
            <ac:spMk id="7" creationId="{C607C46B-1F80-FE96-C16A-E6DD7AB720AE}"/>
          </ac:spMkLst>
        </pc:sp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Univers" panose="020B0503020202020204" pitchFamily="34"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Univers" panose="020B0503020202020204" pitchFamily="34"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Univers" panose="020B0503020202020204" pitchFamily="34"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Univers" panose="020B0503020202020204" pitchFamily="34"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54</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66</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83</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9/22/22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9/22/22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9/22/22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9/22/22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1.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8.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t>This is the development version of the presentation. Do </a:t>
            </a:r>
            <a:r>
              <a:rPr lang="en-US" u="sng" dirty="0"/>
              <a:t>not</a:t>
            </a:r>
            <a:r>
              <a:rPr lang="en-US" dirty="0"/>
              <a:t> post on Canvas. </a:t>
            </a:r>
          </a:p>
          <a:p>
            <a:r>
              <a:rPr lang="en-US" dirty="0"/>
              <a:t>Instead, export to pdf and post a link to the pdf on Canvas.</a:t>
            </a:r>
          </a:p>
          <a:p>
            <a:r>
              <a:rPr lang="en-US" dirty="0"/>
              <a:t>Hidden slides, comments, and slide notes will </a:t>
            </a:r>
            <a:r>
              <a:rPr lang="en-US" u="sng" dirty="0"/>
              <a:t>not</a:t>
            </a:r>
            <a:r>
              <a:rPr lang="en-US" dirty="0"/>
              <a:t> be included in the pdf. </a:t>
            </a:r>
          </a:p>
          <a:p>
            <a:r>
              <a:rPr lang="en-US" dirty="0"/>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3323266039"/>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Univers" panose="020B0503020202020204" pitchFamily="34" charset="0"/>
              </a:rPr>
              <a:t>Not necessarily looking for associations.</a:t>
            </a:r>
          </a:p>
          <a:p>
            <a:r>
              <a:rPr lang="en-US" dirty="0">
                <a:latin typeface="Univers" panose="020B0503020202020204" pitchFamily="34" charset="0"/>
              </a:rPr>
              <a:t>Distributions (i.e., middle, spread, shape, proportion of people in each category) of single variables.</a:t>
            </a:r>
          </a:p>
          <a:p>
            <a:r>
              <a:rPr lang="en-US" dirty="0">
                <a:latin typeface="Univers" panose="020B0503020202020204" pitchFamily="34" charset="0"/>
              </a:rPr>
              <a:t>Resource management and planning.</a:t>
            </a:r>
          </a:p>
          <a:p>
            <a:r>
              <a:rPr lang="en-US" dirty="0">
                <a:latin typeface="Univers" panose="020B0503020202020204" pitchFamily="34" charset="0"/>
              </a:rPr>
              <a:t>Examples:</a:t>
            </a:r>
          </a:p>
          <a:p>
            <a:pPr lvl="1"/>
            <a:r>
              <a:rPr lang="en-US" dirty="0">
                <a:latin typeface="Univers" panose="020B0503020202020204" pitchFamily="34" charset="0"/>
              </a:rPr>
              <a:t>How many ventilators are available in Texas?</a:t>
            </a:r>
          </a:p>
          <a:p>
            <a:pPr lvl="1"/>
            <a:r>
              <a:rPr lang="en-US" dirty="0">
                <a:latin typeface="Univers" panose="020B0503020202020204" pitchFamily="34" charset="0"/>
              </a:rPr>
              <a:t>What is the average age of people living in Florida?</a:t>
            </a:r>
          </a:p>
          <a:p>
            <a:pPr lvl="1"/>
            <a:r>
              <a:rPr lang="en-US" dirty="0">
                <a:latin typeface="Univers" panose="020B0503020202020204" pitchFamily="34"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Univers" panose="020B0503020202020204" pitchFamily="34" charset="0"/>
              </a:rPr>
              <a:t>But, sometimes looking for associations.</a:t>
            </a:r>
          </a:p>
          <a:p>
            <a:r>
              <a:rPr lang="en-US" dirty="0">
                <a:latin typeface="Univers" panose="020B0503020202020204" pitchFamily="34" charset="0"/>
              </a:rPr>
              <a:t>Comparing distributions of single variables within levels of another variable.</a:t>
            </a:r>
          </a:p>
          <a:p>
            <a:r>
              <a:rPr lang="en-US" dirty="0">
                <a:latin typeface="Univers" panose="020B0503020202020204" pitchFamily="34" charset="0"/>
              </a:rPr>
              <a:t>Examples:</a:t>
            </a:r>
          </a:p>
          <a:p>
            <a:pPr lvl="1"/>
            <a:r>
              <a:rPr lang="en-US" dirty="0">
                <a:latin typeface="Univers" panose="020B0503020202020204" pitchFamily="34" charset="0"/>
              </a:rPr>
              <a:t>Are there more ventilators available in Texas or New York?</a:t>
            </a:r>
          </a:p>
          <a:p>
            <a:pPr lvl="1"/>
            <a:r>
              <a:rPr lang="en-US" dirty="0">
                <a:latin typeface="Univers" panose="020B0503020202020204" pitchFamily="34" charset="0"/>
              </a:rPr>
              <a:t>Are people older, on average, in Florida or Pennsylvania?</a:t>
            </a:r>
          </a:p>
          <a:p>
            <a:pPr lvl="1"/>
            <a:r>
              <a:rPr lang="en-US" dirty="0">
                <a:latin typeface="Univers" panose="020B0503020202020204" pitchFamily="34"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Univers" panose="020B0503020202020204" pitchFamily="34"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Univers" panose="020B0503020202020204" pitchFamily="34" charset="0"/>
              </a:rPr>
              <a:t>Measures of occurrence.</a:t>
            </a:r>
          </a:p>
          <a:p>
            <a:pPr lvl="1"/>
            <a:r>
              <a:rPr lang="en-US" dirty="0">
                <a:latin typeface="Univers" panose="020B0503020202020204" pitchFamily="34" charset="0"/>
              </a:rPr>
              <a:t>Counts</a:t>
            </a:r>
          </a:p>
          <a:p>
            <a:pPr lvl="1"/>
            <a:r>
              <a:rPr lang="en-US" dirty="0">
                <a:latin typeface="Univers" panose="020B0503020202020204" pitchFamily="34" charset="0"/>
              </a:rPr>
              <a:t>Incidence</a:t>
            </a:r>
          </a:p>
          <a:p>
            <a:pPr lvl="1"/>
            <a:r>
              <a:rPr lang="en-US" dirty="0">
                <a:latin typeface="Univers" panose="020B0503020202020204" pitchFamily="34" charset="0"/>
              </a:rPr>
              <a:t>Prevalence</a:t>
            </a:r>
          </a:p>
          <a:p>
            <a:pPr lvl="1"/>
            <a:r>
              <a:rPr lang="en-US" dirty="0">
                <a:latin typeface="Univers" panose="020B0503020202020204" pitchFamily="34" charset="0"/>
              </a:rPr>
              <a:t>Odds</a:t>
            </a:r>
          </a:p>
          <a:p>
            <a:r>
              <a:rPr lang="en-US" dirty="0">
                <a:latin typeface="Univers" panose="020B0503020202020204" pitchFamily="34" charset="0"/>
              </a:rPr>
              <a:t>Can be useful on their own.</a:t>
            </a:r>
          </a:p>
          <a:p>
            <a:r>
              <a:rPr lang="en-US" dirty="0">
                <a:latin typeface="Univers" panose="020B0503020202020204" pitchFamily="34"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Statistical uncertainty</a:t>
            </a:r>
          </a:p>
          <a:p>
            <a:pPr marL="514350" indent="-514350">
              <a:buFont typeface="+mj-lt"/>
              <a:buAutoNum type="arabicPeriod"/>
            </a:pPr>
            <a:endParaRPr lang="en-US" sz="4000" dirty="0">
              <a:latin typeface="Univers" panose="020B0503020202020204" pitchFamily="34"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Univers" panose="020B0503020202020204" pitchFamily="34" charset="0"/>
              </a:rPr>
              <a:t>Few checklists</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Statistical uncertainty</a:t>
            </a:r>
          </a:p>
          <a:p>
            <a:pPr marL="514350" indent="-514350">
              <a:buFont typeface="+mj-lt"/>
              <a:buAutoNum type="arabicPeriod"/>
            </a:pPr>
            <a:endParaRPr lang="en-US" sz="4000" dirty="0">
              <a:latin typeface="Univers" panose="020B0503020202020204" pitchFamily="34" charset="0"/>
            </a:endParaRPr>
          </a:p>
          <a:p>
            <a:pPr marL="514350" indent="-514350">
              <a:buFont typeface="+mj-lt"/>
              <a:buAutoNum type="arabicPeriod"/>
            </a:pPr>
            <a:r>
              <a:rPr lang="en-US" sz="4000" dirty="0">
                <a:latin typeface="Univers" panose="020B0503020202020204" pitchFamily="34"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Univers" panose="020B0503020202020204" pitchFamily="34"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nivers" panose="020B0503020202020204" pitchFamily="34"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163966" y="4860635"/>
              <a:ext cx="1892643" cy="471583"/>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fontScale="92500"/>
          </a:bodyPr>
          <a:lstStyle/>
          <a:p>
            <a:pPr marL="0" indent="0" algn="ctr">
              <a:buNone/>
            </a:pPr>
            <a:r>
              <a:rPr lang="en-US" sz="5400" dirty="0">
                <a:latin typeface="Univers" panose="020B0503020202020204" pitchFamily="34" charset="0"/>
              </a:rPr>
              <a:t>“the study of the occurrence and distribution of health-related states or events in specified </a:t>
            </a:r>
            <a:r>
              <a:rPr lang="en-US" sz="5400" dirty="0">
                <a:solidFill>
                  <a:srgbClr val="AE6041"/>
                </a:solidFill>
                <a:latin typeface="Univers" panose="020B0503020202020204" pitchFamily="34" charset="0"/>
              </a:rPr>
              <a:t>populations</a:t>
            </a:r>
            <a:r>
              <a:rPr lang="en-US" sz="5400" dirty="0">
                <a:latin typeface="Univers" panose="020B0503020202020204" pitchFamily="34" charset="0"/>
              </a:rPr>
              <a:t>, including the study of the determinants influencing such states, and the application of this knowledge to control the health problems.”</a:t>
            </a:r>
            <a:endParaRPr lang="en-US" sz="5400" u="sng" dirty="0">
              <a:latin typeface="Univers" panose="020B0503020202020204" pitchFamily="34"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Univers" panose="020B0503020202020204" pitchFamily="34" charset="0"/>
              </a:rPr>
              <a:t>“The simplest definition of a </a:t>
            </a:r>
            <a:r>
              <a:rPr lang="en-US" sz="3600" dirty="0">
                <a:solidFill>
                  <a:srgbClr val="AE6041"/>
                </a:solidFill>
                <a:latin typeface="Univers" panose="020B0503020202020204" pitchFamily="34" charset="0"/>
              </a:rPr>
              <a:t>population</a:t>
            </a:r>
            <a:r>
              <a:rPr lang="en-US" sz="3600" dirty="0">
                <a:latin typeface="Univers" panose="020B0503020202020204" pitchFamily="34" charset="0"/>
              </a:rPr>
              <a:t> is a group of people who share characteristics or meet criteria that define membership in the population.”</a:t>
            </a:r>
            <a:endParaRPr lang="en-US" sz="3600" u="sng" dirty="0">
              <a:latin typeface="Univers" panose="020B0503020202020204" pitchFamily="34"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Univers" panose="020B0503020202020204" pitchFamily="34" charset="0"/>
              </a:rPr>
              <a:t>“The simplest definition of a </a:t>
            </a:r>
            <a:r>
              <a:rPr lang="en-US" sz="3600" dirty="0">
                <a:solidFill>
                  <a:srgbClr val="AE6041"/>
                </a:solidFill>
                <a:latin typeface="Univers" panose="020B0503020202020204" pitchFamily="34" charset="0"/>
              </a:rPr>
              <a:t>population</a:t>
            </a:r>
            <a:r>
              <a:rPr lang="en-US" sz="3600" dirty="0">
                <a:latin typeface="Univers" panose="020B0503020202020204" pitchFamily="34" charset="0"/>
              </a:rPr>
              <a:t> is a group of people [</a:t>
            </a:r>
            <a:r>
              <a:rPr lang="en-US" sz="3600" dirty="0">
                <a:solidFill>
                  <a:srgbClr val="AE6041"/>
                </a:solidFill>
                <a:latin typeface="Univers" panose="020B0503020202020204" pitchFamily="34" charset="0"/>
              </a:rPr>
              <a:t>during a defined time period</a:t>
            </a:r>
            <a:r>
              <a:rPr lang="en-US" sz="3600" dirty="0">
                <a:latin typeface="Univers" panose="020B0503020202020204" pitchFamily="34" charset="0"/>
              </a:rPr>
              <a:t>] who share characteristics or meet criteria that define membership in the population.”</a:t>
            </a:r>
            <a:endParaRPr lang="en-US" sz="3600" u="sng" dirty="0">
              <a:latin typeface="Univers" panose="020B0503020202020204" pitchFamily="34"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Introduction to Regression</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Univers" panose="020B0503020202020204" pitchFamily="34" charset="0"/>
              </a:rPr>
              <a:t>Closed</a:t>
            </a:r>
            <a:r>
              <a:rPr lang="en-US" sz="3200" dirty="0">
                <a:latin typeface="Univers" panose="020B0503020202020204" pitchFamily="34" charset="0"/>
              </a:rPr>
              <a:t> population </a:t>
            </a:r>
          </a:p>
          <a:p>
            <a:pPr lvl="1"/>
            <a:r>
              <a:rPr lang="en-US" sz="2800" dirty="0"/>
              <a:t>After the population is defined…</a:t>
            </a:r>
            <a:endParaRPr lang="en-US" sz="2800" dirty="0">
              <a:latin typeface="Univers" panose="020B0503020202020204" pitchFamily="34" charset="0"/>
            </a:endParaRPr>
          </a:p>
          <a:p>
            <a:pPr lvl="1"/>
            <a:r>
              <a:rPr lang="en-US" sz="2800" dirty="0">
                <a:latin typeface="Univers" panose="020B0503020202020204" pitchFamily="34" charset="0"/>
              </a:rPr>
              <a:t>Doesn’t add any new members over time.</a:t>
            </a:r>
          </a:p>
          <a:p>
            <a:pPr lvl="1"/>
            <a:r>
              <a:rPr lang="en-US" sz="2800" dirty="0">
                <a:latin typeface="Univers" panose="020B0503020202020204" pitchFamily="34" charset="0"/>
              </a:rPr>
              <a:t>Loses members only to death.</a:t>
            </a:r>
          </a:p>
          <a:p>
            <a:pPr lvl="1"/>
            <a:endParaRPr lang="en-US" sz="2800" dirty="0">
              <a:latin typeface="Univers" panose="020B0503020202020204" pitchFamily="34" charset="0"/>
            </a:endParaRPr>
          </a:p>
          <a:p>
            <a:r>
              <a:rPr lang="en-US" sz="3200" dirty="0">
                <a:solidFill>
                  <a:srgbClr val="AE6041"/>
                </a:solidFill>
                <a:latin typeface="Univers" panose="020B0503020202020204" pitchFamily="34" charset="0"/>
              </a:rPr>
              <a:t>Open</a:t>
            </a:r>
            <a:r>
              <a:rPr lang="en-US" sz="3200" dirty="0">
                <a:latin typeface="Univers" panose="020B0503020202020204" pitchFamily="34" charset="0"/>
              </a:rPr>
              <a:t> population </a:t>
            </a:r>
          </a:p>
          <a:p>
            <a:pPr lvl="1"/>
            <a:r>
              <a:rPr lang="en-US" sz="2800" dirty="0">
                <a:latin typeface="Univers" panose="020B0503020202020204" pitchFamily="34" charset="0"/>
              </a:rPr>
              <a:t>May gain members over time through birth or as new people meet the definition.</a:t>
            </a:r>
          </a:p>
          <a:p>
            <a:pPr lvl="1"/>
            <a:r>
              <a:rPr lang="en-US" sz="2800" dirty="0">
                <a:latin typeface="Univers" panose="020B0503020202020204" pitchFamily="34" charset="0"/>
              </a:rPr>
              <a:t>Loses members over time as people stop meeting the criteria or die. </a:t>
            </a:r>
            <a:endParaRPr lang="en-US" sz="1800" dirty="0"/>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2952988" cy="461665"/>
          </a:xfrm>
          <a:prstGeom prst="rect">
            <a:avLst/>
          </a:prstGeom>
          <a:noFill/>
        </p:spPr>
        <p:txBody>
          <a:bodyPr wrap="none" rtlCol="0">
            <a:spAutoFit/>
          </a:bodyPr>
          <a:lstStyle/>
          <a:p>
            <a:r>
              <a:rPr lang="en-US" sz="2400" dirty="0"/>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08473" cy="369332"/>
          </a:xfrm>
          <a:prstGeom prst="rect">
            <a:avLst/>
          </a:prstGeom>
          <a:noFill/>
        </p:spPr>
        <p:txBody>
          <a:bodyPr wrap="none" rtlCol="0">
            <a:spAutoFit/>
          </a:bodyPr>
          <a:lstStyle/>
          <a:p>
            <a:r>
              <a:rPr lang="en-US" dirty="0"/>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08473" cy="369332"/>
          </a:xfrm>
          <a:prstGeom prst="rect">
            <a:avLst/>
          </a:prstGeom>
          <a:noFill/>
        </p:spPr>
        <p:txBody>
          <a:bodyPr wrap="none" rtlCol="0">
            <a:spAutoFit/>
          </a:bodyPr>
          <a:lstStyle/>
          <a:p>
            <a:r>
              <a:rPr lang="en-US" dirty="0"/>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25492" cy="369332"/>
          </a:xfrm>
          <a:prstGeom prst="rect">
            <a:avLst/>
          </a:prstGeom>
          <a:noFill/>
        </p:spPr>
        <p:txBody>
          <a:bodyPr wrap="none" rtlCol="0">
            <a:spAutoFit/>
          </a:bodyPr>
          <a:lstStyle/>
          <a:p>
            <a:r>
              <a:rPr lang="en-US" dirty="0"/>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25492" cy="369332"/>
          </a:xfrm>
          <a:prstGeom prst="rect">
            <a:avLst/>
          </a:prstGeom>
          <a:noFill/>
        </p:spPr>
        <p:txBody>
          <a:bodyPr wrap="none" rtlCol="0">
            <a:spAutoFit/>
          </a:bodyPr>
          <a:lstStyle/>
          <a:p>
            <a:r>
              <a:rPr lang="en-US" dirty="0"/>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25492" cy="369332"/>
          </a:xfrm>
          <a:prstGeom prst="rect">
            <a:avLst/>
          </a:prstGeom>
          <a:noFill/>
        </p:spPr>
        <p:txBody>
          <a:bodyPr wrap="none" rtlCol="0">
            <a:spAutoFit/>
          </a:bodyPr>
          <a:lstStyle/>
          <a:p>
            <a:r>
              <a:rPr lang="en-US" dirty="0"/>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Univers" panose="020B0503020202020204" pitchFamily="34"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t>Currently enrolled in Epi 3: Open population</a:t>
            </a:r>
          </a:p>
          <a:p>
            <a:r>
              <a:rPr lang="en-US" dirty="0"/>
              <a:t>Ever enrolled in Epi 3 as of today: Closed population</a:t>
            </a:r>
          </a:p>
          <a:p>
            <a:r>
              <a:rPr lang="en-US" dirty="0"/>
              <a:t>Resident of Texas: Open population</a:t>
            </a:r>
          </a:p>
          <a:p>
            <a:r>
              <a:rPr lang="en-US" dirty="0"/>
              <a:t>People aged 65+ as of today: Closed population</a:t>
            </a:r>
          </a:p>
          <a:p>
            <a:r>
              <a:rPr lang="en-US" dirty="0"/>
              <a:t>People aged 20 to 30 as of today: Open population</a:t>
            </a: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t>Source population</a:t>
            </a:r>
            <a:r>
              <a:rPr lang="en-US" dirty="0"/>
              <a:t>: The source population is the population from which persons will be sampled and included in a measurement of disease frequency. </a:t>
            </a:r>
          </a:p>
          <a:p>
            <a:pPr lvl="1"/>
            <a:r>
              <a:rPr lang="en-US" dirty="0"/>
              <a:t>For example, the source population of the original Framingham Heart Study included men and women between the ages of 30 and 62 years who were residents of the town of Framingham, Massachusetts, in 1948.</a:t>
            </a:r>
          </a:p>
          <a:p>
            <a:r>
              <a:rPr lang="en-US" b="1" dirty="0"/>
              <a:t>Target population</a:t>
            </a:r>
            <a:r>
              <a:rPr lang="en-US" dirty="0"/>
              <a:t>: The target population is the group of people about which our scientific or public-health question asks, and comprises the persons for whom information gleaned by the measurement of disease frequency will be relevant [we hope]. </a:t>
            </a:r>
          </a:p>
          <a:p>
            <a:pPr lvl="1"/>
            <a:r>
              <a:rPr lang="en-US" dirty="0"/>
              <a:t>Information about risk factors for cardiac disease from the Framingham Heart Study has contributed to a nearly 75% decline in mortality related to cardiovascular disease in most industrialized societies.</a:t>
            </a:r>
          </a:p>
          <a:p>
            <a:pPr marL="0" indent="0">
              <a:buNone/>
            </a:pPr>
            <a:endParaRPr lang="en-US" dirty="0"/>
          </a:p>
          <a:p>
            <a:endParaRPr lang="en-US" dirty="0"/>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lnSpcReduction="10000"/>
          </a:bodyPr>
          <a:lstStyle/>
          <a:p>
            <a:r>
              <a:rPr lang="en-US" dirty="0"/>
              <a:t>Study population: The study population is the subset, up to a complete census, of the source population whose experience is included in a measurement of disease frequency.</a:t>
            </a:r>
          </a:p>
          <a:p>
            <a:pPr lvl="1"/>
            <a:r>
              <a:rPr lang="en-US" dirty="0"/>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Univers" panose="020B0503020202020204" pitchFamily="34" charset="0"/>
              </a:rPr>
              <a:t>Source: </a:t>
            </a:r>
            <a:r>
              <a:rPr lang="en-US" sz="800" dirty="0">
                <a:latin typeface="Univers" panose="020B0503020202020204" pitchFamily="34" charset="0"/>
              </a:rPr>
              <a:t>Lash TL, </a:t>
            </a:r>
            <a:r>
              <a:rPr lang="en-US" sz="800" dirty="0" err="1">
                <a:latin typeface="Univers" panose="020B0503020202020204" pitchFamily="34" charset="0"/>
              </a:rPr>
              <a:t>VanderWeel</a:t>
            </a:r>
            <a:r>
              <a:rPr lang="en-US" sz="800" dirty="0">
                <a:latin typeface="Univers" panose="020B0503020202020204" pitchFamily="34" charset="0"/>
              </a:rPr>
              <a:t> TJ, </a:t>
            </a:r>
            <a:r>
              <a:rPr lang="en-US" sz="800" dirty="0" err="1">
                <a:latin typeface="Univers" panose="020B0503020202020204" pitchFamily="34" charset="0"/>
              </a:rPr>
              <a:t>Haneuse</a:t>
            </a:r>
            <a:r>
              <a:rPr lang="en-US" sz="800" dirty="0">
                <a:latin typeface="Univers" panose="020B0503020202020204" pitchFamily="34" charset="0"/>
              </a:rPr>
              <a:t> S, Rothman KJ. </a:t>
            </a:r>
            <a:r>
              <a:rPr lang="en-US" sz="800" i="1" dirty="0">
                <a:latin typeface="Univers" panose="020B0503020202020204" pitchFamily="34" charset="0"/>
              </a:rPr>
              <a:t>Modern Epidemiology</a:t>
            </a:r>
            <a:r>
              <a:rPr lang="en-US" sz="800" dirty="0">
                <a:latin typeface="Univers" panose="020B0503020202020204" pitchFamily="34" charset="0"/>
              </a:rPr>
              <a:t>. fourth. Wolters Kluwer; 2021. Porta M, ed. </a:t>
            </a:r>
            <a:r>
              <a:rPr lang="en-US" sz="800" i="1" dirty="0">
                <a:latin typeface="Univers" panose="020B0503020202020204" pitchFamily="34" charset="0"/>
              </a:rPr>
              <a:t>A Dictionary of Epidemiology</a:t>
            </a:r>
            <a:r>
              <a:rPr lang="en-US" sz="800" dirty="0">
                <a:latin typeface="Univers" panose="020B0503020202020204" pitchFamily="34"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t>Cohort: a group of persons for whom membership is defined in a permanent fashion, or a population in which membership is determined by satisfying a set of defining events and so becomes permanent. </a:t>
            </a:r>
            <a:r>
              <a:rPr lang="en-US" dirty="0">
                <a:latin typeface="Univers" panose="020B0503020202020204" pitchFamily="34" charset="0"/>
              </a:rPr>
              <a:t>Often used as a synonym for “sample” in the context of a cohort study.</a:t>
            </a:r>
          </a:p>
          <a:p>
            <a:r>
              <a:rPr lang="en-US" dirty="0"/>
              <a:t>Similar to a population. The key difference is that every member of the cohort is enumerated (i.e., known or listed). That is not necessarily true of a closed population.</a:t>
            </a:r>
          </a:p>
          <a:p>
            <a:endParaRPr lang="en-US" dirty="0"/>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Univers" panose="020B0503020202020204" pitchFamily="34" charset="0"/>
              </a:rPr>
              <a:t>Source: </a:t>
            </a:r>
            <a:r>
              <a:rPr lang="en-US" sz="800" dirty="0">
                <a:latin typeface="Univers" panose="020B0503020202020204" pitchFamily="34" charset="0"/>
              </a:rPr>
              <a:t>Lash TL, </a:t>
            </a:r>
            <a:r>
              <a:rPr lang="en-US" sz="800" dirty="0" err="1">
                <a:latin typeface="Univers" panose="020B0503020202020204" pitchFamily="34" charset="0"/>
              </a:rPr>
              <a:t>VanderWeel</a:t>
            </a:r>
            <a:r>
              <a:rPr lang="en-US" sz="800" dirty="0">
                <a:latin typeface="Univers" panose="020B0503020202020204" pitchFamily="34" charset="0"/>
              </a:rPr>
              <a:t> TJ, </a:t>
            </a:r>
            <a:r>
              <a:rPr lang="en-US" sz="800" dirty="0" err="1">
                <a:latin typeface="Univers" panose="020B0503020202020204" pitchFamily="34" charset="0"/>
              </a:rPr>
              <a:t>Haneuse</a:t>
            </a:r>
            <a:r>
              <a:rPr lang="en-US" sz="800" dirty="0">
                <a:latin typeface="Univers" panose="020B0503020202020204" pitchFamily="34" charset="0"/>
              </a:rPr>
              <a:t> S, Rothman KJ. </a:t>
            </a:r>
            <a:r>
              <a:rPr lang="en-US" sz="800" i="1" dirty="0">
                <a:latin typeface="Univers" panose="020B0503020202020204" pitchFamily="34" charset="0"/>
              </a:rPr>
              <a:t>Modern Epidemiology</a:t>
            </a:r>
            <a:r>
              <a:rPr lang="en-US" sz="800" dirty="0">
                <a:latin typeface="Univers" panose="020B0503020202020204" pitchFamily="34"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01344936"/>
              </p:ext>
            </p:extLst>
          </p:nvPr>
        </p:nvGraphicFramePr>
        <p:xfrm>
          <a:off x="274529" y="1690688"/>
          <a:ext cx="11612671" cy="36626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t>Population</a:t>
                      </a:r>
                      <a:endParaRPr lang="en-US" dirty="0">
                        <a:latin typeface="Univers"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group of people </a:t>
                      </a:r>
                      <a:r>
                        <a:rPr lang="en-US" sz="1800" dirty="0">
                          <a:latin typeface="Univers" panose="020B0503020202020204" pitchFamily="34" charset="0"/>
                        </a:rPr>
                        <a:t>[</a:t>
                      </a:r>
                      <a:r>
                        <a:rPr lang="en-US" sz="1800" dirty="0">
                          <a:solidFill>
                            <a:schemeClr val="tx1"/>
                          </a:solidFill>
                          <a:latin typeface="Univers" panose="020B0503020202020204" pitchFamily="34" charset="0"/>
                        </a:rPr>
                        <a:t>during a defined time period</a:t>
                      </a:r>
                      <a:r>
                        <a:rPr lang="en-US" sz="1800" dirty="0">
                          <a:latin typeface="Univers" panose="020B0503020202020204" pitchFamily="34" charset="0"/>
                        </a:rPr>
                        <a:t>] </a:t>
                      </a:r>
                      <a:r>
                        <a:rPr lang="en-US" dirty="0">
                          <a:latin typeface="Univers" panose="020B0503020202020204" pitchFamily="34" charset="0"/>
                        </a:rPr>
                        <a:t>who share characteristics or meet criteria that define membership in the population.</a:t>
                      </a:r>
                    </a:p>
                  </a:txBody>
                  <a:tcPr/>
                </a:tc>
                <a:tc>
                  <a:txBody>
                    <a:bodyPr/>
                    <a:lstStyle/>
                    <a:p>
                      <a:r>
                        <a:rPr lang="en-US" dirty="0">
                          <a:latin typeface="Univers" panose="020B0503020202020204" pitchFamily="34"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a:latin typeface="Univers" panose="020B0503020202020204" pitchFamily="34" charset="0"/>
                        </a:rPr>
                        <a:t>Closed population</a:t>
                      </a:r>
                      <a:endParaRPr lang="en-US" dirty="0">
                        <a:latin typeface="Univers" panose="020B0503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Univers" panose="020B0503020202020204" pitchFamily="34" charset="0"/>
                        </a:rPr>
                        <a:t>Given a particular time frame (</a:t>
                      </a:r>
                      <a:r>
                        <a:rPr lang="en-US" sz="1800">
                          <a:latin typeface="Univers" panose="020B0503020202020204" pitchFamily="34" charset="0"/>
                        </a:rPr>
                        <a:t>after the population is defined), a</a:t>
                      </a:r>
                      <a:r>
                        <a:rPr lang="en-US">
                          <a:latin typeface="Univers" panose="020B0503020202020204" pitchFamily="34" charset="0"/>
                        </a:rPr>
                        <a:t> population that doesn’t add any new members over time and loses members only to death.</a:t>
                      </a:r>
                      <a:endParaRPr lang="en-US" dirty="0">
                        <a:latin typeface="Univers" panose="020B0503020202020204" pitchFamily="34" charset="0"/>
                      </a:endParaRPr>
                    </a:p>
                  </a:txBody>
                  <a:tcPr/>
                </a:tc>
                <a:tc>
                  <a:txBody>
                    <a:bodyPr/>
                    <a:lstStyle/>
                    <a:p>
                      <a:r>
                        <a:rPr lang="en-US">
                          <a:latin typeface="Univers" panose="020B0503020202020204" pitchFamily="34" charset="0"/>
                        </a:rPr>
                        <a:t>People who had a flu vaccine in 2022.</a:t>
                      </a:r>
                      <a:endParaRPr lang="en-US" dirty="0">
                        <a:latin typeface="Univers" panose="020B0503020202020204" pitchFamily="34" charset="0"/>
                      </a:endParaRPr>
                    </a:p>
                  </a:txBody>
                  <a:tcPr/>
                </a:tc>
                <a:extLst>
                  <a:ext uri="{0D108BD9-81ED-4DB2-BD59-A6C34878D82A}">
                    <a16:rowId xmlns:a16="http://schemas.microsoft.com/office/drawing/2014/main" val="3835248259"/>
                  </a:ext>
                </a:extLst>
              </a:tr>
              <a:tr h="370840">
                <a:tc>
                  <a:txBody>
                    <a:bodyPr/>
                    <a:lstStyle/>
                    <a:p>
                      <a:pPr algn="ctr"/>
                      <a:r>
                        <a:rPr lang="en-US">
                          <a:latin typeface="Univers" panose="020B0503020202020204" pitchFamily="34" charset="0"/>
                        </a:rPr>
                        <a:t>Open population</a:t>
                      </a:r>
                      <a:endParaRPr lang="en-US" dirty="0">
                        <a:latin typeface="Univers" panose="020B0503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a:latin typeface="Univers" panose="020B0503020202020204" pitchFamily="34" charset="0"/>
                        </a:rPr>
                        <a:t>Given a particular time frame, a</a:t>
                      </a:r>
                      <a:r>
                        <a:rPr lang="en-US">
                          <a:latin typeface="Univers" panose="020B0503020202020204" pitchFamily="34" charset="0"/>
                        </a:rPr>
                        <a:t> population that gains members over time through birth or as new people meet the criteria that define the population, and/or a population that loses members over time as people stop meeting the criteria or are lost to follow-up. </a:t>
                      </a:r>
                      <a:endParaRPr lang="en-US" dirty="0">
                        <a:latin typeface="Univers" panose="020B0503020202020204" pitchFamily="34" charset="0"/>
                      </a:endParaRPr>
                    </a:p>
                  </a:txBody>
                  <a:tcPr/>
                </a:tc>
                <a:tc>
                  <a:txBody>
                    <a:bodyPr/>
                    <a:lstStyle/>
                    <a:p>
                      <a:r>
                        <a:rPr lang="en-US" dirty="0">
                          <a:latin typeface="Univers" panose="020B0503020202020204" pitchFamily="34"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77500" lnSpcReduction="20000"/>
          </a:bodyPr>
          <a:lstStyle/>
          <a:p>
            <a:r>
              <a:rPr lang="en-US" dirty="0"/>
              <a:t>Regression</a:t>
            </a:r>
          </a:p>
          <a:p>
            <a:pPr lvl="1"/>
            <a:r>
              <a:rPr lang="en-US" dirty="0"/>
              <a:t>Linear</a:t>
            </a:r>
          </a:p>
          <a:p>
            <a:pPr lvl="1"/>
            <a:r>
              <a:rPr lang="en-US" dirty="0"/>
              <a:t>Logistic</a:t>
            </a:r>
          </a:p>
          <a:p>
            <a:pPr lvl="1"/>
            <a:r>
              <a:rPr lang="en-US" dirty="0"/>
              <a:t>Poisson</a:t>
            </a:r>
          </a:p>
          <a:p>
            <a:r>
              <a:rPr lang="en-US" dirty="0"/>
              <a:t>Use regression for all of the measures in measures of occurrence</a:t>
            </a:r>
          </a:p>
          <a:p>
            <a:pPr lvl="1"/>
            <a:r>
              <a:rPr lang="en-US" dirty="0"/>
              <a:t>Prevalence: Counts, proportions, odds.</a:t>
            </a:r>
          </a:p>
          <a:p>
            <a:pPr lvl="1"/>
            <a:r>
              <a:rPr lang="en-US" dirty="0"/>
              <a:t>Incidence: Counts, proportions, odds.</a:t>
            </a:r>
          </a:p>
          <a:p>
            <a:pPr lvl="1"/>
            <a:r>
              <a:rPr lang="en-US" dirty="0"/>
              <a:t>Incidence Rates</a:t>
            </a:r>
          </a:p>
          <a:p>
            <a:r>
              <a:rPr lang="en-US" dirty="0"/>
              <a:t>Use regression for all of the measures in measures of association</a:t>
            </a:r>
          </a:p>
          <a:p>
            <a:pPr lvl="1"/>
            <a:r>
              <a:rPr lang="en-US" dirty="0"/>
              <a:t>TBD </a:t>
            </a:r>
          </a:p>
          <a:p>
            <a:pPr lvl="1"/>
            <a:endParaRPr lang="en-US" dirty="0"/>
          </a:p>
          <a:p>
            <a:endParaRPr lang="en-US" dirty="0"/>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77500" lnSpcReduction="20000"/>
          </a:bodyPr>
          <a:lstStyle/>
          <a:p>
            <a:r>
              <a:rPr lang="en-US"/>
              <a:t>Item</a:t>
            </a:r>
            <a:endParaRPr lang="en-US" strike="sngStrike" dirty="0"/>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418213098"/>
              </p:ext>
            </p:extLst>
          </p:nvPr>
        </p:nvGraphicFramePr>
        <p:xfrm>
          <a:off x="274529" y="1690688"/>
          <a:ext cx="11612671" cy="38455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dirty="0">
                          <a:latin typeface="Univers" panose="020B0503020202020204" pitchFamily="34" charset="0"/>
                        </a:rPr>
                        <a:t>Target population</a:t>
                      </a:r>
                    </a:p>
                  </a:txBody>
                  <a:tcPr/>
                </a:tc>
                <a:tc>
                  <a:txBody>
                    <a:bodyPr/>
                    <a:lstStyle/>
                    <a:p>
                      <a:r>
                        <a:rPr lang="en-US" dirty="0">
                          <a:latin typeface="Univers" panose="020B0503020202020204" pitchFamily="34"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392521147"/>
              </p:ext>
            </p:extLst>
          </p:nvPr>
        </p:nvGraphicFramePr>
        <p:xfrm>
          <a:off x="274529" y="1690688"/>
          <a:ext cx="11612671" cy="46685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dirty="0">
                          <a:latin typeface="Univers" panose="020B0503020202020204" pitchFamily="34"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3602320638"/>
              </p:ext>
            </p:extLst>
          </p:nvPr>
        </p:nvGraphicFramePr>
        <p:xfrm>
          <a:off x="274529" y="1690688"/>
          <a:ext cx="11612671" cy="210820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Examples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dirty="0">
                          <a:latin typeface="Univers" panose="020B0503020202020204" pitchFamily="34"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rial" panose="020B0604020202020204" pitchFamily="34" charset="0"/>
              </a:rPr>
              <a:t>T</a:t>
            </a:r>
            <a:r>
              <a:rPr lang="en-US" b="0" i="0" u="none" strike="noStrike" dirty="0">
                <a:solidFill>
                  <a:srgbClr val="202124"/>
                </a:solidFill>
                <a:effectLst/>
                <a:latin typeface="arial" panose="020B0604020202020204" pitchFamily="34" charset="0"/>
              </a:rPr>
              <a:t>he quantitative relation between two amounts showing the number of times one value contains or is contained within the other. (Google)</a:t>
            </a:r>
          </a:p>
          <a:p>
            <a:r>
              <a:rPr lang="en-US" dirty="0"/>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t>nondimensionality</a:t>
            </a:r>
            <a:r>
              <a:rPr lang="en-US" dirty="0"/>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t>NUMERATOR The upper portion of a fraction, used to calculate a rate or a ratio. See also DENOMINATOR. (Dictionary of Epidemiology)</a:t>
            </a:r>
          </a:p>
          <a:p>
            <a:r>
              <a:rPr lang="en-US" dirty="0"/>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20000"/>
          </a:bodyPr>
          <a:lstStyle/>
          <a:p>
            <a:r>
              <a:rPr lang="en-US" dirty="0"/>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t>“the study of the occurrence and distribution of health-related states or events in specified populations, including the study of the determinants influencing such states, and the application of this knowledge to control the health problems.” </a:t>
            </a:r>
            <a:r>
              <a:rPr lang="en-US" u="sng" dirty="0"/>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t>In epidemiology, we commonly divide continuous measures at one or more levels.</a:t>
            </a:r>
          </a:p>
          <a:p>
            <a:r>
              <a:rPr lang="en-US" dirty="0"/>
              <a:t>We love our categorical variables in </a:t>
            </a:r>
            <a:r>
              <a:rPr lang="en-US" dirty="0" err="1"/>
              <a:t>epi</a:t>
            </a:r>
            <a:r>
              <a:rPr lang="en-US" dirty="0"/>
              <a:t>.</a:t>
            </a:r>
          </a:p>
          <a:p>
            <a:r>
              <a:rPr lang="en-US" dirty="0"/>
              <a:t>The place where we divide them is a called a cut point. </a:t>
            </a:r>
          </a:p>
          <a:p>
            <a:r>
              <a:rPr lang="en-US" dirty="0"/>
              <a:t>If two places, then we are dichotomizing.</a:t>
            </a:r>
          </a:p>
          <a:p>
            <a:r>
              <a:rPr lang="en-US" dirty="0"/>
              <a:t>Sometimes we will dichotomization categorical variables with more than two levels (e.g., “any” of the above)</a:t>
            </a:r>
          </a:p>
          <a:p>
            <a:r>
              <a:rPr lang="en-US" dirty="0"/>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t>Prevalence provides information about the presence or absence of a condition of interest (e.g., disease, exposure, or characteristic) in a population.</a:t>
            </a:r>
          </a:p>
          <a:p>
            <a:r>
              <a:rPr lang="en-US" dirty="0"/>
              <a:t>It describes the extent to which that condition is present in a population, </a:t>
            </a:r>
            <a:r>
              <a:rPr lang="en-US" i="1" dirty="0"/>
              <a:t>in a given time frame.</a:t>
            </a:r>
            <a:endParaRPr lang="en-US" dirty="0"/>
          </a:p>
          <a:p>
            <a:r>
              <a:rPr lang="en-US" dirty="0"/>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t>A count of the number of people in a population with the condition of interest in a given time frame.</a:t>
            </a:r>
          </a:p>
          <a:p>
            <a:r>
              <a:rPr lang="en-US" dirty="0"/>
              <a:t>As few as 0 people, and as many as all people, can be living with the condition of interest</a:t>
            </a:r>
          </a:p>
          <a:p>
            <a:pPr lvl="1"/>
            <a:r>
              <a:rPr lang="en-US" dirty="0"/>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t>The proportion (or percentage) of the population that presently has the condition of interest or who presently has a history of the condition of interest of a specified duration in the past (e.g., “history of caner in the past 10 years”). </a:t>
            </a:r>
          </a:p>
          <a:p>
            <a:r>
              <a:rPr lang="en-US" dirty="0"/>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634"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b="-234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210458" y="-17120"/>
            <a:ext cx="3901261" cy="584775"/>
          </a:xfrm>
          <a:prstGeom prst="rect">
            <a:avLst/>
          </a:prstGeom>
          <a:noFill/>
        </p:spPr>
        <p:txBody>
          <a:bodyPr wrap="none" rtlCol="0">
            <a:spAutoFit/>
          </a:bodyPr>
          <a:lstStyle/>
          <a:p>
            <a:pPr algn="ctr"/>
            <a:r>
              <a:rPr lang="en-US" sz="3200" dirty="0"/>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484695"/>
            <a:ext cx="4915505" cy="3046988"/>
          </a:xfrm>
          <a:prstGeom prst="rect">
            <a:avLst/>
          </a:prstGeom>
          <a:noFill/>
        </p:spPr>
        <p:txBody>
          <a:bodyPr wrap="square" rtlCol="0" anchor="ctr">
            <a:spAutoFit/>
          </a:bodyPr>
          <a:lstStyle/>
          <a:p>
            <a:pPr algn="ctr"/>
            <a:r>
              <a:rPr lang="en-US" sz="3200" dirty="0"/>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210458" y="-17120"/>
            <a:ext cx="3901261" cy="584775"/>
          </a:xfrm>
          <a:prstGeom prst="rect">
            <a:avLst/>
          </a:prstGeom>
          <a:noFill/>
        </p:spPr>
        <p:txBody>
          <a:bodyPr wrap="none" rtlCol="0">
            <a:spAutoFit/>
          </a:bodyPr>
          <a:lstStyle/>
          <a:p>
            <a:pPr algn="ctr"/>
            <a:r>
              <a:rPr lang="en-US" sz="3200" dirty="0"/>
              <a:t>Prevalence Proportion</a:t>
            </a:r>
          </a:p>
        </p:txBody>
      </p:sp>
    </p:spTree>
    <p:extLst>
      <p:ext uri="{BB962C8B-B14F-4D97-AF65-F5344CB8AC3E}">
        <p14:creationId xmlns:p14="http://schemas.microsoft.com/office/powerpoint/2010/main" val="12751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EABA134-5C5E-D432-B3D7-4EAABA278909}"/>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6A204A8-FC37-2D53-A5BE-A4160A72BFFD}"/>
                </a:ext>
              </a:extLst>
            </p:cNvPr>
            <p:cNvSpPr txBox="1"/>
            <p:nvPr/>
          </p:nvSpPr>
          <p:spPr>
            <a:xfrm>
              <a:off x="4891044" y="4860635"/>
              <a:ext cx="243848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3936ED21-459D-F852-9238-427E9CC7F287}"/>
                </a:ext>
              </a:extLst>
            </p:cNvPr>
            <p:cNvSpPr txBox="1"/>
            <p:nvPr/>
          </p:nvSpPr>
          <p:spPr>
            <a:xfrm>
              <a:off x="8911323" y="4860635"/>
              <a:ext cx="277992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t>Point prevalence:</a:t>
            </a:r>
            <a:r>
              <a:rPr lang="en-US" dirty="0"/>
              <a:t> is the prevalence of a condition of interest at a single point in time. </a:t>
            </a:r>
          </a:p>
          <a:p>
            <a:r>
              <a:rPr lang="en-US" b="1" dirty="0"/>
              <a:t>Period prevalence:</a:t>
            </a:r>
            <a:r>
              <a:rPr lang="en-US" dirty="0"/>
              <a:t> is the prevalence of a condition of interest over a period of time. </a:t>
            </a:r>
          </a:p>
          <a:p>
            <a:r>
              <a:rPr lang="en-US" dirty="0"/>
              <a:t>As the duration of the period shrinks, period prevalence will converge to point prevalence.</a:t>
            </a:r>
          </a:p>
          <a:p>
            <a:r>
              <a:rPr lang="en-US" dirty="0"/>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t>A prevalence odds is a simple function of the prevalence proportion, just as the odds in general is a simple function of probability, and are typically reported out of convenience or for their desirable statistical properties.</a:t>
            </a:r>
          </a:p>
          <a:p>
            <a:r>
              <a:rPr lang="en-US" dirty="0"/>
              <a:t>The prevalence odds, then, is simply the prevalence proportion divided by 1 minus the prevalence proportion. </a:t>
            </a:r>
          </a:p>
          <a:p>
            <a:r>
              <a:rPr lang="en-US" dirty="0"/>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80041" y="-17120"/>
            <a:ext cx="2962094" cy="584775"/>
          </a:xfrm>
          <a:prstGeom prst="rect">
            <a:avLst/>
          </a:prstGeom>
          <a:noFill/>
        </p:spPr>
        <p:txBody>
          <a:bodyPr wrap="none" rtlCol="0">
            <a:spAutoFit/>
          </a:bodyPr>
          <a:lstStyle/>
          <a:p>
            <a:pPr algn="ctr"/>
            <a:r>
              <a:rPr lang="en-US" sz="3200" dirty="0"/>
              <a:t>Prevalence Odds</a:t>
            </a:r>
          </a:p>
        </p:txBody>
      </p:sp>
    </p:spTree>
    <p:extLst>
      <p:ext uri="{BB962C8B-B14F-4D97-AF65-F5344CB8AC3E}">
        <p14:creationId xmlns:p14="http://schemas.microsoft.com/office/powerpoint/2010/main" val="1745921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t>Among the members of our population, the odds of disease in month two were 0.25. </a:t>
            </a:r>
          </a:p>
          <a:p>
            <a:pPr algn="ctr"/>
            <a:endParaRPr lang="en-US" sz="3200" dirty="0"/>
          </a:p>
          <a:p>
            <a:pPr algn="ctr"/>
            <a:r>
              <a:rPr lang="en-US" sz="3200" dirty="0"/>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80041" y="-17120"/>
            <a:ext cx="2962094" cy="584775"/>
          </a:xfrm>
          <a:prstGeom prst="rect">
            <a:avLst/>
          </a:prstGeom>
          <a:noFill/>
        </p:spPr>
        <p:txBody>
          <a:bodyPr wrap="none" rtlCol="0">
            <a:spAutoFit/>
          </a:bodyPr>
          <a:lstStyle/>
          <a:p>
            <a:pPr algn="ctr"/>
            <a:r>
              <a:rPr lang="en-US" sz="3200" dirty="0"/>
              <a:t>Prevalence Odds</a:t>
            </a:r>
          </a:p>
        </p:txBody>
      </p:sp>
    </p:spTree>
    <p:extLst>
      <p:ext uri="{BB962C8B-B14F-4D97-AF65-F5344CB8AC3E}">
        <p14:creationId xmlns:p14="http://schemas.microsoft.com/office/powerpoint/2010/main" val="44576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t>Where prevalence is a measure of how many cases of disease or condition are present at a given moment or over a period, incidence is a measure of how many </a:t>
            </a:r>
            <a:r>
              <a:rPr lang="en-US" i="1" dirty="0">
                <a:solidFill>
                  <a:srgbClr val="AE6041"/>
                </a:solidFill>
              </a:rPr>
              <a:t>new cases </a:t>
            </a:r>
            <a:r>
              <a:rPr lang="en-US" dirty="0"/>
              <a:t>of a disease arise </a:t>
            </a:r>
            <a:r>
              <a:rPr lang="en-US" i="1" dirty="0">
                <a:solidFill>
                  <a:srgbClr val="AE6041"/>
                </a:solidFill>
              </a:rPr>
              <a:t>over a specified period of time</a:t>
            </a:r>
            <a:r>
              <a:rPr lang="en-US" dirty="0"/>
              <a:t>. </a:t>
            </a:r>
          </a:p>
          <a:p>
            <a:r>
              <a:rPr lang="en-US" dirty="0"/>
              <a:t>A critical difference between prevalence and incidence is that, unlike prevalence, incidence is a measure of occurrences, or events: incidence counts the number of </a:t>
            </a:r>
            <a:r>
              <a:rPr lang="en-US" dirty="0">
                <a:solidFill>
                  <a:srgbClr val="AE6041"/>
                </a:solidFill>
              </a:rPr>
              <a:t>transitions</a:t>
            </a:r>
            <a:r>
              <a:rPr lang="en-US" dirty="0"/>
              <a:t> from a condition being absent in an individual to that condition being present </a:t>
            </a:r>
            <a:r>
              <a:rPr lang="en-US" i="1" dirty="0">
                <a:solidFill>
                  <a:srgbClr val="AE6041"/>
                </a:solidFill>
              </a:rPr>
              <a:t>over a specified period of time</a:t>
            </a:r>
            <a:r>
              <a:rPr lang="en-US" dirty="0"/>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t>Incidence proportion and “risk” are sometimes used interchangeably in epidemiology.</a:t>
            </a:r>
          </a:p>
          <a:p>
            <a:r>
              <a:rPr lang="en-US" dirty="0"/>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t>A count of the number of new occurrences of some condition in a population at risk for the occurrence in a given time frame.</a:t>
            </a:r>
          </a:p>
          <a:p>
            <a:r>
              <a:rPr lang="en-US" dirty="0"/>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fontScale="92500"/>
          </a:bodyPr>
          <a:lstStyle/>
          <a:p>
            <a:pPr marL="0" indent="0" algn="ctr">
              <a:buNone/>
            </a:pPr>
            <a:r>
              <a:rPr lang="en-US" sz="5400" dirty="0">
                <a:latin typeface="Univers" panose="020B0503020202020204" pitchFamily="34"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Univers" panose="020B0503020202020204" pitchFamily="34"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t>The proportion of the population who experiences a new occurrence of the condition of interest among those in the population who are at risk of experiencing a new occurrence the condition of interest during a given time frame.</a:t>
            </a:r>
          </a:p>
          <a:p>
            <a:r>
              <a:rPr lang="en-US" dirty="0"/>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b="-234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389850" cy="584775"/>
          </a:xfrm>
          <a:prstGeom prst="rect">
            <a:avLst/>
          </a:prstGeom>
          <a:noFill/>
        </p:spPr>
        <p:txBody>
          <a:bodyPr wrap="none" rtlCol="0">
            <a:spAutoFit/>
          </a:bodyPr>
          <a:lstStyle/>
          <a:p>
            <a:r>
              <a:rPr lang="en-US" sz="3200" dirty="0"/>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319176" y="0"/>
            <a:ext cx="3683830" cy="584775"/>
          </a:xfrm>
          <a:prstGeom prst="rect">
            <a:avLst/>
          </a:prstGeom>
          <a:noFill/>
        </p:spPr>
        <p:txBody>
          <a:bodyPr wrap="none" rtlCol="0">
            <a:spAutoFit/>
          </a:bodyPr>
          <a:lstStyle/>
          <a:p>
            <a:pPr algn="ctr"/>
            <a:r>
              <a:rPr lang="en-US" sz="3200" dirty="0"/>
              <a:t>Incidence Proportion</a:t>
            </a:r>
          </a:p>
        </p:txBody>
      </p:sp>
    </p:spTree>
    <p:extLst>
      <p:ext uri="{BB962C8B-B14F-4D97-AF65-F5344CB8AC3E}">
        <p14:creationId xmlns:p14="http://schemas.microsoft.com/office/powerpoint/2010/main" val="159421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1166843"/>
            <a:ext cx="4915505" cy="4524315"/>
          </a:xfrm>
          <a:prstGeom prst="rect">
            <a:avLst/>
          </a:prstGeom>
          <a:noFill/>
        </p:spPr>
        <p:txBody>
          <a:bodyPr wrap="square" rtlCol="0" anchor="ctr">
            <a:spAutoFit/>
          </a:bodyPr>
          <a:lstStyle/>
          <a:p>
            <a:pPr algn="ctr"/>
            <a:r>
              <a:rPr lang="en-US" sz="3200" dirty="0"/>
              <a:t>Among the members of our population, the incidence of disease over 12 months of follow-up was 0.56.</a:t>
            </a:r>
          </a:p>
          <a:p>
            <a:pPr algn="ctr"/>
            <a:endParaRPr lang="en-US" sz="3200" dirty="0"/>
          </a:p>
          <a:p>
            <a:pPr algn="ctr"/>
            <a:r>
              <a:rPr lang="en-US" sz="3200" dirty="0"/>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319176" y="0"/>
            <a:ext cx="3683830" cy="584775"/>
          </a:xfrm>
          <a:prstGeom prst="rect">
            <a:avLst/>
          </a:prstGeom>
          <a:noFill/>
        </p:spPr>
        <p:txBody>
          <a:bodyPr wrap="none" rtlCol="0">
            <a:spAutoFit/>
          </a:bodyPr>
          <a:lstStyle/>
          <a:p>
            <a:pPr algn="ctr"/>
            <a:r>
              <a:rPr lang="en-US" sz="3200" dirty="0"/>
              <a:t>Incidence Proportion</a:t>
            </a:r>
          </a:p>
        </p:txBody>
      </p:sp>
    </p:spTree>
    <p:extLst>
      <p:ext uri="{BB962C8B-B14F-4D97-AF65-F5344CB8AC3E}">
        <p14:creationId xmlns:p14="http://schemas.microsoft.com/office/powerpoint/2010/main" val="282318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788759" y="-17120"/>
            <a:ext cx="2744662" cy="584775"/>
          </a:xfrm>
          <a:prstGeom prst="rect">
            <a:avLst/>
          </a:prstGeom>
          <a:noFill/>
        </p:spPr>
        <p:txBody>
          <a:bodyPr wrap="none" rtlCol="0">
            <a:spAutoFit/>
          </a:bodyPr>
          <a:lstStyle/>
          <a:p>
            <a:pPr algn="ctr"/>
            <a:r>
              <a:rPr lang="en-US" sz="3200" dirty="0"/>
              <a:t>Incidence Odds</a:t>
            </a:r>
          </a:p>
        </p:txBody>
      </p:sp>
    </p:spTree>
    <p:extLst>
      <p:ext uri="{BB962C8B-B14F-4D97-AF65-F5344CB8AC3E}">
        <p14:creationId xmlns:p14="http://schemas.microsoft.com/office/powerpoint/2010/main" val="2205803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53463"/>
            <a:ext cx="4915505" cy="6001643"/>
          </a:xfrm>
          <a:prstGeom prst="rect">
            <a:avLst/>
          </a:prstGeom>
          <a:noFill/>
        </p:spPr>
        <p:txBody>
          <a:bodyPr wrap="square" rtlCol="0" anchor="ctr">
            <a:spAutoFit/>
          </a:bodyPr>
          <a:lstStyle/>
          <a:p>
            <a:pPr algn="ctr"/>
            <a:r>
              <a:rPr lang="en-US" sz="3200" dirty="0"/>
              <a:t>Among the members of our population, the odds of incident disease over 12 months of follow-up were 1.27. </a:t>
            </a:r>
          </a:p>
          <a:p>
            <a:pPr algn="ctr"/>
            <a:endParaRPr lang="en-US" sz="3200" dirty="0"/>
          </a:p>
          <a:p>
            <a:pPr algn="ctr"/>
            <a:r>
              <a:rPr lang="en-US" sz="3200" dirty="0"/>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788759" y="-17120"/>
            <a:ext cx="2744662" cy="584775"/>
          </a:xfrm>
          <a:prstGeom prst="rect">
            <a:avLst/>
          </a:prstGeom>
          <a:noFill/>
        </p:spPr>
        <p:txBody>
          <a:bodyPr wrap="none" rtlCol="0">
            <a:spAutoFit/>
          </a:bodyPr>
          <a:lstStyle/>
          <a:p>
            <a:pPr algn="ctr"/>
            <a:r>
              <a:rPr lang="en-US" sz="3200" dirty="0"/>
              <a:t>Incidence Odds</a:t>
            </a:r>
          </a:p>
        </p:txBody>
      </p:sp>
    </p:spTree>
    <p:extLst>
      <p:ext uri="{BB962C8B-B14F-4D97-AF65-F5344CB8AC3E}">
        <p14:creationId xmlns:p14="http://schemas.microsoft.com/office/powerpoint/2010/main" val="545105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lnSpcReduction="10000"/>
          </a:bodyPr>
          <a:lstStyle/>
          <a:p>
            <a:r>
              <a:rPr lang="en-US" dirty="0"/>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rPr>
              <a:t>person-time at risk</a:t>
            </a:r>
            <a:r>
              <a:rPr lang="en-US" dirty="0"/>
              <a:t> accumulated by that population.</a:t>
            </a:r>
          </a:p>
          <a:p>
            <a:r>
              <a:rPr lang="en-US" dirty="0"/>
              <a:t>Range: 0 to infinity</a:t>
            </a:r>
          </a:p>
          <a:p>
            <a:r>
              <a:rPr lang="en-US" dirty="0">
                <a:solidFill>
                  <a:srgbClr val="AE6041"/>
                </a:solidFill>
              </a:rPr>
              <a:t>NOT</a:t>
            </a:r>
            <a:r>
              <a:rPr lang="en-US" dirty="0"/>
              <a:t> a proportion</a:t>
            </a:r>
          </a:p>
          <a:p>
            <a:r>
              <a:rPr lang="en-US" dirty="0"/>
              <a:t>The denominator is reciprocal time (usually person-time)</a:t>
            </a:r>
          </a:p>
          <a:p>
            <a:r>
              <a:rPr lang="en-US" dirty="0"/>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Univers" panose="020B0503020202020204" pitchFamily="34" charset="0"/>
              </a:rPr>
              <a:t>“the study of the </a:t>
            </a:r>
            <a:r>
              <a:rPr lang="en-US" sz="2800" dirty="0">
                <a:solidFill>
                  <a:srgbClr val="AE6041"/>
                </a:solidFill>
                <a:latin typeface="Univers" panose="020B0503020202020204" pitchFamily="34" charset="0"/>
              </a:rPr>
              <a:t>occurrence</a:t>
            </a:r>
            <a:r>
              <a:rPr lang="en-US" sz="2800" dirty="0">
                <a:latin typeface="Univers" panose="020B0503020202020204" pitchFamily="34" charset="0"/>
              </a:rPr>
              <a:t> and </a:t>
            </a:r>
            <a:r>
              <a:rPr lang="en-US" sz="2800" dirty="0">
                <a:solidFill>
                  <a:srgbClr val="AE6041"/>
                </a:solidFill>
                <a:latin typeface="Univers" panose="020B0503020202020204" pitchFamily="34" charset="0"/>
              </a:rPr>
              <a:t>distribution</a:t>
            </a:r>
            <a:r>
              <a:rPr lang="en-US" sz="2800" dirty="0">
                <a:latin typeface="Univers" panose="020B0503020202020204" pitchFamily="34" charset="0"/>
              </a:rPr>
              <a:t> of health-related states or events in specified populations, including the study of the determinants influencing such states, and the application of this knowledge to control the health problems.”</a:t>
            </a:r>
            <a:endParaRPr lang="en-US" dirty="0">
              <a:latin typeface="Univers" panose="020B0503020202020204" pitchFamily="34" charset="0"/>
            </a:endParaRPr>
          </a:p>
          <a:p>
            <a:endParaRPr lang="en-US" dirty="0">
              <a:latin typeface="Univers" panose="020B0503020202020204" pitchFamily="34" charset="0"/>
            </a:endParaRPr>
          </a:p>
          <a:p>
            <a:r>
              <a:rPr lang="en-US" dirty="0">
                <a:latin typeface="Univers" panose="020B0503020202020204" pitchFamily="34" charset="0"/>
              </a:rPr>
              <a:t>Observe and assign values to relevant characteristics.</a:t>
            </a:r>
          </a:p>
          <a:p>
            <a:endParaRPr lang="en-US" dirty="0">
              <a:latin typeface="Univers" panose="020B0503020202020204" pitchFamily="34" charset="0"/>
            </a:endParaRPr>
          </a:p>
          <a:p>
            <a:r>
              <a:rPr lang="en-US" dirty="0">
                <a:latin typeface="Univers" panose="020B0503020202020204" pitchFamily="34"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5121915" cy="246221"/>
          </a:xfrm>
          <a:prstGeom prst="rect">
            <a:avLst/>
          </a:prstGeom>
          <a:noFill/>
        </p:spPr>
        <p:txBody>
          <a:bodyPr wrap="none" rtlCol="0">
            <a:spAutoFit/>
          </a:bodyPr>
          <a:lstStyle/>
          <a:p>
            <a:r>
              <a:rPr lang="en-US" sz="1000" dirty="0">
                <a:latin typeface="Univers" panose="020B0503020202020204" pitchFamily="34" charset="0"/>
              </a:rPr>
              <a:t>Source: Porta M, ed. </a:t>
            </a:r>
            <a:r>
              <a:rPr lang="en-US" sz="1000" i="1" dirty="0">
                <a:latin typeface="Univers" panose="020B0503020202020204" pitchFamily="34" charset="0"/>
              </a:rPr>
              <a:t>A Dictionary of Epidemiology</a:t>
            </a:r>
            <a:r>
              <a:rPr lang="en-US" sz="1000" dirty="0">
                <a:latin typeface="Univers" panose="020B0503020202020204" pitchFamily="34"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514"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453035"/>
            <a:ext cx="6095999" cy="584775"/>
          </a:xfrm>
          <a:prstGeom prst="rect">
            <a:avLst/>
          </a:prstGeom>
          <a:noFill/>
        </p:spPr>
        <p:txBody>
          <a:bodyPr wrap="square">
            <a:spAutoFit/>
          </a:bodyPr>
          <a:lstStyle/>
          <a:p>
            <a:pPr algn="ctr"/>
            <a:r>
              <a:rPr lang="en-US" sz="3200" dirty="0"/>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389850" cy="584775"/>
          </a:xfrm>
          <a:prstGeom prst="rect">
            <a:avLst/>
          </a:prstGeom>
          <a:noFill/>
        </p:spPr>
        <p:txBody>
          <a:bodyPr wrap="none" rtlCol="0">
            <a:spAutoFit/>
          </a:bodyPr>
          <a:lstStyle/>
          <a:p>
            <a:r>
              <a:rPr lang="en-US" sz="3200" dirty="0"/>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389850" cy="584775"/>
          </a:xfrm>
          <a:prstGeom prst="rect">
            <a:avLst/>
          </a:prstGeom>
          <a:noFill/>
        </p:spPr>
        <p:txBody>
          <a:bodyPr wrap="none" rtlCol="0">
            <a:spAutoFit/>
          </a:bodyPr>
          <a:lstStyle/>
          <a:p>
            <a:r>
              <a:rPr lang="en-US" sz="3200" dirty="0"/>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8056047" y="-17120"/>
            <a:ext cx="2210092" cy="584775"/>
          </a:xfrm>
          <a:prstGeom prst="rect">
            <a:avLst/>
          </a:prstGeom>
          <a:noFill/>
        </p:spPr>
        <p:txBody>
          <a:bodyPr wrap="none" rtlCol="0">
            <a:spAutoFit/>
          </a:bodyPr>
          <a:lstStyle/>
          <a:p>
            <a:pPr algn="ctr"/>
            <a:r>
              <a:rPr lang="en-US" sz="3200" dirty="0"/>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8056047" y="-17120"/>
            <a:ext cx="2210092" cy="584775"/>
          </a:xfrm>
          <a:prstGeom prst="rect">
            <a:avLst/>
          </a:prstGeom>
          <a:noFill/>
        </p:spPr>
        <p:txBody>
          <a:bodyPr wrap="none" rtlCol="0">
            <a:spAutoFit/>
          </a:bodyPr>
          <a:lstStyle/>
          <a:p>
            <a:pPr algn="ctr"/>
            <a:r>
              <a:rPr lang="en-US" sz="3200" dirty="0"/>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t>The members of our population accumulated 64 person-months at risk during 12 months of follow-up.</a:t>
            </a:r>
          </a:p>
          <a:p>
            <a:pPr algn="ctr"/>
            <a:r>
              <a:rPr lang="en-US" sz="3200" dirty="0"/>
              <a:t> </a:t>
            </a:r>
          </a:p>
          <a:p>
            <a:pPr algn="ctr"/>
            <a:r>
              <a:rPr lang="en-US" sz="3200" dirty="0"/>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666854"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666854"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b="-2340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389850" cy="584775"/>
          </a:xfrm>
          <a:prstGeom prst="rect">
            <a:avLst/>
          </a:prstGeom>
          <a:noFill/>
        </p:spPr>
        <p:txBody>
          <a:bodyPr wrap="none" rtlCol="0">
            <a:spAutoFit/>
          </a:bodyPr>
          <a:lstStyle/>
          <a:p>
            <a:r>
              <a:rPr lang="en-US" sz="3200" dirty="0"/>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857688" y="4407817"/>
            <a:ext cx="543739" cy="584775"/>
          </a:xfrm>
          <a:prstGeom prst="rect">
            <a:avLst/>
          </a:prstGeom>
          <a:noFill/>
        </p:spPr>
        <p:txBody>
          <a:bodyPr wrap="none" rtlCol="0">
            <a:spAutoFit/>
          </a:bodyPr>
          <a:lstStyle/>
          <a:p>
            <a:pPr algn="ctr"/>
            <a:r>
              <a:rPr lang="en-US" sz="3200" dirty="0"/>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844960" y="-17120"/>
            <a:ext cx="2632260" cy="584775"/>
          </a:xfrm>
          <a:prstGeom prst="rect">
            <a:avLst/>
          </a:prstGeom>
          <a:noFill/>
        </p:spPr>
        <p:txBody>
          <a:bodyPr wrap="none" rtlCol="0">
            <a:spAutoFit/>
          </a:bodyPr>
          <a:lstStyle/>
          <a:p>
            <a:pPr algn="ctr"/>
            <a:r>
              <a:rPr lang="en-US" sz="3200" dirty="0"/>
              <a:t>Incidence Rate</a:t>
            </a:r>
          </a:p>
        </p:txBody>
      </p:sp>
    </p:spTree>
    <p:extLst>
      <p:ext uri="{BB962C8B-B14F-4D97-AF65-F5344CB8AC3E}">
        <p14:creationId xmlns:p14="http://schemas.microsoft.com/office/powerpoint/2010/main" val="308448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844960" y="-17120"/>
            <a:ext cx="2632260" cy="584775"/>
          </a:xfrm>
          <a:prstGeom prst="rect">
            <a:avLst/>
          </a:prstGeom>
          <a:noFill/>
        </p:spPr>
        <p:txBody>
          <a:bodyPr wrap="none" rtlCol="0">
            <a:spAutoFit/>
          </a:bodyPr>
          <a:lstStyle/>
          <a:p>
            <a:pPr algn="ctr"/>
            <a:r>
              <a:rPr lang="en-US" sz="3200" dirty="0"/>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t>The incidence rate of disease among the members of our population was 5 cases per 64 person-months during 12 months of follow-up. </a:t>
            </a:r>
          </a:p>
          <a:p>
            <a:pPr algn="ctr"/>
            <a:endParaRPr lang="en-US" sz="2800" dirty="0"/>
          </a:p>
          <a:p>
            <a:pPr algn="ctr"/>
            <a:r>
              <a:rPr lang="en-US" sz="2800" dirty="0"/>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t>Epi</a:t>
            </a:r>
            <a:r>
              <a:rPr lang="en-US" dirty="0"/>
              <a:t> by Design)</a:t>
            </a:r>
          </a:p>
        </p:txBody>
      </p:sp>
    </p:spTree>
    <p:extLst>
      <p:ext uri="{BB962C8B-B14F-4D97-AF65-F5344CB8AC3E}">
        <p14:creationId xmlns:p14="http://schemas.microsoft.com/office/powerpoint/2010/main" val="279292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t>Prevalence ~ Incidence x duration</a:t>
            </a:r>
          </a:p>
          <a:p>
            <a:endParaRPr lang="en-US" dirty="0"/>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t>Two key differences between the incidence proportion and incidence rate are worth highlighting.</a:t>
            </a:r>
          </a:p>
          <a:p>
            <a:r>
              <a:rPr lang="en-US" dirty="0"/>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t>All from </a:t>
            </a:r>
            <a:r>
              <a:rPr lang="en-US" dirty="0" err="1"/>
              <a:t>Epi</a:t>
            </a:r>
            <a:r>
              <a:rPr lang="en-US" dirty="0"/>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Univers" panose="020B0503020202020204" pitchFamily="34" charset="0"/>
              </a:rPr>
              <a:t>“the study of the </a:t>
            </a:r>
            <a:r>
              <a:rPr lang="en-US" sz="2800" dirty="0">
                <a:solidFill>
                  <a:srgbClr val="AE6041"/>
                </a:solidFill>
                <a:latin typeface="Univers" panose="020B0503020202020204" pitchFamily="34" charset="0"/>
              </a:rPr>
              <a:t>occurrence</a:t>
            </a:r>
            <a:r>
              <a:rPr lang="en-US" sz="2800" dirty="0">
                <a:latin typeface="Univers" panose="020B0503020202020204" pitchFamily="34" charset="0"/>
              </a:rPr>
              <a:t> and </a:t>
            </a:r>
            <a:r>
              <a:rPr lang="en-US" sz="2800" dirty="0">
                <a:solidFill>
                  <a:srgbClr val="AE6041"/>
                </a:solidFill>
                <a:latin typeface="Univers" panose="020B0503020202020204" pitchFamily="34" charset="0"/>
              </a:rPr>
              <a:t>distribution</a:t>
            </a:r>
            <a:r>
              <a:rPr lang="en-US" sz="2800" dirty="0">
                <a:latin typeface="Univers" panose="020B0503020202020204" pitchFamily="34" charset="0"/>
              </a:rPr>
              <a:t> of health-related states or events in specified populations, including the study of the determinants influencing such states, and the application of this knowledge to control the health problems.”</a:t>
            </a:r>
            <a:endParaRPr lang="en-US" dirty="0">
              <a:latin typeface="Univers" panose="020B0503020202020204" pitchFamily="34" charset="0"/>
            </a:endParaRPr>
          </a:p>
          <a:p>
            <a:endParaRPr lang="en-US" dirty="0">
              <a:latin typeface="Univers" panose="020B0503020202020204" pitchFamily="34" charset="0"/>
            </a:endParaRPr>
          </a:p>
          <a:p>
            <a:r>
              <a:rPr lang="en-US" dirty="0">
                <a:latin typeface="Univers" panose="020B0503020202020204" pitchFamily="34" charset="0"/>
              </a:rPr>
              <a:t>Observe and assign values to relevant characteristics.</a:t>
            </a:r>
          </a:p>
          <a:p>
            <a:endParaRPr lang="en-US" dirty="0">
              <a:latin typeface="Univers" panose="020B0503020202020204" pitchFamily="34" charset="0"/>
            </a:endParaRPr>
          </a:p>
          <a:p>
            <a:r>
              <a:rPr lang="en-US" dirty="0">
                <a:latin typeface="Univers" panose="020B0503020202020204" pitchFamily="34"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Univers" panose="020B0503020202020204" pitchFamily="34" charset="0"/>
              </a:rPr>
              <a:t>Source: </a:t>
            </a:r>
            <a:r>
              <a:rPr lang="en-US" sz="1000" dirty="0" err="1">
                <a:latin typeface="Univers" panose="020B0503020202020204" pitchFamily="34" charset="0"/>
              </a:rPr>
              <a:t>Westreich</a:t>
            </a:r>
            <a:r>
              <a:rPr lang="en-US" sz="1000" dirty="0">
                <a:latin typeface="Univers" panose="020B0503020202020204" pitchFamily="34" charset="0"/>
              </a:rPr>
              <a:t> D. </a:t>
            </a:r>
            <a:r>
              <a:rPr lang="en-US" sz="1000" i="1" dirty="0">
                <a:latin typeface="Univers" panose="020B0503020202020204" pitchFamily="34" charset="0"/>
              </a:rPr>
              <a:t>Epidemiology by Design</a:t>
            </a:r>
            <a:r>
              <a:rPr lang="en-US" sz="1000" dirty="0">
                <a:latin typeface="Univers" panose="020B0503020202020204" pitchFamily="34"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77500" lnSpcReduction="20000"/>
          </a:bodyPr>
          <a:lstStyle/>
          <a:p>
            <a:r>
              <a:rPr lang="en-US" dirty="0"/>
              <a:t>matrices or more generally arrays are multi-dimensional generalizations of vectors. In fact, they are vectors that can be indexed by two or more indices and will be printed in special ways. See Arrays and matrices. (</a:t>
            </a:r>
            <a:r>
              <a:rPr lang="en-US" dirty="0">
                <a:hlinkClick r:id="rId2"/>
              </a:rPr>
              <a:t>https://cran.r-project.org/doc/manuals/R-intro.html</a:t>
            </a:r>
            <a:r>
              <a:rPr lang="en-US" dirty="0"/>
              <a:t>)</a:t>
            </a:r>
          </a:p>
          <a:p>
            <a:r>
              <a:rPr lang="en-US" dirty="0"/>
              <a:t>As noted above, a matrix is just an array with two subscripts. However it is such an important special case it needs a separate discussion. (</a:t>
            </a:r>
            <a:r>
              <a:rPr lang="en-US" dirty="0">
                <a:hlinkClick r:id="rId3"/>
              </a:rPr>
              <a:t>https://cran.r-project.org/doc/manuals/R-intro.html#Arrays-and-matrices</a:t>
            </a:r>
            <a:r>
              <a:rPr lang="en-US" dirty="0"/>
              <a:t>)</a:t>
            </a:r>
          </a:p>
          <a:p>
            <a:r>
              <a:rPr lang="en-US" dirty="0"/>
              <a:t>An array can be considered as a multiply subscripted collection of data entries, for example numeric. R allows simple facilities for creating and handling arrays, and in particular the special case of matrices.</a:t>
            </a:r>
          </a:p>
          <a:p>
            <a:r>
              <a:rPr lang="en-US" dirty="0"/>
              <a:t>A dimension vector is a vector of non-negative integers. If its length is k then the array is k-dimensional, e.g. a matrix is a 2-dimensional array. The dimensions are indexed from one up to the values given in the dimension vector. (https://</a:t>
            </a:r>
            <a:r>
              <a:rPr lang="en-US" dirty="0" err="1"/>
              <a:t>cran.r-project.org</a:t>
            </a:r>
            <a:r>
              <a:rPr lang="en-US" dirty="0"/>
              <a:t>/doc/manuals/</a:t>
            </a:r>
            <a:r>
              <a:rPr lang="en-US"/>
              <a:t>R-intro.html#Arrays-and-matrices)</a:t>
            </a:r>
          </a:p>
          <a:p>
            <a:endParaRPr lang="en-US" dirty="0"/>
          </a:p>
        </p:txBody>
      </p:sp>
    </p:spTree>
    <p:extLst>
      <p:ext uri="{BB962C8B-B14F-4D97-AF65-F5344CB8AC3E}">
        <p14:creationId xmlns:p14="http://schemas.microsoft.com/office/powerpoint/2010/main" val="3961618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Univers" panose="020B0503020202020204" pitchFamily="34" charset="0"/>
              </a:rPr>
              <a:t>Terminology</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89287329"/>
              </p:ext>
            </p:extLst>
          </p:nvPr>
        </p:nvGraphicFramePr>
        <p:xfrm>
          <a:off x="838200" y="1825625"/>
          <a:ext cx="10515597" cy="1112520"/>
        </p:xfrm>
        <a:graphic>
          <a:graphicData uri="http://schemas.openxmlformats.org/drawingml/2006/table">
            <a:tbl>
              <a:tblPr firstRow="1" bandRow="1">
                <a:tableStyleId>{9D7B26C5-4107-4FEC-AEDC-1716B250A1EF}</a:tableStyleId>
              </a:tblPr>
              <a:tblGrid>
                <a:gridCol w="2393515">
                  <a:extLst>
                    <a:ext uri="{9D8B030D-6E8A-4147-A177-3AD203B41FA5}">
                      <a16:colId xmlns:a16="http://schemas.microsoft.com/office/drawing/2014/main" val="4208486433"/>
                    </a:ext>
                  </a:extLst>
                </a:gridCol>
                <a:gridCol w="5749447">
                  <a:extLst>
                    <a:ext uri="{9D8B030D-6E8A-4147-A177-3AD203B41FA5}">
                      <a16:colId xmlns:a16="http://schemas.microsoft.com/office/drawing/2014/main" val="2273209855"/>
                    </a:ext>
                  </a:extLst>
                </a:gridCol>
                <a:gridCol w="2372635">
                  <a:extLst>
                    <a:ext uri="{9D8B030D-6E8A-4147-A177-3AD203B41FA5}">
                      <a16:colId xmlns:a16="http://schemas.microsoft.com/office/drawing/2014/main" val="3502841620"/>
                    </a:ext>
                  </a:extLst>
                </a:gridCol>
              </a:tblGrid>
              <a:tr h="370840">
                <a:tc>
                  <a:txBody>
                    <a:bodyPr/>
                    <a:lstStyle/>
                    <a:p>
                      <a:pPr algn="ctr"/>
                      <a:r>
                        <a:rPr lang="en-US" dirty="0">
                          <a:solidFill>
                            <a:schemeClr val="bg1"/>
                          </a:solidFill>
                        </a:rPr>
                        <a:t>Our Term</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Definition</a:t>
                      </a:r>
                      <a:endParaRPr lang="en-US" dirty="0">
                        <a:solidFill>
                          <a:schemeClr val="bg1"/>
                        </a:solidFill>
                        <a:latin typeface="Univers" panose="020B0503020202020204" pitchFamily="34" charset="0"/>
                      </a:endParaRPr>
                    </a:p>
                  </a:txBody>
                  <a:tcPr>
                    <a:solidFill>
                      <a:srgbClr val="AE6041"/>
                    </a:solidFill>
                  </a:tcPr>
                </a:tc>
                <a:tc>
                  <a:txBody>
                    <a:bodyPr/>
                    <a:lstStyle/>
                    <a:p>
                      <a:pPr algn="ctr"/>
                      <a:r>
                        <a:rPr lang="en-US" dirty="0">
                          <a:solidFill>
                            <a:schemeClr val="bg1"/>
                          </a:solidFill>
                        </a:rPr>
                        <a:t>Other terms</a:t>
                      </a:r>
                      <a:endParaRPr lang="en-US" dirty="0">
                        <a:solidFill>
                          <a:schemeClr val="bg1"/>
                        </a:solidFill>
                        <a:latin typeface="Univers" panose="020B0503020202020204" pitchFamily="34" charset="0"/>
                      </a:endParaRP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a:t>Prevalence</a:t>
                      </a:r>
                      <a:endParaRPr lang="en-US" dirty="0">
                        <a:latin typeface="Univers" panose="020B0503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Univers" panose="020B0503020202020204" pitchFamily="34" charset="0"/>
                      </a:endParaRPr>
                    </a:p>
                  </a:txBody>
                  <a:tcPr/>
                </a:tc>
                <a:tc>
                  <a:txBody>
                    <a:bodyPr/>
                    <a:lstStyle/>
                    <a:p>
                      <a:pPr algn="ctr"/>
                      <a:r>
                        <a:rPr lang="en-US">
                          <a:latin typeface="Univers" panose="020B0503020202020204" pitchFamily="34" charset="0"/>
                        </a:rPr>
                        <a:t>N/A</a:t>
                      </a:r>
                      <a:endParaRPr lang="en-US" dirty="0">
                        <a:latin typeface="Univers" panose="020B0503020202020204" pitchFamily="34" charset="0"/>
                      </a:endParaRPr>
                    </a:p>
                  </a:txBody>
                  <a:tcPr/>
                </a:tc>
                <a:extLst>
                  <a:ext uri="{0D108BD9-81ED-4DB2-BD59-A6C34878D82A}">
                    <a16:rowId xmlns:a16="http://schemas.microsoft.com/office/drawing/2014/main" val="3414551127"/>
                  </a:ext>
                </a:extLst>
              </a:tr>
              <a:tr h="370840">
                <a:tc>
                  <a:txBody>
                    <a:bodyPr/>
                    <a:lstStyle/>
                    <a:p>
                      <a:pPr algn="ctr"/>
                      <a:r>
                        <a:rPr lang="en-US">
                          <a:latin typeface="Univers" panose="020B0503020202020204" pitchFamily="34" charset="0"/>
                        </a:rPr>
                        <a:t>Closed Population</a:t>
                      </a:r>
                      <a:endParaRPr lang="en-US" dirty="0">
                        <a:latin typeface="Univers" panose="020B0503020202020204" pitchFamily="34" charset="0"/>
                      </a:endParaRPr>
                    </a:p>
                  </a:txBody>
                  <a:tcPr/>
                </a:tc>
                <a:tc>
                  <a:txBody>
                    <a:bodyPr/>
                    <a:lstStyle/>
                    <a:p>
                      <a:endParaRPr lang="en-US">
                        <a:latin typeface="Univers" panose="020B0503020202020204" pitchFamily="34" charset="0"/>
                      </a:endParaRPr>
                    </a:p>
                  </a:txBody>
                  <a:tcPr/>
                </a:tc>
                <a:tc>
                  <a:txBody>
                    <a:bodyPr/>
                    <a:lstStyle/>
                    <a:p>
                      <a:pPr algn="ctr"/>
                      <a:endParaRPr lang="en-US" dirty="0">
                        <a:latin typeface="Univers" panose="020B0503020202020204" pitchFamily="34" charset="0"/>
                      </a:endParaRPr>
                    </a:p>
                  </a:txBody>
                  <a:tcPr/>
                </a:tc>
                <a:extLst>
                  <a:ext uri="{0D108BD9-81ED-4DB2-BD59-A6C34878D82A}">
                    <a16:rowId xmlns:a16="http://schemas.microsoft.com/office/drawing/2014/main" val="3835248259"/>
                  </a:ext>
                </a:extLst>
              </a:tr>
            </a:tbl>
          </a:graphicData>
        </a:graphic>
      </p:graphicFrame>
    </p:spTree>
    <p:extLst>
      <p:ext uri="{BB962C8B-B14F-4D97-AF65-F5344CB8AC3E}">
        <p14:creationId xmlns:p14="http://schemas.microsoft.com/office/powerpoint/2010/main" val="28750281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t>P-values</a:t>
            </a:r>
          </a:p>
          <a:p>
            <a:r>
              <a:rPr lang="en-US" dirty="0"/>
              <a:t>P-value functions</a:t>
            </a:r>
          </a:p>
          <a:p>
            <a:r>
              <a:rPr lang="en-US" dirty="0"/>
              <a:t>95% Confidence intervals</a:t>
            </a:r>
          </a:p>
          <a:p>
            <a:r>
              <a:rPr lang="en-US" dirty="0"/>
              <a:t>Start with that sheet of quotes you sent out as an announcement a couple </a:t>
            </a:r>
            <a:r>
              <a:rPr lang="en-US"/>
              <a:t>of semesters ago. </a:t>
            </a:r>
            <a:endParaRPr lang="en-US" dirty="0"/>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7B88DE-712F-53C9-9EAB-9F39354B169E}"/>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A5FEDBF-7638-4677-FEEF-B875547193F5}"/>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0597A4D4-CEF2-4835-037B-4287CF5A2079}"/>
                  </a:ext>
                </a:extLst>
              </p:cNvPr>
              <p:cNvSpPr txBox="1"/>
              <p:nvPr/>
            </p:nvSpPr>
            <p:spPr>
              <a:xfrm>
                <a:off x="5141115" y="4860635"/>
                <a:ext cx="1938351"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D8F1320E-D9A1-4589-BDE1-F2D1289F6814}">
  <ds:schemaRefs>
    <ds:schemaRef ds:uri="http://www.w3.org/XML/1998/namespace"/>
    <ds:schemaRef ds:uri="http://schemas.microsoft.com/office/infopath/2007/PartnerControls"/>
    <ds:schemaRef ds:uri="http://purl.org/dc/elements/1.1/"/>
    <ds:schemaRef ds:uri="e3793ca1-6164-4dfb-aaf8-0aa60c0c70c2"/>
    <ds:schemaRef ds:uri="http://schemas.microsoft.com/office/2006/documentManagement/types"/>
    <ds:schemaRef ds:uri="http://purl.org/dc/terms/"/>
    <ds:schemaRef ds:uri="http://schemas.microsoft.com/office/2006/metadata/properties"/>
    <ds:schemaRef ds:uri="http://schemas.openxmlformats.org/package/2006/metadata/core-properties"/>
    <ds:schemaRef ds:uri="b3558f30-ae73-4668-947b-5578bd4f9b3c"/>
    <ds:schemaRef ds:uri="http://purl.org/dc/dcmitype/"/>
  </ds:schemaRefs>
</ds:datastoreItem>
</file>

<file path=customXml/itemProps3.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14397</TotalTime>
  <Words>11353</Words>
  <Application>Microsoft Macintosh PowerPoint</Application>
  <PresentationFormat>Widescreen</PresentationFormat>
  <Paragraphs>1106</Paragraphs>
  <Slides>83</Slides>
  <Notes>70</Notes>
  <HiddenSlides>17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Arial</vt:lpstr>
      <vt:lpstr>Calibri</vt:lpstr>
      <vt:lpstr>Calibri Light</vt:lpstr>
      <vt:lpstr>Cambria Math</vt:lpstr>
      <vt:lpstr>Garamond</vt:lpstr>
      <vt:lpstr>Univers</vt: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Terminology</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2022-09-22T23:07:51Z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