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510" r:id="rId3"/>
    <p:sldId id="511" r:id="rId4"/>
    <p:sldId id="514" r:id="rId5"/>
    <p:sldId id="521" r:id="rId6"/>
    <p:sldId id="522" r:id="rId7"/>
    <p:sldId id="523" r:id="rId8"/>
    <p:sldId id="529" r:id="rId9"/>
    <p:sldId id="515" r:id="rId10"/>
    <p:sldId id="524" r:id="rId11"/>
    <p:sldId id="527" r:id="rId12"/>
    <p:sldId id="525" r:id="rId13"/>
    <p:sldId id="528" r:id="rId14"/>
    <p:sldId id="526" r:id="rId15"/>
    <p:sldId id="531" r:id="rId16"/>
    <p:sldId id="520" r:id="rId17"/>
    <p:sldId id="5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nell, Michael B" initials="CMB" lastIdx="21" clrIdx="0">
    <p:extLst>
      <p:ext uri="{19B8F6BF-5375-455C-9EA6-DF929625EA0E}">
        <p15:presenceInfo xmlns:p15="http://schemas.microsoft.com/office/powerpoint/2012/main" userId="S::michael.b.cannell@uth.tmc.edu::df291291-9ac9-42c2-a976-062f6e2ad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60" autoAdjust="0"/>
    <p:restoredTop sz="64626"/>
  </p:normalViewPr>
  <p:slideViewPr>
    <p:cSldViewPr snapToGrid="0">
      <p:cViewPr varScale="1">
        <p:scale>
          <a:sx n="80" d="100"/>
          <a:sy n="80" d="100"/>
        </p:scale>
        <p:origin x="21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A6B22-9C97-487C-80E6-CD2C66AF26CE}"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FEA89-A7E1-49A0-A3ED-DCED0C97B048}" type="slidenum">
              <a:rPr lang="en-US" smtClean="0"/>
              <a:t>‹#›</a:t>
            </a:fld>
            <a:endParaRPr lang="en-US"/>
          </a:p>
        </p:txBody>
      </p:sp>
    </p:spTree>
    <p:extLst>
      <p:ext uri="{BB962C8B-B14F-4D97-AF65-F5344CB8AC3E}">
        <p14:creationId xmlns:p14="http://schemas.microsoft.com/office/powerpoint/2010/main" val="244297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EDE00-0B65-4F6E-A934-82B6AF9371EB}" type="slidenum">
              <a:rPr lang="en-US"/>
              <a:pPr/>
              <a:t>1</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dirty="0"/>
              <a:t>This week we’re discussing regression analysis.</a:t>
            </a:r>
          </a:p>
        </p:txBody>
      </p:sp>
    </p:spTree>
    <p:extLst>
      <p:ext uri="{BB962C8B-B14F-4D97-AF65-F5344CB8AC3E}">
        <p14:creationId xmlns:p14="http://schemas.microsoft.com/office/powerpoint/2010/main" val="265621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kind of model are we using? logistic</a:t>
            </a:r>
          </a:p>
          <a:p>
            <a:endParaRPr lang="en-US" dirty="0"/>
          </a:p>
          <a:p>
            <a:r>
              <a:rPr lang="en-US" dirty="0"/>
              <a:t>Interpret intercept: The log odds of low birth weight are 0.38 when age is equal to zero. However, we generally don’t interpret of a logistic regression model on its own.</a:t>
            </a:r>
          </a:p>
          <a:p>
            <a:endParaRPr lang="en-US" dirty="0"/>
          </a:p>
          <a:p>
            <a:r>
              <a:rPr lang="en-US" dirty="0"/>
              <a:t>Interpret age coefficient: The log odds of low birth weight decrease by -0.051, on average, for each 1-year increase in mother’s age.</a:t>
            </a:r>
          </a:p>
          <a:p>
            <a:endParaRPr lang="en-US" dirty="0"/>
          </a:p>
          <a:p>
            <a:r>
              <a:rPr lang="en-US" dirty="0"/>
              <a:t>How do we convert log odds to odds? Exponentiate.</a:t>
            </a:r>
          </a:p>
        </p:txBody>
      </p:sp>
      <p:sp>
        <p:nvSpPr>
          <p:cNvPr id="4" name="Slide Number Placeholder 3"/>
          <p:cNvSpPr>
            <a:spLocks noGrp="1"/>
          </p:cNvSpPr>
          <p:nvPr>
            <p:ph type="sldNum" sz="quarter" idx="5"/>
          </p:nvPr>
        </p:nvSpPr>
        <p:spPr/>
        <p:txBody>
          <a:bodyPr/>
          <a:lstStyle/>
          <a:p>
            <a:fld id="{0BEFEA89-A7E1-49A0-A3ED-DCED0C97B048}" type="slidenum">
              <a:rPr lang="en-US" smtClean="0"/>
              <a:t>10</a:t>
            </a:fld>
            <a:endParaRPr lang="en-US"/>
          </a:p>
        </p:txBody>
      </p:sp>
    </p:spTree>
    <p:extLst>
      <p:ext uri="{BB962C8B-B14F-4D97-AF65-F5344CB8AC3E}">
        <p14:creationId xmlns:p14="http://schemas.microsoft.com/office/powerpoint/2010/main" val="53349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 intercept: We generally don’t interpret the intercept on its own in a logistic regression model.</a:t>
            </a:r>
          </a:p>
          <a:p>
            <a:endParaRPr lang="en-US" dirty="0"/>
          </a:p>
          <a:p>
            <a:r>
              <a:rPr lang="en-US" dirty="0"/>
              <a:t>Interpret age coefficient: For each 1-year increase in mother’s age, the odds of low birth weight decrease by 5%, on average.</a:t>
            </a:r>
          </a:p>
        </p:txBody>
      </p:sp>
      <p:sp>
        <p:nvSpPr>
          <p:cNvPr id="4" name="Slide Number Placeholder 3"/>
          <p:cNvSpPr>
            <a:spLocks noGrp="1"/>
          </p:cNvSpPr>
          <p:nvPr>
            <p:ph type="sldNum" sz="quarter" idx="5"/>
          </p:nvPr>
        </p:nvSpPr>
        <p:spPr/>
        <p:txBody>
          <a:bodyPr/>
          <a:lstStyle/>
          <a:p>
            <a:fld id="{0BEFEA89-A7E1-49A0-A3ED-DCED0C97B048}" type="slidenum">
              <a:rPr lang="en-US" smtClean="0"/>
              <a:t>11</a:t>
            </a:fld>
            <a:endParaRPr lang="en-US"/>
          </a:p>
        </p:txBody>
      </p:sp>
    </p:spTree>
    <p:extLst>
      <p:ext uri="{BB962C8B-B14F-4D97-AF65-F5344CB8AC3E}">
        <p14:creationId xmlns:p14="http://schemas.microsoft.com/office/powerpoint/2010/main" val="6648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We generally don’t interpret the intercept on its own in a logistic regression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 race 2 coefficient: The log odds of low birth weight are 0.845 higher, on average, for mother’s with race 2 compared to mother’s with race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12</a:t>
            </a:fld>
            <a:endParaRPr lang="en-US"/>
          </a:p>
        </p:txBody>
      </p:sp>
    </p:spTree>
    <p:extLst>
      <p:ext uri="{BB962C8B-B14F-4D97-AF65-F5344CB8AC3E}">
        <p14:creationId xmlns:p14="http://schemas.microsoft.com/office/powerpoint/2010/main" val="864123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We generally don’t interpret the intercept on its own in a logistic regression model.</a:t>
            </a:r>
          </a:p>
          <a:p>
            <a:endParaRPr lang="en-US" dirty="0"/>
          </a:p>
          <a:p>
            <a:r>
              <a:rPr lang="en-US" dirty="0"/>
              <a:t>Interpret race 2 coefficient: The odds of low birth weight for a baby whose mother is race 2 are 2.33 times that of a baby whose mother is race 1, on average.</a:t>
            </a:r>
          </a:p>
        </p:txBody>
      </p:sp>
      <p:sp>
        <p:nvSpPr>
          <p:cNvPr id="4" name="Slide Number Placeholder 3"/>
          <p:cNvSpPr>
            <a:spLocks noGrp="1"/>
          </p:cNvSpPr>
          <p:nvPr>
            <p:ph type="sldNum" sz="quarter" idx="5"/>
          </p:nvPr>
        </p:nvSpPr>
        <p:spPr/>
        <p:txBody>
          <a:bodyPr/>
          <a:lstStyle/>
          <a:p>
            <a:fld id="{0BEFEA89-A7E1-49A0-A3ED-DCED0C97B048}" type="slidenum">
              <a:rPr lang="en-US" smtClean="0"/>
              <a:t>13</a:t>
            </a:fld>
            <a:endParaRPr lang="en-US"/>
          </a:p>
        </p:txBody>
      </p:sp>
    </p:spTree>
    <p:extLst>
      <p:ext uri="{BB962C8B-B14F-4D97-AF65-F5344CB8AC3E}">
        <p14:creationId xmlns:p14="http://schemas.microsoft.com/office/powerpoint/2010/main" val="424241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We generally don’t interpret the intercept on its own in a logistic regression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 age coefficient: The log odds of low birth weight decrease by 0.04, on average, for each 1-year increase in mother’s age, holding race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Interpret race 3 coefficient: </a:t>
            </a:r>
            <a:r>
              <a:rPr lang="en-US" b="0" dirty="0"/>
              <a:t>The log odds of low birth weight for a baby whose mother is race 3 are 0.56 higher that of a baby whose mother is race 1, on average, holding age constant.</a:t>
            </a:r>
          </a:p>
          <a:p>
            <a:endParaRPr lang="en-US" b="0"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14</a:t>
            </a:fld>
            <a:endParaRPr lang="en-US"/>
          </a:p>
        </p:txBody>
      </p:sp>
    </p:spTree>
    <p:extLst>
      <p:ext uri="{BB962C8B-B14F-4D97-AF65-F5344CB8AC3E}">
        <p14:creationId xmlns:p14="http://schemas.microsoft.com/office/powerpoint/2010/main" val="233662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We generally don’t interpret the intercept on its own in a logistic regression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 age coefficient: For each 1-year increase in mother’s age, the odds of low birth weight decrease by 4%, on average, holding race constant.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Interpret race 3 coefficient: The odds of low birth weight for a baby whose mother is race 3 are 1.76 that of a baby whose mother is race 1, on average, holding age constant.</a:t>
            </a:r>
          </a:p>
        </p:txBody>
      </p:sp>
      <p:sp>
        <p:nvSpPr>
          <p:cNvPr id="4" name="Slide Number Placeholder 3"/>
          <p:cNvSpPr>
            <a:spLocks noGrp="1"/>
          </p:cNvSpPr>
          <p:nvPr>
            <p:ph type="sldNum" sz="quarter" idx="5"/>
          </p:nvPr>
        </p:nvSpPr>
        <p:spPr/>
        <p:txBody>
          <a:bodyPr/>
          <a:lstStyle/>
          <a:p>
            <a:fld id="{0BEFEA89-A7E1-49A0-A3ED-DCED0C97B048}" type="slidenum">
              <a:rPr lang="en-US" smtClean="0"/>
              <a:t>15</a:t>
            </a:fld>
            <a:endParaRPr lang="en-US"/>
          </a:p>
        </p:txBody>
      </p:sp>
    </p:spTree>
    <p:extLst>
      <p:ext uri="{BB962C8B-B14F-4D97-AF65-F5344CB8AC3E}">
        <p14:creationId xmlns:p14="http://schemas.microsoft.com/office/powerpoint/2010/main" val="2853084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the fitted model looks like.</a:t>
            </a:r>
          </a:p>
        </p:txBody>
      </p:sp>
      <p:sp>
        <p:nvSpPr>
          <p:cNvPr id="4" name="Slide Number Placeholder 3"/>
          <p:cNvSpPr>
            <a:spLocks noGrp="1"/>
          </p:cNvSpPr>
          <p:nvPr>
            <p:ph type="sldNum" sz="quarter" idx="5"/>
          </p:nvPr>
        </p:nvSpPr>
        <p:spPr/>
        <p:txBody>
          <a:bodyPr/>
          <a:lstStyle/>
          <a:p>
            <a:fld id="{0BEFEA89-A7E1-49A0-A3ED-DCED0C97B048}" type="slidenum">
              <a:rPr lang="en-US" smtClean="0"/>
              <a:t>16</a:t>
            </a:fld>
            <a:endParaRPr lang="en-US"/>
          </a:p>
        </p:txBody>
      </p:sp>
    </p:spTree>
    <p:extLst>
      <p:ext uri="{BB962C8B-B14F-4D97-AF65-F5344CB8AC3E}">
        <p14:creationId xmlns:p14="http://schemas.microsoft.com/office/powerpoint/2010/main" val="3420457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17</a:t>
            </a:fld>
            <a:endParaRPr lang="en-US"/>
          </a:p>
        </p:txBody>
      </p:sp>
    </p:spTree>
    <p:extLst>
      <p:ext uri="{BB962C8B-B14F-4D97-AF65-F5344CB8AC3E}">
        <p14:creationId xmlns:p14="http://schemas.microsoft.com/office/powerpoint/2010/main" val="184027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-E(Y|X=x):</a:t>
            </a:r>
            <a:r>
              <a:rPr lang="en-US" baseline="0" dirty="0"/>
              <a:t> </a:t>
            </a:r>
          </a:p>
          <a:p>
            <a:r>
              <a:rPr lang="en-US" dirty="0"/>
              <a:t>	-Y is the dependent variable,</a:t>
            </a:r>
            <a:r>
              <a:rPr lang="en-US" baseline="0" dirty="0"/>
              <a:t> outcome variable, or regressand</a:t>
            </a:r>
          </a:p>
          <a:p>
            <a:r>
              <a:rPr lang="en-US" baseline="0" dirty="0"/>
              <a:t>	-X is the independent variable, predictor variable, covariate, or regressor</a:t>
            </a:r>
          </a:p>
          <a:p>
            <a:endParaRPr lang="en-US" baseline="0" dirty="0"/>
          </a:p>
          <a:p>
            <a:r>
              <a:rPr lang="en-US" baseline="0" dirty="0"/>
              <a:t>-Dependent / Independent should not imply causation.</a:t>
            </a:r>
          </a:p>
          <a:p>
            <a:r>
              <a:rPr lang="en-US" baseline="0" dirty="0"/>
              <a:t>	</a:t>
            </a:r>
            <a:endParaRPr lang="en-US" dirty="0"/>
          </a:p>
          <a:p>
            <a:r>
              <a:rPr lang="en-US" dirty="0"/>
              <a:t>-”Regression analysis is helpful in assessing specific forms of the relationship between variables, and the ultimate objective when this method of analysis</a:t>
            </a:r>
            <a:r>
              <a:rPr lang="en-US" baseline="0" dirty="0"/>
              <a:t> is employed usually is to </a:t>
            </a:r>
            <a:r>
              <a:rPr lang="en-US" i="1" baseline="0" dirty="0"/>
              <a:t>predict</a:t>
            </a:r>
            <a:r>
              <a:rPr lang="en-US" i="0" baseline="0" dirty="0"/>
              <a:t> or </a:t>
            </a:r>
            <a:r>
              <a:rPr lang="en-US" i="1" baseline="0" dirty="0"/>
              <a:t>estimate</a:t>
            </a:r>
            <a:r>
              <a:rPr lang="en-US" i="0" baseline="0" dirty="0"/>
              <a:t> the value of one variable corresponding to a given value of another variable.” (Daniel, 2005, pg. 410)</a:t>
            </a:r>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2</a:t>
            </a:fld>
            <a:endParaRPr lang="en-US"/>
          </a:p>
        </p:txBody>
      </p:sp>
    </p:spTree>
    <p:extLst>
      <p:ext uri="{BB962C8B-B14F-4D97-AF65-F5344CB8AC3E}">
        <p14:creationId xmlns:p14="http://schemas.microsoft.com/office/powerpoint/2010/main" val="111801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Types of regression we cover in this course.</a:t>
            </a:r>
          </a:p>
          <a:p>
            <a:endParaRPr lang="en-US" dirty="0"/>
          </a:p>
          <a:p>
            <a:r>
              <a:rPr lang="en-US" dirty="0"/>
              <a:t>-First, choose an outcome variable.</a:t>
            </a:r>
            <a:r>
              <a:rPr lang="en-US" baseline="0" dirty="0"/>
              <a:t> Then, look at its distribution. Choose a model based on that.</a:t>
            </a:r>
          </a:p>
          <a:p>
            <a:endParaRPr lang="en-US" baseline="0" dirty="0"/>
          </a:p>
          <a:p>
            <a:r>
              <a:rPr lang="en-US" baseline="0" dirty="0"/>
              <a:t>-I’m not going to spend a lot of time going over the basic nuts and bolts of regression. If you are in this class you should have already had some exposure to basic regression concepts. However, I will quickly review a couple of things and give you some tables that we can refer back to as we move through this lecture.</a:t>
            </a:r>
          </a:p>
          <a:p>
            <a:endParaRPr lang="en-US" baseline="0" dirty="0"/>
          </a:p>
          <a:p>
            <a:r>
              <a:rPr lang="en-US" baseline="0" dirty="0"/>
              <a:t>- </a:t>
            </a:r>
            <a:r>
              <a:rPr lang="en-US" sz="1200" b="0" i="0" kern="1200" dirty="0">
                <a:solidFill>
                  <a:schemeClr val="tx1"/>
                </a:solidFill>
                <a:effectLst/>
                <a:latin typeface="+mn-lt"/>
                <a:ea typeface="+mn-ea"/>
                <a:cs typeface="+mn-cs"/>
              </a:rPr>
              <a:t>The Cox proportional hazards model is called a </a:t>
            </a:r>
            <a:r>
              <a:rPr lang="en-US" sz="1200" b="1" i="0" kern="1200" dirty="0">
                <a:solidFill>
                  <a:schemeClr val="tx1"/>
                </a:solidFill>
                <a:effectLst/>
                <a:latin typeface="+mn-lt"/>
                <a:ea typeface="+mn-ea"/>
                <a:cs typeface="+mn-cs"/>
              </a:rPr>
              <a:t>semi-parametric model</a:t>
            </a:r>
            <a:r>
              <a:rPr lang="en-US" sz="1200" b="0" i="0" kern="1200" dirty="0">
                <a:solidFill>
                  <a:schemeClr val="tx1"/>
                </a:solidFill>
                <a:effectLst/>
                <a:latin typeface="+mn-lt"/>
                <a:ea typeface="+mn-ea"/>
                <a:cs typeface="+mn-cs"/>
              </a:rPr>
              <a:t>, because there are no assumptions about the shape of the baseline hazard function. There are however, other assumptions as noted above (i.e., independence, changes in predictors produce proportional changes in the hazard regardless of time, and a linear association between the natural logarithm of the relative hazard and the predictors). There are other regression models used in survival analysis that assume specific distributions for the survival times such as the exponential, Weibull, </a:t>
            </a:r>
            <a:r>
              <a:rPr lang="en-US" sz="1200" b="0" i="0" kern="1200" dirty="0" err="1">
                <a:solidFill>
                  <a:schemeClr val="tx1"/>
                </a:solidFill>
                <a:effectLst/>
                <a:latin typeface="+mn-lt"/>
                <a:ea typeface="+mn-ea"/>
                <a:cs typeface="+mn-cs"/>
              </a:rPr>
              <a:t>Gompertz</a:t>
            </a:r>
            <a:r>
              <a:rPr lang="en-US" sz="1200" b="0" i="0" kern="1200" dirty="0">
                <a:solidFill>
                  <a:schemeClr val="tx1"/>
                </a:solidFill>
                <a:effectLst/>
                <a:latin typeface="+mn-lt"/>
                <a:ea typeface="+mn-ea"/>
                <a:cs typeface="+mn-cs"/>
              </a:rPr>
              <a:t> and log-normal distributions</a:t>
            </a:r>
            <a:endParaRPr lang="en-US" baseline="0" dirty="0"/>
          </a:p>
        </p:txBody>
      </p:sp>
      <p:sp>
        <p:nvSpPr>
          <p:cNvPr id="4" name="Slide Number Placeholder 3"/>
          <p:cNvSpPr>
            <a:spLocks noGrp="1"/>
          </p:cNvSpPr>
          <p:nvPr>
            <p:ph type="sldNum" sz="quarter" idx="5"/>
          </p:nvPr>
        </p:nvSpPr>
        <p:spPr/>
        <p:txBody>
          <a:bodyPr/>
          <a:lstStyle/>
          <a:p>
            <a:fld id="{0BEFEA89-A7E1-49A0-A3ED-DCED0C97B048}" type="slidenum">
              <a:rPr lang="en-US" smtClean="0"/>
              <a:t>3</a:t>
            </a:fld>
            <a:endParaRPr lang="en-US"/>
          </a:p>
        </p:txBody>
      </p:sp>
    </p:spTree>
    <p:extLst>
      <p:ext uri="{BB962C8B-B14F-4D97-AF65-F5344CB8AC3E}">
        <p14:creationId xmlns:p14="http://schemas.microsoft.com/office/powerpoint/2010/main" val="396761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close up of the functional 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171450" indent="-171450">
              <a:buFontTx/>
              <a:buChar char="-"/>
            </a:pPr>
            <a:r>
              <a:rPr lang="en-US" sz="1200" b="0" i="0" kern="1200" baseline="0" dirty="0">
                <a:solidFill>
                  <a:schemeClr val="tx1"/>
                </a:solidFill>
                <a:effectLst/>
                <a:latin typeface="+mn-lt"/>
                <a:ea typeface="+mn-ea"/>
                <a:cs typeface="+mn-cs"/>
              </a:rPr>
              <a:t>Linear combination of predictors. Generalized linear models.</a:t>
            </a:r>
          </a:p>
          <a:p>
            <a:pPr marL="171450" indent="-171450">
              <a:buFontTx/>
              <a:buChar char="-"/>
            </a:pPr>
            <a:endParaRPr lang="en-US" sz="1200" b="0" i="0" kern="1200" baseline="0" dirty="0">
              <a:solidFill>
                <a:schemeClr val="tx1"/>
              </a:solidFill>
              <a:effectLst/>
              <a:latin typeface="+mn-lt"/>
              <a:ea typeface="+mn-ea"/>
              <a:cs typeface="+mn-cs"/>
            </a:endParaRPr>
          </a:p>
          <a:p>
            <a:pPr marL="171450" indent="-171450">
              <a:buFontTx/>
              <a:buChar char="-"/>
            </a:pPr>
            <a:r>
              <a:rPr lang="en-US" sz="1200" b="0" i="0" kern="1200" baseline="0" dirty="0">
                <a:solidFill>
                  <a:schemeClr val="tx1"/>
                </a:solidFill>
                <a:effectLst/>
                <a:latin typeface="+mn-lt"/>
                <a:ea typeface="+mn-ea"/>
                <a:cs typeface="+mn-cs"/>
              </a:rPr>
              <a:t>Next, we’ll go over some examples. The goal isn’t to teach you how to code in Stata and R. Rather, the goal is to teach you to be able to read output from Stata and R. I’m not using both to confuse you. I’m using both because someday soon the course (and possibly the entire epi curriculum) will use both. Also, I think it’s helpful to be able to find the information you are looking for without being to dependent on the way one particular statistical program presents it to you.</a:t>
            </a:r>
          </a:p>
          <a:p>
            <a:pPr marL="171450" indent="-171450">
              <a:buFontTx/>
              <a:buChar char="-"/>
            </a:pPr>
            <a:endParaRPr lang="en-US" sz="1200" b="0" i="0" kern="1200" baseline="0" dirty="0">
              <a:solidFill>
                <a:schemeClr val="tx1"/>
              </a:solidFill>
              <a:effectLst/>
              <a:latin typeface="+mn-lt"/>
              <a:ea typeface="+mn-ea"/>
              <a:cs typeface="+mn-cs"/>
            </a:endParaRPr>
          </a:p>
          <a:p>
            <a:pPr marL="171450" indent="-171450">
              <a:buFontTx/>
              <a:buChar char="-"/>
            </a:pPr>
            <a:r>
              <a:rPr lang="en-US" sz="1200" b="0" i="0" kern="1200" baseline="0" dirty="0">
                <a:solidFill>
                  <a:schemeClr val="tx1"/>
                </a:solidFill>
                <a:effectLst/>
                <a:latin typeface="+mn-lt"/>
                <a:ea typeface="+mn-ea"/>
                <a:cs typeface="+mn-cs"/>
              </a:rPr>
              <a:t>Note that these formulas can be rearranged in many different ways. Don’t get alarmed if they look different in different places.</a:t>
            </a:r>
            <a:endParaRPr lang="en-US" baseline="0" dirty="0"/>
          </a:p>
        </p:txBody>
      </p:sp>
      <p:sp>
        <p:nvSpPr>
          <p:cNvPr id="4" name="Slide Number Placeholder 3"/>
          <p:cNvSpPr>
            <a:spLocks noGrp="1"/>
          </p:cNvSpPr>
          <p:nvPr>
            <p:ph type="sldNum" sz="quarter" idx="5"/>
          </p:nvPr>
        </p:nvSpPr>
        <p:spPr/>
        <p:txBody>
          <a:bodyPr/>
          <a:lstStyle/>
          <a:p>
            <a:fld id="{0BEFEA89-A7E1-49A0-A3ED-DCED0C97B048}" type="slidenum">
              <a:rPr lang="en-US" smtClean="0"/>
              <a:t>4</a:t>
            </a:fld>
            <a:endParaRPr lang="en-US"/>
          </a:p>
        </p:txBody>
      </p:sp>
    </p:spTree>
    <p:extLst>
      <p:ext uri="{BB962C8B-B14F-4D97-AF65-F5344CB8AC3E}">
        <p14:creationId xmlns:p14="http://schemas.microsoft.com/office/powerpoint/2010/main" val="212889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by regressing mother’s weight on mother’s age.</a:t>
            </a:r>
          </a:p>
          <a:p>
            <a:endParaRPr lang="en-US" dirty="0"/>
          </a:p>
          <a:p>
            <a:r>
              <a:rPr lang="en-US" dirty="0"/>
              <a:t>To be consistent with Dr. Lee, I will present the code in blue. Again, you don’t need to know the code. It’s just there in case you are interested. </a:t>
            </a:r>
          </a:p>
          <a:p>
            <a:endParaRPr lang="en-US" dirty="0"/>
          </a:p>
          <a:p>
            <a:r>
              <a:rPr lang="en-US" dirty="0"/>
              <a:t>What type of regression model did we we fit here? linear</a:t>
            </a:r>
          </a:p>
          <a:p>
            <a:endParaRPr lang="en-US" dirty="0"/>
          </a:p>
          <a:p>
            <a:r>
              <a:rPr lang="en-US" dirty="0"/>
              <a:t>Intercept: The value of Y when all X are equal to zero.</a:t>
            </a:r>
          </a:p>
          <a:p>
            <a:endParaRPr lang="en-US" dirty="0"/>
          </a:p>
          <a:p>
            <a:r>
              <a:rPr lang="en-US" dirty="0"/>
              <a:t>Coefficients: The change in Y for each one-unit change in x.</a:t>
            </a:r>
          </a:p>
          <a:p>
            <a:endParaRPr lang="en-US" dirty="0"/>
          </a:p>
          <a:p>
            <a:r>
              <a:rPr lang="en-US" dirty="0"/>
              <a:t>Interpret intercept: The expected (average) value of mother’s weight is 105.67 pounds when mother’s age is equal to zero.</a:t>
            </a:r>
          </a:p>
          <a:p>
            <a:endParaRPr lang="en-US" dirty="0"/>
          </a:p>
          <a:p>
            <a:r>
              <a:rPr lang="en-US" dirty="0"/>
              <a:t>Interpret age coefficient: The average increase in mother’s weight is 1.04 pounds for each one-year increase in mother’s age.</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5</a:t>
            </a:fld>
            <a:endParaRPr lang="en-US"/>
          </a:p>
        </p:txBody>
      </p:sp>
    </p:spTree>
    <p:extLst>
      <p:ext uri="{BB962C8B-B14F-4D97-AF65-F5344CB8AC3E}">
        <p14:creationId xmlns:p14="http://schemas.microsoft.com/office/powerpoint/2010/main" val="337038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The average value of mother’s weight is 132.05 pounds when mother’s race is equal to 1.</a:t>
            </a:r>
          </a:p>
          <a:p>
            <a:endParaRPr lang="en-US" dirty="0"/>
          </a:p>
          <a:p>
            <a:r>
              <a:rPr lang="en-US" dirty="0"/>
              <a:t>Interpret race 2 coefficient: Mother’s weight is 14.76 pounds higher, on average, for mother’s with race 2 compared to mother’s with race 1.</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6</a:t>
            </a:fld>
            <a:endParaRPr lang="en-US"/>
          </a:p>
        </p:txBody>
      </p:sp>
    </p:spTree>
    <p:extLst>
      <p:ext uri="{BB962C8B-B14F-4D97-AF65-F5344CB8AC3E}">
        <p14:creationId xmlns:p14="http://schemas.microsoft.com/office/powerpoint/2010/main" val="274902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level: 1</a:t>
            </a:r>
          </a:p>
          <a:p>
            <a:endParaRPr lang="en-US" dirty="0"/>
          </a:p>
          <a:p>
            <a:r>
              <a:rPr lang="en-US" dirty="0"/>
              <a:t>Interpret intercept: The average value of mother’s weight is 105.82 pounds when mother’s age is equal to zero and mother’s race is equal to one.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Interpret age coefficient: The average increase in mother’s weight is 1.08 pounds for each one-year increase in mother’s age, holding race constant.</a:t>
            </a:r>
          </a:p>
          <a:p>
            <a:endParaRPr lang="en-US" dirty="0"/>
          </a:p>
          <a:p>
            <a:r>
              <a:rPr lang="en-US" dirty="0"/>
              <a:t>Interpret race 3 coefficient: Mother’s weight is 9.98 pounds lower, on average, for mother’s with race 3 compared to mother’s with race 1, holding age constant.</a:t>
            </a:r>
          </a:p>
          <a:p>
            <a:endParaRPr lang="en-US" dirty="0"/>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7</a:t>
            </a:fld>
            <a:endParaRPr lang="en-US"/>
          </a:p>
        </p:txBody>
      </p:sp>
    </p:spTree>
    <p:extLst>
      <p:ext uri="{BB962C8B-B14F-4D97-AF65-F5344CB8AC3E}">
        <p14:creationId xmlns:p14="http://schemas.microsoft.com/office/powerpoint/2010/main" val="2676605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use our fitted model to do a little prediction. </a:t>
            </a:r>
          </a:p>
          <a:p>
            <a:endParaRPr lang="en-US" dirty="0"/>
          </a:p>
        </p:txBody>
      </p:sp>
      <p:sp>
        <p:nvSpPr>
          <p:cNvPr id="4" name="Slide Number Placeholder 3"/>
          <p:cNvSpPr>
            <a:spLocks noGrp="1"/>
          </p:cNvSpPr>
          <p:nvPr>
            <p:ph type="sldNum" sz="quarter" idx="5"/>
          </p:nvPr>
        </p:nvSpPr>
        <p:spPr/>
        <p:txBody>
          <a:bodyPr/>
          <a:lstStyle/>
          <a:p>
            <a:fld id="{0BEFEA89-A7E1-49A0-A3ED-DCED0C97B048}" type="slidenum">
              <a:rPr lang="en-US" smtClean="0"/>
              <a:t>8</a:t>
            </a:fld>
            <a:endParaRPr lang="en-US"/>
          </a:p>
        </p:txBody>
      </p:sp>
    </p:spTree>
    <p:extLst>
      <p:ext uri="{BB962C8B-B14F-4D97-AF65-F5344CB8AC3E}">
        <p14:creationId xmlns:p14="http://schemas.microsoft.com/office/powerpoint/2010/main" val="408874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assumptions about the residuals to keep in mind.</a:t>
            </a:r>
          </a:p>
        </p:txBody>
      </p:sp>
      <p:sp>
        <p:nvSpPr>
          <p:cNvPr id="4" name="Slide Number Placeholder 3"/>
          <p:cNvSpPr>
            <a:spLocks noGrp="1"/>
          </p:cNvSpPr>
          <p:nvPr>
            <p:ph type="sldNum" sz="quarter" idx="5"/>
          </p:nvPr>
        </p:nvSpPr>
        <p:spPr/>
        <p:txBody>
          <a:bodyPr/>
          <a:lstStyle/>
          <a:p>
            <a:fld id="{0BEFEA89-A7E1-49A0-A3ED-DCED0C97B048}" type="slidenum">
              <a:rPr lang="en-US" smtClean="0"/>
              <a:t>9</a:t>
            </a:fld>
            <a:endParaRPr lang="en-US"/>
          </a:p>
        </p:txBody>
      </p:sp>
    </p:spTree>
    <p:extLst>
      <p:ext uri="{BB962C8B-B14F-4D97-AF65-F5344CB8AC3E}">
        <p14:creationId xmlns:p14="http://schemas.microsoft.com/office/powerpoint/2010/main" val="219041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1E0087-D222-4197-9743-F5A8ACDEAF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38302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047191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00250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1E0087-D222-4197-9743-F5A8ACDEAF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92573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0087-D222-4197-9743-F5A8ACDEAF8C}" type="datetimeFigureOut">
              <a:rPr lang="en-US" smtClean="0"/>
              <a:t>12/7/20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15764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1E0087-D222-4197-9743-F5A8ACDEAF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83600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1E0087-D222-4197-9743-F5A8ACDEAF8C}" type="datetimeFigureOut">
              <a:rPr lang="en-US" smtClean="0"/>
              <a:t>12/7/20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400462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1E0087-D222-4197-9743-F5A8ACDEAF8C}" type="datetimeFigureOut">
              <a:rPr lang="en-US" smtClean="0"/>
              <a:t>12/7/20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645150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0087-D222-4197-9743-F5A8ACDEAF8C}" type="datetimeFigureOut">
              <a:rPr lang="en-US" smtClean="0"/>
              <a:t>12/7/20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261310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27563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0087-D222-4197-9743-F5A8ACDEAF8C}" type="datetimeFigureOut">
              <a:rPr lang="en-US" smtClean="0"/>
              <a:t>12/7/20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D5D50-C2C3-46AC-8268-3FAF0AF70E4A}" type="slidenum">
              <a:rPr lang="en-US" smtClean="0"/>
              <a:t>‹#›</a:t>
            </a:fld>
            <a:endParaRPr lang="en-US"/>
          </a:p>
        </p:txBody>
      </p:sp>
    </p:spTree>
    <p:extLst>
      <p:ext uri="{BB962C8B-B14F-4D97-AF65-F5344CB8AC3E}">
        <p14:creationId xmlns:p14="http://schemas.microsoft.com/office/powerpoint/2010/main" val="1928952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E0087-D222-4197-9743-F5A8ACDEAF8C}" type="datetimeFigureOut">
              <a:rPr lang="en-US" smtClean="0"/>
              <a:t>12/7/20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D5D50-C2C3-46AC-8268-3FAF0AF70E4A}" type="slidenum">
              <a:rPr lang="en-US" smtClean="0"/>
              <a:t>‹#›</a:t>
            </a:fld>
            <a:endParaRPr lang="en-US"/>
          </a:p>
        </p:txBody>
      </p:sp>
    </p:spTree>
    <p:extLst>
      <p:ext uri="{BB962C8B-B14F-4D97-AF65-F5344CB8AC3E}">
        <p14:creationId xmlns:p14="http://schemas.microsoft.com/office/powerpoint/2010/main" val="223922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99C-8D12-114E-81FC-03C1FB27A2F4}"/>
              </a:ext>
            </a:extLst>
          </p:cNvPr>
          <p:cNvSpPr>
            <a:spLocks noGrp="1"/>
          </p:cNvSpPr>
          <p:nvPr>
            <p:ph type="ctrTitle"/>
          </p:nvPr>
        </p:nvSpPr>
        <p:spPr/>
        <p:txBody>
          <a:bodyPr/>
          <a:lstStyle/>
          <a:p>
            <a:r>
              <a:rPr lang="en-US" dirty="0"/>
              <a:t>Regression Analysis</a:t>
            </a:r>
          </a:p>
        </p:txBody>
      </p:sp>
    </p:spTree>
    <p:extLst>
      <p:ext uri="{BB962C8B-B14F-4D97-AF65-F5344CB8AC3E}">
        <p14:creationId xmlns:p14="http://schemas.microsoft.com/office/powerpoint/2010/main" val="105296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age (continuous predictor)</a:t>
            </a:r>
          </a:p>
        </p:txBody>
      </p:sp>
      <p:sp>
        <p:nvSpPr>
          <p:cNvPr id="4" name="TextBox 3">
            <a:extLst>
              <a:ext uri="{FF2B5EF4-FFF2-40B4-BE49-F238E27FC236}">
                <a16:creationId xmlns:a16="http://schemas.microsoft.com/office/drawing/2014/main" id="{DDE87959-9E26-6A46-93DA-9FEC2790647A}"/>
              </a:ext>
            </a:extLst>
          </p:cNvPr>
          <p:cNvSpPr txBox="1"/>
          <p:nvPr/>
        </p:nvSpPr>
        <p:spPr>
          <a:xfrm>
            <a:off x="88232" y="1949904"/>
            <a:ext cx="12015537"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{R}</a:t>
            </a:r>
          </a:p>
          <a:p>
            <a:r>
              <a:rPr lang="en-US" sz="2400" dirty="0">
                <a:solidFill>
                  <a:schemeClr val="accent5"/>
                </a:solidFill>
                <a:latin typeface="Courier New" panose="02070309020205020404" pitchFamily="49" charset="0"/>
                <a:cs typeface="Courier New" panose="02070309020205020404" pitchFamily="49" charset="0"/>
              </a:rPr>
              <a:t>logistic1 &lt;- </a:t>
            </a:r>
            <a:r>
              <a:rPr lang="en-US" sz="2400" dirty="0" err="1">
                <a:solidFill>
                  <a:schemeClr val="accent5"/>
                </a:solidFill>
                <a:latin typeface="Courier New" panose="02070309020205020404" pitchFamily="49" charset="0"/>
                <a:cs typeface="Courier New" panose="02070309020205020404" pitchFamily="49" charset="0"/>
              </a:rPr>
              <a:t>glm</a:t>
            </a:r>
            <a:r>
              <a:rPr lang="en-US" sz="2400" dirty="0">
                <a:solidFill>
                  <a:schemeClr val="accent5"/>
                </a:solidFill>
                <a:latin typeface="Courier New" panose="02070309020205020404" pitchFamily="49" charset="0"/>
                <a:cs typeface="Courier New" panose="02070309020205020404" pitchFamily="49" charset="0"/>
              </a:rPr>
              <a:t>(low ~ age, family = "binomial", data = </a:t>
            </a:r>
            <a:r>
              <a:rPr lang="en-US" sz="2400" dirty="0" err="1">
                <a:solidFill>
                  <a:schemeClr val="accent5"/>
                </a:solidFill>
                <a:latin typeface="Courier New" panose="02070309020205020404" pitchFamily="49" charset="0"/>
                <a:cs typeface="Courier New" panose="02070309020205020404" pitchFamily="49" charset="0"/>
              </a:rPr>
              <a:t>lowbt</a:t>
            </a:r>
            <a:r>
              <a:rPr lang="en-US" sz="2400" dirty="0">
                <a:solidFill>
                  <a:schemeClr val="accent5"/>
                </a:solidFill>
                <a:latin typeface="Courier New" panose="02070309020205020404" pitchFamily="49" charset="0"/>
                <a:cs typeface="Courier New" panose="02070309020205020404" pitchFamily="49" charset="0"/>
              </a:rPr>
              <a:t>)</a:t>
            </a:r>
          </a:p>
          <a:p>
            <a:r>
              <a:rPr lang="en-US" sz="2400" dirty="0">
                <a:solidFill>
                  <a:schemeClr val="accent5"/>
                </a:solidFill>
                <a:latin typeface="Courier New" panose="02070309020205020404" pitchFamily="49" charset="0"/>
                <a:cs typeface="Courier New" panose="02070309020205020404" pitchFamily="49" charset="0"/>
              </a:rPr>
              <a:t>tidy(logistic1, </a:t>
            </a:r>
            <a:r>
              <a:rPr lang="en-US" sz="2400" dirty="0" err="1">
                <a:solidFill>
                  <a:schemeClr val="accent5"/>
                </a:solidFill>
                <a:latin typeface="Courier New" panose="02070309020205020404" pitchFamily="49" charset="0"/>
                <a:cs typeface="Courier New" panose="02070309020205020404" pitchFamily="49" charset="0"/>
              </a:rPr>
              <a:t>conf.int</a:t>
            </a:r>
            <a:r>
              <a:rPr lang="en-US" sz="2400" dirty="0">
                <a:solidFill>
                  <a:schemeClr val="accent5"/>
                </a:solidFill>
                <a:latin typeface="Courier New" panose="02070309020205020404" pitchFamily="49" charset="0"/>
                <a:cs typeface="Courier New" panose="02070309020205020404" pitchFamily="49" charset="0"/>
              </a:rPr>
              <a:t> = TRUE)</a:t>
            </a:r>
          </a:p>
        </p:txBody>
      </p:sp>
      <p:pic>
        <p:nvPicPr>
          <p:cNvPr id="5" name="Picture 4">
            <a:extLst>
              <a:ext uri="{FF2B5EF4-FFF2-40B4-BE49-F238E27FC236}">
                <a16:creationId xmlns:a16="http://schemas.microsoft.com/office/drawing/2014/main" id="{735CF9FA-4882-A341-9BDB-A926A75CF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8" y="3707768"/>
            <a:ext cx="12081423" cy="1624263"/>
          </a:xfrm>
          <a:prstGeom prst="rect">
            <a:avLst/>
          </a:prstGeom>
        </p:spPr>
      </p:pic>
    </p:spTree>
    <p:extLst>
      <p:ext uri="{BB962C8B-B14F-4D97-AF65-F5344CB8AC3E}">
        <p14:creationId xmlns:p14="http://schemas.microsoft.com/office/powerpoint/2010/main" val="231704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age (continuous predictor)</a:t>
            </a:r>
          </a:p>
        </p:txBody>
      </p:sp>
      <p:sp>
        <p:nvSpPr>
          <p:cNvPr id="4" name="TextBox 3">
            <a:extLst>
              <a:ext uri="{FF2B5EF4-FFF2-40B4-BE49-F238E27FC236}">
                <a16:creationId xmlns:a16="http://schemas.microsoft.com/office/drawing/2014/main" id="{DDE87959-9E26-6A46-93DA-9FEC2790647A}"/>
              </a:ext>
            </a:extLst>
          </p:cNvPr>
          <p:cNvSpPr txBox="1"/>
          <p:nvPr/>
        </p:nvSpPr>
        <p:spPr>
          <a:xfrm>
            <a:off x="88232" y="1949904"/>
            <a:ext cx="12015537"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{R}</a:t>
            </a:r>
          </a:p>
          <a:p>
            <a:r>
              <a:rPr lang="en-US" sz="2400" dirty="0">
                <a:solidFill>
                  <a:schemeClr val="accent5"/>
                </a:solidFill>
                <a:latin typeface="Courier New" panose="02070309020205020404" pitchFamily="49" charset="0"/>
                <a:cs typeface="Courier New" panose="02070309020205020404" pitchFamily="49" charset="0"/>
              </a:rPr>
              <a:t>logistic1 &lt;- </a:t>
            </a:r>
            <a:r>
              <a:rPr lang="en-US" sz="2400" dirty="0" err="1">
                <a:solidFill>
                  <a:schemeClr val="accent5"/>
                </a:solidFill>
                <a:latin typeface="Courier New" panose="02070309020205020404" pitchFamily="49" charset="0"/>
                <a:cs typeface="Courier New" panose="02070309020205020404" pitchFamily="49" charset="0"/>
              </a:rPr>
              <a:t>glm</a:t>
            </a:r>
            <a:r>
              <a:rPr lang="en-US" sz="2400" dirty="0">
                <a:solidFill>
                  <a:schemeClr val="accent5"/>
                </a:solidFill>
                <a:latin typeface="Courier New" panose="02070309020205020404" pitchFamily="49" charset="0"/>
                <a:cs typeface="Courier New" panose="02070309020205020404" pitchFamily="49" charset="0"/>
              </a:rPr>
              <a:t>(low ~ age, family = "binomial", data = </a:t>
            </a:r>
            <a:r>
              <a:rPr lang="en-US" sz="2400" dirty="0" err="1">
                <a:solidFill>
                  <a:schemeClr val="accent5"/>
                </a:solidFill>
                <a:latin typeface="Courier New" panose="02070309020205020404" pitchFamily="49" charset="0"/>
                <a:cs typeface="Courier New" panose="02070309020205020404" pitchFamily="49" charset="0"/>
              </a:rPr>
              <a:t>lowbt</a:t>
            </a:r>
            <a:r>
              <a:rPr lang="en-US" sz="2400" dirty="0">
                <a:solidFill>
                  <a:schemeClr val="accent5"/>
                </a:solidFill>
                <a:latin typeface="Courier New" panose="02070309020205020404" pitchFamily="49" charset="0"/>
                <a:cs typeface="Courier New" panose="02070309020205020404" pitchFamily="49" charset="0"/>
              </a:rPr>
              <a:t>)</a:t>
            </a:r>
          </a:p>
          <a:p>
            <a:r>
              <a:rPr lang="en-US" sz="2400" dirty="0">
                <a:solidFill>
                  <a:schemeClr val="accent5"/>
                </a:solidFill>
                <a:latin typeface="Courier New" panose="02070309020205020404" pitchFamily="49" charset="0"/>
                <a:cs typeface="Courier New" panose="02070309020205020404" pitchFamily="49" charset="0"/>
              </a:rPr>
              <a:t>tidy(logistic1, </a:t>
            </a:r>
            <a:r>
              <a:rPr lang="en-US" sz="2400" dirty="0" err="1">
                <a:solidFill>
                  <a:schemeClr val="accent5"/>
                </a:solidFill>
                <a:latin typeface="Courier New" panose="02070309020205020404" pitchFamily="49" charset="0"/>
                <a:cs typeface="Courier New" panose="02070309020205020404" pitchFamily="49" charset="0"/>
              </a:rPr>
              <a:t>conf.int</a:t>
            </a:r>
            <a:r>
              <a:rPr lang="en-US" sz="2400" dirty="0">
                <a:solidFill>
                  <a:schemeClr val="accent5"/>
                </a:solidFill>
                <a:latin typeface="Courier New" panose="02070309020205020404" pitchFamily="49" charset="0"/>
                <a:cs typeface="Courier New" panose="02070309020205020404" pitchFamily="49" charset="0"/>
              </a:rPr>
              <a:t> = TRUE, exponentiate = TRUE)</a:t>
            </a:r>
          </a:p>
        </p:txBody>
      </p:sp>
      <p:pic>
        <p:nvPicPr>
          <p:cNvPr id="5" name="Picture 4">
            <a:extLst>
              <a:ext uri="{FF2B5EF4-FFF2-40B4-BE49-F238E27FC236}">
                <a16:creationId xmlns:a16="http://schemas.microsoft.com/office/drawing/2014/main" id="{88B1F025-D981-3F46-BCB9-62388023A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99" y="3839743"/>
            <a:ext cx="11905202" cy="1486235"/>
          </a:xfrm>
          <a:prstGeom prst="rect">
            <a:avLst/>
          </a:prstGeom>
        </p:spPr>
      </p:pic>
    </p:spTree>
    <p:extLst>
      <p:ext uri="{BB962C8B-B14F-4D97-AF65-F5344CB8AC3E}">
        <p14:creationId xmlns:p14="http://schemas.microsoft.com/office/powerpoint/2010/main" val="49372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race (categorical predictor)</a:t>
            </a:r>
          </a:p>
        </p:txBody>
      </p:sp>
      <p:sp>
        <p:nvSpPr>
          <p:cNvPr id="4" name="TextBox 3">
            <a:extLst>
              <a:ext uri="{FF2B5EF4-FFF2-40B4-BE49-F238E27FC236}">
                <a16:creationId xmlns:a16="http://schemas.microsoft.com/office/drawing/2014/main" id="{DDE87959-9E26-6A46-93DA-9FEC2790647A}"/>
              </a:ext>
            </a:extLst>
          </p:cNvPr>
          <p:cNvSpPr txBox="1"/>
          <p:nvPr/>
        </p:nvSpPr>
        <p:spPr>
          <a:xfrm>
            <a:off x="838200" y="1963404"/>
            <a:ext cx="6878053" cy="830997"/>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{Stata}</a:t>
            </a:r>
          </a:p>
          <a:p>
            <a:r>
              <a:rPr lang="en-US" sz="2400" dirty="0">
                <a:solidFill>
                  <a:schemeClr val="accent5"/>
                </a:solidFill>
                <a:latin typeface="Courier New" panose="02070309020205020404" pitchFamily="49" charset="0"/>
                <a:cs typeface="Courier New" panose="02070309020205020404" pitchFamily="49" charset="0"/>
              </a:rPr>
              <a:t>logit low </a:t>
            </a:r>
            <a:r>
              <a:rPr lang="en-US" sz="2400" dirty="0" err="1">
                <a:solidFill>
                  <a:schemeClr val="accent5"/>
                </a:solidFill>
                <a:latin typeface="Courier New" panose="02070309020205020404" pitchFamily="49" charset="0"/>
                <a:cs typeface="Courier New" panose="02070309020205020404" pitchFamily="49" charset="0"/>
              </a:rPr>
              <a:t>i.race</a:t>
            </a:r>
            <a:endParaRPr lang="en-US" sz="2400" dirty="0">
              <a:solidFill>
                <a:schemeClr val="accent5"/>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8DE143C-77E9-7C47-945A-DBB5A94611E8}"/>
              </a:ext>
            </a:extLst>
          </p:cNvPr>
          <p:cNvSpPr txBox="1"/>
          <p:nvPr/>
        </p:nvSpPr>
        <p:spPr>
          <a:xfrm>
            <a:off x="838200" y="6123543"/>
            <a:ext cx="8117305" cy="369332"/>
          </a:xfrm>
          <a:prstGeom prst="rect">
            <a:avLst/>
          </a:prstGeom>
          <a:noFill/>
        </p:spPr>
        <p:txBody>
          <a:bodyPr wrap="square" rtlCol="0">
            <a:spAutoFit/>
          </a:bodyPr>
          <a:lstStyle/>
          <a:p>
            <a:r>
              <a:rPr lang="en-US" dirty="0"/>
              <a:t>* Race can take the values 1, 2 or 3</a:t>
            </a:r>
          </a:p>
        </p:txBody>
      </p:sp>
      <p:pic>
        <p:nvPicPr>
          <p:cNvPr id="5" name="Picture 4" descr="A picture containing text, black&#10;&#10;Description automatically generated">
            <a:extLst>
              <a:ext uri="{FF2B5EF4-FFF2-40B4-BE49-F238E27FC236}">
                <a16:creationId xmlns:a16="http://schemas.microsoft.com/office/drawing/2014/main" id="{91FF740F-F0B7-8945-8D14-3E426C654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03" y="2990450"/>
            <a:ext cx="10849394" cy="2864918"/>
          </a:xfrm>
          <a:prstGeom prst="rect">
            <a:avLst/>
          </a:prstGeom>
        </p:spPr>
      </p:pic>
    </p:spTree>
    <p:extLst>
      <p:ext uri="{BB962C8B-B14F-4D97-AF65-F5344CB8AC3E}">
        <p14:creationId xmlns:p14="http://schemas.microsoft.com/office/powerpoint/2010/main" val="296718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race (categorical predictor)</a:t>
            </a:r>
          </a:p>
        </p:txBody>
      </p:sp>
      <p:sp>
        <p:nvSpPr>
          <p:cNvPr id="4" name="TextBox 3">
            <a:extLst>
              <a:ext uri="{FF2B5EF4-FFF2-40B4-BE49-F238E27FC236}">
                <a16:creationId xmlns:a16="http://schemas.microsoft.com/office/drawing/2014/main" id="{DDE87959-9E26-6A46-93DA-9FEC2790647A}"/>
              </a:ext>
            </a:extLst>
          </p:cNvPr>
          <p:cNvSpPr txBox="1"/>
          <p:nvPr/>
        </p:nvSpPr>
        <p:spPr>
          <a:xfrm>
            <a:off x="838200" y="1963404"/>
            <a:ext cx="6878053" cy="830997"/>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{Stata}</a:t>
            </a:r>
          </a:p>
          <a:p>
            <a:r>
              <a:rPr lang="en-US" sz="2400" dirty="0">
                <a:solidFill>
                  <a:schemeClr val="accent5"/>
                </a:solidFill>
                <a:latin typeface="Courier New" panose="02070309020205020404" pitchFamily="49" charset="0"/>
                <a:cs typeface="Courier New" panose="02070309020205020404" pitchFamily="49" charset="0"/>
              </a:rPr>
              <a:t>logit low </a:t>
            </a:r>
            <a:r>
              <a:rPr lang="en-US" sz="2400" dirty="0" err="1">
                <a:solidFill>
                  <a:schemeClr val="accent5"/>
                </a:solidFill>
                <a:latin typeface="Courier New" panose="02070309020205020404" pitchFamily="49" charset="0"/>
                <a:cs typeface="Courier New" panose="02070309020205020404" pitchFamily="49" charset="0"/>
              </a:rPr>
              <a:t>i.race</a:t>
            </a:r>
            <a:r>
              <a:rPr lang="en-US" sz="2400" dirty="0">
                <a:solidFill>
                  <a:schemeClr val="accent5"/>
                </a:solidFill>
                <a:latin typeface="Courier New" panose="02070309020205020404" pitchFamily="49" charset="0"/>
                <a:cs typeface="Courier New" panose="02070309020205020404" pitchFamily="49" charset="0"/>
              </a:rPr>
              <a:t>, or</a:t>
            </a:r>
          </a:p>
        </p:txBody>
      </p:sp>
      <p:sp>
        <p:nvSpPr>
          <p:cNvPr id="9" name="TextBox 8">
            <a:extLst>
              <a:ext uri="{FF2B5EF4-FFF2-40B4-BE49-F238E27FC236}">
                <a16:creationId xmlns:a16="http://schemas.microsoft.com/office/drawing/2014/main" id="{88DE143C-77E9-7C47-945A-DBB5A94611E8}"/>
              </a:ext>
            </a:extLst>
          </p:cNvPr>
          <p:cNvSpPr txBox="1"/>
          <p:nvPr/>
        </p:nvSpPr>
        <p:spPr>
          <a:xfrm>
            <a:off x="838200" y="6123543"/>
            <a:ext cx="8117305" cy="369332"/>
          </a:xfrm>
          <a:prstGeom prst="rect">
            <a:avLst/>
          </a:prstGeom>
          <a:noFill/>
        </p:spPr>
        <p:txBody>
          <a:bodyPr wrap="square" rtlCol="0">
            <a:spAutoFit/>
          </a:bodyPr>
          <a:lstStyle/>
          <a:p>
            <a:r>
              <a:rPr lang="en-US" dirty="0"/>
              <a:t>* Race can take the values 1, 2 or 3</a:t>
            </a:r>
          </a:p>
        </p:txBody>
      </p:sp>
      <p:pic>
        <p:nvPicPr>
          <p:cNvPr id="6" name="Picture 5">
            <a:extLst>
              <a:ext uri="{FF2B5EF4-FFF2-40B4-BE49-F238E27FC236}">
                <a16:creationId xmlns:a16="http://schemas.microsoft.com/office/drawing/2014/main" id="{AB311E94-8F52-CB4C-833A-16EF65495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15" y="3013152"/>
            <a:ext cx="11031969" cy="2904970"/>
          </a:xfrm>
          <a:prstGeom prst="rect">
            <a:avLst/>
          </a:prstGeom>
        </p:spPr>
      </p:pic>
    </p:spTree>
    <p:extLst>
      <p:ext uri="{BB962C8B-B14F-4D97-AF65-F5344CB8AC3E}">
        <p14:creationId xmlns:p14="http://schemas.microsoft.com/office/powerpoint/2010/main" val="402303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age and mother's race (multiple predictors)</a:t>
            </a:r>
          </a:p>
        </p:txBody>
      </p:sp>
      <p:sp>
        <p:nvSpPr>
          <p:cNvPr id="9" name="TextBox 8">
            <a:extLst>
              <a:ext uri="{FF2B5EF4-FFF2-40B4-BE49-F238E27FC236}">
                <a16:creationId xmlns:a16="http://schemas.microsoft.com/office/drawing/2014/main" id="{88DE143C-77E9-7C47-945A-DBB5A94611E8}"/>
              </a:ext>
            </a:extLst>
          </p:cNvPr>
          <p:cNvSpPr txBox="1"/>
          <p:nvPr/>
        </p:nvSpPr>
        <p:spPr>
          <a:xfrm>
            <a:off x="878304" y="6481007"/>
            <a:ext cx="8117305" cy="369332"/>
          </a:xfrm>
          <a:prstGeom prst="rect">
            <a:avLst/>
          </a:prstGeom>
          <a:noFill/>
        </p:spPr>
        <p:txBody>
          <a:bodyPr wrap="square" rtlCol="0">
            <a:spAutoFit/>
          </a:bodyPr>
          <a:lstStyle/>
          <a:p>
            <a:r>
              <a:rPr lang="en-US" dirty="0"/>
              <a:t>* Race can take the values 1, 2 or 3</a:t>
            </a:r>
          </a:p>
        </p:txBody>
      </p:sp>
      <p:sp>
        <p:nvSpPr>
          <p:cNvPr id="6" name="TextBox 5">
            <a:extLst>
              <a:ext uri="{FF2B5EF4-FFF2-40B4-BE49-F238E27FC236}">
                <a16:creationId xmlns:a16="http://schemas.microsoft.com/office/drawing/2014/main" id="{152A2C8C-DF0A-F94C-9BB3-3FDADA49AE06}"/>
              </a:ext>
            </a:extLst>
          </p:cNvPr>
          <p:cNvSpPr txBox="1"/>
          <p:nvPr/>
        </p:nvSpPr>
        <p:spPr>
          <a:xfrm>
            <a:off x="88232" y="1949904"/>
            <a:ext cx="12015537" cy="107721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{R}</a:t>
            </a:r>
          </a:p>
          <a:p>
            <a:r>
              <a:rPr lang="en-US" sz="2000" dirty="0">
                <a:solidFill>
                  <a:schemeClr val="accent5"/>
                </a:solidFill>
                <a:latin typeface="Courier New" panose="02070309020205020404" pitchFamily="49" charset="0"/>
                <a:cs typeface="Courier New" panose="02070309020205020404" pitchFamily="49" charset="0"/>
              </a:rPr>
              <a:t>logistic3 &lt;- </a:t>
            </a:r>
            <a:r>
              <a:rPr lang="en-US" sz="2000" dirty="0" err="1">
                <a:solidFill>
                  <a:schemeClr val="accent5"/>
                </a:solidFill>
                <a:latin typeface="Courier New" panose="02070309020205020404" pitchFamily="49" charset="0"/>
                <a:cs typeface="Courier New" panose="02070309020205020404" pitchFamily="49" charset="0"/>
              </a:rPr>
              <a:t>glm</a:t>
            </a:r>
            <a:r>
              <a:rPr lang="en-US" sz="2000" dirty="0">
                <a:solidFill>
                  <a:schemeClr val="accent5"/>
                </a:solidFill>
                <a:latin typeface="Courier New" panose="02070309020205020404" pitchFamily="49" charset="0"/>
                <a:cs typeface="Courier New" panose="02070309020205020404" pitchFamily="49" charset="0"/>
              </a:rPr>
              <a:t>(low ~ age + factor(race), family = "binomial", data = </a:t>
            </a:r>
            <a:r>
              <a:rPr lang="en-US" sz="2000" dirty="0" err="1">
                <a:solidFill>
                  <a:schemeClr val="accent5"/>
                </a:solidFill>
                <a:latin typeface="Courier New" panose="02070309020205020404" pitchFamily="49" charset="0"/>
                <a:cs typeface="Courier New" panose="02070309020205020404" pitchFamily="49" charset="0"/>
              </a:rPr>
              <a:t>lowbt</a:t>
            </a:r>
            <a:r>
              <a:rPr lang="en-US" sz="2000" dirty="0">
                <a:solidFill>
                  <a:schemeClr val="accent5"/>
                </a:solidFill>
                <a:latin typeface="Courier New" panose="02070309020205020404" pitchFamily="49" charset="0"/>
                <a:cs typeface="Courier New" panose="02070309020205020404" pitchFamily="49" charset="0"/>
              </a:rPr>
              <a:t>)</a:t>
            </a:r>
          </a:p>
          <a:p>
            <a:r>
              <a:rPr lang="en-US" sz="2000" dirty="0">
                <a:solidFill>
                  <a:schemeClr val="accent5"/>
                </a:solidFill>
                <a:latin typeface="Courier New" panose="02070309020205020404" pitchFamily="49" charset="0"/>
                <a:cs typeface="Courier New" panose="02070309020205020404" pitchFamily="49" charset="0"/>
              </a:rPr>
              <a:t>tidy(logistic3, </a:t>
            </a:r>
            <a:r>
              <a:rPr lang="en-US" sz="2000" dirty="0" err="1">
                <a:solidFill>
                  <a:schemeClr val="accent5"/>
                </a:solidFill>
                <a:latin typeface="Courier New" panose="02070309020205020404" pitchFamily="49" charset="0"/>
                <a:cs typeface="Courier New" panose="02070309020205020404" pitchFamily="49" charset="0"/>
              </a:rPr>
              <a:t>conf.int</a:t>
            </a:r>
            <a:r>
              <a:rPr lang="en-US" sz="2000" dirty="0">
                <a:solidFill>
                  <a:schemeClr val="accent5"/>
                </a:solidFill>
                <a:latin typeface="Courier New" panose="02070309020205020404" pitchFamily="49" charset="0"/>
                <a:cs typeface="Courier New" panose="02070309020205020404" pitchFamily="49" charset="0"/>
              </a:rPr>
              <a:t> = TRUE)</a:t>
            </a:r>
          </a:p>
        </p:txBody>
      </p:sp>
      <p:pic>
        <p:nvPicPr>
          <p:cNvPr id="12" name="Picture 11" descr="A picture containing text, road, screenshot&#10;&#10;Description automatically generated">
            <a:extLst>
              <a:ext uri="{FF2B5EF4-FFF2-40B4-BE49-F238E27FC236}">
                <a16:creationId xmlns:a16="http://schemas.microsoft.com/office/drawing/2014/main" id="{B5429CD4-942F-994D-8064-80A327990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32" y="3286338"/>
            <a:ext cx="11901724" cy="2200062"/>
          </a:xfrm>
          <a:prstGeom prst="rect">
            <a:avLst/>
          </a:prstGeom>
        </p:spPr>
      </p:pic>
    </p:spTree>
    <p:extLst>
      <p:ext uri="{BB962C8B-B14F-4D97-AF65-F5344CB8AC3E}">
        <p14:creationId xmlns:p14="http://schemas.microsoft.com/office/powerpoint/2010/main" val="320094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low birth weight on mother's age and mother's race (multiple predictors)</a:t>
            </a:r>
          </a:p>
        </p:txBody>
      </p:sp>
      <p:sp>
        <p:nvSpPr>
          <p:cNvPr id="9" name="TextBox 8">
            <a:extLst>
              <a:ext uri="{FF2B5EF4-FFF2-40B4-BE49-F238E27FC236}">
                <a16:creationId xmlns:a16="http://schemas.microsoft.com/office/drawing/2014/main" id="{88DE143C-77E9-7C47-945A-DBB5A94611E8}"/>
              </a:ext>
            </a:extLst>
          </p:cNvPr>
          <p:cNvSpPr txBox="1"/>
          <p:nvPr/>
        </p:nvSpPr>
        <p:spPr>
          <a:xfrm>
            <a:off x="878304" y="6481007"/>
            <a:ext cx="8117305" cy="369332"/>
          </a:xfrm>
          <a:prstGeom prst="rect">
            <a:avLst/>
          </a:prstGeom>
          <a:noFill/>
        </p:spPr>
        <p:txBody>
          <a:bodyPr wrap="square" rtlCol="0">
            <a:spAutoFit/>
          </a:bodyPr>
          <a:lstStyle/>
          <a:p>
            <a:r>
              <a:rPr lang="en-US" dirty="0"/>
              <a:t>* Race can take the values 1, 2 or 3</a:t>
            </a:r>
          </a:p>
        </p:txBody>
      </p:sp>
      <p:sp>
        <p:nvSpPr>
          <p:cNvPr id="6" name="TextBox 5">
            <a:extLst>
              <a:ext uri="{FF2B5EF4-FFF2-40B4-BE49-F238E27FC236}">
                <a16:creationId xmlns:a16="http://schemas.microsoft.com/office/drawing/2014/main" id="{152A2C8C-DF0A-F94C-9BB3-3FDADA49AE06}"/>
              </a:ext>
            </a:extLst>
          </p:cNvPr>
          <p:cNvSpPr txBox="1"/>
          <p:nvPr/>
        </p:nvSpPr>
        <p:spPr>
          <a:xfrm>
            <a:off x="88232" y="1949904"/>
            <a:ext cx="12015537" cy="107721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{R}</a:t>
            </a:r>
          </a:p>
          <a:p>
            <a:r>
              <a:rPr lang="en-US" sz="2000" dirty="0">
                <a:solidFill>
                  <a:schemeClr val="accent5"/>
                </a:solidFill>
                <a:latin typeface="Courier New" panose="02070309020205020404" pitchFamily="49" charset="0"/>
                <a:cs typeface="Courier New" panose="02070309020205020404" pitchFamily="49" charset="0"/>
              </a:rPr>
              <a:t>logistic3 &lt;- </a:t>
            </a:r>
            <a:r>
              <a:rPr lang="en-US" sz="2000" dirty="0" err="1">
                <a:solidFill>
                  <a:schemeClr val="accent5"/>
                </a:solidFill>
                <a:latin typeface="Courier New" panose="02070309020205020404" pitchFamily="49" charset="0"/>
                <a:cs typeface="Courier New" panose="02070309020205020404" pitchFamily="49" charset="0"/>
              </a:rPr>
              <a:t>glm</a:t>
            </a:r>
            <a:r>
              <a:rPr lang="en-US" sz="2000" dirty="0">
                <a:solidFill>
                  <a:schemeClr val="accent5"/>
                </a:solidFill>
                <a:latin typeface="Courier New" panose="02070309020205020404" pitchFamily="49" charset="0"/>
                <a:cs typeface="Courier New" panose="02070309020205020404" pitchFamily="49" charset="0"/>
              </a:rPr>
              <a:t>(low ~ age + factor(race), family = "binomial", data = </a:t>
            </a:r>
            <a:r>
              <a:rPr lang="en-US" sz="2000" dirty="0" err="1">
                <a:solidFill>
                  <a:schemeClr val="accent5"/>
                </a:solidFill>
                <a:latin typeface="Courier New" panose="02070309020205020404" pitchFamily="49" charset="0"/>
                <a:cs typeface="Courier New" panose="02070309020205020404" pitchFamily="49" charset="0"/>
              </a:rPr>
              <a:t>lowbt</a:t>
            </a:r>
            <a:r>
              <a:rPr lang="en-US" sz="2000" dirty="0">
                <a:solidFill>
                  <a:schemeClr val="accent5"/>
                </a:solidFill>
                <a:latin typeface="Courier New" panose="02070309020205020404" pitchFamily="49" charset="0"/>
                <a:cs typeface="Courier New" panose="02070309020205020404" pitchFamily="49" charset="0"/>
              </a:rPr>
              <a:t>)</a:t>
            </a:r>
          </a:p>
          <a:p>
            <a:r>
              <a:rPr lang="en-US" sz="2000" dirty="0">
                <a:solidFill>
                  <a:schemeClr val="accent5"/>
                </a:solidFill>
                <a:latin typeface="Courier New" panose="02070309020205020404" pitchFamily="49" charset="0"/>
                <a:cs typeface="Courier New" panose="02070309020205020404" pitchFamily="49" charset="0"/>
              </a:rPr>
              <a:t>tidy(logistic3, </a:t>
            </a:r>
            <a:r>
              <a:rPr lang="en-US" sz="2000" dirty="0" err="1">
                <a:solidFill>
                  <a:schemeClr val="accent5"/>
                </a:solidFill>
                <a:latin typeface="Courier New" panose="02070309020205020404" pitchFamily="49" charset="0"/>
                <a:cs typeface="Courier New" panose="02070309020205020404" pitchFamily="49" charset="0"/>
              </a:rPr>
              <a:t>conf.int</a:t>
            </a:r>
            <a:r>
              <a:rPr lang="en-US" sz="2000" dirty="0">
                <a:solidFill>
                  <a:schemeClr val="accent5"/>
                </a:solidFill>
                <a:latin typeface="Courier New" panose="02070309020205020404" pitchFamily="49" charset="0"/>
                <a:cs typeface="Courier New" panose="02070309020205020404" pitchFamily="49" charset="0"/>
              </a:rPr>
              <a:t> = TRUE, exponentiate = TRUE)</a:t>
            </a:r>
          </a:p>
        </p:txBody>
      </p:sp>
      <p:pic>
        <p:nvPicPr>
          <p:cNvPr id="10" name="Picture 9">
            <a:extLst>
              <a:ext uri="{FF2B5EF4-FFF2-40B4-BE49-F238E27FC236}">
                <a16:creationId xmlns:a16="http://schemas.microsoft.com/office/drawing/2014/main" id="{E5C3CB34-9183-894E-B31E-039A8ABC8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50" y="3428999"/>
            <a:ext cx="12025101" cy="2201779"/>
          </a:xfrm>
          <a:prstGeom prst="rect">
            <a:avLst/>
          </a:prstGeom>
        </p:spPr>
      </p:pic>
    </p:spTree>
    <p:extLst>
      <p:ext uri="{BB962C8B-B14F-4D97-AF65-F5344CB8AC3E}">
        <p14:creationId xmlns:p14="http://schemas.microsoft.com/office/powerpoint/2010/main" val="129817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9A94-CC5C-8D4A-BE00-D0FAFC063B6F}"/>
              </a:ext>
            </a:extLst>
          </p:cNvPr>
          <p:cNvSpPr>
            <a:spLocks noGrp="1"/>
          </p:cNvSpPr>
          <p:nvPr>
            <p:ph type="title"/>
          </p:nvPr>
        </p:nvSpPr>
        <p:spPr/>
        <p:txBody>
          <a:bodyPr/>
          <a:lstStyle/>
          <a:p>
            <a:r>
              <a:rPr lang="en-US" dirty="0"/>
              <a:t>Write out the fitted model</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64B7E1-A33E-CB4D-B749-3146B051C8A4}"/>
                  </a:ext>
                </a:extLst>
              </p:cNvPr>
              <p:cNvSpPr txBox="1"/>
              <p:nvPr/>
            </p:nvSpPr>
            <p:spPr>
              <a:xfrm>
                <a:off x="1712493" y="4087817"/>
                <a:ext cx="8117305" cy="137967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func>
                        <m:funcPr>
                          <m:ctrlPr>
                            <a:rPr lang="en-US" i="1" smtClean="0">
                              <a:latin typeface="Cambria Math" panose="02040503050406030204" pitchFamily="18" charset="0"/>
                            </a:rPr>
                          </m:ctrlPr>
                        </m:funcPr>
                        <m:fName>
                          <m:r>
                            <a:rPr lang="en-US">
                              <a:latin typeface="Cambria Math" panose="02040503050406030204" pitchFamily="18" charset="0"/>
                            </a:rPr>
                            <m:t> </m:t>
                          </m:r>
                          <m:r>
                            <a:rPr lang="en-US" i="1">
                              <a:latin typeface="Cambria Math" panose="02040503050406030204" pitchFamily="18" charset="0"/>
                            </a:rPr>
                            <m:t>𝑙𝑛</m:t>
                          </m:r>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𝑋</m:t>
                                      </m:r>
                                    </m:e>
                                  </m:d>
                                </m:num>
                                <m:den>
                                  <m:r>
                                    <a:rPr lang="en-US" i="1">
                                      <a:latin typeface="Cambria Math" panose="02040503050406030204" pitchFamily="18" charset="0"/>
                                    </a:rPr>
                                    <m:t>1−</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𝑋</m:t>
                                      </m:r>
                                    </m:e>
                                  </m:d>
                                </m:den>
                              </m:f>
                            </m:e>
                          </m:d>
                        </m:e>
                      </m:fun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𝑝</m:t>
                          </m:r>
                        </m:sub>
                      </m:sSub>
                    </m:oMath>
                  </m:oMathPara>
                </a14:m>
                <a:endParaRPr lang="en-US" dirty="0"/>
              </a:p>
              <a:p>
                <a:pPr algn="ctr"/>
                <a14:m>
                  <m:oMathPara xmlns:m="http://schemas.openxmlformats.org/officeDocument/2006/math">
                    <m:oMathParaPr>
                      <m:jc m:val="left"/>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𝑜𝑑𝑑𝑠</m:t>
                          </m:r>
                        </m:e>
                      </m:fun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𝑝</m:t>
                          </m:r>
                        </m:sub>
                      </m:sSub>
                    </m:oMath>
                  </m:oMathPara>
                </a14:m>
                <a:endParaRPr lang="en-US" dirty="0"/>
              </a:p>
              <a:p>
                <a:pPr>
                  <a:lnSpc>
                    <a:spcPct val="150000"/>
                  </a:lnSpc>
                </a:pPr>
                <a:r>
                  <a:rPr lang="en-US" dirty="0"/>
                  <a:t>log odds = -0.21 - 0.04(age) + 0.75(race 2) + 0.57(race 3)</a:t>
                </a:r>
              </a:p>
            </p:txBody>
          </p:sp>
        </mc:Choice>
        <mc:Fallback>
          <p:sp>
            <p:nvSpPr>
              <p:cNvPr id="7" name="TextBox 6">
                <a:extLst>
                  <a:ext uri="{FF2B5EF4-FFF2-40B4-BE49-F238E27FC236}">
                    <a16:creationId xmlns:a16="http://schemas.microsoft.com/office/drawing/2014/main" id="{A364B7E1-A33E-CB4D-B749-3146B051C8A4}"/>
                  </a:ext>
                </a:extLst>
              </p:cNvPr>
              <p:cNvSpPr txBox="1">
                <a:spLocks noRot="1" noChangeAspect="1" noMove="1" noResize="1" noEditPoints="1" noAdjustHandles="1" noChangeArrowheads="1" noChangeShapeType="1" noTextEdit="1"/>
              </p:cNvSpPr>
              <p:nvPr/>
            </p:nvSpPr>
            <p:spPr>
              <a:xfrm>
                <a:off x="1712493" y="4087817"/>
                <a:ext cx="8117305" cy="1379673"/>
              </a:xfrm>
              <a:prstGeom prst="rect">
                <a:avLst/>
              </a:prstGeom>
              <a:blipFill>
                <a:blip r:embed="rId3"/>
                <a:stretch>
                  <a:fillRect l="-469" b="-6422"/>
                </a:stretch>
              </a:blipFill>
            </p:spPr>
            <p:txBody>
              <a:bodyPr/>
              <a:lstStyle/>
              <a:p>
                <a:r>
                  <a:rPr lang="en-US">
                    <a:noFill/>
                  </a:rPr>
                  <a:t> </a:t>
                </a:r>
              </a:p>
            </p:txBody>
          </p:sp>
        </mc:Fallback>
      </mc:AlternateContent>
      <p:pic>
        <p:nvPicPr>
          <p:cNvPr id="9" name="Picture 8" descr="A picture containing text, road, screenshot&#10;&#10;Description automatically generated">
            <a:extLst>
              <a:ext uri="{FF2B5EF4-FFF2-40B4-BE49-F238E27FC236}">
                <a16:creationId xmlns:a16="http://schemas.microsoft.com/office/drawing/2014/main" id="{009C2DD9-427D-6B42-86D1-20CD4398C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38" y="1537748"/>
            <a:ext cx="11901724" cy="2200062"/>
          </a:xfrm>
          <a:prstGeom prst="rect">
            <a:avLst/>
          </a:prstGeom>
        </p:spPr>
      </p:pic>
    </p:spTree>
    <p:extLst>
      <p:ext uri="{BB962C8B-B14F-4D97-AF65-F5344CB8AC3E}">
        <p14:creationId xmlns:p14="http://schemas.microsoft.com/office/powerpoint/2010/main" val="19697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8103-038D-1E46-ADA0-88A01A1803A8}"/>
              </a:ext>
            </a:extLst>
          </p:cNvPr>
          <p:cNvSpPr>
            <a:spLocks noGrp="1"/>
          </p:cNvSpPr>
          <p:nvPr>
            <p:ph type="title"/>
          </p:nvPr>
        </p:nvSpPr>
        <p:spPr/>
        <p:txBody>
          <a:bodyPr/>
          <a:lstStyle/>
          <a:p>
            <a:r>
              <a:rPr lang="en-US" dirty="0"/>
              <a:t>Logistic regression assumptions</a:t>
            </a:r>
          </a:p>
        </p:txBody>
      </p:sp>
      <p:sp>
        <p:nvSpPr>
          <p:cNvPr id="3" name="Content Placeholder 2">
            <a:extLst>
              <a:ext uri="{FF2B5EF4-FFF2-40B4-BE49-F238E27FC236}">
                <a16:creationId xmlns:a16="http://schemas.microsoft.com/office/drawing/2014/main" id="{CE31C9B1-3702-3548-8F93-B7CA9FDAEA6A}"/>
              </a:ext>
            </a:extLst>
          </p:cNvPr>
          <p:cNvSpPr>
            <a:spLocks noGrp="1"/>
          </p:cNvSpPr>
          <p:nvPr>
            <p:ph idx="1"/>
          </p:nvPr>
        </p:nvSpPr>
        <p:spPr/>
        <p:txBody>
          <a:bodyPr/>
          <a:lstStyle/>
          <a:p>
            <a:r>
              <a:rPr lang="en-US" dirty="0"/>
              <a:t>The outcome Y follows a Bernoulli distribution with the mean determined by the logistic function</a:t>
            </a:r>
          </a:p>
          <a:p>
            <a:r>
              <a:rPr lang="en-US" dirty="0"/>
              <a:t>Observations are independent</a:t>
            </a:r>
          </a:p>
          <a:p>
            <a:r>
              <a:rPr lang="en-US" dirty="0"/>
              <a:t>The predictors are linearly related to the log odds of the outcome</a:t>
            </a:r>
          </a:p>
          <a:p>
            <a:endParaRPr lang="en-US" dirty="0"/>
          </a:p>
        </p:txBody>
      </p:sp>
    </p:spTree>
    <p:extLst>
      <p:ext uri="{BB962C8B-B14F-4D97-AF65-F5344CB8AC3E}">
        <p14:creationId xmlns:p14="http://schemas.microsoft.com/office/powerpoint/2010/main" val="395217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494F-BDAC-7E42-885D-89F2E31A67CD}"/>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F2C19B76-0E21-624E-BCAF-E78E5E9D3820}"/>
              </a:ext>
            </a:extLst>
          </p:cNvPr>
          <p:cNvSpPr>
            <a:spLocks noGrp="1"/>
          </p:cNvSpPr>
          <p:nvPr>
            <p:ph idx="1"/>
          </p:nvPr>
        </p:nvSpPr>
        <p:spPr/>
        <p:txBody>
          <a:bodyPr>
            <a:normAutofit lnSpcReduction="10000"/>
          </a:bodyPr>
          <a:lstStyle/>
          <a:p>
            <a:r>
              <a:rPr lang="en-US" dirty="0"/>
              <a:t>In the frequentist view, the regression of a variable Y on another variable X is the function that describes how the average (mean) value of Y changes across population subgroups defined by values of X (Greenland, 2008, pg.382).</a:t>
            </a:r>
          </a:p>
          <a:p>
            <a:pPr lvl="1"/>
            <a:r>
              <a:rPr lang="en-US" dirty="0"/>
              <a:t>So, what does that mean?</a:t>
            </a:r>
          </a:p>
          <a:p>
            <a:r>
              <a:rPr lang="en-US" dirty="0"/>
              <a:t>Regression Function:</a:t>
            </a:r>
          </a:p>
          <a:p>
            <a:pPr lvl="1"/>
            <a:r>
              <a:rPr lang="en-US" dirty="0"/>
              <a:t>E(Y|X=x)</a:t>
            </a:r>
          </a:p>
          <a:p>
            <a:pPr lvl="1"/>
            <a:r>
              <a:rPr lang="en-US" dirty="0"/>
              <a:t>The average of Y when the variable X takes on the specific value x.</a:t>
            </a:r>
          </a:p>
          <a:p>
            <a:pPr lvl="1"/>
            <a:r>
              <a:rPr lang="en-US" dirty="0"/>
              <a:t>“E” stands for expectation, which here is just another word for population mean.</a:t>
            </a:r>
          </a:p>
          <a:p>
            <a:pPr lvl="1"/>
            <a:r>
              <a:rPr lang="en-US" dirty="0"/>
              <a:t>Sex and Diabetes Example</a:t>
            </a:r>
          </a:p>
        </p:txBody>
      </p:sp>
    </p:spTree>
    <p:extLst>
      <p:ext uri="{BB962C8B-B14F-4D97-AF65-F5344CB8AC3E}">
        <p14:creationId xmlns:p14="http://schemas.microsoft.com/office/powerpoint/2010/main" val="368872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3">
                <a:extLst>
                  <a:ext uri="{FF2B5EF4-FFF2-40B4-BE49-F238E27FC236}">
                    <a16:creationId xmlns:a16="http://schemas.microsoft.com/office/drawing/2014/main" id="{75ED407F-FBC0-834C-ACFC-855BBD161441}"/>
                  </a:ext>
                </a:extLst>
              </p:cNvPr>
              <p:cNvGraphicFramePr>
                <a:graphicFrameLocks noGrp="1"/>
              </p:cNvGraphicFramePr>
              <p:nvPr>
                <p:ph idx="1"/>
                <p:extLst>
                  <p:ext uri="{D42A27DB-BD31-4B8C-83A1-F6EECF244321}">
                    <p14:modId xmlns:p14="http://schemas.microsoft.com/office/powerpoint/2010/main" val="3000362527"/>
                  </p:ext>
                </p:extLst>
              </p:nvPr>
            </p:nvGraphicFramePr>
            <p:xfrm>
              <a:off x="0" y="1027907"/>
              <a:ext cx="12192000" cy="5025528"/>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1350615">
                    <a:tc>
                      <a:txBody>
                        <a:bodyPr/>
                        <a:lstStyle/>
                        <a:p>
                          <a:pPr algn="ctr"/>
                          <a:r>
                            <a:rPr lang="en-US" sz="3200" dirty="0">
                              <a:solidFill>
                                <a:srgbClr val="FFFFFF"/>
                              </a:solidFill>
                            </a:rPr>
                            <a:t>Model</a:t>
                          </a:r>
                        </a:p>
                      </a:txBody>
                      <a:tcPr anchor="ctr"/>
                    </a:tc>
                    <a:tc>
                      <a:txBody>
                        <a:bodyPr/>
                        <a:lstStyle/>
                        <a:p>
                          <a:pPr algn="ctr"/>
                          <a:r>
                            <a:rPr lang="en-US" sz="3200" dirty="0">
                              <a:solidFill>
                                <a:srgbClr val="FFFFFF"/>
                              </a:solidFill>
                            </a:rPr>
                            <a:t>Distribution</a:t>
                          </a:r>
                        </a:p>
                      </a:txBody>
                      <a:tcPr anchor="ctr"/>
                    </a:tc>
                    <a:tc>
                      <a:txBody>
                        <a:bodyPr/>
                        <a:lstStyle/>
                        <a:p>
                          <a:pPr algn="ctr"/>
                          <a:r>
                            <a:rPr lang="en-US" sz="3200" dirty="0">
                              <a:solidFill>
                                <a:srgbClr val="FFFFFF"/>
                              </a:solidFill>
                            </a:rPr>
                            <a:t>Link Function</a:t>
                          </a:r>
                        </a:p>
                      </a:txBody>
                      <a:tcPr anchor="ctr"/>
                    </a:tc>
                    <a:tc>
                      <a:txBody>
                        <a:bodyPr/>
                        <a:lstStyle/>
                        <a:p>
                          <a:pPr algn="ctr"/>
                          <a:r>
                            <a:rPr lang="en-US" sz="3200" dirty="0">
                              <a:solidFill>
                                <a:srgbClr val="FFFFFF"/>
                              </a:solidFill>
                            </a:rPr>
                            <a:t>Functional Form</a:t>
                          </a:r>
                        </a:p>
                      </a:txBody>
                      <a:tcPr anchor="ctr"/>
                    </a:tc>
                    <a:tc>
                      <a:txBody>
                        <a:bodyPr/>
                        <a:lstStyle/>
                        <a:p>
                          <a:pPr algn="ctr"/>
                          <a:r>
                            <a:rPr lang="en-US" sz="3200" dirty="0">
                              <a:solidFill>
                                <a:srgbClr val="FFFFFF"/>
                              </a:solidFill>
                            </a:rPr>
                            <a:t>Notes</a:t>
                          </a:r>
                        </a:p>
                      </a:txBody>
                      <a:tcPr anchor="ctr"/>
                    </a:tc>
                    <a:extLst>
                      <a:ext uri="{0D108BD9-81ED-4DB2-BD59-A6C34878D82A}">
                        <a16:rowId xmlns:a16="http://schemas.microsoft.com/office/drawing/2014/main" val="10000"/>
                      </a:ext>
                    </a:extLst>
                  </a:tr>
                  <a:tr h="900410">
                    <a:tc>
                      <a:txBody>
                        <a:bodyPr/>
                        <a:lstStyle/>
                        <a:p>
                          <a:pPr algn="ctr"/>
                          <a:r>
                            <a:rPr lang="en-US" sz="2800" dirty="0">
                              <a:solidFill>
                                <a:schemeClr val="tx1"/>
                              </a:solidFill>
                            </a:rPr>
                            <a:t>Linear</a:t>
                          </a:r>
                        </a:p>
                      </a:txBody>
                      <a:tcPr/>
                    </a:tc>
                    <a:tc>
                      <a:txBody>
                        <a:bodyPr/>
                        <a:lstStyle/>
                        <a:p>
                          <a:pPr algn="ctr"/>
                          <a:r>
                            <a:rPr lang="en-US" sz="2800" dirty="0">
                              <a:solidFill>
                                <a:schemeClr val="tx1"/>
                              </a:solidFill>
                            </a:rPr>
                            <a:t>Normal</a:t>
                          </a:r>
                        </a:p>
                      </a:txBody>
                      <a:tcPr/>
                    </a:tc>
                    <a:tc>
                      <a:txBody>
                        <a:bodyPr/>
                        <a:lstStyle/>
                        <a:p>
                          <a:pPr algn="ctr"/>
                          <a:r>
                            <a:rPr lang="en-US" sz="2800" dirty="0">
                              <a:solidFill>
                                <a:schemeClr val="tx1"/>
                              </a:solidFill>
                            </a:rPr>
                            <a:t>Identity</a:t>
                          </a:r>
                        </a:p>
                      </a:txBody>
                      <a:tcPr/>
                    </a:tc>
                    <a:tc>
                      <a:txBody>
                        <a:bodyPr/>
                        <a:lstStyle/>
                        <a:p>
                          <a:pPr algn="ctr"/>
                          <a:r>
                            <a:rPr lang="en-US" sz="2000" dirty="0">
                              <a:solidFill>
                                <a:schemeClr val="tx1"/>
                              </a:solidFill>
                            </a:rPr>
                            <a:t>E(Y|X)=β</a:t>
                          </a:r>
                          <a:r>
                            <a:rPr lang="en-US" sz="2000" baseline="-25000" dirty="0">
                              <a:solidFill>
                                <a:schemeClr val="tx1"/>
                              </a:solidFill>
                            </a:rPr>
                            <a:t>0</a:t>
                          </a:r>
                          <a:r>
                            <a:rPr lang="en-US" sz="2000" baseline="0" dirty="0">
                              <a:solidFill>
                                <a:schemeClr val="tx1"/>
                              </a:solidFill>
                            </a:rPr>
                            <a:t>+β</a:t>
                          </a:r>
                          <a:r>
                            <a:rPr lang="en-US" sz="2000" baseline="-25000" dirty="0">
                              <a:solidFill>
                                <a:schemeClr val="tx1"/>
                              </a:solidFill>
                            </a:rPr>
                            <a:t>1</a:t>
                          </a:r>
                          <a:r>
                            <a:rPr lang="en-US" sz="2000" baseline="0" dirty="0">
                              <a:solidFill>
                                <a:schemeClr val="tx1"/>
                              </a:solidFill>
                            </a:rPr>
                            <a:t>X</a:t>
                          </a:r>
                          <a:r>
                            <a:rPr lang="en-US" sz="2000" baseline="-25000" dirty="0">
                              <a:solidFill>
                                <a:schemeClr val="tx1"/>
                              </a:solidFill>
                            </a:rPr>
                            <a:t>1</a:t>
                          </a:r>
                          <a:r>
                            <a:rPr lang="en-US" sz="2000" baseline="0" dirty="0">
                              <a:solidFill>
                                <a:schemeClr val="tx1"/>
                              </a:solidFill>
                            </a:rPr>
                            <a:t>…β</a:t>
                          </a:r>
                          <a:r>
                            <a:rPr lang="en-US" sz="2000" baseline="-25000" dirty="0" err="1">
                              <a:solidFill>
                                <a:schemeClr val="tx1"/>
                              </a:solidFill>
                            </a:rPr>
                            <a:t>p</a:t>
                          </a:r>
                          <a:r>
                            <a:rPr lang="en-US" sz="2000" baseline="0" dirty="0" err="1">
                              <a:solidFill>
                                <a:schemeClr val="tx1"/>
                              </a:solidFill>
                            </a:rPr>
                            <a:t>X</a:t>
                          </a:r>
                          <a:r>
                            <a:rPr lang="en-US" sz="2000" baseline="-25000" dirty="0" err="1">
                              <a:solidFill>
                                <a:schemeClr val="tx1"/>
                              </a:solidFill>
                            </a:rPr>
                            <a:t>p</a:t>
                          </a:r>
                          <a:endParaRPr lang="en-US" sz="2000" dirty="0">
                            <a:solidFill>
                              <a:schemeClr val="tx1"/>
                            </a:solidFill>
                          </a:endParaRPr>
                        </a:p>
                      </a:txBody>
                      <a:tcPr anchor="ctr"/>
                    </a:tc>
                    <a:tc>
                      <a:txBody>
                        <a:bodyPr/>
                        <a:lstStyle/>
                        <a:p>
                          <a:pPr algn="ctr"/>
                          <a:r>
                            <a:rPr lang="en-US" sz="2000" dirty="0">
                              <a:solidFill>
                                <a:schemeClr val="tx1"/>
                              </a:solidFill>
                            </a:rPr>
                            <a:t>Continuous</a:t>
                          </a:r>
                          <a:r>
                            <a:rPr lang="en-US" sz="2000" baseline="0" dirty="0">
                              <a:solidFill>
                                <a:schemeClr val="tx1"/>
                              </a:solidFill>
                            </a:rPr>
                            <a:t> outcome variable</a:t>
                          </a:r>
                          <a:endParaRPr lang="en-US" sz="2000" dirty="0">
                            <a:solidFill>
                              <a:schemeClr val="tx1"/>
                            </a:solidFill>
                          </a:endParaRPr>
                        </a:p>
                      </a:txBody>
                      <a:tcPr anchor="ctr"/>
                    </a:tc>
                    <a:extLst>
                      <a:ext uri="{0D108BD9-81ED-4DB2-BD59-A6C34878D82A}">
                        <a16:rowId xmlns:a16="http://schemas.microsoft.com/office/drawing/2014/main" val="10001"/>
                      </a:ext>
                    </a:extLst>
                  </a:tr>
                  <a:tr h="868253">
                    <a:tc>
                      <a:txBody>
                        <a:bodyPr/>
                        <a:lstStyle/>
                        <a:p>
                          <a:pPr algn="ctr"/>
                          <a:r>
                            <a:rPr lang="en-US" sz="2800" dirty="0">
                              <a:solidFill>
                                <a:schemeClr val="tx1"/>
                              </a:solidFill>
                            </a:rPr>
                            <a:t>Logistic</a:t>
                          </a:r>
                        </a:p>
                      </a:txBody>
                      <a:tcPr/>
                    </a:tc>
                    <a:tc>
                      <a:txBody>
                        <a:bodyPr/>
                        <a:lstStyle/>
                        <a:p>
                          <a:pPr algn="ctr"/>
                          <a:r>
                            <a:rPr lang="en-US" sz="2800" dirty="0">
                              <a:solidFill>
                                <a:schemeClr val="tx1"/>
                              </a:solidFill>
                            </a:rPr>
                            <a:t>Bernoulli</a:t>
                          </a:r>
                        </a:p>
                      </a:txBody>
                      <a:tcPr/>
                    </a:tc>
                    <a:tc>
                      <a:txBody>
                        <a:bodyPr/>
                        <a:lstStyle/>
                        <a:p>
                          <a:pPr algn="ctr"/>
                          <a:r>
                            <a:rPr lang="en-US" sz="2800" dirty="0" err="1">
                              <a:solidFill>
                                <a:schemeClr val="tx1"/>
                              </a:solidFill>
                            </a:rPr>
                            <a:t>Logit</a:t>
                          </a:r>
                          <a:endParaRPr lang="en-US" sz="28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func>
                                  <m:funcPr>
                                    <m:ctrlPr>
                                      <a:rPr lang="en-US" sz="1050" b="0" i="1" smtClean="0">
                                        <a:solidFill>
                                          <a:schemeClr val="tx1"/>
                                        </a:solidFill>
                                        <a:latin typeface="Cambria Math" panose="02040503050406030204" pitchFamily="18" charset="0"/>
                                      </a:rPr>
                                    </m:ctrlPr>
                                  </m:funcPr>
                                  <m:fName>
                                    <m:r>
                                      <m:rPr>
                                        <m:sty m:val="p"/>
                                      </m:rPr>
                                      <a:rPr lang="en-US" sz="1050" b="0" i="0" smtClean="0">
                                        <a:solidFill>
                                          <a:schemeClr val="tx1"/>
                                        </a:solidFill>
                                        <a:latin typeface="Cambria Math" panose="02040503050406030204" pitchFamily="18" charset="0"/>
                                      </a:rPr>
                                      <m:t>ln</m:t>
                                    </m:r>
                                  </m:fName>
                                  <m:e>
                                    <m:d>
                                      <m:dPr>
                                        <m:begChr m:val="["/>
                                        <m:endChr m:val="]"/>
                                        <m:ctrlPr>
                                          <a:rPr lang="en-US" sz="1050" b="0" i="1" smtClean="0">
                                            <a:solidFill>
                                              <a:schemeClr val="tx1"/>
                                            </a:solidFill>
                                            <a:latin typeface="Cambria Math" panose="02040503050406030204" pitchFamily="18" charset="0"/>
                                          </a:rPr>
                                        </m:ctrlPr>
                                      </m:dPr>
                                      <m:e>
                                        <m:f>
                                          <m:fPr>
                                            <m:ctrlPr>
                                              <a:rPr lang="en-US" sz="1050" b="0" i="1" smtClean="0">
                                                <a:solidFill>
                                                  <a:schemeClr val="tx1"/>
                                                </a:solidFill>
                                                <a:latin typeface="Cambria Math" panose="02040503050406030204" pitchFamily="18" charset="0"/>
                                              </a:rPr>
                                            </m:ctrlPr>
                                          </m:fPr>
                                          <m:num>
                                            <m:r>
                                              <a:rPr lang="en-US" sz="1050" b="0" i="1" smtClean="0">
                                                <a:solidFill>
                                                  <a:schemeClr val="tx1"/>
                                                </a:solidFill>
                                                <a:latin typeface="Cambria Math" panose="02040503050406030204" pitchFamily="18" charset="0"/>
                                              </a:rPr>
                                              <m:t>𝐸</m:t>
                                            </m:r>
                                            <m:d>
                                              <m:dPr>
                                                <m:ctrlPr>
                                                  <a:rPr lang="en-US" sz="1050" b="0" i="1" smtClean="0">
                                                    <a:solidFill>
                                                      <a:schemeClr val="tx1"/>
                                                    </a:solidFill>
                                                    <a:latin typeface="Cambria Math" panose="02040503050406030204" pitchFamily="18" charset="0"/>
                                                  </a:rPr>
                                                </m:ctrlPr>
                                              </m:dPr>
                                              <m:e>
                                                <m:r>
                                                  <a:rPr lang="en-US" sz="1050" b="0" i="1" smtClean="0">
                                                    <a:solidFill>
                                                      <a:schemeClr val="tx1"/>
                                                    </a:solidFill>
                                                    <a:latin typeface="Cambria Math" panose="02040503050406030204" pitchFamily="18" charset="0"/>
                                                  </a:rPr>
                                                  <m:t>𝑌</m:t>
                                                </m:r>
                                              </m:e>
                                              <m:e>
                                                <m:r>
                                                  <a:rPr lang="en-US" sz="1050" b="0" i="1" smtClean="0">
                                                    <a:solidFill>
                                                      <a:schemeClr val="tx1"/>
                                                    </a:solidFill>
                                                    <a:latin typeface="Cambria Math" panose="02040503050406030204" pitchFamily="18" charset="0"/>
                                                  </a:rPr>
                                                  <m:t>𝑋</m:t>
                                                </m:r>
                                              </m:e>
                                            </m:d>
                                          </m:num>
                                          <m:den>
                                            <m:r>
                                              <a:rPr lang="en-US" sz="1050" b="0" i="1" smtClean="0">
                                                <a:solidFill>
                                                  <a:schemeClr val="tx1"/>
                                                </a:solidFill>
                                                <a:latin typeface="Cambria Math" panose="02040503050406030204" pitchFamily="18" charset="0"/>
                                              </a:rPr>
                                              <m:t>1−</m:t>
                                            </m:r>
                                            <m:r>
                                              <a:rPr lang="en-US" sz="1050" b="0" i="1" smtClean="0">
                                                <a:solidFill>
                                                  <a:schemeClr val="tx1"/>
                                                </a:solidFill>
                                                <a:latin typeface="Cambria Math" panose="02040503050406030204" pitchFamily="18" charset="0"/>
                                              </a:rPr>
                                              <m:t>𝐸</m:t>
                                            </m:r>
                                            <m:d>
                                              <m:dPr>
                                                <m:ctrlPr>
                                                  <a:rPr lang="en-US" sz="1050" b="0" i="1" smtClean="0">
                                                    <a:solidFill>
                                                      <a:schemeClr val="tx1"/>
                                                    </a:solidFill>
                                                    <a:latin typeface="Cambria Math" panose="02040503050406030204" pitchFamily="18" charset="0"/>
                                                  </a:rPr>
                                                </m:ctrlPr>
                                              </m:dPr>
                                              <m:e>
                                                <m:r>
                                                  <a:rPr lang="en-US" sz="1050" b="0" i="1" smtClean="0">
                                                    <a:solidFill>
                                                      <a:schemeClr val="tx1"/>
                                                    </a:solidFill>
                                                    <a:latin typeface="Cambria Math" panose="02040503050406030204" pitchFamily="18" charset="0"/>
                                                  </a:rPr>
                                                  <m:t>𝑌</m:t>
                                                </m:r>
                                              </m:e>
                                              <m:e>
                                                <m:r>
                                                  <a:rPr lang="en-US" sz="1050" b="0" i="1" smtClean="0">
                                                    <a:solidFill>
                                                      <a:schemeClr val="tx1"/>
                                                    </a:solidFill>
                                                    <a:latin typeface="Cambria Math" panose="02040503050406030204" pitchFamily="18" charset="0"/>
                                                  </a:rPr>
                                                  <m:t>𝑋</m:t>
                                                </m:r>
                                              </m:e>
                                            </m:d>
                                          </m:den>
                                        </m:f>
                                      </m:e>
                                    </m:d>
                                  </m:e>
                                </m:func>
                                <m:r>
                                  <a:rPr lang="en-US" sz="1050" b="0" i="1" smtClean="0">
                                    <a:solidFill>
                                      <a:schemeClr val="tx1"/>
                                    </a:solidFill>
                                    <a:latin typeface="Cambria Math" panose="02040503050406030204" pitchFamily="18" charset="0"/>
                                  </a:rPr>
                                  <m:t>= </m:t>
                                </m:r>
                                <m:sSub>
                                  <m:sSubPr>
                                    <m:ctrlPr>
                                      <a:rPr lang="en-US" sz="1050" b="0" i="1" smtClean="0">
                                        <a:solidFill>
                                          <a:schemeClr val="tx1"/>
                                        </a:solidFill>
                                        <a:latin typeface="Cambria Math" panose="02040503050406030204" pitchFamily="18" charset="0"/>
                                      </a:rPr>
                                    </m:ctrlPr>
                                  </m:sSubPr>
                                  <m:e>
                                    <m:r>
                                      <a:rPr lang="en-US" sz="1050" b="0" i="1" smtClean="0">
                                        <a:solidFill>
                                          <a:schemeClr val="tx1"/>
                                        </a:solidFill>
                                        <a:latin typeface="Cambria Math" panose="02040503050406030204" pitchFamily="18" charset="0"/>
                                        <a:ea typeface="Cambria Math" panose="02040503050406030204" pitchFamily="18" charset="0"/>
                                      </a:rPr>
                                      <m:t>𝛽</m:t>
                                    </m:r>
                                  </m:e>
                                  <m:sub>
                                    <m:r>
                                      <a:rPr lang="en-US" sz="1050" b="0" i="1" smtClean="0">
                                        <a:solidFill>
                                          <a:schemeClr val="tx1"/>
                                        </a:solidFill>
                                        <a:latin typeface="Cambria Math" panose="02040503050406030204" pitchFamily="18" charset="0"/>
                                      </a:rPr>
                                      <m:t>0</m:t>
                                    </m:r>
                                  </m:sub>
                                </m:sSub>
                                <m:r>
                                  <a:rPr lang="en-US" sz="1050" b="0" i="1" smtClean="0">
                                    <a:solidFill>
                                      <a:schemeClr val="tx1"/>
                                    </a:solidFill>
                                    <a:latin typeface="Cambria Math" panose="02040503050406030204" pitchFamily="18" charset="0"/>
                                  </a:rPr>
                                  <m:t>+</m:t>
                                </m:r>
                                <m:sSub>
                                  <m:sSubPr>
                                    <m:ctrlPr>
                                      <a:rPr lang="en-US" sz="1050" b="0" i="1" smtClean="0">
                                        <a:solidFill>
                                          <a:schemeClr val="tx1"/>
                                        </a:solidFill>
                                        <a:latin typeface="Cambria Math" panose="02040503050406030204" pitchFamily="18" charset="0"/>
                                      </a:rPr>
                                    </m:ctrlPr>
                                  </m:sSubPr>
                                  <m:e>
                                    <m:r>
                                      <a:rPr lang="en-US" sz="1050" b="0" i="1" smtClean="0">
                                        <a:solidFill>
                                          <a:schemeClr val="tx1"/>
                                        </a:solidFill>
                                        <a:latin typeface="Cambria Math" panose="02040503050406030204" pitchFamily="18" charset="0"/>
                                        <a:ea typeface="Cambria Math" panose="02040503050406030204" pitchFamily="18" charset="0"/>
                                      </a:rPr>
                                      <m:t>𝛽</m:t>
                                    </m:r>
                                  </m:e>
                                  <m:sub>
                                    <m:r>
                                      <a:rPr lang="en-US" sz="1050" b="0" i="1" smtClean="0">
                                        <a:solidFill>
                                          <a:schemeClr val="tx1"/>
                                        </a:solidFill>
                                        <a:latin typeface="Cambria Math" panose="02040503050406030204" pitchFamily="18" charset="0"/>
                                      </a:rPr>
                                      <m:t>1</m:t>
                                    </m:r>
                                  </m:sub>
                                </m:sSub>
                                <m:sSub>
                                  <m:sSubPr>
                                    <m:ctrlPr>
                                      <a:rPr lang="en-US" sz="1050" b="0" i="1" smtClean="0">
                                        <a:solidFill>
                                          <a:schemeClr val="tx1"/>
                                        </a:solidFill>
                                        <a:latin typeface="Cambria Math" panose="02040503050406030204" pitchFamily="18" charset="0"/>
                                      </a:rPr>
                                    </m:ctrlPr>
                                  </m:sSubPr>
                                  <m:e>
                                    <m:r>
                                      <a:rPr lang="en-US" sz="1050" b="0" i="1" smtClean="0">
                                        <a:solidFill>
                                          <a:schemeClr val="tx1"/>
                                        </a:solidFill>
                                        <a:latin typeface="Cambria Math" panose="02040503050406030204" pitchFamily="18" charset="0"/>
                                      </a:rPr>
                                      <m:t>𝑋</m:t>
                                    </m:r>
                                  </m:e>
                                  <m:sub>
                                    <m:r>
                                      <a:rPr lang="en-US" sz="1050" b="0" i="1" smtClean="0">
                                        <a:solidFill>
                                          <a:schemeClr val="tx1"/>
                                        </a:solidFill>
                                        <a:latin typeface="Cambria Math" panose="02040503050406030204" pitchFamily="18" charset="0"/>
                                      </a:rPr>
                                      <m:t>1</m:t>
                                    </m:r>
                                  </m:sub>
                                </m:sSub>
                                <m:r>
                                  <a:rPr lang="en-US" sz="1050" b="0" i="1" smtClean="0">
                                    <a:solidFill>
                                      <a:schemeClr val="tx1"/>
                                    </a:solidFill>
                                    <a:latin typeface="Cambria Math" panose="02040503050406030204" pitchFamily="18" charset="0"/>
                                  </a:rPr>
                                  <m:t>…+</m:t>
                                </m:r>
                                <m:sSub>
                                  <m:sSubPr>
                                    <m:ctrlPr>
                                      <a:rPr lang="en-US" sz="1050" b="0" i="1" smtClean="0">
                                        <a:solidFill>
                                          <a:schemeClr val="tx1"/>
                                        </a:solidFill>
                                        <a:latin typeface="Cambria Math" panose="02040503050406030204" pitchFamily="18" charset="0"/>
                                      </a:rPr>
                                    </m:ctrlPr>
                                  </m:sSubPr>
                                  <m:e>
                                    <m:r>
                                      <a:rPr lang="en-US" sz="1050" b="0" i="1" smtClean="0">
                                        <a:solidFill>
                                          <a:schemeClr val="tx1"/>
                                        </a:solidFill>
                                        <a:latin typeface="Cambria Math" panose="02040503050406030204" pitchFamily="18" charset="0"/>
                                        <a:ea typeface="Cambria Math" panose="02040503050406030204" pitchFamily="18" charset="0"/>
                                      </a:rPr>
                                      <m:t>𝛽</m:t>
                                    </m:r>
                                  </m:e>
                                  <m:sub>
                                    <m:r>
                                      <a:rPr lang="en-US" sz="1050" b="0" i="1" smtClean="0">
                                        <a:solidFill>
                                          <a:schemeClr val="tx1"/>
                                        </a:solidFill>
                                        <a:latin typeface="Cambria Math" panose="02040503050406030204" pitchFamily="18" charset="0"/>
                                      </a:rPr>
                                      <m:t>𝑝</m:t>
                                    </m:r>
                                  </m:sub>
                                </m:sSub>
                                <m:sSub>
                                  <m:sSubPr>
                                    <m:ctrlPr>
                                      <a:rPr lang="en-US" sz="1050" b="0" i="1" smtClean="0">
                                        <a:solidFill>
                                          <a:schemeClr val="tx1"/>
                                        </a:solidFill>
                                        <a:latin typeface="Cambria Math" panose="02040503050406030204" pitchFamily="18" charset="0"/>
                                      </a:rPr>
                                    </m:ctrlPr>
                                  </m:sSubPr>
                                  <m:e>
                                    <m:r>
                                      <a:rPr lang="en-US" sz="1050" b="0" i="1" smtClean="0">
                                        <a:solidFill>
                                          <a:schemeClr val="tx1"/>
                                        </a:solidFill>
                                        <a:latin typeface="Cambria Math" panose="02040503050406030204" pitchFamily="18" charset="0"/>
                                      </a:rPr>
                                      <m:t>𝑋</m:t>
                                    </m:r>
                                  </m:e>
                                  <m:sub>
                                    <m:r>
                                      <a:rPr lang="en-US" sz="1050" b="0" i="1" smtClean="0">
                                        <a:solidFill>
                                          <a:schemeClr val="tx1"/>
                                        </a:solidFill>
                                        <a:latin typeface="Cambria Math" panose="02040503050406030204" pitchFamily="18" charset="0"/>
                                      </a:rPr>
                                      <m:t>𝑝</m:t>
                                    </m:r>
                                  </m:sub>
                                </m:sSub>
                              </m:oMath>
                            </m:oMathPara>
                          </a14:m>
                          <a:endParaRPr lang="en-US" sz="1600" dirty="0">
                            <a:solidFill>
                              <a:schemeClr val="tx1"/>
                            </a:solidFill>
                          </a:endParaRPr>
                        </a:p>
                      </a:txBody>
                      <a:tcPr anchor="ctr"/>
                    </a:tc>
                    <a:tc>
                      <a:txBody>
                        <a:bodyPr/>
                        <a:lstStyle/>
                        <a:p>
                          <a:pPr algn="ctr"/>
                          <a:r>
                            <a:rPr lang="en-US" sz="2000" dirty="0">
                              <a:solidFill>
                                <a:schemeClr val="tx1"/>
                              </a:solidFill>
                            </a:rPr>
                            <a:t>Dichotomous outcome variable</a:t>
                          </a:r>
                        </a:p>
                      </a:txBody>
                      <a:tcPr anchor="ctr"/>
                    </a:tc>
                    <a:extLst>
                      <a:ext uri="{0D108BD9-81ED-4DB2-BD59-A6C34878D82A}">
                        <a16:rowId xmlns:a16="http://schemas.microsoft.com/office/drawing/2014/main" val="10002"/>
                      </a:ext>
                    </a:extLst>
                  </a:tr>
                  <a:tr h="782499">
                    <a:tc>
                      <a:txBody>
                        <a:bodyPr/>
                        <a:lstStyle/>
                        <a:p>
                          <a:pPr algn="ctr"/>
                          <a:r>
                            <a:rPr lang="en-US" sz="2800" dirty="0">
                              <a:solidFill>
                                <a:schemeClr val="tx1"/>
                              </a:solidFill>
                            </a:rPr>
                            <a:t>Poisson</a:t>
                          </a:r>
                        </a:p>
                      </a:txBody>
                      <a:tcPr/>
                    </a:tc>
                    <a:tc>
                      <a:txBody>
                        <a:bodyPr/>
                        <a:lstStyle/>
                        <a:p>
                          <a:pPr algn="ctr"/>
                          <a:r>
                            <a:rPr lang="en-US" sz="2800" dirty="0">
                              <a:solidFill>
                                <a:schemeClr val="tx1"/>
                              </a:solidFill>
                            </a:rPr>
                            <a:t>Poisson</a:t>
                          </a:r>
                        </a:p>
                      </a:txBody>
                      <a:tcPr/>
                    </a:tc>
                    <a:tc>
                      <a:txBody>
                        <a:bodyPr/>
                        <a:lstStyle/>
                        <a:p>
                          <a:pPr algn="ctr"/>
                          <a:r>
                            <a:rPr lang="en-US" sz="2800" dirty="0">
                              <a:solidFill>
                                <a:schemeClr val="tx1"/>
                              </a:solidFill>
                            </a:rPr>
                            <a:t>Log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ln</a:t>
                          </a:r>
                          <a:r>
                            <a:rPr lang="en-US" sz="1400" dirty="0">
                              <a:solidFill>
                                <a:schemeClr val="tx1"/>
                              </a:solidFill>
                            </a:rPr>
                            <a:t>[E(Y|X)]=</a:t>
                          </a:r>
                          <a:r>
                            <a:rPr lang="en-US" sz="1400" dirty="0" err="1">
                              <a:solidFill>
                                <a:schemeClr val="tx1"/>
                              </a:solidFill>
                            </a:rPr>
                            <a:t>ln</a:t>
                          </a:r>
                          <a:r>
                            <a:rPr lang="en-US" sz="1400" dirty="0">
                              <a:solidFill>
                                <a:schemeClr val="tx1"/>
                              </a:solidFill>
                            </a:rPr>
                            <a:t>(t)</a:t>
                          </a:r>
                          <a:r>
                            <a:rPr lang="en-US" sz="2000" dirty="0">
                              <a:solidFill>
                                <a:schemeClr val="tx1"/>
                              </a:solidFill>
                            </a:rPr>
                            <a:t>+</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a:ln>
                                <a:noFill/>
                              </a:ln>
                              <a:solidFill>
                                <a:schemeClr val="tx1"/>
                              </a:solidFill>
                              <a:effectLst/>
                              <a:uLnTx/>
                              <a:uFillTx/>
                            </a:rPr>
                            <a:t>0</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a:ln>
                                <a:noFill/>
                              </a:ln>
                              <a:solidFill>
                                <a:schemeClr val="tx1"/>
                              </a:solidFill>
                              <a:effectLst/>
                              <a:uLnTx/>
                              <a:uFillTx/>
                            </a:rPr>
                            <a:t>1</a:t>
                          </a:r>
                          <a:r>
                            <a:rPr kumimoji="0" lang="en-US" sz="1400" b="0" u="none" strike="noStrike" kern="1200" cap="none" spc="0" normalizeH="0" baseline="0" noProof="0" dirty="0">
                              <a:ln>
                                <a:noFill/>
                              </a:ln>
                              <a:solidFill>
                                <a:schemeClr val="tx1"/>
                              </a:solidFill>
                              <a:effectLst/>
                              <a:uLnTx/>
                              <a:uFillTx/>
                            </a:rPr>
                            <a:t>X</a:t>
                          </a:r>
                          <a:r>
                            <a:rPr kumimoji="0" lang="en-US" sz="1400" b="0" u="none" strike="noStrike" kern="1200" cap="none" spc="0" normalizeH="0" baseline="-25000" noProof="0" dirty="0">
                              <a:ln>
                                <a:noFill/>
                              </a:ln>
                              <a:solidFill>
                                <a:schemeClr val="tx1"/>
                              </a:solidFill>
                              <a:effectLst/>
                              <a:uLnTx/>
                              <a:uFillTx/>
                            </a:rPr>
                            <a:t>1</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err="1">
                              <a:ln>
                                <a:noFill/>
                              </a:ln>
                              <a:solidFill>
                                <a:schemeClr val="tx1"/>
                              </a:solidFill>
                              <a:effectLst/>
                              <a:uLnTx/>
                              <a:uFillTx/>
                            </a:rPr>
                            <a:t>p</a:t>
                          </a:r>
                          <a:r>
                            <a:rPr kumimoji="0" lang="en-US" sz="1400" b="0" u="none" strike="noStrike" kern="1200" cap="none" spc="0" normalizeH="0" baseline="0" noProof="0" dirty="0" err="1">
                              <a:ln>
                                <a:noFill/>
                              </a:ln>
                              <a:solidFill>
                                <a:schemeClr val="tx1"/>
                              </a:solidFill>
                              <a:effectLst/>
                              <a:uLnTx/>
                              <a:uFillTx/>
                            </a:rPr>
                            <a:t>X</a:t>
                          </a:r>
                          <a:r>
                            <a:rPr kumimoji="0" lang="en-US" sz="1400" b="0" u="none" strike="noStrike" kern="1200" cap="none" spc="0" normalizeH="0" baseline="-25000" noProof="0" dirty="0" err="1">
                              <a:ln>
                                <a:noFill/>
                              </a:ln>
                              <a:solidFill>
                                <a:schemeClr val="tx1"/>
                              </a:solidFill>
                              <a:effectLst/>
                              <a:uLnTx/>
                              <a:uFillTx/>
                            </a:rPr>
                            <a:t>p</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tc>
                    <a:tc>
                      <a:txBody>
                        <a:bodyPr/>
                        <a:lstStyle/>
                        <a:p>
                          <a:pPr algn="ctr"/>
                          <a:r>
                            <a:rPr lang="en-US" sz="2000" dirty="0">
                              <a:solidFill>
                                <a:schemeClr val="tx1"/>
                              </a:solidFill>
                            </a:rPr>
                            <a:t>Count variable.</a:t>
                          </a:r>
                          <a:r>
                            <a:rPr lang="en-US" sz="2000" baseline="0" dirty="0">
                              <a:solidFill>
                                <a:schemeClr val="tx1"/>
                              </a:solidFill>
                            </a:rPr>
                            <a:t> Count the number of events in a period of time.</a:t>
                          </a:r>
                          <a:endParaRPr lang="en-US" sz="2000" dirty="0">
                            <a:solidFill>
                              <a:schemeClr val="tx1"/>
                            </a:solidFill>
                          </a:endParaRPr>
                        </a:p>
                      </a:txBody>
                      <a:tcPr anchor="ctr"/>
                    </a:tc>
                    <a:extLst>
                      <a:ext uri="{0D108BD9-81ED-4DB2-BD59-A6C34878D82A}">
                        <a16:rowId xmlns:a16="http://schemas.microsoft.com/office/drawing/2014/main" val="10003"/>
                      </a:ext>
                    </a:extLst>
                  </a:tr>
                  <a:tr h="900410">
                    <a:tc>
                      <a:txBody>
                        <a:bodyPr/>
                        <a:lstStyle/>
                        <a:p>
                          <a:pPr algn="ctr"/>
                          <a:r>
                            <a:rPr lang="en-US" sz="2800" dirty="0">
                              <a:solidFill>
                                <a:schemeClr val="tx1"/>
                              </a:solidFill>
                            </a:rPr>
                            <a:t>Cox</a:t>
                          </a:r>
                        </a:p>
                      </a:txBody>
                      <a:tcPr/>
                    </a:tc>
                    <a:tc>
                      <a:txBody>
                        <a:bodyPr/>
                        <a:lstStyle/>
                        <a:p>
                          <a:pPr algn="ctr"/>
                          <a:endParaRPr lang="en-US" sz="2800" dirty="0">
                            <a:solidFill>
                              <a:schemeClr val="tx1"/>
                            </a:solidFill>
                          </a:endParaRPr>
                        </a:p>
                      </a:txBody>
                      <a:tcPr/>
                    </a:tc>
                    <a:tc>
                      <a:txBody>
                        <a:bodyPr/>
                        <a:lstStyle/>
                        <a:p>
                          <a:pPr algn="ctr"/>
                          <a:r>
                            <a:rPr lang="en-US" sz="2800" dirty="0">
                              <a:solidFill>
                                <a:schemeClr val="tx1"/>
                              </a:solidFill>
                            </a:rPr>
                            <a:t>Identity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log[h(</a:t>
                          </a:r>
                          <a:r>
                            <a:rPr lang="en-US" sz="1200" dirty="0" err="1">
                              <a:solidFill>
                                <a:schemeClr val="tx1"/>
                              </a:solidFill>
                            </a:rPr>
                            <a:t>t|X</a:t>
                          </a:r>
                          <a:r>
                            <a:rPr lang="en-US" sz="1200" dirty="0">
                              <a:solidFill>
                                <a:schemeClr val="tx1"/>
                              </a:solidFill>
                            </a:rPr>
                            <a:t>)]=log[h0(t)]+</a:t>
                          </a:r>
                          <a:r>
                            <a:rPr kumimoji="0" lang="en-US" sz="1200" b="0" u="none" strike="noStrike" kern="1200" cap="none" spc="0" normalizeH="0" baseline="0" noProof="0" dirty="0">
                              <a:ln>
                                <a:noFill/>
                              </a:ln>
                              <a:solidFill>
                                <a:schemeClr val="tx1"/>
                              </a:solidFill>
                              <a:effectLst/>
                              <a:uLnTx/>
                              <a:uFillTx/>
                            </a:rPr>
                            <a:t>β</a:t>
                          </a:r>
                          <a:r>
                            <a:rPr kumimoji="0" lang="en-US" sz="1200" b="0" u="none" strike="noStrike" kern="1200" cap="none" spc="0" normalizeH="0" baseline="-25000" noProof="0" dirty="0">
                              <a:ln>
                                <a:noFill/>
                              </a:ln>
                              <a:solidFill>
                                <a:schemeClr val="tx1"/>
                              </a:solidFill>
                              <a:effectLst/>
                              <a:uLnTx/>
                              <a:uFillTx/>
                            </a:rPr>
                            <a:t>1</a:t>
                          </a:r>
                          <a:r>
                            <a:rPr kumimoji="0" lang="en-US" sz="1200" b="0" u="none" strike="noStrike" kern="1200" cap="none" spc="0" normalizeH="0" baseline="0" noProof="0" dirty="0">
                              <a:ln>
                                <a:noFill/>
                              </a:ln>
                              <a:solidFill>
                                <a:schemeClr val="tx1"/>
                              </a:solidFill>
                              <a:effectLst/>
                              <a:uLnTx/>
                              <a:uFillTx/>
                            </a:rPr>
                            <a:t>X</a:t>
                          </a:r>
                          <a:r>
                            <a:rPr kumimoji="0" lang="en-US" sz="1200" b="0" u="none" strike="noStrike" kern="1200" cap="none" spc="0" normalizeH="0" baseline="-25000" noProof="0" dirty="0">
                              <a:ln>
                                <a:noFill/>
                              </a:ln>
                              <a:solidFill>
                                <a:schemeClr val="tx1"/>
                              </a:solidFill>
                              <a:effectLst/>
                              <a:uLnTx/>
                              <a:uFillTx/>
                            </a:rPr>
                            <a:t>1</a:t>
                          </a:r>
                          <a:r>
                            <a:rPr kumimoji="0" lang="en-US" sz="1200" b="0" u="none" strike="noStrike" kern="1200" cap="none" spc="0" normalizeH="0" baseline="0" noProof="0" dirty="0">
                              <a:ln>
                                <a:noFill/>
                              </a:ln>
                              <a:solidFill>
                                <a:schemeClr val="tx1"/>
                              </a:solidFill>
                              <a:effectLst/>
                              <a:uLnTx/>
                              <a:uFillTx/>
                            </a:rPr>
                            <a:t>…β</a:t>
                          </a:r>
                          <a:r>
                            <a:rPr kumimoji="0" lang="en-US" sz="1200" b="0" u="none" strike="noStrike" kern="1200" cap="none" spc="0" normalizeH="0" baseline="-25000" noProof="0" dirty="0" err="1">
                              <a:ln>
                                <a:noFill/>
                              </a:ln>
                              <a:solidFill>
                                <a:schemeClr val="tx1"/>
                              </a:solidFill>
                              <a:effectLst/>
                              <a:uLnTx/>
                              <a:uFillTx/>
                            </a:rPr>
                            <a:t>p</a:t>
                          </a:r>
                          <a:r>
                            <a:rPr kumimoji="0" lang="en-US" sz="1200" b="0" u="none" strike="noStrike" kern="1200" cap="none" spc="0" normalizeH="0" baseline="0" noProof="0" dirty="0" err="1">
                              <a:ln>
                                <a:noFill/>
                              </a:ln>
                              <a:solidFill>
                                <a:schemeClr val="tx1"/>
                              </a:solidFill>
                              <a:effectLst/>
                              <a:uLnTx/>
                              <a:uFillTx/>
                            </a:rPr>
                            <a:t>X</a:t>
                          </a:r>
                          <a:r>
                            <a:rPr kumimoji="0" lang="en-US" sz="1200" b="0" u="none" strike="noStrike" kern="1200" cap="none" spc="0" normalizeH="0" baseline="-25000" noProof="0" dirty="0" err="1">
                              <a:ln>
                                <a:noFill/>
                              </a:ln>
                              <a:solidFill>
                                <a:schemeClr val="tx1"/>
                              </a:solidFill>
                              <a:effectLst/>
                              <a:uLnTx/>
                              <a:uFillTx/>
                            </a:rPr>
                            <a:t>p</a:t>
                          </a:r>
                          <a:endParaRPr kumimoji="0" lang="en-US" sz="1200" b="0" u="none" strike="noStrike" kern="1200" cap="none" spc="0" normalizeH="0" baseline="0" noProof="0" dirty="0">
                            <a:ln>
                              <a:noFill/>
                            </a:ln>
                            <a:solidFill>
                              <a:schemeClr val="tx1"/>
                            </a:solidFill>
                            <a:effectLst/>
                            <a:uLnTx/>
                            <a:uFillTx/>
                          </a:endParaRPr>
                        </a:p>
                        <a:p>
                          <a:pPr algn="ctr"/>
                          <a:endParaRPr lang="en-US" sz="1100" dirty="0">
                            <a:solidFill>
                              <a:schemeClr val="tx1"/>
                            </a:solidFill>
                          </a:endParaRPr>
                        </a:p>
                      </a:txBody>
                      <a:tcPr anchor="ctr"/>
                    </a:tc>
                    <a:tc>
                      <a:txBody>
                        <a:bodyPr/>
                        <a:lstStyle/>
                        <a:p>
                          <a:pPr algn="ctr"/>
                          <a:r>
                            <a:rPr lang="en-US" sz="2000" dirty="0">
                              <a:solidFill>
                                <a:schemeClr val="tx1"/>
                              </a:solidFill>
                            </a:rPr>
                            <a:t>Censored data</a:t>
                          </a:r>
                        </a:p>
                        <a:p>
                          <a:pPr algn="ctr"/>
                          <a:r>
                            <a:rPr lang="en-US" sz="2000" dirty="0">
                              <a:solidFill>
                                <a:schemeClr val="tx1"/>
                              </a:solidFill>
                            </a:rPr>
                            <a:t>Proportional</a:t>
                          </a:r>
                          <a:r>
                            <a:rPr lang="en-US" sz="2000" baseline="0" dirty="0">
                              <a:solidFill>
                                <a:schemeClr val="tx1"/>
                              </a:solidFill>
                            </a:rPr>
                            <a:t> hazards</a:t>
                          </a:r>
                          <a:endParaRPr lang="en-US" sz="2000" dirty="0">
                            <a:solidFill>
                              <a:schemeClr val="tx1"/>
                            </a:solidFill>
                          </a:endParaRPr>
                        </a:p>
                      </a:txBody>
                      <a:tcPr anchor="ctr"/>
                    </a:tc>
                    <a:extLst>
                      <a:ext uri="{0D108BD9-81ED-4DB2-BD59-A6C34878D82A}">
                        <a16:rowId xmlns:a16="http://schemas.microsoft.com/office/drawing/2014/main" val="10004"/>
                      </a:ext>
                    </a:extLst>
                  </a:tr>
                </a:tbl>
              </a:graphicData>
            </a:graphic>
          </p:graphicFrame>
        </mc:Choice>
        <mc:Fallback>
          <p:graphicFrame>
            <p:nvGraphicFramePr>
              <p:cNvPr id="6" name="Content Placeholder 3">
                <a:extLst>
                  <a:ext uri="{FF2B5EF4-FFF2-40B4-BE49-F238E27FC236}">
                    <a16:creationId xmlns:a16="http://schemas.microsoft.com/office/drawing/2014/main" id="{75ED407F-FBC0-834C-ACFC-855BBD161441}"/>
                  </a:ext>
                </a:extLst>
              </p:cNvPr>
              <p:cNvGraphicFramePr>
                <a:graphicFrameLocks noGrp="1"/>
              </p:cNvGraphicFramePr>
              <p:nvPr>
                <p:ph idx="1"/>
                <p:extLst>
                  <p:ext uri="{D42A27DB-BD31-4B8C-83A1-F6EECF244321}">
                    <p14:modId xmlns:p14="http://schemas.microsoft.com/office/powerpoint/2010/main" val="3000362527"/>
                  </p:ext>
                </p:extLst>
              </p:nvPr>
            </p:nvGraphicFramePr>
            <p:xfrm>
              <a:off x="0" y="1027907"/>
              <a:ext cx="12192000" cy="5025528"/>
            </p:xfrm>
            <a:graphic>
              <a:graphicData uri="http://schemas.openxmlformats.org/drawingml/2006/table">
                <a:tbl>
                  <a:tblPr firstRow="1" bandRow="1">
                    <a:tableStyleId>{073A0DAA-6AF3-43AB-8588-CEC1D06C72B9}</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1350615">
                    <a:tc>
                      <a:txBody>
                        <a:bodyPr/>
                        <a:lstStyle/>
                        <a:p>
                          <a:pPr algn="ctr"/>
                          <a:r>
                            <a:rPr lang="en-US" sz="3200" dirty="0">
                              <a:solidFill>
                                <a:srgbClr val="FFFFFF"/>
                              </a:solidFill>
                            </a:rPr>
                            <a:t>Model</a:t>
                          </a:r>
                        </a:p>
                      </a:txBody>
                      <a:tcPr anchor="ctr"/>
                    </a:tc>
                    <a:tc>
                      <a:txBody>
                        <a:bodyPr/>
                        <a:lstStyle/>
                        <a:p>
                          <a:pPr algn="ctr"/>
                          <a:r>
                            <a:rPr lang="en-US" sz="3200" dirty="0">
                              <a:solidFill>
                                <a:srgbClr val="FFFFFF"/>
                              </a:solidFill>
                            </a:rPr>
                            <a:t>Distribution</a:t>
                          </a:r>
                        </a:p>
                      </a:txBody>
                      <a:tcPr anchor="ctr"/>
                    </a:tc>
                    <a:tc>
                      <a:txBody>
                        <a:bodyPr/>
                        <a:lstStyle/>
                        <a:p>
                          <a:pPr algn="ctr"/>
                          <a:r>
                            <a:rPr lang="en-US" sz="3200" dirty="0">
                              <a:solidFill>
                                <a:srgbClr val="FFFFFF"/>
                              </a:solidFill>
                            </a:rPr>
                            <a:t>Link Function</a:t>
                          </a:r>
                        </a:p>
                      </a:txBody>
                      <a:tcPr anchor="ctr"/>
                    </a:tc>
                    <a:tc>
                      <a:txBody>
                        <a:bodyPr/>
                        <a:lstStyle/>
                        <a:p>
                          <a:pPr algn="ctr"/>
                          <a:r>
                            <a:rPr lang="en-US" sz="3200" dirty="0">
                              <a:solidFill>
                                <a:srgbClr val="FFFFFF"/>
                              </a:solidFill>
                            </a:rPr>
                            <a:t>Functional Form</a:t>
                          </a:r>
                        </a:p>
                      </a:txBody>
                      <a:tcPr anchor="ctr"/>
                    </a:tc>
                    <a:tc>
                      <a:txBody>
                        <a:bodyPr/>
                        <a:lstStyle/>
                        <a:p>
                          <a:pPr algn="ctr"/>
                          <a:r>
                            <a:rPr lang="en-US" sz="3200" dirty="0">
                              <a:solidFill>
                                <a:srgbClr val="FFFFFF"/>
                              </a:solidFill>
                            </a:rPr>
                            <a:t>Notes</a:t>
                          </a:r>
                        </a:p>
                      </a:txBody>
                      <a:tcPr anchor="ctr"/>
                    </a:tc>
                    <a:extLst>
                      <a:ext uri="{0D108BD9-81ED-4DB2-BD59-A6C34878D82A}">
                        <a16:rowId xmlns:a16="http://schemas.microsoft.com/office/drawing/2014/main" val="10000"/>
                      </a:ext>
                    </a:extLst>
                  </a:tr>
                  <a:tr h="900410">
                    <a:tc>
                      <a:txBody>
                        <a:bodyPr/>
                        <a:lstStyle/>
                        <a:p>
                          <a:pPr algn="ctr"/>
                          <a:r>
                            <a:rPr lang="en-US" sz="2800" dirty="0">
                              <a:solidFill>
                                <a:schemeClr val="tx1"/>
                              </a:solidFill>
                            </a:rPr>
                            <a:t>Linear</a:t>
                          </a:r>
                        </a:p>
                      </a:txBody>
                      <a:tcPr/>
                    </a:tc>
                    <a:tc>
                      <a:txBody>
                        <a:bodyPr/>
                        <a:lstStyle/>
                        <a:p>
                          <a:pPr algn="ctr"/>
                          <a:r>
                            <a:rPr lang="en-US" sz="2800" dirty="0">
                              <a:solidFill>
                                <a:schemeClr val="tx1"/>
                              </a:solidFill>
                            </a:rPr>
                            <a:t>Normal</a:t>
                          </a:r>
                        </a:p>
                      </a:txBody>
                      <a:tcPr/>
                    </a:tc>
                    <a:tc>
                      <a:txBody>
                        <a:bodyPr/>
                        <a:lstStyle/>
                        <a:p>
                          <a:pPr algn="ctr"/>
                          <a:r>
                            <a:rPr lang="en-US" sz="2800" dirty="0">
                              <a:solidFill>
                                <a:schemeClr val="tx1"/>
                              </a:solidFill>
                            </a:rPr>
                            <a:t>Identity</a:t>
                          </a:r>
                        </a:p>
                      </a:txBody>
                      <a:tcPr/>
                    </a:tc>
                    <a:tc>
                      <a:txBody>
                        <a:bodyPr/>
                        <a:lstStyle/>
                        <a:p>
                          <a:pPr algn="ctr"/>
                          <a:r>
                            <a:rPr lang="en-US" sz="2000" dirty="0">
                              <a:solidFill>
                                <a:schemeClr val="tx1"/>
                              </a:solidFill>
                            </a:rPr>
                            <a:t>E(Y|X)=β</a:t>
                          </a:r>
                          <a:r>
                            <a:rPr lang="en-US" sz="2000" baseline="-25000" dirty="0">
                              <a:solidFill>
                                <a:schemeClr val="tx1"/>
                              </a:solidFill>
                            </a:rPr>
                            <a:t>0</a:t>
                          </a:r>
                          <a:r>
                            <a:rPr lang="en-US" sz="2000" baseline="0" dirty="0">
                              <a:solidFill>
                                <a:schemeClr val="tx1"/>
                              </a:solidFill>
                            </a:rPr>
                            <a:t>+β</a:t>
                          </a:r>
                          <a:r>
                            <a:rPr lang="en-US" sz="2000" baseline="-25000" dirty="0">
                              <a:solidFill>
                                <a:schemeClr val="tx1"/>
                              </a:solidFill>
                            </a:rPr>
                            <a:t>1</a:t>
                          </a:r>
                          <a:r>
                            <a:rPr lang="en-US" sz="2000" baseline="0" dirty="0">
                              <a:solidFill>
                                <a:schemeClr val="tx1"/>
                              </a:solidFill>
                            </a:rPr>
                            <a:t>X</a:t>
                          </a:r>
                          <a:r>
                            <a:rPr lang="en-US" sz="2000" baseline="-25000" dirty="0">
                              <a:solidFill>
                                <a:schemeClr val="tx1"/>
                              </a:solidFill>
                            </a:rPr>
                            <a:t>1</a:t>
                          </a:r>
                          <a:r>
                            <a:rPr lang="en-US" sz="2000" baseline="0" dirty="0">
                              <a:solidFill>
                                <a:schemeClr val="tx1"/>
                              </a:solidFill>
                            </a:rPr>
                            <a:t>…β</a:t>
                          </a:r>
                          <a:r>
                            <a:rPr lang="en-US" sz="2000" baseline="-25000" dirty="0" err="1">
                              <a:solidFill>
                                <a:schemeClr val="tx1"/>
                              </a:solidFill>
                            </a:rPr>
                            <a:t>p</a:t>
                          </a:r>
                          <a:r>
                            <a:rPr lang="en-US" sz="2000" baseline="0" dirty="0" err="1">
                              <a:solidFill>
                                <a:schemeClr val="tx1"/>
                              </a:solidFill>
                            </a:rPr>
                            <a:t>X</a:t>
                          </a:r>
                          <a:r>
                            <a:rPr lang="en-US" sz="2000" baseline="-25000" dirty="0" err="1">
                              <a:solidFill>
                                <a:schemeClr val="tx1"/>
                              </a:solidFill>
                            </a:rPr>
                            <a:t>p</a:t>
                          </a:r>
                          <a:endParaRPr lang="en-US" sz="2000" dirty="0">
                            <a:solidFill>
                              <a:schemeClr val="tx1"/>
                            </a:solidFill>
                          </a:endParaRPr>
                        </a:p>
                      </a:txBody>
                      <a:tcPr anchor="ctr"/>
                    </a:tc>
                    <a:tc>
                      <a:txBody>
                        <a:bodyPr/>
                        <a:lstStyle/>
                        <a:p>
                          <a:pPr algn="ctr"/>
                          <a:r>
                            <a:rPr lang="en-US" sz="2000" dirty="0">
                              <a:solidFill>
                                <a:schemeClr val="tx1"/>
                              </a:solidFill>
                            </a:rPr>
                            <a:t>Continuous</a:t>
                          </a:r>
                          <a:r>
                            <a:rPr lang="en-US" sz="2000" baseline="0" dirty="0">
                              <a:solidFill>
                                <a:schemeClr val="tx1"/>
                              </a:solidFill>
                            </a:rPr>
                            <a:t> outcome variable</a:t>
                          </a:r>
                          <a:endParaRPr lang="en-US" sz="2000" dirty="0">
                            <a:solidFill>
                              <a:schemeClr val="tx1"/>
                            </a:solidFill>
                          </a:endParaRPr>
                        </a:p>
                      </a:txBody>
                      <a:tcPr anchor="ctr"/>
                    </a:tc>
                    <a:extLst>
                      <a:ext uri="{0D108BD9-81ED-4DB2-BD59-A6C34878D82A}">
                        <a16:rowId xmlns:a16="http://schemas.microsoft.com/office/drawing/2014/main" val="10001"/>
                      </a:ext>
                    </a:extLst>
                  </a:tr>
                  <a:tr h="868253">
                    <a:tc>
                      <a:txBody>
                        <a:bodyPr/>
                        <a:lstStyle/>
                        <a:p>
                          <a:pPr algn="ctr"/>
                          <a:r>
                            <a:rPr lang="en-US" sz="2800" dirty="0">
                              <a:solidFill>
                                <a:schemeClr val="tx1"/>
                              </a:solidFill>
                            </a:rPr>
                            <a:t>Logistic</a:t>
                          </a:r>
                        </a:p>
                      </a:txBody>
                      <a:tcPr/>
                    </a:tc>
                    <a:tc>
                      <a:txBody>
                        <a:bodyPr/>
                        <a:lstStyle/>
                        <a:p>
                          <a:pPr algn="ctr"/>
                          <a:r>
                            <a:rPr lang="en-US" sz="2800" dirty="0">
                              <a:solidFill>
                                <a:schemeClr val="tx1"/>
                              </a:solidFill>
                            </a:rPr>
                            <a:t>Bernoulli</a:t>
                          </a:r>
                        </a:p>
                      </a:txBody>
                      <a:tcPr/>
                    </a:tc>
                    <a:tc>
                      <a:txBody>
                        <a:bodyPr/>
                        <a:lstStyle/>
                        <a:p>
                          <a:pPr algn="ctr"/>
                          <a:r>
                            <a:rPr lang="en-US" sz="2800" dirty="0" err="1">
                              <a:solidFill>
                                <a:schemeClr val="tx1"/>
                              </a:solidFill>
                            </a:rPr>
                            <a:t>Logit</a:t>
                          </a:r>
                          <a:endParaRPr lang="en-US" sz="2800" dirty="0">
                            <a:solidFill>
                              <a:schemeClr val="tx1"/>
                            </a:solidFill>
                          </a:endParaRPr>
                        </a:p>
                      </a:txBody>
                      <a:tcPr/>
                    </a:tc>
                    <a:tc>
                      <a:txBody>
                        <a:bodyPr/>
                        <a:lstStyle/>
                        <a:p>
                          <a:endParaRPr lang="en-US"/>
                        </a:p>
                      </a:txBody>
                      <a:tcPr anchor="ctr">
                        <a:blipFill>
                          <a:blip r:embed="rId3"/>
                          <a:stretch>
                            <a:fillRect l="-300521" t="-261765" r="-101562" b="-225000"/>
                          </a:stretch>
                        </a:blipFill>
                      </a:tcPr>
                    </a:tc>
                    <a:tc>
                      <a:txBody>
                        <a:bodyPr/>
                        <a:lstStyle/>
                        <a:p>
                          <a:pPr algn="ctr"/>
                          <a:r>
                            <a:rPr lang="en-US" sz="2000" dirty="0">
                              <a:solidFill>
                                <a:schemeClr val="tx1"/>
                              </a:solidFill>
                            </a:rPr>
                            <a:t>Dichotomous outcome variable</a:t>
                          </a:r>
                        </a:p>
                      </a:txBody>
                      <a:tcPr anchor="ctr"/>
                    </a:tc>
                    <a:extLst>
                      <a:ext uri="{0D108BD9-81ED-4DB2-BD59-A6C34878D82A}">
                        <a16:rowId xmlns:a16="http://schemas.microsoft.com/office/drawing/2014/main" val="10002"/>
                      </a:ext>
                    </a:extLst>
                  </a:tr>
                  <a:tr h="1005840">
                    <a:tc>
                      <a:txBody>
                        <a:bodyPr/>
                        <a:lstStyle/>
                        <a:p>
                          <a:pPr algn="ctr"/>
                          <a:r>
                            <a:rPr lang="en-US" sz="2800" dirty="0">
                              <a:solidFill>
                                <a:schemeClr val="tx1"/>
                              </a:solidFill>
                            </a:rPr>
                            <a:t>Poisson</a:t>
                          </a:r>
                        </a:p>
                      </a:txBody>
                      <a:tcPr/>
                    </a:tc>
                    <a:tc>
                      <a:txBody>
                        <a:bodyPr/>
                        <a:lstStyle/>
                        <a:p>
                          <a:pPr algn="ctr"/>
                          <a:r>
                            <a:rPr lang="en-US" sz="2800" dirty="0">
                              <a:solidFill>
                                <a:schemeClr val="tx1"/>
                              </a:solidFill>
                            </a:rPr>
                            <a:t>Poisson</a:t>
                          </a:r>
                        </a:p>
                      </a:txBody>
                      <a:tcPr/>
                    </a:tc>
                    <a:tc>
                      <a:txBody>
                        <a:bodyPr/>
                        <a:lstStyle/>
                        <a:p>
                          <a:pPr algn="ctr"/>
                          <a:r>
                            <a:rPr lang="en-US" sz="2800" dirty="0">
                              <a:solidFill>
                                <a:schemeClr val="tx1"/>
                              </a:solidFill>
                            </a:rPr>
                            <a:t>Log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tx1"/>
                              </a:solidFill>
                            </a:rPr>
                            <a:t>ln</a:t>
                          </a:r>
                          <a:r>
                            <a:rPr lang="en-US" sz="1400" dirty="0">
                              <a:solidFill>
                                <a:schemeClr val="tx1"/>
                              </a:solidFill>
                            </a:rPr>
                            <a:t>[E(Y|X)]=</a:t>
                          </a:r>
                          <a:r>
                            <a:rPr lang="en-US" sz="1400" dirty="0" err="1">
                              <a:solidFill>
                                <a:schemeClr val="tx1"/>
                              </a:solidFill>
                            </a:rPr>
                            <a:t>ln</a:t>
                          </a:r>
                          <a:r>
                            <a:rPr lang="en-US" sz="1400" dirty="0">
                              <a:solidFill>
                                <a:schemeClr val="tx1"/>
                              </a:solidFill>
                            </a:rPr>
                            <a:t>(t)</a:t>
                          </a:r>
                          <a:r>
                            <a:rPr lang="en-US" sz="2000" dirty="0">
                              <a:solidFill>
                                <a:schemeClr val="tx1"/>
                              </a:solidFill>
                            </a:rPr>
                            <a:t>+</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a:ln>
                                <a:noFill/>
                              </a:ln>
                              <a:solidFill>
                                <a:schemeClr val="tx1"/>
                              </a:solidFill>
                              <a:effectLst/>
                              <a:uLnTx/>
                              <a:uFillTx/>
                            </a:rPr>
                            <a:t>0</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a:ln>
                                <a:noFill/>
                              </a:ln>
                              <a:solidFill>
                                <a:schemeClr val="tx1"/>
                              </a:solidFill>
                              <a:effectLst/>
                              <a:uLnTx/>
                              <a:uFillTx/>
                            </a:rPr>
                            <a:t>1</a:t>
                          </a:r>
                          <a:r>
                            <a:rPr kumimoji="0" lang="en-US" sz="1400" b="0" u="none" strike="noStrike" kern="1200" cap="none" spc="0" normalizeH="0" baseline="0" noProof="0" dirty="0">
                              <a:ln>
                                <a:noFill/>
                              </a:ln>
                              <a:solidFill>
                                <a:schemeClr val="tx1"/>
                              </a:solidFill>
                              <a:effectLst/>
                              <a:uLnTx/>
                              <a:uFillTx/>
                            </a:rPr>
                            <a:t>X</a:t>
                          </a:r>
                          <a:r>
                            <a:rPr kumimoji="0" lang="en-US" sz="1400" b="0" u="none" strike="noStrike" kern="1200" cap="none" spc="0" normalizeH="0" baseline="-25000" noProof="0" dirty="0">
                              <a:ln>
                                <a:noFill/>
                              </a:ln>
                              <a:solidFill>
                                <a:schemeClr val="tx1"/>
                              </a:solidFill>
                              <a:effectLst/>
                              <a:uLnTx/>
                              <a:uFillTx/>
                            </a:rPr>
                            <a:t>1</a:t>
                          </a:r>
                          <a:r>
                            <a:rPr kumimoji="0" lang="en-US" sz="1400" b="0" u="none" strike="noStrike" kern="1200" cap="none" spc="0" normalizeH="0" baseline="0" noProof="0" dirty="0">
                              <a:ln>
                                <a:noFill/>
                              </a:ln>
                              <a:solidFill>
                                <a:schemeClr val="tx1"/>
                              </a:solidFill>
                              <a:effectLst/>
                              <a:uLnTx/>
                              <a:uFillTx/>
                            </a:rPr>
                            <a:t>…β</a:t>
                          </a:r>
                          <a:r>
                            <a:rPr kumimoji="0" lang="en-US" sz="1400" b="0" u="none" strike="noStrike" kern="1200" cap="none" spc="0" normalizeH="0" baseline="-25000" noProof="0" dirty="0" err="1">
                              <a:ln>
                                <a:noFill/>
                              </a:ln>
                              <a:solidFill>
                                <a:schemeClr val="tx1"/>
                              </a:solidFill>
                              <a:effectLst/>
                              <a:uLnTx/>
                              <a:uFillTx/>
                            </a:rPr>
                            <a:t>p</a:t>
                          </a:r>
                          <a:r>
                            <a:rPr kumimoji="0" lang="en-US" sz="1400" b="0" u="none" strike="noStrike" kern="1200" cap="none" spc="0" normalizeH="0" baseline="0" noProof="0" dirty="0" err="1">
                              <a:ln>
                                <a:noFill/>
                              </a:ln>
                              <a:solidFill>
                                <a:schemeClr val="tx1"/>
                              </a:solidFill>
                              <a:effectLst/>
                              <a:uLnTx/>
                              <a:uFillTx/>
                            </a:rPr>
                            <a:t>X</a:t>
                          </a:r>
                          <a:r>
                            <a:rPr kumimoji="0" lang="en-US" sz="1400" b="0" u="none" strike="noStrike" kern="1200" cap="none" spc="0" normalizeH="0" baseline="-25000" noProof="0" dirty="0" err="1">
                              <a:ln>
                                <a:noFill/>
                              </a:ln>
                              <a:solidFill>
                                <a:schemeClr val="tx1"/>
                              </a:solidFill>
                              <a:effectLst/>
                              <a:uLnTx/>
                              <a:uFillTx/>
                            </a:rPr>
                            <a:t>p</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tc>
                    <a:tc>
                      <a:txBody>
                        <a:bodyPr/>
                        <a:lstStyle/>
                        <a:p>
                          <a:pPr algn="ctr"/>
                          <a:r>
                            <a:rPr lang="en-US" sz="2000" dirty="0">
                              <a:solidFill>
                                <a:schemeClr val="tx1"/>
                              </a:solidFill>
                            </a:rPr>
                            <a:t>Count variable.</a:t>
                          </a:r>
                          <a:r>
                            <a:rPr lang="en-US" sz="2000" baseline="0" dirty="0">
                              <a:solidFill>
                                <a:schemeClr val="tx1"/>
                              </a:solidFill>
                            </a:rPr>
                            <a:t> Count the number of events in a period of time.</a:t>
                          </a:r>
                          <a:endParaRPr lang="en-US" sz="2000" dirty="0">
                            <a:solidFill>
                              <a:schemeClr val="tx1"/>
                            </a:solidFill>
                          </a:endParaRPr>
                        </a:p>
                      </a:txBody>
                      <a:tcPr anchor="ctr"/>
                    </a:tc>
                    <a:extLst>
                      <a:ext uri="{0D108BD9-81ED-4DB2-BD59-A6C34878D82A}">
                        <a16:rowId xmlns:a16="http://schemas.microsoft.com/office/drawing/2014/main" val="10003"/>
                      </a:ext>
                    </a:extLst>
                  </a:tr>
                  <a:tr h="900410">
                    <a:tc>
                      <a:txBody>
                        <a:bodyPr/>
                        <a:lstStyle/>
                        <a:p>
                          <a:pPr algn="ctr"/>
                          <a:r>
                            <a:rPr lang="en-US" sz="2800" dirty="0">
                              <a:solidFill>
                                <a:schemeClr val="tx1"/>
                              </a:solidFill>
                            </a:rPr>
                            <a:t>Cox</a:t>
                          </a:r>
                        </a:p>
                      </a:txBody>
                      <a:tcPr/>
                    </a:tc>
                    <a:tc>
                      <a:txBody>
                        <a:bodyPr/>
                        <a:lstStyle/>
                        <a:p>
                          <a:pPr algn="ctr"/>
                          <a:endParaRPr lang="en-US" sz="2800" dirty="0">
                            <a:solidFill>
                              <a:schemeClr val="tx1"/>
                            </a:solidFill>
                          </a:endParaRPr>
                        </a:p>
                      </a:txBody>
                      <a:tcPr/>
                    </a:tc>
                    <a:tc>
                      <a:txBody>
                        <a:bodyPr/>
                        <a:lstStyle/>
                        <a:p>
                          <a:pPr algn="ctr"/>
                          <a:r>
                            <a:rPr lang="en-US" sz="2800" dirty="0">
                              <a:solidFill>
                                <a:schemeClr val="tx1"/>
                              </a:solidFill>
                            </a:rPr>
                            <a:t>Identity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log[h(</a:t>
                          </a:r>
                          <a:r>
                            <a:rPr lang="en-US" sz="1200" dirty="0" err="1">
                              <a:solidFill>
                                <a:schemeClr val="tx1"/>
                              </a:solidFill>
                            </a:rPr>
                            <a:t>t|X</a:t>
                          </a:r>
                          <a:r>
                            <a:rPr lang="en-US" sz="1200" dirty="0">
                              <a:solidFill>
                                <a:schemeClr val="tx1"/>
                              </a:solidFill>
                            </a:rPr>
                            <a:t>)]=log[h0(t)]+</a:t>
                          </a:r>
                          <a:r>
                            <a:rPr kumimoji="0" lang="en-US" sz="1200" b="0" u="none" strike="noStrike" kern="1200" cap="none" spc="0" normalizeH="0" baseline="0" noProof="0" dirty="0">
                              <a:ln>
                                <a:noFill/>
                              </a:ln>
                              <a:solidFill>
                                <a:schemeClr val="tx1"/>
                              </a:solidFill>
                              <a:effectLst/>
                              <a:uLnTx/>
                              <a:uFillTx/>
                            </a:rPr>
                            <a:t>β</a:t>
                          </a:r>
                          <a:r>
                            <a:rPr kumimoji="0" lang="en-US" sz="1200" b="0" u="none" strike="noStrike" kern="1200" cap="none" spc="0" normalizeH="0" baseline="-25000" noProof="0" dirty="0">
                              <a:ln>
                                <a:noFill/>
                              </a:ln>
                              <a:solidFill>
                                <a:schemeClr val="tx1"/>
                              </a:solidFill>
                              <a:effectLst/>
                              <a:uLnTx/>
                              <a:uFillTx/>
                            </a:rPr>
                            <a:t>1</a:t>
                          </a:r>
                          <a:r>
                            <a:rPr kumimoji="0" lang="en-US" sz="1200" b="0" u="none" strike="noStrike" kern="1200" cap="none" spc="0" normalizeH="0" baseline="0" noProof="0" dirty="0">
                              <a:ln>
                                <a:noFill/>
                              </a:ln>
                              <a:solidFill>
                                <a:schemeClr val="tx1"/>
                              </a:solidFill>
                              <a:effectLst/>
                              <a:uLnTx/>
                              <a:uFillTx/>
                            </a:rPr>
                            <a:t>X</a:t>
                          </a:r>
                          <a:r>
                            <a:rPr kumimoji="0" lang="en-US" sz="1200" b="0" u="none" strike="noStrike" kern="1200" cap="none" spc="0" normalizeH="0" baseline="-25000" noProof="0" dirty="0">
                              <a:ln>
                                <a:noFill/>
                              </a:ln>
                              <a:solidFill>
                                <a:schemeClr val="tx1"/>
                              </a:solidFill>
                              <a:effectLst/>
                              <a:uLnTx/>
                              <a:uFillTx/>
                            </a:rPr>
                            <a:t>1</a:t>
                          </a:r>
                          <a:r>
                            <a:rPr kumimoji="0" lang="en-US" sz="1200" b="0" u="none" strike="noStrike" kern="1200" cap="none" spc="0" normalizeH="0" baseline="0" noProof="0" dirty="0">
                              <a:ln>
                                <a:noFill/>
                              </a:ln>
                              <a:solidFill>
                                <a:schemeClr val="tx1"/>
                              </a:solidFill>
                              <a:effectLst/>
                              <a:uLnTx/>
                              <a:uFillTx/>
                            </a:rPr>
                            <a:t>…β</a:t>
                          </a:r>
                          <a:r>
                            <a:rPr kumimoji="0" lang="en-US" sz="1200" b="0" u="none" strike="noStrike" kern="1200" cap="none" spc="0" normalizeH="0" baseline="-25000" noProof="0" dirty="0" err="1">
                              <a:ln>
                                <a:noFill/>
                              </a:ln>
                              <a:solidFill>
                                <a:schemeClr val="tx1"/>
                              </a:solidFill>
                              <a:effectLst/>
                              <a:uLnTx/>
                              <a:uFillTx/>
                            </a:rPr>
                            <a:t>p</a:t>
                          </a:r>
                          <a:r>
                            <a:rPr kumimoji="0" lang="en-US" sz="1200" b="0" u="none" strike="noStrike" kern="1200" cap="none" spc="0" normalizeH="0" baseline="0" noProof="0" dirty="0" err="1">
                              <a:ln>
                                <a:noFill/>
                              </a:ln>
                              <a:solidFill>
                                <a:schemeClr val="tx1"/>
                              </a:solidFill>
                              <a:effectLst/>
                              <a:uLnTx/>
                              <a:uFillTx/>
                            </a:rPr>
                            <a:t>X</a:t>
                          </a:r>
                          <a:r>
                            <a:rPr kumimoji="0" lang="en-US" sz="1200" b="0" u="none" strike="noStrike" kern="1200" cap="none" spc="0" normalizeH="0" baseline="-25000" noProof="0" dirty="0" err="1">
                              <a:ln>
                                <a:noFill/>
                              </a:ln>
                              <a:solidFill>
                                <a:schemeClr val="tx1"/>
                              </a:solidFill>
                              <a:effectLst/>
                              <a:uLnTx/>
                              <a:uFillTx/>
                            </a:rPr>
                            <a:t>p</a:t>
                          </a:r>
                          <a:endParaRPr kumimoji="0" lang="en-US" sz="1200" b="0" u="none" strike="noStrike" kern="1200" cap="none" spc="0" normalizeH="0" baseline="0" noProof="0" dirty="0">
                            <a:ln>
                              <a:noFill/>
                            </a:ln>
                            <a:solidFill>
                              <a:schemeClr val="tx1"/>
                            </a:solidFill>
                            <a:effectLst/>
                            <a:uLnTx/>
                            <a:uFillTx/>
                          </a:endParaRPr>
                        </a:p>
                        <a:p>
                          <a:pPr algn="ctr"/>
                          <a:endParaRPr lang="en-US" sz="1100" dirty="0">
                            <a:solidFill>
                              <a:schemeClr val="tx1"/>
                            </a:solidFill>
                          </a:endParaRPr>
                        </a:p>
                      </a:txBody>
                      <a:tcPr anchor="ctr"/>
                    </a:tc>
                    <a:tc>
                      <a:txBody>
                        <a:bodyPr/>
                        <a:lstStyle/>
                        <a:p>
                          <a:pPr algn="ctr"/>
                          <a:r>
                            <a:rPr lang="en-US" sz="2000" dirty="0">
                              <a:solidFill>
                                <a:schemeClr val="tx1"/>
                              </a:solidFill>
                            </a:rPr>
                            <a:t>Censored data</a:t>
                          </a:r>
                        </a:p>
                        <a:p>
                          <a:pPr algn="ctr"/>
                          <a:r>
                            <a:rPr lang="en-US" sz="2000" dirty="0">
                              <a:solidFill>
                                <a:schemeClr val="tx1"/>
                              </a:solidFill>
                            </a:rPr>
                            <a:t>Proportional</a:t>
                          </a:r>
                          <a:r>
                            <a:rPr lang="en-US" sz="2000" baseline="0" dirty="0">
                              <a:solidFill>
                                <a:schemeClr val="tx1"/>
                              </a:solidFill>
                            </a:rPr>
                            <a:t> hazards</a:t>
                          </a:r>
                          <a:endParaRPr lang="en-US" sz="2000" dirty="0">
                            <a:solidFill>
                              <a:schemeClr val="tx1"/>
                            </a:solidFill>
                          </a:endParaRPr>
                        </a:p>
                      </a:txBody>
                      <a:tcPr anchor="ct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202149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Content Placeholder 3">
                <a:extLst>
                  <a:ext uri="{FF2B5EF4-FFF2-40B4-BE49-F238E27FC236}">
                    <a16:creationId xmlns:a16="http://schemas.microsoft.com/office/drawing/2014/main" id="{75ED407F-FBC0-834C-ACFC-855BBD161441}"/>
                  </a:ext>
                </a:extLst>
              </p:cNvPr>
              <p:cNvGraphicFramePr>
                <a:graphicFrameLocks noGrp="1"/>
              </p:cNvGraphicFramePr>
              <p:nvPr>
                <p:ph idx="1"/>
                <p:extLst>
                  <p:ext uri="{D42A27DB-BD31-4B8C-83A1-F6EECF244321}">
                    <p14:modId xmlns:p14="http://schemas.microsoft.com/office/powerpoint/2010/main" val="1528026971"/>
                  </p:ext>
                </p:extLst>
              </p:nvPr>
            </p:nvGraphicFramePr>
            <p:xfrm>
              <a:off x="0" y="873674"/>
              <a:ext cx="12192000" cy="5110653"/>
            </p:xfrm>
            <a:graphic>
              <a:graphicData uri="http://schemas.openxmlformats.org/drawingml/2006/table">
                <a:tbl>
                  <a:tblPr firstRow="1" bandRow="1">
                    <a:tableStyleId>{073A0DAA-6AF3-43AB-8588-CEC1D06C72B9}</a:tableStyleId>
                  </a:tblPr>
                  <a:tblGrid>
                    <a:gridCol w="2374232">
                      <a:extLst>
                        <a:ext uri="{9D8B030D-6E8A-4147-A177-3AD203B41FA5}">
                          <a16:colId xmlns:a16="http://schemas.microsoft.com/office/drawing/2014/main" val="20000"/>
                        </a:ext>
                      </a:extLst>
                    </a:gridCol>
                    <a:gridCol w="9817768">
                      <a:extLst>
                        <a:ext uri="{9D8B030D-6E8A-4147-A177-3AD203B41FA5}">
                          <a16:colId xmlns:a16="http://schemas.microsoft.com/office/drawing/2014/main" val="20003"/>
                        </a:ext>
                      </a:extLst>
                    </a:gridCol>
                  </a:tblGrid>
                  <a:tr h="1350615">
                    <a:tc>
                      <a:txBody>
                        <a:bodyPr/>
                        <a:lstStyle/>
                        <a:p>
                          <a:pPr algn="ctr"/>
                          <a:r>
                            <a:rPr lang="en-US" sz="3200" dirty="0">
                              <a:solidFill>
                                <a:srgbClr val="FFFFFF"/>
                              </a:solidFill>
                            </a:rPr>
                            <a:t>Model</a:t>
                          </a:r>
                        </a:p>
                      </a:txBody>
                      <a:tcPr anchor="ctr"/>
                    </a:tc>
                    <a:tc>
                      <a:txBody>
                        <a:bodyPr/>
                        <a:lstStyle/>
                        <a:p>
                          <a:pPr algn="ctr"/>
                          <a:r>
                            <a:rPr lang="en-US" sz="3200" dirty="0">
                              <a:solidFill>
                                <a:srgbClr val="FFFFFF"/>
                              </a:solidFill>
                            </a:rPr>
                            <a:t>Functional Form</a:t>
                          </a:r>
                        </a:p>
                      </a:txBody>
                      <a:tcPr anchor="ctr"/>
                    </a:tc>
                    <a:extLst>
                      <a:ext uri="{0D108BD9-81ED-4DB2-BD59-A6C34878D82A}">
                        <a16:rowId xmlns:a16="http://schemas.microsoft.com/office/drawing/2014/main" val="10000"/>
                      </a:ext>
                    </a:extLst>
                  </a:tr>
                  <a:tr h="900410">
                    <a:tc>
                      <a:txBody>
                        <a:bodyPr/>
                        <a:lstStyle/>
                        <a:p>
                          <a:pPr algn="ctr"/>
                          <a:r>
                            <a:rPr lang="en-US" sz="3200" dirty="0">
                              <a:solidFill>
                                <a:schemeClr val="tx1"/>
                              </a:solidFill>
                            </a:rPr>
                            <a:t>Linear</a:t>
                          </a:r>
                        </a:p>
                      </a:txBody>
                      <a:tcPr/>
                    </a:tc>
                    <a:tc>
                      <a:txBody>
                        <a:bodyP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𝐸</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𝑌</m:t>
                                    </m:r>
                                  </m:e>
                                  <m:e>
                                    <m:r>
                                      <a:rPr lang="en-US" sz="3200" b="0" i="1" smtClean="0">
                                        <a:solidFill>
                                          <a:schemeClr val="tx1"/>
                                        </a:solidFill>
                                        <a:latin typeface="Cambria Math" panose="02040503050406030204" pitchFamily="18" charset="0"/>
                                      </a:rPr>
                                      <m:t>𝑋</m:t>
                                    </m:r>
                                  </m:e>
                                </m:d>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0</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𝑝</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𝑝</m:t>
                                    </m:r>
                                  </m:sub>
                                </m:sSub>
                              </m:oMath>
                            </m:oMathPara>
                          </a14:m>
                          <a:endParaRPr lang="en-US" sz="3200" dirty="0">
                            <a:solidFill>
                              <a:schemeClr val="tx1"/>
                            </a:solidFill>
                          </a:endParaRPr>
                        </a:p>
                      </a:txBody>
                      <a:tcPr anchor="ctr"/>
                    </a:tc>
                    <a:extLst>
                      <a:ext uri="{0D108BD9-81ED-4DB2-BD59-A6C34878D82A}">
                        <a16:rowId xmlns:a16="http://schemas.microsoft.com/office/drawing/2014/main" val="10001"/>
                      </a:ext>
                    </a:extLst>
                  </a:tr>
                  <a:tr h="868253">
                    <a:tc>
                      <a:txBody>
                        <a:bodyPr/>
                        <a:lstStyle/>
                        <a:p>
                          <a:pPr algn="ctr"/>
                          <a:r>
                            <a:rPr lang="en-US" sz="3200" dirty="0">
                              <a:solidFill>
                                <a:schemeClr val="tx1"/>
                              </a:solidFill>
                            </a:rPr>
                            <a:t>Logistic</a:t>
                          </a:r>
                        </a:p>
                      </a:txBody>
                      <a:tcPr/>
                    </a:tc>
                    <a:tc>
                      <a:txBody>
                        <a:bodyPr/>
                        <a:lstStyle/>
                        <a:p>
                          <a:pPr algn="ctr"/>
                          <a14:m>
                            <m:oMathPara xmlns:m="http://schemas.openxmlformats.org/officeDocument/2006/math">
                              <m:oMathParaPr>
                                <m:jc m:val="centerGroup"/>
                              </m:oMathParaPr>
                              <m:oMath xmlns:m="http://schemas.openxmlformats.org/officeDocument/2006/math">
                                <m:func>
                                  <m:funcPr>
                                    <m:ctrlPr>
                                      <a:rPr lang="en-US" sz="3200" b="0" i="1" smtClean="0">
                                        <a:solidFill>
                                          <a:schemeClr val="tx1"/>
                                        </a:solidFill>
                                        <a:latin typeface="Cambria Math" panose="02040503050406030204" pitchFamily="18" charset="0"/>
                                      </a:rPr>
                                    </m:ctrlPr>
                                  </m:funcPr>
                                  <m:fName>
                                    <m:r>
                                      <a:rPr lang="en-US" sz="3200" b="0" i="0"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𝑙𝑛</m:t>
                                    </m:r>
                                  </m:fName>
                                  <m:e>
                                    <m:d>
                                      <m:dPr>
                                        <m:begChr m:val="["/>
                                        <m:endChr m:val="]"/>
                                        <m:ctrlPr>
                                          <a:rPr lang="en-US" sz="3200" b="0" i="1" smtClean="0">
                                            <a:solidFill>
                                              <a:schemeClr val="tx1"/>
                                            </a:solidFill>
                                            <a:latin typeface="Cambria Math" panose="02040503050406030204" pitchFamily="18" charset="0"/>
                                          </a:rPr>
                                        </m:ctrlPr>
                                      </m:dPr>
                                      <m:e>
                                        <m:f>
                                          <m:fPr>
                                            <m:ctrlPr>
                                              <a:rPr lang="en-US" sz="3200" b="0" i="1" smtClean="0">
                                                <a:solidFill>
                                                  <a:schemeClr val="tx1"/>
                                                </a:solidFill>
                                                <a:latin typeface="Cambria Math" panose="02040503050406030204" pitchFamily="18" charset="0"/>
                                              </a:rPr>
                                            </m:ctrlPr>
                                          </m:fPr>
                                          <m:num>
                                            <m:r>
                                              <a:rPr lang="en-US" sz="3200" b="0" i="1" smtClean="0">
                                                <a:solidFill>
                                                  <a:schemeClr val="tx1"/>
                                                </a:solidFill>
                                                <a:latin typeface="Cambria Math" panose="02040503050406030204" pitchFamily="18" charset="0"/>
                                              </a:rPr>
                                              <m:t>𝐸</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𝑌</m:t>
                                                </m:r>
                                              </m:e>
                                              <m:e>
                                                <m:r>
                                                  <a:rPr lang="en-US" sz="3200" b="0" i="1" smtClean="0">
                                                    <a:solidFill>
                                                      <a:schemeClr val="tx1"/>
                                                    </a:solidFill>
                                                    <a:latin typeface="Cambria Math" panose="02040503050406030204" pitchFamily="18" charset="0"/>
                                                  </a:rPr>
                                                  <m:t>𝑋</m:t>
                                                </m:r>
                                              </m:e>
                                            </m:d>
                                          </m:num>
                                          <m:den>
                                            <m:r>
                                              <a:rPr lang="en-US" sz="3200" b="0" i="1" smtClean="0">
                                                <a:solidFill>
                                                  <a:schemeClr val="tx1"/>
                                                </a:solidFill>
                                                <a:latin typeface="Cambria Math" panose="02040503050406030204" pitchFamily="18" charset="0"/>
                                              </a:rPr>
                                              <m:t>1−</m:t>
                                            </m:r>
                                            <m:r>
                                              <a:rPr lang="en-US" sz="3200" b="0" i="1" smtClean="0">
                                                <a:solidFill>
                                                  <a:schemeClr val="tx1"/>
                                                </a:solidFill>
                                                <a:latin typeface="Cambria Math" panose="02040503050406030204" pitchFamily="18" charset="0"/>
                                              </a:rPr>
                                              <m:t>𝐸</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𝑌</m:t>
                                                </m:r>
                                              </m:e>
                                              <m:e>
                                                <m:r>
                                                  <a:rPr lang="en-US" sz="3200" b="0" i="1" smtClean="0">
                                                    <a:solidFill>
                                                      <a:schemeClr val="tx1"/>
                                                    </a:solidFill>
                                                    <a:latin typeface="Cambria Math" panose="02040503050406030204" pitchFamily="18" charset="0"/>
                                                  </a:rPr>
                                                  <m:t>𝑋</m:t>
                                                </m:r>
                                              </m:e>
                                            </m:d>
                                          </m:den>
                                        </m:f>
                                      </m:e>
                                    </m:d>
                                  </m:e>
                                </m:func>
                                <m:r>
                                  <a:rPr lang="en-US" sz="3200" b="0" i="1" smtClean="0">
                                    <a:solidFill>
                                      <a:schemeClr val="tx1"/>
                                    </a:solidFill>
                                    <a:latin typeface="Cambria Math" panose="02040503050406030204" pitchFamily="18" charset="0"/>
                                  </a:rPr>
                                  <m:t>= </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0</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𝑝</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𝑝</m:t>
                                    </m:r>
                                  </m:sub>
                                </m:sSub>
                              </m:oMath>
                            </m:oMathPara>
                          </a14:m>
                          <a:endParaRPr lang="en-US" sz="3200" dirty="0">
                            <a:solidFill>
                              <a:schemeClr val="tx1"/>
                            </a:solidFill>
                          </a:endParaRPr>
                        </a:p>
                      </a:txBody>
                      <a:tcPr anchor="ctr"/>
                    </a:tc>
                    <a:extLst>
                      <a:ext uri="{0D108BD9-81ED-4DB2-BD59-A6C34878D82A}">
                        <a16:rowId xmlns:a16="http://schemas.microsoft.com/office/drawing/2014/main" val="10002"/>
                      </a:ext>
                    </a:extLst>
                  </a:tr>
                  <a:tr h="782499">
                    <a:tc>
                      <a:txBody>
                        <a:bodyPr/>
                        <a:lstStyle/>
                        <a:p>
                          <a:pPr algn="ctr"/>
                          <a:r>
                            <a:rPr lang="en-US" sz="3200" dirty="0">
                              <a:solidFill>
                                <a:schemeClr val="tx1"/>
                              </a:solidFill>
                            </a:rPr>
                            <a:t>Poisson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𝑙𝑛</m:t>
                                </m:r>
                                <m:d>
                                  <m:dPr>
                                    <m:begChr m:val="["/>
                                    <m:endChr m:val="]"/>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𝐸</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𝑌</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𝑋</m:t>
                                    </m:r>
                                    <m:r>
                                      <a:rPr lang="en-US" sz="3200" b="0" i="1" smtClean="0">
                                        <a:solidFill>
                                          <a:schemeClr val="tx1"/>
                                        </a:solidFill>
                                        <a:latin typeface="Cambria Math" panose="02040503050406030204" pitchFamily="18" charset="0"/>
                                      </a:rPr>
                                      <m:t>)</m:t>
                                    </m:r>
                                  </m:e>
                                </m:d>
                                <m:r>
                                  <a:rPr lang="en-US" sz="3200" b="0" i="1" smtClean="0">
                                    <a:solidFill>
                                      <a:schemeClr val="tx1"/>
                                    </a:solidFill>
                                    <a:latin typeface="Cambria Math" panose="02040503050406030204" pitchFamily="18" charset="0"/>
                                  </a:rPr>
                                  <m:t>=</m:t>
                                </m:r>
                                <m:func>
                                  <m:funcPr>
                                    <m:ctrlPr>
                                      <a:rPr lang="en-US" sz="3200" b="0" i="1" smtClean="0">
                                        <a:solidFill>
                                          <a:schemeClr val="tx1"/>
                                        </a:solidFill>
                                        <a:latin typeface="Cambria Math" panose="02040503050406030204" pitchFamily="18" charset="0"/>
                                      </a:rPr>
                                    </m:ctrlPr>
                                  </m:funcPr>
                                  <m:fName>
                                    <m:r>
                                      <m:rPr>
                                        <m:sty m:val="p"/>
                                      </m:rPr>
                                      <a:rPr lang="en-US" sz="3200" b="0" i="0" smtClean="0">
                                        <a:solidFill>
                                          <a:schemeClr val="tx1"/>
                                        </a:solidFill>
                                        <a:latin typeface="Cambria Math" panose="02040503050406030204" pitchFamily="18" charset="0"/>
                                      </a:rPr>
                                      <m:t>ln</m:t>
                                    </m:r>
                                  </m:fName>
                                  <m:e>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𝑡</m:t>
                                        </m:r>
                                      </m:e>
                                    </m:d>
                                  </m:e>
                                </m:func>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0</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𝑝</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𝑝</m:t>
                                    </m:r>
                                  </m:sub>
                                </m:sSub>
                              </m:oMath>
                            </m:oMathPara>
                          </a14:m>
                          <a:endParaRPr kumimoji="0" lang="en-US" sz="3200" b="0" i="0" u="none" strike="noStrike" kern="1200" cap="none" spc="0" normalizeH="0" baseline="0" noProof="0" dirty="0">
                            <a:ln>
                              <a:noFill/>
                            </a:ln>
                            <a:solidFill>
                              <a:schemeClr val="tx1"/>
                            </a:solidFill>
                            <a:effectLst/>
                            <a:uLnTx/>
                            <a:uFillTx/>
                            <a:latin typeface="+mn-lt"/>
                            <a:ea typeface="+mn-ea"/>
                            <a:cs typeface="+mn-cs"/>
                          </a:endParaRPr>
                        </a:p>
                      </a:txBody>
                      <a:tcPr anchor="ctr"/>
                    </a:tc>
                    <a:extLst>
                      <a:ext uri="{0D108BD9-81ED-4DB2-BD59-A6C34878D82A}">
                        <a16:rowId xmlns:a16="http://schemas.microsoft.com/office/drawing/2014/main" val="10003"/>
                      </a:ext>
                    </a:extLst>
                  </a:tr>
                  <a:tr h="900410">
                    <a:tc>
                      <a:txBody>
                        <a:bodyPr/>
                        <a:lstStyle/>
                        <a:p>
                          <a:pPr algn="ctr"/>
                          <a:r>
                            <a:rPr lang="en-US" sz="3200" dirty="0">
                              <a:solidFill>
                                <a:schemeClr val="tx1"/>
                              </a:solidFill>
                            </a:rPr>
                            <a:t>Cox</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𝑙𝑛</m:t>
                                </m:r>
                                <m:d>
                                  <m:dPr>
                                    <m:begChr m:val="["/>
                                    <m:endChr m:val="]"/>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h</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𝑡</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𝑋</m:t>
                                    </m:r>
                                    <m:r>
                                      <a:rPr lang="en-US" sz="3200" b="0" i="1" smtClean="0">
                                        <a:solidFill>
                                          <a:schemeClr val="tx1"/>
                                        </a:solidFill>
                                        <a:latin typeface="Cambria Math" panose="02040503050406030204" pitchFamily="18" charset="0"/>
                                      </a:rPr>
                                      <m:t>)</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𝑙𝑛</m:t>
                                </m:r>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0</m:t>
                                        </m:r>
                                      </m:sub>
                                    </m:sSub>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𝑡</m:t>
                                    </m:r>
                                    <m:r>
                                      <a:rPr lang="en-US" sz="3200" b="0" i="1" smtClean="0">
                                        <a:solidFill>
                                          <a:schemeClr val="tx1"/>
                                        </a:solidFill>
                                        <a:latin typeface="Cambria Math" panose="02040503050406030204" pitchFamily="18" charset="0"/>
                                      </a:rPr>
                                      <m:t>)</m:t>
                                    </m:r>
                                  </m:e>
                                </m:d>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0</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1</m:t>
                                    </m:r>
                                  </m:sub>
                                </m:sSub>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𝑝</m:t>
                                    </m:r>
                                  </m:sub>
                                </m:sSub>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𝑋</m:t>
                                    </m:r>
                                  </m:e>
                                  <m:sub>
                                    <m:r>
                                      <a:rPr lang="en-US" sz="3200" b="0" i="1" smtClean="0">
                                        <a:solidFill>
                                          <a:schemeClr val="tx1"/>
                                        </a:solidFill>
                                        <a:latin typeface="Cambria Math" panose="02040503050406030204" pitchFamily="18" charset="0"/>
                                      </a:rPr>
                                      <m:t>𝑝</m:t>
                                    </m:r>
                                  </m:sub>
                                </m:sSub>
                              </m:oMath>
                            </m:oMathPara>
                          </a14:m>
                          <a:endParaRPr lang="en-US" sz="3200" dirty="0">
                            <a:solidFill>
                              <a:schemeClr val="tx1"/>
                            </a:solidFill>
                          </a:endParaRPr>
                        </a:p>
                      </a:txBody>
                      <a:tcPr anchor="ctr"/>
                    </a:tc>
                    <a:extLst>
                      <a:ext uri="{0D108BD9-81ED-4DB2-BD59-A6C34878D82A}">
                        <a16:rowId xmlns:a16="http://schemas.microsoft.com/office/drawing/2014/main" val="10004"/>
                      </a:ext>
                    </a:extLst>
                  </a:tr>
                </a:tbl>
              </a:graphicData>
            </a:graphic>
          </p:graphicFrame>
        </mc:Choice>
        <mc:Fallback>
          <p:graphicFrame>
            <p:nvGraphicFramePr>
              <p:cNvPr id="6" name="Content Placeholder 3">
                <a:extLst>
                  <a:ext uri="{FF2B5EF4-FFF2-40B4-BE49-F238E27FC236}">
                    <a16:creationId xmlns:a16="http://schemas.microsoft.com/office/drawing/2014/main" id="{75ED407F-FBC0-834C-ACFC-855BBD161441}"/>
                  </a:ext>
                </a:extLst>
              </p:cNvPr>
              <p:cNvGraphicFramePr>
                <a:graphicFrameLocks noGrp="1"/>
              </p:cNvGraphicFramePr>
              <p:nvPr>
                <p:ph idx="1"/>
                <p:extLst>
                  <p:ext uri="{D42A27DB-BD31-4B8C-83A1-F6EECF244321}">
                    <p14:modId xmlns:p14="http://schemas.microsoft.com/office/powerpoint/2010/main" val="1528026971"/>
                  </p:ext>
                </p:extLst>
              </p:nvPr>
            </p:nvGraphicFramePr>
            <p:xfrm>
              <a:off x="0" y="873674"/>
              <a:ext cx="12192000" cy="5110653"/>
            </p:xfrm>
            <a:graphic>
              <a:graphicData uri="http://schemas.openxmlformats.org/drawingml/2006/table">
                <a:tbl>
                  <a:tblPr firstRow="1" bandRow="1">
                    <a:tableStyleId>{073A0DAA-6AF3-43AB-8588-CEC1D06C72B9}</a:tableStyleId>
                  </a:tblPr>
                  <a:tblGrid>
                    <a:gridCol w="2374232">
                      <a:extLst>
                        <a:ext uri="{9D8B030D-6E8A-4147-A177-3AD203B41FA5}">
                          <a16:colId xmlns:a16="http://schemas.microsoft.com/office/drawing/2014/main" val="20000"/>
                        </a:ext>
                      </a:extLst>
                    </a:gridCol>
                    <a:gridCol w="9817768">
                      <a:extLst>
                        <a:ext uri="{9D8B030D-6E8A-4147-A177-3AD203B41FA5}">
                          <a16:colId xmlns:a16="http://schemas.microsoft.com/office/drawing/2014/main" val="20003"/>
                        </a:ext>
                      </a:extLst>
                    </a:gridCol>
                  </a:tblGrid>
                  <a:tr h="1350615">
                    <a:tc>
                      <a:txBody>
                        <a:bodyPr/>
                        <a:lstStyle/>
                        <a:p>
                          <a:pPr algn="ctr"/>
                          <a:r>
                            <a:rPr lang="en-US" sz="3200" dirty="0">
                              <a:solidFill>
                                <a:srgbClr val="FFFFFF"/>
                              </a:solidFill>
                            </a:rPr>
                            <a:t>Model</a:t>
                          </a:r>
                        </a:p>
                      </a:txBody>
                      <a:tcPr anchor="ctr"/>
                    </a:tc>
                    <a:tc>
                      <a:txBody>
                        <a:bodyPr/>
                        <a:lstStyle/>
                        <a:p>
                          <a:pPr algn="ctr"/>
                          <a:r>
                            <a:rPr lang="en-US" sz="3200" dirty="0">
                              <a:solidFill>
                                <a:srgbClr val="FFFFFF"/>
                              </a:solidFill>
                            </a:rPr>
                            <a:t>Functional Form</a:t>
                          </a:r>
                        </a:p>
                      </a:txBody>
                      <a:tcPr anchor="ctr"/>
                    </a:tc>
                    <a:extLst>
                      <a:ext uri="{0D108BD9-81ED-4DB2-BD59-A6C34878D82A}">
                        <a16:rowId xmlns:a16="http://schemas.microsoft.com/office/drawing/2014/main" val="10000"/>
                      </a:ext>
                    </a:extLst>
                  </a:tr>
                  <a:tr h="900410">
                    <a:tc>
                      <a:txBody>
                        <a:bodyPr/>
                        <a:lstStyle/>
                        <a:p>
                          <a:pPr algn="ctr"/>
                          <a:r>
                            <a:rPr lang="en-US" sz="3200" dirty="0">
                              <a:solidFill>
                                <a:schemeClr val="tx1"/>
                              </a:solidFill>
                            </a:rPr>
                            <a:t>Linear</a:t>
                          </a:r>
                        </a:p>
                      </a:txBody>
                      <a:tcPr/>
                    </a:tc>
                    <a:tc>
                      <a:txBody>
                        <a:bodyPr/>
                        <a:lstStyle/>
                        <a:p>
                          <a:endParaRPr lang="en-US"/>
                        </a:p>
                      </a:txBody>
                      <a:tcPr anchor="ctr">
                        <a:blipFill>
                          <a:blip r:embed="rId3"/>
                          <a:stretch>
                            <a:fillRect l="-24321" t="-150704" r="-388" b="-319718"/>
                          </a:stretch>
                        </a:blipFill>
                      </a:tcPr>
                    </a:tc>
                    <a:extLst>
                      <a:ext uri="{0D108BD9-81ED-4DB2-BD59-A6C34878D82A}">
                        <a16:rowId xmlns:a16="http://schemas.microsoft.com/office/drawing/2014/main" val="10001"/>
                      </a:ext>
                    </a:extLst>
                  </a:tr>
                  <a:tr h="1176719">
                    <a:tc>
                      <a:txBody>
                        <a:bodyPr/>
                        <a:lstStyle/>
                        <a:p>
                          <a:pPr algn="ctr"/>
                          <a:r>
                            <a:rPr lang="en-US" sz="3200" dirty="0">
                              <a:solidFill>
                                <a:schemeClr val="tx1"/>
                              </a:solidFill>
                            </a:rPr>
                            <a:t>Logistic</a:t>
                          </a:r>
                        </a:p>
                      </a:txBody>
                      <a:tcPr/>
                    </a:tc>
                    <a:tc>
                      <a:txBody>
                        <a:bodyPr/>
                        <a:lstStyle/>
                        <a:p>
                          <a:endParaRPr lang="en-US"/>
                        </a:p>
                      </a:txBody>
                      <a:tcPr anchor="ctr">
                        <a:blipFill>
                          <a:blip r:embed="rId3"/>
                          <a:stretch>
                            <a:fillRect l="-24321" t="-191398" r="-388" b="-144086"/>
                          </a:stretch>
                        </a:blipFill>
                      </a:tcPr>
                    </a:tc>
                    <a:extLst>
                      <a:ext uri="{0D108BD9-81ED-4DB2-BD59-A6C34878D82A}">
                        <a16:rowId xmlns:a16="http://schemas.microsoft.com/office/drawing/2014/main" val="10002"/>
                      </a:ext>
                    </a:extLst>
                  </a:tr>
                  <a:tr h="782499">
                    <a:tc>
                      <a:txBody>
                        <a:bodyPr/>
                        <a:lstStyle/>
                        <a:p>
                          <a:pPr algn="ctr"/>
                          <a:r>
                            <a:rPr lang="en-US" sz="3200" dirty="0">
                              <a:solidFill>
                                <a:schemeClr val="tx1"/>
                              </a:solidFill>
                            </a:rPr>
                            <a:t>Poisson</a:t>
                          </a:r>
                        </a:p>
                      </a:txBody>
                      <a:tcPr/>
                    </a:tc>
                    <a:tc>
                      <a:txBody>
                        <a:bodyPr/>
                        <a:lstStyle/>
                        <a:p>
                          <a:endParaRPr lang="en-US"/>
                        </a:p>
                      </a:txBody>
                      <a:tcPr anchor="ctr">
                        <a:blipFill>
                          <a:blip r:embed="rId3"/>
                          <a:stretch>
                            <a:fillRect l="-24321" t="-437097" r="-388" b="-116129"/>
                          </a:stretch>
                        </a:blipFill>
                      </a:tcPr>
                    </a:tc>
                    <a:extLst>
                      <a:ext uri="{0D108BD9-81ED-4DB2-BD59-A6C34878D82A}">
                        <a16:rowId xmlns:a16="http://schemas.microsoft.com/office/drawing/2014/main" val="10003"/>
                      </a:ext>
                    </a:extLst>
                  </a:tr>
                  <a:tr h="900410">
                    <a:tc>
                      <a:txBody>
                        <a:bodyPr/>
                        <a:lstStyle/>
                        <a:p>
                          <a:pPr algn="ctr"/>
                          <a:r>
                            <a:rPr lang="en-US" sz="3200" dirty="0">
                              <a:solidFill>
                                <a:schemeClr val="tx1"/>
                              </a:solidFill>
                            </a:rPr>
                            <a:t>Cox</a:t>
                          </a:r>
                        </a:p>
                      </a:txBody>
                      <a:tcPr/>
                    </a:tc>
                    <a:tc>
                      <a:txBody>
                        <a:bodyPr/>
                        <a:lstStyle/>
                        <a:p>
                          <a:endParaRPr lang="en-US"/>
                        </a:p>
                      </a:txBody>
                      <a:tcPr anchor="ctr">
                        <a:blipFill>
                          <a:blip r:embed="rId3"/>
                          <a:stretch>
                            <a:fillRect l="-24321" t="-469014" r="-388" b="-1408"/>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89743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mother's weight on age</a:t>
            </a:r>
          </a:p>
        </p:txBody>
      </p:sp>
      <p:sp>
        <p:nvSpPr>
          <p:cNvPr id="4" name="TextBox 3">
            <a:extLst>
              <a:ext uri="{FF2B5EF4-FFF2-40B4-BE49-F238E27FC236}">
                <a16:creationId xmlns:a16="http://schemas.microsoft.com/office/drawing/2014/main" id="{DDE87959-9E26-6A46-93DA-9FEC2790647A}"/>
              </a:ext>
            </a:extLst>
          </p:cNvPr>
          <p:cNvSpPr txBox="1"/>
          <p:nvPr/>
        </p:nvSpPr>
        <p:spPr>
          <a:xfrm>
            <a:off x="838200" y="1499717"/>
            <a:ext cx="6878053" cy="830997"/>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{Stata}</a:t>
            </a:r>
          </a:p>
          <a:p>
            <a:r>
              <a:rPr lang="en-US" sz="2400" dirty="0">
                <a:solidFill>
                  <a:schemeClr val="accent5"/>
                </a:solidFill>
                <a:latin typeface="Courier New" panose="02070309020205020404" pitchFamily="49" charset="0"/>
                <a:cs typeface="Courier New" panose="02070309020205020404" pitchFamily="49" charset="0"/>
              </a:rPr>
              <a:t>regress </a:t>
            </a:r>
            <a:r>
              <a:rPr lang="en-US" sz="2400" dirty="0" err="1">
                <a:solidFill>
                  <a:schemeClr val="accent5"/>
                </a:solidFill>
                <a:latin typeface="Courier New" panose="02070309020205020404" pitchFamily="49" charset="0"/>
                <a:cs typeface="Courier New" panose="02070309020205020404" pitchFamily="49" charset="0"/>
              </a:rPr>
              <a:t>lwt</a:t>
            </a:r>
            <a:r>
              <a:rPr lang="en-US" sz="2400" dirty="0">
                <a:solidFill>
                  <a:schemeClr val="accent5"/>
                </a:solidFill>
                <a:latin typeface="Courier New" panose="02070309020205020404" pitchFamily="49" charset="0"/>
                <a:cs typeface="Courier New" panose="02070309020205020404" pitchFamily="49" charset="0"/>
              </a:rPr>
              <a:t> age</a:t>
            </a:r>
          </a:p>
        </p:txBody>
      </p:sp>
      <p:pic>
        <p:nvPicPr>
          <p:cNvPr id="6" name="Picture 5" descr="Graphical user interface, application&#10;&#10;Description automatically generated">
            <a:extLst>
              <a:ext uri="{FF2B5EF4-FFF2-40B4-BE49-F238E27FC236}">
                <a16:creationId xmlns:a16="http://schemas.microsoft.com/office/drawing/2014/main" id="{B1D3C45B-51CE-604A-8DFA-21B63B2AE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83" y="2970741"/>
            <a:ext cx="10676435" cy="1918422"/>
          </a:xfrm>
          <a:prstGeom prst="rect">
            <a:avLst/>
          </a:prstGeom>
        </p:spPr>
      </p:pic>
    </p:spTree>
    <p:extLst>
      <p:ext uri="{BB962C8B-B14F-4D97-AF65-F5344CB8AC3E}">
        <p14:creationId xmlns:p14="http://schemas.microsoft.com/office/powerpoint/2010/main" val="12673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mother's weight on race</a:t>
            </a:r>
          </a:p>
        </p:txBody>
      </p:sp>
      <p:sp>
        <p:nvSpPr>
          <p:cNvPr id="4" name="TextBox 3">
            <a:extLst>
              <a:ext uri="{FF2B5EF4-FFF2-40B4-BE49-F238E27FC236}">
                <a16:creationId xmlns:a16="http://schemas.microsoft.com/office/drawing/2014/main" id="{DDE87959-9E26-6A46-93DA-9FEC2790647A}"/>
              </a:ext>
            </a:extLst>
          </p:cNvPr>
          <p:cNvSpPr txBox="1"/>
          <p:nvPr/>
        </p:nvSpPr>
        <p:spPr>
          <a:xfrm>
            <a:off x="838200" y="1353804"/>
            <a:ext cx="8867274"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{R}</a:t>
            </a:r>
          </a:p>
          <a:p>
            <a:r>
              <a:rPr lang="en-US" sz="2400" dirty="0">
                <a:solidFill>
                  <a:schemeClr val="accent5"/>
                </a:solidFill>
                <a:latin typeface="Courier New" panose="02070309020205020404" pitchFamily="49" charset="0"/>
                <a:cs typeface="Courier New" panose="02070309020205020404" pitchFamily="49" charset="0"/>
              </a:rPr>
              <a:t>lm1 &lt;- </a:t>
            </a:r>
            <a:r>
              <a:rPr lang="en-US" sz="2400" dirty="0" err="1">
                <a:solidFill>
                  <a:schemeClr val="accent5"/>
                </a:solidFill>
                <a:latin typeface="Courier New" panose="02070309020205020404" pitchFamily="49" charset="0"/>
                <a:cs typeface="Courier New" panose="02070309020205020404" pitchFamily="49" charset="0"/>
              </a:rPr>
              <a:t>lm</a:t>
            </a:r>
            <a:r>
              <a:rPr lang="en-US" sz="2400" dirty="0">
                <a:solidFill>
                  <a:schemeClr val="accent5"/>
                </a:solidFill>
                <a:latin typeface="Courier New" panose="02070309020205020404" pitchFamily="49" charset="0"/>
                <a:cs typeface="Courier New" panose="02070309020205020404" pitchFamily="49" charset="0"/>
              </a:rPr>
              <a:t>(</a:t>
            </a:r>
            <a:r>
              <a:rPr lang="en-US" sz="2400" dirty="0" err="1">
                <a:solidFill>
                  <a:schemeClr val="accent5"/>
                </a:solidFill>
                <a:latin typeface="Courier New" panose="02070309020205020404" pitchFamily="49" charset="0"/>
                <a:cs typeface="Courier New" panose="02070309020205020404" pitchFamily="49" charset="0"/>
              </a:rPr>
              <a:t>lwt</a:t>
            </a:r>
            <a:r>
              <a:rPr lang="en-US" sz="2400" dirty="0">
                <a:solidFill>
                  <a:schemeClr val="accent5"/>
                </a:solidFill>
                <a:latin typeface="Courier New" panose="02070309020205020404" pitchFamily="49" charset="0"/>
                <a:cs typeface="Courier New" panose="02070309020205020404" pitchFamily="49" charset="0"/>
              </a:rPr>
              <a:t> ~ factor(race), data = </a:t>
            </a:r>
            <a:r>
              <a:rPr lang="en-US" sz="2400" dirty="0" err="1">
                <a:solidFill>
                  <a:schemeClr val="accent5"/>
                </a:solidFill>
                <a:latin typeface="Courier New" panose="02070309020205020404" pitchFamily="49" charset="0"/>
                <a:cs typeface="Courier New" panose="02070309020205020404" pitchFamily="49" charset="0"/>
              </a:rPr>
              <a:t>lowbt</a:t>
            </a:r>
            <a:r>
              <a:rPr lang="en-US" sz="2400" dirty="0">
                <a:solidFill>
                  <a:schemeClr val="accent5"/>
                </a:solidFill>
                <a:latin typeface="Courier New" panose="02070309020205020404" pitchFamily="49" charset="0"/>
                <a:cs typeface="Courier New" panose="02070309020205020404" pitchFamily="49" charset="0"/>
              </a:rPr>
              <a:t>)</a:t>
            </a:r>
          </a:p>
          <a:p>
            <a:r>
              <a:rPr lang="en-US" sz="2400" dirty="0">
                <a:solidFill>
                  <a:schemeClr val="accent5"/>
                </a:solidFill>
                <a:latin typeface="Courier New" panose="02070309020205020404" pitchFamily="49" charset="0"/>
                <a:cs typeface="Courier New" panose="02070309020205020404" pitchFamily="49" charset="0"/>
              </a:rPr>
              <a:t>tidy(lm1, </a:t>
            </a:r>
            <a:r>
              <a:rPr lang="en-US" sz="2400" dirty="0" err="1">
                <a:solidFill>
                  <a:schemeClr val="accent5"/>
                </a:solidFill>
                <a:latin typeface="Courier New" panose="02070309020205020404" pitchFamily="49" charset="0"/>
                <a:cs typeface="Courier New" panose="02070309020205020404" pitchFamily="49" charset="0"/>
              </a:rPr>
              <a:t>conf.int</a:t>
            </a:r>
            <a:r>
              <a:rPr lang="en-US" sz="2400" dirty="0">
                <a:solidFill>
                  <a:schemeClr val="accent5"/>
                </a:solidFill>
                <a:latin typeface="Courier New" panose="02070309020205020404" pitchFamily="49" charset="0"/>
                <a:cs typeface="Courier New" panose="02070309020205020404" pitchFamily="49" charset="0"/>
              </a:rPr>
              <a:t> = TRUE)</a:t>
            </a:r>
          </a:p>
        </p:txBody>
      </p:sp>
      <p:pic>
        <p:nvPicPr>
          <p:cNvPr id="8" name="Picture 7">
            <a:extLst>
              <a:ext uri="{FF2B5EF4-FFF2-40B4-BE49-F238E27FC236}">
                <a16:creationId xmlns:a16="http://schemas.microsoft.com/office/drawing/2014/main" id="{FC6B85D6-67CE-EF4E-80D8-0E95587C7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33" y="2787162"/>
            <a:ext cx="11743934" cy="1784838"/>
          </a:xfrm>
          <a:prstGeom prst="rect">
            <a:avLst/>
          </a:prstGeom>
        </p:spPr>
      </p:pic>
      <p:sp>
        <p:nvSpPr>
          <p:cNvPr id="9" name="TextBox 8">
            <a:extLst>
              <a:ext uri="{FF2B5EF4-FFF2-40B4-BE49-F238E27FC236}">
                <a16:creationId xmlns:a16="http://schemas.microsoft.com/office/drawing/2014/main" id="{88DE143C-77E9-7C47-945A-DBB5A94611E8}"/>
              </a:ext>
            </a:extLst>
          </p:cNvPr>
          <p:cNvSpPr txBox="1"/>
          <p:nvPr/>
        </p:nvSpPr>
        <p:spPr>
          <a:xfrm>
            <a:off x="838200" y="4940968"/>
            <a:ext cx="8117305" cy="369332"/>
          </a:xfrm>
          <a:prstGeom prst="rect">
            <a:avLst/>
          </a:prstGeom>
          <a:noFill/>
        </p:spPr>
        <p:txBody>
          <a:bodyPr wrap="square" rtlCol="0">
            <a:spAutoFit/>
          </a:bodyPr>
          <a:lstStyle/>
          <a:p>
            <a:r>
              <a:rPr lang="en-US" dirty="0"/>
              <a:t>* Race can take the values 1, 2 or 3</a:t>
            </a:r>
          </a:p>
        </p:txBody>
      </p:sp>
    </p:spTree>
    <p:extLst>
      <p:ext uri="{BB962C8B-B14F-4D97-AF65-F5344CB8AC3E}">
        <p14:creationId xmlns:p14="http://schemas.microsoft.com/office/powerpoint/2010/main" val="367339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Regress mother's weight on age and race</a:t>
            </a:r>
          </a:p>
        </p:txBody>
      </p:sp>
      <p:sp>
        <p:nvSpPr>
          <p:cNvPr id="4" name="TextBox 3">
            <a:extLst>
              <a:ext uri="{FF2B5EF4-FFF2-40B4-BE49-F238E27FC236}">
                <a16:creationId xmlns:a16="http://schemas.microsoft.com/office/drawing/2014/main" id="{DDE87959-9E26-6A46-93DA-9FEC2790647A}"/>
              </a:ext>
            </a:extLst>
          </p:cNvPr>
          <p:cNvSpPr txBox="1"/>
          <p:nvPr/>
        </p:nvSpPr>
        <p:spPr>
          <a:xfrm>
            <a:off x="838200" y="1547700"/>
            <a:ext cx="6878053" cy="830997"/>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{Stata}</a:t>
            </a:r>
          </a:p>
          <a:p>
            <a:r>
              <a:rPr lang="en-US" sz="2400" dirty="0">
                <a:solidFill>
                  <a:schemeClr val="accent5"/>
                </a:solidFill>
                <a:latin typeface="Courier New" panose="02070309020205020404" pitchFamily="49" charset="0"/>
                <a:cs typeface="Courier New" panose="02070309020205020404" pitchFamily="49" charset="0"/>
              </a:rPr>
              <a:t>regress </a:t>
            </a:r>
            <a:r>
              <a:rPr lang="en-US" sz="2400" dirty="0" err="1">
                <a:solidFill>
                  <a:schemeClr val="accent5"/>
                </a:solidFill>
                <a:latin typeface="Courier New" panose="02070309020205020404" pitchFamily="49" charset="0"/>
                <a:cs typeface="Courier New" panose="02070309020205020404" pitchFamily="49" charset="0"/>
              </a:rPr>
              <a:t>lwt</a:t>
            </a:r>
            <a:r>
              <a:rPr lang="en-US" sz="2400" dirty="0">
                <a:solidFill>
                  <a:schemeClr val="accent5"/>
                </a:solidFill>
                <a:latin typeface="Courier New" panose="02070309020205020404" pitchFamily="49" charset="0"/>
                <a:cs typeface="Courier New" panose="02070309020205020404" pitchFamily="49" charset="0"/>
              </a:rPr>
              <a:t> age </a:t>
            </a:r>
            <a:r>
              <a:rPr lang="en-US" sz="2400" dirty="0" err="1">
                <a:solidFill>
                  <a:schemeClr val="accent5"/>
                </a:solidFill>
                <a:latin typeface="Courier New" panose="02070309020205020404" pitchFamily="49" charset="0"/>
                <a:cs typeface="Courier New" panose="02070309020205020404" pitchFamily="49" charset="0"/>
              </a:rPr>
              <a:t>i.race</a:t>
            </a:r>
            <a:endParaRPr lang="en-US" sz="2400" dirty="0">
              <a:solidFill>
                <a:schemeClr val="accent5"/>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8DE143C-77E9-7C47-945A-DBB5A94611E8}"/>
              </a:ext>
            </a:extLst>
          </p:cNvPr>
          <p:cNvSpPr txBox="1"/>
          <p:nvPr/>
        </p:nvSpPr>
        <p:spPr>
          <a:xfrm>
            <a:off x="878304" y="5935579"/>
            <a:ext cx="8117305" cy="369332"/>
          </a:xfrm>
          <a:prstGeom prst="rect">
            <a:avLst/>
          </a:prstGeom>
          <a:noFill/>
        </p:spPr>
        <p:txBody>
          <a:bodyPr wrap="square" rtlCol="0">
            <a:spAutoFit/>
          </a:bodyPr>
          <a:lstStyle/>
          <a:p>
            <a:r>
              <a:rPr lang="en-US" dirty="0"/>
              <a:t>* Race can take the values 1, 2 or 3</a:t>
            </a:r>
          </a:p>
        </p:txBody>
      </p:sp>
      <p:pic>
        <p:nvPicPr>
          <p:cNvPr id="5" name="Picture 4" descr="A picture containing text, black, displayed&#10;&#10;Description automatically generated">
            <a:extLst>
              <a:ext uri="{FF2B5EF4-FFF2-40B4-BE49-F238E27FC236}">
                <a16:creationId xmlns:a16="http://schemas.microsoft.com/office/drawing/2014/main" id="{F7434143-410F-5F48-A689-6F3C311B9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392" y="2378696"/>
            <a:ext cx="10585217" cy="3428545"/>
          </a:xfrm>
          <a:prstGeom prst="rect">
            <a:avLst/>
          </a:prstGeom>
        </p:spPr>
      </p:pic>
    </p:spTree>
    <p:extLst>
      <p:ext uri="{BB962C8B-B14F-4D97-AF65-F5344CB8AC3E}">
        <p14:creationId xmlns:p14="http://schemas.microsoft.com/office/powerpoint/2010/main" val="1648937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370F-76A3-4544-868D-76C73F957BA3}"/>
              </a:ext>
            </a:extLst>
          </p:cNvPr>
          <p:cNvSpPr>
            <a:spLocks noGrp="1"/>
          </p:cNvSpPr>
          <p:nvPr>
            <p:ph type="title"/>
          </p:nvPr>
        </p:nvSpPr>
        <p:spPr/>
        <p:txBody>
          <a:bodyPr/>
          <a:lstStyle/>
          <a:p>
            <a:r>
              <a:rPr lang="en-US" dirty="0"/>
              <a:t>Predict the weight of a mother who is age 60 and race 1</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8DE143C-77E9-7C47-945A-DBB5A94611E8}"/>
                  </a:ext>
                </a:extLst>
              </p:cNvPr>
              <p:cNvSpPr txBox="1"/>
              <p:nvPr/>
            </p:nvSpPr>
            <p:spPr>
              <a:xfrm>
                <a:off x="1712493" y="4507831"/>
                <a:ext cx="8117305" cy="2158989"/>
              </a:xfrm>
              <a:prstGeom prst="rect">
                <a:avLst/>
              </a:prstGeom>
              <a:noFill/>
            </p:spPr>
            <p:txBody>
              <a:bodyPr wrap="square" rtlCol="0">
                <a:spAutoFit/>
              </a:bodyPr>
              <a:lstStyle/>
              <a:p>
                <a:pPr algn="ctr">
                  <a:lnSpc>
                    <a:spcPct val="150000"/>
                  </a:lnSpc>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𝑌</m:t>
                          </m:r>
                        </m:e>
                        <m:e>
                          <m:r>
                            <a:rPr lang="en-US" i="1">
                              <a:latin typeface="Cambria Math" panose="02040503050406030204" pitchFamily="18" charset="0"/>
                            </a:rPr>
                            <m:t>𝑋</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𝑝</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𝑝</m:t>
                          </m:r>
                        </m:sub>
                      </m:sSub>
                    </m:oMath>
                  </m:oMathPara>
                </a14:m>
                <a:endParaRPr lang="en-US" dirty="0"/>
              </a:p>
              <a:p>
                <a:pPr>
                  <a:lnSpc>
                    <a:spcPct val="150000"/>
                  </a:lnSpc>
                </a:pPr>
                <a:r>
                  <a:rPr lang="en-US" dirty="0" err="1"/>
                  <a:t>lwt</a:t>
                </a:r>
                <a:r>
                  <a:rPr lang="en-US" dirty="0"/>
                  <a:t> = 105.82 + 1.07(age) + 17.73(race 2) – 9.98(race 3)</a:t>
                </a:r>
              </a:p>
              <a:p>
                <a:pPr>
                  <a:lnSpc>
                    <a:spcPct val="150000"/>
                  </a:lnSpc>
                </a:pPr>
                <a:r>
                  <a:rPr lang="en-US" dirty="0" err="1"/>
                  <a:t>lwt</a:t>
                </a:r>
                <a:r>
                  <a:rPr lang="en-US" dirty="0"/>
                  <a:t> = 105.82 + 1.07(60) + 17.73(0) – 9.98(0)</a:t>
                </a:r>
              </a:p>
              <a:p>
                <a:pPr>
                  <a:lnSpc>
                    <a:spcPct val="150000"/>
                  </a:lnSpc>
                </a:pPr>
                <a:r>
                  <a:rPr lang="en-US" dirty="0" err="1"/>
                  <a:t>lwt</a:t>
                </a:r>
                <a:r>
                  <a:rPr lang="en-US" dirty="0"/>
                  <a:t> = 105.82 + 64.2</a:t>
                </a:r>
              </a:p>
              <a:p>
                <a:pPr>
                  <a:lnSpc>
                    <a:spcPct val="150000"/>
                  </a:lnSpc>
                </a:pPr>
                <a:r>
                  <a:rPr lang="en-US" dirty="0" err="1"/>
                  <a:t>lwt</a:t>
                </a:r>
                <a:r>
                  <a:rPr lang="en-US" dirty="0"/>
                  <a:t> = 170.02</a:t>
                </a:r>
              </a:p>
            </p:txBody>
          </p:sp>
        </mc:Choice>
        <mc:Fallback>
          <p:sp>
            <p:nvSpPr>
              <p:cNvPr id="9" name="TextBox 8">
                <a:extLst>
                  <a:ext uri="{FF2B5EF4-FFF2-40B4-BE49-F238E27FC236}">
                    <a16:creationId xmlns:a16="http://schemas.microsoft.com/office/drawing/2014/main" id="{88DE143C-77E9-7C47-945A-DBB5A94611E8}"/>
                  </a:ext>
                </a:extLst>
              </p:cNvPr>
              <p:cNvSpPr txBox="1">
                <a:spLocks noRot="1" noChangeAspect="1" noMove="1" noResize="1" noEditPoints="1" noAdjustHandles="1" noChangeArrowheads="1" noChangeShapeType="1" noTextEdit="1"/>
              </p:cNvSpPr>
              <p:nvPr/>
            </p:nvSpPr>
            <p:spPr>
              <a:xfrm>
                <a:off x="1712493" y="4507831"/>
                <a:ext cx="8117305" cy="2158989"/>
              </a:xfrm>
              <a:prstGeom prst="rect">
                <a:avLst/>
              </a:prstGeom>
              <a:blipFill>
                <a:blip r:embed="rId3"/>
                <a:stretch>
                  <a:fillRect l="-469" b="-2907"/>
                </a:stretch>
              </a:blipFill>
            </p:spPr>
            <p:txBody>
              <a:bodyPr/>
              <a:lstStyle/>
              <a:p>
                <a:r>
                  <a:rPr lang="en-US">
                    <a:noFill/>
                  </a:rPr>
                  <a:t> </a:t>
                </a:r>
              </a:p>
            </p:txBody>
          </p:sp>
        </mc:Fallback>
      </mc:AlternateContent>
      <p:pic>
        <p:nvPicPr>
          <p:cNvPr id="5" name="Picture 4" descr="A picture containing text, black, displayed&#10;&#10;Description automatically generated">
            <a:extLst>
              <a:ext uri="{FF2B5EF4-FFF2-40B4-BE49-F238E27FC236}">
                <a16:creationId xmlns:a16="http://schemas.microsoft.com/office/drawing/2014/main" id="{F7434143-410F-5F48-A689-6F3C311B9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7347" y="1690688"/>
            <a:ext cx="8117306" cy="2629190"/>
          </a:xfrm>
          <a:prstGeom prst="rect">
            <a:avLst/>
          </a:prstGeom>
        </p:spPr>
      </p:pic>
    </p:spTree>
    <p:extLst>
      <p:ext uri="{BB962C8B-B14F-4D97-AF65-F5344CB8AC3E}">
        <p14:creationId xmlns:p14="http://schemas.microsoft.com/office/powerpoint/2010/main" val="202044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20DD-2711-7A44-9595-1203C6F09893}"/>
              </a:ext>
            </a:extLst>
          </p:cNvPr>
          <p:cNvSpPr>
            <a:spLocks noGrp="1"/>
          </p:cNvSpPr>
          <p:nvPr>
            <p:ph type="title"/>
          </p:nvPr>
        </p:nvSpPr>
        <p:spPr/>
        <p:txBody>
          <a:bodyPr/>
          <a:lstStyle/>
          <a:p>
            <a:r>
              <a:rPr lang="en-US" dirty="0"/>
              <a:t>Linear regression assumptions</a:t>
            </a:r>
          </a:p>
        </p:txBody>
      </p:sp>
      <p:sp>
        <p:nvSpPr>
          <p:cNvPr id="3" name="Content Placeholder 2">
            <a:extLst>
              <a:ext uri="{FF2B5EF4-FFF2-40B4-BE49-F238E27FC236}">
                <a16:creationId xmlns:a16="http://schemas.microsoft.com/office/drawing/2014/main" id="{CD740631-DF77-9D42-8FCA-2A4FEB7559A1}"/>
              </a:ext>
            </a:extLst>
          </p:cNvPr>
          <p:cNvSpPr>
            <a:spLocks noGrp="1"/>
          </p:cNvSpPr>
          <p:nvPr>
            <p:ph idx="1"/>
          </p:nvPr>
        </p:nvSpPr>
        <p:spPr/>
        <p:txBody>
          <a:bodyPr/>
          <a:lstStyle/>
          <a:p>
            <a:r>
              <a:rPr lang="el-GR" dirty="0"/>
              <a:t>ε</a:t>
            </a:r>
            <a:r>
              <a:rPr lang="en-US" dirty="0" err="1"/>
              <a:t>i</a:t>
            </a:r>
            <a:r>
              <a:rPr lang="en-US" dirty="0"/>
              <a:t> ~ </a:t>
            </a:r>
            <a:r>
              <a:rPr lang="en-US" dirty="0" err="1"/>
              <a:t>i.i.d.N</a:t>
            </a:r>
            <a:r>
              <a:rPr lang="en-US" dirty="0"/>
              <a:t>(0,</a:t>
            </a:r>
            <a:r>
              <a:rPr lang="el-GR" dirty="0"/>
              <a:t>σ2) </a:t>
            </a:r>
            <a:r>
              <a:rPr lang="en-US" dirty="0"/>
              <a:t>is the error term</a:t>
            </a:r>
          </a:p>
          <a:p>
            <a:pPr lvl="1"/>
            <a:r>
              <a:rPr lang="en-US" dirty="0"/>
              <a:t>Normal distribution</a:t>
            </a:r>
          </a:p>
          <a:p>
            <a:pPr lvl="1"/>
            <a:r>
              <a:rPr lang="en-US" dirty="0"/>
              <a:t>Mean zero</a:t>
            </a:r>
          </a:p>
          <a:p>
            <a:pPr lvl="1"/>
            <a:r>
              <a:rPr lang="en-US" dirty="0"/>
              <a:t>Constant variance</a:t>
            </a:r>
          </a:p>
          <a:p>
            <a:pPr lvl="1"/>
            <a:r>
              <a:rPr lang="el-GR" dirty="0"/>
              <a:t>ε</a:t>
            </a:r>
            <a:r>
              <a:rPr lang="en-US" dirty="0" err="1"/>
              <a:t>i</a:t>
            </a:r>
            <a:r>
              <a:rPr lang="en-US" dirty="0"/>
              <a:t> and </a:t>
            </a:r>
            <a:r>
              <a:rPr lang="el-GR" dirty="0"/>
              <a:t>ε</a:t>
            </a:r>
            <a:r>
              <a:rPr lang="en-US" dirty="0"/>
              <a:t>j are statistically independent if </a:t>
            </a:r>
            <a:r>
              <a:rPr lang="en-US" dirty="0" err="1"/>
              <a:t>i</a:t>
            </a:r>
            <a:r>
              <a:rPr lang="en-US" dirty="0"/>
              <a:t> ≠ j</a:t>
            </a:r>
          </a:p>
          <a:p>
            <a:r>
              <a:rPr lang="en-US" dirty="0"/>
              <a:t>LINE (Linear, Independent, Normal, Equal Variance)</a:t>
            </a:r>
          </a:p>
          <a:p>
            <a:pPr marL="0" indent="0">
              <a:buNone/>
            </a:pPr>
            <a:endParaRPr lang="en-US" dirty="0"/>
          </a:p>
        </p:txBody>
      </p:sp>
    </p:spTree>
    <p:extLst>
      <p:ext uri="{BB962C8B-B14F-4D97-AF65-F5344CB8AC3E}">
        <p14:creationId xmlns:p14="http://schemas.microsoft.com/office/powerpoint/2010/main" val="85534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1D9ADB7F09344BC6B7E44F29CCBFD" ma:contentTypeVersion="11" ma:contentTypeDescription="Create a new document." ma:contentTypeScope="" ma:versionID="95f2ade63b6a87fda67820bb1fb1aefa">
  <xsd:schema xmlns:xsd="http://www.w3.org/2001/XMLSchema" xmlns:xs="http://www.w3.org/2001/XMLSchema" xmlns:p="http://schemas.microsoft.com/office/2006/metadata/properties" xmlns:ns2="e3793ca1-6164-4dfb-aaf8-0aa60c0c70c2" xmlns:ns3="b3558f30-ae73-4668-947b-5578bd4f9b3c" targetNamespace="http://schemas.microsoft.com/office/2006/metadata/properties" ma:root="true" ma:fieldsID="e10a55ace02b924c5615230c40e2e4e5" ns2:_="" ns3:_="">
    <xsd:import namespace="e3793ca1-6164-4dfb-aaf8-0aa60c0c70c2"/>
    <xsd:import namespace="b3558f30-ae73-4668-947b-5578bd4f9b3c"/>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793ca1-6164-4dfb-aaf8-0aa60c0c7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802298-ac7f-4dc9-a73d-133dd7ac0fd3"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558f30-ae73-4668-947b-5578bd4f9b3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ca745f3-7035-451a-bc82-83d8f751ad85}" ma:internalName="TaxCatchAll" ma:showField="CatchAllData" ma:web="b3558f30-ae73-4668-947b-5578bd4f9b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793ca1-6164-4dfb-aaf8-0aa60c0c70c2">
      <Terms xmlns="http://schemas.microsoft.com/office/infopath/2007/PartnerControls"/>
    </lcf76f155ced4ddcb4097134ff3c332f>
    <TaxCatchAll xmlns="b3558f30-ae73-4668-947b-5578bd4f9b3c" xsi:nil="true"/>
  </documentManagement>
</p:properties>
</file>

<file path=customXml/itemProps1.xml><?xml version="1.0" encoding="utf-8"?>
<ds:datastoreItem xmlns:ds="http://schemas.openxmlformats.org/officeDocument/2006/customXml" ds:itemID="{2ADDCE91-4756-418F-8DD1-7FAD5509F3EC}"/>
</file>

<file path=customXml/itemProps2.xml><?xml version="1.0" encoding="utf-8"?>
<ds:datastoreItem xmlns:ds="http://schemas.openxmlformats.org/officeDocument/2006/customXml" ds:itemID="{ACAB2AA4-27F9-4152-AF48-F62E1374C34D}"/>
</file>

<file path=customXml/itemProps3.xml><?xml version="1.0" encoding="utf-8"?>
<ds:datastoreItem xmlns:ds="http://schemas.openxmlformats.org/officeDocument/2006/customXml" ds:itemID="{FDC8D540-9D1F-407B-BA32-871488841E66}"/>
</file>

<file path=docProps/app.xml><?xml version="1.0" encoding="utf-8"?>
<Properties xmlns="http://schemas.openxmlformats.org/officeDocument/2006/extended-properties" xmlns:vt="http://schemas.openxmlformats.org/officeDocument/2006/docPropsVTypes">
  <TotalTime>18986</TotalTime>
  <Words>1978</Words>
  <Application>Microsoft Macintosh PowerPoint</Application>
  <PresentationFormat>Widescreen</PresentationFormat>
  <Paragraphs>205</Paragraphs>
  <Slides>17</Slides>
  <Notes>17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Courier New</vt:lpstr>
      <vt:lpstr>Office Theme</vt:lpstr>
      <vt:lpstr>Regression Analysis</vt:lpstr>
      <vt:lpstr>What is regression? </vt:lpstr>
      <vt:lpstr>PowerPoint Presentation</vt:lpstr>
      <vt:lpstr>PowerPoint Presentation</vt:lpstr>
      <vt:lpstr>Regress mother's weight on age</vt:lpstr>
      <vt:lpstr>Regress mother's weight on race</vt:lpstr>
      <vt:lpstr>Regress mother's weight on age and race</vt:lpstr>
      <vt:lpstr>Predict the weight of a mother who is age 60 and race 1</vt:lpstr>
      <vt:lpstr>Linear regression assumptions</vt:lpstr>
      <vt:lpstr>Regress low birth weight on mother's age (continuous predictor)</vt:lpstr>
      <vt:lpstr>Regress low birth weight on mother's age (continuous predictor)</vt:lpstr>
      <vt:lpstr>Regress low birth weight on mother's race (categorical predictor)</vt:lpstr>
      <vt:lpstr>Regress low birth weight on mother's race (categorical predictor)</vt:lpstr>
      <vt:lpstr>Regress low birth weight on mother's age and mother's race (multiple predictors)</vt:lpstr>
      <vt:lpstr>Regress low birth weight on mother's age and mother's race (multiple predictors)</vt:lpstr>
      <vt:lpstr>Write out the fitted model</vt:lpstr>
      <vt:lpstr>Logistic regression 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Bias in Epidemiologic Studies</dc:title>
  <dc:creator>Cannell, Michael B</dc:creator>
  <cp:lastModifiedBy>Cannell, Michael B</cp:lastModifiedBy>
  <cp:revision>386</cp:revision>
  <dcterms:created xsi:type="dcterms:W3CDTF">2020-09-28T19:19:05Z</dcterms:created>
  <dcterms:modified xsi:type="dcterms:W3CDTF">2020-12-08T21:07:23Z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0x010100ED41D9ADB7F09344BC6B7E44F29CCBFD</vt:lpwstr>
  </property>
  <property fmtid="{D5CDD505-2E9C-101B-9397-08002B2CF9AE}" pid="3" name="MediaServiceImageTags">
    <vt:lpwstr/>
  </property>
</Properties>
</file>