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diagrams/data1.xml" ContentType="application/vnd.openxmlformats-officedocument.drawingml.diagramData+xml"/>
  <Override PartName="/ppt/slides/slide39.xml" ContentType="application/vnd.openxmlformats-officedocument.presentationml.slide+xml"/>
  <Override PartName="/ppt/presentation.xml" ContentType="application/vnd.openxmlformats-officedocument.presentationml.presentation.main+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19.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4.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diagrams/drawing1.xml" ContentType="application/vnd.ms-office.drawingml.diagramDrawing+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9" r:id="rId3"/>
    <p:sldId id="508" r:id="rId4"/>
    <p:sldId id="265" r:id="rId5"/>
    <p:sldId id="274" r:id="rId6"/>
    <p:sldId id="275" r:id="rId7"/>
    <p:sldId id="276" r:id="rId8"/>
    <p:sldId id="263" r:id="rId9"/>
    <p:sldId id="277" r:id="rId10"/>
    <p:sldId id="264" r:id="rId11"/>
    <p:sldId id="279" r:id="rId12"/>
    <p:sldId id="257" r:id="rId13"/>
    <p:sldId id="280" r:id="rId14"/>
    <p:sldId id="511" r:id="rId15"/>
    <p:sldId id="509" r:id="rId16"/>
    <p:sldId id="281" r:id="rId17"/>
    <p:sldId id="282" r:id="rId18"/>
    <p:sldId id="283" r:id="rId19"/>
    <p:sldId id="284" r:id="rId20"/>
    <p:sldId id="261" r:id="rId21"/>
    <p:sldId id="285" r:id="rId22"/>
    <p:sldId id="287" r:id="rId23"/>
    <p:sldId id="288" r:id="rId24"/>
    <p:sldId id="260" r:id="rId25"/>
    <p:sldId id="289" r:id="rId26"/>
    <p:sldId id="290" r:id="rId27"/>
    <p:sldId id="291" r:id="rId28"/>
    <p:sldId id="292" r:id="rId29"/>
    <p:sldId id="293" r:id="rId30"/>
    <p:sldId id="294" r:id="rId31"/>
    <p:sldId id="270" r:id="rId32"/>
    <p:sldId id="295" r:id="rId33"/>
    <p:sldId id="296" r:id="rId34"/>
    <p:sldId id="297" r:id="rId35"/>
    <p:sldId id="298" r:id="rId36"/>
    <p:sldId id="299" r:id="rId37"/>
    <p:sldId id="300" r:id="rId38"/>
    <p:sldId id="301"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p:restoredTop sz="62450"/>
  </p:normalViewPr>
  <p:slideViewPr>
    <p:cSldViewPr snapToGrid="0" snapToObjects="1">
      <p:cViewPr varScale="1">
        <p:scale>
          <a:sx n="79" d="100"/>
          <a:sy n="79" d="100"/>
        </p:scale>
        <p:origin x="2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t>Description</a:t>
          </a:r>
        </a:p>
      </dgm:t>
    </dgm:pt>
    <dgm:pt modelId="{13F26035-8C6D-4746-9376-E114FB0E98F8}" type="parTrans" cxnId="{D92F84A3-35E6-7D4F-891B-4C0A0C42A8DD}">
      <dgm:prSet/>
      <dgm:spPr/>
      <dgm:t>
        <a:bodyPr/>
        <a:lstStyle/>
        <a:p>
          <a:endParaRPr lang="en-US"/>
        </a:p>
      </dgm:t>
    </dgm:pt>
    <dgm:pt modelId="{04909AAD-B001-4341-A599-5DA32685966B}" type="sibTrans" cxnId="{D92F84A3-35E6-7D4F-891B-4C0A0C42A8DD}">
      <dgm:prSet/>
      <dgm:spPr/>
      <dgm:t>
        <a:bodyPr/>
        <a:lstStyle/>
        <a:p>
          <a:endParaRPr lang="en-US"/>
        </a:p>
      </dgm:t>
    </dgm:pt>
    <dgm:pt modelId="{C21558DB-0AF4-2141-95C3-5446409970E1}">
      <dgm:prSet phldrT="[Text]" custT="1"/>
      <dgm:spPr/>
      <dgm:t>
        <a:bodyPr/>
        <a:lstStyle/>
        <a:p>
          <a:r>
            <a:rPr lang="en-US" sz="4000" dirty="0"/>
            <a:t>Causation</a:t>
          </a:r>
        </a:p>
      </dgm:t>
    </dgm:pt>
    <dgm:pt modelId="{F4210790-A30F-0848-94D3-B73A070A03E0}" type="parTrans" cxnId="{76693ACC-F546-2B4E-8CAC-E9E79AACA4CB}">
      <dgm:prSet/>
      <dgm:spPr/>
      <dgm:t>
        <a:bodyPr/>
        <a:lstStyle/>
        <a:p>
          <a:endParaRPr lang="en-US"/>
        </a:p>
      </dgm:t>
    </dgm:pt>
    <dgm:pt modelId="{18556C23-47A3-6E4E-9787-09B8054D2A23}" type="sibTrans" cxnId="{76693ACC-F546-2B4E-8CAC-E9E79AACA4CB}">
      <dgm:prSet/>
      <dgm:spPr/>
      <dgm:t>
        <a:bodyPr/>
        <a:lstStyle/>
        <a:p>
          <a:endParaRPr lang="en-US"/>
        </a:p>
      </dgm:t>
    </dgm:pt>
    <dgm:pt modelId="{28197771-D306-244F-9743-B26F65EC9B93}">
      <dgm:prSet phldrT="[Text]"/>
      <dgm:spPr/>
      <dgm:t>
        <a:bodyPr/>
        <a:lstStyle/>
        <a:p>
          <a:r>
            <a:rPr lang="en-US" dirty="0"/>
            <a:t>Prediction</a:t>
          </a:r>
        </a:p>
      </dgm:t>
    </dgm:pt>
    <dgm:pt modelId="{B39554AC-A85C-B44E-A2B1-ECA0234F69B0}" type="parTrans" cxnId="{E5837AA4-9623-114A-BEAA-B492F3BDEAA1}">
      <dgm:prSet/>
      <dgm:spPr/>
      <dgm:t>
        <a:bodyPr/>
        <a:lstStyle/>
        <a:p>
          <a:endParaRPr lang="en-US"/>
        </a:p>
      </dgm:t>
    </dgm:pt>
    <dgm:pt modelId="{E737E574-04CB-164A-A811-A018896538E0}" type="sibTrans" cxnId="{E5837AA4-9623-114A-BEAA-B492F3BDEAA1}">
      <dgm:prSet/>
      <dgm:spPr/>
      <dgm:t>
        <a:bodyPr/>
        <a:lstStyle/>
        <a:p>
          <a:endParaRPr lang="en-US"/>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044700">
            <a:lnSpc>
              <a:spcPct val="90000"/>
            </a:lnSpc>
            <a:spcBef>
              <a:spcPct val="0"/>
            </a:spcBef>
            <a:spcAft>
              <a:spcPct val="35000"/>
            </a:spcAft>
            <a:buNone/>
          </a:pPr>
          <a:r>
            <a:rPr lang="en-US" sz="4600" kern="1200" dirty="0"/>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10/27/21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Causality is one of my favorite topics. I don’t feel like the textbook does a great job of giving you a big-picture overview of modern causal inference and how it fits into modern epidemiologic thinking and practice. I hope you watched the Hernan videos and found them helpful. If you’ll bear with me, I’m also going to back up a little bit and give you my current thoughts on these topics.</a:t>
            </a:r>
          </a:p>
        </p:txBody>
      </p:sp>
      <p:sp>
        <p:nvSpPr>
          <p:cNvPr id="4" name="Slide Number Placeholder 3"/>
          <p:cNvSpPr>
            <a:spLocks noGrp="1"/>
          </p:cNvSpPr>
          <p:nvPr>
            <p:ph type="sldNum" sz="quarter" idx="5"/>
          </p:nvPr>
        </p:nvSpPr>
        <p:spPr/>
        <p:txBody>
          <a:bodyPr/>
          <a:lstStyle/>
          <a:p>
            <a:fld id="{A04CC895-3B19-1948-8213-A5CD87C5981C}" type="slidenum">
              <a:rPr lang="en-US" smtClean="0"/>
              <a:t>1</a:t>
            </a:fld>
            <a:endParaRPr lang="en-US"/>
          </a:p>
        </p:txBody>
      </p:sp>
    </p:spTree>
    <p:extLst>
      <p:ext uri="{BB962C8B-B14F-4D97-AF65-F5344CB8AC3E}">
        <p14:creationId xmlns:p14="http://schemas.microsoft.com/office/powerpoint/2010/main" val="3123354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one the one hand, this is such a simple idea. We obviously have an intuitive understanding of cause and effect. If we didn’t, it’s doubtful that we could have survived this long. </a:t>
            </a:r>
          </a:p>
          <a:p>
            <a:endParaRPr lang="en-US" dirty="0"/>
          </a:p>
          <a:p>
            <a:r>
              <a:rPr lang="en-US" dirty="0"/>
              <a:t>Let’s start with an assumption and a question for you.</a:t>
            </a:r>
          </a:p>
          <a:p>
            <a:endParaRPr lang="en-US" dirty="0"/>
          </a:p>
          <a:p>
            <a:r>
              <a:rPr lang="en-US" dirty="0"/>
              <a:t>** Socrative 3</a:t>
            </a:r>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424144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Remember, we discussed that things could happen at random for no reason, or they could be the result of some sort of unobservable (from the viewpoint of Western science) and uncontrollable source – what I’m calling predetermination. While either of those explanations could be true, neither are really very useful to our goals in epidemiology.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Typically, those goals revolve around seeking answers to the question above, “Ok, but why do they happen?” And, we typically want those answers for one or both of the following reasons:</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1. The first reason is to predict (formally or intuitively) if or when a similar thing will happen again. For example, “will I, or someone I care about, get in another car wreck tomorrow?”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2. The second reason is to try to control if or when a similar happens again. For example, “what can I do to prevent myself or someone I care about from getting in a car wreck tomorrow?” In epidemiology, the first reason we might simply call prediction and the second reason we often call an intervention.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The explanation (sometimes called a theory) that we are most interested in today is what we will refer to causation or causal inference. That is, thing 2 (effect) happened because thing 1 (cause) happened. And this is where it gets interesting. First of all, the statement above, “thing 2 (effect) happened because thing 1 (cause) happened,” implies that if thing 1 hadn’t happened then thing 2 also wouldn’t have happened. In this course, we will call that counterfactual theory. Of course, real life is complicated and logical next questions may be: “If I see thing 2 happen, how do I figure out what thing 1 was?”, and “how do I know thing 2 wouldn’t have happened if thing 1 hadn’t happened?”, and “does thing 2 always happen after thing 1 or just sometimes?”, and “if I can figure out what thing 1 was and I do believe that thing 2 is likely to happen after thing 1, then what can I do about it?” </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example, “How do I know I wouldn’t have gotten in a car wreck if I hadn’t run that red light? Maybe my steering system would have failed at the exact same moment and I still would have wrecked.” These are the kinds of questions we attempt to formalize (i.e., make measurable) and answer with the sufficient-component cause model and with causal diagrams. Together, counterfactuals, sufficient-component cause models, and causal diagrams may be grouped under the theory of causal inference. Understanding why they happen, how to predict them, and how to control them are the basic foundational questions to nearly all of epidemiology, and the desire to answer them is the cause (you see what I did there?) of all the concepts and methods we will learn in this course.</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Perhaps, you are starting to see why this causality stuff is so simple, yet so complex. One the one hand, cause and effect are one of the most intuitive concepts imaginable to most of us. On the other hand, how do you answer questions like the 4 I’ve written on this slide with a high degree of certainty? How about we come up with a checklist of criteria?</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 Socrative 4</a:t>
            </a:r>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76620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 perfectly natural human thing to do is to make a checklist and start to classify things based on that checklist. One famous example of such a checklist, which was never intended by the author to be a checklist, is Hill’s criteria. Your assigned readings covered Hill’s criteria and why these guidelines are absolutely not sufficient for distinguishing causal from non-causal associations. However, they still have historical significance in the sense that these criteria, along with a lot of observational data, resulted in consensus that smoking was an important </a:t>
            </a:r>
            <a:r>
              <a:rPr lang="en-US" i="1" dirty="0"/>
              <a:t>cause </a:t>
            </a:r>
            <a:r>
              <a:rPr lang="en-US" i="0" dirty="0"/>
              <a:t>of lung cancer. Not merely associated with lung cancer.</a:t>
            </a:r>
          </a:p>
          <a:p>
            <a:endParaRPr lang="en-US" i="0" dirty="0"/>
          </a:p>
          <a:p>
            <a:r>
              <a:rPr lang="en-US" i="0" dirty="0"/>
              <a:t>I think it can also be instructive to review the ways in which each of these guidelines, as intuitive as they may seem, cannot be relied upon for drawing causal conclusions. Having said that, you do feel better about your results when they conform to some, or all, of these guidelines.</a:t>
            </a:r>
          </a:p>
          <a:p>
            <a:endParaRPr lang="en-US" i="0" dirty="0"/>
          </a:p>
          <a:p>
            <a:endParaRPr lang="en-US" i="0"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1818065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can’t rely on criteria, what can we rely on? Well, another modern model of causation is Rothman’s model of sufficient and component causes. When using this model, we start with the outcome or effect in mind and work backwards to hypothesize what set of causes can bring about the outcome. </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770133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291133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1196143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This proposed RMSCC gives a more realistic meaning to the statement “smoking causes lung cancer,” and helps us address questions like, “my uncle smoke for 50 years and didn’t get lung cancer. So, how can you say that smoking causes lung cancer?” Or, “My aunt got lung cancer last year, but she never smoked a cigarette in her life. How can you say that smoking causes lung cancer?”</a:t>
            </a:r>
          </a:p>
          <a:p>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 Socrative 5 – what causes smoking?</a:t>
            </a:r>
          </a:p>
          <a:p>
            <a:endParaRPr lang="en-US" sz="2400" dirty="0"/>
          </a:p>
          <a:p>
            <a:r>
              <a:rPr lang="en-US" sz="2400" dirty="0"/>
              <a:t>Smoking represents a component cause but is not sufficient to cause disease.</a:t>
            </a:r>
          </a:p>
          <a:p>
            <a:endParaRPr lang="en-US" sz="2400" dirty="0"/>
          </a:p>
          <a:p>
            <a:r>
              <a:rPr lang="en-US" sz="2400" dirty="0"/>
              <a:t>Each component cause has a corresponding causal complement made up of the other factors that make up a sufficient causal set. </a:t>
            </a:r>
            <a:r>
              <a:rPr lang="en-US" dirty="0"/>
              <a:t>In the case of smoking sufficient cause 3, U3 and the exposure to pollution represent a causal complement </a:t>
            </a:r>
          </a:p>
          <a:p>
            <a:endParaRPr lang="en-US" sz="2400" dirty="0"/>
          </a:p>
          <a:p>
            <a:r>
              <a:rPr lang="en-US" sz="2400" dirty="0"/>
              <a:t>Smoking is also not </a:t>
            </a:r>
            <a:r>
              <a:rPr lang="en-US" sz="2400" i="1" dirty="0"/>
              <a:t>necessary. </a:t>
            </a:r>
            <a:r>
              <a:rPr lang="en-US" dirty="0"/>
              <a:t>There are sufficient causes that do not include smoking.</a:t>
            </a:r>
          </a:p>
          <a:p>
            <a:endParaRPr lang="en-US" dirty="0"/>
          </a:p>
          <a:p>
            <a:r>
              <a:rPr lang="en-US" dirty="0"/>
              <a:t>Let’s get some practice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 Socrative 6, 7, 8</a:t>
            </a:r>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69272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Here’s another example – three sufficient cause sets for cervical cancer. </a:t>
            </a:r>
          </a:p>
          <a:p>
            <a:endParaRPr lang="en-US" sz="2400" dirty="0"/>
          </a:p>
          <a:p>
            <a:r>
              <a:rPr lang="en-US" sz="2400" dirty="0"/>
              <a:t>Note that HPV infection is present in all of the sufficient causes. According to the model HPV infection is thus a </a:t>
            </a:r>
            <a:r>
              <a:rPr lang="en-US" sz="2400" i="1" dirty="0"/>
              <a:t>necessary</a:t>
            </a:r>
            <a:r>
              <a:rPr lang="en-US" sz="2400" dirty="0"/>
              <a:t> cause for cervical cancer.</a:t>
            </a:r>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4218506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Rothman’s model of sufficient and component causes useful for causal theory and causal inference, there is significant debate about its usefulness in an applied setting.</a:t>
            </a:r>
          </a:p>
          <a:p>
            <a:endParaRPr lang="en-US" dirty="0"/>
          </a:p>
          <a:p>
            <a:r>
              <a:rPr lang="en-US" dirty="0"/>
              <a:t>So, is there a framework that </a:t>
            </a:r>
            <a:r>
              <a:rPr lang="en-US" i="1" dirty="0"/>
              <a:t>is</a:t>
            </a:r>
            <a:r>
              <a:rPr lang="en-US" i="0" dirty="0"/>
              <a:t> useful to us in an applied setting?</a:t>
            </a:r>
          </a:p>
          <a:p>
            <a:endParaRPr lang="en-US" i="0" dirty="0"/>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1726610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already, there isn’t complete consensus on the definition of causality, or even that it can be defined. However, most people who study causal inference seem to agree that if causality is a testable thing, then counterfactuals provide the best definition we currently have for that thing. Two ways of thinking about counterfactuals that I find appealing are: </a:t>
            </a:r>
          </a:p>
          <a:p>
            <a:endParaRPr lang="en-US" dirty="0"/>
          </a:p>
          <a:p>
            <a:pPr marL="228600" indent="-228600">
              <a:buAutoNum type="arabicPeriod"/>
            </a:pPr>
            <a:r>
              <a:rPr lang="en-US" dirty="0"/>
              <a:t>What would happen to Y (outcome) had X (exposure) been different and everything else been the same?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Do something, see what happens, get in a time machine, go back in time, do a different thing, see what happens. The difference between what happened the first time and what happened the second time is the causal effect.</a:t>
            </a:r>
          </a:p>
          <a:p>
            <a:pPr marL="228600" indent="-228600">
              <a:buAutoNum type="arabicPeriod"/>
            </a:pPr>
            <a:endParaRPr lang="en-US" dirty="0"/>
          </a:p>
          <a:p>
            <a:pPr marL="0" indent="0">
              <a:buNone/>
            </a:pPr>
            <a:r>
              <a:rPr lang="en-US" dirty="0"/>
              <a:t>Of course, we can’t measure either of these directly. However, there are methods that are theoretically able to give us the same results we would get if we could do these things to populations if we are willing to make certain assumptions. One method is to use an idealized randomized experiment. What do I mean by idealized?</a:t>
            </a:r>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469203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into the specifics of causality. I want to briefly remind you about some of the topics we talked about earlier in the course. </a:t>
            </a:r>
          </a:p>
          <a:p>
            <a:endParaRPr lang="en-US" dirty="0"/>
          </a:p>
          <a:p>
            <a:pPr rtl="0"/>
            <a:r>
              <a:rPr lang="en-US" sz="1200" b="0" i="0" u="none" strike="noStrike" kern="1200" dirty="0">
                <a:solidFill>
                  <a:schemeClr val="tx1"/>
                </a:solidFill>
                <a:effectLst/>
                <a:latin typeface="+mn-lt"/>
                <a:ea typeface="+mn-ea"/>
                <a:cs typeface="+mn-cs"/>
              </a:rPr>
              <a:t>Remember that 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We talked about uncertainty in the sense that there are very few checklists that we can rely on, statistical uncertainty, and causal uncertainty. </a:t>
            </a:r>
          </a:p>
          <a:p>
            <a:pPr rtl="0"/>
            <a:br>
              <a:rPr lang="en-US" b="0" dirty="0">
                <a:effectLst/>
              </a:rPr>
            </a:br>
            <a:r>
              <a:rPr lang="en-US" sz="1200" b="0" i="0" u="none" strike="noStrike" kern="1200" dirty="0">
                <a:solidFill>
                  <a:schemeClr val="tx1"/>
                </a:solidFill>
                <a:effectLst/>
                <a:latin typeface="+mn-lt"/>
                <a:ea typeface="+mn-ea"/>
                <a:cs typeface="+mn-cs"/>
              </a:rPr>
              <a:t>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data and statistics, are not typically not sufficient to answer such questions in and of themselves. The conclusions that we are able to make are almost always loaded with caveats and assumptions.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That is an unsettling thought for many people. But it is true nevertheless and we must accept it and become comfortable with it if we want to practice epidemiology.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912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idealized random experiment? It works because there are no common causes or common effects of exposure and outcome. The only thing that determines exposure group composition is the coin flip. Not race, SES, behavior, genetic predisposition, or anything else that could account for an association between exposure/treatment and outcome. So, the ability to estimate true counterfactual average causal effects is within humanities reach. It is theoretically possible to answer the causal questions that we often truly care about.</a:t>
            </a:r>
          </a:p>
          <a:p>
            <a:endParaRPr lang="en-US" dirty="0"/>
          </a:p>
          <a:p>
            <a:r>
              <a:rPr lang="en-US" dirty="0"/>
              <a:t>** Socrative 9</a:t>
            </a:r>
          </a:p>
          <a:p>
            <a:endParaRPr lang="en-US" dirty="0"/>
          </a:p>
          <a:p>
            <a:r>
              <a:rPr lang="en-US" dirty="0"/>
              <a:t>But, how feasible do these conditions sound in the real world? </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21</a:t>
            </a:fld>
            <a:endParaRPr lang="en-US"/>
          </a:p>
        </p:txBody>
      </p:sp>
    </p:spTree>
    <p:extLst>
      <p:ext uri="{BB962C8B-B14F-4D97-AF65-F5344CB8AC3E}">
        <p14:creationId xmlns:p14="http://schemas.microsoft.com/office/powerpoint/2010/main" val="1735354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 world, we often have to rely on data from observational studies to draw our conclusions. Why is that potentially a problem? It’s potentially a problem because the lack of random assignment opens the door to confounding and bias. These are statistical associations in our data that do not come from causal effects. Another issue that is not unique to observational studies, but is an issue nevertheless, is random error / chance / sampling variability. </a:t>
            </a:r>
          </a:p>
          <a:p>
            <a:endParaRPr lang="en-US" dirty="0"/>
          </a:p>
          <a:p>
            <a:r>
              <a:rPr lang="en-US" dirty="0"/>
              <a:t>So, the question becomes, ”is it possible to get the same conclusion from observational data that we would have gotten if we had carried out a randomized experiment?”</a:t>
            </a:r>
          </a:p>
        </p:txBody>
      </p:sp>
      <p:sp>
        <p:nvSpPr>
          <p:cNvPr id="4" name="Slide Number Placeholder 3"/>
          <p:cNvSpPr>
            <a:spLocks noGrp="1"/>
          </p:cNvSpPr>
          <p:nvPr>
            <p:ph type="sldNum" sz="quarter" idx="5"/>
          </p:nvPr>
        </p:nvSpPr>
        <p:spPr/>
        <p:txBody>
          <a:bodyPr/>
          <a:lstStyle/>
          <a:p>
            <a:fld id="{A04CC895-3B19-1948-8213-A5CD87C5981C}" type="slidenum">
              <a:rPr lang="en-US" smtClean="0"/>
              <a:t>22</a:t>
            </a:fld>
            <a:endParaRPr lang="en-US"/>
          </a:p>
        </p:txBody>
      </p:sp>
    </p:spTree>
    <p:extLst>
      <p:ext uri="{BB962C8B-B14F-4D97-AF65-F5344CB8AC3E}">
        <p14:creationId xmlns:p14="http://schemas.microsoft.com/office/powerpoint/2010/main" val="2934710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”Yes!”…. If we are willing to make certain assumptions. </a:t>
            </a:r>
          </a:p>
          <a:p>
            <a:endParaRPr lang="en-US" dirty="0"/>
          </a:p>
          <a:p>
            <a:r>
              <a:rPr lang="en-US" dirty="0"/>
              <a:t>The field of statistics has produced many tools that we can use to quantify, and therefor estimate, the effect of random error / chance / sampling variability if we are willing to make certain assumptions. </a:t>
            </a:r>
          </a:p>
          <a:p>
            <a:endParaRPr lang="en-US" dirty="0"/>
          </a:p>
          <a:p>
            <a:r>
              <a:rPr lang="en-US" dirty="0"/>
              <a:t>Further, pioneers in the field of causal inference (e.g., Judea Pearl, Jamie Robbins, Sander Greenland, Miguel Hernan) have refined and tested tools that allow us to estimate bona fide average causal effects from observational data if we are willing to make certain assumptions. One of those tools -- the one we will focus on in this course – is called directed acyclic graphs, or DAGs for short. A very simple DAG is shown here. </a:t>
            </a:r>
          </a:p>
        </p:txBody>
      </p:sp>
      <p:sp>
        <p:nvSpPr>
          <p:cNvPr id="4" name="Slide Number Placeholder 3"/>
          <p:cNvSpPr>
            <a:spLocks noGrp="1"/>
          </p:cNvSpPr>
          <p:nvPr>
            <p:ph type="sldNum" sz="quarter" idx="5"/>
          </p:nvPr>
        </p:nvSpPr>
        <p:spPr/>
        <p:txBody>
          <a:bodyPr/>
          <a:lstStyle/>
          <a:p>
            <a:fld id="{A04CC895-3B19-1948-8213-A5CD87C5981C}" type="slidenum">
              <a:rPr lang="en-US" smtClean="0"/>
              <a:t>23</a:t>
            </a:fld>
            <a:endParaRPr lang="en-US"/>
          </a:p>
        </p:txBody>
      </p:sp>
    </p:spTree>
    <p:extLst>
      <p:ext uri="{BB962C8B-B14F-4D97-AF65-F5344CB8AC3E}">
        <p14:creationId xmlns:p14="http://schemas.microsoft.com/office/powerpoint/2010/main" val="2431743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talk about some of the basic nuts and bolts of DAGs. In future modules, we will continue to learn more about their application.</a:t>
            </a:r>
          </a:p>
          <a:p>
            <a:endParaRPr lang="en-US" dirty="0"/>
          </a:p>
          <a:p>
            <a:r>
              <a:rPr lang="en-US" dirty="0"/>
              <a:t>The last bullet is key. You’ve all heard that association or correlation does not equal causation, which is true. But, if you are willing to accept the assumptions baked into the qualitative causal model (the graph picture), and you follow the rules of D-separation in your analysis, then any statistical associations ARE casual effects. </a:t>
            </a:r>
          </a:p>
          <a:p>
            <a:endParaRPr lang="en-US" dirty="0"/>
          </a:p>
          <a:p>
            <a:r>
              <a:rPr lang="en-US" dirty="0"/>
              <a:t>The remaining controversy and uncertainty around DAGs comes for the “if you are willing to accept the assumptions” part of what I just said. The assumptions are not always reasonable and can’t always be tested directly. However, even in the absence of complete certainty, DAGs have shown themselves to be a useful tool in epidemiology over and over. </a:t>
            </a:r>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13198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DAGs are made from nodes and edges. You may see the DAGs where the nodes are literal dots, and you may see DAGs that use variable names directly as the nodes. It seems to me that the second form is more common in the epidemiology literature. </a:t>
            </a:r>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3621549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sometimes hear the relationships between variables in a DAG describe in terms of family relationships. In this DAG, X is a parent of Y and a grandparent of Z. Equivalently, Y is a child of X , Z is a child of Y, and Z is a grandchild of X. </a:t>
            </a:r>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4269479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Paths are any arrow-based route between two variables on the graph. In this DAG, there is a path from X to Y, from Y to Z, and from X  to Z that goes through Y. Paths are blocked or open according to D-separation rules, which we will discuss in just a moment.</a:t>
            </a:r>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933949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Colliders are when two arrowhead “collide” into a node. Note that colliders are path specific. For example, Y is a collider on the X -&gt; Y &lt;- Z path, but it is not a collider on the X -&gt; Y -&gt; W path.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3511745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causes are an important concept when using DAGs. In this DAG, Y is a common cause of X and Z. We know this because an arrow points from Y to X and from Y to 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statistical association can follow any path regardless of the direction of the arrows (in the absence of colliders). Causal effects only follow the direction of the arrows (assuming your assumptions are correct). So, in this case, we expect X to be associated with Z even though X does not cause Z. We can also say that Y confounds the relationship (or lack of relationship) between X and Z. </a:t>
            </a:r>
          </a:p>
        </p:txBody>
      </p:sp>
      <p:sp>
        <p:nvSpPr>
          <p:cNvPr id="4" name="Slide Number Placeholder 3"/>
          <p:cNvSpPr>
            <a:spLocks noGrp="1"/>
          </p:cNvSpPr>
          <p:nvPr>
            <p:ph type="sldNum" sz="quarter" idx="5"/>
          </p:nvPr>
        </p:nvSpPr>
        <p:spPr/>
        <p:txBody>
          <a:bodyPr/>
          <a:lstStyle/>
          <a:p>
            <a:fld id="{A04CC895-3B19-1948-8213-A5CD87C5981C}" type="slidenum">
              <a:rPr lang="en-US" smtClean="0"/>
              <a:t>29</a:t>
            </a:fld>
            <a:endParaRPr lang="en-US"/>
          </a:p>
        </p:txBody>
      </p:sp>
    </p:spTree>
    <p:extLst>
      <p:ext uri="{BB962C8B-B14F-4D97-AF65-F5344CB8AC3E}">
        <p14:creationId xmlns:p14="http://schemas.microsoft.com/office/powerpoint/2010/main" val="1906563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Common effects are also an important concept when using DAGs. In this DAG, Z is a common effect of X and Y. We know this because an arrow points from X to Z and from Y to Z. Note that Z is a collider on the path X -&gt; Z &lt;- Y and on the path Y -&gt; Z &lt;-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note that statistical association can follow any path regardless of the direction of the arrows (in the absence of colliders). Causal effects only follow the direction of the arrows (assuming your assumptions are correct). So, in this case, we do not expect X to be associated with Y even though there is a path from X to Y. We can also say that Z blocks the association between X and Y.</a:t>
            </a:r>
          </a:p>
        </p:txBody>
      </p:sp>
      <p:sp>
        <p:nvSpPr>
          <p:cNvPr id="4" name="Slide Number Placeholder 3"/>
          <p:cNvSpPr>
            <a:spLocks noGrp="1"/>
          </p:cNvSpPr>
          <p:nvPr>
            <p:ph type="sldNum" sz="quarter" idx="5"/>
          </p:nvPr>
        </p:nvSpPr>
        <p:spPr/>
        <p:txBody>
          <a:bodyPr/>
          <a:lstStyle/>
          <a:p>
            <a:fld id="{A04CC895-3B19-1948-8213-A5CD87C5981C}" type="slidenum">
              <a:rPr lang="en-US" smtClean="0"/>
              <a:t>30</a:t>
            </a:fld>
            <a:endParaRPr lang="en-US"/>
          </a:p>
        </p:txBody>
      </p:sp>
    </p:spTree>
    <p:extLst>
      <p:ext uri="{BB962C8B-B14F-4D97-AF65-F5344CB8AC3E}">
        <p14:creationId xmlns:p14="http://schemas.microsoft.com/office/powerpoint/2010/main" val="288753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past two weeks, we’ve been learning about different types of measures we commonly use in epidemiology. Remember that the end result of those measurement and analysis activities are descriptions, predictions, and explanations of health-related phenomena. </a:t>
            </a:r>
          </a:p>
          <a:p>
            <a:endParaRPr lang="en-US" dirty="0"/>
          </a:p>
          <a:p>
            <a:r>
              <a:rPr lang="en-US" dirty="0"/>
              <a:t>** Socrative 1</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430318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generally, we can use the rules of D-separation to estimate average causal effects from DAGs when all assumptions are met. Here they are in their totality. Let’s quickly look at each in isolation.</a:t>
            </a:r>
          </a:p>
        </p:txBody>
      </p:sp>
      <p:sp>
        <p:nvSpPr>
          <p:cNvPr id="4" name="Slide Number Placeholder 3"/>
          <p:cNvSpPr>
            <a:spLocks noGrp="1"/>
          </p:cNvSpPr>
          <p:nvPr>
            <p:ph type="sldNum" sz="quarter" idx="5"/>
          </p:nvPr>
        </p:nvSpPr>
        <p:spPr/>
        <p:txBody>
          <a:bodyPr/>
          <a:lstStyle/>
          <a:p>
            <a:fld id="{A04CC895-3B19-1948-8213-A5CD87C5981C}" type="slidenum">
              <a:rPr lang="en-US" smtClean="0"/>
              <a:t>31</a:t>
            </a:fld>
            <a:endParaRPr lang="en-US"/>
          </a:p>
        </p:txBody>
      </p:sp>
    </p:spTree>
    <p:extLst>
      <p:ext uri="{BB962C8B-B14F-4D97-AF65-F5344CB8AC3E}">
        <p14:creationId xmlns:p14="http://schemas.microsoft.com/office/powerpoint/2010/main" val="4026728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668383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open. The second is closed.</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6411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path is closed. The second is open.</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12398194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conditioned on W, the path X -&gt; Y &lt;- Z is open.</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3657253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course progresses, we will use the rules of D-separation to better understand, and potentially control for, bias </a:t>
            </a:r>
            <a:r>
              <a:rPr lang="en-US"/>
              <a:t>and confounding.</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126234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2047921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39</a:t>
            </a:fld>
            <a:endParaRPr lang="en-US"/>
          </a:p>
        </p:txBody>
      </p:sp>
    </p:spTree>
    <p:extLst>
      <p:ext uri="{BB962C8B-B14F-4D97-AF65-F5344CB8AC3E}">
        <p14:creationId xmlns:p14="http://schemas.microsoft.com/office/powerpoint/2010/main" val="422887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when we say describe in this context, we are typically not necessarily looking for associations in the data between two or more variables. Rather, we are simply looking at the distribution of a single variable/measure. Typically, this is done in the context of resource management and/or planning.</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29987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However, when these distributions are being specifically used for resource management and planning, I would usually still consider the goal to be descriptive rather than predictive.</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2145892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the measures we learned about in the chapter on measures of disease occurrence as descriptive. Often, these descriptive measures can be very useful in their own right, but they are also used as a foundation for hypothesis generation and prediction as well.</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726213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our goal is prediction, I think it is safe to say that our analyses will focus on associations. And what are associations?</a:t>
            </a:r>
          </a:p>
          <a:p>
            <a:endParaRPr lang="en-US" dirty="0"/>
          </a:p>
          <a:p>
            <a:r>
              <a:rPr lang="en-US" dirty="0"/>
              <a:t>** Socrative 2</a:t>
            </a:r>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60097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Association exists when the distribution of the thing we are measuring is different, on average, in two groups. Alternatively, we can say that Knowing something about X tells you something (or helps you predict) about Y.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413559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Predictions, especially good ones, can obviously be useful on their own. We may know that people of a certain race/ethnicity are most likely to get a particular form of cancer. Knowing that may allow us to concentrate screening efforts more effectively. We may know that older adults who begin to have trouble managing their finances are more likely to develop dementia. We may be able to use that information as an early indicator of important health problems to come.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However, in epidemiology, we are very often not content with predictions alone. It is extremely common for our questions and studies to either directly ask causal questions or imply causal relationships between variables. The reason we are often more interested in causal associations than mere predictions can be found directly in our definition of epidemiology. We want to control health problems. Said another way, we want to know why ”bad” things happen so that we can stop them from happening and/or why “good” things happen so that we can make them happen more often.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idea is simultaneously so straightforward and so complex. As we will see throughout the semester.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Notice that in the cases above these predictions may be perfectly valid, but do they get us any closer to our ultimate goal of “controlling health problems?” We can’t change anyone’s race or ethnicity, can we? Even if we could, I’m hard-pressed to think of an example of a health outcome that is caused directly by a person’s race or ethnicity. Race and ethnicity are just a proxy for the true unmeasured cause. Likewise, do you really believe that if we hired an accountant to help an older person manage their finances that they would no longer develop dementia? Of course not.</a:t>
            </a:r>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388479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p>
            <a:fld id="{97E5D4AC-B265-BC46-B8CB-964562500F15}" type="datetimeFigureOut">
              <a:rPr lang="en-US" smtClean="0"/>
              <a:t>10/27/21</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5D4AC-B265-BC46-B8CB-964562500F15}" type="datetimeFigureOut">
              <a:rPr lang="en-US" smtClean="0"/>
              <a:t>10/27/21</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D332D-D9CB-6E42-9250-9951AF7CA4A7}" type="slidenum">
              <a:rPr lang="en-US" smtClean="0"/>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A6-1746-3048-A37B-7701B78CF739}"/>
              </a:ext>
            </a:extLst>
          </p:cNvPr>
          <p:cNvSpPr>
            <a:spLocks noGrp="1"/>
          </p:cNvSpPr>
          <p:nvPr>
            <p:ph type="ctrTitle"/>
          </p:nvPr>
        </p:nvSpPr>
        <p:spPr>
          <a:xfrm>
            <a:off x="1524000" y="1122362"/>
            <a:ext cx="9144000" cy="3754437"/>
          </a:xfrm>
        </p:spPr>
        <p:txBody>
          <a:bodyPr>
            <a:normAutofit/>
          </a:bodyPr>
          <a:lstStyle/>
          <a:p>
            <a:r>
              <a:rPr lang="en-US" dirty="0"/>
              <a:t>Brief Introduction Causality and Causal Inference in Epidemiology</a:t>
            </a:r>
          </a:p>
        </p:txBody>
      </p:sp>
    </p:spTree>
    <p:extLst>
      <p:ext uri="{BB962C8B-B14F-4D97-AF65-F5344CB8AC3E}">
        <p14:creationId xmlns:p14="http://schemas.microsoft.com/office/powerpoint/2010/main" val="386136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lstStyle/>
          <a:p>
            <a:r>
              <a:rPr lang="en-US" dirty="0"/>
              <a:t>Believe it or not there is legitimate debate about whether or not causation is even a thing.</a:t>
            </a:r>
          </a:p>
          <a:p>
            <a:r>
              <a:rPr lang="en-US" dirty="0"/>
              <a:t>Let’s start with this assumption — things happen. </a:t>
            </a:r>
          </a:p>
          <a:p>
            <a:r>
              <a:rPr lang="en-US" dirty="0"/>
              <a:t>Ok, but why do they happen? For example, “I got in a car wreck today.” That’s a thing. “Why did I get in a car wreck today?”</a:t>
            </a:r>
          </a:p>
          <a:p>
            <a:endParaRPr lang="en-US" dirty="0"/>
          </a:p>
        </p:txBody>
      </p:sp>
    </p:spTree>
    <p:extLst>
      <p:ext uri="{BB962C8B-B14F-4D97-AF65-F5344CB8AC3E}">
        <p14:creationId xmlns:p14="http://schemas.microsoft.com/office/powerpoint/2010/main" val="372752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E3F-8A33-8649-8016-1A700394F562}"/>
              </a:ext>
            </a:extLst>
          </p:cNvPr>
          <p:cNvSpPr>
            <a:spLocks noGrp="1"/>
          </p:cNvSpPr>
          <p:nvPr>
            <p:ph type="title"/>
          </p:nvPr>
        </p:nvSpPr>
        <p:spPr/>
        <p:txBody>
          <a:bodyPr/>
          <a:lstStyle/>
          <a:p>
            <a:r>
              <a:rPr lang="en-US" dirty="0"/>
              <a:t>Causation</a:t>
            </a:r>
          </a:p>
        </p:txBody>
      </p:sp>
      <p:sp>
        <p:nvSpPr>
          <p:cNvPr id="3" name="Content Placeholder 2">
            <a:extLst>
              <a:ext uri="{FF2B5EF4-FFF2-40B4-BE49-F238E27FC236}">
                <a16:creationId xmlns:a16="http://schemas.microsoft.com/office/drawing/2014/main" id="{CA7999F8-CE57-244B-B7EF-CA442173B2DD}"/>
              </a:ext>
            </a:extLst>
          </p:cNvPr>
          <p:cNvSpPr>
            <a:spLocks noGrp="1"/>
          </p:cNvSpPr>
          <p:nvPr>
            <p:ph idx="1"/>
          </p:nvPr>
        </p:nvSpPr>
        <p:spPr/>
        <p:txBody>
          <a:bodyPr>
            <a:normAutofit fontScale="92500" lnSpcReduction="20000"/>
          </a:bodyPr>
          <a:lstStyle/>
          <a:p>
            <a:r>
              <a:rPr lang="en-US" dirty="0"/>
              <a:t>Let’s start with this assumption — things happen. Ok, but why do they happen? For example, “I got in a car wreck today.” That’s a thing. “Why did I get in a car wreck today?”</a:t>
            </a:r>
          </a:p>
          <a:p>
            <a:r>
              <a:rPr lang="en-US" dirty="0"/>
              <a:t>No reason.</a:t>
            </a:r>
          </a:p>
          <a:p>
            <a:r>
              <a:rPr lang="en-US" dirty="0"/>
              <a:t>Predetermination.</a:t>
            </a:r>
          </a:p>
          <a:p>
            <a:r>
              <a:rPr lang="en-US" dirty="0"/>
              <a:t>Causation/causal inference.</a:t>
            </a:r>
          </a:p>
          <a:p>
            <a:pPr lvl="1"/>
            <a:r>
              <a:rPr lang="en-US" dirty="0"/>
              <a:t>Thing 1 -&gt; Thing 2.</a:t>
            </a:r>
          </a:p>
          <a:p>
            <a:pPr lvl="1"/>
            <a:r>
              <a:rPr lang="en-US" dirty="0"/>
              <a:t>Counterfactual theory.</a:t>
            </a:r>
          </a:p>
          <a:p>
            <a:pPr lvl="1"/>
            <a:r>
              <a:rPr lang="en-US" dirty="0"/>
              <a:t>“If I see thing 2 happen, how do I figure out what thing 1 was?”</a:t>
            </a:r>
          </a:p>
          <a:p>
            <a:pPr lvl="1"/>
            <a:r>
              <a:rPr lang="en-US" dirty="0"/>
              <a:t>“How do I know thing 2 wouldn’t have happened if thing 1 hadn’t happened?”</a:t>
            </a:r>
          </a:p>
          <a:p>
            <a:pPr lvl="1"/>
            <a:r>
              <a:rPr lang="en-US" dirty="0"/>
              <a:t>“Does thing 2 always happen after thing 1 or just sometimes?”</a:t>
            </a:r>
          </a:p>
          <a:p>
            <a:pPr lvl="1"/>
            <a:r>
              <a:rPr lang="en-US" dirty="0"/>
              <a:t>“If I can figure out what thing 1 was and I do believe that thing 2 is likely to happen after thing 1, then what can I do about it?” </a:t>
            </a:r>
          </a:p>
          <a:p>
            <a:pPr lvl="1"/>
            <a:endParaRPr lang="en-US" dirty="0"/>
          </a:p>
          <a:p>
            <a:endParaRPr lang="en-US" dirty="0"/>
          </a:p>
          <a:p>
            <a:endParaRPr lang="en-US" dirty="0"/>
          </a:p>
        </p:txBody>
      </p:sp>
    </p:spTree>
    <p:extLst>
      <p:ext uri="{BB962C8B-B14F-4D97-AF65-F5344CB8AC3E}">
        <p14:creationId xmlns:p14="http://schemas.microsoft.com/office/powerpoint/2010/main" val="350569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020519-70BE-504F-A326-77071FB74D6D}"/>
              </a:ext>
            </a:extLst>
          </p:cNvPr>
          <p:cNvGraphicFramePr>
            <a:graphicFrameLocks noGrp="1"/>
          </p:cNvGraphicFramePr>
          <p:nvPr>
            <p:extLst>
              <p:ext uri="{D42A27DB-BD31-4B8C-83A1-F6EECF244321}">
                <p14:modId xmlns:p14="http://schemas.microsoft.com/office/powerpoint/2010/main" val="2463260552"/>
              </p:ext>
            </p:extLst>
          </p:nvPr>
        </p:nvGraphicFramePr>
        <p:xfrm>
          <a:off x="0" y="0"/>
          <a:ext cx="12192000" cy="6857999"/>
        </p:xfrm>
        <a:graphic>
          <a:graphicData uri="http://schemas.openxmlformats.org/drawingml/2006/table">
            <a:tbl>
              <a:tblPr firstRow="1" bandRow="1">
                <a:tableStyleId>{69012ECD-51FC-41F1-AA8D-1B2483CD663E}</a:tableStyleId>
              </a:tblPr>
              <a:tblGrid>
                <a:gridCol w="4695568">
                  <a:extLst>
                    <a:ext uri="{9D8B030D-6E8A-4147-A177-3AD203B41FA5}">
                      <a16:colId xmlns:a16="http://schemas.microsoft.com/office/drawing/2014/main" val="4205513644"/>
                    </a:ext>
                  </a:extLst>
                </a:gridCol>
                <a:gridCol w="7496432">
                  <a:extLst>
                    <a:ext uri="{9D8B030D-6E8A-4147-A177-3AD203B41FA5}">
                      <a16:colId xmlns:a16="http://schemas.microsoft.com/office/drawing/2014/main" val="1770528435"/>
                    </a:ext>
                  </a:extLst>
                </a:gridCol>
              </a:tblGrid>
              <a:tr h="545693">
                <a:tc>
                  <a:txBody>
                    <a:bodyPr/>
                    <a:lstStyle/>
                    <a:p>
                      <a:r>
                        <a:rPr lang="en-US" dirty="0"/>
                        <a:t>Guideline</a:t>
                      </a:r>
                    </a:p>
                  </a:txBody>
                  <a:tcPr/>
                </a:tc>
                <a:tc>
                  <a:txBody>
                    <a:bodyPr/>
                    <a:lstStyle/>
                    <a:p>
                      <a:r>
                        <a:rPr lang="en-US" dirty="0"/>
                        <a:t>Issue / Counter-example</a:t>
                      </a:r>
                    </a:p>
                  </a:txBody>
                  <a:tcPr/>
                </a:tc>
                <a:extLst>
                  <a:ext uri="{0D108BD9-81ED-4DB2-BD59-A6C34878D82A}">
                    <a16:rowId xmlns:a16="http://schemas.microsoft.com/office/drawing/2014/main" val="1989817026"/>
                  </a:ext>
                </a:extLst>
              </a:tr>
              <a:tr h="621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Strength of association</a:t>
                      </a:r>
                    </a:p>
                  </a:txBody>
                  <a:tcPr/>
                </a:tc>
                <a:tc>
                  <a:txBody>
                    <a:bodyPr/>
                    <a:lstStyle/>
                    <a:p>
                      <a:r>
                        <a:rPr lang="en-US" dirty="0"/>
                        <a:t>Children’s shoe sizes and reading aptitude are strongly associated.</a:t>
                      </a:r>
                    </a:p>
                  </a:txBody>
                  <a:tcPr/>
                </a:tc>
                <a:extLst>
                  <a:ext uri="{0D108BD9-81ED-4DB2-BD59-A6C34878D82A}">
                    <a16:rowId xmlns:a16="http://schemas.microsoft.com/office/drawing/2014/main" val="919676705"/>
                  </a:ext>
                </a:extLst>
              </a:tr>
              <a:tr h="545693">
                <a:tc>
                  <a:txBody>
                    <a:bodyPr/>
                    <a:lstStyle/>
                    <a:p>
                      <a:r>
                        <a:rPr lang="en-US" dirty="0"/>
                        <a:t>Consistency</a:t>
                      </a:r>
                    </a:p>
                  </a:txBody>
                  <a:tcPr/>
                </a:tc>
                <a:tc>
                  <a:txBody>
                    <a:bodyPr/>
                    <a:lstStyle/>
                    <a:p>
                      <a:r>
                        <a:rPr lang="en-US" dirty="0"/>
                        <a:t>Many biased studies are still biased studies.</a:t>
                      </a:r>
                    </a:p>
                  </a:txBody>
                  <a:tcPr/>
                </a:tc>
                <a:extLst>
                  <a:ext uri="{0D108BD9-81ED-4DB2-BD59-A6C34878D82A}">
                    <a16:rowId xmlns:a16="http://schemas.microsoft.com/office/drawing/2014/main" val="1820377287"/>
                  </a:ext>
                </a:extLst>
              </a:tr>
              <a:tr h="650076">
                <a:tc>
                  <a:txBody>
                    <a:bodyPr/>
                    <a:lstStyle/>
                    <a:p>
                      <a:r>
                        <a:rPr lang="en-US" dirty="0"/>
                        <a:t>Specificity</a:t>
                      </a:r>
                    </a:p>
                  </a:txBody>
                  <a:tcPr/>
                </a:tc>
                <a:tc>
                  <a:txBody>
                    <a:bodyPr/>
                    <a:lstStyle/>
                    <a:p>
                      <a:r>
                        <a:rPr lang="en-US" dirty="0"/>
                        <a:t>Does the fact that smoking causes longer cancer make it any less likely that it also causes heart disease?</a:t>
                      </a:r>
                    </a:p>
                  </a:txBody>
                  <a:tcPr/>
                </a:tc>
                <a:extLst>
                  <a:ext uri="{0D108BD9-81ED-4DB2-BD59-A6C34878D82A}">
                    <a16:rowId xmlns:a16="http://schemas.microsoft.com/office/drawing/2014/main" val="3596747824"/>
                  </a:ext>
                </a:extLst>
              </a:tr>
              <a:tr h="621833">
                <a:tc>
                  <a:txBody>
                    <a:bodyPr/>
                    <a:lstStyle/>
                    <a:p>
                      <a:r>
                        <a:rPr lang="en-US" dirty="0"/>
                        <a:t>Temporality</a:t>
                      </a:r>
                    </a:p>
                  </a:txBody>
                  <a:tcPr/>
                </a:tc>
                <a:tc>
                  <a:txBody>
                    <a:bodyPr/>
                    <a:lstStyle/>
                    <a:p>
                      <a:r>
                        <a:rPr lang="en-US" dirty="0"/>
                        <a:t>The rooster’s crow always precedes the sunrise. Does it cause the sunrise?</a:t>
                      </a:r>
                    </a:p>
                  </a:txBody>
                  <a:tcPr/>
                </a:tc>
                <a:extLst>
                  <a:ext uri="{0D108BD9-81ED-4DB2-BD59-A6C34878D82A}">
                    <a16:rowId xmlns:a16="http://schemas.microsoft.com/office/drawing/2014/main" val="1954890859"/>
                  </a:ext>
                </a:extLst>
              </a:tr>
              <a:tr h="621833">
                <a:tc>
                  <a:txBody>
                    <a:bodyPr/>
                    <a:lstStyle/>
                    <a:p>
                      <a:r>
                        <a:rPr lang="en-US" dirty="0"/>
                        <a:t>Biological gradient</a:t>
                      </a:r>
                    </a:p>
                  </a:txBody>
                  <a:tcPr/>
                </a:tc>
                <a:tc>
                  <a:txBody>
                    <a:bodyPr/>
                    <a:lstStyle/>
                    <a:p>
                      <a:r>
                        <a:rPr lang="en-US" dirty="0"/>
                        <a:t>Threshold effects, non linear relationships. Alcohol and lung cancer.</a:t>
                      </a:r>
                    </a:p>
                  </a:txBody>
                  <a:tcPr/>
                </a:tc>
                <a:extLst>
                  <a:ext uri="{0D108BD9-81ED-4DB2-BD59-A6C34878D82A}">
                    <a16:rowId xmlns:a16="http://schemas.microsoft.com/office/drawing/2014/main" val="1648859539"/>
                  </a:ext>
                </a:extLst>
              </a:tr>
              <a:tr h="545693">
                <a:tc>
                  <a:txBody>
                    <a:bodyPr/>
                    <a:lstStyle/>
                    <a:p>
                      <a:r>
                        <a:rPr lang="en-US" dirty="0"/>
                        <a:t>Biological plausibility</a:t>
                      </a:r>
                    </a:p>
                  </a:txBody>
                  <a:tcPr/>
                </a:tc>
                <a:tc>
                  <a:txBody>
                    <a:bodyPr/>
                    <a:lstStyle/>
                    <a:p>
                      <a:r>
                        <a:rPr lang="en-US" dirty="0"/>
                        <a:t>Changes with the times, Miasma.</a:t>
                      </a:r>
                    </a:p>
                  </a:txBody>
                  <a:tcPr/>
                </a:tc>
                <a:extLst>
                  <a:ext uri="{0D108BD9-81ED-4DB2-BD59-A6C34878D82A}">
                    <a16:rowId xmlns:a16="http://schemas.microsoft.com/office/drawing/2014/main" val="3272891681"/>
                  </a:ext>
                </a:extLst>
              </a:tr>
              <a:tr h="928680">
                <a:tc>
                  <a:txBody>
                    <a:bodyPr/>
                    <a:lstStyle/>
                    <a:p>
                      <a:r>
                        <a:rPr lang="en-US" dirty="0"/>
                        <a:t>Coherence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﻿Coherence with established theory or facts is certainly desirable, but the history of science is filled with overturned theories and mistaken laboratory findings. </a:t>
                      </a:r>
                    </a:p>
                  </a:txBody>
                  <a:tcPr/>
                </a:tc>
                <a:extLst>
                  <a:ext uri="{0D108BD9-81ED-4DB2-BD59-A6C34878D82A}">
                    <a16:rowId xmlns:a16="http://schemas.microsoft.com/office/drawing/2014/main" val="896101870"/>
                  </a:ext>
                </a:extLst>
              </a:tr>
              <a:tr h="621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Experimental studies</a:t>
                      </a:r>
                    </a:p>
                  </a:txBody>
                  <a:tcPr/>
                </a:tc>
                <a:tc>
                  <a:txBody>
                    <a:bodyPr/>
                    <a:lstStyle/>
                    <a:p>
                      <a:r>
                        <a:rPr lang="en-US" dirty="0"/>
                        <a:t>Not always possible, and not always flawless, not always generalizable.</a:t>
                      </a:r>
                    </a:p>
                  </a:txBody>
                  <a:tcPr/>
                </a:tc>
                <a:extLst>
                  <a:ext uri="{0D108BD9-81ED-4DB2-BD59-A6C34878D82A}">
                    <a16:rowId xmlns:a16="http://schemas.microsoft.com/office/drawing/2014/main" val="639394216"/>
                  </a:ext>
                </a:extLst>
              </a:tr>
              <a:tr h="1154832">
                <a:tc>
                  <a:txBody>
                    <a:bodyPr/>
                    <a:lstStyle/>
                    <a:p>
                      <a:r>
                        <a:rPr lang="en-US" dirty="0"/>
                        <a:t>Analogy</a:t>
                      </a:r>
                    </a:p>
                  </a:txBody>
                  <a:tcPr/>
                </a:tc>
                <a:tc>
                  <a:txBody>
                    <a:bodyPr/>
                    <a:lstStyle/>
                    <a:p>
                      <a:r>
                        <a:rPr lang="en-US" dirty="0"/>
                        <a:t>People can find analogies anywhere. Getting punched in the gut makes me cough. Smoking makes me cough and causes lung cancer. Therefore, getting punched in the gut causes lung cancer.</a:t>
                      </a:r>
                    </a:p>
                  </a:txBody>
                  <a:tcPr/>
                </a:tc>
                <a:extLst>
                  <a:ext uri="{0D108BD9-81ED-4DB2-BD59-A6C34878D82A}">
                    <a16:rowId xmlns:a16="http://schemas.microsoft.com/office/drawing/2014/main" val="2526455300"/>
                  </a:ext>
                </a:extLst>
              </a:tr>
            </a:tbl>
          </a:graphicData>
        </a:graphic>
      </p:graphicFrame>
    </p:spTree>
    <p:extLst>
      <p:ext uri="{BB962C8B-B14F-4D97-AF65-F5344CB8AC3E}">
        <p14:creationId xmlns:p14="http://schemas.microsoft.com/office/powerpoint/2010/main" val="2480015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Starts from the effect and works backwards to a set of causes</a:t>
            </a:r>
          </a:p>
          <a:p>
            <a:r>
              <a:rPr lang="en-US" dirty="0"/>
              <a:t>Answers the question: “Given a particular effect/outcome, what are the various events that might have been its cause?”</a:t>
            </a:r>
          </a:p>
        </p:txBody>
      </p:sp>
    </p:spTree>
    <p:extLst>
      <p:ext uri="{BB962C8B-B14F-4D97-AF65-F5344CB8AC3E}">
        <p14:creationId xmlns:p14="http://schemas.microsoft.com/office/powerpoint/2010/main" val="271328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62ED-391C-D54C-BA95-4C1EC658F503}"/>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93872A18-C1D6-E44A-85FB-F40469B5BF0C}"/>
              </a:ext>
            </a:extLst>
          </p:cNvPr>
          <p:cNvSpPr>
            <a:spLocks noGrp="1"/>
          </p:cNvSpPr>
          <p:nvPr>
            <p:ph idx="1"/>
          </p:nvPr>
        </p:nvSpPr>
        <p:spPr/>
        <p:txBody>
          <a:bodyPr/>
          <a:lstStyle/>
          <a:p>
            <a:r>
              <a:rPr lang="en-US" dirty="0"/>
              <a:t>History</a:t>
            </a:r>
          </a:p>
          <a:p>
            <a:r>
              <a:rPr lang="en-US" dirty="0"/>
              <a:t>Examples: Light switch, broken hip, smoking – lung cancer and heart disease.</a:t>
            </a:r>
          </a:p>
          <a:p>
            <a:r>
              <a:rPr lang="en-US" dirty="0"/>
              <a:t>Intuition: Tendency to identify the final component cause as the unique cause.</a:t>
            </a:r>
          </a:p>
          <a:p>
            <a:r>
              <a:rPr lang="en-US" dirty="0"/>
              <a:t>The causal pie model</a:t>
            </a:r>
          </a:p>
          <a:p>
            <a:r>
              <a:rPr lang="en-US" dirty="0"/>
              <a:t>Multicausality</a:t>
            </a:r>
          </a:p>
          <a:p>
            <a:r>
              <a:rPr lang="en-US" dirty="0"/>
              <a:t>Strength of causes</a:t>
            </a:r>
          </a:p>
        </p:txBody>
      </p:sp>
    </p:spTree>
    <p:extLst>
      <p:ext uri="{BB962C8B-B14F-4D97-AF65-F5344CB8AC3E}">
        <p14:creationId xmlns:p14="http://schemas.microsoft.com/office/powerpoint/2010/main" val="108212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9C39-D805-F140-91A2-EC533CE344D1}"/>
              </a:ext>
            </a:extLst>
          </p:cNvPr>
          <p:cNvSpPr>
            <a:spLocks noGrp="1"/>
          </p:cNvSpPr>
          <p:nvPr>
            <p:ph type="title"/>
          </p:nvPr>
        </p:nvSpPr>
        <p:spPr/>
        <p:txBody>
          <a:bodyPr/>
          <a:lstStyle/>
          <a:p>
            <a:r>
              <a:rPr lang="en-US" dirty="0"/>
              <a:t>RMSCC - History</a:t>
            </a:r>
          </a:p>
        </p:txBody>
      </p:sp>
      <p:sp>
        <p:nvSpPr>
          <p:cNvPr id="3" name="Content Placeholder 2">
            <a:extLst>
              <a:ext uri="{FF2B5EF4-FFF2-40B4-BE49-F238E27FC236}">
                <a16:creationId xmlns:a16="http://schemas.microsoft.com/office/drawing/2014/main" id="{74E90090-59A8-654A-83AC-4CB906568C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191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In RMSCC a set of component causes can be represented by a pie chart where each segment represents one of the component causes.</a:t>
            </a:r>
          </a:p>
          <a:p>
            <a:r>
              <a:rPr lang="en-US" dirty="0"/>
              <a:t>Each pie chart represents a set of </a:t>
            </a:r>
            <a:r>
              <a:rPr lang="en-US" i="1" dirty="0"/>
              <a:t>sufficient</a:t>
            </a:r>
            <a:r>
              <a:rPr lang="en-US" dirty="0"/>
              <a:t> causes.</a:t>
            </a:r>
          </a:p>
          <a:p>
            <a:pPr lvl="1"/>
            <a:r>
              <a:rPr lang="en-US" dirty="0"/>
              <a:t>By sufficient we mean that each pie represents a complete causal mechanism that will result in disease. </a:t>
            </a:r>
          </a:p>
        </p:txBody>
      </p:sp>
      <p:grpSp>
        <p:nvGrpSpPr>
          <p:cNvPr id="4" name="Group 3">
            <a:extLst>
              <a:ext uri="{FF2B5EF4-FFF2-40B4-BE49-F238E27FC236}">
                <a16:creationId xmlns:a16="http://schemas.microsoft.com/office/drawing/2014/main" id="{300DB7B7-8516-0345-BD79-8EEB941F2617}"/>
              </a:ext>
            </a:extLst>
          </p:cNvPr>
          <p:cNvGrpSpPr/>
          <p:nvPr/>
        </p:nvGrpSpPr>
        <p:grpSpPr>
          <a:xfrm>
            <a:off x="4686300" y="3748217"/>
            <a:ext cx="2819400" cy="3016395"/>
            <a:chOff x="533400" y="2057400"/>
            <a:chExt cx="2514600" cy="2778618"/>
          </a:xfrm>
        </p:grpSpPr>
        <p:sp>
          <p:nvSpPr>
            <p:cNvPr id="5" name="Oval 4">
              <a:extLst>
                <a:ext uri="{FF2B5EF4-FFF2-40B4-BE49-F238E27FC236}">
                  <a16:creationId xmlns:a16="http://schemas.microsoft.com/office/drawing/2014/main" id="{3AC706B3-B52E-8F40-8B40-7D10C94B924A}"/>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31A3DB7-6BF2-324D-B88E-1B48A90071DF}"/>
                </a:ext>
              </a:extLst>
            </p:cNvPr>
            <p:cNvCxnSpPr>
              <a:stCxn id="5" idx="2"/>
              <a:endCxn id="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023C25-18CC-1A4F-8A80-D5B4FF71541F}"/>
                </a:ext>
              </a:extLst>
            </p:cNvPr>
            <p:cNvCxnSpPr>
              <a:stCxn id="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0DC7770-C046-D844-AF61-32037329CB2E}"/>
                </a:ext>
              </a:extLst>
            </p:cNvPr>
            <p:cNvSpPr txBox="1"/>
            <p:nvPr/>
          </p:nvSpPr>
          <p:spPr>
            <a:xfrm>
              <a:off x="685800" y="3429000"/>
              <a:ext cx="1143000" cy="595382"/>
            </a:xfrm>
            <a:prstGeom prst="rect">
              <a:avLst/>
            </a:prstGeom>
            <a:noFill/>
          </p:spPr>
          <p:txBody>
            <a:bodyPr wrap="square" rtlCol="0">
              <a:spAutoFit/>
            </a:bodyPr>
            <a:lstStyle/>
            <a:p>
              <a:pPr algn="ctr"/>
              <a:r>
                <a:rPr lang="en-US" dirty="0"/>
                <a:t>Component Cause 1</a:t>
              </a:r>
            </a:p>
          </p:txBody>
        </p:sp>
        <p:sp>
          <p:nvSpPr>
            <p:cNvPr id="9" name="TextBox 8">
              <a:extLst>
                <a:ext uri="{FF2B5EF4-FFF2-40B4-BE49-F238E27FC236}">
                  <a16:creationId xmlns:a16="http://schemas.microsoft.com/office/drawing/2014/main" id="{1123B0DD-AD35-894A-8FE8-AEE0E5888877}"/>
                </a:ext>
              </a:extLst>
            </p:cNvPr>
            <p:cNvSpPr txBox="1"/>
            <p:nvPr/>
          </p:nvSpPr>
          <p:spPr>
            <a:xfrm>
              <a:off x="685799" y="2590800"/>
              <a:ext cx="2057400" cy="595382"/>
            </a:xfrm>
            <a:prstGeom prst="rect">
              <a:avLst/>
            </a:prstGeom>
            <a:noFill/>
          </p:spPr>
          <p:txBody>
            <a:bodyPr wrap="square" rtlCol="0">
              <a:spAutoFit/>
            </a:bodyPr>
            <a:lstStyle/>
            <a:p>
              <a:pPr algn="ctr"/>
              <a:r>
                <a:rPr lang="en-US" dirty="0"/>
                <a:t>U1 – Other, unknown Components</a:t>
              </a:r>
            </a:p>
          </p:txBody>
        </p:sp>
        <p:sp>
          <p:nvSpPr>
            <p:cNvPr id="10" name="TextBox 9">
              <a:extLst>
                <a:ext uri="{FF2B5EF4-FFF2-40B4-BE49-F238E27FC236}">
                  <a16:creationId xmlns:a16="http://schemas.microsoft.com/office/drawing/2014/main" id="{ECCD7246-3EC7-5B42-9BBE-BB1DBB061A7A}"/>
                </a:ext>
              </a:extLst>
            </p:cNvPr>
            <p:cNvSpPr txBox="1"/>
            <p:nvPr/>
          </p:nvSpPr>
          <p:spPr>
            <a:xfrm>
              <a:off x="1600200" y="3429000"/>
              <a:ext cx="1447800" cy="595382"/>
            </a:xfrm>
            <a:prstGeom prst="rect">
              <a:avLst/>
            </a:prstGeom>
            <a:noFill/>
          </p:spPr>
          <p:txBody>
            <a:bodyPr wrap="square" rtlCol="0">
              <a:spAutoFit/>
            </a:bodyPr>
            <a:lstStyle/>
            <a:p>
              <a:pPr algn="ctr"/>
              <a:r>
                <a:rPr lang="en-US" dirty="0"/>
                <a:t>Component Cause 2</a:t>
              </a:r>
            </a:p>
          </p:txBody>
        </p:sp>
        <p:sp>
          <p:nvSpPr>
            <p:cNvPr id="11" name="TextBox 10">
              <a:extLst>
                <a:ext uri="{FF2B5EF4-FFF2-40B4-BE49-F238E27FC236}">
                  <a16:creationId xmlns:a16="http://schemas.microsoft.com/office/drawing/2014/main" id="{59186169-B541-0045-97FA-0D6EBFD3EA1D}"/>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a:t>
              </a:r>
            </a:p>
          </p:txBody>
        </p:sp>
      </p:grpSp>
    </p:spTree>
    <p:extLst>
      <p:ext uri="{BB962C8B-B14F-4D97-AF65-F5344CB8AC3E}">
        <p14:creationId xmlns:p14="http://schemas.microsoft.com/office/powerpoint/2010/main" val="361189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normAutofit fontScale="90000"/>
          </a:bodyPr>
          <a:lstStyle/>
          <a:p>
            <a:r>
              <a:rPr lang="en-US" dirty="0"/>
              <a:t>Rothman’s model of sufficient and component causes (RMSCC) – Smoking and Lung Cancer</a:t>
            </a:r>
          </a:p>
        </p:txBody>
      </p:sp>
      <p:grpSp>
        <p:nvGrpSpPr>
          <p:cNvPr id="4" name="Group 3">
            <a:extLst>
              <a:ext uri="{FF2B5EF4-FFF2-40B4-BE49-F238E27FC236}">
                <a16:creationId xmlns:a16="http://schemas.microsoft.com/office/drawing/2014/main" id="{667F0278-C465-904C-837B-1280692A719D}"/>
              </a:ext>
            </a:extLst>
          </p:cNvPr>
          <p:cNvGrpSpPr/>
          <p:nvPr/>
        </p:nvGrpSpPr>
        <p:grpSpPr>
          <a:xfrm>
            <a:off x="7391400" y="2133601"/>
            <a:ext cx="2819400" cy="3016395"/>
            <a:chOff x="533400" y="2057400"/>
            <a:chExt cx="2514600" cy="2778618"/>
          </a:xfrm>
        </p:grpSpPr>
        <p:sp>
          <p:nvSpPr>
            <p:cNvPr id="5" name="Oval 4">
              <a:extLst>
                <a:ext uri="{FF2B5EF4-FFF2-40B4-BE49-F238E27FC236}">
                  <a16:creationId xmlns:a16="http://schemas.microsoft.com/office/drawing/2014/main" id="{C40E8279-610E-2F41-BFB2-D54C8431C029}"/>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8A35E49-E7AD-5144-85F6-570D634C391D}"/>
                </a:ext>
              </a:extLst>
            </p:cNvPr>
            <p:cNvCxnSpPr>
              <a:stCxn id="5" idx="2"/>
              <a:endCxn id="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4D0EF38-C9E0-FF4A-8D97-7F094E8DC2A7}"/>
                </a:ext>
              </a:extLst>
            </p:cNvPr>
            <p:cNvCxnSpPr>
              <a:stCxn id="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4675F07-F34B-724B-B74F-5549054E6E9C}"/>
                </a:ext>
              </a:extLst>
            </p:cNvPr>
            <p:cNvSpPr txBox="1"/>
            <p:nvPr/>
          </p:nvSpPr>
          <p:spPr>
            <a:xfrm>
              <a:off x="685800" y="3429000"/>
              <a:ext cx="1143000" cy="340218"/>
            </a:xfrm>
            <a:prstGeom prst="rect">
              <a:avLst/>
            </a:prstGeom>
            <a:noFill/>
          </p:spPr>
          <p:txBody>
            <a:bodyPr wrap="square" rtlCol="0">
              <a:spAutoFit/>
            </a:bodyPr>
            <a:lstStyle/>
            <a:p>
              <a:r>
                <a:rPr lang="en-US" dirty="0"/>
                <a:t>Gene=0</a:t>
              </a:r>
            </a:p>
          </p:txBody>
        </p:sp>
        <p:sp>
          <p:nvSpPr>
            <p:cNvPr id="9" name="TextBox 8">
              <a:extLst>
                <a:ext uri="{FF2B5EF4-FFF2-40B4-BE49-F238E27FC236}">
                  <a16:creationId xmlns:a16="http://schemas.microsoft.com/office/drawing/2014/main" id="{1ED0ACEC-BF31-AD4B-B713-0D76FDECC522}"/>
                </a:ext>
              </a:extLst>
            </p:cNvPr>
            <p:cNvSpPr txBox="1"/>
            <p:nvPr/>
          </p:nvSpPr>
          <p:spPr>
            <a:xfrm>
              <a:off x="1295400" y="2590800"/>
              <a:ext cx="990600" cy="340218"/>
            </a:xfrm>
            <a:prstGeom prst="rect">
              <a:avLst/>
            </a:prstGeom>
            <a:noFill/>
          </p:spPr>
          <p:txBody>
            <a:bodyPr wrap="square" rtlCol="0">
              <a:spAutoFit/>
            </a:bodyPr>
            <a:lstStyle/>
            <a:p>
              <a:pPr algn="ctr"/>
              <a:r>
                <a:rPr lang="en-US" dirty="0"/>
                <a:t>U2</a:t>
              </a:r>
            </a:p>
          </p:txBody>
        </p:sp>
        <p:sp>
          <p:nvSpPr>
            <p:cNvPr id="10" name="TextBox 9">
              <a:extLst>
                <a:ext uri="{FF2B5EF4-FFF2-40B4-BE49-F238E27FC236}">
                  <a16:creationId xmlns:a16="http://schemas.microsoft.com/office/drawing/2014/main" id="{7B2B48C1-D246-7B4B-9603-43638F6FA6F3}"/>
                </a:ext>
              </a:extLst>
            </p:cNvPr>
            <p:cNvSpPr txBox="1"/>
            <p:nvPr/>
          </p:nvSpPr>
          <p:spPr>
            <a:xfrm>
              <a:off x="1600200" y="3429000"/>
              <a:ext cx="1447800" cy="340218"/>
            </a:xfrm>
            <a:prstGeom prst="rect">
              <a:avLst/>
            </a:prstGeom>
            <a:noFill/>
          </p:spPr>
          <p:txBody>
            <a:bodyPr wrap="square" rtlCol="0">
              <a:spAutoFit/>
            </a:bodyPr>
            <a:lstStyle/>
            <a:p>
              <a:pPr algn="ctr"/>
              <a:r>
                <a:rPr lang="en-US" dirty="0"/>
                <a:t>Pollution=1</a:t>
              </a:r>
            </a:p>
          </p:txBody>
        </p:sp>
        <p:sp>
          <p:nvSpPr>
            <p:cNvPr id="11" name="TextBox 10">
              <a:extLst>
                <a:ext uri="{FF2B5EF4-FFF2-40B4-BE49-F238E27FC236}">
                  <a16:creationId xmlns:a16="http://schemas.microsoft.com/office/drawing/2014/main" id="{7C268CE7-4B48-4346-8D8E-6189C7609272}"/>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2</a:t>
              </a:r>
            </a:p>
          </p:txBody>
        </p:sp>
      </p:grpSp>
      <p:grpSp>
        <p:nvGrpSpPr>
          <p:cNvPr id="12" name="Group 11">
            <a:extLst>
              <a:ext uri="{FF2B5EF4-FFF2-40B4-BE49-F238E27FC236}">
                <a16:creationId xmlns:a16="http://schemas.microsoft.com/office/drawing/2014/main" id="{C4C4BECD-2CB5-1647-937A-C532AFF3FC0B}"/>
              </a:ext>
            </a:extLst>
          </p:cNvPr>
          <p:cNvGrpSpPr/>
          <p:nvPr/>
        </p:nvGrpSpPr>
        <p:grpSpPr>
          <a:xfrm>
            <a:off x="4648200" y="3657601"/>
            <a:ext cx="2819400" cy="3016395"/>
            <a:chOff x="533400" y="2057400"/>
            <a:chExt cx="2514600" cy="2778618"/>
          </a:xfrm>
        </p:grpSpPr>
        <p:sp>
          <p:nvSpPr>
            <p:cNvPr id="13" name="Oval 12">
              <a:extLst>
                <a:ext uri="{FF2B5EF4-FFF2-40B4-BE49-F238E27FC236}">
                  <a16:creationId xmlns:a16="http://schemas.microsoft.com/office/drawing/2014/main" id="{F2AA6913-09EE-C342-ABF3-B1EE65680BFA}"/>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F06D25F-004A-C549-9A8F-880529D3987E}"/>
                </a:ext>
              </a:extLst>
            </p:cNvPr>
            <p:cNvCxnSpPr>
              <a:stCxn id="13" idx="2"/>
              <a:endCxn id="13"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7EF7676-8309-F84B-8ED5-FDD419591B6F}"/>
                </a:ext>
              </a:extLst>
            </p:cNvPr>
            <p:cNvCxnSpPr>
              <a:stCxn id="13"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ADEA5D5-91D2-F14A-BACC-5898480FBF5D}"/>
                </a:ext>
              </a:extLst>
            </p:cNvPr>
            <p:cNvSpPr txBox="1"/>
            <p:nvPr/>
          </p:nvSpPr>
          <p:spPr>
            <a:xfrm>
              <a:off x="601362" y="3391073"/>
              <a:ext cx="1227438" cy="340218"/>
            </a:xfrm>
            <a:prstGeom prst="rect">
              <a:avLst/>
            </a:prstGeom>
            <a:noFill/>
          </p:spPr>
          <p:txBody>
            <a:bodyPr wrap="square" rtlCol="0">
              <a:spAutoFit/>
            </a:bodyPr>
            <a:lstStyle/>
            <a:p>
              <a:r>
                <a:rPr lang="en-US" dirty="0"/>
                <a:t>Smoking=1</a:t>
              </a:r>
            </a:p>
          </p:txBody>
        </p:sp>
        <p:sp>
          <p:nvSpPr>
            <p:cNvPr id="17" name="TextBox 16">
              <a:extLst>
                <a:ext uri="{FF2B5EF4-FFF2-40B4-BE49-F238E27FC236}">
                  <a16:creationId xmlns:a16="http://schemas.microsoft.com/office/drawing/2014/main" id="{9358F6F6-83E5-4D4B-BB2C-FFB224C7A57E}"/>
                </a:ext>
              </a:extLst>
            </p:cNvPr>
            <p:cNvSpPr txBox="1"/>
            <p:nvPr/>
          </p:nvSpPr>
          <p:spPr>
            <a:xfrm>
              <a:off x="1295400" y="2590800"/>
              <a:ext cx="990600" cy="340218"/>
            </a:xfrm>
            <a:prstGeom prst="rect">
              <a:avLst/>
            </a:prstGeom>
            <a:noFill/>
          </p:spPr>
          <p:txBody>
            <a:bodyPr wrap="square" rtlCol="0">
              <a:spAutoFit/>
            </a:bodyPr>
            <a:lstStyle/>
            <a:p>
              <a:pPr algn="ctr"/>
              <a:r>
                <a:rPr lang="en-US" dirty="0"/>
                <a:t>U3</a:t>
              </a:r>
            </a:p>
          </p:txBody>
        </p:sp>
        <p:sp>
          <p:nvSpPr>
            <p:cNvPr id="18" name="TextBox 17">
              <a:extLst>
                <a:ext uri="{FF2B5EF4-FFF2-40B4-BE49-F238E27FC236}">
                  <a16:creationId xmlns:a16="http://schemas.microsoft.com/office/drawing/2014/main" id="{8B934E28-698D-444A-A917-52D6EE003C18}"/>
                </a:ext>
              </a:extLst>
            </p:cNvPr>
            <p:cNvSpPr txBox="1"/>
            <p:nvPr/>
          </p:nvSpPr>
          <p:spPr>
            <a:xfrm>
              <a:off x="1600200" y="3429000"/>
              <a:ext cx="1447800" cy="340218"/>
            </a:xfrm>
            <a:prstGeom prst="rect">
              <a:avLst/>
            </a:prstGeom>
            <a:noFill/>
          </p:spPr>
          <p:txBody>
            <a:bodyPr wrap="square" rtlCol="0">
              <a:spAutoFit/>
            </a:bodyPr>
            <a:lstStyle/>
            <a:p>
              <a:pPr algn="ctr"/>
              <a:r>
                <a:rPr lang="en-US" dirty="0"/>
                <a:t>Pollution=1</a:t>
              </a:r>
            </a:p>
          </p:txBody>
        </p:sp>
        <p:sp>
          <p:nvSpPr>
            <p:cNvPr id="19" name="TextBox 18">
              <a:extLst>
                <a:ext uri="{FF2B5EF4-FFF2-40B4-BE49-F238E27FC236}">
                  <a16:creationId xmlns:a16="http://schemas.microsoft.com/office/drawing/2014/main" id="{3A7D6F18-58DA-904E-9C73-3CE39229D162}"/>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3</a:t>
              </a:r>
            </a:p>
          </p:txBody>
        </p:sp>
      </p:grpSp>
      <p:grpSp>
        <p:nvGrpSpPr>
          <p:cNvPr id="20" name="Group 19">
            <a:extLst>
              <a:ext uri="{FF2B5EF4-FFF2-40B4-BE49-F238E27FC236}">
                <a16:creationId xmlns:a16="http://schemas.microsoft.com/office/drawing/2014/main" id="{26F3C977-5D08-3448-8A69-9171C62AAA4C}"/>
              </a:ext>
            </a:extLst>
          </p:cNvPr>
          <p:cNvGrpSpPr/>
          <p:nvPr/>
        </p:nvGrpSpPr>
        <p:grpSpPr>
          <a:xfrm>
            <a:off x="1828800" y="1981201"/>
            <a:ext cx="2819400" cy="3016395"/>
            <a:chOff x="533400" y="2057400"/>
            <a:chExt cx="2514600" cy="2778618"/>
          </a:xfrm>
        </p:grpSpPr>
        <p:sp>
          <p:nvSpPr>
            <p:cNvPr id="21" name="Oval 20">
              <a:extLst>
                <a:ext uri="{FF2B5EF4-FFF2-40B4-BE49-F238E27FC236}">
                  <a16:creationId xmlns:a16="http://schemas.microsoft.com/office/drawing/2014/main" id="{526AD632-2445-BE40-8016-479616D42E64}"/>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BEC35FB-B2E8-1B47-832B-84A6EE06FCD8}"/>
                </a:ext>
              </a:extLst>
            </p:cNvPr>
            <p:cNvCxnSpPr>
              <a:stCxn id="21" idx="2"/>
              <a:endCxn id="21"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3F07AE0-CC02-5044-8AB2-DC1AA61C5843}"/>
                </a:ext>
              </a:extLst>
            </p:cNvPr>
            <p:cNvCxnSpPr>
              <a:stCxn id="21"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DF0AF3A-6F6B-2043-9D46-7D329B130CEC}"/>
                </a:ext>
              </a:extLst>
            </p:cNvPr>
            <p:cNvSpPr txBox="1"/>
            <p:nvPr/>
          </p:nvSpPr>
          <p:spPr>
            <a:xfrm>
              <a:off x="685800" y="3429000"/>
              <a:ext cx="1143000" cy="340218"/>
            </a:xfrm>
            <a:prstGeom prst="rect">
              <a:avLst/>
            </a:prstGeom>
            <a:noFill/>
          </p:spPr>
          <p:txBody>
            <a:bodyPr wrap="square" rtlCol="0">
              <a:spAutoFit/>
            </a:bodyPr>
            <a:lstStyle/>
            <a:p>
              <a:r>
                <a:rPr lang="en-US" dirty="0"/>
                <a:t>Gene=0</a:t>
              </a:r>
            </a:p>
          </p:txBody>
        </p:sp>
        <p:sp>
          <p:nvSpPr>
            <p:cNvPr id="25" name="TextBox 24">
              <a:extLst>
                <a:ext uri="{FF2B5EF4-FFF2-40B4-BE49-F238E27FC236}">
                  <a16:creationId xmlns:a16="http://schemas.microsoft.com/office/drawing/2014/main" id="{31D282FC-7013-3547-A54D-0E9769877A60}"/>
                </a:ext>
              </a:extLst>
            </p:cNvPr>
            <p:cNvSpPr txBox="1"/>
            <p:nvPr/>
          </p:nvSpPr>
          <p:spPr>
            <a:xfrm>
              <a:off x="1295400" y="2590800"/>
              <a:ext cx="990600" cy="340218"/>
            </a:xfrm>
            <a:prstGeom prst="rect">
              <a:avLst/>
            </a:prstGeom>
            <a:noFill/>
          </p:spPr>
          <p:txBody>
            <a:bodyPr wrap="square" rtlCol="0">
              <a:spAutoFit/>
            </a:bodyPr>
            <a:lstStyle/>
            <a:p>
              <a:pPr algn="ctr"/>
              <a:r>
                <a:rPr lang="en-US" dirty="0"/>
                <a:t>U1</a:t>
              </a:r>
            </a:p>
          </p:txBody>
        </p:sp>
        <p:sp>
          <p:nvSpPr>
            <p:cNvPr id="26" name="TextBox 25">
              <a:extLst>
                <a:ext uri="{FF2B5EF4-FFF2-40B4-BE49-F238E27FC236}">
                  <a16:creationId xmlns:a16="http://schemas.microsoft.com/office/drawing/2014/main" id="{4C5B47CE-0A57-A941-89E4-96C44BAD1001}"/>
                </a:ext>
              </a:extLst>
            </p:cNvPr>
            <p:cNvSpPr txBox="1"/>
            <p:nvPr/>
          </p:nvSpPr>
          <p:spPr>
            <a:xfrm>
              <a:off x="1600200" y="3429000"/>
              <a:ext cx="1447800" cy="340218"/>
            </a:xfrm>
            <a:prstGeom prst="rect">
              <a:avLst/>
            </a:prstGeom>
            <a:noFill/>
          </p:spPr>
          <p:txBody>
            <a:bodyPr wrap="square" rtlCol="0">
              <a:spAutoFit/>
            </a:bodyPr>
            <a:lstStyle/>
            <a:p>
              <a:pPr algn="ctr"/>
              <a:r>
                <a:rPr lang="en-US" dirty="0"/>
                <a:t>Smoking=1</a:t>
              </a:r>
            </a:p>
          </p:txBody>
        </p:sp>
        <p:sp>
          <p:nvSpPr>
            <p:cNvPr id="27" name="TextBox 26">
              <a:extLst>
                <a:ext uri="{FF2B5EF4-FFF2-40B4-BE49-F238E27FC236}">
                  <a16:creationId xmlns:a16="http://schemas.microsoft.com/office/drawing/2014/main" id="{EC75B713-3A40-9F41-B72A-86613031C6FD}"/>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1</a:t>
              </a:r>
            </a:p>
          </p:txBody>
        </p:sp>
      </p:grpSp>
    </p:spTree>
    <p:extLst>
      <p:ext uri="{BB962C8B-B14F-4D97-AF65-F5344CB8AC3E}">
        <p14:creationId xmlns:p14="http://schemas.microsoft.com/office/powerpoint/2010/main" val="350778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normAutofit/>
          </a:bodyPr>
          <a:lstStyle/>
          <a:p>
            <a:r>
              <a:rPr lang="en-US" dirty="0"/>
              <a:t>Rothman’s model of sufficient and component causes (RMSCC) – Cervical Cancer</a:t>
            </a:r>
          </a:p>
        </p:txBody>
      </p:sp>
      <p:grpSp>
        <p:nvGrpSpPr>
          <p:cNvPr id="28" name="Group 27">
            <a:extLst>
              <a:ext uri="{FF2B5EF4-FFF2-40B4-BE49-F238E27FC236}">
                <a16:creationId xmlns:a16="http://schemas.microsoft.com/office/drawing/2014/main" id="{7C85F72A-397C-794F-87C0-8D1FA5318022}"/>
              </a:ext>
            </a:extLst>
          </p:cNvPr>
          <p:cNvGrpSpPr/>
          <p:nvPr/>
        </p:nvGrpSpPr>
        <p:grpSpPr>
          <a:xfrm>
            <a:off x="7391400" y="2133601"/>
            <a:ext cx="2819400" cy="3016395"/>
            <a:chOff x="533400" y="2057400"/>
            <a:chExt cx="2514600" cy="2778618"/>
          </a:xfrm>
        </p:grpSpPr>
        <p:sp>
          <p:nvSpPr>
            <p:cNvPr id="29" name="Oval 28">
              <a:extLst>
                <a:ext uri="{FF2B5EF4-FFF2-40B4-BE49-F238E27FC236}">
                  <a16:creationId xmlns:a16="http://schemas.microsoft.com/office/drawing/2014/main" id="{C7C53183-2E14-F446-B30D-1123F577AE9E}"/>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6BAE307E-2F9A-554C-A89E-0E718E789659}"/>
                </a:ext>
              </a:extLst>
            </p:cNvPr>
            <p:cNvCxnSpPr>
              <a:stCxn id="29" idx="2"/>
              <a:endCxn id="29"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F2B6372B-60E0-5649-A66A-50CDC36008C1}"/>
                </a:ext>
              </a:extLst>
            </p:cNvPr>
            <p:cNvCxnSpPr>
              <a:stCxn id="29"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442D62B-3E7D-054C-8A54-9393A519EC75}"/>
                </a:ext>
              </a:extLst>
            </p:cNvPr>
            <p:cNvSpPr txBox="1"/>
            <p:nvPr/>
          </p:nvSpPr>
          <p:spPr>
            <a:xfrm>
              <a:off x="685800" y="3429000"/>
              <a:ext cx="1143000" cy="340218"/>
            </a:xfrm>
            <a:prstGeom prst="rect">
              <a:avLst/>
            </a:prstGeom>
            <a:noFill/>
          </p:spPr>
          <p:txBody>
            <a:bodyPr wrap="square" rtlCol="0">
              <a:spAutoFit/>
            </a:bodyPr>
            <a:lstStyle/>
            <a:p>
              <a:pPr algn="ctr"/>
              <a:r>
                <a:rPr lang="en-US" dirty="0"/>
                <a:t>HPV=1</a:t>
              </a:r>
            </a:p>
          </p:txBody>
        </p:sp>
        <p:sp>
          <p:nvSpPr>
            <p:cNvPr id="33" name="TextBox 32">
              <a:extLst>
                <a:ext uri="{FF2B5EF4-FFF2-40B4-BE49-F238E27FC236}">
                  <a16:creationId xmlns:a16="http://schemas.microsoft.com/office/drawing/2014/main" id="{EDD8789B-9063-F641-90F0-270EF0EA3DF5}"/>
                </a:ext>
              </a:extLst>
            </p:cNvPr>
            <p:cNvSpPr txBox="1"/>
            <p:nvPr/>
          </p:nvSpPr>
          <p:spPr>
            <a:xfrm>
              <a:off x="1295400" y="2590800"/>
              <a:ext cx="990600" cy="340218"/>
            </a:xfrm>
            <a:prstGeom prst="rect">
              <a:avLst/>
            </a:prstGeom>
            <a:noFill/>
          </p:spPr>
          <p:txBody>
            <a:bodyPr wrap="square" rtlCol="0">
              <a:spAutoFit/>
            </a:bodyPr>
            <a:lstStyle/>
            <a:p>
              <a:pPr algn="ctr"/>
              <a:r>
                <a:rPr lang="en-US" dirty="0"/>
                <a:t>U2</a:t>
              </a:r>
            </a:p>
          </p:txBody>
        </p:sp>
        <p:sp>
          <p:nvSpPr>
            <p:cNvPr id="34" name="TextBox 33">
              <a:extLst>
                <a:ext uri="{FF2B5EF4-FFF2-40B4-BE49-F238E27FC236}">
                  <a16:creationId xmlns:a16="http://schemas.microsoft.com/office/drawing/2014/main" id="{585EE300-4FBA-BE4B-9200-2434DCD0A30B}"/>
                </a:ext>
              </a:extLst>
            </p:cNvPr>
            <p:cNvSpPr txBox="1"/>
            <p:nvPr/>
          </p:nvSpPr>
          <p:spPr>
            <a:xfrm>
              <a:off x="1600200" y="3429000"/>
              <a:ext cx="1447800" cy="340218"/>
            </a:xfrm>
            <a:prstGeom prst="rect">
              <a:avLst/>
            </a:prstGeom>
            <a:noFill/>
          </p:spPr>
          <p:txBody>
            <a:bodyPr wrap="square" rtlCol="0">
              <a:spAutoFit/>
            </a:bodyPr>
            <a:lstStyle/>
            <a:p>
              <a:pPr algn="ctr"/>
              <a:r>
                <a:rPr lang="en-US" dirty="0"/>
                <a:t>OC use=1</a:t>
              </a:r>
            </a:p>
          </p:txBody>
        </p:sp>
        <p:sp>
          <p:nvSpPr>
            <p:cNvPr id="35" name="TextBox 34">
              <a:extLst>
                <a:ext uri="{FF2B5EF4-FFF2-40B4-BE49-F238E27FC236}">
                  <a16:creationId xmlns:a16="http://schemas.microsoft.com/office/drawing/2014/main" id="{A2BD23A6-79E7-474E-8115-5B07F0BB7780}"/>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2</a:t>
              </a:r>
            </a:p>
          </p:txBody>
        </p:sp>
      </p:grpSp>
      <p:grpSp>
        <p:nvGrpSpPr>
          <p:cNvPr id="36" name="Group 35">
            <a:extLst>
              <a:ext uri="{FF2B5EF4-FFF2-40B4-BE49-F238E27FC236}">
                <a16:creationId xmlns:a16="http://schemas.microsoft.com/office/drawing/2014/main" id="{A3BFD5E2-F73E-ED48-8B8C-692D0DD1697C}"/>
              </a:ext>
            </a:extLst>
          </p:cNvPr>
          <p:cNvGrpSpPr/>
          <p:nvPr/>
        </p:nvGrpSpPr>
        <p:grpSpPr>
          <a:xfrm>
            <a:off x="4648200" y="3657601"/>
            <a:ext cx="2819400" cy="3016395"/>
            <a:chOff x="533400" y="2057400"/>
            <a:chExt cx="2514600" cy="2778618"/>
          </a:xfrm>
        </p:grpSpPr>
        <p:sp>
          <p:nvSpPr>
            <p:cNvPr id="37" name="Oval 36">
              <a:extLst>
                <a:ext uri="{FF2B5EF4-FFF2-40B4-BE49-F238E27FC236}">
                  <a16:creationId xmlns:a16="http://schemas.microsoft.com/office/drawing/2014/main" id="{22738C43-06A2-7D4D-AFB5-54027114C95C}"/>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F8A7FB8C-6A93-614A-9C0C-A6D1F40392AA}"/>
                </a:ext>
              </a:extLst>
            </p:cNvPr>
            <p:cNvCxnSpPr>
              <a:stCxn id="37" idx="2"/>
              <a:endCxn id="37"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3523F15-94AF-F046-9A28-2C00822BD1D9}"/>
                </a:ext>
              </a:extLst>
            </p:cNvPr>
            <p:cNvCxnSpPr>
              <a:stCxn id="37"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942A7D4-1042-7B42-B83F-7FA1DB3D0769}"/>
                </a:ext>
              </a:extLst>
            </p:cNvPr>
            <p:cNvSpPr txBox="1"/>
            <p:nvPr/>
          </p:nvSpPr>
          <p:spPr>
            <a:xfrm>
              <a:off x="601362" y="3391073"/>
              <a:ext cx="1227438" cy="340218"/>
            </a:xfrm>
            <a:prstGeom prst="rect">
              <a:avLst/>
            </a:prstGeom>
            <a:noFill/>
          </p:spPr>
          <p:txBody>
            <a:bodyPr wrap="square" rtlCol="0">
              <a:spAutoFit/>
            </a:bodyPr>
            <a:lstStyle/>
            <a:p>
              <a:pPr algn="ctr"/>
              <a:r>
                <a:rPr lang="en-US" dirty="0"/>
                <a:t>HPV=1</a:t>
              </a:r>
            </a:p>
          </p:txBody>
        </p:sp>
        <p:sp>
          <p:nvSpPr>
            <p:cNvPr id="41" name="TextBox 40">
              <a:extLst>
                <a:ext uri="{FF2B5EF4-FFF2-40B4-BE49-F238E27FC236}">
                  <a16:creationId xmlns:a16="http://schemas.microsoft.com/office/drawing/2014/main" id="{EF31523E-258E-7F4D-8F55-0FE00E2B5B77}"/>
                </a:ext>
              </a:extLst>
            </p:cNvPr>
            <p:cNvSpPr txBox="1"/>
            <p:nvPr/>
          </p:nvSpPr>
          <p:spPr>
            <a:xfrm>
              <a:off x="1295400" y="2590800"/>
              <a:ext cx="990600" cy="340218"/>
            </a:xfrm>
            <a:prstGeom prst="rect">
              <a:avLst/>
            </a:prstGeom>
            <a:noFill/>
          </p:spPr>
          <p:txBody>
            <a:bodyPr wrap="square" rtlCol="0">
              <a:spAutoFit/>
            </a:bodyPr>
            <a:lstStyle/>
            <a:p>
              <a:pPr algn="ctr"/>
              <a:r>
                <a:rPr lang="en-US" dirty="0"/>
                <a:t>U3</a:t>
              </a:r>
            </a:p>
          </p:txBody>
        </p:sp>
        <p:sp>
          <p:nvSpPr>
            <p:cNvPr id="42" name="TextBox 41">
              <a:extLst>
                <a:ext uri="{FF2B5EF4-FFF2-40B4-BE49-F238E27FC236}">
                  <a16:creationId xmlns:a16="http://schemas.microsoft.com/office/drawing/2014/main" id="{C03D8E62-FEFC-E449-B538-2E7AADDE0030}"/>
                </a:ext>
              </a:extLst>
            </p:cNvPr>
            <p:cNvSpPr txBox="1"/>
            <p:nvPr/>
          </p:nvSpPr>
          <p:spPr>
            <a:xfrm>
              <a:off x="1600200" y="3429000"/>
              <a:ext cx="1447800" cy="340218"/>
            </a:xfrm>
            <a:prstGeom prst="rect">
              <a:avLst/>
            </a:prstGeom>
            <a:noFill/>
          </p:spPr>
          <p:txBody>
            <a:bodyPr wrap="square" rtlCol="0">
              <a:spAutoFit/>
            </a:bodyPr>
            <a:lstStyle/>
            <a:p>
              <a:pPr algn="ctr"/>
              <a:r>
                <a:rPr lang="en-US" dirty="0"/>
                <a:t>Gene=0</a:t>
              </a:r>
            </a:p>
          </p:txBody>
        </p:sp>
        <p:sp>
          <p:nvSpPr>
            <p:cNvPr id="43" name="TextBox 42">
              <a:extLst>
                <a:ext uri="{FF2B5EF4-FFF2-40B4-BE49-F238E27FC236}">
                  <a16:creationId xmlns:a16="http://schemas.microsoft.com/office/drawing/2014/main" id="{BD951667-4E0A-CC4B-B317-D98EE44D3D7B}"/>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3</a:t>
              </a:r>
            </a:p>
          </p:txBody>
        </p:sp>
      </p:grpSp>
      <p:grpSp>
        <p:nvGrpSpPr>
          <p:cNvPr id="44" name="Group 43">
            <a:extLst>
              <a:ext uri="{FF2B5EF4-FFF2-40B4-BE49-F238E27FC236}">
                <a16:creationId xmlns:a16="http://schemas.microsoft.com/office/drawing/2014/main" id="{54FC0826-6977-A548-9C83-4CAB2CAE5B59}"/>
              </a:ext>
            </a:extLst>
          </p:cNvPr>
          <p:cNvGrpSpPr/>
          <p:nvPr/>
        </p:nvGrpSpPr>
        <p:grpSpPr>
          <a:xfrm>
            <a:off x="1828800" y="1981201"/>
            <a:ext cx="2819400" cy="3016395"/>
            <a:chOff x="533400" y="2057400"/>
            <a:chExt cx="2514600" cy="2778618"/>
          </a:xfrm>
        </p:grpSpPr>
        <p:sp>
          <p:nvSpPr>
            <p:cNvPr id="45" name="Oval 44">
              <a:extLst>
                <a:ext uri="{FF2B5EF4-FFF2-40B4-BE49-F238E27FC236}">
                  <a16:creationId xmlns:a16="http://schemas.microsoft.com/office/drawing/2014/main" id="{5617D451-0B34-FF46-B383-66D56FF751A2}"/>
                </a:ext>
              </a:extLst>
            </p:cNvPr>
            <p:cNvSpPr/>
            <p:nvPr/>
          </p:nvSpPr>
          <p:spPr>
            <a:xfrm>
              <a:off x="533400" y="2057400"/>
              <a:ext cx="24384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CF0770E3-DA01-6847-B9CA-9EA9C1D1A39A}"/>
                </a:ext>
              </a:extLst>
            </p:cNvPr>
            <p:cNvCxnSpPr>
              <a:stCxn id="45" idx="2"/>
              <a:endCxn id="45" idx="6"/>
            </p:cNvCxnSpPr>
            <p:nvPr/>
          </p:nvCxnSpPr>
          <p:spPr>
            <a:xfrm rot="10800000" flipH="1">
              <a:off x="533400" y="32385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6CCC66E-6CC4-E842-A072-2424D08725E5}"/>
                </a:ext>
              </a:extLst>
            </p:cNvPr>
            <p:cNvCxnSpPr>
              <a:stCxn id="45" idx="4"/>
            </p:cNvCxnSpPr>
            <p:nvPr/>
          </p:nvCxnSpPr>
          <p:spPr>
            <a:xfrm rot="5400000" flipH="1">
              <a:off x="1143000" y="3810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4156EE29-4FE3-774E-9776-652314B61E89}"/>
                </a:ext>
              </a:extLst>
            </p:cNvPr>
            <p:cNvSpPr txBox="1"/>
            <p:nvPr/>
          </p:nvSpPr>
          <p:spPr>
            <a:xfrm>
              <a:off x="685800" y="3429000"/>
              <a:ext cx="1143000" cy="340218"/>
            </a:xfrm>
            <a:prstGeom prst="rect">
              <a:avLst/>
            </a:prstGeom>
            <a:noFill/>
          </p:spPr>
          <p:txBody>
            <a:bodyPr wrap="square" rtlCol="0">
              <a:spAutoFit/>
            </a:bodyPr>
            <a:lstStyle/>
            <a:p>
              <a:r>
                <a:rPr lang="en-US" dirty="0"/>
                <a:t>HPV=1</a:t>
              </a:r>
            </a:p>
          </p:txBody>
        </p:sp>
        <p:sp>
          <p:nvSpPr>
            <p:cNvPr id="49" name="TextBox 48">
              <a:extLst>
                <a:ext uri="{FF2B5EF4-FFF2-40B4-BE49-F238E27FC236}">
                  <a16:creationId xmlns:a16="http://schemas.microsoft.com/office/drawing/2014/main" id="{E6E38B97-E6F9-984C-8A50-5D1B0F242DBB}"/>
                </a:ext>
              </a:extLst>
            </p:cNvPr>
            <p:cNvSpPr txBox="1"/>
            <p:nvPr/>
          </p:nvSpPr>
          <p:spPr>
            <a:xfrm>
              <a:off x="1295400" y="2590800"/>
              <a:ext cx="990600" cy="340218"/>
            </a:xfrm>
            <a:prstGeom prst="rect">
              <a:avLst/>
            </a:prstGeom>
            <a:noFill/>
          </p:spPr>
          <p:txBody>
            <a:bodyPr wrap="square" rtlCol="0">
              <a:spAutoFit/>
            </a:bodyPr>
            <a:lstStyle/>
            <a:p>
              <a:pPr algn="ctr"/>
              <a:r>
                <a:rPr lang="en-US" dirty="0"/>
                <a:t>U1</a:t>
              </a:r>
            </a:p>
          </p:txBody>
        </p:sp>
        <p:sp>
          <p:nvSpPr>
            <p:cNvPr id="50" name="TextBox 49">
              <a:extLst>
                <a:ext uri="{FF2B5EF4-FFF2-40B4-BE49-F238E27FC236}">
                  <a16:creationId xmlns:a16="http://schemas.microsoft.com/office/drawing/2014/main" id="{9F7CE6AF-B5A7-4845-8536-10B99C5FFFDC}"/>
                </a:ext>
              </a:extLst>
            </p:cNvPr>
            <p:cNvSpPr txBox="1"/>
            <p:nvPr/>
          </p:nvSpPr>
          <p:spPr>
            <a:xfrm>
              <a:off x="1600200" y="3429000"/>
              <a:ext cx="1447800" cy="340218"/>
            </a:xfrm>
            <a:prstGeom prst="rect">
              <a:avLst/>
            </a:prstGeom>
            <a:noFill/>
          </p:spPr>
          <p:txBody>
            <a:bodyPr wrap="square" rtlCol="0">
              <a:spAutoFit/>
            </a:bodyPr>
            <a:lstStyle/>
            <a:p>
              <a:pPr algn="ctr"/>
              <a:r>
                <a:rPr lang="en-US" dirty="0"/>
                <a:t>Smoking=1</a:t>
              </a:r>
            </a:p>
          </p:txBody>
        </p:sp>
        <p:sp>
          <p:nvSpPr>
            <p:cNvPr id="51" name="TextBox 50">
              <a:extLst>
                <a:ext uri="{FF2B5EF4-FFF2-40B4-BE49-F238E27FC236}">
                  <a16:creationId xmlns:a16="http://schemas.microsoft.com/office/drawing/2014/main" id="{33AD5DFE-8655-AC4E-9674-E50E5998FF4E}"/>
                </a:ext>
              </a:extLst>
            </p:cNvPr>
            <p:cNvSpPr txBox="1"/>
            <p:nvPr/>
          </p:nvSpPr>
          <p:spPr>
            <a:xfrm>
              <a:off x="685800" y="4495800"/>
              <a:ext cx="2133600" cy="340218"/>
            </a:xfrm>
            <a:prstGeom prst="rect">
              <a:avLst/>
            </a:prstGeom>
            <a:noFill/>
          </p:spPr>
          <p:txBody>
            <a:bodyPr wrap="square" rtlCol="0">
              <a:spAutoFit/>
            </a:bodyPr>
            <a:lstStyle/>
            <a:p>
              <a:pPr algn="ctr"/>
              <a:r>
                <a:rPr lang="en-US" dirty="0"/>
                <a:t>Sufficient Cause 1</a:t>
              </a:r>
            </a:p>
          </p:txBody>
        </p:sp>
      </p:grpSp>
    </p:spTree>
    <p:extLst>
      <p:ext uri="{BB962C8B-B14F-4D97-AF65-F5344CB8AC3E}">
        <p14:creationId xmlns:p14="http://schemas.microsoft.com/office/powerpoint/2010/main" val="10267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157E-EEDA-2D4E-81C5-5E8DF7F346CB}"/>
              </a:ext>
            </a:extLst>
          </p:cNvPr>
          <p:cNvSpPr>
            <a:spLocks noGrp="1"/>
          </p:cNvSpPr>
          <p:nvPr>
            <p:ph type="title"/>
          </p:nvPr>
        </p:nvSpPr>
        <p:spPr/>
        <p:txBody>
          <a:bodyPr/>
          <a:lstStyle/>
          <a:p>
            <a:r>
              <a:rPr lang="en-US" dirty="0"/>
              <a:t>Rothman’s model of sufficient and component causes (RMSCC)</a:t>
            </a:r>
          </a:p>
        </p:txBody>
      </p:sp>
      <p:sp>
        <p:nvSpPr>
          <p:cNvPr id="3" name="Content Placeholder 2">
            <a:extLst>
              <a:ext uri="{FF2B5EF4-FFF2-40B4-BE49-F238E27FC236}">
                <a16:creationId xmlns:a16="http://schemas.microsoft.com/office/drawing/2014/main" id="{0198EF66-E480-BB4B-9F0A-623A422CF0A3}"/>
              </a:ext>
            </a:extLst>
          </p:cNvPr>
          <p:cNvSpPr>
            <a:spLocks noGrp="1"/>
          </p:cNvSpPr>
          <p:nvPr>
            <p:ph idx="1"/>
          </p:nvPr>
        </p:nvSpPr>
        <p:spPr/>
        <p:txBody>
          <a:bodyPr/>
          <a:lstStyle/>
          <a:p>
            <a:r>
              <a:rPr lang="en-US" dirty="0"/>
              <a:t>Useful for pedagogic reasons.</a:t>
            </a:r>
          </a:p>
          <a:p>
            <a:pPr lvl="1"/>
            <a:r>
              <a:rPr lang="en-US" dirty="0"/>
              <a:t>Multicausality.</a:t>
            </a:r>
          </a:p>
          <a:p>
            <a:pPr lvl="1"/>
            <a:r>
              <a:rPr lang="en-US" dirty="0"/>
              <a:t>Attributable fractions sum to greater than 1.</a:t>
            </a:r>
          </a:p>
          <a:p>
            <a:r>
              <a:rPr lang="en-US" dirty="0"/>
              <a:t>Application to actual data analysis is yet to be determined.</a:t>
            </a:r>
          </a:p>
          <a:p>
            <a:r>
              <a:rPr lang="en-US" dirty="0"/>
              <a:t>Limited to dichotomous exposures and outcomes.</a:t>
            </a:r>
          </a:p>
        </p:txBody>
      </p:sp>
    </p:spTree>
    <p:extLst>
      <p:ext uri="{BB962C8B-B14F-4D97-AF65-F5344CB8AC3E}">
        <p14:creationId xmlns:p14="http://schemas.microsoft.com/office/powerpoint/2010/main" val="297970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77CB-36A6-134B-B59F-F766F4741DE5}"/>
              </a:ext>
            </a:extLst>
          </p:cNvPr>
          <p:cNvSpPr>
            <a:spLocks noGrp="1"/>
          </p:cNvSpPr>
          <p:nvPr>
            <p:ph type="title"/>
          </p:nvPr>
        </p:nvSpPr>
        <p:spPr/>
        <p:txBody>
          <a:bodyPr/>
          <a:lstStyle/>
          <a:p>
            <a:r>
              <a:rPr lang="en-US" dirty="0"/>
              <a:t>Uncertainty</a:t>
            </a:r>
          </a:p>
        </p:txBody>
      </p:sp>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p:txBody>
          <a:bodyPr/>
          <a:lstStyle/>
          <a:p>
            <a:pPr marL="514350" indent="-514350">
              <a:buFont typeface="+mj-lt"/>
              <a:buAutoNum type="arabicPeriod"/>
            </a:pPr>
            <a:r>
              <a:rPr lang="en-US" dirty="0"/>
              <a:t>Few checklists</a:t>
            </a:r>
          </a:p>
          <a:p>
            <a:pPr marL="514350" indent="-514350">
              <a:buFont typeface="+mj-lt"/>
              <a:buAutoNum type="arabicPeriod"/>
            </a:pPr>
            <a:r>
              <a:rPr lang="en-US" dirty="0"/>
              <a:t>Statistical uncertainty</a:t>
            </a:r>
          </a:p>
          <a:p>
            <a:pPr marL="514350" indent="-514350">
              <a:buFont typeface="+mj-lt"/>
              <a:buAutoNum type="arabicPeriod"/>
            </a:pPr>
            <a:r>
              <a:rPr lang="en-US" dirty="0"/>
              <a:t>Causal uncertainty</a:t>
            </a:r>
          </a:p>
        </p:txBody>
      </p:sp>
    </p:spTree>
    <p:extLst>
      <p:ext uri="{BB962C8B-B14F-4D97-AF65-F5344CB8AC3E}">
        <p14:creationId xmlns:p14="http://schemas.microsoft.com/office/powerpoint/2010/main" val="42515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976-4DAB-B749-B7D2-DE04ADB67249}"/>
              </a:ext>
            </a:extLst>
          </p:cNvPr>
          <p:cNvSpPr>
            <a:spLocks noGrp="1"/>
          </p:cNvSpPr>
          <p:nvPr>
            <p:ph type="title"/>
          </p:nvPr>
        </p:nvSpPr>
        <p:spPr/>
        <p:txBody>
          <a:bodyPr/>
          <a:lstStyle/>
          <a:p>
            <a:r>
              <a:rPr lang="en-US" dirty="0"/>
              <a:t>Counterfactuals</a:t>
            </a:r>
          </a:p>
        </p:txBody>
      </p:sp>
      <p:sp>
        <p:nvSpPr>
          <p:cNvPr id="3" name="Content Placeholder 2">
            <a:extLst>
              <a:ext uri="{FF2B5EF4-FFF2-40B4-BE49-F238E27FC236}">
                <a16:creationId xmlns:a16="http://schemas.microsoft.com/office/drawing/2014/main" id="{65D353C0-2D21-3E45-9D62-FC88D9E93996}"/>
              </a:ext>
            </a:extLst>
          </p:cNvPr>
          <p:cNvSpPr>
            <a:spLocks noGrp="1"/>
          </p:cNvSpPr>
          <p:nvPr>
            <p:ph idx="1"/>
          </p:nvPr>
        </p:nvSpPr>
        <p:spPr/>
        <p:txBody>
          <a:bodyPr/>
          <a:lstStyle/>
          <a:p>
            <a:r>
              <a:rPr lang="en-US" dirty="0"/>
              <a:t>Had X been different and everything else been the same.</a:t>
            </a:r>
          </a:p>
          <a:p>
            <a:r>
              <a:rPr lang="en-US" dirty="0"/>
              <a:t>Time machine explanation</a:t>
            </a:r>
          </a:p>
          <a:p>
            <a:r>
              <a:rPr lang="en-US" dirty="0"/>
              <a:t>Of course, we can’t do this… directly.</a:t>
            </a:r>
          </a:p>
          <a:p>
            <a:r>
              <a:rPr lang="en-US" dirty="0"/>
              <a:t>Idealized randomized experiments.</a:t>
            </a:r>
          </a:p>
          <a:p>
            <a:endParaRPr lang="en-US" dirty="0"/>
          </a:p>
        </p:txBody>
      </p:sp>
    </p:spTree>
    <p:extLst>
      <p:ext uri="{BB962C8B-B14F-4D97-AF65-F5344CB8AC3E}">
        <p14:creationId xmlns:p14="http://schemas.microsoft.com/office/powerpoint/2010/main" val="16424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976-4DAB-B749-B7D2-DE04ADB67249}"/>
              </a:ext>
            </a:extLst>
          </p:cNvPr>
          <p:cNvSpPr>
            <a:spLocks noGrp="1"/>
          </p:cNvSpPr>
          <p:nvPr>
            <p:ph type="title"/>
          </p:nvPr>
        </p:nvSpPr>
        <p:spPr/>
        <p:txBody>
          <a:bodyPr/>
          <a:lstStyle/>
          <a:p>
            <a:r>
              <a:rPr lang="en-US" dirty="0"/>
              <a:t>“Idealized” random experiments</a:t>
            </a:r>
          </a:p>
        </p:txBody>
      </p:sp>
      <p:sp>
        <p:nvSpPr>
          <p:cNvPr id="3" name="Content Placeholder 2">
            <a:extLst>
              <a:ext uri="{FF2B5EF4-FFF2-40B4-BE49-F238E27FC236}">
                <a16:creationId xmlns:a16="http://schemas.microsoft.com/office/drawing/2014/main" id="{65D353C0-2D21-3E45-9D62-FC88D9E93996}"/>
              </a:ext>
            </a:extLst>
          </p:cNvPr>
          <p:cNvSpPr>
            <a:spLocks noGrp="1"/>
          </p:cNvSpPr>
          <p:nvPr>
            <p:ph idx="1"/>
          </p:nvPr>
        </p:nvSpPr>
        <p:spPr/>
        <p:txBody>
          <a:bodyPr/>
          <a:lstStyle/>
          <a:p>
            <a:r>
              <a:rPr lang="en-US" dirty="0"/>
              <a:t>When Feasible and ethically possible.</a:t>
            </a:r>
          </a:p>
          <a:p>
            <a:pPr lvl="1"/>
            <a:r>
              <a:rPr lang="en-US" dirty="0"/>
              <a:t>No loss to follow-up.</a:t>
            </a:r>
          </a:p>
          <a:p>
            <a:pPr lvl="1"/>
            <a:r>
              <a:rPr lang="en-US" dirty="0"/>
              <a:t>Full adherence to the assigned exposure/treatment.</a:t>
            </a:r>
          </a:p>
          <a:p>
            <a:pPr lvl="1"/>
            <a:r>
              <a:rPr lang="en-US" dirty="0"/>
              <a:t>Double blind assignment.</a:t>
            </a:r>
          </a:p>
          <a:p>
            <a:pPr lvl="1"/>
            <a:r>
              <a:rPr lang="en-US" dirty="0"/>
              <a:t>Reasonably “natural” conditions.</a:t>
            </a:r>
          </a:p>
          <a:p>
            <a:pPr lvl="1"/>
            <a:r>
              <a:rPr lang="en-US" dirty="0"/>
              <a:t>Large enough sample to rule out random error.</a:t>
            </a:r>
          </a:p>
          <a:p>
            <a:r>
              <a:rPr lang="en-US" dirty="0"/>
              <a:t>Effect of exposure/treatment on outcome can be interpreted as the average causal effect.</a:t>
            </a:r>
          </a:p>
        </p:txBody>
      </p:sp>
    </p:spTree>
    <p:extLst>
      <p:ext uri="{BB962C8B-B14F-4D97-AF65-F5344CB8AC3E}">
        <p14:creationId xmlns:p14="http://schemas.microsoft.com/office/powerpoint/2010/main" val="2646596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F3FC-0BB8-5846-81F6-B5A18671E554}"/>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0DC4FF92-7252-B84A-A683-5745EB757B33}"/>
              </a:ext>
            </a:extLst>
          </p:cNvPr>
          <p:cNvSpPr>
            <a:spLocks noGrp="1"/>
          </p:cNvSpPr>
          <p:nvPr>
            <p:ph idx="1"/>
          </p:nvPr>
        </p:nvSpPr>
        <p:spPr/>
        <p:txBody>
          <a:bodyPr>
            <a:normAutofit lnSpcReduction="10000"/>
          </a:bodyPr>
          <a:lstStyle/>
          <a:p>
            <a:r>
              <a:rPr lang="en-US" dirty="0"/>
              <a:t>No random assignment.</a:t>
            </a:r>
          </a:p>
          <a:p>
            <a:r>
              <a:rPr lang="en-US" dirty="0"/>
              <a:t>Confounding.</a:t>
            </a:r>
          </a:p>
          <a:p>
            <a:r>
              <a:rPr lang="en-US" dirty="0"/>
              <a:t>Bias.</a:t>
            </a:r>
          </a:p>
          <a:p>
            <a:pPr lvl="1"/>
            <a:r>
              <a:rPr lang="en-US" dirty="0"/>
              <a:t>Difference between the truth and the conclusions we should draw from our data.</a:t>
            </a:r>
          </a:p>
          <a:p>
            <a:pPr lvl="1"/>
            <a:r>
              <a:rPr lang="en-US" dirty="0"/>
              <a:t>When we are using data to estimate the causal effect of X on Y, then any association between X and Y that is not due to the effect of X on Y is considered a systematic bias.</a:t>
            </a:r>
          </a:p>
          <a:p>
            <a:pPr lvl="1"/>
            <a:r>
              <a:rPr lang="en-US" dirty="0"/>
              <a:t>Difference between structural sources of association and chance (random error, random variability).</a:t>
            </a:r>
          </a:p>
          <a:p>
            <a:r>
              <a:rPr lang="en-US" dirty="0"/>
              <a:t>Random error / chance / sampling variability.</a:t>
            </a:r>
          </a:p>
        </p:txBody>
      </p:sp>
    </p:spTree>
    <p:extLst>
      <p:ext uri="{BB962C8B-B14F-4D97-AF65-F5344CB8AC3E}">
        <p14:creationId xmlns:p14="http://schemas.microsoft.com/office/powerpoint/2010/main" val="349315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F3FC-0BB8-5846-81F6-B5A18671E554}"/>
              </a:ext>
            </a:extLst>
          </p:cNvPr>
          <p:cNvSpPr>
            <a:spLocks noGrp="1"/>
          </p:cNvSpPr>
          <p:nvPr>
            <p:ph type="title"/>
          </p:nvPr>
        </p:nvSpPr>
        <p:spPr/>
        <p:txBody>
          <a:bodyPr/>
          <a:lstStyle/>
          <a:p>
            <a:r>
              <a:rPr lang="en-US" dirty="0"/>
              <a:t>Directed Acyclic Graphs (DAGs) and Statistics</a:t>
            </a:r>
          </a:p>
        </p:txBody>
      </p:sp>
      <p:sp>
        <p:nvSpPr>
          <p:cNvPr id="3" name="Content Placeholder 2">
            <a:extLst>
              <a:ext uri="{FF2B5EF4-FFF2-40B4-BE49-F238E27FC236}">
                <a16:creationId xmlns:a16="http://schemas.microsoft.com/office/drawing/2014/main" id="{0DC4FF92-7252-B84A-A683-5745EB757B33}"/>
              </a:ext>
            </a:extLst>
          </p:cNvPr>
          <p:cNvSpPr>
            <a:spLocks noGrp="1"/>
          </p:cNvSpPr>
          <p:nvPr>
            <p:ph idx="1"/>
          </p:nvPr>
        </p:nvSpPr>
        <p:spPr/>
        <p:txBody>
          <a:bodyPr/>
          <a:lstStyle/>
          <a:p>
            <a:r>
              <a:rPr lang="en-US" dirty="0"/>
              <a:t>Confounding (DAGs).</a:t>
            </a:r>
          </a:p>
          <a:p>
            <a:r>
              <a:rPr lang="en-US" dirty="0"/>
              <a:t>Bias (DAGs).</a:t>
            </a:r>
          </a:p>
          <a:p>
            <a:r>
              <a:rPr lang="en-US" dirty="0"/>
              <a:t>Random error / chance / sampling variability (Statistics).</a:t>
            </a:r>
          </a:p>
        </p:txBody>
      </p:sp>
      <p:sp>
        <p:nvSpPr>
          <p:cNvPr id="4" name="Oval 3">
            <a:extLst>
              <a:ext uri="{FF2B5EF4-FFF2-40B4-BE49-F238E27FC236}">
                <a16:creationId xmlns:a16="http://schemas.microsoft.com/office/drawing/2014/main" id="{B458C733-CAFD-5343-9AE6-D61FD3655254}"/>
              </a:ext>
            </a:extLst>
          </p:cNvPr>
          <p:cNvSpPr/>
          <p:nvPr/>
        </p:nvSpPr>
        <p:spPr>
          <a:xfrm>
            <a:off x="3422822" y="4436075"/>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409C423-45C1-C84A-87F1-32D5D9EAABEC}"/>
              </a:ext>
            </a:extLst>
          </p:cNvPr>
          <p:cNvSpPr/>
          <p:nvPr/>
        </p:nvSpPr>
        <p:spPr>
          <a:xfrm>
            <a:off x="7236942" y="4436075"/>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485ECC-5A26-2D48-9306-42857F7388E3}"/>
              </a:ext>
            </a:extLst>
          </p:cNvPr>
          <p:cNvSpPr txBox="1"/>
          <p:nvPr/>
        </p:nvSpPr>
        <p:spPr>
          <a:xfrm>
            <a:off x="3015048" y="5090984"/>
            <a:ext cx="1186249" cy="369332"/>
          </a:xfrm>
          <a:prstGeom prst="rect">
            <a:avLst/>
          </a:prstGeom>
          <a:noFill/>
        </p:spPr>
        <p:txBody>
          <a:bodyPr wrap="square" rtlCol="0">
            <a:spAutoFit/>
          </a:bodyPr>
          <a:lstStyle/>
          <a:p>
            <a:pPr algn="ctr"/>
            <a:r>
              <a:rPr lang="en-US" dirty="0"/>
              <a:t>Exposure</a:t>
            </a:r>
          </a:p>
        </p:txBody>
      </p:sp>
      <p:sp>
        <p:nvSpPr>
          <p:cNvPr id="7" name="TextBox 6">
            <a:extLst>
              <a:ext uri="{FF2B5EF4-FFF2-40B4-BE49-F238E27FC236}">
                <a16:creationId xmlns:a16="http://schemas.microsoft.com/office/drawing/2014/main" id="{0975C7AB-1F5D-D24F-9D9B-F0B1CBF21447}"/>
              </a:ext>
            </a:extLst>
          </p:cNvPr>
          <p:cNvSpPr txBox="1"/>
          <p:nvPr/>
        </p:nvSpPr>
        <p:spPr>
          <a:xfrm>
            <a:off x="6829168" y="5090984"/>
            <a:ext cx="1186249" cy="369332"/>
          </a:xfrm>
          <a:prstGeom prst="rect">
            <a:avLst/>
          </a:prstGeom>
          <a:noFill/>
        </p:spPr>
        <p:txBody>
          <a:bodyPr wrap="square" rtlCol="0">
            <a:spAutoFit/>
          </a:bodyPr>
          <a:lstStyle/>
          <a:p>
            <a:pPr algn="ctr"/>
            <a:r>
              <a:rPr lang="en-US" dirty="0"/>
              <a:t>Outcome</a:t>
            </a:r>
          </a:p>
        </p:txBody>
      </p:sp>
      <p:cxnSp>
        <p:nvCxnSpPr>
          <p:cNvPr id="8" name="Straight Arrow Connector 7">
            <a:extLst>
              <a:ext uri="{FF2B5EF4-FFF2-40B4-BE49-F238E27FC236}">
                <a16:creationId xmlns:a16="http://schemas.microsoft.com/office/drawing/2014/main" id="{A5136733-FADA-1340-B4DC-2388EC35C313}"/>
              </a:ext>
            </a:extLst>
          </p:cNvPr>
          <p:cNvCxnSpPr>
            <a:stCxn id="4" idx="6"/>
            <a:endCxn id="5" idx="2"/>
          </p:cNvCxnSpPr>
          <p:nvPr/>
        </p:nvCxnSpPr>
        <p:spPr>
          <a:xfrm>
            <a:off x="3793524" y="4621426"/>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099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A368-1CE6-5845-85DC-9F441F071E57}"/>
              </a:ext>
            </a:extLst>
          </p:cNvPr>
          <p:cNvSpPr>
            <a:spLocks noGrp="1"/>
          </p:cNvSpPr>
          <p:nvPr>
            <p:ph type="title"/>
          </p:nvPr>
        </p:nvSpPr>
        <p:spPr/>
        <p:txBody>
          <a:bodyPr/>
          <a:lstStyle/>
          <a:p>
            <a:r>
              <a:rPr lang="en-US" dirty="0"/>
              <a:t>DAGs</a:t>
            </a:r>
          </a:p>
        </p:txBody>
      </p:sp>
      <p:sp>
        <p:nvSpPr>
          <p:cNvPr id="3" name="Content Placeholder 2">
            <a:extLst>
              <a:ext uri="{FF2B5EF4-FFF2-40B4-BE49-F238E27FC236}">
                <a16:creationId xmlns:a16="http://schemas.microsoft.com/office/drawing/2014/main" id="{FE62D2FA-C453-7C4F-855D-B500E0441546}"/>
              </a:ext>
            </a:extLst>
          </p:cNvPr>
          <p:cNvSpPr>
            <a:spLocks noGrp="1"/>
          </p:cNvSpPr>
          <p:nvPr>
            <p:ph idx="1"/>
          </p:nvPr>
        </p:nvSpPr>
        <p:spPr>
          <a:xfrm>
            <a:off x="838200" y="1825625"/>
            <a:ext cx="10515600" cy="3438353"/>
          </a:xfrm>
        </p:spPr>
        <p:txBody>
          <a:bodyPr>
            <a:normAutofit fontScale="70000" lnSpcReduction="20000"/>
          </a:bodyPr>
          <a:lstStyle/>
          <a:p>
            <a:r>
              <a:rPr lang="en-US" dirty="0"/>
              <a:t>Not magic, just a tool.</a:t>
            </a:r>
          </a:p>
          <a:p>
            <a:r>
              <a:rPr lang="en-US" dirty="0"/>
              <a:t>Works because it encodes mathematical information, given assumptions.</a:t>
            </a:r>
          </a:p>
          <a:p>
            <a:r>
              <a:rPr lang="en-US" dirty="0"/>
              <a:t>Association flows in both directions</a:t>
            </a:r>
          </a:p>
          <a:p>
            <a:r>
              <a:rPr lang="en-US" dirty="0"/>
              <a:t>No distinction between Causal / Preventive (listens to).</a:t>
            </a:r>
          </a:p>
          <a:p>
            <a:r>
              <a:rPr lang="en-US" dirty="0"/>
              <a:t>Made of nodes and edges (arrows).</a:t>
            </a:r>
          </a:p>
          <a:p>
            <a:r>
              <a:rPr lang="en-US" dirty="0"/>
              <a:t>Arrows must go in one direction (i.e., not double-headed).</a:t>
            </a:r>
          </a:p>
          <a:p>
            <a:r>
              <a:rPr lang="en-US" dirty="0"/>
              <a:t>Acyclic – Never get back to where you started if you follow arrows.</a:t>
            </a:r>
          </a:p>
          <a:p>
            <a:r>
              <a:rPr lang="en-US" dirty="0"/>
              <a:t>Arrows indicate causal effects.</a:t>
            </a:r>
          </a:p>
          <a:p>
            <a:r>
              <a:rPr lang="en-US" dirty="0"/>
              <a:t>Deleting arrows indicates a lack of a causal effect.</a:t>
            </a:r>
          </a:p>
          <a:p>
            <a:r>
              <a:rPr lang="en-US" dirty="0"/>
              <a:t>Simultaneously qualitative causal models and statistical models.</a:t>
            </a:r>
          </a:p>
        </p:txBody>
      </p:sp>
      <p:sp>
        <p:nvSpPr>
          <p:cNvPr id="4" name="Oval 3">
            <a:extLst>
              <a:ext uri="{FF2B5EF4-FFF2-40B4-BE49-F238E27FC236}">
                <a16:creationId xmlns:a16="http://schemas.microsoft.com/office/drawing/2014/main" id="{2466AD65-2390-E04F-96F3-4DB72622B91C}"/>
              </a:ext>
            </a:extLst>
          </p:cNvPr>
          <p:cNvSpPr/>
          <p:nvPr/>
        </p:nvSpPr>
        <p:spPr>
          <a:xfrm>
            <a:off x="3527853" y="5468634"/>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8A9E97-14F2-EE41-8539-695D4325ACB3}"/>
              </a:ext>
            </a:extLst>
          </p:cNvPr>
          <p:cNvSpPr/>
          <p:nvPr/>
        </p:nvSpPr>
        <p:spPr>
          <a:xfrm>
            <a:off x="7341973" y="5468634"/>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61AD602-978E-F845-959A-A55BA183CBD3}"/>
              </a:ext>
            </a:extLst>
          </p:cNvPr>
          <p:cNvSpPr txBox="1"/>
          <p:nvPr/>
        </p:nvSpPr>
        <p:spPr>
          <a:xfrm>
            <a:off x="3120079" y="6123543"/>
            <a:ext cx="1186249" cy="369332"/>
          </a:xfrm>
          <a:prstGeom prst="rect">
            <a:avLst/>
          </a:prstGeom>
          <a:noFill/>
        </p:spPr>
        <p:txBody>
          <a:bodyPr wrap="square" rtlCol="0">
            <a:spAutoFit/>
          </a:bodyPr>
          <a:lstStyle/>
          <a:p>
            <a:pPr algn="ctr"/>
            <a:r>
              <a:rPr lang="en-US" dirty="0"/>
              <a:t>Exposure</a:t>
            </a:r>
          </a:p>
        </p:txBody>
      </p:sp>
      <p:sp>
        <p:nvSpPr>
          <p:cNvPr id="7" name="TextBox 6">
            <a:extLst>
              <a:ext uri="{FF2B5EF4-FFF2-40B4-BE49-F238E27FC236}">
                <a16:creationId xmlns:a16="http://schemas.microsoft.com/office/drawing/2014/main" id="{66D31690-7B56-CB45-BABF-2C7B8F9E4C71}"/>
              </a:ext>
            </a:extLst>
          </p:cNvPr>
          <p:cNvSpPr txBox="1"/>
          <p:nvPr/>
        </p:nvSpPr>
        <p:spPr>
          <a:xfrm>
            <a:off x="6934199" y="6123543"/>
            <a:ext cx="1186249" cy="369332"/>
          </a:xfrm>
          <a:prstGeom prst="rect">
            <a:avLst/>
          </a:prstGeom>
          <a:noFill/>
        </p:spPr>
        <p:txBody>
          <a:bodyPr wrap="square" rtlCol="0">
            <a:spAutoFit/>
          </a:bodyPr>
          <a:lstStyle/>
          <a:p>
            <a:pPr algn="ctr"/>
            <a:r>
              <a:rPr lang="en-US" dirty="0"/>
              <a:t>Outcome</a:t>
            </a:r>
          </a:p>
        </p:txBody>
      </p:sp>
      <p:cxnSp>
        <p:nvCxnSpPr>
          <p:cNvPr id="8" name="Straight Arrow Connector 7">
            <a:extLst>
              <a:ext uri="{FF2B5EF4-FFF2-40B4-BE49-F238E27FC236}">
                <a16:creationId xmlns:a16="http://schemas.microsoft.com/office/drawing/2014/main" id="{CF5DE4FA-9C76-4647-A668-B0C5693561B1}"/>
              </a:ext>
            </a:extLst>
          </p:cNvPr>
          <p:cNvCxnSpPr>
            <a:stCxn id="4" idx="6"/>
            <a:endCxn id="5" idx="2"/>
          </p:cNvCxnSpPr>
          <p:nvPr/>
        </p:nvCxnSpPr>
        <p:spPr>
          <a:xfrm>
            <a:off x="3898555" y="5653985"/>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736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Nodes and Edges</a:t>
            </a:r>
          </a:p>
        </p:txBody>
      </p:sp>
      <p:sp>
        <p:nvSpPr>
          <p:cNvPr id="8" name="TextBox 7">
            <a:extLst>
              <a:ext uri="{FF2B5EF4-FFF2-40B4-BE49-F238E27FC236}">
                <a16:creationId xmlns:a16="http://schemas.microsoft.com/office/drawing/2014/main" id="{AA8329A4-47FB-3646-9FB7-1D2BD51DE441}"/>
              </a:ext>
            </a:extLst>
          </p:cNvPr>
          <p:cNvSpPr txBox="1"/>
          <p:nvPr/>
        </p:nvSpPr>
        <p:spPr>
          <a:xfrm>
            <a:off x="1746418" y="4948881"/>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232452" y="5272047"/>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087761" y="5272047"/>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601727" y="494888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407608" y="4948881"/>
            <a:ext cx="486034" cy="646331"/>
          </a:xfrm>
          <a:prstGeom prst="rect">
            <a:avLst/>
          </a:prstGeom>
          <a:noFill/>
        </p:spPr>
        <p:txBody>
          <a:bodyPr wrap="square" rtlCol="0">
            <a:spAutoFit/>
          </a:bodyPr>
          <a:lstStyle/>
          <a:p>
            <a:pPr algn="ctr"/>
            <a:r>
              <a:rPr lang="en-US" sz="3600" dirty="0"/>
              <a:t>Z</a:t>
            </a:r>
          </a:p>
        </p:txBody>
      </p:sp>
      <p:sp>
        <p:nvSpPr>
          <p:cNvPr id="16" name="Oval 15">
            <a:extLst>
              <a:ext uri="{FF2B5EF4-FFF2-40B4-BE49-F238E27FC236}">
                <a16:creationId xmlns:a16="http://schemas.microsoft.com/office/drawing/2014/main" id="{F9B079C2-E924-9D4B-95C0-3D98AE551720}"/>
              </a:ext>
            </a:extLst>
          </p:cNvPr>
          <p:cNvSpPr/>
          <p:nvPr/>
        </p:nvSpPr>
        <p:spPr>
          <a:xfrm>
            <a:off x="190293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6A451E3-5B40-B84C-8D42-0838B419304B}"/>
              </a:ext>
            </a:extLst>
          </p:cNvPr>
          <p:cNvSpPr/>
          <p:nvPr/>
        </p:nvSpPr>
        <p:spPr>
          <a:xfrm>
            <a:off x="571705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1452A1-B22E-074B-B2CC-BCFAD91828D8}"/>
              </a:ext>
            </a:extLst>
          </p:cNvPr>
          <p:cNvSpPr txBox="1"/>
          <p:nvPr/>
        </p:nvSpPr>
        <p:spPr>
          <a:xfrm>
            <a:off x="1495165" y="3277222"/>
            <a:ext cx="1186249" cy="369332"/>
          </a:xfrm>
          <a:prstGeom prst="rect">
            <a:avLst/>
          </a:prstGeom>
          <a:noFill/>
        </p:spPr>
        <p:txBody>
          <a:bodyPr wrap="square" rtlCol="0">
            <a:spAutoFit/>
          </a:bodyPr>
          <a:lstStyle/>
          <a:p>
            <a:pPr algn="ctr"/>
            <a:r>
              <a:rPr lang="en-US" dirty="0"/>
              <a:t>X</a:t>
            </a:r>
          </a:p>
        </p:txBody>
      </p:sp>
      <p:sp>
        <p:nvSpPr>
          <p:cNvPr id="19" name="TextBox 18">
            <a:extLst>
              <a:ext uri="{FF2B5EF4-FFF2-40B4-BE49-F238E27FC236}">
                <a16:creationId xmlns:a16="http://schemas.microsoft.com/office/drawing/2014/main" id="{574CF164-9728-F64D-B831-8BBDF8C7BCD8}"/>
              </a:ext>
            </a:extLst>
          </p:cNvPr>
          <p:cNvSpPr txBox="1"/>
          <p:nvPr/>
        </p:nvSpPr>
        <p:spPr>
          <a:xfrm>
            <a:off x="5309285" y="3277222"/>
            <a:ext cx="1186249" cy="369332"/>
          </a:xfrm>
          <a:prstGeom prst="rect">
            <a:avLst/>
          </a:prstGeom>
          <a:noFill/>
        </p:spPr>
        <p:txBody>
          <a:bodyPr wrap="square" rtlCol="0">
            <a:spAutoFit/>
          </a:bodyPr>
          <a:lstStyle/>
          <a:p>
            <a:pPr algn="ctr"/>
            <a:r>
              <a:rPr lang="en-US" dirty="0"/>
              <a:t>Y</a:t>
            </a:r>
          </a:p>
        </p:txBody>
      </p:sp>
      <p:cxnSp>
        <p:nvCxnSpPr>
          <p:cNvPr id="20" name="Straight Arrow Connector 19">
            <a:extLst>
              <a:ext uri="{FF2B5EF4-FFF2-40B4-BE49-F238E27FC236}">
                <a16:creationId xmlns:a16="http://schemas.microsoft.com/office/drawing/2014/main" id="{150F07BA-12F5-C94C-9315-6A2006C251E3}"/>
              </a:ext>
            </a:extLst>
          </p:cNvPr>
          <p:cNvCxnSpPr>
            <a:cxnSpLocks/>
            <a:stCxn id="16" idx="6"/>
            <a:endCxn id="17" idx="2"/>
          </p:cNvCxnSpPr>
          <p:nvPr/>
        </p:nvCxnSpPr>
        <p:spPr>
          <a:xfrm>
            <a:off x="2273641" y="2807664"/>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BA1E88C-5A39-8747-A2FC-E5C4DE325731}"/>
              </a:ext>
            </a:extLst>
          </p:cNvPr>
          <p:cNvSpPr/>
          <p:nvPr/>
        </p:nvSpPr>
        <p:spPr>
          <a:xfrm>
            <a:off x="9522939" y="2622313"/>
            <a:ext cx="370702" cy="370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4EF2F82-8570-1042-8717-7E2A5B34D05E}"/>
              </a:ext>
            </a:extLst>
          </p:cNvPr>
          <p:cNvSpPr txBox="1"/>
          <p:nvPr/>
        </p:nvSpPr>
        <p:spPr>
          <a:xfrm>
            <a:off x="9115165" y="3277222"/>
            <a:ext cx="1186249" cy="369332"/>
          </a:xfrm>
          <a:prstGeom prst="rect">
            <a:avLst/>
          </a:prstGeom>
          <a:noFill/>
        </p:spPr>
        <p:txBody>
          <a:bodyPr wrap="square" rtlCol="0">
            <a:spAutoFit/>
          </a:bodyPr>
          <a:lstStyle/>
          <a:p>
            <a:pPr algn="ctr"/>
            <a:r>
              <a:rPr lang="en-US" dirty="0"/>
              <a:t>Z</a:t>
            </a:r>
          </a:p>
        </p:txBody>
      </p:sp>
      <p:cxnSp>
        <p:nvCxnSpPr>
          <p:cNvPr id="23" name="Straight Arrow Connector 22">
            <a:extLst>
              <a:ext uri="{FF2B5EF4-FFF2-40B4-BE49-F238E27FC236}">
                <a16:creationId xmlns:a16="http://schemas.microsoft.com/office/drawing/2014/main" id="{771ABE2A-B904-1244-8B3B-5859043A62F2}"/>
              </a:ext>
            </a:extLst>
          </p:cNvPr>
          <p:cNvCxnSpPr>
            <a:cxnSpLocks/>
            <a:endCxn id="21" idx="2"/>
          </p:cNvCxnSpPr>
          <p:nvPr/>
        </p:nvCxnSpPr>
        <p:spPr>
          <a:xfrm>
            <a:off x="6079521" y="2807664"/>
            <a:ext cx="34434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338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Descendants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3" name="TextBox 2">
            <a:extLst>
              <a:ext uri="{FF2B5EF4-FFF2-40B4-BE49-F238E27FC236}">
                <a16:creationId xmlns:a16="http://schemas.microsoft.com/office/drawing/2014/main" id="{3621414B-E98F-4646-B0C4-00C3856F4131}"/>
              </a:ext>
            </a:extLst>
          </p:cNvPr>
          <p:cNvSpPr txBox="1"/>
          <p:nvPr/>
        </p:nvSpPr>
        <p:spPr>
          <a:xfrm>
            <a:off x="1409719" y="2598004"/>
            <a:ext cx="1381853" cy="369332"/>
          </a:xfrm>
          <a:prstGeom prst="rect">
            <a:avLst/>
          </a:prstGeom>
          <a:noFill/>
        </p:spPr>
        <p:txBody>
          <a:bodyPr wrap="none" rtlCol="0">
            <a:spAutoFit/>
          </a:bodyPr>
          <a:lstStyle/>
          <a:p>
            <a:pPr algn="ctr"/>
            <a:r>
              <a:rPr lang="en-US" dirty="0"/>
              <a:t>Grandparent</a:t>
            </a:r>
          </a:p>
        </p:txBody>
      </p:sp>
      <p:sp>
        <p:nvSpPr>
          <p:cNvPr id="24" name="TextBox 23">
            <a:extLst>
              <a:ext uri="{FF2B5EF4-FFF2-40B4-BE49-F238E27FC236}">
                <a16:creationId xmlns:a16="http://schemas.microsoft.com/office/drawing/2014/main" id="{B3C98BD3-C371-0440-B690-E3095CC0DC05}"/>
              </a:ext>
            </a:extLst>
          </p:cNvPr>
          <p:cNvSpPr txBox="1"/>
          <p:nvPr/>
        </p:nvSpPr>
        <p:spPr>
          <a:xfrm>
            <a:off x="5556872" y="2574919"/>
            <a:ext cx="798167" cy="369332"/>
          </a:xfrm>
          <a:prstGeom prst="rect">
            <a:avLst/>
          </a:prstGeom>
          <a:noFill/>
        </p:spPr>
        <p:txBody>
          <a:bodyPr wrap="none" rtlCol="0">
            <a:spAutoFit/>
          </a:bodyPr>
          <a:lstStyle/>
          <a:p>
            <a:pPr algn="ctr"/>
            <a:r>
              <a:rPr lang="en-US" dirty="0"/>
              <a:t>Parent</a:t>
            </a:r>
          </a:p>
        </p:txBody>
      </p:sp>
      <p:sp>
        <p:nvSpPr>
          <p:cNvPr id="25" name="TextBox 24">
            <a:extLst>
              <a:ext uri="{FF2B5EF4-FFF2-40B4-BE49-F238E27FC236}">
                <a16:creationId xmlns:a16="http://schemas.microsoft.com/office/drawing/2014/main" id="{2540EA9E-A290-6840-989D-6297D3063920}"/>
              </a:ext>
            </a:extLst>
          </p:cNvPr>
          <p:cNvSpPr txBox="1"/>
          <p:nvPr/>
        </p:nvSpPr>
        <p:spPr>
          <a:xfrm>
            <a:off x="9433061" y="2598004"/>
            <a:ext cx="657552" cy="369332"/>
          </a:xfrm>
          <a:prstGeom prst="rect">
            <a:avLst/>
          </a:prstGeom>
          <a:noFill/>
        </p:spPr>
        <p:txBody>
          <a:bodyPr wrap="none" rtlCol="0">
            <a:spAutoFit/>
          </a:bodyPr>
          <a:lstStyle/>
          <a:p>
            <a:pPr algn="ctr"/>
            <a:r>
              <a:rPr lang="en-US" dirty="0"/>
              <a:t>Child</a:t>
            </a:r>
          </a:p>
        </p:txBody>
      </p:sp>
      <p:sp>
        <p:nvSpPr>
          <p:cNvPr id="26" name="TextBox 25">
            <a:extLst>
              <a:ext uri="{FF2B5EF4-FFF2-40B4-BE49-F238E27FC236}">
                <a16:creationId xmlns:a16="http://schemas.microsoft.com/office/drawing/2014/main" id="{03D1B89E-3E49-544B-B076-5B3537E66585}"/>
              </a:ext>
            </a:extLst>
          </p:cNvPr>
          <p:cNvSpPr txBox="1"/>
          <p:nvPr/>
        </p:nvSpPr>
        <p:spPr>
          <a:xfrm>
            <a:off x="1701562" y="3824072"/>
            <a:ext cx="798167" cy="369332"/>
          </a:xfrm>
          <a:prstGeom prst="rect">
            <a:avLst/>
          </a:prstGeom>
          <a:noFill/>
        </p:spPr>
        <p:txBody>
          <a:bodyPr wrap="none" rtlCol="0">
            <a:spAutoFit/>
          </a:bodyPr>
          <a:lstStyle/>
          <a:p>
            <a:pPr algn="ctr"/>
            <a:r>
              <a:rPr lang="en-US" dirty="0"/>
              <a:t>Parent</a:t>
            </a:r>
          </a:p>
        </p:txBody>
      </p:sp>
      <p:sp>
        <p:nvSpPr>
          <p:cNvPr id="27" name="TextBox 26">
            <a:extLst>
              <a:ext uri="{FF2B5EF4-FFF2-40B4-BE49-F238E27FC236}">
                <a16:creationId xmlns:a16="http://schemas.microsoft.com/office/drawing/2014/main" id="{0CB1F767-48C9-D045-91FD-AF32408FC0A7}"/>
              </a:ext>
            </a:extLst>
          </p:cNvPr>
          <p:cNvSpPr txBox="1"/>
          <p:nvPr/>
        </p:nvSpPr>
        <p:spPr>
          <a:xfrm>
            <a:off x="5627180" y="3824072"/>
            <a:ext cx="657552" cy="369332"/>
          </a:xfrm>
          <a:prstGeom prst="rect">
            <a:avLst/>
          </a:prstGeom>
          <a:noFill/>
        </p:spPr>
        <p:txBody>
          <a:bodyPr wrap="none" rtlCol="0">
            <a:spAutoFit/>
          </a:bodyPr>
          <a:lstStyle/>
          <a:p>
            <a:pPr algn="ctr"/>
            <a:r>
              <a:rPr lang="en-US" dirty="0"/>
              <a:t>Child</a:t>
            </a:r>
          </a:p>
        </p:txBody>
      </p:sp>
      <p:sp>
        <p:nvSpPr>
          <p:cNvPr id="28" name="TextBox 27">
            <a:extLst>
              <a:ext uri="{FF2B5EF4-FFF2-40B4-BE49-F238E27FC236}">
                <a16:creationId xmlns:a16="http://schemas.microsoft.com/office/drawing/2014/main" id="{9724B62A-89B1-104D-9086-51B253833E9B}"/>
              </a:ext>
            </a:extLst>
          </p:cNvPr>
          <p:cNvSpPr txBox="1"/>
          <p:nvPr/>
        </p:nvSpPr>
        <p:spPr>
          <a:xfrm>
            <a:off x="9158116" y="3824072"/>
            <a:ext cx="1207446" cy="369332"/>
          </a:xfrm>
          <a:prstGeom prst="rect">
            <a:avLst/>
          </a:prstGeom>
          <a:noFill/>
        </p:spPr>
        <p:txBody>
          <a:bodyPr wrap="none" rtlCol="0">
            <a:spAutoFit/>
          </a:bodyPr>
          <a:lstStyle/>
          <a:p>
            <a:pPr algn="ctr"/>
            <a:r>
              <a:rPr lang="en-US" dirty="0"/>
              <a:t>Grandchild</a:t>
            </a:r>
          </a:p>
        </p:txBody>
      </p:sp>
    </p:spTree>
    <p:extLst>
      <p:ext uri="{BB962C8B-B14F-4D97-AF65-F5344CB8AC3E}">
        <p14:creationId xmlns:p14="http://schemas.microsoft.com/office/powerpoint/2010/main" val="982254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Paths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12099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Colliders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3"/>
            <a:endCxn id="15" idx="1"/>
          </p:cNvCxnSpPr>
          <p:nvPr/>
        </p:nvCxnSpPr>
        <p:spPr>
          <a:xfrm>
            <a:off x="6198972" y="342900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E553F114-F844-0D44-85D6-0623D5C7A615}"/>
              </a:ext>
            </a:extLst>
          </p:cNvPr>
          <p:cNvSpPr txBox="1"/>
          <p:nvPr/>
        </p:nvSpPr>
        <p:spPr>
          <a:xfrm>
            <a:off x="5712938" y="4844145"/>
            <a:ext cx="486034" cy="646331"/>
          </a:xfrm>
          <a:prstGeom prst="rect">
            <a:avLst/>
          </a:prstGeom>
          <a:noFill/>
        </p:spPr>
        <p:txBody>
          <a:bodyPr wrap="square" rtlCol="0">
            <a:spAutoFit/>
          </a:bodyPr>
          <a:lstStyle/>
          <a:p>
            <a:pPr algn="ctr"/>
            <a:r>
              <a:rPr lang="en-US" sz="3600" dirty="0"/>
              <a:t>W</a:t>
            </a:r>
          </a:p>
        </p:txBody>
      </p:sp>
      <p:cxnSp>
        <p:nvCxnSpPr>
          <p:cNvPr id="11" name="Straight Arrow Connector 10">
            <a:extLst>
              <a:ext uri="{FF2B5EF4-FFF2-40B4-BE49-F238E27FC236}">
                <a16:creationId xmlns:a16="http://schemas.microsoft.com/office/drawing/2014/main" id="{D81E385E-2C34-BE4D-8958-AF67A8CB5C6C}"/>
              </a:ext>
            </a:extLst>
          </p:cNvPr>
          <p:cNvCxnSpPr>
            <a:cxnSpLocks/>
            <a:stCxn id="14" idx="2"/>
            <a:endCxn id="9" idx="0"/>
          </p:cNvCxnSpPr>
          <p:nvPr/>
        </p:nvCxnSpPr>
        <p:spPr>
          <a:xfrm>
            <a:off x="5955955" y="3752165"/>
            <a:ext cx="0" cy="1091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660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Common Causes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6789ECBF-A84F-B84E-953F-3B1649BA6D84}"/>
              </a:ext>
            </a:extLst>
          </p:cNvPr>
          <p:cNvCxnSpPr>
            <a:cxnSpLocks/>
            <a:stCxn id="8" idx="3"/>
            <a:endCxn id="14" idx="2"/>
          </p:cNvCxnSpPr>
          <p:nvPr/>
        </p:nvCxnSpPr>
        <p:spPr>
          <a:xfrm flipV="1">
            <a:off x="2380732" y="3233182"/>
            <a:ext cx="3587579" cy="1270856"/>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45439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086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5DD3-BDA6-C840-A13C-B37B2A7D7F21}"/>
              </a:ext>
            </a:extLst>
          </p:cNvPr>
          <p:cNvSpPr>
            <a:spLocks noGrp="1"/>
          </p:cNvSpPr>
          <p:nvPr>
            <p:ph type="title"/>
          </p:nvPr>
        </p:nvSpPr>
        <p:spPr/>
        <p:txBody>
          <a:bodyPr/>
          <a:lstStyle/>
          <a:p>
            <a:r>
              <a:rPr lang="en-US" dirty="0"/>
              <a:t>Basic DAG structures – Common Effects</a:t>
            </a:r>
          </a:p>
        </p:txBody>
      </p:sp>
      <p:sp>
        <p:nvSpPr>
          <p:cNvPr id="8" name="TextBox 7">
            <a:extLst>
              <a:ext uri="{FF2B5EF4-FFF2-40B4-BE49-F238E27FC236}">
                <a16:creationId xmlns:a16="http://schemas.microsoft.com/office/drawing/2014/main" id="{AA8329A4-47FB-3646-9FB7-1D2BD51DE441}"/>
              </a:ext>
            </a:extLst>
          </p:cNvPr>
          <p:cNvSpPr txBox="1"/>
          <p:nvPr/>
        </p:nvSpPr>
        <p:spPr>
          <a:xfrm>
            <a:off x="1894698" y="4180872"/>
            <a:ext cx="486034" cy="646331"/>
          </a:xfrm>
          <a:prstGeom prst="rect">
            <a:avLst/>
          </a:prstGeom>
          <a:noFill/>
        </p:spPr>
        <p:txBody>
          <a:bodyPr wrap="square" rtlCol="0">
            <a:spAutoFit/>
          </a:bodyPr>
          <a:lstStyle/>
          <a:p>
            <a:pPr algn="ctr"/>
            <a:r>
              <a:rPr lang="en-US" sz="3600" dirty="0"/>
              <a:t>X</a:t>
            </a:r>
          </a:p>
        </p:txBody>
      </p:sp>
      <p:cxnSp>
        <p:nvCxnSpPr>
          <p:cNvPr id="12" name="Straight Arrow Connector 11">
            <a:extLst>
              <a:ext uri="{FF2B5EF4-FFF2-40B4-BE49-F238E27FC236}">
                <a16:creationId xmlns:a16="http://schemas.microsoft.com/office/drawing/2014/main" id="{DEF6E3E1-D0F0-F14E-A8DB-74DE3D3A4A42}"/>
              </a:ext>
            </a:extLst>
          </p:cNvPr>
          <p:cNvCxnSpPr>
            <a:cxnSpLocks/>
            <a:stCxn id="14" idx="2"/>
            <a:endCxn id="15" idx="1"/>
          </p:cNvCxnSpPr>
          <p:nvPr/>
        </p:nvCxnSpPr>
        <p:spPr>
          <a:xfrm>
            <a:off x="5968311" y="3233182"/>
            <a:ext cx="3381635" cy="12789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3FB80DC-C79E-ED46-B12B-48BC31A4E4E4}"/>
              </a:ext>
            </a:extLst>
          </p:cNvPr>
          <p:cNvSpPr txBox="1"/>
          <p:nvPr/>
        </p:nvSpPr>
        <p:spPr>
          <a:xfrm>
            <a:off x="5725294" y="2586851"/>
            <a:ext cx="486034" cy="646331"/>
          </a:xfrm>
          <a:prstGeom prst="rect">
            <a:avLst/>
          </a:prstGeom>
          <a:noFill/>
        </p:spPr>
        <p:txBody>
          <a:bodyPr wrap="square" rtlCol="0">
            <a:spAutoFit/>
          </a:bodyPr>
          <a:lstStyle/>
          <a:p>
            <a:pPr algn="ctr"/>
            <a:r>
              <a:rPr lang="en-US" sz="3600" dirty="0"/>
              <a:t>Y</a:t>
            </a:r>
          </a:p>
        </p:txBody>
      </p:sp>
      <p:sp>
        <p:nvSpPr>
          <p:cNvPr id="15" name="TextBox 14">
            <a:extLst>
              <a:ext uri="{FF2B5EF4-FFF2-40B4-BE49-F238E27FC236}">
                <a16:creationId xmlns:a16="http://schemas.microsoft.com/office/drawing/2014/main" id="{B4791219-A3C1-3048-9F75-C40BFAB1FCC8}"/>
              </a:ext>
            </a:extLst>
          </p:cNvPr>
          <p:cNvSpPr txBox="1"/>
          <p:nvPr/>
        </p:nvSpPr>
        <p:spPr>
          <a:xfrm>
            <a:off x="9349946" y="4188940"/>
            <a:ext cx="486034" cy="646331"/>
          </a:xfrm>
          <a:prstGeom prst="rect">
            <a:avLst/>
          </a:prstGeom>
          <a:noFill/>
        </p:spPr>
        <p:txBody>
          <a:bodyPr wrap="square" rtlCol="0">
            <a:spAutoFit/>
          </a:bodyPr>
          <a:lstStyle/>
          <a:p>
            <a:pPr algn="ctr"/>
            <a:r>
              <a:rPr lang="en-US" sz="3600" dirty="0"/>
              <a:t>Z</a:t>
            </a:r>
          </a:p>
        </p:txBody>
      </p:sp>
      <p:cxnSp>
        <p:nvCxnSpPr>
          <p:cNvPr id="9" name="Straight Arrow Connector 8">
            <a:extLst>
              <a:ext uri="{FF2B5EF4-FFF2-40B4-BE49-F238E27FC236}">
                <a16:creationId xmlns:a16="http://schemas.microsoft.com/office/drawing/2014/main" id="{40914739-D41E-6443-B200-12AAF3D7200F}"/>
              </a:ext>
            </a:extLst>
          </p:cNvPr>
          <p:cNvCxnSpPr>
            <a:cxnSpLocks/>
            <a:stCxn id="8" idx="3"/>
            <a:endCxn id="15" idx="1"/>
          </p:cNvCxnSpPr>
          <p:nvPr/>
        </p:nvCxnSpPr>
        <p:spPr>
          <a:xfrm>
            <a:off x="2380732" y="4504038"/>
            <a:ext cx="6969214" cy="806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04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lnSpcReduction="10000"/>
          </a:bodyPr>
          <a:lstStyle/>
          <a:p>
            <a:pPr marL="514350" indent="-514350">
              <a:buFont typeface="+mj-lt"/>
              <a:buAutoNum type="arabicPeriod"/>
            </a:pPr>
            <a:r>
              <a:rPr lang="en-US" dirty="0"/>
              <a:t>If there are no variables being conditioned on, a path is blocked if and only if two arrowheads on the path collide at some variable on the path.</a:t>
            </a:r>
          </a:p>
          <a:p>
            <a:pPr marL="514350" indent="-514350">
              <a:buFont typeface="+mj-lt"/>
              <a:buAutoNum type="arabicPeriod"/>
            </a:pPr>
            <a:r>
              <a:rPr lang="en-US" dirty="0"/>
              <a:t>Any path that contains a non-collider that has been conditioned on is blocked.</a:t>
            </a:r>
          </a:p>
          <a:p>
            <a:pPr marL="514350" indent="-514350">
              <a:buFont typeface="+mj-lt"/>
              <a:buAutoNum type="arabicPeriod"/>
            </a:pPr>
            <a:r>
              <a:rPr lang="en-US" dirty="0"/>
              <a:t>A collider that has been conditioned on does not block a path. </a:t>
            </a:r>
          </a:p>
          <a:p>
            <a:pPr marL="514350" indent="-514350">
              <a:buFont typeface="+mj-lt"/>
              <a:buAutoNum type="arabicPeriod"/>
            </a:pPr>
            <a:r>
              <a:rPr lang="en-US" dirty="0"/>
              <a:t>A collider that has a descendant that has been conditioned on does not block a path.</a:t>
            </a:r>
          </a:p>
          <a:p>
            <a:pPr marL="514350" indent="-514350">
              <a:buFont typeface="+mj-lt"/>
              <a:buAutoNum type="arabicPeriod"/>
            </a:pPr>
            <a:r>
              <a:rPr lang="en-US" dirty="0"/>
              <a:t>Two variables are D-separated if all paths between them are blocked.</a:t>
            </a:r>
          </a:p>
        </p:txBody>
      </p:sp>
    </p:spTree>
    <p:extLst>
      <p:ext uri="{BB962C8B-B14F-4D97-AF65-F5344CB8AC3E}">
        <p14:creationId xmlns:p14="http://schemas.microsoft.com/office/powerpoint/2010/main" val="236825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If there are no variables being conditioned on, a path is blocked if and only if two arrowheads on the path collide at some variable on the path.</a:t>
            </a:r>
          </a:p>
        </p:txBody>
      </p:sp>
      <p:sp>
        <p:nvSpPr>
          <p:cNvPr id="4" name="TextBox 3">
            <a:extLst>
              <a:ext uri="{FF2B5EF4-FFF2-40B4-BE49-F238E27FC236}">
                <a16:creationId xmlns:a16="http://schemas.microsoft.com/office/drawing/2014/main" id="{4C425E01-8572-014C-81AB-5791A947F3AA}"/>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987886CA-8BCA-5440-960E-1F5725AB630A}"/>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E829417-0553-954E-8897-E38DA88FAAF0}"/>
              </a:ext>
            </a:extLst>
          </p:cNvPr>
          <p:cNvCxnSpPr>
            <a:cxnSpLocks/>
            <a:stCxn id="7" idx="3"/>
            <a:endCxn id="8" idx="1"/>
          </p:cNvCxnSpPr>
          <p:nvPr/>
        </p:nvCxnSpPr>
        <p:spPr>
          <a:xfrm>
            <a:off x="6198972" y="3733631"/>
            <a:ext cx="33198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5D5191-2BE4-E74D-9473-C5CC3BF8C2B4}"/>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EBDFA38F-D383-534A-A574-8EF5CF781A0F}"/>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E90EDAE7-19BA-674F-B110-E0D71F757A07}"/>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561BEC79-105F-A241-85C3-2DA69624985D}"/>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6B8551-0DBE-D342-9D47-9C04E29A6298}"/>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34EFCD3-63D5-BA41-AB3E-7C1E265AAF42}"/>
              </a:ext>
            </a:extLst>
          </p:cNvPr>
          <p:cNvSpPr txBox="1"/>
          <p:nvPr/>
        </p:nvSpPr>
        <p:spPr>
          <a:xfrm>
            <a:off x="5712938" y="4793714"/>
            <a:ext cx="486034" cy="646331"/>
          </a:xfrm>
          <a:prstGeom prst="rect">
            <a:avLst/>
          </a:prstGeom>
          <a:noFill/>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295EF5AE-8DA4-BA45-A97F-1DAC2BA9B8FF}"/>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226186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Any path that contains a non-collider that has been conditioned on is blocked.</a:t>
            </a:r>
          </a:p>
        </p:txBody>
      </p:sp>
      <p:sp>
        <p:nvSpPr>
          <p:cNvPr id="4" name="TextBox 3">
            <a:extLst>
              <a:ext uri="{FF2B5EF4-FFF2-40B4-BE49-F238E27FC236}">
                <a16:creationId xmlns:a16="http://schemas.microsoft.com/office/drawing/2014/main" id="{F9CC0B1D-853C-444A-AC39-7F85F99F9DB8}"/>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DCC68217-03EC-EF4C-9FE8-0C6C564A0517}"/>
              </a:ext>
            </a:extLst>
          </p:cNvPr>
          <p:cNvCxnSpPr>
            <a:cxnSpLocks/>
            <a:stCxn id="4" idx="3"/>
            <a:endCxn id="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A0A6566-BF38-B747-8D8C-D94D9A58DF68}"/>
              </a:ext>
            </a:extLst>
          </p:cNvPr>
          <p:cNvCxnSpPr>
            <a:cxnSpLocks/>
            <a:stCxn id="7" idx="3"/>
            <a:endCxn id="8" idx="1"/>
          </p:cNvCxnSpPr>
          <p:nvPr/>
        </p:nvCxnSpPr>
        <p:spPr>
          <a:xfrm>
            <a:off x="6198972" y="3429000"/>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AE4577-283B-B941-BF17-FEF04F3FC116}"/>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12E785D7-0AA1-F14C-AF38-3FD0EFB8291A}"/>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A5C6284C-2285-734B-BC83-F97BB26C3C90}"/>
              </a:ext>
            </a:extLst>
          </p:cNvPr>
          <p:cNvSpPr txBox="1"/>
          <p:nvPr/>
        </p:nvSpPr>
        <p:spPr>
          <a:xfrm>
            <a:off x="1857629" y="4479816"/>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7DDC03FD-7E71-CC44-A323-289A185995DD}"/>
              </a:ext>
            </a:extLst>
          </p:cNvPr>
          <p:cNvCxnSpPr>
            <a:cxnSpLocks/>
            <a:stCxn id="9" idx="3"/>
            <a:endCxn id="12" idx="1"/>
          </p:cNvCxnSpPr>
          <p:nvPr/>
        </p:nvCxnSpPr>
        <p:spPr>
          <a:xfrm>
            <a:off x="2343663" y="4802982"/>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D53232-F1DC-8F4C-A8DD-63B1E165DDC5}"/>
              </a:ext>
            </a:extLst>
          </p:cNvPr>
          <p:cNvCxnSpPr>
            <a:cxnSpLocks/>
            <a:stCxn id="12" idx="3"/>
            <a:endCxn id="13" idx="1"/>
          </p:cNvCxnSpPr>
          <p:nvPr/>
        </p:nvCxnSpPr>
        <p:spPr>
          <a:xfrm>
            <a:off x="6198972" y="4802982"/>
            <a:ext cx="3319847"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48FCB0-42C7-F846-907A-1F92211AA375}"/>
              </a:ext>
            </a:extLst>
          </p:cNvPr>
          <p:cNvSpPr txBox="1"/>
          <p:nvPr/>
        </p:nvSpPr>
        <p:spPr>
          <a:xfrm>
            <a:off x="5712938" y="4479816"/>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04E33B1C-EECE-FC44-BBE3-707CDFBA64C9}"/>
              </a:ext>
            </a:extLst>
          </p:cNvPr>
          <p:cNvSpPr txBox="1"/>
          <p:nvPr/>
        </p:nvSpPr>
        <p:spPr>
          <a:xfrm>
            <a:off x="9518819" y="4479816"/>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4051015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been conditioned on does not block a path (or conditioning on a collider opens the path). </a:t>
            </a:r>
          </a:p>
        </p:txBody>
      </p:sp>
      <p:sp>
        <p:nvSpPr>
          <p:cNvPr id="4" name="TextBox 3">
            <a:extLst>
              <a:ext uri="{FF2B5EF4-FFF2-40B4-BE49-F238E27FC236}">
                <a16:creationId xmlns:a16="http://schemas.microsoft.com/office/drawing/2014/main" id="{05815D69-7BE2-8642-AB67-49FC01999A4E}"/>
              </a:ext>
            </a:extLst>
          </p:cNvPr>
          <p:cNvSpPr txBox="1"/>
          <p:nvPr/>
        </p:nvSpPr>
        <p:spPr>
          <a:xfrm>
            <a:off x="1857629" y="3410465"/>
            <a:ext cx="486034" cy="646331"/>
          </a:xfrm>
          <a:prstGeom prst="rect">
            <a:avLst/>
          </a:prstGeom>
          <a:noFill/>
        </p:spPr>
        <p:txBody>
          <a:bodyPr wrap="square" rtlCol="0">
            <a:spAutoFit/>
          </a:bodyPr>
          <a:lstStyle/>
          <a:p>
            <a:pPr algn="ctr"/>
            <a:r>
              <a:rPr lang="en-US" sz="3600" dirty="0"/>
              <a:t>X</a:t>
            </a:r>
          </a:p>
        </p:txBody>
      </p:sp>
      <p:cxnSp>
        <p:nvCxnSpPr>
          <p:cNvPr id="5" name="Straight Arrow Connector 4">
            <a:extLst>
              <a:ext uri="{FF2B5EF4-FFF2-40B4-BE49-F238E27FC236}">
                <a16:creationId xmlns:a16="http://schemas.microsoft.com/office/drawing/2014/main" id="{76517F6C-5394-8044-9192-0EF59CE26381}"/>
              </a:ext>
            </a:extLst>
          </p:cNvPr>
          <p:cNvCxnSpPr>
            <a:cxnSpLocks/>
            <a:stCxn id="4" idx="3"/>
            <a:endCxn id="7" idx="1"/>
          </p:cNvCxnSpPr>
          <p:nvPr/>
        </p:nvCxnSpPr>
        <p:spPr>
          <a:xfrm>
            <a:off x="2343663" y="3733631"/>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2C65BBE-4CBB-1A48-A964-6DD07FBF03F8}"/>
              </a:ext>
            </a:extLst>
          </p:cNvPr>
          <p:cNvCxnSpPr>
            <a:cxnSpLocks/>
            <a:stCxn id="7" idx="3"/>
            <a:endCxn id="8" idx="1"/>
          </p:cNvCxnSpPr>
          <p:nvPr/>
        </p:nvCxnSpPr>
        <p:spPr>
          <a:xfrm>
            <a:off x="6198972" y="3733631"/>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4687E-AE66-894E-91EE-3EDCB64C221E}"/>
              </a:ext>
            </a:extLst>
          </p:cNvPr>
          <p:cNvSpPr txBox="1"/>
          <p:nvPr/>
        </p:nvSpPr>
        <p:spPr>
          <a:xfrm>
            <a:off x="5712938" y="3410465"/>
            <a:ext cx="486034" cy="646331"/>
          </a:xfrm>
          <a:prstGeom prst="rect">
            <a:avLst/>
          </a:prstGeom>
          <a:noFill/>
        </p:spPr>
        <p:txBody>
          <a:bodyPr wrap="square" rtlCol="0">
            <a:spAutoFit/>
          </a:bodyPr>
          <a:lstStyle/>
          <a:p>
            <a:pPr algn="ctr"/>
            <a:r>
              <a:rPr lang="en-US" sz="3600" dirty="0"/>
              <a:t>Y</a:t>
            </a:r>
          </a:p>
        </p:txBody>
      </p:sp>
      <p:sp>
        <p:nvSpPr>
          <p:cNvPr id="8" name="TextBox 7">
            <a:extLst>
              <a:ext uri="{FF2B5EF4-FFF2-40B4-BE49-F238E27FC236}">
                <a16:creationId xmlns:a16="http://schemas.microsoft.com/office/drawing/2014/main" id="{520E2404-9151-BE4A-90E0-452F262D7802}"/>
              </a:ext>
            </a:extLst>
          </p:cNvPr>
          <p:cNvSpPr txBox="1"/>
          <p:nvPr/>
        </p:nvSpPr>
        <p:spPr>
          <a:xfrm>
            <a:off x="9518819" y="3410465"/>
            <a:ext cx="486034" cy="646331"/>
          </a:xfrm>
          <a:prstGeom prst="rect">
            <a:avLst/>
          </a:prstGeom>
          <a:noFill/>
        </p:spPr>
        <p:txBody>
          <a:bodyPr wrap="square" rtlCol="0">
            <a:spAutoFit/>
          </a:bodyPr>
          <a:lstStyle/>
          <a:p>
            <a:pPr algn="ctr"/>
            <a:r>
              <a:rPr lang="en-US" sz="3600" dirty="0"/>
              <a:t>Z</a:t>
            </a:r>
          </a:p>
        </p:txBody>
      </p:sp>
      <p:sp>
        <p:nvSpPr>
          <p:cNvPr id="9" name="TextBox 8">
            <a:extLst>
              <a:ext uri="{FF2B5EF4-FFF2-40B4-BE49-F238E27FC236}">
                <a16:creationId xmlns:a16="http://schemas.microsoft.com/office/drawing/2014/main" id="{C29466A0-562A-9B44-B201-DFE40D18DFE9}"/>
              </a:ext>
            </a:extLst>
          </p:cNvPr>
          <p:cNvSpPr txBox="1"/>
          <p:nvPr/>
        </p:nvSpPr>
        <p:spPr>
          <a:xfrm>
            <a:off x="1857629" y="4793714"/>
            <a:ext cx="486034" cy="646331"/>
          </a:xfrm>
          <a:prstGeom prst="rect">
            <a:avLst/>
          </a:prstGeom>
          <a:noFill/>
        </p:spPr>
        <p:txBody>
          <a:bodyPr wrap="square" rtlCol="0">
            <a:spAutoFit/>
          </a:bodyPr>
          <a:lstStyle/>
          <a:p>
            <a:pPr algn="ctr"/>
            <a:r>
              <a:rPr lang="en-US" sz="3600" dirty="0"/>
              <a:t>X</a:t>
            </a:r>
          </a:p>
        </p:txBody>
      </p:sp>
      <p:cxnSp>
        <p:nvCxnSpPr>
          <p:cNvPr id="10" name="Straight Arrow Connector 9">
            <a:extLst>
              <a:ext uri="{FF2B5EF4-FFF2-40B4-BE49-F238E27FC236}">
                <a16:creationId xmlns:a16="http://schemas.microsoft.com/office/drawing/2014/main" id="{EBA31DF0-61BF-3F41-815B-F0DFF977D270}"/>
              </a:ext>
            </a:extLst>
          </p:cNvPr>
          <p:cNvCxnSpPr>
            <a:cxnSpLocks/>
            <a:stCxn id="9" idx="3"/>
            <a:endCxn id="12" idx="1"/>
          </p:cNvCxnSpPr>
          <p:nvPr/>
        </p:nvCxnSpPr>
        <p:spPr>
          <a:xfrm>
            <a:off x="2343663" y="511688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A3234-0DB1-294F-963F-6AC3132710BC}"/>
              </a:ext>
            </a:extLst>
          </p:cNvPr>
          <p:cNvCxnSpPr>
            <a:cxnSpLocks/>
            <a:stCxn id="12" idx="3"/>
            <a:endCxn id="13" idx="1"/>
          </p:cNvCxnSpPr>
          <p:nvPr/>
        </p:nvCxnSpPr>
        <p:spPr>
          <a:xfrm>
            <a:off x="6198972" y="511688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1C2365-66CE-0E4A-920B-E1DC249EC766}"/>
              </a:ext>
            </a:extLst>
          </p:cNvPr>
          <p:cNvSpPr txBox="1"/>
          <p:nvPr/>
        </p:nvSpPr>
        <p:spPr>
          <a:xfrm>
            <a:off x="5712938" y="4793714"/>
            <a:ext cx="486034" cy="646331"/>
          </a:xfrm>
          <a:prstGeom prst="rect">
            <a:avLst/>
          </a:prstGeom>
          <a:noFill/>
          <a:ln>
            <a:solidFill>
              <a:schemeClr val="tx1"/>
            </a:solidFill>
          </a:ln>
        </p:spPr>
        <p:txBody>
          <a:bodyPr wrap="square" rtlCol="0">
            <a:spAutoFit/>
          </a:bodyPr>
          <a:lstStyle/>
          <a:p>
            <a:pPr algn="ctr"/>
            <a:r>
              <a:rPr lang="en-US" sz="3600" dirty="0"/>
              <a:t>Y</a:t>
            </a:r>
          </a:p>
        </p:txBody>
      </p:sp>
      <p:sp>
        <p:nvSpPr>
          <p:cNvPr id="13" name="TextBox 12">
            <a:extLst>
              <a:ext uri="{FF2B5EF4-FFF2-40B4-BE49-F238E27FC236}">
                <a16:creationId xmlns:a16="http://schemas.microsoft.com/office/drawing/2014/main" id="{68415926-7980-EF4E-8448-A203F8AAEC5C}"/>
              </a:ext>
            </a:extLst>
          </p:cNvPr>
          <p:cNvSpPr txBox="1"/>
          <p:nvPr/>
        </p:nvSpPr>
        <p:spPr>
          <a:xfrm>
            <a:off x="9518819" y="4793714"/>
            <a:ext cx="486034" cy="646331"/>
          </a:xfrm>
          <a:prstGeom prst="rect">
            <a:avLst/>
          </a:prstGeom>
          <a:noFill/>
        </p:spPr>
        <p:txBody>
          <a:bodyPr wrap="square" rtlCol="0">
            <a:spAutoFit/>
          </a:bodyPr>
          <a:lstStyle/>
          <a:p>
            <a:pPr algn="ctr"/>
            <a:r>
              <a:rPr lang="en-US" sz="3600" dirty="0"/>
              <a:t>Z</a:t>
            </a:r>
          </a:p>
        </p:txBody>
      </p:sp>
    </p:spTree>
    <p:extLst>
      <p:ext uri="{BB962C8B-B14F-4D97-AF65-F5344CB8AC3E}">
        <p14:creationId xmlns:p14="http://schemas.microsoft.com/office/powerpoint/2010/main" val="2979180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a:bodyPr>
          <a:lstStyle/>
          <a:p>
            <a:pPr marL="0" indent="0">
              <a:buNone/>
            </a:pPr>
            <a:r>
              <a:rPr lang="en-US" dirty="0"/>
              <a:t>A collider that has a descendant that has been conditioned on does not block a path (or conditioning on the descendant of a collider opens the path).</a:t>
            </a:r>
          </a:p>
        </p:txBody>
      </p:sp>
      <p:sp>
        <p:nvSpPr>
          <p:cNvPr id="14" name="TextBox 13">
            <a:extLst>
              <a:ext uri="{FF2B5EF4-FFF2-40B4-BE49-F238E27FC236}">
                <a16:creationId xmlns:a16="http://schemas.microsoft.com/office/drawing/2014/main" id="{DB42F9AE-DFD8-2644-8252-29CC0C4E238F}"/>
              </a:ext>
            </a:extLst>
          </p:cNvPr>
          <p:cNvSpPr txBox="1"/>
          <p:nvPr/>
        </p:nvSpPr>
        <p:spPr>
          <a:xfrm>
            <a:off x="1857629" y="3105834"/>
            <a:ext cx="486034" cy="646331"/>
          </a:xfrm>
          <a:prstGeom prst="rect">
            <a:avLst/>
          </a:prstGeom>
          <a:noFill/>
        </p:spPr>
        <p:txBody>
          <a:bodyPr wrap="square" rtlCol="0">
            <a:spAutoFit/>
          </a:bodyPr>
          <a:lstStyle/>
          <a:p>
            <a:pPr algn="ctr"/>
            <a:r>
              <a:rPr lang="en-US" sz="3600" dirty="0"/>
              <a:t>X</a:t>
            </a:r>
          </a:p>
        </p:txBody>
      </p:sp>
      <p:cxnSp>
        <p:nvCxnSpPr>
          <p:cNvPr id="15" name="Straight Arrow Connector 14">
            <a:extLst>
              <a:ext uri="{FF2B5EF4-FFF2-40B4-BE49-F238E27FC236}">
                <a16:creationId xmlns:a16="http://schemas.microsoft.com/office/drawing/2014/main" id="{FEDD47D8-3B7F-3D48-B4D8-AC6A76539990}"/>
              </a:ext>
            </a:extLst>
          </p:cNvPr>
          <p:cNvCxnSpPr>
            <a:cxnSpLocks/>
            <a:stCxn id="14" idx="3"/>
            <a:endCxn id="17" idx="1"/>
          </p:cNvCxnSpPr>
          <p:nvPr/>
        </p:nvCxnSpPr>
        <p:spPr>
          <a:xfrm>
            <a:off x="2343663" y="3429000"/>
            <a:ext cx="3369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DC0DD1-BA7B-0549-9B3A-C0E2D6FCB5EF}"/>
              </a:ext>
            </a:extLst>
          </p:cNvPr>
          <p:cNvCxnSpPr>
            <a:cxnSpLocks/>
            <a:stCxn id="17" idx="3"/>
            <a:endCxn id="18" idx="1"/>
          </p:cNvCxnSpPr>
          <p:nvPr/>
        </p:nvCxnSpPr>
        <p:spPr>
          <a:xfrm>
            <a:off x="6198972" y="3429000"/>
            <a:ext cx="3319847"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4D55FF-9DEB-BE4E-87C3-997941B6BDF5}"/>
              </a:ext>
            </a:extLst>
          </p:cNvPr>
          <p:cNvSpPr txBox="1"/>
          <p:nvPr/>
        </p:nvSpPr>
        <p:spPr>
          <a:xfrm>
            <a:off x="5712938" y="3105834"/>
            <a:ext cx="486034" cy="646331"/>
          </a:xfrm>
          <a:prstGeom prst="rect">
            <a:avLst/>
          </a:prstGeom>
          <a:noFill/>
        </p:spPr>
        <p:txBody>
          <a:bodyPr wrap="square" rtlCol="0">
            <a:spAutoFit/>
          </a:bodyPr>
          <a:lstStyle/>
          <a:p>
            <a:pPr algn="ctr"/>
            <a:r>
              <a:rPr lang="en-US" sz="3600" dirty="0"/>
              <a:t>Y</a:t>
            </a:r>
          </a:p>
        </p:txBody>
      </p:sp>
      <p:sp>
        <p:nvSpPr>
          <p:cNvPr id="18" name="TextBox 17">
            <a:extLst>
              <a:ext uri="{FF2B5EF4-FFF2-40B4-BE49-F238E27FC236}">
                <a16:creationId xmlns:a16="http://schemas.microsoft.com/office/drawing/2014/main" id="{F31B04DC-63EE-5F41-8ECE-4E62D1E77489}"/>
              </a:ext>
            </a:extLst>
          </p:cNvPr>
          <p:cNvSpPr txBox="1"/>
          <p:nvPr/>
        </p:nvSpPr>
        <p:spPr>
          <a:xfrm>
            <a:off x="9518819" y="3105834"/>
            <a:ext cx="486034" cy="646331"/>
          </a:xfrm>
          <a:prstGeom prst="rect">
            <a:avLst/>
          </a:prstGeom>
          <a:noFill/>
        </p:spPr>
        <p:txBody>
          <a:bodyPr wrap="square" rtlCol="0">
            <a:spAutoFit/>
          </a:bodyPr>
          <a:lstStyle/>
          <a:p>
            <a:pPr algn="ctr"/>
            <a:r>
              <a:rPr lang="en-US" sz="3600" dirty="0"/>
              <a:t>Z</a:t>
            </a:r>
          </a:p>
        </p:txBody>
      </p:sp>
      <p:sp>
        <p:nvSpPr>
          <p:cNvPr id="19" name="TextBox 18">
            <a:extLst>
              <a:ext uri="{FF2B5EF4-FFF2-40B4-BE49-F238E27FC236}">
                <a16:creationId xmlns:a16="http://schemas.microsoft.com/office/drawing/2014/main" id="{D05CFA1A-A79D-5D41-AA3A-B9E0C8E8632A}"/>
              </a:ext>
            </a:extLst>
          </p:cNvPr>
          <p:cNvSpPr txBox="1"/>
          <p:nvPr/>
        </p:nvSpPr>
        <p:spPr>
          <a:xfrm>
            <a:off x="5712938" y="4844145"/>
            <a:ext cx="486034" cy="646331"/>
          </a:xfrm>
          <a:prstGeom prst="rect">
            <a:avLst/>
          </a:prstGeom>
          <a:noFill/>
          <a:ln>
            <a:solidFill>
              <a:schemeClr val="tx1"/>
            </a:solidFill>
          </a:ln>
        </p:spPr>
        <p:txBody>
          <a:bodyPr wrap="square" rtlCol="0">
            <a:spAutoFit/>
          </a:bodyPr>
          <a:lstStyle/>
          <a:p>
            <a:pPr algn="ctr"/>
            <a:r>
              <a:rPr lang="en-US" sz="3600" dirty="0"/>
              <a:t>W</a:t>
            </a:r>
          </a:p>
        </p:txBody>
      </p:sp>
      <p:cxnSp>
        <p:nvCxnSpPr>
          <p:cNvPr id="20" name="Straight Arrow Connector 19">
            <a:extLst>
              <a:ext uri="{FF2B5EF4-FFF2-40B4-BE49-F238E27FC236}">
                <a16:creationId xmlns:a16="http://schemas.microsoft.com/office/drawing/2014/main" id="{E745F547-7F2C-1D4A-B8CF-689837266AEB}"/>
              </a:ext>
            </a:extLst>
          </p:cNvPr>
          <p:cNvCxnSpPr>
            <a:cxnSpLocks/>
            <a:stCxn id="17" idx="2"/>
            <a:endCxn id="19" idx="0"/>
          </p:cNvCxnSpPr>
          <p:nvPr/>
        </p:nvCxnSpPr>
        <p:spPr>
          <a:xfrm>
            <a:off x="5955955" y="3752165"/>
            <a:ext cx="0" cy="1091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921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D-separation Rules</a:t>
            </a:r>
          </a:p>
        </p:txBody>
      </p:sp>
      <p:sp>
        <p:nvSpPr>
          <p:cNvPr id="3" name="Content Placeholder 2">
            <a:extLst>
              <a:ext uri="{FF2B5EF4-FFF2-40B4-BE49-F238E27FC236}">
                <a16:creationId xmlns:a16="http://schemas.microsoft.com/office/drawing/2014/main" id="{95926409-67C1-7848-99E7-1C2B1C4CC68E}"/>
              </a:ext>
            </a:extLst>
          </p:cNvPr>
          <p:cNvSpPr>
            <a:spLocks noGrp="1"/>
          </p:cNvSpPr>
          <p:nvPr>
            <p:ph idx="1"/>
          </p:nvPr>
        </p:nvSpPr>
        <p:spPr/>
        <p:txBody>
          <a:bodyPr>
            <a:normAutofit lnSpcReduction="10000"/>
          </a:bodyPr>
          <a:lstStyle/>
          <a:p>
            <a:pPr marL="514350" indent="-514350">
              <a:buFont typeface="+mj-lt"/>
              <a:buAutoNum type="arabicPeriod"/>
            </a:pPr>
            <a:r>
              <a:rPr lang="en-US" dirty="0"/>
              <a:t>If there are no variables being conditioned on, a path is blocked if and only if two arrowheads on the path collide at some variable on the path.</a:t>
            </a:r>
          </a:p>
          <a:p>
            <a:pPr marL="514350" indent="-514350">
              <a:buFont typeface="+mj-lt"/>
              <a:buAutoNum type="arabicPeriod"/>
            </a:pPr>
            <a:r>
              <a:rPr lang="en-US" dirty="0"/>
              <a:t>Any path that contains a non-collider that has been conditioned on is blocked.</a:t>
            </a:r>
          </a:p>
          <a:p>
            <a:pPr marL="514350" indent="-514350">
              <a:buFont typeface="+mj-lt"/>
              <a:buAutoNum type="arabicPeriod"/>
            </a:pPr>
            <a:r>
              <a:rPr lang="en-US" dirty="0"/>
              <a:t>A collider that has been conditioned on does not block a path. </a:t>
            </a:r>
          </a:p>
          <a:p>
            <a:pPr marL="514350" indent="-514350">
              <a:buFont typeface="+mj-lt"/>
              <a:buAutoNum type="arabicPeriod"/>
            </a:pPr>
            <a:r>
              <a:rPr lang="en-US" dirty="0"/>
              <a:t>A collider that has a descendant that has been conditioned on does not block a path.</a:t>
            </a:r>
          </a:p>
          <a:p>
            <a:pPr marL="514350" indent="-514350">
              <a:buFont typeface="+mj-lt"/>
              <a:buAutoNum type="arabicPeriod"/>
            </a:pPr>
            <a:r>
              <a:rPr lang="en-US" dirty="0"/>
              <a:t>Two variables are D-separated if all paths between them are blocked.</a:t>
            </a:r>
          </a:p>
        </p:txBody>
      </p:sp>
    </p:spTree>
    <p:extLst>
      <p:ext uri="{BB962C8B-B14F-4D97-AF65-F5344CB8AC3E}">
        <p14:creationId xmlns:p14="http://schemas.microsoft.com/office/powerpoint/2010/main" val="2355142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CEE5-C60C-254A-BC1F-BCA3518782DB}"/>
              </a:ext>
            </a:extLst>
          </p:cNvPr>
          <p:cNvSpPr>
            <a:spLocks noGrp="1"/>
          </p:cNvSpPr>
          <p:nvPr>
            <p:ph type="title"/>
          </p:nvPr>
        </p:nvSpPr>
        <p:spPr/>
        <p:txBody>
          <a:bodyPr/>
          <a:lstStyle/>
          <a:p>
            <a:r>
              <a:rPr lang="en-US" dirty="0"/>
              <a:t>Comparing DAGs and RMSCC</a:t>
            </a:r>
          </a:p>
        </p:txBody>
      </p:sp>
      <p:sp>
        <p:nvSpPr>
          <p:cNvPr id="3" name="Content Placeholder 2">
            <a:extLst>
              <a:ext uri="{FF2B5EF4-FFF2-40B4-BE49-F238E27FC236}">
                <a16:creationId xmlns:a16="http://schemas.microsoft.com/office/drawing/2014/main" id="{D4A20AED-E00D-2242-848A-50702C1DE69D}"/>
              </a:ext>
            </a:extLst>
          </p:cNvPr>
          <p:cNvSpPr>
            <a:spLocks noGrp="1"/>
          </p:cNvSpPr>
          <p:nvPr>
            <p:ph idx="1"/>
          </p:nvPr>
        </p:nvSpPr>
        <p:spPr/>
        <p:txBody>
          <a:bodyPr>
            <a:normAutofit fontScale="85000" lnSpcReduction="20000"/>
          </a:bodyPr>
          <a:lstStyle/>
          <a:p>
            <a:r>
              <a:rPr lang="en-US" dirty="0"/>
              <a:t>Answers two different questions.</a:t>
            </a:r>
          </a:p>
          <a:p>
            <a:r>
              <a:rPr lang="en-US" dirty="0"/>
              <a:t>“The sufficient component cause model considers sets of actions, events, or states of nature which together inevitably bring about the outcome under consideration. The model gives an account of the causes of a particular effect. It addresses the question, ‘Given a particular effect, what are the various events which might have been its cause?’”</a:t>
            </a:r>
          </a:p>
          <a:p>
            <a:r>
              <a:rPr lang="en-US" dirty="0"/>
              <a:t>“The potential outcomes or counterfactual model focuses on one particular cause or intervention and gives an account of the various effects of that cause. In contrast to the sufficient component cause framework, the potential outcomes framework addresses the question, ‘What would have occurred if a particular factor were intervened upon and thus set to a different level than it in fact was?’ Unlike the sufficient component cause framework, the counterfactual framework does not require a detailed knowledge of the mechanisms by which the factor affects the outcome.’</a:t>
            </a:r>
          </a:p>
        </p:txBody>
      </p:sp>
      <p:sp>
        <p:nvSpPr>
          <p:cNvPr id="4" name="TextBox 3">
            <a:extLst>
              <a:ext uri="{FF2B5EF4-FFF2-40B4-BE49-F238E27FC236}">
                <a16:creationId xmlns:a16="http://schemas.microsoft.com/office/drawing/2014/main" id="{A330A518-E451-8F42-9459-996A65F8AB62}"/>
              </a:ext>
            </a:extLst>
          </p:cNvPr>
          <p:cNvSpPr txBox="1"/>
          <p:nvPr/>
        </p:nvSpPr>
        <p:spPr>
          <a:xfrm>
            <a:off x="0" y="6396982"/>
            <a:ext cx="9057503" cy="369332"/>
          </a:xfrm>
          <a:prstGeom prst="rect">
            <a:avLst/>
          </a:prstGeom>
          <a:noFill/>
        </p:spPr>
        <p:txBody>
          <a:bodyPr wrap="square" rtlCol="0">
            <a:spAutoFit/>
          </a:bodyPr>
          <a:lstStyle/>
          <a:p>
            <a:r>
              <a:rPr lang="en-US" dirty="0"/>
              <a:t>Source: </a:t>
            </a:r>
            <a:r>
              <a:rPr lang="en-US" dirty="0" err="1"/>
              <a:t>Hernán</a:t>
            </a:r>
            <a:r>
              <a:rPr lang="en-US" dirty="0"/>
              <a:t> MA, Robins JM. </a:t>
            </a:r>
            <a:r>
              <a:rPr lang="en-US" i="1" dirty="0"/>
              <a:t>Causal Inference: What If</a:t>
            </a:r>
            <a:r>
              <a:rPr lang="en-US" dirty="0"/>
              <a:t>. CRC Press; 2020.</a:t>
            </a:r>
          </a:p>
        </p:txBody>
      </p:sp>
    </p:spTree>
    <p:extLst>
      <p:ext uri="{BB962C8B-B14F-4D97-AF65-F5344CB8AC3E}">
        <p14:creationId xmlns:p14="http://schemas.microsoft.com/office/powerpoint/2010/main" val="3931631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DAGs for Socrative</a:t>
            </a:r>
          </a:p>
        </p:txBody>
      </p:sp>
      <p:sp>
        <p:nvSpPr>
          <p:cNvPr id="9" name="TextBox 8">
            <a:extLst>
              <a:ext uri="{FF2B5EF4-FFF2-40B4-BE49-F238E27FC236}">
                <a16:creationId xmlns:a16="http://schemas.microsoft.com/office/drawing/2014/main" id="{C29466A0-562A-9B44-B201-DFE40D18DFE9}"/>
              </a:ext>
            </a:extLst>
          </p:cNvPr>
          <p:cNvSpPr txBox="1"/>
          <p:nvPr/>
        </p:nvSpPr>
        <p:spPr>
          <a:xfrm>
            <a:off x="1678725" y="2925158"/>
            <a:ext cx="486034" cy="646331"/>
          </a:xfrm>
          <a:prstGeom prst="rect">
            <a:avLst/>
          </a:prstGeom>
          <a:noFill/>
        </p:spPr>
        <p:txBody>
          <a:bodyPr wrap="square" rtlCol="0">
            <a:spAutoFit/>
          </a:bodyPr>
          <a:lstStyle/>
          <a:p>
            <a:pPr algn="ctr"/>
            <a:r>
              <a:rPr lang="en-US" sz="3600" dirty="0"/>
              <a:t>A</a:t>
            </a:r>
          </a:p>
        </p:txBody>
      </p:sp>
      <p:cxnSp>
        <p:nvCxnSpPr>
          <p:cNvPr id="10" name="Straight Arrow Connector 9">
            <a:extLst>
              <a:ext uri="{FF2B5EF4-FFF2-40B4-BE49-F238E27FC236}">
                <a16:creationId xmlns:a16="http://schemas.microsoft.com/office/drawing/2014/main" id="{EBA31DF0-61BF-3F41-815B-F0DFF977D270}"/>
              </a:ext>
            </a:extLst>
          </p:cNvPr>
          <p:cNvCxnSpPr>
            <a:cxnSpLocks/>
            <a:stCxn id="9" idx="3"/>
            <a:endCxn id="12" idx="1"/>
          </p:cNvCxnSpPr>
          <p:nvPr/>
        </p:nvCxnSpPr>
        <p:spPr>
          <a:xfrm>
            <a:off x="2164759" y="3248324"/>
            <a:ext cx="3369275" cy="904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1A3234-0DB1-294F-963F-6AC3132710BC}"/>
              </a:ext>
            </a:extLst>
          </p:cNvPr>
          <p:cNvCxnSpPr>
            <a:cxnSpLocks/>
            <a:stCxn id="12" idx="3"/>
            <a:endCxn id="13" idx="1"/>
          </p:cNvCxnSpPr>
          <p:nvPr/>
        </p:nvCxnSpPr>
        <p:spPr>
          <a:xfrm flipV="1">
            <a:off x="6020068" y="3248324"/>
            <a:ext cx="3319847" cy="904461"/>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1C2365-66CE-0E4A-920B-E1DC249EC766}"/>
              </a:ext>
            </a:extLst>
          </p:cNvPr>
          <p:cNvSpPr txBox="1"/>
          <p:nvPr/>
        </p:nvSpPr>
        <p:spPr>
          <a:xfrm>
            <a:off x="5534034" y="3829619"/>
            <a:ext cx="486034" cy="646331"/>
          </a:xfrm>
          <a:prstGeom prst="rect">
            <a:avLst/>
          </a:prstGeom>
          <a:noFill/>
          <a:ln>
            <a:solidFill>
              <a:schemeClr val="tx1"/>
            </a:solidFill>
          </a:ln>
        </p:spPr>
        <p:txBody>
          <a:bodyPr wrap="square" rtlCol="0">
            <a:spAutoFit/>
          </a:bodyPr>
          <a:lstStyle/>
          <a:p>
            <a:pPr algn="ctr"/>
            <a:r>
              <a:rPr lang="en-US" sz="3600" dirty="0"/>
              <a:t>M</a:t>
            </a:r>
          </a:p>
        </p:txBody>
      </p:sp>
      <p:sp>
        <p:nvSpPr>
          <p:cNvPr id="13" name="TextBox 12">
            <a:extLst>
              <a:ext uri="{FF2B5EF4-FFF2-40B4-BE49-F238E27FC236}">
                <a16:creationId xmlns:a16="http://schemas.microsoft.com/office/drawing/2014/main" id="{68415926-7980-EF4E-8448-A203F8AAEC5C}"/>
              </a:ext>
            </a:extLst>
          </p:cNvPr>
          <p:cNvSpPr txBox="1"/>
          <p:nvPr/>
        </p:nvSpPr>
        <p:spPr>
          <a:xfrm>
            <a:off x="9339915" y="2925158"/>
            <a:ext cx="486034" cy="646331"/>
          </a:xfrm>
          <a:prstGeom prst="rect">
            <a:avLst/>
          </a:prstGeom>
          <a:noFill/>
        </p:spPr>
        <p:txBody>
          <a:bodyPr wrap="square" rtlCol="0">
            <a:spAutoFit/>
          </a:bodyPr>
          <a:lstStyle/>
          <a:p>
            <a:pPr algn="ctr"/>
            <a:r>
              <a:rPr lang="en-US" sz="3600" dirty="0"/>
              <a:t>B</a:t>
            </a:r>
          </a:p>
        </p:txBody>
      </p:sp>
      <p:sp>
        <p:nvSpPr>
          <p:cNvPr id="14" name="TextBox 13">
            <a:extLst>
              <a:ext uri="{FF2B5EF4-FFF2-40B4-BE49-F238E27FC236}">
                <a16:creationId xmlns:a16="http://schemas.microsoft.com/office/drawing/2014/main" id="{66B1B186-86F2-1446-AB51-E30F744D0AAA}"/>
              </a:ext>
            </a:extLst>
          </p:cNvPr>
          <p:cNvSpPr txBox="1"/>
          <p:nvPr/>
        </p:nvSpPr>
        <p:spPr>
          <a:xfrm>
            <a:off x="1678725" y="4608185"/>
            <a:ext cx="486034" cy="646331"/>
          </a:xfrm>
          <a:prstGeom prst="rect">
            <a:avLst/>
          </a:prstGeom>
          <a:noFill/>
        </p:spPr>
        <p:txBody>
          <a:bodyPr wrap="square" rtlCol="0">
            <a:spAutoFit/>
          </a:bodyPr>
          <a:lstStyle/>
          <a:p>
            <a:pPr algn="ctr"/>
            <a:r>
              <a:rPr lang="en-US" sz="3600" dirty="0"/>
              <a:t>X</a:t>
            </a:r>
          </a:p>
        </p:txBody>
      </p:sp>
      <p:sp>
        <p:nvSpPr>
          <p:cNvPr id="15" name="TextBox 14">
            <a:extLst>
              <a:ext uri="{FF2B5EF4-FFF2-40B4-BE49-F238E27FC236}">
                <a16:creationId xmlns:a16="http://schemas.microsoft.com/office/drawing/2014/main" id="{C0735744-C307-F444-A925-ECB919D90F07}"/>
              </a:ext>
            </a:extLst>
          </p:cNvPr>
          <p:cNvSpPr txBox="1"/>
          <p:nvPr/>
        </p:nvSpPr>
        <p:spPr>
          <a:xfrm>
            <a:off x="9339649" y="4608184"/>
            <a:ext cx="486034" cy="646331"/>
          </a:xfrm>
          <a:prstGeom prst="rect">
            <a:avLst/>
          </a:prstGeom>
          <a:noFill/>
          <a:ln>
            <a:noFill/>
          </a:ln>
        </p:spPr>
        <p:txBody>
          <a:bodyPr wrap="square" rtlCol="0">
            <a:spAutoFit/>
          </a:bodyPr>
          <a:lstStyle/>
          <a:p>
            <a:pPr algn="ctr"/>
            <a:r>
              <a:rPr lang="en-US" sz="3600" dirty="0"/>
              <a:t>Y</a:t>
            </a:r>
          </a:p>
        </p:txBody>
      </p:sp>
      <p:cxnSp>
        <p:nvCxnSpPr>
          <p:cNvPr id="20" name="Straight Arrow Connector 19">
            <a:extLst>
              <a:ext uri="{FF2B5EF4-FFF2-40B4-BE49-F238E27FC236}">
                <a16:creationId xmlns:a16="http://schemas.microsoft.com/office/drawing/2014/main" id="{B954A1C2-8B95-0844-933E-0C9119E12F2C}"/>
              </a:ext>
            </a:extLst>
          </p:cNvPr>
          <p:cNvCxnSpPr>
            <a:cxnSpLocks/>
            <a:stCxn id="14" idx="0"/>
            <a:endCxn id="9" idx="2"/>
          </p:cNvCxnSpPr>
          <p:nvPr/>
        </p:nvCxnSpPr>
        <p:spPr>
          <a:xfrm flipV="1">
            <a:off x="1921742" y="3571489"/>
            <a:ext cx="0" cy="1036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5474741-DF25-D248-841E-5223BFF5B7E2}"/>
              </a:ext>
            </a:extLst>
          </p:cNvPr>
          <p:cNvCxnSpPr>
            <a:cxnSpLocks/>
            <a:stCxn id="15" idx="0"/>
            <a:endCxn id="13" idx="2"/>
          </p:cNvCxnSpPr>
          <p:nvPr/>
        </p:nvCxnSpPr>
        <p:spPr>
          <a:xfrm flipV="1">
            <a:off x="9582666" y="3571489"/>
            <a:ext cx="266" cy="10366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78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D68-B1E1-D049-B4A0-9302A83E2646}"/>
              </a:ext>
            </a:extLst>
          </p:cNvPr>
          <p:cNvSpPr>
            <a:spLocks noGrp="1"/>
          </p:cNvSpPr>
          <p:nvPr>
            <p:ph type="title"/>
          </p:nvPr>
        </p:nvSpPr>
        <p:spPr/>
        <p:txBody>
          <a:bodyPr/>
          <a:lstStyle/>
          <a:p>
            <a:r>
              <a:rPr lang="en-US" dirty="0"/>
              <a:t>DAGs for Socrative</a:t>
            </a:r>
          </a:p>
        </p:txBody>
      </p:sp>
      <p:sp>
        <p:nvSpPr>
          <p:cNvPr id="12" name="TextBox 11">
            <a:extLst>
              <a:ext uri="{FF2B5EF4-FFF2-40B4-BE49-F238E27FC236}">
                <a16:creationId xmlns:a16="http://schemas.microsoft.com/office/drawing/2014/main" id="{AF1C2365-66CE-0E4A-920B-E1DC249EC766}"/>
              </a:ext>
            </a:extLst>
          </p:cNvPr>
          <p:cNvSpPr txBox="1"/>
          <p:nvPr/>
        </p:nvSpPr>
        <p:spPr>
          <a:xfrm>
            <a:off x="6135128" y="2567096"/>
            <a:ext cx="486034" cy="646331"/>
          </a:xfrm>
          <a:prstGeom prst="rect">
            <a:avLst/>
          </a:prstGeom>
          <a:noFill/>
          <a:ln>
            <a:solidFill>
              <a:schemeClr val="tx1"/>
            </a:solidFill>
          </a:ln>
        </p:spPr>
        <p:txBody>
          <a:bodyPr wrap="square" rtlCol="0">
            <a:spAutoFit/>
          </a:bodyPr>
          <a:lstStyle/>
          <a:p>
            <a:pPr algn="ctr"/>
            <a:r>
              <a:rPr lang="en-US" sz="3600" dirty="0"/>
              <a:t>Z</a:t>
            </a:r>
          </a:p>
        </p:txBody>
      </p:sp>
      <p:sp>
        <p:nvSpPr>
          <p:cNvPr id="14" name="TextBox 13">
            <a:extLst>
              <a:ext uri="{FF2B5EF4-FFF2-40B4-BE49-F238E27FC236}">
                <a16:creationId xmlns:a16="http://schemas.microsoft.com/office/drawing/2014/main" id="{66B1B186-86F2-1446-AB51-E30F744D0AAA}"/>
              </a:ext>
            </a:extLst>
          </p:cNvPr>
          <p:cNvSpPr txBox="1"/>
          <p:nvPr/>
        </p:nvSpPr>
        <p:spPr>
          <a:xfrm>
            <a:off x="3765942" y="4089836"/>
            <a:ext cx="486034" cy="646331"/>
          </a:xfrm>
          <a:prstGeom prst="rect">
            <a:avLst/>
          </a:prstGeom>
          <a:noFill/>
        </p:spPr>
        <p:txBody>
          <a:bodyPr wrap="square" rtlCol="0">
            <a:spAutoFit/>
          </a:bodyPr>
          <a:lstStyle/>
          <a:p>
            <a:pPr algn="ctr"/>
            <a:r>
              <a:rPr lang="en-US" sz="3600" dirty="0"/>
              <a:t>X</a:t>
            </a:r>
          </a:p>
        </p:txBody>
      </p:sp>
      <p:sp>
        <p:nvSpPr>
          <p:cNvPr id="15" name="TextBox 14">
            <a:extLst>
              <a:ext uri="{FF2B5EF4-FFF2-40B4-BE49-F238E27FC236}">
                <a16:creationId xmlns:a16="http://schemas.microsoft.com/office/drawing/2014/main" id="{C0735744-C307-F444-A925-ECB919D90F07}"/>
              </a:ext>
            </a:extLst>
          </p:cNvPr>
          <p:cNvSpPr txBox="1"/>
          <p:nvPr/>
        </p:nvSpPr>
        <p:spPr>
          <a:xfrm>
            <a:off x="8952022" y="4089836"/>
            <a:ext cx="486034" cy="646331"/>
          </a:xfrm>
          <a:prstGeom prst="rect">
            <a:avLst/>
          </a:prstGeom>
          <a:noFill/>
          <a:ln>
            <a:noFill/>
          </a:ln>
        </p:spPr>
        <p:txBody>
          <a:bodyPr wrap="square" rtlCol="0">
            <a:spAutoFit/>
          </a:bodyPr>
          <a:lstStyle/>
          <a:p>
            <a:pPr algn="ctr"/>
            <a:r>
              <a:rPr lang="en-US" sz="3600" dirty="0"/>
              <a:t>Y</a:t>
            </a:r>
          </a:p>
        </p:txBody>
      </p:sp>
      <p:cxnSp>
        <p:nvCxnSpPr>
          <p:cNvPr id="18" name="Straight Arrow Connector 17">
            <a:extLst>
              <a:ext uri="{FF2B5EF4-FFF2-40B4-BE49-F238E27FC236}">
                <a16:creationId xmlns:a16="http://schemas.microsoft.com/office/drawing/2014/main" id="{BDCB42AA-4E60-8E4D-9CE1-D41537C4E1E0}"/>
              </a:ext>
            </a:extLst>
          </p:cNvPr>
          <p:cNvCxnSpPr>
            <a:cxnSpLocks/>
            <a:stCxn id="14" idx="3"/>
            <a:endCxn id="12" idx="2"/>
          </p:cNvCxnSpPr>
          <p:nvPr/>
        </p:nvCxnSpPr>
        <p:spPr>
          <a:xfrm flipV="1">
            <a:off x="4251976" y="3213427"/>
            <a:ext cx="2126169" cy="119957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F6A527-A4C1-834E-8281-DB66027A980E}"/>
              </a:ext>
            </a:extLst>
          </p:cNvPr>
          <p:cNvSpPr txBox="1"/>
          <p:nvPr/>
        </p:nvSpPr>
        <p:spPr>
          <a:xfrm>
            <a:off x="7454348" y="365125"/>
            <a:ext cx="3498574" cy="1754326"/>
          </a:xfrm>
          <a:prstGeom prst="rect">
            <a:avLst/>
          </a:prstGeom>
          <a:noFill/>
        </p:spPr>
        <p:txBody>
          <a:bodyPr wrap="square" rtlCol="0">
            <a:spAutoFit/>
          </a:bodyPr>
          <a:lstStyle/>
          <a:p>
            <a:r>
              <a:rPr lang="en-US" dirty="0"/>
              <a:t>When we are using data to estimate the causal effect of X on Y, then any association between X and Y that is not due to the effect of X on Y is considered a systematic bias.</a:t>
            </a:r>
          </a:p>
        </p:txBody>
      </p:sp>
      <p:cxnSp>
        <p:nvCxnSpPr>
          <p:cNvPr id="30" name="Straight Arrow Connector 29">
            <a:extLst>
              <a:ext uri="{FF2B5EF4-FFF2-40B4-BE49-F238E27FC236}">
                <a16:creationId xmlns:a16="http://schemas.microsoft.com/office/drawing/2014/main" id="{35897A00-C205-8449-ABCF-98A15F40CC1D}"/>
              </a:ext>
            </a:extLst>
          </p:cNvPr>
          <p:cNvCxnSpPr>
            <a:cxnSpLocks/>
            <a:stCxn id="15" idx="1"/>
            <a:endCxn id="12" idx="2"/>
          </p:cNvCxnSpPr>
          <p:nvPr/>
        </p:nvCxnSpPr>
        <p:spPr>
          <a:xfrm flipH="1" flipV="1">
            <a:off x="6378145" y="3213427"/>
            <a:ext cx="2573877" cy="119957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2D33A0-D676-1B45-A673-E76078BBC875}"/>
              </a:ext>
            </a:extLst>
          </p:cNvPr>
          <p:cNvCxnSpPr>
            <a:cxnSpLocks/>
            <a:stCxn id="15" idx="1"/>
            <a:endCxn id="14" idx="3"/>
          </p:cNvCxnSpPr>
          <p:nvPr/>
        </p:nvCxnSpPr>
        <p:spPr>
          <a:xfrm flipH="1">
            <a:off x="4251976" y="4413002"/>
            <a:ext cx="4700046" cy="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Not necessarily looking for associations.</a:t>
            </a:r>
          </a:p>
          <a:p>
            <a:r>
              <a:rPr lang="en-US" dirty="0"/>
              <a:t>Distributions (i.e., middle, spread, shape, proportion of people in each category) of single variables.</a:t>
            </a:r>
          </a:p>
          <a:p>
            <a:r>
              <a:rPr lang="en-US" dirty="0"/>
              <a:t>Resource management and planning.</a:t>
            </a:r>
          </a:p>
          <a:p>
            <a:r>
              <a:rPr lang="en-US" dirty="0"/>
              <a:t>Examples:</a:t>
            </a:r>
          </a:p>
          <a:p>
            <a:pPr lvl="1"/>
            <a:r>
              <a:rPr lang="en-US" dirty="0"/>
              <a:t>How many ventilators are available in Texas?</a:t>
            </a:r>
          </a:p>
          <a:p>
            <a:pPr lvl="1"/>
            <a:r>
              <a:rPr lang="en-US" dirty="0"/>
              <a:t>What is the average age of people living in Florida?</a:t>
            </a:r>
          </a:p>
          <a:p>
            <a:pPr lvl="1"/>
            <a:r>
              <a:rPr lang="en-US" dirty="0"/>
              <a:t>How much time elapses, on average, between exposure to a pathogen and occurrence of disease symptoms.</a:t>
            </a:r>
          </a:p>
        </p:txBody>
      </p:sp>
    </p:spTree>
    <p:extLst>
      <p:ext uri="{BB962C8B-B14F-4D97-AF65-F5344CB8AC3E}">
        <p14:creationId xmlns:p14="http://schemas.microsoft.com/office/powerpoint/2010/main" val="314092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t>But, sometimes looking for associations.</a:t>
            </a:r>
          </a:p>
          <a:p>
            <a:r>
              <a:rPr lang="en-US" dirty="0"/>
              <a:t>Comparing distributions of single variables within levels of another variable.</a:t>
            </a:r>
          </a:p>
          <a:p>
            <a:r>
              <a:rPr lang="en-US" dirty="0"/>
              <a:t>Resource management and planning.</a:t>
            </a:r>
          </a:p>
          <a:p>
            <a:r>
              <a:rPr lang="en-US" dirty="0"/>
              <a:t>Examples:</a:t>
            </a:r>
          </a:p>
          <a:p>
            <a:pPr lvl="1"/>
            <a:r>
              <a:rPr lang="en-US" dirty="0"/>
              <a:t>Are there more ventilators available in Texas or New York?</a:t>
            </a:r>
          </a:p>
          <a:p>
            <a:pPr lvl="1"/>
            <a:r>
              <a:rPr lang="en-US" dirty="0"/>
              <a:t>Are people older, on average, in Florida or Pennsylvania?</a:t>
            </a:r>
          </a:p>
          <a:p>
            <a:pPr lvl="1"/>
            <a:r>
              <a:rPr lang="en-US" dirty="0"/>
              <a:t>Is symptom onset quicker, on average, for Cholera or E. coli?</a:t>
            </a:r>
          </a:p>
        </p:txBody>
      </p:sp>
    </p:spTree>
    <p:extLst>
      <p:ext uri="{BB962C8B-B14F-4D97-AF65-F5344CB8AC3E}">
        <p14:creationId xmlns:p14="http://schemas.microsoft.com/office/powerpoint/2010/main" val="1730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t>Describe</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t>Measures of disease occurrence.</a:t>
            </a:r>
          </a:p>
          <a:p>
            <a:pPr lvl="1"/>
            <a:r>
              <a:rPr lang="en-US" dirty="0"/>
              <a:t>Incidence</a:t>
            </a:r>
          </a:p>
          <a:p>
            <a:pPr lvl="1"/>
            <a:r>
              <a:rPr lang="en-US" dirty="0"/>
              <a:t>Prevalence</a:t>
            </a:r>
          </a:p>
          <a:p>
            <a:pPr lvl="1"/>
            <a:r>
              <a:rPr lang="en-US" dirty="0"/>
              <a:t>Odds</a:t>
            </a:r>
          </a:p>
          <a:p>
            <a:r>
              <a:rPr lang="en-US" dirty="0"/>
              <a:t>Can be useful on their own.</a:t>
            </a:r>
          </a:p>
          <a:p>
            <a:r>
              <a:rPr lang="en-US" dirty="0"/>
              <a:t>Can be useful for hypothesis generation.</a:t>
            </a:r>
          </a:p>
        </p:txBody>
      </p:sp>
    </p:spTree>
    <p:extLst>
      <p:ext uri="{BB962C8B-B14F-4D97-AF65-F5344CB8AC3E}">
        <p14:creationId xmlns:p14="http://schemas.microsoft.com/office/powerpoint/2010/main" val="352868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lstStyle/>
          <a:p>
            <a:r>
              <a:rPr lang="en-US" dirty="0"/>
              <a:t>Implies associations.</a:t>
            </a:r>
          </a:p>
          <a:p>
            <a:pPr lvl="1"/>
            <a:endParaRPr lang="en-US" dirty="0"/>
          </a:p>
        </p:txBody>
      </p:sp>
    </p:spTree>
    <p:extLst>
      <p:ext uri="{BB962C8B-B14F-4D97-AF65-F5344CB8AC3E}">
        <p14:creationId xmlns:p14="http://schemas.microsoft.com/office/powerpoint/2010/main" val="53896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D5EA-B5BE-5D46-9E70-9EFF237DCCBD}"/>
              </a:ext>
            </a:extLst>
          </p:cNvPr>
          <p:cNvSpPr>
            <a:spLocks noGrp="1"/>
          </p:cNvSpPr>
          <p:nvPr>
            <p:ph type="title"/>
          </p:nvPr>
        </p:nvSpPr>
        <p:spPr/>
        <p:txBody>
          <a:bodyPr/>
          <a:lstStyle/>
          <a:p>
            <a:r>
              <a:rPr lang="en-US" dirty="0"/>
              <a:t>Association</a:t>
            </a:r>
          </a:p>
        </p:txBody>
      </p:sp>
      <p:sp>
        <p:nvSpPr>
          <p:cNvPr id="3" name="Content Placeholder 2">
            <a:extLst>
              <a:ext uri="{FF2B5EF4-FFF2-40B4-BE49-F238E27FC236}">
                <a16:creationId xmlns:a16="http://schemas.microsoft.com/office/drawing/2014/main" id="{6F600F65-5453-CA4C-B071-E5C07463BA74}"/>
              </a:ext>
            </a:extLst>
          </p:cNvPr>
          <p:cNvSpPr>
            <a:spLocks noGrp="1"/>
          </p:cNvSpPr>
          <p:nvPr>
            <p:ph idx="1"/>
          </p:nvPr>
        </p:nvSpPr>
        <p:spPr/>
        <p:txBody>
          <a:bodyPr/>
          <a:lstStyle/>
          <a:p>
            <a:r>
              <a:rPr lang="en-US" dirty="0"/>
              <a:t>The distribution (i.e., middle, spread, shape, proportion of people in each category) of the thing we are measuring is different, on average, in two groups.</a:t>
            </a:r>
          </a:p>
          <a:p>
            <a:r>
              <a:rPr lang="en-US" dirty="0"/>
              <a:t>Knowing something about X tells you something about Y.</a:t>
            </a:r>
          </a:p>
        </p:txBody>
      </p:sp>
    </p:spTree>
    <p:extLst>
      <p:ext uri="{BB962C8B-B14F-4D97-AF65-F5344CB8AC3E}">
        <p14:creationId xmlns:p14="http://schemas.microsoft.com/office/powerpoint/2010/main" val="77128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F004-6FA2-2B4C-A7D4-9FE1D55D54E3}"/>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293C1495-F7DB-D94C-8997-52357CAEE529}"/>
              </a:ext>
            </a:extLst>
          </p:cNvPr>
          <p:cNvSpPr>
            <a:spLocks noGrp="1"/>
          </p:cNvSpPr>
          <p:nvPr>
            <p:ph idx="1"/>
          </p:nvPr>
        </p:nvSpPr>
        <p:spPr/>
        <p:txBody>
          <a:bodyPr>
            <a:normAutofit lnSpcReduction="10000"/>
          </a:bodyPr>
          <a:lstStyle/>
          <a:p>
            <a:r>
              <a:rPr lang="en-US" dirty="0"/>
              <a:t>Implies associations.</a:t>
            </a:r>
          </a:p>
          <a:p>
            <a:r>
              <a:rPr lang="en-US" dirty="0"/>
              <a:t>Examples</a:t>
            </a:r>
          </a:p>
          <a:p>
            <a:pPr lvl="1"/>
            <a:r>
              <a:rPr lang="en-US" dirty="0"/>
              <a:t>People of a certain race/ethnicity are more likely to get a particular cancer.</a:t>
            </a:r>
          </a:p>
          <a:p>
            <a:pPr lvl="1"/>
            <a:r>
              <a:rPr lang="en-US" dirty="0"/>
              <a:t>Older adults who have trouble managing finances are more likely to get dementia.</a:t>
            </a:r>
          </a:p>
          <a:p>
            <a:r>
              <a:rPr lang="en-US" dirty="0"/>
              <a:t>Can be useful on its own.</a:t>
            </a:r>
          </a:p>
          <a:p>
            <a:r>
              <a:rPr lang="en-US" dirty="0"/>
              <a:t>Often, in epidemiology, the ultimate goal is causal inference.</a:t>
            </a:r>
          </a:p>
          <a:p>
            <a:r>
              <a:rPr lang="en-US" dirty="0"/>
              <a:t>“the study of the occurrence and distribution of health-related states or events in specified populations, including the study of the determinants influencing such states, </a:t>
            </a:r>
            <a:r>
              <a:rPr lang="en-US" u="sng" dirty="0"/>
              <a:t>and the application of this knowledge to control the health problems.</a:t>
            </a:r>
            <a:r>
              <a:rPr lang="en-US" dirty="0"/>
              <a:t>” </a:t>
            </a:r>
            <a:r>
              <a:rPr lang="en-US" u="sng" dirty="0"/>
              <a:t>(Porta 2008, page 81)</a:t>
            </a:r>
            <a:endParaRPr lang="en-US" dirty="0"/>
          </a:p>
          <a:p>
            <a:endParaRPr lang="en-US" dirty="0"/>
          </a:p>
          <a:p>
            <a:pPr lvl="1"/>
            <a:endParaRPr lang="en-US" dirty="0"/>
          </a:p>
        </p:txBody>
      </p:sp>
    </p:spTree>
    <p:extLst>
      <p:ext uri="{BB962C8B-B14F-4D97-AF65-F5344CB8AC3E}">
        <p14:creationId xmlns:p14="http://schemas.microsoft.com/office/powerpoint/2010/main" val="146983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3CF10D19-C2DE-4DA0-A919-8C20BF6D3892}"/>
</file>

<file path=customXml/itemProps2.xml><?xml version="1.0" encoding="utf-8"?>
<ds:datastoreItem xmlns:ds="http://schemas.openxmlformats.org/officeDocument/2006/customXml" ds:itemID="{E1D4919A-BAF3-4AE4-9F7A-40F7560C4A6C}"/>
</file>

<file path=customXml/itemProps3.xml><?xml version="1.0" encoding="utf-8"?>
<ds:datastoreItem xmlns:ds="http://schemas.openxmlformats.org/officeDocument/2006/customXml" ds:itemID="{51782BA8-3A3F-4079-A302-D5F880984651}"/>
</file>

<file path=docProps/app.xml><?xml version="1.0" encoding="utf-8"?>
<Properties xmlns="http://schemas.openxmlformats.org/officeDocument/2006/extended-properties" xmlns:vt="http://schemas.openxmlformats.org/officeDocument/2006/docPropsVTypes">
  <TotalTime>9069</TotalTime>
  <Words>5541</Words>
  <Application>Microsoft Macintosh PowerPoint</Application>
  <PresentationFormat>Widescreen</PresentationFormat>
  <Paragraphs>409</Paragraphs>
  <Slides>39</Slides>
  <Notes>37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Brief Introduction Causality and Causal Inference in Epidemiology</vt:lpstr>
      <vt:lpstr>Uncertainty</vt:lpstr>
      <vt:lpstr>PowerPoint Presentation</vt:lpstr>
      <vt:lpstr>Describe</vt:lpstr>
      <vt:lpstr>Describe</vt:lpstr>
      <vt:lpstr>Describe</vt:lpstr>
      <vt:lpstr>Prediction</vt:lpstr>
      <vt:lpstr>Association</vt:lpstr>
      <vt:lpstr>Prediction</vt:lpstr>
      <vt:lpstr>Causation</vt:lpstr>
      <vt:lpstr>Causation</vt:lpstr>
      <vt:lpstr>PowerPoint Presentation</vt:lpstr>
      <vt:lpstr>Rothman’s model of sufficient and component causes (RMSCC)</vt:lpstr>
      <vt:lpstr>Rothman’s model of sufficient and component causes (RMSCC)</vt:lpstr>
      <vt:lpstr>RMSCC - History</vt:lpstr>
      <vt:lpstr>Rothman’s model of sufficient and component causes (RMSCC)</vt:lpstr>
      <vt:lpstr>Rothman’s model of sufficient and component causes (RMSCC) – Smoking and Lung Cancer</vt:lpstr>
      <vt:lpstr>Rothman’s model of sufficient and component causes (RMSCC) – Cervical Cancer</vt:lpstr>
      <vt:lpstr>Rothman’s model of sufficient and component causes (RMSCC)</vt:lpstr>
      <vt:lpstr>Counterfactuals</vt:lpstr>
      <vt:lpstr>“Idealized” random experiments</vt:lpstr>
      <vt:lpstr>Observational Studies</vt:lpstr>
      <vt:lpstr>Directed Acyclic Graphs (DAGs) and Statistics</vt:lpstr>
      <vt:lpstr>DAGs</vt:lpstr>
      <vt:lpstr>Basic DAG structures – Nodes and Edges</vt:lpstr>
      <vt:lpstr>Basic DAG structures – Descendants</vt:lpstr>
      <vt:lpstr>Basic DAG structures – Paths</vt:lpstr>
      <vt:lpstr>Basic DAG structures – Colliders</vt:lpstr>
      <vt:lpstr>Basic DAG structures – Common Causes</vt:lpstr>
      <vt:lpstr>Basic DAG structures – Common Effects</vt:lpstr>
      <vt:lpstr>D-separation Rules</vt:lpstr>
      <vt:lpstr>D-separation Rules</vt:lpstr>
      <vt:lpstr>D-separation Rules</vt:lpstr>
      <vt:lpstr>D-separation Rules</vt:lpstr>
      <vt:lpstr>D-separation Rules</vt:lpstr>
      <vt:lpstr>D-separation Rules</vt:lpstr>
      <vt:lpstr>Comparing DAGs and RMSCC</vt:lpstr>
      <vt:lpstr>DAGs for Socrative</vt:lpstr>
      <vt:lpstr>DAGs for Socrative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Brad Cannell</cp:lastModifiedBy>
  <cp:revision>113</cp:revision>
  <dcterms:created xsi:type="dcterms:W3CDTF">2020-09-18T19:45:25Z</dcterms:created>
  <dcterms:modified xsi:type="dcterms:W3CDTF">2021-10-27T16:13:10Z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