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Default Extension="xlsx" ContentType="application/vnd.openxmlformats-officedocument.spreadsheetml.sheet"/>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presentation.xml" ContentType="application/vnd.openxmlformats-officedocument.presentationml.presentation.main+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diagrams/quickStyle3.xml" ContentType="application/vnd.openxmlformats-officedocument.drawingml.diagramStyl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diagrams/layout3.xml" ContentType="application/vnd.openxmlformats-officedocument.drawingml.diagramLayout+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7" r:id="rId2"/>
    <p:sldId id="261" r:id="rId3"/>
    <p:sldId id="262" r:id="rId4"/>
    <p:sldId id="263" r:id="rId5"/>
    <p:sldId id="264" r:id="rId6"/>
    <p:sldId id="265" r:id="rId7"/>
    <p:sldId id="266" r:id="rId8"/>
    <p:sldId id="267" r:id="rId9"/>
    <p:sldId id="268" r:id="rId10"/>
    <p:sldId id="269" r:id="rId11"/>
    <p:sldId id="270" r:id="rId12"/>
    <p:sldId id="296" r:id="rId13"/>
    <p:sldId id="297" r:id="rId14"/>
    <p:sldId id="271" r:id="rId15"/>
    <p:sldId id="272" r:id="rId16"/>
    <p:sldId id="298" r:id="rId17"/>
    <p:sldId id="275" r:id="rId18"/>
    <p:sldId id="300"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5" r:id="rId37"/>
    <p:sldId id="299" r:id="rId38"/>
    <p:sldId id="294" r:id="rId39"/>
    <p:sldId id="301" r:id="rId40"/>
    <p:sldId id="302" r:id="rId41"/>
    <p:sldId id="324" r:id="rId42"/>
    <p:sldId id="325" r:id="rId43"/>
    <p:sldId id="322" r:id="rId44"/>
    <p:sldId id="323" r:id="rId45"/>
    <p:sldId id="328" r:id="rId46"/>
    <p:sldId id="329" r:id="rId47"/>
    <p:sldId id="258" r:id="rId48"/>
    <p:sldId id="330" r:id="rId49"/>
    <p:sldId id="306" r:id="rId50"/>
    <p:sldId id="307" r:id="rId51"/>
    <p:sldId id="308" r:id="rId52"/>
    <p:sldId id="331" r:id="rId53"/>
    <p:sldId id="326" r:id="rId54"/>
    <p:sldId id="309" r:id="rId55"/>
    <p:sldId id="320" r:id="rId56"/>
    <p:sldId id="321" r:id="rId57"/>
    <p:sldId id="310" r:id="rId58"/>
    <p:sldId id="313" r:id="rId59"/>
    <p:sldId id="314" r:id="rId60"/>
    <p:sldId id="311" r:id="rId61"/>
    <p:sldId id="312" r:id="rId62"/>
    <p:sldId id="315" r:id="rId63"/>
    <p:sldId id="316" r:id="rId64"/>
    <p:sldId id="317" r:id="rId65"/>
    <p:sldId id="318" r:id="rId66"/>
    <p:sldId id="327" r:id="rId67"/>
    <p:sldId id="319" r:id="rId68"/>
    <p:sldId id="332" r:id="rId69"/>
    <p:sldId id="333" r:id="rId70"/>
    <p:sldId id="334" r:id="rId71"/>
    <p:sldId id="335" r:id="rId72"/>
    <p:sldId id="336" r:id="rId73"/>
    <p:sldId id="337" r:id="rId74"/>
    <p:sldId id="338" r:id="rId75"/>
    <p:sldId id="273" r:id="rId76"/>
    <p:sldId id="274" r:id="rId77"/>
    <p:sldId id="339" r:id="rId78"/>
    <p:sldId id="276" r:id="rId79"/>
    <p:sldId id="340" r:id="rId80"/>
    <p:sldId id="341" r:id="rId81"/>
    <p:sldId id="342" r:id="rId82"/>
    <p:sldId id="343" r:id="rId83"/>
    <p:sldId id="344" r:id="rId84"/>
    <p:sldId id="345"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1"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autoAdjust="0"/>
    <p:restoredTop sz="76406"/>
  </p:normalViewPr>
  <p:slideViewPr>
    <p:cSldViewPr snapToGrid="0">
      <p:cViewPr varScale="1">
        <p:scale>
          <a:sx n="108" d="100"/>
          <a:sy n="108" d="100"/>
        </p:scale>
        <p:origin x="2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9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ustomXml" Target="../customXml/item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barChart>
        <c:barDir val="col"/>
        <c:grouping val="clustered"/>
        <c:varyColors val="0"/>
        <c:ser>
          <c:idx val="0"/>
          <c:order val="0"/>
          <c:tx>
            <c:strRef>
              <c:f>Sheet1!$B$1</c:f>
              <c:strCache>
                <c:ptCount val="1"/>
                <c:pt idx="0">
                  <c:v>Cases of Childhood Leukemia</c:v>
                </c:pt>
              </c:strCache>
            </c:strRef>
          </c:tx>
          <c:spPr>
            <a:solidFill>
              <a:srgbClr val="00853E"/>
            </a:solidFill>
            <a:ln>
              <a:noFill/>
            </a:ln>
          </c:spPr>
          <c:invertIfNegative val="0"/>
          <c:cat>
            <c:strRef>
              <c:f>Sheet1!$A$2:$A$5</c:f>
              <c:strCache>
                <c:ptCount val="4"/>
                <c:pt idx="0">
                  <c:v>Abdominal X-Ray During Pregnancy</c:v>
                </c:pt>
                <c:pt idx="1">
                  <c:v>Other X-Ray During Pregnancy</c:v>
                </c:pt>
                <c:pt idx="2">
                  <c:v>Abdominal X-Ray Before Pregnancy</c:v>
                </c:pt>
                <c:pt idx="3">
                  <c:v>X-Ray of Child</c:v>
                </c:pt>
              </c:strCache>
            </c:strRef>
          </c:cat>
          <c:val>
            <c:numRef>
              <c:f>Sheet1!$B$2:$B$5</c:f>
              <c:numCache>
                <c:formatCode>General</c:formatCode>
                <c:ptCount val="4"/>
                <c:pt idx="0">
                  <c:v>18</c:v>
                </c:pt>
                <c:pt idx="1">
                  <c:v>12</c:v>
                </c:pt>
                <c:pt idx="2">
                  <c:v>9</c:v>
                </c:pt>
                <c:pt idx="3">
                  <c:v>20</c:v>
                </c:pt>
              </c:numCache>
            </c:numRef>
          </c:val>
          <c:extLst>
            <c:ext xmlns:c16="http://schemas.microsoft.com/office/drawing/2014/chart" uri="{C3380CC4-5D6E-409C-BE32-E72D297353CC}">
              <c16:uniqueId val="{00000000-8A96-464B-A89D-8139A4C6F2EE}"/>
            </c:ext>
          </c:extLst>
        </c:ser>
        <c:ser>
          <c:idx val="1"/>
          <c:order val="1"/>
          <c:tx>
            <c:strRef>
              <c:f>Sheet1!$C$1</c:f>
              <c:strCache>
                <c:ptCount val="1"/>
                <c:pt idx="0">
                  <c:v>Controls</c:v>
                </c:pt>
              </c:strCache>
            </c:strRef>
          </c:tx>
          <c:spPr>
            <a:solidFill>
              <a:srgbClr val="FFC000"/>
            </a:solidFill>
          </c:spPr>
          <c:invertIfNegative val="0"/>
          <c:cat>
            <c:strRef>
              <c:f>Sheet1!$A$2:$A$5</c:f>
              <c:strCache>
                <c:ptCount val="4"/>
                <c:pt idx="0">
                  <c:v>Abdominal X-Ray During Pregnancy</c:v>
                </c:pt>
                <c:pt idx="1">
                  <c:v>Other X-Ray During Pregnancy</c:v>
                </c:pt>
                <c:pt idx="2">
                  <c:v>Abdominal X-Ray Before Pregnancy</c:v>
                </c:pt>
                <c:pt idx="3">
                  <c:v>X-Ray of Child</c:v>
                </c:pt>
              </c:strCache>
            </c:strRef>
          </c:cat>
          <c:val>
            <c:numRef>
              <c:f>Sheet1!$C$2:$C$5</c:f>
              <c:numCache>
                <c:formatCode>General</c:formatCode>
                <c:ptCount val="4"/>
                <c:pt idx="0">
                  <c:v>8</c:v>
                </c:pt>
                <c:pt idx="1">
                  <c:v>11</c:v>
                </c:pt>
                <c:pt idx="2">
                  <c:v>11</c:v>
                </c:pt>
                <c:pt idx="3">
                  <c:v>22</c:v>
                </c:pt>
              </c:numCache>
            </c:numRef>
          </c:val>
          <c:extLst>
            <c:ext xmlns:c16="http://schemas.microsoft.com/office/drawing/2014/chart" uri="{C3380CC4-5D6E-409C-BE32-E72D297353CC}">
              <c16:uniqueId val="{00000001-8A96-464B-A89D-8139A4C6F2EE}"/>
            </c:ext>
          </c:extLst>
        </c:ser>
        <c:dLbls>
          <c:showLegendKey val="0"/>
          <c:showVal val="0"/>
          <c:showCatName val="0"/>
          <c:showSerName val="0"/>
          <c:showPercent val="0"/>
          <c:showBubbleSize val="0"/>
        </c:dLbls>
        <c:gapWidth val="150"/>
        <c:axId val="382423496"/>
        <c:axId val="382423888"/>
      </c:barChart>
      <c:catAx>
        <c:axId val="382423496"/>
        <c:scaling>
          <c:orientation val="minMax"/>
        </c:scaling>
        <c:delete val="0"/>
        <c:axPos val="b"/>
        <c:numFmt formatCode="General" sourceLinked="0"/>
        <c:majorTickMark val="out"/>
        <c:minorTickMark val="none"/>
        <c:tickLblPos val="nextTo"/>
        <c:txPr>
          <a:bodyPr/>
          <a:lstStyle/>
          <a:p>
            <a:pPr>
              <a:defRPr b="1">
                <a:solidFill>
                  <a:schemeClr val="accent4">
                    <a:lumMod val="10000"/>
                  </a:schemeClr>
                </a:solidFill>
              </a:defRPr>
            </a:pPr>
            <a:endParaRPr lang="en-US"/>
          </a:p>
        </c:txPr>
        <c:crossAx val="382423888"/>
        <c:crosses val="autoZero"/>
        <c:auto val="1"/>
        <c:lblAlgn val="ctr"/>
        <c:lblOffset val="100"/>
        <c:noMultiLvlLbl val="0"/>
      </c:catAx>
      <c:valAx>
        <c:axId val="382423888"/>
        <c:scaling>
          <c:orientation val="minMax"/>
        </c:scaling>
        <c:delete val="0"/>
        <c:axPos val="l"/>
        <c:title>
          <c:tx>
            <c:rich>
              <a:bodyPr rot="-5400000" vert="horz"/>
              <a:lstStyle/>
              <a:p>
                <a:pPr>
                  <a:defRPr/>
                </a:pPr>
                <a:r>
                  <a:rPr lang="en-US" dirty="0">
                    <a:solidFill>
                      <a:schemeClr val="accent4">
                        <a:lumMod val="10000"/>
                      </a:schemeClr>
                    </a:solidFill>
                  </a:rPr>
                  <a:t>%</a:t>
                </a:r>
                <a:r>
                  <a:rPr lang="en-US" baseline="0" dirty="0">
                    <a:solidFill>
                      <a:schemeClr val="accent4">
                        <a:lumMod val="10000"/>
                      </a:schemeClr>
                    </a:solidFill>
                  </a:rPr>
                  <a:t> Reported  X-Rays</a:t>
                </a:r>
                <a:endParaRPr lang="en-US" dirty="0">
                  <a:solidFill>
                    <a:schemeClr val="accent4">
                      <a:lumMod val="10000"/>
                    </a:schemeClr>
                  </a:solidFill>
                </a:endParaRPr>
              </a:p>
            </c:rich>
          </c:tx>
          <c:overlay val="0"/>
        </c:title>
        <c:numFmt formatCode="General" sourceLinked="1"/>
        <c:majorTickMark val="out"/>
        <c:minorTickMark val="none"/>
        <c:tickLblPos val="nextTo"/>
        <c:txPr>
          <a:bodyPr/>
          <a:lstStyle/>
          <a:p>
            <a:pPr>
              <a:defRPr b="1">
                <a:solidFill>
                  <a:sysClr val="windowText" lastClr="000000"/>
                </a:solidFill>
              </a:defRPr>
            </a:pPr>
            <a:endParaRPr lang="en-US"/>
          </a:p>
        </c:txPr>
        <c:crossAx val="382423496"/>
        <c:crosses val="autoZero"/>
        <c:crossBetween val="between"/>
      </c:valAx>
    </c:plotArea>
    <c:legend>
      <c:legendPos val="t"/>
      <c:overlay val="0"/>
      <c:txPr>
        <a:bodyPr/>
        <a:lstStyle/>
        <a:p>
          <a:pPr>
            <a:defRPr sz="2000" b="1">
              <a:solidFill>
                <a:sysClr val="windowText" lastClr="000000"/>
              </a:solidFill>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20-09-25T10:23:16.735" idx="1">
    <p:pos x="10" y="10"/>
    <p:text>Add a concrete example</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8B4205-4946-411E-8CEE-9D49A13A92A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6218D06-F357-48D3-A744-65AF38ED90D6}">
      <dgm:prSet/>
      <dgm:spPr>
        <a:ln>
          <a:solidFill>
            <a:srgbClr val="00853E"/>
          </a:solidFill>
        </a:ln>
      </dgm:spPr>
      <dgm:t>
        <a:bodyPr/>
        <a:lstStyle/>
        <a:p>
          <a:r>
            <a:rPr lang="en-US" b="1" dirty="0">
              <a:solidFill>
                <a:schemeClr val="bg2">
                  <a:lumMod val="10000"/>
                </a:schemeClr>
              </a:solidFill>
            </a:rPr>
            <a:t>Error</a:t>
          </a:r>
        </a:p>
      </dgm:t>
    </dgm:pt>
    <dgm:pt modelId="{C66899C1-F509-447B-8029-D5C4D14FFD57}" type="parTrans" cxnId="{C16D2FD1-6DB6-4334-9177-57626B3CA45A}">
      <dgm:prSet/>
      <dgm:spPr/>
      <dgm:t>
        <a:bodyPr/>
        <a:lstStyle/>
        <a:p>
          <a:endParaRPr lang="en-US"/>
        </a:p>
      </dgm:t>
    </dgm:pt>
    <dgm:pt modelId="{742C35C9-9606-4DC0-9EEF-8D02EC4D68A8}" type="sibTrans" cxnId="{C16D2FD1-6DB6-4334-9177-57626B3CA45A}">
      <dgm:prSet/>
      <dgm:spPr/>
      <dgm:t>
        <a:bodyPr/>
        <a:lstStyle/>
        <a:p>
          <a:endParaRPr lang="en-US"/>
        </a:p>
      </dgm:t>
    </dgm:pt>
    <dgm:pt modelId="{5D79A951-E040-46D6-8DA2-C133B3A21A85}">
      <dgm:prSet/>
      <dgm:spPr>
        <a:ln>
          <a:solidFill>
            <a:srgbClr val="00853E"/>
          </a:solidFill>
        </a:ln>
      </dgm:spPr>
      <dgm:t>
        <a:bodyPr/>
        <a:lstStyle/>
        <a:p>
          <a:r>
            <a:rPr lang="en-US" b="1" dirty="0">
              <a:solidFill>
                <a:schemeClr val="bg2">
                  <a:lumMod val="10000"/>
                </a:schemeClr>
              </a:solidFill>
            </a:rPr>
            <a:t>Random Error</a:t>
          </a:r>
        </a:p>
      </dgm:t>
    </dgm:pt>
    <dgm:pt modelId="{559D2E46-8C94-4250-B632-C245815E73B7}" type="parTrans" cxnId="{095F4916-4B4C-4B48-9292-7DCA5A37D9E6}">
      <dgm:prSet/>
      <dgm:spPr>
        <a:ln>
          <a:solidFill>
            <a:srgbClr val="00853E"/>
          </a:solidFill>
        </a:ln>
      </dgm:spPr>
      <dgm:t>
        <a:bodyPr/>
        <a:lstStyle/>
        <a:p>
          <a:endParaRPr lang="en-US"/>
        </a:p>
      </dgm:t>
    </dgm:pt>
    <dgm:pt modelId="{6A6171DF-6F23-4A5B-8E58-D1DA3CFEEACF}" type="sibTrans" cxnId="{095F4916-4B4C-4B48-9292-7DCA5A37D9E6}">
      <dgm:prSet/>
      <dgm:spPr/>
      <dgm:t>
        <a:bodyPr/>
        <a:lstStyle/>
        <a:p>
          <a:endParaRPr lang="en-US"/>
        </a:p>
      </dgm:t>
    </dgm:pt>
    <dgm:pt modelId="{9A8FEAB5-7283-4E60-B2E4-247147D53A38}">
      <dgm:prSet/>
      <dgm:spPr>
        <a:ln>
          <a:solidFill>
            <a:srgbClr val="00853E"/>
          </a:solidFill>
        </a:ln>
      </dgm:spPr>
      <dgm:t>
        <a:bodyPr/>
        <a:lstStyle/>
        <a:p>
          <a:r>
            <a:rPr lang="en-US" b="1" dirty="0">
              <a:solidFill>
                <a:schemeClr val="bg2">
                  <a:lumMod val="10000"/>
                </a:schemeClr>
              </a:solidFill>
            </a:rPr>
            <a:t>Systematic Error</a:t>
          </a:r>
        </a:p>
      </dgm:t>
    </dgm:pt>
    <dgm:pt modelId="{AFDDD758-0044-4E73-B015-D293A1FE3FF0}" type="parTrans" cxnId="{67E65167-A951-4A61-8451-546F6B9E9B78}">
      <dgm:prSet/>
      <dgm:spPr>
        <a:ln>
          <a:solidFill>
            <a:srgbClr val="00853E"/>
          </a:solidFill>
        </a:ln>
      </dgm:spPr>
      <dgm:t>
        <a:bodyPr/>
        <a:lstStyle/>
        <a:p>
          <a:endParaRPr lang="en-US"/>
        </a:p>
      </dgm:t>
    </dgm:pt>
    <dgm:pt modelId="{8697DDC4-2272-49A4-9EFE-762D73214BBC}" type="sibTrans" cxnId="{67E65167-A951-4A61-8451-546F6B9E9B78}">
      <dgm:prSet/>
      <dgm:spPr/>
      <dgm:t>
        <a:bodyPr/>
        <a:lstStyle/>
        <a:p>
          <a:endParaRPr lang="en-US"/>
        </a:p>
      </dgm:t>
    </dgm:pt>
    <dgm:pt modelId="{6E702814-3017-4B9E-967E-F03B6B3578D9}">
      <dgm:prSet/>
      <dgm:spPr>
        <a:ln>
          <a:solidFill>
            <a:srgbClr val="00853E"/>
          </a:solidFill>
        </a:ln>
      </dgm:spPr>
      <dgm:t>
        <a:bodyPr/>
        <a:lstStyle/>
        <a:p>
          <a:r>
            <a:rPr lang="en-US" b="1" dirty="0">
              <a:solidFill>
                <a:schemeClr val="accent4">
                  <a:lumMod val="10000"/>
                </a:schemeClr>
              </a:solidFill>
            </a:rPr>
            <a:t>Selection Bias</a:t>
          </a:r>
        </a:p>
      </dgm:t>
    </dgm:pt>
    <dgm:pt modelId="{C87A0662-DFB2-4119-B3B9-A03C8029C47B}" type="parTrans" cxnId="{13AEC603-FEFA-42D6-BC06-AC0640C57F37}">
      <dgm:prSet/>
      <dgm:spPr>
        <a:ln>
          <a:solidFill>
            <a:srgbClr val="00853E"/>
          </a:solidFill>
        </a:ln>
      </dgm:spPr>
      <dgm:t>
        <a:bodyPr/>
        <a:lstStyle/>
        <a:p>
          <a:endParaRPr lang="en-US"/>
        </a:p>
      </dgm:t>
    </dgm:pt>
    <dgm:pt modelId="{B2FD5DFB-A8E4-4926-BBDF-55062E4334EC}" type="sibTrans" cxnId="{13AEC603-FEFA-42D6-BC06-AC0640C57F37}">
      <dgm:prSet/>
      <dgm:spPr/>
      <dgm:t>
        <a:bodyPr/>
        <a:lstStyle/>
        <a:p>
          <a:endParaRPr lang="en-US"/>
        </a:p>
      </dgm:t>
    </dgm:pt>
    <dgm:pt modelId="{019E66B2-A745-4C29-A5DB-48420B5FEE39}">
      <dgm:prSet/>
      <dgm:spPr>
        <a:ln>
          <a:solidFill>
            <a:srgbClr val="00853E"/>
          </a:solidFill>
        </a:ln>
      </dgm:spPr>
      <dgm:t>
        <a:bodyPr/>
        <a:lstStyle/>
        <a:p>
          <a:r>
            <a:rPr lang="en-US" b="1" dirty="0">
              <a:solidFill>
                <a:schemeClr val="accent4">
                  <a:lumMod val="10000"/>
                </a:schemeClr>
              </a:solidFill>
            </a:rPr>
            <a:t>Information Bias</a:t>
          </a:r>
        </a:p>
      </dgm:t>
    </dgm:pt>
    <dgm:pt modelId="{92AFBED6-4F26-4794-8832-786D55F2DF97}" type="parTrans" cxnId="{B8D64E28-C430-4689-B63C-4D602C7036AC}">
      <dgm:prSet/>
      <dgm:spPr>
        <a:ln>
          <a:solidFill>
            <a:srgbClr val="00853E"/>
          </a:solidFill>
        </a:ln>
      </dgm:spPr>
      <dgm:t>
        <a:bodyPr/>
        <a:lstStyle/>
        <a:p>
          <a:endParaRPr lang="en-US"/>
        </a:p>
      </dgm:t>
    </dgm:pt>
    <dgm:pt modelId="{600E95DD-6C6E-4435-83E6-9FA5C306E2D5}" type="sibTrans" cxnId="{B8D64E28-C430-4689-B63C-4D602C7036AC}">
      <dgm:prSet/>
      <dgm:spPr/>
      <dgm:t>
        <a:bodyPr/>
        <a:lstStyle/>
        <a:p>
          <a:endParaRPr lang="en-US"/>
        </a:p>
      </dgm:t>
    </dgm:pt>
    <dgm:pt modelId="{01AAD101-D3FA-4588-8DB3-1E2E2DA81845}">
      <dgm:prSet/>
      <dgm:spPr>
        <a:ln>
          <a:solidFill>
            <a:srgbClr val="00853E"/>
          </a:solidFill>
        </a:ln>
      </dgm:spPr>
      <dgm:t>
        <a:bodyPr/>
        <a:lstStyle/>
        <a:p>
          <a:r>
            <a:rPr lang="en-US" b="1" dirty="0">
              <a:solidFill>
                <a:schemeClr val="accent4">
                  <a:lumMod val="10000"/>
                </a:schemeClr>
              </a:solidFill>
            </a:rPr>
            <a:t>Confounding</a:t>
          </a:r>
        </a:p>
      </dgm:t>
    </dgm:pt>
    <dgm:pt modelId="{544730A2-62F2-40C5-A6AE-57212363D51B}" type="parTrans" cxnId="{ED49D16A-1831-499B-B5CA-0DBC9430D545}">
      <dgm:prSet/>
      <dgm:spPr>
        <a:noFill/>
        <a:ln>
          <a:solidFill>
            <a:srgbClr val="00853E"/>
          </a:solidFill>
        </a:ln>
      </dgm:spPr>
      <dgm:t>
        <a:bodyPr/>
        <a:lstStyle/>
        <a:p>
          <a:endParaRPr lang="en-US">
            <a:ln>
              <a:solidFill>
                <a:srgbClr val="00853E"/>
              </a:solidFill>
            </a:ln>
            <a:solidFill>
              <a:srgbClr val="00853E"/>
            </a:solidFill>
          </a:endParaRPr>
        </a:p>
      </dgm:t>
    </dgm:pt>
    <dgm:pt modelId="{FAC8CD4D-13FC-4F5C-8B9C-8EBD99569C2E}" type="sibTrans" cxnId="{ED49D16A-1831-499B-B5CA-0DBC9430D545}">
      <dgm:prSet/>
      <dgm:spPr/>
      <dgm:t>
        <a:bodyPr/>
        <a:lstStyle/>
        <a:p>
          <a:endParaRPr lang="en-US"/>
        </a:p>
      </dgm:t>
    </dgm:pt>
    <dgm:pt modelId="{24D74782-EA2F-419A-926B-67E7A6B0EAAB}" type="pres">
      <dgm:prSet presAssocID="{498B4205-4946-411E-8CEE-9D49A13A92A1}" presName="hierChild1" presStyleCnt="0">
        <dgm:presLayoutVars>
          <dgm:chPref val="1"/>
          <dgm:dir/>
          <dgm:animOne val="branch"/>
          <dgm:animLvl val="lvl"/>
          <dgm:resizeHandles/>
        </dgm:presLayoutVars>
      </dgm:prSet>
      <dgm:spPr/>
    </dgm:pt>
    <dgm:pt modelId="{FCBF0F8D-03F0-44E3-A0FA-F31740E4518D}" type="pres">
      <dgm:prSet presAssocID="{46218D06-F357-48D3-A744-65AF38ED90D6}" presName="hierRoot1" presStyleCnt="0"/>
      <dgm:spPr/>
    </dgm:pt>
    <dgm:pt modelId="{803DDBA4-B14E-4826-A438-10803B391BF1}" type="pres">
      <dgm:prSet presAssocID="{46218D06-F357-48D3-A744-65AF38ED90D6}" presName="composite" presStyleCnt="0"/>
      <dgm:spPr/>
    </dgm:pt>
    <dgm:pt modelId="{088320C1-85E9-45B4-BA29-DCF5395FF014}" type="pres">
      <dgm:prSet presAssocID="{46218D06-F357-48D3-A744-65AF38ED90D6}" presName="background" presStyleLbl="node0" presStyleIdx="0" presStyleCnt="1"/>
      <dgm:spPr>
        <a:solidFill>
          <a:srgbClr val="00853E"/>
        </a:solidFill>
      </dgm:spPr>
    </dgm:pt>
    <dgm:pt modelId="{5166536A-23D6-4385-A946-C081E431FD82}" type="pres">
      <dgm:prSet presAssocID="{46218D06-F357-48D3-A744-65AF38ED90D6}" presName="text" presStyleLbl="fgAcc0" presStyleIdx="0" presStyleCnt="1" custScaleX="68302" custScaleY="68302" custLinFactNeighborX="-16607" custLinFactNeighborY="-2358">
        <dgm:presLayoutVars>
          <dgm:chPref val="3"/>
        </dgm:presLayoutVars>
      </dgm:prSet>
      <dgm:spPr/>
    </dgm:pt>
    <dgm:pt modelId="{421994CF-3DD4-4F5C-B54B-9D0B7B0F1B84}" type="pres">
      <dgm:prSet presAssocID="{46218D06-F357-48D3-A744-65AF38ED90D6}" presName="hierChild2" presStyleCnt="0"/>
      <dgm:spPr/>
    </dgm:pt>
    <dgm:pt modelId="{43437452-33E9-4E56-97C9-C270607594E4}" type="pres">
      <dgm:prSet presAssocID="{559D2E46-8C94-4250-B632-C245815E73B7}" presName="Name10" presStyleLbl="parChTrans1D2" presStyleIdx="0" presStyleCnt="2"/>
      <dgm:spPr/>
    </dgm:pt>
    <dgm:pt modelId="{F6CFE923-FBA4-464C-B875-5060F6179553}" type="pres">
      <dgm:prSet presAssocID="{5D79A951-E040-46D6-8DA2-C133B3A21A85}" presName="hierRoot2" presStyleCnt="0"/>
      <dgm:spPr/>
    </dgm:pt>
    <dgm:pt modelId="{658D47A4-C83B-4B72-B4BF-5B139AC13931}" type="pres">
      <dgm:prSet presAssocID="{5D79A951-E040-46D6-8DA2-C133B3A21A85}" presName="composite2" presStyleCnt="0"/>
      <dgm:spPr/>
    </dgm:pt>
    <dgm:pt modelId="{844E05F4-507D-4454-885D-618A65251C75}" type="pres">
      <dgm:prSet presAssocID="{5D79A951-E040-46D6-8DA2-C133B3A21A85}" presName="background2" presStyleLbl="node2" presStyleIdx="0" presStyleCnt="2"/>
      <dgm:spPr>
        <a:solidFill>
          <a:srgbClr val="00853E"/>
        </a:solidFill>
      </dgm:spPr>
    </dgm:pt>
    <dgm:pt modelId="{1805B01E-F09C-4BD0-81E5-D881FBF5AC1B}" type="pres">
      <dgm:prSet presAssocID="{5D79A951-E040-46D6-8DA2-C133B3A21A85}" presName="text2" presStyleLbl="fgAcc2" presStyleIdx="0" presStyleCnt="2" custScaleX="68302" custScaleY="68302" custLinFactNeighborX="-94083" custLinFactNeighborY="-2358">
        <dgm:presLayoutVars>
          <dgm:chPref val="3"/>
        </dgm:presLayoutVars>
      </dgm:prSet>
      <dgm:spPr/>
    </dgm:pt>
    <dgm:pt modelId="{B5E8C5FA-92C4-41CF-9DD5-428ED0F41332}" type="pres">
      <dgm:prSet presAssocID="{5D79A951-E040-46D6-8DA2-C133B3A21A85}" presName="hierChild3" presStyleCnt="0"/>
      <dgm:spPr/>
    </dgm:pt>
    <dgm:pt modelId="{936B13E2-C7EA-41CB-B8FE-3DF00C3E3B66}" type="pres">
      <dgm:prSet presAssocID="{AFDDD758-0044-4E73-B015-D293A1FE3FF0}" presName="Name10" presStyleLbl="parChTrans1D2" presStyleIdx="1" presStyleCnt="2"/>
      <dgm:spPr/>
    </dgm:pt>
    <dgm:pt modelId="{5F725C08-F571-41D1-B6E2-3AD83979FE59}" type="pres">
      <dgm:prSet presAssocID="{9A8FEAB5-7283-4E60-B2E4-247147D53A38}" presName="hierRoot2" presStyleCnt="0"/>
      <dgm:spPr/>
    </dgm:pt>
    <dgm:pt modelId="{A53C1C1E-307B-4347-A056-BBA868F64E8C}" type="pres">
      <dgm:prSet presAssocID="{9A8FEAB5-7283-4E60-B2E4-247147D53A38}" presName="composite2" presStyleCnt="0"/>
      <dgm:spPr/>
    </dgm:pt>
    <dgm:pt modelId="{6E4A6AC1-DC29-4060-855D-73F04003FECF}" type="pres">
      <dgm:prSet presAssocID="{9A8FEAB5-7283-4E60-B2E4-247147D53A38}" presName="background2" presStyleLbl="node2" presStyleIdx="1" presStyleCnt="2"/>
      <dgm:spPr>
        <a:solidFill>
          <a:srgbClr val="00853E"/>
        </a:solidFill>
      </dgm:spPr>
    </dgm:pt>
    <dgm:pt modelId="{AA79FE47-DC6C-4FB0-9D55-CDCC8F9FFA9F}" type="pres">
      <dgm:prSet presAssocID="{9A8FEAB5-7283-4E60-B2E4-247147D53A38}" presName="text2" presStyleLbl="fgAcc2" presStyleIdx="1" presStyleCnt="2" custScaleX="68302" custScaleY="68302" custLinFactX="8396" custLinFactNeighborX="100000" custLinFactNeighborY="-2358">
        <dgm:presLayoutVars>
          <dgm:chPref val="3"/>
        </dgm:presLayoutVars>
      </dgm:prSet>
      <dgm:spPr/>
    </dgm:pt>
    <dgm:pt modelId="{E227BFA5-23F4-4E2F-8016-39879374EFB9}" type="pres">
      <dgm:prSet presAssocID="{9A8FEAB5-7283-4E60-B2E4-247147D53A38}" presName="hierChild3" presStyleCnt="0"/>
      <dgm:spPr/>
    </dgm:pt>
    <dgm:pt modelId="{23147297-15D5-40D0-AE1C-1135AD896D19}" type="pres">
      <dgm:prSet presAssocID="{C87A0662-DFB2-4119-B3B9-A03C8029C47B}" presName="Name17" presStyleLbl="parChTrans1D3" presStyleIdx="0" presStyleCnt="3"/>
      <dgm:spPr/>
    </dgm:pt>
    <dgm:pt modelId="{A6D6B001-5EF4-497B-BE4B-3D009F9A1E91}" type="pres">
      <dgm:prSet presAssocID="{6E702814-3017-4B9E-967E-F03B6B3578D9}" presName="hierRoot3" presStyleCnt="0"/>
      <dgm:spPr/>
    </dgm:pt>
    <dgm:pt modelId="{67C20364-9F7E-4E4F-A1CA-8179CDAC761C}" type="pres">
      <dgm:prSet presAssocID="{6E702814-3017-4B9E-967E-F03B6B3578D9}" presName="composite3" presStyleCnt="0"/>
      <dgm:spPr/>
    </dgm:pt>
    <dgm:pt modelId="{7DCC42BD-BC1D-492F-9D53-D4F31660F626}" type="pres">
      <dgm:prSet presAssocID="{6E702814-3017-4B9E-967E-F03B6B3578D9}" presName="background3" presStyleLbl="node3" presStyleIdx="0" presStyleCnt="3"/>
      <dgm:spPr>
        <a:solidFill>
          <a:srgbClr val="00853E"/>
        </a:solidFill>
      </dgm:spPr>
    </dgm:pt>
    <dgm:pt modelId="{8306B4A4-BE77-4A16-ABF3-915D33CE537B}" type="pres">
      <dgm:prSet presAssocID="{6E702814-3017-4B9E-967E-F03B6B3578D9}" presName="text3" presStyleLbl="fgAcc3" presStyleIdx="0" presStyleCnt="3" custScaleX="68302" custScaleY="68302" custLinFactX="8396" custLinFactNeighborX="100000" custLinFactNeighborY="-2358">
        <dgm:presLayoutVars>
          <dgm:chPref val="3"/>
        </dgm:presLayoutVars>
      </dgm:prSet>
      <dgm:spPr/>
    </dgm:pt>
    <dgm:pt modelId="{95845524-966A-4D9F-BCAE-DB9C54EBAFCD}" type="pres">
      <dgm:prSet presAssocID="{6E702814-3017-4B9E-967E-F03B6B3578D9}" presName="hierChild4" presStyleCnt="0"/>
      <dgm:spPr/>
    </dgm:pt>
    <dgm:pt modelId="{01191EDC-5AE6-4A52-9C88-76502355AE1F}" type="pres">
      <dgm:prSet presAssocID="{92AFBED6-4F26-4794-8832-786D55F2DF97}" presName="Name17" presStyleLbl="parChTrans1D3" presStyleIdx="1" presStyleCnt="3"/>
      <dgm:spPr/>
    </dgm:pt>
    <dgm:pt modelId="{F57FB4B5-CEE5-494F-9FEB-8275E399EFA6}" type="pres">
      <dgm:prSet presAssocID="{019E66B2-A745-4C29-A5DB-48420B5FEE39}" presName="hierRoot3" presStyleCnt="0"/>
      <dgm:spPr/>
    </dgm:pt>
    <dgm:pt modelId="{37CBA101-E67D-4C3B-A9C8-BFD8EF589BBF}" type="pres">
      <dgm:prSet presAssocID="{019E66B2-A745-4C29-A5DB-48420B5FEE39}" presName="composite3" presStyleCnt="0"/>
      <dgm:spPr/>
    </dgm:pt>
    <dgm:pt modelId="{11D8BB3E-7390-4B02-B931-D088D7268BC7}" type="pres">
      <dgm:prSet presAssocID="{019E66B2-A745-4C29-A5DB-48420B5FEE39}" presName="background3" presStyleLbl="node3" presStyleIdx="1" presStyleCnt="3"/>
      <dgm:spPr>
        <a:solidFill>
          <a:srgbClr val="00853E"/>
        </a:solidFill>
        <a:ln>
          <a:solidFill>
            <a:srgbClr val="00853E"/>
          </a:solidFill>
        </a:ln>
      </dgm:spPr>
    </dgm:pt>
    <dgm:pt modelId="{049DB820-42F1-4192-BC5A-45A182851D3F}" type="pres">
      <dgm:prSet presAssocID="{019E66B2-A745-4C29-A5DB-48420B5FEE39}" presName="text3" presStyleLbl="fgAcc3" presStyleIdx="1" presStyleCnt="3" custScaleX="68302" custScaleY="68302" custLinFactX="8283" custLinFactNeighborX="100000" custLinFactNeighborY="-2358">
        <dgm:presLayoutVars>
          <dgm:chPref val="3"/>
        </dgm:presLayoutVars>
      </dgm:prSet>
      <dgm:spPr/>
    </dgm:pt>
    <dgm:pt modelId="{4272BD97-58F6-4FAB-9421-C4FA6C3CEEEC}" type="pres">
      <dgm:prSet presAssocID="{019E66B2-A745-4C29-A5DB-48420B5FEE39}" presName="hierChild4" presStyleCnt="0"/>
      <dgm:spPr/>
    </dgm:pt>
    <dgm:pt modelId="{79D1E305-D77A-4D74-8260-81F7B71D252B}" type="pres">
      <dgm:prSet presAssocID="{544730A2-62F2-40C5-A6AE-57212363D51B}" presName="Name17" presStyleLbl="parChTrans1D3" presStyleIdx="2" presStyleCnt="3"/>
      <dgm:spPr/>
    </dgm:pt>
    <dgm:pt modelId="{6D9E0373-12D5-425D-BE4E-D98D5F6FAB5E}" type="pres">
      <dgm:prSet presAssocID="{01AAD101-D3FA-4588-8DB3-1E2E2DA81845}" presName="hierRoot3" presStyleCnt="0"/>
      <dgm:spPr/>
    </dgm:pt>
    <dgm:pt modelId="{476AB892-8842-450D-9C70-6636C1ADEAE3}" type="pres">
      <dgm:prSet presAssocID="{01AAD101-D3FA-4588-8DB3-1E2E2DA81845}" presName="composite3" presStyleCnt="0"/>
      <dgm:spPr/>
    </dgm:pt>
    <dgm:pt modelId="{F424AC92-37C0-4DC5-B115-9EBD36113169}" type="pres">
      <dgm:prSet presAssocID="{01AAD101-D3FA-4588-8DB3-1E2E2DA81845}" presName="background3" presStyleLbl="node3" presStyleIdx="2" presStyleCnt="3"/>
      <dgm:spPr>
        <a:solidFill>
          <a:srgbClr val="00853E"/>
        </a:solidFill>
        <a:ln>
          <a:solidFill>
            <a:srgbClr val="00853E"/>
          </a:solidFill>
        </a:ln>
      </dgm:spPr>
    </dgm:pt>
    <dgm:pt modelId="{62A785D9-B14F-4421-932C-33B2E88FA9E7}" type="pres">
      <dgm:prSet presAssocID="{01AAD101-D3FA-4588-8DB3-1E2E2DA81845}" presName="text3" presStyleLbl="fgAcc3" presStyleIdx="2" presStyleCnt="3" custScaleX="68302" custScaleY="68302" custLinFactX="11012" custLinFactNeighborX="100000" custLinFactNeighborY="-2358">
        <dgm:presLayoutVars>
          <dgm:chPref val="3"/>
        </dgm:presLayoutVars>
      </dgm:prSet>
      <dgm:spPr/>
    </dgm:pt>
    <dgm:pt modelId="{262AF853-5DA2-4202-94DA-F35E7A9A8E1D}" type="pres">
      <dgm:prSet presAssocID="{01AAD101-D3FA-4588-8DB3-1E2E2DA81845}" presName="hierChild4" presStyleCnt="0"/>
      <dgm:spPr/>
    </dgm:pt>
  </dgm:ptLst>
  <dgm:cxnLst>
    <dgm:cxn modelId="{13AEC603-FEFA-42D6-BC06-AC0640C57F37}" srcId="{9A8FEAB5-7283-4E60-B2E4-247147D53A38}" destId="{6E702814-3017-4B9E-967E-F03B6B3578D9}" srcOrd="0" destOrd="0" parTransId="{C87A0662-DFB2-4119-B3B9-A03C8029C47B}" sibTransId="{B2FD5DFB-A8E4-4926-BBDF-55062E4334EC}"/>
    <dgm:cxn modelId="{589D4705-992C-4F1F-9A95-AAC99F5EBC9E}" type="presOf" srcId="{9A8FEAB5-7283-4E60-B2E4-247147D53A38}" destId="{AA79FE47-DC6C-4FB0-9D55-CDCC8F9FFA9F}" srcOrd="0" destOrd="0" presId="urn:microsoft.com/office/officeart/2005/8/layout/hierarchy1"/>
    <dgm:cxn modelId="{095F4916-4B4C-4B48-9292-7DCA5A37D9E6}" srcId="{46218D06-F357-48D3-A744-65AF38ED90D6}" destId="{5D79A951-E040-46D6-8DA2-C133B3A21A85}" srcOrd="0" destOrd="0" parTransId="{559D2E46-8C94-4250-B632-C245815E73B7}" sibTransId="{6A6171DF-6F23-4A5B-8E58-D1DA3CFEEACF}"/>
    <dgm:cxn modelId="{9AA16718-16F5-4AED-A964-7264154334E6}" type="presOf" srcId="{AFDDD758-0044-4E73-B015-D293A1FE3FF0}" destId="{936B13E2-C7EA-41CB-B8FE-3DF00C3E3B66}" srcOrd="0" destOrd="0" presId="urn:microsoft.com/office/officeart/2005/8/layout/hierarchy1"/>
    <dgm:cxn modelId="{7083FE25-F2D0-41BE-9A31-E95B7FB78FDF}" type="presOf" srcId="{46218D06-F357-48D3-A744-65AF38ED90D6}" destId="{5166536A-23D6-4385-A946-C081E431FD82}" srcOrd="0" destOrd="0" presId="urn:microsoft.com/office/officeart/2005/8/layout/hierarchy1"/>
    <dgm:cxn modelId="{B8D64E28-C430-4689-B63C-4D602C7036AC}" srcId="{9A8FEAB5-7283-4E60-B2E4-247147D53A38}" destId="{019E66B2-A745-4C29-A5DB-48420B5FEE39}" srcOrd="1" destOrd="0" parTransId="{92AFBED6-4F26-4794-8832-786D55F2DF97}" sibTransId="{600E95DD-6C6E-4435-83E6-9FA5C306E2D5}"/>
    <dgm:cxn modelId="{2FD24935-699D-4719-99CA-FE6EF7ECC8F1}" type="presOf" srcId="{544730A2-62F2-40C5-A6AE-57212363D51B}" destId="{79D1E305-D77A-4D74-8260-81F7B71D252B}" srcOrd="0" destOrd="0" presId="urn:microsoft.com/office/officeart/2005/8/layout/hierarchy1"/>
    <dgm:cxn modelId="{49C69B35-D59C-4C65-8174-365A7D6EB2E3}" type="presOf" srcId="{6E702814-3017-4B9E-967E-F03B6B3578D9}" destId="{8306B4A4-BE77-4A16-ABF3-915D33CE537B}" srcOrd="0" destOrd="0" presId="urn:microsoft.com/office/officeart/2005/8/layout/hierarchy1"/>
    <dgm:cxn modelId="{82B1CB5B-F546-4F6F-A916-C8038BBE15D6}" type="presOf" srcId="{92AFBED6-4F26-4794-8832-786D55F2DF97}" destId="{01191EDC-5AE6-4A52-9C88-76502355AE1F}" srcOrd="0" destOrd="0" presId="urn:microsoft.com/office/officeart/2005/8/layout/hierarchy1"/>
    <dgm:cxn modelId="{67E65167-A951-4A61-8451-546F6B9E9B78}" srcId="{46218D06-F357-48D3-A744-65AF38ED90D6}" destId="{9A8FEAB5-7283-4E60-B2E4-247147D53A38}" srcOrd="1" destOrd="0" parTransId="{AFDDD758-0044-4E73-B015-D293A1FE3FF0}" sibTransId="{8697DDC4-2272-49A4-9EFE-762D73214BBC}"/>
    <dgm:cxn modelId="{ED49D16A-1831-499B-B5CA-0DBC9430D545}" srcId="{9A8FEAB5-7283-4E60-B2E4-247147D53A38}" destId="{01AAD101-D3FA-4588-8DB3-1E2E2DA81845}" srcOrd="2" destOrd="0" parTransId="{544730A2-62F2-40C5-A6AE-57212363D51B}" sibTransId="{FAC8CD4D-13FC-4F5C-8B9C-8EBD99569C2E}"/>
    <dgm:cxn modelId="{37192199-5BBA-4C71-BF0B-BF810184946C}" type="presOf" srcId="{C87A0662-DFB2-4119-B3B9-A03C8029C47B}" destId="{23147297-15D5-40D0-AE1C-1135AD896D19}" srcOrd="0" destOrd="0" presId="urn:microsoft.com/office/officeart/2005/8/layout/hierarchy1"/>
    <dgm:cxn modelId="{B945D3AA-AE68-474B-AECA-F8E6F45658E1}" type="presOf" srcId="{498B4205-4946-411E-8CEE-9D49A13A92A1}" destId="{24D74782-EA2F-419A-926B-67E7A6B0EAAB}" srcOrd="0" destOrd="0" presId="urn:microsoft.com/office/officeart/2005/8/layout/hierarchy1"/>
    <dgm:cxn modelId="{DD227ABE-9EF1-4B6B-9E33-222517E212C8}" type="presOf" srcId="{019E66B2-A745-4C29-A5DB-48420B5FEE39}" destId="{049DB820-42F1-4192-BC5A-45A182851D3F}" srcOrd="0" destOrd="0" presId="urn:microsoft.com/office/officeart/2005/8/layout/hierarchy1"/>
    <dgm:cxn modelId="{EE7866CD-E689-43E6-93D2-69CB15D0AFCB}" type="presOf" srcId="{559D2E46-8C94-4250-B632-C245815E73B7}" destId="{43437452-33E9-4E56-97C9-C270607594E4}" srcOrd="0" destOrd="0" presId="urn:microsoft.com/office/officeart/2005/8/layout/hierarchy1"/>
    <dgm:cxn modelId="{C16D2FD1-6DB6-4334-9177-57626B3CA45A}" srcId="{498B4205-4946-411E-8CEE-9D49A13A92A1}" destId="{46218D06-F357-48D3-A744-65AF38ED90D6}" srcOrd="0" destOrd="0" parTransId="{C66899C1-F509-447B-8029-D5C4D14FFD57}" sibTransId="{742C35C9-9606-4DC0-9EEF-8D02EC4D68A8}"/>
    <dgm:cxn modelId="{471692F9-B003-4D04-971C-2CF5E5E260DF}" type="presOf" srcId="{5D79A951-E040-46D6-8DA2-C133B3A21A85}" destId="{1805B01E-F09C-4BD0-81E5-D881FBF5AC1B}" srcOrd="0" destOrd="0" presId="urn:microsoft.com/office/officeart/2005/8/layout/hierarchy1"/>
    <dgm:cxn modelId="{4C8D6EFD-1948-476A-8235-0257987A1411}" type="presOf" srcId="{01AAD101-D3FA-4588-8DB3-1E2E2DA81845}" destId="{62A785D9-B14F-4421-932C-33B2E88FA9E7}" srcOrd="0" destOrd="0" presId="urn:microsoft.com/office/officeart/2005/8/layout/hierarchy1"/>
    <dgm:cxn modelId="{B812AB60-1C4C-4ABD-B4C9-D46E41801A86}" type="presParOf" srcId="{24D74782-EA2F-419A-926B-67E7A6B0EAAB}" destId="{FCBF0F8D-03F0-44E3-A0FA-F31740E4518D}" srcOrd="0" destOrd="0" presId="urn:microsoft.com/office/officeart/2005/8/layout/hierarchy1"/>
    <dgm:cxn modelId="{D4908DA5-47AB-4B26-A545-75A455088758}" type="presParOf" srcId="{FCBF0F8D-03F0-44E3-A0FA-F31740E4518D}" destId="{803DDBA4-B14E-4826-A438-10803B391BF1}" srcOrd="0" destOrd="0" presId="urn:microsoft.com/office/officeart/2005/8/layout/hierarchy1"/>
    <dgm:cxn modelId="{6F3165B8-9FAA-4ABB-8A15-140C117A5A7C}" type="presParOf" srcId="{803DDBA4-B14E-4826-A438-10803B391BF1}" destId="{088320C1-85E9-45B4-BA29-DCF5395FF014}" srcOrd="0" destOrd="0" presId="urn:microsoft.com/office/officeart/2005/8/layout/hierarchy1"/>
    <dgm:cxn modelId="{E0434A2F-F6C3-4A32-931C-159A6A433753}" type="presParOf" srcId="{803DDBA4-B14E-4826-A438-10803B391BF1}" destId="{5166536A-23D6-4385-A946-C081E431FD82}" srcOrd="1" destOrd="0" presId="urn:microsoft.com/office/officeart/2005/8/layout/hierarchy1"/>
    <dgm:cxn modelId="{472DB9C4-D497-4411-9FB9-41F771B8202D}" type="presParOf" srcId="{FCBF0F8D-03F0-44E3-A0FA-F31740E4518D}" destId="{421994CF-3DD4-4F5C-B54B-9D0B7B0F1B84}" srcOrd="1" destOrd="0" presId="urn:microsoft.com/office/officeart/2005/8/layout/hierarchy1"/>
    <dgm:cxn modelId="{70609292-88FE-4A5E-A0A9-7797FBE17FC3}" type="presParOf" srcId="{421994CF-3DD4-4F5C-B54B-9D0B7B0F1B84}" destId="{43437452-33E9-4E56-97C9-C270607594E4}" srcOrd="0" destOrd="0" presId="urn:microsoft.com/office/officeart/2005/8/layout/hierarchy1"/>
    <dgm:cxn modelId="{2B1E68FA-82A8-48E0-829C-5D2E1F20ACE5}" type="presParOf" srcId="{421994CF-3DD4-4F5C-B54B-9D0B7B0F1B84}" destId="{F6CFE923-FBA4-464C-B875-5060F6179553}" srcOrd="1" destOrd="0" presId="urn:microsoft.com/office/officeart/2005/8/layout/hierarchy1"/>
    <dgm:cxn modelId="{ED1C76DE-F923-46B8-A5B6-5C8B74138EAF}" type="presParOf" srcId="{F6CFE923-FBA4-464C-B875-5060F6179553}" destId="{658D47A4-C83B-4B72-B4BF-5B139AC13931}" srcOrd="0" destOrd="0" presId="urn:microsoft.com/office/officeart/2005/8/layout/hierarchy1"/>
    <dgm:cxn modelId="{675409CD-524B-4C6A-A3C3-680E90DAB73F}" type="presParOf" srcId="{658D47A4-C83B-4B72-B4BF-5B139AC13931}" destId="{844E05F4-507D-4454-885D-618A65251C75}" srcOrd="0" destOrd="0" presId="urn:microsoft.com/office/officeart/2005/8/layout/hierarchy1"/>
    <dgm:cxn modelId="{68E1047A-E147-4A42-A7D3-52F967590899}" type="presParOf" srcId="{658D47A4-C83B-4B72-B4BF-5B139AC13931}" destId="{1805B01E-F09C-4BD0-81E5-D881FBF5AC1B}" srcOrd="1" destOrd="0" presId="urn:microsoft.com/office/officeart/2005/8/layout/hierarchy1"/>
    <dgm:cxn modelId="{D456AC8E-C38F-42FD-9749-4BBDFB790D71}" type="presParOf" srcId="{F6CFE923-FBA4-464C-B875-5060F6179553}" destId="{B5E8C5FA-92C4-41CF-9DD5-428ED0F41332}" srcOrd="1" destOrd="0" presId="urn:microsoft.com/office/officeart/2005/8/layout/hierarchy1"/>
    <dgm:cxn modelId="{973C94D4-DC8B-4D22-A1E9-413AAA2D29AE}" type="presParOf" srcId="{421994CF-3DD4-4F5C-B54B-9D0B7B0F1B84}" destId="{936B13E2-C7EA-41CB-B8FE-3DF00C3E3B66}" srcOrd="2" destOrd="0" presId="urn:microsoft.com/office/officeart/2005/8/layout/hierarchy1"/>
    <dgm:cxn modelId="{6CDB37E1-4F6F-4464-9058-5FD51671BE26}" type="presParOf" srcId="{421994CF-3DD4-4F5C-B54B-9D0B7B0F1B84}" destId="{5F725C08-F571-41D1-B6E2-3AD83979FE59}" srcOrd="3" destOrd="0" presId="urn:microsoft.com/office/officeart/2005/8/layout/hierarchy1"/>
    <dgm:cxn modelId="{A466E0D7-4323-43A1-BB52-943F2F4283D8}" type="presParOf" srcId="{5F725C08-F571-41D1-B6E2-3AD83979FE59}" destId="{A53C1C1E-307B-4347-A056-BBA868F64E8C}" srcOrd="0" destOrd="0" presId="urn:microsoft.com/office/officeart/2005/8/layout/hierarchy1"/>
    <dgm:cxn modelId="{C48BB4D7-C7C4-44F7-AD66-233CB293510F}" type="presParOf" srcId="{A53C1C1E-307B-4347-A056-BBA868F64E8C}" destId="{6E4A6AC1-DC29-4060-855D-73F04003FECF}" srcOrd="0" destOrd="0" presId="urn:microsoft.com/office/officeart/2005/8/layout/hierarchy1"/>
    <dgm:cxn modelId="{E7F84519-D87B-45B7-8906-5BDB236DE855}" type="presParOf" srcId="{A53C1C1E-307B-4347-A056-BBA868F64E8C}" destId="{AA79FE47-DC6C-4FB0-9D55-CDCC8F9FFA9F}" srcOrd="1" destOrd="0" presId="urn:microsoft.com/office/officeart/2005/8/layout/hierarchy1"/>
    <dgm:cxn modelId="{FABBC966-5786-4AA0-85F1-758A5ADC93E3}" type="presParOf" srcId="{5F725C08-F571-41D1-B6E2-3AD83979FE59}" destId="{E227BFA5-23F4-4E2F-8016-39879374EFB9}" srcOrd="1" destOrd="0" presId="urn:microsoft.com/office/officeart/2005/8/layout/hierarchy1"/>
    <dgm:cxn modelId="{952A8F38-3CD0-4867-B056-13B0EE07464C}" type="presParOf" srcId="{E227BFA5-23F4-4E2F-8016-39879374EFB9}" destId="{23147297-15D5-40D0-AE1C-1135AD896D19}" srcOrd="0" destOrd="0" presId="urn:microsoft.com/office/officeart/2005/8/layout/hierarchy1"/>
    <dgm:cxn modelId="{D513CE8D-7116-446B-8D66-BF768DC296D9}" type="presParOf" srcId="{E227BFA5-23F4-4E2F-8016-39879374EFB9}" destId="{A6D6B001-5EF4-497B-BE4B-3D009F9A1E91}" srcOrd="1" destOrd="0" presId="urn:microsoft.com/office/officeart/2005/8/layout/hierarchy1"/>
    <dgm:cxn modelId="{633E0330-5D31-4127-9BF9-6F697D29301B}" type="presParOf" srcId="{A6D6B001-5EF4-497B-BE4B-3D009F9A1E91}" destId="{67C20364-9F7E-4E4F-A1CA-8179CDAC761C}" srcOrd="0" destOrd="0" presId="urn:microsoft.com/office/officeart/2005/8/layout/hierarchy1"/>
    <dgm:cxn modelId="{D530D21F-2D5F-44B4-9DBE-F59A0525E7F4}" type="presParOf" srcId="{67C20364-9F7E-4E4F-A1CA-8179CDAC761C}" destId="{7DCC42BD-BC1D-492F-9D53-D4F31660F626}" srcOrd="0" destOrd="0" presId="urn:microsoft.com/office/officeart/2005/8/layout/hierarchy1"/>
    <dgm:cxn modelId="{4EE693DC-6963-4EA1-8953-3080D120960E}" type="presParOf" srcId="{67C20364-9F7E-4E4F-A1CA-8179CDAC761C}" destId="{8306B4A4-BE77-4A16-ABF3-915D33CE537B}" srcOrd="1" destOrd="0" presId="urn:microsoft.com/office/officeart/2005/8/layout/hierarchy1"/>
    <dgm:cxn modelId="{6269C817-C611-4D07-8F7A-BA232BF3384B}" type="presParOf" srcId="{A6D6B001-5EF4-497B-BE4B-3D009F9A1E91}" destId="{95845524-966A-4D9F-BCAE-DB9C54EBAFCD}" srcOrd="1" destOrd="0" presId="urn:microsoft.com/office/officeart/2005/8/layout/hierarchy1"/>
    <dgm:cxn modelId="{631C0427-614D-48DC-A564-3942549D401E}" type="presParOf" srcId="{E227BFA5-23F4-4E2F-8016-39879374EFB9}" destId="{01191EDC-5AE6-4A52-9C88-76502355AE1F}" srcOrd="2" destOrd="0" presId="urn:microsoft.com/office/officeart/2005/8/layout/hierarchy1"/>
    <dgm:cxn modelId="{2DE12553-A8DD-4869-8CE8-03559DD502E1}" type="presParOf" srcId="{E227BFA5-23F4-4E2F-8016-39879374EFB9}" destId="{F57FB4B5-CEE5-494F-9FEB-8275E399EFA6}" srcOrd="3" destOrd="0" presId="urn:microsoft.com/office/officeart/2005/8/layout/hierarchy1"/>
    <dgm:cxn modelId="{B8F34B13-ED02-4331-9F0B-660D74CF59AA}" type="presParOf" srcId="{F57FB4B5-CEE5-494F-9FEB-8275E399EFA6}" destId="{37CBA101-E67D-4C3B-A9C8-BFD8EF589BBF}" srcOrd="0" destOrd="0" presId="urn:microsoft.com/office/officeart/2005/8/layout/hierarchy1"/>
    <dgm:cxn modelId="{79B14907-4D9C-4218-A0BF-DF4BC057A522}" type="presParOf" srcId="{37CBA101-E67D-4C3B-A9C8-BFD8EF589BBF}" destId="{11D8BB3E-7390-4B02-B931-D088D7268BC7}" srcOrd="0" destOrd="0" presId="urn:microsoft.com/office/officeart/2005/8/layout/hierarchy1"/>
    <dgm:cxn modelId="{BF45837E-90EC-4910-A47B-F584DF15C055}" type="presParOf" srcId="{37CBA101-E67D-4C3B-A9C8-BFD8EF589BBF}" destId="{049DB820-42F1-4192-BC5A-45A182851D3F}" srcOrd="1" destOrd="0" presId="urn:microsoft.com/office/officeart/2005/8/layout/hierarchy1"/>
    <dgm:cxn modelId="{29EB37D7-52CA-489A-BFDD-2CC787322DE6}" type="presParOf" srcId="{F57FB4B5-CEE5-494F-9FEB-8275E399EFA6}" destId="{4272BD97-58F6-4FAB-9421-C4FA6C3CEEEC}" srcOrd="1" destOrd="0" presId="urn:microsoft.com/office/officeart/2005/8/layout/hierarchy1"/>
    <dgm:cxn modelId="{7FF9546E-7202-47E7-AE07-07F99FE2A33D}" type="presParOf" srcId="{E227BFA5-23F4-4E2F-8016-39879374EFB9}" destId="{79D1E305-D77A-4D74-8260-81F7B71D252B}" srcOrd="4" destOrd="0" presId="urn:microsoft.com/office/officeart/2005/8/layout/hierarchy1"/>
    <dgm:cxn modelId="{7BC6EFC0-5B9A-46C0-ACDB-DB17D67FBF3D}" type="presParOf" srcId="{E227BFA5-23F4-4E2F-8016-39879374EFB9}" destId="{6D9E0373-12D5-425D-BE4E-D98D5F6FAB5E}" srcOrd="5" destOrd="0" presId="urn:microsoft.com/office/officeart/2005/8/layout/hierarchy1"/>
    <dgm:cxn modelId="{4FB8EBF4-C7D3-49C5-9B48-C8C7737C67C9}" type="presParOf" srcId="{6D9E0373-12D5-425D-BE4E-D98D5F6FAB5E}" destId="{476AB892-8842-450D-9C70-6636C1ADEAE3}" srcOrd="0" destOrd="0" presId="urn:microsoft.com/office/officeart/2005/8/layout/hierarchy1"/>
    <dgm:cxn modelId="{4B434D91-F9F9-4852-83C2-D638AABF69FF}" type="presParOf" srcId="{476AB892-8842-450D-9C70-6636C1ADEAE3}" destId="{F424AC92-37C0-4DC5-B115-9EBD36113169}" srcOrd="0" destOrd="0" presId="urn:microsoft.com/office/officeart/2005/8/layout/hierarchy1"/>
    <dgm:cxn modelId="{DD50DB44-D498-4A42-A833-2DD390C68B69}" type="presParOf" srcId="{476AB892-8842-450D-9C70-6636C1ADEAE3}" destId="{62A785D9-B14F-4421-932C-33B2E88FA9E7}" srcOrd="1" destOrd="0" presId="urn:microsoft.com/office/officeart/2005/8/layout/hierarchy1"/>
    <dgm:cxn modelId="{F1A57AAE-B85A-4107-A3F5-36BC39364B0D}" type="presParOf" srcId="{6D9E0373-12D5-425D-BE4E-D98D5F6FAB5E}" destId="{262AF853-5DA2-4202-94DA-F35E7A9A8E1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98B4205-4946-411E-8CEE-9D49A13A92A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6218D06-F357-48D3-A744-65AF38ED90D6}">
      <dgm:prSet/>
      <dgm:spPr>
        <a:ln>
          <a:solidFill>
            <a:srgbClr val="00853E"/>
          </a:solidFill>
        </a:ln>
      </dgm:spPr>
      <dgm:t>
        <a:bodyPr/>
        <a:lstStyle/>
        <a:p>
          <a:r>
            <a:rPr lang="en-US" b="1" dirty="0">
              <a:solidFill>
                <a:schemeClr val="bg2">
                  <a:lumMod val="10000"/>
                </a:schemeClr>
              </a:solidFill>
            </a:rPr>
            <a:t>Error</a:t>
          </a:r>
        </a:p>
      </dgm:t>
    </dgm:pt>
    <dgm:pt modelId="{C66899C1-F509-447B-8029-D5C4D14FFD57}" type="parTrans" cxnId="{C16D2FD1-6DB6-4334-9177-57626B3CA45A}">
      <dgm:prSet/>
      <dgm:spPr/>
      <dgm:t>
        <a:bodyPr/>
        <a:lstStyle/>
        <a:p>
          <a:endParaRPr lang="en-US"/>
        </a:p>
      </dgm:t>
    </dgm:pt>
    <dgm:pt modelId="{742C35C9-9606-4DC0-9EEF-8D02EC4D68A8}" type="sibTrans" cxnId="{C16D2FD1-6DB6-4334-9177-57626B3CA45A}">
      <dgm:prSet/>
      <dgm:spPr/>
      <dgm:t>
        <a:bodyPr/>
        <a:lstStyle/>
        <a:p>
          <a:endParaRPr lang="en-US"/>
        </a:p>
      </dgm:t>
    </dgm:pt>
    <dgm:pt modelId="{5D79A951-E040-46D6-8DA2-C133B3A21A85}">
      <dgm:prSet/>
      <dgm:spPr>
        <a:pattFill prst="wdUpDiag">
          <a:fgClr>
            <a:srgbClr val="FFC000"/>
          </a:fgClr>
          <a:bgClr>
            <a:schemeClr val="bg1"/>
          </a:bgClr>
        </a:pattFill>
        <a:ln>
          <a:solidFill>
            <a:srgbClr val="00853E"/>
          </a:solidFill>
        </a:ln>
      </dgm:spPr>
      <dgm:t>
        <a:bodyPr/>
        <a:lstStyle/>
        <a:p>
          <a:r>
            <a:rPr lang="en-US" b="1" dirty="0">
              <a:solidFill>
                <a:schemeClr val="bg2">
                  <a:lumMod val="10000"/>
                </a:schemeClr>
              </a:solidFill>
            </a:rPr>
            <a:t>Random Error</a:t>
          </a:r>
        </a:p>
      </dgm:t>
    </dgm:pt>
    <dgm:pt modelId="{559D2E46-8C94-4250-B632-C245815E73B7}" type="parTrans" cxnId="{095F4916-4B4C-4B48-9292-7DCA5A37D9E6}">
      <dgm:prSet/>
      <dgm:spPr>
        <a:ln>
          <a:solidFill>
            <a:srgbClr val="00853E"/>
          </a:solidFill>
        </a:ln>
      </dgm:spPr>
      <dgm:t>
        <a:bodyPr/>
        <a:lstStyle/>
        <a:p>
          <a:endParaRPr lang="en-US"/>
        </a:p>
      </dgm:t>
    </dgm:pt>
    <dgm:pt modelId="{6A6171DF-6F23-4A5B-8E58-D1DA3CFEEACF}" type="sibTrans" cxnId="{095F4916-4B4C-4B48-9292-7DCA5A37D9E6}">
      <dgm:prSet/>
      <dgm:spPr/>
      <dgm:t>
        <a:bodyPr/>
        <a:lstStyle/>
        <a:p>
          <a:endParaRPr lang="en-US"/>
        </a:p>
      </dgm:t>
    </dgm:pt>
    <dgm:pt modelId="{9A8FEAB5-7283-4E60-B2E4-247147D53A38}">
      <dgm:prSet/>
      <dgm:spPr>
        <a:pattFill prst="wdUpDiag">
          <a:fgClr>
            <a:srgbClr val="FFC000"/>
          </a:fgClr>
          <a:bgClr>
            <a:schemeClr val="bg1"/>
          </a:bgClr>
        </a:pattFill>
        <a:ln>
          <a:solidFill>
            <a:srgbClr val="00853E"/>
          </a:solidFill>
        </a:ln>
      </dgm:spPr>
      <dgm:t>
        <a:bodyPr/>
        <a:lstStyle/>
        <a:p>
          <a:r>
            <a:rPr lang="en-US" b="1" dirty="0">
              <a:solidFill>
                <a:schemeClr val="bg2">
                  <a:lumMod val="10000"/>
                </a:schemeClr>
              </a:solidFill>
            </a:rPr>
            <a:t>Systematic Error</a:t>
          </a:r>
        </a:p>
      </dgm:t>
    </dgm:pt>
    <dgm:pt modelId="{AFDDD758-0044-4E73-B015-D293A1FE3FF0}" type="parTrans" cxnId="{67E65167-A951-4A61-8451-546F6B9E9B78}">
      <dgm:prSet/>
      <dgm:spPr>
        <a:ln>
          <a:solidFill>
            <a:srgbClr val="00853E"/>
          </a:solidFill>
        </a:ln>
      </dgm:spPr>
      <dgm:t>
        <a:bodyPr/>
        <a:lstStyle/>
        <a:p>
          <a:endParaRPr lang="en-US"/>
        </a:p>
      </dgm:t>
    </dgm:pt>
    <dgm:pt modelId="{8697DDC4-2272-49A4-9EFE-762D73214BBC}" type="sibTrans" cxnId="{67E65167-A951-4A61-8451-546F6B9E9B78}">
      <dgm:prSet/>
      <dgm:spPr/>
      <dgm:t>
        <a:bodyPr/>
        <a:lstStyle/>
        <a:p>
          <a:endParaRPr lang="en-US"/>
        </a:p>
      </dgm:t>
    </dgm:pt>
    <dgm:pt modelId="{6E702814-3017-4B9E-967E-F03B6B3578D9}">
      <dgm:prSet/>
      <dgm:spPr>
        <a:ln>
          <a:solidFill>
            <a:srgbClr val="00853E"/>
          </a:solidFill>
        </a:ln>
      </dgm:spPr>
      <dgm:t>
        <a:bodyPr/>
        <a:lstStyle/>
        <a:p>
          <a:r>
            <a:rPr lang="en-US" b="1">
              <a:solidFill>
                <a:schemeClr val="accent4">
                  <a:lumMod val="10000"/>
                </a:schemeClr>
              </a:solidFill>
            </a:rPr>
            <a:t>Selection Bias</a:t>
          </a:r>
          <a:endParaRPr lang="en-US" b="1" dirty="0">
            <a:solidFill>
              <a:schemeClr val="accent4">
                <a:lumMod val="10000"/>
              </a:schemeClr>
            </a:solidFill>
          </a:endParaRPr>
        </a:p>
      </dgm:t>
    </dgm:pt>
    <dgm:pt modelId="{C87A0662-DFB2-4119-B3B9-A03C8029C47B}" type="parTrans" cxnId="{13AEC603-FEFA-42D6-BC06-AC0640C57F37}">
      <dgm:prSet/>
      <dgm:spPr>
        <a:ln>
          <a:solidFill>
            <a:srgbClr val="00853E"/>
          </a:solidFill>
        </a:ln>
      </dgm:spPr>
      <dgm:t>
        <a:bodyPr/>
        <a:lstStyle/>
        <a:p>
          <a:endParaRPr lang="en-US"/>
        </a:p>
      </dgm:t>
    </dgm:pt>
    <dgm:pt modelId="{B2FD5DFB-A8E4-4926-BBDF-55062E4334EC}" type="sibTrans" cxnId="{13AEC603-FEFA-42D6-BC06-AC0640C57F37}">
      <dgm:prSet/>
      <dgm:spPr/>
      <dgm:t>
        <a:bodyPr/>
        <a:lstStyle/>
        <a:p>
          <a:endParaRPr lang="en-US"/>
        </a:p>
      </dgm:t>
    </dgm:pt>
    <dgm:pt modelId="{019E66B2-A745-4C29-A5DB-48420B5FEE39}">
      <dgm:prSet/>
      <dgm:spPr>
        <a:ln>
          <a:solidFill>
            <a:srgbClr val="00853E"/>
          </a:solidFill>
        </a:ln>
      </dgm:spPr>
      <dgm:t>
        <a:bodyPr/>
        <a:lstStyle/>
        <a:p>
          <a:r>
            <a:rPr lang="en-US" b="1" dirty="0">
              <a:solidFill>
                <a:schemeClr val="accent4">
                  <a:lumMod val="10000"/>
                </a:schemeClr>
              </a:solidFill>
            </a:rPr>
            <a:t>Information Bias</a:t>
          </a:r>
        </a:p>
      </dgm:t>
    </dgm:pt>
    <dgm:pt modelId="{92AFBED6-4F26-4794-8832-786D55F2DF97}" type="parTrans" cxnId="{B8D64E28-C430-4689-B63C-4D602C7036AC}">
      <dgm:prSet/>
      <dgm:spPr>
        <a:ln>
          <a:solidFill>
            <a:srgbClr val="00853E"/>
          </a:solidFill>
        </a:ln>
      </dgm:spPr>
      <dgm:t>
        <a:bodyPr/>
        <a:lstStyle/>
        <a:p>
          <a:endParaRPr lang="en-US"/>
        </a:p>
      </dgm:t>
    </dgm:pt>
    <dgm:pt modelId="{600E95DD-6C6E-4435-83E6-9FA5C306E2D5}" type="sibTrans" cxnId="{B8D64E28-C430-4689-B63C-4D602C7036AC}">
      <dgm:prSet/>
      <dgm:spPr/>
      <dgm:t>
        <a:bodyPr/>
        <a:lstStyle/>
        <a:p>
          <a:endParaRPr lang="en-US"/>
        </a:p>
      </dgm:t>
    </dgm:pt>
    <dgm:pt modelId="{01AAD101-D3FA-4588-8DB3-1E2E2DA81845}">
      <dgm:prSet/>
      <dgm:spPr>
        <a:ln>
          <a:solidFill>
            <a:srgbClr val="00853E"/>
          </a:solidFill>
        </a:ln>
      </dgm:spPr>
      <dgm:t>
        <a:bodyPr/>
        <a:lstStyle/>
        <a:p>
          <a:r>
            <a:rPr lang="en-US" b="1" dirty="0">
              <a:solidFill>
                <a:schemeClr val="accent4">
                  <a:lumMod val="10000"/>
                </a:schemeClr>
              </a:solidFill>
            </a:rPr>
            <a:t>Confounding</a:t>
          </a:r>
        </a:p>
      </dgm:t>
    </dgm:pt>
    <dgm:pt modelId="{544730A2-62F2-40C5-A6AE-57212363D51B}" type="parTrans" cxnId="{ED49D16A-1831-499B-B5CA-0DBC9430D545}">
      <dgm:prSet/>
      <dgm:spPr>
        <a:noFill/>
        <a:ln>
          <a:solidFill>
            <a:srgbClr val="00853E"/>
          </a:solidFill>
        </a:ln>
      </dgm:spPr>
      <dgm:t>
        <a:bodyPr/>
        <a:lstStyle/>
        <a:p>
          <a:endParaRPr lang="en-US">
            <a:ln>
              <a:solidFill>
                <a:srgbClr val="00853E"/>
              </a:solidFill>
            </a:ln>
            <a:solidFill>
              <a:srgbClr val="00853E"/>
            </a:solidFill>
          </a:endParaRPr>
        </a:p>
      </dgm:t>
    </dgm:pt>
    <dgm:pt modelId="{FAC8CD4D-13FC-4F5C-8B9C-8EBD99569C2E}" type="sibTrans" cxnId="{ED49D16A-1831-499B-B5CA-0DBC9430D545}">
      <dgm:prSet/>
      <dgm:spPr/>
      <dgm:t>
        <a:bodyPr/>
        <a:lstStyle/>
        <a:p>
          <a:endParaRPr lang="en-US"/>
        </a:p>
      </dgm:t>
    </dgm:pt>
    <dgm:pt modelId="{24D74782-EA2F-419A-926B-67E7A6B0EAAB}" type="pres">
      <dgm:prSet presAssocID="{498B4205-4946-411E-8CEE-9D49A13A92A1}" presName="hierChild1" presStyleCnt="0">
        <dgm:presLayoutVars>
          <dgm:chPref val="1"/>
          <dgm:dir/>
          <dgm:animOne val="branch"/>
          <dgm:animLvl val="lvl"/>
          <dgm:resizeHandles/>
        </dgm:presLayoutVars>
      </dgm:prSet>
      <dgm:spPr/>
    </dgm:pt>
    <dgm:pt modelId="{FCBF0F8D-03F0-44E3-A0FA-F31740E4518D}" type="pres">
      <dgm:prSet presAssocID="{46218D06-F357-48D3-A744-65AF38ED90D6}" presName="hierRoot1" presStyleCnt="0"/>
      <dgm:spPr/>
    </dgm:pt>
    <dgm:pt modelId="{803DDBA4-B14E-4826-A438-10803B391BF1}" type="pres">
      <dgm:prSet presAssocID="{46218D06-F357-48D3-A744-65AF38ED90D6}" presName="composite" presStyleCnt="0"/>
      <dgm:spPr/>
    </dgm:pt>
    <dgm:pt modelId="{088320C1-85E9-45B4-BA29-DCF5395FF014}" type="pres">
      <dgm:prSet presAssocID="{46218D06-F357-48D3-A744-65AF38ED90D6}" presName="background" presStyleLbl="node0" presStyleIdx="0" presStyleCnt="1"/>
      <dgm:spPr>
        <a:solidFill>
          <a:srgbClr val="00853E"/>
        </a:solidFill>
      </dgm:spPr>
    </dgm:pt>
    <dgm:pt modelId="{5166536A-23D6-4385-A946-C081E431FD82}" type="pres">
      <dgm:prSet presAssocID="{46218D06-F357-48D3-A744-65AF38ED90D6}" presName="text" presStyleLbl="fgAcc0" presStyleIdx="0" presStyleCnt="1" custScaleX="68302" custScaleY="68302" custLinFactNeighborX="-16607" custLinFactNeighborY="-2358">
        <dgm:presLayoutVars>
          <dgm:chPref val="3"/>
        </dgm:presLayoutVars>
      </dgm:prSet>
      <dgm:spPr/>
    </dgm:pt>
    <dgm:pt modelId="{421994CF-3DD4-4F5C-B54B-9D0B7B0F1B84}" type="pres">
      <dgm:prSet presAssocID="{46218D06-F357-48D3-A744-65AF38ED90D6}" presName="hierChild2" presStyleCnt="0"/>
      <dgm:spPr/>
    </dgm:pt>
    <dgm:pt modelId="{43437452-33E9-4E56-97C9-C270607594E4}" type="pres">
      <dgm:prSet presAssocID="{559D2E46-8C94-4250-B632-C245815E73B7}" presName="Name10" presStyleLbl="parChTrans1D2" presStyleIdx="0" presStyleCnt="2"/>
      <dgm:spPr/>
    </dgm:pt>
    <dgm:pt modelId="{F6CFE923-FBA4-464C-B875-5060F6179553}" type="pres">
      <dgm:prSet presAssocID="{5D79A951-E040-46D6-8DA2-C133B3A21A85}" presName="hierRoot2" presStyleCnt="0"/>
      <dgm:spPr/>
    </dgm:pt>
    <dgm:pt modelId="{658D47A4-C83B-4B72-B4BF-5B139AC13931}" type="pres">
      <dgm:prSet presAssocID="{5D79A951-E040-46D6-8DA2-C133B3A21A85}" presName="composite2" presStyleCnt="0"/>
      <dgm:spPr/>
    </dgm:pt>
    <dgm:pt modelId="{844E05F4-507D-4454-885D-618A65251C75}" type="pres">
      <dgm:prSet presAssocID="{5D79A951-E040-46D6-8DA2-C133B3A21A85}" presName="background2" presStyleLbl="node2" presStyleIdx="0" presStyleCnt="2"/>
      <dgm:spPr>
        <a:solidFill>
          <a:srgbClr val="00853E"/>
        </a:solidFill>
      </dgm:spPr>
    </dgm:pt>
    <dgm:pt modelId="{1805B01E-F09C-4BD0-81E5-D881FBF5AC1B}" type="pres">
      <dgm:prSet presAssocID="{5D79A951-E040-46D6-8DA2-C133B3A21A85}" presName="text2" presStyleLbl="fgAcc2" presStyleIdx="0" presStyleCnt="2" custScaleX="68302" custScaleY="68302" custLinFactNeighborX="-94083" custLinFactNeighborY="-2358">
        <dgm:presLayoutVars>
          <dgm:chPref val="3"/>
        </dgm:presLayoutVars>
      </dgm:prSet>
      <dgm:spPr/>
    </dgm:pt>
    <dgm:pt modelId="{B5E8C5FA-92C4-41CF-9DD5-428ED0F41332}" type="pres">
      <dgm:prSet presAssocID="{5D79A951-E040-46D6-8DA2-C133B3A21A85}" presName="hierChild3" presStyleCnt="0"/>
      <dgm:spPr/>
    </dgm:pt>
    <dgm:pt modelId="{936B13E2-C7EA-41CB-B8FE-3DF00C3E3B66}" type="pres">
      <dgm:prSet presAssocID="{AFDDD758-0044-4E73-B015-D293A1FE3FF0}" presName="Name10" presStyleLbl="parChTrans1D2" presStyleIdx="1" presStyleCnt="2"/>
      <dgm:spPr/>
    </dgm:pt>
    <dgm:pt modelId="{5F725C08-F571-41D1-B6E2-3AD83979FE59}" type="pres">
      <dgm:prSet presAssocID="{9A8FEAB5-7283-4E60-B2E4-247147D53A38}" presName="hierRoot2" presStyleCnt="0"/>
      <dgm:spPr/>
    </dgm:pt>
    <dgm:pt modelId="{A53C1C1E-307B-4347-A056-BBA868F64E8C}" type="pres">
      <dgm:prSet presAssocID="{9A8FEAB5-7283-4E60-B2E4-247147D53A38}" presName="composite2" presStyleCnt="0"/>
      <dgm:spPr/>
    </dgm:pt>
    <dgm:pt modelId="{6E4A6AC1-DC29-4060-855D-73F04003FECF}" type="pres">
      <dgm:prSet presAssocID="{9A8FEAB5-7283-4E60-B2E4-247147D53A38}" presName="background2" presStyleLbl="node2" presStyleIdx="1" presStyleCnt="2"/>
      <dgm:spPr>
        <a:solidFill>
          <a:srgbClr val="00853E"/>
        </a:solidFill>
      </dgm:spPr>
    </dgm:pt>
    <dgm:pt modelId="{AA79FE47-DC6C-4FB0-9D55-CDCC8F9FFA9F}" type="pres">
      <dgm:prSet presAssocID="{9A8FEAB5-7283-4E60-B2E4-247147D53A38}" presName="text2" presStyleLbl="fgAcc2" presStyleIdx="1" presStyleCnt="2" custScaleX="68302" custScaleY="68302" custLinFactX="8396" custLinFactNeighborX="100000" custLinFactNeighborY="-2358">
        <dgm:presLayoutVars>
          <dgm:chPref val="3"/>
        </dgm:presLayoutVars>
      </dgm:prSet>
      <dgm:spPr/>
    </dgm:pt>
    <dgm:pt modelId="{E227BFA5-23F4-4E2F-8016-39879374EFB9}" type="pres">
      <dgm:prSet presAssocID="{9A8FEAB5-7283-4E60-B2E4-247147D53A38}" presName="hierChild3" presStyleCnt="0"/>
      <dgm:spPr/>
    </dgm:pt>
    <dgm:pt modelId="{23147297-15D5-40D0-AE1C-1135AD896D19}" type="pres">
      <dgm:prSet presAssocID="{C87A0662-DFB2-4119-B3B9-A03C8029C47B}" presName="Name17" presStyleLbl="parChTrans1D3" presStyleIdx="0" presStyleCnt="3"/>
      <dgm:spPr/>
    </dgm:pt>
    <dgm:pt modelId="{A6D6B001-5EF4-497B-BE4B-3D009F9A1E91}" type="pres">
      <dgm:prSet presAssocID="{6E702814-3017-4B9E-967E-F03B6B3578D9}" presName="hierRoot3" presStyleCnt="0"/>
      <dgm:spPr/>
    </dgm:pt>
    <dgm:pt modelId="{67C20364-9F7E-4E4F-A1CA-8179CDAC761C}" type="pres">
      <dgm:prSet presAssocID="{6E702814-3017-4B9E-967E-F03B6B3578D9}" presName="composite3" presStyleCnt="0"/>
      <dgm:spPr/>
    </dgm:pt>
    <dgm:pt modelId="{7DCC42BD-BC1D-492F-9D53-D4F31660F626}" type="pres">
      <dgm:prSet presAssocID="{6E702814-3017-4B9E-967E-F03B6B3578D9}" presName="background3" presStyleLbl="node3" presStyleIdx="0" presStyleCnt="3"/>
      <dgm:spPr>
        <a:solidFill>
          <a:srgbClr val="00853E"/>
        </a:solidFill>
      </dgm:spPr>
    </dgm:pt>
    <dgm:pt modelId="{8306B4A4-BE77-4A16-ABF3-915D33CE537B}" type="pres">
      <dgm:prSet presAssocID="{6E702814-3017-4B9E-967E-F03B6B3578D9}" presName="text3" presStyleLbl="fgAcc3" presStyleIdx="0" presStyleCnt="3" custScaleX="68302" custScaleY="68302" custLinFactX="8396" custLinFactNeighborX="100000" custLinFactNeighborY="-2358">
        <dgm:presLayoutVars>
          <dgm:chPref val="3"/>
        </dgm:presLayoutVars>
      </dgm:prSet>
      <dgm:spPr/>
    </dgm:pt>
    <dgm:pt modelId="{95845524-966A-4D9F-BCAE-DB9C54EBAFCD}" type="pres">
      <dgm:prSet presAssocID="{6E702814-3017-4B9E-967E-F03B6B3578D9}" presName="hierChild4" presStyleCnt="0"/>
      <dgm:spPr/>
    </dgm:pt>
    <dgm:pt modelId="{01191EDC-5AE6-4A52-9C88-76502355AE1F}" type="pres">
      <dgm:prSet presAssocID="{92AFBED6-4F26-4794-8832-786D55F2DF97}" presName="Name17" presStyleLbl="parChTrans1D3" presStyleIdx="1" presStyleCnt="3"/>
      <dgm:spPr/>
    </dgm:pt>
    <dgm:pt modelId="{F57FB4B5-CEE5-494F-9FEB-8275E399EFA6}" type="pres">
      <dgm:prSet presAssocID="{019E66B2-A745-4C29-A5DB-48420B5FEE39}" presName="hierRoot3" presStyleCnt="0"/>
      <dgm:spPr/>
    </dgm:pt>
    <dgm:pt modelId="{37CBA101-E67D-4C3B-A9C8-BFD8EF589BBF}" type="pres">
      <dgm:prSet presAssocID="{019E66B2-A745-4C29-A5DB-48420B5FEE39}" presName="composite3" presStyleCnt="0"/>
      <dgm:spPr/>
    </dgm:pt>
    <dgm:pt modelId="{11D8BB3E-7390-4B02-B931-D088D7268BC7}" type="pres">
      <dgm:prSet presAssocID="{019E66B2-A745-4C29-A5DB-48420B5FEE39}" presName="background3" presStyleLbl="node3" presStyleIdx="1" presStyleCnt="3"/>
      <dgm:spPr>
        <a:solidFill>
          <a:srgbClr val="00853E"/>
        </a:solidFill>
        <a:ln>
          <a:solidFill>
            <a:srgbClr val="00853E"/>
          </a:solidFill>
        </a:ln>
      </dgm:spPr>
    </dgm:pt>
    <dgm:pt modelId="{049DB820-42F1-4192-BC5A-45A182851D3F}" type="pres">
      <dgm:prSet presAssocID="{019E66B2-A745-4C29-A5DB-48420B5FEE39}" presName="text3" presStyleLbl="fgAcc3" presStyleIdx="1" presStyleCnt="3" custScaleX="68302" custScaleY="68302" custLinFactX="8283" custLinFactNeighborX="100000" custLinFactNeighborY="-2358">
        <dgm:presLayoutVars>
          <dgm:chPref val="3"/>
        </dgm:presLayoutVars>
      </dgm:prSet>
      <dgm:spPr/>
    </dgm:pt>
    <dgm:pt modelId="{4272BD97-58F6-4FAB-9421-C4FA6C3CEEEC}" type="pres">
      <dgm:prSet presAssocID="{019E66B2-A745-4C29-A5DB-48420B5FEE39}" presName="hierChild4" presStyleCnt="0"/>
      <dgm:spPr/>
    </dgm:pt>
    <dgm:pt modelId="{79D1E305-D77A-4D74-8260-81F7B71D252B}" type="pres">
      <dgm:prSet presAssocID="{544730A2-62F2-40C5-A6AE-57212363D51B}" presName="Name17" presStyleLbl="parChTrans1D3" presStyleIdx="2" presStyleCnt="3"/>
      <dgm:spPr/>
    </dgm:pt>
    <dgm:pt modelId="{6D9E0373-12D5-425D-BE4E-D98D5F6FAB5E}" type="pres">
      <dgm:prSet presAssocID="{01AAD101-D3FA-4588-8DB3-1E2E2DA81845}" presName="hierRoot3" presStyleCnt="0"/>
      <dgm:spPr/>
    </dgm:pt>
    <dgm:pt modelId="{476AB892-8842-450D-9C70-6636C1ADEAE3}" type="pres">
      <dgm:prSet presAssocID="{01AAD101-D3FA-4588-8DB3-1E2E2DA81845}" presName="composite3" presStyleCnt="0"/>
      <dgm:spPr/>
    </dgm:pt>
    <dgm:pt modelId="{F424AC92-37C0-4DC5-B115-9EBD36113169}" type="pres">
      <dgm:prSet presAssocID="{01AAD101-D3FA-4588-8DB3-1E2E2DA81845}" presName="background3" presStyleLbl="node3" presStyleIdx="2" presStyleCnt="3"/>
      <dgm:spPr>
        <a:solidFill>
          <a:srgbClr val="00853E"/>
        </a:solidFill>
        <a:ln>
          <a:solidFill>
            <a:srgbClr val="00853E"/>
          </a:solidFill>
        </a:ln>
      </dgm:spPr>
    </dgm:pt>
    <dgm:pt modelId="{62A785D9-B14F-4421-932C-33B2E88FA9E7}" type="pres">
      <dgm:prSet presAssocID="{01AAD101-D3FA-4588-8DB3-1E2E2DA81845}" presName="text3" presStyleLbl="fgAcc3" presStyleIdx="2" presStyleCnt="3" custScaleX="68302" custScaleY="68302" custLinFactX="11012" custLinFactNeighborX="100000" custLinFactNeighborY="-2358">
        <dgm:presLayoutVars>
          <dgm:chPref val="3"/>
        </dgm:presLayoutVars>
      </dgm:prSet>
      <dgm:spPr/>
    </dgm:pt>
    <dgm:pt modelId="{262AF853-5DA2-4202-94DA-F35E7A9A8E1D}" type="pres">
      <dgm:prSet presAssocID="{01AAD101-D3FA-4588-8DB3-1E2E2DA81845}" presName="hierChild4" presStyleCnt="0"/>
      <dgm:spPr/>
    </dgm:pt>
  </dgm:ptLst>
  <dgm:cxnLst>
    <dgm:cxn modelId="{13AEC603-FEFA-42D6-BC06-AC0640C57F37}" srcId="{9A8FEAB5-7283-4E60-B2E4-247147D53A38}" destId="{6E702814-3017-4B9E-967E-F03B6B3578D9}" srcOrd="0" destOrd="0" parTransId="{C87A0662-DFB2-4119-B3B9-A03C8029C47B}" sibTransId="{B2FD5DFB-A8E4-4926-BBDF-55062E4334EC}"/>
    <dgm:cxn modelId="{6BD3BE13-B8E7-4B7F-B118-69E4E75B43CA}" type="presOf" srcId="{92AFBED6-4F26-4794-8832-786D55F2DF97}" destId="{01191EDC-5AE6-4A52-9C88-76502355AE1F}" srcOrd="0" destOrd="0" presId="urn:microsoft.com/office/officeart/2005/8/layout/hierarchy1"/>
    <dgm:cxn modelId="{E96D0415-12EC-41E7-BFB5-E2F96218907D}" type="presOf" srcId="{46218D06-F357-48D3-A744-65AF38ED90D6}" destId="{5166536A-23D6-4385-A946-C081E431FD82}" srcOrd="0" destOrd="0" presId="urn:microsoft.com/office/officeart/2005/8/layout/hierarchy1"/>
    <dgm:cxn modelId="{095F4916-4B4C-4B48-9292-7DCA5A37D9E6}" srcId="{46218D06-F357-48D3-A744-65AF38ED90D6}" destId="{5D79A951-E040-46D6-8DA2-C133B3A21A85}" srcOrd="0" destOrd="0" parTransId="{559D2E46-8C94-4250-B632-C245815E73B7}" sibTransId="{6A6171DF-6F23-4A5B-8E58-D1DA3CFEEACF}"/>
    <dgm:cxn modelId="{8C2A3220-2999-454A-BCB0-28D9FD092150}" type="presOf" srcId="{9A8FEAB5-7283-4E60-B2E4-247147D53A38}" destId="{AA79FE47-DC6C-4FB0-9D55-CDCC8F9FFA9F}" srcOrd="0" destOrd="0" presId="urn:microsoft.com/office/officeart/2005/8/layout/hierarchy1"/>
    <dgm:cxn modelId="{CFD17A25-BA64-4CB0-A9EC-1F5397025345}" type="presOf" srcId="{5D79A951-E040-46D6-8DA2-C133B3A21A85}" destId="{1805B01E-F09C-4BD0-81E5-D881FBF5AC1B}" srcOrd="0" destOrd="0" presId="urn:microsoft.com/office/officeart/2005/8/layout/hierarchy1"/>
    <dgm:cxn modelId="{B8D64E28-C430-4689-B63C-4D602C7036AC}" srcId="{9A8FEAB5-7283-4E60-B2E4-247147D53A38}" destId="{019E66B2-A745-4C29-A5DB-48420B5FEE39}" srcOrd="1" destOrd="0" parTransId="{92AFBED6-4F26-4794-8832-786D55F2DF97}" sibTransId="{600E95DD-6C6E-4435-83E6-9FA5C306E2D5}"/>
    <dgm:cxn modelId="{67E65167-A951-4A61-8451-546F6B9E9B78}" srcId="{46218D06-F357-48D3-A744-65AF38ED90D6}" destId="{9A8FEAB5-7283-4E60-B2E4-247147D53A38}" srcOrd="1" destOrd="0" parTransId="{AFDDD758-0044-4E73-B015-D293A1FE3FF0}" sibTransId="{8697DDC4-2272-49A4-9EFE-762D73214BBC}"/>
    <dgm:cxn modelId="{ED49D16A-1831-499B-B5CA-0DBC9430D545}" srcId="{9A8FEAB5-7283-4E60-B2E4-247147D53A38}" destId="{01AAD101-D3FA-4588-8DB3-1E2E2DA81845}" srcOrd="2" destOrd="0" parTransId="{544730A2-62F2-40C5-A6AE-57212363D51B}" sibTransId="{FAC8CD4D-13FC-4F5C-8B9C-8EBD99569C2E}"/>
    <dgm:cxn modelId="{B4DAAC83-08F2-4373-BDE5-5A2204CA570D}" type="presOf" srcId="{559D2E46-8C94-4250-B632-C245815E73B7}" destId="{43437452-33E9-4E56-97C9-C270607594E4}" srcOrd="0" destOrd="0" presId="urn:microsoft.com/office/officeart/2005/8/layout/hierarchy1"/>
    <dgm:cxn modelId="{5FEE599A-D8B9-4FB3-8A98-039611F9765A}" type="presOf" srcId="{AFDDD758-0044-4E73-B015-D293A1FE3FF0}" destId="{936B13E2-C7EA-41CB-B8FE-3DF00C3E3B66}" srcOrd="0" destOrd="0" presId="urn:microsoft.com/office/officeart/2005/8/layout/hierarchy1"/>
    <dgm:cxn modelId="{AA1DDA9C-0A76-43B5-89B2-8135E9E82264}" type="presOf" srcId="{498B4205-4946-411E-8CEE-9D49A13A92A1}" destId="{24D74782-EA2F-419A-926B-67E7A6B0EAAB}" srcOrd="0" destOrd="0" presId="urn:microsoft.com/office/officeart/2005/8/layout/hierarchy1"/>
    <dgm:cxn modelId="{2C33D2B7-C420-4BA5-9BBD-B05405632B1F}" type="presOf" srcId="{544730A2-62F2-40C5-A6AE-57212363D51B}" destId="{79D1E305-D77A-4D74-8260-81F7B71D252B}" srcOrd="0" destOrd="0" presId="urn:microsoft.com/office/officeart/2005/8/layout/hierarchy1"/>
    <dgm:cxn modelId="{6436B7C3-545E-45DE-A3DF-FE7C2D75FBE0}" type="presOf" srcId="{01AAD101-D3FA-4588-8DB3-1E2E2DA81845}" destId="{62A785D9-B14F-4421-932C-33B2E88FA9E7}" srcOrd="0" destOrd="0" presId="urn:microsoft.com/office/officeart/2005/8/layout/hierarchy1"/>
    <dgm:cxn modelId="{0E1AEBCD-D75D-4B6B-929B-E4078E7E4D5C}" type="presOf" srcId="{019E66B2-A745-4C29-A5DB-48420B5FEE39}" destId="{049DB820-42F1-4192-BC5A-45A182851D3F}" srcOrd="0" destOrd="0" presId="urn:microsoft.com/office/officeart/2005/8/layout/hierarchy1"/>
    <dgm:cxn modelId="{C16D2FD1-6DB6-4334-9177-57626B3CA45A}" srcId="{498B4205-4946-411E-8CEE-9D49A13A92A1}" destId="{46218D06-F357-48D3-A744-65AF38ED90D6}" srcOrd="0" destOrd="0" parTransId="{C66899C1-F509-447B-8029-D5C4D14FFD57}" sibTransId="{742C35C9-9606-4DC0-9EEF-8D02EC4D68A8}"/>
    <dgm:cxn modelId="{23E04BF7-91F7-45DE-B90C-D68FAB2B4F04}" type="presOf" srcId="{C87A0662-DFB2-4119-B3B9-A03C8029C47B}" destId="{23147297-15D5-40D0-AE1C-1135AD896D19}" srcOrd="0" destOrd="0" presId="urn:microsoft.com/office/officeart/2005/8/layout/hierarchy1"/>
    <dgm:cxn modelId="{DC5D86F9-A0BE-4829-8D51-08454A4BCCB6}" type="presOf" srcId="{6E702814-3017-4B9E-967E-F03B6B3578D9}" destId="{8306B4A4-BE77-4A16-ABF3-915D33CE537B}" srcOrd="0" destOrd="0" presId="urn:microsoft.com/office/officeart/2005/8/layout/hierarchy1"/>
    <dgm:cxn modelId="{5B2090EF-652E-4A47-B85C-BC0D1C5E1733}" type="presParOf" srcId="{24D74782-EA2F-419A-926B-67E7A6B0EAAB}" destId="{FCBF0F8D-03F0-44E3-A0FA-F31740E4518D}" srcOrd="0" destOrd="0" presId="urn:microsoft.com/office/officeart/2005/8/layout/hierarchy1"/>
    <dgm:cxn modelId="{27E69943-EF5D-40E0-BE33-1E1AD67454E2}" type="presParOf" srcId="{FCBF0F8D-03F0-44E3-A0FA-F31740E4518D}" destId="{803DDBA4-B14E-4826-A438-10803B391BF1}" srcOrd="0" destOrd="0" presId="urn:microsoft.com/office/officeart/2005/8/layout/hierarchy1"/>
    <dgm:cxn modelId="{FBF20BA3-5C4C-4865-ADE3-B0685B833591}" type="presParOf" srcId="{803DDBA4-B14E-4826-A438-10803B391BF1}" destId="{088320C1-85E9-45B4-BA29-DCF5395FF014}" srcOrd="0" destOrd="0" presId="urn:microsoft.com/office/officeart/2005/8/layout/hierarchy1"/>
    <dgm:cxn modelId="{A6CC1240-BC3C-49FA-9E4F-5749E7D0C4D3}" type="presParOf" srcId="{803DDBA4-B14E-4826-A438-10803B391BF1}" destId="{5166536A-23D6-4385-A946-C081E431FD82}" srcOrd="1" destOrd="0" presId="urn:microsoft.com/office/officeart/2005/8/layout/hierarchy1"/>
    <dgm:cxn modelId="{90F39FDE-8601-434D-ACDA-E6DD3C9F71C4}" type="presParOf" srcId="{FCBF0F8D-03F0-44E3-A0FA-F31740E4518D}" destId="{421994CF-3DD4-4F5C-B54B-9D0B7B0F1B84}" srcOrd="1" destOrd="0" presId="urn:microsoft.com/office/officeart/2005/8/layout/hierarchy1"/>
    <dgm:cxn modelId="{D63EE74F-49C7-4B64-AEDE-62109B60F785}" type="presParOf" srcId="{421994CF-3DD4-4F5C-B54B-9D0B7B0F1B84}" destId="{43437452-33E9-4E56-97C9-C270607594E4}" srcOrd="0" destOrd="0" presId="urn:microsoft.com/office/officeart/2005/8/layout/hierarchy1"/>
    <dgm:cxn modelId="{62117858-59FF-4148-8F78-AE08E7144654}" type="presParOf" srcId="{421994CF-3DD4-4F5C-B54B-9D0B7B0F1B84}" destId="{F6CFE923-FBA4-464C-B875-5060F6179553}" srcOrd="1" destOrd="0" presId="urn:microsoft.com/office/officeart/2005/8/layout/hierarchy1"/>
    <dgm:cxn modelId="{E5308D7E-BAD0-43E6-8000-631DB6A0CA96}" type="presParOf" srcId="{F6CFE923-FBA4-464C-B875-5060F6179553}" destId="{658D47A4-C83B-4B72-B4BF-5B139AC13931}" srcOrd="0" destOrd="0" presId="urn:microsoft.com/office/officeart/2005/8/layout/hierarchy1"/>
    <dgm:cxn modelId="{02D0F9C5-06D1-4ECD-B810-3AB9A509FC54}" type="presParOf" srcId="{658D47A4-C83B-4B72-B4BF-5B139AC13931}" destId="{844E05F4-507D-4454-885D-618A65251C75}" srcOrd="0" destOrd="0" presId="urn:microsoft.com/office/officeart/2005/8/layout/hierarchy1"/>
    <dgm:cxn modelId="{B1CA629B-21DD-4BD4-9E24-57D20B51683E}" type="presParOf" srcId="{658D47A4-C83B-4B72-B4BF-5B139AC13931}" destId="{1805B01E-F09C-4BD0-81E5-D881FBF5AC1B}" srcOrd="1" destOrd="0" presId="urn:microsoft.com/office/officeart/2005/8/layout/hierarchy1"/>
    <dgm:cxn modelId="{A28930B1-562A-4B1B-B7AE-F5F57050EFEF}" type="presParOf" srcId="{F6CFE923-FBA4-464C-B875-5060F6179553}" destId="{B5E8C5FA-92C4-41CF-9DD5-428ED0F41332}" srcOrd="1" destOrd="0" presId="urn:microsoft.com/office/officeart/2005/8/layout/hierarchy1"/>
    <dgm:cxn modelId="{E88128EF-C92A-4D20-8BEE-9067544CE12B}" type="presParOf" srcId="{421994CF-3DD4-4F5C-B54B-9D0B7B0F1B84}" destId="{936B13E2-C7EA-41CB-B8FE-3DF00C3E3B66}" srcOrd="2" destOrd="0" presId="urn:microsoft.com/office/officeart/2005/8/layout/hierarchy1"/>
    <dgm:cxn modelId="{4E20901D-E05C-4B2A-9929-5E2F87AC9C24}" type="presParOf" srcId="{421994CF-3DD4-4F5C-B54B-9D0B7B0F1B84}" destId="{5F725C08-F571-41D1-B6E2-3AD83979FE59}" srcOrd="3" destOrd="0" presId="urn:microsoft.com/office/officeart/2005/8/layout/hierarchy1"/>
    <dgm:cxn modelId="{6A57CF61-6AA6-4F63-AD52-C1E4FFDB036D}" type="presParOf" srcId="{5F725C08-F571-41D1-B6E2-3AD83979FE59}" destId="{A53C1C1E-307B-4347-A056-BBA868F64E8C}" srcOrd="0" destOrd="0" presId="urn:microsoft.com/office/officeart/2005/8/layout/hierarchy1"/>
    <dgm:cxn modelId="{8143518C-C111-4C1A-A9D1-B911A736C850}" type="presParOf" srcId="{A53C1C1E-307B-4347-A056-BBA868F64E8C}" destId="{6E4A6AC1-DC29-4060-855D-73F04003FECF}" srcOrd="0" destOrd="0" presId="urn:microsoft.com/office/officeart/2005/8/layout/hierarchy1"/>
    <dgm:cxn modelId="{0E09B2C5-642B-4668-822D-1F64620AC597}" type="presParOf" srcId="{A53C1C1E-307B-4347-A056-BBA868F64E8C}" destId="{AA79FE47-DC6C-4FB0-9D55-CDCC8F9FFA9F}" srcOrd="1" destOrd="0" presId="urn:microsoft.com/office/officeart/2005/8/layout/hierarchy1"/>
    <dgm:cxn modelId="{DD91BA43-42EA-4CB6-8C5D-D56A3603786B}" type="presParOf" srcId="{5F725C08-F571-41D1-B6E2-3AD83979FE59}" destId="{E227BFA5-23F4-4E2F-8016-39879374EFB9}" srcOrd="1" destOrd="0" presId="urn:microsoft.com/office/officeart/2005/8/layout/hierarchy1"/>
    <dgm:cxn modelId="{0103430A-E8FE-42FB-A098-44401FF303E5}" type="presParOf" srcId="{E227BFA5-23F4-4E2F-8016-39879374EFB9}" destId="{23147297-15D5-40D0-AE1C-1135AD896D19}" srcOrd="0" destOrd="0" presId="urn:microsoft.com/office/officeart/2005/8/layout/hierarchy1"/>
    <dgm:cxn modelId="{8EDE01D3-36BE-49CB-ACA1-5FA73C51BD89}" type="presParOf" srcId="{E227BFA5-23F4-4E2F-8016-39879374EFB9}" destId="{A6D6B001-5EF4-497B-BE4B-3D009F9A1E91}" srcOrd="1" destOrd="0" presId="urn:microsoft.com/office/officeart/2005/8/layout/hierarchy1"/>
    <dgm:cxn modelId="{5E996A38-3D0F-4E58-9464-60E83D76CCE7}" type="presParOf" srcId="{A6D6B001-5EF4-497B-BE4B-3D009F9A1E91}" destId="{67C20364-9F7E-4E4F-A1CA-8179CDAC761C}" srcOrd="0" destOrd="0" presId="urn:microsoft.com/office/officeart/2005/8/layout/hierarchy1"/>
    <dgm:cxn modelId="{CFBDFFBB-0653-4D95-9993-CC342A9188CE}" type="presParOf" srcId="{67C20364-9F7E-4E4F-A1CA-8179CDAC761C}" destId="{7DCC42BD-BC1D-492F-9D53-D4F31660F626}" srcOrd="0" destOrd="0" presId="urn:microsoft.com/office/officeart/2005/8/layout/hierarchy1"/>
    <dgm:cxn modelId="{25049279-0D63-4CE0-B824-9507D7B05708}" type="presParOf" srcId="{67C20364-9F7E-4E4F-A1CA-8179CDAC761C}" destId="{8306B4A4-BE77-4A16-ABF3-915D33CE537B}" srcOrd="1" destOrd="0" presId="urn:microsoft.com/office/officeart/2005/8/layout/hierarchy1"/>
    <dgm:cxn modelId="{D7000D97-9EC6-4B76-BDCE-2BB576ECC5B2}" type="presParOf" srcId="{A6D6B001-5EF4-497B-BE4B-3D009F9A1E91}" destId="{95845524-966A-4D9F-BCAE-DB9C54EBAFCD}" srcOrd="1" destOrd="0" presId="urn:microsoft.com/office/officeart/2005/8/layout/hierarchy1"/>
    <dgm:cxn modelId="{7DE4D06C-3974-47E5-800F-283F1DDC780C}" type="presParOf" srcId="{E227BFA5-23F4-4E2F-8016-39879374EFB9}" destId="{01191EDC-5AE6-4A52-9C88-76502355AE1F}" srcOrd="2" destOrd="0" presId="urn:microsoft.com/office/officeart/2005/8/layout/hierarchy1"/>
    <dgm:cxn modelId="{BB1AD28D-D453-40D5-80BA-257356F4BAF1}" type="presParOf" srcId="{E227BFA5-23F4-4E2F-8016-39879374EFB9}" destId="{F57FB4B5-CEE5-494F-9FEB-8275E399EFA6}" srcOrd="3" destOrd="0" presId="urn:microsoft.com/office/officeart/2005/8/layout/hierarchy1"/>
    <dgm:cxn modelId="{411A4E08-937A-41C8-A12A-3E56F8E54D7C}" type="presParOf" srcId="{F57FB4B5-CEE5-494F-9FEB-8275E399EFA6}" destId="{37CBA101-E67D-4C3B-A9C8-BFD8EF589BBF}" srcOrd="0" destOrd="0" presId="urn:microsoft.com/office/officeart/2005/8/layout/hierarchy1"/>
    <dgm:cxn modelId="{881445AF-81CD-41D0-B641-AE025BC1E8CC}" type="presParOf" srcId="{37CBA101-E67D-4C3B-A9C8-BFD8EF589BBF}" destId="{11D8BB3E-7390-4B02-B931-D088D7268BC7}" srcOrd="0" destOrd="0" presId="urn:microsoft.com/office/officeart/2005/8/layout/hierarchy1"/>
    <dgm:cxn modelId="{CA8C6724-4EB8-4AC0-A579-4EDCF10DC65C}" type="presParOf" srcId="{37CBA101-E67D-4C3B-A9C8-BFD8EF589BBF}" destId="{049DB820-42F1-4192-BC5A-45A182851D3F}" srcOrd="1" destOrd="0" presId="urn:microsoft.com/office/officeart/2005/8/layout/hierarchy1"/>
    <dgm:cxn modelId="{F6D2DA0C-6859-4BCA-831B-63553DF854EF}" type="presParOf" srcId="{F57FB4B5-CEE5-494F-9FEB-8275E399EFA6}" destId="{4272BD97-58F6-4FAB-9421-C4FA6C3CEEEC}" srcOrd="1" destOrd="0" presId="urn:microsoft.com/office/officeart/2005/8/layout/hierarchy1"/>
    <dgm:cxn modelId="{E8553BE9-F291-4010-80A7-D3C12B0DB1C0}" type="presParOf" srcId="{E227BFA5-23F4-4E2F-8016-39879374EFB9}" destId="{79D1E305-D77A-4D74-8260-81F7B71D252B}" srcOrd="4" destOrd="0" presId="urn:microsoft.com/office/officeart/2005/8/layout/hierarchy1"/>
    <dgm:cxn modelId="{66188F13-A127-424F-AE1F-B2314A90B2B3}" type="presParOf" srcId="{E227BFA5-23F4-4E2F-8016-39879374EFB9}" destId="{6D9E0373-12D5-425D-BE4E-D98D5F6FAB5E}" srcOrd="5" destOrd="0" presId="urn:microsoft.com/office/officeart/2005/8/layout/hierarchy1"/>
    <dgm:cxn modelId="{36144919-37B7-4353-B14D-4AA9B8CEFD5A}" type="presParOf" srcId="{6D9E0373-12D5-425D-BE4E-D98D5F6FAB5E}" destId="{476AB892-8842-450D-9C70-6636C1ADEAE3}" srcOrd="0" destOrd="0" presId="urn:microsoft.com/office/officeart/2005/8/layout/hierarchy1"/>
    <dgm:cxn modelId="{1285C8F6-47B6-424D-B8E1-2EF4F229A5AF}" type="presParOf" srcId="{476AB892-8842-450D-9C70-6636C1ADEAE3}" destId="{F424AC92-37C0-4DC5-B115-9EBD36113169}" srcOrd="0" destOrd="0" presId="urn:microsoft.com/office/officeart/2005/8/layout/hierarchy1"/>
    <dgm:cxn modelId="{A79F2D5A-4385-40C6-A9BC-49F68A2D6507}" type="presParOf" srcId="{476AB892-8842-450D-9C70-6636C1ADEAE3}" destId="{62A785D9-B14F-4421-932C-33B2E88FA9E7}" srcOrd="1" destOrd="0" presId="urn:microsoft.com/office/officeart/2005/8/layout/hierarchy1"/>
    <dgm:cxn modelId="{422F697A-5C35-43C8-865D-98646E06EB46}" type="presParOf" srcId="{6D9E0373-12D5-425D-BE4E-D98D5F6FAB5E}" destId="{262AF853-5DA2-4202-94DA-F35E7A9A8E1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98B4205-4946-411E-8CEE-9D49A13A92A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6218D06-F357-48D3-A744-65AF38ED90D6}">
      <dgm:prSet/>
      <dgm:spPr>
        <a:ln>
          <a:solidFill>
            <a:srgbClr val="00853E"/>
          </a:solidFill>
        </a:ln>
      </dgm:spPr>
      <dgm:t>
        <a:bodyPr/>
        <a:lstStyle/>
        <a:p>
          <a:r>
            <a:rPr lang="en-US" b="1" dirty="0">
              <a:solidFill>
                <a:schemeClr val="bg2">
                  <a:lumMod val="10000"/>
                </a:schemeClr>
              </a:solidFill>
            </a:rPr>
            <a:t>Error</a:t>
          </a:r>
        </a:p>
      </dgm:t>
    </dgm:pt>
    <dgm:pt modelId="{C66899C1-F509-447B-8029-D5C4D14FFD57}" type="parTrans" cxnId="{C16D2FD1-6DB6-4334-9177-57626B3CA45A}">
      <dgm:prSet/>
      <dgm:spPr/>
      <dgm:t>
        <a:bodyPr/>
        <a:lstStyle/>
        <a:p>
          <a:endParaRPr lang="en-US"/>
        </a:p>
      </dgm:t>
    </dgm:pt>
    <dgm:pt modelId="{742C35C9-9606-4DC0-9EEF-8D02EC4D68A8}" type="sibTrans" cxnId="{C16D2FD1-6DB6-4334-9177-57626B3CA45A}">
      <dgm:prSet/>
      <dgm:spPr/>
      <dgm:t>
        <a:bodyPr/>
        <a:lstStyle/>
        <a:p>
          <a:endParaRPr lang="en-US"/>
        </a:p>
      </dgm:t>
    </dgm:pt>
    <dgm:pt modelId="{5D79A951-E040-46D6-8DA2-C133B3A21A85}">
      <dgm:prSet/>
      <dgm:spPr>
        <a:ln>
          <a:solidFill>
            <a:srgbClr val="00853E"/>
          </a:solidFill>
        </a:ln>
      </dgm:spPr>
      <dgm:t>
        <a:bodyPr/>
        <a:lstStyle/>
        <a:p>
          <a:r>
            <a:rPr lang="en-US" b="1" dirty="0">
              <a:solidFill>
                <a:schemeClr val="bg2">
                  <a:lumMod val="10000"/>
                </a:schemeClr>
              </a:solidFill>
            </a:rPr>
            <a:t>Random Error</a:t>
          </a:r>
        </a:p>
      </dgm:t>
    </dgm:pt>
    <dgm:pt modelId="{559D2E46-8C94-4250-B632-C245815E73B7}" type="parTrans" cxnId="{095F4916-4B4C-4B48-9292-7DCA5A37D9E6}">
      <dgm:prSet/>
      <dgm:spPr>
        <a:ln>
          <a:solidFill>
            <a:srgbClr val="00853E"/>
          </a:solidFill>
        </a:ln>
      </dgm:spPr>
      <dgm:t>
        <a:bodyPr/>
        <a:lstStyle/>
        <a:p>
          <a:endParaRPr lang="en-US"/>
        </a:p>
      </dgm:t>
    </dgm:pt>
    <dgm:pt modelId="{6A6171DF-6F23-4A5B-8E58-D1DA3CFEEACF}" type="sibTrans" cxnId="{095F4916-4B4C-4B48-9292-7DCA5A37D9E6}">
      <dgm:prSet/>
      <dgm:spPr/>
      <dgm:t>
        <a:bodyPr/>
        <a:lstStyle/>
        <a:p>
          <a:endParaRPr lang="en-US"/>
        </a:p>
      </dgm:t>
    </dgm:pt>
    <dgm:pt modelId="{9A8FEAB5-7283-4E60-B2E4-247147D53A38}">
      <dgm:prSet/>
      <dgm:spPr>
        <a:ln>
          <a:solidFill>
            <a:srgbClr val="00853E"/>
          </a:solidFill>
        </a:ln>
      </dgm:spPr>
      <dgm:t>
        <a:bodyPr/>
        <a:lstStyle/>
        <a:p>
          <a:r>
            <a:rPr lang="en-US" b="1" dirty="0">
              <a:solidFill>
                <a:schemeClr val="bg2">
                  <a:lumMod val="10000"/>
                </a:schemeClr>
              </a:solidFill>
            </a:rPr>
            <a:t>Systematic Error</a:t>
          </a:r>
        </a:p>
      </dgm:t>
    </dgm:pt>
    <dgm:pt modelId="{AFDDD758-0044-4E73-B015-D293A1FE3FF0}" type="parTrans" cxnId="{67E65167-A951-4A61-8451-546F6B9E9B78}">
      <dgm:prSet/>
      <dgm:spPr>
        <a:ln>
          <a:solidFill>
            <a:srgbClr val="00853E"/>
          </a:solidFill>
        </a:ln>
      </dgm:spPr>
      <dgm:t>
        <a:bodyPr/>
        <a:lstStyle/>
        <a:p>
          <a:endParaRPr lang="en-US"/>
        </a:p>
      </dgm:t>
    </dgm:pt>
    <dgm:pt modelId="{8697DDC4-2272-49A4-9EFE-762D73214BBC}" type="sibTrans" cxnId="{67E65167-A951-4A61-8451-546F6B9E9B78}">
      <dgm:prSet/>
      <dgm:spPr/>
      <dgm:t>
        <a:bodyPr/>
        <a:lstStyle/>
        <a:p>
          <a:endParaRPr lang="en-US"/>
        </a:p>
      </dgm:t>
    </dgm:pt>
    <dgm:pt modelId="{6E702814-3017-4B9E-967E-F03B6B3578D9}">
      <dgm:prSet/>
      <dgm:spPr>
        <a:ln>
          <a:solidFill>
            <a:srgbClr val="00853E"/>
          </a:solidFill>
        </a:ln>
      </dgm:spPr>
      <dgm:t>
        <a:bodyPr/>
        <a:lstStyle/>
        <a:p>
          <a:r>
            <a:rPr lang="en-US" b="1" dirty="0">
              <a:solidFill>
                <a:schemeClr val="accent4">
                  <a:lumMod val="10000"/>
                </a:schemeClr>
              </a:solidFill>
            </a:rPr>
            <a:t>Selection Bias</a:t>
          </a:r>
        </a:p>
      </dgm:t>
    </dgm:pt>
    <dgm:pt modelId="{C87A0662-DFB2-4119-B3B9-A03C8029C47B}" type="parTrans" cxnId="{13AEC603-FEFA-42D6-BC06-AC0640C57F37}">
      <dgm:prSet/>
      <dgm:spPr>
        <a:ln>
          <a:solidFill>
            <a:srgbClr val="00853E"/>
          </a:solidFill>
        </a:ln>
      </dgm:spPr>
      <dgm:t>
        <a:bodyPr/>
        <a:lstStyle/>
        <a:p>
          <a:endParaRPr lang="en-US"/>
        </a:p>
      </dgm:t>
    </dgm:pt>
    <dgm:pt modelId="{B2FD5DFB-A8E4-4926-BBDF-55062E4334EC}" type="sibTrans" cxnId="{13AEC603-FEFA-42D6-BC06-AC0640C57F37}">
      <dgm:prSet/>
      <dgm:spPr/>
      <dgm:t>
        <a:bodyPr/>
        <a:lstStyle/>
        <a:p>
          <a:endParaRPr lang="en-US"/>
        </a:p>
      </dgm:t>
    </dgm:pt>
    <dgm:pt modelId="{019E66B2-A745-4C29-A5DB-48420B5FEE39}">
      <dgm:prSet/>
      <dgm:spPr>
        <a:ln>
          <a:solidFill>
            <a:srgbClr val="00853E"/>
          </a:solidFill>
        </a:ln>
      </dgm:spPr>
      <dgm:t>
        <a:bodyPr/>
        <a:lstStyle/>
        <a:p>
          <a:r>
            <a:rPr lang="en-US" b="1" dirty="0">
              <a:solidFill>
                <a:schemeClr val="accent4">
                  <a:lumMod val="10000"/>
                </a:schemeClr>
              </a:solidFill>
            </a:rPr>
            <a:t>Information Bias</a:t>
          </a:r>
        </a:p>
      </dgm:t>
    </dgm:pt>
    <dgm:pt modelId="{92AFBED6-4F26-4794-8832-786D55F2DF97}" type="parTrans" cxnId="{B8D64E28-C430-4689-B63C-4D602C7036AC}">
      <dgm:prSet/>
      <dgm:spPr>
        <a:ln>
          <a:solidFill>
            <a:srgbClr val="00853E"/>
          </a:solidFill>
        </a:ln>
      </dgm:spPr>
      <dgm:t>
        <a:bodyPr/>
        <a:lstStyle/>
        <a:p>
          <a:endParaRPr lang="en-US"/>
        </a:p>
      </dgm:t>
    </dgm:pt>
    <dgm:pt modelId="{600E95DD-6C6E-4435-83E6-9FA5C306E2D5}" type="sibTrans" cxnId="{B8D64E28-C430-4689-B63C-4D602C7036AC}">
      <dgm:prSet/>
      <dgm:spPr/>
      <dgm:t>
        <a:bodyPr/>
        <a:lstStyle/>
        <a:p>
          <a:endParaRPr lang="en-US"/>
        </a:p>
      </dgm:t>
    </dgm:pt>
    <dgm:pt modelId="{01AAD101-D3FA-4588-8DB3-1E2E2DA81845}">
      <dgm:prSet/>
      <dgm:spPr>
        <a:ln>
          <a:solidFill>
            <a:srgbClr val="00853E"/>
          </a:solidFill>
        </a:ln>
      </dgm:spPr>
      <dgm:t>
        <a:bodyPr/>
        <a:lstStyle/>
        <a:p>
          <a:r>
            <a:rPr lang="en-US" b="1" dirty="0">
              <a:solidFill>
                <a:schemeClr val="accent4">
                  <a:lumMod val="10000"/>
                </a:schemeClr>
              </a:solidFill>
            </a:rPr>
            <a:t>Confounding</a:t>
          </a:r>
        </a:p>
      </dgm:t>
    </dgm:pt>
    <dgm:pt modelId="{544730A2-62F2-40C5-A6AE-57212363D51B}" type="parTrans" cxnId="{ED49D16A-1831-499B-B5CA-0DBC9430D545}">
      <dgm:prSet/>
      <dgm:spPr>
        <a:noFill/>
        <a:ln>
          <a:solidFill>
            <a:srgbClr val="00853E"/>
          </a:solidFill>
        </a:ln>
      </dgm:spPr>
      <dgm:t>
        <a:bodyPr/>
        <a:lstStyle/>
        <a:p>
          <a:endParaRPr lang="en-US">
            <a:ln>
              <a:solidFill>
                <a:srgbClr val="00853E"/>
              </a:solidFill>
            </a:ln>
            <a:solidFill>
              <a:srgbClr val="00853E"/>
            </a:solidFill>
          </a:endParaRPr>
        </a:p>
      </dgm:t>
    </dgm:pt>
    <dgm:pt modelId="{FAC8CD4D-13FC-4F5C-8B9C-8EBD99569C2E}" type="sibTrans" cxnId="{ED49D16A-1831-499B-B5CA-0DBC9430D545}">
      <dgm:prSet/>
      <dgm:spPr/>
      <dgm:t>
        <a:bodyPr/>
        <a:lstStyle/>
        <a:p>
          <a:endParaRPr lang="en-US"/>
        </a:p>
      </dgm:t>
    </dgm:pt>
    <dgm:pt modelId="{24D74782-EA2F-419A-926B-67E7A6B0EAAB}" type="pres">
      <dgm:prSet presAssocID="{498B4205-4946-411E-8CEE-9D49A13A92A1}" presName="hierChild1" presStyleCnt="0">
        <dgm:presLayoutVars>
          <dgm:chPref val="1"/>
          <dgm:dir/>
          <dgm:animOne val="branch"/>
          <dgm:animLvl val="lvl"/>
          <dgm:resizeHandles/>
        </dgm:presLayoutVars>
      </dgm:prSet>
      <dgm:spPr/>
    </dgm:pt>
    <dgm:pt modelId="{FCBF0F8D-03F0-44E3-A0FA-F31740E4518D}" type="pres">
      <dgm:prSet presAssocID="{46218D06-F357-48D3-A744-65AF38ED90D6}" presName="hierRoot1" presStyleCnt="0"/>
      <dgm:spPr/>
    </dgm:pt>
    <dgm:pt modelId="{803DDBA4-B14E-4826-A438-10803B391BF1}" type="pres">
      <dgm:prSet presAssocID="{46218D06-F357-48D3-A744-65AF38ED90D6}" presName="composite" presStyleCnt="0"/>
      <dgm:spPr/>
    </dgm:pt>
    <dgm:pt modelId="{088320C1-85E9-45B4-BA29-DCF5395FF014}" type="pres">
      <dgm:prSet presAssocID="{46218D06-F357-48D3-A744-65AF38ED90D6}" presName="background" presStyleLbl="node0" presStyleIdx="0" presStyleCnt="1"/>
      <dgm:spPr>
        <a:solidFill>
          <a:srgbClr val="00853E"/>
        </a:solidFill>
      </dgm:spPr>
    </dgm:pt>
    <dgm:pt modelId="{5166536A-23D6-4385-A946-C081E431FD82}" type="pres">
      <dgm:prSet presAssocID="{46218D06-F357-48D3-A744-65AF38ED90D6}" presName="text" presStyleLbl="fgAcc0" presStyleIdx="0" presStyleCnt="1" custScaleX="68302" custScaleY="68302" custLinFactNeighborX="-16607" custLinFactNeighborY="-2358">
        <dgm:presLayoutVars>
          <dgm:chPref val="3"/>
        </dgm:presLayoutVars>
      </dgm:prSet>
      <dgm:spPr/>
    </dgm:pt>
    <dgm:pt modelId="{421994CF-3DD4-4F5C-B54B-9D0B7B0F1B84}" type="pres">
      <dgm:prSet presAssocID="{46218D06-F357-48D3-A744-65AF38ED90D6}" presName="hierChild2" presStyleCnt="0"/>
      <dgm:spPr/>
    </dgm:pt>
    <dgm:pt modelId="{43437452-33E9-4E56-97C9-C270607594E4}" type="pres">
      <dgm:prSet presAssocID="{559D2E46-8C94-4250-B632-C245815E73B7}" presName="Name10" presStyleLbl="parChTrans1D2" presStyleIdx="0" presStyleCnt="2"/>
      <dgm:spPr/>
    </dgm:pt>
    <dgm:pt modelId="{F6CFE923-FBA4-464C-B875-5060F6179553}" type="pres">
      <dgm:prSet presAssocID="{5D79A951-E040-46D6-8DA2-C133B3A21A85}" presName="hierRoot2" presStyleCnt="0"/>
      <dgm:spPr/>
    </dgm:pt>
    <dgm:pt modelId="{658D47A4-C83B-4B72-B4BF-5B139AC13931}" type="pres">
      <dgm:prSet presAssocID="{5D79A951-E040-46D6-8DA2-C133B3A21A85}" presName="composite2" presStyleCnt="0"/>
      <dgm:spPr/>
    </dgm:pt>
    <dgm:pt modelId="{844E05F4-507D-4454-885D-618A65251C75}" type="pres">
      <dgm:prSet presAssocID="{5D79A951-E040-46D6-8DA2-C133B3A21A85}" presName="background2" presStyleLbl="node2" presStyleIdx="0" presStyleCnt="2"/>
      <dgm:spPr>
        <a:solidFill>
          <a:srgbClr val="00853E"/>
        </a:solidFill>
      </dgm:spPr>
    </dgm:pt>
    <dgm:pt modelId="{1805B01E-F09C-4BD0-81E5-D881FBF5AC1B}" type="pres">
      <dgm:prSet presAssocID="{5D79A951-E040-46D6-8DA2-C133B3A21A85}" presName="text2" presStyleLbl="fgAcc2" presStyleIdx="0" presStyleCnt="2" custScaleX="68302" custScaleY="68302" custLinFactNeighborX="-94083" custLinFactNeighborY="-2358">
        <dgm:presLayoutVars>
          <dgm:chPref val="3"/>
        </dgm:presLayoutVars>
      </dgm:prSet>
      <dgm:spPr/>
    </dgm:pt>
    <dgm:pt modelId="{B5E8C5FA-92C4-41CF-9DD5-428ED0F41332}" type="pres">
      <dgm:prSet presAssocID="{5D79A951-E040-46D6-8DA2-C133B3A21A85}" presName="hierChild3" presStyleCnt="0"/>
      <dgm:spPr/>
    </dgm:pt>
    <dgm:pt modelId="{936B13E2-C7EA-41CB-B8FE-3DF00C3E3B66}" type="pres">
      <dgm:prSet presAssocID="{AFDDD758-0044-4E73-B015-D293A1FE3FF0}" presName="Name10" presStyleLbl="parChTrans1D2" presStyleIdx="1" presStyleCnt="2"/>
      <dgm:spPr/>
    </dgm:pt>
    <dgm:pt modelId="{5F725C08-F571-41D1-B6E2-3AD83979FE59}" type="pres">
      <dgm:prSet presAssocID="{9A8FEAB5-7283-4E60-B2E4-247147D53A38}" presName="hierRoot2" presStyleCnt="0"/>
      <dgm:spPr/>
    </dgm:pt>
    <dgm:pt modelId="{A53C1C1E-307B-4347-A056-BBA868F64E8C}" type="pres">
      <dgm:prSet presAssocID="{9A8FEAB5-7283-4E60-B2E4-247147D53A38}" presName="composite2" presStyleCnt="0"/>
      <dgm:spPr/>
    </dgm:pt>
    <dgm:pt modelId="{6E4A6AC1-DC29-4060-855D-73F04003FECF}" type="pres">
      <dgm:prSet presAssocID="{9A8FEAB5-7283-4E60-B2E4-247147D53A38}" presName="background2" presStyleLbl="node2" presStyleIdx="1" presStyleCnt="2"/>
      <dgm:spPr>
        <a:solidFill>
          <a:srgbClr val="00853E"/>
        </a:solidFill>
      </dgm:spPr>
    </dgm:pt>
    <dgm:pt modelId="{AA79FE47-DC6C-4FB0-9D55-CDCC8F9FFA9F}" type="pres">
      <dgm:prSet presAssocID="{9A8FEAB5-7283-4E60-B2E4-247147D53A38}" presName="text2" presStyleLbl="fgAcc2" presStyleIdx="1" presStyleCnt="2" custScaleX="68302" custScaleY="68302" custLinFactX="8396" custLinFactNeighborX="100000" custLinFactNeighborY="-2358">
        <dgm:presLayoutVars>
          <dgm:chPref val="3"/>
        </dgm:presLayoutVars>
      </dgm:prSet>
      <dgm:spPr/>
    </dgm:pt>
    <dgm:pt modelId="{E227BFA5-23F4-4E2F-8016-39879374EFB9}" type="pres">
      <dgm:prSet presAssocID="{9A8FEAB5-7283-4E60-B2E4-247147D53A38}" presName="hierChild3" presStyleCnt="0"/>
      <dgm:spPr/>
    </dgm:pt>
    <dgm:pt modelId="{23147297-15D5-40D0-AE1C-1135AD896D19}" type="pres">
      <dgm:prSet presAssocID="{C87A0662-DFB2-4119-B3B9-A03C8029C47B}" presName="Name17" presStyleLbl="parChTrans1D3" presStyleIdx="0" presStyleCnt="3"/>
      <dgm:spPr/>
    </dgm:pt>
    <dgm:pt modelId="{A6D6B001-5EF4-497B-BE4B-3D009F9A1E91}" type="pres">
      <dgm:prSet presAssocID="{6E702814-3017-4B9E-967E-F03B6B3578D9}" presName="hierRoot3" presStyleCnt="0"/>
      <dgm:spPr/>
    </dgm:pt>
    <dgm:pt modelId="{67C20364-9F7E-4E4F-A1CA-8179CDAC761C}" type="pres">
      <dgm:prSet presAssocID="{6E702814-3017-4B9E-967E-F03B6B3578D9}" presName="composite3" presStyleCnt="0"/>
      <dgm:spPr/>
    </dgm:pt>
    <dgm:pt modelId="{7DCC42BD-BC1D-492F-9D53-D4F31660F626}" type="pres">
      <dgm:prSet presAssocID="{6E702814-3017-4B9E-967E-F03B6B3578D9}" presName="background3" presStyleLbl="node3" presStyleIdx="0" presStyleCnt="3"/>
      <dgm:spPr>
        <a:solidFill>
          <a:srgbClr val="00853E"/>
        </a:solidFill>
      </dgm:spPr>
    </dgm:pt>
    <dgm:pt modelId="{8306B4A4-BE77-4A16-ABF3-915D33CE537B}" type="pres">
      <dgm:prSet presAssocID="{6E702814-3017-4B9E-967E-F03B6B3578D9}" presName="text3" presStyleLbl="fgAcc3" presStyleIdx="0" presStyleCnt="3" custScaleX="68302" custScaleY="68302" custLinFactX="8396" custLinFactNeighborX="100000" custLinFactNeighborY="-2358">
        <dgm:presLayoutVars>
          <dgm:chPref val="3"/>
        </dgm:presLayoutVars>
      </dgm:prSet>
      <dgm:spPr/>
    </dgm:pt>
    <dgm:pt modelId="{95845524-966A-4D9F-BCAE-DB9C54EBAFCD}" type="pres">
      <dgm:prSet presAssocID="{6E702814-3017-4B9E-967E-F03B6B3578D9}" presName="hierChild4" presStyleCnt="0"/>
      <dgm:spPr/>
    </dgm:pt>
    <dgm:pt modelId="{01191EDC-5AE6-4A52-9C88-76502355AE1F}" type="pres">
      <dgm:prSet presAssocID="{92AFBED6-4F26-4794-8832-786D55F2DF97}" presName="Name17" presStyleLbl="parChTrans1D3" presStyleIdx="1" presStyleCnt="3"/>
      <dgm:spPr/>
    </dgm:pt>
    <dgm:pt modelId="{F57FB4B5-CEE5-494F-9FEB-8275E399EFA6}" type="pres">
      <dgm:prSet presAssocID="{019E66B2-A745-4C29-A5DB-48420B5FEE39}" presName="hierRoot3" presStyleCnt="0"/>
      <dgm:spPr/>
    </dgm:pt>
    <dgm:pt modelId="{37CBA101-E67D-4C3B-A9C8-BFD8EF589BBF}" type="pres">
      <dgm:prSet presAssocID="{019E66B2-A745-4C29-A5DB-48420B5FEE39}" presName="composite3" presStyleCnt="0"/>
      <dgm:spPr/>
    </dgm:pt>
    <dgm:pt modelId="{11D8BB3E-7390-4B02-B931-D088D7268BC7}" type="pres">
      <dgm:prSet presAssocID="{019E66B2-A745-4C29-A5DB-48420B5FEE39}" presName="background3" presStyleLbl="node3" presStyleIdx="1" presStyleCnt="3"/>
      <dgm:spPr>
        <a:solidFill>
          <a:srgbClr val="00853E"/>
        </a:solidFill>
        <a:ln>
          <a:solidFill>
            <a:srgbClr val="00853E"/>
          </a:solidFill>
        </a:ln>
      </dgm:spPr>
    </dgm:pt>
    <dgm:pt modelId="{049DB820-42F1-4192-BC5A-45A182851D3F}" type="pres">
      <dgm:prSet presAssocID="{019E66B2-A745-4C29-A5DB-48420B5FEE39}" presName="text3" presStyleLbl="fgAcc3" presStyleIdx="1" presStyleCnt="3" custScaleX="68302" custScaleY="68302" custLinFactX="8283" custLinFactNeighborX="100000" custLinFactNeighborY="-2358">
        <dgm:presLayoutVars>
          <dgm:chPref val="3"/>
        </dgm:presLayoutVars>
      </dgm:prSet>
      <dgm:spPr/>
    </dgm:pt>
    <dgm:pt modelId="{4272BD97-58F6-4FAB-9421-C4FA6C3CEEEC}" type="pres">
      <dgm:prSet presAssocID="{019E66B2-A745-4C29-A5DB-48420B5FEE39}" presName="hierChild4" presStyleCnt="0"/>
      <dgm:spPr/>
    </dgm:pt>
    <dgm:pt modelId="{79D1E305-D77A-4D74-8260-81F7B71D252B}" type="pres">
      <dgm:prSet presAssocID="{544730A2-62F2-40C5-A6AE-57212363D51B}" presName="Name17" presStyleLbl="parChTrans1D3" presStyleIdx="2" presStyleCnt="3"/>
      <dgm:spPr/>
    </dgm:pt>
    <dgm:pt modelId="{6D9E0373-12D5-425D-BE4E-D98D5F6FAB5E}" type="pres">
      <dgm:prSet presAssocID="{01AAD101-D3FA-4588-8DB3-1E2E2DA81845}" presName="hierRoot3" presStyleCnt="0"/>
      <dgm:spPr/>
    </dgm:pt>
    <dgm:pt modelId="{476AB892-8842-450D-9C70-6636C1ADEAE3}" type="pres">
      <dgm:prSet presAssocID="{01AAD101-D3FA-4588-8DB3-1E2E2DA81845}" presName="composite3" presStyleCnt="0"/>
      <dgm:spPr/>
    </dgm:pt>
    <dgm:pt modelId="{F424AC92-37C0-4DC5-B115-9EBD36113169}" type="pres">
      <dgm:prSet presAssocID="{01AAD101-D3FA-4588-8DB3-1E2E2DA81845}" presName="background3" presStyleLbl="node3" presStyleIdx="2" presStyleCnt="3"/>
      <dgm:spPr>
        <a:solidFill>
          <a:srgbClr val="00853E"/>
        </a:solidFill>
        <a:ln>
          <a:solidFill>
            <a:srgbClr val="00853E"/>
          </a:solidFill>
        </a:ln>
      </dgm:spPr>
    </dgm:pt>
    <dgm:pt modelId="{62A785D9-B14F-4421-932C-33B2E88FA9E7}" type="pres">
      <dgm:prSet presAssocID="{01AAD101-D3FA-4588-8DB3-1E2E2DA81845}" presName="text3" presStyleLbl="fgAcc3" presStyleIdx="2" presStyleCnt="3" custScaleX="68302" custScaleY="68302" custLinFactX="11012" custLinFactNeighborX="100000" custLinFactNeighborY="-2358">
        <dgm:presLayoutVars>
          <dgm:chPref val="3"/>
        </dgm:presLayoutVars>
      </dgm:prSet>
      <dgm:spPr/>
    </dgm:pt>
    <dgm:pt modelId="{262AF853-5DA2-4202-94DA-F35E7A9A8E1D}" type="pres">
      <dgm:prSet presAssocID="{01AAD101-D3FA-4588-8DB3-1E2E2DA81845}" presName="hierChild4" presStyleCnt="0"/>
      <dgm:spPr/>
    </dgm:pt>
  </dgm:ptLst>
  <dgm:cxnLst>
    <dgm:cxn modelId="{13AEC603-FEFA-42D6-BC06-AC0640C57F37}" srcId="{9A8FEAB5-7283-4E60-B2E4-247147D53A38}" destId="{6E702814-3017-4B9E-967E-F03B6B3578D9}" srcOrd="0" destOrd="0" parTransId="{C87A0662-DFB2-4119-B3B9-A03C8029C47B}" sibTransId="{B2FD5DFB-A8E4-4926-BBDF-55062E4334EC}"/>
    <dgm:cxn modelId="{095F4916-4B4C-4B48-9292-7DCA5A37D9E6}" srcId="{46218D06-F357-48D3-A744-65AF38ED90D6}" destId="{5D79A951-E040-46D6-8DA2-C133B3A21A85}" srcOrd="0" destOrd="0" parTransId="{559D2E46-8C94-4250-B632-C245815E73B7}" sibTransId="{6A6171DF-6F23-4A5B-8E58-D1DA3CFEEACF}"/>
    <dgm:cxn modelId="{B8D64E28-C430-4689-B63C-4D602C7036AC}" srcId="{9A8FEAB5-7283-4E60-B2E4-247147D53A38}" destId="{019E66B2-A745-4C29-A5DB-48420B5FEE39}" srcOrd="1" destOrd="0" parTransId="{92AFBED6-4F26-4794-8832-786D55F2DF97}" sibTransId="{600E95DD-6C6E-4435-83E6-9FA5C306E2D5}"/>
    <dgm:cxn modelId="{D733E143-4CA9-4B70-A1DF-A2C8BA83EEEB}" type="presOf" srcId="{01AAD101-D3FA-4588-8DB3-1E2E2DA81845}" destId="{62A785D9-B14F-4421-932C-33B2E88FA9E7}" srcOrd="0" destOrd="0" presId="urn:microsoft.com/office/officeart/2005/8/layout/hierarchy1"/>
    <dgm:cxn modelId="{5D6F414F-E946-4139-8DC1-BF3487D16C42}" type="presOf" srcId="{C87A0662-DFB2-4119-B3B9-A03C8029C47B}" destId="{23147297-15D5-40D0-AE1C-1135AD896D19}" srcOrd="0" destOrd="0" presId="urn:microsoft.com/office/officeart/2005/8/layout/hierarchy1"/>
    <dgm:cxn modelId="{DF956959-F2A3-40D9-B761-4892688FCE80}" type="presOf" srcId="{92AFBED6-4F26-4794-8832-786D55F2DF97}" destId="{01191EDC-5AE6-4A52-9C88-76502355AE1F}" srcOrd="0" destOrd="0" presId="urn:microsoft.com/office/officeart/2005/8/layout/hierarchy1"/>
    <dgm:cxn modelId="{67E65167-A951-4A61-8451-546F6B9E9B78}" srcId="{46218D06-F357-48D3-A744-65AF38ED90D6}" destId="{9A8FEAB5-7283-4E60-B2E4-247147D53A38}" srcOrd="1" destOrd="0" parTransId="{AFDDD758-0044-4E73-B015-D293A1FE3FF0}" sibTransId="{8697DDC4-2272-49A4-9EFE-762D73214BBC}"/>
    <dgm:cxn modelId="{ED49D16A-1831-499B-B5CA-0DBC9430D545}" srcId="{9A8FEAB5-7283-4E60-B2E4-247147D53A38}" destId="{01AAD101-D3FA-4588-8DB3-1E2E2DA81845}" srcOrd="2" destOrd="0" parTransId="{544730A2-62F2-40C5-A6AE-57212363D51B}" sibTransId="{FAC8CD4D-13FC-4F5C-8B9C-8EBD99569C2E}"/>
    <dgm:cxn modelId="{A7FB0170-9737-43D7-9408-0F10ABBAA934}" type="presOf" srcId="{559D2E46-8C94-4250-B632-C245815E73B7}" destId="{43437452-33E9-4E56-97C9-C270607594E4}" srcOrd="0" destOrd="0" presId="urn:microsoft.com/office/officeart/2005/8/layout/hierarchy1"/>
    <dgm:cxn modelId="{38E50A73-D8BE-45C2-A167-490CFC197CE6}" type="presOf" srcId="{6E702814-3017-4B9E-967E-F03B6B3578D9}" destId="{8306B4A4-BE77-4A16-ABF3-915D33CE537B}" srcOrd="0" destOrd="0" presId="urn:microsoft.com/office/officeart/2005/8/layout/hierarchy1"/>
    <dgm:cxn modelId="{BFC2C476-59E4-4954-89CA-8AC026FF8CB2}" type="presOf" srcId="{9A8FEAB5-7283-4E60-B2E4-247147D53A38}" destId="{AA79FE47-DC6C-4FB0-9D55-CDCC8F9FFA9F}" srcOrd="0" destOrd="0" presId="urn:microsoft.com/office/officeart/2005/8/layout/hierarchy1"/>
    <dgm:cxn modelId="{603E387D-73EA-4015-AA6A-903A007FC04E}" type="presOf" srcId="{AFDDD758-0044-4E73-B015-D293A1FE3FF0}" destId="{936B13E2-C7EA-41CB-B8FE-3DF00C3E3B66}" srcOrd="0" destOrd="0" presId="urn:microsoft.com/office/officeart/2005/8/layout/hierarchy1"/>
    <dgm:cxn modelId="{4207A691-42E1-4C66-8948-0AAA1D3EF378}" type="presOf" srcId="{46218D06-F357-48D3-A744-65AF38ED90D6}" destId="{5166536A-23D6-4385-A946-C081E431FD82}" srcOrd="0" destOrd="0" presId="urn:microsoft.com/office/officeart/2005/8/layout/hierarchy1"/>
    <dgm:cxn modelId="{A95A03B2-9F5B-44AE-8693-BC11C196269E}" type="presOf" srcId="{5D79A951-E040-46D6-8DA2-C133B3A21A85}" destId="{1805B01E-F09C-4BD0-81E5-D881FBF5AC1B}" srcOrd="0" destOrd="0" presId="urn:microsoft.com/office/officeart/2005/8/layout/hierarchy1"/>
    <dgm:cxn modelId="{E2033ACF-016F-4156-87E8-24605A4A9E7C}" type="presOf" srcId="{019E66B2-A745-4C29-A5DB-48420B5FEE39}" destId="{049DB820-42F1-4192-BC5A-45A182851D3F}" srcOrd="0" destOrd="0" presId="urn:microsoft.com/office/officeart/2005/8/layout/hierarchy1"/>
    <dgm:cxn modelId="{C16D2FD1-6DB6-4334-9177-57626B3CA45A}" srcId="{498B4205-4946-411E-8CEE-9D49A13A92A1}" destId="{46218D06-F357-48D3-A744-65AF38ED90D6}" srcOrd="0" destOrd="0" parTransId="{C66899C1-F509-447B-8029-D5C4D14FFD57}" sibTransId="{742C35C9-9606-4DC0-9EEF-8D02EC4D68A8}"/>
    <dgm:cxn modelId="{A3B988D7-7EB6-4A8C-8E45-F94CFD8B8EE7}" type="presOf" srcId="{498B4205-4946-411E-8CEE-9D49A13A92A1}" destId="{24D74782-EA2F-419A-926B-67E7A6B0EAAB}" srcOrd="0" destOrd="0" presId="urn:microsoft.com/office/officeart/2005/8/layout/hierarchy1"/>
    <dgm:cxn modelId="{D10024F8-49E6-4746-9A7D-4C224ABDCD6E}" type="presOf" srcId="{544730A2-62F2-40C5-A6AE-57212363D51B}" destId="{79D1E305-D77A-4D74-8260-81F7B71D252B}" srcOrd="0" destOrd="0" presId="urn:microsoft.com/office/officeart/2005/8/layout/hierarchy1"/>
    <dgm:cxn modelId="{6FF76449-A81A-4AD9-B823-B6164B3A28BF}" type="presParOf" srcId="{24D74782-EA2F-419A-926B-67E7A6B0EAAB}" destId="{FCBF0F8D-03F0-44E3-A0FA-F31740E4518D}" srcOrd="0" destOrd="0" presId="urn:microsoft.com/office/officeart/2005/8/layout/hierarchy1"/>
    <dgm:cxn modelId="{2AA5B339-3343-41BC-B22F-D6720DC562C3}" type="presParOf" srcId="{FCBF0F8D-03F0-44E3-A0FA-F31740E4518D}" destId="{803DDBA4-B14E-4826-A438-10803B391BF1}" srcOrd="0" destOrd="0" presId="urn:microsoft.com/office/officeart/2005/8/layout/hierarchy1"/>
    <dgm:cxn modelId="{01FB6333-13D9-44E9-9E89-3DC8930034F3}" type="presParOf" srcId="{803DDBA4-B14E-4826-A438-10803B391BF1}" destId="{088320C1-85E9-45B4-BA29-DCF5395FF014}" srcOrd="0" destOrd="0" presId="urn:microsoft.com/office/officeart/2005/8/layout/hierarchy1"/>
    <dgm:cxn modelId="{2D355679-A581-40F2-8840-39F46E21463F}" type="presParOf" srcId="{803DDBA4-B14E-4826-A438-10803B391BF1}" destId="{5166536A-23D6-4385-A946-C081E431FD82}" srcOrd="1" destOrd="0" presId="urn:microsoft.com/office/officeart/2005/8/layout/hierarchy1"/>
    <dgm:cxn modelId="{FE361B37-AE80-464A-A77B-63825FA5C318}" type="presParOf" srcId="{FCBF0F8D-03F0-44E3-A0FA-F31740E4518D}" destId="{421994CF-3DD4-4F5C-B54B-9D0B7B0F1B84}" srcOrd="1" destOrd="0" presId="urn:microsoft.com/office/officeart/2005/8/layout/hierarchy1"/>
    <dgm:cxn modelId="{4A557A4A-B00E-49DB-9901-78DD02F5A7BC}" type="presParOf" srcId="{421994CF-3DD4-4F5C-B54B-9D0B7B0F1B84}" destId="{43437452-33E9-4E56-97C9-C270607594E4}" srcOrd="0" destOrd="0" presId="urn:microsoft.com/office/officeart/2005/8/layout/hierarchy1"/>
    <dgm:cxn modelId="{AB6AEBAF-C03E-4B63-B0A0-6E342C47104F}" type="presParOf" srcId="{421994CF-3DD4-4F5C-B54B-9D0B7B0F1B84}" destId="{F6CFE923-FBA4-464C-B875-5060F6179553}" srcOrd="1" destOrd="0" presId="urn:microsoft.com/office/officeart/2005/8/layout/hierarchy1"/>
    <dgm:cxn modelId="{7B1CB19E-5281-4719-AABD-61A0CB4FB832}" type="presParOf" srcId="{F6CFE923-FBA4-464C-B875-5060F6179553}" destId="{658D47A4-C83B-4B72-B4BF-5B139AC13931}" srcOrd="0" destOrd="0" presId="urn:microsoft.com/office/officeart/2005/8/layout/hierarchy1"/>
    <dgm:cxn modelId="{9A6510D6-E6BA-46B1-B307-FA48178C23CA}" type="presParOf" srcId="{658D47A4-C83B-4B72-B4BF-5B139AC13931}" destId="{844E05F4-507D-4454-885D-618A65251C75}" srcOrd="0" destOrd="0" presId="urn:microsoft.com/office/officeart/2005/8/layout/hierarchy1"/>
    <dgm:cxn modelId="{48A0BB49-9D90-45E8-AD9C-3940BD5C9795}" type="presParOf" srcId="{658D47A4-C83B-4B72-B4BF-5B139AC13931}" destId="{1805B01E-F09C-4BD0-81E5-D881FBF5AC1B}" srcOrd="1" destOrd="0" presId="urn:microsoft.com/office/officeart/2005/8/layout/hierarchy1"/>
    <dgm:cxn modelId="{C2317DF1-3A71-47C3-92E1-9939481E37E6}" type="presParOf" srcId="{F6CFE923-FBA4-464C-B875-5060F6179553}" destId="{B5E8C5FA-92C4-41CF-9DD5-428ED0F41332}" srcOrd="1" destOrd="0" presId="urn:microsoft.com/office/officeart/2005/8/layout/hierarchy1"/>
    <dgm:cxn modelId="{4126CC2E-C304-47DE-831F-DC205E4D2A4D}" type="presParOf" srcId="{421994CF-3DD4-4F5C-B54B-9D0B7B0F1B84}" destId="{936B13E2-C7EA-41CB-B8FE-3DF00C3E3B66}" srcOrd="2" destOrd="0" presId="urn:microsoft.com/office/officeart/2005/8/layout/hierarchy1"/>
    <dgm:cxn modelId="{E226D706-BAD4-4DAB-A714-B67927CCE54F}" type="presParOf" srcId="{421994CF-3DD4-4F5C-B54B-9D0B7B0F1B84}" destId="{5F725C08-F571-41D1-B6E2-3AD83979FE59}" srcOrd="3" destOrd="0" presId="urn:microsoft.com/office/officeart/2005/8/layout/hierarchy1"/>
    <dgm:cxn modelId="{C6C1A54C-6964-4707-A1AD-3434156D59AF}" type="presParOf" srcId="{5F725C08-F571-41D1-B6E2-3AD83979FE59}" destId="{A53C1C1E-307B-4347-A056-BBA868F64E8C}" srcOrd="0" destOrd="0" presId="urn:microsoft.com/office/officeart/2005/8/layout/hierarchy1"/>
    <dgm:cxn modelId="{A0984940-6631-47EC-B695-79DBF9B1CADC}" type="presParOf" srcId="{A53C1C1E-307B-4347-A056-BBA868F64E8C}" destId="{6E4A6AC1-DC29-4060-855D-73F04003FECF}" srcOrd="0" destOrd="0" presId="urn:microsoft.com/office/officeart/2005/8/layout/hierarchy1"/>
    <dgm:cxn modelId="{6C74520F-815D-4388-B86F-4E06914FDB8E}" type="presParOf" srcId="{A53C1C1E-307B-4347-A056-BBA868F64E8C}" destId="{AA79FE47-DC6C-4FB0-9D55-CDCC8F9FFA9F}" srcOrd="1" destOrd="0" presId="urn:microsoft.com/office/officeart/2005/8/layout/hierarchy1"/>
    <dgm:cxn modelId="{686A7458-0636-4025-B3DB-D754783D0065}" type="presParOf" srcId="{5F725C08-F571-41D1-B6E2-3AD83979FE59}" destId="{E227BFA5-23F4-4E2F-8016-39879374EFB9}" srcOrd="1" destOrd="0" presId="urn:microsoft.com/office/officeart/2005/8/layout/hierarchy1"/>
    <dgm:cxn modelId="{DC2C784A-9FB8-43DB-A9C4-292F089A4FDA}" type="presParOf" srcId="{E227BFA5-23F4-4E2F-8016-39879374EFB9}" destId="{23147297-15D5-40D0-AE1C-1135AD896D19}" srcOrd="0" destOrd="0" presId="urn:microsoft.com/office/officeart/2005/8/layout/hierarchy1"/>
    <dgm:cxn modelId="{EF3DF6BF-3704-4C25-9697-26D3375CF0EC}" type="presParOf" srcId="{E227BFA5-23F4-4E2F-8016-39879374EFB9}" destId="{A6D6B001-5EF4-497B-BE4B-3D009F9A1E91}" srcOrd="1" destOrd="0" presId="urn:microsoft.com/office/officeart/2005/8/layout/hierarchy1"/>
    <dgm:cxn modelId="{EE35645E-388B-44BA-A37A-20861DDD4E38}" type="presParOf" srcId="{A6D6B001-5EF4-497B-BE4B-3D009F9A1E91}" destId="{67C20364-9F7E-4E4F-A1CA-8179CDAC761C}" srcOrd="0" destOrd="0" presId="urn:microsoft.com/office/officeart/2005/8/layout/hierarchy1"/>
    <dgm:cxn modelId="{8BAD6419-DC06-419E-BCD4-30A4BD2FE19A}" type="presParOf" srcId="{67C20364-9F7E-4E4F-A1CA-8179CDAC761C}" destId="{7DCC42BD-BC1D-492F-9D53-D4F31660F626}" srcOrd="0" destOrd="0" presId="urn:microsoft.com/office/officeart/2005/8/layout/hierarchy1"/>
    <dgm:cxn modelId="{C6977A61-73BE-45D0-9431-402F926E3AAB}" type="presParOf" srcId="{67C20364-9F7E-4E4F-A1CA-8179CDAC761C}" destId="{8306B4A4-BE77-4A16-ABF3-915D33CE537B}" srcOrd="1" destOrd="0" presId="urn:microsoft.com/office/officeart/2005/8/layout/hierarchy1"/>
    <dgm:cxn modelId="{A3AD02B2-600B-4094-8BC6-1D228573F9B8}" type="presParOf" srcId="{A6D6B001-5EF4-497B-BE4B-3D009F9A1E91}" destId="{95845524-966A-4D9F-BCAE-DB9C54EBAFCD}" srcOrd="1" destOrd="0" presId="urn:microsoft.com/office/officeart/2005/8/layout/hierarchy1"/>
    <dgm:cxn modelId="{AB8BA09B-9FC1-479A-A6F3-704CF5F6F0FE}" type="presParOf" srcId="{E227BFA5-23F4-4E2F-8016-39879374EFB9}" destId="{01191EDC-5AE6-4A52-9C88-76502355AE1F}" srcOrd="2" destOrd="0" presId="urn:microsoft.com/office/officeart/2005/8/layout/hierarchy1"/>
    <dgm:cxn modelId="{3100941A-C98C-4ADC-A185-99D37571B16B}" type="presParOf" srcId="{E227BFA5-23F4-4E2F-8016-39879374EFB9}" destId="{F57FB4B5-CEE5-494F-9FEB-8275E399EFA6}" srcOrd="3" destOrd="0" presId="urn:microsoft.com/office/officeart/2005/8/layout/hierarchy1"/>
    <dgm:cxn modelId="{B9CDDEAE-CC0E-4583-8B5D-35C1C19CBFCC}" type="presParOf" srcId="{F57FB4B5-CEE5-494F-9FEB-8275E399EFA6}" destId="{37CBA101-E67D-4C3B-A9C8-BFD8EF589BBF}" srcOrd="0" destOrd="0" presId="urn:microsoft.com/office/officeart/2005/8/layout/hierarchy1"/>
    <dgm:cxn modelId="{63AF3935-7F6D-479D-B5D4-7CFFAC8A096D}" type="presParOf" srcId="{37CBA101-E67D-4C3B-A9C8-BFD8EF589BBF}" destId="{11D8BB3E-7390-4B02-B931-D088D7268BC7}" srcOrd="0" destOrd="0" presId="urn:microsoft.com/office/officeart/2005/8/layout/hierarchy1"/>
    <dgm:cxn modelId="{0444971D-BA9D-4B22-99EE-4D2063746C49}" type="presParOf" srcId="{37CBA101-E67D-4C3B-A9C8-BFD8EF589BBF}" destId="{049DB820-42F1-4192-BC5A-45A182851D3F}" srcOrd="1" destOrd="0" presId="urn:microsoft.com/office/officeart/2005/8/layout/hierarchy1"/>
    <dgm:cxn modelId="{AE918031-B931-4EAD-BCC1-9317A0604A65}" type="presParOf" srcId="{F57FB4B5-CEE5-494F-9FEB-8275E399EFA6}" destId="{4272BD97-58F6-4FAB-9421-C4FA6C3CEEEC}" srcOrd="1" destOrd="0" presId="urn:microsoft.com/office/officeart/2005/8/layout/hierarchy1"/>
    <dgm:cxn modelId="{DA02E0F7-0AB6-4668-8AD8-818ACD5B69F9}" type="presParOf" srcId="{E227BFA5-23F4-4E2F-8016-39879374EFB9}" destId="{79D1E305-D77A-4D74-8260-81F7B71D252B}" srcOrd="4" destOrd="0" presId="urn:microsoft.com/office/officeart/2005/8/layout/hierarchy1"/>
    <dgm:cxn modelId="{1865DA51-2623-4FEC-A3D6-110CE49C3DF6}" type="presParOf" srcId="{E227BFA5-23F4-4E2F-8016-39879374EFB9}" destId="{6D9E0373-12D5-425D-BE4E-D98D5F6FAB5E}" srcOrd="5" destOrd="0" presId="urn:microsoft.com/office/officeart/2005/8/layout/hierarchy1"/>
    <dgm:cxn modelId="{3ABC5767-369E-48FE-A269-010CF0DA1C63}" type="presParOf" srcId="{6D9E0373-12D5-425D-BE4E-D98D5F6FAB5E}" destId="{476AB892-8842-450D-9C70-6636C1ADEAE3}" srcOrd="0" destOrd="0" presId="urn:microsoft.com/office/officeart/2005/8/layout/hierarchy1"/>
    <dgm:cxn modelId="{4E28DF3C-03DF-4B2F-8914-A43D20A14745}" type="presParOf" srcId="{476AB892-8842-450D-9C70-6636C1ADEAE3}" destId="{F424AC92-37C0-4DC5-B115-9EBD36113169}" srcOrd="0" destOrd="0" presId="urn:microsoft.com/office/officeart/2005/8/layout/hierarchy1"/>
    <dgm:cxn modelId="{D665E9FB-24B5-4B32-97F5-EC1F0B7B08B3}" type="presParOf" srcId="{476AB892-8842-450D-9C70-6636C1ADEAE3}" destId="{62A785D9-B14F-4421-932C-33B2E88FA9E7}" srcOrd="1" destOrd="0" presId="urn:microsoft.com/office/officeart/2005/8/layout/hierarchy1"/>
    <dgm:cxn modelId="{88993B25-5AC8-4FBD-9643-CFC832006507}" type="presParOf" srcId="{6D9E0373-12D5-425D-BE4E-D98D5F6FAB5E}" destId="{262AF853-5DA2-4202-94DA-F35E7A9A8E1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1E305-D77A-4D74-8260-81F7B71D252B}">
      <dsp:nvSpPr>
        <dsp:cNvPr id="0" name=""/>
        <dsp:cNvSpPr/>
      </dsp:nvSpPr>
      <dsp:spPr>
        <a:xfrm>
          <a:off x="6271166" y="2059157"/>
          <a:ext cx="1676920" cy="523623"/>
        </a:xfrm>
        <a:custGeom>
          <a:avLst/>
          <a:gdLst/>
          <a:ahLst/>
          <a:cxnLst/>
          <a:rect l="0" t="0" r="0" b="0"/>
          <a:pathLst>
            <a:path>
              <a:moveTo>
                <a:pt x="0" y="0"/>
              </a:moveTo>
              <a:lnTo>
                <a:pt x="0" y="356834"/>
              </a:lnTo>
              <a:lnTo>
                <a:pt x="1676920" y="356834"/>
              </a:lnTo>
              <a:lnTo>
                <a:pt x="1676920" y="523623"/>
              </a:lnTo>
            </a:path>
          </a:pathLst>
        </a:custGeom>
        <a:noFill/>
        <a:ln w="12700" cap="flat" cmpd="sng" algn="ctr">
          <a:solidFill>
            <a:srgbClr val="00853E"/>
          </a:solidFill>
          <a:prstDash val="solid"/>
          <a:miter lim="800000"/>
        </a:ln>
        <a:effectLst/>
      </dsp:spPr>
      <dsp:style>
        <a:lnRef idx="2">
          <a:scrgbClr r="0" g="0" b="0"/>
        </a:lnRef>
        <a:fillRef idx="0">
          <a:scrgbClr r="0" g="0" b="0"/>
        </a:fillRef>
        <a:effectRef idx="0">
          <a:scrgbClr r="0" g="0" b="0"/>
        </a:effectRef>
        <a:fontRef idx="minor"/>
      </dsp:style>
    </dsp:sp>
    <dsp:sp modelId="{01191EDC-5AE6-4A52-9C88-76502355AE1F}">
      <dsp:nvSpPr>
        <dsp:cNvPr id="0" name=""/>
        <dsp:cNvSpPr/>
      </dsp:nvSpPr>
      <dsp:spPr>
        <a:xfrm>
          <a:off x="6223411" y="2059157"/>
          <a:ext cx="91440" cy="523623"/>
        </a:xfrm>
        <a:custGeom>
          <a:avLst/>
          <a:gdLst/>
          <a:ahLst/>
          <a:cxnLst/>
          <a:rect l="0" t="0" r="0" b="0"/>
          <a:pathLst>
            <a:path>
              <a:moveTo>
                <a:pt x="47754" y="0"/>
              </a:moveTo>
              <a:lnTo>
                <a:pt x="47754" y="356834"/>
              </a:lnTo>
              <a:lnTo>
                <a:pt x="45720" y="356834"/>
              </a:lnTo>
              <a:lnTo>
                <a:pt x="45720" y="523623"/>
              </a:lnTo>
            </a:path>
          </a:pathLst>
        </a:custGeom>
        <a:noFill/>
        <a:ln w="12700" cap="flat" cmpd="sng" algn="ctr">
          <a:solidFill>
            <a:srgbClr val="00853E"/>
          </a:solidFill>
          <a:prstDash val="solid"/>
          <a:miter lim="800000"/>
        </a:ln>
        <a:effectLst/>
      </dsp:spPr>
      <dsp:style>
        <a:lnRef idx="2">
          <a:scrgbClr r="0" g="0" b="0"/>
        </a:lnRef>
        <a:fillRef idx="0">
          <a:scrgbClr r="0" g="0" b="0"/>
        </a:fillRef>
        <a:effectRef idx="0">
          <a:scrgbClr r="0" g="0" b="0"/>
        </a:effectRef>
        <a:fontRef idx="minor"/>
      </dsp:style>
    </dsp:sp>
    <dsp:sp modelId="{23147297-15D5-40D0-AE1C-1135AD896D19}">
      <dsp:nvSpPr>
        <dsp:cNvPr id="0" name=""/>
        <dsp:cNvSpPr/>
      </dsp:nvSpPr>
      <dsp:spPr>
        <a:xfrm>
          <a:off x="4641344" y="2059157"/>
          <a:ext cx="1629821" cy="523623"/>
        </a:xfrm>
        <a:custGeom>
          <a:avLst/>
          <a:gdLst/>
          <a:ahLst/>
          <a:cxnLst/>
          <a:rect l="0" t="0" r="0" b="0"/>
          <a:pathLst>
            <a:path>
              <a:moveTo>
                <a:pt x="1629821" y="0"/>
              </a:moveTo>
              <a:lnTo>
                <a:pt x="1629821" y="356834"/>
              </a:lnTo>
              <a:lnTo>
                <a:pt x="0" y="356834"/>
              </a:lnTo>
              <a:lnTo>
                <a:pt x="0" y="523623"/>
              </a:lnTo>
            </a:path>
          </a:pathLst>
        </a:custGeom>
        <a:noFill/>
        <a:ln w="12700" cap="flat" cmpd="sng" algn="ctr">
          <a:solidFill>
            <a:srgbClr val="00853E"/>
          </a:solidFill>
          <a:prstDash val="solid"/>
          <a:miter lim="800000"/>
        </a:ln>
        <a:effectLst/>
      </dsp:spPr>
      <dsp:style>
        <a:lnRef idx="2">
          <a:scrgbClr r="0" g="0" b="0"/>
        </a:lnRef>
        <a:fillRef idx="0">
          <a:scrgbClr r="0" g="0" b="0"/>
        </a:fillRef>
        <a:effectRef idx="0">
          <a:scrgbClr r="0" g="0" b="0"/>
        </a:effectRef>
        <a:fontRef idx="minor"/>
      </dsp:style>
    </dsp:sp>
    <dsp:sp modelId="{936B13E2-C7EA-41CB-B8FE-3DF00C3E3B66}">
      <dsp:nvSpPr>
        <dsp:cNvPr id="0" name=""/>
        <dsp:cNvSpPr/>
      </dsp:nvSpPr>
      <dsp:spPr>
        <a:xfrm>
          <a:off x="3205668" y="754657"/>
          <a:ext cx="3065497" cy="523623"/>
        </a:xfrm>
        <a:custGeom>
          <a:avLst/>
          <a:gdLst/>
          <a:ahLst/>
          <a:cxnLst/>
          <a:rect l="0" t="0" r="0" b="0"/>
          <a:pathLst>
            <a:path>
              <a:moveTo>
                <a:pt x="0" y="0"/>
              </a:moveTo>
              <a:lnTo>
                <a:pt x="0" y="356834"/>
              </a:lnTo>
              <a:lnTo>
                <a:pt x="3065497" y="356834"/>
              </a:lnTo>
              <a:lnTo>
                <a:pt x="3065497" y="523623"/>
              </a:lnTo>
            </a:path>
          </a:pathLst>
        </a:custGeom>
        <a:noFill/>
        <a:ln w="12700" cap="flat" cmpd="sng" algn="ctr">
          <a:solidFill>
            <a:srgbClr val="00853E"/>
          </a:solidFill>
          <a:prstDash val="solid"/>
          <a:miter lim="800000"/>
        </a:ln>
        <a:effectLst/>
      </dsp:spPr>
      <dsp:style>
        <a:lnRef idx="2">
          <a:scrgbClr r="0" g="0" b="0"/>
        </a:lnRef>
        <a:fillRef idx="0">
          <a:scrgbClr r="0" g="0" b="0"/>
        </a:fillRef>
        <a:effectRef idx="0">
          <a:scrgbClr r="0" g="0" b="0"/>
        </a:effectRef>
        <a:fontRef idx="minor"/>
      </dsp:style>
    </dsp:sp>
    <dsp:sp modelId="{43437452-33E9-4E56-97C9-C270607594E4}">
      <dsp:nvSpPr>
        <dsp:cNvPr id="0" name=""/>
        <dsp:cNvSpPr/>
      </dsp:nvSpPr>
      <dsp:spPr>
        <a:xfrm>
          <a:off x="995860" y="754657"/>
          <a:ext cx="2209808" cy="523623"/>
        </a:xfrm>
        <a:custGeom>
          <a:avLst/>
          <a:gdLst/>
          <a:ahLst/>
          <a:cxnLst/>
          <a:rect l="0" t="0" r="0" b="0"/>
          <a:pathLst>
            <a:path>
              <a:moveTo>
                <a:pt x="2209808" y="0"/>
              </a:moveTo>
              <a:lnTo>
                <a:pt x="2209808" y="356834"/>
              </a:lnTo>
              <a:lnTo>
                <a:pt x="0" y="356834"/>
              </a:lnTo>
              <a:lnTo>
                <a:pt x="0" y="523623"/>
              </a:lnTo>
            </a:path>
          </a:pathLst>
        </a:custGeom>
        <a:noFill/>
        <a:ln w="12700" cap="flat" cmpd="sng" algn="ctr">
          <a:solidFill>
            <a:srgbClr val="00853E"/>
          </a:solidFill>
          <a:prstDash val="solid"/>
          <a:miter lim="800000"/>
        </a:ln>
        <a:effectLst/>
      </dsp:spPr>
      <dsp:style>
        <a:lnRef idx="2">
          <a:scrgbClr r="0" g="0" b="0"/>
        </a:lnRef>
        <a:fillRef idx="0">
          <a:scrgbClr r="0" g="0" b="0"/>
        </a:fillRef>
        <a:effectRef idx="0">
          <a:scrgbClr r="0" g="0" b="0"/>
        </a:effectRef>
        <a:fontRef idx="minor"/>
      </dsp:style>
    </dsp:sp>
    <dsp:sp modelId="{088320C1-85E9-45B4-BA29-DCF5395FF014}">
      <dsp:nvSpPr>
        <dsp:cNvPr id="0" name=""/>
        <dsp:cNvSpPr/>
      </dsp:nvSpPr>
      <dsp:spPr>
        <a:xfrm>
          <a:off x="2590805" y="-26219"/>
          <a:ext cx="1229726" cy="780876"/>
        </a:xfrm>
        <a:prstGeom prst="roundRect">
          <a:avLst>
            <a:gd name="adj" fmla="val 10000"/>
          </a:avLst>
        </a:prstGeom>
        <a:solidFill>
          <a:srgbClr val="0085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66536A-23D6-4385-A946-C081E431FD82}">
      <dsp:nvSpPr>
        <dsp:cNvPr id="0" name=""/>
        <dsp:cNvSpPr/>
      </dsp:nvSpPr>
      <dsp:spPr>
        <a:xfrm>
          <a:off x="2790852" y="163825"/>
          <a:ext cx="1229726" cy="780876"/>
        </a:xfrm>
        <a:prstGeom prst="roundRect">
          <a:avLst>
            <a:gd name="adj" fmla="val 10000"/>
          </a:avLst>
        </a:prstGeom>
        <a:solidFill>
          <a:schemeClr val="lt1">
            <a:alpha val="90000"/>
            <a:hueOff val="0"/>
            <a:satOff val="0"/>
            <a:lumOff val="0"/>
            <a:alphaOff val="0"/>
          </a:schemeClr>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2">
                  <a:lumMod val="10000"/>
                </a:schemeClr>
              </a:solidFill>
            </a:rPr>
            <a:t>Error</a:t>
          </a:r>
        </a:p>
      </dsp:txBody>
      <dsp:txXfrm>
        <a:off x="2813723" y="186696"/>
        <a:ext cx="1183984" cy="735134"/>
      </dsp:txXfrm>
    </dsp:sp>
    <dsp:sp modelId="{844E05F4-507D-4454-885D-618A65251C75}">
      <dsp:nvSpPr>
        <dsp:cNvPr id="0" name=""/>
        <dsp:cNvSpPr/>
      </dsp:nvSpPr>
      <dsp:spPr>
        <a:xfrm>
          <a:off x="380996" y="1278280"/>
          <a:ext cx="1229726" cy="780876"/>
        </a:xfrm>
        <a:prstGeom prst="roundRect">
          <a:avLst>
            <a:gd name="adj" fmla="val 10000"/>
          </a:avLst>
        </a:prstGeom>
        <a:solidFill>
          <a:srgbClr val="0085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05B01E-F09C-4BD0-81E5-D881FBF5AC1B}">
      <dsp:nvSpPr>
        <dsp:cNvPr id="0" name=""/>
        <dsp:cNvSpPr/>
      </dsp:nvSpPr>
      <dsp:spPr>
        <a:xfrm>
          <a:off x="581043" y="1468325"/>
          <a:ext cx="1229726" cy="780876"/>
        </a:xfrm>
        <a:prstGeom prst="roundRect">
          <a:avLst>
            <a:gd name="adj" fmla="val 10000"/>
          </a:avLst>
        </a:prstGeom>
        <a:solidFill>
          <a:schemeClr val="lt1">
            <a:alpha val="90000"/>
            <a:hueOff val="0"/>
            <a:satOff val="0"/>
            <a:lumOff val="0"/>
            <a:alphaOff val="0"/>
          </a:schemeClr>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2">
                  <a:lumMod val="10000"/>
                </a:schemeClr>
              </a:solidFill>
            </a:rPr>
            <a:t>Random Error</a:t>
          </a:r>
        </a:p>
      </dsp:txBody>
      <dsp:txXfrm>
        <a:off x="603914" y="1491196"/>
        <a:ext cx="1183984" cy="735134"/>
      </dsp:txXfrm>
    </dsp:sp>
    <dsp:sp modelId="{6E4A6AC1-DC29-4060-855D-73F04003FECF}">
      <dsp:nvSpPr>
        <dsp:cNvPr id="0" name=""/>
        <dsp:cNvSpPr/>
      </dsp:nvSpPr>
      <dsp:spPr>
        <a:xfrm>
          <a:off x="5656302" y="1278280"/>
          <a:ext cx="1229726" cy="780876"/>
        </a:xfrm>
        <a:prstGeom prst="roundRect">
          <a:avLst>
            <a:gd name="adj" fmla="val 10000"/>
          </a:avLst>
        </a:prstGeom>
        <a:solidFill>
          <a:srgbClr val="0085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9FE47-DC6C-4FB0-9D55-CDCC8F9FFA9F}">
      <dsp:nvSpPr>
        <dsp:cNvPr id="0" name=""/>
        <dsp:cNvSpPr/>
      </dsp:nvSpPr>
      <dsp:spPr>
        <a:xfrm>
          <a:off x="5856349" y="1468325"/>
          <a:ext cx="1229726" cy="780876"/>
        </a:xfrm>
        <a:prstGeom prst="roundRect">
          <a:avLst>
            <a:gd name="adj" fmla="val 10000"/>
          </a:avLst>
        </a:prstGeom>
        <a:solidFill>
          <a:schemeClr val="lt1">
            <a:alpha val="90000"/>
            <a:hueOff val="0"/>
            <a:satOff val="0"/>
            <a:lumOff val="0"/>
            <a:alphaOff val="0"/>
          </a:schemeClr>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2">
                  <a:lumMod val="10000"/>
                </a:schemeClr>
              </a:solidFill>
            </a:rPr>
            <a:t>Systematic Error</a:t>
          </a:r>
        </a:p>
      </dsp:txBody>
      <dsp:txXfrm>
        <a:off x="5879220" y="1491196"/>
        <a:ext cx="1183984" cy="735134"/>
      </dsp:txXfrm>
    </dsp:sp>
    <dsp:sp modelId="{7DCC42BD-BC1D-492F-9D53-D4F31660F626}">
      <dsp:nvSpPr>
        <dsp:cNvPr id="0" name=""/>
        <dsp:cNvSpPr/>
      </dsp:nvSpPr>
      <dsp:spPr>
        <a:xfrm>
          <a:off x="4026481" y="2582781"/>
          <a:ext cx="1229726" cy="780876"/>
        </a:xfrm>
        <a:prstGeom prst="roundRect">
          <a:avLst>
            <a:gd name="adj" fmla="val 10000"/>
          </a:avLst>
        </a:prstGeom>
        <a:solidFill>
          <a:srgbClr val="0085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06B4A4-BE77-4A16-ABF3-915D33CE537B}">
      <dsp:nvSpPr>
        <dsp:cNvPr id="0" name=""/>
        <dsp:cNvSpPr/>
      </dsp:nvSpPr>
      <dsp:spPr>
        <a:xfrm>
          <a:off x="4226528" y="2772826"/>
          <a:ext cx="1229726" cy="780876"/>
        </a:xfrm>
        <a:prstGeom prst="roundRect">
          <a:avLst>
            <a:gd name="adj" fmla="val 10000"/>
          </a:avLst>
        </a:prstGeom>
        <a:solidFill>
          <a:schemeClr val="lt1">
            <a:alpha val="90000"/>
            <a:hueOff val="0"/>
            <a:satOff val="0"/>
            <a:lumOff val="0"/>
            <a:alphaOff val="0"/>
          </a:schemeClr>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accent4">
                  <a:lumMod val="10000"/>
                </a:schemeClr>
              </a:solidFill>
            </a:rPr>
            <a:t>Selection Bias</a:t>
          </a:r>
        </a:p>
      </dsp:txBody>
      <dsp:txXfrm>
        <a:off x="4249399" y="2795697"/>
        <a:ext cx="1183984" cy="735134"/>
      </dsp:txXfrm>
    </dsp:sp>
    <dsp:sp modelId="{11D8BB3E-7390-4B02-B931-D088D7268BC7}">
      <dsp:nvSpPr>
        <dsp:cNvPr id="0" name=""/>
        <dsp:cNvSpPr/>
      </dsp:nvSpPr>
      <dsp:spPr>
        <a:xfrm>
          <a:off x="5654268" y="2582781"/>
          <a:ext cx="1229726" cy="780876"/>
        </a:xfrm>
        <a:prstGeom prst="roundRect">
          <a:avLst>
            <a:gd name="adj" fmla="val 10000"/>
          </a:avLst>
        </a:prstGeom>
        <a:solidFill>
          <a:srgbClr val="00853E"/>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9DB820-42F1-4192-BC5A-45A182851D3F}">
      <dsp:nvSpPr>
        <dsp:cNvPr id="0" name=""/>
        <dsp:cNvSpPr/>
      </dsp:nvSpPr>
      <dsp:spPr>
        <a:xfrm>
          <a:off x="5854315" y="2772826"/>
          <a:ext cx="1229726" cy="780876"/>
        </a:xfrm>
        <a:prstGeom prst="roundRect">
          <a:avLst>
            <a:gd name="adj" fmla="val 10000"/>
          </a:avLst>
        </a:prstGeom>
        <a:solidFill>
          <a:schemeClr val="lt1">
            <a:alpha val="90000"/>
            <a:hueOff val="0"/>
            <a:satOff val="0"/>
            <a:lumOff val="0"/>
            <a:alphaOff val="0"/>
          </a:schemeClr>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accent4">
                  <a:lumMod val="10000"/>
                </a:schemeClr>
              </a:solidFill>
            </a:rPr>
            <a:t>Information Bias</a:t>
          </a:r>
        </a:p>
      </dsp:txBody>
      <dsp:txXfrm>
        <a:off x="5877186" y="2795697"/>
        <a:ext cx="1183984" cy="735134"/>
      </dsp:txXfrm>
    </dsp:sp>
    <dsp:sp modelId="{F424AC92-37C0-4DC5-B115-9EBD36113169}">
      <dsp:nvSpPr>
        <dsp:cNvPr id="0" name=""/>
        <dsp:cNvSpPr/>
      </dsp:nvSpPr>
      <dsp:spPr>
        <a:xfrm>
          <a:off x="7333223" y="2582781"/>
          <a:ext cx="1229726" cy="780876"/>
        </a:xfrm>
        <a:prstGeom prst="roundRect">
          <a:avLst>
            <a:gd name="adj" fmla="val 10000"/>
          </a:avLst>
        </a:prstGeom>
        <a:solidFill>
          <a:srgbClr val="00853E"/>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A785D9-B14F-4421-932C-33B2E88FA9E7}">
      <dsp:nvSpPr>
        <dsp:cNvPr id="0" name=""/>
        <dsp:cNvSpPr/>
      </dsp:nvSpPr>
      <dsp:spPr>
        <a:xfrm>
          <a:off x="7533270" y="2772826"/>
          <a:ext cx="1229726" cy="780876"/>
        </a:xfrm>
        <a:prstGeom prst="roundRect">
          <a:avLst>
            <a:gd name="adj" fmla="val 10000"/>
          </a:avLst>
        </a:prstGeom>
        <a:solidFill>
          <a:schemeClr val="lt1">
            <a:alpha val="90000"/>
            <a:hueOff val="0"/>
            <a:satOff val="0"/>
            <a:lumOff val="0"/>
            <a:alphaOff val="0"/>
          </a:schemeClr>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accent4">
                  <a:lumMod val="10000"/>
                </a:schemeClr>
              </a:solidFill>
            </a:rPr>
            <a:t>Confounding</a:t>
          </a:r>
        </a:p>
      </dsp:txBody>
      <dsp:txXfrm>
        <a:off x="7556141" y="2795697"/>
        <a:ext cx="1183984" cy="7351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1E305-D77A-4D74-8260-81F7B71D252B}">
      <dsp:nvSpPr>
        <dsp:cNvPr id="0" name=""/>
        <dsp:cNvSpPr/>
      </dsp:nvSpPr>
      <dsp:spPr>
        <a:xfrm>
          <a:off x="6271166" y="2059157"/>
          <a:ext cx="1676920" cy="523623"/>
        </a:xfrm>
        <a:custGeom>
          <a:avLst/>
          <a:gdLst/>
          <a:ahLst/>
          <a:cxnLst/>
          <a:rect l="0" t="0" r="0" b="0"/>
          <a:pathLst>
            <a:path>
              <a:moveTo>
                <a:pt x="0" y="0"/>
              </a:moveTo>
              <a:lnTo>
                <a:pt x="0" y="356834"/>
              </a:lnTo>
              <a:lnTo>
                <a:pt x="1676920" y="356834"/>
              </a:lnTo>
              <a:lnTo>
                <a:pt x="1676920" y="523623"/>
              </a:lnTo>
            </a:path>
          </a:pathLst>
        </a:custGeom>
        <a:noFill/>
        <a:ln w="12700" cap="flat" cmpd="sng" algn="ctr">
          <a:solidFill>
            <a:srgbClr val="00853E"/>
          </a:solidFill>
          <a:prstDash val="solid"/>
          <a:miter lim="800000"/>
        </a:ln>
        <a:effectLst/>
      </dsp:spPr>
      <dsp:style>
        <a:lnRef idx="2">
          <a:scrgbClr r="0" g="0" b="0"/>
        </a:lnRef>
        <a:fillRef idx="0">
          <a:scrgbClr r="0" g="0" b="0"/>
        </a:fillRef>
        <a:effectRef idx="0">
          <a:scrgbClr r="0" g="0" b="0"/>
        </a:effectRef>
        <a:fontRef idx="minor"/>
      </dsp:style>
    </dsp:sp>
    <dsp:sp modelId="{01191EDC-5AE6-4A52-9C88-76502355AE1F}">
      <dsp:nvSpPr>
        <dsp:cNvPr id="0" name=""/>
        <dsp:cNvSpPr/>
      </dsp:nvSpPr>
      <dsp:spPr>
        <a:xfrm>
          <a:off x="6223411" y="2059157"/>
          <a:ext cx="91440" cy="523623"/>
        </a:xfrm>
        <a:custGeom>
          <a:avLst/>
          <a:gdLst/>
          <a:ahLst/>
          <a:cxnLst/>
          <a:rect l="0" t="0" r="0" b="0"/>
          <a:pathLst>
            <a:path>
              <a:moveTo>
                <a:pt x="47754" y="0"/>
              </a:moveTo>
              <a:lnTo>
                <a:pt x="47754" y="356834"/>
              </a:lnTo>
              <a:lnTo>
                <a:pt x="45720" y="356834"/>
              </a:lnTo>
              <a:lnTo>
                <a:pt x="45720" y="523623"/>
              </a:lnTo>
            </a:path>
          </a:pathLst>
        </a:custGeom>
        <a:noFill/>
        <a:ln w="12700" cap="flat" cmpd="sng" algn="ctr">
          <a:solidFill>
            <a:srgbClr val="00853E"/>
          </a:solidFill>
          <a:prstDash val="solid"/>
          <a:miter lim="800000"/>
        </a:ln>
        <a:effectLst/>
      </dsp:spPr>
      <dsp:style>
        <a:lnRef idx="2">
          <a:scrgbClr r="0" g="0" b="0"/>
        </a:lnRef>
        <a:fillRef idx="0">
          <a:scrgbClr r="0" g="0" b="0"/>
        </a:fillRef>
        <a:effectRef idx="0">
          <a:scrgbClr r="0" g="0" b="0"/>
        </a:effectRef>
        <a:fontRef idx="minor"/>
      </dsp:style>
    </dsp:sp>
    <dsp:sp modelId="{23147297-15D5-40D0-AE1C-1135AD896D19}">
      <dsp:nvSpPr>
        <dsp:cNvPr id="0" name=""/>
        <dsp:cNvSpPr/>
      </dsp:nvSpPr>
      <dsp:spPr>
        <a:xfrm>
          <a:off x="4641344" y="2059157"/>
          <a:ext cx="1629821" cy="523623"/>
        </a:xfrm>
        <a:custGeom>
          <a:avLst/>
          <a:gdLst/>
          <a:ahLst/>
          <a:cxnLst/>
          <a:rect l="0" t="0" r="0" b="0"/>
          <a:pathLst>
            <a:path>
              <a:moveTo>
                <a:pt x="1629821" y="0"/>
              </a:moveTo>
              <a:lnTo>
                <a:pt x="1629821" y="356834"/>
              </a:lnTo>
              <a:lnTo>
                <a:pt x="0" y="356834"/>
              </a:lnTo>
              <a:lnTo>
                <a:pt x="0" y="523623"/>
              </a:lnTo>
            </a:path>
          </a:pathLst>
        </a:custGeom>
        <a:noFill/>
        <a:ln w="12700" cap="flat" cmpd="sng" algn="ctr">
          <a:solidFill>
            <a:srgbClr val="00853E"/>
          </a:solidFill>
          <a:prstDash val="solid"/>
          <a:miter lim="800000"/>
        </a:ln>
        <a:effectLst/>
      </dsp:spPr>
      <dsp:style>
        <a:lnRef idx="2">
          <a:scrgbClr r="0" g="0" b="0"/>
        </a:lnRef>
        <a:fillRef idx="0">
          <a:scrgbClr r="0" g="0" b="0"/>
        </a:fillRef>
        <a:effectRef idx="0">
          <a:scrgbClr r="0" g="0" b="0"/>
        </a:effectRef>
        <a:fontRef idx="minor"/>
      </dsp:style>
    </dsp:sp>
    <dsp:sp modelId="{936B13E2-C7EA-41CB-B8FE-3DF00C3E3B66}">
      <dsp:nvSpPr>
        <dsp:cNvPr id="0" name=""/>
        <dsp:cNvSpPr/>
      </dsp:nvSpPr>
      <dsp:spPr>
        <a:xfrm>
          <a:off x="3205668" y="754657"/>
          <a:ext cx="3065497" cy="523623"/>
        </a:xfrm>
        <a:custGeom>
          <a:avLst/>
          <a:gdLst/>
          <a:ahLst/>
          <a:cxnLst/>
          <a:rect l="0" t="0" r="0" b="0"/>
          <a:pathLst>
            <a:path>
              <a:moveTo>
                <a:pt x="0" y="0"/>
              </a:moveTo>
              <a:lnTo>
                <a:pt x="0" y="356834"/>
              </a:lnTo>
              <a:lnTo>
                <a:pt x="3065497" y="356834"/>
              </a:lnTo>
              <a:lnTo>
                <a:pt x="3065497" y="523623"/>
              </a:lnTo>
            </a:path>
          </a:pathLst>
        </a:custGeom>
        <a:noFill/>
        <a:ln w="12700" cap="flat" cmpd="sng" algn="ctr">
          <a:solidFill>
            <a:srgbClr val="00853E"/>
          </a:solidFill>
          <a:prstDash val="solid"/>
          <a:miter lim="800000"/>
        </a:ln>
        <a:effectLst/>
      </dsp:spPr>
      <dsp:style>
        <a:lnRef idx="2">
          <a:scrgbClr r="0" g="0" b="0"/>
        </a:lnRef>
        <a:fillRef idx="0">
          <a:scrgbClr r="0" g="0" b="0"/>
        </a:fillRef>
        <a:effectRef idx="0">
          <a:scrgbClr r="0" g="0" b="0"/>
        </a:effectRef>
        <a:fontRef idx="minor"/>
      </dsp:style>
    </dsp:sp>
    <dsp:sp modelId="{43437452-33E9-4E56-97C9-C270607594E4}">
      <dsp:nvSpPr>
        <dsp:cNvPr id="0" name=""/>
        <dsp:cNvSpPr/>
      </dsp:nvSpPr>
      <dsp:spPr>
        <a:xfrm>
          <a:off x="995860" y="754657"/>
          <a:ext cx="2209808" cy="523623"/>
        </a:xfrm>
        <a:custGeom>
          <a:avLst/>
          <a:gdLst/>
          <a:ahLst/>
          <a:cxnLst/>
          <a:rect l="0" t="0" r="0" b="0"/>
          <a:pathLst>
            <a:path>
              <a:moveTo>
                <a:pt x="2209808" y="0"/>
              </a:moveTo>
              <a:lnTo>
                <a:pt x="2209808" y="356834"/>
              </a:lnTo>
              <a:lnTo>
                <a:pt x="0" y="356834"/>
              </a:lnTo>
              <a:lnTo>
                <a:pt x="0" y="523623"/>
              </a:lnTo>
            </a:path>
          </a:pathLst>
        </a:custGeom>
        <a:noFill/>
        <a:ln w="12700" cap="flat" cmpd="sng" algn="ctr">
          <a:solidFill>
            <a:srgbClr val="00853E"/>
          </a:solidFill>
          <a:prstDash val="solid"/>
          <a:miter lim="800000"/>
        </a:ln>
        <a:effectLst/>
      </dsp:spPr>
      <dsp:style>
        <a:lnRef idx="2">
          <a:scrgbClr r="0" g="0" b="0"/>
        </a:lnRef>
        <a:fillRef idx="0">
          <a:scrgbClr r="0" g="0" b="0"/>
        </a:fillRef>
        <a:effectRef idx="0">
          <a:scrgbClr r="0" g="0" b="0"/>
        </a:effectRef>
        <a:fontRef idx="minor"/>
      </dsp:style>
    </dsp:sp>
    <dsp:sp modelId="{088320C1-85E9-45B4-BA29-DCF5395FF014}">
      <dsp:nvSpPr>
        <dsp:cNvPr id="0" name=""/>
        <dsp:cNvSpPr/>
      </dsp:nvSpPr>
      <dsp:spPr>
        <a:xfrm>
          <a:off x="2590805" y="-26219"/>
          <a:ext cx="1229726" cy="780876"/>
        </a:xfrm>
        <a:prstGeom prst="roundRect">
          <a:avLst>
            <a:gd name="adj" fmla="val 10000"/>
          </a:avLst>
        </a:prstGeom>
        <a:solidFill>
          <a:srgbClr val="0085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66536A-23D6-4385-A946-C081E431FD82}">
      <dsp:nvSpPr>
        <dsp:cNvPr id="0" name=""/>
        <dsp:cNvSpPr/>
      </dsp:nvSpPr>
      <dsp:spPr>
        <a:xfrm>
          <a:off x="2790852" y="163825"/>
          <a:ext cx="1229726" cy="780876"/>
        </a:xfrm>
        <a:prstGeom prst="roundRect">
          <a:avLst>
            <a:gd name="adj" fmla="val 10000"/>
          </a:avLst>
        </a:prstGeom>
        <a:solidFill>
          <a:schemeClr val="lt1">
            <a:alpha val="90000"/>
            <a:hueOff val="0"/>
            <a:satOff val="0"/>
            <a:lumOff val="0"/>
            <a:alphaOff val="0"/>
          </a:schemeClr>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2">
                  <a:lumMod val="10000"/>
                </a:schemeClr>
              </a:solidFill>
            </a:rPr>
            <a:t>Error</a:t>
          </a:r>
        </a:p>
      </dsp:txBody>
      <dsp:txXfrm>
        <a:off x="2813723" y="186696"/>
        <a:ext cx="1183984" cy="735134"/>
      </dsp:txXfrm>
    </dsp:sp>
    <dsp:sp modelId="{844E05F4-507D-4454-885D-618A65251C75}">
      <dsp:nvSpPr>
        <dsp:cNvPr id="0" name=""/>
        <dsp:cNvSpPr/>
      </dsp:nvSpPr>
      <dsp:spPr>
        <a:xfrm>
          <a:off x="380996" y="1278280"/>
          <a:ext cx="1229726" cy="780876"/>
        </a:xfrm>
        <a:prstGeom prst="roundRect">
          <a:avLst>
            <a:gd name="adj" fmla="val 10000"/>
          </a:avLst>
        </a:prstGeom>
        <a:solidFill>
          <a:srgbClr val="0085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05B01E-F09C-4BD0-81E5-D881FBF5AC1B}">
      <dsp:nvSpPr>
        <dsp:cNvPr id="0" name=""/>
        <dsp:cNvSpPr/>
      </dsp:nvSpPr>
      <dsp:spPr>
        <a:xfrm>
          <a:off x="581043" y="1468325"/>
          <a:ext cx="1229726" cy="780876"/>
        </a:xfrm>
        <a:prstGeom prst="roundRect">
          <a:avLst>
            <a:gd name="adj" fmla="val 10000"/>
          </a:avLst>
        </a:prstGeom>
        <a:pattFill prst="wdUpDiag">
          <a:fgClr>
            <a:srgbClr val="FFC000"/>
          </a:fgClr>
          <a:bgClr>
            <a:schemeClr val="bg1"/>
          </a:bgClr>
        </a:patt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2">
                  <a:lumMod val="10000"/>
                </a:schemeClr>
              </a:solidFill>
            </a:rPr>
            <a:t>Random Error</a:t>
          </a:r>
        </a:p>
      </dsp:txBody>
      <dsp:txXfrm>
        <a:off x="603914" y="1491196"/>
        <a:ext cx="1183984" cy="735134"/>
      </dsp:txXfrm>
    </dsp:sp>
    <dsp:sp modelId="{6E4A6AC1-DC29-4060-855D-73F04003FECF}">
      <dsp:nvSpPr>
        <dsp:cNvPr id="0" name=""/>
        <dsp:cNvSpPr/>
      </dsp:nvSpPr>
      <dsp:spPr>
        <a:xfrm>
          <a:off x="5656302" y="1278280"/>
          <a:ext cx="1229726" cy="780876"/>
        </a:xfrm>
        <a:prstGeom prst="roundRect">
          <a:avLst>
            <a:gd name="adj" fmla="val 10000"/>
          </a:avLst>
        </a:prstGeom>
        <a:solidFill>
          <a:srgbClr val="0085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9FE47-DC6C-4FB0-9D55-CDCC8F9FFA9F}">
      <dsp:nvSpPr>
        <dsp:cNvPr id="0" name=""/>
        <dsp:cNvSpPr/>
      </dsp:nvSpPr>
      <dsp:spPr>
        <a:xfrm>
          <a:off x="5856349" y="1468325"/>
          <a:ext cx="1229726" cy="780876"/>
        </a:xfrm>
        <a:prstGeom prst="roundRect">
          <a:avLst>
            <a:gd name="adj" fmla="val 10000"/>
          </a:avLst>
        </a:prstGeom>
        <a:pattFill prst="wdUpDiag">
          <a:fgClr>
            <a:srgbClr val="FFC000"/>
          </a:fgClr>
          <a:bgClr>
            <a:schemeClr val="bg1"/>
          </a:bgClr>
        </a:patt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2">
                  <a:lumMod val="10000"/>
                </a:schemeClr>
              </a:solidFill>
            </a:rPr>
            <a:t>Systematic Error</a:t>
          </a:r>
        </a:p>
      </dsp:txBody>
      <dsp:txXfrm>
        <a:off x="5879220" y="1491196"/>
        <a:ext cx="1183984" cy="735134"/>
      </dsp:txXfrm>
    </dsp:sp>
    <dsp:sp modelId="{7DCC42BD-BC1D-492F-9D53-D4F31660F626}">
      <dsp:nvSpPr>
        <dsp:cNvPr id="0" name=""/>
        <dsp:cNvSpPr/>
      </dsp:nvSpPr>
      <dsp:spPr>
        <a:xfrm>
          <a:off x="4026481" y="2582781"/>
          <a:ext cx="1229726" cy="780876"/>
        </a:xfrm>
        <a:prstGeom prst="roundRect">
          <a:avLst>
            <a:gd name="adj" fmla="val 10000"/>
          </a:avLst>
        </a:prstGeom>
        <a:solidFill>
          <a:srgbClr val="0085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06B4A4-BE77-4A16-ABF3-915D33CE537B}">
      <dsp:nvSpPr>
        <dsp:cNvPr id="0" name=""/>
        <dsp:cNvSpPr/>
      </dsp:nvSpPr>
      <dsp:spPr>
        <a:xfrm>
          <a:off x="4226528" y="2772826"/>
          <a:ext cx="1229726" cy="780876"/>
        </a:xfrm>
        <a:prstGeom prst="roundRect">
          <a:avLst>
            <a:gd name="adj" fmla="val 10000"/>
          </a:avLst>
        </a:prstGeom>
        <a:solidFill>
          <a:schemeClr val="lt1">
            <a:alpha val="90000"/>
            <a:hueOff val="0"/>
            <a:satOff val="0"/>
            <a:lumOff val="0"/>
            <a:alphaOff val="0"/>
          </a:schemeClr>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solidFill>
                <a:schemeClr val="accent4">
                  <a:lumMod val="10000"/>
                </a:schemeClr>
              </a:solidFill>
            </a:rPr>
            <a:t>Selection Bias</a:t>
          </a:r>
          <a:endParaRPr lang="en-US" sz="1500" b="1" kern="1200" dirty="0">
            <a:solidFill>
              <a:schemeClr val="accent4">
                <a:lumMod val="10000"/>
              </a:schemeClr>
            </a:solidFill>
          </a:endParaRPr>
        </a:p>
      </dsp:txBody>
      <dsp:txXfrm>
        <a:off x="4249399" y="2795697"/>
        <a:ext cx="1183984" cy="735134"/>
      </dsp:txXfrm>
    </dsp:sp>
    <dsp:sp modelId="{11D8BB3E-7390-4B02-B931-D088D7268BC7}">
      <dsp:nvSpPr>
        <dsp:cNvPr id="0" name=""/>
        <dsp:cNvSpPr/>
      </dsp:nvSpPr>
      <dsp:spPr>
        <a:xfrm>
          <a:off x="5654268" y="2582781"/>
          <a:ext cx="1229726" cy="780876"/>
        </a:xfrm>
        <a:prstGeom prst="roundRect">
          <a:avLst>
            <a:gd name="adj" fmla="val 10000"/>
          </a:avLst>
        </a:prstGeom>
        <a:solidFill>
          <a:srgbClr val="00853E"/>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9DB820-42F1-4192-BC5A-45A182851D3F}">
      <dsp:nvSpPr>
        <dsp:cNvPr id="0" name=""/>
        <dsp:cNvSpPr/>
      </dsp:nvSpPr>
      <dsp:spPr>
        <a:xfrm>
          <a:off x="5854315" y="2772826"/>
          <a:ext cx="1229726" cy="780876"/>
        </a:xfrm>
        <a:prstGeom prst="roundRect">
          <a:avLst>
            <a:gd name="adj" fmla="val 10000"/>
          </a:avLst>
        </a:prstGeom>
        <a:solidFill>
          <a:schemeClr val="lt1">
            <a:alpha val="90000"/>
            <a:hueOff val="0"/>
            <a:satOff val="0"/>
            <a:lumOff val="0"/>
            <a:alphaOff val="0"/>
          </a:schemeClr>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accent4">
                  <a:lumMod val="10000"/>
                </a:schemeClr>
              </a:solidFill>
            </a:rPr>
            <a:t>Information Bias</a:t>
          </a:r>
        </a:p>
      </dsp:txBody>
      <dsp:txXfrm>
        <a:off x="5877186" y="2795697"/>
        <a:ext cx="1183984" cy="735134"/>
      </dsp:txXfrm>
    </dsp:sp>
    <dsp:sp modelId="{F424AC92-37C0-4DC5-B115-9EBD36113169}">
      <dsp:nvSpPr>
        <dsp:cNvPr id="0" name=""/>
        <dsp:cNvSpPr/>
      </dsp:nvSpPr>
      <dsp:spPr>
        <a:xfrm>
          <a:off x="7333223" y="2582781"/>
          <a:ext cx="1229726" cy="780876"/>
        </a:xfrm>
        <a:prstGeom prst="roundRect">
          <a:avLst>
            <a:gd name="adj" fmla="val 10000"/>
          </a:avLst>
        </a:prstGeom>
        <a:solidFill>
          <a:srgbClr val="00853E"/>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A785D9-B14F-4421-932C-33B2E88FA9E7}">
      <dsp:nvSpPr>
        <dsp:cNvPr id="0" name=""/>
        <dsp:cNvSpPr/>
      </dsp:nvSpPr>
      <dsp:spPr>
        <a:xfrm>
          <a:off x="7533270" y="2772826"/>
          <a:ext cx="1229726" cy="780876"/>
        </a:xfrm>
        <a:prstGeom prst="roundRect">
          <a:avLst>
            <a:gd name="adj" fmla="val 10000"/>
          </a:avLst>
        </a:prstGeom>
        <a:solidFill>
          <a:schemeClr val="lt1">
            <a:alpha val="90000"/>
            <a:hueOff val="0"/>
            <a:satOff val="0"/>
            <a:lumOff val="0"/>
            <a:alphaOff val="0"/>
          </a:schemeClr>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accent4">
                  <a:lumMod val="10000"/>
                </a:schemeClr>
              </a:solidFill>
            </a:rPr>
            <a:t>Confounding</a:t>
          </a:r>
        </a:p>
      </dsp:txBody>
      <dsp:txXfrm>
        <a:off x="7556141" y="2795697"/>
        <a:ext cx="1183984" cy="7351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1E305-D77A-4D74-8260-81F7B71D252B}">
      <dsp:nvSpPr>
        <dsp:cNvPr id="0" name=""/>
        <dsp:cNvSpPr/>
      </dsp:nvSpPr>
      <dsp:spPr>
        <a:xfrm>
          <a:off x="6271166" y="2059157"/>
          <a:ext cx="1676920" cy="523623"/>
        </a:xfrm>
        <a:custGeom>
          <a:avLst/>
          <a:gdLst/>
          <a:ahLst/>
          <a:cxnLst/>
          <a:rect l="0" t="0" r="0" b="0"/>
          <a:pathLst>
            <a:path>
              <a:moveTo>
                <a:pt x="0" y="0"/>
              </a:moveTo>
              <a:lnTo>
                <a:pt x="0" y="356834"/>
              </a:lnTo>
              <a:lnTo>
                <a:pt x="1676920" y="356834"/>
              </a:lnTo>
              <a:lnTo>
                <a:pt x="1676920" y="523623"/>
              </a:lnTo>
            </a:path>
          </a:pathLst>
        </a:custGeom>
        <a:noFill/>
        <a:ln w="12700" cap="flat" cmpd="sng" algn="ctr">
          <a:solidFill>
            <a:srgbClr val="00853E"/>
          </a:solidFill>
          <a:prstDash val="solid"/>
          <a:miter lim="800000"/>
        </a:ln>
        <a:effectLst/>
      </dsp:spPr>
      <dsp:style>
        <a:lnRef idx="2">
          <a:scrgbClr r="0" g="0" b="0"/>
        </a:lnRef>
        <a:fillRef idx="0">
          <a:scrgbClr r="0" g="0" b="0"/>
        </a:fillRef>
        <a:effectRef idx="0">
          <a:scrgbClr r="0" g="0" b="0"/>
        </a:effectRef>
        <a:fontRef idx="minor"/>
      </dsp:style>
    </dsp:sp>
    <dsp:sp modelId="{01191EDC-5AE6-4A52-9C88-76502355AE1F}">
      <dsp:nvSpPr>
        <dsp:cNvPr id="0" name=""/>
        <dsp:cNvSpPr/>
      </dsp:nvSpPr>
      <dsp:spPr>
        <a:xfrm>
          <a:off x="6223411" y="2059157"/>
          <a:ext cx="91440" cy="523623"/>
        </a:xfrm>
        <a:custGeom>
          <a:avLst/>
          <a:gdLst/>
          <a:ahLst/>
          <a:cxnLst/>
          <a:rect l="0" t="0" r="0" b="0"/>
          <a:pathLst>
            <a:path>
              <a:moveTo>
                <a:pt x="47754" y="0"/>
              </a:moveTo>
              <a:lnTo>
                <a:pt x="47754" y="356834"/>
              </a:lnTo>
              <a:lnTo>
                <a:pt x="45720" y="356834"/>
              </a:lnTo>
              <a:lnTo>
                <a:pt x="45720" y="523623"/>
              </a:lnTo>
            </a:path>
          </a:pathLst>
        </a:custGeom>
        <a:noFill/>
        <a:ln w="12700" cap="flat" cmpd="sng" algn="ctr">
          <a:solidFill>
            <a:srgbClr val="00853E"/>
          </a:solidFill>
          <a:prstDash val="solid"/>
          <a:miter lim="800000"/>
        </a:ln>
        <a:effectLst/>
      </dsp:spPr>
      <dsp:style>
        <a:lnRef idx="2">
          <a:scrgbClr r="0" g="0" b="0"/>
        </a:lnRef>
        <a:fillRef idx="0">
          <a:scrgbClr r="0" g="0" b="0"/>
        </a:fillRef>
        <a:effectRef idx="0">
          <a:scrgbClr r="0" g="0" b="0"/>
        </a:effectRef>
        <a:fontRef idx="minor"/>
      </dsp:style>
    </dsp:sp>
    <dsp:sp modelId="{23147297-15D5-40D0-AE1C-1135AD896D19}">
      <dsp:nvSpPr>
        <dsp:cNvPr id="0" name=""/>
        <dsp:cNvSpPr/>
      </dsp:nvSpPr>
      <dsp:spPr>
        <a:xfrm>
          <a:off x="4641344" y="2059157"/>
          <a:ext cx="1629821" cy="523623"/>
        </a:xfrm>
        <a:custGeom>
          <a:avLst/>
          <a:gdLst/>
          <a:ahLst/>
          <a:cxnLst/>
          <a:rect l="0" t="0" r="0" b="0"/>
          <a:pathLst>
            <a:path>
              <a:moveTo>
                <a:pt x="1629821" y="0"/>
              </a:moveTo>
              <a:lnTo>
                <a:pt x="1629821" y="356834"/>
              </a:lnTo>
              <a:lnTo>
                <a:pt x="0" y="356834"/>
              </a:lnTo>
              <a:lnTo>
                <a:pt x="0" y="523623"/>
              </a:lnTo>
            </a:path>
          </a:pathLst>
        </a:custGeom>
        <a:noFill/>
        <a:ln w="12700" cap="flat" cmpd="sng" algn="ctr">
          <a:solidFill>
            <a:srgbClr val="00853E"/>
          </a:solidFill>
          <a:prstDash val="solid"/>
          <a:miter lim="800000"/>
        </a:ln>
        <a:effectLst/>
      </dsp:spPr>
      <dsp:style>
        <a:lnRef idx="2">
          <a:scrgbClr r="0" g="0" b="0"/>
        </a:lnRef>
        <a:fillRef idx="0">
          <a:scrgbClr r="0" g="0" b="0"/>
        </a:fillRef>
        <a:effectRef idx="0">
          <a:scrgbClr r="0" g="0" b="0"/>
        </a:effectRef>
        <a:fontRef idx="minor"/>
      </dsp:style>
    </dsp:sp>
    <dsp:sp modelId="{936B13E2-C7EA-41CB-B8FE-3DF00C3E3B66}">
      <dsp:nvSpPr>
        <dsp:cNvPr id="0" name=""/>
        <dsp:cNvSpPr/>
      </dsp:nvSpPr>
      <dsp:spPr>
        <a:xfrm>
          <a:off x="3205668" y="754657"/>
          <a:ext cx="3065497" cy="523623"/>
        </a:xfrm>
        <a:custGeom>
          <a:avLst/>
          <a:gdLst/>
          <a:ahLst/>
          <a:cxnLst/>
          <a:rect l="0" t="0" r="0" b="0"/>
          <a:pathLst>
            <a:path>
              <a:moveTo>
                <a:pt x="0" y="0"/>
              </a:moveTo>
              <a:lnTo>
                <a:pt x="0" y="356834"/>
              </a:lnTo>
              <a:lnTo>
                <a:pt x="3065497" y="356834"/>
              </a:lnTo>
              <a:lnTo>
                <a:pt x="3065497" y="523623"/>
              </a:lnTo>
            </a:path>
          </a:pathLst>
        </a:custGeom>
        <a:noFill/>
        <a:ln w="12700" cap="flat" cmpd="sng" algn="ctr">
          <a:solidFill>
            <a:srgbClr val="00853E"/>
          </a:solidFill>
          <a:prstDash val="solid"/>
          <a:miter lim="800000"/>
        </a:ln>
        <a:effectLst/>
      </dsp:spPr>
      <dsp:style>
        <a:lnRef idx="2">
          <a:scrgbClr r="0" g="0" b="0"/>
        </a:lnRef>
        <a:fillRef idx="0">
          <a:scrgbClr r="0" g="0" b="0"/>
        </a:fillRef>
        <a:effectRef idx="0">
          <a:scrgbClr r="0" g="0" b="0"/>
        </a:effectRef>
        <a:fontRef idx="minor"/>
      </dsp:style>
    </dsp:sp>
    <dsp:sp modelId="{43437452-33E9-4E56-97C9-C270607594E4}">
      <dsp:nvSpPr>
        <dsp:cNvPr id="0" name=""/>
        <dsp:cNvSpPr/>
      </dsp:nvSpPr>
      <dsp:spPr>
        <a:xfrm>
          <a:off x="995860" y="754657"/>
          <a:ext cx="2209808" cy="523623"/>
        </a:xfrm>
        <a:custGeom>
          <a:avLst/>
          <a:gdLst/>
          <a:ahLst/>
          <a:cxnLst/>
          <a:rect l="0" t="0" r="0" b="0"/>
          <a:pathLst>
            <a:path>
              <a:moveTo>
                <a:pt x="2209808" y="0"/>
              </a:moveTo>
              <a:lnTo>
                <a:pt x="2209808" y="356834"/>
              </a:lnTo>
              <a:lnTo>
                <a:pt x="0" y="356834"/>
              </a:lnTo>
              <a:lnTo>
                <a:pt x="0" y="523623"/>
              </a:lnTo>
            </a:path>
          </a:pathLst>
        </a:custGeom>
        <a:noFill/>
        <a:ln w="12700" cap="flat" cmpd="sng" algn="ctr">
          <a:solidFill>
            <a:srgbClr val="00853E"/>
          </a:solidFill>
          <a:prstDash val="solid"/>
          <a:miter lim="800000"/>
        </a:ln>
        <a:effectLst/>
      </dsp:spPr>
      <dsp:style>
        <a:lnRef idx="2">
          <a:scrgbClr r="0" g="0" b="0"/>
        </a:lnRef>
        <a:fillRef idx="0">
          <a:scrgbClr r="0" g="0" b="0"/>
        </a:fillRef>
        <a:effectRef idx="0">
          <a:scrgbClr r="0" g="0" b="0"/>
        </a:effectRef>
        <a:fontRef idx="minor"/>
      </dsp:style>
    </dsp:sp>
    <dsp:sp modelId="{088320C1-85E9-45B4-BA29-DCF5395FF014}">
      <dsp:nvSpPr>
        <dsp:cNvPr id="0" name=""/>
        <dsp:cNvSpPr/>
      </dsp:nvSpPr>
      <dsp:spPr>
        <a:xfrm>
          <a:off x="2590805" y="-26219"/>
          <a:ext cx="1229726" cy="780876"/>
        </a:xfrm>
        <a:prstGeom prst="roundRect">
          <a:avLst>
            <a:gd name="adj" fmla="val 10000"/>
          </a:avLst>
        </a:prstGeom>
        <a:solidFill>
          <a:srgbClr val="0085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66536A-23D6-4385-A946-C081E431FD82}">
      <dsp:nvSpPr>
        <dsp:cNvPr id="0" name=""/>
        <dsp:cNvSpPr/>
      </dsp:nvSpPr>
      <dsp:spPr>
        <a:xfrm>
          <a:off x="2790852" y="163825"/>
          <a:ext cx="1229726" cy="780876"/>
        </a:xfrm>
        <a:prstGeom prst="roundRect">
          <a:avLst>
            <a:gd name="adj" fmla="val 10000"/>
          </a:avLst>
        </a:prstGeom>
        <a:solidFill>
          <a:schemeClr val="lt1">
            <a:alpha val="90000"/>
            <a:hueOff val="0"/>
            <a:satOff val="0"/>
            <a:lumOff val="0"/>
            <a:alphaOff val="0"/>
          </a:schemeClr>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2">
                  <a:lumMod val="10000"/>
                </a:schemeClr>
              </a:solidFill>
            </a:rPr>
            <a:t>Error</a:t>
          </a:r>
        </a:p>
      </dsp:txBody>
      <dsp:txXfrm>
        <a:off x="2813723" y="186696"/>
        <a:ext cx="1183984" cy="735134"/>
      </dsp:txXfrm>
    </dsp:sp>
    <dsp:sp modelId="{844E05F4-507D-4454-885D-618A65251C75}">
      <dsp:nvSpPr>
        <dsp:cNvPr id="0" name=""/>
        <dsp:cNvSpPr/>
      </dsp:nvSpPr>
      <dsp:spPr>
        <a:xfrm>
          <a:off x="380996" y="1278280"/>
          <a:ext cx="1229726" cy="780876"/>
        </a:xfrm>
        <a:prstGeom prst="roundRect">
          <a:avLst>
            <a:gd name="adj" fmla="val 10000"/>
          </a:avLst>
        </a:prstGeom>
        <a:solidFill>
          <a:srgbClr val="0085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05B01E-F09C-4BD0-81E5-D881FBF5AC1B}">
      <dsp:nvSpPr>
        <dsp:cNvPr id="0" name=""/>
        <dsp:cNvSpPr/>
      </dsp:nvSpPr>
      <dsp:spPr>
        <a:xfrm>
          <a:off x="581043" y="1468325"/>
          <a:ext cx="1229726" cy="780876"/>
        </a:xfrm>
        <a:prstGeom prst="roundRect">
          <a:avLst>
            <a:gd name="adj" fmla="val 10000"/>
          </a:avLst>
        </a:prstGeom>
        <a:solidFill>
          <a:schemeClr val="lt1">
            <a:alpha val="90000"/>
            <a:hueOff val="0"/>
            <a:satOff val="0"/>
            <a:lumOff val="0"/>
            <a:alphaOff val="0"/>
          </a:schemeClr>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2">
                  <a:lumMod val="10000"/>
                </a:schemeClr>
              </a:solidFill>
            </a:rPr>
            <a:t>Random Error</a:t>
          </a:r>
        </a:p>
      </dsp:txBody>
      <dsp:txXfrm>
        <a:off x="603914" y="1491196"/>
        <a:ext cx="1183984" cy="735134"/>
      </dsp:txXfrm>
    </dsp:sp>
    <dsp:sp modelId="{6E4A6AC1-DC29-4060-855D-73F04003FECF}">
      <dsp:nvSpPr>
        <dsp:cNvPr id="0" name=""/>
        <dsp:cNvSpPr/>
      </dsp:nvSpPr>
      <dsp:spPr>
        <a:xfrm>
          <a:off x="5656302" y="1278280"/>
          <a:ext cx="1229726" cy="780876"/>
        </a:xfrm>
        <a:prstGeom prst="roundRect">
          <a:avLst>
            <a:gd name="adj" fmla="val 10000"/>
          </a:avLst>
        </a:prstGeom>
        <a:solidFill>
          <a:srgbClr val="0085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9FE47-DC6C-4FB0-9D55-CDCC8F9FFA9F}">
      <dsp:nvSpPr>
        <dsp:cNvPr id="0" name=""/>
        <dsp:cNvSpPr/>
      </dsp:nvSpPr>
      <dsp:spPr>
        <a:xfrm>
          <a:off x="5856349" y="1468325"/>
          <a:ext cx="1229726" cy="780876"/>
        </a:xfrm>
        <a:prstGeom prst="roundRect">
          <a:avLst>
            <a:gd name="adj" fmla="val 10000"/>
          </a:avLst>
        </a:prstGeom>
        <a:solidFill>
          <a:schemeClr val="lt1">
            <a:alpha val="90000"/>
            <a:hueOff val="0"/>
            <a:satOff val="0"/>
            <a:lumOff val="0"/>
            <a:alphaOff val="0"/>
          </a:schemeClr>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2">
                  <a:lumMod val="10000"/>
                </a:schemeClr>
              </a:solidFill>
            </a:rPr>
            <a:t>Systematic Error</a:t>
          </a:r>
        </a:p>
      </dsp:txBody>
      <dsp:txXfrm>
        <a:off x="5879220" y="1491196"/>
        <a:ext cx="1183984" cy="735134"/>
      </dsp:txXfrm>
    </dsp:sp>
    <dsp:sp modelId="{7DCC42BD-BC1D-492F-9D53-D4F31660F626}">
      <dsp:nvSpPr>
        <dsp:cNvPr id="0" name=""/>
        <dsp:cNvSpPr/>
      </dsp:nvSpPr>
      <dsp:spPr>
        <a:xfrm>
          <a:off x="4026481" y="2582781"/>
          <a:ext cx="1229726" cy="780876"/>
        </a:xfrm>
        <a:prstGeom prst="roundRect">
          <a:avLst>
            <a:gd name="adj" fmla="val 10000"/>
          </a:avLst>
        </a:prstGeom>
        <a:solidFill>
          <a:srgbClr val="0085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06B4A4-BE77-4A16-ABF3-915D33CE537B}">
      <dsp:nvSpPr>
        <dsp:cNvPr id="0" name=""/>
        <dsp:cNvSpPr/>
      </dsp:nvSpPr>
      <dsp:spPr>
        <a:xfrm>
          <a:off x="4226528" y="2772826"/>
          <a:ext cx="1229726" cy="780876"/>
        </a:xfrm>
        <a:prstGeom prst="roundRect">
          <a:avLst>
            <a:gd name="adj" fmla="val 10000"/>
          </a:avLst>
        </a:prstGeom>
        <a:solidFill>
          <a:schemeClr val="lt1">
            <a:alpha val="90000"/>
            <a:hueOff val="0"/>
            <a:satOff val="0"/>
            <a:lumOff val="0"/>
            <a:alphaOff val="0"/>
          </a:schemeClr>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accent4">
                  <a:lumMod val="10000"/>
                </a:schemeClr>
              </a:solidFill>
            </a:rPr>
            <a:t>Selection Bias</a:t>
          </a:r>
        </a:p>
      </dsp:txBody>
      <dsp:txXfrm>
        <a:off x="4249399" y="2795697"/>
        <a:ext cx="1183984" cy="735134"/>
      </dsp:txXfrm>
    </dsp:sp>
    <dsp:sp modelId="{11D8BB3E-7390-4B02-B931-D088D7268BC7}">
      <dsp:nvSpPr>
        <dsp:cNvPr id="0" name=""/>
        <dsp:cNvSpPr/>
      </dsp:nvSpPr>
      <dsp:spPr>
        <a:xfrm>
          <a:off x="5654268" y="2582781"/>
          <a:ext cx="1229726" cy="780876"/>
        </a:xfrm>
        <a:prstGeom prst="roundRect">
          <a:avLst>
            <a:gd name="adj" fmla="val 10000"/>
          </a:avLst>
        </a:prstGeom>
        <a:solidFill>
          <a:srgbClr val="00853E"/>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9DB820-42F1-4192-BC5A-45A182851D3F}">
      <dsp:nvSpPr>
        <dsp:cNvPr id="0" name=""/>
        <dsp:cNvSpPr/>
      </dsp:nvSpPr>
      <dsp:spPr>
        <a:xfrm>
          <a:off x="5854315" y="2772826"/>
          <a:ext cx="1229726" cy="780876"/>
        </a:xfrm>
        <a:prstGeom prst="roundRect">
          <a:avLst>
            <a:gd name="adj" fmla="val 10000"/>
          </a:avLst>
        </a:prstGeom>
        <a:solidFill>
          <a:schemeClr val="lt1">
            <a:alpha val="90000"/>
            <a:hueOff val="0"/>
            <a:satOff val="0"/>
            <a:lumOff val="0"/>
            <a:alphaOff val="0"/>
          </a:schemeClr>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accent4">
                  <a:lumMod val="10000"/>
                </a:schemeClr>
              </a:solidFill>
            </a:rPr>
            <a:t>Information Bias</a:t>
          </a:r>
        </a:p>
      </dsp:txBody>
      <dsp:txXfrm>
        <a:off x="5877186" y="2795697"/>
        <a:ext cx="1183984" cy="735134"/>
      </dsp:txXfrm>
    </dsp:sp>
    <dsp:sp modelId="{F424AC92-37C0-4DC5-B115-9EBD36113169}">
      <dsp:nvSpPr>
        <dsp:cNvPr id="0" name=""/>
        <dsp:cNvSpPr/>
      </dsp:nvSpPr>
      <dsp:spPr>
        <a:xfrm>
          <a:off x="7333223" y="2582781"/>
          <a:ext cx="1229726" cy="780876"/>
        </a:xfrm>
        <a:prstGeom prst="roundRect">
          <a:avLst>
            <a:gd name="adj" fmla="val 10000"/>
          </a:avLst>
        </a:prstGeom>
        <a:solidFill>
          <a:srgbClr val="00853E"/>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A785D9-B14F-4421-932C-33B2E88FA9E7}">
      <dsp:nvSpPr>
        <dsp:cNvPr id="0" name=""/>
        <dsp:cNvSpPr/>
      </dsp:nvSpPr>
      <dsp:spPr>
        <a:xfrm>
          <a:off x="7533270" y="2772826"/>
          <a:ext cx="1229726" cy="780876"/>
        </a:xfrm>
        <a:prstGeom prst="roundRect">
          <a:avLst>
            <a:gd name="adj" fmla="val 10000"/>
          </a:avLst>
        </a:prstGeom>
        <a:solidFill>
          <a:schemeClr val="lt1">
            <a:alpha val="90000"/>
            <a:hueOff val="0"/>
            <a:satOff val="0"/>
            <a:lumOff val="0"/>
            <a:alphaOff val="0"/>
          </a:schemeClr>
        </a:solidFill>
        <a:ln w="12700" cap="flat" cmpd="sng" algn="ctr">
          <a:solidFill>
            <a:srgbClr val="0085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accent4">
                  <a:lumMod val="10000"/>
                </a:schemeClr>
              </a:solidFill>
            </a:rPr>
            <a:t>Confounding</a:t>
          </a:r>
        </a:p>
      </dsp:txBody>
      <dsp:txXfrm>
        <a:off x="7556141" y="2795697"/>
        <a:ext cx="1183984" cy="7351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6B22-9C97-487C-80E6-CD2C66AF26CE}" type="datetimeFigureOut">
              <a:rPr lang="en-US" smtClean="0"/>
              <a:t>9/25/20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FEA89-A7E1-49A0-A3ED-DCED0C97B048}" type="slidenum">
              <a:rPr lang="en-US" smtClean="0"/>
              <a:t>‹#›</a:t>
            </a:fld>
            <a:endParaRPr lang="en-US"/>
          </a:p>
        </p:txBody>
      </p:sp>
    </p:spTree>
    <p:extLst>
      <p:ext uri="{BB962C8B-B14F-4D97-AF65-F5344CB8AC3E}">
        <p14:creationId xmlns:p14="http://schemas.microsoft.com/office/powerpoint/2010/main" val="244297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EDE00-0B65-4F6E-A934-82B6AF9371EB}" type="slidenum">
              <a:rPr lang="en-US"/>
              <a:pPr/>
              <a:t>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5621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9075" indent="-219075" eaLnBrk="1" hangingPunct="1"/>
            <a:endParaRPr lang="en-US" altLang="en-US" dirty="0"/>
          </a:p>
        </p:txBody>
      </p:sp>
      <p:sp>
        <p:nvSpPr>
          <p:cNvPr id="4" name="Slide Number Placeholder 3"/>
          <p:cNvSpPr>
            <a:spLocks noGrp="1"/>
          </p:cNvSpPr>
          <p:nvPr>
            <p:ph type="sldNum" sz="quarter" idx="10"/>
          </p:nvPr>
        </p:nvSpPr>
        <p:spPr/>
        <p:txBody>
          <a:bodyPr/>
          <a:lstStyle/>
          <a:p>
            <a:fld id="{B06B7AC5-196D-40BF-8B23-517B41BFD1FE}" type="slidenum">
              <a:rPr lang="en-US" smtClean="0"/>
              <a:pPr/>
              <a:t>24</a:t>
            </a:fld>
            <a:endParaRPr lang="en-US"/>
          </a:p>
        </p:txBody>
      </p:sp>
    </p:spTree>
    <p:extLst>
      <p:ext uri="{BB962C8B-B14F-4D97-AF65-F5344CB8AC3E}">
        <p14:creationId xmlns:p14="http://schemas.microsoft.com/office/powerpoint/2010/main" val="3099877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9075" indent="-219075" eaLnBrk="1" hangingPunct="1">
              <a:lnSpc>
                <a:spcPct val="80000"/>
              </a:lnSpc>
            </a:pPr>
            <a:r>
              <a:rPr lang="en-US" altLang="en-US" sz="1200" b="1" dirty="0"/>
              <a:t>In one sentence, how would you interpret these data?  That is, what do these data say about cervical dysplasia and method of contraception?</a:t>
            </a:r>
          </a:p>
          <a:p>
            <a:pPr marL="219075" indent="-219075" eaLnBrk="1" hangingPunct="1">
              <a:lnSpc>
                <a:spcPct val="80000"/>
              </a:lnSpc>
            </a:pPr>
            <a:r>
              <a:rPr lang="en-US" altLang="en-US" sz="1200" dirty="0"/>
              <a:t>The prevalence of cervical dysplasia at the time women first chose their form of contraception was approximately 1.6 times higher in those who picked oral contraceptives compared to those who chose an IUD, and 2.3 times higher than in women who chose others methods of contraception.</a:t>
            </a:r>
          </a:p>
          <a:p>
            <a:pPr marL="219075" indent="-219075" eaLnBrk="1" hangingPunct="1">
              <a:lnSpc>
                <a:spcPct val="80000"/>
              </a:lnSpc>
            </a:pPr>
            <a:r>
              <a:rPr lang="en-US" altLang="en-US" sz="1200" b="1" dirty="0"/>
              <a:t>Do the results from this study of Stern, et al. influence the interpretation of previous studies suggesting a causal role for O.C.s in the etiology of cervical cancer?</a:t>
            </a:r>
            <a:r>
              <a:rPr lang="en-US" altLang="en-US" sz="1200" dirty="0"/>
              <a:t>  </a:t>
            </a:r>
            <a:r>
              <a:rPr lang="en-US" altLang="en-US" sz="1200" b="1" dirty="0"/>
              <a:t>Yes.</a:t>
            </a:r>
            <a:r>
              <a:rPr lang="en-US" altLang="en-US" sz="1200" dirty="0"/>
              <a:t> That is, do they support or refute the idea that self-selection bias explains the previously reported 2-fold association of O.C. use and cervical cancer.  Explain your answer.</a:t>
            </a:r>
          </a:p>
          <a:p>
            <a:pPr marL="219075" indent="-219075" eaLnBrk="1" hangingPunct="1">
              <a:lnSpc>
                <a:spcPct val="80000"/>
              </a:lnSpc>
            </a:pPr>
            <a:r>
              <a:rPr lang="en-US" altLang="en-US" sz="1200" dirty="0"/>
              <a:t>In this example, women who were choosing a contraceptive </a:t>
            </a:r>
            <a:r>
              <a:rPr lang="en-US" altLang="en-US" sz="1200" b="1" u="sng" dirty="0"/>
              <a:t>for the first time</a:t>
            </a:r>
            <a:r>
              <a:rPr lang="en-US" altLang="en-US" sz="1200" dirty="0"/>
              <a:t> and picked oral contraceptives were more likely to already have cervical dysplasia than women choosing other methods.  Because cervical dysplasia is a precursor (early) lesion of cervical cancer, this suggests that women choosing OCs are already at a higher risk of cervical cancer </a:t>
            </a:r>
            <a:r>
              <a:rPr lang="en-US" altLang="en-US" sz="1200" u="sng" dirty="0"/>
              <a:t>at the time they chose OCs</a:t>
            </a:r>
            <a:r>
              <a:rPr lang="en-US" altLang="en-US" sz="1200" dirty="0"/>
              <a:t>.  This would be consistent with self-selection bias – that some characteristic of the individual either consciously or unconsciously influences their choice of behaviors.  What is that characteristic(s)?</a:t>
            </a:r>
          </a:p>
          <a:p>
            <a:pPr marL="219075" indent="-219075" eaLnBrk="1" hangingPunct="1">
              <a:lnSpc>
                <a:spcPct val="80000"/>
              </a:lnSpc>
            </a:pPr>
            <a:r>
              <a:rPr lang="en-US" altLang="en-US" sz="1200" dirty="0"/>
              <a:t>Epidemiologic studies of risk factors for cervical cancer indicated that several behaviors related to sexual practices were associated with the disease.  These include </a:t>
            </a:r>
            <a:r>
              <a:rPr lang="en-US" altLang="en-US" sz="1200" b="1" dirty="0"/>
              <a:t>early age at first intercourse, and especially, multiple sexual partners.</a:t>
            </a:r>
            <a:r>
              <a:rPr lang="en-US" altLang="en-US" sz="1200" dirty="0"/>
              <a:t>  Cervical cancer is now known to be a sexually transmitted disease, with the human papilloma virus (HPV) playing a large role.  Thus, highly sexually active women are more at risk (since every new partner increases the probability of exposure) and highly sexually active women are more likely to choose oral contraceptives than other forms of contraception.  This is reflected in the higher prevalence of cervical dysplasia in those whose first-time choice was OCs.</a:t>
            </a:r>
          </a:p>
          <a:p>
            <a:pPr marL="219075" indent="-219075" eaLnBrk="1" hangingPunct="1">
              <a:lnSpc>
                <a:spcPct val="80000"/>
              </a:lnSpc>
            </a:pPr>
            <a:r>
              <a:rPr lang="en-US" altLang="en-US" sz="1200" dirty="0"/>
              <a:t>This example illustrates several other points:</a:t>
            </a:r>
          </a:p>
          <a:p>
            <a:pPr marL="219075" indent="-219075" eaLnBrk="1" hangingPunct="1">
              <a:lnSpc>
                <a:spcPct val="80000"/>
              </a:lnSpc>
            </a:pPr>
            <a:r>
              <a:rPr lang="en-US" altLang="en-US" sz="1200" dirty="0"/>
              <a:t>the importance of knowing about the natural history of the disease you are studying (how does it manifest and progress; are there earlier manifestations of its development that can be measured?, etc.)</a:t>
            </a:r>
          </a:p>
          <a:p>
            <a:pPr marL="219075" indent="-219075" eaLnBrk="1" hangingPunct="1">
              <a:lnSpc>
                <a:spcPct val="80000"/>
              </a:lnSpc>
            </a:pPr>
            <a:r>
              <a:rPr lang="en-US" altLang="en-US" sz="1200" dirty="0"/>
              <a:t>the importance of understanding what is already known about risk factors for the disease – e.g., number of sexual partners as a risk factor.</a:t>
            </a:r>
          </a:p>
          <a:p>
            <a:pPr marL="219075" indent="-219075" eaLnBrk="1" hangingPunct="1">
              <a:lnSpc>
                <a:spcPct val="80000"/>
              </a:lnSpc>
            </a:pPr>
            <a:endParaRPr lang="en-US" altLang="en-US" sz="1200" dirty="0"/>
          </a:p>
          <a:p>
            <a:endParaRPr lang="en-US" dirty="0"/>
          </a:p>
        </p:txBody>
      </p:sp>
      <p:sp>
        <p:nvSpPr>
          <p:cNvPr id="4" name="Slide Number Placeholder 3"/>
          <p:cNvSpPr>
            <a:spLocks noGrp="1"/>
          </p:cNvSpPr>
          <p:nvPr>
            <p:ph type="sldNum" sz="quarter" idx="10"/>
          </p:nvPr>
        </p:nvSpPr>
        <p:spPr/>
        <p:txBody>
          <a:bodyPr/>
          <a:lstStyle/>
          <a:p>
            <a:fld id="{B06B7AC5-196D-40BF-8B23-517B41BFD1FE}" type="slidenum">
              <a:rPr lang="en-US" smtClean="0"/>
              <a:pPr/>
              <a:t>27</a:t>
            </a:fld>
            <a:endParaRPr lang="en-US"/>
          </a:p>
        </p:txBody>
      </p:sp>
    </p:spTree>
    <p:extLst>
      <p:ext uri="{BB962C8B-B14F-4D97-AF65-F5344CB8AC3E}">
        <p14:creationId xmlns:p14="http://schemas.microsoft.com/office/powerpoint/2010/main" val="2135272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B7AC5-196D-40BF-8B23-517B41BFD1FE}" type="slidenum">
              <a:rPr lang="en-US" smtClean="0"/>
              <a:pPr/>
              <a:t>28</a:t>
            </a:fld>
            <a:endParaRPr lang="en-US"/>
          </a:p>
        </p:txBody>
      </p:sp>
    </p:spTree>
    <p:extLst>
      <p:ext uri="{BB962C8B-B14F-4D97-AF65-F5344CB8AC3E}">
        <p14:creationId xmlns:p14="http://schemas.microsoft.com/office/powerpoint/2010/main" val="212055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B7AC5-196D-40BF-8B23-517B41BFD1FE}" type="slidenum">
              <a:rPr lang="en-US" smtClean="0"/>
              <a:pPr/>
              <a:t>29</a:t>
            </a:fld>
            <a:endParaRPr lang="en-US"/>
          </a:p>
        </p:txBody>
      </p:sp>
    </p:spTree>
    <p:extLst>
      <p:ext uri="{BB962C8B-B14F-4D97-AF65-F5344CB8AC3E}">
        <p14:creationId xmlns:p14="http://schemas.microsoft.com/office/powerpoint/2010/main" val="798975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B7AC5-196D-40BF-8B23-517B41BFD1FE}" type="slidenum">
              <a:rPr lang="en-US" smtClean="0"/>
              <a:pPr/>
              <a:t>31</a:t>
            </a:fld>
            <a:endParaRPr lang="en-US"/>
          </a:p>
        </p:txBody>
      </p:sp>
    </p:spTree>
    <p:extLst>
      <p:ext uri="{BB962C8B-B14F-4D97-AF65-F5344CB8AC3E}">
        <p14:creationId xmlns:p14="http://schemas.microsoft.com/office/powerpoint/2010/main" val="2108686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B7AC5-196D-40BF-8B23-517B41BFD1FE}" type="slidenum">
              <a:rPr lang="en-US" smtClean="0"/>
              <a:pPr/>
              <a:t>38</a:t>
            </a:fld>
            <a:endParaRPr lang="en-US"/>
          </a:p>
        </p:txBody>
      </p:sp>
    </p:spTree>
    <p:extLst>
      <p:ext uri="{BB962C8B-B14F-4D97-AF65-F5344CB8AC3E}">
        <p14:creationId xmlns:p14="http://schemas.microsoft.com/office/powerpoint/2010/main" val="244938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43</a:t>
            </a:fld>
            <a:endParaRPr lang="en-US"/>
          </a:p>
        </p:txBody>
      </p:sp>
    </p:spTree>
    <p:extLst>
      <p:ext uri="{BB962C8B-B14F-4D97-AF65-F5344CB8AC3E}">
        <p14:creationId xmlns:p14="http://schemas.microsoft.com/office/powerpoint/2010/main" val="3052065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6B7AC5-196D-40BF-8B23-517B41BFD1FE}" type="slidenum">
              <a:rPr lang="en-US" smtClean="0"/>
              <a:pPr/>
              <a:t>70</a:t>
            </a:fld>
            <a:endParaRPr lang="en-US"/>
          </a:p>
        </p:txBody>
      </p:sp>
    </p:spTree>
    <p:extLst>
      <p:ext uri="{BB962C8B-B14F-4D97-AF65-F5344CB8AC3E}">
        <p14:creationId xmlns:p14="http://schemas.microsoft.com/office/powerpoint/2010/main" val="3890569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case-control study of the association of in utero exposure to radiation and subsequent risk of childhood leukemia, the investigators asked mothers of cases and controls about many different types of X-ray exposure during pregnancy and of the child after birth.  The figure below shows the percent of cases and controls reporting each type of exposure.  Are these data consistent or inconsistent with recall bias as an explanation for a positive association between fetal exposure to radiation and subsequent risk of leukemia?  Explain your answer.</a:t>
            </a:r>
          </a:p>
          <a:p>
            <a:r>
              <a:rPr lang="en-US" dirty="0"/>
              <a:t>Answer: Inconsistent, since the greater frequency of exposure in cases is seen only for the exposure of interest (i.e., abdominal x-ray during pregnancy) and not for the other types of x-rays.  (Participants NOT told of the research hypothesis)</a:t>
            </a:r>
          </a:p>
          <a:p>
            <a:endParaRPr lang="en-US" dirty="0"/>
          </a:p>
        </p:txBody>
      </p:sp>
      <p:sp>
        <p:nvSpPr>
          <p:cNvPr id="4" name="Slide Number Placeholder 3"/>
          <p:cNvSpPr>
            <a:spLocks noGrp="1"/>
          </p:cNvSpPr>
          <p:nvPr>
            <p:ph type="sldNum" sz="quarter" idx="10"/>
          </p:nvPr>
        </p:nvSpPr>
        <p:spPr/>
        <p:txBody>
          <a:bodyPr/>
          <a:lstStyle/>
          <a:p>
            <a:fld id="{B06B7AC5-196D-40BF-8B23-517B41BFD1FE}" type="slidenum">
              <a:rPr lang="en-US" smtClean="0"/>
              <a:pPr/>
              <a:t>75</a:t>
            </a:fld>
            <a:endParaRPr lang="en-US"/>
          </a:p>
        </p:txBody>
      </p:sp>
    </p:spTree>
    <p:extLst>
      <p:ext uri="{BB962C8B-B14F-4D97-AF65-F5344CB8AC3E}">
        <p14:creationId xmlns:p14="http://schemas.microsoft.com/office/powerpoint/2010/main" val="746970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recall bias and interviewer bias have “exposure suspicion” as the mechanism for the bias.</a:t>
            </a:r>
          </a:p>
          <a:p>
            <a:r>
              <a:rPr lang="en-US" dirty="0"/>
              <a:t>For recall bias, the participants themselves are responsible for the bias. For instance, If those who are sick suspect an occupational origin to their disease, they may try to remember as accurately as possible all of the dangerous agents to which they may have been exposed while on the job. When handling undefined products, they may be more </a:t>
            </a:r>
            <a:r>
              <a:rPr lang="en-US" dirty="0" err="1"/>
              <a:t>inclinded</a:t>
            </a:r>
            <a:r>
              <a:rPr lang="en-US" dirty="0"/>
              <a:t> to recall the names of precise chemicals, particularly if a list of suspected agents is made available to them.  In contrast, controls may be less likely to go through the same thought process.</a:t>
            </a:r>
          </a:p>
          <a:p>
            <a:endParaRPr lang="en-US" dirty="0"/>
          </a:p>
          <a:p>
            <a:r>
              <a:rPr lang="en-US" dirty="0"/>
              <a:t>With interviewer bias, the interviewer may or may not be aware of the study hypothesis. But may be aware that certain exposures can cause the disease under study.  For example, in a case-control study of bladder cancer, study staff may be well aware of the fact that certain chemicals such as aromatic amines are risk factors for bladder cancer.  If they also know who has developed the disease and who has not, they may be likely to conduct more </a:t>
            </a:r>
            <a:r>
              <a:rPr lang="en-US" dirty="0" err="1"/>
              <a:t>indepth</a:t>
            </a:r>
            <a:r>
              <a:rPr lang="en-US" dirty="0"/>
              <a:t> interviews with the cases than with the controls – insisting on more detailed information on past occupations and search systematically for exposure to aromatic amines, whereas for controls they may record occupation in a more routine way.  The resulting bias is also known as exposure suspicion bias.</a:t>
            </a:r>
          </a:p>
          <a:p>
            <a:endParaRPr lang="en-US" dirty="0"/>
          </a:p>
        </p:txBody>
      </p:sp>
      <p:sp>
        <p:nvSpPr>
          <p:cNvPr id="4" name="Slide Number Placeholder 3"/>
          <p:cNvSpPr>
            <a:spLocks noGrp="1"/>
          </p:cNvSpPr>
          <p:nvPr>
            <p:ph type="sldNum" sz="quarter" idx="10"/>
          </p:nvPr>
        </p:nvSpPr>
        <p:spPr/>
        <p:txBody>
          <a:bodyPr/>
          <a:lstStyle/>
          <a:p>
            <a:fld id="{B06B7AC5-196D-40BF-8B23-517B41BFD1FE}" type="slidenum">
              <a:rPr lang="en-US" smtClean="0"/>
              <a:pPr/>
              <a:t>80</a:t>
            </a:fld>
            <a:endParaRPr lang="en-US"/>
          </a:p>
        </p:txBody>
      </p:sp>
    </p:spTree>
    <p:extLst>
      <p:ext uri="{BB962C8B-B14F-4D97-AF65-F5344CB8AC3E}">
        <p14:creationId xmlns:p14="http://schemas.microsoft.com/office/powerpoint/2010/main" val="2102052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Remember, last week we noted a difference between structural sources of association and chance (random error, random variability).</a:t>
            </a:r>
          </a:p>
        </p:txBody>
      </p:sp>
      <p:sp>
        <p:nvSpPr>
          <p:cNvPr id="4" name="Slide Number Placeholder 3"/>
          <p:cNvSpPr>
            <a:spLocks noGrp="1"/>
          </p:cNvSpPr>
          <p:nvPr>
            <p:ph type="sldNum" sz="quarter" idx="10"/>
          </p:nvPr>
        </p:nvSpPr>
        <p:spPr/>
        <p:txBody>
          <a:bodyPr/>
          <a:lstStyle/>
          <a:p>
            <a:fld id="{B06B7AC5-196D-40BF-8B23-517B41BFD1FE}" type="slidenum">
              <a:rPr lang="en-US" smtClean="0"/>
              <a:pPr/>
              <a:t>3</a:t>
            </a:fld>
            <a:endParaRPr lang="en-US"/>
          </a:p>
        </p:txBody>
      </p:sp>
    </p:spTree>
    <p:extLst>
      <p:ext uri="{BB962C8B-B14F-4D97-AF65-F5344CB8AC3E}">
        <p14:creationId xmlns:p14="http://schemas.microsoft.com/office/powerpoint/2010/main" val="1660241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a:t>
            </a:r>
            <a:r>
              <a:rPr lang="en-US" baseline="0" dirty="0"/>
              <a:t>l precision and validity differ. A study could be precise in its statistical inference but invalid due to methodological imperfections.</a:t>
            </a:r>
            <a:endParaRPr lang="en-US" dirty="0"/>
          </a:p>
        </p:txBody>
      </p:sp>
      <p:sp>
        <p:nvSpPr>
          <p:cNvPr id="4" name="Slide Number Placeholder 3"/>
          <p:cNvSpPr>
            <a:spLocks noGrp="1"/>
          </p:cNvSpPr>
          <p:nvPr>
            <p:ph type="sldNum" sz="quarter" idx="10"/>
          </p:nvPr>
        </p:nvSpPr>
        <p:spPr/>
        <p:txBody>
          <a:bodyPr/>
          <a:lstStyle/>
          <a:p>
            <a:fld id="{B06B7AC5-196D-40BF-8B23-517B41BFD1FE}" type="slidenum">
              <a:rPr lang="en-US" smtClean="0"/>
              <a:pPr/>
              <a:t>4</a:t>
            </a:fld>
            <a:endParaRPr lang="en-US"/>
          </a:p>
        </p:txBody>
      </p:sp>
    </p:spTree>
    <p:extLst>
      <p:ext uri="{BB962C8B-B14F-4D97-AF65-F5344CB8AC3E}">
        <p14:creationId xmlns:p14="http://schemas.microsoft.com/office/powerpoint/2010/main" val="815392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B7AC5-196D-40BF-8B23-517B41BFD1FE}" type="slidenum">
              <a:rPr lang="en-US" smtClean="0"/>
              <a:pPr/>
              <a:t>5</a:t>
            </a:fld>
            <a:endParaRPr lang="en-US"/>
          </a:p>
        </p:txBody>
      </p:sp>
    </p:spTree>
    <p:extLst>
      <p:ext uri="{BB962C8B-B14F-4D97-AF65-F5344CB8AC3E}">
        <p14:creationId xmlns:p14="http://schemas.microsoft.com/office/powerpoint/2010/main" val="879764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B7AC5-196D-40BF-8B23-517B41BFD1FE}" type="slidenum">
              <a:rPr lang="en-US" smtClean="0"/>
              <a:pPr/>
              <a:t>11</a:t>
            </a:fld>
            <a:endParaRPr lang="en-US"/>
          </a:p>
        </p:txBody>
      </p:sp>
    </p:spTree>
    <p:extLst>
      <p:ext uri="{BB962C8B-B14F-4D97-AF65-F5344CB8AC3E}">
        <p14:creationId xmlns:p14="http://schemas.microsoft.com/office/powerpoint/2010/main" val="1845822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B7AC5-196D-40BF-8B23-517B41BFD1FE}" type="slidenum">
              <a:rPr lang="en-US" smtClean="0"/>
              <a:pPr/>
              <a:t>17</a:t>
            </a:fld>
            <a:endParaRPr lang="en-US"/>
          </a:p>
        </p:txBody>
      </p:sp>
    </p:spTree>
    <p:extLst>
      <p:ext uri="{BB962C8B-B14F-4D97-AF65-F5344CB8AC3E}">
        <p14:creationId xmlns:p14="http://schemas.microsoft.com/office/powerpoint/2010/main" val="854354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B7AC5-196D-40BF-8B23-517B41BFD1FE}" type="slidenum">
              <a:rPr lang="en-US" smtClean="0"/>
              <a:pPr/>
              <a:t>19</a:t>
            </a:fld>
            <a:endParaRPr lang="en-US"/>
          </a:p>
        </p:txBody>
      </p:sp>
    </p:spTree>
    <p:extLst>
      <p:ext uri="{BB962C8B-B14F-4D97-AF65-F5344CB8AC3E}">
        <p14:creationId xmlns:p14="http://schemas.microsoft.com/office/powerpoint/2010/main" val="1767489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B7AC5-196D-40BF-8B23-517B41BFD1FE}" type="slidenum">
              <a:rPr lang="en-US" smtClean="0"/>
              <a:pPr/>
              <a:t>22</a:t>
            </a:fld>
            <a:endParaRPr lang="en-US"/>
          </a:p>
        </p:txBody>
      </p:sp>
    </p:spTree>
    <p:extLst>
      <p:ext uri="{BB962C8B-B14F-4D97-AF65-F5344CB8AC3E}">
        <p14:creationId xmlns:p14="http://schemas.microsoft.com/office/powerpoint/2010/main" val="1882380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B7AC5-196D-40BF-8B23-517B41BFD1FE}" type="slidenum">
              <a:rPr lang="en-US" smtClean="0"/>
              <a:pPr/>
              <a:t>23</a:t>
            </a:fld>
            <a:endParaRPr lang="en-US"/>
          </a:p>
        </p:txBody>
      </p:sp>
    </p:spTree>
    <p:extLst>
      <p:ext uri="{BB962C8B-B14F-4D97-AF65-F5344CB8AC3E}">
        <p14:creationId xmlns:p14="http://schemas.microsoft.com/office/powerpoint/2010/main" val="3828789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1E0087-D222-4197-9743-F5A8ACDEAF8C}" type="datetimeFigureOut">
              <a:rPr lang="en-US" smtClean="0"/>
              <a:t>9/25/20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38302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9/25/20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04719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9/25/20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002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9/25/20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9257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0087-D222-4197-9743-F5A8ACDEAF8C}" type="datetimeFigureOut">
              <a:rPr lang="en-US" smtClean="0"/>
              <a:t>9/25/20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1576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1E0087-D222-4197-9743-F5A8ACDEAF8C}" type="datetimeFigureOut">
              <a:rPr lang="en-US" smtClean="0"/>
              <a:t>9/25/20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8360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1E0087-D222-4197-9743-F5A8ACDEAF8C}" type="datetimeFigureOut">
              <a:rPr lang="en-US" smtClean="0"/>
              <a:t>9/25/20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400462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1E0087-D222-4197-9743-F5A8ACDEAF8C}" type="datetimeFigureOut">
              <a:rPr lang="en-US" smtClean="0"/>
              <a:t>9/25/20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64515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E0087-D222-4197-9743-F5A8ACDEAF8C}" type="datetimeFigureOut">
              <a:rPr lang="en-US" smtClean="0"/>
              <a:t>9/25/20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6131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9/25/20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27563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9/25/20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9289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E0087-D222-4197-9743-F5A8ACDEAF8C}" type="datetimeFigureOut">
              <a:rPr lang="en-US" smtClean="0"/>
              <a:t>9/25/20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D5D50-C2C3-46AC-8268-3FAF0AF70E4A}" type="slidenum">
              <a:rPr lang="en-US" smtClean="0"/>
              <a:t>‹#›</a:t>
            </a:fld>
            <a:endParaRPr lang="en-US"/>
          </a:p>
        </p:txBody>
      </p:sp>
    </p:spTree>
    <p:extLst>
      <p:ext uri="{BB962C8B-B14F-4D97-AF65-F5344CB8AC3E}">
        <p14:creationId xmlns:p14="http://schemas.microsoft.com/office/powerpoint/2010/main" val="22392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5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599C-8D12-114E-81FC-03C1FB27A2F4}"/>
              </a:ext>
            </a:extLst>
          </p:cNvPr>
          <p:cNvSpPr>
            <a:spLocks noGrp="1"/>
          </p:cNvSpPr>
          <p:nvPr>
            <p:ph type="ctrTitle"/>
          </p:nvPr>
        </p:nvSpPr>
        <p:spPr/>
        <p:txBody>
          <a:bodyPr/>
          <a:lstStyle/>
          <a:p>
            <a:r>
              <a:rPr lang="en-US" dirty="0"/>
              <a:t>Bias in Epidemiologic Studies</a:t>
            </a:r>
          </a:p>
        </p:txBody>
      </p:sp>
    </p:spTree>
    <p:extLst>
      <p:ext uri="{BB962C8B-B14F-4D97-AF65-F5344CB8AC3E}">
        <p14:creationId xmlns:p14="http://schemas.microsoft.com/office/powerpoint/2010/main" val="105296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Bias</a:t>
            </a:r>
          </a:p>
        </p:txBody>
      </p:sp>
      <p:sp>
        <p:nvSpPr>
          <p:cNvPr id="3" name="Content Placeholder 2"/>
          <p:cNvSpPr>
            <a:spLocks noGrp="1"/>
          </p:cNvSpPr>
          <p:nvPr>
            <p:ph idx="1"/>
          </p:nvPr>
        </p:nvSpPr>
        <p:spPr/>
        <p:txBody>
          <a:bodyPr/>
          <a:lstStyle/>
          <a:p>
            <a:r>
              <a:rPr lang="en-US" dirty="0"/>
              <a:t>Distortions that result from procedures used to select subjects that influence study participation (</a:t>
            </a:r>
            <a:r>
              <a:rPr lang="en-US" dirty="0" err="1"/>
              <a:t>Porta</a:t>
            </a:r>
            <a:r>
              <a:rPr lang="en-US" dirty="0"/>
              <a:t>, 2008)</a:t>
            </a:r>
          </a:p>
          <a:p>
            <a:endParaRPr lang="en-US" dirty="0"/>
          </a:p>
          <a:p>
            <a:r>
              <a:rPr lang="en-US" dirty="0"/>
              <a:t>Present when probability of being included in a study is dependent on a relevant study characteristic (i.e. exposure, outcome)</a:t>
            </a:r>
          </a:p>
          <a:p>
            <a:endParaRPr lang="en-US" dirty="0"/>
          </a:p>
          <a:p>
            <a:endParaRPr lang="en-US" dirty="0"/>
          </a:p>
        </p:txBody>
      </p:sp>
    </p:spTree>
    <p:extLst>
      <p:ext uri="{BB962C8B-B14F-4D97-AF65-F5344CB8AC3E}">
        <p14:creationId xmlns:p14="http://schemas.microsoft.com/office/powerpoint/2010/main" val="68910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Probabilities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84760469"/>
              </p:ext>
            </p:extLst>
          </p:nvPr>
        </p:nvGraphicFramePr>
        <p:xfrm>
          <a:off x="1917700" y="1600200"/>
          <a:ext cx="8293100" cy="1483360"/>
        </p:xfrm>
        <a:graphic>
          <a:graphicData uri="http://schemas.openxmlformats.org/drawingml/2006/table">
            <a:tbl>
              <a:tblPr firstRow="1" bandRow="1">
                <a:tableStyleId>{2D5ABB26-0587-4C30-8999-92F81FD0307C}</a:tableStyleId>
              </a:tblPr>
              <a:tblGrid>
                <a:gridCol w="1658620">
                  <a:extLst>
                    <a:ext uri="{9D8B030D-6E8A-4147-A177-3AD203B41FA5}">
                      <a16:colId xmlns:a16="http://schemas.microsoft.com/office/drawing/2014/main" val="20000"/>
                    </a:ext>
                  </a:extLst>
                </a:gridCol>
                <a:gridCol w="1658620">
                  <a:extLst>
                    <a:ext uri="{9D8B030D-6E8A-4147-A177-3AD203B41FA5}">
                      <a16:colId xmlns:a16="http://schemas.microsoft.com/office/drawing/2014/main" val="20001"/>
                    </a:ext>
                  </a:extLst>
                </a:gridCol>
                <a:gridCol w="1658620">
                  <a:extLst>
                    <a:ext uri="{9D8B030D-6E8A-4147-A177-3AD203B41FA5}">
                      <a16:colId xmlns:a16="http://schemas.microsoft.com/office/drawing/2014/main" val="20002"/>
                    </a:ext>
                  </a:extLst>
                </a:gridCol>
                <a:gridCol w="1658620">
                  <a:extLst>
                    <a:ext uri="{9D8B030D-6E8A-4147-A177-3AD203B41FA5}">
                      <a16:colId xmlns:a16="http://schemas.microsoft.com/office/drawing/2014/main" val="20003"/>
                    </a:ext>
                  </a:extLst>
                </a:gridCol>
                <a:gridCol w="1658620">
                  <a:extLst>
                    <a:ext uri="{9D8B030D-6E8A-4147-A177-3AD203B41FA5}">
                      <a16:colId xmlns:a16="http://schemas.microsoft.com/office/drawing/2014/main" val="20004"/>
                    </a:ext>
                  </a:extLst>
                </a:gridCol>
              </a:tblGrid>
              <a:tr h="370840">
                <a:tc>
                  <a:txBody>
                    <a:bodyPr/>
                    <a:lstStyle/>
                    <a:p>
                      <a:pPr algn="ctr"/>
                      <a:endParaRPr lang="en-US" b="1" dirty="0">
                        <a:ln>
                          <a:solidFill>
                            <a:sysClr val="windowText" lastClr="000000"/>
                          </a:solidFill>
                        </a:ln>
                        <a:solidFill>
                          <a:schemeClr val="accent4">
                            <a:lumMod val="10000"/>
                          </a:schemeClr>
                        </a:solidFill>
                        <a:latin typeface="Arial" panose="020B0604020202020204" pitchFamily="34" charset="0"/>
                        <a:cs typeface="Arial" panose="020B0604020202020204" pitchFamily="34" charset="0"/>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Population</a:t>
                      </a: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dirty="0"/>
                    </a:p>
                  </a:txBody>
                  <a:tcPr/>
                </a:tc>
                <a:tc gridSpan="2">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Sample</a:t>
                      </a:r>
                    </a:p>
                  </a:txBody>
                  <a:tcPr>
                    <a:lnL w="12700" cap="flat" cmpd="sng" algn="ctr">
                      <a:noFill/>
                      <a:prstDash val="solid"/>
                      <a:round/>
                      <a:headEnd type="none" w="med" len="med"/>
                      <a:tailEnd type="none" w="med" len="med"/>
                    </a:lnL>
                    <a:lnR>
                      <a:noFill/>
                    </a:lnR>
                    <a:lnT>
                      <a:noFill/>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endParaRPr lang="en-US" b="1" dirty="0">
                        <a:solidFill>
                          <a:schemeClr val="accent4">
                            <a:lumMod val="10000"/>
                          </a:schemeClr>
                        </a:solidFill>
                        <a:latin typeface="Arial" panose="020B0604020202020204" pitchFamily="34" charset="0"/>
                        <a:cs typeface="Arial" panose="020B0604020202020204" pitchFamily="34" charset="0"/>
                      </a:endParaRPr>
                    </a:p>
                  </a:txBody>
                  <a:tcPr>
                    <a:lnL>
                      <a:noFill/>
                    </a:lnL>
                    <a:lnR w="12700" cap="flat" cmpd="sng" algn="ctr">
                      <a:solidFill>
                        <a:schemeClr val="accent4">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Disease</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No Disease</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Disease</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No</a:t>
                      </a:r>
                      <a:r>
                        <a:rPr lang="en-US" b="1" baseline="0" dirty="0">
                          <a:solidFill>
                            <a:schemeClr val="accent4">
                              <a:lumMod val="10000"/>
                            </a:schemeClr>
                          </a:solidFill>
                          <a:latin typeface="Arial" panose="020B0604020202020204" pitchFamily="34" charset="0"/>
                          <a:cs typeface="Arial" panose="020B0604020202020204" pitchFamily="34" charset="0"/>
                        </a:rPr>
                        <a:t> Disease</a:t>
                      </a:r>
                      <a:endParaRPr lang="en-US" b="1" dirty="0">
                        <a:solidFill>
                          <a:schemeClr val="accent4">
                            <a:lumMod val="10000"/>
                          </a:schemeClr>
                        </a:solidFill>
                        <a:latin typeface="Arial" panose="020B0604020202020204" pitchFamily="34" charset="0"/>
                        <a:cs typeface="Arial" panose="020B0604020202020204" pitchFamily="34" charset="0"/>
                      </a:endParaRP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70840">
                <a:tc>
                  <a:txBody>
                    <a:bodyPr/>
                    <a:lstStyle/>
                    <a:p>
                      <a:pPr algn="l"/>
                      <a:r>
                        <a:rPr lang="en-US" b="1" dirty="0">
                          <a:solidFill>
                            <a:schemeClr val="accent4">
                              <a:lumMod val="10000"/>
                            </a:schemeClr>
                          </a:solidFill>
                          <a:latin typeface="Arial" panose="020B0604020202020204" pitchFamily="34" charset="0"/>
                          <a:cs typeface="Arial" panose="020B0604020202020204" pitchFamily="34" charset="0"/>
                        </a:rPr>
                        <a:t>Exposure</a:t>
                      </a:r>
                    </a:p>
                  </a:txBody>
                  <a:tcPr>
                    <a:lnL>
                      <a:noFill/>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A</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B</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A’</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B’</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370840">
                <a:tc>
                  <a:txBody>
                    <a:bodyPr/>
                    <a:lstStyle/>
                    <a:p>
                      <a:pPr algn="l"/>
                      <a:r>
                        <a:rPr lang="en-US" b="1" dirty="0">
                          <a:solidFill>
                            <a:schemeClr val="accent4">
                              <a:lumMod val="10000"/>
                            </a:schemeClr>
                          </a:solidFill>
                          <a:latin typeface="Arial" panose="020B0604020202020204" pitchFamily="34" charset="0"/>
                          <a:cs typeface="Arial" panose="020B0604020202020204" pitchFamily="34" charset="0"/>
                        </a:rPr>
                        <a:t>No</a:t>
                      </a:r>
                      <a:r>
                        <a:rPr lang="en-US" b="1" baseline="0" dirty="0">
                          <a:solidFill>
                            <a:schemeClr val="accent4">
                              <a:lumMod val="10000"/>
                            </a:schemeClr>
                          </a:solidFill>
                          <a:latin typeface="Arial" panose="020B0604020202020204" pitchFamily="34" charset="0"/>
                          <a:cs typeface="Arial" panose="020B0604020202020204" pitchFamily="34" charset="0"/>
                        </a:rPr>
                        <a:t> Exposure</a:t>
                      </a:r>
                      <a:endParaRPr lang="en-US" b="1" dirty="0">
                        <a:solidFill>
                          <a:schemeClr val="accent4">
                            <a:lumMod val="10000"/>
                          </a:schemeClr>
                        </a:solidFill>
                        <a:latin typeface="Arial" panose="020B0604020202020204" pitchFamily="34" charset="0"/>
                        <a:cs typeface="Arial" panose="020B0604020202020204" pitchFamily="34" charset="0"/>
                      </a:endParaRPr>
                    </a:p>
                  </a:txBody>
                  <a:tcPr>
                    <a:lnL>
                      <a:noFill/>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C</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D</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C’</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D’</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bl>
          </a:graphicData>
        </a:graphic>
      </p:graphicFrame>
      <p:sp>
        <p:nvSpPr>
          <p:cNvPr id="7" name="TextBox 6"/>
          <p:cNvSpPr txBox="1"/>
          <p:nvPr/>
        </p:nvSpPr>
        <p:spPr>
          <a:xfrm>
            <a:off x="3733800" y="3272136"/>
            <a:ext cx="6477000" cy="461665"/>
          </a:xfrm>
          <a:prstGeom prst="rect">
            <a:avLst/>
          </a:prstGeom>
          <a:noFill/>
        </p:spPr>
        <p:txBody>
          <a:bodyPr wrap="square" rtlCol="0">
            <a:spAutoFit/>
          </a:bodyPr>
          <a:lstStyle/>
          <a:p>
            <a:r>
              <a:rPr lang="en-US" sz="2400" b="1" dirty="0">
                <a:solidFill>
                  <a:schemeClr val="accent4">
                    <a:lumMod val="10000"/>
                  </a:schemeClr>
                </a:solidFill>
                <a:latin typeface="Symbol" panose="05050102010706020507" pitchFamily="18" charset="2"/>
              </a:rPr>
              <a:t>a</a:t>
            </a:r>
            <a:r>
              <a:rPr lang="en-US" sz="2400" b="1" dirty="0">
                <a:solidFill>
                  <a:schemeClr val="accent4">
                    <a:lumMod val="10000"/>
                  </a:schemeClr>
                </a:solidFill>
              </a:rPr>
              <a:t> = A’/A      </a:t>
            </a:r>
            <a:r>
              <a:rPr lang="en-US" sz="2400" b="1" dirty="0">
                <a:solidFill>
                  <a:schemeClr val="accent4">
                    <a:lumMod val="10000"/>
                  </a:schemeClr>
                </a:solidFill>
                <a:latin typeface="Symbol" panose="05050102010706020507" pitchFamily="18" charset="2"/>
              </a:rPr>
              <a:t>b</a:t>
            </a:r>
            <a:r>
              <a:rPr lang="en-US" sz="2400" b="1" dirty="0">
                <a:solidFill>
                  <a:schemeClr val="accent4">
                    <a:lumMod val="10000"/>
                  </a:schemeClr>
                </a:solidFill>
              </a:rPr>
              <a:t> = B’/B      </a:t>
            </a:r>
            <a:r>
              <a:rPr lang="en-US" sz="2400" b="1" dirty="0">
                <a:solidFill>
                  <a:schemeClr val="accent4">
                    <a:lumMod val="10000"/>
                  </a:schemeClr>
                </a:solidFill>
                <a:latin typeface="Symbol" panose="05050102010706020507" pitchFamily="18" charset="2"/>
              </a:rPr>
              <a:t>g</a:t>
            </a:r>
            <a:r>
              <a:rPr lang="en-US" sz="2400" b="1" dirty="0">
                <a:solidFill>
                  <a:schemeClr val="accent4">
                    <a:lumMod val="10000"/>
                  </a:schemeClr>
                </a:solidFill>
              </a:rPr>
              <a:t> = C’/C       </a:t>
            </a:r>
            <a:r>
              <a:rPr lang="en-US" sz="2400" b="1" dirty="0">
                <a:solidFill>
                  <a:schemeClr val="accent4">
                    <a:lumMod val="10000"/>
                  </a:schemeClr>
                </a:solidFill>
                <a:latin typeface="Symbol" panose="05050102010706020507" pitchFamily="18" charset="2"/>
              </a:rPr>
              <a:t>d</a:t>
            </a:r>
            <a:r>
              <a:rPr lang="en-US" sz="2400" b="1" dirty="0">
                <a:solidFill>
                  <a:schemeClr val="accent4">
                    <a:lumMod val="10000"/>
                  </a:schemeClr>
                </a:solidFill>
              </a:rPr>
              <a:t> = D’/D</a:t>
            </a:r>
          </a:p>
        </p:txBody>
      </p:sp>
      <p:sp>
        <p:nvSpPr>
          <p:cNvPr id="8" name="TextBox 7"/>
          <p:cNvSpPr txBox="1"/>
          <p:nvPr/>
        </p:nvSpPr>
        <p:spPr>
          <a:xfrm>
            <a:off x="3148914" y="3879675"/>
            <a:ext cx="6477000" cy="3231654"/>
          </a:xfrm>
          <a:prstGeom prst="rect">
            <a:avLst/>
          </a:prstGeom>
          <a:noFill/>
        </p:spPr>
        <p:txBody>
          <a:bodyPr wrap="square" rtlCol="0">
            <a:spAutoFit/>
          </a:bodyPr>
          <a:lstStyle/>
          <a:p>
            <a:pPr algn="ctr"/>
            <a:r>
              <a:rPr lang="en-US" sz="2400" b="1" dirty="0">
                <a:solidFill>
                  <a:srgbClr val="00853E"/>
                </a:solidFill>
              </a:rPr>
              <a:t>OR = a*d/b*c</a:t>
            </a:r>
          </a:p>
          <a:p>
            <a:pPr algn="ctr"/>
            <a:endParaRPr lang="en-US" sz="1200" b="1" dirty="0">
              <a:solidFill>
                <a:schemeClr val="accent4">
                  <a:lumMod val="10000"/>
                </a:schemeClr>
              </a:solidFill>
            </a:endParaRPr>
          </a:p>
          <a:p>
            <a:pPr algn="ctr"/>
            <a:r>
              <a:rPr lang="en-US" sz="2400" b="1" dirty="0">
                <a:solidFill>
                  <a:schemeClr val="accent4">
                    <a:lumMod val="10000"/>
                  </a:schemeClr>
                </a:solidFill>
                <a:latin typeface="Symbol" panose="05050102010706020507" pitchFamily="18" charset="2"/>
              </a:rPr>
              <a:t>a</a:t>
            </a:r>
            <a:r>
              <a:rPr lang="en-US" sz="2400" b="1" dirty="0">
                <a:solidFill>
                  <a:schemeClr val="accent4">
                    <a:lumMod val="10000"/>
                  </a:schemeClr>
                </a:solidFill>
              </a:rPr>
              <a:t>*</a:t>
            </a:r>
            <a:r>
              <a:rPr lang="en-US" sz="2400" b="1" dirty="0">
                <a:solidFill>
                  <a:schemeClr val="accent4">
                    <a:lumMod val="10000"/>
                  </a:schemeClr>
                </a:solidFill>
                <a:latin typeface="Symbol" panose="05050102010706020507" pitchFamily="18" charset="2"/>
              </a:rPr>
              <a:t>d</a:t>
            </a:r>
            <a:r>
              <a:rPr lang="en-US" sz="2400" b="1" dirty="0">
                <a:solidFill>
                  <a:schemeClr val="accent4">
                    <a:lumMod val="10000"/>
                  </a:schemeClr>
                </a:solidFill>
              </a:rPr>
              <a:t> = </a:t>
            </a:r>
            <a:r>
              <a:rPr lang="en-US" sz="2400" b="1" dirty="0">
                <a:solidFill>
                  <a:schemeClr val="accent4">
                    <a:lumMod val="10000"/>
                  </a:schemeClr>
                </a:solidFill>
                <a:latin typeface="Symbol" panose="05050102010706020507" pitchFamily="18" charset="2"/>
              </a:rPr>
              <a:t>b</a:t>
            </a:r>
            <a:r>
              <a:rPr lang="en-US" sz="2400" b="1" dirty="0">
                <a:solidFill>
                  <a:schemeClr val="accent4">
                    <a:lumMod val="10000"/>
                  </a:schemeClr>
                </a:solidFill>
              </a:rPr>
              <a:t>*</a:t>
            </a:r>
            <a:r>
              <a:rPr lang="en-US" sz="2400" b="1" dirty="0">
                <a:solidFill>
                  <a:schemeClr val="accent4">
                    <a:lumMod val="10000"/>
                  </a:schemeClr>
                </a:solidFill>
                <a:latin typeface="Symbol" panose="05050102010706020507" pitchFamily="18" charset="2"/>
              </a:rPr>
              <a:t>g  		</a:t>
            </a:r>
            <a:r>
              <a:rPr lang="en-US" sz="2400" b="1" dirty="0">
                <a:solidFill>
                  <a:srgbClr val="00853E"/>
                </a:solidFill>
                <a:latin typeface="Arial" panose="020B0604020202020204" pitchFamily="34" charset="0"/>
                <a:cs typeface="Arial" panose="020B0604020202020204" pitchFamily="34" charset="0"/>
              </a:rPr>
              <a:t>no selection bias</a:t>
            </a:r>
          </a:p>
          <a:p>
            <a:pPr algn="ctr"/>
            <a:endParaRPr lang="en-US" sz="2400" b="1" dirty="0">
              <a:solidFill>
                <a:schemeClr val="accent4">
                  <a:lumMod val="10000"/>
                </a:schemeClr>
              </a:solidFill>
              <a:latin typeface="Arial" panose="020B0604020202020204" pitchFamily="34" charset="0"/>
              <a:cs typeface="Arial" panose="020B0604020202020204" pitchFamily="34" charset="0"/>
            </a:endParaRPr>
          </a:p>
          <a:p>
            <a:pPr algn="ctr"/>
            <a:r>
              <a:rPr lang="en-US" sz="2400" b="1" dirty="0">
                <a:solidFill>
                  <a:schemeClr val="accent4">
                    <a:lumMod val="10000"/>
                  </a:schemeClr>
                </a:solidFill>
                <a:latin typeface="Symbol" panose="05050102010706020507" pitchFamily="18" charset="2"/>
              </a:rPr>
              <a:t>a</a:t>
            </a:r>
            <a:r>
              <a:rPr lang="en-US" sz="2400" b="1" dirty="0">
                <a:solidFill>
                  <a:schemeClr val="accent4">
                    <a:lumMod val="10000"/>
                  </a:schemeClr>
                </a:solidFill>
              </a:rPr>
              <a:t>*</a:t>
            </a:r>
            <a:r>
              <a:rPr lang="en-US" sz="2400" b="1" dirty="0">
                <a:solidFill>
                  <a:schemeClr val="accent4">
                    <a:lumMod val="10000"/>
                  </a:schemeClr>
                </a:solidFill>
                <a:latin typeface="Symbol" panose="05050102010706020507" pitchFamily="18" charset="2"/>
              </a:rPr>
              <a:t>d</a:t>
            </a:r>
            <a:r>
              <a:rPr lang="en-US" sz="2400" b="1" dirty="0">
                <a:solidFill>
                  <a:schemeClr val="accent4">
                    <a:lumMod val="10000"/>
                  </a:schemeClr>
                </a:solidFill>
              </a:rPr>
              <a:t> &gt; </a:t>
            </a:r>
            <a:r>
              <a:rPr lang="en-US" sz="2400" b="1" dirty="0">
                <a:solidFill>
                  <a:schemeClr val="accent4">
                    <a:lumMod val="10000"/>
                  </a:schemeClr>
                </a:solidFill>
                <a:latin typeface="Symbol" panose="05050102010706020507" pitchFamily="18" charset="2"/>
              </a:rPr>
              <a:t>b</a:t>
            </a:r>
            <a:r>
              <a:rPr lang="en-US" sz="2400" b="1" dirty="0">
                <a:solidFill>
                  <a:schemeClr val="accent4">
                    <a:lumMod val="10000"/>
                  </a:schemeClr>
                </a:solidFill>
              </a:rPr>
              <a:t>*</a:t>
            </a:r>
            <a:r>
              <a:rPr lang="en-US" sz="2400" b="1" dirty="0">
                <a:solidFill>
                  <a:schemeClr val="accent4">
                    <a:lumMod val="10000"/>
                  </a:schemeClr>
                </a:solidFill>
                <a:latin typeface="Symbol" panose="05050102010706020507" pitchFamily="18" charset="2"/>
              </a:rPr>
              <a:t>g  			</a:t>
            </a:r>
            <a:r>
              <a:rPr lang="en-US" sz="2400" b="1" dirty="0">
                <a:solidFill>
                  <a:srgbClr val="00853E"/>
                </a:solidFill>
                <a:latin typeface="Symbol" panose="05050102010706020507" pitchFamily="18" charset="2"/>
              </a:rPr>
              <a:t>                   ?</a:t>
            </a:r>
            <a:endParaRPr lang="en-US" sz="2400" b="1" dirty="0">
              <a:solidFill>
                <a:srgbClr val="00853E"/>
              </a:solidFill>
              <a:latin typeface="Arial" panose="020B0604020202020204" pitchFamily="34" charset="0"/>
              <a:cs typeface="Arial" panose="020B0604020202020204" pitchFamily="34" charset="0"/>
            </a:endParaRPr>
          </a:p>
          <a:p>
            <a:pPr algn="ctr"/>
            <a:endParaRPr lang="en-US" sz="2400" b="1" dirty="0">
              <a:solidFill>
                <a:schemeClr val="accent4">
                  <a:lumMod val="10000"/>
                </a:schemeClr>
              </a:solidFill>
              <a:latin typeface="Symbol" panose="05050102010706020507" pitchFamily="18" charset="2"/>
            </a:endParaRPr>
          </a:p>
          <a:p>
            <a:pPr algn="ctr"/>
            <a:r>
              <a:rPr lang="en-US" sz="2400" b="1" dirty="0">
                <a:solidFill>
                  <a:schemeClr val="accent4">
                    <a:lumMod val="10000"/>
                  </a:schemeClr>
                </a:solidFill>
                <a:latin typeface="Symbol" panose="05050102010706020507" pitchFamily="18" charset="2"/>
              </a:rPr>
              <a:t>a</a:t>
            </a:r>
            <a:r>
              <a:rPr lang="en-US" sz="2400" b="1" dirty="0">
                <a:solidFill>
                  <a:schemeClr val="accent4">
                    <a:lumMod val="10000"/>
                  </a:schemeClr>
                </a:solidFill>
              </a:rPr>
              <a:t>*</a:t>
            </a:r>
            <a:r>
              <a:rPr lang="en-US" sz="2400" b="1" dirty="0">
                <a:solidFill>
                  <a:schemeClr val="accent4">
                    <a:lumMod val="10000"/>
                  </a:schemeClr>
                </a:solidFill>
                <a:latin typeface="Symbol" panose="05050102010706020507" pitchFamily="18" charset="2"/>
              </a:rPr>
              <a:t>d</a:t>
            </a:r>
            <a:r>
              <a:rPr lang="en-US" sz="2400" b="1" dirty="0">
                <a:solidFill>
                  <a:schemeClr val="accent4">
                    <a:lumMod val="10000"/>
                  </a:schemeClr>
                </a:solidFill>
              </a:rPr>
              <a:t> &lt; </a:t>
            </a:r>
            <a:r>
              <a:rPr lang="en-US" sz="2400" b="1" dirty="0">
                <a:solidFill>
                  <a:schemeClr val="accent4">
                    <a:lumMod val="10000"/>
                  </a:schemeClr>
                </a:solidFill>
                <a:latin typeface="Symbol" panose="05050102010706020507" pitchFamily="18" charset="2"/>
              </a:rPr>
              <a:t>b</a:t>
            </a:r>
            <a:r>
              <a:rPr lang="en-US" sz="2400" b="1" dirty="0">
                <a:solidFill>
                  <a:schemeClr val="accent4">
                    <a:lumMod val="10000"/>
                  </a:schemeClr>
                </a:solidFill>
              </a:rPr>
              <a:t>*</a:t>
            </a:r>
            <a:r>
              <a:rPr lang="en-US" sz="2400" b="1" dirty="0">
                <a:solidFill>
                  <a:schemeClr val="accent4">
                    <a:lumMod val="10000"/>
                  </a:schemeClr>
                </a:solidFill>
                <a:latin typeface="Symbol" panose="05050102010706020507" pitchFamily="18" charset="2"/>
              </a:rPr>
              <a:t>g  			</a:t>
            </a:r>
            <a:r>
              <a:rPr lang="en-US" sz="2400" b="1" dirty="0">
                <a:solidFill>
                  <a:srgbClr val="00853E"/>
                </a:solidFill>
                <a:latin typeface="Symbol" panose="05050102010706020507" pitchFamily="18" charset="2"/>
              </a:rPr>
              <a:t>                   ?</a:t>
            </a:r>
            <a:endParaRPr lang="en-US" sz="2400" b="1" dirty="0">
              <a:solidFill>
                <a:srgbClr val="00853E"/>
              </a:solidFill>
              <a:latin typeface="Arial" panose="020B0604020202020204" pitchFamily="34" charset="0"/>
              <a:cs typeface="Arial" panose="020B0604020202020204" pitchFamily="34" charset="0"/>
            </a:endParaRPr>
          </a:p>
          <a:p>
            <a:pPr algn="ctr"/>
            <a:endParaRPr lang="en-US" sz="2400" b="1" dirty="0">
              <a:solidFill>
                <a:schemeClr val="accent4">
                  <a:lumMod val="10000"/>
                </a:schemeClr>
              </a:solidFill>
              <a:latin typeface="Arial" panose="020B0604020202020204" pitchFamily="34" charset="0"/>
              <a:cs typeface="Arial" panose="020B0604020202020204" pitchFamily="34" charset="0"/>
            </a:endParaRPr>
          </a:p>
          <a:p>
            <a:pPr algn="ctr"/>
            <a:endParaRPr lang="en-US" sz="2400" b="1" dirty="0">
              <a:solidFill>
                <a:schemeClr val="accent4">
                  <a:lumMod val="10000"/>
                </a:schemeClr>
              </a:solidFill>
              <a:latin typeface="Symbol" panose="05050102010706020507" pitchFamily="18" charset="2"/>
            </a:endParaRPr>
          </a:p>
        </p:txBody>
      </p:sp>
    </p:spTree>
    <p:extLst>
      <p:ext uri="{BB962C8B-B14F-4D97-AF65-F5344CB8AC3E}">
        <p14:creationId xmlns:p14="http://schemas.microsoft.com/office/powerpoint/2010/main" val="182794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Population OR and Sample OR</a:t>
            </a:r>
          </a:p>
        </p:txBody>
      </p:sp>
      <mc:AlternateContent xmlns:mc="http://schemas.openxmlformats.org/markup-compatibility/2006" xmlns:a14="http://schemas.microsoft.com/office/drawing/2010/main">
        <mc:Choice Requires="a14">
          <p:sp>
            <p:nvSpPr>
              <p:cNvPr id="4" name="TextBox 3"/>
              <p:cNvSpPr txBox="1"/>
              <p:nvPr/>
            </p:nvSpPr>
            <p:spPr>
              <a:xfrm>
                <a:off x="3805883" y="2013022"/>
                <a:ext cx="3451653" cy="864339"/>
              </a:xfrm>
              <a:prstGeom prst="rect">
                <a:avLst/>
              </a:prstGeom>
              <a:noFill/>
            </p:spPr>
            <p:txBody>
              <a:bodyPr wrap="square" lIns="0" tIns="0" rIns="0" bIns="0" rtlCol="0">
                <a:spAutoFit/>
              </a:bodyPr>
              <a:lstStyle/>
              <a:p>
                <a:pPr algn="ctr"/>
                <a14:m>
                  <m:oMath xmlns:m="http://schemas.openxmlformats.org/officeDocument/2006/math">
                    <m:f>
                      <m:fPr>
                        <m:ctrlPr>
                          <a:rPr lang="en-US" sz="3600" b="0" i="1" smtClean="0">
                            <a:latin typeface="Cambria Math" panose="02040503050406030204" pitchFamily="18" charset="0"/>
                          </a:rPr>
                        </m:ctrlPr>
                      </m:fPr>
                      <m:num>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𝐴</m:t>
                            </m:r>
                          </m:e>
                          <m:sup>
                            <m:r>
                              <a:rPr lang="en-US" sz="3600" b="0" i="1" smtClean="0">
                                <a:latin typeface="Cambria Math" panose="02040503050406030204" pitchFamily="18" charset="0"/>
                              </a:rPr>
                              <m:t>′</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𝐷</m:t>
                            </m:r>
                          </m:e>
                          <m:sup>
                            <m:r>
                              <a:rPr lang="en-US" sz="3600" b="0" i="1" smtClean="0">
                                <a:latin typeface="Cambria Math" panose="02040503050406030204" pitchFamily="18" charset="0"/>
                              </a:rPr>
                              <m:t>′</m:t>
                            </m:r>
                          </m:sup>
                        </m:sSup>
                      </m:num>
                      <m:den>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𝐵</m:t>
                            </m:r>
                          </m:e>
                          <m:sup>
                            <m:r>
                              <a:rPr lang="en-US" sz="3600" b="0" i="1" smtClean="0">
                                <a:latin typeface="Cambria Math" panose="02040503050406030204" pitchFamily="18" charset="0"/>
                              </a:rPr>
                              <m:t>′</m:t>
                            </m:r>
                          </m:sup>
                        </m:sSup>
                        <m:r>
                          <a:rPr lang="en-US" sz="3600" b="0" i="1" smtClean="0">
                            <a:latin typeface="Cambria Math" panose="02040503050406030204" pitchFamily="18" charset="0"/>
                          </a:rPr>
                          <m:t>∗</m:t>
                        </m:r>
                        <m:r>
                          <a:rPr lang="en-US" sz="3600" b="0" i="1" smtClean="0">
                            <a:latin typeface="Cambria Math" panose="02040503050406030204" pitchFamily="18" charset="0"/>
                          </a:rPr>
                          <m:t>𝐶</m:t>
                        </m:r>
                        <m:r>
                          <a:rPr lang="en-US" sz="3600" b="0" i="1" smtClean="0">
                            <a:latin typeface="Cambria Math" panose="02040503050406030204" pitchFamily="18" charset="0"/>
                          </a:rPr>
                          <m:t>′</m:t>
                        </m:r>
                      </m:den>
                    </m:f>
                  </m:oMath>
                </a14:m>
                <a:r>
                  <a:rPr lang="en-US" sz="3600" dirty="0"/>
                  <a:t> = X </a:t>
                </a:r>
                <a14:m>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𝐴</m:t>
                        </m:r>
                        <m:r>
                          <a:rPr lang="en-US" sz="3600" b="0" i="1" smtClean="0">
                            <a:latin typeface="Cambria Math" panose="02040503050406030204" pitchFamily="18" charset="0"/>
                          </a:rPr>
                          <m:t>∗</m:t>
                        </m:r>
                        <m:r>
                          <a:rPr lang="en-US" sz="3600" b="0" i="1" smtClean="0">
                            <a:latin typeface="Cambria Math" panose="02040503050406030204" pitchFamily="18" charset="0"/>
                          </a:rPr>
                          <m:t>𝐷</m:t>
                        </m:r>
                      </m:num>
                      <m:den>
                        <m:r>
                          <a:rPr lang="en-US" sz="3600" b="0" i="1" smtClean="0">
                            <a:latin typeface="Cambria Math" panose="02040503050406030204" pitchFamily="18" charset="0"/>
                          </a:rPr>
                          <m:t>𝐵</m:t>
                        </m:r>
                        <m:r>
                          <a:rPr lang="en-US" sz="3600" b="0" i="1" smtClean="0">
                            <a:latin typeface="Cambria Math" panose="02040503050406030204" pitchFamily="18" charset="0"/>
                          </a:rPr>
                          <m:t>∗</m:t>
                        </m:r>
                        <m:r>
                          <a:rPr lang="en-US" sz="3600" b="0" i="1" smtClean="0">
                            <a:latin typeface="Cambria Math" panose="02040503050406030204" pitchFamily="18" charset="0"/>
                          </a:rPr>
                          <m:t>𝐶</m:t>
                        </m:r>
                      </m:den>
                    </m:f>
                  </m:oMath>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3805883" y="2013022"/>
                <a:ext cx="3451653" cy="864339"/>
              </a:xfrm>
              <a:prstGeom prst="rect">
                <a:avLst/>
              </a:prstGeom>
              <a:blipFill rotWithShape="0">
                <a:blip r:embed="rId2"/>
                <a:stretch>
                  <a:fillRect b="-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150975" y="3194871"/>
                <a:ext cx="4761468" cy="1489062"/>
              </a:xfrm>
              <a:prstGeom prst="rect">
                <a:avLst/>
              </a:prstGeom>
              <a:noFill/>
            </p:spPr>
            <p:txBody>
              <a:bodyPr wrap="square" lIns="0" tIns="0" rIns="0" bIns="0" rtlCol="0">
                <a:spAutoFit/>
              </a:bodyPr>
              <a:lstStyle/>
              <a:p>
                <a:pPr algn="ctr"/>
                <a:r>
                  <a:rPr lang="en-US" sz="3600" b="0" dirty="0"/>
                  <a:t>X = </a:t>
                </a:r>
                <a14:m>
                  <m:oMath xmlns:m="http://schemas.openxmlformats.org/officeDocument/2006/math">
                    <m:f>
                      <m:fPr>
                        <m:ctrlPr>
                          <a:rPr lang="en-US" sz="3600" b="0" i="1" smtClean="0">
                            <a:latin typeface="Cambria Math" panose="02040503050406030204" pitchFamily="18" charset="0"/>
                          </a:rPr>
                        </m:ctrlPr>
                      </m:fPr>
                      <m:num>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m:t>
                            </m:r>
                            <m:r>
                              <a:rPr lang="en-US" sz="3600" b="0" i="1" smtClean="0">
                                <a:latin typeface="Cambria Math" panose="02040503050406030204" pitchFamily="18" charset="0"/>
                              </a:rPr>
                              <m:t>𝐴</m:t>
                            </m:r>
                          </m:e>
                          <m:sup>
                            <m:r>
                              <a:rPr lang="en-US" sz="3600" b="0" i="1" smtClean="0">
                                <a:latin typeface="Cambria Math" panose="02040503050406030204" pitchFamily="18" charset="0"/>
                              </a:rPr>
                              <m:t>′</m:t>
                            </m:r>
                          </m:sup>
                        </m:sSup>
                        <m:r>
                          <a:rPr lang="en-US" sz="3600" b="0" i="1" smtClean="0">
                            <a:latin typeface="Cambria Math" panose="02040503050406030204" pitchFamily="18" charset="0"/>
                          </a:rPr>
                          <m:t>/</m:t>
                        </m:r>
                        <m:r>
                          <a:rPr lang="en-US" sz="3600" b="0" i="1" smtClean="0">
                            <a:latin typeface="Cambria Math" panose="02040503050406030204" pitchFamily="18" charset="0"/>
                          </a:rPr>
                          <m:t>𝐴</m:t>
                        </m:r>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m:t>
                            </m:r>
                            <m:r>
                              <a:rPr lang="en-US" sz="3600" b="0" i="1" smtClean="0">
                                <a:latin typeface="Cambria Math" panose="02040503050406030204" pitchFamily="18" charset="0"/>
                              </a:rPr>
                              <m:t>𝐷</m:t>
                            </m:r>
                          </m:e>
                          <m:sup>
                            <m:r>
                              <a:rPr lang="en-US" sz="3600" b="0" i="1" smtClean="0">
                                <a:latin typeface="Cambria Math" panose="02040503050406030204" pitchFamily="18" charset="0"/>
                              </a:rPr>
                              <m:t>′</m:t>
                            </m:r>
                          </m:sup>
                        </m:sSup>
                        <m:r>
                          <a:rPr lang="en-US" sz="3600" b="0" i="1" smtClean="0">
                            <a:latin typeface="Cambria Math" panose="02040503050406030204" pitchFamily="18" charset="0"/>
                          </a:rPr>
                          <m:t>/</m:t>
                        </m:r>
                        <m:r>
                          <a:rPr lang="en-US" sz="3600" b="0" i="1" smtClean="0">
                            <a:latin typeface="Cambria Math" panose="02040503050406030204" pitchFamily="18" charset="0"/>
                          </a:rPr>
                          <m:t>𝐷</m:t>
                        </m:r>
                        <m:r>
                          <a:rPr lang="en-US" sz="3600" b="0" i="1" smtClean="0">
                            <a:latin typeface="Cambria Math" panose="02040503050406030204" pitchFamily="18" charset="0"/>
                          </a:rPr>
                          <m:t>)</m:t>
                        </m:r>
                      </m:num>
                      <m:den>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m:t>
                            </m:r>
                            <m:r>
                              <a:rPr lang="en-US" sz="3600" b="0" i="1" smtClean="0">
                                <a:latin typeface="Cambria Math" panose="02040503050406030204" pitchFamily="18" charset="0"/>
                              </a:rPr>
                              <m:t>𝐵</m:t>
                            </m:r>
                          </m:e>
                          <m:sup>
                            <m:r>
                              <a:rPr lang="en-US" sz="3600" b="0" i="1" smtClean="0">
                                <a:latin typeface="Cambria Math" panose="02040503050406030204" pitchFamily="18" charset="0"/>
                              </a:rPr>
                              <m:t>′</m:t>
                            </m:r>
                          </m:sup>
                        </m:sSup>
                        <m:r>
                          <a:rPr lang="en-US" sz="3600" b="0" i="1" smtClean="0">
                            <a:latin typeface="Cambria Math" panose="02040503050406030204" pitchFamily="18" charset="0"/>
                          </a:rPr>
                          <m:t>/</m:t>
                        </m:r>
                        <m:r>
                          <a:rPr lang="en-US" sz="3600" b="0" i="1" smtClean="0">
                            <a:latin typeface="Cambria Math" panose="02040503050406030204" pitchFamily="18" charset="0"/>
                          </a:rPr>
                          <m:t>𝐵</m:t>
                        </m:r>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𝐶</m:t>
                            </m:r>
                          </m:e>
                          <m:sup>
                            <m:r>
                              <a:rPr lang="en-US" sz="3600" b="0" i="1" smtClean="0">
                                <a:latin typeface="Cambria Math" panose="02040503050406030204" pitchFamily="18" charset="0"/>
                              </a:rPr>
                              <m:t>′</m:t>
                            </m:r>
                          </m:sup>
                        </m:sSup>
                        <m:r>
                          <a:rPr lang="en-US" sz="3600" b="0" i="1" smtClean="0">
                            <a:latin typeface="Cambria Math" panose="02040503050406030204" pitchFamily="18" charset="0"/>
                          </a:rPr>
                          <m:t>/</m:t>
                        </m:r>
                        <m:r>
                          <a:rPr lang="en-US" sz="3600" b="0" i="1" smtClean="0">
                            <a:latin typeface="Cambria Math" panose="02040503050406030204" pitchFamily="18" charset="0"/>
                          </a:rPr>
                          <m:t>𝐶</m:t>
                        </m:r>
                        <m:r>
                          <a:rPr lang="en-US" sz="3600" b="0" i="1" smtClean="0">
                            <a:latin typeface="Cambria Math" panose="02040503050406030204" pitchFamily="18" charset="0"/>
                          </a:rPr>
                          <m:t>)</m:t>
                        </m:r>
                      </m:den>
                    </m:f>
                  </m:oMath>
                </a14:m>
                <a:r>
                  <a:rPr lang="en-US" sz="3600" b="0" dirty="0"/>
                  <a:t>= </a:t>
                </a:r>
                <a14:m>
                  <m:oMath xmlns:m="http://schemas.openxmlformats.org/officeDocument/2006/math">
                    <m:f>
                      <m:fPr>
                        <m:ctrlPr>
                          <a:rPr lang="en-US" sz="3600" b="0" i="1" smtClean="0">
                            <a:latin typeface="Cambria Math" panose="02040503050406030204" pitchFamily="18" charset="0"/>
                          </a:rPr>
                        </m:ctrlPr>
                      </m:fPr>
                      <m:num>
                        <m:r>
                          <m:rPr>
                            <m:sty m:val="p"/>
                          </m:rPr>
                          <a:rPr lang="en-US" sz="3600" i="1" smtClean="0">
                            <a:latin typeface="Cambria Math" panose="02040503050406030204" pitchFamily="18" charset="0"/>
                          </a:rPr>
                          <m:t>α</m:t>
                        </m:r>
                        <m:r>
                          <a:rPr lang="en-US" sz="3600" b="0" i="1" smtClean="0">
                            <a:latin typeface="Cambria Math" panose="02040503050406030204" pitchFamily="18" charset="0"/>
                          </a:rPr>
                          <m:t>∗</m:t>
                        </m:r>
                        <m:r>
                          <m:rPr>
                            <m:sty m:val="p"/>
                          </m:rPr>
                          <a:rPr lang="el-GR" sz="3600" b="0" i="1" smtClean="0">
                            <a:latin typeface="Cambria Math" panose="02040503050406030204" pitchFamily="18" charset="0"/>
                          </a:rPr>
                          <m:t>δ</m:t>
                        </m:r>
                      </m:num>
                      <m:den>
                        <m:r>
                          <m:rPr>
                            <m:sty m:val="p"/>
                          </m:rPr>
                          <a:rPr lang="el-GR" sz="3600" b="0" i="1" smtClean="0">
                            <a:latin typeface="Cambria Math" panose="02040503050406030204" pitchFamily="18" charset="0"/>
                          </a:rPr>
                          <m:t>β</m:t>
                        </m:r>
                        <m:r>
                          <a:rPr lang="en-US" sz="3600" b="0" i="1" smtClean="0">
                            <a:latin typeface="Cambria Math" panose="02040503050406030204" pitchFamily="18" charset="0"/>
                          </a:rPr>
                          <m:t>∗</m:t>
                        </m:r>
                        <m:r>
                          <m:rPr>
                            <m:sty m:val="p"/>
                          </m:rPr>
                          <a:rPr lang="el-GR" sz="3600" b="0" i="1" smtClean="0">
                            <a:latin typeface="Cambria Math" panose="02040503050406030204" pitchFamily="18" charset="0"/>
                          </a:rPr>
                          <m:t>γ</m:t>
                        </m:r>
                      </m:den>
                    </m:f>
                  </m:oMath>
                </a14:m>
                <a:r>
                  <a:rPr lang="en-US" sz="3600" dirty="0"/>
                  <a:t> </a:t>
                </a:r>
              </a:p>
              <a:p>
                <a:pPr algn="ctr"/>
                <a:endParaRPr lang="en-US" sz="3600" dirty="0"/>
              </a:p>
            </p:txBody>
          </p:sp>
        </mc:Choice>
        <mc:Fallback xmlns="">
          <p:sp>
            <p:nvSpPr>
              <p:cNvPr id="5" name="TextBox 4"/>
              <p:cNvSpPr txBox="1">
                <a:spLocks noRot="1" noChangeAspect="1" noMove="1" noResize="1" noEditPoints="1" noAdjustHandles="1" noChangeArrowheads="1" noChangeShapeType="1" noTextEdit="1"/>
              </p:cNvSpPr>
              <p:nvPr/>
            </p:nvSpPr>
            <p:spPr>
              <a:xfrm>
                <a:off x="3150975" y="3194871"/>
                <a:ext cx="4761468" cy="148906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215084" y="4457392"/>
                <a:ext cx="4761468" cy="1435586"/>
              </a:xfrm>
              <a:prstGeom prst="rect">
                <a:avLst/>
              </a:prstGeom>
              <a:noFill/>
            </p:spPr>
            <p:txBody>
              <a:bodyPr wrap="square" lIns="0" tIns="0" rIns="0" bIns="0" rtlCol="0">
                <a:spAutoFit/>
              </a:bodyPr>
              <a:lstStyle/>
              <a:p>
                <a:pPr algn="ctr"/>
                <a:r>
                  <a:rPr lang="en-US" sz="3600" dirty="0"/>
                  <a:t>OR</a:t>
                </a:r>
                <a:r>
                  <a:rPr lang="en-US" sz="3600" baseline="-25000" dirty="0"/>
                  <a:t>s</a:t>
                </a:r>
                <a:r>
                  <a:rPr lang="en-US" sz="3600" dirty="0"/>
                  <a:t>=</a:t>
                </a:r>
                <a14:m>
                  <m:oMath xmlns:m="http://schemas.openxmlformats.org/officeDocument/2006/math">
                    <m:f>
                      <m:fPr>
                        <m:ctrlPr>
                          <a:rPr lang="en-US" sz="3600" b="0" i="1" smtClean="0">
                            <a:latin typeface="Cambria Math" panose="02040503050406030204" pitchFamily="18" charset="0"/>
                          </a:rPr>
                        </m:ctrlPr>
                      </m:fPr>
                      <m:num>
                        <m:r>
                          <m:rPr>
                            <m:sty m:val="p"/>
                          </m:rPr>
                          <a:rPr lang="en-US" sz="3600" i="1" smtClean="0">
                            <a:latin typeface="Cambria Math" panose="02040503050406030204" pitchFamily="18" charset="0"/>
                          </a:rPr>
                          <m:t>α</m:t>
                        </m:r>
                        <m:r>
                          <a:rPr lang="en-US" sz="3600" b="0" i="1" smtClean="0">
                            <a:latin typeface="Cambria Math" panose="02040503050406030204" pitchFamily="18" charset="0"/>
                          </a:rPr>
                          <m:t>∗</m:t>
                        </m:r>
                        <m:r>
                          <m:rPr>
                            <m:sty m:val="p"/>
                          </m:rPr>
                          <a:rPr lang="el-GR" sz="3600" b="0" i="1" smtClean="0">
                            <a:latin typeface="Cambria Math" panose="02040503050406030204" pitchFamily="18" charset="0"/>
                          </a:rPr>
                          <m:t>δ</m:t>
                        </m:r>
                      </m:num>
                      <m:den>
                        <m:r>
                          <m:rPr>
                            <m:sty m:val="p"/>
                          </m:rPr>
                          <a:rPr lang="el-GR" sz="3600" b="0" i="1" smtClean="0">
                            <a:latin typeface="Cambria Math" panose="02040503050406030204" pitchFamily="18" charset="0"/>
                          </a:rPr>
                          <m:t>β</m:t>
                        </m:r>
                        <m:r>
                          <a:rPr lang="en-US" sz="3600" b="0" i="1" smtClean="0">
                            <a:latin typeface="Cambria Math" panose="02040503050406030204" pitchFamily="18" charset="0"/>
                          </a:rPr>
                          <m:t>∗</m:t>
                        </m:r>
                        <m:r>
                          <m:rPr>
                            <m:sty m:val="p"/>
                          </m:rPr>
                          <a:rPr lang="el-GR" sz="3600" b="0" i="1" smtClean="0">
                            <a:latin typeface="Cambria Math" panose="02040503050406030204" pitchFamily="18" charset="0"/>
                          </a:rPr>
                          <m:t>γ</m:t>
                        </m:r>
                      </m:den>
                    </m:f>
                  </m:oMath>
                </a14:m>
                <a:r>
                  <a:rPr lang="en-US" sz="3600" dirty="0"/>
                  <a:t> </a:t>
                </a:r>
                <a:r>
                  <a:rPr lang="en-US" sz="3600" dirty="0" err="1"/>
                  <a:t>OR</a:t>
                </a:r>
                <a:r>
                  <a:rPr lang="en-US" sz="3600" baseline="-25000" dirty="0" err="1"/>
                  <a:t>pop</a:t>
                </a:r>
                <a:r>
                  <a:rPr lang="en-US" sz="3600" dirty="0"/>
                  <a:t> </a:t>
                </a:r>
              </a:p>
              <a:p>
                <a:pPr algn="ctr"/>
                <a:endParaRPr lang="en-US" sz="3600" dirty="0"/>
              </a:p>
            </p:txBody>
          </p:sp>
        </mc:Choice>
        <mc:Fallback xmlns="">
          <p:sp>
            <p:nvSpPr>
              <p:cNvPr id="7" name="TextBox 6"/>
              <p:cNvSpPr txBox="1">
                <a:spLocks noRot="1" noChangeAspect="1" noMove="1" noResize="1" noEditPoints="1" noAdjustHandles="1" noChangeArrowheads="1" noChangeShapeType="1" noTextEdit="1"/>
              </p:cNvSpPr>
              <p:nvPr/>
            </p:nvSpPr>
            <p:spPr>
              <a:xfrm>
                <a:off x="1215084" y="4457392"/>
                <a:ext cx="4761468" cy="143558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593494" y="4466352"/>
                <a:ext cx="4761468" cy="1368580"/>
              </a:xfrm>
              <a:prstGeom prst="rect">
                <a:avLst/>
              </a:prstGeom>
              <a:noFill/>
            </p:spPr>
            <p:txBody>
              <a:bodyPr wrap="square" lIns="0" tIns="0" rIns="0" bIns="0" rtlCol="0">
                <a:spAutoFit/>
              </a:bodyPr>
              <a:lstStyle/>
              <a:p>
                <a:pPr algn="ctr"/>
                <a:r>
                  <a:rPr lang="en-US" sz="3600" dirty="0" err="1"/>
                  <a:t>OR</a:t>
                </a:r>
                <a:r>
                  <a:rPr lang="en-US" sz="3600" baseline="-25000" dirty="0" err="1"/>
                  <a:t>pop</a:t>
                </a:r>
                <a:r>
                  <a:rPr lang="en-US" sz="3600" dirty="0"/>
                  <a:t>= </a:t>
                </a:r>
                <a14:m>
                  <m:oMath xmlns:m="http://schemas.openxmlformats.org/officeDocument/2006/math">
                    <m:f>
                      <m:fPr>
                        <m:ctrlPr>
                          <a:rPr lang="en-US" sz="3600" b="0" i="1" smtClean="0">
                            <a:latin typeface="Cambria Math" panose="02040503050406030204" pitchFamily="18" charset="0"/>
                          </a:rPr>
                        </m:ctrlPr>
                      </m:fPr>
                      <m:num>
                        <m:r>
                          <m:rPr>
                            <m:sty m:val="p"/>
                          </m:rPr>
                          <a:rPr lang="el-GR" sz="3600" b="0" i="1" smtClean="0">
                            <a:latin typeface="Cambria Math" panose="02040503050406030204" pitchFamily="18" charset="0"/>
                          </a:rPr>
                          <m:t>β</m:t>
                        </m:r>
                        <m:r>
                          <a:rPr lang="en-US" sz="3600" b="0" i="1" smtClean="0">
                            <a:latin typeface="Cambria Math" panose="02040503050406030204" pitchFamily="18" charset="0"/>
                          </a:rPr>
                          <m:t>∗</m:t>
                        </m:r>
                        <m:r>
                          <m:rPr>
                            <m:sty m:val="p"/>
                          </m:rPr>
                          <a:rPr lang="el-GR" sz="3600" b="0" i="1" smtClean="0">
                            <a:latin typeface="Cambria Math" panose="02040503050406030204" pitchFamily="18" charset="0"/>
                          </a:rPr>
                          <m:t>γ</m:t>
                        </m:r>
                      </m:num>
                      <m:den>
                        <m:r>
                          <m:rPr>
                            <m:sty m:val="p"/>
                          </m:rPr>
                          <a:rPr lang="en-US" sz="3600" i="1" smtClean="0">
                            <a:latin typeface="Cambria Math" panose="02040503050406030204" pitchFamily="18" charset="0"/>
                          </a:rPr>
                          <m:t>α</m:t>
                        </m:r>
                        <m:r>
                          <a:rPr lang="en-US" sz="3600" b="0" i="1" smtClean="0">
                            <a:latin typeface="Cambria Math" panose="02040503050406030204" pitchFamily="18" charset="0"/>
                          </a:rPr>
                          <m:t>∗</m:t>
                        </m:r>
                        <m:r>
                          <m:rPr>
                            <m:sty m:val="p"/>
                          </m:rPr>
                          <a:rPr lang="el-GR" sz="3600" b="0" i="1" smtClean="0">
                            <a:latin typeface="Cambria Math" panose="02040503050406030204" pitchFamily="18" charset="0"/>
                          </a:rPr>
                          <m:t>δ</m:t>
                        </m:r>
                      </m:den>
                    </m:f>
                  </m:oMath>
                </a14:m>
                <a:r>
                  <a:rPr lang="en-US" sz="3600" dirty="0"/>
                  <a:t> OR</a:t>
                </a:r>
                <a:r>
                  <a:rPr lang="en-US" sz="3600" baseline="-25000" dirty="0"/>
                  <a:t>s</a:t>
                </a:r>
                <a:r>
                  <a:rPr lang="en-US" sz="3600" dirty="0"/>
                  <a:t> </a:t>
                </a:r>
              </a:p>
              <a:p>
                <a:pPr algn="ctr"/>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5593494" y="4466352"/>
                <a:ext cx="4761468" cy="1368580"/>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203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Fractions and Bias</a:t>
            </a:r>
          </a:p>
        </p:txBody>
      </p:sp>
      <p:sp>
        <p:nvSpPr>
          <p:cNvPr id="4" name="TextBox 3"/>
          <p:cNvSpPr txBox="1"/>
          <p:nvPr/>
        </p:nvSpPr>
        <p:spPr>
          <a:xfrm>
            <a:off x="4574059" y="2347437"/>
            <a:ext cx="6477000" cy="3231654"/>
          </a:xfrm>
          <a:prstGeom prst="rect">
            <a:avLst/>
          </a:prstGeom>
          <a:noFill/>
        </p:spPr>
        <p:txBody>
          <a:bodyPr wrap="square" rtlCol="0">
            <a:spAutoFit/>
          </a:bodyPr>
          <a:lstStyle/>
          <a:p>
            <a:pPr algn="ctr"/>
            <a:r>
              <a:rPr lang="en-US" sz="2400" b="1" dirty="0">
                <a:solidFill>
                  <a:srgbClr val="00853E"/>
                </a:solidFill>
              </a:rPr>
              <a:t>OR = a*d/b*c</a:t>
            </a:r>
          </a:p>
          <a:p>
            <a:pPr algn="ctr"/>
            <a:endParaRPr lang="en-US" sz="1200" b="1" dirty="0">
              <a:solidFill>
                <a:schemeClr val="accent4">
                  <a:lumMod val="10000"/>
                </a:schemeClr>
              </a:solidFill>
            </a:endParaRPr>
          </a:p>
          <a:p>
            <a:pPr algn="ctr"/>
            <a:r>
              <a:rPr lang="en-US" sz="2400" b="1" dirty="0">
                <a:solidFill>
                  <a:schemeClr val="accent4">
                    <a:lumMod val="10000"/>
                  </a:schemeClr>
                </a:solidFill>
                <a:latin typeface="Symbol" panose="05050102010706020507" pitchFamily="18" charset="2"/>
              </a:rPr>
              <a:t>a</a:t>
            </a:r>
            <a:r>
              <a:rPr lang="en-US" sz="2400" b="1" dirty="0">
                <a:solidFill>
                  <a:schemeClr val="accent4">
                    <a:lumMod val="10000"/>
                  </a:schemeClr>
                </a:solidFill>
              </a:rPr>
              <a:t>*</a:t>
            </a:r>
            <a:r>
              <a:rPr lang="en-US" sz="2400" b="1" dirty="0">
                <a:solidFill>
                  <a:schemeClr val="accent4">
                    <a:lumMod val="10000"/>
                  </a:schemeClr>
                </a:solidFill>
                <a:latin typeface="Symbol" panose="05050102010706020507" pitchFamily="18" charset="2"/>
              </a:rPr>
              <a:t>d</a:t>
            </a:r>
            <a:r>
              <a:rPr lang="en-US" sz="2400" b="1" dirty="0">
                <a:solidFill>
                  <a:schemeClr val="accent4">
                    <a:lumMod val="10000"/>
                  </a:schemeClr>
                </a:solidFill>
              </a:rPr>
              <a:t> = </a:t>
            </a:r>
            <a:r>
              <a:rPr lang="en-US" sz="2400" b="1" dirty="0">
                <a:solidFill>
                  <a:schemeClr val="accent4">
                    <a:lumMod val="10000"/>
                  </a:schemeClr>
                </a:solidFill>
                <a:latin typeface="Symbol" panose="05050102010706020507" pitchFamily="18" charset="2"/>
              </a:rPr>
              <a:t>b</a:t>
            </a:r>
            <a:r>
              <a:rPr lang="en-US" sz="2400" b="1" dirty="0">
                <a:solidFill>
                  <a:schemeClr val="accent4">
                    <a:lumMod val="10000"/>
                  </a:schemeClr>
                </a:solidFill>
              </a:rPr>
              <a:t>*</a:t>
            </a:r>
            <a:r>
              <a:rPr lang="en-US" sz="2400" b="1" dirty="0">
                <a:solidFill>
                  <a:schemeClr val="accent4">
                    <a:lumMod val="10000"/>
                  </a:schemeClr>
                </a:solidFill>
                <a:latin typeface="Symbol" panose="05050102010706020507" pitchFamily="18" charset="2"/>
              </a:rPr>
              <a:t>g  		</a:t>
            </a:r>
            <a:r>
              <a:rPr lang="en-US" sz="2400" b="1" dirty="0">
                <a:solidFill>
                  <a:srgbClr val="00853E"/>
                </a:solidFill>
                <a:latin typeface="Arial" panose="020B0604020202020204" pitchFamily="34" charset="0"/>
                <a:cs typeface="Arial" panose="020B0604020202020204" pitchFamily="34" charset="0"/>
              </a:rPr>
              <a:t>no selection bias</a:t>
            </a:r>
          </a:p>
          <a:p>
            <a:pPr algn="ctr"/>
            <a:endParaRPr lang="en-US" sz="2400" b="1" dirty="0">
              <a:solidFill>
                <a:schemeClr val="accent4">
                  <a:lumMod val="10000"/>
                </a:schemeClr>
              </a:solidFill>
              <a:latin typeface="Arial" panose="020B0604020202020204" pitchFamily="34" charset="0"/>
              <a:cs typeface="Arial" panose="020B0604020202020204" pitchFamily="34" charset="0"/>
            </a:endParaRPr>
          </a:p>
          <a:p>
            <a:pPr algn="ctr"/>
            <a:r>
              <a:rPr lang="en-US" sz="2400" b="1" dirty="0">
                <a:solidFill>
                  <a:schemeClr val="accent4">
                    <a:lumMod val="10000"/>
                  </a:schemeClr>
                </a:solidFill>
                <a:latin typeface="Symbol" panose="05050102010706020507" pitchFamily="18" charset="2"/>
              </a:rPr>
              <a:t>a</a:t>
            </a:r>
            <a:r>
              <a:rPr lang="en-US" sz="2400" b="1" dirty="0">
                <a:solidFill>
                  <a:schemeClr val="accent4">
                    <a:lumMod val="10000"/>
                  </a:schemeClr>
                </a:solidFill>
              </a:rPr>
              <a:t>*</a:t>
            </a:r>
            <a:r>
              <a:rPr lang="en-US" sz="2400" b="1" dirty="0">
                <a:solidFill>
                  <a:schemeClr val="accent4">
                    <a:lumMod val="10000"/>
                  </a:schemeClr>
                </a:solidFill>
                <a:latin typeface="Symbol" panose="05050102010706020507" pitchFamily="18" charset="2"/>
              </a:rPr>
              <a:t>d</a:t>
            </a:r>
            <a:r>
              <a:rPr lang="en-US" sz="2400" b="1" dirty="0">
                <a:solidFill>
                  <a:schemeClr val="accent4">
                    <a:lumMod val="10000"/>
                  </a:schemeClr>
                </a:solidFill>
              </a:rPr>
              <a:t> &gt; </a:t>
            </a:r>
            <a:r>
              <a:rPr lang="en-US" sz="2400" b="1" dirty="0">
                <a:solidFill>
                  <a:schemeClr val="accent4">
                    <a:lumMod val="10000"/>
                  </a:schemeClr>
                </a:solidFill>
                <a:latin typeface="Symbol" panose="05050102010706020507" pitchFamily="18" charset="2"/>
              </a:rPr>
              <a:t>b</a:t>
            </a:r>
            <a:r>
              <a:rPr lang="en-US" sz="2400" b="1" dirty="0">
                <a:solidFill>
                  <a:schemeClr val="accent4">
                    <a:lumMod val="10000"/>
                  </a:schemeClr>
                </a:solidFill>
              </a:rPr>
              <a:t>*</a:t>
            </a:r>
            <a:r>
              <a:rPr lang="en-US" sz="2400" b="1" dirty="0">
                <a:solidFill>
                  <a:schemeClr val="accent4">
                    <a:lumMod val="10000"/>
                  </a:schemeClr>
                </a:solidFill>
                <a:latin typeface="Symbol" panose="05050102010706020507" pitchFamily="18" charset="2"/>
              </a:rPr>
              <a:t>g  			</a:t>
            </a:r>
            <a:r>
              <a:rPr lang="en-US" sz="2400" b="1" dirty="0">
                <a:solidFill>
                  <a:srgbClr val="00853E"/>
                </a:solidFill>
                <a:latin typeface="Symbol" panose="05050102010706020507" pitchFamily="18" charset="2"/>
              </a:rPr>
              <a:t>                   ?</a:t>
            </a:r>
            <a:endParaRPr lang="en-US" sz="2400" b="1" dirty="0">
              <a:solidFill>
                <a:srgbClr val="00853E"/>
              </a:solidFill>
              <a:latin typeface="Arial" panose="020B0604020202020204" pitchFamily="34" charset="0"/>
              <a:cs typeface="Arial" panose="020B0604020202020204" pitchFamily="34" charset="0"/>
            </a:endParaRPr>
          </a:p>
          <a:p>
            <a:pPr algn="ctr"/>
            <a:endParaRPr lang="en-US" sz="2400" b="1" dirty="0">
              <a:solidFill>
                <a:schemeClr val="accent4">
                  <a:lumMod val="10000"/>
                </a:schemeClr>
              </a:solidFill>
              <a:latin typeface="Symbol" panose="05050102010706020507" pitchFamily="18" charset="2"/>
            </a:endParaRPr>
          </a:p>
          <a:p>
            <a:pPr algn="ctr"/>
            <a:r>
              <a:rPr lang="en-US" sz="2400" b="1" dirty="0">
                <a:solidFill>
                  <a:schemeClr val="accent4">
                    <a:lumMod val="10000"/>
                  </a:schemeClr>
                </a:solidFill>
                <a:latin typeface="Symbol" panose="05050102010706020507" pitchFamily="18" charset="2"/>
              </a:rPr>
              <a:t>a</a:t>
            </a:r>
            <a:r>
              <a:rPr lang="en-US" sz="2400" b="1" dirty="0">
                <a:solidFill>
                  <a:schemeClr val="accent4">
                    <a:lumMod val="10000"/>
                  </a:schemeClr>
                </a:solidFill>
              </a:rPr>
              <a:t>*</a:t>
            </a:r>
            <a:r>
              <a:rPr lang="en-US" sz="2400" b="1" dirty="0">
                <a:solidFill>
                  <a:schemeClr val="accent4">
                    <a:lumMod val="10000"/>
                  </a:schemeClr>
                </a:solidFill>
                <a:latin typeface="Symbol" panose="05050102010706020507" pitchFamily="18" charset="2"/>
              </a:rPr>
              <a:t>d</a:t>
            </a:r>
            <a:r>
              <a:rPr lang="en-US" sz="2400" b="1" dirty="0">
                <a:solidFill>
                  <a:schemeClr val="accent4">
                    <a:lumMod val="10000"/>
                  </a:schemeClr>
                </a:solidFill>
              </a:rPr>
              <a:t> &lt; </a:t>
            </a:r>
            <a:r>
              <a:rPr lang="en-US" sz="2400" b="1" dirty="0">
                <a:solidFill>
                  <a:schemeClr val="accent4">
                    <a:lumMod val="10000"/>
                  </a:schemeClr>
                </a:solidFill>
                <a:latin typeface="Symbol" panose="05050102010706020507" pitchFamily="18" charset="2"/>
              </a:rPr>
              <a:t>b</a:t>
            </a:r>
            <a:r>
              <a:rPr lang="en-US" sz="2400" b="1" dirty="0">
                <a:solidFill>
                  <a:schemeClr val="accent4">
                    <a:lumMod val="10000"/>
                  </a:schemeClr>
                </a:solidFill>
              </a:rPr>
              <a:t>*</a:t>
            </a:r>
            <a:r>
              <a:rPr lang="en-US" sz="2400" b="1" dirty="0">
                <a:solidFill>
                  <a:schemeClr val="accent4">
                    <a:lumMod val="10000"/>
                  </a:schemeClr>
                </a:solidFill>
                <a:latin typeface="Symbol" panose="05050102010706020507" pitchFamily="18" charset="2"/>
              </a:rPr>
              <a:t>g  			</a:t>
            </a:r>
            <a:r>
              <a:rPr lang="en-US" sz="2400" b="1" dirty="0">
                <a:solidFill>
                  <a:srgbClr val="00853E"/>
                </a:solidFill>
                <a:latin typeface="Symbol" panose="05050102010706020507" pitchFamily="18" charset="2"/>
              </a:rPr>
              <a:t>                   ?</a:t>
            </a:r>
            <a:endParaRPr lang="en-US" sz="2400" b="1" dirty="0">
              <a:solidFill>
                <a:srgbClr val="00853E"/>
              </a:solidFill>
              <a:latin typeface="Arial" panose="020B0604020202020204" pitchFamily="34" charset="0"/>
              <a:cs typeface="Arial" panose="020B0604020202020204" pitchFamily="34" charset="0"/>
            </a:endParaRPr>
          </a:p>
          <a:p>
            <a:pPr algn="ctr"/>
            <a:endParaRPr lang="en-US" sz="2400" b="1" dirty="0">
              <a:solidFill>
                <a:schemeClr val="accent4">
                  <a:lumMod val="10000"/>
                </a:schemeClr>
              </a:solidFill>
              <a:latin typeface="Arial" panose="020B0604020202020204" pitchFamily="34" charset="0"/>
              <a:cs typeface="Arial" panose="020B0604020202020204" pitchFamily="34" charset="0"/>
            </a:endParaRPr>
          </a:p>
          <a:p>
            <a:pPr algn="ctr"/>
            <a:endParaRPr lang="en-US" sz="2400" b="1" dirty="0">
              <a:solidFill>
                <a:schemeClr val="accent4">
                  <a:lumMod val="10000"/>
                </a:schemeClr>
              </a:solidFill>
              <a:latin typeface="Symbol" panose="05050102010706020507" pitchFamily="18" charset="2"/>
            </a:endParaRPr>
          </a:p>
        </p:txBody>
      </p:sp>
      <mc:AlternateContent xmlns:mc="http://schemas.openxmlformats.org/markup-compatibility/2006" xmlns:a14="http://schemas.microsoft.com/office/drawing/2010/main">
        <mc:Choice Requires="a14">
          <p:sp>
            <p:nvSpPr>
              <p:cNvPr id="6" name="TextBox 5"/>
              <p:cNvSpPr txBox="1"/>
              <p:nvPr/>
            </p:nvSpPr>
            <p:spPr>
              <a:xfrm>
                <a:off x="0" y="3278974"/>
                <a:ext cx="4761468" cy="1368580"/>
              </a:xfrm>
              <a:prstGeom prst="rect">
                <a:avLst/>
              </a:prstGeom>
              <a:noFill/>
            </p:spPr>
            <p:txBody>
              <a:bodyPr wrap="square" lIns="0" tIns="0" rIns="0" bIns="0" rtlCol="0">
                <a:spAutoFit/>
              </a:bodyPr>
              <a:lstStyle/>
              <a:p>
                <a:pPr algn="ctr"/>
                <a:r>
                  <a:rPr lang="en-US" sz="3600" dirty="0" err="1"/>
                  <a:t>OR</a:t>
                </a:r>
                <a:r>
                  <a:rPr lang="en-US" sz="3600" baseline="-25000" dirty="0" err="1"/>
                  <a:t>pop</a:t>
                </a:r>
                <a:r>
                  <a:rPr lang="en-US" sz="3600" dirty="0"/>
                  <a:t>= </a:t>
                </a:r>
                <a14:m>
                  <m:oMath xmlns:m="http://schemas.openxmlformats.org/officeDocument/2006/math">
                    <m:f>
                      <m:fPr>
                        <m:ctrlPr>
                          <a:rPr lang="en-US" sz="3600" b="0" i="1" smtClean="0">
                            <a:latin typeface="Cambria Math" panose="02040503050406030204" pitchFamily="18" charset="0"/>
                          </a:rPr>
                        </m:ctrlPr>
                      </m:fPr>
                      <m:num>
                        <m:r>
                          <m:rPr>
                            <m:sty m:val="p"/>
                          </m:rPr>
                          <a:rPr lang="el-GR" sz="3600" b="0" i="1" smtClean="0">
                            <a:latin typeface="Cambria Math" panose="02040503050406030204" pitchFamily="18" charset="0"/>
                          </a:rPr>
                          <m:t>β</m:t>
                        </m:r>
                        <m:r>
                          <a:rPr lang="en-US" sz="3600" b="0" i="1" smtClean="0">
                            <a:latin typeface="Cambria Math" panose="02040503050406030204" pitchFamily="18" charset="0"/>
                          </a:rPr>
                          <m:t>∗</m:t>
                        </m:r>
                        <m:r>
                          <m:rPr>
                            <m:sty m:val="p"/>
                          </m:rPr>
                          <a:rPr lang="el-GR" sz="3600" b="0" i="1" smtClean="0">
                            <a:latin typeface="Cambria Math" panose="02040503050406030204" pitchFamily="18" charset="0"/>
                          </a:rPr>
                          <m:t>γ</m:t>
                        </m:r>
                      </m:num>
                      <m:den>
                        <m:r>
                          <m:rPr>
                            <m:sty m:val="p"/>
                          </m:rPr>
                          <a:rPr lang="en-US" sz="3600" i="1" smtClean="0">
                            <a:latin typeface="Cambria Math" panose="02040503050406030204" pitchFamily="18" charset="0"/>
                          </a:rPr>
                          <m:t>α</m:t>
                        </m:r>
                        <m:r>
                          <a:rPr lang="en-US" sz="3600" b="0" i="1" smtClean="0">
                            <a:latin typeface="Cambria Math" panose="02040503050406030204" pitchFamily="18" charset="0"/>
                          </a:rPr>
                          <m:t>∗</m:t>
                        </m:r>
                        <m:r>
                          <m:rPr>
                            <m:sty m:val="p"/>
                          </m:rPr>
                          <a:rPr lang="el-GR" sz="3600" b="0" i="1" smtClean="0">
                            <a:latin typeface="Cambria Math" panose="02040503050406030204" pitchFamily="18" charset="0"/>
                          </a:rPr>
                          <m:t>δ</m:t>
                        </m:r>
                      </m:den>
                    </m:f>
                  </m:oMath>
                </a14:m>
                <a:r>
                  <a:rPr lang="en-US" sz="3600" dirty="0"/>
                  <a:t> OR</a:t>
                </a:r>
                <a:r>
                  <a:rPr lang="en-US" sz="3600" baseline="-25000" dirty="0"/>
                  <a:t>s</a:t>
                </a:r>
                <a:r>
                  <a:rPr lang="en-US" sz="3600" dirty="0"/>
                  <a:t> </a:t>
                </a:r>
              </a:p>
              <a:p>
                <a:pPr algn="ctr"/>
                <a:endParaRPr 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0" y="3278974"/>
                <a:ext cx="4761468" cy="1368580"/>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8149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 of Selection Bias</a:t>
            </a:r>
          </a:p>
        </p:txBody>
      </p:sp>
      <p:sp>
        <p:nvSpPr>
          <p:cNvPr id="3" name="Content Placeholder 2"/>
          <p:cNvSpPr>
            <a:spLocks noGrp="1"/>
          </p:cNvSpPr>
          <p:nvPr>
            <p:ph idx="1"/>
          </p:nvPr>
        </p:nvSpPr>
        <p:spPr/>
        <p:txBody>
          <a:bodyPr>
            <a:normAutofit lnSpcReduction="10000"/>
          </a:bodyPr>
          <a:lstStyle/>
          <a:p>
            <a:r>
              <a:rPr lang="en-US" dirty="0"/>
              <a:t>Observed association for study sample differs from the association for individuals eligible to participate in study or nonparticipants </a:t>
            </a:r>
          </a:p>
          <a:p>
            <a:endParaRPr lang="en-US" dirty="0"/>
          </a:p>
          <a:p>
            <a:r>
              <a:rPr lang="en-US" dirty="0"/>
              <a:t>The direction of bias is a function of which cells are affected in your contingency table</a:t>
            </a:r>
          </a:p>
          <a:p>
            <a:endParaRPr lang="en-US" dirty="0"/>
          </a:p>
          <a:p>
            <a:r>
              <a:rPr lang="en-US" dirty="0"/>
              <a:t>Adjustment factor can be used for the purposes of sensitivity analyses</a:t>
            </a:r>
          </a:p>
          <a:p>
            <a:endParaRPr lang="en-US" dirty="0"/>
          </a:p>
          <a:p>
            <a:r>
              <a:rPr lang="en-US" dirty="0"/>
              <a:t>In rare cases where sampling fractions are known (two-stage designs, </a:t>
            </a:r>
            <a:r>
              <a:rPr lang="en-US" dirty="0" err="1"/>
              <a:t>etc</a:t>
            </a:r>
            <a:r>
              <a:rPr lang="en-US" dirty="0"/>
              <a:t>), we can adjust for selection bias directly</a:t>
            </a:r>
          </a:p>
        </p:txBody>
      </p:sp>
    </p:spTree>
    <p:extLst>
      <p:ext uri="{BB962C8B-B14F-4D97-AF65-F5344CB8AC3E}">
        <p14:creationId xmlns:p14="http://schemas.microsoft.com/office/powerpoint/2010/main" val="718309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Incidence Prevalence Bias</a:t>
            </a:r>
          </a:p>
        </p:txBody>
      </p:sp>
      <p:sp>
        <p:nvSpPr>
          <p:cNvPr id="3" name="Content Placeholder 2"/>
          <p:cNvSpPr>
            <a:spLocks noGrp="1"/>
          </p:cNvSpPr>
          <p:nvPr>
            <p:ph idx="1"/>
          </p:nvPr>
        </p:nvSpPr>
        <p:spPr/>
        <p:txBody>
          <a:bodyPr/>
          <a:lstStyle/>
          <a:p>
            <a:pPr marL="0" indent="0">
              <a:buNone/>
            </a:pPr>
            <a:r>
              <a:rPr lang="en-US" dirty="0"/>
              <a:t>Prevalent cases over-represent cases of long duration because those who die or are rapidly cured are less likely to be included</a:t>
            </a:r>
          </a:p>
          <a:p>
            <a:endParaRPr lang="en-US" dirty="0"/>
          </a:p>
        </p:txBody>
      </p:sp>
    </p:spTree>
    <p:extLst>
      <p:ext uri="{BB962C8B-B14F-4D97-AF65-F5344CB8AC3E}">
        <p14:creationId xmlns:p14="http://schemas.microsoft.com/office/powerpoint/2010/main" val="3069245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Incidence Prevalence Bias Explained</a:t>
            </a:r>
          </a:p>
        </p:txBody>
      </p:sp>
      <mc:AlternateContent xmlns:mc="http://schemas.openxmlformats.org/markup-compatibility/2006" xmlns:a14="http://schemas.microsoft.com/office/drawing/2010/main">
        <mc:Choice Requires="a14">
          <p:sp>
            <p:nvSpPr>
              <p:cNvPr id="3" name="TextBox 2"/>
              <p:cNvSpPr txBox="1"/>
              <p:nvPr/>
            </p:nvSpPr>
            <p:spPr>
              <a:xfrm>
                <a:off x="5976177" y="2244188"/>
                <a:ext cx="4695567" cy="6940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𝑃𝑅𝑅</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𝐼𝑛𝑐</m:t>
                          </m:r>
                          <m:r>
                            <a:rPr lang="en-US" sz="2400" b="0" i="1" baseline="-25000" smtClean="0">
                              <a:latin typeface="Cambria Math" panose="02040503050406030204" pitchFamily="18" charset="0"/>
                            </a:rPr>
                            <m:t>+</m:t>
                          </m:r>
                        </m:num>
                        <m:den>
                          <m:r>
                            <a:rPr lang="en-US" sz="2400" b="0" i="1" smtClean="0">
                              <a:latin typeface="Cambria Math" panose="02040503050406030204" pitchFamily="18" charset="0"/>
                            </a:rPr>
                            <m:t>𝐼𝑛𝑐</m:t>
                          </m:r>
                          <m:r>
                            <a:rPr lang="en-US" sz="2400" b="0" i="1" baseline="-25000" smtClean="0">
                              <a:latin typeface="Cambria Math" panose="02040503050406030204" pitchFamily="18" charset="0"/>
                            </a:rPr>
                            <m:t>−</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𝐷𝑢𝑟</m:t>
                          </m:r>
                          <m:r>
                            <a:rPr lang="en-US" sz="2400" b="0" i="1" baseline="-25000" smtClean="0">
                              <a:latin typeface="Cambria Math" panose="02040503050406030204" pitchFamily="18" charset="0"/>
                            </a:rPr>
                            <m:t>+</m:t>
                          </m:r>
                        </m:num>
                        <m:den>
                          <m:r>
                            <a:rPr lang="en-US" sz="2400" b="0" i="1" smtClean="0">
                              <a:latin typeface="Cambria Math" panose="02040503050406030204" pitchFamily="18" charset="0"/>
                            </a:rPr>
                            <m:t>𝐷𝑢𝑟</m:t>
                          </m:r>
                          <m:r>
                            <a:rPr lang="en-US" sz="2400" b="0" i="1" baseline="-25000" smtClean="0">
                              <a:latin typeface="Cambria Math" panose="02040503050406030204" pitchFamily="18" charset="0"/>
                            </a:rPr>
                            <m:t>−</m:t>
                          </m:r>
                        </m:den>
                      </m:f>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r>
                            <a:rPr lang="en-US" sz="2400" b="0" i="1" smtClean="0">
                              <a:latin typeface="Cambria Math" panose="02040503050406030204" pitchFamily="18" charset="0"/>
                            </a:rPr>
                            <m:t>𝑃𝑟𝑒𝑣</m:t>
                          </m:r>
                          <m:r>
                            <a:rPr lang="en-US" sz="2400" b="0" i="1" baseline="-25000" smtClean="0">
                              <a:latin typeface="Cambria Math" panose="02040503050406030204" pitchFamily="18" charset="0"/>
                            </a:rPr>
                            <m:t>+</m:t>
                          </m:r>
                        </m:num>
                        <m:den>
                          <m:r>
                            <a:rPr lang="en-US" sz="2400" b="0" i="1" smtClean="0">
                              <a:latin typeface="Cambria Math" panose="02040503050406030204" pitchFamily="18" charset="0"/>
                            </a:rPr>
                            <m:t>1−</m:t>
                          </m:r>
                          <m:r>
                            <a:rPr lang="en-US" sz="2400" b="0" i="1" smtClean="0">
                              <a:latin typeface="Cambria Math" panose="02040503050406030204" pitchFamily="18" charset="0"/>
                            </a:rPr>
                            <m:t>𝑃𝑟𝑒𝑣</m:t>
                          </m:r>
                          <m:r>
                            <a:rPr lang="en-US" sz="2400" b="0" i="1" baseline="-25000" smtClean="0">
                              <a:latin typeface="Cambria Math" panose="02040503050406030204" pitchFamily="18" charset="0"/>
                            </a:rPr>
                            <m:t>−</m:t>
                          </m:r>
                        </m:den>
                      </m:f>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5976177" y="2244188"/>
                <a:ext cx="4695567" cy="694036"/>
              </a:xfrm>
              <a:prstGeom prst="rect">
                <a:avLst/>
              </a:prstGeom>
              <a:blipFill rotWithShape="0">
                <a:blip r:embed="rId2"/>
                <a:stretch>
                  <a:fillRect b="-12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41031" y="2406540"/>
                <a:ext cx="42836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𝑃𝑟𝑒𝑣</m:t>
                      </m:r>
                      <m:r>
                        <a:rPr lang="en-US" sz="2400" b="0" i="1" smtClean="0">
                          <a:latin typeface="Cambria Math" panose="02040503050406030204" pitchFamily="18" charset="0"/>
                        </a:rPr>
                        <m:t>=</m:t>
                      </m:r>
                      <m:r>
                        <a:rPr lang="en-US" sz="2400" b="0" i="1" smtClean="0">
                          <a:latin typeface="Cambria Math" panose="02040503050406030204" pitchFamily="18" charset="0"/>
                        </a:rPr>
                        <m:t>𝐼𝑛𝑐</m:t>
                      </m:r>
                      <m:r>
                        <a:rPr lang="en-US" sz="2400" b="0" i="1" smtClean="0">
                          <a:latin typeface="Cambria Math" panose="02040503050406030204" pitchFamily="18" charset="0"/>
                        </a:rPr>
                        <m:t> ∗</m:t>
                      </m:r>
                      <m:r>
                        <a:rPr lang="en-US" sz="2400" b="0" i="1" smtClean="0">
                          <a:latin typeface="Cambria Math" panose="02040503050406030204" pitchFamily="18" charset="0"/>
                        </a:rPr>
                        <m:t>𝐷𝑢𝑟</m:t>
                      </m:r>
                      <m:r>
                        <a:rPr lang="en-US" sz="2400" b="0" i="1" smtClean="0">
                          <a:latin typeface="Cambria Math" panose="02040503050406030204" pitchFamily="18" charset="0"/>
                        </a:rPr>
                        <m:t> ∗(1−</m:t>
                      </m:r>
                      <m:r>
                        <a:rPr lang="en-US" sz="2400" b="0" i="1" smtClean="0">
                          <a:latin typeface="Cambria Math" panose="02040503050406030204" pitchFamily="18" charset="0"/>
                        </a:rPr>
                        <m:t>𝑃𝑟𝑒𝑣</m:t>
                      </m:r>
                      <m:r>
                        <a:rPr lang="en-US" sz="2400" b="0" i="1" smtClean="0">
                          <a:latin typeface="Cambria Math" panose="02040503050406030204" pitchFamily="18" charset="0"/>
                        </a:rPr>
                        <m:t>)</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741031" y="2406540"/>
                <a:ext cx="4283673" cy="369332"/>
              </a:xfrm>
              <a:prstGeom prst="rect">
                <a:avLst/>
              </a:prstGeom>
              <a:blipFill rotWithShape="0">
                <a:blip r:embed="rId3"/>
                <a:stretch>
                  <a:fillRect l="-1282" r="-2137" b="-35000"/>
                </a:stretch>
              </a:blipFill>
            </p:spPr>
            <p:txBody>
              <a:bodyPr/>
              <a:lstStyle/>
              <a:p>
                <a:r>
                  <a:rPr lang="en-US">
                    <a:noFill/>
                  </a:rPr>
                  <a:t> </a:t>
                </a:r>
              </a:p>
            </p:txBody>
          </p:sp>
        </mc:Fallback>
      </mc:AlternateContent>
      <p:cxnSp>
        <p:nvCxnSpPr>
          <p:cNvPr id="6" name="Straight Arrow Connector 5"/>
          <p:cNvCxnSpPr/>
          <p:nvPr/>
        </p:nvCxnSpPr>
        <p:spPr>
          <a:xfrm>
            <a:off x="5243010" y="2591206"/>
            <a:ext cx="56841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3468254" y="3676390"/>
                <a:ext cx="3837709" cy="691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𝑃𝑅𝑅</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𝐼𝑅𝑅</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𝐷𝑢𝑟</m:t>
                          </m:r>
                          <m:r>
                            <a:rPr lang="en-US" sz="2400" b="0" i="1" baseline="-25000" smtClean="0">
                              <a:latin typeface="Cambria Math" panose="02040503050406030204" pitchFamily="18" charset="0"/>
                            </a:rPr>
                            <m:t>+</m:t>
                          </m:r>
                        </m:num>
                        <m:den>
                          <m:r>
                            <a:rPr lang="en-US" sz="2400" b="0" i="1" smtClean="0">
                              <a:latin typeface="Cambria Math" panose="02040503050406030204" pitchFamily="18" charset="0"/>
                            </a:rPr>
                            <m:t>𝐷𝑢𝑟</m:t>
                          </m:r>
                          <m:r>
                            <a:rPr lang="en-US" sz="2400" b="0" i="1" baseline="-25000" smtClean="0">
                              <a:latin typeface="Cambria Math" panose="02040503050406030204" pitchFamily="18" charset="0"/>
                            </a:rPr>
                            <m:t>−</m:t>
                          </m:r>
                        </m:den>
                      </m:f>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3468254" y="3676390"/>
                <a:ext cx="3837709" cy="691471"/>
              </a:xfrm>
              <a:prstGeom prst="rect">
                <a:avLst/>
              </a:prstGeom>
              <a:blipFill rotWithShape="0">
                <a:blip r:embed="rId4"/>
                <a:stretch>
                  <a:fillRect b="-11404"/>
                </a:stretch>
              </a:blipFill>
            </p:spPr>
            <p:txBody>
              <a:bodyPr/>
              <a:lstStyle/>
              <a:p>
                <a:r>
                  <a:rPr lang="en-US">
                    <a:noFill/>
                  </a:rPr>
                  <a:t> </a:t>
                </a:r>
              </a:p>
            </p:txBody>
          </p:sp>
        </mc:Fallback>
      </mc:AlternateContent>
    </p:spTree>
    <p:extLst>
      <p:ext uri="{BB962C8B-B14F-4D97-AF65-F5344CB8AC3E}">
        <p14:creationId xmlns:p14="http://schemas.microsoft.com/office/powerpoint/2010/main" val="200298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Incidence Prevalence Bias</a:t>
            </a:r>
          </a:p>
        </p:txBody>
      </p:sp>
      <p:sp>
        <p:nvSpPr>
          <p:cNvPr id="3" name="Content Placeholder 2"/>
          <p:cNvSpPr>
            <a:spLocks noGrp="1"/>
          </p:cNvSpPr>
          <p:nvPr>
            <p:ph idx="1"/>
          </p:nvPr>
        </p:nvSpPr>
        <p:spPr/>
        <p:txBody>
          <a:bodyPr/>
          <a:lstStyle/>
          <a:p>
            <a:r>
              <a:rPr lang="en-US" dirty="0"/>
              <a:t>Use incident cases</a:t>
            </a:r>
          </a:p>
          <a:p>
            <a:pPr marL="0" indent="0">
              <a:buNone/>
            </a:pPr>
            <a:endParaRPr lang="en-US" dirty="0"/>
          </a:p>
          <a:p>
            <a:r>
              <a:rPr lang="en-US" dirty="0"/>
              <a:t>Get exposure history for fatal cases</a:t>
            </a:r>
          </a:p>
          <a:p>
            <a:pPr marL="0" indent="0">
              <a:buNone/>
            </a:pPr>
            <a:endParaRPr lang="en-US" dirty="0"/>
          </a:p>
          <a:p>
            <a:r>
              <a:rPr lang="en-US" dirty="0"/>
              <a:t>If using prevalent cases stratify by time since diagnosis</a:t>
            </a:r>
          </a:p>
        </p:txBody>
      </p:sp>
    </p:spTree>
    <p:extLst>
      <p:ext uri="{BB962C8B-B14F-4D97-AF65-F5344CB8AC3E}">
        <p14:creationId xmlns:p14="http://schemas.microsoft.com/office/powerpoint/2010/main" val="3373031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 Part 1</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522898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Re-looking at Part 1 in Terms of Sampling Fractions</a:t>
            </a:r>
          </a:p>
        </p:txBody>
      </p:sp>
      <p:graphicFrame>
        <p:nvGraphicFramePr>
          <p:cNvPr id="5" name="Table 4"/>
          <p:cNvGraphicFramePr>
            <a:graphicFrameLocks noGrp="1"/>
          </p:cNvGraphicFramePr>
          <p:nvPr/>
        </p:nvGraphicFramePr>
        <p:xfrm>
          <a:off x="1917700" y="2954930"/>
          <a:ext cx="8293100" cy="1483360"/>
        </p:xfrm>
        <a:graphic>
          <a:graphicData uri="http://schemas.openxmlformats.org/drawingml/2006/table">
            <a:tbl>
              <a:tblPr firstRow="1" bandRow="1">
                <a:tableStyleId>{2D5ABB26-0587-4C30-8999-92F81FD0307C}</a:tableStyleId>
              </a:tblPr>
              <a:tblGrid>
                <a:gridCol w="1658620">
                  <a:extLst>
                    <a:ext uri="{9D8B030D-6E8A-4147-A177-3AD203B41FA5}">
                      <a16:colId xmlns:a16="http://schemas.microsoft.com/office/drawing/2014/main" val="20000"/>
                    </a:ext>
                  </a:extLst>
                </a:gridCol>
                <a:gridCol w="1658620">
                  <a:extLst>
                    <a:ext uri="{9D8B030D-6E8A-4147-A177-3AD203B41FA5}">
                      <a16:colId xmlns:a16="http://schemas.microsoft.com/office/drawing/2014/main" val="20001"/>
                    </a:ext>
                  </a:extLst>
                </a:gridCol>
                <a:gridCol w="1658620">
                  <a:extLst>
                    <a:ext uri="{9D8B030D-6E8A-4147-A177-3AD203B41FA5}">
                      <a16:colId xmlns:a16="http://schemas.microsoft.com/office/drawing/2014/main" val="20002"/>
                    </a:ext>
                  </a:extLst>
                </a:gridCol>
                <a:gridCol w="1658620">
                  <a:extLst>
                    <a:ext uri="{9D8B030D-6E8A-4147-A177-3AD203B41FA5}">
                      <a16:colId xmlns:a16="http://schemas.microsoft.com/office/drawing/2014/main" val="20003"/>
                    </a:ext>
                  </a:extLst>
                </a:gridCol>
                <a:gridCol w="1658620">
                  <a:extLst>
                    <a:ext uri="{9D8B030D-6E8A-4147-A177-3AD203B41FA5}">
                      <a16:colId xmlns:a16="http://schemas.microsoft.com/office/drawing/2014/main" val="20004"/>
                    </a:ext>
                  </a:extLst>
                </a:gridCol>
              </a:tblGrid>
              <a:tr h="370840">
                <a:tc>
                  <a:txBody>
                    <a:bodyPr/>
                    <a:lstStyle/>
                    <a:p>
                      <a:pPr algn="ctr"/>
                      <a:endParaRPr lang="en-US" b="1" dirty="0">
                        <a:ln>
                          <a:solidFill>
                            <a:sysClr val="windowText" lastClr="000000"/>
                          </a:solidFill>
                        </a:ln>
                        <a:solidFill>
                          <a:schemeClr val="accent4">
                            <a:lumMod val="10000"/>
                          </a:schemeClr>
                        </a:solidFill>
                        <a:latin typeface="Arial" panose="020B0604020202020204" pitchFamily="34" charset="0"/>
                        <a:cs typeface="Arial" panose="020B0604020202020204" pitchFamily="34" charset="0"/>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Study 1</a:t>
                      </a: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dirty="0"/>
                    </a:p>
                  </a:txBody>
                  <a:tcPr/>
                </a:tc>
                <a:tc gridSpan="2">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Study 2</a:t>
                      </a:r>
                    </a:p>
                  </a:txBody>
                  <a:tcPr>
                    <a:lnL w="12700" cap="flat" cmpd="sng" algn="ctr">
                      <a:noFill/>
                      <a:prstDash val="solid"/>
                      <a:round/>
                      <a:headEnd type="none" w="med" len="med"/>
                      <a:tailEnd type="none" w="med" len="med"/>
                    </a:lnL>
                    <a:lnR>
                      <a:noFill/>
                    </a:lnR>
                    <a:lnT>
                      <a:noFill/>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endParaRPr lang="en-US" b="1" dirty="0">
                        <a:solidFill>
                          <a:schemeClr val="accent4">
                            <a:lumMod val="10000"/>
                          </a:schemeClr>
                        </a:solidFill>
                        <a:latin typeface="Arial" panose="020B0604020202020204" pitchFamily="34" charset="0"/>
                        <a:cs typeface="Arial" panose="020B0604020202020204" pitchFamily="34" charset="0"/>
                      </a:endParaRPr>
                    </a:p>
                  </a:txBody>
                  <a:tcPr>
                    <a:lnL>
                      <a:noFill/>
                    </a:lnL>
                    <a:lnR w="12700" cap="flat" cmpd="sng" algn="ctr">
                      <a:solidFill>
                        <a:schemeClr val="accent4">
                          <a:lumMod val="1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CHD</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No CHD</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CHD</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No</a:t>
                      </a:r>
                      <a:r>
                        <a:rPr lang="en-US" b="1" baseline="0" dirty="0">
                          <a:solidFill>
                            <a:schemeClr val="accent4">
                              <a:lumMod val="10000"/>
                            </a:schemeClr>
                          </a:solidFill>
                          <a:latin typeface="Arial" panose="020B0604020202020204" pitchFamily="34" charset="0"/>
                          <a:cs typeface="Arial" panose="020B0604020202020204" pitchFamily="34" charset="0"/>
                        </a:rPr>
                        <a:t> CHD</a:t>
                      </a:r>
                      <a:endParaRPr lang="en-US" b="1" dirty="0">
                        <a:solidFill>
                          <a:schemeClr val="accent4">
                            <a:lumMod val="10000"/>
                          </a:schemeClr>
                        </a:solidFill>
                        <a:latin typeface="Arial" panose="020B0604020202020204" pitchFamily="34" charset="0"/>
                        <a:cs typeface="Arial" panose="020B0604020202020204" pitchFamily="34" charset="0"/>
                      </a:endParaRP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70840">
                <a:tc>
                  <a:txBody>
                    <a:bodyPr/>
                    <a:lstStyle/>
                    <a:p>
                      <a:pPr algn="l"/>
                      <a:r>
                        <a:rPr lang="en-US" b="1" dirty="0">
                          <a:solidFill>
                            <a:schemeClr val="accent4">
                              <a:lumMod val="10000"/>
                            </a:schemeClr>
                          </a:solidFill>
                          <a:latin typeface="Arial" panose="020B0604020202020204" pitchFamily="34" charset="0"/>
                          <a:cs typeface="Arial" panose="020B0604020202020204" pitchFamily="34" charset="0"/>
                        </a:rPr>
                        <a:t>High LDL</a:t>
                      </a:r>
                    </a:p>
                  </a:txBody>
                  <a:tcPr>
                    <a:lnL>
                      <a:noFill/>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38</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340</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85</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462</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370840">
                <a:tc>
                  <a:txBody>
                    <a:bodyPr/>
                    <a:lstStyle/>
                    <a:p>
                      <a:pPr algn="l"/>
                      <a:r>
                        <a:rPr lang="en-US" b="1" dirty="0">
                          <a:solidFill>
                            <a:schemeClr val="accent4">
                              <a:lumMod val="10000"/>
                            </a:schemeClr>
                          </a:solidFill>
                          <a:latin typeface="Arial" panose="020B0604020202020204" pitchFamily="34" charset="0"/>
                          <a:cs typeface="Arial" panose="020B0604020202020204" pitchFamily="34" charset="0"/>
                        </a:rPr>
                        <a:t>Low</a:t>
                      </a:r>
                      <a:r>
                        <a:rPr lang="en-US" b="1" baseline="0" dirty="0">
                          <a:solidFill>
                            <a:schemeClr val="accent4">
                              <a:lumMod val="10000"/>
                            </a:schemeClr>
                          </a:solidFill>
                          <a:latin typeface="Arial" panose="020B0604020202020204" pitchFamily="34" charset="0"/>
                          <a:cs typeface="Arial" panose="020B0604020202020204" pitchFamily="34" charset="0"/>
                        </a:rPr>
                        <a:t> LDL</a:t>
                      </a:r>
                      <a:endParaRPr lang="en-US" b="1" dirty="0">
                        <a:solidFill>
                          <a:schemeClr val="accent4">
                            <a:lumMod val="10000"/>
                          </a:schemeClr>
                        </a:solidFill>
                        <a:latin typeface="Arial" panose="020B0604020202020204" pitchFamily="34" charset="0"/>
                        <a:cs typeface="Arial" panose="020B0604020202020204" pitchFamily="34" charset="0"/>
                      </a:endParaRPr>
                    </a:p>
                  </a:txBody>
                  <a:tcPr>
                    <a:lnL>
                      <a:noFill/>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113</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1170</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116</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1511</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bl>
          </a:graphicData>
        </a:graphic>
      </p:graphicFrame>
      <p:sp>
        <p:nvSpPr>
          <p:cNvPr id="9" name="TextBox 8"/>
          <p:cNvSpPr txBox="1"/>
          <p:nvPr/>
        </p:nvSpPr>
        <p:spPr>
          <a:xfrm>
            <a:off x="3556591" y="1981200"/>
            <a:ext cx="3352800" cy="923330"/>
          </a:xfrm>
          <a:prstGeom prst="rect">
            <a:avLst/>
          </a:prstGeom>
          <a:noFill/>
        </p:spPr>
        <p:txBody>
          <a:bodyPr wrap="square" rtlCol="0">
            <a:spAutoFit/>
          </a:bodyPr>
          <a:lstStyle/>
          <a:p>
            <a:r>
              <a:rPr lang="en-US" b="1" dirty="0">
                <a:solidFill>
                  <a:schemeClr val="accent4">
                    <a:lumMod val="10000"/>
                  </a:schemeClr>
                </a:solidFill>
                <a:latin typeface="Arial" panose="020B0604020202020204" pitchFamily="34" charset="0"/>
                <a:cs typeface="Arial" panose="020B0604020202020204" pitchFamily="34" charset="0"/>
              </a:rPr>
              <a:t>Cross-sectional</a:t>
            </a:r>
          </a:p>
          <a:p>
            <a:r>
              <a:rPr lang="en-US" altLang="en-US" dirty="0">
                <a:solidFill>
                  <a:schemeClr val="accent4">
                    <a:lumMod val="10000"/>
                  </a:schemeClr>
                </a:solidFill>
                <a:latin typeface="Arial" panose="020B0604020202020204" pitchFamily="34" charset="0"/>
                <a:cs typeface="Arial" panose="020B0604020202020204" pitchFamily="34" charset="0"/>
              </a:rPr>
              <a:t>Time of Exam 6</a:t>
            </a:r>
          </a:p>
          <a:p>
            <a:r>
              <a:rPr lang="en-US" altLang="en-US" dirty="0">
                <a:solidFill>
                  <a:schemeClr val="accent4">
                    <a:lumMod val="10000"/>
                  </a:schemeClr>
                </a:solidFill>
                <a:latin typeface="Arial" panose="020B0604020202020204" pitchFamily="34" charset="0"/>
                <a:cs typeface="Arial" panose="020B0604020202020204" pitchFamily="34" charset="0"/>
              </a:rPr>
              <a:t>12 Years After Baseline Exam</a:t>
            </a:r>
            <a:endParaRPr lang="en-US" altLang="en-US" dirty="0">
              <a:solidFill>
                <a:schemeClr val="accent4">
                  <a:lumMod val="10000"/>
                </a:schemeClr>
              </a:solidFill>
            </a:endParaRPr>
          </a:p>
        </p:txBody>
      </p:sp>
      <p:sp>
        <p:nvSpPr>
          <p:cNvPr id="10" name="TextBox 9"/>
          <p:cNvSpPr txBox="1"/>
          <p:nvPr/>
        </p:nvSpPr>
        <p:spPr>
          <a:xfrm>
            <a:off x="6891670" y="1981200"/>
            <a:ext cx="3352800" cy="923330"/>
          </a:xfrm>
          <a:prstGeom prst="rect">
            <a:avLst/>
          </a:prstGeom>
          <a:noFill/>
        </p:spPr>
        <p:txBody>
          <a:bodyPr wrap="square" rtlCol="0">
            <a:spAutoFit/>
          </a:bodyPr>
          <a:lstStyle/>
          <a:p>
            <a:r>
              <a:rPr lang="en-US" b="1" dirty="0">
                <a:solidFill>
                  <a:schemeClr val="accent4">
                    <a:lumMod val="10000"/>
                  </a:schemeClr>
                </a:solidFill>
                <a:latin typeface="Arial" panose="020B0604020202020204" pitchFamily="34" charset="0"/>
                <a:cs typeface="Arial" panose="020B0604020202020204" pitchFamily="34" charset="0"/>
              </a:rPr>
              <a:t>Longitudinal Cohort</a:t>
            </a:r>
          </a:p>
          <a:p>
            <a:r>
              <a:rPr lang="en-US" altLang="en-US" dirty="0">
                <a:solidFill>
                  <a:schemeClr val="accent4">
                    <a:lumMod val="10000"/>
                  </a:schemeClr>
                </a:solidFill>
                <a:latin typeface="Arial" panose="020B0604020202020204" pitchFamily="34" charset="0"/>
                <a:cs typeface="Arial" panose="020B0604020202020204" pitchFamily="34" charset="0"/>
              </a:rPr>
              <a:t>Time of Exam 6</a:t>
            </a:r>
          </a:p>
          <a:p>
            <a:r>
              <a:rPr lang="en-US" altLang="en-US" dirty="0">
                <a:solidFill>
                  <a:schemeClr val="accent4">
                    <a:lumMod val="10000"/>
                  </a:schemeClr>
                </a:solidFill>
                <a:latin typeface="Arial" panose="020B0604020202020204" pitchFamily="34" charset="0"/>
                <a:cs typeface="Arial" panose="020B0604020202020204" pitchFamily="34" charset="0"/>
              </a:rPr>
              <a:t>12 Year  Cumulative Incidence</a:t>
            </a:r>
            <a:endParaRPr lang="en-US" altLang="en-US" dirty="0">
              <a:solidFill>
                <a:schemeClr val="accent4">
                  <a:lumMod val="10000"/>
                </a:schemeClr>
              </a:solidFill>
            </a:endParaRPr>
          </a:p>
        </p:txBody>
      </p:sp>
      <p:sp>
        <p:nvSpPr>
          <p:cNvPr id="11" name="TextBox 10"/>
          <p:cNvSpPr txBox="1"/>
          <p:nvPr/>
        </p:nvSpPr>
        <p:spPr>
          <a:xfrm>
            <a:off x="1981200" y="4491336"/>
            <a:ext cx="8153400" cy="830997"/>
          </a:xfrm>
          <a:prstGeom prst="rect">
            <a:avLst/>
          </a:prstGeom>
          <a:noFill/>
        </p:spPr>
        <p:txBody>
          <a:bodyPr wrap="square" rtlCol="0">
            <a:spAutoFit/>
          </a:bodyPr>
          <a:lstStyle/>
          <a:p>
            <a:pPr marL="342900" indent="-342900">
              <a:buFont typeface="Symbol"/>
              <a:buChar char="a"/>
            </a:pPr>
            <a:r>
              <a:rPr lang="en-US" sz="2400" dirty="0">
                <a:solidFill>
                  <a:schemeClr val="accent4">
                    <a:lumMod val="10000"/>
                  </a:schemeClr>
                </a:solidFill>
              </a:rPr>
              <a:t>= 38/85     </a:t>
            </a:r>
            <a:r>
              <a:rPr lang="en-US" sz="2400" dirty="0">
                <a:solidFill>
                  <a:schemeClr val="accent4">
                    <a:lumMod val="10000"/>
                  </a:schemeClr>
                </a:solidFill>
                <a:latin typeface="Symbol" panose="05050102010706020507" pitchFamily="18" charset="2"/>
              </a:rPr>
              <a:t>b</a:t>
            </a:r>
            <a:r>
              <a:rPr lang="en-US" sz="2400" dirty="0">
                <a:solidFill>
                  <a:schemeClr val="accent4">
                    <a:lumMod val="10000"/>
                  </a:schemeClr>
                </a:solidFill>
              </a:rPr>
              <a:t> = 340/462      </a:t>
            </a:r>
            <a:r>
              <a:rPr lang="en-US" sz="2400" dirty="0">
                <a:solidFill>
                  <a:schemeClr val="accent4">
                    <a:lumMod val="10000"/>
                  </a:schemeClr>
                </a:solidFill>
                <a:latin typeface="Symbol" panose="05050102010706020507" pitchFamily="18" charset="2"/>
              </a:rPr>
              <a:t>g</a:t>
            </a:r>
            <a:r>
              <a:rPr lang="en-US" sz="2400" dirty="0">
                <a:solidFill>
                  <a:schemeClr val="accent4">
                    <a:lumMod val="10000"/>
                  </a:schemeClr>
                </a:solidFill>
              </a:rPr>
              <a:t> = 113/116       </a:t>
            </a:r>
            <a:r>
              <a:rPr lang="en-US" sz="2400" dirty="0">
                <a:solidFill>
                  <a:schemeClr val="accent4">
                    <a:lumMod val="10000"/>
                  </a:schemeClr>
                </a:solidFill>
                <a:latin typeface="Symbol" panose="05050102010706020507" pitchFamily="18" charset="2"/>
              </a:rPr>
              <a:t>d</a:t>
            </a:r>
            <a:r>
              <a:rPr lang="en-US" sz="2400" dirty="0">
                <a:solidFill>
                  <a:schemeClr val="accent4">
                    <a:lumMod val="10000"/>
                  </a:schemeClr>
                </a:solidFill>
              </a:rPr>
              <a:t> = 1170/1511</a:t>
            </a:r>
          </a:p>
          <a:p>
            <a:pPr marL="342900" indent="-342900">
              <a:buFont typeface="Symbol"/>
              <a:buChar char="a"/>
            </a:pPr>
            <a:r>
              <a:rPr lang="en-US" sz="2400" b="1" dirty="0">
                <a:solidFill>
                  <a:schemeClr val="accent4">
                    <a:lumMod val="10000"/>
                  </a:schemeClr>
                </a:solidFill>
              </a:rPr>
              <a:t>= 45%       </a:t>
            </a:r>
            <a:r>
              <a:rPr lang="en-US" sz="2400" b="1" dirty="0">
                <a:solidFill>
                  <a:schemeClr val="accent4">
                    <a:lumMod val="10000"/>
                  </a:schemeClr>
                </a:solidFill>
                <a:latin typeface="Symbol" panose="05050102010706020507" pitchFamily="18" charset="2"/>
              </a:rPr>
              <a:t>b</a:t>
            </a:r>
            <a:r>
              <a:rPr lang="en-US" sz="2400" b="1" dirty="0">
                <a:solidFill>
                  <a:schemeClr val="accent4">
                    <a:lumMod val="10000"/>
                  </a:schemeClr>
                </a:solidFill>
              </a:rPr>
              <a:t> = 74%            </a:t>
            </a:r>
            <a:r>
              <a:rPr lang="en-US" sz="2400" b="1" dirty="0">
                <a:solidFill>
                  <a:schemeClr val="accent4">
                    <a:lumMod val="10000"/>
                  </a:schemeClr>
                </a:solidFill>
                <a:latin typeface="Symbol" panose="05050102010706020507" pitchFamily="18" charset="2"/>
              </a:rPr>
              <a:t>g</a:t>
            </a:r>
            <a:r>
              <a:rPr lang="en-US" sz="2400" b="1" dirty="0">
                <a:solidFill>
                  <a:schemeClr val="accent4">
                    <a:lumMod val="10000"/>
                  </a:schemeClr>
                </a:solidFill>
              </a:rPr>
              <a:t> = 97%</a:t>
            </a:r>
            <a:r>
              <a:rPr lang="en-US" sz="2400" b="1" dirty="0">
                <a:solidFill>
                  <a:schemeClr val="accent4">
                    <a:lumMod val="10000"/>
                  </a:schemeClr>
                </a:solidFill>
                <a:latin typeface="Symbol" panose="05050102010706020507" pitchFamily="18" charset="2"/>
              </a:rPr>
              <a:t>             d</a:t>
            </a:r>
            <a:r>
              <a:rPr lang="en-US" sz="2400" b="1" dirty="0">
                <a:solidFill>
                  <a:schemeClr val="accent4">
                    <a:lumMod val="10000"/>
                  </a:schemeClr>
                </a:solidFill>
              </a:rPr>
              <a:t> = 77%</a:t>
            </a:r>
          </a:p>
        </p:txBody>
      </p:sp>
    </p:spTree>
    <p:extLst>
      <p:ext uri="{BB962C8B-B14F-4D97-AF65-F5344CB8AC3E}">
        <p14:creationId xmlns:p14="http://schemas.microsoft.com/office/powerpoint/2010/main" val="405071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Can Strike At Any Stage</a:t>
            </a:r>
          </a:p>
        </p:txBody>
      </p:sp>
      <p:sp>
        <p:nvSpPr>
          <p:cNvPr id="3" name="Content Placeholder 2"/>
          <p:cNvSpPr>
            <a:spLocks noGrp="1"/>
          </p:cNvSpPr>
          <p:nvPr>
            <p:ph idx="1"/>
          </p:nvPr>
        </p:nvSpPr>
        <p:spPr/>
        <p:txBody>
          <a:bodyPr/>
          <a:lstStyle/>
          <a:p>
            <a:pPr marL="514350" indent="-514350">
              <a:buFont typeface="+mj-lt"/>
              <a:buAutoNum type="arabicPeriod"/>
            </a:pPr>
            <a:r>
              <a:rPr lang="en-US" dirty="0"/>
              <a:t>Preparation</a:t>
            </a:r>
          </a:p>
          <a:p>
            <a:pPr marL="514350" indent="-514350">
              <a:buFont typeface="+mj-lt"/>
              <a:buAutoNum type="arabicPeriod"/>
            </a:pPr>
            <a:r>
              <a:rPr lang="en-US" dirty="0"/>
              <a:t>Design and Conduct</a:t>
            </a:r>
          </a:p>
          <a:p>
            <a:pPr marL="514350" indent="-514350">
              <a:buFont typeface="+mj-lt"/>
              <a:buAutoNum type="arabicPeriod"/>
            </a:pPr>
            <a:r>
              <a:rPr lang="en-US" dirty="0"/>
              <a:t>Analysis</a:t>
            </a:r>
          </a:p>
          <a:p>
            <a:pPr marL="514350" indent="-514350">
              <a:buFont typeface="+mj-lt"/>
              <a:buAutoNum type="arabicPeriod"/>
            </a:pPr>
            <a:r>
              <a:rPr lang="en-US" dirty="0"/>
              <a:t>Interpretation</a:t>
            </a:r>
          </a:p>
          <a:p>
            <a:pPr marL="514350" indent="-514350">
              <a:buFont typeface="+mj-lt"/>
              <a:buAutoNum type="arabicPeriod"/>
            </a:pPr>
            <a:r>
              <a:rPr lang="en-US" dirty="0"/>
              <a:t>Publication</a:t>
            </a:r>
          </a:p>
        </p:txBody>
      </p:sp>
    </p:spTree>
    <p:extLst>
      <p:ext uri="{BB962C8B-B14F-4D97-AF65-F5344CB8AC3E}">
        <p14:creationId xmlns:p14="http://schemas.microsoft.com/office/powerpoint/2010/main" val="2629662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Self-Selection Bias</a:t>
            </a:r>
          </a:p>
        </p:txBody>
      </p:sp>
      <p:sp>
        <p:nvSpPr>
          <p:cNvPr id="3" name="Content Placeholder 2"/>
          <p:cNvSpPr>
            <a:spLocks noGrp="1"/>
          </p:cNvSpPr>
          <p:nvPr>
            <p:ph idx="1"/>
          </p:nvPr>
        </p:nvSpPr>
        <p:spPr/>
        <p:txBody>
          <a:bodyPr/>
          <a:lstStyle/>
          <a:p>
            <a:pPr marL="0" indent="0">
              <a:buNone/>
            </a:pPr>
            <a:r>
              <a:rPr lang="en-US" dirty="0"/>
              <a:t>Selection bias that results because characteristics (usually health-related) of an individual cause the person to either consciously or unconsciously select themselves into certain behaviors or groups. </a:t>
            </a:r>
          </a:p>
        </p:txBody>
      </p:sp>
    </p:spTree>
    <p:extLst>
      <p:ext uri="{BB962C8B-B14F-4D97-AF65-F5344CB8AC3E}">
        <p14:creationId xmlns:p14="http://schemas.microsoft.com/office/powerpoint/2010/main" val="1257270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and CHD Outcomes</a:t>
            </a:r>
          </a:p>
        </p:txBody>
      </p:sp>
      <p:sp>
        <p:nvSpPr>
          <p:cNvPr id="3" name="Content Placeholder 2"/>
          <p:cNvSpPr>
            <a:spLocks noGrp="1"/>
          </p:cNvSpPr>
          <p:nvPr>
            <p:ph idx="1"/>
          </p:nvPr>
        </p:nvSpPr>
        <p:spPr/>
        <p:txBody>
          <a:bodyPr/>
          <a:lstStyle/>
          <a:p>
            <a:pPr marL="0" indent="0">
              <a:buNone/>
            </a:pPr>
            <a:r>
              <a:rPr lang="en-US" dirty="0"/>
              <a:t>Data has been obtained from different types of study designs using varying definitions of exposure/outcome to ascertain the association between exercise and the risk of CHD outcomes</a:t>
            </a:r>
          </a:p>
          <a:p>
            <a:endParaRPr lang="en-US" dirty="0"/>
          </a:p>
        </p:txBody>
      </p:sp>
    </p:spTree>
    <p:extLst>
      <p:ext uri="{BB962C8B-B14F-4D97-AF65-F5344CB8AC3E}">
        <p14:creationId xmlns:p14="http://schemas.microsoft.com/office/powerpoint/2010/main" val="3616823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CHD Mortality and Occupation</a:t>
            </a:r>
          </a:p>
        </p:txBody>
      </p:sp>
      <p:graphicFrame>
        <p:nvGraphicFramePr>
          <p:cNvPr id="5" name="Content Placeholder 3"/>
          <p:cNvGraphicFramePr>
            <a:graphicFrameLocks/>
          </p:cNvGraphicFramePr>
          <p:nvPr/>
        </p:nvGraphicFramePr>
        <p:xfrm>
          <a:off x="1917700" y="2819400"/>
          <a:ext cx="8216902" cy="2560320"/>
        </p:xfrm>
        <a:graphic>
          <a:graphicData uri="http://schemas.openxmlformats.org/drawingml/2006/table">
            <a:tbl>
              <a:tblPr firstRow="1" bandRow="1"/>
              <a:tblGrid>
                <a:gridCol w="22733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1600202">
                  <a:extLst>
                    <a:ext uri="{9D8B030D-6E8A-4147-A177-3AD203B41FA5}">
                      <a16:colId xmlns:a16="http://schemas.microsoft.com/office/drawing/2014/main" val="20003"/>
                    </a:ext>
                  </a:extLst>
                </a:gridCol>
              </a:tblGrid>
              <a:tr h="1127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4">
                              <a:lumMod val="10000"/>
                            </a:schemeClr>
                          </a:solidFill>
                          <a:latin typeface="Arial" panose="020B0604020202020204" pitchFamily="34" charset="0"/>
                          <a:cs typeface="Arial" panose="020B0604020202020204" pitchFamily="34" charset="0"/>
                        </a:rPr>
                        <a:t>Physical Activity Level</a:t>
                      </a:r>
                      <a:r>
                        <a:rPr lang="en-US" sz="2400" b="1" baseline="0" dirty="0">
                          <a:solidFill>
                            <a:schemeClr val="accent4">
                              <a:lumMod val="10000"/>
                            </a:schemeClr>
                          </a:solidFill>
                          <a:latin typeface="Arial" panose="020B0604020202020204" pitchFamily="34" charset="0"/>
                          <a:cs typeface="Arial" panose="020B0604020202020204" pitchFamily="34" charset="0"/>
                        </a:rPr>
                        <a:t> of Occupation</a:t>
                      </a:r>
                      <a:endParaRPr lang="en-US" sz="2400" b="1" dirty="0">
                        <a:solidFill>
                          <a:schemeClr val="accent4">
                            <a:lumMod val="10000"/>
                          </a:schemeClr>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CHD Deaths </a:t>
                      </a:r>
                      <a:r>
                        <a:rPr lang="en-US" sz="2400" b="1" baseline="0" dirty="0">
                          <a:solidFill>
                            <a:schemeClr val="accent4">
                              <a:lumMod val="10000"/>
                            </a:schemeClr>
                          </a:solidFill>
                          <a:latin typeface="Arial" panose="020B0604020202020204" pitchFamily="34" charset="0"/>
                          <a:cs typeface="Arial" panose="020B0604020202020204" pitchFamily="34" charset="0"/>
                        </a:rPr>
                        <a:t> </a:t>
                      </a:r>
                      <a:endParaRPr lang="en-US" sz="2400" b="1" dirty="0">
                        <a:solidFill>
                          <a:schemeClr val="accent4">
                            <a:lumMod val="10000"/>
                          </a:schemeClr>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Other</a:t>
                      </a:r>
                      <a:r>
                        <a:rPr lang="en-US" sz="2400" b="1" baseline="0" dirty="0">
                          <a:solidFill>
                            <a:schemeClr val="accent4">
                              <a:lumMod val="10000"/>
                            </a:schemeClr>
                          </a:solidFill>
                          <a:latin typeface="Arial" panose="020B0604020202020204" pitchFamily="34" charset="0"/>
                          <a:cs typeface="Arial" panose="020B0604020202020204" pitchFamily="34" charset="0"/>
                        </a:rPr>
                        <a:t> </a:t>
                      </a:r>
                      <a:r>
                        <a:rPr lang="en-US" sz="2400" b="1" dirty="0">
                          <a:solidFill>
                            <a:schemeClr val="accent4">
                              <a:lumMod val="10000"/>
                            </a:schemeClr>
                          </a:solidFill>
                          <a:latin typeface="Arial" panose="020B0604020202020204" pitchFamily="34" charset="0"/>
                          <a:cs typeface="Arial" panose="020B0604020202020204" pitchFamily="34" charset="0"/>
                        </a:rPr>
                        <a:t>Deaths</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Total</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8569">
                <a:tc>
                  <a:txBody>
                    <a:bodyPr/>
                    <a:lstStyle/>
                    <a:p>
                      <a:pPr algn="l"/>
                      <a:r>
                        <a:rPr lang="en-US" sz="2400" b="1" dirty="0">
                          <a:solidFill>
                            <a:schemeClr val="accent4">
                              <a:lumMod val="10000"/>
                            </a:schemeClr>
                          </a:solidFill>
                          <a:latin typeface="Arial" panose="020B0604020202020204" pitchFamily="34" charset="0"/>
                          <a:cs typeface="Arial" panose="020B0604020202020204" pitchFamily="34" charset="0"/>
                        </a:rPr>
                        <a:t>Heavy</a:t>
                      </a:r>
                    </a:p>
                  </a:txBody>
                  <a:tcP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194</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668</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862</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48569">
                <a:tc>
                  <a:txBody>
                    <a:bodyPr/>
                    <a:lstStyle/>
                    <a:p>
                      <a:pPr algn="l"/>
                      <a:r>
                        <a:rPr lang="en-US" sz="2400" b="1" dirty="0">
                          <a:solidFill>
                            <a:schemeClr val="accent4">
                              <a:lumMod val="10000"/>
                            </a:schemeClr>
                          </a:solidFill>
                          <a:latin typeface="Arial" panose="020B0604020202020204" pitchFamily="34" charset="0"/>
                          <a:cs typeface="Arial" panose="020B0604020202020204" pitchFamily="34" charset="0"/>
                        </a:rPr>
                        <a:t>Light</a:t>
                      </a:r>
                    </a:p>
                  </a:txBody>
                  <a:tcPr>
                    <a:lnL w="12700" cmpd="sng">
                      <a:noFill/>
                      <a:prstDash val="solid"/>
                    </a:lnL>
                    <a:lnR w="12700" cmpd="sng">
                      <a:noFill/>
                      <a:prstDash val="solid"/>
                    </a:lnR>
                    <a:lnT w="12700" cmpd="sng">
                      <a:noFill/>
                      <a:prstDash val="soli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840</a:t>
                      </a:r>
                    </a:p>
                  </a:txBody>
                  <a:tcPr anchor="ctr">
                    <a:lnL w="12700" cmpd="sng">
                      <a:noFill/>
                      <a:prstDash val="solid"/>
                    </a:lnL>
                    <a:lnR w="12700" cmpd="sng">
                      <a:noFill/>
                      <a:prstDash val="solid"/>
                    </a:lnR>
                    <a:lnT w="12700" cmpd="sng">
                      <a:noFill/>
                      <a:prstDash val="soli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2029</a:t>
                      </a:r>
                    </a:p>
                  </a:txBody>
                  <a:tcPr anchor="ctr">
                    <a:lnL w="12700" cmpd="sng">
                      <a:noFill/>
                      <a:prstDash val="solid"/>
                    </a:lnL>
                    <a:lnR w="12700" cmpd="sng">
                      <a:noFill/>
                      <a:prstDash val="solid"/>
                    </a:lnR>
                    <a:lnT w="12700" cmpd="sng">
                      <a:noFill/>
                      <a:prstDash val="soli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2869</a:t>
                      </a:r>
                    </a:p>
                  </a:txBody>
                  <a:tcPr anchor="ctr">
                    <a:lnL w="12700" cmpd="sng">
                      <a:noFill/>
                      <a:prstDash val="solid"/>
                    </a:lnL>
                    <a:lnR w="12700" cmpd="sng">
                      <a:noFill/>
                      <a:prstDash val="solid"/>
                    </a:lnR>
                    <a:lnT w="12700" cmpd="sng">
                      <a:noFill/>
                      <a:prstDash val="soli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48569">
                <a:tc>
                  <a:txBody>
                    <a:bodyPr/>
                    <a:lstStyle/>
                    <a:p>
                      <a:pPr algn="l"/>
                      <a:r>
                        <a:rPr lang="en-US" sz="2400" b="1" dirty="0">
                          <a:solidFill>
                            <a:schemeClr val="accent4">
                              <a:lumMod val="10000"/>
                            </a:schemeClr>
                          </a:solidFill>
                          <a:latin typeface="Arial" panose="020B0604020202020204" pitchFamily="34" charset="0"/>
                          <a:cs typeface="Arial" panose="020B0604020202020204" pitchFamily="34" charset="0"/>
                        </a:rPr>
                        <a:t>Total</a:t>
                      </a:r>
                    </a:p>
                  </a:txBody>
                  <a:tcP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1034</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2697</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3731</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TextBox 5"/>
          <p:cNvSpPr txBox="1"/>
          <p:nvPr/>
        </p:nvSpPr>
        <p:spPr>
          <a:xfrm>
            <a:off x="3505200" y="5462231"/>
            <a:ext cx="5562600" cy="1200329"/>
          </a:xfrm>
          <a:prstGeom prst="rect">
            <a:avLst/>
          </a:prstGeom>
          <a:noFill/>
        </p:spPr>
        <p:txBody>
          <a:bodyPr wrap="square" rtlCol="0">
            <a:spAutoFit/>
          </a:bodyPr>
          <a:lstStyle/>
          <a:p>
            <a:pPr algn="ctr"/>
            <a:r>
              <a:rPr lang="en-US" sz="2400" dirty="0">
                <a:solidFill>
                  <a:schemeClr val="accent4">
                    <a:lumMod val="10000"/>
                  </a:schemeClr>
                </a:solidFill>
                <a:latin typeface="Arial" panose="020B0604020202020204" pitchFamily="34" charset="0"/>
                <a:cs typeface="Arial" panose="020B0604020202020204" pitchFamily="34" charset="0"/>
              </a:rPr>
              <a:t>OR = ad/</a:t>
            </a:r>
            <a:r>
              <a:rPr lang="en-US" sz="2400" dirty="0" err="1">
                <a:solidFill>
                  <a:schemeClr val="accent4">
                    <a:lumMod val="10000"/>
                  </a:schemeClr>
                </a:solidFill>
                <a:latin typeface="Arial" panose="020B0604020202020204" pitchFamily="34" charset="0"/>
                <a:cs typeface="Arial" panose="020B0604020202020204" pitchFamily="34" charset="0"/>
              </a:rPr>
              <a:t>bc</a:t>
            </a:r>
            <a:endParaRPr lang="sv-SE" sz="2400" dirty="0">
              <a:solidFill>
                <a:schemeClr val="accent4">
                  <a:lumMod val="10000"/>
                </a:schemeClr>
              </a:solidFill>
              <a:latin typeface="Arial" panose="020B0604020202020204" pitchFamily="34" charset="0"/>
              <a:cs typeface="Arial" panose="020B0604020202020204" pitchFamily="34" charset="0"/>
            </a:endParaRPr>
          </a:p>
          <a:p>
            <a:pPr algn="ctr"/>
            <a:r>
              <a:rPr lang="sv-SE" sz="2400" dirty="0">
                <a:solidFill>
                  <a:schemeClr val="accent4">
                    <a:lumMod val="10000"/>
                  </a:schemeClr>
                </a:solidFill>
                <a:latin typeface="Arial" panose="020B0604020202020204" pitchFamily="34" charset="0"/>
                <a:cs typeface="Arial" panose="020B0604020202020204" pitchFamily="34" charset="0"/>
              </a:rPr>
              <a:t>OR = 194*2029/668*840</a:t>
            </a:r>
          </a:p>
          <a:p>
            <a:pPr algn="ctr"/>
            <a:r>
              <a:rPr lang="sv-SE" sz="2400" b="1" dirty="0">
                <a:solidFill>
                  <a:schemeClr val="accent4">
                    <a:lumMod val="10000"/>
                  </a:schemeClr>
                </a:solidFill>
                <a:latin typeface="Arial" panose="020B0604020202020204" pitchFamily="34" charset="0"/>
                <a:cs typeface="Arial" panose="020B0604020202020204" pitchFamily="34" charset="0"/>
              </a:rPr>
              <a:t>OR = 0.70 (95% CI: 0.59, 0.84)</a:t>
            </a:r>
          </a:p>
        </p:txBody>
      </p:sp>
      <p:sp>
        <p:nvSpPr>
          <p:cNvPr id="8" name="TextBox 7"/>
          <p:cNvSpPr txBox="1"/>
          <p:nvPr/>
        </p:nvSpPr>
        <p:spPr>
          <a:xfrm>
            <a:off x="1894490" y="1600201"/>
            <a:ext cx="8153400" cy="830997"/>
          </a:xfrm>
          <a:prstGeom prst="rect">
            <a:avLst/>
          </a:prstGeom>
          <a:noFill/>
        </p:spPr>
        <p:txBody>
          <a:bodyPr wrap="square" rtlCol="0">
            <a:spAutoFit/>
          </a:bodyPr>
          <a:lstStyle/>
          <a:p>
            <a:r>
              <a:rPr lang="en-US" sz="2400" b="1" dirty="0">
                <a:solidFill>
                  <a:schemeClr val="accent4">
                    <a:lumMod val="10000"/>
                  </a:schemeClr>
                </a:solidFill>
                <a:latin typeface="Arial" panose="020B0604020202020204" pitchFamily="34" charset="0"/>
                <a:cs typeface="Arial" panose="020B0604020202020204" pitchFamily="34" charset="0"/>
              </a:rPr>
              <a:t>Odds of CHD death with and without employment in a physically active occupation: Case-Control Study</a:t>
            </a:r>
            <a:endParaRPr lang="sv-SE" sz="2400" b="1" dirty="0">
              <a:solidFill>
                <a:schemeClr val="accent4">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2289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Recurrent MI and Post-MI Exercise</a:t>
            </a:r>
          </a:p>
        </p:txBody>
      </p:sp>
      <p:graphicFrame>
        <p:nvGraphicFramePr>
          <p:cNvPr id="5" name="Content Placeholder 3"/>
          <p:cNvGraphicFramePr>
            <a:graphicFrameLocks/>
          </p:cNvGraphicFramePr>
          <p:nvPr/>
        </p:nvGraphicFramePr>
        <p:xfrm>
          <a:off x="1917700" y="2819400"/>
          <a:ext cx="8216902" cy="2560320"/>
        </p:xfrm>
        <a:graphic>
          <a:graphicData uri="http://schemas.openxmlformats.org/drawingml/2006/table">
            <a:tbl>
              <a:tblPr firstRow="1" bandRow="1"/>
              <a:tblGrid>
                <a:gridCol w="22733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1600202">
                  <a:extLst>
                    <a:ext uri="{9D8B030D-6E8A-4147-A177-3AD203B41FA5}">
                      <a16:colId xmlns:a16="http://schemas.microsoft.com/office/drawing/2014/main" val="20003"/>
                    </a:ext>
                  </a:extLst>
                </a:gridCol>
              </a:tblGrid>
              <a:tr h="1127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4">
                              <a:lumMod val="10000"/>
                            </a:schemeClr>
                          </a:solidFill>
                          <a:latin typeface="Arial" panose="020B0604020202020204" pitchFamily="34" charset="0"/>
                          <a:cs typeface="Arial" panose="020B0604020202020204" pitchFamily="34" charset="0"/>
                        </a:rPr>
                        <a:t>Participation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4">
                              <a:lumMod val="10000"/>
                            </a:schemeClr>
                          </a:solidFill>
                          <a:latin typeface="Arial" panose="020B0604020202020204" pitchFamily="34" charset="0"/>
                          <a:cs typeface="Arial" panose="020B0604020202020204" pitchFamily="34" charset="0"/>
                        </a:rPr>
                        <a:t>Graduate</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4">
                              <a:lumMod val="10000"/>
                            </a:schemeClr>
                          </a:solidFill>
                          <a:latin typeface="Arial" panose="020B0604020202020204" pitchFamily="34" charset="0"/>
                          <a:cs typeface="Arial" panose="020B0604020202020204" pitchFamily="34" charset="0"/>
                        </a:rPr>
                        <a:t>Exercise</a:t>
                      </a:r>
                    </a:p>
                  </a:txBody>
                  <a:tcP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Recurrent</a:t>
                      </a:r>
                    </a:p>
                    <a:p>
                      <a:pPr algn="ctr"/>
                      <a:r>
                        <a:rPr lang="en-US" sz="2400" b="1" dirty="0">
                          <a:solidFill>
                            <a:schemeClr val="accent4">
                              <a:lumMod val="10000"/>
                            </a:schemeClr>
                          </a:solidFill>
                          <a:latin typeface="Arial" panose="020B0604020202020204" pitchFamily="34" charset="0"/>
                          <a:cs typeface="Arial" panose="020B0604020202020204" pitchFamily="34" charset="0"/>
                        </a:rPr>
                        <a:t>MI</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No Recurrent</a:t>
                      </a:r>
                    </a:p>
                    <a:p>
                      <a:pPr algn="ctr"/>
                      <a:r>
                        <a:rPr lang="en-US" sz="2400" b="1" dirty="0">
                          <a:solidFill>
                            <a:schemeClr val="accent4">
                              <a:lumMod val="10000"/>
                            </a:schemeClr>
                          </a:solidFill>
                          <a:latin typeface="Arial" panose="020B0604020202020204" pitchFamily="34" charset="0"/>
                          <a:cs typeface="Arial" panose="020B0604020202020204" pitchFamily="34" charset="0"/>
                        </a:rPr>
                        <a:t>MI</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Total</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8569">
                <a:tc>
                  <a:txBody>
                    <a:bodyPr/>
                    <a:lstStyle/>
                    <a:p>
                      <a:pPr algn="l"/>
                      <a:r>
                        <a:rPr lang="en-US" sz="2400" b="1" dirty="0">
                          <a:solidFill>
                            <a:schemeClr val="accent4">
                              <a:lumMod val="10000"/>
                            </a:schemeClr>
                          </a:solidFill>
                          <a:latin typeface="Arial" panose="020B0604020202020204" pitchFamily="34" charset="0"/>
                          <a:cs typeface="Arial" panose="020B0604020202020204" pitchFamily="34" charset="0"/>
                        </a:rPr>
                        <a:t>Yes</a:t>
                      </a:r>
                    </a:p>
                  </a:txBody>
                  <a:tcP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7</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59</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66</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48569">
                <a:tc>
                  <a:txBody>
                    <a:bodyPr/>
                    <a:lstStyle/>
                    <a:p>
                      <a:pPr algn="l"/>
                      <a:r>
                        <a:rPr lang="en-US" sz="2400" b="1" dirty="0">
                          <a:solidFill>
                            <a:schemeClr val="accent4">
                              <a:lumMod val="10000"/>
                            </a:schemeClr>
                          </a:solidFill>
                          <a:latin typeface="Arial" panose="020B0604020202020204" pitchFamily="34" charset="0"/>
                          <a:cs typeface="Arial" panose="020B0604020202020204" pitchFamily="34" charset="0"/>
                        </a:rPr>
                        <a:t>No</a:t>
                      </a:r>
                    </a:p>
                  </a:txBody>
                  <a:tcPr>
                    <a:lnL w="12700" cmpd="sng">
                      <a:noFill/>
                      <a:prstDash val="solid"/>
                    </a:lnL>
                    <a:lnR w="12700" cmpd="sng">
                      <a:noFill/>
                      <a:prstDash val="solid"/>
                    </a:lnR>
                    <a:lnT w="12700" cmpd="sng">
                      <a:noFill/>
                      <a:prstDash val="soli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18</a:t>
                      </a:r>
                    </a:p>
                  </a:txBody>
                  <a:tcPr anchor="ctr">
                    <a:lnL w="12700" cmpd="sng">
                      <a:noFill/>
                      <a:prstDash val="solid"/>
                    </a:lnL>
                    <a:lnR w="12700" cmpd="sng">
                      <a:noFill/>
                      <a:prstDash val="solid"/>
                    </a:lnR>
                    <a:lnT w="12700" cmpd="sng">
                      <a:noFill/>
                      <a:prstDash val="soli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46</a:t>
                      </a:r>
                    </a:p>
                  </a:txBody>
                  <a:tcPr anchor="ctr">
                    <a:lnL w="12700" cmpd="sng">
                      <a:noFill/>
                      <a:prstDash val="solid"/>
                    </a:lnL>
                    <a:lnR w="12700" cmpd="sng">
                      <a:noFill/>
                      <a:prstDash val="solid"/>
                    </a:lnR>
                    <a:lnT w="12700" cmpd="sng">
                      <a:noFill/>
                      <a:prstDash val="soli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64</a:t>
                      </a:r>
                    </a:p>
                  </a:txBody>
                  <a:tcPr anchor="ctr">
                    <a:lnL w="12700" cmpd="sng">
                      <a:noFill/>
                      <a:prstDash val="solid"/>
                    </a:lnL>
                    <a:lnR w="12700" cmpd="sng">
                      <a:noFill/>
                      <a:prstDash val="solid"/>
                    </a:lnR>
                    <a:lnT w="12700" cmpd="sng">
                      <a:noFill/>
                      <a:prstDash val="soli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48569">
                <a:tc>
                  <a:txBody>
                    <a:bodyPr/>
                    <a:lstStyle/>
                    <a:p>
                      <a:pPr algn="l"/>
                      <a:r>
                        <a:rPr lang="en-US" sz="2400" b="1" dirty="0">
                          <a:solidFill>
                            <a:schemeClr val="accent4">
                              <a:lumMod val="10000"/>
                            </a:schemeClr>
                          </a:solidFill>
                          <a:latin typeface="Arial" panose="020B0604020202020204" pitchFamily="34" charset="0"/>
                          <a:cs typeface="Arial" panose="020B0604020202020204" pitchFamily="34" charset="0"/>
                        </a:rPr>
                        <a:t>Total</a:t>
                      </a:r>
                    </a:p>
                  </a:txBody>
                  <a:tcP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25</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105</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130</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TextBox 5"/>
          <p:cNvSpPr txBox="1"/>
          <p:nvPr/>
        </p:nvSpPr>
        <p:spPr>
          <a:xfrm>
            <a:off x="3505200" y="5462231"/>
            <a:ext cx="5562600" cy="1200329"/>
          </a:xfrm>
          <a:prstGeom prst="rect">
            <a:avLst/>
          </a:prstGeom>
          <a:noFill/>
        </p:spPr>
        <p:txBody>
          <a:bodyPr wrap="square" rtlCol="0">
            <a:spAutoFit/>
          </a:bodyPr>
          <a:lstStyle/>
          <a:p>
            <a:pPr algn="ctr"/>
            <a:r>
              <a:rPr lang="en-US" sz="2400" dirty="0">
                <a:solidFill>
                  <a:schemeClr val="accent4">
                    <a:lumMod val="10000"/>
                  </a:schemeClr>
                </a:solidFill>
                <a:latin typeface="Arial" panose="020B0604020202020204" pitchFamily="34" charset="0"/>
                <a:cs typeface="Arial" panose="020B0604020202020204" pitchFamily="34" charset="0"/>
              </a:rPr>
              <a:t>OR = ad/</a:t>
            </a:r>
            <a:r>
              <a:rPr lang="en-US" sz="2400" dirty="0" err="1">
                <a:solidFill>
                  <a:schemeClr val="accent4">
                    <a:lumMod val="10000"/>
                  </a:schemeClr>
                </a:solidFill>
                <a:latin typeface="Arial" panose="020B0604020202020204" pitchFamily="34" charset="0"/>
                <a:cs typeface="Arial" panose="020B0604020202020204" pitchFamily="34" charset="0"/>
              </a:rPr>
              <a:t>bc</a:t>
            </a:r>
            <a:endParaRPr lang="sv-SE" sz="2400" dirty="0">
              <a:solidFill>
                <a:schemeClr val="accent4">
                  <a:lumMod val="10000"/>
                </a:schemeClr>
              </a:solidFill>
              <a:latin typeface="Arial" panose="020B0604020202020204" pitchFamily="34" charset="0"/>
              <a:cs typeface="Arial" panose="020B0604020202020204" pitchFamily="34" charset="0"/>
            </a:endParaRPr>
          </a:p>
          <a:p>
            <a:pPr algn="ctr"/>
            <a:r>
              <a:rPr lang="sv-SE" sz="2400" dirty="0">
                <a:solidFill>
                  <a:schemeClr val="accent4">
                    <a:lumMod val="10000"/>
                  </a:schemeClr>
                </a:solidFill>
                <a:latin typeface="Arial" panose="020B0604020202020204" pitchFamily="34" charset="0"/>
                <a:cs typeface="Arial" panose="020B0604020202020204" pitchFamily="34" charset="0"/>
              </a:rPr>
              <a:t>OR = 7*46/18*59</a:t>
            </a:r>
          </a:p>
          <a:p>
            <a:pPr algn="ctr"/>
            <a:r>
              <a:rPr lang="sv-SE" sz="2400" b="1" dirty="0">
                <a:solidFill>
                  <a:schemeClr val="accent4">
                    <a:lumMod val="10000"/>
                  </a:schemeClr>
                </a:solidFill>
                <a:latin typeface="Arial" panose="020B0604020202020204" pitchFamily="34" charset="0"/>
                <a:cs typeface="Arial" panose="020B0604020202020204" pitchFamily="34" charset="0"/>
              </a:rPr>
              <a:t>OR = 0.30 (95% CI: 0.12, 0.78)</a:t>
            </a:r>
          </a:p>
        </p:txBody>
      </p:sp>
      <p:sp>
        <p:nvSpPr>
          <p:cNvPr id="8" name="TextBox 7"/>
          <p:cNvSpPr txBox="1"/>
          <p:nvPr/>
        </p:nvSpPr>
        <p:spPr>
          <a:xfrm>
            <a:off x="1894490" y="1600201"/>
            <a:ext cx="8153400" cy="1200329"/>
          </a:xfrm>
          <a:prstGeom prst="rect">
            <a:avLst/>
          </a:prstGeom>
          <a:noFill/>
        </p:spPr>
        <p:txBody>
          <a:bodyPr wrap="square" rtlCol="0">
            <a:spAutoFit/>
          </a:bodyPr>
          <a:lstStyle/>
          <a:p>
            <a:r>
              <a:rPr lang="en-US" sz="2400" b="1" dirty="0">
                <a:solidFill>
                  <a:schemeClr val="accent4">
                    <a:lumMod val="10000"/>
                  </a:schemeClr>
                </a:solidFill>
                <a:latin typeface="Arial" panose="020B0604020202020204" pitchFamily="34" charset="0"/>
                <a:cs typeface="Arial" panose="020B0604020202020204" pitchFamily="34" charset="0"/>
              </a:rPr>
              <a:t>Relative odds of recurrent MI with and without participation in a graduated exercise program following an initial MI: Cohort Study</a:t>
            </a:r>
            <a:endParaRPr lang="sv-SE" sz="2400" b="1" dirty="0">
              <a:solidFill>
                <a:schemeClr val="accent4">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1059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Recurrent MI and Endurance Training</a:t>
            </a:r>
          </a:p>
        </p:txBody>
      </p:sp>
      <p:graphicFrame>
        <p:nvGraphicFramePr>
          <p:cNvPr id="5" name="Content Placeholder 3"/>
          <p:cNvGraphicFramePr>
            <a:graphicFrameLocks/>
          </p:cNvGraphicFramePr>
          <p:nvPr/>
        </p:nvGraphicFramePr>
        <p:xfrm>
          <a:off x="1993898" y="2438400"/>
          <a:ext cx="8216902" cy="2926080"/>
        </p:xfrm>
        <a:graphic>
          <a:graphicData uri="http://schemas.openxmlformats.org/drawingml/2006/table">
            <a:tbl>
              <a:tblPr firstRow="1" bandRow="1"/>
              <a:tblGrid>
                <a:gridCol w="22733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1600202">
                  <a:extLst>
                    <a:ext uri="{9D8B030D-6E8A-4147-A177-3AD203B41FA5}">
                      <a16:colId xmlns:a16="http://schemas.microsoft.com/office/drawing/2014/main" val="20003"/>
                    </a:ext>
                  </a:extLst>
                </a:gridCol>
              </a:tblGrid>
              <a:tr h="1127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4">
                              <a:lumMod val="10000"/>
                            </a:schemeClr>
                          </a:solidFill>
                          <a:latin typeface="Arial" panose="020B0604020202020204" pitchFamily="34" charset="0"/>
                          <a:cs typeface="Arial" panose="020B0604020202020204" pitchFamily="34" charset="0"/>
                        </a:rPr>
                        <a:t>Randomly</a:t>
                      </a:r>
                      <a:r>
                        <a:rPr lang="en-US" sz="2400" b="1" baseline="0" dirty="0">
                          <a:solidFill>
                            <a:schemeClr val="accent4">
                              <a:lumMod val="10000"/>
                            </a:schemeClr>
                          </a:solidFill>
                          <a:latin typeface="Arial" panose="020B0604020202020204" pitchFamily="34" charset="0"/>
                          <a:cs typeface="Arial" panose="020B0604020202020204" pitchFamily="34" charset="0"/>
                        </a:rPr>
                        <a:t> Allocated to</a:t>
                      </a:r>
                      <a:endParaRPr lang="en-US" sz="2400" b="1" dirty="0">
                        <a:solidFill>
                          <a:schemeClr val="accent4">
                            <a:lumMod val="10000"/>
                          </a:schemeClr>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4">
                              <a:lumMod val="10000"/>
                            </a:schemeClr>
                          </a:solidFill>
                          <a:latin typeface="Arial" panose="020B0604020202020204" pitchFamily="34" charset="0"/>
                          <a:cs typeface="Arial" panose="020B0604020202020204" pitchFamily="34" charset="0"/>
                        </a:rPr>
                        <a:t>Endurance</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4">
                              <a:lumMod val="10000"/>
                            </a:schemeClr>
                          </a:solidFill>
                          <a:latin typeface="Arial" panose="020B0604020202020204" pitchFamily="34" charset="0"/>
                          <a:cs typeface="Arial" panose="020B0604020202020204" pitchFamily="34" charset="0"/>
                        </a:rPr>
                        <a:t>Training</a:t>
                      </a:r>
                    </a:p>
                  </a:txBody>
                  <a:tcP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Recurrent</a:t>
                      </a:r>
                    </a:p>
                    <a:p>
                      <a:pPr algn="ctr"/>
                      <a:r>
                        <a:rPr lang="en-US" sz="2400" b="1" dirty="0">
                          <a:solidFill>
                            <a:schemeClr val="accent4">
                              <a:lumMod val="10000"/>
                            </a:schemeClr>
                          </a:solidFill>
                          <a:latin typeface="Arial" panose="020B0604020202020204" pitchFamily="34" charset="0"/>
                          <a:cs typeface="Arial" panose="020B0604020202020204" pitchFamily="34" charset="0"/>
                        </a:rPr>
                        <a:t>MI</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No Recurrent</a:t>
                      </a:r>
                    </a:p>
                    <a:p>
                      <a:pPr algn="ctr"/>
                      <a:r>
                        <a:rPr lang="en-US" sz="2400" b="1" dirty="0">
                          <a:solidFill>
                            <a:schemeClr val="accent4">
                              <a:lumMod val="10000"/>
                            </a:schemeClr>
                          </a:solidFill>
                          <a:latin typeface="Arial" panose="020B0604020202020204" pitchFamily="34" charset="0"/>
                          <a:cs typeface="Arial" panose="020B0604020202020204" pitchFamily="34" charset="0"/>
                        </a:rPr>
                        <a:t>MI</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Total</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8569">
                <a:tc>
                  <a:txBody>
                    <a:bodyPr/>
                    <a:lstStyle/>
                    <a:p>
                      <a:pPr algn="l"/>
                      <a:r>
                        <a:rPr lang="en-US" sz="2400" b="1" dirty="0">
                          <a:solidFill>
                            <a:schemeClr val="accent4">
                              <a:lumMod val="10000"/>
                            </a:schemeClr>
                          </a:solidFill>
                          <a:latin typeface="Arial" panose="020B0604020202020204" pitchFamily="34" charset="0"/>
                          <a:cs typeface="Arial" panose="020B0604020202020204" pitchFamily="34" charset="0"/>
                        </a:rPr>
                        <a:t>Yes</a:t>
                      </a:r>
                    </a:p>
                  </a:txBody>
                  <a:tcP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28</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359</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387</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48569">
                <a:tc>
                  <a:txBody>
                    <a:bodyPr/>
                    <a:lstStyle/>
                    <a:p>
                      <a:pPr algn="l"/>
                      <a:r>
                        <a:rPr lang="en-US" sz="2400" b="1" dirty="0">
                          <a:solidFill>
                            <a:schemeClr val="accent4">
                              <a:lumMod val="10000"/>
                            </a:schemeClr>
                          </a:solidFill>
                          <a:latin typeface="Arial" panose="020B0604020202020204" pitchFamily="34" charset="0"/>
                          <a:cs typeface="Arial" panose="020B0604020202020204" pitchFamily="34" charset="0"/>
                        </a:rPr>
                        <a:t>No</a:t>
                      </a:r>
                    </a:p>
                  </a:txBody>
                  <a:tcPr>
                    <a:lnL w="12700" cmpd="sng">
                      <a:noFill/>
                      <a:prstDash val="solid"/>
                    </a:lnL>
                    <a:lnR w="12700" cmpd="sng">
                      <a:noFill/>
                      <a:prstDash val="solid"/>
                    </a:lnR>
                    <a:lnT w="12700" cmpd="sng">
                      <a:noFill/>
                      <a:prstDash val="soli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21</a:t>
                      </a:r>
                    </a:p>
                  </a:txBody>
                  <a:tcPr anchor="ctr">
                    <a:lnL w="12700" cmpd="sng">
                      <a:noFill/>
                      <a:prstDash val="solid"/>
                    </a:lnL>
                    <a:lnR w="12700" cmpd="sng">
                      <a:noFill/>
                      <a:prstDash val="solid"/>
                    </a:lnR>
                    <a:lnT w="12700" cmpd="sng">
                      <a:noFill/>
                      <a:prstDash val="soli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345</a:t>
                      </a:r>
                    </a:p>
                  </a:txBody>
                  <a:tcPr anchor="ctr">
                    <a:lnL w="12700" cmpd="sng">
                      <a:noFill/>
                      <a:prstDash val="solid"/>
                    </a:lnL>
                    <a:lnR w="12700" cmpd="sng">
                      <a:noFill/>
                      <a:prstDash val="solid"/>
                    </a:lnR>
                    <a:lnT w="12700" cmpd="sng">
                      <a:noFill/>
                      <a:prstDash val="soli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366</a:t>
                      </a:r>
                    </a:p>
                  </a:txBody>
                  <a:tcPr anchor="ctr">
                    <a:lnL w="12700" cmpd="sng">
                      <a:noFill/>
                      <a:prstDash val="solid"/>
                    </a:lnL>
                    <a:lnR w="12700" cmpd="sng">
                      <a:noFill/>
                      <a:prstDash val="solid"/>
                    </a:lnR>
                    <a:lnT w="12700" cmpd="sng">
                      <a:noFill/>
                      <a:prstDash val="soli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48569">
                <a:tc>
                  <a:txBody>
                    <a:bodyPr/>
                    <a:lstStyle/>
                    <a:p>
                      <a:pPr algn="l"/>
                      <a:r>
                        <a:rPr lang="en-US" sz="2400" b="1" dirty="0">
                          <a:solidFill>
                            <a:schemeClr val="accent4">
                              <a:lumMod val="10000"/>
                            </a:schemeClr>
                          </a:solidFill>
                          <a:latin typeface="Arial" panose="020B0604020202020204" pitchFamily="34" charset="0"/>
                          <a:cs typeface="Arial" panose="020B0604020202020204" pitchFamily="34" charset="0"/>
                        </a:rPr>
                        <a:t>Total</a:t>
                      </a:r>
                    </a:p>
                  </a:txBody>
                  <a:tcP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49</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704</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753</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TextBox 5"/>
          <p:cNvSpPr txBox="1"/>
          <p:nvPr/>
        </p:nvSpPr>
        <p:spPr>
          <a:xfrm>
            <a:off x="3429000" y="5410201"/>
            <a:ext cx="5562600" cy="1200329"/>
          </a:xfrm>
          <a:prstGeom prst="rect">
            <a:avLst/>
          </a:prstGeom>
          <a:noFill/>
        </p:spPr>
        <p:txBody>
          <a:bodyPr wrap="square" rtlCol="0">
            <a:spAutoFit/>
          </a:bodyPr>
          <a:lstStyle/>
          <a:p>
            <a:pPr algn="ctr"/>
            <a:r>
              <a:rPr lang="en-US" sz="2400" dirty="0">
                <a:solidFill>
                  <a:schemeClr val="accent4">
                    <a:lumMod val="10000"/>
                  </a:schemeClr>
                </a:solidFill>
                <a:latin typeface="Arial" panose="020B0604020202020204" pitchFamily="34" charset="0"/>
                <a:cs typeface="Arial" panose="020B0604020202020204" pitchFamily="34" charset="0"/>
              </a:rPr>
              <a:t>OR = ad/</a:t>
            </a:r>
            <a:r>
              <a:rPr lang="en-US" sz="2400" dirty="0" err="1">
                <a:solidFill>
                  <a:schemeClr val="accent4">
                    <a:lumMod val="10000"/>
                  </a:schemeClr>
                </a:solidFill>
                <a:latin typeface="Arial" panose="020B0604020202020204" pitchFamily="34" charset="0"/>
                <a:cs typeface="Arial" panose="020B0604020202020204" pitchFamily="34" charset="0"/>
              </a:rPr>
              <a:t>bc</a:t>
            </a:r>
            <a:endParaRPr lang="sv-SE" sz="2400" dirty="0">
              <a:solidFill>
                <a:schemeClr val="accent4">
                  <a:lumMod val="10000"/>
                </a:schemeClr>
              </a:solidFill>
              <a:latin typeface="Arial" panose="020B0604020202020204" pitchFamily="34" charset="0"/>
              <a:cs typeface="Arial" panose="020B0604020202020204" pitchFamily="34" charset="0"/>
            </a:endParaRPr>
          </a:p>
          <a:p>
            <a:pPr algn="ctr"/>
            <a:r>
              <a:rPr lang="sv-SE" sz="2400" dirty="0">
                <a:solidFill>
                  <a:schemeClr val="accent4">
                    <a:lumMod val="10000"/>
                  </a:schemeClr>
                </a:solidFill>
                <a:latin typeface="Arial" panose="020B0604020202020204" pitchFamily="34" charset="0"/>
                <a:cs typeface="Arial" panose="020B0604020202020204" pitchFamily="34" charset="0"/>
              </a:rPr>
              <a:t>OR = 28*345/359*345</a:t>
            </a:r>
          </a:p>
          <a:p>
            <a:pPr algn="ctr"/>
            <a:r>
              <a:rPr lang="sv-SE" sz="2400" b="1" dirty="0">
                <a:solidFill>
                  <a:schemeClr val="accent4">
                    <a:lumMod val="10000"/>
                  </a:schemeClr>
                </a:solidFill>
                <a:latin typeface="Arial" panose="020B0604020202020204" pitchFamily="34" charset="0"/>
                <a:cs typeface="Arial" panose="020B0604020202020204" pitchFamily="34" charset="0"/>
              </a:rPr>
              <a:t>OR = 1.28 (95% CI: 0.71, 2.30)</a:t>
            </a:r>
          </a:p>
        </p:txBody>
      </p:sp>
      <p:sp>
        <p:nvSpPr>
          <p:cNvPr id="8" name="TextBox 7"/>
          <p:cNvSpPr txBox="1"/>
          <p:nvPr/>
        </p:nvSpPr>
        <p:spPr>
          <a:xfrm>
            <a:off x="1894490" y="1600201"/>
            <a:ext cx="8153400" cy="830997"/>
          </a:xfrm>
          <a:prstGeom prst="rect">
            <a:avLst/>
          </a:prstGeom>
          <a:noFill/>
        </p:spPr>
        <p:txBody>
          <a:bodyPr wrap="square" rtlCol="0">
            <a:spAutoFit/>
          </a:bodyPr>
          <a:lstStyle/>
          <a:p>
            <a:r>
              <a:rPr lang="en-US" sz="2400" b="1" dirty="0">
                <a:solidFill>
                  <a:schemeClr val="accent4">
                    <a:lumMod val="10000"/>
                  </a:schemeClr>
                </a:solidFill>
                <a:latin typeface="Arial" panose="020B0604020202020204" pitchFamily="34" charset="0"/>
                <a:cs typeface="Arial" panose="020B0604020202020204" pitchFamily="34" charset="0"/>
              </a:rPr>
              <a:t>Relative odds of recurrent MI with and without endurance training: Randomized Trial</a:t>
            </a:r>
          </a:p>
        </p:txBody>
      </p:sp>
    </p:spTree>
    <p:extLst>
      <p:ext uri="{BB962C8B-B14F-4D97-AF65-F5344CB8AC3E}">
        <p14:creationId xmlns:p14="http://schemas.microsoft.com/office/powerpoint/2010/main" val="1452273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800" dirty="0"/>
              <a:t>Cervical Cancer and Sexual Practices</a:t>
            </a:r>
          </a:p>
        </p:txBody>
      </p:sp>
      <p:sp>
        <p:nvSpPr>
          <p:cNvPr id="4" name="Content Placeholder 3"/>
          <p:cNvSpPr>
            <a:spLocks noGrp="1"/>
          </p:cNvSpPr>
          <p:nvPr>
            <p:ph idx="1"/>
          </p:nvPr>
        </p:nvSpPr>
        <p:spPr/>
        <p:txBody>
          <a:bodyPr>
            <a:normAutofit fontScale="92500" lnSpcReduction="20000"/>
          </a:bodyPr>
          <a:lstStyle/>
          <a:p>
            <a:r>
              <a:rPr lang="en-US" dirty="0"/>
              <a:t>Early studies identified specific behaviors related to sexual practices as risk factors for cervical cancer.  These included total number of sexual partners (high) and age of onset of sexual activity (early).</a:t>
            </a:r>
          </a:p>
          <a:p>
            <a:endParaRPr lang="en-US" dirty="0"/>
          </a:p>
          <a:p>
            <a:r>
              <a:rPr lang="en-US" dirty="0"/>
              <a:t>Several studies also reported prevalence proportions of cervical cancer to be approximately two times higher in women who used oral contraceptives (OCs) compared to women who did not use OCs.  These studies suggested that OCs might be a causal factor in the development of cervical carcinoma.  </a:t>
            </a:r>
          </a:p>
          <a:p>
            <a:endParaRPr lang="en-US" dirty="0"/>
          </a:p>
          <a:p>
            <a:r>
              <a:rPr lang="en-US" dirty="0"/>
              <a:t>Stern et al., proposed that these results might be due to selection bias, in that women who choose oral contraceptives might be different from women who don’t in ways that also affect their risk of cervical cancer. </a:t>
            </a:r>
          </a:p>
        </p:txBody>
      </p:sp>
    </p:spTree>
    <p:extLst>
      <p:ext uri="{BB962C8B-B14F-4D97-AF65-F5344CB8AC3E}">
        <p14:creationId xmlns:p14="http://schemas.microsoft.com/office/powerpoint/2010/main" val="162436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Does selection bias explain association between OCs and cervical cancer?</a:t>
            </a:r>
          </a:p>
        </p:txBody>
      </p:sp>
      <p:sp>
        <p:nvSpPr>
          <p:cNvPr id="5" name="Rectangle 3"/>
          <p:cNvSpPr>
            <a:spLocks noGrp="1" noChangeArrowheads="1"/>
          </p:cNvSpPr>
          <p:nvPr>
            <p:ph idx="1"/>
          </p:nvPr>
        </p:nvSpPr>
        <p:spPr/>
        <p:txBody>
          <a:bodyPr>
            <a:normAutofit lnSpcReduction="10000"/>
          </a:bodyPr>
          <a:lstStyle/>
          <a:p>
            <a:pPr eaLnBrk="1" hangingPunct="1">
              <a:lnSpc>
                <a:spcPct val="90000"/>
              </a:lnSpc>
            </a:pPr>
            <a:r>
              <a:rPr lang="en-US" altLang="en-US" dirty="0"/>
              <a:t>In order to investigate this possibility, these investigators obtained the following data from women attending family planning clinics </a:t>
            </a:r>
            <a:r>
              <a:rPr lang="en-US" altLang="en-US" u="sng" dirty="0"/>
              <a:t>for the first time</a:t>
            </a:r>
            <a:r>
              <a:rPr lang="en-US" altLang="en-US" dirty="0"/>
              <a:t> to obtain contraception (i.e., they had not previously used any form of contraception).  </a:t>
            </a:r>
          </a:p>
          <a:p>
            <a:pPr eaLnBrk="1" hangingPunct="1">
              <a:lnSpc>
                <a:spcPct val="90000"/>
              </a:lnSpc>
              <a:buFontTx/>
              <a:buNone/>
            </a:pPr>
            <a:endParaRPr lang="en-US" altLang="en-US" dirty="0"/>
          </a:p>
          <a:p>
            <a:pPr eaLnBrk="1" hangingPunct="1">
              <a:lnSpc>
                <a:spcPct val="90000"/>
              </a:lnSpc>
            </a:pPr>
            <a:r>
              <a:rPr lang="en-US" altLang="en-US" dirty="0"/>
              <a:t>A cervical PAP test was obtained as part of their initial visit. (Cervical dysplasia is considered to be an early or precursor lesion of cervical carcinoma.)  </a:t>
            </a:r>
          </a:p>
          <a:p>
            <a:pPr eaLnBrk="1" hangingPunct="1">
              <a:lnSpc>
                <a:spcPct val="90000"/>
              </a:lnSpc>
            </a:pPr>
            <a:endParaRPr lang="en-US" altLang="en-US" dirty="0"/>
          </a:p>
          <a:p>
            <a:pPr eaLnBrk="1" hangingPunct="1">
              <a:lnSpc>
                <a:spcPct val="90000"/>
              </a:lnSpc>
            </a:pPr>
            <a:r>
              <a:rPr lang="en-US" altLang="en-US" dirty="0"/>
              <a:t>The following results were reported:</a:t>
            </a:r>
          </a:p>
          <a:p>
            <a:pPr eaLnBrk="1" hangingPunct="1">
              <a:lnSpc>
                <a:spcPct val="90000"/>
              </a:lnSpc>
            </a:pPr>
            <a:endParaRPr lang="en-US" altLang="en-US" dirty="0"/>
          </a:p>
        </p:txBody>
      </p:sp>
    </p:spTree>
    <p:extLst>
      <p:ext uri="{BB962C8B-B14F-4D97-AF65-F5344CB8AC3E}">
        <p14:creationId xmlns:p14="http://schemas.microsoft.com/office/powerpoint/2010/main" val="51096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Prevalence of Cervical Dysplasia</a:t>
            </a:r>
          </a:p>
        </p:txBody>
      </p:sp>
      <p:graphicFrame>
        <p:nvGraphicFramePr>
          <p:cNvPr id="4" name="Group 25"/>
          <p:cNvGraphicFramePr>
            <a:graphicFrameLocks noGrp="1"/>
          </p:cNvGraphicFramePr>
          <p:nvPr>
            <p:ph idx="1"/>
          </p:nvPr>
        </p:nvGraphicFramePr>
        <p:xfrm>
          <a:off x="1917700" y="1600202"/>
          <a:ext cx="7988300" cy="2744613"/>
        </p:xfrm>
        <a:graphic>
          <a:graphicData uri="http://schemas.openxmlformats.org/drawingml/2006/table">
            <a:tbl>
              <a:tblPr/>
              <a:tblGrid>
                <a:gridCol w="3731136">
                  <a:extLst>
                    <a:ext uri="{9D8B030D-6E8A-4147-A177-3AD203B41FA5}">
                      <a16:colId xmlns:a16="http://schemas.microsoft.com/office/drawing/2014/main" val="20000"/>
                    </a:ext>
                  </a:extLst>
                </a:gridCol>
                <a:gridCol w="4257164">
                  <a:extLst>
                    <a:ext uri="{9D8B030D-6E8A-4147-A177-3AD203B41FA5}">
                      <a16:colId xmlns:a16="http://schemas.microsoft.com/office/drawing/2014/main" val="20001"/>
                    </a:ext>
                  </a:extLst>
                </a:gridCol>
              </a:tblGrid>
              <a:tr h="800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u="none" strike="noStrike" cap="none" normalizeH="0" baseline="0" dirty="0">
                          <a:ln>
                            <a:noFill/>
                          </a:ln>
                          <a:solidFill>
                            <a:schemeClr val="accent4">
                              <a:lumMod val="10000"/>
                            </a:schemeClr>
                          </a:solidFill>
                          <a:effectLst/>
                          <a:latin typeface="Arial" panose="020B0604020202020204" pitchFamily="34" charset="0"/>
                          <a:cs typeface="Arial" panose="020B0604020202020204" pitchFamily="34" charset="0"/>
                        </a:rPr>
                        <a:t>Method Chosen</a:t>
                      </a:r>
                      <a:endParaRPr kumimoji="0" lang="en-US" sz="2800" b="1" i="0" u="none" strike="noStrike" cap="none" normalizeH="0" baseline="0" dirty="0">
                        <a:ln>
                          <a:noFill/>
                        </a:ln>
                        <a:solidFill>
                          <a:schemeClr val="accent4">
                            <a:lumMod val="10000"/>
                          </a:schemeClr>
                        </a:solidFill>
                        <a:effectLst/>
                        <a:latin typeface="Arial" panose="020B0604020202020204" pitchFamily="34" charset="0"/>
                        <a:cs typeface="Arial" panose="020B0604020202020204" pitchFamily="34" charset="0"/>
                      </a:endParaRPr>
                    </a:p>
                  </a:txBody>
                  <a:tcPr anchor="ctr" horzOverflow="overflow">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u="none" strike="noStrike" cap="none" normalizeH="0" baseline="0" dirty="0">
                          <a:ln>
                            <a:noFill/>
                          </a:ln>
                          <a:solidFill>
                            <a:schemeClr val="accent4">
                              <a:lumMod val="10000"/>
                            </a:schemeClr>
                          </a:solidFill>
                          <a:effectLst/>
                          <a:latin typeface="Arial" panose="020B0604020202020204" pitchFamily="34" charset="0"/>
                          <a:cs typeface="Arial" panose="020B0604020202020204" pitchFamily="34" charset="0"/>
                        </a:rPr>
                        <a:t>Prevalence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u="none" strike="noStrike" cap="none" normalizeH="0" baseline="0" dirty="0">
                          <a:ln>
                            <a:noFill/>
                          </a:ln>
                          <a:solidFill>
                            <a:schemeClr val="accent4">
                              <a:lumMod val="10000"/>
                            </a:schemeClr>
                          </a:solidFill>
                          <a:effectLst/>
                          <a:latin typeface="Arial" panose="020B0604020202020204" pitchFamily="34" charset="0"/>
                          <a:cs typeface="Arial" panose="020B0604020202020204" pitchFamily="34" charset="0"/>
                        </a:rPr>
                        <a:t>(per 1000 women)</a:t>
                      </a:r>
                      <a:endParaRPr kumimoji="0" lang="en-US" sz="2800" b="1" i="0" u="none" strike="noStrike" cap="none" normalizeH="0" baseline="0" dirty="0">
                        <a:ln>
                          <a:noFill/>
                        </a:ln>
                        <a:solidFill>
                          <a:schemeClr val="accent4">
                            <a:lumMod val="10000"/>
                          </a:schemeClr>
                        </a:solidFill>
                        <a:effectLst/>
                        <a:latin typeface="Arial" panose="020B0604020202020204" pitchFamily="34" charset="0"/>
                        <a:cs typeface="Arial" panose="020B0604020202020204" pitchFamily="34" charset="0"/>
                      </a:endParaRPr>
                    </a:p>
                  </a:txBody>
                  <a:tcPr anchor="ctr" horzOverflow="overflow">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u="none" strike="noStrike" cap="none" normalizeH="0" baseline="0">
                          <a:ln>
                            <a:noFill/>
                          </a:ln>
                          <a:solidFill>
                            <a:schemeClr val="accent4">
                              <a:lumMod val="10000"/>
                            </a:schemeClr>
                          </a:solidFill>
                          <a:effectLst/>
                          <a:latin typeface="Arial" panose="020B0604020202020204" pitchFamily="34" charset="0"/>
                          <a:cs typeface="Arial" panose="020B0604020202020204" pitchFamily="34" charset="0"/>
                        </a:rPr>
                        <a:t>Oral Contraceptive</a:t>
                      </a:r>
                      <a:endParaRPr kumimoji="0" lang="en-US" sz="2800" b="1" i="0" u="none" strike="noStrike" cap="none" normalizeH="0" baseline="0">
                        <a:ln>
                          <a:noFill/>
                        </a:ln>
                        <a:solidFill>
                          <a:schemeClr val="accent4">
                            <a:lumMod val="10000"/>
                          </a:schemeClr>
                        </a:solidFill>
                        <a:effectLst/>
                        <a:latin typeface="Arial" panose="020B0604020202020204" pitchFamily="34" charset="0"/>
                        <a:cs typeface="Arial" panose="020B0604020202020204" pitchFamily="34" charset="0"/>
                      </a:endParaRPr>
                    </a:p>
                  </a:txBody>
                  <a:tcPr horzOverflow="overflow">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u="none" strike="noStrike" cap="none" normalizeH="0" baseline="0" dirty="0">
                          <a:ln>
                            <a:noFill/>
                          </a:ln>
                          <a:solidFill>
                            <a:schemeClr val="accent4">
                              <a:lumMod val="10000"/>
                            </a:schemeClr>
                          </a:solidFill>
                          <a:effectLst/>
                          <a:latin typeface="Arial" panose="020B0604020202020204" pitchFamily="34" charset="0"/>
                          <a:cs typeface="Arial" panose="020B0604020202020204" pitchFamily="34" charset="0"/>
                        </a:rPr>
                        <a:t>82</a:t>
                      </a:r>
                      <a:endParaRPr kumimoji="0" lang="en-US" sz="2800" b="1" i="0" u="none" strike="noStrike" cap="none" normalizeH="0" baseline="0" dirty="0">
                        <a:ln>
                          <a:noFill/>
                        </a:ln>
                        <a:solidFill>
                          <a:schemeClr val="accent4">
                            <a:lumMod val="10000"/>
                          </a:schemeClr>
                        </a:solidFill>
                        <a:effectLst/>
                        <a:latin typeface="Arial" panose="020B0604020202020204" pitchFamily="34" charset="0"/>
                        <a:cs typeface="Arial" panose="020B0604020202020204" pitchFamily="34" charset="0"/>
                      </a:endParaRPr>
                    </a:p>
                  </a:txBody>
                  <a:tcPr horzOverflow="overflow">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u="none" strike="noStrike" cap="none" normalizeH="0" baseline="0">
                          <a:ln>
                            <a:noFill/>
                          </a:ln>
                          <a:solidFill>
                            <a:schemeClr val="accent4">
                              <a:lumMod val="10000"/>
                            </a:schemeClr>
                          </a:solidFill>
                          <a:effectLst/>
                          <a:latin typeface="Arial" panose="020B0604020202020204" pitchFamily="34" charset="0"/>
                          <a:cs typeface="Arial" panose="020B0604020202020204" pitchFamily="34" charset="0"/>
                        </a:rPr>
                        <a:t>Intrauterine Device</a:t>
                      </a:r>
                      <a:endParaRPr kumimoji="0" lang="en-US" sz="2800" b="1" i="0" u="none" strike="noStrike" cap="none" normalizeH="0" baseline="0">
                        <a:ln>
                          <a:noFill/>
                        </a:ln>
                        <a:solidFill>
                          <a:schemeClr val="accent4">
                            <a:lumMod val="10000"/>
                          </a:schemeClr>
                        </a:solidFill>
                        <a:effectLst/>
                        <a:latin typeface="Arial" panose="020B0604020202020204" pitchFamily="34" charset="0"/>
                        <a:cs typeface="Arial" panose="020B0604020202020204" pitchFamily="34" charset="0"/>
                      </a:endParaRPr>
                    </a:p>
                  </a:txBody>
                  <a:tcP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u="none" strike="noStrike" cap="none" normalizeH="0" baseline="0" dirty="0">
                          <a:ln>
                            <a:noFill/>
                          </a:ln>
                          <a:solidFill>
                            <a:schemeClr val="accent4">
                              <a:lumMod val="10000"/>
                            </a:schemeClr>
                          </a:solidFill>
                          <a:effectLst/>
                          <a:latin typeface="Arial" panose="020B0604020202020204" pitchFamily="34" charset="0"/>
                          <a:cs typeface="Arial" panose="020B0604020202020204" pitchFamily="34" charset="0"/>
                        </a:rPr>
                        <a:t>51</a:t>
                      </a:r>
                      <a:endParaRPr kumimoji="0" lang="en-US" sz="2800" b="1" i="0" u="none" strike="noStrike" cap="none" normalizeH="0" baseline="0" dirty="0">
                        <a:ln>
                          <a:noFill/>
                        </a:ln>
                        <a:solidFill>
                          <a:schemeClr val="accent4">
                            <a:lumMod val="10000"/>
                          </a:schemeClr>
                        </a:solidFill>
                        <a:effectLst/>
                        <a:latin typeface="Arial" panose="020B0604020202020204" pitchFamily="34" charset="0"/>
                        <a:cs typeface="Arial" panose="020B0604020202020204" pitchFamily="34" charset="0"/>
                      </a:endParaRPr>
                    </a:p>
                  </a:txBody>
                  <a:tcP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u="none" strike="noStrike" cap="none" normalizeH="0" baseline="0" dirty="0">
                          <a:ln>
                            <a:noFill/>
                          </a:ln>
                          <a:solidFill>
                            <a:schemeClr val="accent4">
                              <a:lumMod val="10000"/>
                            </a:schemeClr>
                          </a:solidFill>
                          <a:effectLst/>
                          <a:latin typeface="Arial" panose="020B0604020202020204" pitchFamily="34" charset="0"/>
                          <a:cs typeface="Arial" panose="020B0604020202020204" pitchFamily="34" charset="0"/>
                        </a:rPr>
                        <a:t>Other Method</a:t>
                      </a:r>
                      <a:endParaRPr kumimoji="0" lang="en-US" sz="2800" b="1" i="0" u="none" strike="noStrike" cap="none" normalizeH="0" baseline="0" dirty="0">
                        <a:ln>
                          <a:noFill/>
                        </a:ln>
                        <a:solidFill>
                          <a:schemeClr val="accent4">
                            <a:lumMod val="10000"/>
                          </a:schemeClr>
                        </a:solidFill>
                        <a:effectLst/>
                        <a:latin typeface="Arial" panose="020B0604020202020204" pitchFamily="34" charset="0"/>
                        <a:cs typeface="Arial" panose="020B0604020202020204" pitchFamily="34" charset="0"/>
                      </a:endParaRPr>
                    </a:p>
                  </a:txBody>
                  <a:tcPr horzOverflow="overflow">
                    <a:lnL w="12700" cmpd="sng">
                      <a:noFill/>
                      <a:prstDash val="solid"/>
                    </a:lnL>
                    <a:lnR w="12700" cmpd="sng">
                      <a:noFill/>
                      <a:prstDash val="solid"/>
                    </a:lnR>
                    <a:lnT w="12700" cmpd="sng">
                      <a:noFill/>
                      <a:prstDash val="soli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u="none" strike="noStrike" cap="none" normalizeH="0" baseline="0" dirty="0">
                          <a:ln>
                            <a:noFill/>
                          </a:ln>
                          <a:solidFill>
                            <a:schemeClr val="accent4">
                              <a:lumMod val="10000"/>
                            </a:schemeClr>
                          </a:solidFill>
                          <a:effectLst/>
                          <a:latin typeface="Arial" panose="020B0604020202020204" pitchFamily="34" charset="0"/>
                          <a:cs typeface="Arial" panose="020B0604020202020204" pitchFamily="34" charset="0"/>
                        </a:rPr>
                        <a:t>36</a:t>
                      </a:r>
                      <a:endParaRPr kumimoji="0" lang="en-US" sz="2800" b="1" i="0" u="none" strike="noStrike" cap="none" normalizeH="0" baseline="0" dirty="0">
                        <a:ln>
                          <a:noFill/>
                        </a:ln>
                        <a:solidFill>
                          <a:schemeClr val="accent4">
                            <a:lumMod val="10000"/>
                          </a:schemeClr>
                        </a:solidFill>
                        <a:effectLst/>
                        <a:latin typeface="Arial" panose="020B0604020202020204" pitchFamily="34" charset="0"/>
                        <a:cs typeface="Arial" panose="020B0604020202020204" pitchFamily="34" charset="0"/>
                      </a:endParaRPr>
                    </a:p>
                  </a:txBody>
                  <a:tcPr horzOverflow="overflow">
                    <a:lnL w="12700" cmpd="sng">
                      <a:noFill/>
                      <a:prstDash val="solid"/>
                    </a:lnL>
                    <a:lnR w="12700" cmpd="sng">
                      <a:noFill/>
                      <a:prstDash val="solid"/>
                    </a:lnR>
                    <a:lnT w="12700" cmpd="sng">
                      <a:noFill/>
                      <a:prstDash val="soli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5" name="Title 1"/>
          <p:cNvSpPr txBox="1">
            <a:spLocks/>
          </p:cNvSpPr>
          <p:nvPr/>
        </p:nvSpPr>
        <p:spPr bwMode="auto">
          <a:xfrm>
            <a:off x="1828800" y="4800600"/>
            <a:ext cx="845806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a:bodyPr>
          <a:lstStyle>
            <a:lvl1pPr algn="l" rtl="0" eaLnBrk="1" fontAlgn="base" hangingPunct="1">
              <a:spcBef>
                <a:spcPct val="0"/>
              </a:spcBef>
              <a:spcAft>
                <a:spcPct val="0"/>
              </a:spcAft>
              <a:defRPr sz="4400">
                <a:solidFill>
                  <a:schemeClr val="bg1">
                    <a:lumMod val="85000"/>
                  </a:schemeClr>
                </a:solidFill>
                <a:effectLst/>
                <a:latin typeface="Arial" pitchFamily="34" charset="0"/>
                <a:ea typeface="+mj-ea"/>
                <a:cs typeface="Arial" pitchFamily="34" charset="0"/>
              </a:defRPr>
            </a:lvl1pPr>
            <a:lvl2pPr algn="l" rtl="0" eaLnBrk="1" fontAlgn="base" hangingPunct="1">
              <a:spcBef>
                <a:spcPct val="0"/>
              </a:spcBef>
              <a:spcAft>
                <a:spcPct val="0"/>
              </a:spcAft>
              <a:defRPr sz="4400">
                <a:solidFill>
                  <a:srgbClr val="00EA6A"/>
                </a:solidFill>
                <a:latin typeface="Times New Roman" pitchFamily="18" charset="0"/>
              </a:defRPr>
            </a:lvl2pPr>
            <a:lvl3pPr algn="l" rtl="0" eaLnBrk="1" fontAlgn="base" hangingPunct="1">
              <a:spcBef>
                <a:spcPct val="0"/>
              </a:spcBef>
              <a:spcAft>
                <a:spcPct val="0"/>
              </a:spcAft>
              <a:defRPr sz="4400">
                <a:solidFill>
                  <a:srgbClr val="00EA6A"/>
                </a:solidFill>
                <a:latin typeface="Times New Roman" pitchFamily="18" charset="0"/>
              </a:defRPr>
            </a:lvl3pPr>
            <a:lvl4pPr algn="l" rtl="0" eaLnBrk="1" fontAlgn="base" hangingPunct="1">
              <a:spcBef>
                <a:spcPct val="0"/>
              </a:spcBef>
              <a:spcAft>
                <a:spcPct val="0"/>
              </a:spcAft>
              <a:defRPr sz="4400">
                <a:solidFill>
                  <a:srgbClr val="00EA6A"/>
                </a:solidFill>
                <a:latin typeface="Times New Roman" pitchFamily="18" charset="0"/>
              </a:defRPr>
            </a:lvl4pPr>
            <a:lvl5pPr algn="l" rtl="0" eaLnBrk="1" fontAlgn="base" hangingPunct="1">
              <a:spcBef>
                <a:spcPct val="0"/>
              </a:spcBef>
              <a:spcAft>
                <a:spcPct val="0"/>
              </a:spcAft>
              <a:defRPr sz="4400">
                <a:solidFill>
                  <a:srgbClr val="00EA6A"/>
                </a:solidFill>
                <a:latin typeface="Times New Roman" pitchFamily="18" charset="0"/>
              </a:defRPr>
            </a:lvl5pPr>
            <a:lvl6pPr marL="457200" algn="l" rtl="0" eaLnBrk="1" fontAlgn="base" hangingPunct="1">
              <a:spcBef>
                <a:spcPct val="0"/>
              </a:spcBef>
              <a:spcAft>
                <a:spcPct val="0"/>
              </a:spcAft>
              <a:defRPr sz="4400">
                <a:solidFill>
                  <a:srgbClr val="FFFF00"/>
                </a:solidFill>
                <a:latin typeface="Times New Roman" pitchFamily="18" charset="0"/>
              </a:defRPr>
            </a:lvl6pPr>
            <a:lvl7pPr marL="914400" algn="l" rtl="0" eaLnBrk="1" fontAlgn="base" hangingPunct="1">
              <a:spcBef>
                <a:spcPct val="0"/>
              </a:spcBef>
              <a:spcAft>
                <a:spcPct val="0"/>
              </a:spcAft>
              <a:defRPr sz="4400">
                <a:solidFill>
                  <a:srgbClr val="FFFF00"/>
                </a:solidFill>
                <a:latin typeface="Times New Roman" pitchFamily="18" charset="0"/>
              </a:defRPr>
            </a:lvl7pPr>
            <a:lvl8pPr marL="1371600" algn="l" rtl="0" eaLnBrk="1" fontAlgn="base" hangingPunct="1">
              <a:spcBef>
                <a:spcPct val="0"/>
              </a:spcBef>
              <a:spcAft>
                <a:spcPct val="0"/>
              </a:spcAft>
              <a:defRPr sz="4400">
                <a:solidFill>
                  <a:srgbClr val="FFFF00"/>
                </a:solidFill>
                <a:latin typeface="Times New Roman" pitchFamily="18" charset="0"/>
              </a:defRPr>
            </a:lvl8pPr>
            <a:lvl9pPr marL="1828800" algn="l" rtl="0" eaLnBrk="1" fontAlgn="base" hangingPunct="1">
              <a:spcBef>
                <a:spcPct val="0"/>
              </a:spcBef>
              <a:spcAft>
                <a:spcPct val="0"/>
              </a:spcAft>
              <a:defRPr sz="4400">
                <a:solidFill>
                  <a:srgbClr val="FFFF00"/>
                </a:solidFill>
                <a:latin typeface="Times New Roman" pitchFamily="18" charset="0"/>
              </a:defRPr>
            </a:lvl9pPr>
          </a:lstStyle>
          <a:p>
            <a:pPr algn="ctr"/>
            <a:r>
              <a:rPr lang="en-US" sz="3600" b="1" dirty="0">
                <a:solidFill>
                  <a:schemeClr val="accent4">
                    <a:lumMod val="10000"/>
                  </a:schemeClr>
                </a:solidFill>
              </a:rPr>
              <a:t>How Would You Design A Study?</a:t>
            </a:r>
          </a:p>
        </p:txBody>
      </p:sp>
    </p:spTree>
    <p:extLst>
      <p:ext uri="{BB962C8B-B14F-4D97-AF65-F5344CB8AC3E}">
        <p14:creationId xmlns:p14="http://schemas.microsoft.com/office/powerpoint/2010/main" val="4138495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Guard Against Self-Selection Bias</a:t>
            </a:r>
          </a:p>
        </p:txBody>
      </p:sp>
      <p:sp>
        <p:nvSpPr>
          <p:cNvPr id="3" name="Content Placeholder 2"/>
          <p:cNvSpPr>
            <a:spLocks noGrp="1"/>
          </p:cNvSpPr>
          <p:nvPr>
            <p:ph idx="1"/>
          </p:nvPr>
        </p:nvSpPr>
        <p:spPr/>
        <p:txBody>
          <a:bodyPr>
            <a:normAutofit/>
          </a:bodyPr>
          <a:lstStyle/>
          <a:p>
            <a:r>
              <a:rPr lang="en-US" dirty="0"/>
              <a:t>Use methods that you would use to manage confounding</a:t>
            </a:r>
          </a:p>
          <a:p>
            <a:pPr lvl="1"/>
            <a:r>
              <a:rPr lang="en-US" dirty="0">
                <a:solidFill>
                  <a:schemeClr val="accent4">
                    <a:lumMod val="10000"/>
                  </a:schemeClr>
                </a:solidFill>
              </a:rPr>
              <a:t>Restriction</a:t>
            </a:r>
          </a:p>
          <a:p>
            <a:pPr lvl="1"/>
            <a:r>
              <a:rPr lang="en-US" dirty="0">
                <a:solidFill>
                  <a:schemeClr val="accent4">
                    <a:lumMod val="10000"/>
                  </a:schemeClr>
                </a:solidFill>
              </a:rPr>
              <a:t>Matching</a:t>
            </a:r>
          </a:p>
          <a:p>
            <a:pPr lvl="1"/>
            <a:r>
              <a:rPr lang="en-US" dirty="0">
                <a:solidFill>
                  <a:schemeClr val="accent4">
                    <a:lumMod val="10000"/>
                  </a:schemeClr>
                </a:solidFill>
              </a:rPr>
              <a:t>Stratified Analysis</a:t>
            </a:r>
          </a:p>
          <a:p>
            <a:pPr lvl="1"/>
            <a:endParaRPr lang="en-US" dirty="0"/>
          </a:p>
          <a:p>
            <a:r>
              <a:rPr lang="en-US" dirty="0"/>
              <a:t>Cohort design</a:t>
            </a:r>
          </a:p>
          <a:p>
            <a:pPr lvl="1"/>
            <a:r>
              <a:rPr lang="en-US" dirty="0">
                <a:solidFill>
                  <a:schemeClr val="accent4">
                    <a:lumMod val="10000"/>
                  </a:schemeClr>
                </a:solidFill>
              </a:rPr>
              <a:t>Follow-up to determine cancer incidence, restrict to population w/out dysplasia at baseline</a:t>
            </a:r>
          </a:p>
        </p:txBody>
      </p:sp>
    </p:spTree>
    <p:extLst>
      <p:ext uri="{BB962C8B-B14F-4D97-AF65-F5344CB8AC3E}">
        <p14:creationId xmlns:p14="http://schemas.microsoft.com/office/powerpoint/2010/main" val="57355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Diagnostic-Suspicion Bias</a:t>
            </a:r>
            <a:endParaRPr lang="en-US" dirty="0"/>
          </a:p>
        </p:txBody>
      </p:sp>
      <p:sp>
        <p:nvSpPr>
          <p:cNvPr id="4" name="Content Placeholder 3"/>
          <p:cNvSpPr>
            <a:spLocks noGrp="1"/>
          </p:cNvSpPr>
          <p:nvPr>
            <p:ph idx="1"/>
          </p:nvPr>
        </p:nvSpPr>
        <p:spPr/>
        <p:txBody>
          <a:bodyPr/>
          <a:lstStyle/>
          <a:p>
            <a:pPr marL="0" indent="0">
              <a:buNone/>
            </a:pPr>
            <a:r>
              <a:rPr lang="en-US" dirty="0"/>
              <a:t>Occurs when knowledge of the person’s exposure status to a suspected causal factor influences both the intensity and outcome of the diagnostic process</a:t>
            </a:r>
          </a:p>
          <a:p>
            <a:pPr marL="0" indent="0">
              <a:buNone/>
            </a:pPr>
            <a:endParaRPr lang="en-US" dirty="0"/>
          </a:p>
          <a:p>
            <a:pPr marL="0" indent="0">
              <a:buNone/>
            </a:pPr>
            <a:r>
              <a:rPr lang="en-US" dirty="0"/>
              <a:t>a.k.a. surveillance bias</a:t>
            </a:r>
          </a:p>
          <a:p>
            <a:endParaRPr lang="en-US" dirty="0"/>
          </a:p>
        </p:txBody>
      </p:sp>
    </p:spTree>
    <p:extLst>
      <p:ext uri="{BB962C8B-B14F-4D97-AF65-F5344CB8AC3E}">
        <p14:creationId xmlns:p14="http://schemas.microsoft.com/office/powerpoint/2010/main" val="4084013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7010400" y="2854842"/>
            <a:ext cx="1828800" cy="1183758"/>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ahoma" charset="0"/>
            </a:endParaRPr>
          </a:p>
        </p:txBody>
      </p:sp>
      <p:sp>
        <p:nvSpPr>
          <p:cNvPr id="7" name="Rectangle 6"/>
          <p:cNvSpPr/>
          <p:nvPr/>
        </p:nvSpPr>
        <p:spPr bwMode="auto">
          <a:xfrm>
            <a:off x="1828800" y="2895600"/>
            <a:ext cx="1676400" cy="1143000"/>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ahoma" charset="0"/>
            </a:endParaRPr>
          </a:p>
        </p:txBody>
      </p:sp>
      <p:sp>
        <p:nvSpPr>
          <p:cNvPr id="4" name="Title 3"/>
          <p:cNvSpPr>
            <a:spLocks noGrp="1"/>
          </p:cNvSpPr>
          <p:nvPr>
            <p:ph type="title"/>
          </p:nvPr>
        </p:nvSpPr>
        <p:spPr/>
        <p:txBody>
          <a:bodyPr/>
          <a:lstStyle/>
          <a:p>
            <a:r>
              <a:rPr lang="en-US" dirty="0"/>
              <a:t>Errors in Inference</a:t>
            </a:r>
          </a:p>
        </p:txBody>
      </p:sp>
      <p:graphicFrame>
        <p:nvGraphicFramePr>
          <p:cNvPr id="5" name="Content Placeholder 6"/>
          <p:cNvGraphicFramePr>
            <a:graphicFrameLocks/>
          </p:cNvGraphicFramePr>
          <p:nvPr/>
        </p:nvGraphicFramePr>
        <p:xfrm>
          <a:off x="1600200" y="1676400"/>
          <a:ext cx="8839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524000" y="4074042"/>
            <a:ext cx="2819400" cy="738664"/>
          </a:xfrm>
          <a:prstGeom prst="rect">
            <a:avLst/>
          </a:prstGeom>
          <a:solidFill>
            <a:schemeClr val="bg2"/>
          </a:solidFill>
        </p:spPr>
        <p:txBody>
          <a:bodyPr wrap="square" rtlCol="0">
            <a:spAutoFit/>
          </a:bodyPr>
          <a:lstStyle/>
          <a:p>
            <a:pPr algn="ctr"/>
            <a:r>
              <a:rPr lang="en-US" sz="1400" b="1" dirty="0">
                <a:solidFill>
                  <a:schemeClr val="accent4">
                    <a:lumMod val="10000"/>
                  </a:schemeClr>
                </a:solidFill>
              </a:rPr>
              <a:t>Random variability that results when using study sample to </a:t>
            </a:r>
          </a:p>
          <a:p>
            <a:pPr algn="ctr"/>
            <a:r>
              <a:rPr lang="en-US" sz="1400" b="1" dirty="0">
                <a:solidFill>
                  <a:schemeClr val="accent4">
                    <a:lumMod val="10000"/>
                  </a:schemeClr>
                </a:solidFill>
              </a:rPr>
              <a:t>estimate population parameters</a:t>
            </a:r>
          </a:p>
        </p:txBody>
      </p:sp>
      <p:sp>
        <p:nvSpPr>
          <p:cNvPr id="8" name="TextBox 7"/>
          <p:cNvSpPr txBox="1"/>
          <p:nvPr/>
        </p:nvSpPr>
        <p:spPr>
          <a:xfrm>
            <a:off x="6667500" y="5562600"/>
            <a:ext cx="2514600" cy="523220"/>
          </a:xfrm>
          <a:prstGeom prst="rect">
            <a:avLst/>
          </a:prstGeom>
          <a:solidFill>
            <a:schemeClr val="bg2"/>
          </a:solidFill>
        </p:spPr>
        <p:txBody>
          <a:bodyPr wrap="square" rtlCol="0">
            <a:spAutoFit/>
          </a:bodyPr>
          <a:lstStyle/>
          <a:p>
            <a:pPr algn="ctr"/>
            <a:r>
              <a:rPr lang="en-US" sz="1400" b="1" dirty="0">
                <a:solidFill>
                  <a:schemeClr val="accent4">
                    <a:lumMod val="10000"/>
                  </a:schemeClr>
                </a:solidFill>
              </a:rPr>
              <a:t>Errors in participant selection or data collection</a:t>
            </a:r>
          </a:p>
        </p:txBody>
      </p:sp>
    </p:spTree>
    <p:extLst>
      <p:ext uri="{BB962C8B-B14F-4D97-AF65-F5344CB8AC3E}">
        <p14:creationId xmlns:p14="http://schemas.microsoft.com/office/powerpoint/2010/main" val="1264392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Identify Diagnostic-Suspicion Bias</a:t>
            </a:r>
          </a:p>
        </p:txBody>
      </p:sp>
      <p:sp>
        <p:nvSpPr>
          <p:cNvPr id="3" name="Content Placeholder 2"/>
          <p:cNvSpPr>
            <a:spLocks noGrp="1"/>
          </p:cNvSpPr>
          <p:nvPr>
            <p:ph idx="1"/>
          </p:nvPr>
        </p:nvSpPr>
        <p:spPr/>
        <p:txBody>
          <a:bodyPr>
            <a:normAutofit/>
          </a:bodyPr>
          <a:lstStyle/>
          <a:p>
            <a:r>
              <a:rPr lang="en-US" dirty="0"/>
              <a:t>Stratify cases or diseased by how </a:t>
            </a:r>
            <a:r>
              <a:rPr lang="en-US" b="1" u="sng" dirty="0"/>
              <a:t>certain</a:t>
            </a:r>
            <a:r>
              <a:rPr lang="en-US" dirty="0"/>
              <a:t> the diagnosis is thought to be (e.g. possible, probable and definite)</a:t>
            </a:r>
          </a:p>
          <a:p>
            <a:endParaRPr lang="en-US" dirty="0"/>
          </a:p>
          <a:p>
            <a:r>
              <a:rPr lang="en-US" dirty="0"/>
              <a:t>Compare measure of effect across strata</a:t>
            </a:r>
          </a:p>
          <a:p>
            <a:endParaRPr lang="en-US" dirty="0"/>
          </a:p>
          <a:p>
            <a:r>
              <a:rPr lang="en-US" dirty="0"/>
              <a:t>As certainty of diagnosis increases, the likelihood of diagnostic-suspicion bias is less</a:t>
            </a:r>
          </a:p>
          <a:p>
            <a:endParaRPr lang="en-US" dirty="0"/>
          </a:p>
          <a:p>
            <a:endParaRPr lang="en-US" dirty="0"/>
          </a:p>
        </p:txBody>
      </p:sp>
    </p:spTree>
    <p:extLst>
      <p:ext uri="{BB962C8B-B14F-4D97-AF65-F5344CB8AC3E}">
        <p14:creationId xmlns:p14="http://schemas.microsoft.com/office/powerpoint/2010/main" val="2823563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Oral Contraceptives and Risk of </a:t>
            </a:r>
            <a:r>
              <a:rPr lang="en-US" dirty="0" err="1"/>
              <a:t>Thrombo</a:t>
            </a:r>
            <a:r>
              <a:rPr lang="en-US" dirty="0"/>
              <a:t>-Embolic Disease</a:t>
            </a:r>
          </a:p>
        </p:txBody>
      </p:sp>
      <p:graphicFrame>
        <p:nvGraphicFramePr>
          <p:cNvPr id="4" name="Content Placeholder 3"/>
          <p:cNvGraphicFramePr>
            <a:graphicFrameLocks/>
          </p:cNvGraphicFramePr>
          <p:nvPr/>
        </p:nvGraphicFramePr>
        <p:xfrm>
          <a:off x="1752600" y="2514600"/>
          <a:ext cx="8686800" cy="3657600"/>
        </p:xfrm>
        <a:graphic>
          <a:graphicData uri="http://schemas.openxmlformats.org/drawingml/2006/table">
            <a:tbl>
              <a:tblPr firstRow="1" bandRow="1"/>
              <a:tblGrid>
                <a:gridCol w="3810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40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1" dirty="0">
                        <a:solidFill>
                          <a:schemeClr val="accent4">
                            <a:lumMod val="10000"/>
                          </a:schemeClr>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Certainty of Diagnosis</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400" b="1" dirty="0">
                        <a:solidFill>
                          <a:schemeClr val="accent4">
                            <a:lumMod val="10000"/>
                          </a:schemeClr>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400" b="1" dirty="0">
                        <a:solidFill>
                          <a:schemeClr val="accent4">
                            <a:lumMod val="10000"/>
                          </a:schemeClr>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0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accent4">
                              <a:lumMod val="10000"/>
                            </a:schemeClr>
                          </a:solidFill>
                          <a:latin typeface="Arial" panose="020B0604020202020204" pitchFamily="34" charset="0"/>
                          <a:cs typeface="Arial" panose="020B0604020202020204" pitchFamily="34" charset="0"/>
                        </a:rPr>
                        <a:t>Case DX</a:t>
                      </a:r>
                    </a:p>
                  </a:txBody>
                  <a:tcP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Possible</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Probable</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Certain</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6400">
                <a:tc>
                  <a:txBody>
                    <a:bodyPr/>
                    <a:lstStyle/>
                    <a:p>
                      <a:pPr algn="l"/>
                      <a:r>
                        <a:rPr lang="en-US" sz="2400" b="1" dirty="0">
                          <a:solidFill>
                            <a:schemeClr val="accent4">
                              <a:lumMod val="10000"/>
                            </a:schemeClr>
                          </a:solidFill>
                          <a:latin typeface="Arial" panose="020B0604020202020204" pitchFamily="34" charset="0"/>
                          <a:cs typeface="Arial" panose="020B0604020202020204" pitchFamily="34" charset="0"/>
                        </a:rPr>
                        <a:t>Idiopathic</a:t>
                      </a:r>
                      <a:r>
                        <a:rPr lang="en-US" sz="2400" b="1" baseline="0" dirty="0">
                          <a:solidFill>
                            <a:schemeClr val="accent4">
                              <a:lumMod val="10000"/>
                            </a:schemeClr>
                          </a:solidFill>
                          <a:latin typeface="Arial" panose="020B0604020202020204" pitchFamily="34" charset="0"/>
                          <a:cs typeface="Arial" panose="020B0604020202020204" pitchFamily="34" charset="0"/>
                        </a:rPr>
                        <a:t> </a:t>
                      </a:r>
                      <a:r>
                        <a:rPr lang="en-US" sz="2400" b="1" dirty="0">
                          <a:solidFill>
                            <a:schemeClr val="accent4">
                              <a:lumMod val="10000"/>
                            </a:schemeClr>
                          </a:solidFill>
                          <a:latin typeface="Arial" panose="020B0604020202020204" pitchFamily="34" charset="0"/>
                          <a:cs typeface="Arial" panose="020B0604020202020204" pitchFamily="34" charset="0"/>
                        </a:rPr>
                        <a:t>DVT </a:t>
                      </a:r>
                    </a:p>
                  </a:txBody>
                  <a:tcP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3/9 (33)</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17/37 (46)</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1/1 (100)</a:t>
                      </a: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06400">
                <a:tc>
                  <a:txBody>
                    <a:bodyPr/>
                    <a:lstStyle/>
                    <a:p>
                      <a:pPr algn="l"/>
                      <a:r>
                        <a:rPr lang="en-US" sz="2400" b="1" dirty="0">
                          <a:solidFill>
                            <a:schemeClr val="accent4">
                              <a:lumMod val="10000"/>
                            </a:schemeClr>
                          </a:solidFill>
                          <a:latin typeface="Arial" panose="020B0604020202020204" pitchFamily="34" charset="0"/>
                          <a:cs typeface="Arial" panose="020B0604020202020204" pitchFamily="34" charset="0"/>
                        </a:rPr>
                        <a:t>Idiopathic PE</a:t>
                      </a:r>
                      <a:r>
                        <a:rPr lang="en-US" sz="2400" b="1" baseline="0" dirty="0">
                          <a:solidFill>
                            <a:schemeClr val="accent4">
                              <a:lumMod val="10000"/>
                            </a:schemeClr>
                          </a:solidFill>
                          <a:latin typeface="Arial" panose="020B0604020202020204" pitchFamily="34" charset="0"/>
                          <a:cs typeface="Arial" panose="020B0604020202020204" pitchFamily="34" charset="0"/>
                        </a:rPr>
                        <a:t> </a:t>
                      </a:r>
                      <a:endParaRPr lang="en-US" sz="2400" b="1" dirty="0">
                        <a:solidFill>
                          <a:schemeClr val="accent4">
                            <a:lumMod val="10000"/>
                          </a:schemeClr>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2/4 (50)</a:t>
                      </a:r>
                    </a:p>
                  </a:txBody>
                  <a:tcPr anchor="ct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5/10</a:t>
                      </a:r>
                      <a:r>
                        <a:rPr lang="en-US" sz="2400" b="1" baseline="0" dirty="0">
                          <a:solidFill>
                            <a:schemeClr val="accent4">
                              <a:lumMod val="10000"/>
                            </a:schemeClr>
                          </a:solidFill>
                          <a:latin typeface="Arial" panose="020B0604020202020204" pitchFamily="34" charset="0"/>
                          <a:cs typeface="Arial" panose="020B0604020202020204" pitchFamily="34" charset="0"/>
                        </a:rPr>
                        <a:t> (50)</a:t>
                      </a:r>
                      <a:endParaRPr lang="en-US" sz="2400" b="1" dirty="0">
                        <a:solidFill>
                          <a:schemeClr val="accent4">
                            <a:lumMod val="10000"/>
                          </a:schemeClr>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4/4 (100)</a:t>
                      </a:r>
                    </a:p>
                  </a:txBody>
                  <a:tcPr anchor="ctr">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06400">
                <a:tc>
                  <a:txBody>
                    <a:bodyPr/>
                    <a:lstStyle/>
                    <a:p>
                      <a:pPr algn="l"/>
                      <a:r>
                        <a:rPr lang="en-US" sz="2400" b="1" dirty="0">
                          <a:solidFill>
                            <a:schemeClr val="accent4">
                              <a:lumMod val="10000"/>
                            </a:schemeClr>
                          </a:solidFill>
                          <a:latin typeface="Arial" panose="020B0604020202020204" pitchFamily="34" charset="0"/>
                          <a:cs typeface="Arial" panose="020B0604020202020204" pitchFamily="34" charset="0"/>
                        </a:rPr>
                        <a:t>Idiopathic DVT + PE</a:t>
                      </a:r>
                    </a:p>
                  </a:txBody>
                  <a:tcP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1" dirty="0">
                        <a:solidFill>
                          <a:schemeClr val="accent4">
                            <a:lumMod val="10000"/>
                          </a:schemeClr>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4/10 (40)</a:t>
                      </a: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10/17 (59)</a:t>
                      </a: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06400">
                <a:tc>
                  <a:txBody>
                    <a:bodyPr/>
                    <a:lstStyle/>
                    <a:p>
                      <a:pPr algn="l"/>
                      <a:r>
                        <a:rPr lang="en-US" sz="2400" b="1" dirty="0">
                          <a:solidFill>
                            <a:schemeClr val="accent4">
                              <a:lumMod val="10000"/>
                            </a:schemeClr>
                          </a:solidFill>
                          <a:latin typeface="Arial" panose="020B0604020202020204" pitchFamily="34" charset="0"/>
                          <a:cs typeface="Arial" panose="020B0604020202020204" pitchFamily="34" charset="0"/>
                        </a:rPr>
                        <a:t>Post-operativ</a:t>
                      </a:r>
                      <a:r>
                        <a:rPr lang="en-US" sz="2400" b="1" baseline="0" dirty="0">
                          <a:solidFill>
                            <a:schemeClr val="accent4">
                              <a:lumMod val="10000"/>
                            </a:schemeClr>
                          </a:solidFill>
                          <a:latin typeface="Arial" panose="020B0604020202020204" pitchFamily="34" charset="0"/>
                          <a:cs typeface="Arial" panose="020B0604020202020204" pitchFamily="34" charset="0"/>
                        </a:rPr>
                        <a:t>e DVT</a:t>
                      </a:r>
                      <a:endParaRPr lang="en-US" sz="2400" b="1" dirty="0">
                        <a:solidFill>
                          <a:schemeClr val="accent4">
                            <a:lumMod val="10000"/>
                          </a:schemeClr>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1/6 (17)</a:t>
                      </a: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3/8 (38)</a:t>
                      </a: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1/1 (100)</a:t>
                      </a: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06400">
                <a:tc>
                  <a:txBody>
                    <a:bodyPr/>
                    <a:lstStyle/>
                    <a:p>
                      <a:pPr algn="l"/>
                      <a:r>
                        <a:rPr lang="en-US" sz="2400" b="1" dirty="0">
                          <a:solidFill>
                            <a:schemeClr val="accent4">
                              <a:lumMod val="10000"/>
                            </a:schemeClr>
                          </a:solidFill>
                          <a:latin typeface="Arial" panose="020B0604020202020204" pitchFamily="34" charset="0"/>
                          <a:cs typeface="Arial" panose="020B0604020202020204" pitchFamily="34" charset="0"/>
                        </a:rPr>
                        <a:t>Post-operative DVT</a:t>
                      </a:r>
                    </a:p>
                  </a:txBody>
                  <a:tcP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0/3 (0)</a:t>
                      </a: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5/8 (63)</a:t>
                      </a: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1" dirty="0">
                        <a:solidFill>
                          <a:schemeClr val="accent4">
                            <a:lumMod val="10000"/>
                          </a:schemeClr>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06400">
                <a:tc>
                  <a:txBody>
                    <a:bodyPr/>
                    <a:lstStyle/>
                    <a:p>
                      <a:pPr algn="l"/>
                      <a:r>
                        <a:rPr lang="en-US" sz="2400" b="1" dirty="0">
                          <a:solidFill>
                            <a:schemeClr val="accent4">
                              <a:lumMod val="10000"/>
                            </a:schemeClr>
                          </a:solidFill>
                          <a:latin typeface="Arial" panose="020B0604020202020204" pitchFamily="34" charset="0"/>
                          <a:cs typeface="Arial" panose="020B0604020202020204" pitchFamily="34" charset="0"/>
                        </a:rPr>
                        <a:t>Post-operative DVT + PE</a:t>
                      </a:r>
                    </a:p>
                  </a:txBody>
                  <a:tcP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1" dirty="0">
                        <a:solidFill>
                          <a:schemeClr val="accent4">
                            <a:lumMod val="10000"/>
                          </a:schemeClr>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b="1" dirty="0">
                        <a:solidFill>
                          <a:schemeClr val="accent4">
                            <a:lumMod val="10000"/>
                          </a:schemeClr>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accent4">
                              <a:lumMod val="10000"/>
                            </a:schemeClr>
                          </a:solidFill>
                          <a:latin typeface="Arial" panose="020B0604020202020204" pitchFamily="34" charset="0"/>
                          <a:cs typeface="Arial" panose="020B0604020202020204" pitchFamily="34" charset="0"/>
                        </a:rPr>
                        <a:t>3/7 (43)</a:t>
                      </a: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5" name="TextBox 4"/>
          <p:cNvSpPr txBox="1"/>
          <p:nvPr/>
        </p:nvSpPr>
        <p:spPr>
          <a:xfrm>
            <a:off x="1676400" y="1600201"/>
            <a:ext cx="8153400" cy="830997"/>
          </a:xfrm>
          <a:prstGeom prst="rect">
            <a:avLst/>
          </a:prstGeom>
          <a:noFill/>
        </p:spPr>
        <p:txBody>
          <a:bodyPr wrap="square" rtlCol="0">
            <a:spAutoFit/>
          </a:bodyPr>
          <a:lstStyle/>
          <a:p>
            <a:r>
              <a:rPr lang="sv-SE" sz="2400" b="1" dirty="0">
                <a:solidFill>
                  <a:schemeClr val="accent4">
                    <a:lumMod val="10000"/>
                  </a:schemeClr>
                </a:solidFill>
                <a:latin typeface="Arial" panose="020B0604020202020204" pitchFamily="34" charset="0"/>
                <a:cs typeface="Arial" panose="020B0604020202020204" pitchFamily="34" charset="0"/>
              </a:rPr>
              <a:t>Percentage of Cases Using Oral Contraceptives by Type of Diagnosis and Certainty</a:t>
            </a:r>
          </a:p>
        </p:txBody>
      </p:sp>
      <p:sp>
        <p:nvSpPr>
          <p:cNvPr id="6" name="TextBox 5"/>
          <p:cNvSpPr txBox="1"/>
          <p:nvPr/>
        </p:nvSpPr>
        <p:spPr>
          <a:xfrm>
            <a:off x="7391400" y="6248400"/>
            <a:ext cx="2743200" cy="369332"/>
          </a:xfrm>
          <a:prstGeom prst="rect">
            <a:avLst/>
          </a:prstGeom>
          <a:noFill/>
        </p:spPr>
        <p:txBody>
          <a:bodyPr wrap="square" rtlCol="0">
            <a:spAutoFit/>
          </a:bodyPr>
          <a:lstStyle/>
          <a:p>
            <a:r>
              <a:rPr lang="en-US" b="1" dirty="0">
                <a:solidFill>
                  <a:schemeClr val="accent4">
                    <a:lumMod val="10000"/>
                  </a:schemeClr>
                </a:solidFill>
              </a:rPr>
              <a:t>Source: </a:t>
            </a:r>
            <a:r>
              <a:rPr lang="en-US" b="1" dirty="0" err="1">
                <a:solidFill>
                  <a:schemeClr val="accent4">
                    <a:lumMod val="10000"/>
                  </a:schemeClr>
                </a:solidFill>
              </a:rPr>
              <a:t>Vessey</a:t>
            </a:r>
            <a:r>
              <a:rPr lang="en-US" b="1" dirty="0">
                <a:solidFill>
                  <a:schemeClr val="accent4">
                    <a:lumMod val="10000"/>
                  </a:schemeClr>
                </a:solidFill>
              </a:rPr>
              <a:t> 1971</a:t>
            </a:r>
          </a:p>
        </p:txBody>
      </p:sp>
    </p:spTree>
    <p:extLst>
      <p:ext uri="{BB962C8B-B14F-4D97-AF65-F5344CB8AC3E}">
        <p14:creationId xmlns:p14="http://schemas.microsoft.com/office/powerpoint/2010/main" val="2744234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Diagnostic-Suspicion Bias</a:t>
            </a:r>
          </a:p>
        </p:txBody>
      </p:sp>
      <p:sp>
        <p:nvSpPr>
          <p:cNvPr id="3" name="Content Placeholder 2"/>
          <p:cNvSpPr>
            <a:spLocks noGrp="1"/>
          </p:cNvSpPr>
          <p:nvPr>
            <p:ph idx="1"/>
          </p:nvPr>
        </p:nvSpPr>
        <p:spPr/>
        <p:txBody>
          <a:bodyPr/>
          <a:lstStyle/>
          <a:p>
            <a:r>
              <a:rPr lang="en-US" dirty="0"/>
              <a:t>Use blinding to hide exposure status when ascertaining diagnosis </a:t>
            </a:r>
          </a:p>
          <a:p>
            <a:pPr marL="0" indent="0">
              <a:buNone/>
            </a:pPr>
            <a:endParaRPr lang="en-US" dirty="0"/>
          </a:p>
          <a:p>
            <a:r>
              <a:rPr lang="en-US" dirty="0"/>
              <a:t>Use only definite cases</a:t>
            </a:r>
          </a:p>
          <a:p>
            <a:endParaRPr lang="en-US" dirty="0"/>
          </a:p>
        </p:txBody>
      </p:sp>
    </p:spTree>
    <p:extLst>
      <p:ext uri="{BB962C8B-B14F-4D97-AF65-F5344CB8AC3E}">
        <p14:creationId xmlns:p14="http://schemas.microsoft.com/office/powerpoint/2010/main" val="3336373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Non-Response Bias/Volunteer</a:t>
            </a:r>
          </a:p>
        </p:txBody>
      </p:sp>
      <p:sp>
        <p:nvSpPr>
          <p:cNvPr id="3" name="Content Placeholder 2"/>
          <p:cNvSpPr>
            <a:spLocks noGrp="1"/>
          </p:cNvSpPr>
          <p:nvPr>
            <p:ph idx="1"/>
          </p:nvPr>
        </p:nvSpPr>
        <p:spPr/>
        <p:txBody>
          <a:bodyPr/>
          <a:lstStyle/>
          <a:p>
            <a:pPr marL="0" indent="0">
              <a:buNone/>
            </a:pPr>
            <a:r>
              <a:rPr lang="en-US" dirty="0"/>
              <a:t>Selection bias that occurs when response rates of participants in a study differ; people who agree to participate are different in terms of exposure or other important characteristics from those who do not agree</a:t>
            </a:r>
          </a:p>
          <a:p>
            <a:endParaRPr lang="en-US" dirty="0"/>
          </a:p>
          <a:p>
            <a:pPr marL="0" indent="0">
              <a:buNone/>
            </a:pPr>
            <a:r>
              <a:rPr lang="en-US" dirty="0"/>
              <a:t>a.k.a. Loss-to-follow-up/Withdrawal (Prospective Cohort)</a:t>
            </a:r>
          </a:p>
        </p:txBody>
      </p:sp>
    </p:spTree>
    <p:extLst>
      <p:ext uri="{BB962C8B-B14F-4D97-AF65-F5344CB8AC3E}">
        <p14:creationId xmlns:p14="http://schemas.microsoft.com/office/powerpoint/2010/main" val="543954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Recognizing Non-Response Bias</a:t>
            </a:r>
          </a:p>
        </p:txBody>
      </p:sp>
      <p:sp>
        <p:nvSpPr>
          <p:cNvPr id="3" name="Content Placeholder 2"/>
          <p:cNvSpPr>
            <a:spLocks noGrp="1"/>
          </p:cNvSpPr>
          <p:nvPr>
            <p:ph idx="1"/>
          </p:nvPr>
        </p:nvSpPr>
        <p:spPr/>
        <p:txBody>
          <a:bodyPr>
            <a:normAutofit/>
          </a:bodyPr>
          <a:lstStyle/>
          <a:p>
            <a:r>
              <a:rPr lang="en-US" dirty="0"/>
              <a:t>Cannot be identified by comparing case/control response proportions alone</a:t>
            </a:r>
          </a:p>
          <a:p>
            <a:endParaRPr lang="en-US" dirty="0"/>
          </a:p>
          <a:p>
            <a:r>
              <a:rPr lang="en-US" dirty="0"/>
              <a:t>Non-response among participants could be equal with bias or unequal with no bias</a:t>
            </a:r>
          </a:p>
          <a:p>
            <a:endParaRPr lang="en-US" dirty="0"/>
          </a:p>
          <a:p>
            <a:r>
              <a:rPr lang="en-US" dirty="0"/>
              <a:t>Bias occurs when exposure frequency differs among subgroups</a:t>
            </a:r>
          </a:p>
          <a:p>
            <a:pPr lvl="1"/>
            <a:r>
              <a:rPr lang="en-US" dirty="0">
                <a:solidFill>
                  <a:schemeClr val="accent4">
                    <a:lumMod val="10000"/>
                  </a:schemeClr>
                </a:solidFill>
              </a:rPr>
              <a:t>Participants vs. Non-Participants</a:t>
            </a:r>
          </a:p>
          <a:p>
            <a:pPr lvl="1"/>
            <a:r>
              <a:rPr lang="en-US" dirty="0">
                <a:solidFill>
                  <a:schemeClr val="accent4">
                    <a:lumMod val="10000"/>
                  </a:schemeClr>
                </a:solidFill>
              </a:rPr>
              <a:t>Cases or Controls</a:t>
            </a:r>
          </a:p>
        </p:txBody>
      </p:sp>
    </p:spTree>
    <p:extLst>
      <p:ext uri="{BB962C8B-B14F-4D97-AF65-F5344CB8AC3E}">
        <p14:creationId xmlns:p14="http://schemas.microsoft.com/office/powerpoint/2010/main" val="2690445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Effects of Non-Response Bias Vary</a:t>
            </a:r>
          </a:p>
        </p:txBody>
      </p:sp>
      <p:sp>
        <p:nvSpPr>
          <p:cNvPr id="3" name="Content Placeholder 2"/>
          <p:cNvSpPr>
            <a:spLocks noGrp="1"/>
          </p:cNvSpPr>
          <p:nvPr>
            <p:ph idx="1"/>
          </p:nvPr>
        </p:nvSpPr>
        <p:spPr/>
        <p:txBody>
          <a:bodyPr>
            <a:normAutofit/>
          </a:bodyPr>
          <a:lstStyle/>
          <a:p>
            <a:r>
              <a:rPr lang="en-US" dirty="0"/>
              <a:t>Given factors related to non-response, direction of bias may be towards/away from null</a:t>
            </a:r>
          </a:p>
          <a:p>
            <a:endParaRPr lang="en-US" dirty="0"/>
          </a:p>
          <a:p>
            <a:r>
              <a:rPr lang="en-US" dirty="0"/>
              <a:t>Overestimated/underestimated exposure among controls could lead to lower or higher effect estimate</a:t>
            </a:r>
          </a:p>
          <a:p>
            <a:endParaRPr lang="en-US" dirty="0"/>
          </a:p>
          <a:p>
            <a:r>
              <a:rPr lang="en-US" dirty="0"/>
              <a:t>If proportion of non-response is equal, effect estimate is unchanged (no bias)</a:t>
            </a:r>
          </a:p>
          <a:p>
            <a:endParaRPr lang="en-US" dirty="0"/>
          </a:p>
          <a:p>
            <a:endParaRPr lang="en-US" dirty="0"/>
          </a:p>
        </p:txBody>
      </p:sp>
    </p:spTree>
    <p:extLst>
      <p:ext uri="{BB962C8B-B14F-4D97-AF65-F5344CB8AC3E}">
        <p14:creationId xmlns:p14="http://schemas.microsoft.com/office/powerpoint/2010/main" val="3070118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Non-Response Bias in Case Control Studies</a:t>
            </a:r>
          </a:p>
        </p:txBody>
      </p:sp>
      <p:sp>
        <p:nvSpPr>
          <p:cNvPr id="3" name="Content Placeholder 2"/>
          <p:cNvSpPr>
            <a:spLocks noGrp="1"/>
          </p:cNvSpPr>
          <p:nvPr>
            <p:ph idx="1"/>
          </p:nvPr>
        </p:nvSpPr>
        <p:spPr/>
        <p:txBody>
          <a:bodyPr>
            <a:normAutofit/>
          </a:bodyPr>
          <a:lstStyle/>
          <a:p>
            <a:r>
              <a:rPr lang="en-US" dirty="0"/>
              <a:t>Selection of exposed/unexposed should be done without knowing the outcome</a:t>
            </a:r>
          </a:p>
          <a:p>
            <a:pPr lvl="1"/>
            <a:endParaRPr lang="en-US" sz="2100" dirty="0"/>
          </a:p>
          <a:p>
            <a:r>
              <a:rPr lang="en-US" dirty="0"/>
              <a:t>Exposure frequency among control group should reflect exposure of population that gave rise to cases</a:t>
            </a:r>
          </a:p>
          <a:p>
            <a:endParaRPr lang="en-US" sz="2100" dirty="0"/>
          </a:p>
          <a:p>
            <a:r>
              <a:rPr lang="en-US" dirty="0"/>
              <a:t>Controls should be selected independent of exposure status</a:t>
            </a:r>
          </a:p>
          <a:p>
            <a:endParaRPr lang="en-US" sz="2100" dirty="0"/>
          </a:p>
          <a:p>
            <a:r>
              <a:rPr lang="en-US" dirty="0"/>
              <a:t>Use good definitions of exposure and outcome</a:t>
            </a:r>
          </a:p>
        </p:txBody>
      </p:sp>
    </p:spTree>
    <p:extLst>
      <p:ext uri="{BB962C8B-B14F-4D97-AF65-F5344CB8AC3E}">
        <p14:creationId xmlns:p14="http://schemas.microsoft.com/office/powerpoint/2010/main" val="1147721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Non-Response Bias in Cohort Studies</a:t>
            </a:r>
          </a:p>
        </p:txBody>
      </p:sp>
      <p:sp>
        <p:nvSpPr>
          <p:cNvPr id="3" name="Content Placeholder 2"/>
          <p:cNvSpPr>
            <a:spLocks noGrp="1"/>
          </p:cNvSpPr>
          <p:nvPr>
            <p:ph idx="1"/>
          </p:nvPr>
        </p:nvSpPr>
        <p:spPr/>
        <p:txBody>
          <a:bodyPr/>
          <a:lstStyle/>
          <a:p>
            <a:r>
              <a:rPr lang="en-US" dirty="0"/>
              <a:t>Only way to avoid loss to follow-up is to maintain high follow-up</a:t>
            </a:r>
          </a:p>
          <a:p>
            <a:pPr lvl="1"/>
            <a:r>
              <a:rPr lang="en-US" dirty="0"/>
              <a:t>Make sure you can track participants</a:t>
            </a:r>
          </a:p>
          <a:p>
            <a:pPr lvl="1"/>
            <a:r>
              <a:rPr lang="en-US" dirty="0"/>
              <a:t>Make measurements as easy to complete as possible for the research question</a:t>
            </a:r>
          </a:p>
          <a:p>
            <a:pPr lvl="1"/>
            <a:r>
              <a:rPr lang="en-US" dirty="0"/>
              <a:t>Provide incentives for maintaining study participation</a:t>
            </a:r>
          </a:p>
          <a:p>
            <a:pPr lvl="1"/>
            <a:r>
              <a:rPr lang="en-US" dirty="0"/>
              <a:t>Maintain high levels of motivation and interest in your study population</a:t>
            </a:r>
          </a:p>
          <a:p>
            <a:endParaRPr lang="en-US" dirty="0"/>
          </a:p>
          <a:p>
            <a:r>
              <a:rPr lang="en-US" dirty="0"/>
              <a:t>Adjustments for loss to follow-up can be made if predictors of attrition are measured at baseline</a:t>
            </a:r>
          </a:p>
          <a:p>
            <a:pPr lvl="1"/>
            <a:r>
              <a:rPr lang="en-US" dirty="0"/>
              <a:t>Inverse probability of censoring weighting</a:t>
            </a:r>
          </a:p>
        </p:txBody>
      </p:sp>
    </p:spTree>
    <p:extLst>
      <p:ext uri="{BB962C8B-B14F-4D97-AF65-F5344CB8AC3E}">
        <p14:creationId xmlns:p14="http://schemas.microsoft.com/office/powerpoint/2010/main" val="673304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&amp; Control of Bias</a:t>
            </a:r>
          </a:p>
        </p:txBody>
      </p:sp>
      <p:sp>
        <p:nvSpPr>
          <p:cNvPr id="3" name="Content Placeholder 2"/>
          <p:cNvSpPr>
            <a:spLocks noGrp="1"/>
          </p:cNvSpPr>
          <p:nvPr>
            <p:ph idx="1"/>
          </p:nvPr>
        </p:nvSpPr>
        <p:spPr/>
        <p:txBody>
          <a:bodyPr>
            <a:normAutofit/>
          </a:bodyPr>
          <a:lstStyle/>
          <a:p>
            <a:r>
              <a:rPr lang="en-US" dirty="0"/>
              <a:t>Assessed in context of specific study design, methods and procedures</a:t>
            </a:r>
          </a:p>
          <a:p>
            <a:endParaRPr lang="en-US" dirty="0"/>
          </a:p>
          <a:p>
            <a:r>
              <a:rPr lang="en-US" dirty="0"/>
              <a:t>Assure study design is appropriate for hypotheses being tested</a:t>
            </a:r>
          </a:p>
          <a:p>
            <a:endParaRPr lang="en-US" dirty="0"/>
          </a:p>
          <a:p>
            <a:r>
              <a:rPr lang="en-US" dirty="0"/>
              <a:t>Use standardized procedures for data collection and monitor to see they are valid and reliable</a:t>
            </a:r>
          </a:p>
        </p:txBody>
      </p:sp>
    </p:spTree>
    <p:extLst>
      <p:ext uri="{BB962C8B-B14F-4D97-AF65-F5344CB8AC3E}">
        <p14:creationId xmlns:p14="http://schemas.microsoft.com/office/powerpoint/2010/main" val="1859507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 Part 2</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00089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Validity and Precision</a:t>
            </a:r>
          </a:p>
        </p:txBody>
      </p:sp>
      <p:graphicFrame>
        <p:nvGraphicFramePr>
          <p:cNvPr id="5" name="Content Placeholder 6"/>
          <p:cNvGraphicFramePr>
            <a:graphicFrameLocks/>
          </p:cNvGraphicFramePr>
          <p:nvPr/>
        </p:nvGraphicFramePr>
        <p:xfrm>
          <a:off x="1600200" y="1676400"/>
          <a:ext cx="8839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8915400" y="3352800"/>
            <a:ext cx="1295400" cy="369332"/>
          </a:xfrm>
          <a:prstGeom prst="rect">
            <a:avLst/>
          </a:prstGeom>
          <a:noFill/>
        </p:spPr>
        <p:txBody>
          <a:bodyPr wrap="square" rtlCol="0">
            <a:spAutoFit/>
          </a:bodyPr>
          <a:lstStyle/>
          <a:p>
            <a:pPr algn="ctr"/>
            <a:r>
              <a:rPr lang="en-US" b="1" dirty="0">
                <a:solidFill>
                  <a:schemeClr val="accent4">
                    <a:lumMod val="10000"/>
                  </a:schemeClr>
                </a:solidFill>
              </a:rPr>
              <a:t>VALIDITY</a:t>
            </a:r>
          </a:p>
        </p:txBody>
      </p:sp>
      <p:sp>
        <p:nvSpPr>
          <p:cNvPr id="6" name="TextBox 5"/>
          <p:cNvSpPr txBox="1"/>
          <p:nvPr/>
        </p:nvSpPr>
        <p:spPr>
          <a:xfrm>
            <a:off x="3581400" y="3352800"/>
            <a:ext cx="1524000" cy="369332"/>
          </a:xfrm>
          <a:prstGeom prst="rect">
            <a:avLst/>
          </a:prstGeom>
          <a:noFill/>
        </p:spPr>
        <p:txBody>
          <a:bodyPr wrap="square" rtlCol="0">
            <a:spAutoFit/>
          </a:bodyPr>
          <a:lstStyle/>
          <a:p>
            <a:pPr algn="ctr"/>
            <a:r>
              <a:rPr lang="en-US" b="1" dirty="0">
                <a:solidFill>
                  <a:schemeClr val="accent4">
                    <a:lumMod val="10000"/>
                  </a:schemeClr>
                </a:solidFill>
              </a:rPr>
              <a:t>PRECISION</a:t>
            </a:r>
          </a:p>
        </p:txBody>
      </p:sp>
    </p:spTree>
    <p:extLst>
      <p:ext uri="{BB962C8B-B14F-4D97-AF65-F5344CB8AC3E}">
        <p14:creationId xmlns:p14="http://schemas.microsoft.com/office/powerpoint/2010/main" val="3993644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Measurement and Measurement Error</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73410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Brief Note on Measurement Error</a:t>
            </a:r>
          </a:p>
        </p:txBody>
      </p:sp>
      <p:sp>
        <p:nvSpPr>
          <p:cNvPr id="3" name="Content Placeholder 2"/>
          <p:cNvSpPr>
            <a:spLocks noGrp="1"/>
          </p:cNvSpPr>
          <p:nvPr>
            <p:ph idx="1"/>
          </p:nvPr>
        </p:nvSpPr>
        <p:spPr/>
        <p:txBody>
          <a:bodyPr/>
          <a:lstStyle/>
          <a:p>
            <a:r>
              <a:rPr lang="en-US" dirty="0"/>
              <a:t>Measurement error is not a characteristic of a given measurement tool </a:t>
            </a:r>
          </a:p>
          <a:p>
            <a:endParaRPr lang="en-US" dirty="0"/>
          </a:p>
          <a:p>
            <a:r>
              <a:rPr lang="en-US" dirty="0"/>
              <a:t>Measurement error is the result of applying a specific measurement tool to a specific research question, with a specific group, at a specific time</a:t>
            </a:r>
          </a:p>
          <a:p>
            <a:endParaRPr lang="en-US" dirty="0"/>
          </a:p>
          <a:p>
            <a:r>
              <a:rPr lang="en-US" dirty="0"/>
              <a:t>Why is this distinction important?</a:t>
            </a:r>
          </a:p>
        </p:txBody>
      </p:sp>
    </p:spTree>
    <p:extLst>
      <p:ext uri="{BB962C8B-B14F-4D97-AF65-F5344CB8AC3E}">
        <p14:creationId xmlns:p14="http://schemas.microsoft.com/office/powerpoint/2010/main" val="810601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a:t>
            </a:r>
          </a:p>
        </p:txBody>
      </p:sp>
      <p:sp>
        <p:nvSpPr>
          <p:cNvPr id="3" name="Content Placeholder 2"/>
          <p:cNvSpPr>
            <a:spLocks noGrp="1"/>
          </p:cNvSpPr>
          <p:nvPr>
            <p:ph idx="1"/>
          </p:nvPr>
        </p:nvSpPr>
        <p:spPr/>
        <p:txBody>
          <a:bodyPr/>
          <a:lstStyle/>
          <a:p>
            <a:r>
              <a:rPr lang="en-US" dirty="0"/>
              <a:t>If the true value is constant, a highly reliable measure will produce the same value repeatedly</a:t>
            </a:r>
          </a:p>
          <a:p>
            <a:endParaRPr lang="en-US" dirty="0"/>
          </a:p>
          <a:p>
            <a:endParaRPr lang="en-US" dirty="0"/>
          </a:p>
          <a:p>
            <a:r>
              <a:rPr lang="en-US" dirty="0"/>
              <a:t>How consistently are items measured?</a:t>
            </a:r>
          </a:p>
          <a:p>
            <a:pPr lvl="1"/>
            <a:r>
              <a:rPr lang="en-US" dirty="0"/>
              <a:t>Across time</a:t>
            </a:r>
          </a:p>
          <a:p>
            <a:pPr lvl="1"/>
            <a:r>
              <a:rPr lang="en-US" dirty="0"/>
              <a:t>Across items</a:t>
            </a:r>
          </a:p>
          <a:p>
            <a:pPr lvl="1"/>
            <a:r>
              <a:rPr lang="en-US" dirty="0"/>
              <a:t>Between raters</a:t>
            </a:r>
          </a:p>
          <a:p>
            <a:pPr lvl="1"/>
            <a:endParaRPr lang="en-US" dirty="0"/>
          </a:p>
          <a:p>
            <a:endParaRPr lang="en-US" dirty="0"/>
          </a:p>
        </p:txBody>
      </p:sp>
    </p:spTree>
    <p:extLst>
      <p:ext uri="{BB962C8B-B14F-4D97-AF65-F5344CB8AC3E}">
        <p14:creationId xmlns:p14="http://schemas.microsoft.com/office/powerpoint/2010/main" val="4072893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Reliability (Continuous)</a:t>
            </a:r>
          </a:p>
        </p:txBody>
      </p:sp>
      <p:sp>
        <p:nvSpPr>
          <p:cNvPr id="3" name="Content Placeholder 2"/>
          <p:cNvSpPr>
            <a:spLocks noGrp="1"/>
          </p:cNvSpPr>
          <p:nvPr>
            <p:ph idx="1"/>
          </p:nvPr>
        </p:nvSpPr>
        <p:spPr/>
        <p:txBody>
          <a:bodyPr>
            <a:normAutofit fontScale="77500" lnSpcReduction="20000"/>
          </a:bodyPr>
          <a:lstStyle/>
          <a:p>
            <a:r>
              <a:rPr lang="en-US" dirty="0" err="1"/>
              <a:t>Intraclass</a:t>
            </a:r>
            <a:r>
              <a:rPr lang="en-US" dirty="0"/>
              <a:t> Correlation Coefficient </a:t>
            </a:r>
          </a:p>
          <a:p>
            <a:pPr lvl="1"/>
            <a:r>
              <a:rPr lang="en-US" dirty="0"/>
              <a:t>Partitions variance of measures into within and between person variances</a:t>
            </a:r>
          </a:p>
          <a:p>
            <a:pPr lvl="1"/>
            <a:endParaRPr lang="en-US" dirty="0"/>
          </a:p>
          <a:p>
            <a:pPr lvl="1"/>
            <a:endParaRPr lang="en-US" dirty="0"/>
          </a:p>
          <a:p>
            <a:pPr lvl="1"/>
            <a:endParaRPr lang="en-US" dirty="0"/>
          </a:p>
          <a:p>
            <a:pPr lvl="1"/>
            <a:endParaRPr lang="en-US" dirty="0"/>
          </a:p>
          <a:p>
            <a:pPr lvl="1"/>
            <a:endParaRPr lang="en-US" dirty="0"/>
          </a:p>
          <a:p>
            <a:pPr lvl="1"/>
            <a:r>
              <a:rPr lang="en-US" dirty="0"/>
              <a:t>Ranges from 0 to 1</a:t>
            </a:r>
          </a:p>
          <a:p>
            <a:pPr lvl="1"/>
            <a:endParaRPr lang="en-US" dirty="0"/>
          </a:p>
          <a:p>
            <a:pPr lvl="1"/>
            <a:r>
              <a:rPr lang="en-US" dirty="0"/>
              <a:t>When the within person variance is low, we expect the reliability to be high</a:t>
            </a:r>
          </a:p>
          <a:p>
            <a:pPr lvl="1"/>
            <a:endParaRPr lang="en-US" dirty="0"/>
          </a:p>
          <a:p>
            <a:endParaRPr lang="en-US" dirty="0"/>
          </a:p>
          <a:p>
            <a:r>
              <a:rPr lang="en-US" dirty="0"/>
              <a:t>Pearson’s R</a:t>
            </a:r>
          </a:p>
          <a:p>
            <a:pPr lvl="1"/>
            <a:r>
              <a:rPr lang="en-US" dirty="0"/>
              <a:t>Not considered suitable for a measure of reliability</a:t>
            </a:r>
          </a:p>
          <a:p>
            <a:pPr lvl="1"/>
            <a:r>
              <a:rPr lang="en-US" dirty="0"/>
              <a:t>Measures a linear relationship, not agreement</a:t>
            </a:r>
          </a:p>
        </p:txBody>
      </p:sp>
      <mc:AlternateContent xmlns:mc="http://schemas.openxmlformats.org/markup-compatibility/2006" xmlns:a14="http://schemas.microsoft.com/office/drawing/2010/main">
        <mc:Choice Requires="a14">
          <p:sp>
            <p:nvSpPr>
              <p:cNvPr id="4" name="TextBox 3"/>
              <p:cNvSpPr txBox="1"/>
              <p:nvPr/>
            </p:nvSpPr>
            <p:spPr>
              <a:xfrm>
                <a:off x="3957929" y="2500685"/>
                <a:ext cx="2138071" cy="8358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𝐼𝐶𝐶</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𝐵</m:t>
                              </m:r>
                            </m:sub>
                            <m:sup>
                              <m:r>
                                <a:rPr lang="en-US" sz="2400" b="0" i="1" smtClean="0">
                                  <a:latin typeface="Cambria Math" panose="02040503050406030204" pitchFamily="18" charset="0"/>
                                </a:rPr>
                                <m:t>2</m:t>
                              </m:r>
                            </m:sup>
                          </m:sSubSup>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𝐵</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𝑤</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3957929" y="2500685"/>
                <a:ext cx="2138071" cy="835870"/>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23666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Reliability (Categorical)</a:t>
            </a:r>
          </a:p>
        </p:txBody>
      </p:sp>
      <p:sp>
        <p:nvSpPr>
          <p:cNvPr id="3" name="Content Placeholder 2"/>
          <p:cNvSpPr>
            <a:spLocks noGrp="1"/>
          </p:cNvSpPr>
          <p:nvPr>
            <p:ph idx="1"/>
          </p:nvPr>
        </p:nvSpPr>
        <p:spPr/>
        <p:txBody>
          <a:bodyPr/>
          <a:lstStyle/>
          <a:p>
            <a:r>
              <a:rPr lang="en-US" dirty="0"/>
              <a:t>Kappa</a:t>
            </a:r>
          </a:p>
          <a:p>
            <a:pPr lvl="1"/>
            <a:r>
              <a:rPr lang="en-US" dirty="0"/>
              <a:t>Measures agreement between categorical variables while correcting for chance agreement</a:t>
            </a:r>
          </a:p>
          <a:p>
            <a:pPr lvl="1"/>
            <a:endParaRPr lang="en-US" dirty="0"/>
          </a:p>
          <a:p>
            <a:pPr lvl="1"/>
            <a:endParaRPr lang="en-US" dirty="0"/>
          </a:p>
          <a:p>
            <a:pPr lvl="1"/>
            <a:endParaRPr lang="en-US" dirty="0"/>
          </a:p>
          <a:p>
            <a:pPr lvl="1"/>
            <a:endParaRPr lang="en-US" dirty="0"/>
          </a:p>
          <a:p>
            <a:pPr lvl="1"/>
            <a:endParaRPr lang="en-US" dirty="0"/>
          </a:p>
          <a:p>
            <a:pPr lvl="1"/>
            <a:r>
              <a:rPr lang="en-US" dirty="0"/>
              <a:t>Note that the numerator for kappa can never exceed the denominator</a:t>
            </a:r>
          </a:p>
          <a:p>
            <a:pPr lvl="1"/>
            <a:r>
              <a:rPr lang="en-US" dirty="0" err="1"/>
              <a:t>P</a:t>
            </a:r>
            <a:r>
              <a:rPr lang="en-US" baseline="-25000" dirty="0" err="1"/>
              <a:t>e</a:t>
            </a:r>
            <a:r>
              <a:rPr lang="en-US" dirty="0"/>
              <a:t> is calculated based on table margins to see what proportion of would you expect to fall into the concordant cells by chance alone (see textbook)</a:t>
            </a:r>
          </a:p>
          <a:p>
            <a:pPr lvl="1"/>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188940" y="3246499"/>
                <a:ext cx="3241590" cy="10051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3200" i="1" smtClean="0">
                          <a:latin typeface="Cambria Math" panose="02040503050406030204" pitchFamily="18" charset="0"/>
                        </a:rPr>
                        <m:t>κ</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𝑜</m:t>
                              </m:r>
                            </m:sub>
                          </m:sSub>
                          <m:r>
                            <a:rPr lang="en-US" sz="3200" b="0" i="1" smtClean="0">
                              <a:latin typeface="Cambria Math" panose="02040503050406030204" pitchFamily="18" charset="0"/>
                            </a:rPr>
                            <m:t> −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𝑒</m:t>
                              </m:r>
                            </m:sub>
                          </m:sSub>
                        </m:num>
                        <m:den>
                          <m:r>
                            <a:rPr lang="en-US" sz="3200" b="0" i="1" smtClean="0">
                              <a:latin typeface="Cambria Math" panose="02040503050406030204" pitchFamily="18" charset="0"/>
                            </a:rPr>
                            <m:t>1 −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𝑒</m:t>
                              </m:r>
                            </m:sub>
                          </m:sSub>
                        </m:den>
                      </m:f>
                      <m:r>
                        <a:rPr lang="en-US" sz="3200" b="0" i="1" smtClean="0">
                          <a:latin typeface="Cambria Math" panose="02040503050406030204" pitchFamily="18" charset="0"/>
                        </a:rPr>
                        <m:t> </m:t>
                      </m:r>
                    </m:oMath>
                  </m:oMathPara>
                </a14:m>
                <a:endParaRPr lang="en-US"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4188940" y="3246499"/>
                <a:ext cx="3241590" cy="1005147"/>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92701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Part 1</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600419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a:t>
            </a:r>
          </a:p>
        </p:txBody>
      </p:sp>
      <p:sp>
        <p:nvSpPr>
          <p:cNvPr id="3" name="Content Placeholder 2"/>
          <p:cNvSpPr>
            <a:spLocks noGrp="1"/>
          </p:cNvSpPr>
          <p:nvPr>
            <p:ph idx="1"/>
          </p:nvPr>
        </p:nvSpPr>
        <p:spPr/>
        <p:txBody>
          <a:bodyPr/>
          <a:lstStyle/>
          <a:p>
            <a:r>
              <a:rPr lang="en-US" dirty="0"/>
              <a:t>How close to the truth are we?</a:t>
            </a:r>
          </a:p>
          <a:p>
            <a:pPr lvl="1"/>
            <a:r>
              <a:rPr lang="en-US" dirty="0"/>
              <a:t>Closely tied with the idea of bias</a:t>
            </a:r>
          </a:p>
          <a:p>
            <a:endParaRPr lang="en-US" dirty="0"/>
          </a:p>
          <a:p>
            <a:r>
              <a:rPr lang="en-US" dirty="0"/>
              <a:t>A measure can be reliable but not valid, but a valid measure is always reliable</a:t>
            </a:r>
          </a:p>
        </p:txBody>
      </p:sp>
    </p:spTree>
    <p:extLst>
      <p:ext uri="{BB962C8B-B14F-4D97-AF65-F5344CB8AC3E}">
        <p14:creationId xmlns:p14="http://schemas.microsoft.com/office/powerpoint/2010/main" val="1259287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C:\Users\johnkair\AppData\Local\Microsoft\Windows\Temporary Internet Files\Content.IE5\48P89ERD\MC90029984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1066800"/>
            <a:ext cx="2362200" cy="2209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ctr"/>
            <a:r>
              <a:rPr lang="en-US" dirty="0"/>
              <a:t>Estimation</a:t>
            </a:r>
          </a:p>
        </p:txBody>
      </p:sp>
      <p:pic>
        <p:nvPicPr>
          <p:cNvPr id="4" name="Picture 2" descr="C:\Users\johnkair\AppData\Local\Microsoft\Windows\Temporary Internet Files\Content.IE5\48P89ERD\MC90029984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1219200"/>
            <a:ext cx="23622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johnkair\AppData\Local\Microsoft\Windows\Temporary Internet Files\Content.IE5\3WZLPEV0\MC9001976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2209800"/>
            <a:ext cx="477640" cy="2971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johnkair\AppData\Local\Microsoft\Windows\Temporary Internet Files\Content.IE5\3WZLPEV0\MC9001976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287994">
            <a:off x="3684745" y="2546279"/>
            <a:ext cx="466534" cy="2660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johnkair\AppData\Local\Microsoft\Windows\Temporary Internet Files\Content.IE5\3WZLPEV0\MC9001976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714363">
            <a:off x="3542589" y="2068874"/>
            <a:ext cx="407369" cy="23231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johnkair\AppData\Local\Microsoft\Windows\Temporary Internet Files\Content.IE5\3WZLPEV0\MC9001976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0" y="1905000"/>
            <a:ext cx="477640" cy="29712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Users\johnkair\AppData\Local\Microsoft\Windows\Temporary Internet Files\Content.IE5\3WZLPEV0\MC9001976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287994">
            <a:off x="8866345" y="2241479"/>
            <a:ext cx="466534" cy="26605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C:\Users\johnkair\AppData\Local\Microsoft\Windows\Temporary Internet Files\Content.IE5\3WZLPEV0\MC9001976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714363">
            <a:off x="8724189" y="1764074"/>
            <a:ext cx="407369" cy="23231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johnkair\AppData\Local\Microsoft\Windows\Temporary Internet Files\Content.IE5\48P89ERD\MC90029984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4278868"/>
            <a:ext cx="23622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johnkair\AppData\Local\Microsoft\Windows\Temporary Internet Files\Content.IE5\3WZLPEV0\MC9001976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4431268"/>
            <a:ext cx="477640" cy="29712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Users\johnkair\AppData\Local\Microsoft\Windows\Temporary Internet Files\Content.IE5\3WZLPEV0\MC9001976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287994">
            <a:off x="5441336" y="5929350"/>
            <a:ext cx="466534" cy="26605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 descr="C:\Users\johnkair\AppData\Local\Microsoft\Windows\Temporary Internet Files\Content.IE5\3WZLPEV0\MC9001976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714363">
            <a:off x="4971182" y="5001890"/>
            <a:ext cx="407369" cy="232314"/>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2743200" y="3429000"/>
            <a:ext cx="2438400" cy="369332"/>
          </a:xfrm>
          <a:prstGeom prst="rect">
            <a:avLst/>
          </a:prstGeom>
          <a:noFill/>
        </p:spPr>
        <p:txBody>
          <a:bodyPr wrap="square" rtlCol="0">
            <a:spAutoFit/>
          </a:bodyPr>
          <a:lstStyle/>
          <a:p>
            <a:r>
              <a:rPr lang="en-US" dirty="0"/>
              <a:t>Accurate and Precise</a:t>
            </a:r>
          </a:p>
        </p:txBody>
      </p:sp>
      <p:sp>
        <p:nvSpPr>
          <p:cNvPr id="29" name="TextBox 28"/>
          <p:cNvSpPr txBox="1"/>
          <p:nvPr/>
        </p:nvSpPr>
        <p:spPr>
          <a:xfrm>
            <a:off x="7315200" y="3429000"/>
            <a:ext cx="2514600" cy="369332"/>
          </a:xfrm>
          <a:prstGeom prst="rect">
            <a:avLst/>
          </a:prstGeom>
          <a:noFill/>
        </p:spPr>
        <p:txBody>
          <a:bodyPr wrap="square" rtlCol="0">
            <a:spAutoFit/>
          </a:bodyPr>
          <a:lstStyle/>
          <a:p>
            <a:r>
              <a:rPr lang="en-US" dirty="0"/>
              <a:t>Precise but not Accurate</a:t>
            </a:r>
          </a:p>
        </p:txBody>
      </p:sp>
      <p:sp>
        <p:nvSpPr>
          <p:cNvPr id="30" name="TextBox 29"/>
          <p:cNvSpPr txBox="1"/>
          <p:nvPr/>
        </p:nvSpPr>
        <p:spPr>
          <a:xfrm>
            <a:off x="4648200" y="6488668"/>
            <a:ext cx="3048000" cy="369332"/>
          </a:xfrm>
          <a:prstGeom prst="rect">
            <a:avLst/>
          </a:prstGeom>
          <a:noFill/>
        </p:spPr>
        <p:txBody>
          <a:bodyPr wrap="square" rtlCol="0">
            <a:spAutoFit/>
          </a:bodyPr>
          <a:lstStyle/>
          <a:p>
            <a:r>
              <a:rPr lang="en-US" dirty="0"/>
              <a:t>Neither Accurate nor Precise</a:t>
            </a:r>
          </a:p>
        </p:txBody>
      </p:sp>
    </p:spTree>
    <p:extLst>
      <p:ext uri="{BB962C8B-B14F-4D97-AF65-F5344CB8AC3E}">
        <p14:creationId xmlns:p14="http://schemas.microsoft.com/office/powerpoint/2010/main" val="1360842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for Continuous Measurement Error</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X is the observed measurement</a:t>
            </a:r>
          </a:p>
          <a:p>
            <a:r>
              <a:rPr lang="en-US" dirty="0"/>
              <a:t>T is the true measurement</a:t>
            </a:r>
          </a:p>
          <a:p>
            <a:r>
              <a:rPr lang="en-US" dirty="0"/>
              <a:t>b is the bias</a:t>
            </a:r>
          </a:p>
          <a:p>
            <a:r>
              <a:rPr lang="en-US" dirty="0"/>
              <a:t>E is random error (mean is expected to be zero, </a:t>
            </a:r>
            <a:r>
              <a:rPr lang="el-GR" dirty="0"/>
              <a:t>μ</a:t>
            </a:r>
            <a:r>
              <a:rPr lang="en-US" baseline="-25000" dirty="0"/>
              <a:t>E</a:t>
            </a:r>
            <a:r>
              <a:rPr lang="en-US" dirty="0"/>
              <a:t>=0)</a:t>
            </a:r>
          </a:p>
        </p:txBody>
      </p:sp>
      <mc:AlternateContent xmlns:mc="http://schemas.openxmlformats.org/markup-compatibility/2006" xmlns:a14="http://schemas.microsoft.com/office/drawing/2010/main">
        <mc:Choice Requires="a14">
          <p:sp>
            <p:nvSpPr>
              <p:cNvPr id="4" name="TextBox 3"/>
              <p:cNvSpPr txBox="1"/>
              <p:nvPr/>
            </p:nvSpPr>
            <p:spPr>
              <a:xfrm>
                <a:off x="3929449" y="2199502"/>
                <a:ext cx="3589468" cy="4810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𝑋</m:t>
                      </m:r>
                      <m:r>
                        <a:rPr lang="en-US" sz="3200" b="0" i="1" baseline="-25000"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𝑇𝑖</m:t>
                      </m:r>
                      <m:r>
                        <a:rPr lang="en-US" sz="3200" b="0" i="1" smtClean="0">
                          <a:latin typeface="Cambria Math" panose="02040503050406030204" pitchFamily="18" charset="0"/>
                        </a:rPr>
                        <m:t>+</m:t>
                      </m:r>
                      <m:r>
                        <a:rPr lang="en-US" sz="3200" b="0" i="1" smtClean="0">
                          <a:latin typeface="Cambria Math" panose="02040503050406030204" pitchFamily="18" charset="0"/>
                        </a:rPr>
                        <m:t>𝑏</m:t>
                      </m:r>
                      <m:r>
                        <a:rPr lang="en-US" sz="3200" b="0" i="1" smtClean="0">
                          <a:latin typeface="Cambria Math" panose="02040503050406030204" pitchFamily="18" charset="0"/>
                        </a:rPr>
                        <m:t>+</m:t>
                      </m:r>
                      <m:r>
                        <a:rPr lang="en-US" sz="3200" b="0" i="1" smtClean="0">
                          <a:latin typeface="Cambria Math" panose="02040503050406030204" pitchFamily="18" charset="0"/>
                        </a:rPr>
                        <m:t>𝐸𝑖</m:t>
                      </m:r>
                    </m:oMath>
                  </m:oMathPara>
                </a14:m>
                <a:endParaRPr lang="en-US" sz="3200" baseline="-25000" dirty="0"/>
              </a:p>
            </p:txBody>
          </p:sp>
        </mc:Choice>
        <mc:Fallback xmlns="">
          <p:sp>
            <p:nvSpPr>
              <p:cNvPr id="4" name="TextBox 3"/>
              <p:cNvSpPr txBox="1">
                <a:spLocks noRot="1" noChangeAspect="1" noMove="1" noResize="1" noEditPoints="1" noAdjustHandles="1" noChangeArrowheads="1" noChangeShapeType="1" noTextEdit="1"/>
              </p:cNvSpPr>
              <p:nvPr/>
            </p:nvSpPr>
            <p:spPr>
              <a:xfrm>
                <a:off x="3929449" y="2199502"/>
                <a:ext cx="3589468" cy="481094"/>
              </a:xfrm>
              <a:prstGeom prst="rect">
                <a:avLst/>
              </a:prstGeom>
              <a:blipFill rotWithShape="0">
                <a:blip r:embed="rId2"/>
                <a:stretch>
                  <a:fillRect b="-1266"/>
                </a:stretch>
              </a:blipFill>
            </p:spPr>
            <p:txBody>
              <a:bodyPr/>
              <a:lstStyle/>
              <a:p>
                <a:r>
                  <a:rPr lang="en-US">
                    <a:noFill/>
                  </a:rPr>
                  <a:t> </a:t>
                </a:r>
              </a:p>
            </p:txBody>
          </p:sp>
        </mc:Fallback>
      </mc:AlternateContent>
    </p:spTree>
    <p:extLst>
      <p:ext uri="{BB962C8B-B14F-4D97-AF65-F5344CB8AC3E}">
        <p14:creationId xmlns:p14="http://schemas.microsoft.com/office/powerpoint/2010/main" val="7946263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and Precision (Continuous)</a:t>
            </a:r>
          </a:p>
        </p:txBody>
      </p:sp>
      <p:sp>
        <p:nvSpPr>
          <p:cNvPr id="3" name="Content Placeholder 2"/>
          <p:cNvSpPr>
            <a:spLocks noGrp="1"/>
          </p:cNvSpPr>
          <p:nvPr>
            <p:ph idx="1"/>
          </p:nvPr>
        </p:nvSpPr>
        <p:spPr/>
        <p:txBody>
          <a:bodyPr>
            <a:normAutofit/>
          </a:bodyPr>
          <a:lstStyle/>
          <a:p>
            <a:endParaRPr lang="en-US" dirty="0"/>
          </a:p>
          <a:p>
            <a:r>
              <a:rPr lang="en-US" dirty="0"/>
              <a:t>Our model for measurement error makes a distinction between systematic and random error</a:t>
            </a:r>
          </a:p>
          <a:p>
            <a:endParaRPr lang="en-US" dirty="0"/>
          </a:p>
          <a:p>
            <a:r>
              <a:rPr lang="en-US" dirty="0"/>
              <a:t>Since </a:t>
            </a:r>
            <a:r>
              <a:rPr lang="el-GR" dirty="0"/>
              <a:t>μ</a:t>
            </a:r>
            <a:r>
              <a:rPr lang="en-US" baseline="-25000" dirty="0"/>
              <a:t>E =0</a:t>
            </a:r>
          </a:p>
          <a:p>
            <a:pPr lvl="1"/>
            <a:r>
              <a:rPr lang="en-US" dirty="0"/>
              <a:t>b= </a:t>
            </a:r>
            <a:r>
              <a:rPr lang="el-GR" dirty="0"/>
              <a:t>μ</a:t>
            </a:r>
            <a:r>
              <a:rPr lang="en-US" baseline="-25000" dirty="0"/>
              <a:t>x</a:t>
            </a:r>
            <a:r>
              <a:rPr lang="en-US" dirty="0"/>
              <a:t> - </a:t>
            </a:r>
            <a:r>
              <a:rPr lang="el-GR" dirty="0"/>
              <a:t>μ</a:t>
            </a:r>
            <a:r>
              <a:rPr lang="en-US" baseline="-25000" dirty="0"/>
              <a:t>t</a:t>
            </a:r>
          </a:p>
          <a:p>
            <a:endParaRPr lang="en-US" dirty="0"/>
          </a:p>
          <a:p>
            <a:r>
              <a:rPr lang="en-US" dirty="0"/>
              <a:t>The variance of </a:t>
            </a:r>
            <a:r>
              <a:rPr lang="en-US" dirty="0" err="1"/>
              <a:t>E</a:t>
            </a:r>
            <a:r>
              <a:rPr lang="en-US" baseline="-25000" dirty="0" err="1"/>
              <a:t>i</a:t>
            </a:r>
            <a:r>
              <a:rPr lang="en-US" dirty="0"/>
              <a:t> ,</a:t>
            </a:r>
            <a:r>
              <a:rPr lang="el-GR" dirty="0"/>
              <a:t>σ</a:t>
            </a:r>
            <a:r>
              <a:rPr lang="en-US" baseline="30000" dirty="0"/>
              <a:t>2</a:t>
            </a:r>
            <a:r>
              <a:rPr lang="en-US" baseline="-25000" dirty="0"/>
              <a:t>E</a:t>
            </a:r>
            <a:r>
              <a:rPr lang="en-US" dirty="0"/>
              <a:t>, shows the precision of the measure</a:t>
            </a:r>
          </a:p>
        </p:txBody>
      </p:sp>
    </p:spTree>
    <p:extLst>
      <p:ext uri="{BB962C8B-B14F-4D97-AF65-F5344CB8AC3E}">
        <p14:creationId xmlns:p14="http://schemas.microsoft.com/office/powerpoint/2010/main" val="125215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486400" y="4038600"/>
            <a:ext cx="5029200" cy="1676400"/>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ahoma" charset="0"/>
            </a:endParaRPr>
          </a:p>
        </p:txBody>
      </p:sp>
      <p:sp>
        <p:nvSpPr>
          <p:cNvPr id="4" name="Title 3"/>
          <p:cNvSpPr>
            <a:spLocks noGrp="1"/>
          </p:cNvSpPr>
          <p:nvPr>
            <p:ph type="title"/>
          </p:nvPr>
        </p:nvSpPr>
        <p:spPr/>
        <p:txBody>
          <a:bodyPr/>
          <a:lstStyle/>
          <a:p>
            <a:r>
              <a:rPr lang="en-US" dirty="0"/>
              <a:t>Bias</a:t>
            </a:r>
          </a:p>
        </p:txBody>
      </p:sp>
      <p:graphicFrame>
        <p:nvGraphicFramePr>
          <p:cNvPr id="5" name="Content Placeholder 6"/>
          <p:cNvGraphicFramePr>
            <a:graphicFrameLocks/>
          </p:cNvGraphicFramePr>
          <p:nvPr/>
        </p:nvGraphicFramePr>
        <p:xfrm>
          <a:off x="1600200" y="1676400"/>
          <a:ext cx="8839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7696200" y="5345668"/>
            <a:ext cx="762000" cy="369332"/>
          </a:xfrm>
          <a:prstGeom prst="rect">
            <a:avLst/>
          </a:prstGeom>
          <a:noFill/>
        </p:spPr>
        <p:txBody>
          <a:bodyPr wrap="square" rtlCol="0">
            <a:spAutoFit/>
          </a:bodyPr>
          <a:lstStyle/>
          <a:p>
            <a:r>
              <a:rPr lang="en-US" b="1" dirty="0">
                <a:solidFill>
                  <a:schemeClr val="accent4">
                    <a:lumMod val="10000"/>
                  </a:schemeClr>
                </a:solidFill>
              </a:rPr>
              <a:t>BIAS</a:t>
            </a:r>
          </a:p>
        </p:txBody>
      </p:sp>
    </p:spTree>
    <p:extLst>
      <p:ext uri="{BB962C8B-B14F-4D97-AF65-F5344CB8AC3E}">
        <p14:creationId xmlns:p14="http://schemas.microsoft.com/office/powerpoint/2010/main" val="3118183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Measurement Error (Continuous)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a:t>We have a case-control study with a continuous exposure measure. What are the consequences of measurement error in our exposure? Could measurement error vary from cases to controls?</a:t>
                </a:r>
              </a:p>
              <a:p>
                <a:pPr lvl="1"/>
                <a:endParaRPr lang="en-US" dirty="0"/>
              </a:p>
              <a:p>
                <a:r>
                  <a:rPr lang="en-US" dirty="0"/>
                  <a:t>We need to extend our model</a:t>
                </a:r>
              </a:p>
              <a:p>
                <a:endParaRPr lang="en-US" dirty="0"/>
              </a:p>
              <a:p>
                <a:endParaRPr lang="en-US" dirty="0"/>
              </a:p>
              <a:p>
                <a:endParaRPr lang="en-US" dirty="0"/>
              </a:p>
              <a:p>
                <a:r>
                  <a:rPr lang="en-US" dirty="0"/>
                  <a:t>Differential Measurement Error</a:t>
                </a:r>
              </a:p>
              <a:p>
                <a:pPr lvl="1"/>
                <a14:m>
                  <m:oMath xmlns:m="http://schemas.openxmlformats.org/officeDocument/2006/math">
                    <m:r>
                      <a:rPr lang="en-US" b="0" i="1" smtClean="0">
                        <a:latin typeface="Cambria Math" panose="02040503050406030204" pitchFamily="18" charset="0"/>
                      </a:rPr>
                      <m:t>𝑏</m:t>
                    </m:r>
                    <m:r>
                      <a:rPr lang="en-US" b="0" i="1" baseline="-25000" smtClean="0">
                        <a:latin typeface="Cambria Math" panose="02040503050406030204" pitchFamily="18" charset="0"/>
                      </a:rPr>
                      <m:t>𝑐𝑎𝑠𝑒𝑠</m:t>
                    </m:r>
                  </m:oMath>
                </a14:m>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𝑏𝑐𝑜𝑛𝑡</m:t>
                    </m:r>
                    <m:r>
                      <a:rPr lang="en-US" b="0" i="1" baseline="-25000" smtClean="0">
                        <a:latin typeface="Cambria Math" panose="02040503050406030204" pitchFamily="18" charset="0"/>
                      </a:rPr>
                      <m:t>𝑟𝑜𝑙𝑠</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8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926319" y="4001294"/>
                <a:ext cx="3973767" cy="3629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𝑖𝐶𝑎𝑠𝑒𝑠</m:t>
                      </m:r>
                      <m:r>
                        <a:rPr lang="en-US" b="0" i="1" smtClean="0">
                          <a:latin typeface="Cambria Math" panose="02040503050406030204" pitchFamily="18" charset="0"/>
                        </a:rPr>
                        <m:t>=</m:t>
                      </m:r>
                      <m:r>
                        <a:rPr lang="en-US" b="0" i="1" smtClean="0">
                          <a:latin typeface="Cambria Math" panose="02040503050406030204" pitchFamily="18" charset="0"/>
                        </a:rPr>
                        <m:t>𝑇𝑖𝐶𝑎𝑠𝑒</m:t>
                      </m:r>
                      <m:r>
                        <a:rPr lang="en-US" b="0" i="1" baseline="-25000"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𝑏𝑐𝑎𝑠𝑒𝑠</m:t>
                      </m:r>
                      <m:r>
                        <a:rPr lang="en-US" b="0" i="1" smtClean="0">
                          <a:latin typeface="Cambria Math" panose="02040503050406030204" pitchFamily="18" charset="0"/>
                        </a:rPr>
                        <m:t>+</m:t>
                      </m:r>
                      <m:r>
                        <a:rPr lang="en-US" b="0" i="1" smtClean="0">
                          <a:latin typeface="Cambria Math" panose="02040503050406030204" pitchFamily="18" charset="0"/>
                        </a:rPr>
                        <m:t>𝐸𝑖𝐶𝑎𝑠𝑒</m:t>
                      </m:r>
                      <m:r>
                        <a:rPr lang="en-US" b="0" i="1" baseline="-25000" smtClean="0">
                          <a:latin typeface="Cambria Math" panose="02040503050406030204" pitchFamily="18" charset="0"/>
                        </a:rPr>
                        <m:t>𝑠</m:t>
                      </m:r>
                    </m:oMath>
                  </m:oMathPara>
                </a14:m>
                <a:endParaRPr lang="en-US" baseline="-25000" dirty="0"/>
              </a:p>
            </p:txBody>
          </p:sp>
        </mc:Choice>
        <mc:Fallback xmlns="">
          <p:sp>
            <p:nvSpPr>
              <p:cNvPr id="4" name="Rectangle 3"/>
              <p:cNvSpPr>
                <a:spLocks noRot="1" noChangeAspect="1" noMove="1" noResize="1" noEditPoints="1" noAdjustHandles="1" noChangeArrowheads="1" noChangeShapeType="1" noTextEdit="1"/>
              </p:cNvSpPr>
              <p:nvPr/>
            </p:nvSpPr>
            <p:spPr>
              <a:xfrm>
                <a:off x="3926319" y="4001294"/>
                <a:ext cx="3973767" cy="362984"/>
              </a:xfrm>
              <a:prstGeom prst="rect">
                <a:avLst/>
              </a:prstGeom>
              <a:blipFill rotWithShape="0">
                <a:blip r:embed="rId3"/>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926319" y="4499215"/>
                <a:ext cx="4229141" cy="3629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𝑖𝐶𝑜𝑛𝑡𝑟𝑜𝑙𝑠</m:t>
                      </m:r>
                      <m:r>
                        <a:rPr lang="en-US" b="0" i="1" smtClean="0">
                          <a:latin typeface="Cambria Math" panose="02040503050406030204" pitchFamily="18" charset="0"/>
                        </a:rPr>
                        <m:t>=</m:t>
                      </m:r>
                      <m:r>
                        <a:rPr lang="en-US" b="0" i="1" smtClean="0">
                          <a:latin typeface="Cambria Math" panose="02040503050406030204" pitchFamily="18" charset="0"/>
                        </a:rPr>
                        <m:t>𝑇𝑖𝐶𝑜𝑛𝑡</m:t>
                      </m:r>
                      <m:r>
                        <a:rPr lang="en-US" b="0" i="1" baseline="-25000" smtClean="0">
                          <a:latin typeface="Cambria Math" panose="02040503050406030204" pitchFamily="18" charset="0"/>
                        </a:rPr>
                        <m:t>𝑟𝑜𝑙𝑠</m:t>
                      </m:r>
                      <m:r>
                        <a:rPr lang="en-US" b="0" i="1" smtClean="0">
                          <a:latin typeface="Cambria Math" panose="02040503050406030204" pitchFamily="18" charset="0"/>
                        </a:rPr>
                        <m:t>+</m:t>
                      </m:r>
                      <m:r>
                        <a:rPr lang="en-US" b="0" i="1" smtClean="0">
                          <a:latin typeface="Cambria Math" panose="02040503050406030204" pitchFamily="18" charset="0"/>
                        </a:rPr>
                        <m:t>𝑏𝑐𝑜𝑛𝑡𝑟</m:t>
                      </m:r>
                      <m:r>
                        <a:rPr lang="en-US" b="0" i="1" baseline="-25000" smtClean="0">
                          <a:latin typeface="Cambria Math" panose="02040503050406030204" pitchFamily="18" charset="0"/>
                        </a:rPr>
                        <m:t>𝑜𝑙𝑠</m:t>
                      </m:r>
                      <m:r>
                        <a:rPr lang="en-US" b="0" i="1" smtClean="0">
                          <a:latin typeface="Cambria Math" panose="02040503050406030204" pitchFamily="18" charset="0"/>
                        </a:rPr>
                        <m:t>+</m:t>
                      </m:r>
                      <m:r>
                        <a:rPr lang="en-US" b="0" i="1" smtClean="0">
                          <a:latin typeface="Cambria Math" panose="02040503050406030204" pitchFamily="18" charset="0"/>
                        </a:rPr>
                        <m:t>𝐸𝑖𝐶𝑜𝑛𝑡</m:t>
                      </m:r>
                      <m:r>
                        <a:rPr lang="en-US" b="0" i="1" baseline="-25000" smtClean="0">
                          <a:latin typeface="Cambria Math" panose="02040503050406030204" pitchFamily="18" charset="0"/>
                        </a:rPr>
                        <m:t>𝑟𝑜𝑙𝑠</m:t>
                      </m:r>
                    </m:oMath>
                  </m:oMathPara>
                </a14:m>
                <a:endParaRPr lang="en-US" baseline="-25000" dirty="0"/>
              </a:p>
            </p:txBody>
          </p:sp>
        </mc:Choice>
        <mc:Fallback xmlns="">
          <p:sp>
            <p:nvSpPr>
              <p:cNvPr id="5" name="Rectangle 4"/>
              <p:cNvSpPr>
                <a:spLocks noRot="1" noChangeAspect="1" noMove="1" noResize="1" noEditPoints="1" noAdjustHandles="1" noChangeArrowheads="1" noChangeShapeType="1" noTextEdit="1"/>
              </p:cNvSpPr>
              <p:nvPr/>
            </p:nvSpPr>
            <p:spPr>
              <a:xfrm>
                <a:off x="3926319" y="4499215"/>
                <a:ext cx="4229141" cy="362984"/>
              </a:xfrm>
              <a:prstGeom prst="rect">
                <a:avLst/>
              </a:prstGeom>
              <a:blipFill rotWithShape="0">
                <a:blip r:embed="rId4"/>
                <a:stretch>
                  <a:fillRect b="-1667"/>
                </a:stretch>
              </a:blipFill>
            </p:spPr>
            <p:txBody>
              <a:bodyPr/>
              <a:lstStyle/>
              <a:p>
                <a:r>
                  <a:rPr lang="en-US">
                    <a:noFill/>
                  </a:rPr>
                  <a:t> </a:t>
                </a:r>
              </a:p>
            </p:txBody>
          </p:sp>
        </mc:Fallback>
      </mc:AlternateContent>
    </p:spTree>
    <p:extLst>
      <p:ext uri="{BB962C8B-B14F-4D97-AF65-F5344CB8AC3E}">
        <p14:creationId xmlns:p14="http://schemas.microsoft.com/office/powerpoint/2010/main" val="2439009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 of Differential Measurement Error (Continuous)</a:t>
            </a:r>
          </a:p>
        </p:txBody>
      </p:sp>
      <p:sp>
        <p:nvSpPr>
          <p:cNvPr id="3" name="Content Placeholder 2"/>
          <p:cNvSpPr>
            <a:spLocks noGrp="1"/>
          </p:cNvSpPr>
          <p:nvPr>
            <p:ph idx="1"/>
          </p:nvPr>
        </p:nvSpPr>
        <p:spPr/>
        <p:txBody>
          <a:bodyPr/>
          <a:lstStyle/>
          <a:p>
            <a:r>
              <a:rPr lang="en-US" dirty="0"/>
              <a:t>Relationship between the odds of disease and the true exposure can be expressed in the following logistic regression</a:t>
            </a:r>
          </a:p>
        </p:txBody>
      </p:sp>
      <mc:AlternateContent xmlns:mc="http://schemas.openxmlformats.org/markup-compatibility/2006" xmlns:a14="http://schemas.microsoft.com/office/drawing/2010/main">
        <mc:Choice Requires="a14">
          <p:sp>
            <p:nvSpPr>
              <p:cNvPr id="4" name="TextBox 3"/>
              <p:cNvSpPr txBox="1"/>
              <p:nvPr/>
            </p:nvSpPr>
            <p:spPr>
              <a:xfrm>
                <a:off x="2467233" y="3155092"/>
                <a:ext cx="6532016" cy="10958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d>
                            <m:dPr>
                              <m:begChr m:val="["/>
                              <m:endChr m:val="]"/>
                              <m:ctrlPr>
                                <a:rPr lang="en-US" sz="3200" b="0" i="1" smtClean="0">
                                  <a:latin typeface="Cambria Math" panose="02040503050406030204" pitchFamily="18" charset="0"/>
                                </a:rPr>
                              </m:ctrlPr>
                            </m:dPr>
                            <m:e>
                              <m:f>
                                <m:fPr>
                                  <m:ctrlPr>
                                    <a:rPr lang="en-US" sz="3200" b="0" i="1" smtClean="0">
                                      <a:latin typeface="Cambria Math" panose="02040503050406030204" pitchFamily="18" charset="0"/>
                                    </a:rPr>
                                  </m:ctrlPr>
                                </m:fPr>
                                <m:num>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Pr</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𝑑</m:t>
                                          </m:r>
                                        </m:e>
                                      </m:d>
                                    </m:e>
                                  </m:func>
                                </m:num>
                                <m:den>
                                  <m:r>
                                    <a:rPr lang="en-US" sz="3200" b="0" i="1" smtClean="0">
                                      <a:latin typeface="Cambria Math" panose="02040503050406030204" pitchFamily="18" charset="0"/>
                                    </a:rPr>
                                    <m:t>1−</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Pr</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𝑑</m:t>
                                          </m:r>
                                        </m:e>
                                      </m:d>
                                    </m:e>
                                  </m:func>
                                </m:den>
                              </m:f>
                            </m:e>
                          </m:d>
                        </m:e>
                      </m:func>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rPr>
                            <m:t>𝑇</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rPr>
                            <m:t>𝑇</m:t>
                          </m:r>
                        </m:sub>
                      </m:sSub>
                      <m:r>
                        <a:rPr lang="en-US" sz="3200" b="0" i="1" smtClean="0">
                          <a:latin typeface="Cambria Math" panose="02040503050406030204" pitchFamily="18" charset="0"/>
                        </a:rPr>
                        <m:t>𝑇</m:t>
                      </m:r>
                    </m:oMath>
                  </m:oMathPara>
                </a14:m>
                <a:endParaRPr lang="en-US"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2467233" y="3155092"/>
                <a:ext cx="6532016" cy="109587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686432" y="5095679"/>
                <a:ext cx="3707233" cy="742832"/>
              </a:xfrm>
              <a:prstGeom prst="rect">
                <a:avLst/>
              </a:prstGeom>
              <a:noFill/>
            </p:spPr>
            <p:txBody>
              <a:bodyPr wrap="none" lIns="0" tIns="0" rIns="0" bIns="0" rtlCol="0">
                <a:spAutoFit/>
              </a:bodyPr>
              <a:lstStyle/>
              <a:p>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rPr>
                          <m:t>𝑇</m:t>
                        </m:r>
                      </m:sub>
                    </m:sSub>
                  </m:oMath>
                </a14:m>
                <a:r>
                  <a:rPr lang="en-US" sz="3200" dirty="0"/>
                  <a:t> = </a:t>
                </a:r>
                <a14:m>
                  <m:oMath xmlns:m="http://schemas.openxmlformats.org/officeDocument/2006/math">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𝜇</m:t>
                            </m:r>
                          </m:e>
                          <m:sub>
                            <m:r>
                              <a:rPr lang="en-US" sz="3200" b="0" i="1" smtClean="0">
                                <a:latin typeface="Cambria Math" panose="02040503050406030204" pitchFamily="18" charset="0"/>
                              </a:rPr>
                              <m:t>𝑇𝐶𝑎𝑠𝑒𝑠</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𝜇</m:t>
                            </m:r>
                          </m:e>
                          <m:sub>
                            <m:r>
                              <a:rPr lang="en-US" sz="3200" b="0" i="1" smtClean="0">
                                <a:latin typeface="Cambria Math" panose="02040503050406030204" pitchFamily="18" charset="0"/>
                              </a:rPr>
                              <m:t>𝑇𝐶𝑜𝑛𝑡𝑟𝑜𝑙𝑠</m:t>
                            </m:r>
                          </m:sub>
                        </m:sSub>
                      </m:num>
                      <m:den>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ea typeface="Cambria Math" panose="02040503050406030204" pitchFamily="18" charset="0"/>
                              </a:rPr>
                              <m:t>𝜎</m:t>
                            </m:r>
                          </m:e>
                          <m:sub>
                            <m:r>
                              <a:rPr lang="en-US" sz="3200" b="0" i="1" smtClean="0">
                                <a:latin typeface="Cambria Math" panose="02040503050406030204" pitchFamily="18" charset="0"/>
                              </a:rPr>
                              <m:t>𝑇</m:t>
                            </m:r>
                          </m:sub>
                          <m:sup>
                            <m:r>
                              <a:rPr lang="en-US" sz="3200" b="0" i="1" smtClean="0">
                                <a:latin typeface="Cambria Math" panose="02040503050406030204" pitchFamily="18" charset="0"/>
                              </a:rPr>
                              <m:t>2</m:t>
                            </m:r>
                          </m:sup>
                        </m:sSubSup>
                      </m:den>
                    </m:f>
                  </m:oMath>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3686432" y="5095679"/>
                <a:ext cx="3707233" cy="742832"/>
              </a:xfrm>
              <a:prstGeom prst="rect">
                <a:avLst/>
              </a:prstGeom>
              <a:blipFill rotWithShape="0">
                <a:blip r:embed="rId3"/>
                <a:stretch>
                  <a:fillRect t="-8197" b="-7377"/>
                </a:stretch>
              </a:blipFill>
            </p:spPr>
            <p:txBody>
              <a:bodyPr/>
              <a:lstStyle/>
              <a:p>
                <a:r>
                  <a:rPr lang="en-US">
                    <a:noFill/>
                  </a:rPr>
                  <a:t> </a:t>
                </a:r>
              </a:p>
            </p:txBody>
          </p:sp>
        </mc:Fallback>
      </mc:AlternateContent>
    </p:spTree>
    <p:extLst>
      <p:ext uri="{BB962C8B-B14F-4D97-AF65-F5344CB8AC3E}">
        <p14:creationId xmlns:p14="http://schemas.microsoft.com/office/powerpoint/2010/main" val="4207583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 of Differential Measurement Error (Continuous)</a:t>
            </a:r>
          </a:p>
        </p:txBody>
      </p:sp>
      <p:sp>
        <p:nvSpPr>
          <p:cNvPr id="3" name="Content Placeholder 2"/>
          <p:cNvSpPr>
            <a:spLocks noGrp="1"/>
          </p:cNvSpPr>
          <p:nvPr>
            <p:ph idx="1"/>
          </p:nvPr>
        </p:nvSpPr>
        <p:spPr/>
        <p:txBody>
          <a:bodyPr/>
          <a:lstStyle/>
          <a:p>
            <a:r>
              <a:rPr lang="en-US" dirty="0"/>
              <a:t>Relationship between the odds of disease and the observed exposure can be expressed in the following logistic regression</a:t>
            </a:r>
          </a:p>
        </p:txBody>
      </p:sp>
      <mc:AlternateContent xmlns:mc="http://schemas.openxmlformats.org/markup-compatibility/2006" xmlns:a14="http://schemas.microsoft.com/office/drawing/2010/main">
        <mc:Choice Requires="a14">
          <p:sp>
            <p:nvSpPr>
              <p:cNvPr id="4" name="TextBox 3"/>
              <p:cNvSpPr txBox="1"/>
              <p:nvPr/>
            </p:nvSpPr>
            <p:spPr>
              <a:xfrm>
                <a:off x="2467233" y="3155092"/>
                <a:ext cx="6532016" cy="10958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d>
                            <m:dPr>
                              <m:begChr m:val="["/>
                              <m:endChr m:val="]"/>
                              <m:ctrlPr>
                                <a:rPr lang="en-US" sz="3200" b="0" i="1" smtClean="0">
                                  <a:latin typeface="Cambria Math" panose="02040503050406030204" pitchFamily="18" charset="0"/>
                                </a:rPr>
                              </m:ctrlPr>
                            </m:dPr>
                            <m:e>
                              <m:f>
                                <m:fPr>
                                  <m:ctrlPr>
                                    <a:rPr lang="en-US" sz="3200" b="0" i="1" smtClean="0">
                                      <a:latin typeface="Cambria Math" panose="02040503050406030204" pitchFamily="18" charset="0"/>
                                    </a:rPr>
                                  </m:ctrlPr>
                                </m:fPr>
                                <m:num>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Pr</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𝑑</m:t>
                                          </m:r>
                                        </m:e>
                                      </m:d>
                                    </m:e>
                                  </m:func>
                                </m:num>
                                <m:den>
                                  <m:r>
                                    <a:rPr lang="en-US" sz="3200" b="0" i="1" smtClean="0">
                                      <a:latin typeface="Cambria Math" panose="02040503050406030204" pitchFamily="18" charset="0"/>
                                    </a:rPr>
                                    <m:t>1−</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Pr</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𝑑</m:t>
                                          </m:r>
                                        </m:e>
                                      </m:d>
                                    </m:e>
                                  </m:func>
                                </m:den>
                              </m:f>
                            </m:e>
                          </m:d>
                        </m:e>
                      </m:func>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𝛼</m:t>
                          </m:r>
                        </m:e>
                        <m:sub>
                          <m:r>
                            <a:rPr lang="en-US" sz="3200" b="0" i="1" smtClean="0">
                              <a:latin typeface="Cambria Math" panose="02040503050406030204" pitchFamily="18" charset="0"/>
                            </a:rPr>
                            <m:t>𝑂</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rPr>
                            <m:t>𝑂</m:t>
                          </m:r>
                        </m:sub>
                      </m:sSub>
                      <m:r>
                        <a:rPr lang="en-US" sz="3200" b="0" i="1" smtClean="0">
                          <a:latin typeface="Cambria Math" panose="02040503050406030204" pitchFamily="18" charset="0"/>
                        </a:rPr>
                        <m:t>𝑋</m:t>
                      </m:r>
                    </m:oMath>
                  </m:oMathPara>
                </a14:m>
                <a:endParaRPr lang="en-US"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2467233" y="3155092"/>
                <a:ext cx="6532016" cy="109587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349943" y="5144547"/>
                <a:ext cx="6875600" cy="871777"/>
              </a:xfrm>
              <a:prstGeom prst="rect">
                <a:avLst/>
              </a:prstGeom>
              <a:noFill/>
            </p:spPr>
            <p:txBody>
              <a:bodyPr wrap="none" lIns="0" tIns="0" rIns="0" bIns="0" rtlCol="0">
                <a:spAutoFit/>
              </a:bodyPr>
              <a:lstStyle/>
              <a:p>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𝑂</m:t>
                        </m:r>
                      </m:sub>
                    </m:sSub>
                  </m:oMath>
                </a14:m>
                <a:r>
                  <a:rPr lang="en-US" sz="3200" dirty="0"/>
                  <a:t> =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𝜇</m:t>
                            </m:r>
                          </m:e>
                          <m:sub>
                            <m:r>
                              <a:rPr lang="en-US" sz="3200" b="0" i="1" smtClean="0">
                                <a:latin typeface="Cambria Math" panose="02040503050406030204" pitchFamily="18" charset="0"/>
                              </a:rPr>
                              <m:t>𝑇𝐶𝑎𝑠𝑒𝑠</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𝜇</m:t>
                            </m:r>
                          </m:e>
                          <m:sub>
                            <m:r>
                              <a:rPr lang="en-US" sz="3200" b="0" i="1" smtClean="0">
                                <a:latin typeface="Cambria Math" panose="02040503050406030204" pitchFamily="18" charset="0"/>
                              </a:rPr>
                              <m:t>𝑇𝐶𝑜𝑛𝑡𝑟𝑜𝑙𝑠</m:t>
                            </m:r>
                            <m:r>
                              <a:rPr lang="en-US" sz="3200" b="0" i="1" smtClean="0">
                                <a:latin typeface="Cambria Math" panose="02040503050406030204" pitchFamily="18" charset="0"/>
                              </a:rPr>
                              <m:t>) +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𝑏</m:t>
                                </m:r>
                              </m:e>
                              <m:sub>
                                <m:r>
                                  <a:rPr lang="en-US" sz="3200" b="0" i="1" smtClean="0">
                                    <a:latin typeface="Cambria Math" panose="02040503050406030204" pitchFamily="18" charset="0"/>
                                  </a:rPr>
                                  <m:t>𝐶𝑎𝑠𝑒𝑠</m:t>
                                </m:r>
                              </m:sub>
                            </m:sSub>
                            <m:r>
                              <a:rPr lang="en-US" sz="3200" b="0" i="1" smtClean="0">
                                <a:latin typeface="Cambria Math" panose="02040503050406030204" pitchFamily="18" charset="0"/>
                              </a:rPr>
                              <m:t> −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𝑏</m:t>
                                </m:r>
                              </m:e>
                              <m:sub>
                                <m:r>
                                  <a:rPr lang="en-US" sz="3200" b="0" i="1" smtClean="0">
                                    <a:latin typeface="Cambria Math" panose="02040503050406030204" pitchFamily="18" charset="0"/>
                                  </a:rPr>
                                  <m:t>𝑐𝑜𝑛𝑡𝑟𝑜𝑙𝑠</m:t>
                                </m:r>
                              </m:sub>
                            </m:sSub>
                            <m:r>
                              <a:rPr lang="en-US" sz="3200" b="0" i="1" smtClean="0">
                                <a:latin typeface="Cambria Math" panose="02040503050406030204" pitchFamily="18" charset="0"/>
                              </a:rPr>
                              <m:t>)</m:t>
                            </m:r>
                          </m:sub>
                        </m:sSub>
                      </m:num>
                      <m:den>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ea typeface="Cambria Math" panose="02040503050406030204" pitchFamily="18" charset="0"/>
                              </a:rPr>
                              <m:t>𝜎</m:t>
                            </m:r>
                          </m:e>
                          <m:sub>
                            <m:r>
                              <a:rPr lang="en-US" sz="3200" b="0" i="1" smtClean="0">
                                <a:latin typeface="Cambria Math" panose="02040503050406030204" pitchFamily="18" charset="0"/>
                              </a:rPr>
                              <m:t>𝑇</m:t>
                            </m:r>
                          </m:sub>
                          <m:sup>
                            <m:r>
                              <a:rPr lang="en-US" sz="3200" b="0" i="1" smtClean="0">
                                <a:latin typeface="Cambria Math" panose="02040503050406030204" pitchFamily="18" charset="0"/>
                              </a:rPr>
                              <m:t>2</m:t>
                            </m:r>
                          </m:sup>
                        </m:sSubSup>
                        <m:r>
                          <a:rPr lang="en-US" sz="3200" b="0" i="1" smtClean="0">
                            <a:latin typeface="Cambria Math" panose="02040503050406030204" pitchFamily="18" charset="0"/>
                          </a:rPr>
                          <m:t>+ </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ea typeface="Cambria Math" panose="02040503050406030204" pitchFamily="18" charset="0"/>
                              </a:rPr>
                              <m:t>𝜎</m:t>
                            </m:r>
                          </m:e>
                          <m:sub>
                            <m:r>
                              <a:rPr lang="en-US" sz="3200" b="0" i="1" smtClean="0">
                                <a:latin typeface="Cambria Math" panose="02040503050406030204" pitchFamily="18" charset="0"/>
                              </a:rPr>
                              <m:t>𝐸</m:t>
                            </m:r>
                          </m:sub>
                          <m:sup>
                            <m:r>
                              <a:rPr lang="en-US" sz="3200" b="0" i="1" smtClean="0">
                                <a:latin typeface="Cambria Math" panose="02040503050406030204" pitchFamily="18" charset="0"/>
                              </a:rPr>
                              <m:t>2</m:t>
                            </m:r>
                          </m:sup>
                        </m:sSubSup>
                      </m:den>
                    </m:f>
                  </m:oMath>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2349943" y="5144547"/>
                <a:ext cx="6875600" cy="871777"/>
              </a:xfrm>
              <a:prstGeom prst="rect">
                <a:avLst/>
              </a:prstGeom>
              <a:blipFill rotWithShape="0">
                <a:blip r:embed="rId3"/>
                <a:stretch>
                  <a:fillRect b="-6294"/>
                </a:stretch>
              </a:blipFill>
            </p:spPr>
            <p:txBody>
              <a:bodyPr/>
              <a:lstStyle/>
              <a:p>
                <a:r>
                  <a:rPr lang="en-US">
                    <a:noFill/>
                  </a:rPr>
                  <a:t> </a:t>
                </a:r>
              </a:p>
            </p:txBody>
          </p:sp>
        </mc:Fallback>
      </mc:AlternateContent>
    </p:spTree>
    <p:extLst>
      <p:ext uri="{BB962C8B-B14F-4D97-AF65-F5344CB8AC3E}">
        <p14:creationId xmlns:p14="http://schemas.microsoft.com/office/powerpoint/2010/main" val="4270559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True Log Odds and Observed Log Odds (Continuous)</a:t>
            </a:r>
          </a:p>
        </p:txBody>
      </p:sp>
      <p:sp>
        <p:nvSpPr>
          <p:cNvPr id="3" name="Content Placeholder 2"/>
          <p:cNvSpPr>
            <a:spLocks noGrp="1"/>
          </p:cNvSpPr>
          <p:nvPr>
            <p:ph idx="1"/>
          </p:nvPr>
        </p:nvSpPr>
        <p:spPr/>
        <p:txBody>
          <a:bodyPr>
            <a:normAutofit lnSpcReduction="10000"/>
          </a:bodyPr>
          <a:lstStyle/>
          <a:p>
            <a:endParaRPr lang="en-US" dirty="0"/>
          </a:p>
          <a:p>
            <a:endParaRPr lang="en-US" dirty="0"/>
          </a:p>
          <a:p>
            <a:endParaRPr lang="en-US" dirty="0"/>
          </a:p>
          <a:p>
            <a:endParaRPr lang="en-US" dirty="0"/>
          </a:p>
          <a:p>
            <a:r>
              <a:rPr lang="en-US" dirty="0"/>
              <a:t>So the magnitude and direction of the bias in the observed log odds will depend on the bias in the cases, the bias in the controls, and the correlation between the true and observed exposure values</a:t>
            </a:r>
          </a:p>
          <a:p>
            <a:pPr lvl="1"/>
            <a:r>
              <a:rPr lang="en-US" dirty="0"/>
              <a:t>This can bias the observed log odds in any direction!!!</a:t>
            </a:r>
          </a:p>
          <a:p>
            <a:pPr lvl="1"/>
            <a:endParaRPr lang="en-US" dirty="0"/>
          </a:p>
          <a:p>
            <a:r>
              <a:rPr lang="en-US" dirty="0"/>
              <a:t>When are the observed and true log odds equal?</a:t>
            </a:r>
          </a:p>
        </p:txBody>
      </p:sp>
      <mc:AlternateContent xmlns:mc="http://schemas.openxmlformats.org/markup-compatibility/2006" xmlns:a14="http://schemas.microsoft.com/office/drawing/2010/main">
        <mc:Choice Requires="a14">
          <p:sp>
            <p:nvSpPr>
              <p:cNvPr id="4" name="TextBox 3"/>
              <p:cNvSpPr txBox="1"/>
              <p:nvPr/>
            </p:nvSpPr>
            <p:spPr>
              <a:xfrm>
                <a:off x="2615514" y="2314832"/>
                <a:ext cx="6334811" cy="772071"/>
              </a:xfrm>
              <a:prstGeom prst="rect">
                <a:avLst/>
              </a:prstGeom>
              <a:noFill/>
            </p:spPr>
            <p:txBody>
              <a:bodyPr wrap="none" lIns="0" tIns="0" rIns="0" bIns="0" rtlCol="0">
                <a:spAutoFit/>
              </a:bodyPr>
              <a:lstStyle/>
              <a:p>
                <a14:m>
                  <m:oMath xmlns:m="http://schemas.openxmlformats.org/officeDocument/2006/math">
                    <m:sSub>
                      <m:sSubPr>
                        <m:ctrlPr>
                          <a:rPr lang="en-US" sz="3200" i="1" smtClean="0">
                            <a:latin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=(1+ </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𝑏</m:t>
                            </m:r>
                          </m:e>
                          <m:sub>
                            <m:r>
                              <a:rPr lang="en-US" sz="3200" b="0" i="1" smtClean="0">
                                <a:latin typeface="Cambria Math" panose="02040503050406030204" pitchFamily="18" charset="0"/>
                              </a:rPr>
                              <m:t>𝐶𝑎𝑠𝑒𝑠</m:t>
                            </m:r>
                          </m:sub>
                        </m:sSub>
                        <m:r>
                          <a:rPr lang="en-US" sz="3200" b="0" i="1" smtClean="0">
                            <a:latin typeface="Cambria Math" panose="02040503050406030204" pitchFamily="18" charset="0"/>
                          </a:rPr>
                          <m:t> −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𝑏</m:t>
                            </m:r>
                          </m:e>
                          <m:sub>
                            <m:r>
                              <a:rPr lang="en-US" sz="3200" b="0" i="1" smtClean="0">
                                <a:latin typeface="Cambria Math" panose="02040503050406030204" pitchFamily="18" charset="0"/>
                              </a:rPr>
                              <m:t>𝐶𝑜𝑛𝑡𝑟𝑜𝑙𝑠</m:t>
                            </m:r>
                          </m:sub>
                        </m:sSub>
                      </m:num>
                      <m:den>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𝜇</m:t>
                            </m:r>
                          </m:e>
                          <m:sub>
                            <m:r>
                              <a:rPr lang="en-US" sz="3200" b="0" i="1" smtClean="0">
                                <a:latin typeface="Cambria Math" panose="02040503050406030204" pitchFamily="18" charset="0"/>
                              </a:rPr>
                              <m:t>𝑇𝐶𝑎𝑠𝑒𝑠</m:t>
                            </m:r>
                          </m:sub>
                        </m:sSub>
                        <m:r>
                          <a:rPr lang="en-US" sz="3200" b="0" i="1" smtClean="0">
                            <a:latin typeface="Cambria Math" panose="02040503050406030204" pitchFamily="18" charset="0"/>
                          </a:rPr>
                          <m:t> −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𝜇</m:t>
                            </m:r>
                          </m:e>
                          <m:sub>
                            <m:r>
                              <a:rPr lang="en-US" sz="3200" b="0" i="1" smtClean="0">
                                <a:latin typeface="Cambria Math" panose="02040503050406030204" pitchFamily="18" charset="0"/>
                              </a:rPr>
                              <m:t>𝑇𝐶𝑜𝑛𝑡𝑟𝑜𝑙𝑠</m:t>
                            </m:r>
                          </m:sub>
                        </m:sSub>
                      </m:den>
                    </m:f>
                    <m:r>
                      <a:rPr lang="en-US" sz="3200" b="0" i="1" smtClean="0">
                        <a:latin typeface="Cambria Math" panose="02040503050406030204" pitchFamily="18" charset="0"/>
                      </a:rPr>
                      <m:t>) </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ea typeface="Cambria Math" panose="02040503050406030204" pitchFamily="18" charset="0"/>
                          </a:rPr>
                          <m:t>𝜌</m:t>
                        </m:r>
                      </m:e>
                      <m:sub>
                        <m:r>
                          <a:rPr lang="en-US" sz="3200" b="0" i="1" smtClean="0">
                            <a:latin typeface="Cambria Math" panose="02040503050406030204" pitchFamily="18" charset="0"/>
                          </a:rPr>
                          <m:t>𝑇𝑋</m:t>
                        </m:r>
                      </m:sub>
                      <m:sup>
                        <m:r>
                          <a:rPr lang="en-US" sz="3200" b="0" i="1" smtClean="0">
                            <a:latin typeface="Cambria Math" panose="02040503050406030204" pitchFamily="18" charset="0"/>
                          </a:rPr>
                          <m:t>2</m:t>
                        </m:r>
                      </m:sup>
                    </m:sSub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𝐵</m:t>
                        </m:r>
                      </m:e>
                      <m:sub>
                        <m:r>
                          <a:rPr lang="en-US" sz="3200" b="0" i="1" smtClean="0">
                            <a:latin typeface="Cambria Math" panose="02040503050406030204" pitchFamily="18" charset="0"/>
                          </a:rPr>
                          <m:t>𝑇</m:t>
                        </m:r>
                      </m:sub>
                    </m:sSub>
                  </m:oMath>
                </a14:m>
                <a:r>
                  <a:rPr lang="en-US" sz="3200" dirty="0"/>
                  <a:t> </a:t>
                </a:r>
              </a:p>
            </p:txBody>
          </p:sp>
        </mc:Choice>
        <mc:Fallback xmlns="">
          <p:sp>
            <p:nvSpPr>
              <p:cNvPr id="4" name="TextBox 3"/>
              <p:cNvSpPr txBox="1">
                <a:spLocks noRot="1" noChangeAspect="1" noMove="1" noResize="1" noEditPoints="1" noAdjustHandles="1" noChangeArrowheads="1" noChangeShapeType="1" noTextEdit="1"/>
              </p:cNvSpPr>
              <p:nvPr/>
            </p:nvSpPr>
            <p:spPr>
              <a:xfrm>
                <a:off x="2615514" y="2314832"/>
                <a:ext cx="6334811" cy="772071"/>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788106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 of Non-Differential Measurement Error (Continuous)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For non differential measurement error</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𝐶𝑎𝑠𝑒𝑠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𝐶𝑜𝑛𝑡𝑟𝑜𝑙𝑠</m:t>
                        </m:r>
                      </m:sub>
                    </m:sSub>
                  </m:oMath>
                </a14:m>
                <a:endParaRPr lang="en-US" dirty="0"/>
              </a:p>
              <a:p>
                <a:endParaRPr lang="en-US" dirty="0"/>
              </a:p>
              <a:p>
                <a:r>
                  <a:rPr lang="en-US" dirty="0"/>
                  <a:t>So the relationship between the true and observed log odds simplifies to:</a:t>
                </a:r>
              </a:p>
              <a:p>
                <a:endParaRPr lang="en-US" dirty="0"/>
              </a:p>
              <a:p>
                <a:endParaRPr lang="en-US" dirty="0"/>
              </a:p>
              <a:p>
                <a:endParaRPr lang="en-US" dirty="0"/>
              </a:p>
              <a:p>
                <a:r>
                  <a:rPr lang="en-US" dirty="0"/>
                  <a:t>Since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𝑇𝑋</m:t>
                        </m:r>
                      </m:sub>
                      <m:sup>
                        <m:r>
                          <a:rPr lang="en-US" b="0" i="1" smtClean="0">
                            <a:latin typeface="Cambria Math" panose="02040503050406030204" pitchFamily="18" charset="0"/>
                          </a:rPr>
                          <m:t>2</m:t>
                        </m:r>
                      </m:sup>
                    </m:sSubSup>
                  </m:oMath>
                </a14:m>
                <a:r>
                  <a:rPr lang="en-US" dirty="0"/>
                  <a:t> ranges from 0 to 1, the observed log odds will on average be lower than the true log odds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3081" r="-1855" b="-35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301751" y="4127156"/>
                <a:ext cx="2164952" cy="499432"/>
              </a:xfrm>
              <a:prstGeom prst="rect">
                <a:avLst/>
              </a:prstGeom>
              <a:noFill/>
            </p:spPr>
            <p:txBody>
              <a:bodyPr wrap="none" lIns="0" tIns="0" rIns="0" bIns="0" rtlCol="0">
                <a:spAutoFit/>
              </a:bodyPr>
              <a:lstStyle/>
              <a:p>
                <a14:m>
                  <m:oMath xmlns:m="http://schemas.openxmlformats.org/officeDocument/2006/math">
                    <m:sSub>
                      <m:sSubPr>
                        <m:ctrlPr>
                          <a:rPr lang="en-US" sz="3200" i="1" smtClean="0">
                            <a:latin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ea typeface="Cambria Math" panose="02040503050406030204" pitchFamily="18" charset="0"/>
                          </a:rPr>
                          <m:t>𝜌</m:t>
                        </m:r>
                      </m:e>
                      <m:sub>
                        <m:r>
                          <a:rPr lang="en-US" sz="3200" b="0" i="1" smtClean="0">
                            <a:latin typeface="Cambria Math" panose="02040503050406030204" pitchFamily="18" charset="0"/>
                          </a:rPr>
                          <m:t>𝑇𝑋</m:t>
                        </m:r>
                      </m:sub>
                      <m:sup>
                        <m:r>
                          <a:rPr lang="en-US" sz="3200" b="0" i="1" smtClean="0">
                            <a:latin typeface="Cambria Math" panose="02040503050406030204" pitchFamily="18" charset="0"/>
                          </a:rPr>
                          <m:t>2</m:t>
                        </m:r>
                      </m:sup>
                    </m:sSub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𝐵</m:t>
                        </m:r>
                      </m:e>
                      <m:sub>
                        <m:r>
                          <a:rPr lang="en-US" sz="3200" b="0" i="1" smtClean="0">
                            <a:latin typeface="Cambria Math" panose="02040503050406030204" pitchFamily="18" charset="0"/>
                          </a:rPr>
                          <m:t>𝑇</m:t>
                        </m:r>
                      </m:sub>
                    </m:sSub>
                  </m:oMath>
                </a14:m>
                <a:r>
                  <a:rPr lang="en-US" sz="3200" dirty="0"/>
                  <a:t> </a:t>
                </a:r>
              </a:p>
            </p:txBody>
          </p:sp>
        </mc:Choice>
        <mc:Fallback xmlns="">
          <p:sp>
            <p:nvSpPr>
              <p:cNvPr id="4" name="TextBox 3"/>
              <p:cNvSpPr txBox="1">
                <a:spLocks noRot="1" noChangeAspect="1" noMove="1" noResize="1" noEditPoints="1" noAdjustHandles="1" noChangeArrowheads="1" noChangeShapeType="1" noTextEdit="1"/>
              </p:cNvSpPr>
              <p:nvPr/>
            </p:nvSpPr>
            <p:spPr>
              <a:xfrm>
                <a:off x="4301751" y="4127156"/>
                <a:ext cx="2164952" cy="499432"/>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92120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Measurement Error</a:t>
            </a:r>
          </a:p>
        </p:txBody>
      </p:sp>
      <p:sp>
        <p:nvSpPr>
          <p:cNvPr id="3" name="Content Placeholder 2"/>
          <p:cNvSpPr>
            <a:spLocks noGrp="1"/>
          </p:cNvSpPr>
          <p:nvPr>
            <p:ph idx="1"/>
          </p:nvPr>
        </p:nvSpPr>
        <p:spPr>
          <a:xfrm>
            <a:off x="5700584" y="1825625"/>
            <a:ext cx="5653216" cy="4351338"/>
          </a:xfrm>
        </p:spPr>
        <p:txBody>
          <a:bodyPr>
            <a:normAutofit fontScale="92500" lnSpcReduction="10000"/>
          </a:bodyPr>
          <a:lstStyle/>
          <a:p>
            <a:r>
              <a:rPr lang="en-US" dirty="0"/>
              <a:t>Misclassification matrix relating the true exposure (</a:t>
            </a:r>
            <a:r>
              <a:rPr lang="en-US" i="1" dirty="0"/>
              <a:t>j</a:t>
            </a:r>
            <a:r>
              <a:rPr lang="en-US" dirty="0"/>
              <a:t>) and the classified exposure (</a:t>
            </a:r>
            <a:r>
              <a:rPr lang="en-US" i="1" dirty="0" err="1"/>
              <a:t>i</a:t>
            </a:r>
            <a:r>
              <a:rPr lang="en-US" dirty="0"/>
              <a:t>) for k categories</a:t>
            </a:r>
          </a:p>
          <a:p>
            <a:endParaRPr lang="en-US" dirty="0"/>
          </a:p>
          <a:p>
            <a:r>
              <a:rPr lang="en-US" dirty="0" err="1"/>
              <a:t>C</a:t>
            </a:r>
            <a:r>
              <a:rPr lang="en-US" i="1" baseline="-25000" dirty="0" err="1"/>
              <a:t>ij</a:t>
            </a:r>
            <a:r>
              <a:rPr lang="en-US" dirty="0"/>
              <a:t> is the proportion of true exposures in category </a:t>
            </a:r>
            <a:r>
              <a:rPr lang="en-US" i="1" dirty="0"/>
              <a:t>j</a:t>
            </a:r>
            <a:r>
              <a:rPr lang="en-US" dirty="0"/>
              <a:t> classified into category </a:t>
            </a:r>
            <a:r>
              <a:rPr lang="en-US" i="1" dirty="0" err="1"/>
              <a:t>i</a:t>
            </a:r>
            <a:endParaRPr lang="en-US" i="1" dirty="0"/>
          </a:p>
          <a:p>
            <a:endParaRPr lang="en-US" i="1" dirty="0"/>
          </a:p>
          <a:p>
            <a:r>
              <a:rPr lang="en-US" dirty="0"/>
              <a:t>Note each column sums to 1</a:t>
            </a:r>
          </a:p>
          <a:p>
            <a:endParaRPr lang="en-US" i="1" dirty="0"/>
          </a:p>
          <a:p>
            <a:r>
              <a:rPr lang="en-US" dirty="0"/>
              <a:t>What would a matrix with no measurement error look like?</a:t>
            </a:r>
          </a:p>
        </p:txBody>
      </p:sp>
      <p:pic>
        <p:nvPicPr>
          <p:cNvPr id="4" name="Picture 3"/>
          <p:cNvPicPr>
            <a:picLocks noChangeAspect="1"/>
          </p:cNvPicPr>
          <p:nvPr/>
        </p:nvPicPr>
        <p:blipFill>
          <a:blip r:embed="rId2"/>
          <a:stretch>
            <a:fillRect/>
          </a:stretch>
        </p:blipFill>
        <p:spPr>
          <a:xfrm>
            <a:off x="529667" y="1973606"/>
            <a:ext cx="5080301" cy="3540816"/>
          </a:xfrm>
          <a:prstGeom prst="rect">
            <a:avLst/>
          </a:prstGeom>
        </p:spPr>
      </p:pic>
    </p:spTree>
    <p:extLst>
      <p:ext uri="{BB962C8B-B14F-4D97-AF65-F5344CB8AC3E}">
        <p14:creationId xmlns:p14="http://schemas.microsoft.com/office/powerpoint/2010/main" val="8696843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Misclassification of Binary Variables</a:t>
            </a:r>
          </a:p>
        </p:txBody>
      </p:sp>
      <p:sp>
        <p:nvSpPr>
          <p:cNvPr id="3" name="Content Placeholder 2"/>
          <p:cNvSpPr>
            <a:spLocks noGrp="1"/>
          </p:cNvSpPr>
          <p:nvPr>
            <p:ph idx="1"/>
          </p:nvPr>
        </p:nvSpPr>
        <p:spPr/>
        <p:txBody>
          <a:bodyPr>
            <a:normAutofit fontScale="92500" lnSpcReduction="20000"/>
          </a:bodyPr>
          <a:lstStyle/>
          <a:p>
            <a:r>
              <a:rPr lang="en-US" dirty="0"/>
              <a:t>When we have binary measurements, the misclassification matrix simplifies to:</a:t>
            </a:r>
          </a:p>
          <a:p>
            <a:endParaRPr lang="en-US" dirty="0"/>
          </a:p>
          <a:p>
            <a:endParaRPr lang="en-US" dirty="0"/>
          </a:p>
          <a:p>
            <a:endParaRPr lang="en-US" dirty="0"/>
          </a:p>
          <a:p>
            <a:endParaRPr lang="en-US" dirty="0"/>
          </a:p>
          <a:p>
            <a:endParaRPr lang="en-US" dirty="0"/>
          </a:p>
          <a:p>
            <a:r>
              <a:rPr lang="en-US" dirty="0"/>
              <a:t>Sensitivity</a:t>
            </a:r>
          </a:p>
          <a:p>
            <a:pPr lvl="1"/>
            <a:r>
              <a:rPr lang="en-US" dirty="0"/>
              <a:t>The probability of being classified as exposed when you are truly exposed</a:t>
            </a:r>
          </a:p>
          <a:p>
            <a:r>
              <a:rPr lang="en-US" dirty="0"/>
              <a:t>Specificity </a:t>
            </a:r>
          </a:p>
          <a:p>
            <a:pPr lvl="1"/>
            <a:r>
              <a:rPr lang="en-US" dirty="0"/>
              <a:t>The probability of being classified as unexposed when you are truly unexposed</a:t>
            </a:r>
          </a:p>
          <a:p>
            <a:pPr lvl="1"/>
            <a:endParaRPr lang="en-US" dirty="0"/>
          </a:p>
        </p:txBody>
      </p:sp>
      <p:graphicFrame>
        <p:nvGraphicFramePr>
          <p:cNvPr id="5" name="Content Placeholder 3"/>
          <p:cNvGraphicFramePr>
            <a:graphicFrameLocks/>
          </p:cNvGraphicFramePr>
          <p:nvPr/>
        </p:nvGraphicFramePr>
        <p:xfrm>
          <a:off x="2010034" y="2846173"/>
          <a:ext cx="6857999" cy="2094382"/>
        </p:xfrm>
        <a:graphic>
          <a:graphicData uri="http://schemas.openxmlformats.org/drawingml/2006/table">
            <a:tbl>
              <a:tblPr firstRow="1" bandRow="1"/>
              <a:tblGrid>
                <a:gridCol w="2356203">
                  <a:extLst>
                    <a:ext uri="{9D8B030D-6E8A-4147-A177-3AD203B41FA5}">
                      <a16:colId xmlns:a16="http://schemas.microsoft.com/office/drawing/2014/main" val="20000"/>
                    </a:ext>
                  </a:extLst>
                </a:gridCol>
                <a:gridCol w="2053451">
                  <a:extLst>
                    <a:ext uri="{9D8B030D-6E8A-4147-A177-3AD203B41FA5}">
                      <a16:colId xmlns:a16="http://schemas.microsoft.com/office/drawing/2014/main" val="20001"/>
                    </a:ext>
                  </a:extLst>
                </a:gridCol>
                <a:gridCol w="2448345">
                  <a:extLst>
                    <a:ext uri="{9D8B030D-6E8A-4147-A177-3AD203B41FA5}">
                      <a16:colId xmlns:a16="http://schemas.microsoft.com/office/drawing/2014/main" val="20002"/>
                    </a:ext>
                  </a:extLst>
                </a:gridCol>
              </a:tblGrid>
              <a:tr h="2879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a:solidFill>
                          <a:schemeClr val="accent4">
                            <a:lumMod val="10000"/>
                          </a:schemeClr>
                        </a:solidFill>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2000" b="1" dirty="0">
                          <a:solidFill>
                            <a:schemeClr val="accent4">
                              <a:lumMod val="10000"/>
                            </a:schemeClr>
                          </a:solidFill>
                          <a:latin typeface="Arial" panose="020B0604020202020204" pitchFamily="34" charset="0"/>
                          <a:cs typeface="Arial" panose="020B0604020202020204" pitchFamily="34" charset="0"/>
                        </a:rPr>
                        <a:t>True</a:t>
                      </a:r>
                      <a:r>
                        <a:rPr lang="en-US" sz="2000" b="1" baseline="0" dirty="0">
                          <a:solidFill>
                            <a:schemeClr val="accent4">
                              <a:lumMod val="10000"/>
                            </a:schemeClr>
                          </a:solidFill>
                          <a:latin typeface="Arial" panose="020B0604020202020204" pitchFamily="34" charset="0"/>
                          <a:cs typeface="Arial" panose="020B0604020202020204" pitchFamily="34" charset="0"/>
                        </a:rPr>
                        <a:t> Value</a:t>
                      </a:r>
                      <a:endParaRPr lang="en-US" sz="2000" b="1" dirty="0">
                        <a:solidFill>
                          <a:schemeClr val="accent4">
                            <a:lumMod val="10000"/>
                          </a:schemeClr>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400" b="1" dirty="0">
                        <a:solidFill>
                          <a:schemeClr val="accent4">
                            <a:lumMod val="10000"/>
                          </a:schemeClr>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79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4">
                              <a:lumMod val="10000"/>
                            </a:schemeClr>
                          </a:solidFill>
                          <a:latin typeface="Arial" panose="020B0604020202020204" pitchFamily="34" charset="0"/>
                          <a:cs typeface="Arial" panose="020B0604020202020204" pitchFamily="34" charset="0"/>
                        </a:rPr>
                        <a:t>Classified Value</a:t>
                      </a:r>
                    </a:p>
                  </a:txBody>
                  <a:tcP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solidFill>
                            <a:schemeClr val="accent4">
                              <a:lumMod val="10000"/>
                            </a:schemeClr>
                          </a:solidFill>
                          <a:latin typeface="Arial" panose="020B0604020202020204" pitchFamily="34" charset="0"/>
                          <a:cs typeface="Arial" panose="020B0604020202020204" pitchFamily="34" charset="0"/>
                        </a:rPr>
                        <a:t>+</a:t>
                      </a:r>
                    </a:p>
                  </a:txBody>
                  <a:tcPr anchor="ctr">
                    <a:lnL w="12700" cmpd="sng">
                      <a:noFill/>
                      <a:prstDash val="solid"/>
                    </a:lnL>
                    <a:lnR w="12700" cmpd="sng">
                      <a:noFill/>
                      <a:prstDash val="solid"/>
                    </a:lnR>
                    <a:lnT w="12700" cap="flat" cmpd="sng" algn="ctr">
                      <a:noFill/>
                      <a:prstDash val="solid"/>
                      <a:round/>
                      <a:headEnd type="none" w="med" len="med"/>
                      <a:tailEnd type="none" w="med" len="med"/>
                    </a:lnT>
                    <a:lnB w="28575"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solidFill>
                            <a:schemeClr val="accent4">
                              <a:lumMod val="10000"/>
                            </a:schemeClr>
                          </a:solidFill>
                          <a:latin typeface="Arial" panose="020B0604020202020204" pitchFamily="34" charset="0"/>
                          <a:cs typeface="Arial" panose="020B0604020202020204" pitchFamily="34" charset="0"/>
                        </a:rPr>
                        <a:t>-</a:t>
                      </a:r>
                    </a:p>
                  </a:txBody>
                  <a:tcPr anchor="ctr">
                    <a:lnL w="12700" cmpd="sng">
                      <a:noFill/>
                      <a:prstDash val="solid"/>
                    </a:lnL>
                    <a:lnR w="12700" cmpd="sng">
                      <a:noFill/>
                      <a:prstDash val="solid"/>
                    </a:lnR>
                    <a:lnT w="12700" cap="flat" cmpd="sng" algn="ctr">
                      <a:noFill/>
                      <a:prstDash val="solid"/>
                      <a:round/>
                      <a:headEnd type="none" w="med" len="med"/>
                      <a:tailEnd type="none" w="med" len="med"/>
                    </a:lnT>
                    <a:lnB w="28575"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7934">
                <a:tc>
                  <a:txBody>
                    <a:bodyPr/>
                    <a:lstStyle/>
                    <a:p>
                      <a:pPr algn="ctr"/>
                      <a:r>
                        <a:rPr lang="en-US" sz="2000" b="1" dirty="0">
                          <a:solidFill>
                            <a:schemeClr val="accent4">
                              <a:lumMod val="10000"/>
                            </a:schemeClr>
                          </a:solidFill>
                          <a:latin typeface="Arial" panose="020B0604020202020204" pitchFamily="34" charset="0"/>
                          <a:cs typeface="Arial" panose="020B0604020202020204" pitchFamily="34" charset="0"/>
                        </a:rPr>
                        <a:t>+</a:t>
                      </a:r>
                    </a:p>
                  </a:txBody>
                  <a:tcPr anchor="ctr">
                    <a:lnL w="12700" cmpd="sng">
                      <a:noFill/>
                      <a:prstDash val="solid"/>
                    </a:lnL>
                    <a:lnR w="28575" cap="flat" cmpd="sng" algn="ctr">
                      <a:solidFill>
                        <a:schemeClr val="accent4">
                          <a:lumMod val="1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sz="2000" b="1" baseline="0" dirty="0">
                          <a:solidFill>
                            <a:schemeClr val="accent4">
                              <a:lumMod val="10000"/>
                            </a:schemeClr>
                          </a:solidFill>
                          <a:latin typeface="Arial" panose="020B0604020202020204" pitchFamily="34" charset="0"/>
                          <a:cs typeface="Arial" panose="020B0604020202020204" pitchFamily="34" charset="0"/>
                        </a:rPr>
                        <a:t>Sensitivity</a:t>
                      </a:r>
                      <a:endParaRPr lang="en-US" sz="2000" b="1" baseline="-25000" dirty="0">
                        <a:solidFill>
                          <a:schemeClr val="accent4">
                            <a:lumMod val="10000"/>
                          </a:schemeClr>
                        </a:solidFill>
                        <a:latin typeface="Arial" panose="020B0604020202020204" pitchFamily="34" charset="0"/>
                        <a:cs typeface="Arial" panose="020B0604020202020204" pitchFamily="34" charset="0"/>
                      </a:endParaRPr>
                    </a:p>
                  </a:txBody>
                  <a:tcPr anchor="ctr">
                    <a:lnL w="28575" cap="flat" cmpd="sng" algn="ctr">
                      <a:solidFill>
                        <a:schemeClr val="accent4">
                          <a:lumMod val="10000"/>
                        </a:schemeClr>
                      </a:solidFill>
                      <a:prstDash val="solid"/>
                      <a:round/>
                      <a:headEnd type="none" w="med" len="med"/>
                      <a:tailEnd type="none" w="med" len="med"/>
                    </a:lnL>
                    <a:lnR w="28575" cap="flat" cmpd="sng" algn="ctr">
                      <a:solidFill>
                        <a:schemeClr val="accent4">
                          <a:lumMod val="10000"/>
                        </a:schemeClr>
                      </a:solidFill>
                      <a:prstDash val="solid"/>
                      <a:round/>
                      <a:headEnd type="none" w="med" len="med"/>
                      <a:tailEnd type="none" w="med" len="med"/>
                    </a:lnR>
                    <a:lnT w="28575" cap="flat" cmpd="sng" algn="ctr">
                      <a:solidFill>
                        <a:schemeClr val="accent4">
                          <a:lumMod val="10000"/>
                        </a:schemeClr>
                      </a:solidFill>
                      <a:prstDash val="solid"/>
                      <a:round/>
                      <a:headEnd type="none" w="med" len="med"/>
                      <a:tailEnd type="none" w="med" len="med"/>
                    </a:lnT>
                    <a:lnB w="28575"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accent4">
                              <a:lumMod val="10000"/>
                            </a:schemeClr>
                          </a:solidFill>
                          <a:latin typeface="Arial" panose="020B0604020202020204" pitchFamily="34" charset="0"/>
                          <a:cs typeface="Arial" panose="020B0604020202020204" pitchFamily="34" charset="0"/>
                        </a:rPr>
                        <a:t>1-Specificity</a:t>
                      </a:r>
                      <a:endParaRPr lang="en-US" sz="2000" b="1" baseline="-25000" dirty="0">
                        <a:solidFill>
                          <a:schemeClr val="accent4">
                            <a:lumMod val="10000"/>
                          </a:schemeClr>
                        </a:solidFill>
                        <a:latin typeface="Arial" panose="020B0604020202020204" pitchFamily="34" charset="0"/>
                        <a:cs typeface="Arial" panose="020B0604020202020204" pitchFamily="34" charset="0"/>
                      </a:endParaRPr>
                    </a:p>
                  </a:txBody>
                  <a:tcPr anchor="ctr">
                    <a:lnL w="28575" cap="flat" cmpd="sng" algn="ctr">
                      <a:solidFill>
                        <a:schemeClr val="accent4">
                          <a:lumMod val="10000"/>
                        </a:schemeClr>
                      </a:solidFill>
                      <a:prstDash val="solid"/>
                      <a:round/>
                      <a:headEnd type="none" w="med" len="med"/>
                      <a:tailEnd type="none" w="med" len="med"/>
                    </a:lnL>
                    <a:lnR w="28575" cap="flat" cmpd="sng" algn="ctr">
                      <a:solidFill>
                        <a:schemeClr val="accent4">
                          <a:lumMod val="10000"/>
                        </a:schemeClr>
                      </a:solidFill>
                      <a:prstDash val="solid"/>
                      <a:round/>
                      <a:headEnd type="none" w="med" len="med"/>
                      <a:tailEnd type="none" w="med" len="med"/>
                    </a:lnR>
                    <a:lnT w="28575" cap="flat" cmpd="sng" algn="ctr">
                      <a:solidFill>
                        <a:schemeClr val="accent4">
                          <a:lumMod val="10000"/>
                        </a:schemeClr>
                      </a:solidFill>
                      <a:prstDash val="solid"/>
                      <a:round/>
                      <a:headEnd type="none" w="med" len="med"/>
                      <a:tailEnd type="none" w="med" len="med"/>
                    </a:lnT>
                    <a:lnB w="28575"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7934">
                <a:tc>
                  <a:txBody>
                    <a:bodyPr/>
                    <a:lstStyle/>
                    <a:p>
                      <a:pPr algn="ctr"/>
                      <a:r>
                        <a:rPr lang="en-US" sz="2000" b="1" dirty="0">
                          <a:solidFill>
                            <a:schemeClr val="accent4">
                              <a:lumMod val="10000"/>
                            </a:schemeClr>
                          </a:solidFill>
                          <a:latin typeface="Arial" panose="020B0604020202020204" pitchFamily="34" charset="0"/>
                          <a:cs typeface="Arial" panose="020B0604020202020204" pitchFamily="34" charset="0"/>
                        </a:rPr>
                        <a:t>-</a:t>
                      </a:r>
                    </a:p>
                  </a:txBody>
                  <a:tcPr anchor="ctr">
                    <a:lnL w="12700" cmpd="sng">
                      <a:noFill/>
                      <a:prstDash val="solid"/>
                    </a:lnL>
                    <a:lnR w="28575" cap="flat" cmpd="sng" algn="ctr">
                      <a:solidFill>
                        <a:schemeClr val="accent4">
                          <a:lumMod val="10000"/>
                        </a:schemeClr>
                      </a:solid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baseline="0" dirty="0">
                          <a:solidFill>
                            <a:schemeClr val="accent4">
                              <a:lumMod val="10000"/>
                            </a:schemeClr>
                          </a:solidFill>
                          <a:latin typeface="Arial" panose="020B0604020202020204" pitchFamily="34" charset="0"/>
                          <a:cs typeface="Arial" panose="020B0604020202020204" pitchFamily="34" charset="0"/>
                        </a:rPr>
                        <a:t>1- Sensitivity</a:t>
                      </a:r>
                      <a:endParaRPr lang="en-US" sz="2000" b="1" baseline="-25000" dirty="0">
                        <a:solidFill>
                          <a:schemeClr val="accent4">
                            <a:lumMod val="10000"/>
                          </a:schemeClr>
                        </a:solidFill>
                        <a:latin typeface="Arial" panose="020B0604020202020204" pitchFamily="34" charset="0"/>
                        <a:cs typeface="Arial" panose="020B0604020202020204" pitchFamily="34" charset="0"/>
                      </a:endParaRPr>
                    </a:p>
                  </a:txBody>
                  <a:tcPr anchor="ctr">
                    <a:lnL w="28575" cap="flat" cmpd="sng" algn="ctr">
                      <a:solidFill>
                        <a:schemeClr val="accent4">
                          <a:lumMod val="10000"/>
                        </a:schemeClr>
                      </a:solidFill>
                      <a:prstDash val="solid"/>
                      <a:round/>
                      <a:headEnd type="none" w="med" len="med"/>
                      <a:tailEnd type="none" w="med" len="med"/>
                    </a:lnL>
                    <a:lnR w="28575" cap="flat" cmpd="sng" algn="ctr">
                      <a:solidFill>
                        <a:schemeClr val="accent4">
                          <a:lumMod val="10000"/>
                        </a:schemeClr>
                      </a:solidFill>
                      <a:prstDash val="solid"/>
                      <a:round/>
                      <a:headEnd type="none" w="med" len="med"/>
                      <a:tailEnd type="none" w="med" len="med"/>
                    </a:lnR>
                    <a:lnT w="28575" cap="flat" cmpd="sng" algn="ctr">
                      <a:solidFill>
                        <a:schemeClr val="accent4">
                          <a:lumMod val="10000"/>
                        </a:schemeClr>
                      </a:solidFill>
                      <a:prstDash val="solid"/>
                      <a:round/>
                      <a:headEnd type="none" w="med" len="med"/>
                      <a:tailEnd type="none" w="med" len="med"/>
                    </a:lnT>
                    <a:lnB w="28575"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baseline="0" dirty="0">
                          <a:solidFill>
                            <a:schemeClr val="accent4">
                              <a:lumMod val="10000"/>
                            </a:schemeClr>
                          </a:solidFill>
                          <a:latin typeface="Arial" panose="020B0604020202020204" pitchFamily="34" charset="0"/>
                          <a:cs typeface="Arial" panose="020B0604020202020204" pitchFamily="34" charset="0"/>
                        </a:rPr>
                        <a:t>Specificity</a:t>
                      </a:r>
                      <a:endParaRPr lang="en-US" sz="2000" b="1" baseline="-25000" dirty="0">
                        <a:solidFill>
                          <a:schemeClr val="accent4">
                            <a:lumMod val="10000"/>
                          </a:schemeClr>
                        </a:solidFill>
                        <a:latin typeface="Arial" panose="020B0604020202020204" pitchFamily="34" charset="0"/>
                        <a:cs typeface="Arial" panose="020B0604020202020204" pitchFamily="34" charset="0"/>
                      </a:endParaRPr>
                    </a:p>
                  </a:txBody>
                  <a:tcPr anchor="ctr">
                    <a:lnL w="28575" cap="flat" cmpd="sng" algn="ctr">
                      <a:solidFill>
                        <a:schemeClr val="accent4">
                          <a:lumMod val="10000"/>
                        </a:schemeClr>
                      </a:solidFill>
                      <a:prstDash val="solid"/>
                      <a:round/>
                      <a:headEnd type="none" w="med" len="med"/>
                      <a:tailEnd type="none" w="med" len="med"/>
                    </a:lnL>
                    <a:lnR w="28575" cap="flat" cmpd="sng" algn="ctr">
                      <a:solidFill>
                        <a:schemeClr val="accent4">
                          <a:lumMod val="10000"/>
                        </a:schemeClr>
                      </a:solidFill>
                      <a:prstDash val="solid"/>
                      <a:round/>
                      <a:headEnd type="none" w="med" len="med"/>
                      <a:tailEnd type="none" w="med" len="med"/>
                    </a:lnR>
                    <a:lnT w="28575" cap="flat" cmpd="sng" algn="ctr">
                      <a:solidFill>
                        <a:schemeClr val="accent4">
                          <a:lumMod val="10000"/>
                        </a:schemeClr>
                      </a:solidFill>
                      <a:prstDash val="solid"/>
                      <a:round/>
                      <a:headEnd type="none" w="med" len="med"/>
                      <a:tailEnd type="none" w="med" len="med"/>
                    </a:lnT>
                    <a:lnB w="28575"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09422">
                <a:tc>
                  <a:txBody>
                    <a:bodyPr/>
                    <a:lstStyle/>
                    <a:p>
                      <a:pPr algn="ctr"/>
                      <a:endParaRPr lang="en-US" sz="2000" b="1" dirty="0">
                        <a:solidFill>
                          <a:schemeClr val="accent4">
                            <a:lumMod val="10000"/>
                          </a:schemeClr>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1" dirty="0">
                        <a:solidFill>
                          <a:schemeClr val="accent4">
                            <a:lumMod val="10000"/>
                          </a:schemeClr>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28575" cap="flat" cmpd="sng" algn="ctr">
                      <a:solidFill>
                        <a:schemeClr val="accent4">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1" dirty="0">
                        <a:solidFill>
                          <a:schemeClr val="accent4">
                            <a:lumMod val="10000"/>
                          </a:schemeClr>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28575" cap="flat" cmpd="sng" algn="ctr">
                      <a:solidFill>
                        <a:schemeClr val="accent4">
                          <a:lumMod val="1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59771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Misclassification Bias in Epidemiology</a:t>
            </a:r>
          </a:p>
        </p:txBody>
      </p:sp>
      <p:sp>
        <p:nvSpPr>
          <p:cNvPr id="3" name="Content Placeholder 2"/>
          <p:cNvSpPr>
            <a:spLocks noGrp="1"/>
          </p:cNvSpPr>
          <p:nvPr>
            <p:ph idx="1"/>
          </p:nvPr>
        </p:nvSpPr>
        <p:spPr/>
        <p:txBody>
          <a:bodyPr>
            <a:normAutofit/>
          </a:bodyPr>
          <a:lstStyle/>
          <a:p>
            <a:r>
              <a:rPr lang="en-US" dirty="0"/>
              <a:t>Incorrect assignment of exposure or disease status of an individual to a category to which it should not be assigned</a:t>
            </a:r>
          </a:p>
          <a:p>
            <a:endParaRPr lang="en-US" dirty="0"/>
          </a:p>
          <a:p>
            <a:r>
              <a:rPr lang="en-US" dirty="0"/>
              <a:t>Examples</a:t>
            </a:r>
          </a:p>
          <a:p>
            <a:pPr lvl="1"/>
            <a:r>
              <a:rPr lang="en-US" dirty="0">
                <a:solidFill>
                  <a:schemeClr val="accent4">
                    <a:lumMod val="10000"/>
                  </a:schemeClr>
                </a:solidFill>
              </a:rPr>
              <a:t>Cases incorrectly classified as controls</a:t>
            </a:r>
          </a:p>
          <a:p>
            <a:pPr lvl="1"/>
            <a:r>
              <a:rPr lang="en-US" dirty="0">
                <a:solidFill>
                  <a:schemeClr val="accent4">
                    <a:lumMod val="10000"/>
                  </a:schemeClr>
                </a:solidFill>
              </a:rPr>
              <a:t>Controls incorrectly classified as cases</a:t>
            </a:r>
          </a:p>
          <a:p>
            <a:pPr lvl="1"/>
            <a:r>
              <a:rPr lang="en-US" dirty="0">
                <a:solidFill>
                  <a:schemeClr val="accent4">
                    <a:lumMod val="10000"/>
                  </a:schemeClr>
                </a:solidFill>
              </a:rPr>
              <a:t>Exposed incorrectly classified as non-exposed </a:t>
            </a:r>
          </a:p>
          <a:p>
            <a:pPr lvl="1"/>
            <a:r>
              <a:rPr lang="en-US" dirty="0">
                <a:solidFill>
                  <a:schemeClr val="accent4">
                    <a:lumMod val="10000"/>
                  </a:schemeClr>
                </a:solidFill>
              </a:rPr>
              <a:t>Non-exposed incorrectly classified as exposed</a:t>
            </a:r>
          </a:p>
          <a:p>
            <a:endParaRPr lang="en-US" dirty="0"/>
          </a:p>
          <a:p>
            <a:endParaRPr lang="en-US" dirty="0"/>
          </a:p>
        </p:txBody>
      </p:sp>
    </p:spTree>
    <p:extLst>
      <p:ext uri="{BB962C8B-B14F-4D97-AF65-F5344CB8AC3E}">
        <p14:creationId xmlns:p14="http://schemas.microsoft.com/office/powerpoint/2010/main" val="15516881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Non-differential Misclassification</a:t>
            </a:r>
          </a:p>
        </p:txBody>
      </p:sp>
      <p:sp>
        <p:nvSpPr>
          <p:cNvPr id="3" name="Content Placeholder 2"/>
          <p:cNvSpPr>
            <a:spLocks noGrp="1"/>
          </p:cNvSpPr>
          <p:nvPr>
            <p:ph idx="1"/>
          </p:nvPr>
        </p:nvSpPr>
        <p:spPr/>
        <p:txBody>
          <a:bodyPr>
            <a:normAutofit/>
          </a:bodyPr>
          <a:lstStyle/>
          <a:p>
            <a:r>
              <a:rPr lang="en-US" dirty="0"/>
              <a:t>Sensitivity and specificity of:</a:t>
            </a:r>
          </a:p>
          <a:p>
            <a:pPr lvl="1"/>
            <a:r>
              <a:rPr lang="en-US" dirty="0">
                <a:solidFill>
                  <a:schemeClr val="accent4">
                    <a:lumMod val="10000"/>
                  </a:schemeClr>
                </a:solidFill>
              </a:rPr>
              <a:t>Exposure is not dependent on disease status </a:t>
            </a:r>
            <a:r>
              <a:rPr lang="en-US" b="1" i="1" dirty="0">
                <a:solidFill>
                  <a:schemeClr val="accent4">
                    <a:lumMod val="10000"/>
                  </a:schemeClr>
                </a:solidFill>
              </a:rPr>
              <a:t>or</a:t>
            </a:r>
          </a:p>
          <a:p>
            <a:pPr lvl="1"/>
            <a:r>
              <a:rPr lang="en-US" dirty="0">
                <a:solidFill>
                  <a:schemeClr val="accent4">
                    <a:lumMod val="10000"/>
                  </a:schemeClr>
                </a:solidFill>
              </a:rPr>
              <a:t>Disease is not dependent on exposure status</a:t>
            </a:r>
          </a:p>
          <a:p>
            <a:endParaRPr lang="en-US" dirty="0"/>
          </a:p>
          <a:p>
            <a:r>
              <a:rPr lang="en-US" b="1" u="sng" dirty="0"/>
              <a:t>Equal </a:t>
            </a:r>
            <a:r>
              <a:rPr lang="en-US" dirty="0"/>
              <a:t>misclassification of:</a:t>
            </a:r>
          </a:p>
          <a:p>
            <a:pPr lvl="1"/>
            <a:r>
              <a:rPr lang="en-US" dirty="0">
                <a:solidFill>
                  <a:schemeClr val="accent4">
                    <a:lumMod val="10000"/>
                  </a:schemeClr>
                </a:solidFill>
              </a:rPr>
              <a:t>Exposure between diseased and non-diseased subjects </a:t>
            </a:r>
            <a:r>
              <a:rPr lang="en-US" b="1" i="1" dirty="0">
                <a:solidFill>
                  <a:schemeClr val="accent4">
                    <a:lumMod val="10000"/>
                  </a:schemeClr>
                </a:solidFill>
              </a:rPr>
              <a:t>or</a:t>
            </a:r>
            <a:endParaRPr lang="en-US" dirty="0">
              <a:solidFill>
                <a:schemeClr val="accent4">
                  <a:lumMod val="10000"/>
                </a:schemeClr>
              </a:solidFill>
            </a:endParaRPr>
          </a:p>
          <a:p>
            <a:pPr lvl="1"/>
            <a:r>
              <a:rPr lang="en-US" dirty="0">
                <a:solidFill>
                  <a:schemeClr val="accent4">
                    <a:lumMod val="10000"/>
                  </a:schemeClr>
                </a:solidFill>
              </a:rPr>
              <a:t>Disease between exposed and non-exposed subjects</a:t>
            </a:r>
          </a:p>
          <a:p>
            <a:pPr lvl="1"/>
            <a:endParaRPr lang="en-US" dirty="0"/>
          </a:p>
        </p:txBody>
      </p:sp>
    </p:spTree>
    <p:extLst>
      <p:ext uri="{BB962C8B-B14F-4D97-AF65-F5344CB8AC3E}">
        <p14:creationId xmlns:p14="http://schemas.microsoft.com/office/powerpoint/2010/main" val="35758387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Misclassification</a:t>
            </a:r>
          </a:p>
        </p:txBody>
      </p:sp>
      <p:sp>
        <p:nvSpPr>
          <p:cNvPr id="3" name="Content Placeholder 2"/>
          <p:cNvSpPr>
            <a:spLocks noGrp="1"/>
          </p:cNvSpPr>
          <p:nvPr>
            <p:ph idx="1"/>
          </p:nvPr>
        </p:nvSpPr>
        <p:spPr/>
        <p:txBody>
          <a:bodyPr>
            <a:normAutofit/>
          </a:bodyPr>
          <a:lstStyle/>
          <a:p>
            <a:r>
              <a:rPr lang="en-US" dirty="0"/>
              <a:t>Sensitivity and specificity for:</a:t>
            </a:r>
          </a:p>
          <a:p>
            <a:pPr lvl="1"/>
            <a:r>
              <a:rPr lang="en-US" dirty="0">
                <a:solidFill>
                  <a:schemeClr val="accent4">
                    <a:lumMod val="10000"/>
                  </a:schemeClr>
                </a:solidFill>
              </a:rPr>
              <a:t>Exposure is dependent on the disease status</a:t>
            </a:r>
          </a:p>
          <a:p>
            <a:pPr lvl="1"/>
            <a:r>
              <a:rPr lang="en-US" dirty="0">
                <a:solidFill>
                  <a:schemeClr val="accent4">
                    <a:lumMod val="10000"/>
                  </a:schemeClr>
                </a:solidFill>
              </a:rPr>
              <a:t>Disease is dependent on exposure status</a:t>
            </a:r>
          </a:p>
          <a:p>
            <a:pPr lvl="1"/>
            <a:endParaRPr lang="en-US" dirty="0">
              <a:solidFill>
                <a:schemeClr val="accent4">
                  <a:lumMod val="10000"/>
                </a:schemeClr>
              </a:solidFill>
            </a:endParaRPr>
          </a:p>
          <a:p>
            <a:r>
              <a:rPr lang="en-US" b="1" u="sng" dirty="0">
                <a:solidFill>
                  <a:schemeClr val="accent4">
                    <a:lumMod val="10000"/>
                  </a:schemeClr>
                </a:solidFill>
              </a:rPr>
              <a:t>Non-equal</a:t>
            </a:r>
            <a:r>
              <a:rPr lang="en-US" dirty="0">
                <a:solidFill>
                  <a:schemeClr val="accent4">
                    <a:lumMod val="10000"/>
                  </a:schemeClr>
                </a:solidFill>
              </a:rPr>
              <a:t> misclassification of: </a:t>
            </a:r>
          </a:p>
          <a:p>
            <a:pPr lvl="1"/>
            <a:r>
              <a:rPr lang="en-US" dirty="0">
                <a:solidFill>
                  <a:schemeClr val="accent4">
                    <a:lumMod val="10000"/>
                  </a:schemeClr>
                </a:solidFill>
              </a:rPr>
              <a:t>Exposure between diseased and non-diseased subjects</a:t>
            </a:r>
          </a:p>
          <a:p>
            <a:pPr lvl="1"/>
            <a:r>
              <a:rPr lang="en-US" dirty="0">
                <a:solidFill>
                  <a:schemeClr val="accent4">
                    <a:lumMod val="10000"/>
                  </a:schemeClr>
                </a:solidFill>
              </a:rPr>
              <a:t>Disease between exposed and non-exposed subjects</a:t>
            </a:r>
          </a:p>
        </p:txBody>
      </p:sp>
    </p:spTree>
    <p:extLst>
      <p:ext uri="{BB962C8B-B14F-4D97-AF65-F5344CB8AC3E}">
        <p14:creationId xmlns:p14="http://schemas.microsoft.com/office/powerpoint/2010/main" val="360522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Bias</a:t>
            </a:r>
          </a:p>
        </p:txBody>
      </p:sp>
      <p:sp>
        <p:nvSpPr>
          <p:cNvPr id="3" name="Content Placeholder 2"/>
          <p:cNvSpPr>
            <a:spLocks noGrp="1"/>
          </p:cNvSpPr>
          <p:nvPr>
            <p:ph idx="1"/>
          </p:nvPr>
        </p:nvSpPr>
        <p:spPr/>
        <p:txBody>
          <a:bodyPr>
            <a:normAutofit lnSpcReduction="10000"/>
          </a:bodyPr>
          <a:lstStyle/>
          <a:p>
            <a:r>
              <a:rPr lang="en-US" dirty="0"/>
              <a:t>Systematic error in the design or conduct of a study</a:t>
            </a:r>
          </a:p>
          <a:p>
            <a:endParaRPr lang="en-US" dirty="0"/>
          </a:p>
          <a:p>
            <a:r>
              <a:rPr lang="en-US" dirty="0"/>
              <a:t>Process at any stage of inference which tends to produce results or conclusions that differ systematically from the truth (</a:t>
            </a:r>
            <a:r>
              <a:rPr lang="en-US" dirty="0" err="1"/>
              <a:t>Sackett</a:t>
            </a:r>
            <a:r>
              <a:rPr lang="en-US" dirty="0"/>
              <a:t>, 1979)</a:t>
            </a:r>
          </a:p>
          <a:p>
            <a:endParaRPr lang="en-US" dirty="0"/>
          </a:p>
          <a:p>
            <a:r>
              <a:rPr lang="en-US" dirty="0"/>
              <a:t>Systematic deviation of results or inferences from truth (Porta, 2008)</a:t>
            </a:r>
          </a:p>
          <a:p>
            <a:endParaRPr lang="en-US" dirty="0"/>
          </a:p>
          <a:p>
            <a:r>
              <a:rPr lang="en-US" dirty="0"/>
              <a:t>When we are using data to estimate the causal effect of X on Y, then any association between X and Y that is not due to the effect of X on Y is considered a systematic bias (Hernan, 2020)</a:t>
            </a:r>
          </a:p>
          <a:p>
            <a:endParaRPr lang="en-US" dirty="0"/>
          </a:p>
        </p:txBody>
      </p:sp>
    </p:spTree>
    <p:extLst>
      <p:ext uri="{BB962C8B-B14F-4D97-AF65-F5344CB8AC3E}">
        <p14:creationId xmlns:p14="http://schemas.microsoft.com/office/powerpoint/2010/main" val="3000214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Consequences of Misclassification </a:t>
            </a:r>
          </a:p>
        </p:txBody>
      </p:sp>
      <p:sp>
        <p:nvSpPr>
          <p:cNvPr id="3" name="Content Placeholder 2"/>
          <p:cNvSpPr>
            <a:spLocks noGrp="1"/>
          </p:cNvSpPr>
          <p:nvPr>
            <p:ph idx="1"/>
          </p:nvPr>
        </p:nvSpPr>
        <p:spPr/>
        <p:txBody>
          <a:bodyPr/>
          <a:lstStyle/>
          <a:p>
            <a:r>
              <a:rPr lang="en-US" dirty="0">
                <a:solidFill>
                  <a:schemeClr val="accent4">
                    <a:lumMod val="10000"/>
                  </a:schemeClr>
                </a:solidFill>
              </a:rPr>
              <a:t>Non-differential: unrelated to occurrence of exposure/outcome</a:t>
            </a:r>
          </a:p>
          <a:p>
            <a:pPr lvl="1"/>
            <a:r>
              <a:rPr lang="en-US" dirty="0">
                <a:solidFill>
                  <a:schemeClr val="accent4">
                    <a:lumMod val="10000"/>
                  </a:schemeClr>
                </a:solidFill>
              </a:rPr>
              <a:t>On average, results in a measure of effect biased </a:t>
            </a:r>
            <a:r>
              <a:rPr lang="en-US" b="1" u="sng" dirty="0">
                <a:solidFill>
                  <a:schemeClr val="accent4">
                    <a:lumMod val="10000"/>
                  </a:schemeClr>
                </a:solidFill>
              </a:rPr>
              <a:t>towards the null</a:t>
            </a:r>
            <a:r>
              <a:rPr lang="en-US" dirty="0">
                <a:solidFill>
                  <a:schemeClr val="accent4">
                    <a:lumMod val="10000"/>
                  </a:schemeClr>
                </a:solidFill>
              </a:rPr>
              <a:t> with a binary outcome</a:t>
            </a:r>
          </a:p>
          <a:p>
            <a:endParaRPr lang="en-US" dirty="0">
              <a:solidFill>
                <a:schemeClr val="accent4">
                  <a:lumMod val="10000"/>
                </a:schemeClr>
              </a:solidFill>
            </a:endParaRPr>
          </a:p>
          <a:p>
            <a:r>
              <a:rPr lang="en-US" dirty="0">
                <a:solidFill>
                  <a:schemeClr val="accent4">
                    <a:lumMod val="10000"/>
                  </a:schemeClr>
                </a:solidFill>
              </a:rPr>
              <a:t>Differential: related to occurrence of exposure/outcome</a:t>
            </a:r>
          </a:p>
          <a:p>
            <a:pPr lvl="1"/>
            <a:r>
              <a:rPr lang="en-US" dirty="0">
                <a:solidFill>
                  <a:schemeClr val="accent4">
                    <a:lumMod val="10000"/>
                  </a:schemeClr>
                </a:solidFill>
              </a:rPr>
              <a:t>Measure of effect may be biased </a:t>
            </a:r>
            <a:r>
              <a:rPr lang="en-US" b="1" u="sng" dirty="0">
                <a:solidFill>
                  <a:schemeClr val="accent4">
                    <a:lumMod val="10000"/>
                  </a:schemeClr>
                </a:solidFill>
              </a:rPr>
              <a:t>towards or away from null</a:t>
            </a:r>
          </a:p>
        </p:txBody>
      </p:sp>
    </p:spTree>
    <p:extLst>
      <p:ext uri="{BB962C8B-B14F-4D97-AF65-F5344CB8AC3E}">
        <p14:creationId xmlns:p14="http://schemas.microsoft.com/office/powerpoint/2010/main" val="7465462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Caveats for Non-Differential Misclassification</a:t>
            </a:r>
          </a:p>
        </p:txBody>
      </p:sp>
      <p:sp>
        <p:nvSpPr>
          <p:cNvPr id="3" name="Content Placeholder 2"/>
          <p:cNvSpPr>
            <a:spLocks noGrp="1"/>
          </p:cNvSpPr>
          <p:nvPr>
            <p:ph idx="1"/>
          </p:nvPr>
        </p:nvSpPr>
        <p:spPr/>
        <p:txBody>
          <a:bodyPr/>
          <a:lstStyle/>
          <a:p>
            <a:r>
              <a:rPr lang="en-US" dirty="0"/>
              <a:t>Just because non-differential measurement error will on average bias an estimate toward the null does not mean a specific estimate is biased towards the null</a:t>
            </a:r>
          </a:p>
          <a:p>
            <a:pPr lvl="1"/>
            <a:r>
              <a:rPr lang="en-US" dirty="0"/>
              <a:t>Random error alone may cause the observed estimate to be further away from the null than the true estimate</a:t>
            </a:r>
          </a:p>
          <a:p>
            <a:pPr lvl="1"/>
            <a:r>
              <a:rPr lang="en-US" dirty="0"/>
              <a:t>Particularly problematic in epidemiology where we commonly have large CIs</a:t>
            </a:r>
          </a:p>
          <a:p>
            <a:endParaRPr lang="en-US" dirty="0"/>
          </a:p>
          <a:p>
            <a:r>
              <a:rPr lang="en-US" dirty="0"/>
              <a:t>All bets are off if non-differential errors in the disease and exposure are correlated with each other </a:t>
            </a:r>
          </a:p>
        </p:txBody>
      </p:sp>
    </p:spTree>
    <p:extLst>
      <p:ext uri="{BB962C8B-B14F-4D97-AF65-F5344CB8AC3E}">
        <p14:creationId xmlns:p14="http://schemas.microsoft.com/office/powerpoint/2010/main" val="16381804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Sensitivity and Specificity  of Exposure</a:t>
            </a:r>
          </a:p>
        </p:txBody>
      </p:sp>
      <p:graphicFrame>
        <p:nvGraphicFramePr>
          <p:cNvPr id="8" name="Content Placeholder 7"/>
          <p:cNvGraphicFramePr>
            <a:graphicFrameLocks noGrp="1"/>
          </p:cNvGraphicFramePr>
          <p:nvPr>
            <p:ph idx="1"/>
          </p:nvPr>
        </p:nvGraphicFramePr>
        <p:xfrm>
          <a:off x="1917700" y="1579880"/>
          <a:ext cx="8293098" cy="5191760"/>
        </p:xfrm>
        <a:graphic>
          <a:graphicData uri="http://schemas.openxmlformats.org/drawingml/2006/table">
            <a:tbl>
              <a:tblPr firstRow="1" bandRow="1">
                <a:tableStyleId>{2D5ABB26-0587-4C30-8999-92F81FD0307C}</a:tableStyleId>
              </a:tblPr>
              <a:tblGrid>
                <a:gridCol w="15113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350432">
                  <a:extLst>
                    <a:ext uri="{9D8B030D-6E8A-4147-A177-3AD203B41FA5}">
                      <a16:colId xmlns:a16="http://schemas.microsoft.com/office/drawing/2014/main" val="20003"/>
                    </a:ext>
                  </a:extLst>
                </a:gridCol>
                <a:gridCol w="1382183">
                  <a:extLst>
                    <a:ext uri="{9D8B030D-6E8A-4147-A177-3AD203B41FA5}">
                      <a16:colId xmlns:a16="http://schemas.microsoft.com/office/drawing/2014/main" val="20004"/>
                    </a:ext>
                  </a:extLst>
                </a:gridCol>
                <a:gridCol w="1382183">
                  <a:extLst>
                    <a:ext uri="{9D8B030D-6E8A-4147-A177-3AD203B41FA5}">
                      <a16:colId xmlns:a16="http://schemas.microsoft.com/office/drawing/2014/main" val="20005"/>
                    </a:ext>
                  </a:extLst>
                </a:gridCol>
              </a:tblGrid>
              <a:tr h="370840">
                <a:tc>
                  <a:txBody>
                    <a:bodyPr/>
                    <a:lstStyle/>
                    <a:p>
                      <a:endParaRPr lang="en-US" b="1" u="sng" dirty="0">
                        <a:solidFill>
                          <a:schemeClr val="accent4">
                            <a:lumMod val="10000"/>
                          </a:schemeClr>
                        </a:solidFill>
                        <a:latin typeface="Arial" panose="020B0604020202020204" pitchFamily="34" charset="0"/>
                        <a:cs typeface="Arial" panose="020B0604020202020204" pitchFamily="34" charset="0"/>
                      </a:endParaRPr>
                    </a:p>
                  </a:txBody>
                  <a:tcPr/>
                </a:tc>
                <a:tc gridSpan="4">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SENSITIVITY: </a:t>
                      </a:r>
                      <a:r>
                        <a:rPr lang="en-US" b="1" dirty="0">
                          <a:solidFill>
                            <a:srgbClr val="FF0000"/>
                          </a:solidFill>
                          <a:latin typeface="Arial" panose="020B0604020202020204" pitchFamily="34" charset="0"/>
                          <a:cs typeface="Arial" panose="020B0604020202020204" pitchFamily="34" charset="0"/>
                        </a:rPr>
                        <a:t>TP</a:t>
                      </a:r>
                      <a:r>
                        <a:rPr lang="en-US" b="1" dirty="0">
                          <a:solidFill>
                            <a:schemeClr val="accent4">
                              <a:lumMod val="10000"/>
                            </a:schemeClr>
                          </a:solidFill>
                          <a:latin typeface="Arial" panose="020B0604020202020204" pitchFamily="34" charset="0"/>
                          <a:cs typeface="Arial" panose="020B0604020202020204" pitchFamily="34" charset="0"/>
                        </a:rPr>
                        <a:t> ÷ (TP + FN)</a:t>
                      </a:r>
                    </a:p>
                  </a:txBody>
                  <a:tcPr anchor="ctr"/>
                </a:tc>
                <a:tc hMerge="1">
                  <a:txBody>
                    <a:bodyPr/>
                    <a:lstStyle/>
                    <a:p>
                      <a:endParaRPr lang="en-US"/>
                    </a:p>
                  </a:txBody>
                  <a:tcPr/>
                </a:tc>
                <a:tc hMerge="1">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tc>
                <a:tc hMerge="1">
                  <a:txBody>
                    <a:bodyPr/>
                    <a:lstStyle/>
                    <a:p>
                      <a:endParaRPr lang="en-US"/>
                    </a:p>
                  </a:txBody>
                  <a:tcPr/>
                </a:tc>
                <a:tc>
                  <a:txBody>
                    <a:bodyPr/>
                    <a:lstStyle/>
                    <a:p>
                      <a:endParaRPr lang="en-US"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70840">
                <a:tc>
                  <a:txBody>
                    <a:bodyPr/>
                    <a:lstStyle/>
                    <a:p>
                      <a:endParaRPr lang="en-US" b="1" u="sng" dirty="0">
                        <a:solidFill>
                          <a:schemeClr val="accent4">
                            <a:lumMod val="10000"/>
                          </a:schemeClr>
                        </a:solidFill>
                        <a:latin typeface="Arial" panose="020B0604020202020204" pitchFamily="34" charset="0"/>
                        <a:cs typeface="Arial" panose="020B0604020202020204" pitchFamily="34" charset="0"/>
                      </a:endParaRPr>
                    </a:p>
                  </a:txBody>
                  <a:tcPr/>
                </a:tc>
                <a:tc gridSpan="4">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SPECIFICITY: </a:t>
                      </a:r>
                      <a:r>
                        <a:rPr lang="en-US" b="1" dirty="0">
                          <a:solidFill>
                            <a:srgbClr val="FF0000"/>
                          </a:solidFill>
                          <a:latin typeface="Arial" panose="020B0604020202020204" pitchFamily="34" charset="0"/>
                          <a:cs typeface="Arial" panose="020B0604020202020204" pitchFamily="34" charset="0"/>
                        </a:rPr>
                        <a:t>TN</a:t>
                      </a:r>
                      <a:r>
                        <a:rPr lang="en-US" b="1" dirty="0">
                          <a:solidFill>
                            <a:schemeClr val="accent4">
                              <a:lumMod val="10000"/>
                            </a:schemeClr>
                          </a:solidFill>
                          <a:latin typeface="Arial" panose="020B0604020202020204" pitchFamily="34" charset="0"/>
                          <a:cs typeface="Arial" panose="020B0604020202020204" pitchFamily="34" charset="0"/>
                        </a:rPr>
                        <a:t> ÷ (TN + FP)</a:t>
                      </a:r>
                    </a:p>
                  </a:txBody>
                  <a:tcPr anchor="ctr"/>
                </a:tc>
                <a:tc hMerge="1">
                  <a:txBody>
                    <a:bodyPr/>
                    <a:lstStyle/>
                    <a:p>
                      <a:endParaRPr lang="en-US"/>
                    </a:p>
                  </a:txBody>
                  <a:tcPr/>
                </a:tc>
                <a:tc hMerge="1">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tc>
                <a:tc hMerge="1">
                  <a:txBody>
                    <a:bodyPr/>
                    <a:lstStyle/>
                    <a:p>
                      <a:endParaRPr lang="en-US"/>
                    </a:p>
                  </a:txBody>
                  <a:tcPr/>
                </a:tc>
                <a:tc>
                  <a:txBody>
                    <a:bodyPr/>
                    <a:lstStyle/>
                    <a:p>
                      <a:endParaRPr lang="en-US"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70840">
                <a:tc>
                  <a:txBody>
                    <a:bodyPr/>
                    <a:lstStyle/>
                    <a:p>
                      <a:endParaRPr lang="en-US" b="1" u="sng" dirty="0">
                        <a:solidFill>
                          <a:schemeClr val="accent4">
                            <a:lumMod val="10000"/>
                          </a:schemeClr>
                        </a:solidFill>
                        <a:latin typeface="Arial" panose="020B0604020202020204" pitchFamily="34" charset="0"/>
                        <a:cs typeface="Arial" panose="020B0604020202020204" pitchFamily="34" charset="0"/>
                      </a:endParaRPr>
                    </a:p>
                  </a:txBody>
                  <a:tcPr/>
                </a:tc>
                <a:tc gridSpan="2">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tc>
                <a:tc hMerge="1">
                  <a:txBody>
                    <a:bodyPr/>
                    <a:lstStyle/>
                    <a:p>
                      <a:endParaRPr lang="en-US"/>
                    </a:p>
                  </a:txBody>
                  <a:tcPr/>
                </a:tc>
                <a:tc gridSpan="2">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tc>
                <a:tc hMerge="1">
                  <a:txBody>
                    <a:bodyPr/>
                    <a:lstStyle/>
                    <a:p>
                      <a:endParaRPr lang="en-US"/>
                    </a:p>
                  </a:txBody>
                  <a:tcPr/>
                </a:tc>
                <a:tc>
                  <a:txBody>
                    <a:bodyPr/>
                    <a:lstStyle/>
                    <a:p>
                      <a:endParaRPr lang="en-US"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r>
                        <a:rPr lang="en-US" b="1" u="sng" dirty="0">
                          <a:solidFill>
                            <a:schemeClr val="accent4">
                              <a:lumMod val="10000"/>
                            </a:schemeClr>
                          </a:solidFill>
                          <a:latin typeface="Arial" panose="020B0604020202020204" pitchFamily="34" charset="0"/>
                          <a:cs typeface="Arial" panose="020B0604020202020204" pitchFamily="34" charset="0"/>
                        </a:rPr>
                        <a:t>TRUE</a:t>
                      </a:r>
                    </a:p>
                  </a:txBody>
                  <a:tcPr/>
                </a:tc>
                <a:tc gridSpan="2">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CASES</a:t>
                      </a:r>
                    </a:p>
                  </a:txBody>
                  <a:tcPr anchor="ctr">
                    <a:solidFill>
                      <a:schemeClr val="bg2"/>
                    </a:solidFill>
                  </a:tcPr>
                </a:tc>
                <a:tc hMerge="1">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tc>
                <a:tc gridSpan="2">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CONTROLS</a:t>
                      </a:r>
                    </a:p>
                  </a:txBody>
                  <a:tcPr anchor="ctr">
                    <a:solidFill>
                      <a:srgbClr val="CCECFF"/>
                    </a:solidFill>
                  </a:tcPr>
                </a:tc>
                <a:tc hMerge="1">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tc>
                <a:tc>
                  <a:txBody>
                    <a:bodyPr/>
                    <a:lstStyle/>
                    <a:p>
                      <a:endParaRPr lang="en-US"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370840">
                <a:tc>
                  <a:txBody>
                    <a:bodyPr/>
                    <a:lstStyle/>
                    <a:p>
                      <a:endParaRPr lang="en-US" dirty="0">
                        <a:solidFill>
                          <a:schemeClr val="accent4">
                            <a:lumMod val="10000"/>
                          </a:schemeClr>
                        </a:solidFill>
                        <a:latin typeface="Arial" panose="020B0604020202020204" pitchFamily="34" charset="0"/>
                        <a:cs typeface="Arial" panose="020B0604020202020204" pitchFamily="34" charset="0"/>
                      </a:endParaRPr>
                    </a:p>
                  </a:txBody>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EXP (+)</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UNEXP</a:t>
                      </a:r>
                      <a:r>
                        <a:rPr lang="en-US" b="1" baseline="0" dirty="0">
                          <a:solidFill>
                            <a:schemeClr val="accent4">
                              <a:lumMod val="10000"/>
                            </a:schemeClr>
                          </a:solidFill>
                          <a:latin typeface="Arial" panose="020B0604020202020204" pitchFamily="34" charset="0"/>
                          <a:cs typeface="Arial" panose="020B0604020202020204" pitchFamily="34" charset="0"/>
                        </a:rPr>
                        <a:t> (-)</a:t>
                      </a:r>
                      <a:endParaRPr lang="en-US" b="1" dirty="0">
                        <a:solidFill>
                          <a:schemeClr val="accent4">
                            <a:lumMod val="10000"/>
                          </a:schemeClr>
                        </a:solidFill>
                        <a:latin typeface="Arial" panose="020B0604020202020204" pitchFamily="34" charset="0"/>
                        <a:cs typeface="Arial" panose="020B0604020202020204" pitchFamily="34" charset="0"/>
                      </a:endParaRP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EXP (+)</a:t>
                      </a:r>
                    </a:p>
                  </a:txBody>
                  <a:tcPr anchor="ctr">
                    <a:solidFill>
                      <a:srgbClr val="CCECFF"/>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UNEXP</a:t>
                      </a:r>
                      <a:r>
                        <a:rPr lang="en-US" b="1" baseline="0" dirty="0">
                          <a:solidFill>
                            <a:schemeClr val="accent4">
                              <a:lumMod val="10000"/>
                            </a:schemeClr>
                          </a:solidFill>
                          <a:latin typeface="Arial" panose="020B0604020202020204" pitchFamily="34" charset="0"/>
                          <a:cs typeface="Arial" panose="020B0604020202020204" pitchFamily="34" charset="0"/>
                        </a:rPr>
                        <a:t> (-)</a:t>
                      </a:r>
                      <a:endParaRPr lang="en-US" b="1"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a:solidFill>
                            <a:schemeClr val="accent4">
                              <a:lumMod val="10000"/>
                            </a:schemeClr>
                          </a:solidFill>
                          <a:latin typeface="Arial" panose="020B0604020202020204" pitchFamily="34" charset="0"/>
                          <a:cs typeface="Arial" panose="020B0604020202020204" pitchFamily="34" charset="0"/>
                        </a:rPr>
                        <a:t>TRUE OR</a:t>
                      </a:r>
                    </a:p>
                  </a:txBody>
                  <a:tcPr/>
                </a:tc>
                <a:extLst>
                  <a:ext uri="{0D108BD9-81ED-4DB2-BD59-A6C34878D82A}">
                    <a16:rowId xmlns:a16="http://schemas.microsoft.com/office/drawing/2014/main" val="10004"/>
                  </a:ext>
                </a:extLst>
              </a:tr>
              <a:tr h="370840">
                <a:tc>
                  <a:txBody>
                    <a:bodyPr/>
                    <a:lstStyle/>
                    <a:p>
                      <a:endParaRPr lang="en-US" dirty="0">
                        <a:solidFill>
                          <a:schemeClr val="accent4">
                            <a:lumMod val="10000"/>
                          </a:schemeClr>
                        </a:solidFill>
                        <a:latin typeface="Arial" panose="020B0604020202020204" pitchFamily="34" charset="0"/>
                        <a:cs typeface="Arial" panose="020B0604020202020204" pitchFamily="34" charset="0"/>
                      </a:endParaRPr>
                    </a:p>
                  </a:txBody>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A</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C</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B</a:t>
                      </a:r>
                    </a:p>
                  </a:txBody>
                  <a:tcPr anchor="ctr">
                    <a:solidFill>
                      <a:srgbClr val="CCECFF"/>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D</a:t>
                      </a:r>
                    </a:p>
                  </a:txBody>
                  <a:tcPr anchor="ctr">
                    <a:solidFill>
                      <a:srgbClr val="CCECFF"/>
                    </a:solidFill>
                  </a:tcPr>
                </a:tc>
                <a:tc>
                  <a:txBody>
                    <a:bodyPr/>
                    <a:lstStyle/>
                    <a:p>
                      <a:r>
                        <a:rPr lang="en-US" b="1" dirty="0">
                          <a:solidFill>
                            <a:schemeClr val="accent4">
                              <a:lumMod val="10000"/>
                            </a:schemeClr>
                          </a:solidFill>
                          <a:latin typeface="Arial" panose="020B0604020202020204" pitchFamily="34" charset="0"/>
                          <a:cs typeface="Arial" panose="020B0604020202020204" pitchFamily="34" charset="0"/>
                        </a:rPr>
                        <a:t>[A/C ÷ B/D]</a:t>
                      </a:r>
                    </a:p>
                  </a:txBody>
                  <a:tcPr/>
                </a:tc>
                <a:extLst>
                  <a:ext uri="{0D108BD9-81ED-4DB2-BD59-A6C34878D82A}">
                    <a16:rowId xmlns:a16="http://schemas.microsoft.com/office/drawing/2014/main" val="10005"/>
                  </a:ext>
                </a:extLst>
              </a:tr>
              <a:tr h="370840">
                <a:tc>
                  <a:txBody>
                    <a:bodyPr/>
                    <a:lstStyle/>
                    <a:p>
                      <a:endParaRPr lang="en-US" dirty="0">
                        <a:solidFill>
                          <a:schemeClr val="accent4">
                            <a:lumMod val="10000"/>
                          </a:schemeClr>
                        </a:solidFill>
                        <a:latin typeface="Arial" panose="020B0604020202020204" pitchFamily="34" charset="0"/>
                        <a:cs typeface="Arial" panose="020B0604020202020204" pitchFamily="34" charset="0"/>
                      </a:endParaRPr>
                    </a:p>
                  </a:txBody>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chemeClr val="bg2"/>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chemeClr val="bg2"/>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endParaRPr lang="en-US" b="1"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r h="370840">
                <a:tc>
                  <a:txBody>
                    <a:bodyPr/>
                    <a:lstStyle/>
                    <a:p>
                      <a:endParaRPr lang="en-US" dirty="0">
                        <a:solidFill>
                          <a:schemeClr val="accent4">
                            <a:lumMod val="10000"/>
                          </a:schemeClr>
                        </a:solidFill>
                        <a:latin typeface="Arial" panose="020B0604020202020204" pitchFamily="34" charset="0"/>
                        <a:cs typeface="Arial" panose="020B0604020202020204" pitchFamily="34" charset="0"/>
                      </a:endParaRPr>
                    </a:p>
                  </a:txBody>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chemeClr val="bg2"/>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chemeClr val="bg2"/>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endParaRPr lang="en-US" b="1"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370840">
                <a:tc>
                  <a:txBody>
                    <a:bodyPr/>
                    <a:lstStyle/>
                    <a:p>
                      <a:r>
                        <a:rPr lang="en-US" b="1" u="sng" dirty="0">
                          <a:solidFill>
                            <a:schemeClr val="accent4">
                              <a:lumMod val="10000"/>
                            </a:schemeClr>
                          </a:solidFill>
                          <a:latin typeface="Arial" panose="020B0604020202020204" pitchFamily="34" charset="0"/>
                          <a:cs typeface="Arial" panose="020B0604020202020204" pitchFamily="34" charset="0"/>
                        </a:rPr>
                        <a:t>OBSERVED</a:t>
                      </a:r>
                    </a:p>
                  </a:txBody>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chemeClr val="bg2"/>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chemeClr val="bg2"/>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r>
                        <a:rPr lang="en-US" b="1" baseline="0" dirty="0">
                          <a:solidFill>
                            <a:schemeClr val="accent4">
                              <a:lumMod val="10000"/>
                            </a:schemeClr>
                          </a:solidFill>
                          <a:latin typeface="Arial" panose="020B0604020202020204" pitchFamily="34" charset="0"/>
                          <a:cs typeface="Arial" panose="020B0604020202020204" pitchFamily="34" charset="0"/>
                        </a:rPr>
                        <a:t> </a:t>
                      </a:r>
                      <a:r>
                        <a:rPr lang="en-US" b="1" u="sng" baseline="0" dirty="0">
                          <a:solidFill>
                            <a:schemeClr val="accent4">
                              <a:lumMod val="10000"/>
                            </a:schemeClr>
                          </a:solidFill>
                          <a:latin typeface="Arial" panose="020B0604020202020204" pitchFamily="34" charset="0"/>
                          <a:cs typeface="Arial" panose="020B0604020202020204" pitchFamily="34" charset="0"/>
                        </a:rPr>
                        <a:t>OBS OR</a:t>
                      </a:r>
                      <a:endParaRPr lang="en-US" b="1" u="sng"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8"/>
                  </a:ext>
                </a:extLst>
              </a:tr>
              <a:tr h="370840">
                <a:tc>
                  <a:txBody>
                    <a:bodyPr/>
                    <a:lstStyle/>
                    <a:p>
                      <a:r>
                        <a:rPr lang="en-US" b="1" u="none" dirty="0">
                          <a:solidFill>
                            <a:schemeClr val="accent4">
                              <a:lumMod val="10000"/>
                            </a:schemeClr>
                          </a:solidFill>
                          <a:latin typeface="Arial" panose="020B0604020202020204" pitchFamily="34" charset="0"/>
                          <a:cs typeface="Arial" panose="020B0604020202020204" pitchFamily="34" charset="0"/>
                        </a:rPr>
                        <a:t>EXP (+)</a:t>
                      </a:r>
                    </a:p>
                  </a:txBody>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TP</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FP</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TP</a:t>
                      </a:r>
                    </a:p>
                  </a:txBody>
                  <a:tcPr anchor="ctr">
                    <a:solidFill>
                      <a:srgbClr val="CCECFF"/>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FP</a:t>
                      </a:r>
                    </a:p>
                  </a:txBody>
                  <a:tcPr anchor="ctr">
                    <a:solidFill>
                      <a:srgbClr val="CCECFF"/>
                    </a:solidFill>
                  </a:tcPr>
                </a:tc>
                <a:tc>
                  <a:txBody>
                    <a:bodyPr/>
                    <a:lstStyle/>
                    <a:p>
                      <a:r>
                        <a:rPr lang="en-US" b="1" dirty="0">
                          <a:solidFill>
                            <a:schemeClr val="accent4">
                              <a:lumMod val="10000"/>
                            </a:schemeClr>
                          </a:solidFill>
                          <a:latin typeface="Arial" panose="020B0604020202020204" pitchFamily="34" charset="0"/>
                          <a:cs typeface="Arial" panose="020B0604020202020204" pitchFamily="34" charset="0"/>
                        </a:rPr>
                        <a:t>[a/c</a:t>
                      </a:r>
                      <a:r>
                        <a:rPr lang="en-US" b="1" baseline="0" dirty="0">
                          <a:solidFill>
                            <a:schemeClr val="accent4">
                              <a:lumMod val="10000"/>
                            </a:schemeClr>
                          </a:solidFill>
                          <a:latin typeface="Arial" panose="020B0604020202020204" pitchFamily="34" charset="0"/>
                          <a:cs typeface="Arial" panose="020B0604020202020204" pitchFamily="34" charset="0"/>
                        </a:rPr>
                        <a:t> ÷ b/d]</a:t>
                      </a:r>
                      <a:endParaRPr lang="en-US" b="1"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9"/>
                  </a:ext>
                </a:extLst>
              </a:tr>
              <a:tr h="370840">
                <a:tc>
                  <a:txBody>
                    <a:bodyPr/>
                    <a:lstStyle/>
                    <a:p>
                      <a:endParaRPr lang="en-US" b="1" dirty="0"/>
                    </a:p>
                  </a:txBody>
                  <a:tcPr/>
                </a:tc>
                <a:tc>
                  <a:txBody>
                    <a:bodyPr/>
                    <a:lstStyle/>
                    <a:p>
                      <a:endParaRPr lang="en-US" b="1" dirty="0"/>
                    </a:p>
                  </a:txBody>
                  <a:tcPr anchor="ctr">
                    <a:solidFill>
                      <a:schemeClr val="bg2"/>
                    </a:solidFill>
                  </a:tcPr>
                </a:tc>
                <a:tc>
                  <a:txBody>
                    <a:bodyPr/>
                    <a:lstStyle/>
                    <a:p>
                      <a:endParaRPr lang="en-US" b="1" dirty="0"/>
                    </a:p>
                  </a:txBody>
                  <a:tcPr anchor="ctr">
                    <a:solidFill>
                      <a:schemeClr val="bg2"/>
                    </a:solidFill>
                  </a:tcPr>
                </a:tc>
                <a:tc>
                  <a:txBody>
                    <a:bodyPr/>
                    <a:lstStyle/>
                    <a:p>
                      <a:pPr algn="ctr"/>
                      <a:endParaRPr lang="en-US" b="1"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pPr algn="ctr"/>
                      <a:endParaRPr lang="en-US" b="1"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endParaRPr lang="en-US" b="1"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0"/>
                  </a:ext>
                </a:extLst>
              </a:tr>
              <a:tr h="370840">
                <a:tc>
                  <a:txBody>
                    <a:bodyPr/>
                    <a:lstStyle/>
                    <a:p>
                      <a:r>
                        <a:rPr lang="en-US" b="1" u="none" dirty="0">
                          <a:solidFill>
                            <a:schemeClr val="accent4">
                              <a:lumMod val="10000"/>
                            </a:schemeClr>
                          </a:solidFill>
                          <a:latin typeface="Arial" panose="020B0604020202020204" pitchFamily="34" charset="0"/>
                          <a:cs typeface="Arial" panose="020B0604020202020204" pitchFamily="34" charset="0"/>
                        </a:rPr>
                        <a:t>UNEXP (-)</a:t>
                      </a:r>
                    </a:p>
                  </a:txBody>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FN</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TN</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FN</a:t>
                      </a:r>
                    </a:p>
                  </a:txBody>
                  <a:tcPr anchor="ctr">
                    <a:solidFill>
                      <a:srgbClr val="CCECFF"/>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TN</a:t>
                      </a:r>
                    </a:p>
                  </a:txBody>
                  <a:tcPr anchor="ctr">
                    <a:solidFill>
                      <a:srgbClr val="CCECFF"/>
                    </a:solidFill>
                  </a:tcPr>
                </a:tc>
                <a:tc>
                  <a:txBody>
                    <a:bodyPr/>
                    <a:lstStyle/>
                    <a:p>
                      <a:endParaRPr lang="en-US" b="1"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1"/>
                  </a:ext>
                </a:extLst>
              </a:tr>
              <a:tr h="370840">
                <a:tc>
                  <a:txBody>
                    <a:bodyPr/>
                    <a:lstStyle/>
                    <a:p>
                      <a:endParaRPr lang="en-US" b="0" u="none" dirty="0">
                        <a:solidFill>
                          <a:schemeClr val="accent4">
                            <a:lumMod val="10000"/>
                          </a:schemeClr>
                        </a:solidFill>
                        <a:latin typeface="Arial" panose="020B0604020202020204" pitchFamily="34" charset="0"/>
                        <a:cs typeface="Arial" panose="020B0604020202020204" pitchFamily="34" charset="0"/>
                      </a:endParaRPr>
                    </a:p>
                  </a:txBody>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chemeClr val="bg2"/>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chemeClr val="bg2"/>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endParaRPr lang="en-US" b="1"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2"/>
                  </a:ext>
                </a:extLst>
              </a:tr>
              <a:tr h="370840">
                <a:tc>
                  <a:txBody>
                    <a:bodyPr/>
                    <a:lstStyle/>
                    <a:p>
                      <a:endParaRPr lang="en-US" b="0" u="none" dirty="0">
                        <a:solidFill>
                          <a:schemeClr val="accent4">
                            <a:lumMod val="10000"/>
                          </a:schemeClr>
                        </a:solidFill>
                        <a:latin typeface="Arial" panose="020B0604020202020204" pitchFamily="34" charset="0"/>
                        <a:cs typeface="Arial" panose="020B0604020202020204" pitchFamily="34" charset="0"/>
                      </a:endParaRPr>
                    </a:p>
                  </a:txBody>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A</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C</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B</a:t>
                      </a:r>
                    </a:p>
                  </a:txBody>
                  <a:tcPr anchor="ctr">
                    <a:solidFill>
                      <a:srgbClr val="CCECFF"/>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D</a:t>
                      </a:r>
                    </a:p>
                  </a:txBody>
                  <a:tcPr anchor="ctr">
                    <a:solidFill>
                      <a:srgbClr val="CCECFF"/>
                    </a:solidFill>
                  </a:tcPr>
                </a:tc>
                <a:tc>
                  <a:txBody>
                    <a:bodyPr/>
                    <a:lstStyle/>
                    <a:p>
                      <a:endParaRPr lang="en-US" b="1"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3"/>
                  </a:ext>
                </a:extLst>
              </a:tr>
            </a:tbl>
          </a:graphicData>
        </a:graphic>
      </p:graphicFrame>
      <p:sp>
        <p:nvSpPr>
          <p:cNvPr id="10" name="TextBox 9"/>
          <p:cNvSpPr txBox="1"/>
          <p:nvPr/>
        </p:nvSpPr>
        <p:spPr>
          <a:xfrm>
            <a:off x="3429000" y="4572000"/>
            <a:ext cx="2667000" cy="923330"/>
          </a:xfrm>
          <a:prstGeom prst="rect">
            <a:avLst/>
          </a:prstGeom>
          <a:noFill/>
          <a:ln>
            <a:solidFill>
              <a:schemeClr val="accent4">
                <a:lumMod val="10000"/>
              </a:schemeClr>
            </a:solidFill>
          </a:ln>
        </p:spPr>
        <p:txBody>
          <a:bodyPr wrap="square" rtlCol="0">
            <a:spAutoFit/>
          </a:bodyPr>
          <a:lstStyle/>
          <a:p>
            <a:pPr algn="ctr"/>
            <a:r>
              <a:rPr lang="en-US" b="1" dirty="0">
                <a:solidFill>
                  <a:schemeClr val="accent4">
                    <a:lumMod val="10000"/>
                  </a:schemeClr>
                </a:solidFill>
              </a:rPr>
              <a:t>a</a:t>
            </a:r>
          </a:p>
          <a:p>
            <a:pPr algn="ctr"/>
            <a:endParaRPr lang="en-US" b="1" dirty="0">
              <a:solidFill>
                <a:schemeClr val="accent4">
                  <a:lumMod val="10000"/>
                </a:schemeClr>
              </a:solidFill>
            </a:endParaRPr>
          </a:p>
          <a:p>
            <a:pPr algn="ctr"/>
            <a:endParaRPr lang="en-US" b="1" dirty="0">
              <a:solidFill>
                <a:schemeClr val="accent4">
                  <a:lumMod val="10000"/>
                </a:schemeClr>
              </a:solidFill>
            </a:endParaRPr>
          </a:p>
        </p:txBody>
      </p:sp>
      <p:sp>
        <p:nvSpPr>
          <p:cNvPr id="11" name="TextBox 10"/>
          <p:cNvSpPr txBox="1"/>
          <p:nvPr/>
        </p:nvSpPr>
        <p:spPr>
          <a:xfrm>
            <a:off x="6096000" y="4563070"/>
            <a:ext cx="2667000" cy="923330"/>
          </a:xfrm>
          <a:prstGeom prst="rect">
            <a:avLst/>
          </a:prstGeom>
          <a:noFill/>
          <a:ln>
            <a:solidFill>
              <a:schemeClr val="accent4">
                <a:lumMod val="10000"/>
              </a:schemeClr>
            </a:solidFill>
          </a:ln>
        </p:spPr>
        <p:txBody>
          <a:bodyPr wrap="square" rtlCol="0">
            <a:spAutoFit/>
          </a:bodyPr>
          <a:lstStyle/>
          <a:p>
            <a:pPr algn="ctr"/>
            <a:r>
              <a:rPr lang="en-US" b="1" dirty="0">
                <a:solidFill>
                  <a:schemeClr val="accent4">
                    <a:lumMod val="10000"/>
                  </a:schemeClr>
                </a:solidFill>
              </a:rPr>
              <a:t>b</a:t>
            </a:r>
          </a:p>
          <a:p>
            <a:pPr algn="ctr"/>
            <a:endParaRPr lang="en-US" b="1" dirty="0">
              <a:solidFill>
                <a:schemeClr val="accent4">
                  <a:lumMod val="10000"/>
                </a:schemeClr>
              </a:solidFill>
            </a:endParaRPr>
          </a:p>
          <a:p>
            <a:pPr algn="ctr"/>
            <a:endParaRPr lang="en-US" b="1" dirty="0">
              <a:solidFill>
                <a:schemeClr val="accent4">
                  <a:lumMod val="10000"/>
                </a:schemeClr>
              </a:solidFill>
            </a:endParaRPr>
          </a:p>
        </p:txBody>
      </p:sp>
      <p:sp>
        <p:nvSpPr>
          <p:cNvPr id="12" name="TextBox 11"/>
          <p:cNvSpPr txBox="1"/>
          <p:nvPr/>
        </p:nvSpPr>
        <p:spPr>
          <a:xfrm>
            <a:off x="3429000" y="5486400"/>
            <a:ext cx="2667000" cy="923330"/>
          </a:xfrm>
          <a:prstGeom prst="rect">
            <a:avLst/>
          </a:prstGeom>
          <a:noFill/>
          <a:ln>
            <a:solidFill>
              <a:schemeClr val="accent4">
                <a:lumMod val="10000"/>
              </a:schemeClr>
            </a:solidFill>
          </a:ln>
        </p:spPr>
        <p:txBody>
          <a:bodyPr wrap="square" rtlCol="0">
            <a:spAutoFit/>
          </a:bodyPr>
          <a:lstStyle/>
          <a:p>
            <a:pPr algn="ctr"/>
            <a:endParaRPr lang="en-US" b="1" dirty="0">
              <a:solidFill>
                <a:schemeClr val="accent4">
                  <a:lumMod val="10000"/>
                </a:schemeClr>
              </a:solidFill>
            </a:endParaRPr>
          </a:p>
          <a:p>
            <a:pPr algn="ctr"/>
            <a:endParaRPr lang="en-US" b="1" dirty="0">
              <a:solidFill>
                <a:schemeClr val="accent4">
                  <a:lumMod val="10000"/>
                </a:schemeClr>
              </a:solidFill>
            </a:endParaRPr>
          </a:p>
          <a:p>
            <a:pPr algn="ctr"/>
            <a:r>
              <a:rPr lang="en-US" b="1" dirty="0">
                <a:solidFill>
                  <a:schemeClr val="accent4">
                    <a:lumMod val="10000"/>
                  </a:schemeClr>
                </a:solidFill>
              </a:rPr>
              <a:t>c</a:t>
            </a:r>
          </a:p>
        </p:txBody>
      </p:sp>
      <p:sp>
        <p:nvSpPr>
          <p:cNvPr id="13" name="TextBox 12"/>
          <p:cNvSpPr txBox="1"/>
          <p:nvPr/>
        </p:nvSpPr>
        <p:spPr>
          <a:xfrm>
            <a:off x="6096000" y="5477470"/>
            <a:ext cx="2667000" cy="923330"/>
          </a:xfrm>
          <a:prstGeom prst="rect">
            <a:avLst/>
          </a:prstGeom>
          <a:noFill/>
          <a:ln>
            <a:solidFill>
              <a:schemeClr val="accent4">
                <a:lumMod val="10000"/>
              </a:schemeClr>
            </a:solidFill>
          </a:ln>
        </p:spPr>
        <p:txBody>
          <a:bodyPr wrap="square" rtlCol="0">
            <a:spAutoFit/>
          </a:bodyPr>
          <a:lstStyle/>
          <a:p>
            <a:pPr algn="ctr"/>
            <a:endParaRPr lang="en-US" b="1" dirty="0">
              <a:solidFill>
                <a:schemeClr val="accent4">
                  <a:lumMod val="10000"/>
                </a:schemeClr>
              </a:solidFill>
            </a:endParaRPr>
          </a:p>
          <a:p>
            <a:pPr algn="ctr"/>
            <a:endParaRPr lang="en-US" b="1" dirty="0">
              <a:solidFill>
                <a:schemeClr val="accent4">
                  <a:lumMod val="10000"/>
                </a:schemeClr>
              </a:solidFill>
            </a:endParaRPr>
          </a:p>
          <a:p>
            <a:pPr algn="ctr"/>
            <a:r>
              <a:rPr lang="en-US" b="1" dirty="0">
                <a:solidFill>
                  <a:schemeClr val="accent4">
                    <a:lumMod val="10000"/>
                  </a:schemeClr>
                </a:solidFill>
              </a:rPr>
              <a:t>d</a:t>
            </a:r>
          </a:p>
        </p:txBody>
      </p:sp>
    </p:spTree>
    <p:extLst>
      <p:ext uri="{BB962C8B-B14F-4D97-AF65-F5344CB8AC3E}">
        <p14:creationId xmlns:p14="http://schemas.microsoft.com/office/powerpoint/2010/main" val="2749866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Sensitivity and Specificity  of Disease</a:t>
            </a:r>
          </a:p>
        </p:txBody>
      </p:sp>
      <p:graphicFrame>
        <p:nvGraphicFramePr>
          <p:cNvPr id="8" name="Content Placeholder 7"/>
          <p:cNvGraphicFramePr>
            <a:graphicFrameLocks noGrp="1"/>
          </p:cNvGraphicFramePr>
          <p:nvPr>
            <p:ph idx="1"/>
          </p:nvPr>
        </p:nvGraphicFramePr>
        <p:xfrm>
          <a:off x="1600202" y="1524001"/>
          <a:ext cx="8991599" cy="5246353"/>
        </p:xfrm>
        <a:graphic>
          <a:graphicData uri="http://schemas.openxmlformats.org/drawingml/2006/table">
            <a:tbl>
              <a:tblPr firstRow="1" bandRow="1">
                <a:tableStyleId>{2D5ABB26-0587-4C30-8999-92F81FD0307C}</a:tableStyleId>
              </a:tblPr>
              <a:tblGrid>
                <a:gridCol w="1638591">
                  <a:extLst>
                    <a:ext uri="{9D8B030D-6E8A-4147-A177-3AD203B41FA5}">
                      <a16:colId xmlns:a16="http://schemas.microsoft.com/office/drawing/2014/main" val="20000"/>
                    </a:ext>
                  </a:extLst>
                </a:gridCol>
                <a:gridCol w="1156654">
                  <a:extLst>
                    <a:ext uri="{9D8B030D-6E8A-4147-A177-3AD203B41FA5}">
                      <a16:colId xmlns:a16="http://schemas.microsoft.com/office/drawing/2014/main" val="20001"/>
                    </a:ext>
                  </a:extLst>
                </a:gridCol>
                <a:gridCol w="1734980">
                  <a:extLst>
                    <a:ext uri="{9D8B030D-6E8A-4147-A177-3AD203B41FA5}">
                      <a16:colId xmlns:a16="http://schemas.microsoft.com/office/drawing/2014/main" val="20002"/>
                    </a:ext>
                  </a:extLst>
                </a:gridCol>
                <a:gridCol w="1464174">
                  <a:extLst>
                    <a:ext uri="{9D8B030D-6E8A-4147-A177-3AD203B41FA5}">
                      <a16:colId xmlns:a16="http://schemas.microsoft.com/office/drawing/2014/main" val="20003"/>
                    </a:ext>
                  </a:extLst>
                </a:gridCol>
                <a:gridCol w="1498600">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tblGrid>
              <a:tr h="333093">
                <a:tc>
                  <a:txBody>
                    <a:bodyPr/>
                    <a:lstStyle/>
                    <a:p>
                      <a:endParaRPr lang="en-US" b="1" u="sng" dirty="0">
                        <a:solidFill>
                          <a:schemeClr val="accent4">
                            <a:lumMod val="10000"/>
                          </a:schemeClr>
                        </a:solidFill>
                        <a:latin typeface="Arial" panose="020B0604020202020204" pitchFamily="34" charset="0"/>
                        <a:cs typeface="Arial" panose="020B0604020202020204" pitchFamily="34" charset="0"/>
                      </a:endParaRPr>
                    </a:p>
                  </a:txBody>
                  <a:tcPr/>
                </a:tc>
                <a:tc gridSpan="4">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SENSITIVITY: </a:t>
                      </a:r>
                      <a:r>
                        <a:rPr lang="en-US" b="1" dirty="0">
                          <a:solidFill>
                            <a:srgbClr val="FF0000"/>
                          </a:solidFill>
                          <a:latin typeface="Arial" panose="020B0604020202020204" pitchFamily="34" charset="0"/>
                          <a:cs typeface="Arial" panose="020B0604020202020204" pitchFamily="34" charset="0"/>
                        </a:rPr>
                        <a:t>TP</a:t>
                      </a:r>
                      <a:r>
                        <a:rPr lang="en-US" b="1" dirty="0">
                          <a:solidFill>
                            <a:schemeClr val="accent4">
                              <a:lumMod val="10000"/>
                            </a:schemeClr>
                          </a:solidFill>
                          <a:latin typeface="Arial" panose="020B0604020202020204" pitchFamily="34" charset="0"/>
                          <a:cs typeface="Arial" panose="020B0604020202020204" pitchFamily="34" charset="0"/>
                        </a:rPr>
                        <a:t> ÷ (TP + FN)</a:t>
                      </a:r>
                    </a:p>
                  </a:txBody>
                  <a:tcPr anchor="ctr"/>
                </a:tc>
                <a:tc hMerge="1">
                  <a:txBody>
                    <a:bodyPr/>
                    <a:lstStyle/>
                    <a:p>
                      <a:endParaRPr lang="en-US"/>
                    </a:p>
                  </a:txBody>
                  <a:tcPr/>
                </a:tc>
                <a:tc hMerge="1">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tc>
                <a:tc hMerge="1">
                  <a:txBody>
                    <a:bodyPr/>
                    <a:lstStyle/>
                    <a:p>
                      <a:endParaRPr lang="en-US"/>
                    </a:p>
                  </a:txBody>
                  <a:tcPr/>
                </a:tc>
                <a:tc>
                  <a:txBody>
                    <a:bodyPr/>
                    <a:lstStyle/>
                    <a:p>
                      <a:endParaRPr lang="en-US"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33093">
                <a:tc>
                  <a:txBody>
                    <a:bodyPr/>
                    <a:lstStyle/>
                    <a:p>
                      <a:endParaRPr lang="en-US" b="1" u="sng" dirty="0">
                        <a:solidFill>
                          <a:schemeClr val="accent4">
                            <a:lumMod val="10000"/>
                          </a:schemeClr>
                        </a:solidFill>
                        <a:latin typeface="Arial" panose="020B0604020202020204" pitchFamily="34" charset="0"/>
                        <a:cs typeface="Arial" panose="020B0604020202020204" pitchFamily="34" charset="0"/>
                      </a:endParaRPr>
                    </a:p>
                  </a:txBody>
                  <a:tcPr/>
                </a:tc>
                <a:tc gridSpan="4">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SPECIFICITY: </a:t>
                      </a:r>
                      <a:r>
                        <a:rPr lang="en-US" b="1" dirty="0">
                          <a:solidFill>
                            <a:srgbClr val="FF0000"/>
                          </a:solidFill>
                          <a:latin typeface="Arial" panose="020B0604020202020204" pitchFamily="34" charset="0"/>
                          <a:cs typeface="Arial" panose="020B0604020202020204" pitchFamily="34" charset="0"/>
                        </a:rPr>
                        <a:t>TN</a:t>
                      </a:r>
                      <a:r>
                        <a:rPr lang="en-US" b="1" dirty="0">
                          <a:solidFill>
                            <a:schemeClr val="accent4">
                              <a:lumMod val="10000"/>
                            </a:schemeClr>
                          </a:solidFill>
                          <a:latin typeface="Arial" panose="020B0604020202020204" pitchFamily="34" charset="0"/>
                          <a:cs typeface="Arial" panose="020B0604020202020204" pitchFamily="34" charset="0"/>
                        </a:rPr>
                        <a:t> ÷ (TN + FP)</a:t>
                      </a:r>
                    </a:p>
                  </a:txBody>
                  <a:tcPr anchor="ctr"/>
                </a:tc>
                <a:tc hMerge="1">
                  <a:txBody>
                    <a:bodyPr/>
                    <a:lstStyle/>
                    <a:p>
                      <a:endParaRPr lang="en-US"/>
                    </a:p>
                  </a:txBody>
                  <a:tcPr/>
                </a:tc>
                <a:tc hMerge="1">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tc>
                <a:tc hMerge="1">
                  <a:txBody>
                    <a:bodyPr/>
                    <a:lstStyle/>
                    <a:p>
                      <a:endParaRPr lang="en-US"/>
                    </a:p>
                  </a:txBody>
                  <a:tcPr/>
                </a:tc>
                <a:tc>
                  <a:txBody>
                    <a:bodyPr/>
                    <a:lstStyle/>
                    <a:p>
                      <a:endParaRPr lang="en-US"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33093">
                <a:tc>
                  <a:txBody>
                    <a:bodyPr/>
                    <a:lstStyle/>
                    <a:p>
                      <a:endParaRPr lang="en-US" b="1" u="sng" dirty="0">
                        <a:solidFill>
                          <a:schemeClr val="accent4">
                            <a:lumMod val="10000"/>
                          </a:schemeClr>
                        </a:solidFill>
                        <a:latin typeface="Arial" panose="020B0604020202020204" pitchFamily="34" charset="0"/>
                        <a:cs typeface="Arial" panose="020B0604020202020204" pitchFamily="34" charset="0"/>
                      </a:endParaRPr>
                    </a:p>
                  </a:txBody>
                  <a:tcPr/>
                </a:tc>
                <a:tc gridSpan="2">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tc>
                <a:tc hMerge="1">
                  <a:txBody>
                    <a:bodyPr/>
                    <a:lstStyle/>
                    <a:p>
                      <a:endParaRPr lang="en-US"/>
                    </a:p>
                  </a:txBody>
                  <a:tcPr/>
                </a:tc>
                <a:tc gridSpan="2">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tc>
                <a:tc hMerge="1">
                  <a:txBody>
                    <a:bodyPr/>
                    <a:lstStyle/>
                    <a:p>
                      <a:endParaRPr lang="en-US"/>
                    </a:p>
                  </a:txBody>
                  <a:tcPr/>
                </a:tc>
                <a:tc>
                  <a:txBody>
                    <a:bodyPr/>
                    <a:lstStyle/>
                    <a:p>
                      <a:endParaRPr lang="en-US"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33093">
                <a:tc>
                  <a:txBody>
                    <a:bodyPr/>
                    <a:lstStyle/>
                    <a:p>
                      <a:r>
                        <a:rPr lang="en-US" b="1" u="sng" dirty="0">
                          <a:solidFill>
                            <a:schemeClr val="accent4">
                              <a:lumMod val="10000"/>
                            </a:schemeClr>
                          </a:solidFill>
                          <a:latin typeface="Arial" panose="020B0604020202020204" pitchFamily="34" charset="0"/>
                          <a:cs typeface="Arial" panose="020B0604020202020204" pitchFamily="34" charset="0"/>
                        </a:rPr>
                        <a:t>TRUE</a:t>
                      </a:r>
                    </a:p>
                  </a:txBody>
                  <a:tcPr/>
                </a:tc>
                <a:tc gridSpan="2">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EXPOSED</a:t>
                      </a:r>
                    </a:p>
                  </a:txBody>
                  <a:tcPr anchor="ctr">
                    <a:solidFill>
                      <a:schemeClr val="bg2"/>
                    </a:solidFill>
                  </a:tcPr>
                </a:tc>
                <a:tc hMerge="1">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tc>
                <a:tc gridSpan="2">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UNEXPOSED</a:t>
                      </a:r>
                    </a:p>
                  </a:txBody>
                  <a:tcPr anchor="ctr">
                    <a:solidFill>
                      <a:srgbClr val="CCECFF"/>
                    </a:solidFill>
                  </a:tcPr>
                </a:tc>
                <a:tc hMerge="1">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tc>
                <a:tc>
                  <a:txBody>
                    <a:bodyPr/>
                    <a:lstStyle/>
                    <a:p>
                      <a:endParaRPr lang="en-US"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582913">
                <a:tc>
                  <a:txBody>
                    <a:bodyPr/>
                    <a:lstStyle/>
                    <a:p>
                      <a:endParaRPr lang="en-US" dirty="0">
                        <a:solidFill>
                          <a:schemeClr val="accent4">
                            <a:lumMod val="10000"/>
                          </a:schemeClr>
                        </a:solidFill>
                        <a:latin typeface="Arial" panose="020B0604020202020204" pitchFamily="34" charset="0"/>
                        <a:cs typeface="Arial" panose="020B0604020202020204" pitchFamily="34" charset="0"/>
                      </a:endParaRPr>
                    </a:p>
                  </a:txBody>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CASE (+)</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CONTROL</a:t>
                      </a:r>
                    </a:p>
                    <a:p>
                      <a:pPr algn="ctr"/>
                      <a:r>
                        <a:rPr lang="en-US" b="1" baseline="0" dirty="0">
                          <a:solidFill>
                            <a:schemeClr val="accent4">
                              <a:lumMod val="10000"/>
                            </a:schemeClr>
                          </a:solidFill>
                          <a:latin typeface="Arial" panose="020B0604020202020204" pitchFamily="34" charset="0"/>
                          <a:cs typeface="Arial" panose="020B0604020202020204" pitchFamily="34" charset="0"/>
                        </a:rPr>
                        <a:t>(-)</a:t>
                      </a:r>
                      <a:endParaRPr lang="en-US" b="1" dirty="0">
                        <a:solidFill>
                          <a:schemeClr val="accent4">
                            <a:lumMod val="10000"/>
                          </a:schemeClr>
                        </a:solidFill>
                        <a:latin typeface="Arial" panose="020B0604020202020204" pitchFamily="34" charset="0"/>
                        <a:cs typeface="Arial" panose="020B0604020202020204" pitchFamily="34" charset="0"/>
                      </a:endParaRP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CASE </a:t>
                      </a:r>
                    </a:p>
                    <a:p>
                      <a:pPr algn="ctr"/>
                      <a:r>
                        <a:rPr lang="en-US" b="1" dirty="0">
                          <a:solidFill>
                            <a:schemeClr val="accent4">
                              <a:lumMod val="10000"/>
                            </a:schemeClr>
                          </a:solidFill>
                          <a:latin typeface="Arial" panose="020B0604020202020204" pitchFamily="34" charset="0"/>
                          <a:cs typeface="Arial" panose="020B0604020202020204" pitchFamily="34" charset="0"/>
                        </a:rPr>
                        <a:t>(+)</a:t>
                      </a:r>
                    </a:p>
                  </a:txBody>
                  <a:tcPr anchor="ctr">
                    <a:solidFill>
                      <a:srgbClr val="CCECFF"/>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CONTROL</a:t>
                      </a:r>
                    </a:p>
                    <a:p>
                      <a:pPr algn="ctr"/>
                      <a:r>
                        <a:rPr lang="en-US" b="1" baseline="0" dirty="0">
                          <a:solidFill>
                            <a:schemeClr val="accent4">
                              <a:lumMod val="10000"/>
                            </a:schemeClr>
                          </a:solidFill>
                          <a:latin typeface="Arial" panose="020B0604020202020204" pitchFamily="34" charset="0"/>
                          <a:cs typeface="Arial" panose="020B0604020202020204" pitchFamily="34" charset="0"/>
                        </a:rPr>
                        <a:t>(-)</a:t>
                      </a:r>
                      <a:endParaRPr lang="en-US" b="1"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a:solidFill>
                            <a:schemeClr val="accent4">
                              <a:lumMod val="10000"/>
                            </a:schemeClr>
                          </a:solidFill>
                          <a:latin typeface="Arial" panose="020B0604020202020204" pitchFamily="34" charset="0"/>
                          <a:cs typeface="Arial" panose="020B0604020202020204" pitchFamily="34" charset="0"/>
                        </a:rPr>
                        <a:t>TRUE RR</a:t>
                      </a:r>
                    </a:p>
                    <a:p>
                      <a:r>
                        <a:rPr lang="en-US" b="1" dirty="0">
                          <a:solidFill>
                            <a:schemeClr val="accent4">
                              <a:lumMod val="10000"/>
                            </a:schemeClr>
                          </a:solidFill>
                          <a:latin typeface="Arial" panose="020B0604020202020204" pitchFamily="34" charset="0"/>
                          <a:cs typeface="Arial" panose="020B0604020202020204" pitchFamily="34" charset="0"/>
                        </a:rPr>
                        <a:t>[A/ A+B ÷ C/C+D]</a:t>
                      </a:r>
                    </a:p>
                  </a:txBody>
                  <a:tcPr/>
                </a:tc>
                <a:extLst>
                  <a:ext uri="{0D108BD9-81ED-4DB2-BD59-A6C34878D82A}">
                    <a16:rowId xmlns:a16="http://schemas.microsoft.com/office/drawing/2014/main" val="10004"/>
                  </a:ext>
                </a:extLst>
              </a:tr>
              <a:tr h="333093">
                <a:tc>
                  <a:txBody>
                    <a:bodyPr/>
                    <a:lstStyle/>
                    <a:p>
                      <a:endParaRPr lang="en-US" dirty="0">
                        <a:solidFill>
                          <a:schemeClr val="accent4">
                            <a:lumMod val="10000"/>
                          </a:schemeClr>
                        </a:solidFill>
                        <a:latin typeface="Arial" panose="020B0604020202020204" pitchFamily="34" charset="0"/>
                        <a:cs typeface="Arial" panose="020B0604020202020204" pitchFamily="34" charset="0"/>
                      </a:endParaRPr>
                    </a:p>
                  </a:txBody>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A</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B</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C</a:t>
                      </a:r>
                    </a:p>
                  </a:txBody>
                  <a:tcPr anchor="ctr">
                    <a:solidFill>
                      <a:srgbClr val="CCECFF"/>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D</a:t>
                      </a:r>
                    </a:p>
                  </a:txBody>
                  <a:tcPr anchor="ctr">
                    <a:solidFill>
                      <a:srgbClr val="CCECFF"/>
                    </a:solidFill>
                  </a:tcPr>
                </a:tc>
                <a:tc vMerge="1">
                  <a:txBody>
                    <a:bodyPr/>
                    <a:lstStyle/>
                    <a:p>
                      <a:endParaRPr lang="en-US" b="1"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333093">
                <a:tc>
                  <a:txBody>
                    <a:bodyPr/>
                    <a:lstStyle/>
                    <a:p>
                      <a:endParaRPr lang="en-US" dirty="0">
                        <a:solidFill>
                          <a:schemeClr val="accent4">
                            <a:lumMod val="10000"/>
                          </a:schemeClr>
                        </a:solidFill>
                        <a:latin typeface="Arial" panose="020B0604020202020204" pitchFamily="34" charset="0"/>
                        <a:cs typeface="Arial" panose="020B0604020202020204" pitchFamily="34" charset="0"/>
                      </a:endParaRPr>
                    </a:p>
                  </a:txBody>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chemeClr val="bg2"/>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chemeClr val="bg2"/>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vMerge="1">
                  <a:txBody>
                    <a:bodyPr/>
                    <a:lstStyle/>
                    <a:p>
                      <a:endParaRPr lang="en-US" b="1"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r h="333093">
                <a:tc>
                  <a:txBody>
                    <a:bodyPr/>
                    <a:lstStyle/>
                    <a:p>
                      <a:endParaRPr lang="en-US" dirty="0">
                        <a:solidFill>
                          <a:schemeClr val="accent4">
                            <a:lumMod val="10000"/>
                          </a:schemeClr>
                        </a:solidFill>
                        <a:latin typeface="Arial" panose="020B0604020202020204" pitchFamily="34" charset="0"/>
                        <a:cs typeface="Arial" panose="020B0604020202020204" pitchFamily="34" charset="0"/>
                      </a:endParaRPr>
                    </a:p>
                  </a:txBody>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chemeClr val="bg2"/>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chemeClr val="bg2"/>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endParaRPr lang="en-US" b="1"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333093">
                <a:tc>
                  <a:txBody>
                    <a:bodyPr/>
                    <a:lstStyle/>
                    <a:p>
                      <a:r>
                        <a:rPr lang="en-US" b="1" u="sng" dirty="0">
                          <a:solidFill>
                            <a:schemeClr val="accent4">
                              <a:lumMod val="10000"/>
                            </a:schemeClr>
                          </a:solidFill>
                          <a:latin typeface="Arial" panose="020B0604020202020204" pitchFamily="34" charset="0"/>
                          <a:cs typeface="Arial" panose="020B0604020202020204" pitchFamily="34" charset="0"/>
                        </a:rPr>
                        <a:t>OBSERVED</a:t>
                      </a:r>
                    </a:p>
                  </a:txBody>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chemeClr val="bg2"/>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chemeClr val="bg2"/>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pPr algn="ctr"/>
                      <a:endParaRPr lang="en-US"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r>
                        <a:rPr lang="en-US" b="1" baseline="0" dirty="0">
                          <a:solidFill>
                            <a:schemeClr val="accent4">
                              <a:lumMod val="10000"/>
                            </a:schemeClr>
                          </a:solidFill>
                          <a:latin typeface="Arial" panose="020B0604020202020204" pitchFamily="34" charset="0"/>
                          <a:cs typeface="Arial" panose="020B0604020202020204" pitchFamily="34" charset="0"/>
                        </a:rPr>
                        <a:t> </a:t>
                      </a:r>
                      <a:r>
                        <a:rPr lang="en-US" b="1" u="sng" baseline="0" dirty="0">
                          <a:solidFill>
                            <a:schemeClr val="accent4">
                              <a:lumMod val="10000"/>
                            </a:schemeClr>
                          </a:solidFill>
                          <a:latin typeface="Arial" panose="020B0604020202020204" pitchFamily="34" charset="0"/>
                          <a:cs typeface="Arial" panose="020B0604020202020204" pitchFamily="34" charset="0"/>
                        </a:rPr>
                        <a:t>OBS RR</a:t>
                      </a:r>
                      <a:endParaRPr lang="en-US" b="1" u="sng"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8"/>
                  </a:ext>
                </a:extLst>
              </a:tr>
              <a:tr h="333093">
                <a:tc>
                  <a:txBody>
                    <a:bodyPr/>
                    <a:lstStyle/>
                    <a:p>
                      <a:r>
                        <a:rPr lang="en-US" b="1" u="none" dirty="0">
                          <a:solidFill>
                            <a:schemeClr val="accent4">
                              <a:lumMod val="10000"/>
                            </a:schemeClr>
                          </a:solidFill>
                          <a:latin typeface="Arial" panose="020B0604020202020204" pitchFamily="34" charset="0"/>
                          <a:cs typeface="Arial" panose="020B0604020202020204" pitchFamily="34" charset="0"/>
                        </a:rPr>
                        <a:t>CASE (+)</a:t>
                      </a:r>
                    </a:p>
                  </a:txBody>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TP</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FP</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TP</a:t>
                      </a:r>
                    </a:p>
                  </a:txBody>
                  <a:tcPr anchor="ctr">
                    <a:solidFill>
                      <a:srgbClr val="CCECFF"/>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FP</a:t>
                      </a:r>
                    </a:p>
                  </a:txBody>
                  <a:tcPr anchor="ctr">
                    <a:solidFill>
                      <a:srgbClr val="CCECFF"/>
                    </a:solidFill>
                  </a:tcPr>
                </a:tc>
                <a:tc rowSpan="2">
                  <a:txBody>
                    <a:bodyPr/>
                    <a:lstStyle/>
                    <a:p>
                      <a:r>
                        <a:rPr lang="en-US" b="1" dirty="0">
                          <a:solidFill>
                            <a:schemeClr val="accent4">
                              <a:lumMod val="10000"/>
                            </a:schemeClr>
                          </a:solidFill>
                          <a:latin typeface="Arial" panose="020B0604020202020204" pitchFamily="34" charset="0"/>
                          <a:cs typeface="Arial" panose="020B0604020202020204" pitchFamily="34" charset="0"/>
                        </a:rPr>
                        <a:t>[a/</a:t>
                      </a:r>
                      <a:r>
                        <a:rPr lang="en-US" b="1" dirty="0" err="1">
                          <a:solidFill>
                            <a:schemeClr val="accent4">
                              <a:lumMod val="10000"/>
                            </a:schemeClr>
                          </a:solidFill>
                          <a:latin typeface="Arial" panose="020B0604020202020204" pitchFamily="34" charset="0"/>
                          <a:cs typeface="Arial" panose="020B0604020202020204" pitchFamily="34" charset="0"/>
                        </a:rPr>
                        <a:t>a+b</a:t>
                      </a:r>
                      <a:r>
                        <a:rPr lang="en-US" b="1" baseline="0" dirty="0">
                          <a:solidFill>
                            <a:schemeClr val="accent4">
                              <a:lumMod val="10000"/>
                            </a:schemeClr>
                          </a:solidFill>
                          <a:latin typeface="Arial" panose="020B0604020202020204" pitchFamily="34" charset="0"/>
                          <a:cs typeface="Arial" panose="020B0604020202020204" pitchFamily="34" charset="0"/>
                        </a:rPr>
                        <a:t> ÷ c/</a:t>
                      </a:r>
                      <a:r>
                        <a:rPr lang="en-US" b="1" baseline="0" dirty="0" err="1">
                          <a:solidFill>
                            <a:schemeClr val="accent4">
                              <a:lumMod val="10000"/>
                            </a:schemeClr>
                          </a:solidFill>
                          <a:latin typeface="Arial" panose="020B0604020202020204" pitchFamily="34" charset="0"/>
                          <a:cs typeface="Arial" panose="020B0604020202020204" pitchFamily="34" charset="0"/>
                        </a:rPr>
                        <a:t>c+d</a:t>
                      </a:r>
                      <a:r>
                        <a:rPr lang="en-US" b="1" baseline="0" dirty="0">
                          <a:solidFill>
                            <a:schemeClr val="accent4">
                              <a:lumMod val="10000"/>
                            </a:schemeClr>
                          </a:solidFill>
                          <a:latin typeface="Arial" panose="020B0604020202020204" pitchFamily="34" charset="0"/>
                          <a:cs typeface="Arial" panose="020B0604020202020204" pitchFamily="34" charset="0"/>
                        </a:rPr>
                        <a:t>]</a:t>
                      </a:r>
                      <a:endParaRPr lang="en-US" b="1"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9"/>
                  </a:ext>
                </a:extLst>
              </a:tr>
              <a:tr h="333093">
                <a:tc>
                  <a:txBody>
                    <a:bodyPr/>
                    <a:lstStyle/>
                    <a:p>
                      <a:endParaRPr lang="en-US" b="1" dirty="0"/>
                    </a:p>
                  </a:txBody>
                  <a:tcPr/>
                </a:tc>
                <a:tc>
                  <a:txBody>
                    <a:bodyPr/>
                    <a:lstStyle/>
                    <a:p>
                      <a:endParaRPr lang="en-US" b="1" dirty="0"/>
                    </a:p>
                  </a:txBody>
                  <a:tcPr anchor="ctr">
                    <a:solidFill>
                      <a:schemeClr val="bg2"/>
                    </a:solidFill>
                  </a:tcPr>
                </a:tc>
                <a:tc>
                  <a:txBody>
                    <a:bodyPr/>
                    <a:lstStyle/>
                    <a:p>
                      <a:endParaRPr lang="en-US" b="1" dirty="0"/>
                    </a:p>
                  </a:txBody>
                  <a:tcPr anchor="ctr">
                    <a:solidFill>
                      <a:schemeClr val="bg2"/>
                    </a:solidFill>
                  </a:tcPr>
                </a:tc>
                <a:tc>
                  <a:txBody>
                    <a:bodyPr/>
                    <a:lstStyle/>
                    <a:p>
                      <a:pPr algn="ctr"/>
                      <a:endParaRPr lang="en-US" b="1"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a:txBody>
                    <a:bodyPr/>
                    <a:lstStyle/>
                    <a:p>
                      <a:pPr algn="ctr"/>
                      <a:endParaRPr lang="en-US" b="1" dirty="0">
                        <a:solidFill>
                          <a:schemeClr val="accent4">
                            <a:lumMod val="10000"/>
                          </a:schemeClr>
                        </a:solidFill>
                        <a:latin typeface="Arial" panose="020B0604020202020204" pitchFamily="34" charset="0"/>
                        <a:cs typeface="Arial" panose="020B0604020202020204" pitchFamily="34" charset="0"/>
                      </a:endParaRPr>
                    </a:p>
                  </a:txBody>
                  <a:tcPr anchor="ctr">
                    <a:solidFill>
                      <a:srgbClr val="CCECFF"/>
                    </a:solidFill>
                  </a:tcPr>
                </a:tc>
                <a:tc vMerge="1">
                  <a:txBody>
                    <a:bodyPr/>
                    <a:lstStyle/>
                    <a:p>
                      <a:endParaRPr lang="en-US" b="1"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0"/>
                  </a:ext>
                </a:extLst>
              </a:tr>
              <a:tr h="582913">
                <a:tc>
                  <a:txBody>
                    <a:bodyPr/>
                    <a:lstStyle/>
                    <a:p>
                      <a:r>
                        <a:rPr lang="en-US" b="1" u="none" dirty="0">
                          <a:solidFill>
                            <a:schemeClr val="accent4">
                              <a:lumMod val="10000"/>
                            </a:schemeClr>
                          </a:solidFill>
                          <a:latin typeface="Arial" panose="020B0604020202020204" pitchFamily="34" charset="0"/>
                          <a:cs typeface="Arial" panose="020B0604020202020204" pitchFamily="34" charset="0"/>
                        </a:rPr>
                        <a:t>CONTROL (-)</a:t>
                      </a:r>
                    </a:p>
                  </a:txBody>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FN</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TN</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FN</a:t>
                      </a:r>
                    </a:p>
                  </a:txBody>
                  <a:tcPr anchor="ctr">
                    <a:solidFill>
                      <a:srgbClr val="CCECFF"/>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TN</a:t>
                      </a:r>
                    </a:p>
                  </a:txBody>
                  <a:tcPr anchor="ctr">
                    <a:solidFill>
                      <a:srgbClr val="CCECFF"/>
                    </a:solidFill>
                  </a:tcPr>
                </a:tc>
                <a:tc>
                  <a:txBody>
                    <a:bodyPr/>
                    <a:lstStyle/>
                    <a:p>
                      <a:endParaRPr lang="en-US" b="1"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1"/>
                  </a:ext>
                </a:extLst>
              </a:tr>
              <a:tr h="333093">
                <a:tc>
                  <a:txBody>
                    <a:bodyPr/>
                    <a:lstStyle/>
                    <a:p>
                      <a:endParaRPr lang="en-US" b="0" u="none" dirty="0">
                        <a:solidFill>
                          <a:schemeClr val="accent4">
                            <a:lumMod val="10000"/>
                          </a:schemeClr>
                        </a:solidFill>
                        <a:latin typeface="Arial" panose="020B0604020202020204" pitchFamily="34" charset="0"/>
                        <a:cs typeface="Arial" panose="020B0604020202020204" pitchFamily="34" charset="0"/>
                      </a:endParaRPr>
                    </a:p>
                  </a:txBody>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A</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B</a:t>
                      </a:r>
                    </a:p>
                  </a:txBody>
                  <a:tcPr anchor="ctr">
                    <a:solidFill>
                      <a:schemeClr val="bg2"/>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C</a:t>
                      </a:r>
                    </a:p>
                  </a:txBody>
                  <a:tcPr anchor="ctr">
                    <a:solidFill>
                      <a:srgbClr val="CCECFF"/>
                    </a:solidFill>
                  </a:tcPr>
                </a:tc>
                <a:tc>
                  <a:txBody>
                    <a:bodyPr/>
                    <a:lstStyle/>
                    <a:p>
                      <a:pPr algn="ctr"/>
                      <a:r>
                        <a:rPr lang="en-US" b="1" dirty="0">
                          <a:solidFill>
                            <a:schemeClr val="accent4">
                              <a:lumMod val="10000"/>
                            </a:schemeClr>
                          </a:solidFill>
                          <a:latin typeface="Arial" panose="020B0604020202020204" pitchFamily="34" charset="0"/>
                          <a:cs typeface="Arial" panose="020B0604020202020204" pitchFamily="34" charset="0"/>
                        </a:rPr>
                        <a:t>D</a:t>
                      </a:r>
                    </a:p>
                  </a:txBody>
                  <a:tcPr anchor="ctr">
                    <a:solidFill>
                      <a:srgbClr val="CCECFF"/>
                    </a:solidFill>
                  </a:tcPr>
                </a:tc>
                <a:tc>
                  <a:txBody>
                    <a:bodyPr/>
                    <a:lstStyle/>
                    <a:p>
                      <a:endParaRPr lang="en-US" b="1" dirty="0">
                        <a:solidFill>
                          <a:schemeClr val="accent4">
                            <a:lumMod val="10000"/>
                          </a:schemeClr>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2"/>
                  </a:ext>
                </a:extLst>
              </a:tr>
            </a:tbl>
          </a:graphicData>
        </a:graphic>
      </p:graphicFrame>
      <p:sp>
        <p:nvSpPr>
          <p:cNvPr id="10" name="TextBox 9"/>
          <p:cNvSpPr txBox="1"/>
          <p:nvPr/>
        </p:nvSpPr>
        <p:spPr>
          <a:xfrm>
            <a:off x="3429000" y="4572000"/>
            <a:ext cx="2667000" cy="923330"/>
          </a:xfrm>
          <a:prstGeom prst="rect">
            <a:avLst/>
          </a:prstGeom>
          <a:noFill/>
          <a:ln>
            <a:solidFill>
              <a:schemeClr val="accent4">
                <a:lumMod val="10000"/>
              </a:schemeClr>
            </a:solidFill>
          </a:ln>
        </p:spPr>
        <p:txBody>
          <a:bodyPr wrap="square" rtlCol="0">
            <a:spAutoFit/>
          </a:bodyPr>
          <a:lstStyle/>
          <a:p>
            <a:pPr algn="ctr"/>
            <a:r>
              <a:rPr lang="en-US" b="1" dirty="0">
                <a:solidFill>
                  <a:schemeClr val="accent4">
                    <a:lumMod val="10000"/>
                  </a:schemeClr>
                </a:solidFill>
              </a:rPr>
              <a:t>a</a:t>
            </a:r>
          </a:p>
          <a:p>
            <a:pPr algn="ctr"/>
            <a:endParaRPr lang="en-US" b="1" dirty="0">
              <a:solidFill>
                <a:schemeClr val="accent4">
                  <a:lumMod val="10000"/>
                </a:schemeClr>
              </a:solidFill>
            </a:endParaRPr>
          </a:p>
          <a:p>
            <a:pPr algn="ctr"/>
            <a:endParaRPr lang="en-US" b="1" dirty="0">
              <a:solidFill>
                <a:schemeClr val="accent4">
                  <a:lumMod val="10000"/>
                </a:schemeClr>
              </a:solidFill>
            </a:endParaRPr>
          </a:p>
        </p:txBody>
      </p:sp>
      <p:sp>
        <p:nvSpPr>
          <p:cNvPr id="11" name="TextBox 10"/>
          <p:cNvSpPr txBox="1"/>
          <p:nvPr/>
        </p:nvSpPr>
        <p:spPr>
          <a:xfrm>
            <a:off x="6096000" y="4563070"/>
            <a:ext cx="2667000" cy="923330"/>
          </a:xfrm>
          <a:prstGeom prst="rect">
            <a:avLst/>
          </a:prstGeom>
          <a:noFill/>
          <a:ln>
            <a:solidFill>
              <a:schemeClr val="accent4">
                <a:lumMod val="10000"/>
              </a:schemeClr>
            </a:solidFill>
          </a:ln>
        </p:spPr>
        <p:txBody>
          <a:bodyPr wrap="square" rtlCol="0">
            <a:spAutoFit/>
          </a:bodyPr>
          <a:lstStyle/>
          <a:p>
            <a:pPr algn="ctr"/>
            <a:r>
              <a:rPr lang="en-US" b="1" dirty="0">
                <a:solidFill>
                  <a:schemeClr val="accent4">
                    <a:lumMod val="10000"/>
                  </a:schemeClr>
                </a:solidFill>
              </a:rPr>
              <a:t>c</a:t>
            </a:r>
          </a:p>
          <a:p>
            <a:pPr algn="ctr"/>
            <a:endParaRPr lang="en-US" b="1" dirty="0">
              <a:solidFill>
                <a:schemeClr val="accent4">
                  <a:lumMod val="10000"/>
                </a:schemeClr>
              </a:solidFill>
            </a:endParaRPr>
          </a:p>
          <a:p>
            <a:pPr algn="ctr"/>
            <a:endParaRPr lang="en-US" b="1" dirty="0">
              <a:solidFill>
                <a:schemeClr val="accent4">
                  <a:lumMod val="10000"/>
                </a:schemeClr>
              </a:solidFill>
            </a:endParaRPr>
          </a:p>
        </p:txBody>
      </p:sp>
      <p:sp>
        <p:nvSpPr>
          <p:cNvPr id="12" name="TextBox 11"/>
          <p:cNvSpPr txBox="1"/>
          <p:nvPr/>
        </p:nvSpPr>
        <p:spPr>
          <a:xfrm>
            <a:off x="3429000" y="5486400"/>
            <a:ext cx="2667000" cy="923330"/>
          </a:xfrm>
          <a:prstGeom prst="rect">
            <a:avLst/>
          </a:prstGeom>
          <a:noFill/>
          <a:ln>
            <a:solidFill>
              <a:schemeClr val="accent4">
                <a:lumMod val="10000"/>
              </a:schemeClr>
            </a:solidFill>
          </a:ln>
        </p:spPr>
        <p:txBody>
          <a:bodyPr wrap="square" rtlCol="0">
            <a:spAutoFit/>
          </a:bodyPr>
          <a:lstStyle/>
          <a:p>
            <a:pPr algn="ctr"/>
            <a:endParaRPr lang="en-US" b="1" dirty="0">
              <a:solidFill>
                <a:schemeClr val="accent4">
                  <a:lumMod val="10000"/>
                </a:schemeClr>
              </a:solidFill>
            </a:endParaRPr>
          </a:p>
          <a:p>
            <a:pPr algn="ctr"/>
            <a:endParaRPr lang="en-US" b="1" dirty="0">
              <a:solidFill>
                <a:schemeClr val="accent4">
                  <a:lumMod val="10000"/>
                </a:schemeClr>
              </a:solidFill>
            </a:endParaRPr>
          </a:p>
          <a:p>
            <a:pPr algn="ctr"/>
            <a:r>
              <a:rPr lang="en-US" b="1" dirty="0">
                <a:solidFill>
                  <a:schemeClr val="accent4">
                    <a:lumMod val="10000"/>
                  </a:schemeClr>
                </a:solidFill>
              </a:rPr>
              <a:t>b</a:t>
            </a:r>
          </a:p>
        </p:txBody>
      </p:sp>
      <p:sp>
        <p:nvSpPr>
          <p:cNvPr id="13" name="TextBox 12"/>
          <p:cNvSpPr txBox="1"/>
          <p:nvPr/>
        </p:nvSpPr>
        <p:spPr>
          <a:xfrm>
            <a:off x="6096000" y="5477470"/>
            <a:ext cx="2667000" cy="923330"/>
          </a:xfrm>
          <a:prstGeom prst="rect">
            <a:avLst/>
          </a:prstGeom>
          <a:noFill/>
          <a:ln>
            <a:solidFill>
              <a:schemeClr val="accent4">
                <a:lumMod val="10000"/>
              </a:schemeClr>
            </a:solidFill>
          </a:ln>
        </p:spPr>
        <p:txBody>
          <a:bodyPr wrap="square" rtlCol="0">
            <a:spAutoFit/>
          </a:bodyPr>
          <a:lstStyle/>
          <a:p>
            <a:pPr algn="ctr"/>
            <a:endParaRPr lang="en-US" b="1" dirty="0">
              <a:solidFill>
                <a:schemeClr val="accent4">
                  <a:lumMod val="10000"/>
                </a:schemeClr>
              </a:solidFill>
            </a:endParaRPr>
          </a:p>
          <a:p>
            <a:pPr algn="ctr"/>
            <a:endParaRPr lang="en-US" b="1" dirty="0">
              <a:solidFill>
                <a:schemeClr val="accent4">
                  <a:lumMod val="10000"/>
                </a:schemeClr>
              </a:solidFill>
            </a:endParaRPr>
          </a:p>
          <a:p>
            <a:pPr algn="ctr"/>
            <a:r>
              <a:rPr lang="en-US" b="1" dirty="0">
                <a:solidFill>
                  <a:schemeClr val="accent4">
                    <a:lumMod val="10000"/>
                  </a:schemeClr>
                </a:solidFill>
              </a:rPr>
              <a:t>d</a:t>
            </a:r>
          </a:p>
        </p:txBody>
      </p:sp>
    </p:spTree>
    <p:extLst>
      <p:ext uri="{BB962C8B-B14F-4D97-AF65-F5344CB8AC3E}">
        <p14:creationId xmlns:p14="http://schemas.microsoft.com/office/powerpoint/2010/main" val="17260888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Assess Impact of Misclassification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Use Se to calculate the </a:t>
            </a:r>
            <a:r>
              <a:rPr lang="en-US" dirty="0">
                <a:solidFill>
                  <a:srgbClr val="FF0000"/>
                </a:solidFill>
              </a:rPr>
              <a:t>TP</a:t>
            </a:r>
            <a:r>
              <a:rPr lang="en-US" dirty="0"/>
              <a:t> among exposed and non-exposed </a:t>
            </a:r>
            <a:r>
              <a:rPr lang="en-US" b="1" i="1" dirty="0"/>
              <a:t>or</a:t>
            </a:r>
            <a:r>
              <a:rPr lang="en-US" dirty="0"/>
              <a:t> disease and non-diseased</a:t>
            </a:r>
          </a:p>
          <a:p>
            <a:pPr marL="514350" indent="-514350">
              <a:buFont typeface="+mj-lt"/>
              <a:buAutoNum type="arabicPeriod"/>
            </a:pPr>
            <a:endParaRPr lang="en-US" dirty="0"/>
          </a:p>
          <a:p>
            <a:pPr marL="514350" indent="-514350">
              <a:buFont typeface="+mj-lt"/>
              <a:buAutoNum type="arabicPeriod"/>
            </a:pPr>
            <a:r>
              <a:rPr lang="en-US" dirty="0"/>
              <a:t>Use </a:t>
            </a:r>
            <a:r>
              <a:rPr lang="en-US" dirty="0" err="1"/>
              <a:t>Sp</a:t>
            </a:r>
            <a:r>
              <a:rPr lang="en-US" dirty="0"/>
              <a:t> to calculate the </a:t>
            </a:r>
            <a:r>
              <a:rPr lang="en-US" dirty="0">
                <a:solidFill>
                  <a:srgbClr val="FF0000"/>
                </a:solidFill>
              </a:rPr>
              <a:t>TN</a:t>
            </a:r>
            <a:r>
              <a:rPr lang="en-US" dirty="0"/>
              <a:t> among exposed and non-exposed </a:t>
            </a:r>
            <a:r>
              <a:rPr lang="en-US" b="1" i="1" dirty="0"/>
              <a:t>or</a:t>
            </a:r>
            <a:r>
              <a:rPr lang="en-US" dirty="0"/>
              <a:t> disease and non-diseased</a:t>
            </a:r>
          </a:p>
          <a:p>
            <a:pPr marL="514350" indent="-514350">
              <a:buFont typeface="+mj-lt"/>
              <a:buAutoNum type="arabicPeriod"/>
            </a:pPr>
            <a:endParaRPr lang="en-US" dirty="0"/>
          </a:p>
          <a:p>
            <a:pPr marL="514350" indent="-514350">
              <a:buFont typeface="+mj-lt"/>
              <a:buAutoNum type="arabicPeriod"/>
            </a:pPr>
            <a:r>
              <a:rPr lang="en-US" dirty="0"/>
              <a:t>Use simple algebra to determine FP and FN</a:t>
            </a:r>
          </a:p>
          <a:p>
            <a:pPr marL="514350" indent="-514350">
              <a:buFont typeface="+mj-lt"/>
              <a:buAutoNum type="arabicPeriod"/>
            </a:pPr>
            <a:endParaRPr lang="en-US" dirty="0"/>
          </a:p>
          <a:p>
            <a:pPr marL="514350" indent="-514350">
              <a:buFont typeface="+mj-lt"/>
              <a:buAutoNum type="arabicPeriod"/>
            </a:pPr>
            <a:r>
              <a:rPr lang="en-US" dirty="0"/>
              <a:t>Reconstruct contingency table using adjusted cell counts (a, b, c, d)</a:t>
            </a:r>
          </a:p>
          <a:p>
            <a:endParaRPr lang="en-US" dirty="0"/>
          </a:p>
          <a:p>
            <a:endParaRPr lang="en-US" dirty="0"/>
          </a:p>
        </p:txBody>
      </p:sp>
    </p:spTree>
    <p:extLst>
      <p:ext uri="{BB962C8B-B14F-4D97-AF65-F5344CB8AC3E}">
        <p14:creationId xmlns:p14="http://schemas.microsoft.com/office/powerpoint/2010/main" val="18835736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Assess Impact of Misclassification</a:t>
            </a:r>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US" dirty="0"/>
              <a:t>Calculate a new measure of association using updated contingency table</a:t>
            </a:r>
          </a:p>
          <a:p>
            <a:pPr marL="514350" indent="-514350">
              <a:buFont typeface="+mj-lt"/>
              <a:buAutoNum type="arabicPeriod" startAt="5"/>
            </a:pPr>
            <a:endParaRPr lang="en-US" dirty="0"/>
          </a:p>
          <a:p>
            <a:pPr marL="514350" indent="-514350">
              <a:buFont typeface="+mj-lt"/>
              <a:buAutoNum type="arabicPeriod" startAt="5"/>
            </a:pPr>
            <a:r>
              <a:rPr lang="en-US" dirty="0"/>
              <a:t>Describe the impact, if any that misclassification has on your measure of association</a:t>
            </a:r>
          </a:p>
          <a:p>
            <a:pPr marL="969962" lvl="1" indent="-514350"/>
            <a:r>
              <a:rPr lang="en-US" dirty="0">
                <a:solidFill>
                  <a:schemeClr val="accent4">
                    <a:lumMod val="10000"/>
                  </a:schemeClr>
                </a:solidFill>
              </a:rPr>
              <a:t>On average, do you expect it to be biased towards/away from null?</a:t>
            </a:r>
          </a:p>
          <a:p>
            <a:pPr marL="969962" lvl="1" indent="-514350"/>
            <a:r>
              <a:rPr lang="en-US" dirty="0">
                <a:solidFill>
                  <a:schemeClr val="accent4">
                    <a:lumMod val="10000"/>
                  </a:schemeClr>
                </a:solidFill>
              </a:rPr>
              <a:t>How can sensitivity or specificity explain any bias in your estimate?</a:t>
            </a:r>
          </a:p>
          <a:p>
            <a:pPr marL="969962" lvl="1" indent="-514350"/>
            <a:r>
              <a:rPr lang="en-US" dirty="0">
                <a:solidFill>
                  <a:schemeClr val="accent4">
                    <a:lumMod val="10000"/>
                  </a:schemeClr>
                </a:solidFill>
              </a:rPr>
              <a:t>On average, are your over/under-estimating exposure or disease in a particular group?</a:t>
            </a:r>
          </a:p>
          <a:p>
            <a:endParaRPr lang="en-US" dirty="0"/>
          </a:p>
        </p:txBody>
      </p:sp>
    </p:spTree>
    <p:extLst>
      <p:ext uri="{BB962C8B-B14F-4D97-AF65-F5344CB8AC3E}">
        <p14:creationId xmlns:p14="http://schemas.microsoft.com/office/powerpoint/2010/main" val="31896697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 Impact of Misclassification</a:t>
            </a:r>
          </a:p>
        </p:txBody>
      </p:sp>
      <p:sp>
        <p:nvSpPr>
          <p:cNvPr id="3" name="Content Placeholder 2"/>
          <p:cNvSpPr>
            <a:spLocks noGrp="1"/>
          </p:cNvSpPr>
          <p:nvPr>
            <p:ph idx="1"/>
          </p:nvPr>
        </p:nvSpPr>
        <p:spPr/>
        <p:txBody>
          <a:bodyPr/>
          <a:lstStyle/>
          <a:p>
            <a:r>
              <a:rPr lang="en-US" dirty="0"/>
              <a:t>In practice, steps 1 and 2 are an algebraic nightmare (see Modern Epidemiology, 2</a:t>
            </a:r>
            <a:r>
              <a:rPr lang="en-US" baseline="30000" dirty="0"/>
              <a:t>nd</a:t>
            </a:r>
            <a:r>
              <a:rPr lang="en-US" dirty="0"/>
              <a:t> edition, chapter 19 for proof)</a:t>
            </a:r>
          </a:p>
          <a:p>
            <a:endParaRPr lang="en-US" dirty="0"/>
          </a:p>
          <a:p>
            <a:r>
              <a:rPr lang="en-US" dirty="0"/>
              <a:t>Sensitivity and specificity rates usually must be calculated from a validation sub-sample</a:t>
            </a:r>
          </a:p>
          <a:p>
            <a:endParaRPr lang="en-US" dirty="0"/>
          </a:p>
          <a:p>
            <a:r>
              <a:rPr lang="en-US" dirty="0"/>
              <a:t>If a validation subsample exists, we can us multiple imputation to incorporate the validation subsample and calculate an estimate adjusted for misclassification</a:t>
            </a:r>
          </a:p>
        </p:txBody>
      </p:sp>
    </p:spTree>
    <p:extLst>
      <p:ext uri="{BB962C8B-B14F-4D97-AF65-F5344CB8AC3E}">
        <p14:creationId xmlns:p14="http://schemas.microsoft.com/office/powerpoint/2010/main" val="3428425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Which scenario describes non-differential misclassification?</a:t>
            </a:r>
          </a:p>
        </p:txBody>
      </p:sp>
      <p:sp>
        <p:nvSpPr>
          <p:cNvPr id="4" name="Text Placeholder 3"/>
          <p:cNvSpPr>
            <a:spLocks noGrp="1"/>
          </p:cNvSpPr>
          <p:nvPr>
            <p:ph type="body" idx="1"/>
          </p:nvPr>
        </p:nvSpPr>
        <p:spPr/>
        <p:txBody>
          <a:bodyPr/>
          <a:lstStyle/>
          <a:p>
            <a:r>
              <a:rPr lang="en-US" dirty="0"/>
              <a:t>Scenario 1		</a:t>
            </a:r>
          </a:p>
        </p:txBody>
      </p:sp>
      <p:sp>
        <p:nvSpPr>
          <p:cNvPr id="5" name="Content Placeholder 4"/>
          <p:cNvSpPr>
            <a:spLocks noGrp="1"/>
          </p:cNvSpPr>
          <p:nvPr>
            <p:ph sz="half" idx="2"/>
          </p:nvPr>
        </p:nvSpPr>
        <p:spPr/>
        <p:txBody>
          <a:bodyPr/>
          <a:lstStyle/>
          <a:p>
            <a:r>
              <a:rPr lang="en-US" dirty="0"/>
              <a:t>15% of women exposed to radiation were categorized as being non-exposed</a:t>
            </a:r>
          </a:p>
          <a:p>
            <a:endParaRPr lang="en-US" dirty="0"/>
          </a:p>
          <a:p>
            <a:r>
              <a:rPr lang="en-US" dirty="0"/>
              <a:t>15% of women not exposed to radiation were categorized as being exposed</a:t>
            </a:r>
          </a:p>
          <a:p>
            <a:pPr marL="0" indent="0">
              <a:buNone/>
            </a:pPr>
            <a:endParaRPr lang="en-US" dirty="0"/>
          </a:p>
          <a:p>
            <a:pPr marL="0" indent="0">
              <a:buNone/>
            </a:pPr>
            <a:endParaRPr lang="en-US" dirty="0"/>
          </a:p>
        </p:txBody>
      </p:sp>
      <p:sp>
        <p:nvSpPr>
          <p:cNvPr id="6" name="Text Placeholder 5"/>
          <p:cNvSpPr>
            <a:spLocks noGrp="1"/>
          </p:cNvSpPr>
          <p:nvPr>
            <p:ph type="body" sz="quarter" idx="3"/>
          </p:nvPr>
        </p:nvSpPr>
        <p:spPr/>
        <p:txBody>
          <a:bodyPr/>
          <a:lstStyle/>
          <a:p>
            <a:r>
              <a:rPr lang="en-US" dirty="0"/>
              <a:t>Scenario 2</a:t>
            </a:r>
          </a:p>
        </p:txBody>
      </p:sp>
      <p:sp>
        <p:nvSpPr>
          <p:cNvPr id="7" name="Content Placeholder 6"/>
          <p:cNvSpPr>
            <a:spLocks noGrp="1"/>
          </p:cNvSpPr>
          <p:nvPr>
            <p:ph sz="quarter" idx="4"/>
          </p:nvPr>
        </p:nvSpPr>
        <p:spPr/>
        <p:txBody>
          <a:bodyPr/>
          <a:lstStyle/>
          <a:p>
            <a:r>
              <a:rPr lang="en-US" dirty="0"/>
              <a:t>20% of women exposed to radiation were classified as being unexposed</a:t>
            </a:r>
          </a:p>
          <a:p>
            <a:endParaRPr lang="en-US" dirty="0"/>
          </a:p>
          <a:p>
            <a:r>
              <a:rPr lang="en-US" dirty="0"/>
              <a:t>0% of women not exposed to radiation were classified as being exposed</a:t>
            </a:r>
          </a:p>
        </p:txBody>
      </p:sp>
    </p:spTree>
    <p:extLst>
      <p:ext uri="{BB962C8B-B14F-4D97-AF65-F5344CB8AC3E}">
        <p14:creationId xmlns:p14="http://schemas.microsoft.com/office/powerpoint/2010/main" val="20006021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Lab 4 Part 2</a:t>
            </a: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42864585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Information Biases Common to Epidemiology</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39883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 of Bias</a:t>
            </a:r>
          </a:p>
        </p:txBody>
      </p:sp>
      <p:sp>
        <p:nvSpPr>
          <p:cNvPr id="3" name="Content Placeholder 2"/>
          <p:cNvSpPr>
            <a:spLocks noGrp="1"/>
          </p:cNvSpPr>
          <p:nvPr>
            <p:ph idx="1"/>
          </p:nvPr>
        </p:nvSpPr>
        <p:spPr/>
        <p:txBody>
          <a:bodyPr/>
          <a:lstStyle/>
          <a:p>
            <a:r>
              <a:rPr lang="en-US" dirty="0"/>
              <a:t>Positive/Negative</a:t>
            </a:r>
          </a:p>
          <a:p>
            <a:pPr lvl="1"/>
            <a:r>
              <a:rPr lang="en-US" dirty="0">
                <a:solidFill>
                  <a:schemeClr val="accent4">
                    <a:lumMod val="10000"/>
                  </a:schemeClr>
                </a:solidFill>
              </a:rPr>
              <a:t>Observed measure of effect is higher/lower than true value</a:t>
            </a:r>
          </a:p>
          <a:p>
            <a:pPr marL="457200" lvl="1" indent="0">
              <a:buNone/>
            </a:pPr>
            <a:endParaRPr lang="en-US" dirty="0"/>
          </a:p>
          <a:p>
            <a:r>
              <a:rPr lang="en-US" dirty="0"/>
              <a:t>Toward/Away from Null (no effect)</a:t>
            </a:r>
          </a:p>
          <a:p>
            <a:pPr lvl="1"/>
            <a:r>
              <a:rPr lang="en-US" dirty="0">
                <a:solidFill>
                  <a:schemeClr val="accent4">
                    <a:lumMod val="10000"/>
                  </a:schemeClr>
                </a:solidFill>
              </a:rPr>
              <a:t>Observed measure of effect is closer/further from the true value</a:t>
            </a:r>
          </a:p>
          <a:p>
            <a:pPr lvl="2"/>
            <a:r>
              <a:rPr lang="en-US" dirty="0">
                <a:solidFill>
                  <a:schemeClr val="accent4">
                    <a:lumMod val="10000"/>
                  </a:schemeClr>
                </a:solidFill>
              </a:rPr>
              <a:t>Ratios: Null is 1</a:t>
            </a:r>
          </a:p>
          <a:p>
            <a:pPr lvl="2"/>
            <a:r>
              <a:rPr lang="en-US" dirty="0">
                <a:solidFill>
                  <a:schemeClr val="accent4">
                    <a:lumMod val="10000"/>
                  </a:schemeClr>
                </a:solidFill>
              </a:rPr>
              <a:t>Risk Difference: Null is 0</a:t>
            </a:r>
          </a:p>
        </p:txBody>
      </p:sp>
    </p:spTree>
    <p:extLst>
      <p:ext uri="{BB962C8B-B14F-4D97-AF65-F5344CB8AC3E}">
        <p14:creationId xmlns:p14="http://schemas.microsoft.com/office/powerpoint/2010/main" val="40685661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Bias</a:t>
            </a:r>
          </a:p>
        </p:txBody>
      </p:sp>
      <p:sp>
        <p:nvSpPr>
          <p:cNvPr id="3" name="Content Placeholder 2"/>
          <p:cNvSpPr>
            <a:spLocks noGrp="1"/>
          </p:cNvSpPr>
          <p:nvPr>
            <p:ph idx="1"/>
          </p:nvPr>
        </p:nvSpPr>
        <p:spPr/>
        <p:txBody>
          <a:bodyPr>
            <a:normAutofit/>
          </a:bodyPr>
          <a:lstStyle/>
          <a:p>
            <a:r>
              <a:rPr lang="en-US" dirty="0"/>
              <a:t>Distortion in the measure of association resulting from systematic error in the assignment of either exposure or outcomes</a:t>
            </a:r>
          </a:p>
          <a:p>
            <a:endParaRPr lang="en-US" dirty="0"/>
          </a:p>
          <a:p>
            <a:r>
              <a:rPr lang="en-US" dirty="0"/>
              <a:t>Most likely to occur at state of data collection</a:t>
            </a:r>
          </a:p>
          <a:p>
            <a:pPr lvl="1"/>
            <a:r>
              <a:rPr lang="en-US" dirty="0"/>
              <a:t>Can occur at virtually any stage in the study</a:t>
            </a:r>
          </a:p>
          <a:p>
            <a:endParaRPr lang="en-US" dirty="0"/>
          </a:p>
        </p:txBody>
      </p:sp>
    </p:spTree>
    <p:extLst>
      <p:ext uri="{BB962C8B-B14F-4D97-AF65-F5344CB8AC3E}">
        <p14:creationId xmlns:p14="http://schemas.microsoft.com/office/powerpoint/2010/main" val="22320547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Information Bias</a:t>
            </a:r>
          </a:p>
        </p:txBody>
      </p:sp>
      <p:sp>
        <p:nvSpPr>
          <p:cNvPr id="3" name="Content Placeholder 2"/>
          <p:cNvSpPr>
            <a:spLocks noGrp="1"/>
          </p:cNvSpPr>
          <p:nvPr>
            <p:ph idx="1"/>
          </p:nvPr>
        </p:nvSpPr>
        <p:spPr/>
        <p:txBody>
          <a:bodyPr>
            <a:normAutofit lnSpcReduction="10000"/>
          </a:bodyPr>
          <a:lstStyle/>
          <a:p>
            <a:r>
              <a:rPr lang="en-US" dirty="0"/>
              <a:t>Bias in abstracting records</a:t>
            </a:r>
          </a:p>
          <a:p>
            <a:endParaRPr lang="en-US" dirty="0"/>
          </a:p>
          <a:p>
            <a:r>
              <a:rPr lang="en-US" dirty="0"/>
              <a:t>Bias in interviewing</a:t>
            </a:r>
          </a:p>
          <a:p>
            <a:endParaRPr lang="en-US" dirty="0"/>
          </a:p>
          <a:p>
            <a:r>
              <a:rPr lang="en-US" dirty="0"/>
              <a:t>Bias from surrogate interviews</a:t>
            </a:r>
          </a:p>
          <a:p>
            <a:endParaRPr lang="en-US" dirty="0"/>
          </a:p>
          <a:p>
            <a:r>
              <a:rPr lang="en-US" dirty="0"/>
              <a:t>Surveillance bias</a:t>
            </a:r>
          </a:p>
          <a:p>
            <a:endParaRPr lang="en-US" dirty="0"/>
          </a:p>
          <a:p>
            <a:r>
              <a:rPr lang="en-US" dirty="0"/>
              <a:t>Reporting and recall bias</a:t>
            </a:r>
          </a:p>
        </p:txBody>
      </p:sp>
    </p:spTree>
    <p:extLst>
      <p:ext uri="{BB962C8B-B14F-4D97-AF65-F5344CB8AC3E}">
        <p14:creationId xmlns:p14="http://schemas.microsoft.com/office/powerpoint/2010/main" val="25863568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Adds Up</a:t>
            </a:r>
          </a:p>
        </p:txBody>
      </p:sp>
      <p:sp>
        <p:nvSpPr>
          <p:cNvPr id="3" name="Content Placeholder 2"/>
          <p:cNvSpPr>
            <a:spLocks noGrp="1"/>
          </p:cNvSpPr>
          <p:nvPr>
            <p:ph idx="1"/>
          </p:nvPr>
        </p:nvSpPr>
        <p:spPr/>
        <p:txBody>
          <a:bodyPr/>
          <a:lstStyle/>
          <a:p>
            <a:r>
              <a:rPr lang="en-US" dirty="0"/>
              <a:t>In epidemiological studies, sensitivity and specificity can vary for measurements of:</a:t>
            </a:r>
          </a:p>
          <a:p>
            <a:pPr lvl="1"/>
            <a:r>
              <a:rPr lang="en-US" dirty="0">
                <a:solidFill>
                  <a:schemeClr val="accent4">
                    <a:lumMod val="10000"/>
                  </a:schemeClr>
                </a:solidFill>
              </a:rPr>
              <a:t>Exposure</a:t>
            </a:r>
          </a:p>
          <a:p>
            <a:pPr lvl="1"/>
            <a:endParaRPr lang="en-US" dirty="0">
              <a:solidFill>
                <a:schemeClr val="accent4">
                  <a:lumMod val="10000"/>
                </a:schemeClr>
              </a:solidFill>
            </a:endParaRPr>
          </a:p>
          <a:p>
            <a:pPr lvl="1"/>
            <a:r>
              <a:rPr lang="en-US" dirty="0">
                <a:solidFill>
                  <a:schemeClr val="accent4">
                    <a:lumMod val="10000"/>
                  </a:schemeClr>
                </a:solidFill>
              </a:rPr>
              <a:t>Outcome</a:t>
            </a:r>
          </a:p>
          <a:p>
            <a:pPr lvl="1"/>
            <a:endParaRPr lang="en-US" dirty="0">
              <a:solidFill>
                <a:schemeClr val="accent4">
                  <a:lumMod val="10000"/>
                </a:schemeClr>
              </a:solidFill>
            </a:endParaRPr>
          </a:p>
          <a:p>
            <a:pPr lvl="1"/>
            <a:r>
              <a:rPr lang="en-US" dirty="0">
                <a:solidFill>
                  <a:schemeClr val="accent4">
                    <a:lumMod val="10000"/>
                  </a:schemeClr>
                </a:solidFill>
              </a:rPr>
              <a:t>Confounders</a:t>
            </a:r>
          </a:p>
        </p:txBody>
      </p:sp>
    </p:spTree>
    <p:extLst>
      <p:ext uri="{BB962C8B-B14F-4D97-AF65-F5344CB8AC3E}">
        <p14:creationId xmlns:p14="http://schemas.microsoft.com/office/powerpoint/2010/main" val="4442555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Biases in Questionnaire Studies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Way a question is designed</a:t>
            </a:r>
          </a:p>
          <a:p>
            <a:pPr marL="969962" lvl="1" indent="-514350"/>
            <a:r>
              <a:rPr lang="en-US" dirty="0">
                <a:solidFill>
                  <a:schemeClr val="accent4">
                    <a:lumMod val="10000"/>
                  </a:schemeClr>
                </a:solidFill>
              </a:rPr>
              <a:t>vague wording, leading, intrusive, inconsistent</a:t>
            </a:r>
          </a:p>
          <a:p>
            <a:pPr marL="514350" indent="-514350">
              <a:buFont typeface="+mj-lt"/>
              <a:buAutoNum type="arabicPeriod"/>
            </a:pPr>
            <a:endParaRPr lang="en-US" dirty="0"/>
          </a:p>
          <a:p>
            <a:pPr marL="514350" indent="-514350">
              <a:buFont typeface="+mj-lt"/>
              <a:buAutoNum type="arabicPeriod"/>
            </a:pPr>
            <a:r>
              <a:rPr lang="en-US" dirty="0"/>
              <a:t>Way a questionnaire is designed</a:t>
            </a:r>
          </a:p>
          <a:p>
            <a:pPr marL="914400" lvl="2" indent="-514350"/>
            <a:r>
              <a:rPr lang="en-US" sz="3000" dirty="0">
                <a:solidFill>
                  <a:schemeClr val="accent4">
                    <a:lumMod val="10000"/>
                  </a:schemeClr>
                </a:solidFill>
              </a:rPr>
              <a:t>format, length, skipping patterns </a:t>
            </a:r>
            <a:endParaRPr lang="en-US" dirty="0"/>
          </a:p>
          <a:p>
            <a:pPr marL="514350" indent="-514350">
              <a:buFont typeface="+mj-lt"/>
              <a:buAutoNum type="arabicPeriod"/>
            </a:pPr>
            <a:endParaRPr lang="en-US" dirty="0"/>
          </a:p>
          <a:p>
            <a:pPr marL="514350" indent="-514350">
              <a:buFont typeface="+mj-lt"/>
              <a:buAutoNum type="arabicPeriod"/>
            </a:pPr>
            <a:r>
              <a:rPr lang="en-US" dirty="0"/>
              <a:t>How the question is administered</a:t>
            </a:r>
          </a:p>
          <a:p>
            <a:pPr marL="969962" lvl="1" indent="-514350"/>
            <a:r>
              <a:rPr lang="en-US" dirty="0">
                <a:solidFill>
                  <a:schemeClr val="accent4">
                    <a:lumMod val="10000"/>
                  </a:schemeClr>
                </a:solidFill>
              </a:rPr>
              <a:t>interviewer </a:t>
            </a:r>
            <a:r>
              <a:rPr lang="en-US" dirty="0" err="1">
                <a:solidFill>
                  <a:schemeClr val="accent4">
                    <a:lumMod val="10000"/>
                  </a:schemeClr>
                </a:solidFill>
              </a:rPr>
              <a:t>nonblinding</a:t>
            </a:r>
            <a:r>
              <a:rPr lang="en-US" dirty="0">
                <a:solidFill>
                  <a:schemeClr val="accent4">
                    <a:lumMod val="10000"/>
                  </a:schemeClr>
                </a:solidFill>
              </a:rPr>
              <a:t>, unacceptability, recall, cultural</a:t>
            </a:r>
          </a:p>
        </p:txBody>
      </p:sp>
      <p:sp>
        <p:nvSpPr>
          <p:cNvPr id="4" name="TextBox 3"/>
          <p:cNvSpPr txBox="1"/>
          <p:nvPr/>
        </p:nvSpPr>
        <p:spPr>
          <a:xfrm>
            <a:off x="4800600" y="5920026"/>
            <a:ext cx="5791200" cy="861774"/>
          </a:xfrm>
          <a:prstGeom prst="rect">
            <a:avLst/>
          </a:prstGeom>
          <a:noFill/>
        </p:spPr>
        <p:txBody>
          <a:bodyPr wrap="square" rtlCol="0">
            <a:spAutoFit/>
          </a:bodyPr>
          <a:lstStyle/>
          <a:p>
            <a:r>
              <a:rPr lang="en-US" sz="1600" dirty="0">
                <a:solidFill>
                  <a:schemeClr val="accent4">
                    <a:lumMod val="10000"/>
                  </a:schemeClr>
                </a:solidFill>
              </a:rPr>
              <a:t>Choi and Pak. A Catalog of Biases in Questionnaires. </a:t>
            </a:r>
            <a:r>
              <a:rPr lang="en-US" sz="1600" dirty="0" err="1">
                <a:solidFill>
                  <a:schemeClr val="accent4">
                    <a:lumMod val="10000"/>
                  </a:schemeClr>
                </a:solidFill>
              </a:rPr>
              <a:t>Prev</a:t>
            </a:r>
            <a:r>
              <a:rPr lang="en-US" sz="1600" dirty="0">
                <a:solidFill>
                  <a:schemeClr val="accent4">
                    <a:lumMod val="10000"/>
                  </a:schemeClr>
                </a:solidFill>
              </a:rPr>
              <a:t> Chronic Disease [serial online] 2005. Available from URL:</a:t>
            </a:r>
          </a:p>
          <a:p>
            <a:r>
              <a:rPr lang="en-US" sz="1600" dirty="0">
                <a:solidFill>
                  <a:schemeClr val="accent4">
                    <a:lumMod val="10000"/>
                  </a:schemeClr>
                </a:solidFill>
              </a:rPr>
              <a:t>http://www.cdc.gov/pcd/issues/2005/jan/04_0050.htm</a:t>
            </a:r>
          </a:p>
        </p:txBody>
      </p:sp>
    </p:spTree>
    <p:extLst>
      <p:ext uri="{BB962C8B-B14F-4D97-AF65-F5344CB8AC3E}">
        <p14:creationId xmlns:p14="http://schemas.microsoft.com/office/powerpoint/2010/main" val="22084632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Bias</a:t>
            </a:r>
          </a:p>
        </p:txBody>
      </p:sp>
      <p:sp>
        <p:nvSpPr>
          <p:cNvPr id="3" name="Content Placeholder 2"/>
          <p:cNvSpPr>
            <a:spLocks noGrp="1"/>
          </p:cNvSpPr>
          <p:nvPr>
            <p:ph idx="1"/>
          </p:nvPr>
        </p:nvSpPr>
        <p:spPr/>
        <p:txBody>
          <a:bodyPr>
            <a:normAutofit/>
          </a:bodyPr>
          <a:lstStyle/>
          <a:p>
            <a:r>
              <a:rPr lang="en-US" dirty="0"/>
              <a:t>Bias that results in the misclassification of exposure due to the inaccurate recall of exposure status</a:t>
            </a:r>
          </a:p>
          <a:p>
            <a:endParaRPr lang="en-US" dirty="0"/>
          </a:p>
          <a:p>
            <a:r>
              <a:rPr lang="en-US" dirty="0"/>
              <a:t>Case-Control Studies</a:t>
            </a:r>
          </a:p>
          <a:p>
            <a:pPr lvl="1"/>
            <a:r>
              <a:rPr lang="en-US" b="1" u="sng" dirty="0">
                <a:solidFill>
                  <a:schemeClr val="accent4">
                    <a:lumMod val="10000"/>
                  </a:schemeClr>
                </a:solidFill>
              </a:rPr>
              <a:t>Differential</a:t>
            </a:r>
            <a:r>
              <a:rPr lang="en-US" dirty="0">
                <a:solidFill>
                  <a:schemeClr val="accent4">
                    <a:lumMod val="10000"/>
                  </a:schemeClr>
                </a:solidFill>
              </a:rPr>
              <a:t>: error differs between cases and controls</a:t>
            </a:r>
          </a:p>
          <a:p>
            <a:pPr lvl="1"/>
            <a:r>
              <a:rPr lang="en-US" b="1" u="sng" dirty="0">
                <a:solidFill>
                  <a:schemeClr val="accent4">
                    <a:lumMod val="10000"/>
                  </a:schemeClr>
                </a:solidFill>
              </a:rPr>
              <a:t>Non-Differential</a:t>
            </a:r>
            <a:r>
              <a:rPr lang="en-US" dirty="0">
                <a:solidFill>
                  <a:schemeClr val="accent4">
                    <a:lumMod val="10000"/>
                  </a:schemeClr>
                </a:solidFill>
              </a:rPr>
              <a:t>: error is same between cases and controls</a:t>
            </a:r>
          </a:p>
        </p:txBody>
      </p:sp>
    </p:spTree>
    <p:extLst>
      <p:ext uri="{BB962C8B-B14F-4D97-AF65-F5344CB8AC3E}">
        <p14:creationId xmlns:p14="http://schemas.microsoft.com/office/powerpoint/2010/main" val="24391881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Ascertainment of Recall Bias</a:t>
            </a:r>
          </a:p>
        </p:txBody>
      </p:sp>
      <p:graphicFrame>
        <p:nvGraphicFramePr>
          <p:cNvPr id="6" name="Content Placeholder 5"/>
          <p:cNvGraphicFramePr>
            <a:graphicFrameLocks noGrp="1"/>
          </p:cNvGraphicFramePr>
          <p:nvPr>
            <p:ph idx="1"/>
          </p:nvPr>
        </p:nvGraphicFramePr>
        <p:xfrm>
          <a:off x="1917700" y="1600200"/>
          <a:ext cx="8293100" cy="4495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81615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 Recall Bias	</a:t>
            </a:r>
          </a:p>
        </p:txBody>
      </p:sp>
      <p:sp>
        <p:nvSpPr>
          <p:cNvPr id="3" name="Content Placeholder 2"/>
          <p:cNvSpPr>
            <a:spLocks noGrp="1"/>
          </p:cNvSpPr>
          <p:nvPr>
            <p:ph idx="1"/>
          </p:nvPr>
        </p:nvSpPr>
        <p:spPr/>
        <p:txBody>
          <a:bodyPr>
            <a:normAutofit fontScale="85000" lnSpcReduction="20000"/>
          </a:bodyPr>
          <a:lstStyle/>
          <a:p>
            <a:r>
              <a:rPr lang="en-US" dirty="0"/>
              <a:t>Verify Participant Responses</a:t>
            </a:r>
          </a:p>
          <a:p>
            <a:pPr lvl="1"/>
            <a:r>
              <a:rPr lang="en-US" dirty="0">
                <a:solidFill>
                  <a:schemeClr val="accent4">
                    <a:lumMod val="10000"/>
                  </a:schemeClr>
                </a:solidFill>
              </a:rPr>
              <a:t>Medical or pharmacy records</a:t>
            </a:r>
          </a:p>
          <a:p>
            <a:endParaRPr lang="en-US" dirty="0"/>
          </a:p>
          <a:p>
            <a:r>
              <a:rPr lang="en-US" dirty="0"/>
              <a:t>Use of Diseased and Healthy Controls</a:t>
            </a:r>
          </a:p>
          <a:p>
            <a:pPr lvl="1"/>
            <a:r>
              <a:rPr lang="en-US" dirty="0">
                <a:solidFill>
                  <a:schemeClr val="accent4">
                    <a:lumMod val="10000"/>
                  </a:schemeClr>
                </a:solidFill>
              </a:rPr>
              <a:t>Introduce similar bias in exposure odds of controls</a:t>
            </a:r>
          </a:p>
          <a:p>
            <a:endParaRPr lang="en-US" dirty="0"/>
          </a:p>
          <a:p>
            <a:r>
              <a:rPr lang="en-US" dirty="0"/>
              <a:t>Use of Objective Markers of Exposure</a:t>
            </a:r>
          </a:p>
          <a:p>
            <a:pPr lvl="1"/>
            <a:r>
              <a:rPr lang="en-US" dirty="0">
                <a:solidFill>
                  <a:schemeClr val="accent4">
                    <a:lumMod val="10000"/>
                  </a:schemeClr>
                </a:solidFill>
              </a:rPr>
              <a:t>Less prone to recall bias</a:t>
            </a:r>
          </a:p>
          <a:p>
            <a:endParaRPr lang="en-US" dirty="0"/>
          </a:p>
          <a:p>
            <a:r>
              <a:rPr lang="en-US" dirty="0"/>
              <a:t>Ask about related exposures that are unlikely causal</a:t>
            </a:r>
          </a:p>
          <a:p>
            <a:endParaRPr lang="en-US" dirty="0"/>
          </a:p>
          <a:p>
            <a:r>
              <a:rPr lang="en-US" dirty="0"/>
              <a:t>Use of Cohort Study Design (nested case-control)</a:t>
            </a:r>
          </a:p>
        </p:txBody>
      </p:sp>
    </p:spTree>
    <p:extLst>
      <p:ext uri="{BB962C8B-B14F-4D97-AF65-F5344CB8AC3E}">
        <p14:creationId xmlns:p14="http://schemas.microsoft.com/office/powerpoint/2010/main" val="15016821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Interviewer Bias</a:t>
            </a:r>
          </a:p>
        </p:txBody>
      </p:sp>
      <p:sp>
        <p:nvSpPr>
          <p:cNvPr id="3" name="Content Placeholder 2"/>
          <p:cNvSpPr>
            <a:spLocks noGrp="1"/>
          </p:cNvSpPr>
          <p:nvPr>
            <p:ph idx="1"/>
          </p:nvPr>
        </p:nvSpPr>
        <p:spPr/>
        <p:txBody>
          <a:bodyPr/>
          <a:lstStyle/>
          <a:p>
            <a:r>
              <a:rPr lang="en-US" dirty="0"/>
              <a:t>Systematic error in soliciting, recording or interpreting information from study subjects based on their exposure/disease status</a:t>
            </a:r>
          </a:p>
          <a:p>
            <a:endParaRPr lang="en-US" dirty="0"/>
          </a:p>
          <a:p>
            <a:r>
              <a:rPr lang="en-US" dirty="0"/>
              <a:t>Case-Control Studies</a:t>
            </a:r>
          </a:p>
          <a:p>
            <a:pPr lvl="1"/>
            <a:r>
              <a:rPr lang="en-US" dirty="0">
                <a:solidFill>
                  <a:schemeClr val="accent4">
                    <a:lumMod val="10000"/>
                  </a:schemeClr>
                </a:solidFill>
              </a:rPr>
              <a:t>Result in overestimation of association between exposure and disease</a:t>
            </a:r>
          </a:p>
        </p:txBody>
      </p:sp>
    </p:spTree>
    <p:extLst>
      <p:ext uri="{BB962C8B-B14F-4D97-AF65-F5344CB8AC3E}">
        <p14:creationId xmlns:p14="http://schemas.microsoft.com/office/powerpoint/2010/main" val="28152887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Toxic Shock Syndrome &amp; Tampons</a:t>
            </a:r>
          </a:p>
        </p:txBody>
      </p:sp>
      <p:sp>
        <p:nvSpPr>
          <p:cNvPr id="3" name="Content Placeholder 2"/>
          <p:cNvSpPr>
            <a:spLocks noGrp="1"/>
          </p:cNvSpPr>
          <p:nvPr>
            <p:ph idx="1"/>
          </p:nvPr>
        </p:nvSpPr>
        <p:spPr/>
        <p:txBody>
          <a:bodyPr>
            <a:normAutofit/>
          </a:bodyPr>
          <a:lstStyle/>
          <a:p>
            <a:r>
              <a:rPr lang="en-US" dirty="0"/>
              <a:t>Interviewers probed more extensively for past tampon use in cases than in controls</a:t>
            </a:r>
          </a:p>
          <a:p>
            <a:endParaRPr lang="en-US" dirty="0"/>
          </a:p>
          <a:p>
            <a:r>
              <a:rPr lang="en-US" dirty="0"/>
              <a:t>Over-estimated association between tampon use and toxic-shock syndrome (OR=7.6)</a:t>
            </a:r>
          </a:p>
          <a:p>
            <a:endParaRPr lang="en-US" dirty="0"/>
          </a:p>
          <a:p>
            <a:r>
              <a:rPr lang="en-US" dirty="0"/>
              <a:t>Exposure validation lead to attenuation of measure of association (OR=5.3)</a:t>
            </a:r>
          </a:p>
          <a:p>
            <a:endParaRPr lang="en-US" dirty="0"/>
          </a:p>
        </p:txBody>
      </p:sp>
    </p:spTree>
    <p:extLst>
      <p:ext uri="{BB962C8B-B14F-4D97-AF65-F5344CB8AC3E}">
        <p14:creationId xmlns:p14="http://schemas.microsoft.com/office/powerpoint/2010/main" val="35591695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 Interviewer Bias</a:t>
            </a:r>
          </a:p>
        </p:txBody>
      </p:sp>
      <p:sp>
        <p:nvSpPr>
          <p:cNvPr id="3" name="Content Placeholder 2"/>
          <p:cNvSpPr>
            <a:spLocks noGrp="1"/>
          </p:cNvSpPr>
          <p:nvPr>
            <p:ph idx="1"/>
          </p:nvPr>
        </p:nvSpPr>
        <p:spPr/>
        <p:txBody>
          <a:bodyPr/>
          <a:lstStyle/>
          <a:p>
            <a:r>
              <a:rPr lang="en-US" dirty="0"/>
              <a:t>Blind interviewers to disease status</a:t>
            </a:r>
          </a:p>
          <a:p>
            <a:endParaRPr lang="en-US" dirty="0"/>
          </a:p>
          <a:p>
            <a:r>
              <a:rPr lang="en-US" dirty="0"/>
              <a:t>Standardized data collection procedure(s)</a:t>
            </a:r>
          </a:p>
          <a:p>
            <a:endParaRPr lang="en-US" dirty="0"/>
          </a:p>
          <a:p>
            <a:r>
              <a:rPr lang="en-US" dirty="0"/>
              <a:t>Monitoring of data collection process</a:t>
            </a:r>
          </a:p>
          <a:p>
            <a:endParaRPr lang="en-US" dirty="0"/>
          </a:p>
          <a:p>
            <a:r>
              <a:rPr lang="en-US" dirty="0"/>
              <a:t>Can assess in a validation sub-study</a:t>
            </a:r>
          </a:p>
        </p:txBody>
      </p:sp>
    </p:spTree>
    <p:extLst>
      <p:ext uri="{BB962C8B-B14F-4D97-AF65-F5344CB8AC3E}">
        <p14:creationId xmlns:p14="http://schemas.microsoft.com/office/powerpoint/2010/main" val="63348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bwMode="auto">
          <a:xfrm>
            <a:off x="3657599" y="5240633"/>
            <a:ext cx="2751878" cy="457200"/>
          </a:xfrm>
          <a:prstGeom prst="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ahoma" charset="0"/>
            </a:endParaRPr>
          </a:p>
        </p:txBody>
      </p:sp>
      <p:sp>
        <p:nvSpPr>
          <p:cNvPr id="38" name="Rectangle 37"/>
          <p:cNvSpPr/>
          <p:nvPr/>
        </p:nvSpPr>
        <p:spPr bwMode="auto">
          <a:xfrm>
            <a:off x="6409477" y="5257800"/>
            <a:ext cx="1515324" cy="457200"/>
          </a:xfrm>
          <a:prstGeom prst="rect">
            <a:avLst/>
          </a:prstGeom>
          <a:solidFill>
            <a:schemeClr val="tx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ahoma" charset="0"/>
            </a:endParaRPr>
          </a:p>
        </p:txBody>
      </p:sp>
      <p:sp>
        <p:nvSpPr>
          <p:cNvPr id="37" name="Rectangle 36"/>
          <p:cNvSpPr/>
          <p:nvPr/>
        </p:nvSpPr>
        <p:spPr bwMode="auto">
          <a:xfrm>
            <a:off x="4946797" y="4160837"/>
            <a:ext cx="1688805" cy="457200"/>
          </a:xfrm>
          <a:prstGeom prst="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ahoma" charset="0"/>
            </a:endParaRPr>
          </a:p>
        </p:txBody>
      </p:sp>
      <p:sp>
        <p:nvSpPr>
          <p:cNvPr id="36" name="Rectangle 35"/>
          <p:cNvSpPr/>
          <p:nvPr/>
        </p:nvSpPr>
        <p:spPr bwMode="auto">
          <a:xfrm>
            <a:off x="3492795" y="3043421"/>
            <a:ext cx="3058819" cy="457200"/>
          </a:xfrm>
          <a:prstGeom prst="rect">
            <a:avLst/>
          </a:prstGeom>
          <a:solidFill>
            <a:srgbClr val="CCEC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ahoma" charset="0"/>
            </a:endParaRPr>
          </a:p>
        </p:txBody>
      </p:sp>
      <p:sp>
        <p:nvSpPr>
          <p:cNvPr id="35" name="Rectangle 34"/>
          <p:cNvSpPr/>
          <p:nvPr/>
        </p:nvSpPr>
        <p:spPr bwMode="auto">
          <a:xfrm>
            <a:off x="5016795" y="1776412"/>
            <a:ext cx="2908005" cy="457200"/>
          </a:xfrm>
          <a:prstGeom prst="rect">
            <a:avLst/>
          </a:prstGeom>
          <a:solidFill>
            <a:schemeClr val="tx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ahoma" charset="0"/>
            </a:endParaRPr>
          </a:p>
        </p:txBody>
      </p:sp>
      <p:sp>
        <p:nvSpPr>
          <p:cNvPr id="2" name="Title 1"/>
          <p:cNvSpPr>
            <a:spLocks noGrp="1"/>
          </p:cNvSpPr>
          <p:nvPr>
            <p:ph type="title"/>
          </p:nvPr>
        </p:nvSpPr>
        <p:spPr/>
        <p:txBody>
          <a:bodyPr/>
          <a:lstStyle/>
          <a:p>
            <a:r>
              <a:rPr lang="en-US" dirty="0"/>
              <a:t>Direction of Bias</a:t>
            </a:r>
          </a:p>
        </p:txBody>
      </p:sp>
      <p:sp>
        <p:nvSpPr>
          <p:cNvPr id="5" name="TextBox 4"/>
          <p:cNvSpPr txBox="1"/>
          <p:nvPr/>
        </p:nvSpPr>
        <p:spPr>
          <a:xfrm>
            <a:off x="4343400" y="1906588"/>
            <a:ext cx="762000" cy="400050"/>
          </a:xfrm>
          <a:prstGeom prst="rect">
            <a:avLst/>
          </a:prstGeom>
          <a:noFill/>
          <a:ln>
            <a:noFill/>
          </a:ln>
        </p:spPr>
        <p:txBody>
          <a:bodyPr>
            <a:spAutoFit/>
          </a:bodyPr>
          <a:lstStyle/>
          <a:p>
            <a:pPr>
              <a:defRPr/>
            </a:pPr>
            <a:r>
              <a:rPr lang="en-US" sz="2000" b="1" dirty="0">
                <a:solidFill>
                  <a:schemeClr val="accent4">
                    <a:lumMod val="10000"/>
                  </a:schemeClr>
                </a:solidFill>
              </a:rPr>
              <a:t>True</a:t>
            </a:r>
          </a:p>
        </p:txBody>
      </p:sp>
      <p:sp>
        <p:nvSpPr>
          <p:cNvPr id="6" name="TextBox 5"/>
          <p:cNvSpPr txBox="1"/>
          <p:nvPr/>
        </p:nvSpPr>
        <p:spPr>
          <a:xfrm>
            <a:off x="5715000" y="1914525"/>
            <a:ext cx="1676400" cy="400050"/>
          </a:xfrm>
          <a:prstGeom prst="rect">
            <a:avLst/>
          </a:prstGeom>
          <a:noFill/>
          <a:ln>
            <a:noFill/>
          </a:ln>
        </p:spPr>
        <p:txBody>
          <a:bodyPr>
            <a:spAutoFit/>
          </a:bodyPr>
          <a:lstStyle/>
          <a:p>
            <a:pPr>
              <a:defRPr/>
            </a:pPr>
            <a:r>
              <a:rPr lang="en-US" sz="2000" b="1" i="1" dirty="0">
                <a:solidFill>
                  <a:schemeClr val="accent4">
                    <a:lumMod val="10000"/>
                  </a:schemeClr>
                </a:solidFill>
              </a:rPr>
              <a:t>Observed</a:t>
            </a:r>
          </a:p>
        </p:txBody>
      </p:sp>
      <p:cxnSp>
        <p:nvCxnSpPr>
          <p:cNvPr id="7" name="Straight Connector 11"/>
          <p:cNvCxnSpPr>
            <a:cxnSpLocks noChangeShapeType="1"/>
          </p:cNvCxnSpPr>
          <p:nvPr/>
        </p:nvCxnSpPr>
        <p:spPr bwMode="auto">
          <a:xfrm rot="5400000">
            <a:off x="4632326" y="1866901"/>
            <a:ext cx="182562" cy="1587"/>
          </a:xfrm>
          <a:prstGeom prst="line">
            <a:avLst/>
          </a:prstGeom>
          <a:noFill/>
          <a:ln w="31750" algn="ctr">
            <a:solidFill>
              <a:srgbClr val="00853E"/>
            </a:solidFill>
            <a:round/>
            <a:headEnd/>
            <a:tailEnd/>
          </a:ln>
          <a:extLst>
            <a:ext uri="{909E8E84-426E-40DD-AFC4-6F175D3DCCD1}">
              <a14:hiddenFill xmlns:a14="http://schemas.microsoft.com/office/drawing/2010/main">
                <a:noFill/>
              </a14:hiddenFill>
            </a:ext>
          </a:extLst>
        </p:spPr>
      </p:cxnSp>
      <p:cxnSp>
        <p:nvCxnSpPr>
          <p:cNvPr id="8" name="Straight Connector 12"/>
          <p:cNvCxnSpPr>
            <a:cxnSpLocks noChangeShapeType="1"/>
          </p:cNvCxnSpPr>
          <p:nvPr/>
        </p:nvCxnSpPr>
        <p:spPr bwMode="auto">
          <a:xfrm rot="5400000">
            <a:off x="6461126" y="1843089"/>
            <a:ext cx="182563" cy="1587"/>
          </a:xfrm>
          <a:prstGeom prst="line">
            <a:avLst/>
          </a:prstGeom>
          <a:noFill/>
          <a:ln w="31750" algn="ctr">
            <a:solidFill>
              <a:srgbClr val="00853E"/>
            </a:solidFill>
            <a:round/>
            <a:headEnd/>
            <a:tailEnd/>
          </a:ln>
          <a:extLst>
            <a:ext uri="{909E8E84-426E-40DD-AFC4-6F175D3DCCD1}">
              <a14:hiddenFill xmlns:a14="http://schemas.microsoft.com/office/drawing/2010/main">
                <a:noFill/>
              </a14:hiddenFill>
            </a:ext>
          </a:extLst>
        </p:spPr>
      </p:cxnSp>
      <p:cxnSp>
        <p:nvCxnSpPr>
          <p:cNvPr id="9" name="Straight Arrow Connector 15"/>
          <p:cNvCxnSpPr>
            <a:cxnSpLocks noChangeShapeType="1"/>
          </p:cNvCxnSpPr>
          <p:nvPr/>
        </p:nvCxnSpPr>
        <p:spPr bwMode="auto">
          <a:xfrm>
            <a:off x="3429000" y="1958975"/>
            <a:ext cx="4724400" cy="1588"/>
          </a:xfrm>
          <a:prstGeom prst="straightConnector1">
            <a:avLst/>
          </a:prstGeom>
          <a:noFill/>
          <a:ln w="31750" algn="ctr">
            <a:solidFill>
              <a:srgbClr val="00853E"/>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6"/>
          <p:cNvCxnSpPr>
            <a:cxnSpLocks noChangeShapeType="1"/>
          </p:cNvCxnSpPr>
          <p:nvPr/>
        </p:nvCxnSpPr>
        <p:spPr bwMode="auto">
          <a:xfrm>
            <a:off x="3505200" y="3198814"/>
            <a:ext cx="4724400" cy="1587"/>
          </a:xfrm>
          <a:prstGeom prst="straightConnector1">
            <a:avLst/>
          </a:prstGeom>
          <a:noFill/>
          <a:ln w="31750" algn="ctr">
            <a:solidFill>
              <a:srgbClr val="00853E"/>
            </a:solidFill>
            <a:round/>
            <a:headEnd/>
            <a:tailEnd type="arrow" w="med" len="med"/>
          </a:ln>
          <a:extLst>
            <a:ext uri="{909E8E84-426E-40DD-AFC4-6F175D3DCCD1}">
              <a14:hiddenFill xmlns:a14="http://schemas.microsoft.com/office/drawing/2010/main">
                <a:noFill/>
              </a14:hiddenFill>
            </a:ext>
          </a:extLst>
        </p:spPr>
      </p:cxnSp>
      <p:cxnSp>
        <p:nvCxnSpPr>
          <p:cNvPr id="12" name="Straight Connector 18"/>
          <p:cNvCxnSpPr>
            <a:cxnSpLocks noChangeShapeType="1"/>
          </p:cNvCxnSpPr>
          <p:nvPr/>
        </p:nvCxnSpPr>
        <p:spPr bwMode="auto">
          <a:xfrm rot="5400000">
            <a:off x="4708526" y="3108326"/>
            <a:ext cx="182562" cy="1587"/>
          </a:xfrm>
          <a:prstGeom prst="line">
            <a:avLst/>
          </a:prstGeom>
          <a:noFill/>
          <a:ln w="31750" algn="ctr">
            <a:solidFill>
              <a:srgbClr val="00853E"/>
            </a:solidFill>
            <a:round/>
            <a:headEnd/>
            <a:tailEnd/>
          </a:ln>
          <a:extLst>
            <a:ext uri="{909E8E84-426E-40DD-AFC4-6F175D3DCCD1}">
              <a14:hiddenFill xmlns:a14="http://schemas.microsoft.com/office/drawing/2010/main">
                <a:noFill/>
              </a14:hiddenFill>
            </a:ext>
          </a:extLst>
        </p:spPr>
      </p:cxnSp>
      <p:cxnSp>
        <p:nvCxnSpPr>
          <p:cNvPr id="13" name="Straight Connector 19"/>
          <p:cNvCxnSpPr>
            <a:cxnSpLocks noChangeShapeType="1"/>
          </p:cNvCxnSpPr>
          <p:nvPr/>
        </p:nvCxnSpPr>
        <p:spPr bwMode="auto">
          <a:xfrm rot="5400000">
            <a:off x="6689726" y="3108326"/>
            <a:ext cx="182562" cy="1587"/>
          </a:xfrm>
          <a:prstGeom prst="line">
            <a:avLst/>
          </a:prstGeom>
          <a:noFill/>
          <a:ln w="31750" algn="ctr">
            <a:solidFill>
              <a:srgbClr val="00853E"/>
            </a:solidFill>
            <a:round/>
            <a:headEnd/>
            <a:tailEnd/>
          </a:ln>
          <a:extLst>
            <a:ext uri="{909E8E84-426E-40DD-AFC4-6F175D3DCCD1}">
              <a14:hiddenFill xmlns:a14="http://schemas.microsoft.com/office/drawing/2010/main">
                <a:noFill/>
              </a14:hiddenFill>
            </a:ext>
          </a:extLst>
        </p:spPr>
      </p:cxnSp>
      <p:sp>
        <p:nvSpPr>
          <p:cNvPr id="14" name="TextBox 13"/>
          <p:cNvSpPr txBox="1"/>
          <p:nvPr/>
        </p:nvSpPr>
        <p:spPr>
          <a:xfrm>
            <a:off x="6400800" y="3168650"/>
            <a:ext cx="762000" cy="400050"/>
          </a:xfrm>
          <a:prstGeom prst="rect">
            <a:avLst/>
          </a:prstGeom>
          <a:noFill/>
          <a:ln>
            <a:noFill/>
          </a:ln>
        </p:spPr>
        <p:txBody>
          <a:bodyPr>
            <a:spAutoFit/>
          </a:bodyPr>
          <a:lstStyle/>
          <a:p>
            <a:pPr>
              <a:defRPr/>
            </a:pPr>
            <a:r>
              <a:rPr lang="en-US" sz="2000" b="1" dirty="0">
                <a:solidFill>
                  <a:schemeClr val="accent4">
                    <a:lumMod val="10000"/>
                  </a:schemeClr>
                </a:solidFill>
              </a:rPr>
              <a:t>True</a:t>
            </a:r>
          </a:p>
        </p:txBody>
      </p:sp>
      <p:sp>
        <p:nvSpPr>
          <p:cNvPr id="15" name="TextBox 14"/>
          <p:cNvSpPr txBox="1"/>
          <p:nvPr/>
        </p:nvSpPr>
        <p:spPr>
          <a:xfrm>
            <a:off x="3962400" y="3195638"/>
            <a:ext cx="1676400" cy="400050"/>
          </a:xfrm>
          <a:prstGeom prst="rect">
            <a:avLst/>
          </a:prstGeom>
          <a:noFill/>
          <a:ln>
            <a:noFill/>
          </a:ln>
        </p:spPr>
        <p:txBody>
          <a:bodyPr>
            <a:spAutoFit/>
          </a:bodyPr>
          <a:lstStyle/>
          <a:p>
            <a:pPr>
              <a:defRPr/>
            </a:pPr>
            <a:r>
              <a:rPr lang="en-US" sz="2000" b="1" i="1" dirty="0">
                <a:solidFill>
                  <a:schemeClr val="accent4">
                    <a:lumMod val="10000"/>
                  </a:schemeClr>
                </a:solidFill>
              </a:rPr>
              <a:t>Observed</a:t>
            </a:r>
          </a:p>
        </p:txBody>
      </p:sp>
      <p:sp>
        <p:nvSpPr>
          <p:cNvPr id="17" name="TextBox 16"/>
          <p:cNvSpPr txBox="1"/>
          <p:nvPr/>
        </p:nvSpPr>
        <p:spPr>
          <a:xfrm>
            <a:off x="5105400" y="4314825"/>
            <a:ext cx="1676400" cy="400050"/>
          </a:xfrm>
          <a:prstGeom prst="rect">
            <a:avLst/>
          </a:prstGeom>
          <a:noFill/>
          <a:ln>
            <a:noFill/>
          </a:ln>
        </p:spPr>
        <p:txBody>
          <a:bodyPr>
            <a:spAutoFit/>
          </a:bodyPr>
          <a:lstStyle/>
          <a:p>
            <a:pPr>
              <a:defRPr/>
            </a:pPr>
            <a:r>
              <a:rPr lang="en-US" sz="2000" b="1" i="1" dirty="0">
                <a:solidFill>
                  <a:schemeClr val="accent4">
                    <a:lumMod val="10000"/>
                  </a:schemeClr>
                </a:solidFill>
              </a:rPr>
              <a:t>Observed</a:t>
            </a:r>
          </a:p>
        </p:txBody>
      </p:sp>
      <p:sp>
        <p:nvSpPr>
          <p:cNvPr id="18" name="TextBox 17"/>
          <p:cNvSpPr txBox="1"/>
          <p:nvPr/>
        </p:nvSpPr>
        <p:spPr>
          <a:xfrm>
            <a:off x="6477000" y="4311650"/>
            <a:ext cx="762000" cy="400050"/>
          </a:xfrm>
          <a:prstGeom prst="rect">
            <a:avLst/>
          </a:prstGeom>
          <a:noFill/>
          <a:ln>
            <a:noFill/>
          </a:ln>
        </p:spPr>
        <p:txBody>
          <a:bodyPr>
            <a:spAutoFit/>
          </a:bodyPr>
          <a:lstStyle/>
          <a:p>
            <a:pPr>
              <a:defRPr/>
            </a:pPr>
            <a:r>
              <a:rPr lang="en-US" sz="2000" b="1" dirty="0">
                <a:solidFill>
                  <a:schemeClr val="accent4">
                    <a:lumMod val="10000"/>
                  </a:schemeClr>
                </a:solidFill>
              </a:rPr>
              <a:t>True</a:t>
            </a:r>
          </a:p>
        </p:txBody>
      </p:sp>
      <p:cxnSp>
        <p:nvCxnSpPr>
          <p:cNvPr id="19" name="Straight Arrow Connector 24"/>
          <p:cNvCxnSpPr>
            <a:cxnSpLocks noChangeShapeType="1"/>
          </p:cNvCxnSpPr>
          <p:nvPr/>
        </p:nvCxnSpPr>
        <p:spPr bwMode="auto">
          <a:xfrm>
            <a:off x="4267200" y="4341814"/>
            <a:ext cx="3124200" cy="1587"/>
          </a:xfrm>
          <a:prstGeom prst="straightConnector1">
            <a:avLst/>
          </a:prstGeom>
          <a:noFill/>
          <a:ln w="31750" algn="ctr">
            <a:solidFill>
              <a:srgbClr val="00853E"/>
            </a:solidFill>
            <a:round/>
            <a:headEnd/>
            <a:tailEnd type="arrow" w="med" len="med"/>
          </a:ln>
          <a:extLst>
            <a:ext uri="{909E8E84-426E-40DD-AFC4-6F175D3DCCD1}">
              <a14:hiddenFill xmlns:a14="http://schemas.microsoft.com/office/drawing/2010/main">
                <a:noFill/>
              </a14:hiddenFill>
            </a:ext>
          </a:extLst>
        </p:spPr>
      </p:cxnSp>
      <p:sp>
        <p:nvSpPr>
          <p:cNvPr id="20" name="TextBox 19"/>
          <p:cNvSpPr txBox="1"/>
          <p:nvPr/>
        </p:nvSpPr>
        <p:spPr>
          <a:xfrm>
            <a:off x="4267200" y="4311650"/>
            <a:ext cx="762000" cy="400050"/>
          </a:xfrm>
          <a:prstGeom prst="rect">
            <a:avLst/>
          </a:prstGeom>
          <a:noFill/>
          <a:ln>
            <a:noFill/>
          </a:ln>
        </p:spPr>
        <p:txBody>
          <a:bodyPr>
            <a:spAutoFit/>
          </a:bodyPr>
          <a:lstStyle/>
          <a:p>
            <a:pPr>
              <a:defRPr/>
            </a:pPr>
            <a:r>
              <a:rPr lang="en-US" sz="2000" b="1" dirty="0">
                <a:solidFill>
                  <a:schemeClr val="accent4">
                    <a:lumMod val="10000"/>
                  </a:schemeClr>
                </a:solidFill>
              </a:rPr>
              <a:t>Null</a:t>
            </a:r>
          </a:p>
        </p:txBody>
      </p:sp>
      <p:cxnSp>
        <p:nvCxnSpPr>
          <p:cNvPr id="21" name="Straight Connector 27"/>
          <p:cNvCxnSpPr>
            <a:cxnSpLocks noChangeShapeType="1"/>
          </p:cNvCxnSpPr>
          <p:nvPr/>
        </p:nvCxnSpPr>
        <p:spPr bwMode="auto">
          <a:xfrm rot="5400000">
            <a:off x="6765926" y="4251326"/>
            <a:ext cx="182562" cy="1587"/>
          </a:xfrm>
          <a:prstGeom prst="line">
            <a:avLst/>
          </a:prstGeom>
          <a:noFill/>
          <a:ln w="31750" algn="ctr">
            <a:solidFill>
              <a:srgbClr val="00853E"/>
            </a:solidFill>
            <a:round/>
            <a:headEnd/>
            <a:tailEnd/>
          </a:ln>
          <a:extLst>
            <a:ext uri="{909E8E84-426E-40DD-AFC4-6F175D3DCCD1}">
              <a14:hiddenFill xmlns:a14="http://schemas.microsoft.com/office/drawing/2010/main">
                <a:noFill/>
              </a14:hiddenFill>
            </a:ext>
          </a:extLst>
        </p:spPr>
      </p:cxnSp>
      <p:cxnSp>
        <p:nvCxnSpPr>
          <p:cNvPr id="22" name="Straight Connector 28"/>
          <p:cNvCxnSpPr>
            <a:cxnSpLocks noChangeShapeType="1"/>
          </p:cNvCxnSpPr>
          <p:nvPr/>
        </p:nvCxnSpPr>
        <p:spPr bwMode="auto">
          <a:xfrm rot="5400000">
            <a:off x="5775326" y="4251326"/>
            <a:ext cx="182562" cy="1587"/>
          </a:xfrm>
          <a:prstGeom prst="line">
            <a:avLst/>
          </a:prstGeom>
          <a:noFill/>
          <a:ln w="31750" algn="ctr">
            <a:solidFill>
              <a:srgbClr val="00853E"/>
            </a:solidFill>
            <a:round/>
            <a:headEnd/>
            <a:tailEnd/>
          </a:ln>
          <a:extLst>
            <a:ext uri="{909E8E84-426E-40DD-AFC4-6F175D3DCCD1}">
              <a14:hiddenFill xmlns:a14="http://schemas.microsoft.com/office/drawing/2010/main">
                <a:noFill/>
              </a14:hiddenFill>
            </a:ext>
          </a:extLst>
        </p:spPr>
      </p:cxnSp>
      <p:cxnSp>
        <p:nvCxnSpPr>
          <p:cNvPr id="23" name="Straight Connector 29"/>
          <p:cNvCxnSpPr>
            <a:cxnSpLocks noChangeShapeType="1"/>
          </p:cNvCxnSpPr>
          <p:nvPr/>
        </p:nvCxnSpPr>
        <p:spPr bwMode="auto">
          <a:xfrm rot="5400000">
            <a:off x="4556126" y="4251326"/>
            <a:ext cx="182562" cy="1587"/>
          </a:xfrm>
          <a:prstGeom prst="line">
            <a:avLst/>
          </a:prstGeom>
          <a:noFill/>
          <a:ln w="31750" algn="ctr">
            <a:solidFill>
              <a:srgbClr val="00853E"/>
            </a:solidFill>
            <a:round/>
            <a:headEnd/>
            <a:tailEnd/>
          </a:ln>
          <a:extLst>
            <a:ext uri="{909E8E84-426E-40DD-AFC4-6F175D3DCCD1}">
              <a14:hiddenFill xmlns:a14="http://schemas.microsoft.com/office/drawing/2010/main">
                <a:noFill/>
              </a14:hiddenFill>
            </a:ext>
          </a:extLst>
        </p:spPr>
      </p:cxnSp>
      <p:cxnSp>
        <p:nvCxnSpPr>
          <p:cNvPr id="26" name="Straight Arrow Connector 30"/>
          <p:cNvCxnSpPr>
            <a:cxnSpLocks noChangeShapeType="1"/>
          </p:cNvCxnSpPr>
          <p:nvPr/>
        </p:nvCxnSpPr>
        <p:spPr bwMode="auto">
          <a:xfrm>
            <a:off x="2667000" y="5410200"/>
            <a:ext cx="6705600" cy="1588"/>
          </a:xfrm>
          <a:prstGeom prst="straightConnector1">
            <a:avLst/>
          </a:prstGeom>
          <a:noFill/>
          <a:ln w="31750" algn="ctr">
            <a:solidFill>
              <a:srgbClr val="00853E"/>
            </a:solidFill>
            <a:round/>
            <a:headEnd/>
            <a:tailEnd type="arrow" w="med" len="med"/>
          </a:ln>
          <a:extLst>
            <a:ext uri="{909E8E84-426E-40DD-AFC4-6F175D3DCCD1}">
              <a14:hiddenFill xmlns:a14="http://schemas.microsoft.com/office/drawing/2010/main">
                <a:noFill/>
              </a14:hiddenFill>
            </a:ext>
          </a:extLst>
        </p:spPr>
      </p:cxnSp>
      <p:cxnSp>
        <p:nvCxnSpPr>
          <p:cNvPr id="27" name="Straight Connector 32"/>
          <p:cNvCxnSpPr>
            <a:cxnSpLocks noChangeShapeType="1"/>
          </p:cNvCxnSpPr>
          <p:nvPr/>
        </p:nvCxnSpPr>
        <p:spPr bwMode="auto">
          <a:xfrm rot="5400000">
            <a:off x="7832726" y="5348289"/>
            <a:ext cx="182563" cy="1587"/>
          </a:xfrm>
          <a:prstGeom prst="line">
            <a:avLst/>
          </a:prstGeom>
          <a:noFill/>
          <a:ln w="31750" algn="ctr">
            <a:solidFill>
              <a:srgbClr val="00853E"/>
            </a:solidFill>
            <a:round/>
            <a:headEnd/>
            <a:tailEnd/>
          </a:ln>
          <a:extLst>
            <a:ext uri="{909E8E84-426E-40DD-AFC4-6F175D3DCCD1}">
              <a14:hiddenFill xmlns:a14="http://schemas.microsoft.com/office/drawing/2010/main">
                <a:noFill/>
              </a14:hiddenFill>
            </a:ext>
          </a:extLst>
        </p:spPr>
      </p:cxnSp>
      <p:cxnSp>
        <p:nvCxnSpPr>
          <p:cNvPr id="28" name="Straight Connector 33"/>
          <p:cNvCxnSpPr>
            <a:cxnSpLocks noChangeShapeType="1"/>
          </p:cNvCxnSpPr>
          <p:nvPr/>
        </p:nvCxnSpPr>
        <p:spPr bwMode="auto">
          <a:xfrm rot="5400000">
            <a:off x="6310313" y="5348288"/>
            <a:ext cx="182563" cy="1588"/>
          </a:xfrm>
          <a:prstGeom prst="line">
            <a:avLst/>
          </a:prstGeom>
          <a:noFill/>
          <a:ln w="31750" algn="ctr">
            <a:solidFill>
              <a:srgbClr val="00853E"/>
            </a:solidFill>
            <a:round/>
            <a:headEnd/>
            <a:tailEnd/>
          </a:ln>
          <a:extLst>
            <a:ext uri="{909E8E84-426E-40DD-AFC4-6F175D3DCCD1}">
              <a14:hiddenFill xmlns:a14="http://schemas.microsoft.com/office/drawing/2010/main">
                <a:noFill/>
              </a14:hiddenFill>
            </a:ext>
          </a:extLst>
        </p:spPr>
      </p:cxnSp>
      <p:cxnSp>
        <p:nvCxnSpPr>
          <p:cNvPr id="29" name="Straight Connector 34"/>
          <p:cNvCxnSpPr>
            <a:cxnSpLocks noChangeShapeType="1"/>
          </p:cNvCxnSpPr>
          <p:nvPr/>
        </p:nvCxnSpPr>
        <p:spPr bwMode="auto">
          <a:xfrm rot="5400000">
            <a:off x="5091113" y="5348288"/>
            <a:ext cx="182563" cy="1588"/>
          </a:xfrm>
          <a:prstGeom prst="line">
            <a:avLst/>
          </a:prstGeom>
          <a:noFill/>
          <a:ln w="31750" algn="ctr">
            <a:solidFill>
              <a:srgbClr val="00853E"/>
            </a:solidFill>
            <a:round/>
            <a:headEnd/>
            <a:tailEnd/>
          </a:ln>
          <a:extLst>
            <a:ext uri="{909E8E84-426E-40DD-AFC4-6F175D3DCCD1}">
              <a14:hiddenFill xmlns:a14="http://schemas.microsoft.com/office/drawing/2010/main">
                <a:noFill/>
              </a14:hiddenFill>
            </a:ext>
          </a:extLst>
        </p:spPr>
      </p:cxnSp>
      <p:cxnSp>
        <p:nvCxnSpPr>
          <p:cNvPr id="30" name="Straight Connector 35"/>
          <p:cNvCxnSpPr>
            <a:cxnSpLocks noChangeShapeType="1"/>
          </p:cNvCxnSpPr>
          <p:nvPr/>
        </p:nvCxnSpPr>
        <p:spPr bwMode="auto">
          <a:xfrm rot="5400000">
            <a:off x="3567113" y="5348288"/>
            <a:ext cx="182563" cy="1588"/>
          </a:xfrm>
          <a:prstGeom prst="line">
            <a:avLst/>
          </a:prstGeom>
          <a:noFill/>
          <a:ln w="31750" algn="ctr">
            <a:solidFill>
              <a:srgbClr val="00853E"/>
            </a:solidFill>
            <a:round/>
            <a:headEnd/>
            <a:tailEnd/>
          </a:ln>
          <a:extLst>
            <a:ext uri="{909E8E84-426E-40DD-AFC4-6F175D3DCCD1}">
              <a14:hiddenFill xmlns:a14="http://schemas.microsoft.com/office/drawing/2010/main">
                <a:noFill/>
              </a14:hiddenFill>
            </a:ext>
          </a:extLst>
        </p:spPr>
      </p:cxnSp>
      <p:sp>
        <p:nvSpPr>
          <p:cNvPr id="31" name="TextBox 30"/>
          <p:cNvSpPr txBox="1"/>
          <p:nvPr/>
        </p:nvSpPr>
        <p:spPr>
          <a:xfrm>
            <a:off x="6019800" y="5495925"/>
            <a:ext cx="762000" cy="400050"/>
          </a:xfrm>
          <a:prstGeom prst="rect">
            <a:avLst/>
          </a:prstGeom>
          <a:noFill/>
          <a:ln>
            <a:noFill/>
          </a:ln>
        </p:spPr>
        <p:txBody>
          <a:bodyPr>
            <a:spAutoFit/>
          </a:bodyPr>
          <a:lstStyle/>
          <a:p>
            <a:pPr>
              <a:defRPr/>
            </a:pPr>
            <a:r>
              <a:rPr lang="en-US" sz="2000" b="1" dirty="0">
                <a:solidFill>
                  <a:schemeClr val="accent4">
                    <a:lumMod val="10000"/>
                  </a:schemeClr>
                </a:solidFill>
              </a:rPr>
              <a:t>True</a:t>
            </a:r>
          </a:p>
        </p:txBody>
      </p:sp>
      <p:sp>
        <p:nvSpPr>
          <p:cNvPr id="32" name="TextBox 31"/>
          <p:cNvSpPr txBox="1"/>
          <p:nvPr/>
        </p:nvSpPr>
        <p:spPr>
          <a:xfrm>
            <a:off x="7086600" y="5495925"/>
            <a:ext cx="1676400" cy="400050"/>
          </a:xfrm>
          <a:prstGeom prst="rect">
            <a:avLst/>
          </a:prstGeom>
          <a:noFill/>
          <a:ln>
            <a:noFill/>
          </a:ln>
        </p:spPr>
        <p:txBody>
          <a:bodyPr>
            <a:spAutoFit/>
          </a:bodyPr>
          <a:lstStyle/>
          <a:p>
            <a:pPr>
              <a:defRPr/>
            </a:pPr>
            <a:r>
              <a:rPr lang="en-US" sz="2000" b="1" i="1" dirty="0">
                <a:solidFill>
                  <a:schemeClr val="accent4">
                    <a:lumMod val="10000"/>
                  </a:schemeClr>
                </a:solidFill>
              </a:rPr>
              <a:t>Observed</a:t>
            </a:r>
            <a:r>
              <a:rPr lang="en-US" sz="2800" b="1" i="1" baseline="-25000" dirty="0">
                <a:solidFill>
                  <a:schemeClr val="accent4">
                    <a:lumMod val="10000"/>
                  </a:schemeClr>
                </a:solidFill>
              </a:rPr>
              <a:t>1</a:t>
            </a:r>
          </a:p>
        </p:txBody>
      </p:sp>
      <p:sp>
        <p:nvSpPr>
          <p:cNvPr id="33" name="TextBox 32"/>
          <p:cNvSpPr txBox="1"/>
          <p:nvPr/>
        </p:nvSpPr>
        <p:spPr>
          <a:xfrm>
            <a:off x="4800600" y="5495925"/>
            <a:ext cx="762000" cy="400050"/>
          </a:xfrm>
          <a:prstGeom prst="rect">
            <a:avLst/>
          </a:prstGeom>
          <a:noFill/>
          <a:ln>
            <a:noFill/>
          </a:ln>
        </p:spPr>
        <p:txBody>
          <a:bodyPr>
            <a:spAutoFit/>
          </a:bodyPr>
          <a:lstStyle/>
          <a:p>
            <a:pPr>
              <a:defRPr/>
            </a:pPr>
            <a:r>
              <a:rPr lang="en-US" sz="2000" b="1" dirty="0">
                <a:solidFill>
                  <a:schemeClr val="accent4">
                    <a:lumMod val="10000"/>
                  </a:schemeClr>
                </a:solidFill>
              </a:rPr>
              <a:t>Null</a:t>
            </a:r>
          </a:p>
        </p:txBody>
      </p:sp>
      <p:sp>
        <p:nvSpPr>
          <p:cNvPr id="34" name="TextBox 33"/>
          <p:cNvSpPr txBox="1"/>
          <p:nvPr/>
        </p:nvSpPr>
        <p:spPr>
          <a:xfrm>
            <a:off x="2819400" y="5486400"/>
            <a:ext cx="1676400" cy="400050"/>
          </a:xfrm>
          <a:prstGeom prst="rect">
            <a:avLst/>
          </a:prstGeom>
          <a:noFill/>
          <a:ln>
            <a:noFill/>
          </a:ln>
        </p:spPr>
        <p:txBody>
          <a:bodyPr>
            <a:spAutoFit/>
          </a:bodyPr>
          <a:lstStyle/>
          <a:p>
            <a:pPr>
              <a:defRPr/>
            </a:pPr>
            <a:r>
              <a:rPr lang="en-US" sz="2000" b="1" i="1" dirty="0">
                <a:solidFill>
                  <a:schemeClr val="accent4">
                    <a:lumMod val="10000"/>
                  </a:schemeClr>
                </a:solidFill>
              </a:rPr>
              <a:t>Observed</a:t>
            </a:r>
            <a:r>
              <a:rPr lang="en-US" sz="2800" b="1" i="1" baseline="-25000" dirty="0">
                <a:solidFill>
                  <a:schemeClr val="accent4">
                    <a:lumMod val="10000"/>
                  </a:schemeClr>
                </a:solidFill>
              </a:rPr>
              <a:t>2</a:t>
            </a:r>
          </a:p>
        </p:txBody>
      </p:sp>
    </p:spTree>
    <p:extLst>
      <p:ext uri="{BB962C8B-B14F-4D97-AF65-F5344CB8AC3E}">
        <p14:creationId xmlns:p14="http://schemas.microsoft.com/office/powerpoint/2010/main" val="81438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Exposure Suspicion Bias </a:t>
            </a:r>
            <a:endParaRPr lang="en-US" dirty="0"/>
          </a:p>
        </p:txBody>
      </p:sp>
      <p:sp>
        <p:nvSpPr>
          <p:cNvPr id="3" name="Content Placeholder 2"/>
          <p:cNvSpPr>
            <a:spLocks noGrp="1"/>
          </p:cNvSpPr>
          <p:nvPr>
            <p:ph idx="1"/>
          </p:nvPr>
        </p:nvSpPr>
        <p:spPr/>
        <p:txBody>
          <a:bodyPr/>
          <a:lstStyle/>
          <a:p>
            <a:r>
              <a:rPr lang="en-US" dirty="0"/>
              <a:t>Knowledge of a patient’s disease status may influence the intensity and result of a search for exposure</a:t>
            </a:r>
          </a:p>
          <a:p>
            <a:endParaRPr lang="en-US" dirty="0"/>
          </a:p>
          <a:p>
            <a:r>
              <a:rPr lang="en-US" dirty="0"/>
              <a:t>a.k.a. surveillance bias</a:t>
            </a:r>
          </a:p>
          <a:p>
            <a:endParaRPr lang="en-US" dirty="0"/>
          </a:p>
        </p:txBody>
      </p:sp>
    </p:spTree>
    <p:extLst>
      <p:ext uri="{BB962C8B-B14F-4D97-AF65-F5344CB8AC3E}">
        <p14:creationId xmlns:p14="http://schemas.microsoft.com/office/powerpoint/2010/main" val="6630330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 Information Bias</a:t>
            </a:r>
          </a:p>
        </p:txBody>
      </p:sp>
      <p:sp>
        <p:nvSpPr>
          <p:cNvPr id="3" name="Content Placeholder 2"/>
          <p:cNvSpPr>
            <a:spLocks noGrp="1"/>
          </p:cNvSpPr>
          <p:nvPr>
            <p:ph idx="1"/>
          </p:nvPr>
        </p:nvSpPr>
        <p:spPr/>
        <p:txBody>
          <a:bodyPr>
            <a:normAutofit/>
          </a:bodyPr>
          <a:lstStyle/>
          <a:p>
            <a:r>
              <a:rPr lang="en-US" dirty="0"/>
              <a:t>Use the best possible tool to measure exposure and outcomes</a:t>
            </a:r>
          </a:p>
          <a:p>
            <a:pPr marL="0" indent="0">
              <a:buNone/>
            </a:pPr>
            <a:endParaRPr lang="en-US" dirty="0"/>
          </a:p>
          <a:p>
            <a:r>
              <a:rPr lang="en-US" dirty="0"/>
              <a:t>Use objective (“hard”) measures as much as possible</a:t>
            </a:r>
          </a:p>
          <a:p>
            <a:pPr marL="0" indent="0">
              <a:buNone/>
            </a:pPr>
            <a:endParaRPr lang="en-US" dirty="0"/>
          </a:p>
          <a:p>
            <a:r>
              <a:rPr lang="en-US" dirty="0"/>
              <a:t>Use blinding as often as possible, especially for subjective outcomes</a:t>
            </a:r>
          </a:p>
          <a:p>
            <a:pPr marL="0" indent="0">
              <a:buNone/>
            </a:pPr>
            <a:endParaRPr lang="en-US" dirty="0"/>
          </a:p>
          <a:p>
            <a:r>
              <a:rPr lang="en-US" dirty="0"/>
              <a:t>Train interviewers and perform standardization (pilot) exercises</a:t>
            </a:r>
          </a:p>
          <a:p>
            <a:endParaRPr lang="en-US" dirty="0"/>
          </a:p>
          <a:p>
            <a:pPr marL="0" indent="0">
              <a:buNone/>
            </a:pPr>
            <a:endParaRPr lang="en-US" dirty="0"/>
          </a:p>
        </p:txBody>
      </p:sp>
    </p:spTree>
    <p:extLst>
      <p:ext uri="{BB962C8B-B14F-4D97-AF65-F5344CB8AC3E}">
        <p14:creationId xmlns:p14="http://schemas.microsoft.com/office/powerpoint/2010/main" val="16811567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 Information Bias</a:t>
            </a:r>
          </a:p>
        </p:txBody>
      </p:sp>
      <p:sp>
        <p:nvSpPr>
          <p:cNvPr id="3" name="Content Placeholder 2"/>
          <p:cNvSpPr>
            <a:spLocks noGrp="1"/>
          </p:cNvSpPr>
          <p:nvPr>
            <p:ph idx="1"/>
          </p:nvPr>
        </p:nvSpPr>
        <p:spPr/>
        <p:txBody>
          <a:bodyPr>
            <a:normAutofit/>
          </a:bodyPr>
          <a:lstStyle/>
          <a:p>
            <a:r>
              <a:rPr lang="en-US" dirty="0"/>
              <a:t>Verify information using multiple sources (cross-check)</a:t>
            </a:r>
          </a:p>
          <a:p>
            <a:endParaRPr lang="en-US" dirty="0"/>
          </a:p>
          <a:p>
            <a:r>
              <a:rPr lang="en-US" dirty="0"/>
              <a:t>Standardize data collection procedures for collecting exposure information from cases and controls [case-control study]</a:t>
            </a:r>
          </a:p>
          <a:p>
            <a:endParaRPr lang="en-US" dirty="0"/>
          </a:p>
          <a:p>
            <a:r>
              <a:rPr lang="en-US" dirty="0"/>
              <a:t>Use the same procedures to diagnose disease outcomes in exposed and unexposed [cohort study and RCTs]</a:t>
            </a:r>
          </a:p>
        </p:txBody>
      </p:sp>
    </p:spTree>
    <p:extLst>
      <p:ext uri="{BB962C8B-B14F-4D97-AF65-F5344CB8AC3E}">
        <p14:creationId xmlns:p14="http://schemas.microsoft.com/office/powerpoint/2010/main" val="42169407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 Information Bias</a:t>
            </a:r>
          </a:p>
        </p:txBody>
      </p:sp>
      <p:sp>
        <p:nvSpPr>
          <p:cNvPr id="3" name="Content Placeholder 2"/>
          <p:cNvSpPr>
            <a:spLocks noGrp="1"/>
          </p:cNvSpPr>
          <p:nvPr>
            <p:ph idx="1"/>
          </p:nvPr>
        </p:nvSpPr>
        <p:spPr/>
        <p:txBody>
          <a:bodyPr>
            <a:normAutofit/>
          </a:bodyPr>
          <a:lstStyle/>
          <a:p>
            <a:r>
              <a:rPr lang="en-US" dirty="0"/>
              <a:t>Collect data on sensitivity and specificity of the measurement tool </a:t>
            </a:r>
          </a:p>
          <a:p>
            <a:endParaRPr lang="en-US" dirty="0"/>
          </a:p>
          <a:p>
            <a:r>
              <a:rPr lang="en-US" dirty="0"/>
              <a:t>Collect data on reliability of measures (e.g. inter-rater agreement)</a:t>
            </a:r>
          </a:p>
          <a:p>
            <a:endParaRPr lang="en-US" dirty="0"/>
          </a:p>
          <a:p>
            <a:r>
              <a:rPr lang="en-US" dirty="0"/>
              <a:t>Use a stronger study design: e.g. RCT, cohort and nested case-control where exposures are measured before disease occurs</a:t>
            </a:r>
          </a:p>
          <a:p>
            <a:endParaRPr lang="en-US" dirty="0"/>
          </a:p>
        </p:txBody>
      </p:sp>
    </p:spTree>
    <p:extLst>
      <p:ext uri="{BB962C8B-B14F-4D97-AF65-F5344CB8AC3E}">
        <p14:creationId xmlns:p14="http://schemas.microsoft.com/office/powerpoint/2010/main" val="7075449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 Information Bias</a:t>
            </a:r>
          </a:p>
        </p:txBody>
      </p:sp>
      <p:sp>
        <p:nvSpPr>
          <p:cNvPr id="3" name="Content Placeholder 2"/>
          <p:cNvSpPr>
            <a:spLocks noGrp="1"/>
          </p:cNvSpPr>
          <p:nvPr>
            <p:ph idx="1"/>
          </p:nvPr>
        </p:nvSpPr>
        <p:spPr/>
        <p:txBody>
          <a:bodyPr>
            <a:normAutofit/>
          </a:bodyPr>
          <a:lstStyle/>
          <a:p>
            <a:r>
              <a:rPr lang="en-US" dirty="0"/>
              <a:t>Correct misclassification for imperfect sensitivity and specificity of the </a:t>
            </a:r>
          </a:p>
          <a:p>
            <a:endParaRPr lang="en-US" dirty="0"/>
          </a:p>
          <a:p>
            <a:r>
              <a:rPr lang="en-US" dirty="0"/>
              <a:t>Perform sensitivity analysis: range of plausible estimates given misclassification</a:t>
            </a:r>
          </a:p>
        </p:txBody>
      </p:sp>
    </p:spTree>
    <p:extLst>
      <p:ext uri="{BB962C8B-B14F-4D97-AF65-F5344CB8AC3E}">
        <p14:creationId xmlns:p14="http://schemas.microsoft.com/office/powerpoint/2010/main" val="405056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38200" y="2209800"/>
            <a:ext cx="5466861" cy="2135554"/>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ahoma" charset="0"/>
            </a:endParaRPr>
          </a:p>
        </p:txBody>
      </p:sp>
      <p:sp>
        <p:nvSpPr>
          <p:cNvPr id="2" name="Title 1"/>
          <p:cNvSpPr>
            <a:spLocks noGrp="1"/>
          </p:cNvSpPr>
          <p:nvPr>
            <p:ph type="title"/>
          </p:nvPr>
        </p:nvSpPr>
        <p:spPr/>
        <p:txBody>
          <a:bodyPr>
            <a:normAutofit/>
          </a:bodyPr>
          <a:lstStyle/>
          <a:p>
            <a:r>
              <a:rPr lang="en-US" dirty="0"/>
              <a:t>Bias in Study Design and Conduct</a:t>
            </a:r>
          </a:p>
        </p:txBody>
      </p:sp>
      <p:sp>
        <p:nvSpPr>
          <p:cNvPr id="3" name="Content Placeholder 2"/>
          <p:cNvSpPr>
            <a:spLocks noGrp="1"/>
          </p:cNvSpPr>
          <p:nvPr>
            <p:ph idx="1"/>
          </p:nvPr>
        </p:nvSpPr>
        <p:spPr/>
        <p:txBody>
          <a:bodyPr>
            <a:normAutofit lnSpcReduction="10000"/>
          </a:bodyPr>
          <a:lstStyle/>
          <a:p>
            <a:r>
              <a:rPr lang="en-US" dirty="0"/>
              <a:t>Selection Bias</a:t>
            </a:r>
          </a:p>
          <a:p>
            <a:pPr lvl="1"/>
            <a:r>
              <a:rPr lang="en-US" dirty="0">
                <a:solidFill>
                  <a:schemeClr val="accent4">
                    <a:lumMod val="10000"/>
                  </a:schemeClr>
                </a:solidFill>
              </a:rPr>
              <a:t>Prevalence-Incidence/Survival </a:t>
            </a:r>
          </a:p>
          <a:p>
            <a:pPr lvl="1"/>
            <a:r>
              <a:rPr lang="en-US" dirty="0">
                <a:solidFill>
                  <a:schemeClr val="accent4">
                    <a:lumMod val="10000"/>
                  </a:schemeClr>
                </a:solidFill>
              </a:rPr>
              <a:t>Non-response bias/Volunteer</a:t>
            </a:r>
          </a:p>
          <a:p>
            <a:pPr lvl="1"/>
            <a:r>
              <a:rPr lang="en-US" dirty="0">
                <a:solidFill>
                  <a:schemeClr val="accent4">
                    <a:lumMod val="10000"/>
                  </a:schemeClr>
                </a:solidFill>
              </a:rPr>
              <a:t>Loss to follow-up/Withdrawal</a:t>
            </a:r>
          </a:p>
          <a:p>
            <a:pPr lvl="1"/>
            <a:r>
              <a:rPr lang="en-US" dirty="0">
                <a:solidFill>
                  <a:schemeClr val="accent4">
                    <a:lumMod val="10000"/>
                  </a:schemeClr>
                </a:solidFill>
              </a:rPr>
              <a:t>Self-Selection (Membership)</a:t>
            </a:r>
          </a:p>
          <a:p>
            <a:pPr lvl="1"/>
            <a:r>
              <a:rPr lang="en-US" dirty="0">
                <a:solidFill>
                  <a:schemeClr val="accent4">
                    <a:lumMod val="10000"/>
                  </a:schemeClr>
                </a:solidFill>
              </a:rPr>
              <a:t>Diagnostic Suspicion</a:t>
            </a:r>
          </a:p>
          <a:p>
            <a:pPr marL="457200" lvl="1" indent="0">
              <a:buNone/>
            </a:pPr>
            <a:endParaRPr lang="en-US" dirty="0"/>
          </a:p>
          <a:p>
            <a:r>
              <a:rPr lang="en-US" dirty="0"/>
              <a:t>Information</a:t>
            </a:r>
          </a:p>
          <a:p>
            <a:pPr lvl="1"/>
            <a:r>
              <a:rPr lang="en-US" dirty="0">
                <a:solidFill>
                  <a:schemeClr val="accent4">
                    <a:lumMod val="10000"/>
                  </a:schemeClr>
                </a:solidFill>
              </a:rPr>
              <a:t>Recall bias</a:t>
            </a:r>
          </a:p>
          <a:p>
            <a:pPr lvl="1"/>
            <a:r>
              <a:rPr lang="en-US" dirty="0">
                <a:solidFill>
                  <a:schemeClr val="accent4">
                    <a:lumMod val="10000"/>
                  </a:schemeClr>
                </a:solidFill>
              </a:rPr>
              <a:t>Interviewer</a:t>
            </a:r>
          </a:p>
          <a:p>
            <a:pPr lvl="1"/>
            <a:r>
              <a:rPr lang="en-US" dirty="0">
                <a:solidFill>
                  <a:schemeClr val="accent4">
                    <a:lumMod val="10000"/>
                  </a:schemeClr>
                </a:solidFill>
              </a:rPr>
              <a:t>Surveillance (Exposure Suspicion)</a:t>
            </a:r>
          </a:p>
        </p:txBody>
      </p:sp>
    </p:spTree>
    <p:extLst>
      <p:ext uri="{BB962C8B-B14F-4D97-AF65-F5344CB8AC3E}">
        <p14:creationId xmlns:p14="http://schemas.microsoft.com/office/powerpoint/2010/main" val="2440816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CF58D217-D964-4EEB-ABF8-29C6EC5308C0}"/>
</file>

<file path=customXml/itemProps2.xml><?xml version="1.0" encoding="utf-8"?>
<ds:datastoreItem xmlns:ds="http://schemas.openxmlformats.org/officeDocument/2006/customXml" ds:itemID="{4778132E-5DF1-43E2-8161-E62480739414}"/>
</file>

<file path=customXml/itemProps3.xml><?xml version="1.0" encoding="utf-8"?>
<ds:datastoreItem xmlns:ds="http://schemas.openxmlformats.org/officeDocument/2006/customXml" ds:itemID="{73E32D4D-7495-4E55-A7F7-3FF962A158AD}"/>
</file>

<file path=docProps/app.xml><?xml version="1.0" encoding="utf-8"?>
<Properties xmlns="http://schemas.openxmlformats.org/officeDocument/2006/extended-properties" xmlns:vt="http://schemas.openxmlformats.org/officeDocument/2006/docPropsVTypes">
  <TotalTime>7587</TotalTime>
  <Words>4584</Words>
  <Application>Microsoft Macintosh PowerPoint</Application>
  <PresentationFormat>Widescreen</PresentationFormat>
  <Paragraphs>781</Paragraphs>
  <Slides>84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Calibri</vt:lpstr>
      <vt:lpstr>Calibri Light</vt:lpstr>
      <vt:lpstr>Cambria Math</vt:lpstr>
      <vt:lpstr>Symbol</vt:lpstr>
      <vt:lpstr>Tahoma</vt:lpstr>
      <vt:lpstr>Office Theme</vt:lpstr>
      <vt:lpstr>Bias in Epidemiologic Studies</vt:lpstr>
      <vt:lpstr>Bias Can Strike At Any Stage</vt:lpstr>
      <vt:lpstr>Errors in Inference</vt:lpstr>
      <vt:lpstr>Validity and Precision</vt:lpstr>
      <vt:lpstr>Bias</vt:lpstr>
      <vt:lpstr>Definitions of Bias</vt:lpstr>
      <vt:lpstr>Direction of Bias</vt:lpstr>
      <vt:lpstr>Direction of Bias</vt:lpstr>
      <vt:lpstr>Bias in Study Design and Conduct</vt:lpstr>
      <vt:lpstr>Selection Bias</vt:lpstr>
      <vt:lpstr>Selection Probabilities</vt:lpstr>
      <vt:lpstr>Relationship between Population OR and Sample OR</vt:lpstr>
      <vt:lpstr>Sampling Fractions and Bias</vt:lpstr>
      <vt:lpstr>Consequences of Selection Bias</vt:lpstr>
      <vt:lpstr>Incidence Prevalence Bias</vt:lpstr>
      <vt:lpstr>Incidence Prevalence Bias Explained</vt:lpstr>
      <vt:lpstr>Avoid Incidence Prevalence Bias</vt:lpstr>
      <vt:lpstr>Lab 3 Part 1</vt:lpstr>
      <vt:lpstr>Re-looking at Part 1 in Terms of Sampling Fractions</vt:lpstr>
      <vt:lpstr>Self-Selection Bias</vt:lpstr>
      <vt:lpstr>Exercise and CHD Outcomes</vt:lpstr>
      <vt:lpstr>CHD Mortality and Occupation</vt:lpstr>
      <vt:lpstr>Recurrent MI and Post-MI Exercise</vt:lpstr>
      <vt:lpstr>Recurrent MI and Endurance Training</vt:lpstr>
      <vt:lpstr>Cervical Cancer and Sexual Practices</vt:lpstr>
      <vt:lpstr>Does selection bias explain association between OCs and cervical cancer?</vt:lpstr>
      <vt:lpstr>Prevalence of Cervical Dysplasia</vt:lpstr>
      <vt:lpstr>Guard Against Self-Selection Bias</vt:lpstr>
      <vt:lpstr>Diagnostic-Suspicion Bias</vt:lpstr>
      <vt:lpstr>Identify Diagnostic-Suspicion Bias</vt:lpstr>
      <vt:lpstr>Oral Contraceptives and Risk of Thrombo-Embolic Disease</vt:lpstr>
      <vt:lpstr>Avoid Diagnostic-Suspicion Bias</vt:lpstr>
      <vt:lpstr>Non-Response Bias/Volunteer</vt:lpstr>
      <vt:lpstr>Recognizing Non-Response Bias</vt:lpstr>
      <vt:lpstr>Effects of Non-Response Bias Vary</vt:lpstr>
      <vt:lpstr>Avoid Non-Response Bias in Case Control Studies</vt:lpstr>
      <vt:lpstr>Avoid Non-Response Bias in Cohort Studies</vt:lpstr>
      <vt:lpstr>Prevention &amp; Control of Bias</vt:lpstr>
      <vt:lpstr>Lab 3 Part 2</vt:lpstr>
      <vt:lpstr>Introduction to Measurement and Measurement Error</vt:lpstr>
      <vt:lpstr>A Brief Note on Measurement Error</vt:lpstr>
      <vt:lpstr>Reliability</vt:lpstr>
      <vt:lpstr>Measures of Reliability (Continuous)</vt:lpstr>
      <vt:lpstr>Measures of Reliability (Categorical)</vt:lpstr>
      <vt:lpstr>Lab 4 Part 1</vt:lpstr>
      <vt:lpstr>Validity</vt:lpstr>
      <vt:lpstr>Estimation</vt:lpstr>
      <vt:lpstr>Model for Continuous Measurement Error</vt:lpstr>
      <vt:lpstr>Bias and Precision (Continuous)</vt:lpstr>
      <vt:lpstr>Differential Measurement Error (Continuous)</vt:lpstr>
      <vt:lpstr>Consequences of Differential Measurement Error (Continuous)</vt:lpstr>
      <vt:lpstr>Consequences of Differential Measurement Error (Continuous)</vt:lpstr>
      <vt:lpstr>Relationship between True Log Odds and Observed Log Odds (Continuous)</vt:lpstr>
      <vt:lpstr>Consequences of Non-Differential Measurement Error (Continuous)</vt:lpstr>
      <vt:lpstr>Categorical Measurement Error</vt:lpstr>
      <vt:lpstr>Misclassification of Binary Variables</vt:lpstr>
      <vt:lpstr>Misclassification Bias in Epidemiology</vt:lpstr>
      <vt:lpstr>Non-differential Misclassification</vt:lpstr>
      <vt:lpstr>Differential Misclassification</vt:lpstr>
      <vt:lpstr>Consequences of Misclassification </vt:lpstr>
      <vt:lpstr>Caveats for Non-Differential Misclassification</vt:lpstr>
      <vt:lpstr>Calculating Sensitivity and Specificity  of Exposure</vt:lpstr>
      <vt:lpstr>Calculating Sensitivity and Specificity  of Disease</vt:lpstr>
      <vt:lpstr>Assess Impact of Misclassification</vt:lpstr>
      <vt:lpstr>Assess Impact of Misclassification</vt:lpstr>
      <vt:lpstr>Assess Impact of Misclassification</vt:lpstr>
      <vt:lpstr>Which scenario describes non-differential misclassification?</vt:lpstr>
      <vt:lpstr>Lab 4 Part 2</vt:lpstr>
      <vt:lpstr>Information Biases Common to Epidemiology</vt:lpstr>
      <vt:lpstr>Information Bias</vt:lpstr>
      <vt:lpstr>Sources of Information Bias</vt:lpstr>
      <vt:lpstr>Error Adds Up</vt:lpstr>
      <vt:lpstr>Biases in Questionnaire Studies</vt:lpstr>
      <vt:lpstr>Recall Bias</vt:lpstr>
      <vt:lpstr>Ascertainment of Recall Bias</vt:lpstr>
      <vt:lpstr>Prevent Recall Bias </vt:lpstr>
      <vt:lpstr>Interviewer Bias</vt:lpstr>
      <vt:lpstr>Toxic Shock Syndrome &amp; Tampons</vt:lpstr>
      <vt:lpstr>Prevent Interviewer Bias</vt:lpstr>
      <vt:lpstr>Exposure Suspicion Bias </vt:lpstr>
      <vt:lpstr>Reduce Information Bias</vt:lpstr>
      <vt:lpstr>Reduce Information Bias</vt:lpstr>
      <vt:lpstr>Reduce Information Bias</vt:lpstr>
      <vt:lpstr>Reduce Information Bias</vt:lpstr>
    </vt:vector>
  </TitlesOfParts>
  <Company>UNTHSC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Livingston, Melvin</dc:creator>
  <cp:lastModifiedBy>Cannell, Michael B</cp:lastModifiedBy>
  <cp:revision>18</cp:revision>
  <dcterms:created xsi:type="dcterms:W3CDTF">2016-01-05T20:41:16Z</dcterms:created>
  <dcterms:modified xsi:type="dcterms:W3CDTF">2020-09-25T15:52:51Z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