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diagrams/data1.xml" ContentType="application/vnd.openxmlformats-officedocument.drawingml.diagramData+xml"/>
  <Override PartName="/ppt/slides/slide42.xml" ContentType="application/vnd.openxmlformats-officedocument.presentationml.slide+xml"/>
  <Override PartName="/ppt/presentation.xml" ContentType="application/vnd.openxmlformats-officedocument.presentationml.presentation.main+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21.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39.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7" r:id="rId2"/>
    <p:sldId id="508" r:id="rId3"/>
    <p:sldId id="359" r:id="rId4"/>
    <p:sldId id="360" r:id="rId5"/>
    <p:sldId id="361" r:id="rId6"/>
    <p:sldId id="362" r:id="rId7"/>
    <p:sldId id="376" r:id="rId8"/>
    <p:sldId id="363" r:id="rId9"/>
    <p:sldId id="365" r:id="rId10"/>
    <p:sldId id="377" r:id="rId11"/>
    <p:sldId id="378" r:id="rId12"/>
    <p:sldId id="364" r:id="rId13"/>
    <p:sldId id="379" r:id="rId14"/>
    <p:sldId id="374" r:id="rId15"/>
    <p:sldId id="380" r:id="rId16"/>
    <p:sldId id="381" r:id="rId17"/>
    <p:sldId id="382" r:id="rId18"/>
    <p:sldId id="383" r:id="rId19"/>
    <p:sldId id="384" r:id="rId20"/>
    <p:sldId id="385" r:id="rId21"/>
    <p:sldId id="406" r:id="rId22"/>
    <p:sldId id="410" r:id="rId23"/>
    <p:sldId id="266" r:id="rId24"/>
    <p:sldId id="411" r:id="rId25"/>
    <p:sldId id="400" r:id="rId26"/>
    <p:sldId id="394" r:id="rId27"/>
    <p:sldId id="402" r:id="rId28"/>
    <p:sldId id="403" r:id="rId29"/>
    <p:sldId id="407" r:id="rId30"/>
    <p:sldId id="404" r:id="rId31"/>
    <p:sldId id="409" r:id="rId32"/>
    <p:sldId id="313" r:id="rId33"/>
    <p:sldId id="314" r:id="rId34"/>
    <p:sldId id="311" r:id="rId35"/>
    <p:sldId id="312" r:id="rId36"/>
    <p:sldId id="375" r:id="rId37"/>
    <p:sldId id="387" r:id="rId38"/>
    <p:sldId id="386" r:id="rId39"/>
    <p:sldId id="265" r:id="rId40"/>
    <p:sldId id="389" r:id="rId41"/>
    <p:sldId id="391" r:id="rId42"/>
    <p:sldId id="392"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nnell, Michael B" initials="CMB" lastIdx="3" clrIdx="0">
    <p:extLst>
      <p:ext uri="{19B8F6BF-5375-455C-9EA6-DF929625EA0E}">
        <p15:presenceInfo xmlns:p15="http://schemas.microsoft.com/office/powerpoint/2012/main" userId="S::michael.b.cannell@uth.tmc.edu::df291291-9ac9-42c2-a976-062f6e2ad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8" autoAdjust="0"/>
    <p:restoredTop sz="68299"/>
  </p:normalViewPr>
  <p:slideViewPr>
    <p:cSldViewPr snapToGrid="0">
      <p:cViewPr varScale="1">
        <p:scale>
          <a:sx n="85" d="100"/>
          <a:sy n="85" d="100"/>
        </p:scale>
        <p:origin x="19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571257-8593-9B4B-AFC2-D1B7E55288FF}" type="doc">
      <dgm:prSet loTypeId="urn:microsoft.com/office/officeart/2005/8/layout/venn1" loCatId="" qsTypeId="urn:microsoft.com/office/officeart/2005/8/quickstyle/simple1" qsCatId="simple" csTypeId="urn:microsoft.com/office/officeart/2005/8/colors/accent0_1" csCatId="mainScheme" phldr="1"/>
      <dgm:spPr/>
    </dgm:pt>
    <dgm:pt modelId="{C52E7EF6-0565-D145-A71C-96CED9B51AC7}">
      <dgm:prSet phldrT="[Text]"/>
      <dgm:spPr/>
      <dgm:t>
        <a:bodyPr/>
        <a:lstStyle/>
        <a:p>
          <a:r>
            <a:rPr lang="en-US" dirty="0"/>
            <a:t>Description</a:t>
          </a:r>
        </a:p>
      </dgm:t>
    </dgm:pt>
    <dgm:pt modelId="{13F26035-8C6D-4746-9376-E114FB0E98F8}" type="parTrans" cxnId="{D92F84A3-35E6-7D4F-891B-4C0A0C42A8DD}">
      <dgm:prSet/>
      <dgm:spPr/>
      <dgm:t>
        <a:bodyPr/>
        <a:lstStyle/>
        <a:p>
          <a:endParaRPr lang="en-US"/>
        </a:p>
      </dgm:t>
    </dgm:pt>
    <dgm:pt modelId="{04909AAD-B001-4341-A599-5DA32685966B}" type="sibTrans" cxnId="{D92F84A3-35E6-7D4F-891B-4C0A0C42A8DD}">
      <dgm:prSet/>
      <dgm:spPr/>
      <dgm:t>
        <a:bodyPr/>
        <a:lstStyle/>
        <a:p>
          <a:endParaRPr lang="en-US"/>
        </a:p>
      </dgm:t>
    </dgm:pt>
    <dgm:pt modelId="{C21558DB-0AF4-2141-95C3-5446409970E1}">
      <dgm:prSet phldrT="[Text]" custT="1"/>
      <dgm:spPr/>
      <dgm:t>
        <a:bodyPr/>
        <a:lstStyle/>
        <a:p>
          <a:r>
            <a:rPr lang="en-US" sz="4000" dirty="0"/>
            <a:t>Causation</a:t>
          </a:r>
        </a:p>
      </dgm:t>
    </dgm:pt>
    <dgm:pt modelId="{F4210790-A30F-0848-94D3-B73A070A03E0}" type="parTrans" cxnId="{76693ACC-F546-2B4E-8CAC-E9E79AACA4CB}">
      <dgm:prSet/>
      <dgm:spPr/>
      <dgm:t>
        <a:bodyPr/>
        <a:lstStyle/>
        <a:p>
          <a:endParaRPr lang="en-US"/>
        </a:p>
      </dgm:t>
    </dgm:pt>
    <dgm:pt modelId="{18556C23-47A3-6E4E-9787-09B8054D2A23}" type="sibTrans" cxnId="{76693ACC-F546-2B4E-8CAC-E9E79AACA4CB}">
      <dgm:prSet/>
      <dgm:spPr/>
      <dgm:t>
        <a:bodyPr/>
        <a:lstStyle/>
        <a:p>
          <a:endParaRPr lang="en-US"/>
        </a:p>
      </dgm:t>
    </dgm:pt>
    <dgm:pt modelId="{28197771-D306-244F-9743-B26F65EC9B93}">
      <dgm:prSet phldrT="[Text]"/>
      <dgm:spPr/>
      <dgm:t>
        <a:bodyPr/>
        <a:lstStyle/>
        <a:p>
          <a:r>
            <a:rPr lang="en-US" dirty="0"/>
            <a:t>Prediction</a:t>
          </a:r>
        </a:p>
      </dgm:t>
    </dgm:pt>
    <dgm:pt modelId="{B39554AC-A85C-B44E-A2B1-ECA0234F69B0}" type="parTrans" cxnId="{E5837AA4-9623-114A-BEAA-B492F3BDEAA1}">
      <dgm:prSet/>
      <dgm:spPr/>
      <dgm:t>
        <a:bodyPr/>
        <a:lstStyle/>
        <a:p>
          <a:endParaRPr lang="en-US"/>
        </a:p>
      </dgm:t>
    </dgm:pt>
    <dgm:pt modelId="{E737E574-04CB-164A-A811-A018896538E0}" type="sibTrans" cxnId="{E5837AA4-9623-114A-BEAA-B492F3BDEAA1}">
      <dgm:prSet/>
      <dgm:spPr/>
      <dgm:t>
        <a:bodyPr/>
        <a:lstStyle/>
        <a:p>
          <a:endParaRPr lang="en-US"/>
        </a:p>
      </dgm:t>
    </dgm:pt>
    <dgm:pt modelId="{60446F06-9A0B-E544-A642-40C8B6A13684}" type="pres">
      <dgm:prSet presAssocID="{A2571257-8593-9B4B-AFC2-D1B7E55288FF}" presName="compositeShape" presStyleCnt="0">
        <dgm:presLayoutVars>
          <dgm:chMax val="7"/>
          <dgm:dir/>
          <dgm:resizeHandles val="exact"/>
        </dgm:presLayoutVars>
      </dgm:prSet>
      <dgm:spPr/>
    </dgm:pt>
    <dgm:pt modelId="{7F65CD12-9416-7349-B0C2-E0D12E606C0E}" type="pres">
      <dgm:prSet presAssocID="{C52E7EF6-0565-D145-A71C-96CED9B51AC7}" presName="circ1" presStyleLbl="vennNode1" presStyleIdx="0" presStyleCnt="3"/>
      <dgm:spPr/>
    </dgm:pt>
    <dgm:pt modelId="{19FBFDD1-6237-EF4B-AB98-2124546BC50D}" type="pres">
      <dgm:prSet presAssocID="{C52E7EF6-0565-D145-A71C-96CED9B51AC7}" presName="circ1Tx" presStyleLbl="revTx" presStyleIdx="0" presStyleCnt="0">
        <dgm:presLayoutVars>
          <dgm:chMax val="0"/>
          <dgm:chPref val="0"/>
          <dgm:bulletEnabled val="1"/>
        </dgm:presLayoutVars>
      </dgm:prSet>
      <dgm:spPr/>
    </dgm:pt>
    <dgm:pt modelId="{F544D12B-FD53-014C-B154-9E89FD19C1EF}" type="pres">
      <dgm:prSet presAssocID="{C21558DB-0AF4-2141-95C3-5446409970E1}" presName="circ2" presStyleLbl="vennNode1" presStyleIdx="1" presStyleCnt="3"/>
      <dgm:spPr/>
    </dgm:pt>
    <dgm:pt modelId="{7548B137-4039-DB43-AD2A-4EBA558E8FF3}" type="pres">
      <dgm:prSet presAssocID="{C21558DB-0AF4-2141-95C3-5446409970E1}" presName="circ2Tx" presStyleLbl="revTx" presStyleIdx="0" presStyleCnt="0">
        <dgm:presLayoutVars>
          <dgm:chMax val="0"/>
          <dgm:chPref val="0"/>
          <dgm:bulletEnabled val="1"/>
        </dgm:presLayoutVars>
      </dgm:prSet>
      <dgm:spPr/>
    </dgm:pt>
    <dgm:pt modelId="{A1C076C0-2DC9-F14A-BFA6-6F454B33B0C6}" type="pres">
      <dgm:prSet presAssocID="{28197771-D306-244F-9743-B26F65EC9B93}" presName="circ3" presStyleLbl="vennNode1" presStyleIdx="2" presStyleCnt="3"/>
      <dgm:spPr/>
    </dgm:pt>
    <dgm:pt modelId="{859A1854-2AD4-0A49-AD42-86B25383A021}" type="pres">
      <dgm:prSet presAssocID="{28197771-D306-244F-9743-B26F65EC9B93}" presName="circ3Tx" presStyleLbl="revTx" presStyleIdx="0" presStyleCnt="0">
        <dgm:presLayoutVars>
          <dgm:chMax val="0"/>
          <dgm:chPref val="0"/>
          <dgm:bulletEnabled val="1"/>
        </dgm:presLayoutVars>
      </dgm:prSet>
      <dgm:spPr/>
    </dgm:pt>
  </dgm:ptLst>
  <dgm:cxnLst>
    <dgm:cxn modelId="{A71C911F-BDD2-584C-BB8F-0F5111D36679}" type="presOf" srcId="{C21558DB-0AF4-2141-95C3-5446409970E1}" destId="{F544D12B-FD53-014C-B154-9E89FD19C1EF}" srcOrd="0" destOrd="0" presId="urn:microsoft.com/office/officeart/2005/8/layout/venn1"/>
    <dgm:cxn modelId="{25F8FE43-DA88-1746-80F7-BBEC6CEF60BC}" type="presOf" srcId="{A2571257-8593-9B4B-AFC2-D1B7E55288FF}" destId="{60446F06-9A0B-E544-A642-40C8B6A13684}" srcOrd="0" destOrd="0" presId="urn:microsoft.com/office/officeart/2005/8/layout/venn1"/>
    <dgm:cxn modelId="{DBE7DD47-363F-E741-9FCC-1D16F4A36A31}" type="presOf" srcId="{28197771-D306-244F-9743-B26F65EC9B93}" destId="{A1C076C0-2DC9-F14A-BFA6-6F454B33B0C6}" srcOrd="0" destOrd="0" presId="urn:microsoft.com/office/officeart/2005/8/layout/venn1"/>
    <dgm:cxn modelId="{17492978-1F97-E645-AD74-FADAFEFABEA0}" type="presOf" srcId="{C52E7EF6-0565-D145-A71C-96CED9B51AC7}" destId="{7F65CD12-9416-7349-B0C2-E0D12E606C0E}" srcOrd="0" destOrd="0" presId="urn:microsoft.com/office/officeart/2005/8/layout/venn1"/>
    <dgm:cxn modelId="{D92F84A3-35E6-7D4F-891B-4C0A0C42A8DD}" srcId="{A2571257-8593-9B4B-AFC2-D1B7E55288FF}" destId="{C52E7EF6-0565-D145-A71C-96CED9B51AC7}" srcOrd="0" destOrd="0" parTransId="{13F26035-8C6D-4746-9376-E114FB0E98F8}" sibTransId="{04909AAD-B001-4341-A599-5DA32685966B}"/>
    <dgm:cxn modelId="{E5837AA4-9623-114A-BEAA-B492F3BDEAA1}" srcId="{A2571257-8593-9B4B-AFC2-D1B7E55288FF}" destId="{28197771-D306-244F-9743-B26F65EC9B93}" srcOrd="2" destOrd="0" parTransId="{B39554AC-A85C-B44E-A2B1-ECA0234F69B0}" sibTransId="{E737E574-04CB-164A-A811-A018896538E0}"/>
    <dgm:cxn modelId="{2A90F7BC-5358-5744-A9AA-A32E568EF2E9}" type="presOf" srcId="{C21558DB-0AF4-2141-95C3-5446409970E1}" destId="{7548B137-4039-DB43-AD2A-4EBA558E8FF3}" srcOrd="1" destOrd="0" presId="urn:microsoft.com/office/officeart/2005/8/layout/venn1"/>
    <dgm:cxn modelId="{76693ACC-F546-2B4E-8CAC-E9E79AACA4CB}" srcId="{A2571257-8593-9B4B-AFC2-D1B7E55288FF}" destId="{C21558DB-0AF4-2141-95C3-5446409970E1}" srcOrd="1" destOrd="0" parTransId="{F4210790-A30F-0848-94D3-B73A070A03E0}" sibTransId="{18556C23-47A3-6E4E-9787-09B8054D2A23}"/>
    <dgm:cxn modelId="{A685E6D0-4E36-2946-B23F-7F330B9062A6}" type="presOf" srcId="{28197771-D306-244F-9743-B26F65EC9B93}" destId="{859A1854-2AD4-0A49-AD42-86B25383A021}" srcOrd="1" destOrd="0" presId="urn:microsoft.com/office/officeart/2005/8/layout/venn1"/>
    <dgm:cxn modelId="{7B01A8D6-4233-5B4A-99DF-B710707ADD4A}" type="presOf" srcId="{C52E7EF6-0565-D145-A71C-96CED9B51AC7}" destId="{19FBFDD1-6237-EF4B-AB98-2124546BC50D}" srcOrd="1" destOrd="0" presId="urn:microsoft.com/office/officeart/2005/8/layout/venn1"/>
    <dgm:cxn modelId="{9B2107D1-24F2-B74A-BB4B-B4BD511B7AFF}" type="presParOf" srcId="{60446F06-9A0B-E544-A642-40C8B6A13684}" destId="{7F65CD12-9416-7349-B0C2-E0D12E606C0E}" srcOrd="0" destOrd="0" presId="urn:microsoft.com/office/officeart/2005/8/layout/venn1"/>
    <dgm:cxn modelId="{B8079F7E-AF2B-A346-BF9B-12D214308A95}" type="presParOf" srcId="{60446F06-9A0B-E544-A642-40C8B6A13684}" destId="{19FBFDD1-6237-EF4B-AB98-2124546BC50D}" srcOrd="1" destOrd="0" presId="urn:microsoft.com/office/officeart/2005/8/layout/venn1"/>
    <dgm:cxn modelId="{BAD14577-0390-114E-A7FC-D5905DD77F44}" type="presParOf" srcId="{60446F06-9A0B-E544-A642-40C8B6A13684}" destId="{F544D12B-FD53-014C-B154-9E89FD19C1EF}" srcOrd="2" destOrd="0" presId="urn:microsoft.com/office/officeart/2005/8/layout/venn1"/>
    <dgm:cxn modelId="{4187365E-898B-CA40-ACCE-07B566B7B972}" type="presParOf" srcId="{60446F06-9A0B-E544-A642-40C8B6A13684}" destId="{7548B137-4039-DB43-AD2A-4EBA558E8FF3}" srcOrd="3" destOrd="0" presId="urn:microsoft.com/office/officeart/2005/8/layout/venn1"/>
    <dgm:cxn modelId="{17401ECD-47FB-5245-AD0C-CD78311D29EB}" type="presParOf" srcId="{60446F06-9A0B-E544-A642-40C8B6A13684}" destId="{A1C076C0-2DC9-F14A-BFA6-6F454B33B0C6}" srcOrd="4" destOrd="0" presId="urn:microsoft.com/office/officeart/2005/8/layout/venn1"/>
    <dgm:cxn modelId="{44B32ED8-A12C-814C-9227-641060A6CD88}" type="presParOf" srcId="{60446F06-9A0B-E544-A642-40C8B6A13684}" destId="{859A1854-2AD4-0A49-AD42-86B25383A021}"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5CD12-9416-7349-B0C2-E0D12E606C0E}">
      <dsp:nvSpPr>
        <dsp:cNvPr id="0" name=""/>
        <dsp:cNvSpPr/>
      </dsp:nvSpPr>
      <dsp:spPr>
        <a:xfrm>
          <a:off x="3153202" y="85517"/>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044700">
            <a:lnSpc>
              <a:spcPct val="90000"/>
            </a:lnSpc>
            <a:spcBef>
              <a:spcPct val="0"/>
            </a:spcBef>
            <a:spcAft>
              <a:spcPct val="35000"/>
            </a:spcAft>
            <a:buNone/>
          </a:pPr>
          <a:r>
            <a:rPr lang="en-US" sz="4600" kern="1200" dirty="0"/>
            <a:t>Description</a:t>
          </a:r>
        </a:p>
      </dsp:txBody>
      <dsp:txXfrm>
        <a:off x="3700512" y="803861"/>
        <a:ext cx="3010205" cy="1847171"/>
      </dsp:txXfrm>
    </dsp:sp>
    <dsp:sp modelId="{F544D12B-FD53-014C-B154-9E89FD19C1EF}">
      <dsp:nvSpPr>
        <dsp:cNvPr id="0" name=""/>
        <dsp:cNvSpPr/>
      </dsp:nvSpPr>
      <dsp:spPr>
        <a:xfrm>
          <a:off x="4634360" y="2651032"/>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US" sz="4000" kern="1200" dirty="0"/>
            <a:t>Causation</a:t>
          </a:r>
        </a:p>
      </dsp:txBody>
      <dsp:txXfrm>
        <a:off x="5889752" y="3711445"/>
        <a:ext cx="2462895" cy="2257653"/>
      </dsp:txXfrm>
    </dsp:sp>
    <dsp:sp modelId="{A1C076C0-2DC9-F14A-BFA6-6F454B33B0C6}">
      <dsp:nvSpPr>
        <dsp:cNvPr id="0" name=""/>
        <dsp:cNvSpPr/>
      </dsp:nvSpPr>
      <dsp:spPr>
        <a:xfrm>
          <a:off x="1672044" y="2651032"/>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044700">
            <a:lnSpc>
              <a:spcPct val="90000"/>
            </a:lnSpc>
            <a:spcBef>
              <a:spcPct val="0"/>
            </a:spcBef>
            <a:spcAft>
              <a:spcPct val="35000"/>
            </a:spcAft>
            <a:buNone/>
          </a:pPr>
          <a:r>
            <a:rPr lang="en-US" sz="4600" kern="1200" dirty="0"/>
            <a:t>Prediction</a:t>
          </a:r>
        </a:p>
      </dsp:txBody>
      <dsp:txXfrm>
        <a:off x="2058582" y="3711445"/>
        <a:ext cx="2462895" cy="225765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A6B22-9C97-487C-80E6-CD2C66AF26CE}" type="datetimeFigureOut">
              <a:rPr lang="en-US" smtClean="0"/>
              <a:t>10/12/21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EFEA89-A7E1-49A0-A3ED-DCED0C97B048}" type="slidenum">
              <a:rPr lang="en-US" smtClean="0"/>
              <a:t>‹#›</a:t>
            </a:fld>
            <a:endParaRPr lang="en-US"/>
          </a:p>
        </p:txBody>
      </p:sp>
    </p:spTree>
    <p:extLst>
      <p:ext uri="{BB962C8B-B14F-4D97-AF65-F5344CB8AC3E}">
        <p14:creationId xmlns:p14="http://schemas.microsoft.com/office/powerpoint/2010/main" val="2442976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9EDE00-0B65-4F6E-A934-82B6AF9371EB}" type="slidenum">
              <a:rPr lang="en-US"/>
              <a:pPr/>
              <a:t>1</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r>
              <a:rPr lang="en-US" dirty="0"/>
              <a:t>Today we are going to talk about bias in epidemiologic studies. The goal this week is build foundation in the basics of bias and an intuitive understanding for what we mean when we talk about bias. Later, we will discuss the relationship between bias and the various different study designs.</a:t>
            </a:r>
          </a:p>
        </p:txBody>
      </p:sp>
    </p:spTree>
    <p:extLst>
      <p:ext uri="{BB962C8B-B14F-4D97-AF65-F5344CB8AC3E}">
        <p14:creationId xmlns:p14="http://schemas.microsoft.com/office/powerpoint/2010/main" val="265621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Said another way, random error refers to the differences between our conclusions and the truth that are caused by the fact that our estimate of the truth is made from the analysis of a sample of people from our population rather than all the people in our population.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the average BMI of adults living in Texas may be 28. If I go measure the BMI of a simple random sample of adult Texans, we may find that the average in our sample is 30. Of course, in this hypothetical world we know that 30 is 2 units higher than the truth, and the reason for that 2-unit difference is pure random error. </a:t>
            </a:r>
          </a:p>
        </p:txBody>
      </p:sp>
      <p:sp>
        <p:nvSpPr>
          <p:cNvPr id="4" name="Slide Number Placeholder 3"/>
          <p:cNvSpPr>
            <a:spLocks noGrp="1"/>
          </p:cNvSpPr>
          <p:nvPr>
            <p:ph type="sldNum" sz="quarter" idx="5"/>
          </p:nvPr>
        </p:nvSpPr>
        <p:spPr/>
        <p:txBody>
          <a:bodyPr/>
          <a:lstStyle/>
          <a:p>
            <a:fld id="{0BEFEA89-A7E1-49A0-A3ED-DCED0C97B048}" type="slidenum">
              <a:rPr lang="en-US" smtClean="0"/>
              <a:t>10</a:t>
            </a:fld>
            <a:endParaRPr lang="en-US"/>
          </a:p>
        </p:txBody>
      </p:sp>
    </p:spTree>
    <p:extLst>
      <p:ext uri="{BB962C8B-B14F-4D97-AF65-F5344CB8AC3E}">
        <p14:creationId xmlns:p14="http://schemas.microsoft.com/office/powerpoint/2010/main" val="686214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draw another simple random sample, then the average in that sample may be 2-units lower than the truth. With random error, our estimates differs from the truth, but tend to lie all </a:t>
            </a:r>
            <a:r>
              <a:rPr lang="en-US" i="1" dirty="0"/>
              <a:t>around</a:t>
            </a:r>
            <a:r>
              <a:rPr lang="en-US" dirty="0"/>
              <a:t> the truth, seemingly at random.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Socrative 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that we expect less and less random error as our sample size increases.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Additionally, if we have many different estimates with only random errors, we expect that in the long-run (technically over infinite samples) their average value will converge at the truth.</a:t>
            </a:r>
          </a:p>
          <a:p>
            <a:endParaRPr lang="en-US" dirty="0"/>
          </a:p>
          <a:p>
            <a:r>
              <a:rPr lang="en-US" dirty="0"/>
              <a:t>On the other hand, errors are systemic when they arise from anything other than chance or luck. </a:t>
            </a:r>
          </a:p>
        </p:txBody>
      </p:sp>
      <p:sp>
        <p:nvSpPr>
          <p:cNvPr id="4" name="Slide Number Placeholder 3"/>
          <p:cNvSpPr>
            <a:spLocks noGrp="1"/>
          </p:cNvSpPr>
          <p:nvPr>
            <p:ph type="sldNum" sz="quarter" idx="5"/>
          </p:nvPr>
        </p:nvSpPr>
        <p:spPr/>
        <p:txBody>
          <a:bodyPr/>
          <a:lstStyle/>
          <a:p>
            <a:fld id="{0BEFEA89-A7E1-49A0-A3ED-DCED0C97B048}" type="slidenum">
              <a:rPr lang="en-US" smtClean="0"/>
              <a:t>11</a:t>
            </a:fld>
            <a:endParaRPr lang="en-US"/>
          </a:p>
        </p:txBody>
      </p:sp>
    </p:spTree>
    <p:extLst>
      <p:ext uri="{BB962C8B-B14F-4D97-AF65-F5344CB8AC3E}">
        <p14:creationId xmlns:p14="http://schemas.microsoft.com/office/powerpoint/2010/main" val="2380514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Systematic error refers to the differences between our conclusions and the truth that are caused by the way we collected our data or conducted our analysis. There are many different flavors of systematic error that may affect the difference between our measure and the truth. Although it is not a perfect classification scheme, it can be useful to think of systematic errors arising in 3 general ways. </a:t>
            </a:r>
          </a:p>
          <a:p>
            <a:endParaRPr lang="en-US" dirty="0"/>
          </a:p>
          <a:p>
            <a:r>
              <a:rPr lang="en-US" dirty="0"/>
              <a:t>First, people are systematically different in our sample than they are in the population of interest. This doesn’t happen because of chance or luck. It happens because of the choices we make or the choices the study participants make.</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12</a:t>
            </a:fld>
            <a:endParaRPr lang="en-US"/>
          </a:p>
        </p:txBody>
      </p:sp>
    </p:spTree>
    <p:extLst>
      <p:ext uri="{BB962C8B-B14F-4D97-AF65-F5344CB8AC3E}">
        <p14:creationId xmlns:p14="http://schemas.microsoft.com/office/powerpoint/2010/main" val="4096014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Consider this, admittedly very extreme, example. Let’s once again say that we are interested in estimating the average BMI of adults living in Texas by measuring the BMI of a sample of adults living in Texas. However, this time we don’t measure the BMI of a simple random sample of adults living in Texas. This time, we only measure the BMI of professional runners and find that the average in our sample is 18. Of course, in this hypothetical world we know that 18 is 10 units lower than the truth, and the reason for that 10-unit difference is that the people we chose to be in our study are </a:t>
            </a:r>
            <a:r>
              <a:rPr lang="en-US" i="1" dirty="0"/>
              <a:t>systematically</a:t>
            </a:r>
            <a:r>
              <a:rPr lang="en-US" dirty="0"/>
              <a:t> different than the average person in the population that we were interested in.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Soctrative</a:t>
            </a:r>
            <a:r>
              <a:rPr lang="en-US" dirty="0"/>
              <a:t> 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that, in this case, increasing our sample size does nothing to reduce this kind of error. If we collected data from 1,000 additional professional runners, we would simply feel more confident in our wrong answer. This is generally the case for all types of systematic errors.</a:t>
            </a:r>
          </a:p>
          <a:p>
            <a:endParaRPr lang="en-US" dirty="0"/>
          </a:p>
          <a:p>
            <a:r>
              <a:rPr lang="en-US" dirty="0"/>
              <a:t>I should probably also mention that when I talk about people being different, randomly or systematically, it is implied that they are different in ways that are meaningful relative to the question at hand. Not all differences are meaningful. As a silly example, the professional runners might systematically differ from our population of interest in their preference for shoe brands. However, we wouldn’t expect that difference to be relevant to our question at hand – average height – assuming we measure heights when people aren’t wearing shoes. </a:t>
            </a:r>
          </a:p>
          <a:p>
            <a:endParaRPr lang="en-US" dirty="0"/>
          </a:p>
          <a:p>
            <a:r>
              <a:rPr lang="en-US" dirty="0"/>
              <a:t>It’s also important to note that I keep referring to “people,” but I do so as shorthand for units of whatever we are studying. In epidemiology, we often, though not always, draw our measurements of interest from people.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13</a:t>
            </a:fld>
            <a:endParaRPr lang="en-US"/>
          </a:p>
        </p:txBody>
      </p:sp>
    </p:spTree>
    <p:extLst>
      <p:ext uri="{BB962C8B-B14F-4D97-AF65-F5344CB8AC3E}">
        <p14:creationId xmlns:p14="http://schemas.microsoft.com/office/powerpoint/2010/main" val="1348272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general form of systematic error is error that arises from the way we collect or measure data. Said another way, we aren’t </a:t>
            </a:r>
            <a:r>
              <a:rPr lang="en-US" i="1" dirty="0"/>
              <a:t>accurately</a:t>
            </a:r>
            <a:r>
              <a:rPr lang="en-US" dirty="0"/>
              <a:t> measuring whatever it is that we want to measure.</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14</a:t>
            </a:fld>
            <a:endParaRPr lang="en-US"/>
          </a:p>
        </p:txBody>
      </p:sp>
    </p:spTree>
    <p:extLst>
      <p:ext uri="{BB962C8B-B14F-4D97-AF65-F5344CB8AC3E}">
        <p14:creationId xmlns:p14="http://schemas.microsoft.com/office/powerpoint/2010/main" val="1056797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another extreme example, let’s say that we want to evaluate the differences in weight associated with exposure to a vegetarian school lunch among high school students. We randomly select different high school students to eat a special vegetarian school lunch or the standard school lunch. After some amount of time, we go weigh everybody and see if there is a difference in the average weight by diet. There are actually many potential sources of error in this study, but for now, let’s focus on measurement error.</a:t>
            </a:r>
          </a:p>
          <a:p>
            <a:endParaRPr lang="en-US" dirty="0"/>
          </a:p>
          <a:p>
            <a:r>
              <a:rPr lang="en-US" dirty="0"/>
              <a:t>If the scale we are using to take everyone’s weight is properly calibrated, then we expect the average measured weights to be equal to the average true weight. So, for standard diet, the true average weight is 150 and the measured average weight is 150. For the vegetarian diet, the true average weight is 140 and the measured average weight is 140.</a:t>
            </a:r>
          </a:p>
        </p:txBody>
      </p:sp>
      <p:sp>
        <p:nvSpPr>
          <p:cNvPr id="4" name="Slide Number Placeholder 3"/>
          <p:cNvSpPr>
            <a:spLocks noGrp="1"/>
          </p:cNvSpPr>
          <p:nvPr>
            <p:ph type="sldNum" sz="quarter" idx="5"/>
          </p:nvPr>
        </p:nvSpPr>
        <p:spPr/>
        <p:txBody>
          <a:bodyPr/>
          <a:lstStyle/>
          <a:p>
            <a:fld id="{0BEFEA89-A7E1-49A0-A3ED-DCED0C97B048}" type="slidenum">
              <a:rPr lang="en-US" smtClean="0"/>
              <a:t>15</a:t>
            </a:fld>
            <a:endParaRPr lang="en-US"/>
          </a:p>
        </p:txBody>
      </p:sp>
    </p:spTree>
    <p:extLst>
      <p:ext uri="{BB962C8B-B14F-4D97-AF65-F5344CB8AC3E}">
        <p14:creationId xmlns:p14="http://schemas.microsoft.com/office/powerpoint/2010/main" val="253329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 we expect the difference between the average weights we measured to be equal to the true difference in average weights. In this case, the difference between the true average weight in the standard diet group and the true average weight in vegetarian diet group 150 -140 = 10. Likewise, the difference between the measured average weight in the standard diet group and the measured average weight in vegetarian diet group 150 -140 = 10. Here, we have no systematic bias caused by our measurement tool being improperly calibrated.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16</a:t>
            </a:fld>
            <a:endParaRPr lang="en-US"/>
          </a:p>
        </p:txBody>
      </p:sp>
    </p:spTree>
    <p:extLst>
      <p:ext uri="{BB962C8B-B14F-4D97-AF65-F5344CB8AC3E}">
        <p14:creationId xmlns:p14="http://schemas.microsoft.com/office/powerpoint/2010/main" val="1967643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comparison, let’s say that the scale we are using to take everyone’s weight is not properly calibrated – the measured weight is always 5 lbs. higher than the actual weight. Now, we expect the average measured weight to be different than the average true weight. So, for standard diet, the true average weight is 150 and the measured average weight is 155. For the vegetarian diet, the true average weight is 140 and the measured average weight is 145.</a:t>
            </a:r>
          </a:p>
        </p:txBody>
      </p:sp>
      <p:sp>
        <p:nvSpPr>
          <p:cNvPr id="4" name="Slide Number Placeholder 3"/>
          <p:cNvSpPr>
            <a:spLocks noGrp="1"/>
          </p:cNvSpPr>
          <p:nvPr>
            <p:ph type="sldNum" sz="quarter" idx="5"/>
          </p:nvPr>
        </p:nvSpPr>
        <p:spPr/>
        <p:txBody>
          <a:bodyPr/>
          <a:lstStyle/>
          <a:p>
            <a:fld id="{0BEFEA89-A7E1-49A0-A3ED-DCED0C97B048}" type="slidenum">
              <a:rPr lang="en-US" smtClean="0"/>
              <a:t>17</a:t>
            </a:fld>
            <a:endParaRPr lang="en-US"/>
          </a:p>
        </p:txBody>
      </p:sp>
    </p:spTree>
    <p:extLst>
      <p:ext uri="{BB962C8B-B14F-4D97-AF65-F5344CB8AC3E}">
        <p14:creationId xmlns:p14="http://schemas.microsoft.com/office/powerpoint/2010/main" val="27383439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scenario, we have systematic measurement error the outcome of interest. We said the students were one weight, but in reality, they were 5 pounds less than the weight we said they were. So, the error in our measurement of weight associated with standard diet is 5 pounds. Likewise, the error in our measurement of weight associated with vegetarian diet is 5 pounds. We have error in our measurement for both groups. </a:t>
            </a:r>
          </a:p>
          <a:p>
            <a:endParaRPr lang="en-US" dirty="0"/>
          </a:p>
          <a:p>
            <a:r>
              <a:rPr lang="en-US" dirty="0"/>
              <a:t>However, notice that the amount of error was the same in both groups. The amount of error was 5 pounds regardless of which exposure – which diet – the students had. As a result, we can see that there is no error in our estimate of the </a:t>
            </a:r>
            <a:r>
              <a:rPr lang="en-US" i="1" dirty="0"/>
              <a:t>difference</a:t>
            </a:r>
            <a:r>
              <a:rPr lang="en-US" i="0" dirty="0"/>
              <a:t> between average weights. </a:t>
            </a:r>
          </a:p>
          <a:p>
            <a:endParaRPr lang="en-US" i="0" dirty="0"/>
          </a:p>
          <a:p>
            <a:r>
              <a:rPr lang="en-US" i="0" dirty="0"/>
              <a:t>So, we have measurement error in our outcome – measured weight is systematically different than true weight. However, the misclassification is </a:t>
            </a:r>
            <a:r>
              <a:rPr lang="en-US" i="1" dirty="0"/>
              <a:t>nondifferential</a:t>
            </a:r>
            <a:r>
              <a:rPr lang="en-US" i="0" dirty="0"/>
              <a:t> because it’s direction and magnitude are the same regardless of which exposure group – diet -- the students were in.</a:t>
            </a:r>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18</a:t>
            </a:fld>
            <a:endParaRPr lang="en-US"/>
          </a:p>
        </p:txBody>
      </p:sp>
    </p:spTree>
    <p:extLst>
      <p:ext uri="{BB962C8B-B14F-4D97-AF65-F5344CB8AC3E}">
        <p14:creationId xmlns:p14="http://schemas.microsoft.com/office/powerpoint/2010/main" val="1935281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let’s say that schools who had a vegetarian diet received special grant funds to implement the new diet. They also used some of that money to buy a brand-new scale. The standard diet schools – because nothing was really changing – continued using the old scale that had been sitting in the locker room for the past 30 years.</a:t>
            </a:r>
          </a:p>
          <a:p>
            <a:endParaRPr lang="en-US" dirty="0"/>
          </a:p>
          <a:p>
            <a:r>
              <a:rPr lang="en-US" dirty="0"/>
              <a:t>Now, the scale we are using to take the weight of everyone exposed to standard diet is not properly calibrated – the measured weight is always 5 lbs. higher than the actual weight. But, the scale we are using to take the weight of everyone exposed to vegetarian diet is properly calibrated. So, we expect the average measured weight to be different than the average true weight for students exposed to standard diet, but not for students exposed to vegetarian diet.</a:t>
            </a:r>
          </a:p>
        </p:txBody>
      </p:sp>
      <p:sp>
        <p:nvSpPr>
          <p:cNvPr id="4" name="Slide Number Placeholder 3"/>
          <p:cNvSpPr>
            <a:spLocks noGrp="1"/>
          </p:cNvSpPr>
          <p:nvPr>
            <p:ph type="sldNum" sz="quarter" idx="5"/>
          </p:nvPr>
        </p:nvSpPr>
        <p:spPr/>
        <p:txBody>
          <a:bodyPr/>
          <a:lstStyle/>
          <a:p>
            <a:fld id="{0BEFEA89-A7E1-49A0-A3ED-DCED0C97B048}" type="slidenum">
              <a:rPr lang="en-US" smtClean="0"/>
              <a:t>19</a:t>
            </a:fld>
            <a:endParaRPr lang="en-US"/>
          </a:p>
        </p:txBody>
      </p:sp>
    </p:spTree>
    <p:extLst>
      <p:ext uri="{BB962C8B-B14F-4D97-AF65-F5344CB8AC3E}">
        <p14:creationId xmlns:p14="http://schemas.microsoft.com/office/powerpoint/2010/main" val="2631714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previously discussed the central role that measurement, typically in the form of data, and data analysis, play in epidemiology. We said that the end result of our measurement and analysis activities typically result in descriptions, predictions, and/or causal explanations of health-related phenomena.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a:t>
            </a:fld>
            <a:endParaRPr lang="en-US"/>
          </a:p>
        </p:txBody>
      </p:sp>
    </p:spTree>
    <p:extLst>
      <p:ext uri="{BB962C8B-B14F-4D97-AF65-F5344CB8AC3E}">
        <p14:creationId xmlns:p14="http://schemas.microsoft.com/office/powerpoint/2010/main" val="3430318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scenario, we have measurement error for </a:t>
            </a:r>
            <a:r>
              <a:rPr lang="en-US" i="1" dirty="0"/>
              <a:t>some</a:t>
            </a:r>
            <a:r>
              <a:rPr lang="en-US" dirty="0"/>
              <a:t> of the high school student’s weights. We said they were one weight, but in reality they were 5 pounds less than the weight we said they were. So, the error in our measurement of weight associated with standard diet is 5 pounds. However, we didn’t have measurement error in </a:t>
            </a:r>
            <a:r>
              <a:rPr lang="en-US" i="1" dirty="0"/>
              <a:t>all </a:t>
            </a:r>
            <a:r>
              <a:rPr lang="en-US" i="0" dirty="0"/>
              <a:t>of the high school student’s weights. </a:t>
            </a:r>
          </a:p>
          <a:p>
            <a:endParaRPr lang="en-US" i="0" dirty="0"/>
          </a:p>
          <a:p>
            <a:r>
              <a:rPr lang="en-US" i="0" dirty="0"/>
              <a:t>Further, </a:t>
            </a:r>
            <a:r>
              <a:rPr lang="en-US" dirty="0"/>
              <a:t>notice that the amount of error was not randomly spread around all the students. The amount of error was associated with (in this caused by) which exposure group the students were in. As a result, we can see that now there </a:t>
            </a:r>
            <a:r>
              <a:rPr lang="en-US" i="1" dirty="0"/>
              <a:t>is</a:t>
            </a:r>
            <a:r>
              <a:rPr lang="en-US" dirty="0"/>
              <a:t> error in our estimate of the </a:t>
            </a:r>
            <a:r>
              <a:rPr lang="en-US" i="0" dirty="0"/>
              <a:t>difference between average weights. Specifically, we have 5 lbs. of error in our estimate of the difference in average weight associated with diet. The true difference is 10 and we think it’s 15.</a:t>
            </a:r>
          </a:p>
          <a:p>
            <a:endParaRPr lang="en-US" i="0" dirty="0"/>
          </a:p>
          <a:p>
            <a:r>
              <a:rPr lang="en-US" i="0" dirty="0"/>
              <a:t>So, we have systematic measurement error in our outcome – measured weight is systematically different than true weight. And, the error is </a:t>
            </a:r>
            <a:r>
              <a:rPr lang="en-US" i="1" dirty="0"/>
              <a:t>differential</a:t>
            </a:r>
            <a:r>
              <a:rPr lang="en-US" i="0" dirty="0"/>
              <a:t> because it’s direction and magnitude differ depending on which exposure group – diet -- the students were in.</a:t>
            </a:r>
          </a:p>
          <a:p>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note once again that increasing our sample size does nothing to reduce this kind of error. If we collected data from 1,000 additional high school students using the incorrectly calibrated scale, we would simply feel more confident in our wrong answer. Again, this is generally the case for all types of systematic errors.</a:t>
            </a:r>
          </a:p>
        </p:txBody>
      </p:sp>
      <p:sp>
        <p:nvSpPr>
          <p:cNvPr id="4" name="Slide Number Placeholder 3"/>
          <p:cNvSpPr>
            <a:spLocks noGrp="1"/>
          </p:cNvSpPr>
          <p:nvPr>
            <p:ph type="sldNum" sz="quarter" idx="5"/>
          </p:nvPr>
        </p:nvSpPr>
        <p:spPr/>
        <p:txBody>
          <a:bodyPr/>
          <a:lstStyle/>
          <a:p>
            <a:fld id="{0BEFEA89-A7E1-49A0-A3ED-DCED0C97B048}" type="slidenum">
              <a:rPr lang="en-US" smtClean="0"/>
              <a:t>20</a:t>
            </a:fld>
            <a:endParaRPr lang="en-US"/>
          </a:p>
        </p:txBody>
      </p:sp>
    </p:spTree>
    <p:extLst>
      <p:ext uri="{BB962C8B-B14F-4D97-AF65-F5344CB8AC3E}">
        <p14:creationId xmlns:p14="http://schemas.microsoft.com/office/powerpoint/2010/main" val="4920674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our measurement error pertains to categories of exposure or outcome, as opposed to continuous values, we sometimes call it misclassification.</a:t>
            </a:r>
          </a:p>
          <a:p>
            <a:endParaRPr lang="en-US" dirty="0"/>
          </a:p>
          <a:p>
            <a:r>
              <a:rPr lang="en-US" dirty="0"/>
              <a:t>In this example, we see misclassification of the exposure.</a:t>
            </a:r>
          </a:p>
          <a:p>
            <a:endParaRPr lang="en-US" dirty="0"/>
          </a:p>
          <a:p>
            <a:r>
              <a:rPr lang="en-US" dirty="0"/>
              <a:t>In other words, some people who really belong in cell a are being put in cell c and vice versa. Additionally, some people who really belong in cell b are being put in cell d and vice versa.</a:t>
            </a:r>
          </a:p>
        </p:txBody>
      </p:sp>
      <p:sp>
        <p:nvSpPr>
          <p:cNvPr id="4" name="Slide Number Placeholder 3"/>
          <p:cNvSpPr>
            <a:spLocks noGrp="1"/>
          </p:cNvSpPr>
          <p:nvPr>
            <p:ph type="sldNum" sz="quarter" idx="5"/>
          </p:nvPr>
        </p:nvSpPr>
        <p:spPr/>
        <p:txBody>
          <a:bodyPr/>
          <a:lstStyle/>
          <a:p>
            <a:fld id="{0BEFEA89-A7E1-49A0-A3ED-DCED0C97B048}" type="slidenum">
              <a:rPr lang="en-US" smtClean="0"/>
              <a:t>21</a:t>
            </a:fld>
            <a:endParaRPr lang="en-US"/>
          </a:p>
        </p:txBody>
      </p:sp>
    </p:spTree>
    <p:extLst>
      <p:ext uri="{BB962C8B-B14F-4D97-AF65-F5344CB8AC3E}">
        <p14:creationId xmlns:p14="http://schemas.microsoft.com/office/powerpoint/2010/main" val="19579521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example, we see misclassification of the outcome.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Whenever we have misclassification, we expect there to be some amount of bias, on average.</a:t>
            </a:r>
          </a:p>
        </p:txBody>
      </p:sp>
      <p:sp>
        <p:nvSpPr>
          <p:cNvPr id="4" name="Slide Number Placeholder 3"/>
          <p:cNvSpPr>
            <a:spLocks noGrp="1"/>
          </p:cNvSpPr>
          <p:nvPr>
            <p:ph type="sldNum" sz="quarter" idx="5"/>
          </p:nvPr>
        </p:nvSpPr>
        <p:spPr/>
        <p:txBody>
          <a:bodyPr/>
          <a:lstStyle/>
          <a:p>
            <a:fld id="{0BEFEA89-A7E1-49A0-A3ED-DCED0C97B048}" type="slidenum">
              <a:rPr lang="en-US" smtClean="0"/>
              <a:t>22</a:t>
            </a:fld>
            <a:endParaRPr lang="en-US"/>
          </a:p>
        </p:txBody>
      </p:sp>
    </p:spTree>
    <p:extLst>
      <p:ext uri="{BB962C8B-B14F-4D97-AF65-F5344CB8AC3E}">
        <p14:creationId xmlns:p14="http://schemas.microsoft.com/office/powerpoint/2010/main" val="38485129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Typically, we describe bias as being towards or away from the null.</a:t>
            </a:r>
          </a:p>
          <a:p>
            <a:endParaRPr lang="en-US" dirty="0"/>
          </a:p>
          <a:p>
            <a:r>
              <a:rPr lang="en-US" dirty="0"/>
              <a:t>** </a:t>
            </a:r>
            <a:r>
              <a:rPr lang="en-US" dirty="0" err="1"/>
              <a:t>Soctrative</a:t>
            </a:r>
            <a:r>
              <a:rPr lang="en-US" dirty="0"/>
              <a:t> 5</a:t>
            </a:r>
          </a:p>
        </p:txBody>
      </p:sp>
      <p:sp>
        <p:nvSpPr>
          <p:cNvPr id="4" name="Slide Number Placeholder 3"/>
          <p:cNvSpPr>
            <a:spLocks noGrp="1"/>
          </p:cNvSpPr>
          <p:nvPr>
            <p:ph type="sldNum" sz="quarter" idx="5"/>
          </p:nvPr>
        </p:nvSpPr>
        <p:spPr/>
        <p:txBody>
          <a:bodyPr/>
          <a:lstStyle/>
          <a:p>
            <a:fld id="{0BEFEA89-A7E1-49A0-A3ED-DCED0C97B048}" type="slidenum">
              <a:rPr lang="en-US" smtClean="0"/>
              <a:t>23</a:t>
            </a:fld>
            <a:endParaRPr lang="en-US"/>
          </a:p>
        </p:txBody>
      </p:sp>
    </p:spTree>
    <p:extLst>
      <p:ext uri="{BB962C8B-B14F-4D97-AF65-F5344CB8AC3E}">
        <p14:creationId xmlns:p14="http://schemas.microsoft.com/office/powerpoint/2010/main" val="39842135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examples of interpreting bias towards and away from the null. </a:t>
            </a:r>
          </a:p>
          <a:p>
            <a:endParaRPr lang="en-US" dirty="0"/>
          </a:p>
          <a:p>
            <a:r>
              <a:rPr lang="en-US" dirty="0"/>
              <a:t>** </a:t>
            </a:r>
            <a:r>
              <a:rPr lang="en-US" dirty="0" err="1"/>
              <a:t>Soctrative</a:t>
            </a:r>
            <a:r>
              <a:rPr lang="en-US" dirty="0"/>
              <a:t> 6</a:t>
            </a:r>
          </a:p>
        </p:txBody>
      </p:sp>
      <p:sp>
        <p:nvSpPr>
          <p:cNvPr id="4" name="Slide Number Placeholder 3"/>
          <p:cNvSpPr>
            <a:spLocks noGrp="1"/>
          </p:cNvSpPr>
          <p:nvPr>
            <p:ph type="sldNum" sz="quarter" idx="5"/>
          </p:nvPr>
        </p:nvSpPr>
        <p:spPr/>
        <p:txBody>
          <a:bodyPr/>
          <a:lstStyle/>
          <a:p>
            <a:fld id="{0BEFEA89-A7E1-49A0-A3ED-DCED0C97B048}" type="slidenum">
              <a:rPr lang="en-US" smtClean="0"/>
              <a:t>24</a:t>
            </a:fld>
            <a:endParaRPr lang="en-US"/>
          </a:p>
        </p:txBody>
      </p:sp>
    </p:spTree>
    <p:extLst>
      <p:ext uri="{BB962C8B-B14F-4D97-AF65-F5344CB8AC3E}">
        <p14:creationId xmlns:p14="http://schemas.microsoft.com/office/powerpoint/2010/main" val="16799623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week’s reading also covers sensitivity and specificity as important components of validity. You may have already been exposed to sensitivity and specificity as it relates to diagnostic testing. </a:t>
            </a:r>
          </a:p>
          <a:p>
            <a:endParaRPr lang="en-US" dirty="0"/>
          </a:p>
          <a:p>
            <a:r>
              <a:rPr lang="en-US" dirty="0"/>
              <a:t>This is analogous to calculating the sensitivity and specificity with which we assign participants to outcome categories.</a:t>
            </a:r>
          </a:p>
        </p:txBody>
      </p:sp>
      <p:sp>
        <p:nvSpPr>
          <p:cNvPr id="4" name="Slide Number Placeholder 3"/>
          <p:cNvSpPr>
            <a:spLocks noGrp="1"/>
          </p:cNvSpPr>
          <p:nvPr>
            <p:ph type="sldNum" sz="quarter" idx="5"/>
          </p:nvPr>
        </p:nvSpPr>
        <p:spPr/>
        <p:txBody>
          <a:bodyPr/>
          <a:lstStyle/>
          <a:p>
            <a:fld id="{0BEFEA89-A7E1-49A0-A3ED-DCED0C97B048}" type="slidenum">
              <a:rPr lang="en-US" smtClean="0"/>
              <a:t>25</a:t>
            </a:fld>
            <a:endParaRPr lang="en-US"/>
          </a:p>
        </p:txBody>
      </p:sp>
    </p:spTree>
    <p:extLst>
      <p:ext uri="{BB962C8B-B14F-4D97-AF65-F5344CB8AC3E}">
        <p14:creationId xmlns:p14="http://schemas.microsoft.com/office/powerpoint/2010/main" val="39507421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also calculate the sensitivity and specificity with which we assign participants to exposure categories.</a:t>
            </a:r>
          </a:p>
        </p:txBody>
      </p:sp>
      <p:sp>
        <p:nvSpPr>
          <p:cNvPr id="4" name="Slide Number Placeholder 3"/>
          <p:cNvSpPr>
            <a:spLocks noGrp="1"/>
          </p:cNvSpPr>
          <p:nvPr>
            <p:ph type="sldNum" sz="quarter" idx="5"/>
          </p:nvPr>
        </p:nvSpPr>
        <p:spPr/>
        <p:txBody>
          <a:bodyPr/>
          <a:lstStyle/>
          <a:p>
            <a:fld id="{0BEFEA89-A7E1-49A0-A3ED-DCED0C97B048}" type="slidenum">
              <a:rPr lang="en-US" smtClean="0"/>
              <a:t>26</a:t>
            </a:fld>
            <a:endParaRPr lang="en-US"/>
          </a:p>
        </p:txBody>
      </p:sp>
    </p:spTree>
    <p:extLst>
      <p:ext uri="{BB962C8B-B14F-4D97-AF65-F5344CB8AC3E}">
        <p14:creationId xmlns:p14="http://schemas.microsoft.com/office/powerpoint/2010/main" val="1507695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how sensitivity and specificity relate to misclassification and how that misclassification creates bias (i.e., a difference between our estimate and the truth).</a:t>
            </a:r>
          </a:p>
          <a:p>
            <a:endParaRPr lang="en-US" dirty="0"/>
          </a:p>
          <a:p>
            <a:r>
              <a:rPr lang="en-US" dirty="0"/>
              <a:t>Here we have the true OR between exposure and outcome. We also see the sensitivity and specificity for each cell of the table.</a:t>
            </a:r>
          </a:p>
        </p:txBody>
      </p:sp>
      <p:sp>
        <p:nvSpPr>
          <p:cNvPr id="4" name="Slide Number Placeholder 3"/>
          <p:cNvSpPr>
            <a:spLocks noGrp="1"/>
          </p:cNvSpPr>
          <p:nvPr>
            <p:ph type="sldNum" sz="quarter" idx="5"/>
          </p:nvPr>
        </p:nvSpPr>
        <p:spPr/>
        <p:txBody>
          <a:bodyPr/>
          <a:lstStyle/>
          <a:p>
            <a:fld id="{0BEFEA89-A7E1-49A0-A3ED-DCED0C97B048}" type="slidenum">
              <a:rPr lang="en-US" smtClean="0"/>
              <a:t>27</a:t>
            </a:fld>
            <a:endParaRPr lang="en-US"/>
          </a:p>
        </p:txBody>
      </p:sp>
    </p:spTree>
    <p:extLst>
      <p:ext uri="{BB962C8B-B14F-4D97-AF65-F5344CB8AC3E}">
        <p14:creationId xmlns:p14="http://schemas.microsoft.com/office/powerpoint/2010/main" val="3019725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example.</a:t>
            </a:r>
          </a:p>
        </p:txBody>
      </p:sp>
      <p:sp>
        <p:nvSpPr>
          <p:cNvPr id="4" name="Slide Number Placeholder 3"/>
          <p:cNvSpPr>
            <a:spLocks noGrp="1"/>
          </p:cNvSpPr>
          <p:nvPr>
            <p:ph type="sldNum" sz="quarter" idx="5"/>
          </p:nvPr>
        </p:nvSpPr>
        <p:spPr/>
        <p:txBody>
          <a:bodyPr/>
          <a:lstStyle/>
          <a:p>
            <a:fld id="{0BEFEA89-A7E1-49A0-A3ED-DCED0C97B048}" type="slidenum">
              <a:rPr lang="en-US" smtClean="0"/>
              <a:t>28</a:t>
            </a:fld>
            <a:endParaRPr lang="en-US"/>
          </a:p>
        </p:txBody>
      </p:sp>
    </p:spTree>
    <p:extLst>
      <p:ext uri="{BB962C8B-B14F-4D97-AF65-F5344CB8AC3E}">
        <p14:creationId xmlns:p14="http://schemas.microsoft.com/office/powerpoint/2010/main" val="39702110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example.</a:t>
            </a:r>
          </a:p>
        </p:txBody>
      </p:sp>
      <p:sp>
        <p:nvSpPr>
          <p:cNvPr id="4" name="Slide Number Placeholder 3"/>
          <p:cNvSpPr>
            <a:spLocks noGrp="1"/>
          </p:cNvSpPr>
          <p:nvPr>
            <p:ph type="sldNum" sz="quarter" idx="5"/>
          </p:nvPr>
        </p:nvSpPr>
        <p:spPr/>
        <p:txBody>
          <a:bodyPr/>
          <a:lstStyle/>
          <a:p>
            <a:fld id="{0BEFEA89-A7E1-49A0-A3ED-DCED0C97B048}" type="slidenum">
              <a:rPr lang="en-US" smtClean="0"/>
              <a:t>29</a:t>
            </a:fld>
            <a:endParaRPr lang="en-US"/>
          </a:p>
        </p:txBody>
      </p:sp>
    </p:spTree>
    <p:extLst>
      <p:ext uri="{BB962C8B-B14F-4D97-AF65-F5344CB8AC3E}">
        <p14:creationId xmlns:p14="http://schemas.microsoft.com/office/powerpoint/2010/main" val="1986477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valid philosophical debates to have regarding whether “truth” is an absolute thing or moving target, whether it is knowable or unknowable, and whether it exists at all.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moment, however, we will put those philosophical discussions aside and say that our goal for any measure, be it descriptive, predictive, or explanatory, is the true underlying population value.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if the average age of our population of interest is 55, then any estimate of the average age that differs from 55 differs from the truth.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Likewise, if weight increases, on average, by 5 lbs. for each additional inch of height in our population of interest, then any estimate of the average association between weight and height that differs from 5 lbs. per inch differs from the truth.</a:t>
            </a:r>
          </a:p>
          <a:p>
            <a:endParaRPr lang="en-US" dirty="0"/>
          </a:p>
          <a:p>
            <a:r>
              <a:rPr lang="en-US" dirty="0"/>
              <a:t>** Socrative 1</a:t>
            </a:r>
          </a:p>
        </p:txBody>
      </p:sp>
      <p:sp>
        <p:nvSpPr>
          <p:cNvPr id="4" name="Slide Number Placeholder 3"/>
          <p:cNvSpPr>
            <a:spLocks noGrp="1"/>
          </p:cNvSpPr>
          <p:nvPr>
            <p:ph type="sldNum" sz="quarter" idx="5"/>
          </p:nvPr>
        </p:nvSpPr>
        <p:spPr/>
        <p:txBody>
          <a:bodyPr/>
          <a:lstStyle/>
          <a:p>
            <a:fld id="{A04CC895-3B19-1948-8213-A5CD87C5981C}" type="slidenum">
              <a:rPr lang="en-US" smtClean="0"/>
              <a:t>3</a:t>
            </a:fld>
            <a:endParaRPr lang="en-US"/>
          </a:p>
        </p:txBody>
      </p:sp>
    </p:spTree>
    <p:extLst>
      <p:ext uri="{BB962C8B-B14F-4D97-AF65-F5344CB8AC3E}">
        <p14:creationId xmlns:p14="http://schemas.microsoft.com/office/powerpoint/2010/main" val="17565894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example.</a:t>
            </a:r>
          </a:p>
        </p:txBody>
      </p:sp>
      <p:sp>
        <p:nvSpPr>
          <p:cNvPr id="4" name="Slide Number Placeholder 3"/>
          <p:cNvSpPr>
            <a:spLocks noGrp="1"/>
          </p:cNvSpPr>
          <p:nvPr>
            <p:ph type="sldNum" sz="quarter" idx="5"/>
          </p:nvPr>
        </p:nvSpPr>
        <p:spPr/>
        <p:txBody>
          <a:bodyPr/>
          <a:lstStyle/>
          <a:p>
            <a:fld id="{0BEFEA89-A7E1-49A0-A3ED-DCED0C97B048}" type="slidenum">
              <a:rPr lang="en-US" smtClean="0"/>
              <a:t>30</a:t>
            </a:fld>
            <a:endParaRPr lang="en-US"/>
          </a:p>
        </p:txBody>
      </p:sp>
    </p:spTree>
    <p:extLst>
      <p:ext uri="{BB962C8B-B14F-4D97-AF65-F5344CB8AC3E}">
        <p14:creationId xmlns:p14="http://schemas.microsoft.com/office/powerpoint/2010/main" val="39539657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compare the ORs…</a:t>
            </a:r>
          </a:p>
          <a:p>
            <a:endParaRPr lang="en-US" dirty="0"/>
          </a:p>
          <a:p>
            <a:r>
              <a:rPr lang="en-US" dirty="0"/>
              <a:t>** Socrative 7</a:t>
            </a:r>
          </a:p>
        </p:txBody>
      </p:sp>
      <p:sp>
        <p:nvSpPr>
          <p:cNvPr id="4" name="Slide Number Placeholder 3"/>
          <p:cNvSpPr>
            <a:spLocks noGrp="1"/>
          </p:cNvSpPr>
          <p:nvPr>
            <p:ph type="sldNum" sz="quarter" idx="5"/>
          </p:nvPr>
        </p:nvSpPr>
        <p:spPr/>
        <p:txBody>
          <a:bodyPr/>
          <a:lstStyle/>
          <a:p>
            <a:fld id="{0BEFEA89-A7E1-49A0-A3ED-DCED0C97B048}" type="slidenum">
              <a:rPr lang="en-US" smtClean="0"/>
              <a:t>31</a:t>
            </a:fld>
            <a:endParaRPr lang="en-US"/>
          </a:p>
        </p:txBody>
      </p:sp>
    </p:spTree>
    <p:extLst>
      <p:ext uri="{BB962C8B-B14F-4D97-AF65-F5344CB8AC3E}">
        <p14:creationId xmlns:p14="http://schemas.microsoft.com/office/powerpoint/2010/main" val="26747364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may recall from your reading, there are two main types of misclassification: non-differential and differential.</a:t>
            </a:r>
          </a:p>
        </p:txBody>
      </p:sp>
      <p:sp>
        <p:nvSpPr>
          <p:cNvPr id="4" name="Slide Number Placeholder 3"/>
          <p:cNvSpPr>
            <a:spLocks noGrp="1"/>
          </p:cNvSpPr>
          <p:nvPr>
            <p:ph type="sldNum" sz="quarter" idx="5"/>
          </p:nvPr>
        </p:nvSpPr>
        <p:spPr/>
        <p:txBody>
          <a:bodyPr/>
          <a:lstStyle/>
          <a:p>
            <a:fld id="{0BEFEA89-A7E1-49A0-A3ED-DCED0C97B048}" type="slidenum">
              <a:rPr lang="en-US" smtClean="0"/>
              <a:t>32</a:t>
            </a:fld>
            <a:endParaRPr lang="en-US"/>
          </a:p>
        </p:txBody>
      </p:sp>
    </p:spTree>
    <p:extLst>
      <p:ext uri="{BB962C8B-B14F-4D97-AF65-F5344CB8AC3E}">
        <p14:creationId xmlns:p14="http://schemas.microsoft.com/office/powerpoint/2010/main" val="35212606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33</a:t>
            </a:fld>
            <a:endParaRPr lang="en-US"/>
          </a:p>
        </p:txBody>
      </p:sp>
    </p:spTree>
    <p:extLst>
      <p:ext uri="{BB962C8B-B14F-4D97-AF65-F5344CB8AC3E}">
        <p14:creationId xmlns:p14="http://schemas.microsoft.com/office/powerpoint/2010/main" val="2694644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Socrative 8 and 9</a:t>
            </a:r>
          </a:p>
          <a:p>
            <a:endParaRPr lang="en-US" dirty="0"/>
          </a:p>
          <a:p>
            <a:r>
              <a:rPr lang="en-US" dirty="0"/>
              <a:t>The misclassification in our example was non-differential and the bias was towards the null (2.6 vs. 4.0).</a:t>
            </a:r>
          </a:p>
        </p:txBody>
      </p:sp>
      <p:sp>
        <p:nvSpPr>
          <p:cNvPr id="4" name="Slide Number Placeholder 3"/>
          <p:cNvSpPr>
            <a:spLocks noGrp="1"/>
          </p:cNvSpPr>
          <p:nvPr>
            <p:ph type="sldNum" sz="quarter" idx="5"/>
          </p:nvPr>
        </p:nvSpPr>
        <p:spPr/>
        <p:txBody>
          <a:bodyPr/>
          <a:lstStyle/>
          <a:p>
            <a:fld id="{0BEFEA89-A7E1-49A0-A3ED-DCED0C97B048}" type="slidenum">
              <a:rPr lang="en-US" smtClean="0"/>
              <a:t>34</a:t>
            </a:fld>
            <a:endParaRPr lang="en-US"/>
          </a:p>
        </p:txBody>
      </p:sp>
    </p:spTree>
    <p:extLst>
      <p:ext uri="{BB962C8B-B14F-4D97-AF65-F5344CB8AC3E}">
        <p14:creationId xmlns:p14="http://schemas.microsoft.com/office/powerpoint/2010/main" val="18606964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35</a:t>
            </a:fld>
            <a:endParaRPr lang="en-US"/>
          </a:p>
        </p:txBody>
      </p:sp>
    </p:spTree>
    <p:extLst>
      <p:ext uri="{BB962C8B-B14F-4D97-AF65-F5344CB8AC3E}">
        <p14:creationId xmlns:p14="http://schemas.microsoft.com/office/powerpoint/2010/main" val="34127794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general form of systematic error arises from statistical associations that are not the result of causal relationships. Unlike the other types of error shown in this diagram, this type of error can only exist in any meaningful way when the goal is explanation or causal inference, as opposed to description or prediction.</a:t>
            </a:r>
          </a:p>
        </p:txBody>
      </p:sp>
      <p:sp>
        <p:nvSpPr>
          <p:cNvPr id="4" name="Slide Number Placeholder 3"/>
          <p:cNvSpPr>
            <a:spLocks noGrp="1"/>
          </p:cNvSpPr>
          <p:nvPr>
            <p:ph type="sldNum" sz="quarter" idx="5"/>
          </p:nvPr>
        </p:nvSpPr>
        <p:spPr/>
        <p:txBody>
          <a:bodyPr/>
          <a:lstStyle/>
          <a:p>
            <a:fld id="{A04CC895-3B19-1948-8213-A5CD87C5981C}" type="slidenum">
              <a:rPr lang="en-US" smtClean="0"/>
              <a:t>36</a:t>
            </a:fld>
            <a:endParaRPr lang="en-US"/>
          </a:p>
        </p:txBody>
      </p:sp>
    </p:spTree>
    <p:extLst>
      <p:ext uri="{BB962C8B-B14F-4D97-AF65-F5344CB8AC3E}">
        <p14:creationId xmlns:p14="http://schemas.microsoft.com/office/powerpoint/2010/main" val="3933657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convenience, we typically refer to these systematic errors as selection bias, information bias, and confounding Bias. </a:t>
            </a:r>
          </a:p>
        </p:txBody>
      </p:sp>
      <p:sp>
        <p:nvSpPr>
          <p:cNvPr id="4" name="Slide Number Placeholder 3"/>
          <p:cNvSpPr>
            <a:spLocks noGrp="1"/>
          </p:cNvSpPr>
          <p:nvPr>
            <p:ph type="sldNum" sz="quarter" idx="5"/>
          </p:nvPr>
        </p:nvSpPr>
        <p:spPr/>
        <p:txBody>
          <a:bodyPr/>
          <a:lstStyle/>
          <a:p>
            <a:fld id="{A04CC895-3B19-1948-8213-A5CD87C5981C}" type="slidenum">
              <a:rPr lang="en-US" smtClean="0"/>
              <a:t>37</a:t>
            </a:fld>
            <a:endParaRPr lang="en-US"/>
          </a:p>
        </p:txBody>
      </p:sp>
    </p:spTree>
    <p:extLst>
      <p:ext uri="{BB962C8B-B14F-4D97-AF65-F5344CB8AC3E}">
        <p14:creationId xmlns:p14="http://schemas.microsoft.com/office/powerpoint/2010/main" val="40778109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Often, confounding bias is simply referred to as confounding. Additionally, distinctions are often made between confounding and other forms of bias. We will talk more about confounding next week.</a:t>
            </a:r>
          </a:p>
          <a:p>
            <a:endParaRPr lang="en-US" dirty="0"/>
          </a:p>
          <a:p>
            <a:r>
              <a:rPr lang="en-US" dirty="0"/>
              <a:t>It’s important to note that both types of error can, and often do, occur simultaneously. When we have more than one type of error occurring simultaneously, it is possible for the net effect of the individual errors to further exaggerate the difference between our measure and the truth, or to “cancel each other out” and reduce or eliminate the difference between our measure and the truth.</a:t>
            </a:r>
          </a:p>
        </p:txBody>
      </p:sp>
      <p:sp>
        <p:nvSpPr>
          <p:cNvPr id="4" name="Slide Number Placeholder 3"/>
          <p:cNvSpPr>
            <a:spLocks noGrp="1"/>
          </p:cNvSpPr>
          <p:nvPr>
            <p:ph type="sldNum" sz="quarter" idx="5"/>
          </p:nvPr>
        </p:nvSpPr>
        <p:spPr/>
        <p:txBody>
          <a:bodyPr/>
          <a:lstStyle/>
          <a:p>
            <a:fld id="{A04CC895-3B19-1948-8213-A5CD87C5981C}" type="slidenum">
              <a:rPr lang="en-US" smtClean="0"/>
              <a:t>38</a:t>
            </a:fld>
            <a:endParaRPr lang="en-US"/>
          </a:p>
        </p:txBody>
      </p:sp>
    </p:spTree>
    <p:extLst>
      <p:ext uri="{BB962C8B-B14F-4D97-AF65-F5344CB8AC3E}">
        <p14:creationId xmlns:p14="http://schemas.microsoft.com/office/powerpoint/2010/main" val="29457810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I’m hoping that you’ve developed an intuition about what bias is. Armed with that intuition, I hope that some of the definitions you are likely to come across now make for sense. For example:</a:t>
            </a:r>
          </a:p>
        </p:txBody>
      </p:sp>
      <p:sp>
        <p:nvSpPr>
          <p:cNvPr id="4" name="Slide Number Placeholder 3"/>
          <p:cNvSpPr>
            <a:spLocks noGrp="1"/>
          </p:cNvSpPr>
          <p:nvPr>
            <p:ph type="sldNum" sz="quarter" idx="5"/>
          </p:nvPr>
        </p:nvSpPr>
        <p:spPr/>
        <p:txBody>
          <a:bodyPr/>
          <a:lstStyle/>
          <a:p>
            <a:fld id="{0BEFEA89-A7E1-49A0-A3ED-DCED0C97B048}" type="slidenum">
              <a:rPr lang="en-US" smtClean="0"/>
              <a:t>39</a:t>
            </a:fld>
            <a:endParaRPr lang="en-US"/>
          </a:p>
        </p:txBody>
      </p:sp>
    </p:spTree>
    <p:extLst>
      <p:ext uri="{BB962C8B-B14F-4D97-AF65-F5344CB8AC3E}">
        <p14:creationId xmlns:p14="http://schemas.microsoft.com/office/powerpoint/2010/main" val="1602176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say this is that the truth is equal to our measure of the truth minus the error in our measure. </a:t>
            </a:r>
          </a:p>
        </p:txBody>
      </p:sp>
      <p:sp>
        <p:nvSpPr>
          <p:cNvPr id="4" name="Slide Number Placeholder 3"/>
          <p:cNvSpPr>
            <a:spLocks noGrp="1"/>
          </p:cNvSpPr>
          <p:nvPr>
            <p:ph type="sldNum" sz="quarter" idx="5"/>
          </p:nvPr>
        </p:nvSpPr>
        <p:spPr/>
        <p:txBody>
          <a:bodyPr/>
          <a:lstStyle/>
          <a:p>
            <a:fld id="{0BEFEA89-A7E1-49A0-A3ED-DCED0C97B048}" type="slidenum">
              <a:rPr lang="en-US" smtClean="0"/>
              <a:t>4</a:t>
            </a:fld>
            <a:endParaRPr lang="en-US"/>
          </a:p>
        </p:txBody>
      </p:sp>
    </p:spTree>
    <p:extLst>
      <p:ext uri="{BB962C8B-B14F-4D97-AF65-F5344CB8AC3E}">
        <p14:creationId xmlns:p14="http://schemas.microsoft.com/office/powerpoint/2010/main" val="10828770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sort of a big picture overview of bias. In my opinion, it is far more important for you to understand these basic concepts than it is for you to be able to name all the various little special cases of bias that are floating around out there in the literature. However, my opinion is not the only one that counts, and I admit that it will probably be useful to see some additional examples of how these things play out in the real world. The book provides a lot of specific examples from actual studies and the different specific ways selection and information bias were suspected to have entered the studies. We will also talk about some more specific examples in the weeks ahead.</a:t>
            </a:r>
          </a:p>
        </p:txBody>
      </p:sp>
      <p:sp>
        <p:nvSpPr>
          <p:cNvPr id="4" name="Slide Number Placeholder 3"/>
          <p:cNvSpPr>
            <a:spLocks noGrp="1"/>
          </p:cNvSpPr>
          <p:nvPr>
            <p:ph type="sldNum" sz="quarter" idx="5"/>
          </p:nvPr>
        </p:nvSpPr>
        <p:spPr/>
        <p:txBody>
          <a:bodyPr/>
          <a:lstStyle/>
          <a:p>
            <a:fld id="{A04CC895-3B19-1948-8213-A5CD87C5981C}" type="slidenum">
              <a:rPr lang="en-US" smtClean="0"/>
              <a:t>40</a:t>
            </a:fld>
            <a:endParaRPr lang="en-US"/>
          </a:p>
        </p:txBody>
      </p:sp>
    </p:spTree>
    <p:extLst>
      <p:ext uri="{BB962C8B-B14F-4D97-AF65-F5344CB8AC3E}">
        <p14:creationId xmlns:p14="http://schemas.microsoft.com/office/powerpoint/2010/main" val="4464080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we are comparing random and systematic error, I should also point out that the they are closely linked with the concepts of precision and validity. That is, </a:t>
            </a:r>
            <a:r>
              <a:rPr lang="en-US" baseline="0" dirty="0"/>
              <a:t>a study can be precise in its statistical inference, but invalid due to methodological problems. Therefore, precision is typically linked conceptually with random error and validity is typically linked conceptually with systematic error.</a:t>
            </a:r>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41</a:t>
            </a:fld>
            <a:endParaRPr lang="en-US"/>
          </a:p>
        </p:txBody>
      </p:sp>
    </p:spTree>
    <p:extLst>
      <p:ext uri="{BB962C8B-B14F-4D97-AF65-F5344CB8AC3E}">
        <p14:creationId xmlns:p14="http://schemas.microsoft.com/office/powerpoint/2010/main" val="15230951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reminder, one classic way of illustrating precision and validity is with a target. </a:t>
            </a:r>
          </a:p>
          <a:p>
            <a:endParaRPr lang="en-US" dirty="0"/>
          </a:p>
          <a:p>
            <a:r>
              <a:rPr lang="en-US" dirty="0"/>
              <a:t>Validity is a lack of bias, on average.</a:t>
            </a:r>
          </a:p>
          <a:p>
            <a:endParaRPr lang="en-US" dirty="0"/>
          </a:p>
          <a:p>
            <a:r>
              <a:rPr lang="en-US"/>
              <a:t>** Socrative 10</a:t>
            </a:r>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42</a:t>
            </a:fld>
            <a:endParaRPr lang="en-US"/>
          </a:p>
        </p:txBody>
      </p:sp>
    </p:spTree>
    <p:extLst>
      <p:ext uri="{BB962C8B-B14F-4D97-AF65-F5344CB8AC3E}">
        <p14:creationId xmlns:p14="http://schemas.microsoft.com/office/powerpoint/2010/main" val="202155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Graphically, that might look something like this. Of course, this graphic is a little misleading. The arrows in the graphic give the impression that the truth is </a:t>
            </a:r>
            <a:r>
              <a:rPr lang="en-US" i="1" dirty="0"/>
              <a:t>caused</a:t>
            </a:r>
            <a:r>
              <a:rPr lang="en-US" i="0" dirty="0"/>
              <a:t> by a combination of our measurement and the errors in our measurement.</a:t>
            </a: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5</a:t>
            </a:fld>
            <a:endParaRPr lang="en-US"/>
          </a:p>
        </p:txBody>
      </p:sp>
    </p:spTree>
    <p:extLst>
      <p:ext uri="{BB962C8B-B14F-4D97-AF65-F5344CB8AC3E}">
        <p14:creationId xmlns:p14="http://schemas.microsoft.com/office/powerpoint/2010/main" val="2720832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reality, </a:t>
            </a:r>
            <a:r>
              <a:rPr lang="en-US" i="1" dirty="0"/>
              <a:t>this</a:t>
            </a:r>
            <a:r>
              <a:rPr lang="en-US" dirty="0"/>
              <a:t> graphic is a better representation. When we conduct a study in epidemiology, we end up with measurements (also called estimates). Those estimates are a result of the true underlying population value – the truth – and the error in our measures. </a:t>
            </a:r>
          </a:p>
          <a:p>
            <a:endParaRPr lang="en-US" dirty="0"/>
          </a:p>
          <a:p>
            <a:r>
              <a:rPr lang="en-US" dirty="0"/>
              <a:t>Here, error can simply be taken to mean the literal difference between our estimate of the truth and the actual truth. It doesn’t have to be any more complicated than that. Later, our description of errors will get more detailed, and our discussion of the effects of errors will get more specific, but we will still be having a more detailed and specific discussion about this basic idea – the difference between our estimate and the truth.</a:t>
            </a:r>
          </a:p>
        </p:txBody>
      </p:sp>
      <p:sp>
        <p:nvSpPr>
          <p:cNvPr id="4" name="Slide Number Placeholder 3"/>
          <p:cNvSpPr>
            <a:spLocks noGrp="1"/>
          </p:cNvSpPr>
          <p:nvPr>
            <p:ph type="sldNum" sz="quarter" idx="5"/>
          </p:nvPr>
        </p:nvSpPr>
        <p:spPr/>
        <p:txBody>
          <a:bodyPr/>
          <a:lstStyle/>
          <a:p>
            <a:fld id="{A04CC895-3B19-1948-8213-A5CD87C5981C}" type="slidenum">
              <a:rPr lang="en-US" smtClean="0"/>
              <a:t>6</a:t>
            </a:fld>
            <a:endParaRPr lang="en-US"/>
          </a:p>
        </p:txBody>
      </p:sp>
    </p:spTree>
    <p:extLst>
      <p:ext uri="{BB962C8B-B14F-4D97-AF65-F5344CB8AC3E}">
        <p14:creationId xmlns:p14="http://schemas.microsoft.com/office/powerpoint/2010/main" val="3410447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matter? It matters because our goal is to know the truth or at least to know something “close enough” to the truth for our purposes. In theory, if we can eliminate error or at least </a:t>
            </a:r>
            <a:r>
              <a:rPr lang="en-US" i="1" dirty="0"/>
              <a:t>quantify</a:t>
            </a:r>
            <a:r>
              <a:rPr lang="en-US" dirty="0"/>
              <a:t> and </a:t>
            </a:r>
            <a:r>
              <a:rPr lang="en-US" i="1" dirty="0"/>
              <a:t>correct for </a:t>
            </a:r>
            <a:r>
              <a:rPr lang="en-US" i="0" dirty="0"/>
              <a:t>it</a:t>
            </a:r>
            <a:r>
              <a:rPr lang="en-US" dirty="0"/>
              <a:t>, then we can know the truth.</a:t>
            </a:r>
          </a:p>
          <a:p>
            <a:endParaRPr lang="en-US" dirty="0"/>
          </a:p>
          <a:p>
            <a:r>
              <a:rPr lang="en-US" dirty="0"/>
              <a:t>At this point, you may be thinking to yourself, “easier said than done.” I agree. Completely removing, or even perfectly quantifying, the error in our estimates is typically difficult work, and often accompanied by our old friend uncertainty. However, and we will keep coming back to this, we can often do a ”good enough” job for our results to be useful for our purposes.</a:t>
            </a:r>
          </a:p>
          <a:p>
            <a:endParaRPr lang="en-US" dirty="0"/>
          </a:p>
          <a:p>
            <a:r>
              <a:rPr lang="en-US" dirty="0"/>
              <a:t>As a next step in thinking about how to eliminate and/or quantify error, it can be useful to learn more about the various ways we get error in our measurements in the first place.</a:t>
            </a:r>
          </a:p>
          <a:p>
            <a:endParaRPr lang="en-US" dirty="0"/>
          </a:p>
          <a:p>
            <a:r>
              <a:rPr lang="en-US" dirty="0"/>
              <a:t>** </a:t>
            </a:r>
            <a:r>
              <a:rPr lang="en-US" dirty="0" err="1"/>
              <a:t>Soctrative</a:t>
            </a:r>
            <a:r>
              <a:rPr lang="en-US" dirty="0"/>
              <a:t> 2</a:t>
            </a:r>
          </a:p>
        </p:txBody>
      </p:sp>
      <p:sp>
        <p:nvSpPr>
          <p:cNvPr id="4" name="Slide Number Placeholder 3"/>
          <p:cNvSpPr>
            <a:spLocks noGrp="1"/>
          </p:cNvSpPr>
          <p:nvPr>
            <p:ph type="sldNum" sz="quarter" idx="5"/>
          </p:nvPr>
        </p:nvSpPr>
        <p:spPr/>
        <p:txBody>
          <a:bodyPr/>
          <a:lstStyle/>
          <a:p>
            <a:fld id="{A04CC895-3B19-1948-8213-A5CD87C5981C}" type="slidenum">
              <a:rPr lang="en-US" smtClean="0"/>
              <a:t>7</a:t>
            </a:fld>
            <a:endParaRPr lang="en-US"/>
          </a:p>
        </p:txBody>
      </p:sp>
    </p:spTree>
    <p:extLst>
      <p:ext uri="{BB962C8B-B14F-4D97-AF65-F5344CB8AC3E}">
        <p14:creationId xmlns:p14="http://schemas.microsoft.com/office/powerpoint/2010/main" val="3508593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Traditionally, error is first categorized as random or systematic.</a:t>
            </a:r>
          </a:p>
        </p:txBody>
      </p:sp>
      <p:sp>
        <p:nvSpPr>
          <p:cNvPr id="4" name="Slide Number Placeholder 3"/>
          <p:cNvSpPr>
            <a:spLocks noGrp="1"/>
          </p:cNvSpPr>
          <p:nvPr>
            <p:ph type="sldNum" sz="quarter" idx="5"/>
          </p:nvPr>
        </p:nvSpPr>
        <p:spPr/>
        <p:txBody>
          <a:bodyPr/>
          <a:lstStyle/>
          <a:p>
            <a:fld id="{A04CC895-3B19-1948-8213-A5CD87C5981C}" type="slidenum">
              <a:rPr lang="en-US" smtClean="0"/>
              <a:t>8</a:t>
            </a:fld>
            <a:endParaRPr lang="en-US"/>
          </a:p>
        </p:txBody>
      </p:sp>
    </p:spTree>
    <p:extLst>
      <p:ext uri="{BB962C8B-B14F-4D97-AF65-F5344CB8AC3E}">
        <p14:creationId xmlns:p14="http://schemas.microsoft.com/office/powerpoint/2010/main" val="1114318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could more explicitly say that random error is due to the people in our study being different, or not perfectly representative of, the population of people we are interested in. </a:t>
            </a:r>
          </a:p>
          <a:p>
            <a:endParaRPr lang="en-US" dirty="0"/>
          </a:p>
          <a:p>
            <a:r>
              <a:rPr lang="en-US" dirty="0"/>
              <a:t>We say it is random, as opposed to systematic, because “chance” or “luck of the draw” are the only reason for these differences.</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9</a:t>
            </a:fld>
            <a:endParaRPr lang="en-US"/>
          </a:p>
        </p:txBody>
      </p:sp>
    </p:spTree>
    <p:extLst>
      <p:ext uri="{BB962C8B-B14F-4D97-AF65-F5344CB8AC3E}">
        <p14:creationId xmlns:p14="http://schemas.microsoft.com/office/powerpoint/2010/main" val="4126879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1E0087-D222-4197-9743-F5A8ACDEAF8C}" type="datetimeFigureOut">
              <a:rPr lang="en-US" smtClean="0"/>
              <a:t>10/12/21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3830220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1E0087-D222-4197-9743-F5A8ACDEAF8C}" type="datetimeFigureOut">
              <a:rPr lang="en-US" smtClean="0"/>
              <a:t>10/12/21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047191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1E0087-D222-4197-9743-F5A8ACDEAF8C}" type="datetimeFigureOut">
              <a:rPr lang="en-US" smtClean="0"/>
              <a:t>10/12/21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00250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1E0087-D222-4197-9743-F5A8ACDEAF8C}" type="datetimeFigureOut">
              <a:rPr lang="en-US" smtClean="0"/>
              <a:t>10/12/21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925733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1E0087-D222-4197-9743-F5A8ACDEAF8C}" type="datetimeFigureOut">
              <a:rPr lang="en-US" smtClean="0"/>
              <a:t>10/12/21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157640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1E0087-D222-4197-9743-F5A8ACDEAF8C}" type="datetimeFigureOut">
              <a:rPr lang="en-US" smtClean="0"/>
              <a:t>10/12/21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836007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1E0087-D222-4197-9743-F5A8ACDEAF8C}" type="datetimeFigureOut">
              <a:rPr lang="en-US" smtClean="0"/>
              <a:t>10/12/21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4004627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1E0087-D222-4197-9743-F5A8ACDEAF8C}" type="datetimeFigureOut">
              <a:rPr lang="en-US" smtClean="0"/>
              <a:t>10/12/21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645150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1E0087-D222-4197-9743-F5A8ACDEAF8C}" type="datetimeFigureOut">
              <a:rPr lang="en-US" smtClean="0"/>
              <a:t>10/12/21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613103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1E0087-D222-4197-9743-F5A8ACDEAF8C}" type="datetimeFigureOut">
              <a:rPr lang="en-US" smtClean="0"/>
              <a:t>10/12/21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275632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1E0087-D222-4197-9743-F5A8ACDEAF8C}" type="datetimeFigureOut">
              <a:rPr lang="en-US" smtClean="0"/>
              <a:t>10/12/21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928952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1E0087-D222-4197-9743-F5A8ACDEAF8C}" type="datetimeFigureOut">
              <a:rPr lang="en-US" smtClean="0"/>
              <a:t>10/12/21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2D5D50-C2C3-46AC-8268-3FAF0AF70E4A}" type="slidenum">
              <a:rPr lang="en-US" smtClean="0"/>
              <a:t>‹#›</a:t>
            </a:fld>
            <a:endParaRPr lang="en-US"/>
          </a:p>
        </p:txBody>
      </p:sp>
    </p:spTree>
    <p:extLst>
      <p:ext uri="{BB962C8B-B14F-4D97-AF65-F5344CB8AC3E}">
        <p14:creationId xmlns:p14="http://schemas.microsoft.com/office/powerpoint/2010/main" val="2239225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599C-8D12-114E-81FC-03C1FB27A2F4}"/>
              </a:ext>
            </a:extLst>
          </p:cNvPr>
          <p:cNvSpPr>
            <a:spLocks noGrp="1"/>
          </p:cNvSpPr>
          <p:nvPr>
            <p:ph type="ctrTitle"/>
          </p:nvPr>
        </p:nvSpPr>
        <p:spPr/>
        <p:txBody>
          <a:bodyPr/>
          <a:lstStyle/>
          <a:p>
            <a:r>
              <a:rPr lang="en-US" dirty="0"/>
              <a:t>Introduction to Bias in Epidemiologic Studies</a:t>
            </a:r>
          </a:p>
        </p:txBody>
      </p:sp>
    </p:spTree>
    <p:extLst>
      <p:ext uri="{BB962C8B-B14F-4D97-AF65-F5344CB8AC3E}">
        <p14:creationId xmlns:p14="http://schemas.microsoft.com/office/powerpoint/2010/main" val="1052962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0602D32-DC54-754B-B565-3458E429CC91}"/>
              </a:ext>
            </a:extLst>
          </p:cNvPr>
          <p:cNvGrpSpPr/>
          <p:nvPr/>
        </p:nvGrpSpPr>
        <p:grpSpPr>
          <a:xfrm>
            <a:off x="304800" y="674688"/>
            <a:ext cx="5791200" cy="5791200"/>
            <a:chOff x="1016000" y="661988"/>
            <a:chExt cx="5791200" cy="5791200"/>
          </a:xfrm>
        </p:grpSpPr>
        <p:grpSp>
          <p:nvGrpSpPr>
            <p:cNvPr id="25" name="Group 24">
              <a:extLst>
                <a:ext uri="{FF2B5EF4-FFF2-40B4-BE49-F238E27FC236}">
                  <a16:creationId xmlns:a16="http://schemas.microsoft.com/office/drawing/2014/main" id="{F773476C-EA38-E44B-825D-8E136C033E21}"/>
                </a:ext>
              </a:extLst>
            </p:cNvPr>
            <p:cNvGrpSpPr/>
            <p:nvPr/>
          </p:nvGrpSpPr>
          <p:grpSpPr>
            <a:xfrm>
              <a:off x="1016000" y="661988"/>
              <a:ext cx="5791200" cy="419100"/>
              <a:chOff x="1016000" y="1690688"/>
              <a:chExt cx="5791200" cy="419100"/>
            </a:xfrm>
          </p:grpSpPr>
          <p:sp>
            <p:nvSpPr>
              <p:cNvPr id="5" name="Oval 4">
                <a:extLst>
                  <a:ext uri="{FF2B5EF4-FFF2-40B4-BE49-F238E27FC236}">
                    <a16:creationId xmlns:a16="http://schemas.microsoft.com/office/drawing/2014/main" id="{17D2329D-9A41-8741-8BA4-FBE4BB9B9AB3}"/>
                  </a:ext>
                </a:extLst>
              </p:cNvPr>
              <p:cNvSpPr/>
              <p:nvPr/>
            </p:nvSpPr>
            <p:spPr>
              <a:xfrm>
                <a:off x="1016000" y="16906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2DF2CCE-B3A2-6544-8F46-FA0C5AA94173}"/>
                  </a:ext>
                </a:extLst>
              </p:cNvPr>
              <p:cNvSpPr/>
              <p:nvPr/>
            </p:nvSpPr>
            <p:spPr>
              <a:xfrm>
                <a:off x="1612900" y="16906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F9F5C99-FDEB-9C4E-83C1-5F6C58A92650}"/>
                  </a:ext>
                </a:extLst>
              </p:cNvPr>
              <p:cNvSpPr/>
              <p:nvPr/>
            </p:nvSpPr>
            <p:spPr>
              <a:xfrm>
                <a:off x="2209800" y="16906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696755B-38B1-E448-A0A7-95279C7F38E9}"/>
                  </a:ext>
                </a:extLst>
              </p:cNvPr>
              <p:cNvSpPr/>
              <p:nvPr/>
            </p:nvSpPr>
            <p:spPr>
              <a:xfrm>
                <a:off x="2806700" y="16906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E5E5660-9737-1948-B12C-6668E97F2E95}"/>
                  </a:ext>
                </a:extLst>
              </p:cNvPr>
              <p:cNvSpPr/>
              <p:nvPr/>
            </p:nvSpPr>
            <p:spPr>
              <a:xfrm>
                <a:off x="3403600" y="16906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48E8860-1EA2-B24B-9957-A964E894B777}"/>
                  </a:ext>
                </a:extLst>
              </p:cNvPr>
              <p:cNvSpPr/>
              <p:nvPr/>
            </p:nvSpPr>
            <p:spPr>
              <a:xfrm>
                <a:off x="4000500" y="16906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741199A-7615-F84D-9D8D-DC6CF0FDE4A4}"/>
                  </a:ext>
                </a:extLst>
              </p:cNvPr>
              <p:cNvSpPr/>
              <p:nvPr/>
            </p:nvSpPr>
            <p:spPr>
              <a:xfrm>
                <a:off x="4597400" y="16906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9394BDB-B947-AE49-B02B-FDDA3797A138}"/>
                  </a:ext>
                </a:extLst>
              </p:cNvPr>
              <p:cNvSpPr/>
              <p:nvPr/>
            </p:nvSpPr>
            <p:spPr>
              <a:xfrm>
                <a:off x="5194300" y="16906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E0432CC-C2FA-974B-97E8-C5DEC45B459D}"/>
                  </a:ext>
                </a:extLst>
              </p:cNvPr>
              <p:cNvSpPr/>
              <p:nvPr/>
            </p:nvSpPr>
            <p:spPr>
              <a:xfrm>
                <a:off x="5791200" y="16906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490E1FC-2A11-6D43-946D-19192C4E3DE0}"/>
                  </a:ext>
                </a:extLst>
              </p:cNvPr>
              <p:cNvSpPr/>
              <p:nvPr/>
            </p:nvSpPr>
            <p:spPr>
              <a:xfrm>
                <a:off x="6388100" y="16906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Oval 27">
              <a:extLst>
                <a:ext uri="{FF2B5EF4-FFF2-40B4-BE49-F238E27FC236}">
                  <a16:creationId xmlns:a16="http://schemas.microsoft.com/office/drawing/2014/main" id="{F6427032-CF3D-584E-87CB-2A29790F00BB}"/>
                </a:ext>
              </a:extLst>
            </p:cNvPr>
            <p:cNvSpPr/>
            <p:nvPr/>
          </p:nvSpPr>
          <p:spPr>
            <a:xfrm rot="5400000">
              <a:off x="1016000" y="12588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D0AE0477-E9CB-7242-AA34-4D4F4A22A27D}"/>
                </a:ext>
              </a:extLst>
            </p:cNvPr>
            <p:cNvSpPr/>
            <p:nvPr/>
          </p:nvSpPr>
          <p:spPr>
            <a:xfrm rot="5400000">
              <a:off x="1016000" y="18557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91F351C-8DDB-0A48-9ECE-9B5FA6122A23}"/>
                </a:ext>
              </a:extLst>
            </p:cNvPr>
            <p:cNvSpPr/>
            <p:nvPr/>
          </p:nvSpPr>
          <p:spPr>
            <a:xfrm rot="5400000">
              <a:off x="1016000" y="24526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8281A542-F72D-6C4E-A5F6-C7DB3944E13C}"/>
                </a:ext>
              </a:extLst>
            </p:cNvPr>
            <p:cNvSpPr/>
            <p:nvPr/>
          </p:nvSpPr>
          <p:spPr>
            <a:xfrm rot="5400000">
              <a:off x="1016000" y="30495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457C419-2B5B-BB4A-984C-988595AF6702}"/>
                </a:ext>
              </a:extLst>
            </p:cNvPr>
            <p:cNvSpPr/>
            <p:nvPr/>
          </p:nvSpPr>
          <p:spPr>
            <a:xfrm rot="5400000">
              <a:off x="1016000" y="36464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BD07EE27-7772-CD47-B3D6-4678B245EA54}"/>
                </a:ext>
              </a:extLst>
            </p:cNvPr>
            <p:cNvSpPr/>
            <p:nvPr/>
          </p:nvSpPr>
          <p:spPr>
            <a:xfrm rot="5400000">
              <a:off x="1016000" y="42433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CC933B7-C8E1-CA4A-B238-595A3646284B}"/>
                </a:ext>
              </a:extLst>
            </p:cNvPr>
            <p:cNvSpPr/>
            <p:nvPr/>
          </p:nvSpPr>
          <p:spPr>
            <a:xfrm rot="5400000">
              <a:off x="1016000" y="48402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5CA5E779-400E-A840-AB6C-D96D725B6499}"/>
                </a:ext>
              </a:extLst>
            </p:cNvPr>
            <p:cNvSpPr/>
            <p:nvPr/>
          </p:nvSpPr>
          <p:spPr>
            <a:xfrm rot="5400000">
              <a:off x="1016000" y="54371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0EAB3486-F1ED-4C4A-B2CA-0B20166761BF}"/>
                </a:ext>
              </a:extLst>
            </p:cNvPr>
            <p:cNvSpPr/>
            <p:nvPr/>
          </p:nvSpPr>
          <p:spPr>
            <a:xfrm rot="5400000">
              <a:off x="1016000" y="60340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016B6C88-00D2-4545-B840-8CDD5A7241F5}"/>
                </a:ext>
              </a:extLst>
            </p:cNvPr>
            <p:cNvSpPr/>
            <p:nvPr/>
          </p:nvSpPr>
          <p:spPr>
            <a:xfrm rot="5400000">
              <a:off x="1612900" y="12588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FBDB1E99-0BD2-1C44-B732-AE70DAE6BDF7}"/>
                </a:ext>
              </a:extLst>
            </p:cNvPr>
            <p:cNvSpPr/>
            <p:nvPr/>
          </p:nvSpPr>
          <p:spPr>
            <a:xfrm rot="5400000">
              <a:off x="2209800" y="12588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86A7432C-10EF-454E-9D4A-6A42DE8AA377}"/>
                </a:ext>
              </a:extLst>
            </p:cNvPr>
            <p:cNvSpPr/>
            <p:nvPr/>
          </p:nvSpPr>
          <p:spPr>
            <a:xfrm rot="5400000">
              <a:off x="2806700" y="12588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F7815AAE-CCF9-CB43-AEEB-ADB3D0820BE7}"/>
                </a:ext>
              </a:extLst>
            </p:cNvPr>
            <p:cNvSpPr/>
            <p:nvPr/>
          </p:nvSpPr>
          <p:spPr>
            <a:xfrm rot="5400000">
              <a:off x="3403600" y="12588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5CCF6E7-9FBC-A54B-80FE-B0196EEF31E2}"/>
                </a:ext>
              </a:extLst>
            </p:cNvPr>
            <p:cNvSpPr/>
            <p:nvPr/>
          </p:nvSpPr>
          <p:spPr>
            <a:xfrm rot="5400000">
              <a:off x="4000500" y="12588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D32C1681-E080-7140-AAB5-37F99BAA02B3}"/>
                </a:ext>
              </a:extLst>
            </p:cNvPr>
            <p:cNvSpPr/>
            <p:nvPr/>
          </p:nvSpPr>
          <p:spPr>
            <a:xfrm rot="5400000">
              <a:off x="4597400" y="12588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7412892D-4651-DE43-95A7-E4983F12DBC0}"/>
                </a:ext>
              </a:extLst>
            </p:cNvPr>
            <p:cNvSpPr/>
            <p:nvPr/>
          </p:nvSpPr>
          <p:spPr>
            <a:xfrm rot="5400000">
              <a:off x="5194300" y="12588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229837D5-0A50-8546-B9A5-E3D50487A89F}"/>
                </a:ext>
              </a:extLst>
            </p:cNvPr>
            <p:cNvSpPr/>
            <p:nvPr/>
          </p:nvSpPr>
          <p:spPr>
            <a:xfrm rot="5400000">
              <a:off x="5791200" y="12588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4E723203-4B10-874B-A794-66E04DA2ECF9}"/>
                </a:ext>
              </a:extLst>
            </p:cNvPr>
            <p:cNvSpPr/>
            <p:nvPr/>
          </p:nvSpPr>
          <p:spPr>
            <a:xfrm rot="5400000">
              <a:off x="6388100" y="12588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F74BE03-1DD4-BB41-B7DA-9649E6670EFB}"/>
                </a:ext>
              </a:extLst>
            </p:cNvPr>
            <p:cNvSpPr/>
            <p:nvPr/>
          </p:nvSpPr>
          <p:spPr>
            <a:xfrm rot="5400000">
              <a:off x="1612900" y="18557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ECE0DBA6-3583-7C42-A0F9-D83C6A760096}"/>
                </a:ext>
              </a:extLst>
            </p:cNvPr>
            <p:cNvSpPr/>
            <p:nvPr/>
          </p:nvSpPr>
          <p:spPr>
            <a:xfrm rot="5400000">
              <a:off x="2209800" y="18557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E4DF1600-4AE3-2B40-98D6-EC2D90C62BD4}"/>
                </a:ext>
              </a:extLst>
            </p:cNvPr>
            <p:cNvSpPr/>
            <p:nvPr/>
          </p:nvSpPr>
          <p:spPr>
            <a:xfrm rot="5400000">
              <a:off x="2806700" y="18557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DC7F4219-251B-044C-BC90-55FCCA69C25D}"/>
                </a:ext>
              </a:extLst>
            </p:cNvPr>
            <p:cNvSpPr/>
            <p:nvPr/>
          </p:nvSpPr>
          <p:spPr>
            <a:xfrm rot="5400000">
              <a:off x="3403600" y="18557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85D91090-143B-5244-AC57-2F256813C75B}"/>
                </a:ext>
              </a:extLst>
            </p:cNvPr>
            <p:cNvSpPr/>
            <p:nvPr/>
          </p:nvSpPr>
          <p:spPr>
            <a:xfrm rot="5400000">
              <a:off x="4000500" y="18557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730BB55-1563-6048-BC95-8936781E400C}"/>
                </a:ext>
              </a:extLst>
            </p:cNvPr>
            <p:cNvSpPr/>
            <p:nvPr/>
          </p:nvSpPr>
          <p:spPr>
            <a:xfrm rot="5400000">
              <a:off x="4597400" y="18557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CA703812-087B-CF45-BA2A-FB3C20C9A4A1}"/>
                </a:ext>
              </a:extLst>
            </p:cNvPr>
            <p:cNvSpPr/>
            <p:nvPr/>
          </p:nvSpPr>
          <p:spPr>
            <a:xfrm rot="5400000">
              <a:off x="5194300" y="18557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8B36C3C7-8FD4-0A40-884E-9BCE143F41B7}"/>
                </a:ext>
              </a:extLst>
            </p:cNvPr>
            <p:cNvSpPr/>
            <p:nvPr/>
          </p:nvSpPr>
          <p:spPr>
            <a:xfrm rot="5400000">
              <a:off x="5791200" y="18557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C5068F4D-19B8-4C48-9248-1281ADB5F5D9}"/>
                </a:ext>
              </a:extLst>
            </p:cNvPr>
            <p:cNvSpPr/>
            <p:nvPr/>
          </p:nvSpPr>
          <p:spPr>
            <a:xfrm rot="5400000">
              <a:off x="6388100" y="18557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A56A7695-26E8-234E-9948-CD2E851D62CB}"/>
                </a:ext>
              </a:extLst>
            </p:cNvPr>
            <p:cNvSpPr/>
            <p:nvPr/>
          </p:nvSpPr>
          <p:spPr>
            <a:xfrm rot="5400000">
              <a:off x="1612900" y="24526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F2F70FE9-7F47-5D4D-8BC6-C4A30C1AC4F6}"/>
                </a:ext>
              </a:extLst>
            </p:cNvPr>
            <p:cNvSpPr/>
            <p:nvPr/>
          </p:nvSpPr>
          <p:spPr>
            <a:xfrm rot="5400000">
              <a:off x="2209800" y="24526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923461FE-CA07-194C-961A-AEDE4B45F682}"/>
                </a:ext>
              </a:extLst>
            </p:cNvPr>
            <p:cNvSpPr/>
            <p:nvPr/>
          </p:nvSpPr>
          <p:spPr>
            <a:xfrm rot="5400000">
              <a:off x="2806700" y="24526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050BF6AE-BE42-4645-B445-360B539DB719}"/>
                </a:ext>
              </a:extLst>
            </p:cNvPr>
            <p:cNvSpPr/>
            <p:nvPr/>
          </p:nvSpPr>
          <p:spPr>
            <a:xfrm rot="5400000">
              <a:off x="3403600" y="24526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9A25D832-9882-F145-B243-E4DC3E4B5ECB}"/>
                </a:ext>
              </a:extLst>
            </p:cNvPr>
            <p:cNvSpPr/>
            <p:nvPr/>
          </p:nvSpPr>
          <p:spPr>
            <a:xfrm rot="5400000">
              <a:off x="4000500" y="24526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8E44E16B-AF58-8045-A448-73BB707A2B8B}"/>
                </a:ext>
              </a:extLst>
            </p:cNvPr>
            <p:cNvSpPr/>
            <p:nvPr/>
          </p:nvSpPr>
          <p:spPr>
            <a:xfrm rot="5400000">
              <a:off x="4597400" y="24526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19365D9D-C9A0-B541-9173-EBB069ADADE3}"/>
                </a:ext>
              </a:extLst>
            </p:cNvPr>
            <p:cNvSpPr/>
            <p:nvPr/>
          </p:nvSpPr>
          <p:spPr>
            <a:xfrm rot="5400000">
              <a:off x="5194300" y="24526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BC622482-4C67-6345-B256-2C063A0CF37A}"/>
                </a:ext>
              </a:extLst>
            </p:cNvPr>
            <p:cNvSpPr/>
            <p:nvPr/>
          </p:nvSpPr>
          <p:spPr>
            <a:xfrm rot="5400000">
              <a:off x="5791200" y="24526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8D87999-8B38-0645-8149-D820323A64C4}"/>
                </a:ext>
              </a:extLst>
            </p:cNvPr>
            <p:cNvSpPr/>
            <p:nvPr/>
          </p:nvSpPr>
          <p:spPr>
            <a:xfrm rot="5400000">
              <a:off x="6388100" y="24526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3C575CAF-1183-E84B-95AF-391698C6AF6D}"/>
                </a:ext>
              </a:extLst>
            </p:cNvPr>
            <p:cNvSpPr/>
            <p:nvPr/>
          </p:nvSpPr>
          <p:spPr>
            <a:xfrm rot="5400000">
              <a:off x="1612900" y="30495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FB187D9D-76C7-304A-97D6-3DF4F77D4B24}"/>
                </a:ext>
              </a:extLst>
            </p:cNvPr>
            <p:cNvSpPr/>
            <p:nvPr/>
          </p:nvSpPr>
          <p:spPr>
            <a:xfrm rot="5400000">
              <a:off x="2209800" y="30495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762D0BAD-9BDE-BE45-99D1-F9786F5ECEDA}"/>
                </a:ext>
              </a:extLst>
            </p:cNvPr>
            <p:cNvSpPr/>
            <p:nvPr/>
          </p:nvSpPr>
          <p:spPr>
            <a:xfrm rot="5400000">
              <a:off x="2806700" y="30495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3B049CF-FC31-4D4F-8692-599C90C1C709}"/>
                </a:ext>
              </a:extLst>
            </p:cNvPr>
            <p:cNvSpPr/>
            <p:nvPr/>
          </p:nvSpPr>
          <p:spPr>
            <a:xfrm rot="5400000">
              <a:off x="3403600" y="30495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019A9F0-6570-104F-882F-C6061E46FA1C}"/>
                </a:ext>
              </a:extLst>
            </p:cNvPr>
            <p:cNvSpPr/>
            <p:nvPr/>
          </p:nvSpPr>
          <p:spPr>
            <a:xfrm rot="5400000">
              <a:off x="4000500" y="30495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8707F019-8111-BF43-89AE-6C5DA6636DE7}"/>
                </a:ext>
              </a:extLst>
            </p:cNvPr>
            <p:cNvSpPr/>
            <p:nvPr/>
          </p:nvSpPr>
          <p:spPr>
            <a:xfrm rot="5400000">
              <a:off x="4597400" y="30495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546679BB-6637-7A4B-86E0-5D0345A20C60}"/>
                </a:ext>
              </a:extLst>
            </p:cNvPr>
            <p:cNvSpPr/>
            <p:nvPr/>
          </p:nvSpPr>
          <p:spPr>
            <a:xfrm rot="5400000">
              <a:off x="5194300" y="30495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818A37D7-60CE-854B-AADE-1FC860227D74}"/>
                </a:ext>
              </a:extLst>
            </p:cNvPr>
            <p:cNvSpPr/>
            <p:nvPr/>
          </p:nvSpPr>
          <p:spPr>
            <a:xfrm rot="5400000">
              <a:off x="5791200" y="30495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F1011165-1D4D-1841-B046-39DC749FE486}"/>
                </a:ext>
              </a:extLst>
            </p:cNvPr>
            <p:cNvSpPr/>
            <p:nvPr/>
          </p:nvSpPr>
          <p:spPr>
            <a:xfrm rot="5400000">
              <a:off x="6388100" y="30495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F64D9F7B-D257-DC4F-8341-29C3FB1784EF}"/>
                </a:ext>
              </a:extLst>
            </p:cNvPr>
            <p:cNvSpPr/>
            <p:nvPr/>
          </p:nvSpPr>
          <p:spPr>
            <a:xfrm rot="5400000">
              <a:off x="1612900" y="36464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B9E2DE47-01D1-6946-952C-11586564F166}"/>
                </a:ext>
              </a:extLst>
            </p:cNvPr>
            <p:cNvSpPr/>
            <p:nvPr/>
          </p:nvSpPr>
          <p:spPr>
            <a:xfrm rot="5400000">
              <a:off x="2209800" y="36464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4F56B711-38F1-4247-88C9-C45F1B597C5E}"/>
                </a:ext>
              </a:extLst>
            </p:cNvPr>
            <p:cNvSpPr/>
            <p:nvPr/>
          </p:nvSpPr>
          <p:spPr>
            <a:xfrm rot="5400000">
              <a:off x="2806700" y="36464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FE548739-EFD1-AF49-A821-DE79C18C4F1A}"/>
                </a:ext>
              </a:extLst>
            </p:cNvPr>
            <p:cNvSpPr/>
            <p:nvPr/>
          </p:nvSpPr>
          <p:spPr>
            <a:xfrm rot="5400000">
              <a:off x="3403600" y="36464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5CC9D922-613E-9E46-8E3D-AB1CFA2C0046}"/>
                </a:ext>
              </a:extLst>
            </p:cNvPr>
            <p:cNvSpPr/>
            <p:nvPr/>
          </p:nvSpPr>
          <p:spPr>
            <a:xfrm rot="5400000">
              <a:off x="4000500" y="36464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2BFD2E03-D2B1-174D-AE96-7AD02D8FA75C}"/>
                </a:ext>
              </a:extLst>
            </p:cNvPr>
            <p:cNvSpPr/>
            <p:nvPr/>
          </p:nvSpPr>
          <p:spPr>
            <a:xfrm rot="5400000">
              <a:off x="4597400" y="36464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002896B6-3981-024D-9CEF-0B4465F689FA}"/>
                </a:ext>
              </a:extLst>
            </p:cNvPr>
            <p:cNvSpPr/>
            <p:nvPr/>
          </p:nvSpPr>
          <p:spPr>
            <a:xfrm rot="5400000">
              <a:off x="5194300" y="36464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44F3139E-A790-A247-A9EF-A9EEC2BD191E}"/>
                </a:ext>
              </a:extLst>
            </p:cNvPr>
            <p:cNvSpPr/>
            <p:nvPr/>
          </p:nvSpPr>
          <p:spPr>
            <a:xfrm rot="5400000">
              <a:off x="5791200" y="36464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4F9D883D-4E1F-F049-A559-5E0CF175E223}"/>
                </a:ext>
              </a:extLst>
            </p:cNvPr>
            <p:cNvSpPr/>
            <p:nvPr/>
          </p:nvSpPr>
          <p:spPr>
            <a:xfrm rot="5400000">
              <a:off x="6388100" y="36464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9B6E7991-E1B9-A84D-94BA-EC1FCAB4BA8F}"/>
                </a:ext>
              </a:extLst>
            </p:cNvPr>
            <p:cNvSpPr/>
            <p:nvPr/>
          </p:nvSpPr>
          <p:spPr>
            <a:xfrm rot="5400000">
              <a:off x="1612900" y="42433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5241DA34-F3D9-C54E-B8FE-564B578B77C7}"/>
                </a:ext>
              </a:extLst>
            </p:cNvPr>
            <p:cNvSpPr/>
            <p:nvPr/>
          </p:nvSpPr>
          <p:spPr>
            <a:xfrm rot="5400000">
              <a:off x="2209800" y="42433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A6C59E07-46B4-DD43-9417-1235E75723B4}"/>
                </a:ext>
              </a:extLst>
            </p:cNvPr>
            <p:cNvSpPr/>
            <p:nvPr/>
          </p:nvSpPr>
          <p:spPr>
            <a:xfrm rot="5400000">
              <a:off x="2806700" y="42433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AC8A8599-1412-3C40-BDC5-F66EE93C41C4}"/>
                </a:ext>
              </a:extLst>
            </p:cNvPr>
            <p:cNvSpPr/>
            <p:nvPr/>
          </p:nvSpPr>
          <p:spPr>
            <a:xfrm rot="5400000">
              <a:off x="3403600" y="42433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71ECED41-C8CD-154F-B1B1-F9B117DDE8B4}"/>
                </a:ext>
              </a:extLst>
            </p:cNvPr>
            <p:cNvSpPr/>
            <p:nvPr/>
          </p:nvSpPr>
          <p:spPr>
            <a:xfrm rot="5400000">
              <a:off x="4000500" y="42433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FC1C49C5-13B7-F447-8299-B95FCDC5843A}"/>
                </a:ext>
              </a:extLst>
            </p:cNvPr>
            <p:cNvSpPr/>
            <p:nvPr/>
          </p:nvSpPr>
          <p:spPr>
            <a:xfrm rot="5400000">
              <a:off x="4597400" y="42433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0B7B4CBB-D20A-9841-A82C-BAD59ABBEBED}"/>
                </a:ext>
              </a:extLst>
            </p:cNvPr>
            <p:cNvSpPr/>
            <p:nvPr/>
          </p:nvSpPr>
          <p:spPr>
            <a:xfrm rot="5400000">
              <a:off x="5194300" y="42433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17571FCA-D7F5-7249-8E22-3AB3AAE5AF4E}"/>
                </a:ext>
              </a:extLst>
            </p:cNvPr>
            <p:cNvSpPr/>
            <p:nvPr/>
          </p:nvSpPr>
          <p:spPr>
            <a:xfrm rot="5400000">
              <a:off x="5791200" y="42433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C2ACE18C-3EFB-C440-8220-C3F45E48D8C4}"/>
                </a:ext>
              </a:extLst>
            </p:cNvPr>
            <p:cNvSpPr/>
            <p:nvPr/>
          </p:nvSpPr>
          <p:spPr>
            <a:xfrm rot="5400000">
              <a:off x="6388100" y="42433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F212DA5C-4B65-044F-B3B2-B55B8856F497}"/>
                </a:ext>
              </a:extLst>
            </p:cNvPr>
            <p:cNvSpPr/>
            <p:nvPr/>
          </p:nvSpPr>
          <p:spPr>
            <a:xfrm rot="5400000">
              <a:off x="1612900" y="48402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D5FD3A08-A58C-6F4A-AFBC-7CED070A8546}"/>
                </a:ext>
              </a:extLst>
            </p:cNvPr>
            <p:cNvSpPr/>
            <p:nvPr/>
          </p:nvSpPr>
          <p:spPr>
            <a:xfrm rot="5400000">
              <a:off x="2209800" y="48402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96D554C9-FFFD-D540-8EF5-87AD05B885CF}"/>
                </a:ext>
              </a:extLst>
            </p:cNvPr>
            <p:cNvSpPr/>
            <p:nvPr/>
          </p:nvSpPr>
          <p:spPr>
            <a:xfrm rot="5400000">
              <a:off x="2806700" y="48402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A1D5EC62-6D50-B349-8BF6-4F9C54C0233C}"/>
                </a:ext>
              </a:extLst>
            </p:cNvPr>
            <p:cNvSpPr/>
            <p:nvPr/>
          </p:nvSpPr>
          <p:spPr>
            <a:xfrm rot="5400000">
              <a:off x="3403600" y="48402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EFA0F769-FAD0-9E43-AC69-D8347CF4673E}"/>
                </a:ext>
              </a:extLst>
            </p:cNvPr>
            <p:cNvSpPr/>
            <p:nvPr/>
          </p:nvSpPr>
          <p:spPr>
            <a:xfrm rot="5400000">
              <a:off x="4000500" y="48402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0D4E944A-7C68-CB4F-9306-81C758E8C5A0}"/>
                </a:ext>
              </a:extLst>
            </p:cNvPr>
            <p:cNvSpPr/>
            <p:nvPr/>
          </p:nvSpPr>
          <p:spPr>
            <a:xfrm rot="5400000">
              <a:off x="4597400" y="48402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30D9596F-6A24-1448-A21A-7CCB06A7262D}"/>
                </a:ext>
              </a:extLst>
            </p:cNvPr>
            <p:cNvSpPr/>
            <p:nvPr/>
          </p:nvSpPr>
          <p:spPr>
            <a:xfrm rot="5400000">
              <a:off x="5194300" y="48402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BE060D26-0B91-8642-8BD9-169606D22E3E}"/>
                </a:ext>
              </a:extLst>
            </p:cNvPr>
            <p:cNvSpPr/>
            <p:nvPr/>
          </p:nvSpPr>
          <p:spPr>
            <a:xfrm rot="5400000">
              <a:off x="5791200" y="48402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79064B0E-17D0-694D-983B-9C00510A0722}"/>
                </a:ext>
              </a:extLst>
            </p:cNvPr>
            <p:cNvSpPr/>
            <p:nvPr/>
          </p:nvSpPr>
          <p:spPr>
            <a:xfrm rot="5400000">
              <a:off x="6388100" y="48402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5EE6C805-FFFC-E54D-97F6-9FEA43333566}"/>
                </a:ext>
              </a:extLst>
            </p:cNvPr>
            <p:cNvSpPr/>
            <p:nvPr/>
          </p:nvSpPr>
          <p:spPr>
            <a:xfrm rot="5400000">
              <a:off x="1612900" y="54371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BD8B753D-E57D-EC46-BC73-20753EDC48A8}"/>
                </a:ext>
              </a:extLst>
            </p:cNvPr>
            <p:cNvSpPr/>
            <p:nvPr/>
          </p:nvSpPr>
          <p:spPr>
            <a:xfrm rot="5400000">
              <a:off x="2209800" y="54371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10539A21-7B96-D74E-8C06-3916E3120FB1}"/>
                </a:ext>
              </a:extLst>
            </p:cNvPr>
            <p:cNvSpPr/>
            <p:nvPr/>
          </p:nvSpPr>
          <p:spPr>
            <a:xfrm rot="5400000">
              <a:off x="2806700" y="54371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CBAB0A9A-88F4-DF46-82A5-B937C8C99B5D}"/>
                </a:ext>
              </a:extLst>
            </p:cNvPr>
            <p:cNvSpPr/>
            <p:nvPr/>
          </p:nvSpPr>
          <p:spPr>
            <a:xfrm rot="5400000">
              <a:off x="3403600" y="54371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3B3624F3-179E-D444-ADA7-8F8F0583C3F8}"/>
                </a:ext>
              </a:extLst>
            </p:cNvPr>
            <p:cNvSpPr/>
            <p:nvPr/>
          </p:nvSpPr>
          <p:spPr>
            <a:xfrm rot="5400000">
              <a:off x="4000500" y="54371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67002843-9A20-A944-8B86-9628D4BD4507}"/>
                </a:ext>
              </a:extLst>
            </p:cNvPr>
            <p:cNvSpPr/>
            <p:nvPr/>
          </p:nvSpPr>
          <p:spPr>
            <a:xfrm rot="5400000">
              <a:off x="4597400" y="54371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374F2E2A-8433-DB40-AA37-F24BDF9D9367}"/>
                </a:ext>
              </a:extLst>
            </p:cNvPr>
            <p:cNvSpPr/>
            <p:nvPr/>
          </p:nvSpPr>
          <p:spPr>
            <a:xfrm rot="5400000">
              <a:off x="5194300" y="54371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FCBF156A-1E86-334C-8399-F41060F00B82}"/>
                </a:ext>
              </a:extLst>
            </p:cNvPr>
            <p:cNvSpPr/>
            <p:nvPr/>
          </p:nvSpPr>
          <p:spPr>
            <a:xfrm rot="5400000">
              <a:off x="5791200" y="54371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B4B67286-079F-7649-A10F-14C38E1D5EDD}"/>
                </a:ext>
              </a:extLst>
            </p:cNvPr>
            <p:cNvSpPr/>
            <p:nvPr/>
          </p:nvSpPr>
          <p:spPr>
            <a:xfrm rot="5400000">
              <a:off x="6388100" y="54371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C31A1186-E8DE-C542-B336-497519141AC3}"/>
                </a:ext>
              </a:extLst>
            </p:cNvPr>
            <p:cNvSpPr/>
            <p:nvPr/>
          </p:nvSpPr>
          <p:spPr>
            <a:xfrm rot="5400000">
              <a:off x="1612900" y="60340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8DE757E4-F90E-7C4F-BFB7-E7F9C06A27D4}"/>
                </a:ext>
              </a:extLst>
            </p:cNvPr>
            <p:cNvSpPr/>
            <p:nvPr/>
          </p:nvSpPr>
          <p:spPr>
            <a:xfrm rot="5400000">
              <a:off x="2209800" y="60340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3FE3E23C-C917-8043-9B6B-C66BE712F3A2}"/>
                </a:ext>
              </a:extLst>
            </p:cNvPr>
            <p:cNvSpPr/>
            <p:nvPr/>
          </p:nvSpPr>
          <p:spPr>
            <a:xfrm rot="5400000">
              <a:off x="2806700" y="60340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4E3876FD-FF21-7C49-AAF8-EE0E7D98BB98}"/>
                </a:ext>
              </a:extLst>
            </p:cNvPr>
            <p:cNvSpPr/>
            <p:nvPr/>
          </p:nvSpPr>
          <p:spPr>
            <a:xfrm rot="5400000">
              <a:off x="3403600" y="60340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706C7A6A-6B38-3046-9AF0-661B721C6BFB}"/>
                </a:ext>
              </a:extLst>
            </p:cNvPr>
            <p:cNvSpPr/>
            <p:nvPr/>
          </p:nvSpPr>
          <p:spPr>
            <a:xfrm rot="5400000">
              <a:off x="4000500" y="60340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09869151-D173-0E49-9FAC-814A593B45F6}"/>
                </a:ext>
              </a:extLst>
            </p:cNvPr>
            <p:cNvSpPr/>
            <p:nvPr/>
          </p:nvSpPr>
          <p:spPr>
            <a:xfrm rot="5400000">
              <a:off x="4597400" y="60340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44639460-C7F9-8049-ABB8-2BFF210AED9B}"/>
                </a:ext>
              </a:extLst>
            </p:cNvPr>
            <p:cNvSpPr/>
            <p:nvPr/>
          </p:nvSpPr>
          <p:spPr>
            <a:xfrm rot="5400000">
              <a:off x="5194300" y="60340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B3F5EA1E-0B05-B24F-B31D-5D6CCE3B5E20}"/>
                </a:ext>
              </a:extLst>
            </p:cNvPr>
            <p:cNvSpPr/>
            <p:nvPr/>
          </p:nvSpPr>
          <p:spPr>
            <a:xfrm rot="5400000">
              <a:off x="5791200" y="60340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AE73BD50-A6BB-5143-81A6-A94069BCBC9D}"/>
                </a:ext>
              </a:extLst>
            </p:cNvPr>
            <p:cNvSpPr/>
            <p:nvPr/>
          </p:nvSpPr>
          <p:spPr>
            <a:xfrm rot="5400000">
              <a:off x="6388100" y="60340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BE80D30C-584F-A142-ACE7-8C1C1831CE54}"/>
              </a:ext>
            </a:extLst>
          </p:cNvPr>
          <p:cNvSpPr txBox="1"/>
          <p:nvPr/>
        </p:nvSpPr>
        <p:spPr>
          <a:xfrm>
            <a:off x="1371600" y="68946"/>
            <a:ext cx="3657600" cy="646331"/>
          </a:xfrm>
          <a:prstGeom prst="rect">
            <a:avLst/>
          </a:prstGeom>
          <a:noFill/>
        </p:spPr>
        <p:txBody>
          <a:bodyPr wrap="square" rtlCol="0">
            <a:spAutoFit/>
          </a:bodyPr>
          <a:lstStyle/>
          <a:p>
            <a:pPr algn="ctr"/>
            <a:r>
              <a:rPr lang="en-US" sz="3600" dirty="0"/>
              <a:t>Population = 28</a:t>
            </a:r>
          </a:p>
        </p:txBody>
      </p:sp>
      <p:sp>
        <p:nvSpPr>
          <p:cNvPr id="145" name="TextBox 144">
            <a:extLst>
              <a:ext uri="{FF2B5EF4-FFF2-40B4-BE49-F238E27FC236}">
                <a16:creationId xmlns:a16="http://schemas.microsoft.com/office/drawing/2014/main" id="{53512E59-6C7E-F647-8DF9-8D98925A4593}"/>
              </a:ext>
            </a:extLst>
          </p:cNvPr>
          <p:cNvSpPr txBox="1"/>
          <p:nvPr/>
        </p:nvSpPr>
        <p:spPr>
          <a:xfrm>
            <a:off x="8143875" y="1545321"/>
            <a:ext cx="2711450" cy="646331"/>
          </a:xfrm>
          <a:prstGeom prst="rect">
            <a:avLst/>
          </a:prstGeom>
          <a:noFill/>
        </p:spPr>
        <p:txBody>
          <a:bodyPr wrap="square" rtlCol="0">
            <a:spAutoFit/>
          </a:bodyPr>
          <a:lstStyle/>
          <a:p>
            <a:pPr algn="ctr"/>
            <a:r>
              <a:rPr lang="en-US" sz="3600" dirty="0"/>
              <a:t>Sample = 30</a:t>
            </a:r>
          </a:p>
        </p:txBody>
      </p:sp>
      <p:grpSp>
        <p:nvGrpSpPr>
          <p:cNvPr id="21" name="Group 20">
            <a:extLst>
              <a:ext uri="{FF2B5EF4-FFF2-40B4-BE49-F238E27FC236}">
                <a16:creationId xmlns:a16="http://schemas.microsoft.com/office/drawing/2014/main" id="{4828BB98-A2E0-AC42-B4F6-B7E6CEED1ACB}"/>
              </a:ext>
            </a:extLst>
          </p:cNvPr>
          <p:cNvGrpSpPr/>
          <p:nvPr/>
        </p:nvGrpSpPr>
        <p:grpSpPr>
          <a:xfrm>
            <a:off x="8096250" y="2191654"/>
            <a:ext cx="2806700" cy="2806700"/>
            <a:chOff x="8096250" y="1868487"/>
            <a:chExt cx="2806700" cy="2806700"/>
          </a:xfrm>
        </p:grpSpPr>
        <p:sp>
          <p:nvSpPr>
            <p:cNvPr id="120" name="Oval 119">
              <a:extLst>
                <a:ext uri="{FF2B5EF4-FFF2-40B4-BE49-F238E27FC236}">
                  <a16:creationId xmlns:a16="http://schemas.microsoft.com/office/drawing/2014/main" id="{36E8ABB4-C975-6841-9171-29E4F6527C40}"/>
                </a:ext>
              </a:extLst>
            </p:cNvPr>
            <p:cNvSpPr/>
            <p:nvPr/>
          </p:nvSpPr>
          <p:spPr>
            <a:xfrm rot="5400000">
              <a:off x="8096250" y="18684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BE74BBC2-B18E-D542-9B7E-59E26ACFE915}"/>
                </a:ext>
              </a:extLst>
            </p:cNvPr>
            <p:cNvSpPr/>
            <p:nvPr/>
          </p:nvSpPr>
          <p:spPr>
            <a:xfrm rot="5400000">
              <a:off x="8096250" y="24653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94888AF0-34E9-2241-9CEC-99164A6105C6}"/>
                </a:ext>
              </a:extLst>
            </p:cNvPr>
            <p:cNvSpPr/>
            <p:nvPr/>
          </p:nvSpPr>
          <p:spPr>
            <a:xfrm rot="5400000">
              <a:off x="8096250" y="30622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1A4EC265-4319-FD45-BEEC-D67C5C054A4C}"/>
                </a:ext>
              </a:extLst>
            </p:cNvPr>
            <p:cNvSpPr/>
            <p:nvPr/>
          </p:nvSpPr>
          <p:spPr>
            <a:xfrm rot="5400000">
              <a:off x="8096250" y="36591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E8CF33B6-EE3D-7543-B392-B18088E9BDEC}"/>
                </a:ext>
              </a:extLst>
            </p:cNvPr>
            <p:cNvSpPr/>
            <p:nvPr/>
          </p:nvSpPr>
          <p:spPr>
            <a:xfrm rot="5400000">
              <a:off x="8096250" y="42560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08A73DC7-6BCA-5B47-9459-8BAEA3E33CEE}"/>
                </a:ext>
              </a:extLst>
            </p:cNvPr>
            <p:cNvSpPr/>
            <p:nvPr/>
          </p:nvSpPr>
          <p:spPr>
            <a:xfrm rot="5400000">
              <a:off x="8693150" y="18684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43879313-2FEA-2042-982E-6D10DD2623E9}"/>
                </a:ext>
              </a:extLst>
            </p:cNvPr>
            <p:cNvSpPr/>
            <p:nvPr/>
          </p:nvSpPr>
          <p:spPr>
            <a:xfrm rot="5400000">
              <a:off x="9290050" y="18684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089E5904-E0C0-604D-AAC5-73F71B38A887}"/>
                </a:ext>
              </a:extLst>
            </p:cNvPr>
            <p:cNvSpPr/>
            <p:nvPr/>
          </p:nvSpPr>
          <p:spPr>
            <a:xfrm rot="5400000">
              <a:off x="9886950" y="18684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B7A543FD-C9A9-8042-99FF-672CCCC303F6}"/>
                </a:ext>
              </a:extLst>
            </p:cNvPr>
            <p:cNvSpPr/>
            <p:nvPr/>
          </p:nvSpPr>
          <p:spPr>
            <a:xfrm rot="5400000">
              <a:off x="10483850" y="18684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A7F03C5C-F422-4A4B-97A5-455B83940D93}"/>
                </a:ext>
              </a:extLst>
            </p:cNvPr>
            <p:cNvSpPr/>
            <p:nvPr/>
          </p:nvSpPr>
          <p:spPr>
            <a:xfrm rot="5400000">
              <a:off x="8693150" y="24653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C9789272-7031-8145-A39B-9A14CC88D3A4}"/>
                </a:ext>
              </a:extLst>
            </p:cNvPr>
            <p:cNvSpPr/>
            <p:nvPr/>
          </p:nvSpPr>
          <p:spPr>
            <a:xfrm rot="5400000">
              <a:off x="9290050" y="24653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9A9A1F59-1C76-D34E-BACE-BA83FBA8E982}"/>
                </a:ext>
              </a:extLst>
            </p:cNvPr>
            <p:cNvSpPr/>
            <p:nvPr/>
          </p:nvSpPr>
          <p:spPr>
            <a:xfrm rot="5400000">
              <a:off x="9886950" y="24653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9353C62F-44AA-1D4B-94F9-E12937D73E43}"/>
                </a:ext>
              </a:extLst>
            </p:cNvPr>
            <p:cNvSpPr/>
            <p:nvPr/>
          </p:nvSpPr>
          <p:spPr>
            <a:xfrm rot="5400000">
              <a:off x="10483850" y="24653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BE9CD44F-84AE-E74D-BAA7-BA711DEABF17}"/>
                </a:ext>
              </a:extLst>
            </p:cNvPr>
            <p:cNvSpPr/>
            <p:nvPr/>
          </p:nvSpPr>
          <p:spPr>
            <a:xfrm rot="5400000">
              <a:off x="8693150" y="30622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6C7D5F85-A10A-A34A-8552-157D89390DDF}"/>
                </a:ext>
              </a:extLst>
            </p:cNvPr>
            <p:cNvSpPr/>
            <p:nvPr/>
          </p:nvSpPr>
          <p:spPr>
            <a:xfrm rot="5400000">
              <a:off x="9290050" y="30622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864FE408-1C85-EA43-82BD-B37EA6476C0A}"/>
                </a:ext>
              </a:extLst>
            </p:cNvPr>
            <p:cNvSpPr/>
            <p:nvPr/>
          </p:nvSpPr>
          <p:spPr>
            <a:xfrm rot="5400000">
              <a:off x="9886950" y="30622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1720655A-7174-AF42-A935-9A47DD5860D9}"/>
                </a:ext>
              </a:extLst>
            </p:cNvPr>
            <p:cNvSpPr/>
            <p:nvPr/>
          </p:nvSpPr>
          <p:spPr>
            <a:xfrm rot="5400000">
              <a:off x="10483850" y="30622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4B3FA760-E41E-3649-9D48-5B153CB87F29}"/>
                </a:ext>
              </a:extLst>
            </p:cNvPr>
            <p:cNvSpPr/>
            <p:nvPr/>
          </p:nvSpPr>
          <p:spPr>
            <a:xfrm rot="5400000">
              <a:off x="8693150" y="36591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0DFD26EA-DB40-0746-95C5-3EC8FE89ACE2}"/>
                </a:ext>
              </a:extLst>
            </p:cNvPr>
            <p:cNvSpPr/>
            <p:nvPr/>
          </p:nvSpPr>
          <p:spPr>
            <a:xfrm rot="5400000">
              <a:off x="9290050" y="36591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2D25D026-BEBF-3A4B-B641-BEDBAF25445D}"/>
                </a:ext>
              </a:extLst>
            </p:cNvPr>
            <p:cNvSpPr/>
            <p:nvPr/>
          </p:nvSpPr>
          <p:spPr>
            <a:xfrm rot="5400000">
              <a:off x="9886950" y="36591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3F4B4359-5B09-9444-9678-28D9F0EBEE5B}"/>
                </a:ext>
              </a:extLst>
            </p:cNvPr>
            <p:cNvSpPr/>
            <p:nvPr/>
          </p:nvSpPr>
          <p:spPr>
            <a:xfrm rot="5400000">
              <a:off x="10483850" y="36591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2FAE8446-6AAC-0A4D-953B-97FF310811B8}"/>
                </a:ext>
              </a:extLst>
            </p:cNvPr>
            <p:cNvSpPr/>
            <p:nvPr/>
          </p:nvSpPr>
          <p:spPr>
            <a:xfrm rot="5400000">
              <a:off x="8693150" y="42560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28CD5BBE-CA1F-1648-AFAC-516A47AD3DE0}"/>
                </a:ext>
              </a:extLst>
            </p:cNvPr>
            <p:cNvSpPr/>
            <p:nvPr/>
          </p:nvSpPr>
          <p:spPr>
            <a:xfrm rot="5400000">
              <a:off x="9290050" y="42560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F158F027-00AB-3047-9749-B9ED050F44C2}"/>
                </a:ext>
              </a:extLst>
            </p:cNvPr>
            <p:cNvSpPr/>
            <p:nvPr/>
          </p:nvSpPr>
          <p:spPr>
            <a:xfrm rot="5400000">
              <a:off x="9886950" y="42560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2C500A03-FD0F-914E-BECB-2E350795F669}"/>
                </a:ext>
              </a:extLst>
            </p:cNvPr>
            <p:cNvSpPr/>
            <p:nvPr/>
          </p:nvSpPr>
          <p:spPr>
            <a:xfrm rot="5400000">
              <a:off x="10483850" y="42560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ight Arrow 23">
            <a:extLst>
              <a:ext uri="{FF2B5EF4-FFF2-40B4-BE49-F238E27FC236}">
                <a16:creationId xmlns:a16="http://schemas.microsoft.com/office/drawing/2014/main" id="{DBF22342-FC19-7D4A-BF29-4BA98476FA3E}"/>
              </a:ext>
            </a:extLst>
          </p:cNvPr>
          <p:cNvSpPr/>
          <p:nvPr/>
        </p:nvSpPr>
        <p:spPr>
          <a:xfrm>
            <a:off x="6210300" y="2909203"/>
            <a:ext cx="1771650" cy="1371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9174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0602D32-DC54-754B-B565-3458E429CC91}"/>
              </a:ext>
            </a:extLst>
          </p:cNvPr>
          <p:cNvGrpSpPr/>
          <p:nvPr/>
        </p:nvGrpSpPr>
        <p:grpSpPr>
          <a:xfrm>
            <a:off x="304800" y="674688"/>
            <a:ext cx="5791200" cy="5791200"/>
            <a:chOff x="1016000" y="661988"/>
            <a:chExt cx="5791200" cy="5791200"/>
          </a:xfrm>
        </p:grpSpPr>
        <p:grpSp>
          <p:nvGrpSpPr>
            <p:cNvPr id="25" name="Group 24">
              <a:extLst>
                <a:ext uri="{FF2B5EF4-FFF2-40B4-BE49-F238E27FC236}">
                  <a16:creationId xmlns:a16="http://schemas.microsoft.com/office/drawing/2014/main" id="{F773476C-EA38-E44B-825D-8E136C033E21}"/>
                </a:ext>
              </a:extLst>
            </p:cNvPr>
            <p:cNvGrpSpPr/>
            <p:nvPr/>
          </p:nvGrpSpPr>
          <p:grpSpPr>
            <a:xfrm>
              <a:off x="1016000" y="661988"/>
              <a:ext cx="5791200" cy="419100"/>
              <a:chOff x="1016000" y="1690688"/>
              <a:chExt cx="5791200" cy="419100"/>
            </a:xfrm>
          </p:grpSpPr>
          <p:sp>
            <p:nvSpPr>
              <p:cNvPr id="5" name="Oval 4">
                <a:extLst>
                  <a:ext uri="{FF2B5EF4-FFF2-40B4-BE49-F238E27FC236}">
                    <a16:creationId xmlns:a16="http://schemas.microsoft.com/office/drawing/2014/main" id="{17D2329D-9A41-8741-8BA4-FBE4BB9B9AB3}"/>
                  </a:ext>
                </a:extLst>
              </p:cNvPr>
              <p:cNvSpPr/>
              <p:nvPr/>
            </p:nvSpPr>
            <p:spPr>
              <a:xfrm>
                <a:off x="1016000" y="16906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2DF2CCE-B3A2-6544-8F46-FA0C5AA94173}"/>
                  </a:ext>
                </a:extLst>
              </p:cNvPr>
              <p:cNvSpPr/>
              <p:nvPr/>
            </p:nvSpPr>
            <p:spPr>
              <a:xfrm>
                <a:off x="1612900" y="16906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F9F5C99-FDEB-9C4E-83C1-5F6C58A92650}"/>
                  </a:ext>
                </a:extLst>
              </p:cNvPr>
              <p:cNvSpPr/>
              <p:nvPr/>
            </p:nvSpPr>
            <p:spPr>
              <a:xfrm>
                <a:off x="2209800" y="16906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696755B-38B1-E448-A0A7-95279C7F38E9}"/>
                  </a:ext>
                </a:extLst>
              </p:cNvPr>
              <p:cNvSpPr/>
              <p:nvPr/>
            </p:nvSpPr>
            <p:spPr>
              <a:xfrm>
                <a:off x="2806700" y="16906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E5E5660-9737-1948-B12C-6668E97F2E95}"/>
                  </a:ext>
                </a:extLst>
              </p:cNvPr>
              <p:cNvSpPr/>
              <p:nvPr/>
            </p:nvSpPr>
            <p:spPr>
              <a:xfrm>
                <a:off x="3403600" y="16906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48E8860-1EA2-B24B-9957-A964E894B777}"/>
                  </a:ext>
                </a:extLst>
              </p:cNvPr>
              <p:cNvSpPr/>
              <p:nvPr/>
            </p:nvSpPr>
            <p:spPr>
              <a:xfrm>
                <a:off x="4000500" y="16906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741199A-7615-F84D-9D8D-DC6CF0FDE4A4}"/>
                  </a:ext>
                </a:extLst>
              </p:cNvPr>
              <p:cNvSpPr/>
              <p:nvPr/>
            </p:nvSpPr>
            <p:spPr>
              <a:xfrm>
                <a:off x="4597400" y="16906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9394BDB-B947-AE49-B02B-FDDA3797A138}"/>
                  </a:ext>
                </a:extLst>
              </p:cNvPr>
              <p:cNvSpPr/>
              <p:nvPr/>
            </p:nvSpPr>
            <p:spPr>
              <a:xfrm>
                <a:off x="5194300" y="16906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E0432CC-C2FA-974B-97E8-C5DEC45B459D}"/>
                  </a:ext>
                </a:extLst>
              </p:cNvPr>
              <p:cNvSpPr/>
              <p:nvPr/>
            </p:nvSpPr>
            <p:spPr>
              <a:xfrm>
                <a:off x="5791200" y="16906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490E1FC-2A11-6D43-946D-19192C4E3DE0}"/>
                  </a:ext>
                </a:extLst>
              </p:cNvPr>
              <p:cNvSpPr/>
              <p:nvPr/>
            </p:nvSpPr>
            <p:spPr>
              <a:xfrm>
                <a:off x="6388100" y="16906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Oval 27">
              <a:extLst>
                <a:ext uri="{FF2B5EF4-FFF2-40B4-BE49-F238E27FC236}">
                  <a16:creationId xmlns:a16="http://schemas.microsoft.com/office/drawing/2014/main" id="{F6427032-CF3D-584E-87CB-2A29790F00BB}"/>
                </a:ext>
              </a:extLst>
            </p:cNvPr>
            <p:cNvSpPr/>
            <p:nvPr/>
          </p:nvSpPr>
          <p:spPr>
            <a:xfrm rot="5400000">
              <a:off x="1016000" y="12588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D0AE0477-E9CB-7242-AA34-4D4F4A22A27D}"/>
                </a:ext>
              </a:extLst>
            </p:cNvPr>
            <p:cNvSpPr/>
            <p:nvPr/>
          </p:nvSpPr>
          <p:spPr>
            <a:xfrm rot="5400000">
              <a:off x="1016000" y="18557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91F351C-8DDB-0A48-9ECE-9B5FA6122A23}"/>
                </a:ext>
              </a:extLst>
            </p:cNvPr>
            <p:cNvSpPr/>
            <p:nvPr/>
          </p:nvSpPr>
          <p:spPr>
            <a:xfrm rot="5400000">
              <a:off x="1016000" y="24526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8281A542-F72D-6C4E-A5F6-C7DB3944E13C}"/>
                </a:ext>
              </a:extLst>
            </p:cNvPr>
            <p:cNvSpPr/>
            <p:nvPr/>
          </p:nvSpPr>
          <p:spPr>
            <a:xfrm rot="5400000">
              <a:off x="1016000" y="30495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457C419-2B5B-BB4A-984C-988595AF6702}"/>
                </a:ext>
              </a:extLst>
            </p:cNvPr>
            <p:cNvSpPr/>
            <p:nvPr/>
          </p:nvSpPr>
          <p:spPr>
            <a:xfrm rot="5400000">
              <a:off x="1016000" y="36464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BD07EE27-7772-CD47-B3D6-4678B245EA54}"/>
                </a:ext>
              </a:extLst>
            </p:cNvPr>
            <p:cNvSpPr/>
            <p:nvPr/>
          </p:nvSpPr>
          <p:spPr>
            <a:xfrm rot="5400000">
              <a:off x="1016000" y="42433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CC933B7-C8E1-CA4A-B238-595A3646284B}"/>
                </a:ext>
              </a:extLst>
            </p:cNvPr>
            <p:cNvSpPr/>
            <p:nvPr/>
          </p:nvSpPr>
          <p:spPr>
            <a:xfrm rot="5400000">
              <a:off x="1016000" y="48402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5CA5E779-400E-A840-AB6C-D96D725B6499}"/>
                </a:ext>
              </a:extLst>
            </p:cNvPr>
            <p:cNvSpPr/>
            <p:nvPr/>
          </p:nvSpPr>
          <p:spPr>
            <a:xfrm rot="5400000">
              <a:off x="1016000" y="54371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0EAB3486-F1ED-4C4A-B2CA-0B20166761BF}"/>
                </a:ext>
              </a:extLst>
            </p:cNvPr>
            <p:cNvSpPr/>
            <p:nvPr/>
          </p:nvSpPr>
          <p:spPr>
            <a:xfrm rot="5400000">
              <a:off x="1016000" y="60340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016B6C88-00D2-4545-B840-8CDD5A7241F5}"/>
                </a:ext>
              </a:extLst>
            </p:cNvPr>
            <p:cNvSpPr/>
            <p:nvPr/>
          </p:nvSpPr>
          <p:spPr>
            <a:xfrm rot="5400000">
              <a:off x="1612900" y="12588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FBDB1E99-0BD2-1C44-B732-AE70DAE6BDF7}"/>
                </a:ext>
              </a:extLst>
            </p:cNvPr>
            <p:cNvSpPr/>
            <p:nvPr/>
          </p:nvSpPr>
          <p:spPr>
            <a:xfrm rot="5400000">
              <a:off x="2209800" y="12588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86A7432C-10EF-454E-9D4A-6A42DE8AA377}"/>
                </a:ext>
              </a:extLst>
            </p:cNvPr>
            <p:cNvSpPr/>
            <p:nvPr/>
          </p:nvSpPr>
          <p:spPr>
            <a:xfrm rot="5400000">
              <a:off x="2806700" y="12588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F7815AAE-CCF9-CB43-AEEB-ADB3D0820BE7}"/>
                </a:ext>
              </a:extLst>
            </p:cNvPr>
            <p:cNvSpPr/>
            <p:nvPr/>
          </p:nvSpPr>
          <p:spPr>
            <a:xfrm rot="5400000">
              <a:off x="3403600" y="12588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5CCF6E7-9FBC-A54B-80FE-B0196EEF31E2}"/>
                </a:ext>
              </a:extLst>
            </p:cNvPr>
            <p:cNvSpPr/>
            <p:nvPr/>
          </p:nvSpPr>
          <p:spPr>
            <a:xfrm rot="5400000">
              <a:off x="4000500" y="12588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D32C1681-E080-7140-AAB5-37F99BAA02B3}"/>
                </a:ext>
              </a:extLst>
            </p:cNvPr>
            <p:cNvSpPr/>
            <p:nvPr/>
          </p:nvSpPr>
          <p:spPr>
            <a:xfrm rot="5400000">
              <a:off x="4597400" y="12588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7412892D-4651-DE43-95A7-E4983F12DBC0}"/>
                </a:ext>
              </a:extLst>
            </p:cNvPr>
            <p:cNvSpPr/>
            <p:nvPr/>
          </p:nvSpPr>
          <p:spPr>
            <a:xfrm rot="5400000">
              <a:off x="5194300" y="12588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229837D5-0A50-8546-B9A5-E3D50487A89F}"/>
                </a:ext>
              </a:extLst>
            </p:cNvPr>
            <p:cNvSpPr/>
            <p:nvPr/>
          </p:nvSpPr>
          <p:spPr>
            <a:xfrm rot="5400000">
              <a:off x="5791200" y="12588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4E723203-4B10-874B-A794-66E04DA2ECF9}"/>
                </a:ext>
              </a:extLst>
            </p:cNvPr>
            <p:cNvSpPr/>
            <p:nvPr/>
          </p:nvSpPr>
          <p:spPr>
            <a:xfrm rot="5400000">
              <a:off x="6388100" y="12588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F74BE03-1DD4-BB41-B7DA-9649E6670EFB}"/>
                </a:ext>
              </a:extLst>
            </p:cNvPr>
            <p:cNvSpPr/>
            <p:nvPr/>
          </p:nvSpPr>
          <p:spPr>
            <a:xfrm rot="5400000">
              <a:off x="1612900" y="18557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ECE0DBA6-3583-7C42-A0F9-D83C6A760096}"/>
                </a:ext>
              </a:extLst>
            </p:cNvPr>
            <p:cNvSpPr/>
            <p:nvPr/>
          </p:nvSpPr>
          <p:spPr>
            <a:xfrm rot="5400000">
              <a:off x="2209800" y="18557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E4DF1600-4AE3-2B40-98D6-EC2D90C62BD4}"/>
                </a:ext>
              </a:extLst>
            </p:cNvPr>
            <p:cNvSpPr/>
            <p:nvPr/>
          </p:nvSpPr>
          <p:spPr>
            <a:xfrm rot="5400000">
              <a:off x="2806700" y="18557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DC7F4219-251B-044C-BC90-55FCCA69C25D}"/>
                </a:ext>
              </a:extLst>
            </p:cNvPr>
            <p:cNvSpPr/>
            <p:nvPr/>
          </p:nvSpPr>
          <p:spPr>
            <a:xfrm rot="5400000">
              <a:off x="3403600" y="18557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85D91090-143B-5244-AC57-2F256813C75B}"/>
                </a:ext>
              </a:extLst>
            </p:cNvPr>
            <p:cNvSpPr/>
            <p:nvPr/>
          </p:nvSpPr>
          <p:spPr>
            <a:xfrm rot="5400000">
              <a:off x="4000500" y="18557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730BB55-1563-6048-BC95-8936781E400C}"/>
                </a:ext>
              </a:extLst>
            </p:cNvPr>
            <p:cNvSpPr/>
            <p:nvPr/>
          </p:nvSpPr>
          <p:spPr>
            <a:xfrm rot="5400000">
              <a:off x="4597400" y="18557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CA703812-087B-CF45-BA2A-FB3C20C9A4A1}"/>
                </a:ext>
              </a:extLst>
            </p:cNvPr>
            <p:cNvSpPr/>
            <p:nvPr/>
          </p:nvSpPr>
          <p:spPr>
            <a:xfrm rot="5400000">
              <a:off x="5194300" y="18557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8B36C3C7-8FD4-0A40-884E-9BCE143F41B7}"/>
                </a:ext>
              </a:extLst>
            </p:cNvPr>
            <p:cNvSpPr/>
            <p:nvPr/>
          </p:nvSpPr>
          <p:spPr>
            <a:xfrm rot="5400000">
              <a:off x="5791200" y="18557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C5068F4D-19B8-4C48-9248-1281ADB5F5D9}"/>
                </a:ext>
              </a:extLst>
            </p:cNvPr>
            <p:cNvSpPr/>
            <p:nvPr/>
          </p:nvSpPr>
          <p:spPr>
            <a:xfrm rot="5400000">
              <a:off x="6388100" y="18557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A56A7695-26E8-234E-9948-CD2E851D62CB}"/>
                </a:ext>
              </a:extLst>
            </p:cNvPr>
            <p:cNvSpPr/>
            <p:nvPr/>
          </p:nvSpPr>
          <p:spPr>
            <a:xfrm rot="5400000">
              <a:off x="1612900" y="24526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F2F70FE9-7F47-5D4D-8BC6-C4A30C1AC4F6}"/>
                </a:ext>
              </a:extLst>
            </p:cNvPr>
            <p:cNvSpPr/>
            <p:nvPr/>
          </p:nvSpPr>
          <p:spPr>
            <a:xfrm rot="5400000">
              <a:off x="2209800" y="24526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923461FE-CA07-194C-961A-AEDE4B45F682}"/>
                </a:ext>
              </a:extLst>
            </p:cNvPr>
            <p:cNvSpPr/>
            <p:nvPr/>
          </p:nvSpPr>
          <p:spPr>
            <a:xfrm rot="5400000">
              <a:off x="2806700" y="24526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050BF6AE-BE42-4645-B445-360B539DB719}"/>
                </a:ext>
              </a:extLst>
            </p:cNvPr>
            <p:cNvSpPr/>
            <p:nvPr/>
          </p:nvSpPr>
          <p:spPr>
            <a:xfrm rot="5400000">
              <a:off x="3403600" y="24526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9A25D832-9882-F145-B243-E4DC3E4B5ECB}"/>
                </a:ext>
              </a:extLst>
            </p:cNvPr>
            <p:cNvSpPr/>
            <p:nvPr/>
          </p:nvSpPr>
          <p:spPr>
            <a:xfrm rot="5400000">
              <a:off x="4000500" y="24526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8E44E16B-AF58-8045-A448-73BB707A2B8B}"/>
                </a:ext>
              </a:extLst>
            </p:cNvPr>
            <p:cNvSpPr/>
            <p:nvPr/>
          </p:nvSpPr>
          <p:spPr>
            <a:xfrm rot="5400000">
              <a:off x="4597400" y="24526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19365D9D-C9A0-B541-9173-EBB069ADADE3}"/>
                </a:ext>
              </a:extLst>
            </p:cNvPr>
            <p:cNvSpPr/>
            <p:nvPr/>
          </p:nvSpPr>
          <p:spPr>
            <a:xfrm rot="5400000">
              <a:off x="5194300" y="24526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BC622482-4C67-6345-B256-2C063A0CF37A}"/>
                </a:ext>
              </a:extLst>
            </p:cNvPr>
            <p:cNvSpPr/>
            <p:nvPr/>
          </p:nvSpPr>
          <p:spPr>
            <a:xfrm rot="5400000">
              <a:off x="5791200" y="24526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8D87999-8B38-0645-8149-D820323A64C4}"/>
                </a:ext>
              </a:extLst>
            </p:cNvPr>
            <p:cNvSpPr/>
            <p:nvPr/>
          </p:nvSpPr>
          <p:spPr>
            <a:xfrm rot="5400000">
              <a:off x="6388100" y="24526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3C575CAF-1183-E84B-95AF-391698C6AF6D}"/>
                </a:ext>
              </a:extLst>
            </p:cNvPr>
            <p:cNvSpPr/>
            <p:nvPr/>
          </p:nvSpPr>
          <p:spPr>
            <a:xfrm rot="5400000">
              <a:off x="1612900" y="30495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FB187D9D-76C7-304A-97D6-3DF4F77D4B24}"/>
                </a:ext>
              </a:extLst>
            </p:cNvPr>
            <p:cNvSpPr/>
            <p:nvPr/>
          </p:nvSpPr>
          <p:spPr>
            <a:xfrm rot="5400000">
              <a:off x="2209800" y="30495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762D0BAD-9BDE-BE45-99D1-F9786F5ECEDA}"/>
                </a:ext>
              </a:extLst>
            </p:cNvPr>
            <p:cNvSpPr/>
            <p:nvPr/>
          </p:nvSpPr>
          <p:spPr>
            <a:xfrm rot="5400000">
              <a:off x="2806700" y="30495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3B049CF-FC31-4D4F-8692-599C90C1C709}"/>
                </a:ext>
              </a:extLst>
            </p:cNvPr>
            <p:cNvSpPr/>
            <p:nvPr/>
          </p:nvSpPr>
          <p:spPr>
            <a:xfrm rot="5400000">
              <a:off x="3403600" y="30495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019A9F0-6570-104F-882F-C6061E46FA1C}"/>
                </a:ext>
              </a:extLst>
            </p:cNvPr>
            <p:cNvSpPr/>
            <p:nvPr/>
          </p:nvSpPr>
          <p:spPr>
            <a:xfrm rot="5400000">
              <a:off x="4000500" y="30495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8707F019-8111-BF43-89AE-6C5DA6636DE7}"/>
                </a:ext>
              </a:extLst>
            </p:cNvPr>
            <p:cNvSpPr/>
            <p:nvPr/>
          </p:nvSpPr>
          <p:spPr>
            <a:xfrm rot="5400000">
              <a:off x="4597400" y="30495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546679BB-6637-7A4B-86E0-5D0345A20C60}"/>
                </a:ext>
              </a:extLst>
            </p:cNvPr>
            <p:cNvSpPr/>
            <p:nvPr/>
          </p:nvSpPr>
          <p:spPr>
            <a:xfrm rot="5400000">
              <a:off x="5194300" y="30495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818A37D7-60CE-854B-AADE-1FC860227D74}"/>
                </a:ext>
              </a:extLst>
            </p:cNvPr>
            <p:cNvSpPr/>
            <p:nvPr/>
          </p:nvSpPr>
          <p:spPr>
            <a:xfrm rot="5400000">
              <a:off x="5791200" y="30495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F1011165-1D4D-1841-B046-39DC749FE486}"/>
                </a:ext>
              </a:extLst>
            </p:cNvPr>
            <p:cNvSpPr/>
            <p:nvPr/>
          </p:nvSpPr>
          <p:spPr>
            <a:xfrm rot="5400000">
              <a:off x="6388100" y="30495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F64D9F7B-D257-DC4F-8341-29C3FB1784EF}"/>
                </a:ext>
              </a:extLst>
            </p:cNvPr>
            <p:cNvSpPr/>
            <p:nvPr/>
          </p:nvSpPr>
          <p:spPr>
            <a:xfrm rot="5400000">
              <a:off x="1612900" y="36464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B9E2DE47-01D1-6946-952C-11586564F166}"/>
                </a:ext>
              </a:extLst>
            </p:cNvPr>
            <p:cNvSpPr/>
            <p:nvPr/>
          </p:nvSpPr>
          <p:spPr>
            <a:xfrm rot="5400000">
              <a:off x="2209800" y="36464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4F56B711-38F1-4247-88C9-C45F1B597C5E}"/>
                </a:ext>
              </a:extLst>
            </p:cNvPr>
            <p:cNvSpPr/>
            <p:nvPr/>
          </p:nvSpPr>
          <p:spPr>
            <a:xfrm rot="5400000">
              <a:off x="2806700" y="36464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FE548739-EFD1-AF49-A821-DE79C18C4F1A}"/>
                </a:ext>
              </a:extLst>
            </p:cNvPr>
            <p:cNvSpPr/>
            <p:nvPr/>
          </p:nvSpPr>
          <p:spPr>
            <a:xfrm rot="5400000">
              <a:off x="3403600" y="36464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5CC9D922-613E-9E46-8E3D-AB1CFA2C0046}"/>
                </a:ext>
              </a:extLst>
            </p:cNvPr>
            <p:cNvSpPr/>
            <p:nvPr/>
          </p:nvSpPr>
          <p:spPr>
            <a:xfrm rot="5400000">
              <a:off x="4000500" y="36464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2BFD2E03-D2B1-174D-AE96-7AD02D8FA75C}"/>
                </a:ext>
              </a:extLst>
            </p:cNvPr>
            <p:cNvSpPr/>
            <p:nvPr/>
          </p:nvSpPr>
          <p:spPr>
            <a:xfrm rot="5400000">
              <a:off x="4597400" y="36464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002896B6-3981-024D-9CEF-0B4465F689FA}"/>
                </a:ext>
              </a:extLst>
            </p:cNvPr>
            <p:cNvSpPr/>
            <p:nvPr/>
          </p:nvSpPr>
          <p:spPr>
            <a:xfrm rot="5400000">
              <a:off x="5194300" y="36464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44F3139E-A790-A247-A9EF-A9EEC2BD191E}"/>
                </a:ext>
              </a:extLst>
            </p:cNvPr>
            <p:cNvSpPr/>
            <p:nvPr/>
          </p:nvSpPr>
          <p:spPr>
            <a:xfrm rot="5400000">
              <a:off x="5791200" y="36464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4F9D883D-4E1F-F049-A559-5E0CF175E223}"/>
                </a:ext>
              </a:extLst>
            </p:cNvPr>
            <p:cNvSpPr/>
            <p:nvPr/>
          </p:nvSpPr>
          <p:spPr>
            <a:xfrm rot="5400000">
              <a:off x="6388100" y="36464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9B6E7991-E1B9-A84D-94BA-EC1FCAB4BA8F}"/>
                </a:ext>
              </a:extLst>
            </p:cNvPr>
            <p:cNvSpPr/>
            <p:nvPr/>
          </p:nvSpPr>
          <p:spPr>
            <a:xfrm rot="5400000">
              <a:off x="1612900" y="42433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5241DA34-F3D9-C54E-B8FE-564B578B77C7}"/>
                </a:ext>
              </a:extLst>
            </p:cNvPr>
            <p:cNvSpPr/>
            <p:nvPr/>
          </p:nvSpPr>
          <p:spPr>
            <a:xfrm rot="5400000">
              <a:off x="2209800" y="42433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A6C59E07-46B4-DD43-9417-1235E75723B4}"/>
                </a:ext>
              </a:extLst>
            </p:cNvPr>
            <p:cNvSpPr/>
            <p:nvPr/>
          </p:nvSpPr>
          <p:spPr>
            <a:xfrm rot="5400000">
              <a:off x="2806700" y="42433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AC8A8599-1412-3C40-BDC5-F66EE93C41C4}"/>
                </a:ext>
              </a:extLst>
            </p:cNvPr>
            <p:cNvSpPr/>
            <p:nvPr/>
          </p:nvSpPr>
          <p:spPr>
            <a:xfrm rot="5400000">
              <a:off x="3403600" y="42433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71ECED41-C8CD-154F-B1B1-F9B117DDE8B4}"/>
                </a:ext>
              </a:extLst>
            </p:cNvPr>
            <p:cNvSpPr/>
            <p:nvPr/>
          </p:nvSpPr>
          <p:spPr>
            <a:xfrm rot="5400000">
              <a:off x="4000500" y="42433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FC1C49C5-13B7-F447-8299-B95FCDC5843A}"/>
                </a:ext>
              </a:extLst>
            </p:cNvPr>
            <p:cNvSpPr/>
            <p:nvPr/>
          </p:nvSpPr>
          <p:spPr>
            <a:xfrm rot="5400000">
              <a:off x="4597400" y="42433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0B7B4CBB-D20A-9841-A82C-BAD59ABBEBED}"/>
                </a:ext>
              </a:extLst>
            </p:cNvPr>
            <p:cNvSpPr/>
            <p:nvPr/>
          </p:nvSpPr>
          <p:spPr>
            <a:xfrm rot="5400000">
              <a:off x="5194300" y="42433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17571FCA-D7F5-7249-8E22-3AB3AAE5AF4E}"/>
                </a:ext>
              </a:extLst>
            </p:cNvPr>
            <p:cNvSpPr/>
            <p:nvPr/>
          </p:nvSpPr>
          <p:spPr>
            <a:xfrm rot="5400000">
              <a:off x="5791200" y="42433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C2ACE18C-3EFB-C440-8220-C3F45E48D8C4}"/>
                </a:ext>
              </a:extLst>
            </p:cNvPr>
            <p:cNvSpPr/>
            <p:nvPr/>
          </p:nvSpPr>
          <p:spPr>
            <a:xfrm rot="5400000">
              <a:off x="6388100" y="42433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F212DA5C-4B65-044F-B3B2-B55B8856F497}"/>
                </a:ext>
              </a:extLst>
            </p:cNvPr>
            <p:cNvSpPr/>
            <p:nvPr/>
          </p:nvSpPr>
          <p:spPr>
            <a:xfrm rot="5400000">
              <a:off x="1612900" y="48402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D5FD3A08-A58C-6F4A-AFBC-7CED070A8546}"/>
                </a:ext>
              </a:extLst>
            </p:cNvPr>
            <p:cNvSpPr/>
            <p:nvPr/>
          </p:nvSpPr>
          <p:spPr>
            <a:xfrm rot="5400000">
              <a:off x="2209800" y="48402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96D554C9-FFFD-D540-8EF5-87AD05B885CF}"/>
                </a:ext>
              </a:extLst>
            </p:cNvPr>
            <p:cNvSpPr/>
            <p:nvPr/>
          </p:nvSpPr>
          <p:spPr>
            <a:xfrm rot="5400000">
              <a:off x="2806700" y="48402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A1D5EC62-6D50-B349-8BF6-4F9C54C0233C}"/>
                </a:ext>
              </a:extLst>
            </p:cNvPr>
            <p:cNvSpPr/>
            <p:nvPr/>
          </p:nvSpPr>
          <p:spPr>
            <a:xfrm rot="5400000">
              <a:off x="3403600" y="48402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EFA0F769-FAD0-9E43-AC69-D8347CF4673E}"/>
                </a:ext>
              </a:extLst>
            </p:cNvPr>
            <p:cNvSpPr/>
            <p:nvPr/>
          </p:nvSpPr>
          <p:spPr>
            <a:xfrm rot="5400000">
              <a:off x="4000500" y="48402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0D4E944A-7C68-CB4F-9306-81C758E8C5A0}"/>
                </a:ext>
              </a:extLst>
            </p:cNvPr>
            <p:cNvSpPr/>
            <p:nvPr/>
          </p:nvSpPr>
          <p:spPr>
            <a:xfrm rot="5400000">
              <a:off x="4597400" y="48402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30D9596F-6A24-1448-A21A-7CCB06A7262D}"/>
                </a:ext>
              </a:extLst>
            </p:cNvPr>
            <p:cNvSpPr/>
            <p:nvPr/>
          </p:nvSpPr>
          <p:spPr>
            <a:xfrm rot="5400000">
              <a:off x="5194300" y="48402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BE060D26-0B91-8642-8BD9-169606D22E3E}"/>
                </a:ext>
              </a:extLst>
            </p:cNvPr>
            <p:cNvSpPr/>
            <p:nvPr/>
          </p:nvSpPr>
          <p:spPr>
            <a:xfrm rot="5400000">
              <a:off x="5791200" y="48402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79064B0E-17D0-694D-983B-9C00510A0722}"/>
                </a:ext>
              </a:extLst>
            </p:cNvPr>
            <p:cNvSpPr/>
            <p:nvPr/>
          </p:nvSpPr>
          <p:spPr>
            <a:xfrm rot="5400000">
              <a:off x="6388100" y="48402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5EE6C805-FFFC-E54D-97F6-9FEA43333566}"/>
                </a:ext>
              </a:extLst>
            </p:cNvPr>
            <p:cNvSpPr/>
            <p:nvPr/>
          </p:nvSpPr>
          <p:spPr>
            <a:xfrm rot="5400000">
              <a:off x="1612900" y="54371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BD8B753D-E57D-EC46-BC73-20753EDC48A8}"/>
                </a:ext>
              </a:extLst>
            </p:cNvPr>
            <p:cNvSpPr/>
            <p:nvPr/>
          </p:nvSpPr>
          <p:spPr>
            <a:xfrm rot="5400000">
              <a:off x="2209800" y="54371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10539A21-7B96-D74E-8C06-3916E3120FB1}"/>
                </a:ext>
              </a:extLst>
            </p:cNvPr>
            <p:cNvSpPr/>
            <p:nvPr/>
          </p:nvSpPr>
          <p:spPr>
            <a:xfrm rot="5400000">
              <a:off x="2806700" y="54371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CBAB0A9A-88F4-DF46-82A5-B937C8C99B5D}"/>
                </a:ext>
              </a:extLst>
            </p:cNvPr>
            <p:cNvSpPr/>
            <p:nvPr/>
          </p:nvSpPr>
          <p:spPr>
            <a:xfrm rot="5400000">
              <a:off x="3403600" y="54371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3B3624F3-179E-D444-ADA7-8F8F0583C3F8}"/>
                </a:ext>
              </a:extLst>
            </p:cNvPr>
            <p:cNvSpPr/>
            <p:nvPr/>
          </p:nvSpPr>
          <p:spPr>
            <a:xfrm rot="5400000">
              <a:off x="4000500" y="54371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67002843-9A20-A944-8B86-9628D4BD4507}"/>
                </a:ext>
              </a:extLst>
            </p:cNvPr>
            <p:cNvSpPr/>
            <p:nvPr/>
          </p:nvSpPr>
          <p:spPr>
            <a:xfrm rot="5400000">
              <a:off x="4597400" y="54371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374F2E2A-8433-DB40-AA37-F24BDF9D9367}"/>
                </a:ext>
              </a:extLst>
            </p:cNvPr>
            <p:cNvSpPr/>
            <p:nvPr/>
          </p:nvSpPr>
          <p:spPr>
            <a:xfrm rot="5400000">
              <a:off x="5194300" y="54371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FCBF156A-1E86-334C-8399-F41060F00B82}"/>
                </a:ext>
              </a:extLst>
            </p:cNvPr>
            <p:cNvSpPr/>
            <p:nvPr/>
          </p:nvSpPr>
          <p:spPr>
            <a:xfrm rot="5400000">
              <a:off x="5791200" y="54371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B4B67286-079F-7649-A10F-14C38E1D5EDD}"/>
                </a:ext>
              </a:extLst>
            </p:cNvPr>
            <p:cNvSpPr/>
            <p:nvPr/>
          </p:nvSpPr>
          <p:spPr>
            <a:xfrm rot="5400000">
              <a:off x="6388100" y="54371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C31A1186-E8DE-C542-B336-497519141AC3}"/>
                </a:ext>
              </a:extLst>
            </p:cNvPr>
            <p:cNvSpPr/>
            <p:nvPr/>
          </p:nvSpPr>
          <p:spPr>
            <a:xfrm rot="5400000">
              <a:off x="1612900" y="60340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8DE757E4-F90E-7C4F-BFB7-E7F9C06A27D4}"/>
                </a:ext>
              </a:extLst>
            </p:cNvPr>
            <p:cNvSpPr/>
            <p:nvPr/>
          </p:nvSpPr>
          <p:spPr>
            <a:xfrm rot="5400000">
              <a:off x="2209800" y="60340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3FE3E23C-C917-8043-9B6B-C66BE712F3A2}"/>
                </a:ext>
              </a:extLst>
            </p:cNvPr>
            <p:cNvSpPr/>
            <p:nvPr/>
          </p:nvSpPr>
          <p:spPr>
            <a:xfrm rot="5400000">
              <a:off x="2806700" y="60340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4E3876FD-FF21-7C49-AAF8-EE0E7D98BB98}"/>
                </a:ext>
              </a:extLst>
            </p:cNvPr>
            <p:cNvSpPr/>
            <p:nvPr/>
          </p:nvSpPr>
          <p:spPr>
            <a:xfrm rot="5400000">
              <a:off x="3403600" y="60340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706C7A6A-6B38-3046-9AF0-661B721C6BFB}"/>
                </a:ext>
              </a:extLst>
            </p:cNvPr>
            <p:cNvSpPr/>
            <p:nvPr/>
          </p:nvSpPr>
          <p:spPr>
            <a:xfrm rot="5400000">
              <a:off x="4000500" y="60340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09869151-D173-0E49-9FAC-814A593B45F6}"/>
                </a:ext>
              </a:extLst>
            </p:cNvPr>
            <p:cNvSpPr/>
            <p:nvPr/>
          </p:nvSpPr>
          <p:spPr>
            <a:xfrm rot="5400000">
              <a:off x="4597400" y="60340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44639460-C7F9-8049-ABB8-2BFF210AED9B}"/>
                </a:ext>
              </a:extLst>
            </p:cNvPr>
            <p:cNvSpPr/>
            <p:nvPr/>
          </p:nvSpPr>
          <p:spPr>
            <a:xfrm rot="5400000">
              <a:off x="5194300" y="60340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B3F5EA1E-0B05-B24F-B31D-5D6CCE3B5E20}"/>
                </a:ext>
              </a:extLst>
            </p:cNvPr>
            <p:cNvSpPr/>
            <p:nvPr/>
          </p:nvSpPr>
          <p:spPr>
            <a:xfrm rot="5400000">
              <a:off x="5791200" y="60340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AE73BD50-A6BB-5143-81A6-A94069BCBC9D}"/>
                </a:ext>
              </a:extLst>
            </p:cNvPr>
            <p:cNvSpPr/>
            <p:nvPr/>
          </p:nvSpPr>
          <p:spPr>
            <a:xfrm rot="5400000">
              <a:off x="6388100" y="6034088"/>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BE80D30C-584F-A142-ACE7-8C1C1831CE54}"/>
              </a:ext>
            </a:extLst>
          </p:cNvPr>
          <p:cNvSpPr txBox="1"/>
          <p:nvPr/>
        </p:nvSpPr>
        <p:spPr>
          <a:xfrm>
            <a:off x="1371600" y="68946"/>
            <a:ext cx="3657600" cy="646331"/>
          </a:xfrm>
          <a:prstGeom prst="rect">
            <a:avLst/>
          </a:prstGeom>
          <a:noFill/>
        </p:spPr>
        <p:txBody>
          <a:bodyPr wrap="square" rtlCol="0">
            <a:spAutoFit/>
          </a:bodyPr>
          <a:lstStyle/>
          <a:p>
            <a:pPr algn="ctr"/>
            <a:r>
              <a:rPr lang="en-US" sz="3600" dirty="0"/>
              <a:t>Population = 28</a:t>
            </a:r>
          </a:p>
        </p:txBody>
      </p:sp>
      <p:sp>
        <p:nvSpPr>
          <p:cNvPr id="145" name="TextBox 144">
            <a:extLst>
              <a:ext uri="{FF2B5EF4-FFF2-40B4-BE49-F238E27FC236}">
                <a16:creationId xmlns:a16="http://schemas.microsoft.com/office/drawing/2014/main" id="{53512E59-6C7E-F647-8DF9-8D98925A4593}"/>
              </a:ext>
            </a:extLst>
          </p:cNvPr>
          <p:cNvSpPr txBox="1"/>
          <p:nvPr/>
        </p:nvSpPr>
        <p:spPr>
          <a:xfrm>
            <a:off x="7962900" y="107045"/>
            <a:ext cx="2711450" cy="646331"/>
          </a:xfrm>
          <a:prstGeom prst="rect">
            <a:avLst/>
          </a:prstGeom>
          <a:noFill/>
        </p:spPr>
        <p:txBody>
          <a:bodyPr wrap="square" rtlCol="0">
            <a:spAutoFit/>
          </a:bodyPr>
          <a:lstStyle/>
          <a:p>
            <a:pPr algn="ctr"/>
            <a:r>
              <a:rPr lang="en-US" sz="3600" dirty="0"/>
              <a:t>Sample = 30</a:t>
            </a:r>
          </a:p>
        </p:txBody>
      </p:sp>
      <p:grpSp>
        <p:nvGrpSpPr>
          <p:cNvPr id="21" name="Group 20">
            <a:extLst>
              <a:ext uri="{FF2B5EF4-FFF2-40B4-BE49-F238E27FC236}">
                <a16:creationId xmlns:a16="http://schemas.microsoft.com/office/drawing/2014/main" id="{4828BB98-A2E0-AC42-B4F6-B7E6CEED1ACB}"/>
              </a:ext>
            </a:extLst>
          </p:cNvPr>
          <p:cNvGrpSpPr/>
          <p:nvPr/>
        </p:nvGrpSpPr>
        <p:grpSpPr>
          <a:xfrm>
            <a:off x="8120063" y="705755"/>
            <a:ext cx="2397125" cy="2397125"/>
            <a:chOff x="8096250" y="1868487"/>
            <a:chExt cx="2806700" cy="2806700"/>
          </a:xfrm>
        </p:grpSpPr>
        <p:sp>
          <p:nvSpPr>
            <p:cNvPr id="120" name="Oval 119">
              <a:extLst>
                <a:ext uri="{FF2B5EF4-FFF2-40B4-BE49-F238E27FC236}">
                  <a16:creationId xmlns:a16="http://schemas.microsoft.com/office/drawing/2014/main" id="{36E8ABB4-C975-6841-9171-29E4F6527C40}"/>
                </a:ext>
              </a:extLst>
            </p:cNvPr>
            <p:cNvSpPr/>
            <p:nvPr/>
          </p:nvSpPr>
          <p:spPr>
            <a:xfrm rot="5400000">
              <a:off x="8096250" y="18684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BE74BBC2-B18E-D542-9B7E-59E26ACFE915}"/>
                </a:ext>
              </a:extLst>
            </p:cNvPr>
            <p:cNvSpPr/>
            <p:nvPr/>
          </p:nvSpPr>
          <p:spPr>
            <a:xfrm rot="5400000">
              <a:off x="8096250" y="24653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94888AF0-34E9-2241-9CEC-99164A6105C6}"/>
                </a:ext>
              </a:extLst>
            </p:cNvPr>
            <p:cNvSpPr/>
            <p:nvPr/>
          </p:nvSpPr>
          <p:spPr>
            <a:xfrm rot="5400000">
              <a:off x="8096250" y="30622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1A4EC265-4319-FD45-BEEC-D67C5C054A4C}"/>
                </a:ext>
              </a:extLst>
            </p:cNvPr>
            <p:cNvSpPr/>
            <p:nvPr/>
          </p:nvSpPr>
          <p:spPr>
            <a:xfrm rot="5400000">
              <a:off x="8096250" y="36591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E8CF33B6-EE3D-7543-B392-B18088E9BDEC}"/>
                </a:ext>
              </a:extLst>
            </p:cNvPr>
            <p:cNvSpPr/>
            <p:nvPr/>
          </p:nvSpPr>
          <p:spPr>
            <a:xfrm rot="5400000">
              <a:off x="8096250" y="42560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08A73DC7-6BCA-5B47-9459-8BAEA3E33CEE}"/>
                </a:ext>
              </a:extLst>
            </p:cNvPr>
            <p:cNvSpPr/>
            <p:nvPr/>
          </p:nvSpPr>
          <p:spPr>
            <a:xfrm rot="5400000">
              <a:off x="8693150" y="18684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43879313-2FEA-2042-982E-6D10DD2623E9}"/>
                </a:ext>
              </a:extLst>
            </p:cNvPr>
            <p:cNvSpPr/>
            <p:nvPr/>
          </p:nvSpPr>
          <p:spPr>
            <a:xfrm rot="5400000">
              <a:off x="9290050" y="18684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089E5904-E0C0-604D-AAC5-73F71B38A887}"/>
                </a:ext>
              </a:extLst>
            </p:cNvPr>
            <p:cNvSpPr/>
            <p:nvPr/>
          </p:nvSpPr>
          <p:spPr>
            <a:xfrm rot="5400000">
              <a:off x="9886950" y="18684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B7A543FD-C9A9-8042-99FF-672CCCC303F6}"/>
                </a:ext>
              </a:extLst>
            </p:cNvPr>
            <p:cNvSpPr/>
            <p:nvPr/>
          </p:nvSpPr>
          <p:spPr>
            <a:xfrm rot="5400000">
              <a:off x="10483850" y="18684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A7F03C5C-F422-4A4B-97A5-455B83940D93}"/>
                </a:ext>
              </a:extLst>
            </p:cNvPr>
            <p:cNvSpPr/>
            <p:nvPr/>
          </p:nvSpPr>
          <p:spPr>
            <a:xfrm rot="5400000">
              <a:off x="8693150" y="24653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C9789272-7031-8145-A39B-9A14CC88D3A4}"/>
                </a:ext>
              </a:extLst>
            </p:cNvPr>
            <p:cNvSpPr/>
            <p:nvPr/>
          </p:nvSpPr>
          <p:spPr>
            <a:xfrm rot="5400000">
              <a:off x="9290050" y="24653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9A9A1F59-1C76-D34E-BACE-BA83FBA8E982}"/>
                </a:ext>
              </a:extLst>
            </p:cNvPr>
            <p:cNvSpPr/>
            <p:nvPr/>
          </p:nvSpPr>
          <p:spPr>
            <a:xfrm rot="5400000">
              <a:off x="9886950" y="24653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9353C62F-44AA-1D4B-94F9-E12937D73E43}"/>
                </a:ext>
              </a:extLst>
            </p:cNvPr>
            <p:cNvSpPr/>
            <p:nvPr/>
          </p:nvSpPr>
          <p:spPr>
            <a:xfrm rot="5400000">
              <a:off x="10483850" y="24653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BE9CD44F-84AE-E74D-BAA7-BA711DEABF17}"/>
                </a:ext>
              </a:extLst>
            </p:cNvPr>
            <p:cNvSpPr/>
            <p:nvPr/>
          </p:nvSpPr>
          <p:spPr>
            <a:xfrm rot="5400000">
              <a:off x="8693150" y="30622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6C7D5F85-A10A-A34A-8552-157D89390DDF}"/>
                </a:ext>
              </a:extLst>
            </p:cNvPr>
            <p:cNvSpPr/>
            <p:nvPr/>
          </p:nvSpPr>
          <p:spPr>
            <a:xfrm rot="5400000">
              <a:off x="9290050" y="30622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864FE408-1C85-EA43-82BD-B37EA6476C0A}"/>
                </a:ext>
              </a:extLst>
            </p:cNvPr>
            <p:cNvSpPr/>
            <p:nvPr/>
          </p:nvSpPr>
          <p:spPr>
            <a:xfrm rot="5400000">
              <a:off x="9886950" y="30622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1720655A-7174-AF42-A935-9A47DD5860D9}"/>
                </a:ext>
              </a:extLst>
            </p:cNvPr>
            <p:cNvSpPr/>
            <p:nvPr/>
          </p:nvSpPr>
          <p:spPr>
            <a:xfrm rot="5400000">
              <a:off x="10483850" y="30622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4B3FA760-E41E-3649-9D48-5B153CB87F29}"/>
                </a:ext>
              </a:extLst>
            </p:cNvPr>
            <p:cNvSpPr/>
            <p:nvPr/>
          </p:nvSpPr>
          <p:spPr>
            <a:xfrm rot="5400000">
              <a:off x="8693150" y="36591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0DFD26EA-DB40-0746-95C5-3EC8FE89ACE2}"/>
                </a:ext>
              </a:extLst>
            </p:cNvPr>
            <p:cNvSpPr/>
            <p:nvPr/>
          </p:nvSpPr>
          <p:spPr>
            <a:xfrm rot="5400000">
              <a:off x="9290050" y="36591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2D25D026-BEBF-3A4B-B641-BEDBAF25445D}"/>
                </a:ext>
              </a:extLst>
            </p:cNvPr>
            <p:cNvSpPr/>
            <p:nvPr/>
          </p:nvSpPr>
          <p:spPr>
            <a:xfrm rot="5400000">
              <a:off x="9886950" y="36591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3F4B4359-5B09-9444-9678-28D9F0EBEE5B}"/>
                </a:ext>
              </a:extLst>
            </p:cNvPr>
            <p:cNvSpPr/>
            <p:nvPr/>
          </p:nvSpPr>
          <p:spPr>
            <a:xfrm rot="5400000">
              <a:off x="10483850" y="36591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2FAE8446-6AAC-0A4D-953B-97FF310811B8}"/>
                </a:ext>
              </a:extLst>
            </p:cNvPr>
            <p:cNvSpPr/>
            <p:nvPr/>
          </p:nvSpPr>
          <p:spPr>
            <a:xfrm rot="5400000">
              <a:off x="8693150" y="42560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28CD5BBE-CA1F-1648-AFAC-516A47AD3DE0}"/>
                </a:ext>
              </a:extLst>
            </p:cNvPr>
            <p:cNvSpPr/>
            <p:nvPr/>
          </p:nvSpPr>
          <p:spPr>
            <a:xfrm rot="5400000">
              <a:off x="9290050" y="42560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F158F027-00AB-3047-9749-B9ED050F44C2}"/>
                </a:ext>
              </a:extLst>
            </p:cNvPr>
            <p:cNvSpPr/>
            <p:nvPr/>
          </p:nvSpPr>
          <p:spPr>
            <a:xfrm rot="5400000">
              <a:off x="9886950" y="42560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2C500A03-FD0F-914E-BECB-2E350795F669}"/>
                </a:ext>
              </a:extLst>
            </p:cNvPr>
            <p:cNvSpPr/>
            <p:nvPr/>
          </p:nvSpPr>
          <p:spPr>
            <a:xfrm rot="5400000">
              <a:off x="10483850" y="42560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4" name="TextBox 173">
            <a:extLst>
              <a:ext uri="{FF2B5EF4-FFF2-40B4-BE49-F238E27FC236}">
                <a16:creationId xmlns:a16="http://schemas.microsoft.com/office/drawing/2014/main" id="{9ACEE0B1-9233-B447-A5DD-D9C8D24D7037}"/>
              </a:ext>
            </a:extLst>
          </p:cNvPr>
          <p:cNvSpPr txBox="1"/>
          <p:nvPr/>
        </p:nvSpPr>
        <p:spPr>
          <a:xfrm>
            <a:off x="7960897" y="3634472"/>
            <a:ext cx="2711450" cy="646331"/>
          </a:xfrm>
          <a:prstGeom prst="rect">
            <a:avLst/>
          </a:prstGeom>
          <a:noFill/>
        </p:spPr>
        <p:txBody>
          <a:bodyPr wrap="square" rtlCol="0">
            <a:spAutoFit/>
          </a:bodyPr>
          <a:lstStyle/>
          <a:p>
            <a:pPr algn="ctr"/>
            <a:r>
              <a:rPr lang="en-US" sz="3600" dirty="0"/>
              <a:t>Sample = 26</a:t>
            </a:r>
          </a:p>
        </p:txBody>
      </p:sp>
      <p:grpSp>
        <p:nvGrpSpPr>
          <p:cNvPr id="175" name="Group 174">
            <a:extLst>
              <a:ext uri="{FF2B5EF4-FFF2-40B4-BE49-F238E27FC236}">
                <a16:creationId xmlns:a16="http://schemas.microsoft.com/office/drawing/2014/main" id="{61974BB8-78CB-7F49-A101-8E63E7F243D8}"/>
              </a:ext>
            </a:extLst>
          </p:cNvPr>
          <p:cNvGrpSpPr/>
          <p:nvPr/>
        </p:nvGrpSpPr>
        <p:grpSpPr>
          <a:xfrm>
            <a:off x="8118060" y="4233182"/>
            <a:ext cx="2397125" cy="2397125"/>
            <a:chOff x="8096250" y="1868487"/>
            <a:chExt cx="2806700" cy="2806700"/>
          </a:xfrm>
        </p:grpSpPr>
        <p:sp>
          <p:nvSpPr>
            <p:cNvPr id="176" name="Oval 175">
              <a:extLst>
                <a:ext uri="{FF2B5EF4-FFF2-40B4-BE49-F238E27FC236}">
                  <a16:creationId xmlns:a16="http://schemas.microsoft.com/office/drawing/2014/main" id="{F62313D5-E1B9-C849-998D-F70A6C686FA3}"/>
                </a:ext>
              </a:extLst>
            </p:cNvPr>
            <p:cNvSpPr/>
            <p:nvPr/>
          </p:nvSpPr>
          <p:spPr>
            <a:xfrm rot="5400000">
              <a:off x="8096250" y="18684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46F45A33-83D4-584B-95B6-9EBC3E50C405}"/>
                </a:ext>
              </a:extLst>
            </p:cNvPr>
            <p:cNvSpPr/>
            <p:nvPr/>
          </p:nvSpPr>
          <p:spPr>
            <a:xfrm rot="5400000">
              <a:off x="8096250" y="24653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2C61C841-3FB0-0047-A9BA-050F063D9F01}"/>
                </a:ext>
              </a:extLst>
            </p:cNvPr>
            <p:cNvSpPr/>
            <p:nvPr/>
          </p:nvSpPr>
          <p:spPr>
            <a:xfrm rot="5400000">
              <a:off x="8096250" y="30622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6ACEE44C-EB02-834E-89B9-E128511ED151}"/>
                </a:ext>
              </a:extLst>
            </p:cNvPr>
            <p:cNvSpPr/>
            <p:nvPr/>
          </p:nvSpPr>
          <p:spPr>
            <a:xfrm rot="5400000">
              <a:off x="8096250" y="36591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7BC12062-3C6E-5543-A463-3A442433DB0E}"/>
                </a:ext>
              </a:extLst>
            </p:cNvPr>
            <p:cNvSpPr/>
            <p:nvPr/>
          </p:nvSpPr>
          <p:spPr>
            <a:xfrm rot="5400000">
              <a:off x="8096250" y="42560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D01196CC-7C92-554B-ACDF-BCA6EDB69D6A}"/>
                </a:ext>
              </a:extLst>
            </p:cNvPr>
            <p:cNvSpPr/>
            <p:nvPr/>
          </p:nvSpPr>
          <p:spPr>
            <a:xfrm rot="5400000">
              <a:off x="8693150" y="18684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14184A8C-7569-0142-8169-3AFB0A0998C0}"/>
                </a:ext>
              </a:extLst>
            </p:cNvPr>
            <p:cNvSpPr/>
            <p:nvPr/>
          </p:nvSpPr>
          <p:spPr>
            <a:xfrm rot="5400000">
              <a:off x="9290050" y="18684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6E950F42-C4A6-F24E-B5EC-1692D69F1BAD}"/>
                </a:ext>
              </a:extLst>
            </p:cNvPr>
            <p:cNvSpPr/>
            <p:nvPr/>
          </p:nvSpPr>
          <p:spPr>
            <a:xfrm rot="5400000">
              <a:off x="9886950" y="18684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6D4F8904-B9AC-5346-9EEE-4BBBC33117CA}"/>
                </a:ext>
              </a:extLst>
            </p:cNvPr>
            <p:cNvSpPr/>
            <p:nvPr/>
          </p:nvSpPr>
          <p:spPr>
            <a:xfrm rot="5400000">
              <a:off x="10483850" y="18684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F708EC19-003A-CB46-8CFF-6E5A700AAAF8}"/>
                </a:ext>
              </a:extLst>
            </p:cNvPr>
            <p:cNvSpPr/>
            <p:nvPr/>
          </p:nvSpPr>
          <p:spPr>
            <a:xfrm rot="5400000">
              <a:off x="8693150" y="24653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292AF81B-5CC7-0D4A-B613-AFB16E3FAF25}"/>
                </a:ext>
              </a:extLst>
            </p:cNvPr>
            <p:cNvSpPr/>
            <p:nvPr/>
          </p:nvSpPr>
          <p:spPr>
            <a:xfrm rot="5400000">
              <a:off x="9290050" y="24653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FE143452-5DB3-EA48-8FAA-EE865D7FB5BE}"/>
                </a:ext>
              </a:extLst>
            </p:cNvPr>
            <p:cNvSpPr/>
            <p:nvPr/>
          </p:nvSpPr>
          <p:spPr>
            <a:xfrm rot="5400000">
              <a:off x="9886950" y="24653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8380C309-0F8B-4041-86CF-F259E138D750}"/>
                </a:ext>
              </a:extLst>
            </p:cNvPr>
            <p:cNvSpPr/>
            <p:nvPr/>
          </p:nvSpPr>
          <p:spPr>
            <a:xfrm rot="5400000">
              <a:off x="10483850" y="24653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EAD179D8-1424-6C45-9DBC-56B0BDD6DAB7}"/>
                </a:ext>
              </a:extLst>
            </p:cNvPr>
            <p:cNvSpPr/>
            <p:nvPr/>
          </p:nvSpPr>
          <p:spPr>
            <a:xfrm rot="5400000">
              <a:off x="8693150" y="30622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550E2AC5-BD0C-634E-9CB0-EC3F868F482D}"/>
                </a:ext>
              </a:extLst>
            </p:cNvPr>
            <p:cNvSpPr/>
            <p:nvPr/>
          </p:nvSpPr>
          <p:spPr>
            <a:xfrm rot="5400000">
              <a:off x="9290050" y="30622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D42EBF46-1296-0B48-BAB1-36D192C582E0}"/>
                </a:ext>
              </a:extLst>
            </p:cNvPr>
            <p:cNvSpPr/>
            <p:nvPr/>
          </p:nvSpPr>
          <p:spPr>
            <a:xfrm rot="5400000">
              <a:off x="9886950" y="30622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9E88289A-3B93-6C46-839D-B275816AB177}"/>
                </a:ext>
              </a:extLst>
            </p:cNvPr>
            <p:cNvSpPr/>
            <p:nvPr/>
          </p:nvSpPr>
          <p:spPr>
            <a:xfrm rot="5400000">
              <a:off x="10483850" y="30622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D004BF41-B07C-784C-AB90-49BDA5A2CD6B}"/>
                </a:ext>
              </a:extLst>
            </p:cNvPr>
            <p:cNvSpPr/>
            <p:nvPr/>
          </p:nvSpPr>
          <p:spPr>
            <a:xfrm rot="5400000">
              <a:off x="8693150" y="36591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E07863B3-5BF1-A84D-8A99-DAFE803CF29D}"/>
                </a:ext>
              </a:extLst>
            </p:cNvPr>
            <p:cNvSpPr/>
            <p:nvPr/>
          </p:nvSpPr>
          <p:spPr>
            <a:xfrm rot="5400000">
              <a:off x="9290050" y="36591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3BDE02F4-A429-8E47-B1F8-1FD5A3BE7CA5}"/>
                </a:ext>
              </a:extLst>
            </p:cNvPr>
            <p:cNvSpPr/>
            <p:nvPr/>
          </p:nvSpPr>
          <p:spPr>
            <a:xfrm rot="5400000">
              <a:off x="9886950" y="36591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A62B1C59-8ACF-1B4F-A503-E5244B824424}"/>
                </a:ext>
              </a:extLst>
            </p:cNvPr>
            <p:cNvSpPr/>
            <p:nvPr/>
          </p:nvSpPr>
          <p:spPr>
            <a:xfrm rot="5400000">
              <a:off x="10483850" y="36591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06C229B0-F3D5-8C41-B158-120B47430AD5}"/>
                </a:ext>
              </a:extLst>
            </p:cNvPr>
            <p:cNvSpPr/>
            <p:nvPr/>
          </p:nvSpPr>
          <p:spPr>
            <a:xfrm rot="5400000">
              <a:off x="8693150" y="42560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F45F2407-A495-DF46-8124-59FF398E0B4D}"/>
                </a:ext>
              </a:extLst>
            </p:cNvPr>
            <p:cNvSpPr/>
            <p:nvPr/>
          </p:nvSpPr>
          <p:spPr>
            <a:xfrm rot="5400000">
              <a:off x="9290050" y="42560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A6BBDD40-F8B8-2E4E-8367-4FFA29FD7F49}"/>
                </a:ext>
              </a:extLst>
            </p:cNvPr>
            <p:cNvSpPr/>
            <p:nvPr/>
          </p:nvSpPr>
          <p:spPr>
            <a:xfrm rot="5400000">
              <a:off x="9886950" y="42560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C6F81CDC-AD63-1F43-94AC-519B7E36B885}"/>
                </a:ext>
              </a:extLst>
            </p:cNvPr>
            <p:cNvSpPr/>
            <p:nvPr/>
          </p:nvSpPr>
          <p:spPr>
            <a:xfrm rot="5400000">
              <a:off x="10483850" y="4256087"/>
              <a:ext cx="4191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2" name="Right Arrow 201">
            <a:extLst>
              <a:ext uri="{FF2B5EF4-FFF2-40B4-BE49-F238E27FC236}">
                <a16:creationId xmlns:a16="http://schemas.microsoft.com/office/drawing/2014/main" id="{A015E205-C193-994C-88FF-C40775B1E8D1}"/>
              </a:ext>
            </a:extLst>
          </p:cNvPr>
          <p:cNvSpPr/>
          <p:nvPr/>
        </p:nvSpPr>
        <p:spPr>
          <a:xfrm>
            <a:off x="6210300" y="2909203"/>
            <a:ext cx="1771650" cy="1371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4734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25DD29AC-569F-FA43-80A1-5DF0107537CA}"/>
              </a:ext>
            </a:extLst>
          </p:cNvPr>
          <p:cNvSpPr/>
          <p:nvPr/>
        </p:nvSpPr>
        <p:spPr>
          <a:xfrm>
            <a:off x="4221293" y="152400"/>
            <a:ext cx="3749414" cy="1368680"/>
          </a:xfrm>
          <a:prstGeom prst="roundRect">
            <a:avLst/>
          </a:prstGeom>
          <a:noFill/>
          <a:ln w="38100">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alpha val="50000"/>
                  </a:schemeClr>
                </a:solidFill>
              </a:rPr>
              <a:t>Measure</a:t>
            </a:r>
          </a:p>
        </p:txBody>
      </p:sp>
      <p:sp>
        <p:nvSpPr>
          <p:cNvPr id="9" name="Rounded Rectangle 8">
            <a:extLst>
              <a:ext uri="{FF2B5EF4-FFF2-40B4-BE49-F238E27FC236}">
                <a16:creationId xmlns:a16="http://schemas.microsoft.com/office/drawing/2014/main" id="{84EF14E1-7EB8-984D-9D2F-4A5BA56C8532}"/>
              </a:ext>
            </a:extLst>
          </p:cNvPr>
          <p:cNvSpPr/>
          <p:nvPr/>
        </p:nvSpPr>
        <p:spPr>
          <a:xfrm>
            <a:off x="55693" y="1336420"/>
            <a:ext cx="3749414" cy="1368680"/>
          </a:xfrm>
          <a:prstGeom prst="roundRect">
            <a:avLst/>
          </a:prstGeom>
          <a:noFill/>
          <a:ln w="38100">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alpha val="50000"/>
                  </a:schemeClr>
                </a:solidFill>
              </a:rPr>
              <a:t>Truth</a:t>
            </a:r>
          </a:p>
        </p:txBody>
      </p:sp>
      <p:sp>
        <p:nvSpPr>
          <p:cNvPr id="10" name="Rounded Rectangle 9">
            <a:extLst>
              <a:ext uri="{FF2B5EF4-FFF2-40B4-BE49-F238E27FC236}">
                <a16:creationId xmlns:a16="http://schemas.microsoft.com/office/drawing/2014/main" id="{EC63FE5D-1EE6-3843-A891-7A61B6957B45}"/>
              </a:ext>
            </a:extLst>
          </p:cNvPr>
          <p:cNvSpPr/>
          <p:nvPr/>
        </p:nvSpPr>
        <p:spPr>
          <a:xfrm>
            <a:off x="8386893" y="13364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Error</a:t>
            </a:r>
          </a:p>
        </p:txBody>
      </p:sp>
      <p:cxnSp>
        <p:nvCxnSpPr>
          <p:cNvPr id="6" name="Straight Arrow Connector 5">
            <a:extLst>
              <a:ext uri="{FF2B5EF4-FFF2-40B4-BE49-F238E27FC236}">
                <a16:creationId xmlns:a16="http://schemas.microsoft.com/office/drawing/2014/main" id="{97098CBC-CCAB-7F40-8783-6D4A96F94776}"/>
              </a:ext>
            </a:extLst>
          </p:cNvPr>
          <p:cNvCxnSpPr>
            <a:cxnSpLocks/>
            <a:stCxn id="10" idx="1"/>
            <a:endCxn id="8" idx="2"/>
          </p:cNvCxnSpPr>
          <p:nvPr/>
        </p:nvCxnSpPr>
        <p:spPr>
          <a:xfrm flipH="1" flipV="1">
            <a:off x="6096000" y="1521080"/>
            <a:ext cx="2290893" cy="499680"/>
          </a:xfrm>
          <a:prstGeom prst="straightConnector1">
            <a:avLst/>
          </a:prstGeom>
          <a:ln w="38100">
            <a:solidFill>
              <a:schemeClr val="tx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FC0B8C3-0526-7942-8C64-0F50CF0BF9E4}"/>
              </a:ext>
            </a:extLst>
          </p:cNvPr>
          <p:cNvCxnSpPr>
            <a:cxnSpLocks/>
            <a:stCxn id="9" idx="3"/>
            <a:endCxn id="8" idx="2"/>
          </p:cNvCxnSpPr>
          <p:nvPr/>
        </p:nvCxnSpPr>
        <p:spPr>
          <a:xfrm flipV="1">
            <a:off x="3805107" y="1521080"/>
            <a:ext cx="2290893" cy="499680"/>
          </a:xfrm>
          <a:prstGeom prst="straightConnector1">
            <a:avLst/>
          </a:prstGeom>
          <a:ln w="38100">
            <a:solidFill>
              <a:schemeClr val="tx1">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Rounded Rectangle 6">
            <a:extLst>
              <a:ext uri="{FF2B5EF4-FFF2-40B4-BE49-F238E27FC236}">
                <a16:creationId xmlns:a16="http://schemas.microsoft.com/office/drawing/2014/main" id="{71F0E74C-FCF6-984A-BF09-8DD0A0A03861}"/>
              </a:ext>
            </a:extLst>
          </p:cNvPr>
          <p:cNvSpPr/>
          <p:nvPr/>
        </p:nvSpPr>
        <p:spPr>
          <a:xfrm>
            <a:off x="55693" y="53369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People are </a:t>
            </a:r>
            <a:r>
              <a:rPr lang="en-US" sz="2400" dirty="0">
                <a:solidFill>
                  <a:srgbClr val="C00000"/>
                </a:solidFill>
              </a:rPr>
              <a:t>systematic</a:t>
            </a:r>
            <a:r>
              <a:rPr lang="en-US" sz="2400" dirty="0">
                <a:solidFill>
                  <a:schemeClr val="tx1"/>
                </a:solidFill>
              </a:rPr>
              <a:t>ally different in sample and population</a:t>
            </a:r>
          </a:p>
        </p:txBody>
      </p:sp>
      <p:sp>
        <p:nvSpPr>
          <p:cNvPr id="13" name="Rounded Rectangle 12">
            <a:extLst>
              <a:ext uri="{FF2B5EF4-FFF2-40B4-BE49-F238E27FC236}">
                <a16:creationId xmlns:a16="http://schemas.microsoft.com/office/drawing/2014/main" id="{F20736EA-38FF-4846-9378-CE924470F4D0}"/>
              </a:ext>
            </a:extLst>
          </p:cNvPr>
          <p:cNvSpPr/>
          <p:nvPr/>
        </p:nvSpPr>
        <p:spPr>
          <a:xfrm>
            <a:off x="4221293" y="5336920"/>
            <a:ext cx="3749414" cy="1368680"/>
          </a:xfrm>
          <a:prstGeom prst="roundRect">
            <a:avLst/>
          </a:prstGeom>
          <a:noFill/>
          <a:ln w="38100">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4" name="Rounded Rectangle 13">
            <a:extLst>
              <a:ext uri="{FF2B5EF4-FFF2-40B4-BE49-F238E27FC236}">
                <a16:creationId xmlns:a16="http://schemas.microsoft.com/office/drawing/2014/main" id="{547D97CC-D9D4-BF4A-A32B-73D2C3EB0C0C}"/>
              </a:ext>
            </a:extLst>
          </p:cNvPr>
          <p:cNvSpPr/>
          <p:nvPr/>
        </p:nvSpPr>
        <p:spPr>
          <a:xfrm>
            <a:off x="8178800" y="5336920"/>
            <a:ext cx="3749414" cy="1368680"/>
          </a:xfrm>
          <a:prstGeom prst="roundRect">
            <a:avLst/>
          </a:prstGeom>
          <a:noFill/>
          <a:ln w="38100">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34" name="Rounded Rectangle 33">
            <a:extLst>
              <a:ext uri="{FF2B5EF4-FFF2-40B4-BE49-F238E27FC236}">
                <a16:creationId xmlns:a16="http://schemas.microsoft.com/office/drawing/2014/main" id="{3A107C02-2950-0F43-892B-C3BE8883CF1A}"/>
              </a:ext>
            </a:extLst>
          </p:cNvPr>
          <p:cNvSpPr/>
          <p:nvPr/>
        </p:nvSpPr>
        <p:spPr>
          <a:xfrm>
            <a:off x="55693" y="3336670"/>
            <a:ext cx="3749414" cy="1368680"/>
          </a:xfrm>
          <a:prstGeom prst="roundRect">
            <a:avLst/>
          </a:prstGeom>
          <a:noFill/>
          <a:ln w="38100">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alpha val="50000"/>
                  </a:schemeClr>
                </a:solidFill>
              </a:rPr>
              <a:t>People are </a:t>
            </a:r>
            <a:r>
              <a:rPr lang="en-US" sz="2800" dirty="0">
                <a:solidFill>
                  <a:srgbClr val="C00000">
                    <a:alpha val="50000"/>
                  </a:srgbClr>
                </a:solidFill>
              </a:rPr>
              <a:t>random</a:t>
            </a:r>
            <a:r>
              <a:rPr lang="en-US" sz="2800" dirty="0">
                <a:solidFill>
                  <a:schemeClr val="tx1">
                    <a:alpha val="50000"/>
                  </a:schemeClr>
                </a:solidFill>
              </a:rPr>
              <a:t>ly different in sample and population</a:t>
            </a:r>
          </a:p>
        </p:txBody>
      </p:sp>
      <p:sp>
        <p:nvSpPr>
          <p:cNvPr id="35" name="Rounded Rectangle 34">
            <a:extLst>
              <a:ext uri="{FF2B5EF4-FFF2-40B4-BE49-F238E27FC236}">
                <a16:creationId xmlns:a16="http://schemas.microsoft.com/office/drawing/2014/main" id="{100D7436-AC77-4E43-83E1-C12FF8C3F56A}"/>
              </a:ext>
            </a:extLst>
          </p:cNvPr>
          <p:cNvSpPr/>
          <p:nvPr/>
        </p:nvSpPr>
        <p:spPr>
          <a:xfrm>
            <a:off x="4221293" y="333667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Systematic</a:t>
            </a:r>
          </a:p>
        </p:txBody>
      </p:sp>
      <p:cxnSp>
        <p:nvCxnSpPr>
          <p:cNvPr id="37" name="Elbow Connector 36">
            <a:extLst>
              <a:ext uri="{FF2B5EF4-FFF2-40B4-BE49-F238E27FC236}">
                <a16:creationId xmlns:a16="http://schemas.microsoft.com/office/drawing/2014/main" id="{B266ED3E-DBD9-DE42-AEFB-CB3D393D21B5}"/>
              </a:ext>
            </a:extLst>
          </p:cNvPr>
          <p:cNvCxnSpPr>
            <a:stCxn id="10" idx="2"/>
            <a:endCxn id="34" idx="0"/>
          </p:cNvCxnSpPr>
          <p:nvPr/>
        </p:nvCxnSpPr>
        <p:spPr>
          <a:xfrm rot="5400000">
            <a:off x="5780215" y="-1144715"/>
            <a:ext cx="631570" cy="8331200"/>
          </a:xfrm>
          <a:prstGeom prst="bentConnector3">
            <a:avLst/>
          </a:prstGeom>
          <a:ln w="38100">
            <a:solidFill>
              <a:schemeClr val="tx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FDCDF9A6-4308-024E-BD38-1673E5807724}"/>
              </a:ext>
            </a:extLst>
          </p:cNvPr>
          <p:cNvCxnSpPr>
            <a:stCxn id="10" idx="2"/>
            <a:endCxn id="35" idx="0"/>
          </p:cNvCxnSpPr>
          <p:nvPr/>
        </p:nvCxnSpPr>
        <p:spPr>
          <a:xfrm rot="5400000">
            <a:off x="7863015" y="938085"/>
            <a:ext cx="631570" cy="41656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4B4F1E8-38BA-244C-A6DF-CE6E81302A24}"/>
              </a:ext>
            </a:extLst>
          </p:cNvPr>
          <p:cNvCxnSpPr>
            <a:stCxn id="35" idx="2"/>
            <a:endCxn id="13" idx="0"/>
          </p:cNvCxnSpPr>
          <p:nvPr/>
        </p:nvCxnSpPr>
        <p:spPr>
          <a:xfrm>
            <a:off x="6096000" y="4705350"/>
            <a:ext cx="0" cy="631570"/>
          </a:xfrm>
          <a:prstGeom prst="straightConnector1">
            <a:avLst/>
          </a:prstGeom>
          <a:ln w="38100">
            <a:solidFill>
              <a:schemeClr val="tx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3A381511-33B7-3544-B343-797EDAAA8267}"/>
              </a:ext>
            </a:extLst>
          </p:cNvPr>
          <p:cNvCxnSpPr>
            <a:stCxn id="35" idx="2"/>
            <a:endCxn id="7" idx="0"/>
          </p:cNvCxnSpPr>
          <p:nvPr/>
        </p:nvCxnSpPr>
        <p:spPr>
          <a:xfrm rot="5400000">
            <a:off x="3697415" y="2938335"/>
            <a:ext cx="631570" cy="41656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54012A42-7DC1-E24C-91EB-6D6AA58D414E}"/>
              </a:ext>
            </a:extLst>
          </p:cNvPr>
          <p:cNvCxnSpPr>
            <a:stCxn id="35" idx="2"/>
            <a:endCxn id="14" idx="0"/>
          </p:cNvCxnSpPr>
          <p:nvPr/>
        </p:nvCxnSpPr>
        <p:spPr>
          <a:xfrm rot="16200000" flipH="1">
            <a:off x="7758968" y="3042381"/>
            <a:ext cx="631570" cy="3957507"/>
          </a:xfrm>
          <a:prstGeom prst="bentConnector3">
            <a:avLst/>
          </a:prstGeom>
          <a:ln w="38100">
            <a:solidFill>
              <a:schemeClr val="tx1">
                <a:alpha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461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17D2329D-9A41-8741-8BA4-FBE4BB9B9AB3}"/>
              </a:ext>
            </a:extLst>
          </p:cNvPr>
          <p:cNvSpPr/>
          <p:nvPr/>
        </p:nvSpPr>
        <p:spPr>
          <a:xfrm>
            <a:off x="432066" y="956603"/>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2DF2CCE-B3A2-6544-8F46-FA0C5AA94173}"/>
              </a:ext>
            </a:extLst>
          </p:cNvPr>
          <p:cNvSpPr/>
          <p:nvPr/>
        </p:nvSpPr>
        <p:spPr>
          <a:xfrm>
            <a:off x="896098" y="956603"/>
            <a:ext cx="325810" cy="32581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F9F5C99-FDEB-9C4E-83C1-5F6C58A92650}"/>
              </a:ext>
            </a:extLst>
          </p:cNvPr>
          <p:cNvSpPr/>
          <p:nvPr/>
        </p:nvSpPr>
        <p:spPr>
          <a:xfrm>
            <a:off x="1360131" y="956603"/>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696755B-38B1-E448-A0A7-95279C7F38E9}"/>
              </a:ext>
            </a:extLst>
          </p:cNvPr>
          <p:cNvSpPr/>
          <p:nvPr/>
        </p:nvSpPr>
        <p:spPr>
          <a:xfrm>
            <a:off x="1824163" y="956603"/>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E5E5660-9737-1948-B12C-6668E97F2E95}"/>
              </a:ext>
            </a:extLst>
          </p:cNvPr>
          <p:cNvSpPr/>
          <p:nvPr/>
        </p:nvSpPr>
        <p:spPr>
          <a:xfrm>
            <a:off x="2288195" y="956603"/>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48E8860-1EA2-B24B-9957-A964E894B777}"/>
              </a:ext>
            </a:extLst>
          </p:cNvPr>
          <p:cNvSpPr/>
          <p:nvPr/>
        </p:nvSpPr>
        <p:spPr>
          <a:xfrm>
            <a:off x="2752228" y="956603"/>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741199A-7615-F84D-9D8D-DC6CF0FDE4A4}"/>
              </a:ext>
            </a:extLst>
          </p:cNvPr>
          <p:cNvSpPr/>
          <p:nvPr/>
        </p:nvSpPr>
        <p:spPr>
          <a:xfrm>
            <a:off x="3216260" y="956603"/>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9394BDB-B947-AE49-B02B-FDDA3797A138}"/>
              </a:ext>
            </a:extLst>
          </p:cNvPr>
          <p:cNvSpPr/>
          <p:nvPr/>
        </p:nvSpPr>
        <p:spPr>
          <a:xfrm>
            <a:off x="3680292" y="956603"/>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E0432CC-C2FA-974B-97E8-C5DEC45B459D}"/>
              </a:ext>
            </a:extLst>
          </p:cNvPr>
          <p:cNvSpPr/>
          <p:nvPr/>
        </p:nvSpPr>
        <p:spPr>
          <a:xfrm>
            <a:off x="4144325" y="956603"/>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490E1FC-2A11-6D43-946D-19192C4E3DE0}"/>
              </a:ext>
            </a:extLst>
          </p:cNvPr>
          <p:cNvSpPr/>
          <p:nvPr/>
        </p:nvSpPr>
        <p:spPr>
          <a:xfrm>
            <a:off x="4608357" y="956603"/>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6427032-CF3D-584E-87CB-2A29790F00BB}"/>
              </a:ext>
            </a:extLst>
          </p:cNvPr>
          <p:cNvSpPr/>
          <p:nvPr/>
        </p:nvSpPr>
        <p:spPr>
          <a:xfrm rot="5400000">
            <a:off x="432066" y="1420635"/>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D0AE0477-E9CB-7242-AA34-4D4F4A22A27D}"/>
              </a:ext>
            </a:extLst>
          </p:cNvPr>
          <p:cNvSpPr/>
          <p:nvPr/>
        </p:nvSpPr>
        <p:spPr>
          <a:xfrm rot="5400000">
            <a:off x="432066" y="1884668"/>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91F351C-8DDB-0A48-9ECE-9B5FA6122A23}"/>
              </a:ext>
            </a:extLst>
          </p:cNvPr>
          <p:cNvSpPr/>
          <p:nvPr/>
        </p:nvSpPr>
        <p:spPr>
          <a:xfrm rot="5400000">
            <a:off x="432066" y="2348700"/>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8281A542-F72D-6C4E-A5F6-C7DB3944E13C}"/>
              </a:ext>
            </a:extLst>
          </p:cNvPr>
          <p:cNvSpPr/>
          <p:nvPr/>
        </p:nvSpPr>
        <p:spPr>
          <a:xfrm rot="5400000">
            <a:off x="432066" y="2812732"/>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457C419-2B5B-BB4A-984C-988595AF6702}"/>
              </a:ext>
            </a:extLst>
          </p:cNvPr>
          <p:cNvSpPr/>
          <p:nvPr/>
        </p:nvSpPr>
        <p:spPr>
          <a:xfrm rot="5400000">
            <a:off x="432066" y="3276765"/>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BD07EE27-7772-CD47-B3D6-4678B245EA54}"/>
              </a:ext>
            </a:extLst>
          </p:cNvPr>
          <p:cNvSpPr/>
          <p:nvPr/>
        </p:nvSpPr>
        <p:spPr>
          <a:xfrm rot="5400000">
            <a:off x="432066" y="3740797"/>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CC933B7-C8E1-CA4A-B238-595A3646284B}"/>
              </a:ext>
            </a:extLst>
          </p:cNvPr>
          <p:cNvSpPr/>
          <p:nvPr/>
        </p:nvSpPr>
        <p:spPr>
          <a:xfrm rot="5400000">
            <a:off x="432066" y="4204829"/>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5CA5E779-400E-A840-AB6C-D96D725B6499}"/>
              </a:ext>
            </a:extLst>
          </p:cNvPr>
          <p:cNvSpPr/>
          <p:nvPr/>
        </p:nvSpPr>
        <p:spPr>
          <a:xfrm rot="5400000">
            <a:off x="432066" y="4668862"/>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0EAB3486-F1ED-4C4A-B2CA-0B20166761BF}"/>
              </a:ext>
            </a:extLst>
          </p:cNvPr>
          <p:cNvSpPr/>
          <p:nvPr/>
        </p:nvSpPr>
        <p:spPr>
          <a:xfrm rot="5400000">
            <a:off x="432066" y="5132894"/>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016B6C88-00D2-4545-B840-8CDD5A7241F5}"/>
              </a:ext>
            </a:extLst>
          </p:cNvPr>
          <p:cNvSpPr/>
          <p:nvPr/>
        </p:nvSpPr>
        <p:spPr>
          <a:xfrm rot="5400000">
            <a:off x="896098" y="1420635"/>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FBDB1E99-0BD2-1C44-B732-AE70DAE6BDF7}"/>
              </a:ext>
            </a:extLst>
          </p:cNvPr>
          <p:cNvSpPr/>
          <p:nvPr/>
        </p:nvSpPr>
        <p:spPr>
          <a:xfrm rot="5400000">
            <a:off x="1360131" y="1420635"/>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86A7432C-10EF-454E-9D4A-6A42DE8AA377}"/>
              </a:ext>
            </a:extLst>
          </p:cNvPr>
          <p:cNvSpPr/>
          <p:nvPr/>
        </p:nvSpPr>
        <p:spPr>
          <a:xfrm rot="5400000">
            <a:off x="1824163" y="1420635"/>
            <a:ext cx="325810" cy="32581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F7815AAE-CCF9-CB43-AEEB-ADB3D0820BE7}"/>
              </a:ext>
            </a:extLst>
          </p:cNvPr>
          <p:cNvSpPr/>
          <p:nvPr/>
        </p:nvSpPr>
        <p:spPr>
          <a:xfrm rot="5400000">
            <a:off x="2288195" y="1420635"/>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5CCF6E7-9FBC-A54B-80FE-B0196EEF31E2}"/>
              </a:ext>
            </a:extLst>
          </p:cNvPr>
          <p:cNvSpPr/>
          <p:nvPr/>
        </p:nvSpPr>
        <p:spPr>
          <a:xfrm rot="5400000">
            <a:off x="2752228" y="1420635"/>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D32C1681-E080-7140-AAB5-37F99BAA02B3}"/>
              </a:ext>
            </a:extLst>
          </p:cNvPr>
          <p:cNvSpPr/>
          <p:nvPr/>
        </p:nvSpPr>
        <p:spPr>
          <a:xfrm rot="5400000">
            <a:off x="3216260" y="1420635"/>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7412892D-4651-DE43-95A7-E4983F12DBC0}"/>
              </a:ext>
            </a:extLst>
          </p:cNvPr>
          <p:cNvSpPr/>
          <p:nvPr/>
        </p:nvSpPr>
        <p:spPr>
          <a:xfrm rot="5400000">
            <a:off x="3680292" y="1420635"/>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229837D5-0A50-8546-B9A5-E3D50487A89F}"/>
              </a:ext>
            </a:extLst>
          </p:cNvPr>
          <p:cNvSpPr/>
          <p:nvPr/>
        </p:nvSpPr>
        <p:spPr>
          <a:xfrm rot="5400000">
            <a:off x="4144325" y="1420635"/>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4E723203-4B10-874B-A794-66E04DA2ECF9}"/>
              </a:ext>
            </a:extLst>
          </p:cNvPr>
          <p:cNvSpPr/>
          <p:nvPr/>
        </p:nvSpPr>
        <p:spPr>
          <a:xfrm rot="5400000">
            <a:off x="4608357" y="1420635"/>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F74BE03-1DD4-BB41-B7DA-9649E6670EFB}"/>
              </a:ext>
            </a:extLst>
          </p:cNvPr>
          <p:cNvSpPr/>
          <p:nvPr/>
        </p:nvSpPr>
        <p:spPr>
          <a:xfrm rot="5400000">
            <a:off x="896098" y="1884668"/>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ECE0DBA6-3583-7C42-A0F9-D83C6A760096}"/>
              </a:ext>
            </a:extLst>
          </p:cNvPr>
          <p:cNvSpPr/>
          <p:nvPr/>
        </p:nvSpPr>
        <p:spPr>
          <a:xfrm rot="5400000">
            <a:off x="1360131" y="1884668"/>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E4DF1600-4AE3-2B40-98D6-EC2D90C62BD4}"/>
              </a:ext>
            </a:extLst>
          </p:cNvPr>
          <p:cNvSpPr/>
          <p:nvPr/>
        </p:nvSpPr>
        <p:spPr>
          <a:xfrm rot="5400000">
            <a:off x="1824163" y="1884668"/>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DC7F4219-251B-044C-BC90-55FCCA69C25D}"/>
              </a:ext>
            </a:extLst>
          </p:cNvPr>
          <p:cNvSpPr/>
          <p:nvPr/>
        </p:nvSpPr>
        <p:spPr>
          <a:xfrm rot="5400000">
            <a:off x="2288195" y="1884668"/>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85D91090-143B-5244-AC57-2F256813C75B}"/>
              </a:ext>
            </a:extLst>
          </p:cNvPr>
          <p:cNvSpPr/>
          <p:nvPr/>
        </p:nvSpPr>
        <p:spPr>
          <a:xfrm rot="5400000">
            <a:off x="2752228" y="1884668"/>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730BB55-1563-6048-BC95-8936781E400C}"/>
              </a:ext>
            </a:extLst>
          </p:cNvPr>
          <p:cNvSpPr/>
          <p:nvPr/>
        </p:nvSpPr>
        <p:spPr>
          <a:xfrm rot="5400000">
            <a:off x="3216260" y="1884668"/>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CA703812-087B-CF45-BA2A-FB3C20C9A4A1}"/>
              </a:ext>
            </a:extLst>
          </p:cNvPr>
          <p:cNvSpPr/>
          <p:nvPr/>
        </p:nvSpPr>
        <p:spPr>
          <a:xfrm rot="5400000">
            <a:off x="3680292" y="1884668"/>
            <a:ext cx="325810" cy="32581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8B36C3C7-8FD4-0A40-884E-9BCE143F41B7}"/>
              </a:ext>
            </a:extLst>
          </p:cNvPr>
          <p:cNvSpPr/>
          <p:nvPr/>
        </p:nvSpPr>
        <p:spPr>
          <a:xfrm rot="5400000">
            <a:off x="4144325" y="1884668"/>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C5068F4D-19B8-4C48-9248-1281ADB5F5D9}"/>
              </a:ext>
            </a:extLst>
          </p:cNvPr>
          <p:cNvSpPr/>
          <p:nvPr/>
        </p:nvSpPr>
        <p:spPr>
          <a:xfrm rot="5400000">
            <a:off x="4608357" y="1884668"/>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A56A7695-26E8-234E-9948-CD2E851D62CB}"/>
              </a:ext>
            </a:extLst>
          </p:cNvPr>
          <p:cNvSpPr/>
          <p:nvPr/>
        </p:nvSpPr>
        <p:spPr>
          <a:xfrm rot="5400000">
            <a:off x="896098" y="2348700"/>
            <a:ext cx="325810" cy="32581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F2F70FE9-7F47-5D4D-8BC6-C4A30C1AC4F6}"/>
              </a:ext>
            </a:extLst>
          </p:cNvPr>
          <p:cNvSpPr/>
          <p:nvPr/>
        </p:nvSpPr>
        <p:spPr>
          <a:xfrm rot="5400000">
            <a:off x="1360131" y="2348700"/>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923461FE-CA07-194C-961A-AEDE4B45F682}"/>
              </a:ext>
            </a:extLst>
          </p:cNvPr>
          <p:cNvSpPr/>
          <p:nvPr/>
        </p:nvSpPr>
        <p:spPr>
          <a:xfrm rot="5400000">
            <a:off x="1824163" y="2348700"/>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050BF6AE-BE42-4645-B445-360B539DB719}"/>
              </a:ext>
            </a:extLst>
          </p:cNvPr>
          <p:cNvSpPr/>
          <p:nvPr/>
        </p:nvSpPr>
        <p:spPr>
          <a:xfrm rot="5400000">
            <a:off x="2288195" y="2348700"/>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9A25D832-9882-F145-B243-E4DC3E4B5ECB}"/>
              </a:ext>
            </a:extLst>
          </p:cNvPr>
          <p:cNvSpPr/>
          <p:nvPr/>
        </p:nvSpPr>
        <p:spPr>
          <a:xfrm rot="5400000">
            <a:off x="2752228" y="2348700"/>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8E44E16B-AF58-8045-A448-73BB707A2B8B}"/>
              </a:ext>
            </a:extLst>
          </p:cNvPr>
          <p:cNvSpPr/>
          <p:nvPr/>
        </p:nvSpPr>
        <p:spPr>
          <a:xfrm rot="5400000">
            <a:off x="3216260" y="2348700"/>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19365D9D-C9A0-B541-9173-EBB069ADADE3}"/>
              </a:ext>
            </a:extLst>
          </p:cNvPr>
          <p:cNvSpPr/>
          <p:nvPr/>
        </p:nvSpPr>
        <p:spPr>
          <a:xfrm rot="5400000">
            <a:off x="3680292" y="2348700"/>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BC622482-4C67-6345-B256-2C063A0CF37A}"/>
              </a:ext>
            </a:extLst>
          </p:cNvPr>
          <p:cNvSpPr/>
          <p:nvPr/>
        </p:nvSpPr>
        <p:spPr>
          <a:xfrm rot="5400000">
            <a:off x="4144325" y="2348700"/>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8D87999-8B38-0645-8149-D820323A64C4}"/>
              </a:ext>
            </a:extLst>
          </p:cNvPr>
          <p:cNvSpPr/>
          <p:nvPr/>
        </p:nvSpPr>
        <p:spPr>
          <a:xfrm rot="5400000">
            <a:off x="4608357" y="2348700"/>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3C575CAF-1183-E84B-95AF-391698C6AF6D}"/>
              </a:ext>
            </a:extLst>
          </p:cNvPr>
          <p:cNvSpPr/>
          <p:nvPr/>
        </p:nvSpPr>
        <p:spPr>
          <a:xfrm rot="5400000">
            <a:off x="896098" y="2812732"/>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FB187D9D-76C7-304A-97D6-3DF4F77D4B24}"/>
              </a:ext>
            </a:extLst>
          </p:cNvPr>
          <p:cNvSpPr/>
          <p:nvPr/>
        </p:nvSpPr>
        <p:spPr>
          <a:xfrm rot="5400000">
            <a:off x="1360131" y="2812732"/>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762D0BAD-9BDE-BE45-99D1-F9786F5ECEDA}"/>
              </a:ext>
            </a:extLst>
          </p:cNvPr>
          <p:cNvSpPr/>
          <p:nvPr/>
        </p:nvSpPr>
        <p:spPr>
          <a:xfrm rot="5400000">
            <a:off x="1824163" y="2812732"/>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3B049CF-FC31-4D4F-8692-599C90C1C709}"/>
              </a:ext>
            </a:extLst>
          </p:cNvPr>
          <p:cNvSpPr/>
          <p:nvPr/>
        </p:nvSpPr>
        <p:spPr>
          <a:xfrm rot="5400000">
            <a:off x="2288195" y="2812732"/>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019A9F0-6570-104F-882F-C6061E46FA1C}"/>
              </a:ext>
            </a:extLst>
          </p:cNvPr>
          <p:cNvSpPr/>
          <p:nvPr/>
        </p:nvSpPr>
        <p:spPr>
          <a:xfrm rot="5400000">
            <a:off x="2752228" y="2812732"/>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8707F019-8111-BF43-89AE-6C5DA6636DE7}"/>
              </a:ext>
            </a:extLst>
          </p:cNvPr>
          <p:cNvSpPr/>
          <p:nvPr/>
        </p:nvSpPr>
        <p:spPr>
          <a:xfrm rot="5400000">
            <a:off x="3216260" y="2812732"/>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546679BB-6637-7A4B-86E0-5D0345A20C60}"/>
              </a:ext>
            </a:extLst>
          </p:cNvPr>
          <p:cNvSpPr/>
          <p:nvPr/>
        </p:nvSpPr>
        <p:spPr>
          <a:xfrm rot="5400000">
            <a:off x="3680292" y="2812732"/>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818A37D7-60CE-854B-AADE-1FC860227D74}"/>
              </a:ext>
            </a:extLst>
          </p:cNvPr>
          <p:cNvSpPr/>
          <p:nvPr/>
        </p:nvSpPr>
        <p:spPr>
          <a:xfrm rot="5400000">
            <a:off x="4144325" y="2812732"/>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F1011165-1D4D-1841-B046-39DC749FE486}"/>
              </a:ext>
            </a:extLst>
          </p:cNvPr>
          <p:cNvSpPr/>
          <p:nvPr/>
        </p:nvSpPr>
        <p:spPr>
          <a:xfrm rot="5400000">
            <a:off x="4608357" y="2812732"/>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F64D9F7B-D257-DC4F-8341-29C3FB1784EF}"/>
              </a:ext>
            </a:extLst>
          </p:cNvPr>
          <p:cNvSpPr/>
          <p:nvPr/>
        </p:nvSpPr>
        <p:spPr>
          <a:xfrm rot="5400000">
            <a:off x="896098" y="3276765"/>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B9E2DE47-01D1-6946-952C-11586564F166}"/>
              </a:ext>
            </a:extLst>
          </p:cNvPr>
          <p:cNvSpPr/>
          <p:nvPr/>
        </p:nvSpPr>
        <p:spPr>
          <a:xfrm rot="5400000">
            <a:off x="1360131" y="3276765"/>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4F56B711-38F1-4247-88C9-C45F1B597C5E}"/>
              </a:ext>
            </a:extLst>
          </p:cNvPr>
          <p:cNvSpPr/>
          <p:nvPr/>
        </p:nvSpPr>
        <p:spPr>
          <a:xfrm rot="5400000">
            <a:off x="1824163" y="3276765"/>
            <a:ext cx="325810" cy="32581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FE548739-EFD1-AF49-A821-DE79C18C4F1A}"/>
              </a:ext>
            </a:extLst>
          </p:cNvPr>
          <p:cNvSpPr/>
          <p:nvPr/>
        </p:nvSpPr>
        <p:spPr>
          <a:xfrm rot="5400000">
            <a:off x="2288195" y="3276765"/>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5CC9D922-613E-9E46-8E3D-AB1CFA2C0046}"/>
              </a:ext>
            </a:extLst>
          </p:cNvPr>
          <p:cNvSpPr/>
          <p:nvPr/>
        </p:nvSpPr>
        <p:spPr>
          <a:xfrm rot="5400000">
            <a:off x="2752228" y="3276765"/>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2BFD2E03-D2B1-174D-AE96-7AD02D8FA75C}"/>
              </a:ext>
            </a:extLst>
          </p:cNvPr>
          <p:cNvSpPr/>
          <p:nvPr/>
        </p:nvSpPr>
        <p:spPr>
          <a:xfrm rot="5400000">
            <a:off x="3216260" y="3276765"/>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002896B6-3981-024D-9CEF-0B4465F689FA}"/>
              </a:ext>
            </a:extLst>
          </p:cNvPr>
          <p:cNvSpPr/>
          <p:nvPr/>
        </p:nvSpPr>
        <p:spPr>
          <a:xfrm rot="5400000">
            <a:off x="3680292" y="3276765"/>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44F3139E-A790-A247-A9EF-A9EEC2BD191E}"/>
              </a:ext>
            </a:extLst>
          </p:cNvPr>
          <p:cNvSpPr/>
          <p:nvPr/>
        </p:nvSpPr>
        <p:spPr>
          <a:xfrm rot="5400000">
            <a:off x="4144325" y="3276765"/>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4F9D883D-4E1F-F049-A559-5E0CF175E223}"/>
              </a:ext>
            </a:extLst>
          </p:cNvPr>
          <p:cNvSpPr/>
          <p:nvPr/>
        </p:nvSpPr>
        <p:spPr>
          <a:xfrm rot="5400000">
            <a:off x="4608357" y="3276765"/>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9B6E7991-E1B9-A84D-94BA-EC1FCAB4BA8F}"/>
              </a:ext>
            </a:extLst>
          </p:cNvPr>
          <p:cNvSpPr/>
          <p:nvPr/>
        </p:nvSpPr>
        <p:spPr>
          <a:xfrm rot="5400000">
            <a:off x="896098" y="3740797"/>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5241DA34-F3D9-C54E-B8FE-564B578B77C7}"/>
              </a:ext>
            </a:extLst>
          </p:cNvPr>
          <p:cNvSpPr/>
          <p:nvPr/>
        </p:nvSpPr>
        <p:spPr>
          <a:xfrm rot="5400000">
            <a:off x="1360131" y="3740797"/>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A6C59E07-46B4-DD43-9417-1235E75723B4}"/>
              </a:ext>
            </a:extLst>
          </p:cNvPr>
          <p:cNvSpPr/>
          <p:nvPr/>
        </p:nvSpPr>
        <p:spPr>
          <a:xfrm rot="5400000">
            <a:off x="1824163" y="3740797"/>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AC8A8599-1412-3C40-BDC5-F66EE93C41C4}"/>
              </a:ext>
            </a:extLst>
          </p:cNvPr>
          <p:cNvSpPr/>
          <p:nvPr/>
        </p:nvSpPr>
        <p:spPr>
          <a:xfrm rot="5400000">
            <a:off x="2288195" y="3740797"/>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71ECED41-C8CD-154F-B1B1-F9B117DDE8B4}"/>
              </a:ext>
            </a:extLst>
          </p:cNvPr>
          <p:cNvSpPr/>
          <p:nvPr/>
        </p:nvSpPr>
        <p:spPr>
          <a:xfrm rot="5400000">
            <a:off x="2752228" y="3740797"/>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FC1C49C5-13B7-F447-8299-B95FCDC5843A}"/>
              </a:ext>
            </a:extLst>
          </p:cNvPr>
          <p:cNvSpPr/>
          <p:nvPr/>
        </p:nvSpPr>
        <p:spPr>
          <a:xfrm rot="5400000">
            <a:off x="3216260" y="3740797"/>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0B7B4CBB-D20A-9841-A82C-BAD59ABBEBED}"/>
              </a:ext>
            </a:extLst>
          </p:cNvPr>
          <p:cNvSpPr/>
          <p:nvPr/>
        </p:nvSpPr>
        <p:spPr>
          <a:xfrm rot="5400000">
            <a:off x="3680292" y="3740797"/>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17571FCA-D7F5-7249-8E22-3AB3AAE5AF4E}"/>
              </a:ext>
            </a:extLst>
          </p:cNvPr>
          <p:cNvSpPr/>
          <p:nvPr/>
        </p:nvSpPr>
        <p:spPr>
          <a:xfrm rot="5400000">
            <a:off x="4144325" y="3740797"/>
            <a:ext cx="325810" cy="32581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C2ACE18C-3EFB-C440-8220-C3F45E48D8C4}"/>
              </a:ext>
            </a:extLst>
          </p:cNvPr>
          <p:cNvSpPr/>
          <p:nvPr/>
        </p:nvSpPr>
        <p:spPr>
          <a:xfrm rot="5400000">
            <a:off x="4608357" y="3740797"/>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F212DA5C-4B65-044F-B3B2-B55B8856F497}"/>
              </a:ext>
            </a:extLst>
          </p:cNvPr>
          <p:cNvSpPr/>
          <p:nvPr/>
        </p:nvSpPr>
        <p:spPr>
          <a:xfrm rot="5400000">
            <a:off x="896098" y="4204829"/>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D5FD3A08-A58C-6F4A-AFBC-7CED070A8546}"/>
              </a:ext>
            </a:extLst>
          </p:cNvPr>
          <p:cNvSpPr/>
          <p:nvPr/>
        </p:nvSpPr>
        <p:spPr>
          <a:xfrm rot="5400000">
            <a:off x="1360131" y="4204829"/>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96D554C9-FFFD-D540-8EF5-87AD05B885CF}"/>
              </a:ext>
            </a:extLst>
          </p:cNvPr>
          <p:cNvSpPr/>
          <p:nvPr/>
        </p:nvSpPr>
        <p:spPr>
          <a:xfrm rot="5400000">
            <a:off x="1824163" y="4204829"/>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A1D5EC62-6D50-B349-8BF6-4F9C54C0233C}"/>
              </a:ext>
            </a:extLst>
          </p:cNvPr>
          <p:cNvSpPr/>
          <p:nvPr/>
        </p:nvSpPr>
        <p:spPr>
          <a:xfrm rot="5400000">
            <a:off x="2288195" y="4204829"/>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EFA0F769-FAD0-9E43-AC69-D8347CF4673E}"/>
              </a:ext>
            </a:extLst>
          </p:cNvPr>
          <p:cNvSpPr/>
          <p:nvPr/>
        </p:nvSpPr>
        <p:spPr>
          <a:xfrm rot="5400000">
            <a:off x="2752228" y="4204829"/>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0D4E944A-7C68-CB4F-9306-81C758E8C5A0}"/>
              </a:ext>
            </a:extLst>
          </p:cNvPr>
          <p:cNvSpPr/>
          <p:nvPr/>
        </p:nvSpPr>
        <p:spPr>
          <a:xfrm rot="5400000">
            <a:off x="3216260" y="4204829"/>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30D9596F-6A24-1448-A21A-7CCB06A7262D}"/>
              </a:ext>
            </a:extLst>
          </p:cNvPr>
          <p:cNvSpPr/>
          <p:nvPr/>
        </p:nvSpPr>
        <p:spPr>
          <a:xfrm rot="5400000">
            <a:off x="3680292" y="4204829"/>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BE060D26-0B91-8642-8BD9-169606D22E3E}"/>
              </a:ext>
            </a:extLst>
          </p:cNvPr>
          <p:cNvSpPr/>
          <p:nvPr/>
        </p:nvSpPr>
        <p:spPr>
          <a:xfrm rot="5400000">
            <a:off x="4144325" y="4204829"/>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79064B0E-17D0-694D-983B-9C00510A0722}"/>
              </a:ext>
            </a:extLst>
          </p:cNvPr>
          <p:cNvSpPr/>
          <p:nvPr/>
        </p:nvSpPr>
        <p:spPr>
          <a:xfrm rot="5400000">
            <a:off x="4608357" y="4204829"/>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5EE6C805-FFFC-E54D-97F6-9FEA43333566}"/>
              </a:ext>
            </a:extLst>
          </p:cNvPr>
          <p:cNvSpPr/>
          <p:nvPr/>
        </p:nvSpPr>
        <p:spPr>
          <a:xfrm rot="5400000">
            <a:off x="896098" y="4668862"/>
            <a:ext cx="325810" cy="32581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BD8B753D-E57D-EC46-BC73-20753EDC48A8}"/>
              </a:ext>
            </a:extLst>
          </p:cNvPr>
          <p:cNvSpPr/>
          <p:nvPr/>
        </p:nvSpPr>
        <p:spPr>
          <a:xfrm rot="5400000">
            <a:off x="1360131" y="4668862"/>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10539A21-7B96-D74E-8C06-3916E3120FB1}"/>
              </a:ext>
            </a:extLst>
          </p:cNvPr>
          <p:cNvSpPr/>
          <p:nvPr/>
        </p:nvSpPr>
        <p:spPr>
          <a:xfrm rot="5400000">
            <a:off x="1824163" y="4668862"/>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CBAB0A9A-88F4-DF46-82A5-B937C8C99B5D}"/>
              </a:ext>
            </a:extLst>
          </p:cNvPr>
          <p:cNvSpPr/>
          <p:nvPr/>
        </p:nvSpPr>
        <p:spPr>
          <a:xfrm rot="5400000">
            <a:off x="2288195" y="4668862"/>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3B3624F3-179E-D444-ADA7-8F8F0583C3F8}"/>
              </a:ext>
            </a:extLst>
          </p:cNvPr>
          <p:cNvSpPr/>
          <p:nvPr/>
        </p:nvSpPr>
        <p:spPr>
          <a:xfrm rot="5400000">
            <a:off x="2752228" y="4668862"/>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67002843-9A20-A944-8B86-9628D4BD4507}"/>
              </a:ext>
            </a:extLst>
          </p:cNvPr>
          <p:cNvSpPr/>
          <p:nvPr/>
        </p:nvSpPr>
        <p:spPr>
          <a:xfrm rot="5400000">
            <a:off x="3216260" y="4668862"/>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374F2E2A-8433-DB40-AA37-F24BDF9D9367}"/>
              </a:ext>
            </a:extLst>
          </p:cNvPr>
          <p:cNvSpPr/>
          <p:nvPr/>
        </p:nvSpPr>
        <p:spPr>
          <a:xfrm rot="5400000">
            <a:off x="3680292" y="4668862"/>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FCBF156A-1E86-334C-8399-F41060F00B82}"/>
              </a:ext>
            </a:extLst>
          </p:cNvPr>
          <p:cNvSpPr/>
          <p:nvPr/>
        </p:nvSpPr>
        <p:spPr>
          <a:xfrm rot="5400000">
            <a:off x="4144325" y="4668862"/>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B4B67286-079F-7649-A10F-14C38E1D5EDD}"/>
              </a:ext>
            </a:extLst>
          </p:cNvPr>
          <p:cNvSpPr/>
          <p:nvPr/>
        </p:nvSpPr>
        <p:spPr>
          <a:xfrm rot="5400000">
            <a:off x="4608357" y="4668862"/>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C31A1186-E8DE-C542-B336-497519141AC3}"/>
              </a:ext>
            </a:extLst>
          </p:cNvPr>
          <p:cNvSpPr/>
          <p:nvPr/>
        </p:nvSpPr>
        <p:spPr>
          <a:xfrm rot="5400000">
            <a:off x="896098" y="5132894"/>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8DE757E4-F90E-7C4F-BFB7-E7F9C06A27D4}"/>
              </a:ext>
            </a:extLst>
          </p:cNvPr>
          <p:cNvSpPr/>
          <p:nvPr/>
        </p:nvSpPr>
        <p:spPr>
          <a:xfrm rot="5400000">
            <a:off x="1360131" y="5132894"/>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3FE3E23C-C917-8043-9B6B-C66BE712F3A2}"/>
              </a:ext>
            </a:extLst>
          </p:cNvPr>
          <p:cNvSpPr/>
          <p:nvPr/>
        </p:nvSpPr>
        <p:spPr>
          <a:xfrm rot="5400000">
            <a:off x="1824163" y="5132894"/>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4E3876FD-FF21-7C49-AAF8-EE0E7D98BB98}"/>
              </a:ext>
            </a:extLst>
          </p:cNvPr>
          <p:cNvSpPr/>
          <p:nvPr/>
        </p:nvSpPr>
        <p:spPr>
          <a:xfrm rot="5400000">
            <a:off x="2288195" y="5132894"/>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706C7A6A-6B38-3046-9AF0-661B721C6BFB}"/>
              </a:ext>
            </a:extLst>
          </p:cNvPr>
          <p:cNvSpPr/>
          <p:nvPr/>
        </p:nvSpPr>
        <p:spPr>
          <a:xfrm rot="5400000">
            <a:off x="2752228" y="5132894"/>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09869151-D173-0E49-9FAC-814A593B45F6}"/>
              </a:ext>
            </a:extLst>
          </p:cNvPr>
          <p:cNvSpPr/>
          <p:nvPr/>
        </p:nvSpPr>
        <p:spPr>
          <a:xfrm rot="5400000">
            <a:off x="3216260" y="5132894"/>
            <a:ext cx="325810" cy="32581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44639460-C7F9-8049-ABB8-2BFF210AED9B}"/>
              </a:ext>
            </a:extLst>
          </p:cNvPr>
          <p:cNvSpPr/>
          <p:nvPr/>
        </p:nvSpPr>
        <p:spPr>
          <a:xfrm rot="5400000">
            <a:off x="3680292" y="5132894"/>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B3F5EA1E-0B05-B24F-B31D-5D6CCE3B5E20}"/>
              </a:ext>
            </a:extLst>
          </p:cNvPr>
          <p:cNvSpPr/>
          <p:nvPr/>
        </p:nvSpPr>
        <p:spPr>
          <a:xfrm rot="5400000">
            <a:off x="4144325" y="5132894"/>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AE73BD50-A6BB-5143-81A6-A94069BCBC9D}"/>
              </a:ext>
            </a:extLst>
          </p:cNvPr>
          <p:cNvSpPr/>
          <p:nvPr/>
        </p:nvSpPr>
        <p:spPr>
          <a:xfrm rot="5400000">
            <a:off x="4608357" y="5132894"/>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E80D30C-584F-A142-ACE7-8C1C1831CE54}"/>
              </a:ext>
            </a:extLst>
          </p:cNvPr>
          <p:cNvSpPr txBox="1"/>
          <p:nvPr/>
        </p:nvSpPr>
        <p:spPr>
          <a:xfrm>
            <a:off x="124805" y="208768"/>
            <a:ext cx="4978400" cy="879728"/>
          </a:xfrm>
          <a:prstGeom prst="rect">
            <a:avLst/>
          </a:prstGeom>
          <a:noFill/>
        </p:spPr>
        <p:txBody>
          <a:bodyPr wrap="square" rtlCol="0">
            <a:spAutoFit/>
          </a:bodyPr>
          <a:lstStyle/>
          <a:p>
            <a:pPr algn="ctr"/>
            <a:r>
              <a:rPr lang="en-US" sz="3600" dirty="0"/>
              <a:t>Population = 28</a:t>
            </a:r>
          </a:p>
        </p:txBody>
      </p:sp>
      <p:sp>
        <p:nvSpPr>
          <p:cNvPr id="145" name="TextBox 144">
            <a:extLst>
              <a:ext uri="{FF2B5EF4-FFF2-40B4-BE49-F238E27FC236}">
                <a16:creationId xmlns:a16="http://schemas.microsoft.com/office/drawing/2014/main" id="{53512E59-6C7E-F647-8DF9-8D98925A4593}"/>
              </a:ext>
            </a:extLst>
          </p:cNvPr>
          <p:cNvSpPr txBox="1"/>
          <p:nvPr/>
        </p:nvSpPr>
        <p:spPr>
          <a:xfrm>
            <a:off x="7978775" y="1124446"/>
            <a:ext cx="2711450" cy="646331"/>
          </a:xfrm>
          <a:prstGeom prst="rect">
            <a:avLst/>
          </a:prstGeom>
          <a:noFill/>
        </p:spPr>
        <p:txBody>
          <a:bodyPr wrap="square" rtlCol="0">
            <a:spAutoFit/>
          </a:bodyPr>
          <a:lstStyle/>
          <a:p>
            <a:pPr algn="ctr"/>
            <a:r>
              <a:rPr lang="en-US" sz="3600" dirty="0"/>
              <a:t>Sample = 18</a:t>
            </a:r>
          </a:p>
        </p:txBody>
      </p:sp>
      <p:sp>
        <p:nvSpPr>
          <p:cNvPr id="120" name="Oval 119">
            <a:extLst>
              <a:ext uri="{FF2B5EF4-FFF2-40B4-BE49-F238E27FC236}">
                <a16:creationId xmlns:a16="http://schemas.microsoft.com/office/drawing/2014/main" id="{36E8ABB4-C975-6841-9171-29E4F6527C40}"/>
              </a:ext>
            </a:extLst>
          </p:cNvPr>
          <p:cNvSpPr/>
          <p:nvPr/>
        </p:nvSpPr>
        <p:spPr>
          <a:xfrm rot="5400000">
            <a:off x="7931150" y="17707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BE74BBC2-B18E-D542-9B7E-59E26ACFE915}"/>
              </a:ext>
            </a:extLst>
          </p:cNvPr>
          <p:cNvSpPr/>
          <p:nvPr/>
        </p:nvSpPr>
        <p:spPr>
          <a:xfrm rot="5400000">
            <a:off x="7931150" y="23676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94888AF0-34E9-2241-9CEC-99164A6105C6}"/>
              </a:ext>
            </a:extLst>
          </p:cNvPr>
          <p:cNvSpPr/>
          <p:nvPr/>
        </p:nvSpPr>
        <p:spPr>
          <a:xfrm rot="5400000">
            <a:off x="7931150" y="29645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1A4EC265-4319-FD45-BEEC-D67C5C054A4C}"/>
              </a:ext>
            </a:extLst>
          </p:cNvPr>
          <p:cNvSpPr/>
          <p:nvPr/>
        </p:nvSpPr>
        <p:spPr>
          <a:xfrm rot="5400000">
            <a:off x="7931150" y="35614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E8CF33B6-EE3D-7543-B392-B18088E9BDEC}"/>
              </a:ext>
            </a:extLst>
          </p:cNvPr>
          <p:cNvSpPr/>
          <p:nvPr/>
        </p:nvSpPr>
        <p:spPr>
          <a:xfrm rot="5400000">
            <a:off x="7931150" y="41583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08A73DC7-6BCA-5B47-9459-8BAEA3E33CEE}"/>
              </a:ext>
            </a:extLst>
          </p:cNvPr>
          <p:cNvSpPr/>
          <p:nvPr/>
        </p:nvSpPr>
        <p:spPr>
          <a:xfrm rot="5400000">
            <a:off x="8528050" y="17707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43879313-2FEA-2042-982E-6D10DD2623E9}"/>
              </a:ext>
            </a:extLst>
          </p:cNvPr>
          <p:cNvSpPr/>
          <p:nvPr/>
        </p:nvSpPr>
        <p:spPr>
          <a:xfrm rot="5400000">
            <a:off x="9124950" y="17707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089E5904-E0C0-604D-AAC5-73F71B38A887}"/>
              </a:ext>
            </a:extLst>
          </p:cNvPr>
          <p:cNvSpPr/>
          <p:nvPr/>
        </p:nvSpPr>
        <p:spPr>
          <a:xfrm rot="5400000">
            <a:off x="9721850" y="17707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B7A543FD-C9A9-8042-99FF-672CCCC303F6}"/>
              </a:ext>
            </a:extLst>
          </p:cNvPr>
          <p:cNvSpPr/>
          <p:nvPr/>
        </p:nvSpPr>
        <p:spPr>
          <a:xfrm rot="5400000">
            <a:off x="10318750" y="17707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A7F03C5C-F422-4A4B-97A5-455B83940D93}"/>
              </a:ext>
            </a:extLst>
          </p:cNvPr>
          <p:cNvSpPr/>
          <p:nvPr/>
        </p:nvSpPr>
        <p:spPr>
          <a:xfrm rot="5400000">
            <a:off x="8528050" y="23676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C9789272-7031-8145-A39B-9A14CC88D3A4}"/>
              </a:ext>
            </a:extLst>
          </p:cNvPr>
          <p:cNvSpPr/>
          <p:nvPr/>
        </p:nvSpPr>
        <p:spPr>
          <a:xfrm rot="5400000">
            <a:off x="9124950" y="23676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9A9A1F59-1C76-D34E-BACE-BA83FBA8E982}"/>
              </a:ext>
            </a:extLst>
          </p:cNvPr>
          <p:cNvSpPr/>
          <p:nvPr/>
        </p:nvSpPr>
        <p:spPr>
          <a:xfrm rot="5400000">
            <a:off x="9721850" y="23676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9353C62F-44AA-1D4B-94F9-E12937D73E43}"/>
              </a:ext>
            </a:extLst>
          </p:cNvPr>
          <p:cNvSpPr/>
          <p:nvPr/>
        </p:nvSpPr>
        <p:spPr>
          <a:xfrm rot="5400000">
            <a:off x="10318750" y="23676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BE9CD44F-84AE-E74D-BAA7-BA711DEABF17}"/>
              </a:ext>
            </a:extLst>
          </p:cNvPr>
          <p:cNvSpPr/>
          <p:nvPr/>
        </p:nvSpPr>
        <p:spPr>
          <a:xfrm rot="5400000">
            <a:off x="8528050" y="29645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6C7D5F85-A10A-A34A-8552-157D89390DDF}"/>
              </a:ext>
            </a:extLst>
          </p:cNvPr>
          <p:cNvSpPr/>
          <p:nvPr/>
        </p:nvSpPr>
        <p:spPr>
          <a:xfrm rot="5400000">
            <a:off x="9124950" y="29645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864FE408-1C85-EA43-82BD-B37EA6476C0A}"/>
              </a:ext>
            </a:extLst>
          </p:cNvPr>
          <p:cNvSpPr/>
          <p:nvPr/>
        </p:nvSpPr>
        <p:spPr>
          <a:xfrm rot="5400000">
            <a:off x="9721850" y="29645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1720655A-7174-AF42-A935-9A47DD5860D9}"/>
              </a:ext>
            </a:extLst>
          </p:cNvPr>
          <p:cNvSpPr/>
          <p:nvPr/>
        </p:nvSpPr>
        <p:spPr>
          <a:xfrm rot="5400000">
            <a:off x="10318750" y="29645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4B3FA760-E41E-3649-9D48-5B153CB87F29}"/>
              </a:ext>
            </a:extLst>
          </p:cNvPr>
          <p:cNvSpPr/>
          <p:nvPr/>
        </p:nvSpPr>
        <p:spPr>
          <a:xfrm rot="5400000">
            <a:off x="8528050" y="35614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0DFD26EA-DB40-0746-95C5-3EC8FE89ACE2}"/>
              </a:ext>
            </a:extLst>
          </p:cNvPr>
          <p:cNvSpPr/>
          <p:nvPr/>
        </p:nvSpPr>
        <p:spPr>
          <a:xfrm rot="5400000">
            <a:off x="9124950" y="35614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2D25D026-BEBF-3A4B-B641-BEDBAF25445D}"/>
              </a:ext>
            </a:extLst>
          </p:cNvPr>
          <p:cNvSpPr/>
          <p:nvPr/>
        </p:nvSpPr>
        <p:spPr>
          <a:xfrm rot="5400000">
            <a:off x="9721850" y="35614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3F4B4359-5B09-9444-9678-28D9F0EBEE5B}"/>
              </a:ext>
            </a:extLst>
          </p:cNvPr>
          <p:cNvSpPr/>
          <p:nvPr/>
        </p:nvSpPr>
        <p:spPr>
          <a:xfrm rot="5400000">
            <a:off x="10318750" y="35614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2FAE8446-6AAC-0A4D-953B-97FF310811B8}"/>
              </a:ext>
            </a:extLst>
          </p:cNvPr>
          <p:cNvSpPr/>
          <p:nvPr/>
        </p:nvSpPr>
        <p:spPr>
          <a:xfrm rot="5400000">
            <a:off x="8528050" y="41583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28CD5BBE-CA1F-1648-AFAC-516A47AD3DE0}"/>
              </a:ext>
            </a:extLst>
          </p:cNvPr>
          <p:cNvSpPr/>
          <p:nvPr/>
        </p:nvSpPr>
        <p:spPr>
          <a:xfrm rot="5400000">
            <a:off x="9124950" y="41583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F158F027-00AB-3047-9749-B9ED050F44C2}"/>
              </a:ext>
            </a:extLst>
          </p:cNvPr>
          <p:cNvSpPr/>
          <p:nvPr/>
        </p:nvSpPr>
        <p:spPr>
          <a:xfrm rot="5400000">
            <a:off x="9721850" y="41583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2C500A03-FD0F-914E-BECB-2E350795F669}"/>
              </a:ext>
            </a:extLst>
          </p:cNvPr>
          <p:cNvSpPr/>
          <p:nvPr/>
        </p:nvSpPr>
        <p:spPr>
          <a:xfrm rot="5400000">
            <a:off x="10318750" y="41583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0DEB6B-5F2B-C94E-B24D-CDA9FC5A3D89}"/>
              </a:ext>
            </a:extLst>
          </p:cNvPr>
          <p:cNvSpPr/>
          <p:nvPr/>
        </p:nvSpPr>
        <p:spPr>
          <a:xfrm>
            <a:off x="292100" y="5664200"/>
            <a:ext cx="3022600" cy="11049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DBF22342-FC19-7D4A-BF29-4BA98476FA3E}"/>
              </a:ext>
            </a:extLst>
          </p:cNvPr>
          <p:cNvSpPr/>
          <p:nvPr/>
        </p:nvSpPr>
        <p:spPr>
          <a:xfrm>
            <a:off x="5486185" y="2532101"/>
            <a:ext cx="1771650" cy="1371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FE34BB60-4D19-B94C-84C4-65F008A49B43}"/>
              </a:ext>
            </a:extLst>
          </p:cNvPr>
          <p:cNvSpPr/>
          <p:nvPr/>
        </p:nvSpPr>
        <p:spPr>
          <a:xfrm rot="5400000">
            <a:off x="432066" y="5814130"/>
            <a:ext cx="325810" cy="3258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62B3B66-B3FC-3843-B478-15DD5E2FFE13}"/>
              </a:ext>
            </a:extLst>
          </p:cNvPr>
          <p:cNvSpPr txBox="1"/>
          <p:nvPr/>
        </p:nvSpPr>
        <p:spPr>
          <a:xfrm>
            <a:off x="720617" y="5792369"/>
            <a:ext cx="2532902" cy="369332"/>
          </a:xfrm>
          <a:prstGeom prst="rect">
            <a:avLst/>
          </a:prstGeom>
          <a:noFill/>
        </p:spPr>
        <p:txBody>
          <a:bodyPr wrap="square" rtlCol="0">
            <a:spAutoFit/>
          </a:bodyPr>
          <a:lstStyle/>
          <a:p>
            <a:r>
              <a:rPr lang="en-US" dirty="0"/>
              <a:t>Not Professional Runner</a:t>
            </a:r>
          </a:p>
        </p:txBody>
      </p:sp>
      <p:sp>
        <p:nvSpPr>
          <p:cNvPr id="147" name="Oval 146">
            <a:extLst>
              <a:ext uri="{FF2B5EF4-FFF2-40B4-BE49-F238E27FC236}">
                <a16:creationId xmlns:a16="http://schemas.microsoft.com/office/drawing/2014/main" id="{95303E9B-4EA0-5E41-8516-2B7953E27727}"/>
              </a:ext>
            </a:extLst>
          </p:cNvPr>
          <p:cNvSpPr/>
          <p:nvPr/>
        </p:nvSpPr>
        <p:spPr>
          <a:xfrm rot="5400000">
            <a:off x="432066" y="6332461"/>
            <a:ext cx="325810" cy="32581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a:extLst>
              <a:ext uri="{FF2B5EF4-FFF2-40B4-BE49-F238E27FC236}">
                <a16:creationId xmlns:a16="http://schemas.microsoft.com/office/drawing/2014/main" id="{B932CA2A-A788-DC4A-AD0E-0C9540196FA6}"/>
              </a:ext>
            </a:extLst>
          </p:cNvPr>
          <p:cNvSpPr txBox="1"/>
          <p:nvPr/>
        </p:nvSpPr>
        <p:spPr>
          <a:xfrm>
            <a:off x="720617" y="6310700"/>
            <a:ext cx="2532902" cy="369332"/>
          </a:xfrm>
          <a:prstGeom prst="rect">
            <a:avLst/>
          </a:prstGeom>
          <a:noFill/>
        </p:spPr>
        <p:txBody>
          <a:bodyPr wrap="square" rtlCol="0">
            <a:spAutoFit/>
          </a:bodyPr>
          <a:lstStyle/>
          <a:p>
            <a:r>
              <a:rPr lang="en-US" dirty="0"/>
              <a:t>Professional Runner</a:t>
            </a:r>
          </a:p>
        </p:txBody>
      </p:sp>
    </p:spTree>
    <p:extLst>
      <p:ext uri="{BB962C8B-B14F-4D97-AF65-F5344CB8AC3E}">
        <p14:creationId xmlns:p14="http://schemas.microsoft.com/office/powerpoint/2010/main" val="2178839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71F0E74C-FCF6-984A-BF09-8DD0A0A03861}"/>
              </a:ext>
            </a:extLst>
          </p:cNvPr>
          <p:cNvSpPr/>
          <p:nvPr/>
        </p:nvSpPr>
        <p:spPr>
          <a:xfrm>
            <a:off x="55693" y="5336920"/>
            <a:ext cx="3749414" cy="1368680"/>
          </a:xfrm>
          <a:prstGeom prst="roundRect">
            <a:avLst/>
          </a:prstGeom>
          <a:noFill/>
          <a:ln w="38100">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alpha val="50000"/>
                  </a:schemeClr>
                </a:solidFill>
              </a:rPr>
              <a:t>People are </a:t>
            </a:r>
            <a:r>
              <a:rPr lang="en-US" sz="2400" dirty="0">
                <a:solidFill>
                  <a:srgbClr val="C00000">
                    <a:alpha val="50000"/>
                  </a:srgbClr>
                </a:solidFill>
              </a:rPr>
              <a:t>systematic</a:t>
            </a:r>
            <a:r>
              <a:rPr lang="en-US" sz="2400" dirty="0">
                <a:solidFill>
                  <a:schemeClr val="tx1">
                    <a:alpha val="50000"/>
                  </a:schemeClr>
                </a:solidFill>
              </a:rPr>
              <a:t>ally different in sample and population</a:t>
            </a:r>
          </a:p>
        </p:txBody>
      </p:sp>
      <p:sp>
        <p:nvSpPr>
          <p:cNvPr id="13" name="Rounded Rectangle 12">
            <a:extLst>
              <a:ext uri="{FF2B5EF4-FFF2-40B4-BE49-F238E27FC236}">
                <a16:creationId xmlns:a16="http://schemas.microsoft.com/office/drawing/2014/main" id="{F20736EA-38FF-4846-9378-CE924470F4D0}"/>
              </a:ext>
            </a:extLst>
          </p:cNvPr>
          <p:cNvSpPr/>
          <p:nvPr/>
        </p:nvSpPr>
        <p:spPr>
          <a:xfrm>
            <a:off x="4221293" y="53369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rPr>
              <a:t>Systematic</a:t>
            </a:r>
            <a:r>
              <a:rPr lang="en-US" sz="2800" dirty="0">
                <a:solidFill>
                  <a:schemeClr val="tx1"/>
                </a:solidFill>
              </a:rPr>
              <a:t> errors in the way we collect data</a:t>
            </a:r>
          </a:p>
        </p:txBody>
      </p:sp>
      <p:sp>
        <p:nvSpPr>
          <p:cNvPr id="14" name="Rounded Rectangle 13">
            <a:extLst>
              <a:ext uri="{FF2B5EF4-FFF2-40B4-BE49-F238E27FC236}">
                <a16:creationId xmlns:a16="http://schemas.microsoft.com/office/drawing/2014/main" id="{547D97CC-D9D4-BF4A-A32B-73D2C3EB0C0C}"/>
              </a:ext>
            </a:extLst>
          </p:cNvPr>
          <p:cNvSpPr/>
          <p:nvPr/>
        </p:nvSpPr>
        <p:spPr>
          <a:xfrm>
            <a:off x="8178800" y="5336920"/>
            <a:ext cx="3749414" cy="1368680"/>
          </a:xfrm>
          <a:prstGeom prst="roundRect">
            <a:avLst/>
          </a:prstGeom>
          <a:noFill/>
          <a:ln w="38100">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7" name="Rounded Rectangle 16">
            <a:extLst>
              <a:ext uri="{FF2B5EF4-FFF2-40B4-BE49-F238E27FC236}">
                <a16:creationId xmlns:a16="http://schemas.microsoft.com/office/drawing/2014/main" id="{4A0CC2AD-4FEF-FE4D-BE52-E3A00CE5A282}"/>
              </a:ext>
            </a:extLst>
          </p:cNvPr>
          <p:cNvSpPr/>
          <p:nvPr/>
        </p:nvSpPr>
        <p:spPr>
          <a:xfrm>
            <a:off x="4221293" y="152400"/>
            <a:ext cx="3749414" cy="1368680"/>
          </a:xfrm>
          <a:prstGeom prst="roundRect">
            <a:avLst/>
          </a:prstGeom>
          <a:noFill/>
          <a:ln w="38100">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alpha val="50000"/>
                  </a:schemeClr>
                </a:solidFill>
              </a:rPr>
              <a:t>Measure</a:t>
            </a:r>
          </a:p>
        </p:txBody>
      </p:sp>
      <p:sp>
        <p:nvSpPr>
          <p:cNvPr id="18" name="Rounded Rectangle 17">
            <a:extLst>
              <a:ext uri="{FF2B5EF4-FFF2-40B4-BE49-F238E27FC236}">
                <a16:creationId xmlns:a16="http://schemas.microsoft.com/office/drawing/2014/main" id="{CAFD98C2-55EA-DB44-9377-7E356833C4A9}"/>
              </a:ext>
            </a:extLst>
          </p:cNvPr>
          <p:cNvSpPr/>
          <p:nvPr/>
        </p:nvSpPr>
        <p:spPr>
          <a:xfrm>
            <a:off x="55693" y="1336420"/>
            <a:ext cx="3749414" cy="1368680"/>
          </a:xfrm>
          <a:prstGeom prst="roundRect">
            <a:avLst/>
          </a:prstGeom>
          <a:noFill/>
          <a:ln w="38100">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alpha val="50000"/>
                  </a:schemeClr>
                </a:solidFill>
              </a:rPr>
              <a:t>Truth</a:t>
            </a:r>
          </a:p>
        </p:txBody>
      </p:sp>
      <p:sp>
        <p:nvSpPr>
          <p:cNvPr id="19" name="Rounded Rectangle 18">
            <a:extLst>
              <a:ext uri="{FF2B5EF4-FFF2-40B4-BE49-F238E27FC236}">
                <a16:creationId xmlns:a16="http://schemas.microsoft.com/office/drawing/2014/main" id="{A3E2F436-21FE-464B-A014-BE96999A21FE}"/>
              </a:ext>
            </a:extLst>
          </p:cNvPr>
          <p:cNvSpPr/>
          <p:nvPr/>
        </p:nvSpPr>
        <p:spPr>
          <a:xfrm>
            <a:off x="8386893" y="13364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Error</a:t>
            </a:r>
          </a:p>
        </p:txBody>
      </p:sp>
      <p:cxnSp>
        <p:nvCxnSpPr>
          <p:cNvPr id="20" name="Straight Arrow Connector 19">
            <a:extLst>
              <a:ext uri="{FF2B5EF4-FFF2-40B4-BE49-F238E27FC236}">
                <a16:creationId xmlns:a16="http://schemas.microsoft.com/office/drawing/2014/main" id="{32E0A994-F512-D148-B0B3-DB18B5FA3472}"/>
              </a:ext>
            </a:extLst>
          </p:cNvPr>
          <p:cNvCxnSpPr>
            <a:cxnSpLocks/>
            <a:stCxn id="19" idx="1"/>
            <a:endCxn id="17" idx="2"/>
          </p:cNvCxnSpPr>
          <p:nvPr/>
        </p:nvCxnSpPr>
        <p:spPr>
          <a:xfrm flipH="1" flipV="1">
            <a:off x="6096000" y="1521080"/>
            <a:ext cx="2290893" cy="499680"/>
          </a:xfrm>
          <a:prstGeom prst="straightConnector1">
            <a:avLst/>
          </a:prstGeom>
          <a:ln w="38100">
            <a:solidFill>
              <a:schemeClr val="tx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830CA22-6D9D-0D4F-AADC-2586ED100D80}"/>
              </a:ext>
            </a:extLst>
          </p:cNvPr>
          <p:cNvCxnSpPr>
            <a:cxnSpLocks/>
            <a:stCxn id="18" idx="3"/>
            <a:endCxn id="17" idx="2"/>
          </p:cNvCxnSpPr>
          <p:nvPr/>
        </p:nvCxnSpPr>
        <p:spPr>
          <a:xfrm flipV="1">
            <a:off x="3805107" y="1521080"/>
            <a:ext cx="2290893" cy="499680"/>
          </a:xfrm>
          <a:prstGeom prst="straightConnector1">
            <a:avLst/>
          </a:prstGeom>
          <a:ln w="38100">
            <a:solidFill>
              <a:schemeClr val="tx1">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4DC295F6-6F27-4642-95F5-BB2F4ECBA9B6}"/>
              </a:ext>
            </a:extLst>
          </p:cNvPr>
          <p:cNvSpPr/>
          <p:nvPr/>
        </p:nvSpPr>
        <p:spPr>
          <a:xfrm>
            <a:off x="55693" y="3336670"/>
            <a:ext cx="3749414" cy="1368680"/>
          </a:xfrm>
          <a:prstGeom prst="roundRect">
            <a:avLst/>
          </a:prstGeom>
          <a:noFill/>
          <a:ln w="38100">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alpha val="50000"/>
                  </a:schemeClr>
                </a:solidFill>
              </a:rPr>
              <a:t>People are </a:t>
            </a:r>
            <a:r>
              <a:rPr lang="en-US" sz="2800" dirty="0">
                <a:solidFill>
                  <a:srgbClr val="C00000">
                    <a:alpha val="50000"/>
                  </a:srgbClr>
                </a:solidFill>
              </a:rPr>
              <a:t>random</a:t>
            </a:r>
            <a:r>
              <a:rPr lang="en-US" sz="2800" dirty="0">
                <a:solidFill>
                  <a:schemeClr val="tx1">
                    <a:alpha val="50000"/>
                  </a:schemeClr>
                </a:solidFill>
              </a:rPr>
              <a:t>ly different in sample and population</a:t>
            </a:r>
          </a:p>
        </p:txBody>
      </p:sp>
      <p:sp>
        <p:nvSpPr>
          <p:cNvPr id="23" name="Rounded Rectangle 22">
            <a:extLst>
              <a:ext uri="{FF2B5EF4-FFF2-40B4-BE49-F238E27FC236}">
                <a16:creationId xmlns:a16="http://schemas.microsoft.com/office/drawing/2014/main" id="{4AFA6B1B-A762-9B4E-91B8-68A59C2AA1B6}"/>
              </a:ext>
            </a:extLst>
          </p:cNvPr>
          <p:cNvSpPr/>
          <p:nvPr/>
        </p:nvSpPr>
        <p:spPr>
          <a:xfrm>
            <a:off x="4221293" y="333667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Systematic</a:t>
            </a:r>
          </a:p>
        </p:txBody>
      </p:sp>
      <p:cxnSp>
        <p:nvCxnSpPr>
          <p:cNvPr id="24" name="Elbow Connector 23">
            <a:extLst>
              <a:ext uri="{FF2B5EF4-FFF2-40B4-BE49-F238E27FC236}">
                <a16:creationId xmlns:a16="http://schemas.microsoft.com/office/drawing/2014/main" id="{776F8FC4-6EAE-104B-A8F3-0DB751B762C5}"/>
              </a:ext>
            </a:extLst>
          </p:cNvPr>
          <p:cNvCxnSpPr>
            <a:stCxn id="19" idx="2"/>
            <a:endCxn id="22" idx="0"/>
          </p:cNvCxnSpPr>
          <p:nvPr/>
        </p:nvCxnSpPr>
        <p:spPr>
          <a:xfrm rot="5400000">
            <a:off x="5780215" y="-1144715"/>
            <a:ext cx="631570" cy="8331200"/>
          </a:xfrm>
          <a:prstGeom prst="bentConnector3">
            <a:avLst/>
          </a:prstGeom>
          <a:ln w="38100">
            <a:solidFill>
              <a:schemeClr val="tx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C5B4EFCF-AD50-9E4E-8990-E9F194F9C974}"/>
              </a:ext>
            </a:extLst>
          </p:cNvPr>
          <p:cNvCxnSpPr>
            <a:stCxn id="19" idx="2"/>
            <a:endCxn id="23" idx="0"/>
          </p:cNvCxnSpPr>
          <p:nvPr/>
        </p:nvCxnSpPr>
        <p:spPr>
          <a:xfrm rot="5400000">
            <a:off x="7863015" y="938085"/>
            <a:ext cx="631570" cy="41656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9E78FEF-E8DA-7D40-8B7B-1A3C11318C1C}"/>
              </a:ext>
            </a:extLst>
          </p:cNvPr>
          <p:cNvCxnSpPr>
            <a:stCxn id="23" idx="2"/>
          </p:cNvCxnSpPr>
          <p:nvPr/>
        </p:nvCxnSpPr>
        <p:spPr>
          <a:xfrm>
            <a:off x="6096000" y="4705350"/>
            <a:ext cx="0" cy="63157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3AC0C9D9-3FD8-8C49-A1E6-7894971B77FB}"/>
              </a:ext>
            </a:extLst>
          </p:cNvPr>
          <p:cNvCxnSpPr>
            <a:stCxn id="23" idx="2"/>
          </p:cNvCxnSpPr>
          <p:nvPr/>
        </p:nvCxnSpPr>
        <p:spPr>
          <a:xfrm rot="5400000">
            <a:off x="3697415" y="2938335"/>
            <a:ext cx="631570" cy="4165600"/>
          </a:xfrm>
          <a:prstGeom prst="bentConnector3">
            <a:avLst/>
          </a:prstGeom>
          <a:ln w="38100">
            <a:solidFill>
              <a:schemeClr val="tx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CB21E10F-F2EC-714D-A2E6-C00EE3F38623}"/>
              </a:ext>
            </a:extLst>
          </p:cNvPr>
          <p:cNvCxnSpPr>
            <a:stCxn id="23" idx="2"/>
          </p:cNvCxnSpPr>
          <p:nvPr/>
        </p:nvCxnSpPr>
        <p:spPr>
          <a:xfrm rot="16200000" flipH="1">
            <a:off x="7758968" y="3042381"/>
            <a:ext cx="631570" cy="3957507"/>
          </a:xfrm>
          <a:prstGeom prst="bentConnector3">
            <a:avLst/>
          </a:prstGeom>
          <a:ln w="38100">
            <a:solidFill>
              <a:schemeClr val="tx1">
                <a:alpha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6185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Box 144">
            <a:extLst>
              <a:ext uri="{FF2B5EF4-FFF2-40B4-BE49-F238E27FC236}">
                <a16:creationId xmlns:a16="http://schemas.microsoft.com/office/drawing/2014/main" id="{53512E59-6C7E-F647-8DF9-8D98925A4593}"/>
              </a:ext>
            </a:extLst>
          </p:cNvPr>
          <p:cNvSpPr txBox="1"/>
          <p:nvPr/>
        </p:nvSpPr>
        <p:spPr>
          <a:xfrm>
            <a:off x="0" y="0"/>
            <a:ext cx="4098925" cy="1200329"/>
          </a:xfrm>
          <a:prstGeom prst="rect">
            <a:avLst/>
          </a:prstGeom>
          <a:noFill/>
        </p:spPr>
        <p:txBody>
          <a:bodyPr wrap="square" rtlCol="0">
            <a:spAutoFit/>
          </a:bodyPr>
          <a:lstStyle/>
          <a:p>
            <a:pPr algn="ctr"/>
            <a:r>
              <a:rPr lang="en-US" sz="3600" dirty="0"/>
              <a:t>Standard Diet True Weight  = 150</a:t>
            </a:r>
          </a:p>
        </p:txBody>
      </p:sp>
      <p:grpSp>
        <p:nvGrpSpPr>
          <p:cNvPr id="2" name="Group 1">
            <a:extLst>
              <a:ext uri="{FF2B5EF4-FFF2-40B4-BE49-F238E27FC236}">
                <a16:creationId xmlns:a16="http://schemas.microsoft.com/office/drawing/2014/main" id="{198286F6-58B5-194F-8FFB-96C2319D9F00}"/>
              </a:ext>
            </a:extLst>
          </p:cNvPr>
          <p:cNvGrpSpPr/>
          <p:nvPr/>
        </p:nvGrpSpPr>
        <p:grpSpPr>
          <a:xfrm>
            <a:off x="1163201" y="1351679"/>
            <a:ext cx="1772521" cy="1772521"/>
            <a:chOff x="7931150" y="1770779"/>
            <a:chExt cx="2806700" cy="2806700"/>
          </a:xfrm>
        </p:grpSpPr>
        <p:sp>
          <p:nvSpPr>
            <p:cNvPr id="120" name="Oval 119">
              <a:extLst>
                <a:ext uri="{FF2B5EF4-FFF2-40B4-BE49-F238E27FC236}">
                  <a16:creationId xmlns:a16="http://schemas.microsoft.com/office/drawing/2014/main" id="{36E8ABB4-C975-6841-9171-29E4F6527C40}"/>
                </a:ext>
              </a:extLst>
            </p:cNvPr>
            <p:cNvSpPr/>
            <p:nvPr/>
          </p:nvSpPr>
          <p:spPr>
            <a:xfrm rot="5400000">
              <a:off x="7931150" y="17707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BE74BBC2-B18E-D542-9B7E-59E26ACFE915}"/>
                </a:ext>
              </a:extLst>
            </p:cNvPr>
            <p:cNvSpPr/>
            <p:nvPr/>
          </p:nvSpPr>
          <p:spPr>
            <a:xfrm rot="5400000">
              <a:off x="7931150" y="23676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94888AF0-34E9-2241-9CEC-99164A6105C6}"/>
                </a:ext>
              </a:extLst>
            </p:cNvPr>
            <p:cNvSpPr/>
            <p:nvPr/>
          </p:nvSpPr>
          <p:spPr>
            <a:xfrm rot="5400000">
              <a:off x="7931150" y="29645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1A4EC265-4319-FD45-BEEC-D67C5C054A4C}"/>
                </a:ext>
              </a:extLst>
            </p:cNvPr>
            <p:cNvSpPr/>
            <p:nvPr/>
          </p:nvSpPr>
          <p:spPr>
            <a:xfrm rot="5400000">
              <a:off x="7931150" y="35614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E8CF33B6-EE3D-7543-B392-B18088E9BDEC}"/>
                </a:ext>
              </a:extLst>
            </p:cNvPr>
            <p:cNvSpPr/>
            <p:nvPr/>
          </p:nvSpPr>
          <p:spPr>
            <a:xfrm rot="5400000">
              <a:off x="7931150" y="41583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08A73DC7-6BCA-5B47-9459-8BAEA3E33CEE}"/>
                </a:ext>
              </a:extLst>
            </p:cNvPr>
            <p:cNvSpPr/>
            <p:nvPr/>
          </p:nvSpPr>
          <p:spPr>
            <a:xfrm rot="5400000">
              <a:off x="8528050" y="17707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43879313-2FEA-2042-982E-6D10DD2623E9}"/>
                </a:ext>
              </a:extLst>
            </p:cNvPr>
            <p:cNvSpPr/>
            <p:nvPr/>
          </p:nvSpPr>
          <p:spPr>
            <a:xfrm rot="5400000">
              <a:off x="9124950" y="17707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089E5904-E0C0-604D-AAC5-73F71B38A887}"/>
                </a:ext>
              </a:extLst>
            </p:cNvPr>
            <p:cNvSpPr/>
            <p:nvPr/>
          </p:nvSpPr>
          <p:spPr>
            <a:xfrm rot="5400000">
              <a:off x="9721850" y="17707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B7A543FD-C9A9-8042-99FF-672CCCC303F6}"/>
                </a:ext>
              </a:extLst>
            </p:cNvPr>
            <p:cNvSpPr/>
            <p:nvPr/>
          </p:nvSpPr>
          <p:spPr>
            <a:xfrm rot="5400000">
              <a:off x="10318750" y="17707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A7F03C5C-F422-4A4B-97A5-455B83940D93}"/>
                </a:ext>
              </a:extLst>
            </p:cNvPr>
            <p:cNvSpPr/>
            <p:nvPr/>
          </p:nvSpPr>
          <p:spPr>
            <a:xfrm rot="5400000">
              <a:off x="8528050" y="23676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C9789272-7031-8145-A39B-9A14CC88D3A4}"/>
                </a:ext>
              </a:extLst>
            </p:cNvPr>
            <p:cNvSpPr/>
            <p:nvPr/>
          </p:nvSpPr>
          <p:spPr>
            <a:xfrm rot="5400000">
              <a:off x="9124950" y="23676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9A9A1F59-1C76-D34E-BACE-BA83FBA8E982}"/>
                </a:ext>
              </a:extLst>
            </p:cNvPr>
            <p:cNvSpPr/>
            <p:nvPr/>
          </p:nvSpPr>
          <p:spPr>
            <a:xfrm rot="5400000">
              <a:off x="9721850" y="23676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9353C62F-44AA-1D4B-94F9-E12937D73E43}"/>
                </a:ext>
              </a:extLst>
            </p:cNvPr>
            <p:cNvSpPr/>
            <p:nvPr/>
          </p:nvSpPr>
          <p:spPr>
            <a:xfrm rot="5400000">
              <a:off x="10318750" y="23676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BE9CD44F-84AE-E74D-BAA7-BA711DEABF17}"/>
                </a:ext>
              </a:extLst>
            </p:cNvPr>
            <p:cNvSpPr/>
            <p:nvPr/>
          </p:nvSpPr>
          <p:spPr>
            <a:xfrm rot="5400000">
              <a:off x="8528050" y="29645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6C7D5F85-A10A-A34A-8552-157D89390DDF}"/>
                </a:ext>
              </a:extLst>
            </p:cNvPr>
            <p:cNvSpPr/>
            <p:nvPr/>
          </p:nvSpPr>
          <p:spPr>
            <a:xfrm rot="5400000">
              <a:off x="9124950" y="29645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864FE408-1C85-EA43-82BD-B37EA6476C0A}"/>
                </a:ext>
              </a:extLst>
            </p:cNvPr>
            <p:cNvSpPr/>
            <p:nvPr/>
          </p:nvSpPr>
          <p:spPr>
            <a:xfrm rot="5400000">
              <a:off x="9721850" y="29645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1720655A-7174-AF42-A935-9A47DD5860D9}"/>
                </a:ext>
              </a:extLst>
            </p:cNvPr>
            <p:cNvSpPr/>
            <p:nvPr/>
          </p:nvSpPr>
          <p:spPr>
            <a:xfrm rot="5400000">
              <a:off x="10318750" y="29645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4B3FA760-E41E-3649-9D48-5B153CB87F29}"/>
                </a:ext>
              </a:extLst>
            </p:cNvPr>
            <p:cNvSpPr/>
            <p:nvPr/>
          </p:nvSpPr>
          <p:spPr>
            <a:xfrm rot="5400000">
              <a:off x="8528050" y="35614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0DFD26EA-DB40-0746-95C5-3EC8FE89ACE2}"/>
                </a:ext>
              </a:extLst>
            </p:cNvPr>
            <p:cNvSpPr/>
            <p:nvPr/>
          </p:nvSpPr>
          <p:spPr>
            <a:xfrm rot="5400000">
              <a:off x="9124950" y="35614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2D25D026-BEBF-3A4B-B641-BEDBAF25445D}"/>
                </a:ext>
              </a:extLst>
            </p:cNvPr>
            <p:cNvSpPr/>
            <p:nvPr/>
          </p:nvSpPr>
          <p:spPr>
            <a:xfrm rot="5400000">
              <a:off x="9721850" y="35614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3F4B4359-5B09-9444-9678-28D9F0EBEE5B}"/>
                </a:ext>
              </a:extLst>
            </p:cNvPr>
            <p:cNvSpPr/>
            <p:nvPr/>
          </p:nvSpPr>
          <p:spPr>
            <a:xfrm rot="5400000">
              <a:off x="10318750" y="35614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2FAE8446-6AAC-0A4D-953B-97FF310811B8}"/>
                </a:ext>
              </a:extLst>
            </p:cNvPr>
            <p:cNvSpPr/>
            <p:nvPr/>
          </p:nvSpPr>
          <p:spPr>
            <a:xfrm rot="5400000">
              <a:off x="8528050" y="41583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28CD5BBE-CA1F-1648-AFAC-516A47AD3DE0}"/>
                </a:ext>
              </a:extLst>
            </p:cNvPr>
            <p:cNvSpPr/>
            <p:nvPr/>
          </p:nvSpPr>
          <p:spPr>
            <a:xfrm rot="5400000">
              <a:off x="9124950" y="41583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F158F027-00AB-3047-9749-B9ED050F44C2}"/>
                </a:ext>
              </a:extLst>
            </p:cNvPr>
            <p:cNvSpPr/>
            <p:nvPr/>
          </p:nvSpPr>
          <p:spPr>
            <a:xfrm rot="5400000">
              <a:off x="9721850" y="41583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2C500A03-FD0F-914E-BECB-2E350795F669}"/>
                </a:ext>
              </a:extLst>
            </p:cNvPr>
            <p:cNvSpPr/>
            <p:nvPr/>
          </p:nvSpPr>
          <p:spPr>
            <a:xfrm rot="5400000">
              <a:off x="10318750" y="41583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ight Arrow 23">
            <a:extLst>
              <a:ext uri="{FF2B5EF4-FFF2-40B4-BE49-F238E27FC236}">
                <a16:creationId xmlns:a16="http://schemas.microsoft.com/office/drawing/2014/main" id="{DBF22342-FC19-7D4A-BF29-4BA98476FA3E}"/>
              </a:ext>
            </a:extLst>
          </p:cNvPr>
          <p:cNvSpPr/>
          <p:nvPr/>
        </p:nvSpPr>
        <p:spPr>
          <a:xfrm>
            <a:off x="5726906" y="1559632"/>
            <a:ext cx="1771650" cy="1371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extBox 148">
            <a:extLst>
              <a:ext uri="{FF2B5EF4-FFF2-40B4-BE49-F238E27FC236}">
                <a16:creationId xmlns:a16="http://schemas.microsoft.com/office/drawing/2014/main" id="{F536C0AD-03CB-D343-89A3-E5D153430D6D}"/>
              </a:ext>
            </a:extLst>
          </p:cNvPr>
          <p:cNvSpPr txBox="1"/>
          <p:nvPr/>
        </p:nvSpPr>
        <p:spPr>
          <a:xfrm>
            <a:off x="7315201" y="0"/>
            <a:ext cx="4876802" cy="1200329"/>
          </a:xfrm>
          <a:prstGeom prst="rect">
            <a:avLst/>
          </a:prstGeom>
          <a:noFill/>
        </p:spPr>
        <p:txBody>
          <a:bodyPr wrap="square" rtlCol="0">
            <a:spAutoFit/>
          </a:bodyPr>
          <a:lstStyle/>
          <a:p>
            <a:pPr algn="ctr"/>
            <a:r>
              <a:rPr lang="en-US" sz="3600" dirty="0"/>
              <a:t>Standard Diet Measured Weight  = 150</a:t>
            </a:r>
          </a:p>
        </p:txBody>
      </p:sp>
      <p:grpSp>
        <p:nvGrpSpPr>
          <p:cNvPr id="150" name="Group 149">
            <a:extLst>
              <a:ext uri="{FF2B5EF4-FFF2-40B4-BE49-F238E27FC236}">
                <a16:creationId xmlns:a16="http://schemas.microsoft.com/office/drawing/2014/main" id="{BCD6DC54-55AC-1B4D-8F4A-BC929DF49A05}"/>
              </a:ext>
            </a:extLst>
          </p:cNvPr>
          <p:cNvGrpSpPr/>
          <p:nvPr/>
        </p:nvGrpSpPr>
        <p:grpSpPr>
          <a:xfrm>
            <a:off x="8867341" y="1351679"/>
            <a:ext cx="1772521" cy="1772521"/>
            <a:chOff x="7931150" y="1770779"/>
            <a:chExt cx="2806700" cy="2806700"/>
          </a:xfrm>
        </p:grpSpPr>
        <p:sp>
          <p:nvSpPr>
            <p:cNvPr id="151" name="Oval 150">
              <a:extLst>
                <a:ext uri="{FF2B5EF4-FFF2-40B4-BE49-F238E27FC236}">
                  <a16:creationId xmlns:a16="http://schemas.microsoft.com/office/drawing/2014/main" id="{099CFFFC-B9CE-5843-AA69-2DF543FFDCDD}"/>
                </a:ext>
              </a:extLst>
            </p:cNvPr>
            <p:cNvSpPr/>
            <p:nvPr/>
          </p:nvSpPr>
          <p:spPr>
            <a:xfrm rot="5400000">
              <a:off x="7931150" y="17707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CEA32C14-40AF-AA48-98C7-34DB9FD5F1EF}"/>
                </a:ext>
              </a:extLst>
            </p:cNvPr>
            <p:cNvSpPr/>
            <p:nvPr/>
          </p:nvSpPr>
          <p:spPr>
            <a:xfrm rot="5400000">
              <a:off x="7931150" y="23676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2494F063-E7BD-4949-B9BD-B00B6D4E8C0A}"/>
                </a:ext>
              </a:extLst>
            </p:cNvPr>
            <p:cNvSpPr/>
            <p:nvPr/>
          </p:nvSpPr>
          <p:spPr>
            <a:xfrm rot="5400000">
              <a:off x="7931150" y="29645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DE9B6553-6533-934C-83D9-F34367DF9C2E}"/>
                </a:ext>
              </a:extLst>
            </p:cNvPr>
            <p:cNvSpPr/>
            <p:nvPr/>
          </p:nvSpPr>
          <p:spPr>
            <a:xfrm rot="5400000">
              <a:off x="7931150" y="35614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997A4679-1A8D-194E-B966-A056ADE33017}"/>
                </a:ext>
              </a:extLst>
            </p:cNvPr>
            <p:cNvSpPr/>
            <p:nvPr/>
          </p:nvSpPr>
          <p:spPr>
            <a:xfrm rot="5400000">
              <a:off x="7931150" y="41583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2AC48A53-A39D-BA44-85A4-DC17D1E091F5}"/>
                </a:ext>
              </a:extLst>
            </p:cNvPr>
            <p:cNvSpPr/>
            <p:nvPr/>
          </p:nvSpPr>
          <p:spPr>
            <a:xfrm rot="5400000">
              <a:off x="8528050" y="17707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5FA0CB3C-B155-5C45-92AF-5D0A3E1274B2}"/>
                </a:ext>
              </a:extLst>
            </p:cNvPr>
            <p:cNvSpPr/>
            <p:nvPr/>
          </p:nvSpPr>
          <p:spPr>
            <a:xfrm rot="5400000">
              <a:off x="9124950" y="17707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E9B90875-7F2C-BF4A-812E-8A703256C4E5}"/>
                </a:ext>
              </a:extLst>
            </p:cNvPr>
            <p:cNvSpPr/>
            <p:nvPr/>
          </p:nvSpPr>
          <p:spPr>
            <a:xfrm rot="5400000">
              <a:off x="9721850" y="17707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169D2554-7E50-9447-9E9B-B28C31E5B31F}"/>
                </a:ext>
              </a:extLst>
            </p:cNvPr>
            <p:cNvSpPr/>
            <p:nvPr/>
          </p:nvSpPr>
          <p:spPr>
            <a:xfrm rot="5400000">
              <a:off x="10318750" y="17707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0B4D3E48-C4EE-FB4E-8E3C-2407643BADF3}"/>
                </a:ext>
              </a:extLst>
            </p:cNvPr>
            <p:cNvSpPr/>
            <p:nvPr/>
          </p:nvSpPr>
          <p:spPr>
            <a:xfrm rot="5400000">
              <a:off x="8528050" y="23676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85229C70-08D1-6243-AE9C-6C1F7C89F785}"/>
                </a:ext>
              </a:extLst>
            </p:cNvPr>
            <p:cNvSpPr/>
            <p:nvPr/>
          </p:nvSpPr>
          <p:spPr>
            <a:xfrm rot="5400000">
              <a:off x="9124950" y="23676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A7F6F059-A52A-3B4A-A9C0-8FA1EC978AD0}"/>
                </a:ext>
              </a:extLst>
            </p:cNvPr>
            <p:cNvSpPr/>
            <p:nvPr/>
          </p:nvSpPr>
          <p:spPr>
            <a:xfrm rot="5400000">
              <a:off x="9721850" y="23676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CC7F5A4A-67A8-8D4E-BBF7-88926349BAB0}"/>
                </a:ext>
              </a:extLst>
            </p:cNvPr>
            <p:cNvSpPr/>
            <p:nvPr/>
          </p:nvSpPr>
          <p:spPr>
            <a:xfrm rot="5400000">
              <a:off x="10318750" y="23676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50857E67-5366-3B4A-97E9-3CD91531E06D}"/>
                </a:ext>
              </a:extLst>
            </p:cNvPr>
            <p:cNvSpPr/>
            <p:nvPr/>
          </p:nvSpPr>
          <p:spPr>
            <a:xfrm rot="5400000">
              <a:off x="8528050" y="29645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8755BBBE-7975-D64A-83EF-9AF14D6DB871}"/>
                </a:ext>
              </a:extLst>
            </p:cNvPr>
            <p:cNvSpPr/>
            <p:nvPr/>
          </p:nvSpPr>
          <p:spPr>
            <a:xfrm rot="5400000">
              <a:off x="9124950" y="29645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6B50B91C-ED39-EC47-AB1D-BAA5A101DEB5}"/>
                </a:ext>
              </a:extLst>
            </p:cNvPr>
            <p:cNvSpPr/>
            <p:nvPr/>
          </p:nvSpPr>
          <p:spPr>
            <a:xfrm rot="5400000">
              <a:off x="9721850" y="29645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AACD9DA7-1611-BD45-A011-9BFAD0FCA5A2}"/>
                </a:ext>
              </a:extLst>
            </p:cNvPr>
            <p:cNvSpPr/>
            <p:nvPr/>
          </p:nvSpPr>
          <p:spPr>
            <a:xfrm rot="5400000">
              <a:off x="10318750" y="29645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7813788E-8190-3840-96F8-B405BE507638}"/>
                </a:ext>
              </a:extLst>
            </p:cNvPr>
            <p:cNvSpPr/>
            <p:nvPr/>
          </p:nvSpPr>
          <p:spPr>
            <a:xfrm rot="5400000">
              <a:off x="8528050" y="35614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71E49566-1D7F-4A4E-AD0A-742A8549905E}"/>
                </a:ext>
              </a:extLst>
            </p:cNvPr>
            <p:cNvSpPr/>
            <p:nvPr/>
          </p:nvSpPr>
          <p:spPr>
            <a:xfrm rot="5400000">
              <a:off x="9124950" y="35614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7470EA5C-B81B-AF4D-8FBD-EFCA9F7D16D7}"/>
                </a:ext>
              </a:extLst>
            </p:cNvPr>
            <p:cNvSpPr/>
            <p:nvPr/>
          </p:nvSpPr>
          <p:spPr>
            <a:xfrm rot="5400000">
              <a:off x="9721850" y="35614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22F4476A-366B-3745-A999-618F5EA259CE}"/>
                </a:ext>
              </a:extLst>
            </p:cNvPr>
            <p:cNvSpPr/>
            <p:nvPr/>
          </p:nvSpPr>
          <p:spPr>
            <a:xfrm rot="5400000">
              <a:off x="10318750" y="35614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1125283C-4BD7-B04E-9E59-7758690F859A}"/>
                </a:ext>
              </a:extLst>
            </p:cNvPr>
            <p:cNvSpPr/>
            <p:nvPr/>
          </p:nvSpPr>
          <p:spPr>
            <a:xfrm rot="5400000">
              <a:off x="8528050" y="41583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854AA497-7EA7-5048-9155-C036B1EEABED}"/>
                </a:ext>
              </a:extLst>
            </p:cNvPr>
            <p:cNvSpPr/>
            <p:nvPr/>
          </p:nvSpPr>
          <p:spPr>
            <a:xfrm rot="5400000">
              <a:off x="9124950" y="41583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2449A1FD-6C64-2C43-944D-459D9A001E5B}"/>
                </a:ext>
              </a:extLst>
            </p:cNvPr>
            <p:cNvSpPr/>
            <p:nvPr/>
          </p:nvSpPr>
          <p:spPr>
            <a:xfrm rot="5400000">
              <a:off x="9721850" y="41583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73AFF86F-AADC-2041-A69B-6DEBF0F997A6}"/>
                </a:ext>
              </a:extLst>
            </p:cNvPr>
            <p:cNvSpPr/>
            <p:nvPr/>
          </p:nvSpPr>
          <p:spPr>
            <a:xfrm rot="5400000">
              <a:off x="10318750" y="41583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Icon&#10;&#10;Description automatically generated">
            <a:extLst>
              <a:ext uri="{FF2B5EF4-FFF2-40B4-BE49-F238E27FC236}">
                <a16:creationId xmlns:a16="http://schemas.microsoft.com/office/drawing/2014/main" id="{7735DB67-D40B-6D4C-8BA9-D75151369E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4506" y="1444617"/>
            <a:ext cx="1422400" cy="1422400"/>
          </a:xfrm>
          <a:prstGeom prst="rect">
            <a:avLst/>
          </a:prstGeom>
        </p:spPr>
      </p:pic>
      <p:sp>
        <p:nvSpPr>
          <p:cNvPr id="18" name="TextBox 17">
            <a:extLst>
              <a:ext uri="{FF2B5EF4-FFF2-40B4-BE49-F238E27FC236}">
                <a16:creationId xmlns:a16="http://schemas.microsoft.com/office/drawing/2014/main" id="{0CE71B31-1CFA-5544-9E9D-38D3DB9126BF}"/>
              </a:ext>
            </a:extLst>
          </p:cNvPr>
          <p:cNvSpPr txBox="1"/>
          <p:nvPr/>
        </p:nvSpPr>
        <p:spPr>
          <a:xfrm>
            <a:off x="4823291" y="2266209"/>
            <a:ext cx="384829" cy="376961"/>
          </a:xfrm>
          <a:prstGeom prst="rect">
            <a:avLst/>
          </a:prstGeom>
          <a:noFill/>
        </p:spPr>
        <p:txBody>
          <a:bodyPr wrap="square" rtlCol="0">
            <a:spAutoFit/>
          </a:bodyPr>
          <a:lstStyle/>
          <a:p>
            <a:r>
              <a:rPr lang="en-US" dirty="0"/>
              <a:t>✅</a:t>
            </a:r>
          </a:p>
        </p:txBody>
      </p:sp>
      <p:sp>
        <p:nvSpPr>
          <p:cNvPr id="176" name="TextBox 175">
            <a:extLst>
              <a:ext uri="{FF2B5EF4-FFF2-40B4-BE49-F238E27FC236}">
                <a16:creationId xmlns:a16="http://schemas.microsoft.com/office/drawing/2014/main" id="{F9B6B41D-D609-F346-9794-5459E457F2CB}"/>
              </a:ext>
            </a:extLst>
          </p:cNvPr>
          <p:cNvSpPr txBox="1"/>
          <p:nvPr/>
        </p:nvSpPr>
        <p:spPr>
          <a:xfrm>
            <a:off x="0" y="3664356"/>
            <a:ext cx="4098925" cy="1200329"/>
          </a:xfrm>
          <a:prstGeom prst="rect">
            <a:avLst/>
          </a:prstGeom>
          <a:noFill/>
        </p:spPr>
        <p:txBody>
          <a:bodyPr wrap="square" rtlCol="0">
            <a:spAutoFit/>
          </a:bodyPr>
          <a:lstStyle/>
          <a:p>
            <a:pPr algn="ctr"/>
            <a:r>
              <a:rPr lang="en-US" sz="3600" dirty="0"/>
              <a:t>Vegetarian Diet True Weight  = 140</a:t>
            </a:r>
          </a:p>
        </p:txBody>
      </p:sp>
      <p:sp>
        <p:nvSpPr>
          <p:cNvPr id="178" name="Oval 177">
            <a:extLst>
              <a:ext uri="{FF2B5EF4-FFF2-40B4-BE49-F238E27FC236}">
                <a16:creationId xmlns:a16="http://schemas.microsoft.com/office/drawing/2014/main" id="{351864CD-F48A-B440-AABD-953270941715}"/>
              </a:ext>
            </a:extLst>
          </p:cNvPr>
          <p:cNvSpPr/>
          <p:nvPr/>
        </p:nvSpPr>
        <p:spPr>
          <a:xfrm rot="5400000">
            <a:off x="1163201" y="5016035"/>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852F3D71-F540-0042-9954-F4CA5B62A8E9}"/>
              </a:ext>
            </a:extLst>
          </p:cNvPr>
          <p:cNvSpPr/>
          <p:nvPr/>
        </p:nvSpPr>
        <p:spPr>
          <a:xfrm rot="5400000">
            <a:off x="1163201" y="5392996"/>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D3EEF65C-40FE-4A42-9D01-FF184C982170}"/>
              </a:ext>
            </a:extLst>
          </p:cNvPr>
          <p:cNvSpPr/>
          <p:nvPr/>
        </p:nvSpPr>
        <p:spPr>
          <a:xfrm rot="5400000">
            <a:off x="1163201" y="5769958"/>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403C329D-34BB-4A44-9B22-66FB16AA67F3}"/>
              </a:ext>
            </a:extLst>
          </p:cNvPr>
          <p:cNvSpPr/>
          <p:nvPr/>
        </p:nvSpPr>
        <p:spPr>
          <a:xfrm rot="5400000">
            <a:off x="1163201" y="6146919"/>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5399E8B6-01DE-1E41-AC62-B4F6771EE779}"/>
              </a:ext>
            </a:extLst>
          </p:cNvPr>
          <p:cNvSpPr/>
          <p:nvPr/>
        </p:nvSpPr>
        <p:spPr>
          <a:xfrm rot="5400000">
            <a:off x="1163201" y="6523881"/>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0285A798-E6DD-CC4A-AE12-006FA1C30EF6}"/>
              </a:ext>
            </a:extLst>
          </p:cNvPr>
          <p:cNvSpPr/>
          <p:nvPr/>
        </p:nvSpPr>
        <p:spPr>
          <a:xfrm rot="5400000">
            <a:off x="1540162" y="5016035"/>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C6C88F3F-37B4-024E-B47F-DFF4F7694A08}"/>
              </a:ext>
            </a:extLst>
          </p:cNvPr>
          <p:cNvSpPr/>
          <p:nvPr/>
        </p:nvSpPr>
        <p:spPr>
          <a:xfrm rot="5400000">
            <a:off x="1917124" y="5016035"/>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477C27AC-F4FF-FA4B-9777-1389D50CC787}"/>
              </a:ext>
            </a:extLst>
          </p:cNvPr>
          <p:cNvSpPr/>
          <p:nvPr/>
        </p:nvSpPr>
        <p:spPr>
          <a:xfrm rot="5400000">
            <a:off x="2294085" y="5016035"/>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AC5F203E-F08D-114D-AB56-71AD47EAB576}"/>
              </a:ext>
            </a:extLst>
          </p:cNvPr>
          <p:cNvSpPr/>
          <p:nvPr/>
        </p:nvSpPr>
        <p:spPr>
          <a:xfrm rot="5400000">
            <a:off x="2671047" y="5016035"/>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C2EABE4D-BE81-5444-9365-1C2137BE1C8E}"/>
              </a:ext>
            </a:extLst>
          </p:cNvPr>
          <p:cNvSpPr/>
          <p:nvPr/>
        </p:nvSpPr>
        <p:spPr>
          <a:xfrm rot="5400000">
            <a:off x="1540162" y="5392996"/>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135B22FC-25F1-5740-845F-1DA10EDFF602}"/>
              </a:ext>
            </a:extLst>
          </p:cNvPr>
          <p:cNvSpPr/>
          <p:nvPr/>
        </p:nvSpPr>
        <p:spPr>
          <a:xfrm rot="5400000">
            <a:off x="1917124" y="5392996"/>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05A97CB0-D5DB-1B40-B2C2-8E228B78BF47}"/>
              </a:ext>
            </a:extLst>
          </p:cNvPr>
          <p:cNvSpPr/>
          <p:nvPr/>
        </p:nvSpPr>
        <p:spPr>
          <a:xfrm rot="5400000">
            <a:off x="2294085" y="5392996"/>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DCAFB1B4-3806-4441-A5B3-9FF06B5B6FAA}"/>
              </a:ext>
            </a:extLst>
          </p:cNvPr>
          <p:cNvSpPr/>
          <p:nvPr/>
        </p:nvSpPr>
        <p:spPr>
          <a:xfrm rot="5400000">
            <a:off x="2671047" y="5392996"/>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BD0C0F47-6186-3D4C-BBA5-0967A86595F9}"/>
              </a:ext>
            </a:extLst>
          </p:cNvPr>
          <p:cNvSpPr/>
          <p:nvPr/>
        </p:nvSpPr>
        <p:spPr>
          <a:xfrm rot="5400000">
            <a:off x="1540162" y="5769958"/>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B52CAB85-38D8-4243-B6AF-02D3FEEE7FD1}"/>
              </a:ext>
            </a:extLst>
          </p:cNvPr>
          <p:cNvSpPr/>
          <p:nvPr/>
        </p:nvSpPr>
        <p:spPr>
          <a:xfrm rot="5400000">
            <a:off x="1917124" y="5769958"/>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4020B76D-B634-7446-998E-7A2A78D8DE24}"/>
              </a:ext>
            </a:extLst>
          </p:cNvPr>
          <p:cNvSpPr/>
          <p:nvPr/>
        </p:nvSpPr>
        <p:spPr>
          <a:xfrm rot="5400000">
            <a:off x="2294085" y="5769958"/>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A0E3DA80-1080-DB48-B0C7-A1E2B2842C2E}"/>
              </a:ext>
            </a:extLst>
          </p:cNvPr>
          <p:cNvSpPr/>
          <p:nvPr/>
        </p:nvSpPr>
        <p:spPr>
          <a:xfrm rot="5400000">
            <a:off x="2671047" y="5769958"/>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5A4F2426-38A1-524C-B005-AB7CB2407966}"/>
              </a:ext>
            </a:extLst>
          </p:cNvPr>
          <p:cNvSpPr/>
          <p:nvPr/>
        </p:nvSpPr>
        <p:spPr>
          <a:xfrm rot="5400000">
            <a:off x="1540162" y="6146919"/>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C467FC1B-02DA-3A45-B05C-A1B01A58CD68}"/>
              </a:ext>
            </a:extLst>
          </p:cNvPr>
          <p:cNvSpPr/>
          <p:nvPr/>
        </p:nvSpPr>
        <p:spPr>
          <a:xfrm rot="5400000">
            <a:off x="1917124" y="6146919"/>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5E52F3CE-43E2-BB4B-AB8F-0746237E857C}"/>
              </a:ext>
            </a:extLst>
          </p:cNvPr>
          <p:cNvSpPr/>
          <p:nvPr/>
        </p:nvSpPr>
        <p:spPr>
          <a:xfrm rot="5400000">
            <a:off x="2294085" y="6146919"/>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7E9770CD-4580-E94B-8F2E-D8374855B47E}"/>
              </a:ext>
            </a:extLst>
          </p:cNvPr>
          <p:cNvSpPr/>
          <p:nvPr/>
        </p:nvSpPr>
        <p:spPr>
          <a:xfrm rot="5400000">
            <a:off x="2671047" y="6146919"/>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267A4940-3021-8C4B-8556-297D8BA84C9F}"/>
              </a:ext>
            </a:extLst>
          </p:cNvPr>
          <p:cNvSpPr/>
          <p:nvPr/>
        </p:nvSpPr>
        <p:spPr>
          <a:xfrm rot="5400000">
            <a:off x="1540162" y="6523881"/>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A2A30951-B716-6343-85C0-4565DC398544}"/>
              </a:ext>
            </a:extLst>
          </p:cNvPr>
          <p:cNvSpPr/>
          <p:nvPr/>
        </p:nvSpPr>
        <p:spPr>
          <a:xfrm rot="5400000">
            <a:off x="1917124" y="6523881"/>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540F44D4-B13E-E54C-A4A9-D20B7D3D6395}"/>
              </a:ext>
            </a:extLst>
          </p:cNvPr>
          <p:cNvSpPr/>
          <p:nvPr/>
        </p:nvSpPr>
        <p:spPr>
          <a:xfrm rot="5400000">
            <a:off x="2294085" y="6523881"/>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CE8F7069-0D1B-564F-AC0F-EEA746D12166}"/>
              </a:ext>
            </a:extLst>
          </p:cNvPr>
          <p:cNvSpPr/>
          <p:nvPr/>
        </p:nvSpPr>
        <p:spPr>
          <a:xfrm rot="5400000">
            <a:off x="2671047" y="6523881"/>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a:extLst>
              <a:ext uri="{FF2B5EF4-FFF2-40B4-BE49-F238E27FC236}">
                <a16:creationId xmlns:a16="http://schemas.microsoft.com/office/drawing/2014/main" id="{A03AE8A2-9EF1-7442-82F6-AA830BDEA728}"/>
              </a:ext>
            </a:extLst>
          </p:cNvPr>
          <p:cNvSpPr txBox="1"/>
          <p:nvPr/>
        </p:nvSpPr>
        <p:spPr>
          <a:xfrm>
            <a:off x="7360949" y="3671112"/>
            <a:ext cx="4785301" cy="1200329"/>
          </a:xfrm>
          <a:prstGeom prst="rect">
            <a:avLst/>
          </a:prstGeom>
          <a:noFill/>
        </p:spPr>
        <p:txBody>
          <a:bodyPr wrap="square" rtlCol="0">
            <a:spAutoFit/>
          </a:bodyPr>
          <a:lstStyle/>
          <a:p>
            <a:pPr algn="ctr"/>
            <a:r>
              <a:rPr lang="en-US" sz="3600" dirty="0"/>
              <a:t>Vegetarian Diet Measured Weight  = 140</a:t>
            </a:r>
          </a:p>
        </p:txBody>
      </p:sp>
      <p:sp>
        <p:nvSpPr>
          <p:cNvPr id="204" name="Oval 203">
            <a:extLst>
              <a:ext uri="{FF2B5EF4-FFF2-40B4-BE49-F238E27FC236}">
                <a16:creationId xmlns:a16="http://schemas.microsoft.com/office/drawing/2014/main" id="{FD5CA887-2B5E-F541-A6BE-87F785216C31}"/>
              </a:ext>
            </a:extLst>
          </p:cNvPr>
          <p:cNvSpPr/>
          <p:nvPr/>
        </p:nvSpPr>
        <p:spPr>
          <a:xfrm rot="5400000">
            <a:off x="8867340" y="5016035"/>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DEC11CC2-AA51-AA46-B98F-D2E44E4729E8}"/>
              </a:ext>
            </a:extLst>
          </p:cNvPr>
          <p:cNvSpPr/>
          <p:nvPr/>
        </p:nvSpPr>
        <p:spPr>
          <a:xfrm rot="5400000">
            <a:off x="8867340" y="5392996"/>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CB0300E9-2E79-8C40-A6F3-8F27A849C566}"/>
              </a:ext>
            </a:extLst>
          </p:cNvPr>
          <p:cNvSpPr/>
          <p:nvPr/>
        </p:nvSpPr>
        <p:spPr>
          <a:xfrm rot="5400000">
            <a:off x="8867340" y="5769958"/>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B76B9A31-4092-E546-A731-9F2E39EBBE46}"/>
              </a:ext>
            </a:extLst>
          </p:cNvPr>
          <p:cNvSpPr/>
          <p:nvPr/>
        </p:nvSpPr>
        <p:spPr>
          <a:xfrm rot="5400000">
            <a:off x="8867340" y="6146919"/>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433590D9-9041-0642-BAA9-71952487605F}"/>
              </a:ext>
            </a:extLst>
          </p:cNvPr>
          <p:cNvSpPr/>
          <p:nvPr/>
        </p:nvSpPr>
        <p:spPr>
          <a:xfrm rot="5400000">
            <a:off x="8867340" y="6523881"/>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48E94F41-B943-6F43-9B23-724DA0B41781}"/>
              </a:ext>
            </a:extLst>
          </p:cNvPr>
          <p:cNvSpPr/>
          <p:nvPr/>
        </p:nvSpPr>
        <p:spPr>
          <a:xfrm rot="5400000">
            <a:off x="9244301" y="5016035"/>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D905BAA4-308C-EA4D-A9B5-C4199195248D}"/>
              </a:ext>
            </a:extLst>
          </p:cNvPr>
          <p:cNvSpPr/>
          <p:nvPr/>
        </p:nvSpPr>
        <p:spPr>
          <a:xfrm rot="5400000">
            <a:off x="9621263" y="5016035"/>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C2956347-4F07-5A4C-9F25-9B1940D4CC3C}"/>
              </a:ext>
            </a:extLst>
          </p:cNvPr>
          <p:cNvSpPr/>
          <p:nvPr/>
        </p:nvSpPr>
        <p:spPr>
          <a:xfrm rot="5400000">
            <a:off x="9998224" y="5016035"/>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B9118D31-9FAD-7642-90F3-FE817252CEAA}"/>
              </a:ext>
            </a:extLst>
          </p:cNvPr>
          <p:cNvSpPr/>
          <p:nvPr/>
        </p:nvSpPr>
        <p:spPr>
          <a:xfrm rot="5400000">
            <a:off x="10375186" y="5016035"/>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C3736D7A-87A3-BF47-8A45-7E18DBD201DF}"/>
              </a:ext>
            </a:extLst>
          </p:cNvPr>
          <p:cNvSpPr/>
          <p:nvPr/>
        </p:nvSpPr>
        <p:spPr>
          <a:xfrm rot="5400000">
            <a:off x="9244301" y="5392996"/>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D8EA54E5-AA82-0F44-A0CA-A067E31305A2}"/>
              </a:ext>
            </a:extLst>
          </p:cNvPr>
          <p:cNvSpPr/>
          <p:nvPr/>
        </p:nvSpPr>
        <p:spPr>
          <a:xfrm rot="5400000">
            <a:off x="9621263" y="5392996"/>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CA8F5CCA-AA3C-DF40-B837-C329908904E2}"/>
              </a:ext>
            </a:extLst>
          </p:cNvPr>
          <p:cNvSpPr/>
          <p:nvPr/>
        </p:nvSpPr>
        <p:spPr>
          <a:xfrm rot="5400000">
            <a:off x="9998224" y="5392996"/>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E7BA710B-A58D-0549-88D4-EBE922C7CCFB}"/>
              </a:ext>
            </a:extLst>
          </p:cNvPr>
          <p:cNvSpPr/>
          <p:nvPr/>
        </p:nvSpPr>
        <p:spPr>
          <a:xfrm rot="5400000">
            <a:off x="10375186" y="5392996"/>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25094E07-DC7F-8649-BE79-6FCE321EB223}"/>
              </a:ext>
            </a:extLst>
          </p:cNvPr>
          <p:cNvSpPr/>
          <p:nvPr/>
        </p:nvSpPr>
        <p:spPr>
          <a:xfrm rot="5400000">
            <a:off x="9244301" y="5769958"/>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BD7A8A5E-6B08-C949-B509-B1984D24F77A}"/>
              </a:ext>
            </a:extLst>
          </p:cNvPr>
          <p:cNvSpPr/>
          <p:nvPr/>
        </p:nvSpPr>
        <p:spPr>
          <a:xfrm rot="5400000">
            <a:off x="9621263" y="5769958"/>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965E7DE0-962A-8148-BA71-3C3AAA4E46A5}"/>
              </a:ext>
            </a:extLst>
          </p:cNvPr>
          <p:cNvSpPr/>
          <p:nvPr/>
        </p:nvSpPr>
        <p:spPr>
          <a:xfrm rot="5400000">
            <a:off x="9998224" y="5769958"/>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56CB852F-2751-3B4A-91DC-A4407446E654}"/>
              </a:ext>
            </a:extLst>
          </p:cNvPr>
          <p:cNvSpPr/>
          <p:nvPr/>
        </p:nvSpPr>
        <p:spPr>
          <a:xfrm rot="5400000">
            <a:off x="10375186" y="5769958"/>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685875AB-034B-434A-B72E-B0F7BD58D310}"/>
              </a:ext>
            </a:extLst>
          </p:cNvPr>
          <p:cNvSpPr/>
          <p:nvPr/>
        </p:nvSpPr>
        <p:spPr>
          <a:xfrm rot="5400000">
            <a:off x="9244301" y="6146919"/>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EB21E9EC-6BED-A54A-86B5-E12F78ACF992}"/>
              </a:ext>
            </a:extLst>
          </p:cNvPr>
          <p:cNvSpPr/>
          <p:nvPr/>
        </p:nvSpPr>
        <p:spPr>
          <a:xfrm rot="5400000">
            <a:off x="9621263" y="6146919"/>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A46F3968-7129-9342-B597-161826807723}"/>
              </a:ext>
            </a:extLst>
          </p:cNvPr>
          <p:cNvSpPr/>
          <p:nvPr/>
        </p:nvSpPr>
        <p:spPr>
          <a:xfrm rot="5400000">
            <a:off x="9998224" y="6146919"/>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D5E9EC65-9FF8-B948-9911-F8CA4705277D}"/>
              </a:ext>
            </a:extLst>
          </p:cNvPr>
          <p:cNvSpPr/>
          <p:nvPr/>
        </p:nvSpPr>
        <p:spPr>
          <a:xfrm rot="5400000">
            <a:off x="10375186" y="6146919"/>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951A89D4-C5FB-8E45-B3BB-F0DFC5E01A11}"/>
              </a:ext>
            </a:extLst>
          </p:cNvPr>
          <p:cNvSpPr/>
          <p:nvPr/>
        </p:nvSpPr>
        <p:spPr>
          <a:xfrm rot="5400000">
            <a:off x="9244301" y="6523881"/>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a:extLst>
              <a:ext uri="{FF2B5EF4-FFF2-40B4-BE49-F238E27FC236}">
                <a16:creationId xmlns:a16="http://schemas.microsoft.com/office/drawing/2014/main" id="{ABF9FFC4-7A52-EF44-81A4-57AA2C1935F9}"/>
              </a:ext>
            </a:extLst>
          </p:cNvPr>
          <p:cNvSpPr/>
          <p:nvPr/>
        </p:nvSpPr>
        <p:spPr>
          <a:xfrm rot="5400000">
            <a:off x="9621263" y="6523881"/>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a:extLst>
              <a:ext uri="{FF2B5EF4-FFF2-40B4-BE49-F238E27FC236}">
                <a16:creationId xmlns:a16="http://schemas.microsoft.com/office/drawing/2014/main" id="{8127BFC3-CAF6-FA46-828A-84B2DAC2C8D7}"/>
              </a:ext>
            </a:extLst>
          </p:cNvPr>
          <p:cNvSpPr/>
          <p:nvPr/>
        </p:nvSpPr>
        <p:spPr>
          <a:xfrm rot="5400000">
            <a:off x="9998224" y="6523881"/>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4669C4A5-B447-A148-8200-7C1E3EC61765}"/>
              </a:ext>
            </a:extLst>
          </p:cNvPr>
          <p:cNvSpPr/>
          <p:nvPr/>
        </p:nvSpPr>
        <p:spPr>
          <a:xfrm rot="5400000">
            <a:off x="10375186" y="6523881"/>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ight Arrow 228">
            <a:extLst>
              <a:ext uri="{FF2B5EF4-FFF2-40B4-BE49-F238E27FC236}">
                <a16:creationId xmlns:a16="http://schemas.microsoft.com/office/drawing/2014/main" id="{7592F96C-440B-1E47-ACE3-E576423A7B86}"/>
              </a:ext>
            </a:extLst>
          </p:cNvPr>
          <p:cNvSpPr/>
          <p:nvPr/>
        </p:nvSpPr>
        <p:spPr>
          <a:xfrm>
            <a:off x="5726905" y="5276563"/>
            <a:ext cx="1771650" cy="1371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0" name="Picture 229" descr="Icon&#10;&#10;Description automatically generated">
            <a:extLst>
              <a:ext uri="{FF2B5EF4-FFF2-40B4-BE49-F238E27FC236}">
                <a16:creationId xmlns:a16="http://schemas.microsoft.com/office/drawing/2014/main" id="{AA33A9BC-FF36-F342-AB11-324D322EB6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4505" y="5161548"/>
            <a:ext cx="1422400" cy="1422400"/>
          </a:xfrm>
          <a:prstGeom prst="rect">
            <a:avLst/>
          </a:prstGeom>
        </p:spPr>
      </p:pic>
      <p:sp>
        <p:nvSpPr>
          <p:cNvPr id="231" name="TextBox 230">
            <a:extLst>
              <a:ext uri="{FF2B5EF4-FFF2-40B4-BE49-F238E27FC236}">
                <a16:creationId xmlns:a16="http://schemas.microsoft.com/office/drawing/2014/main" id="{3D40EAA5-6428-EB43-80E9-3169FF528013}"/>
              </a:ext>
            </a:extLst>
          </p:cNvPr>
          <p:cNvSpPr txBox="1"/>
          <p:nvPr/>
        </p:nvSpPr>
        <p:spPr>
          <a:xfrm>
            <a:off x="4823290" y="5983140"/>
            <a:ext cx="384829" cy="376961"/>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91107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Box 144">
            <a:extLst>
              <a:ext uri="{FF2B5EF4-FFF2-40B4-BE49-F238E27FC236}">
                <a16:creationId xmlns:a16="http://schemas.microsoft.com/office/drawing/2014/main" id="{53512E59-6C7E-F647-8DF9-8D98925A4593}"/>
              </a:ext>
            </a:extLst>
          </p:cNvPr>
          <p:cNvSpPr txBox="1"/>
          <p:nvPr/>
        </p:nvSpPr>
        <p:spPr>
          <a:xfrm>
            <a:off x="0" y="0"/>
            <a:ext cx="4098925" cy="1200329"/>
          </a:xfrm>
          <a:prstGeom prst="rect">
            <a:avLst/>
          </a:prstGeom>
          <a:noFill/>
        </p:spPr>
        <p:txBody>
          <a:bodyPr wrap="square" rtlCol="0">
            <a:spAutoFit/>
          </a:bodyPr>
          <a:lstStyle/>
          <a:p>
            <a:pPr algn="ctr"/>
            <a:r>
              <a:rPr lang="en-US" sz="3600" dirty="0">
                <a:solidFill>
                  <a:schemeClr val="tx1">
                    <a:alpha val="50000"/>
                  </a:schemeClr>
                </a:solidFill>
              </a:rPr>
              <a:t>Standard Diet True Weight  = 150</a:t>
            </a:r>
          </a:p>
        </p:txBody>
      </p:sp>
      <p:sp>
        <p:nvSpPr>
          <p:cNvPr id="120" name="Oval 119">
            <a:extLst>
              <a:ext uri="{FF2B5EF4-FFF2-40B4-BE49-F238E27FC236}">
                <a16:creationId xmlns:a16="http://schemas.microsoft.com/office/drawing/2014/main" id="{36E8ABB4-C975-6841-9171-29E4F6527C40}"/>
              </a:ext>
            </a:extLst>
          </p:cNvPr>
          <p:cNvSpPr/>
          <p:nvPr/>
        </p:nvSpPr>
        <p:spPr>
          <a:xfrm rot="5400000">
            <a:off x="1163201" y="1351679"/>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BE74BBC2-B18E-D542-9B7E-59E26ACFE915}"/>
              </a:ext>
            </a:extLst>
          </p:cNvPr>
          <p:cNvSpPr/>
          <p:nvPr/>
        </p:nvSpPr>
        <p:spPr>
          <a:xfrm rot="5400000">
            <a:off x="1163201" y="1728640"/>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94888AF0-34E9-2241-9CEC-99164A6105C6}"/>
              </a:ext>
            </a:extLst>
          </p:cNvPr>
          <p:cNvSpPr/>
          <p:nvPr/>
        </p:nvSpPr>
        <p:spPr>
          <a:xfrm rot="5400000">
            <a:off x="1163201" y="2105602"/>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1A4EC265-4319-FD45-BEEC-D67C5C054A4C}"/>
              </a:ext>
            </a:extLst>
          </p:cNvPr>
          <p:cNvSpPr/>
          <p:nvPr/>
        </p:nvSpPr>
        <p:spPr>
          <a:xfrm rot="5400000">
            <a:off x="1163201" y="2482563"/>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E8CF33B6-EE3D-7543-B392-B18088E9BDEC}"/>
              </a:ext>
            </a:extLst>
          </p:cNvPr>
          <p:cNvSpPr/>
          <p:nvPr/>
        </p:nvSpPr>
        <p:spPr>
          <a:xfrm rot="5400000">
            <a:off x="1163201" y="2859525"/>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08A73DC7-6BCA-5B47-9459-8BAEA3E33CEE}"/>
              </a:ext>
            </a:extLst>
          </p:cNvPr>
          <p:cNvSpPr/>
          <p:nvPr/>
        </p:nvSpPr>
        <p:spPr>
          <a:xfrm rot="5400000">
            <a:off x="1540162" y="1351679"/>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43879313-2FEA-2042-982E-6D10DD2623E9}"/>
              </a:ext>
            </a:extLst>
          </p:cNvPr>
          <p:cNvSpPr/>
          <p:nvPr/>
        </p:nvSpPr>
        <p:spPr>
          <a:xfrm rot="5400000">
            <a:off x="1917124" y="1351679"/>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089E5904-E0C0-604D-AAC5-73F71B38A887}"/>
              </a:ext>
            </a:extLst>
          </p:cNvPr>
          <p:cNvSpPr/>
          <p:nvPr/>
        </p:nvSpPr>
        <p:spPr>
          <a:xfrm rot="5400000">
            <a:off x="2294085" y="1351679"/>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B7A543FD-C9A9-8042-99FF-672CCCC303F6}"/>
              </a:ext>
            </a:extLst>
          </p:cNvPr>
          <p:cNvSpPr/>
          <p:nvPr/>
        </p:nvSpPr>
        <p:spPr>
          <a:xfrm rot="5400000">
            <a:off x="2671047" y="1351679"/>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A7F03C5C-F422-4A4B-97A5-455B83940D93}"/>
              </a:ext>
            </a:extLst>
          </p:cNvPr>
          <p:cNvSpPr/>
          <p:nvPr/>
        </p:nvSpPr>
        <p:spPr>
          <a:xfrm rot="5400000">
            <a:off x="1540162" y="1728640"/>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C9789272-7031-8145-A39B-9A14CC88D3A4}"/>
              </a:ext>
            </a:extLst>
          </p:cNvPr>
          <p:cNvSpPr/>
          <p:nvPr/>
        </p:nvSpPr>
        <p:spPr>
          <a:xfrm rot="5400000">
            <a:off x="1917124" y="1728640"/>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9A9A1F59-1C76-D34E-BACE-BA83FBA8E982}"/>
              </a:ext>
            </a:extLst>
          </p:cNvPr>
          <p:cNvSpPr/>
          <p:nvPr/>
        </p:nvSpPr>
        <p:spPr>
          <a:xfrm rot="5400000">
            <a:off x="2294085" y="1728640"/>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9353C62F-44AA-1D4B-94F9-E12937D73E43}"/>
              </a:ext>
            </a:extLst>
          </p:cNvPr>
          <p:cNvSpPr/>
          <p:nvPr/>
        </p:nvSpPr>
        <p:spPr>
          <a:xfrm rot="5400000">
            <a:off x="2671047" y="1728640"/>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BE9CD44F-84AE-E74D-BAA7-BA711DEABF17}"/>
              </a:ext>
            </a:extLst>
          </p:cNvPr>
          <p:cNvSpPr/>
          <p:nvPr/>
        </p:nvSpPr>
        <p:spPr>
          <a:xfrm rot="5400000">
            <a:off x="1540162" y="2105602"/>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6C7D5F85-A10A-A34A-8552-157D89390DDF}"/>
              </a:ext>
            </a:extLst>
          </p:cNvPr>
          <p:cNvSpPr/>
          <p:nvPr/>
        </p:nvSpPr>
        <p:spPr>
          <a:xfrm rot="5400000">
            <a:off x="1917124" y="2105602"/>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864FE408-1C85-EA43-82BD-B37EA6476C0A}"/>
              </a:ext>
            </a:extLst>
          </p:cNvPr>
          <p:cNvSpPr/>
          <p:nvPr/>
        </p:nvSpPr>
        <p:spPr>
          <a:xfrm rot="5400000">
            <a:off x="2294085" y="2105602"/>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1720655A-7174-AF42-A935-9A47DD5860D9}"/>
              </a:ext>
            </a:extLst>
          </p:cNvPr>
          <p:cNvSpPr/>
          <p:nvPr/>
        </p:nvSpPr>
        <p:spPr>
          <a:xfrm rot="5400000">
            <a:off x="2671047" y="2105602"/>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4B3FA760-E41E-3649-9D48-5B153CB87F29}"/>
              </a:ext>
            </a:extLst>
          </p:cNvPr>
          <p:cNvSpPr/>
          <p:nvPr/>
        </p:nvSpPr>
        <p:spPr>
          <a:xfrm rot="5400000">
            <a:off x="1540162" y="2482563"/>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0DFD26EA-DB40-0746-95C5-3EC8FE89ACE2}"/>
              </a:ext>
            </a:extLst>
          </p:cNvPr>
          <p:cNvSpPr/>
          <p:nvPr/>
        </p:nvSpPr>
        <p:spPr>
          <a:xfrm rot="5400000">
            <a:off x="1917124" y="2482563"/>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2D25D026-BEBF-3A4B-B641-BEDBAF25445D}"/>
              </a:ext>
            </a:extLst>
          </p:cNvPr>
          <p:cNvSpPr/>
          <p:nvPr/>
        </p:nvSpPr>
        <p:spPr>
          <a:xfrm rot="5400000">
            <a:off x="2294085" y="2482563"/>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3F4B4359-5B09-9444-9678-28D9F0EBEE5B}"/>
              </a:ext>
            </a:extLst>
          </p:cNvPr>
          <p:cNvSpPr/>
          <p:nvPr/>
        </p:nvSpPr>
        <p:spPr>
          <a:xfrm rot="5400000">
            <a:off x="2671047" y="2482563"/>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2FAE8446-6AAC-0A4D-953B-97FF310811B8}"/>
              </a:ext>
            </a:extLst>
          </p:cNvPr>
          <p:cNvSpPr/>
          <p:nvPr/>
        </p:nvSpPr>
        <p:spPr>
          <a:xfrm rot="5400000">
            <a:off x="1540162" y="2859525"/>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28CD5BBE-CA1F-1648-AFAC-516A47AD3DE0}"/>
              </a:ext>
            </a:extLst>
          </p:cNvPr>
          <p:cNvSpPr/>
          <p:nvPr/>
        </p:nvSpPr>
        <p:spPr>
          <a:xfrm rot="5400000">
            <a:off x="1917124" y="2859525"/>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F158F027-00AB-3047-9749-B9ED050F44C2}"/>
              </a:ext>
            </a:extLst>
          </p:cNvPr>
          <p:cNvSpPr/>
          <p:nvPr/>
        </p:nvSpPr>
        <p:spPr>
          <a:xfrm rot="5400000">
            <a:off x="2294085" y="2859525"/>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2C500A03-FD0F-914E-BECB-2E350795F669}"/>
              </a:ext>
            </a:extLst>
          </p:cNvPr>
          <p:cNvSpPr/>
          <p:nvPr/>
        </p:nvSpPr>
        <p:spPr>
          <a:xfrm rot="5400000">
            <a:off x="2671047" y="2859525"/>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extBox 148">
            <a:extLst>
              <a:ext uri="{FF2B5EF4-FFF2-40B4-BE49-F238E27FC236}">
                <a16:creationId xmlns:a16="http://schemas.microsoft.com/office/drawing/2014/main" id="{F536C0AD-03CB-D343-89A3-E5D153430D6D}"/>
              </a:ext>
            </a:extLst>
          </p:cNvPr>
          <p:cNvSpPr txBox="1"/>
          <p:nvPr/>
        </p:nvSpPr>
        <p:spPr>
          <a:xfrm>
            <a:off x="7315201" y="0"/>
            <a:ext cx="4876802" cy="1200329"/>
          </a:xfrm>
          <a:prstGeom prst="rect">
            <a:avLst/>
          </a:prstGeom>
          <a:noFill/>
        </p:spPr>
        <p:txBody>
          <a:bodyPr wrap="square" rtlCol="0">
            <a:spAutoFit/>
          </a:bodyPr>
          <a:lstStyle/>
          <a:p>
            <a:pPr algn="ctr"/>
            <a:r>
              <a:rPr lang="en-US" sz="3600" dirty="0">
                <a:solidFill>
                  <a:schemeClr val="tx1">
                    <a:alpha val="50000"/>
                  </a:schemeClr>
                </a:solidFill>
              </a:rPr>
              <a:t>Standard Diet Measured Weight  = 150</a:t>
            </a:r>
          </a:p>
        </p:txBody>
      </p:sp>
      <p:sp>
        <p:nvSpPr>
          <p:cNvPr id="151" name="Oval 150">
            <a:extLst>
              <a:ext uri="{FF2B5EF4-FFF2-40B4-BE49-F238E27FC236}">
                <a16:creationId xmlns:a16="http://schemas.microsoft.com/office/drawing/2014/main" id="{099CFFFC-B9CE-5843-AA69-2DF543FFDCDD}"/>
              </a:ext>
            </a:extLst>
          </p:cNvPr>
          <p:cNvSpPr/>
          <p:nvPr/>
        </p:nvSpPr>
        <p:spPr>
          <a:xfrm rot="5400000">
            <a:off x="8867341" y="1351679"/>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CEA32C14-40AF-AA48-98C7-34DB9FD5F1EF}"/>
              </a:ext>
            </a:extLst>
          </p:cNvPr>
          <p:cNvSpPr/>
          <p:nvPr/>
        </p:nvSpPr>
        <p:spPr>
          <a:xfrm rot="5400000">
            <a:off x="8867341" y="1728640"/>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2494F063-E7BD-4949-B9BD-B00B6D4E8C0A}"/>
              </a:ext>
            </a:extLst>
          </p:cNvPr>
          <p:cNvSpPr/>
          <p:nvPr/>
        </p:nvSpPr>
        <p:spPr>
          <a:xfrm rot="5400000">
            <a:off x="8867341" y="2105602"/>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DE9B6553-6533-934C-83D9-F34367DF9C2E}"/>
              </a:ext>
            </a:extLst>
          </p:cNvPr>
          <p:cNvSpPr/>
          <p:nvPr/>
        </p:nvSpPr>
        <p:spPr>
          <a:xfrm rot="5400000">
            <a:off x="8867341" y="2482563"/>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997A4679-1A8D-194E-B966-A056ADE33017}"/>
              </a:ext>
            </a:extLst>
          </p:cNvPr>
          <p:cNvSpPr/>
          <p:nvPr/>
        </p:nvSpPr>
        <p:spPr>
          <a:xfrm rot="5400000">
            <a:off x="8867341" y="2859525"/>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2AC48A53-A39D-BA44-85A4-DC17D1E091F5}"/>
              </a:ext>
            </a:extLst>
          </p:cNvPr>
          <p:cNvSpPr/>
          <p:nvPr/>
        </p:nvSpPr>
        <p:spPr>
          <a:xfrm rot="5400000">
            <a:off x="9244302" y="1351679"/>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5FA0CB3C-B155-5C45-92AF-5D0A3E1274B2}"/>
              </a:ext>
            </a:extLst>
          </p:cNvPr>
          <p:cNvSpPr/>
          <p:nvPr/>
        </p:nvSpPr>
        <p:spPr>
          <a:xfrm rot="5400000">
            <a:off x="9621264" y="1351679"/>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E9B90875-7F2C-BF4A-812E-8A703256C4E5}"/>
              </a:ext>
            </a:extLst>
          </p:cNvPr>
          <p:cNvSpPr/>
          <p:nvPr/>
        </p:nvSpPr>
        <p:spPr>
          <a:xfrm rot="5400000">
            <a:off x="9998225" y="1351679"/>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169D2554-7E50-9447-9E9B-B28C31E5B31F}"/>
              </a:ext>
            </a:extLst>
          </p:cNvPr>
          <p:cNvSpPr/>
          <p:nvPr/>
        </p:nvSpPr>
        <p:spPr>
          <a:xfrm rot="5400000">
            <a:off x="10375187" y="1351679"/>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0B4D3E48-C4EE-FB4E-8E3C-2407643BADF3}"/>
              </a:ext>
            </a:extLst>
          </p:cNvPr>
          <p:cNvSpPr/>
          <p:nvPr/>
        </p:nvSpPr>
        <p:spPr>
          <a:xfrm rot="5400000">
            <a:off x="9244302" y="1728640"/>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85229C70-08D1-6243-AE9C-6C1F7C89F785}"/>
              </a:ext>
            </a:extLst>
          </p:cNvPr>
          <p:cNvSpPr/>
          <p:nvPr/>
        </p:nvSpPr>
        <p:spPr>
          <a:xfrm rot="5400000">
            <a:off x="9621264" y="1728640"/>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A7F6F059-A52A-3B4A-A9C0-8FA1EC978AD0}"/>
              </a:ext>
            </a:extLst>
          </p:cNvPr>
          <p:cNvSpPr/>
          <p:nvPr/>
        </p:nvSpPr>
        <p:spPr>
          <a:xfrm rot="5400000">
            <a:off x="9998225" y="1728640"/>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CC7F5A4A-67A8-8D4E-BBF7-88926349BAB0}"/>
              </a:ext>
            </a:extLst>
          </p:cNvPr>
          <p:cNvSpPr/>
          <p:nvPr/>
        </p:nvSpPr>
        <p:spPr>
          <a:xfrm rot="5400000">
            <a:off x="10375187" y="1728640"/>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50857E67-5366-3B4A-97E9-3CD91531E06D}"/>
              </a:ext>
            </a:extLst>
          </p:cNvPr>
          <p:cNvSpPr/>
          <p:nvPr/>
        </p:nvSpPr>
        <p:spPr>
          <a:xfrm rot="5400000">
            <a:off x="9244302" y="2105602"/>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8755BBBE-7975-D64A-83EF-9AF14D6DB871}"/>
              </a:ext>
            </a:extLst>
          </p:cNvPr>
          <p:cNvSpPr/>
          <p:nvPr/>
        </p:nvSpPr>
        <p:spPr>
          <a:xfrm rot="5400000">
            <a:off x="9621264" y="2105602"/>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6B50B91C-ED39-EC47-AB1D-BAA5A101DEB5}"/>
              </a:ext>
            </a:extLst>
          </p:cNvPr>
          <p:cNvSpPr/>
          <p:nvPr/>
        </p:nvSpPr>
        <p:spPr>
          <a:xfrm rot="5400000">
            <a:off x="9998225" y="2105602"/>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AACD9DA7-1611-BD45-A011-9BFAD0FCA5A2}"/>
              </a:ext>
            </a:extLst>
          </p:cNvPr>
          <p:cNvSpPr/>
          <p:nvPr/>
        </p:nvSpPr>
        <p:spPr>
          <a:xfrm rot="5400000">
            <a:off x="10375187" y="2105602"/>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7813788E-8190-3840-96F8-B405BE507638}"/>
              </a:ext>
            </a:extLst>
          </p:cNvPr>
          <p:cNvSpPr/>
          <p:nvPr/>
        </p:nvSpPr>
        <p:spPr>
          <a:xfrm rot="5400000">
            <a:off x="9244302" y="2482563"/>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71E49566-1D7F-4A4E-AD0A-742A8549905E}"/>
              </a:ext>
            </a:extLst>
          </p:cNvPr>
          <p:cNvSpPr/>
          <p:nvPr/>
        </p:nvSpPr>
        <p:spPr>
          <a:xfrm rot="5400000">
            <a:off x="9621264" y="2482563"/>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7470EA5C-B81B-AF4D-8FBD-EFCA9F7D16D7}"/>
              </a:ext>
            </a:extLst>
          </p:cNvPr>
          <p:cNvSpPr/>
          <p:nvPr/>
        </p:nvSpPr>
        <p:spPr>
          <a:xfrm rot="5400000">
            <a:off x="9998225" y="2482563"/>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22F4476A-366B-3745-A999-618F5EA259CE}"/>
              </a:ext>
            </a:extLst>
          </p:cNvPr>
          <p:cNvSpPr/>
          <p:nvPr/>
        </p:nvSpPr>
        <p:spPr>
          <a:xfrm rot="5400000">
            <a:off x="10375187" y="2482563"/>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1125283C-4BD7-B04E-9E59-7758690F859A}"/>
              </a:ext>
            </a:extLst>
          </p:cNvPr>
          <p:cNvSpPr/>
          <p:nvPr/>
        </p:nvSpPr>
        <p:spPr>
          <a:xfrm rot="5400000">
            <a:off x="9244302" y="2859525"/>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854AA497-7EA7-5048-9155-C036B1EEABED}"/>
              </a:ext>
            </a:extLst>
          </p:cNvPr>
          <p:cNvSpPr/>
          <p:nvPr/>
        </p:nvSpPr>
        <p:spPr>
          <a:xfrm rot="5400000">
            <a:off x="9621264" y="2859525"/>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2449A1FD-6C64-2C43-944D-459D9A001E5B}"/>
              </a:ext>
            </a:extLst>
          </p:cNvPr>
          <p:cNvSpPr/>
          <p:nvPr/>
        </p:nvSpPr>
        <p:spPr>
          <a:xfrm rot="5400000">
            <a:off x="9998225" y="2859525"/>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73AFF86F-AADC-2041-A69B-6DEBF0F997A6}"/>
              </a:ext>
            </a:extLst>
          </p:cNvPr>
          <p:cNvSpPr/>
          <p:nvPr/>
        </p:nvSpPr>
        <p:spPr>
          <a:xfrm rot="5400000">
            <a:off x="10375187" y="2859525"/>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TextBox 175">
            <a:extLst>
              <a:ext uri="{FF2B5EF4-FFF2-40B4-BE49-F238E27FC236}">
                <a16:creationId xmlns:a16="http://schemas.microsoft.com/office/drawing/2014/main" id="{F9B6B41D-D609-F346-9794-5459E457F2CB}"/>
              </a:ext>
            </a:extLst>
          </p:cNvPr>
          <p:cNvSpPr txBox="1"/>
          <p:nvPr/>
        </p:nvSpPr>
        <p:spPr>
          <a:xfrm>
            <a:off x="0" y="3664356"/>
            <a:ext cx="4098925" cy="1200329"/>
          </a:xfrm>
          <a:prstGeom prst="rect">
            <a:avLst/>
          </a:prstGeom>
          <a:noFill/>
        </p:spPr>
        <p:txBody>
          <a:bodyPr wrap="square" rtlCol="0">
            <a:spAutoFit/>
          </a:bodyPr>
          <a:lstStyle/>
          <a:p>
            <a:pPr algn="ctr"/>
            <a:r>
              <a:rPr lang="en-US" sz="3600" dirty="0">
                <a:solidFill>
                  <a:schemeClr val="tx1">
                    <a:alpha val="50000"/>
                  </a:schemeClr>
                </a:solidFill>
              </a:rPr>
              <a:t>Vegetarian Diet True Weight  = 140</a:t>
            </a:r>
          </a:p>
        </p:txBody>
      </p:sp>
      <p:sp>
        <p:nvSpPr>
          <p:cNvPr id="178" name="Oval 177">
            <a:extLst>
              <a:ext uri="{FF2B5EF4-FFF2-40B4-BE49-F238E27FC236}">
                <a16:creationId xmlns:a16="http://schemas.microsoft.com/office/drawing/2014/main" id="{351864CD-F48A-B440-AABD-953270941715}"/>
              </a:ext>
            </a:extLst>
          </p:cNvPr>
          <p:cNvSpPr/>
          <p:nvPr/>
        </p:nvSpPr>
        <p:spPr>
          <a:xfrm rot="5400000">
            <a:off x="1163201" y="5016035"/>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852F3D71-F540-0042-9954-F4CA5B62A8E9}"/>
              </a:ext>
            </a:extLst>
          </p:cNvPr>
          <p:cNvSpPr/>
          <p:nvPr/>
        </p:nvSpPr>
        <p:spPr>
          <a:xfrm rot="5400000">
            <a:off x="1163201" y="5392996"/>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D3EEF65C-40FE-4A42-9D01-FF184C982170}"/>
              </a:ext>
            </a:extLst>
          </p:cNvPr>
          <p:cNvSpPr/>
          <p:nvPr/>
        </p:nvSpPr>
        <p:spPr>
          <a:xfrm rot="5400000">
            <a:off x="1163201" y="5769958"/>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403C329D-34BB-4A44-9B22-66FB16AA67F3}"/>
              </a:ext>
            </a:extLst>
          </p:cNvPr>
          <p:cNvSpPr/>
          <p:nvPr/>
        </p:nvSpPr>
        <p:spPr>
          <a:xfrm rot="5400000">
            <a:off x="1163201" y="6146919"/>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5399E8B6-01DE-1E41-AC62-B4F6771EE779}"/>
              </a:ext>
            </a:extLst>
          </p:cNvPr>
          <p:cNvSpPr/>
          <p:nvPr/>
        </p:nvSpPr>
        <p:spPr>
          <a:xfrm rot="5400000">
            <a:off x="1163201" y="6523881"/>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0285A798-E6DD-CC4A-AE12-006FA1C30EF6}"/>
              </a:ext>
            </a:extLst>
          </p:cNvPr>
          <p:cNvSpPr/>
          <p:nvPr/>
        </p:nvSpPr>
        <p:spPr>
          <a:xfrm rot="5400000">
            <a:off x="1540162" y="5016035"/>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C6C88F3F-37B4-024E-B47F-DFF4F7694A08}"/>
              </a:ext>
            </a:extLst>
          </p:cNvPr>
          <p:cNvSpPr/>
          <p:nvPr/>
        </p:nvSpPr>
        <p:spPr>
          <a:xfrm rot="5400000">
            <a:off x="1917124" y="5016035"/>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477C27AC-F4FF-FA4B-9777-1389D50CC787}"/>
              </a:ext>
            </a:extLst>
          </p:cNvPr>
          <p:cNvSpPr/>
          <p:nvPr/>
        </p:nvSpPr>
        <p:spPr>
          <a:xfrm rot="5400000">
            <a:off x="2294085" y="5016035"/>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AC5F203E-F08D-114D-AB56-71AD47EAB576}"/>
              </a:ext>
            </a:extLst>
          </p:cNvPr>
          <p:cNvSpPr/>
          <p:nvPr/>
        </p:nvSpPr>
        <p:spPr>
          <a:xfrm rot="5400000">
            <a:off x="2671047" y="5016035"/>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C2EABE4D-BE81-5444-9365-1C2137BE1C8E}"/>
              </a:ext>
            </a:extLst>
          </p:cNvPr>
          <p:cNvSpPr/>
          <p:nvPr/>
        </p:nvSpPr>
        <p:spPr>
          <a:xfrm rot="5400000">
            <a:off x="1540162" y="5392996"/>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135B22FC-25F1-5740-845F-1DA10EDFF602}"/>
              </a:ext>
            </a:extLst>
          </p:cNvPr>
          <p:cNvSpPr/>
          <p:nvPr/>
        </p:nvSpPr>
        <p:spPr>
          <a:xfrm rot="5400000">
            <a:off x="1917124" y="5392996"/>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05A97CB0-D5DB-1B40-B2C2-8E228B78BF47}"/>
              </a:ext>
            </a:extLst>
          </p:cNvPr>
          <p:cNvSpPr/>
          <p:nvPr/>
        </p:nvSpPr>
        <p:spPr>
          <a:xfrm rot="5400000">
            <a:off x="2294085" y="5392996"/>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DCAFB1B4-3806-4441-A5B3-9FF06B5B6FAA}"/>
              </a:ext>
            </a:extLst>
          </p:cNvPr>
          <p:cNvSpPr/>
          <p:nvPr/>
        </p:nvSpPr>
        <p:spPr>
          <a:xfrm rot="5400000">
            <a:off x="2671047" y="5392996"/>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BD0C0F47-6186-3D4C-BBA5-0967A86595F9}"/>
              </a:ext>
            </a:extLst>
          </p:cNvPr>
          <p:cNvSpPr/>
          <p:nvPr/>
        </p:nvSpPr>
        <p:spPr>
          <a:xfrm rot="5400000">
            <a:off x="1540162" y="5769958"/>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B52CAB85-38D8-4243-B6AF-02D3FEEE7FD1}"/>
              </a:ext>
            </a:extLst>
          </p:cNvPr>
          <p:cNvSpPr/>
          <p:nvPr/>
        </p:nvSpPr>
        <p:spPr>
          <a:xfrm rot="5400000">
            <a:off x="1917124" y="5769958"/>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4020B76D-B634-7446-998E-7A2A78D8DE24}"/>
              </a:ext>
            </a:extLst>
          </p:cNvPr>
          <p:cNvSpPr/>
          <p:nvPr/>
        </p:nvSpPr>
        <p:spPr>
          <a:xfrm rot="5400000">
            <a:off x="2294085" y="5769958"/>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A0E3DA80-1080-DB48-B0C7-A1E2B2842C2E}"/>
              </a:ext>
            </a:extLst>
          </p:cNvPr>
          <p:cNvSpPr/>
          <p:nvPr/>
        </p:nvSpPr>
        <p:spPr>
          <a:xfrm rot="5400000">
            <a:off x="2671047" y="5769958"/>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5A4F2426-38A1-524C-B005-AB7CB2407966}"/>
              </a:ext>
            </a:extLst>
          </p:cNvPr>
          <p:cNvSpPr/>
          <p:nvPr/>
        </p:nvSpPr>
        <p:spPr>
          <a:xfrm rot="5400000">
            <a:off x="1540162" y="6146919"/>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C467FC1B-02DA-3A45-B05C-A1B01A58CD68}"/>
              </a:ext>
            </a:extLst>
          </p:cNvPr>
          <p:cNvSpPr/>
          <p:nvPr/>
        </p:nvSpPr>
        <p:spPr>
          <a:xfrm rot="5400000">
            <a:off x="1917124" y="6146919"/>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5E52F3CE-43E2-BB4B-AB8F-0746237E857C}"/>
              </a:ext>
            </a:extLst>
          </p:cNvPr>
          <p:cNvSpPr/>
          <p:nvPr/>
        </p:nvSpPr>
        <p:spPr>
          <a:xfrm rot="5400000">
            <a:off x="2294085" y="6146919"/>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7E9770CD-4580-E94B-8F2E-D8374855B47E}"/>
              </a:ext>
            </a:extLst>
          </p:cNvPr>
          <p:cNvSpPr/>
          <p:nvPr/>
        </p:nvSpPr>
        <p:spPr>
          <a:xfrm rot="5400000">
            <a:off x="2671047" y="6146919"/>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267A4940-3021-8C4B-8556-297D8BA84C9F}"/>
              </a:ext>
            </a:extLst>
          </p:cNvPr>
          <p:cNvSpPr/>
          <p:nvPr/>
        </p:nvSpPr>
        <p:spPr>
          <a:xfrm rot="5400000">
            <a:off x="1540162" y="6523881"/>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A2A30951-B716-6343-85C0-4565DC398544}"/>
              </a:ext>
            </a:extLst>
          </p:cNvPr>
          <p:cNvSpPr/>
          <p:nvPr/>
        </p:nvSpPr>
        <p:spPr>
          <a:xfrm rot="5400000">
            <a:off x="1917124" y="6523881"/>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540F44D4-B13E-E54C-A4A9-D20B7D3D6395}"/>
              </a:ext>
            </a:extLst>
          </p:cNvPr>
          <p:cNvSpPr/>
          <p:nvPr/>
        </p:nvSpPr>
        <p:spPr>
          <a:xfrm rot="5400000">
            <a:off x="2294085" y="6523881"/>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CE8F7069-0D1B-564F-AC0F-EEA746D12166}"/>
              </a:ext>
            </a:extLst>
          </p:cNvPr>
          <p:cNvSpPr/>
          <p:nvPr/>
        </p:nvSpPr>
        <p:spPr>
          <a:xfrm rot="5400000">
            <a:off x="2671047" y="6523881"/>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a:extLst>
              <a:ext uri="{FF2B5EF4-FFF2-40B4-BE49-F238E27FC236}">
                <a16:creationId xmlns:a16="http://schemas.microsoft.com/office/drawing/2014/main" id="{A03AE8A2-9EF1-7442-82F6-AA830BDEA728}"/>
              </a:ext>
            </a:extLst>
          </p:cNvPr>
          <p:cNvSpPr txBox="1"/>
          <p:nvPr/>
        </p:nvSpPr>
        <p:spPr>
          <a:xfrm>
            <a:off x="7360949" y="3671112"/>
            <a:ext cx="4785301" cy="1200329"/>
          </a:xfrm>
          <a:prstGeom prst="rect">
            <a:avLst/>
          </a:prstGeom>
          <a:noFill/>
        </p:spPr>
        <p:txBody>
          <a:bodyPr wrap="square" rtlCol="0">
            <a:spAutoFit/>
          </a:bodyPr>
          <a:lstStyle/>
          <a:p>
            <a:pPr algn="ctr"/>
            <a:r>
              <a:rPr lang="en-US" sz="3600" dirty="0">
                <a:solidFill>
                  <a:schemeClr val="tx1">
                    <a:alpha val="50000"/>
                  </a:schemeClr>
                </a:solidFill>
              </a:rPr>
              <a:t>Vegetarian Diet Measured Weight  = 140</a:t>
            </a:r>
          </a:p>
        </p:txBody>
      </p:sp>
      <p:sp>
        <p:nvSpPr>
          <p:cNvPr id="204" name="Oval 203">
            <a:extLst>
              <a:ext uri="{FF2B5EF4-FFF2-40B4-BE49-F238E27FC236}">
                <a16:creationId xmlns:a16="http://schemas.microsoft.com/office/drawing/2014/main" id="{FD5CA887-2B5E-F541-A6BE-87F785216C31}"/>
              </a:ext>
            </a:extLst>
          </p:cNvPr>
          <p:cNvSpPr/>
          <p:nvPr/>
        </p:nvSpPr>
        <p:spPr>
          <a:xfrm rot="5400000">
            <a:off x="8867340" y="5016035"/>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DEC11CC2-AA51-AA46-B98F-D2E44E4729E8}"/>
              </a:ext>
            </a:extLst>
          </p:cNvPr>
          <p:cNvSpPr/>
          <p:nvPr/>
        </p:nvSpPr>
        <p:spPr>
          <a:xfrm rot="5400000">
            <a:off x="8867340" y="5392996"/>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CB0300E9-2E79-8C40-A6F3-8F27A849C566}"/>
              </a:ext>
            </a:extLst>
          </p:cNvPr>
          <p:cNvSpPr/>
          <p:nvPr/>
        </p:nvSpPr>
        <p:spPr>
          <a:xfrm rot="5400000">
            <a:off x="8867340" y="5769958"/>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B76B9A31-4092-E546-A731-9F2E39EBBE46}"/>
              </a:ext>
            </a:extLst>
          </p:cNvPr>
          <p:cNvSpPr/>
          <p:nvPr/>
        </p:nvSpPr>
        <p:spPr>
          <a:xfrm rot="5400000">
            <a:off x="8867340" y="6146919"/>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433590D9-9041-0642-BAA9-71952487605F}"/>
              </a:ext>
            </a:extLst>
          </p:cNvPr>
          <p:cNvSpPr/>
          <p:nvPr/>
        </p:nvSpPr>
        <p:spPr>
          <a:xfrm rot="5400000">
            <a:off x="8867340" y="6523881"/>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48E94F41-B943-6F43-9B23-724DA0B41781}"/>
              </a:ext>
            </a:extLst>
          </p:cNvPr>
          <p:cNvSpPr/>
          <p:nvPr/>
        </p:nvSpPr>
        <p:spPr>
          <a:xfrm rot="5400000">
            <a:off x="9244301" y="5016035"/>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D905BAA4-308C-EA4D-A9B5-C4199195248D}"/>
              </a:ext>
            </a:extLst>
          </p:cNvPr>
          <p:cNvSpPr/>
          <p:nvPr/>
        </p:nvSpPr>
        <p:spPr>
          <a:xfrm rot="5400000">
            <a:off x="9621263" y="5016035"/>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C2956347-4F07-5A4C-9F25-9B1940D4CC3C}"/>
              </a:ext>
            </a:extLst>
          </p:cNvPr>
          <p:cNvSpPr/>
          <p:nvPr/>
        </p:nvSpPr>
        <p:spPr>
          <a:xfrm rot="5400000">
            <a:off x="9998224" y="5016035"/>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B9118D31-9FAD-7642-90F3-FE817252CEAA}"/>
              </a:ext>
            </a:extLst>
          </p:cNvPr>
          <p:cNvSpPr/>
          <p:nvPr/>
        </p:nvSpPr>
        <p:spPr>
          <a:xfrm rot="5400000">
            <a:off x="10375186" y="5016035"/>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C3736D7A-87A3-BF47-8A45-7E18DBD201DF}"/>
              </a:ext>
            </a:extLst>
          </p:cNvPr>
          <p:cNvSpPr/>
          <p:nvPr/>
        </p:nvSpPr>
        <p:spPr>
          <a:xfrm rot="5400000">
            <a:off x="9244301" y="5392996"/>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D8EA54E5-AA82-0F44-A0CA-A067E31305A2}"/>
              </a:ext>
            </a:extLst>
          </p:cNvPr>
          <p:cNvSpPr/>
          <p:nvPr/>
        </p:nvSpPr>
        <p:spPr>
          <a:xfrm rot="5400000">
            <a:off x="9621263" y="5392996"/>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CA8F5CCA-AA3C-DF40-B837-C329908904E2}"/>
              </a:ext>
            </a:extLst>
          </p:cNvPr>
          <p:cNvSpPr/>
          <p:nvPr/>
        </p:nvSpPr>
        <p:spPr>
          <a:xfrm rot="5400000">
            <a:off x="9998224" y="5392996"/>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E7BA710B-A58D-0549-88D4-EBE922C7CCFB}"/>
              </a:ext>
            </a:extLst>
          </p:cNvPr>
          <p:cNvSpPr/>
          <p:nvPr/>
        </p:nvSpPr>
        <p:spPr>
          <a:xfrm rot="5400000">
            <a:off x="10375186" y="5392996"/>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25094E07-DC7F-8649-BE79-6FCE321EB223}"/>
              </a:ext>
            </a:extLst>
          </p:cNvPr>
          <p:cNvSpPr/>
          <p:nvPr/>
        </p:nvSpPr>
        <p:spPr>
          <a:xfrm rot="5400000">
            <a:off x="9244301" y="5769958"/>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BD7A8A5E-6B08-C949-B509-B1984D24F77A}"/>
              </a:ext>
            </a:extLst>
          </p:cNvPr>
          <p:cNvSpPr/>
          <p:nvPr/>
        </p:nvSpPr>
        <p:spPr>
          <a:xfrm rot="5400000">
            <a:off x="9621263" y="5769958"/>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965E7DE0-962A-8148-BA71-3C3AAA4E46A5}"/>
              </a:ext>
            </a:extLst>
          </p:cNvPr>
          <p:cNvSpPr/>
          <p:nvPr/>
        </p:nvSpPr>
        <p:spPr>
          <a:xfrm rot="5400000">
            <a:off x="9998224" y="5769958"/>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56CB852F-2751-3B4A-91DC-A4407446E654}"/>
              </a:ext>
            </a:extLst>
          </p:cNvPr>
          <p:cNvSpPr/>
          <p:nvPr/>
        </p:nvSpPr>
        <p:spPr>
          <a:xfrm rot="5400000">
            <a:off x="10375186" y="5769958"/>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685875AB-034B-434A-B72E-B0F7BD58D310}"/>
              </a:ext>
            </a:extLst>
          </p:cNvPr>
          <p:cNvSpPr/>
          <p:nvPr/>
        </p:nvSpPr>
        <p:spPr>
          <a:xfrm rot="5400000">
            <a:off x="9244301" y="6146919"/>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EB21E9EC-6BED-A54A-86B5-E12F78ACF992}"/>
              </a:ext>
            </a:extLst>
          </p:cNvPr>
          <p:cNvSpPr/>
          <p:nvPr/>
        </p:nvSpPr>
        <p:spPr>
          <a:xfrm rot="5400000">
            <a:off x="9621263" y="6146919"/>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A46F3968-7129-9342-B597-161826807723}"/>
              </a:ext>
            </a:extLst>
          </p:cNvPr>
          <p:cNvSpPr/>
          <p:nvPr/>
        </p:nvSpPr>
        <p:spPr>
          <a:xfrm rot="5400000">
            <a:off x="9998224" y="6146919"/>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D5E9EC65-9FF8-B948-9911-F8CA4705277D}"/>
              </a:ext>
            </a:extLst>
          </p:cNvPr>
          <p:cNvSpPr/>
          <p:nvPr/>
        </p:nvSpPr>
        <p:spPr>
          <a:xfrm rot="5400000">
            <a:off x="10375186" y="6146919"/>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951A89D4-C5FB-8E45-B3BB-F0DFC5E01A11}"/>
              </a:ext>
            </a:extLst>
          </p:cNvPr>
          <p:cNvSpPr/>
          <p:nvPr/>
        </p:nvSpPr>
        <p:spPr>
          <a:xfrm rot="5400000">
            <a:off x="9244301" y="6523881"/>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a:extLst>
              <a:ext uri="{FF2B5EF4-FFF2-40B4-BE49-F238E27FC236}">
                <a16:creationId xmlns:a16="http://schemas.microsoft.com/office/drawing/2014/main" id="{ABF9FFC4-7A52-EF44-81A4-57AA2C1935F9}"/>
              </a:ext>
            </a:extLst>
          </p:cNvPr>
          <p:cNvSpPr/>
          <p:nvPr/>
        </p:nvSpPr>
        <p:spPr>
          <a:xfrm rot="5400000">
            <a:off x="9621263" y="6523881"/>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a:extLst>
              <a:ext uri="{FF2B5EF4-FFF2-40B4-BE49-F238E27FC236}">
                <a16:creationId xmlns:a16="http://schemas.microsoft.com/office/drawing/2014/main" id="{8127BFC3-CAF6-FA46-828A-84B2DAC2C8D7}"/>
              </a:ext>
            </a:extLst>
          </p:cNvPr>
          <p:cNvSpPr/>
          <p:nvPr/>
        </p:nvSpPr>
        <p:spPr>
          <a:xfrm rot="5400000">
            <a:off x="9998224" y="6523881"/>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4669C4A5-B447-A148-8200-7C1E3EC61765}"/>
              </a:ext>
            </a:extLst>
          </p:cNvPr>
          <p:cNvSpPr/>
          <p:nvPr/>
        </p:nvSpPr>
        <p:spPr>
          <a:xfrm rot="5400000">
            <a:off x="10375186" y="6523881"/>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5">
            <a:extLst>
              <a:ext uri="{FF2B5EF4-FFF2-40B4-BE49-F238E27FC236}">
                <a16:creationId xmlns:a16="http://schemas.microsoft.com/office/drawing/2014/main" id="{2B917431-393A-DF49-888A-E2CF61E733D3}"/>
              </a:ext>
            </a:extLst>
          </p:cNvPr>
          <p:cNvGraphicFramePr>
            <a:graphicFrameLocks noGrp="1"/>
          </p:cNvGraphicFramePr>
          <p:nvPr>
            <p:extLst>
              <p:ext uri="{D42A27DB-BD31-4B8C-83A1-F6EECF244321}">
                <p14:modId xmlns:p14="http://schemas.microsoft.com/office/powerpoint/2010/main" val="2699452806"/>
              </p:ext>
            </p:extLst>
          </p:nvPr>
        </p:nvGraphicFramePr>
        <p:xfrm>
          <a:off x="2538792" y="1531105"/>
          <a:ext cx="7114416" cy="2163968"/>
        </p:xfrm>
        <a:graphic>
          <a:graphicData uri="http://schemas.openxmlformats.org/drawingml/2006/table">
            <a:tbl>
              <a:tblPr firstRow="1" bandRow="1">
                <a:tableStyleId>{073A0DAA-6AF3-43AB-8588-CEC1D06C72B9}</a:tableStyleId>
              </a:tblPr>
              <a:tblGrid>
                <a:gridCol w="1778604">
                  <a:extLst>
                    <a:ext uri="{9D8B030D-6E8A-4147-A177-3AD203B41FA5}">
                      <a16:colId xmlns:a16="http://schemas.microsoft.com/office/drawing/2014/main" val="350943256"/>
                    </a:ext>
                  </a:extLst>
                </a:gridCol>
                <a:gridCol w="1778604">
                  <a:extLst>
                    <a:ext uri="{9D8B030D-6E8A-4147-A177-3AD203B41FA5}">
                      <a16:colId xmlns:a16="http://schemas.microsoft.com/office/drawing/2014/main" val="4154158107"/>
                    </a:ext>
                  </a:extLst>
                </a:gridCol>
                <a:gridCol w="1778604">
                  <a:extLst>
                    <a:ext uri="{9D8B030D-6E8A-4147-A177-3AD203B41FA5}">
                      <a16:colId xmlns:a16="http://schemas.microsoft.com/office/drawing/2014/main" val="986676161"/>
                    </a:ext>
                  </a:extLst>
                </a:gridCol>
                <a:gridCol w="1778604">
                  <a:extLst>
                    <a:ext uri="{9D8B030D-6E8A-4147-A177-3AD203B41FA5}">
                      <a16:colId xmlns:a16="http://schemas.microsoft.com/office/drawing/2014/main" val="647097426"/>
                    </a:ext>
                  </a:extLst>
                </a:gridCol>
              </a:tblGrid>
              <a:tr h="540992">
                <a:tc>
                  <a:txBody>
                    <a:bodyPr/>
                    <a:lstStyle/>
                    <a:p>
                      <a:pPr algn="ctr"/>
                      <a:r>
                        <a:rPr lang="en-US" sz="2600" dirty="0"/>
                        <a:t>Diet</a:t>
                      </a:r>
                    </a:p>
                  </a:txBody>
                  <a:tcPr marL="133395" marR="133395" marT="66698" marB="66698"/>
                </a:tc>
                <a:tc>
                  <a:txBody>
                    <a:bodyPr/>
                    <a:lstStyle/>
                    <a:p>
                      <a:pPr algn="ctr"/>
                      <a:r>
                        <a:rPr lang="en-US" sz="2600" dirty="0"/>
                        <a:t>True</a:t>
                      </a:r>
                    </a:p>
                  </a:txBody>
                  <a:tcPr marL="133395" marR="133395" marT="66698" marB="66698"/>
                </a:tc>
                <a:tc>
                  <a:txBody>
                    <a:bodyPr/>
                    <a:lstStyle/>
                    <a:p>
                      <a:pPr algn="ctr"/>
                      <a:r>
                        <a:rPr lang="en-US" sz="2600" dirty="0"/>
                        <a:t>Measured</a:t>
                      </a:r>
                    </a:p>
                  </a:txBody>
                  <a:tcPr marL="133395" marR="133395" marT="66698" marB="66698"/>
                </a:tc>
                <a:tc>
                  <a:txBody>
                    <a:bodyPr/>
                    <a:lstStyle/>
                    <a:p>
                      <a:pPr algn="ctr"/>
                      <a:r>
                        <a:rPr lang="en-US" sz="2600" dirty="0"/>
                        <a:t>Error</a:t>
                      </a:r>
                    </a:p>
                  </a:txBody>
                  <a:tcPr marL="133395" marR="133395" marT="66698" marB="66698"/>
                </a:tc>
                <a:extLst>
                  <a:ext uri="{0D108BD9-81ED-4DB2-BD59-A6C34878D82A}">
                    <a16:rowId xmlns:a16="http://schemas.microsoft.com/office/drawing/2014/main" val="962824916"/>
                  </a:ext>
                </a:extLst>
              </a:tr>
              <a:tr h="540992">
                <a:tc>
                  <a:txBody>
                    <a:bodyPr/>
                    <a:lstStyle/>
                    <a:p>
                      <a:r>
                        <a:rPr lang="en-US" sz="2600" dirty="0"/>
                        <a:t>Standard</a:t>
                      </a:r>
                    </a:p>
                  </a:txBody>
                  <a:tcPr marL="133395" marR="133395" marT="66698" marB="66698"/>
                </a:tc>
                <a:tc>
                  <a:txBody>
                    <a:bodyPr/>
                    <a:lstStyle/>
                    <a:p>
                      <a:pPr algn="ctr"/>
                      <a:r>
                        <a:rPr lang="en-US" sz="2600" dirty="0"/>
                        <a:t>150</a:t>
                      </a:r>
                    </a:p>
                  </a:txBody>
                  <a:tcPr marL="133395" marR="133395" marT="66698" marB="66698"/>
                </a:tc>
                <a:tc>
                  <a:txBody>
                    <a:bodyPr/>
                    <a:lstStyle/>
                    <a:p>
                      <a:pPr algn="ctr"/>
                      <a:r>
                        <a:rPr lang="en-US" sz="2600" dirty="0"/>
                        <a:t>150</a:t>
                      </a:r>
                    </a:p>
                  </a:txBody>
                  <a:tcPr marL="133395" marR="133395" marT="66698" marB="66698"/>
                </a:tc>
                <a:tc>
                  <a:txBody>
                    <a:bodyPr/>
                    <a:lstStyle/>
                    <a:p>
                      <a:pPr algn="ctr"/>
                      <a:r>
                        <a:rPr lang="en-US" sz="2600" dirty="0"/>
                        <a:t>0</a:t>
                      </a:r>
                    </a:p>
                  </a:txBody>
                  <a:tcPr marL="133395" marR="133395" marT="66698" marB="66698"/>
                </a:tc>
                <a:extLst>
                  <a:ext uri="{0D108BD9-81ED-4DB2-BD59-A6C34878D82A}">
                    <a16:rowId xmlns:a16="http://schemas.microsoft.com/office/drawing/2014/main" val="2845841758"/>
                  </a:ext>
                </a:extLst>
              </a:tr>
              <a:tr h="540992">
                <a:tc>
                  <a:txBody>
                    <a:bodyPr/>
                    <a:lstStyle/>
                    <a:p>
                      <a:r>
                        <a:rPr lang="en-US" sz="2600" dirty="0"/>
                        <a:t>Vegetarian</a:t>
                      </a:r>
                    </a:p>
                  </a:txBody>
                  <a:tcPr marL="133395" marR="133395" marT="66698" marB="66698"/>
                </a:tc>
                <a:tc>
                  <a:txBody>
                    <a:bodyPr/>
                    <a:lstStyle/>
                    <a:p>
                      <a:pPr algn="ctr"/>
                      <a:r>
                        <a:rPr lang="en-US" sz="2600" dirty="0"/>
                        <a:t>140</a:t>
                      </a:r>
                    </a:p>
                  </a:txBody>
                  <a:tcPr marL="133395" marR="133395" marT="66698" marB="66698"/>
                </a:tc>
                <a:tc>
                  <a:txBody>
                    <a:bodyPr/>
                    <a:lstStyle/>
                    <a:p>
                      <a:pPr algn="ctr"/>
                      <a:r>
                        <a:rPr lang="en-US" sz="2600" dirty="0"/>
                        <a:t>140</a:t>
                      </a:r>
                    </a:p>
                  </a:txBody>
                  <a:tcPr marL="133395" marR="133395" marT="66698" marB="66698"/>
                </a:tc>
                <a:tc>
                  <a:txBody>
                    <a:bodyPr/>
                    <a:lstStyle/>
                    <a:p>
                      <a:pPr algn="ctr"/>
                      <a:r>
                        <a:rPr lang="en-US" sz="2600" dirty="0"/>
                        <a:t>0</a:t>
                      </a:r>
                    </a:p>
                  </a:txBody>
                  <a:tcPr marL="133395" marR="133395" marT="66698" marB="66698"/>
                </a:tc>
                <a:extLst>
                  <a:ext uri="{0D108BD9-81ED-4DB2-BD59-A6C34878D82A}">
                    <a16:rowId xmlns:a16="http://schemas.microsoft.com/office/drawing/2014/main" val="356935536"/>
                  </a:ext>
                </a:extLst>
              </a:tr>
              <a:tr h="540992">
                <a:tc>
                  <a:txBody>
                    <a:bodyPr/>
                    <a:lstStyle/>
                    <a:p>
                      <a:r>
                        <a:rPr lang="en-US" sz="2600" dirty="0"/>
                        <a:t>Difference</a:t>
                      </a:r>
                    </a:p>
                  </a:txBody>
                  <a:tcPr marL="133395" marR="133395" marT="66698" marB="66698"/>
                </a:tc>
                <a:tc>
                  <a:txBody>
                    <a:bodyPr/>
                    <a:lstStyle/>
                    <a:p>
                      <a:pPr algn="ctr"/>
                      <a:r>
                        <a:rPr lang="en-US" sz="2600" dirty="0"/>
                        <a:t>10</a:t>
                      </a:r>
                    </a:p>
                  </a:txBody>
                  <a:tcPr marL="133395" marR="133395" marT="66698" marB="66698"/>
                </a:tc>
                <a:tc>
                  <a:txBody>
                    <a:bodyPr/>
                    <a:lstStyle/>
                    <a:p>
                      <a:pPr algn="ctr"/>
                      <a:r>
                        <a:rPr lang="en-US" sz="2600" dirty="0"/>
                        <a:t>10</a:t>
                      </a:r>
                    </a:p>
                  </a:txBody>
                  <a:tcPr marL="133395" marR="133395" marT="66698" marB="66698"/>
                </a:tc>
                <a:tc>
                  <a:txBody>
                    <a:bodyPr/>
                    <a:lstStyle/>
                    <a:p>
                      <a:pPr algn="ctr"/>
                      <a:r>
                        <a:rPr lang="en-US" sz="2600" dirty="0"/>
                        <a:t>0</a:t>
                      </a:r>
                    </a:p>
                  </a:txBody>
                  <a:tcPr marL="133395" marR="133395" marT="66698" marB="66698"/>
                </a:tc>
                <a:extLst>
                  <a:ext uri="{0D108BD9-81ED-4DB2-BD59-A6C34878D82A}">
                    <a16:rowId xmlns:a16="http://schemas.microsoft.com/office/drawing/2014/main" val="2777061970"/>
                  </a:ext>
                </a:extLst>
              </a:tr>
            </a:tbl>
          </a:graphicData>
        </a:graphic>
      </p:graphicFrame>
    </p:spTree>
    <p:extLst>
      <p:ext uri="{BB962C8B-B14F-4D97-AF65-F5344CB8AC3E}">
        <p14:creationId xmlns:p14="http://schemas.microsoft.com/office/powerpoint/2010/main" val="3995171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Box 144">
            <a:extLst>
              <a:ext uri="{FF2B5EF4-FFF2-40B4-BE49-F238E27FC236}">
                <a16:creationId xmlns:a16="http://schemas.microsoft.com/office/drawing/2014/main" id="{53512E59-6C7E-F647-8DF9-8D98925A4593}"/>
              </a:ext>
            </a:extLst>
          </p:cNvPr>
          <p:cNvSpPr txBox="1"/>
          <p:nvPr/>
        </p:nvSpPr>
        <p:spPr>
          <a:xfrm>
            <a:off x="0" y="0"/>
            <a:ext cx="4098925" cy="1200329"/>
          </a:xfrm>
          <a:prstGeom prst="rect">
            <a:avLst/>
          </a:prstGeom>
          <a:noFill/>
        </p:spPr>
        <p:txBody>
          <a:bodyPr wrap="square" rtlCol="0">
            <a:spAutoFit/>
          </a:bodyPr>
          <a:lstStyle/>
          <a:p>
            <a:pPr algn="ctr"/>
            <a:r>
              <a:rPr lang="en-US" sz="3600" dirty="0"/>
              <a:t>Standard Diet True Weight  = 150</a:t>
            </a:r>
          </a:p>
        </p:txBody>
      </p:sp>
      <p:grpSp>
        <p:nvGrpSpPr>
          <p:cNvPr id="2" name="Group 1">
            <a:extLst>
              <a:ext uri="{FF2B5EF4-FFF2-40B4-BE49-F238E27FC236}">
                <a16:creationId xmlns:a16="http://schemas.microsoft.com/office/drawing/2014/main" id="{198286F6-58B5-194F-8FFB-96C2319D9F00}"/>
              </a:ext>
            </a:extLst>
          </p:cNvPr>
          <p:cNvGrpSpPr/>
          <p:nvPr/>
        </p:nvGrpSpPr>
        <p:grpSpPr>
          <a:xfrm>
            <a:off x="1163201" y="1351679"/>
            <a:ext cx="1772521" cy="1772521"/>
            <a:chOff x="7931150" y="1770779"/>
            <a:chExt cx="2806700" cy="2806700"/>
          </a:xfrm>
        </p:grpSpPr>
        <p:sp>
          <p:nvSpPr>
            <p:cNvPr id="120" name="Oval 119">
              <a:extLst>
                <a:ext uri="{FF2B5EF4-FFF2-40B4-BE49-F238E27FC236}">
                  <a16:creationId xmlns:a16="http://schemas.microsoft.com/office/drawing/2014/main" id="{36E8ABB4-C975-6841-9171-29E4F6527C40}"/>
                </a:ext>
              </a:extLst>
            </p:cNvPr>
            <p:cNvSpPr/>
            <p:nvPr/>
          </p:nvSpPr>
          <p:spPr>
            <a:xfrm rot="5400000">
              <a:off x="7931150" y="17707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BE74BBC2-B18E-D542-9B7E-59E26ACFE915}"/>
                </a:ext>
              </a:extLst>
            </p:cNvPr>
            <p:cNvSpPr/>
            <p:nvPr/>
          </p:nvSpPr>
          <p:spPr>
            <a:xfrm rot="5400000">
              <a:off x="7931150" y="23676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94888AF0-34E9-2241-9CEC-99164A6105C6}"/>
                </a:ext>
              </a:extLst>
            </p:cNvPr>
            <p:cNvSpPr/>
            <p:nvPr/>
          </p:nvSpPr>
          <p:spPr>
            <a:xfrm rot="5400000">
              <a:off x="7931150" y="29645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1A4EC265-4319-FD45-BEEC-D67C5C054A4C}"/>
                </a:ext>
              </a:extLst>
            </p:cNvPr>
            <p:cNvSpPr/>
            <p:nvPr/>
          </p:nvSpPr>
          <p:spPr>
            <a:xfrm rot="5400000">
              <a:off x="7931150" y="35614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E8CF33B6-EE3D-7543-B392-B18088E9BDEC}"/>
                </a:ext>
              </a:extLst>
            </p:cNvPr>
            <p:cNvSpPr/>
            <p:nvPr/>
          </p:nvSpPr>
          <p:spPr>
            <a:xfrm rot="5400000">
              <a:off x="7931150" y="41583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08A73DC7-6BCA-5B47-9459-8BAEA3E33CEE}"/>
                </a:ext>
              </a:extLst>
            </p:cNvPr>
            <p:cNvSpPr/>
            <p:nvPr/>
          </p:nvSpPr>
          <p:spPr>
            <a:xfrm rot="5400000">
              <a:off x="8528050" y="17707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43879313-2FEA-2042-982E-6D10DD2623E9}"/>
                </a:ext>
              </a:extLst>
            </p:cNvPr>
            <p:cNvSpPr/>
            <p:nvPr/>
          </p:nvSpPr>
          <p:spPr>
            <a:xfrm rot="5400000">
              <a:off x="9124950" y="17707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089E5904-E0C0-604D-AAC5-73F71B38A887}"/>
                </a:ext>
              </a:extLst>
            </p:cNvPr>
            <p:cNvSpPr/>
            <p:nvPr/>
          </p:nvSpPr>
          <p:spPr>
            <a:xfrm rot="5400000">
              <a:off x="9721850" y="17707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B7A543FD-C9A9-8042-99FF-672CCCC303F6}"/>
                </a:ext>
              </a:extLst>
            </p:cNvPr>
            <p:cNvSpPr/>
            <p:nvPr/>
          </p:nvSpPr>
          <p:spPr>
            <a:xfrm rot="5400000">
              <a:off x="10318750" y="17707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A7F03C5C-F422-4A4B-97A5-455B83940D93}"/>
                </a:ext>
              </a:extLst>
            </p:cNvPr>
            <p:cNvSpPr/>
            <p:nvPr/>
          </p:nvSpPr>
          <p:spPr>
            <a:xfrm rot="5400000">
              <a:off x="8528050" y="23676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C9789272-7031-8145-A39B-9A14CC88D3A4}"/>
                </a:ext>
              </a:extLst>
            </p:cNvPr>
            <p:cNvSpPr/>
            <p:nvPr/>
          </p:nvSpPr>
          <p:spPr>
            <a:xfrm rot="5400000">
              <a:off x="9124950" y="23676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9A9A1F59-1C76-D34E-BACE-BA83FBA8E982}"/>
                </a:ext>
              </a:extLst>
            </p:cNvPr>
            <p:cNvSpPr/>
            <p:nvPr/>
          </p:nvSpPr>
          <p:spPr>
            <a:xfrm rot="5400000">
              <a:off x="9721850" y="23676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9353C62F-44AA-1D4B-94F9-E12937D73E43}"/>
                </a:ext>
              </a:extLst>
            </p:cNvPr>
            <p:cNvSpPr/>
            <p:nvPr/>
          </p:nvSpPr>
          <p:spPr>
            <a:xfrm rot="5400000">
              <a:off x="10318750" y="23676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BE9CD44F-84AE-E74D-BAA7-BA711DEABF17}"/>
                </a:ext>
              </a:extLst>
            </p:cNvPr>
            <p:cNvSpPr/>
            <p:nvPr/>
          </p:nvSpPr>
          <p:spPr>
            <a:xfrm rot="5400000">
              <a:off x="8528050" y="29645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6C7D5F85-A10A-A34A-8552-157D89390DDF}"/>
                </a:ext>
              </a:extLst>
            </p:cNvPr>
            <p:cNvSpPr/>
            <p:nvPr/>
          </p:nvSpPr>
          <p:spPr>
            <a:xfrm rot="5400000">
              <a:off x="9124950" y="29645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864FE408-1C85-EA43-82BD-B37EA6476C0A}"/>
                </a:ext>
              </a:extLst>
            </p:cNvPr>
            <p:cNvSpPr/>
            <p:nvPr/>
          </p:nvSpPr>
          <p:spPr>
            <a:xfrm rot="5400000">
              <a:off x="9721850" y="29645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1720655A-7174-AF42-A935-9A47DD5860D9}"/>
                </a:ext>
              </a:extLst>
            </p:cNvPr>
            <p:cNvSpPr/>
            <p:nvPr/>
          </p:nvSpPr>
          <p:spPr>
            <a:xfrm rot="5400000">
              <a:off x="10318750" y="29645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4B3FA760-E41E-3649-9D48-5B153CB87F29}"/>
                </a:ext>
              </a:extLst>
            </p:cNvPr>
            <p:cNvSpPr/>
            <p:nvPr/>
          </p:nvSpPr>
          <p:spPr>
            <a:xfrm rot="5400000">
              <a:off x="8528050" y="35614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0DFD26EA-DB40-0746-95C5-3EC8FE89ACE2}"/>
                </a:ext>
              </a:extLst>
            </p:cNvPr>
            <p:cNvSpPr/>
            <p:nvPr/>
          </p:nvSpPr>
          <p:spPr>
            <a:xfrm rot="5400000">
              <a:off x="9124950" y="35614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2D25D026-BEBF-3A4B-B641-BEDBAF25445D}"/>
                </a:ext>
              </a:extLst>
            </p:cNvPr>
            <p:cNvSpPr/>
            <p:nvPr/>
          </p:nvSpPr>
          <p:spPr>
            <a:xfrm rot="5400000">
              <a:off x="9721850" y="35614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3F4B4359-5B09-9444-9678-28D9F0EBEE5B}"/>
                </a:ext>
              </a:extLst>
            </p:cNvPr>
            <p:cNvSpPr/>
            <p:nvPr/>
          </p:nvSpPr>
          <p:spPr>
            <a:xfrm rot="5400000">
              <a:off x="10318750" y="35614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2FAE8446-6AAC-0A4D-953B-97FF310811B8}"/>
                </a:ext>
              </a:extLst>
            </p:cNvPr>
            <p:cNvSpPr/>
            <p:nvPr/>
          </p:nvSpPr>
          <p:spPr>
            <a:xfrm rot="5400000">
              <a:off x="8528050" y="41583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28CD5BBE-CA1F-1648-AFAC-516A47AD3DE0}"/>
                </a:ext>
              </a:extLst>
            </p:cNvPr>
            <p:cNvSpPr/>
            <p:nvPr/>
          </p:nvSpPr>
          <p:spPr>
            <a:xfrm rot="5400000">
              <a:off x="9124950" y="41583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F158F027-00AB-3047-9749-B9ED050F44C2}"/>
                </a:ext>
              </a:extLst>
            </p:cNvPr>
            <p:cNvSpPr/>
            <p:nvPr/>
          </p:nvSpPr>
          <p:spPr>
            <a:xfrm rot="5400000">
              <a:off x="9721850" y="41583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2C500A03-FD0F-914E-BECB-2E350795F669}"/>
                </a:ext>
              </a:extLst>
            </p:cNvPr>
            <p:cNvSpPr/>
            <p:nvPr/>
          </p:nvSpPr>
          <p:spPr>
            <a:xfrm rot="5400000">
              <a:off x="10318750" y="41583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ight Arrow 23">
            <a:extLst>
              <a:ext uri="{FF2B5EF4-FFF2-40B4-BE49-F238E27FC236}">
                <a16:creationId xmlns:a16="http://schemas.microsoft.com/office/drawing/2014/main" id="{DBF22342-FC19-7D4A-BF29-4BA98476FA3E}"/>
              </a:ext>
            </a:extLst>
          </p:cNvPr>
          <p:cNvSpPr/>
          <p:nvPr/>
        </p:nvSpPr>
        <p:spPr>
          <a:xfrm>
            <a:off x="5726906" y="1559632"/>
            <a:ext cx="1771650" cy="1371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extBox 148">
            <a:extLst>
              <a:ext uri="{FF2B5EF4-FFF2-40B4-BE49-F238E27FC236}">
                <a16:creationId xmlns:a16="http://schemas.microsoft.com/office/drawing/2014/main" id="{F536C0AD-03CB-D343-89A3-E5D153430D6D}"/>
              </a:ext>
            </a:extLst>
          </p:cNvPr>
          <p:cNvSpPr txBox="1"/>
          <p:nvPr/>
        </p:nvSpPr>
        <p:spPr>
          <a:xfrm>
            <a:off x="7315201" y="0"/>
            <a:ext cx="4876802" cy="1200329"/>
          </a:xfrm>
          <a:prstGeom prst="rect">
            <a:avLst/>
          </a:prstGeom>
          <a:noFill/>
        </p:spPr>
        <p:txBody>
          <a:bodyPr wrap="square" rtlCol="0">
            <a:spAutoFit/>
          </a:bodyPr>
          <a:lstStyle/>
          <a:p>
            <a:pPr algn="ctr"/>
            <a:r>
              <a:rPr lang="en-US" sz="3600" dirty="0"/>
              <a:t>Standard Diet Measured Weight  = 155</a:t>
            </a:r>
          </a:p>
        </p:txBody>
      </p:sp>
      <p:grpSp>
        <p:nvGrpSpPr>
          <p:cNvPr id="150" name="Group 149">
            <a:extLst>
              <a:ext uri="{FF2B5EF4-FFF2-40B4-BE49-F238E27FC236}">
                <a16:creationId xmlns:a16="http://schemas.microsoft.com/office/drawing/2014/main" id="{BCD6DC54-55AC-1B4D-8F4A-BC929DF49A05}"/>
              </a:ext>
            </a:extLst>
          </p:cNvPr>
          <p:cNvGrpSpPr/>
          <p:nvPr/>
        </p:nvGrpSpPr>
        <p:grpSpPr>
          <a:xfrm>
            <a:off x="8867341" y="1351679"/>
            <a:ext cx="1772521" cy="1772521"/>
            <a:chOff x="7931150" y="1770779"/>
            <a:chExt cx="2806700" cy="2806700"/>
          </a:xfrm>
        </p:grpSpPr>
        <p:sp>
          <p:nvSpPr>
            <p:cNvPr id="151" name="Oval 150">
              <a:extLst>
                <a:ext uri="{FF2B5EF4-FFF2-40B4-BE49-F238E27FC236}">
                  <a16:creationId xmlns:a16="http://schemas.microsoft.com/office/drawing/2014/main" id="{099CFFFC-B9CE-5843-AA69-2DF543FFDCDD}"/>
                </a:ext>
              </a:extLst>
            </p:cNvPr>
            <p:cNvSpPr/>
            <p:nvPr/>
          </p:nvSpPr>
          <p:spPr>
            <a:xfrm rot="5400000">
              <a:off x="7931150" y="17707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CEA32C14-40AF-AA48-98C7-34DB9FD5F1EF}"/>
                </a:ext>
              </a:extLst>
            </p:cNvPr>
            <p:cNvSpPr/>
            <p:nvPr/>
          </p:nvSpPr>
          <p:spPr>
            <a:xfrm rot="5400000">
              <a:off x="7931150" y="23676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2494F063-E7BD-4949-B9BD-B00B6D4E8C0A}"/>
                </a:ext>
              </a:extLst>
            </p:cNvPr>
            <p:cNvSpPr/>
            <p:nvPr/>
          </p:nvSpPr>
          <p:spPr>
            <a:xfrm rot="5400000">
              <a:off x="7931150" y="29645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DE9B6553-6533-934C-83D9-F34367DF9C2E}"/>
                </a:ext>
              </a:extLst>
            </p:cNvPr>
            <p:cNvSpPr/>
            <p:nvPr/>
          </p:nvSpPr>
          <p:spPr>
            <a:xfrm rot="5400000">
              <a:off x="7931150" y="35614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997A4679-1A8D-194E-B966-A056ADE33017}"/>
                </a:ext>
              </a:extLst>
            </p:cNvPr>
            <p:cNvSpPr/>
            <p:nvPr/>
          </p:nvSpPr>
          <p:spPr>
            <a:xfrm rot="5400000">
              <a:off x="7931150" y="41583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2AC48A53-A39D-BA44-85A4-DC17D1E091F5}"/>
                </a:ext>
              </a:extLst>
            </p:cNvPr>
            <p:cNvSpPr/>
            <p:nvPr/>
          </p:nvSpPr>
          <p:spPr>
            <a:xfrm rot="5400000">
              <a:off x="8528050" y="17707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5FA0CB3C-B155-5C45-92AF-5D0A3E1274B2}"/>
                </a:ext>
              </a:extLst>
            </p:cNvPr>
            <p:cNvSpPr/>
            <p:nvPr/>
          </p:nvSpPr>
          <p:spPr>
            <a:xfrm rot="5400000">
              <a:off x="9124950" y="17707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E9B90875-7F2C-BF4A-812E-8A703256C4E5}"/>
                </a:ext>
              </a:extLst>
            </p:cNvPr>
            <p:cNvSpPr/>
            <p:nvPr/>
          </p:nvSpPr>
          <p:spPr>
            <a:xfrm rot="5400000">
              <a:off x="9721850" y="17707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169D2554-7E50-9447-9E9B-B28C31E5B31F}"/>
                </a:ext>
              </a:extLst>
            </p:cNvPr>
            <p:cNvSpPr/>
            <p:nvPr/>
          </p:nvSpPr>
          <p:spPr>
            <a:xfrm rot="5400000">
              <a:off x="10318750" y="17707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0B4D3E48-C4EE-FB4E-8E3C-2407643BADF3}"/>
                </a:ext>
              </a:extLst>
            </p:cNvPr>
            <p:cNvSpPr/>
            <p:nvPr/>
          </p:nvSpPr>
          <p:spPr>
            <a:xfrm rot="5400000">
              <a:off x="8528050" y="23676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85229C70-08D1-6243-AE9C-6C1F7C89F785}"/>
                </a:ext>
              </a:extLst>
            </p:cNvPr>
            <p:cNvSpPr/>
            <p:nvPr/>
          </p:nvSpPr>
          <p:spPr>
            <a:xfrm rot="5400000">
              <a:off x="9124950" y="23676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A7F6F059-A52A-3B4A-A9C0-8FA1EC978AD0}"/>
                </a:ext>
              </a:extLst>
            </p:cNvPr>
            <p:cNvSpPr/>
            <p:nvPr/>
          </p:nvSpPr>
          <p:spPr>
            <a:xfrm rot="5400000">
              <a:off x="9721850" y="23676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CC7F5A4A-67A8-8D4E-BBF7-88926349BAB0}"/>
                </a:ext>
              </a:extLst>
            </p:cNvPr>
            <p:cNvSpPr/>
            <p:nvPr/>
          </p:nvSpPr>
          <p:spPr>
            <a:xfrm rot="5400000">
              <a:off x="10318750" y="23676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50857E67-5366-3B4A-97E9-3CD91531E06D}"/>
                </a:ext>
              </a:extLst>
            </p:cNvPr>
            <p:cNvSpPr/>
            <p:nvPr/>
          </p:nvSpPr>
          <p:spPr>
            <a:xfrm rot="5400000">
              <a:off x="8528050" y="29645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8755BBBE-7975-D64A-83EF-9AF14D6DB871}"/>
                </a:ext>
              </a:extLst>
            </p:cNvPr>
            <p:cNvSpPr/>
            <p:nvPr/>
          </p:nvSpPr>
          <p:spPr>
            <a:xfrm rot="5400000">
              <a:off x="9124950" y="29645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6B50B91C-ED39-EC47-AB1D-BAA5A101DEB5}"/>
                </a:ext>
              </a:extLst>
            </p:cNvPr>
            <p:cNvSpPr/>
            <p:nvPr/>
          </p:nvSpPr>
          <p:spPr>
            <a:xfrm rot="5400000">
              <a:off x="9721850" y="29645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AACD9DA7-1611-BD45-A011-9BFAD0FCA5A2}"/>
                </a:ext>
              </a:extLst>
            </p:cNvPr>
            <p:cNvSpPr/>
            <p:nvPr/>
          </p:nvSpPr>
          <p:spPr>
            <a:xfrm rot="5400000">
              <a:off x="10318750" y="29645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7813788E-8190-3840-96F8-B405BE507638}"/>
                </a:ext>
              </a:extLst>
            </p:cNvPr>
            <p:cNvSpPr/>
            <p:nvPr/>
          </p:nvSpPr>
          <p:spPr>
            <a:xfrm rot="5400000">
              <a:off x="8528050" y="35614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71E49566-1D7F-4A4E-AD0A-742A8549905E}"/>
                </a:ext>
              </a:extLst>
            </p:cNvPr>
            <p:cNvSpPr/>
            <p:nvPr/>
          </p:nvSpPr>
          <p:spPr>
            <a:xfrm rot="5400000">
              <a:off x="9124950" y="35614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7470EA5C-B81B-AF4D-8FBD-EFCA9F7D16D7}"/>
                </a:ext>
              </a:extLst>
            </p:cNvPr>
            <p:cNvSpPr/>
            <p:nvPr/>
          </p:nvSpPr>
          <p:spPr>
            <a:xfrm rot="5400000">
              <a:off x="9721850" y="35614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22F4476A-366B-3745-A999-618F5EA259CE}"/>
                </a:ext>
              </a:extLst>
            </p:cNvPr>
            <p:cNvSpPr/>
            <p:nvPr/>
          </p:nvSpPr>
          <p:spPr>
            <a:xfrm rot="5400000">
              <a:off x="10318750" y="35614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1125283C-4BD7-B04E-9E59-7758690F859A}"/>
                </a:ext>
              </a:extLst>
            </p:cNvPr>
            <p:cNvSpPr/>
            <p:nvPr/>
          </p:nvSpPr>
          <p:spPr>
            <a:xfrm rot="5400000">
              <a:off x="8528050" y="41583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854AA497-7EA7-5048-9155-C036B1EEABED}"/>
                </a:ext>
              </a:extLst>
            </p:cNvPr>
            <p:cNvSpPr/>
            <p:nvPr/>
          </p:nvSpPr>
          <p:spPr>
            <a:xfrm rot="5400000">
              <a:off x="9124950" y="41583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2449A1FD-6C64-2C43-944D-459D9A001E5B}"/>
                </a:ext>
              </a:extLst>
            </p:cNvPr>
            <p:cNvSpPr/>
            <p:nvPr/>
          </p:nvSpPr>
          <p:spPr>
            <a:xfrm rot="5400000">
              <a:off x="9721850" y="41583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73AFF86F-AADC-2041-A69B-6DEBF0F997A6}"/>
                </a:ext>
              </a:extLst>
            </p:cNvPr>
            <p:cNvSpPr/>
            <p:nvPr/>
          </p:nvSpPr>
          <p:spPr>
            <a:xfrm rot="5400000">
              <a:off x="10318750" y="41583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Icon&#10;&#10;Description automatically generated">
            <a:extLst>
              <a:ext uri="{FF2B5EF4-FFF2-40B4-BE49-F238E27FC236}">
                <a16:creationId xmlns:a16="http://schemas.microsoft.com/office/drawing/2014/main" id="{7735DB67-D40B-6D4C-8BA9-D75151369E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4506" y="1444617"/>
            <a:ext cx="1422400" cy="1422400"/>
          </a:xfrm>
          <a:prstGeom prst="rect">
            <a:avLst/>
          </a:prstGeom>
        </p:spPr>
      </p:pic>
      <p:sp>
        <p:nvSpPr>
          <p:cNvPr id="18" name="TextBox 17">
            <a:extLst>
              <a:ext uri="{FF2B5EF4-FFF2-40B4-BE49-F238E27FC236}">
                <a16:creationId xmlns:a16="http://schemas.microsoft.com/office/drawing/2014/main" id="{0CE71B31-1CFA-5544-9E9D-38D3DB9126BF}"/>
              </a:ext>
            </a:extLst>
          </p:cNvPr>
          <p:cNvSpPr txBox="1"/>
          <p:nvPr/>
        </p:nvSpPr>
        <p:spPr>
          <a:xfrm>
            <a:off x="4823291" y="2266209"/>
            <a:ext cx="384829" cy="376961"/>
          </a:xfrm>
          <a:prstGeom prst="rect">
            <a:avLst/>
          </a:prstGeom>
          <a:noFill/>
        </p:spPr>
        <p:txBody>
          <a:bodyPr wrap="square" rtlCol="0">
            <a:spAutoFit/>
          </a:bodyPr>
          <a:lstStyle/>
          <a:p>
            <a:r>
              <a:rPr lang="en-US" dirty="0"/>
              <a:t>❌</a:t>
            </a:r>
          </a:p>
        </p:txBody>
      </p:sp>
      <p:sp>
        <p:nvSpPr>
          <p:cNvPr id="176" name="TextBox 175">
            <a:extLst>
              <a:ext uri="{FF2B5EF4-FFF2-40B4-BE49-F238E27FC236}">
                <a16:creationId xmlns:a16="http://schemas.microsoft.com/office/drawing/2014/main" id="{F9B6B41D-D609-F346-9794-5459E457F2CB}"/>
              </a:ext>
            </a:extLst>
          </p:cNvPr>
          <p:cNvSpPr txBox="1"/>
          <p:nvPr/>
        </p:nvSpPr>
        <p:spPr>
          <a:xfrm>
            <a:off x="0" y="3664356"/>
            <a:ext cx="4098925" cy="1200329"/>
          </a:xfrm>
          <a:prstGeom prst="rect">
            <a:avLst/>
          </a:prstGeom>
          <a:noFill/>
        </p:spPr>
        <p:txBody>
          <a:bodyPr wrap="square" rtlCol="0">
            <a:spAutoFit/>
          </a:bodyPr>
          <a:lstStyle/>
          <a:p>
            <a:pPr algn="ctr"/>
            <a:r>
              <a:rPr lang="en-US" sz="3600" dirty="0"/>
              <a:t>Vegetarian Diet True Weight  = 140</a:t>
            </a:r>
          </a:p>
        </p:txBody>
      </p:sp>
      <p:sp>
        <p:nvSpPr>
          <p:cNvPr id="178" name="Oval 177">
            <a:extLst>
              <a:ext uri="{FF2B5EF4-FFF2-40B4-BE49-F238E27FC236}">
                <a16:creationId xmlns:a16="http://schemas.microsoft.com/office/drawing/2014/main" id="{351864CD-F48A-B440-AABD-953270941715}"/>
              </a:ext>
            </a:extLst>
          </p:cNvPr>
          <p:cNvSpPr/>
          <p:nvPr/>
        </p:nvSpPr>
        <p:spPr>
          <a:xfrm rot="5400000">
            <a:off x="1163201" y="5016035"/>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852F3D71-F540-0042-9954-F4CA5B62A8E9}"/>
              </a:ext>
            </a:extLst>
          </p:cNvPr>
          <p:cNvSpPr/>
          <p:nvPr/>
        </p:nvSpPr>
        <p:spPr>
          <a:xfrm rot="5400000">
            <a:off x="1163201" y="5392996"/>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D3EEF65C-40FE-4A42-9D01-FF184C982170}"/>
              </a:ext>
            </a:extLst>
          </p:cNvPr>
          <p:cNvSpPr/>
          <p:nvPr/>
        </p:nvSpPr>
        <p:spPr>
          <a:xfrm rot="5400000">
            <a:off x="1163201" y="5769958"/>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403C329D-34BB-4A44-9B22-66FB16AA67F3}"/>
              </a:ext>
            </a:extLst>
          </p:cNvPr>
          <p:cNvSpPr/>
          <p:nvPr/>
        </p:nvSpPr>
        <p:spPr>
          <a:xfrm rot="5400000">
            <a:off x="1163201" y="6146919"/>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5399E8B6-01DE-1E41-AC62-B4F6771EE779}"/>
              </a:ext>
            </a:extLst>
          </p:cNvPr>
          <p:cNvSpPr/>
          <p:nvPr/>
        </p:nvSpPr>
        <p:spPr>
          <a:xfrm rot="5400000">
            <a:off x="1163201" y="6523881"/>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0285A798-E6DD-CC4A-AE12-006FA1C30EF6}"/>
              </a:ext>
            </a:extLst>
          </p:cNvPr>
          <p:cNvSpPr/>
          <p:nvPr/>
        </p:nvSpPr>
        <p:spPr>
          <a:xfrm rot="5400000">
            <a:off x="1540162" y="5016035"/>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C6C88F3F-37B4-024E-B47F-DFF4F7694A08}"/>
              </a:ext>
            </a:extLst>
          </p:cNvPr>
          <p:cNvSpPr/>
          <p:nvPr/>
        </p:nvSpPr>
        <p:spPr>
          <a:xfrm rot="5400000">
            <a:off x="1917124" y="5016035"/>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477C27AC-F4FF-FA4B-9777-1389D50CC787}"/>
              </a:ext>
            </a:extLst>
          </p:cNvPr>
          <p:cNvSpPr/>
          <p:nvPr/>
        </p:nvSpPr>
        <p:spPr>
          <a:xfrm rot="5400000">
            <a:off x="2294085" y="5016035"/>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AC5F203E-F08D-114D-AB56-71AD47EAB576}"/>
              </a:ext>
            </a:extLst>
          </p:cNvPr>
          <p:cNvSpPr/>
          <p:nvPr/>
        </p:nvSpPr>
        <p:spPr>
          <a:xfrm rot="5400000">
            <a:off x="2671047" y="5016035"/>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C2EABE4D-BE81-5444-9365-1C2137BE1C8E}"/>
              </a:ext>
            </a:extLst>
          </p:cNvPr>
          <p:cNvSpPr/>
          <p:nvPr/>
        </p:nvSpPr>
        <p:spPr>
          <a:xfrm rot="5400000">
            <a:off x="1540162" y="5392996"/>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135B22FC-25F1-5740-845F-1DA10EDFF602}"/>
              </a:ext>
            </a:extLst>
          </p:cNvPr>
          <p:cNvSpPr/>
          <p:nvPr/>
        </p:nvSpPr>
        <p:spPr>
          <a:xfrm rot="5400000">
            <a:off x="1917124" y="5392996"/>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05A97CB0-D5DB-1B40-B2C2-8E228B78BF47}"/>
              </a:ext>
            </a:extLst>
          </p:cNvPr>
          <p:cNvSpPr/>
          <p:nvPr/>
        </p:nvSpPr>
        <p:spPr>
          <a:xfrm rot="5400000">
            <a:off x="2294085" y="5392996"/>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DCAFB1B4-3806-4441-A5B3-9FF06B5B6FAA}"/>
              </a:ext>
            </a:extLst>
          </p:cNvPr>
          <p:cNvSpPr/>
          <p:nvPr/>
        </p:nvSpPr>
        <p:spPr>
          <a:xfrm rot="5400000">
            <a:off x="2671047" y="5392996"/>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BD0C0F47-6186-3D4C-BBA5-0967A86595F9}"/>
              </a:ext>
            </a:extLst>
          </p:cNvPr>
          <p:cNvSpPr/>
          <p:nvPr/>
        </p:nvSpPr>
        <p:spPr>
          <a:xfrm rot="5400000">
            <a:off x="1540162" y="5769958"/>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B52CAB85-38D8-4243-B6AF-02D3FEEE7FD1}"/>
              </a:ext>
            </a:extLst>
          </p:cNvPr>
          <p:cNvSpPr/>
          <p:nvPr/>
        </p:nvSpPr>
        <p:spPr>
          <a:xfrm rot="5400000">
            <a:off x="1917124" y="5769958"/>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4020B76D-B634-7446-998E-7A2A78D8DE24}"/>
              </a:ext>
            </a:extLst>
          </p:cNvPr>
          <p:cNvSpPr/>
          <p:nvPr/>
        </p:nvSpPr>
        <p:spPr>
          <a:xfrm rot="5400000">
            <a:off x="2294085" y="5769958"/>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A0E3DA80-1080-DB48-B0C7-A1E2B2842C2E}"/>
              </a:ext>
            </a:extLst>
          </p:cNvPr>
          <p:cNvSpPr/>
          <p:nvPr/>
        </p:nvSpPr>
        <p:spPr>
          <a:xfrm rot="5400000">
            <a:off x="2671047" y="5769958"/>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5A4F2426-38A1-524C-B005-AB7CB2407966}"/>
              </a:ext>
            </a:extLst>
          </p:cNvPr>
          <p:cNvSpPr/>
          <p:nvPr/>
        </p:nvSpPr>
        <p:spPr>
          <a:xfrm rot="5400000">
            <a:off x="1540162" y="6146919"/>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C467FC1B-02DA-3A45-B05C-A1B01A58CD68}"/>
              </a:ext>
            </a:extLst>
          </p:cNvPr>
          <p:cNvSpPr/>
          <p:nvPr/>
        </p:nvSpPr>
        <p:spPr>
          <a:xfrm rot="5400000">
            <a:off x="1917124" y="6146919"/>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5E52F3CE-43E2-BB4B-AB8F-0746237E857C}"/>
              </a:ext>
            </a:extLst>
          </p:cNvPr>
          <p:cNvSpPr/>
          <p:nvPr/>
        </p:nvSpPr>
        <p:spPr>
          <a:xfrm rot="5400000">
            <a:off x="2294085" y="6146919"/>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7E9770CD-4580-E94B-8F2E-D8374855B47E}"/>
              </a:ext>
            </a:extLst>
          </p:cNvPr>
          <p:cNvSpPr/>
          <p:nvPr/>
        </p:nvSpPr>
        <p:spPr>
          <a:xfrm rot="5400000">
            <a:off x="2671047" y="6146919"/>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267A4940-3021-8C4B-8556-297D8BA84C9F}"/>
              </a:ext>
            </a:extLst>
          </p:cNvPr>
          <p:cNvSpPr/>
          <p:nvPr/>
        </p:nvSpPr>
        <p:spPr>
          <a:xfrm rot="5400000">
            <a:off x="1540162" y="6523881"/>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A2A30951-B716-6343-85C0-4565DC398544}"/>
              </a:ext>
            </a:extLst>
          </p:cNvPr>
          <p:cNvSpPr/>
          <p:nvPr/>
        </p:nvSpPr>
        <p:spPr>
          <a:xfrm rot="5400000">
            <a:off x="1917124" y="6523881"/>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540F44D4-B13E-E54C-A4A9-D20B7D3D6395}"/>
              </a:ext>
            </a:extLst>
          </p:cNvPr>
          <p:cNvSpPr/>
          <p:nvPr/>
        </p:nvSpPr>
        <p:spPr>
          <a:xfrm rot="5400000">
            <a:off x="2294085" y="6523881"/>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CE8F7069-0D1B-564F-AC0F-EEA746D12166}"/>
              </a:ext>
            </a:extLst>
          </p:cNvPr>
          <p:cNvSpPr/>
          <p:nvPr/>
        </p:nvSpPr>
        <p:spPr>
          <a:xfrm rot="5400000">
            <a:off x="2671047" y="6523881"/>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a:extLst>
              <a:ext uri="{FF2B5EF4-FFF2-40B4-BE49-F238E27FC236}">
                <a16:creationId xmlns:a16="http://schemas.microsoft.com/office/drawing/2014/main" id="{A03AE8A2-9EF1-7442-82F6-AA830BDEA728}"/>
              </a:ext>
            </a:extLst>
          </p:cNvPr>
          <p:cNvSpPr txBox="1"/>
          <p:nvPr/>
        </p:nvSpPr>
        <p:spPr>
          <a:xfrm>
            <a:off x="7360949" y="3671112"/>
            <a:ext cx="4785301" cy="1200329"/>
          </a:xfrm>
          <a:prstGeom prst="rect">
            <a:avLst/>
          </a:prstGeom>
          <a:noFill/>
        </p:spPr>
        <p:txBody>
          <a:bodyPr wrap="square" rtlCol="0">
            <a:spAutoFit/>
          </a:bodyPr>
          <a:lstStyle/>
          <a:p>
            <a:pPr algn="ctr"/>
            <a:r>
              <a:rPr lang="en-US" sz="3600" dirty="0"/>
              <a:t>Vegetarian Diet Measured Weight  = 145</a:t>
            </a:r>
          </a:p>
        </p:txBody>
      </p:sp>
      <p:sp>
        <p:nvSpPr>
          <p:cNvPr id="204" name="Oval 203">
            <a:extLst>
              <a:ext uri="{FF2B5EF4-FFF2-40B4-BE49-F238E27FC236}">
                <a16:creationId xmlns:a16="http://schemas.microsoft.com/office/drawing/2014/main" id="{FD5CA887-2B5E-F541-A6BE-87F785216C31}"/>
              </a:ext>
            </a:extLst>
          </p:cNvPr>
          <p:cNvSpPr/>
          <p:nvPr/>
        </p:nvSpPr>
        <p:spPr>
          <a:xfrm rot="5400000">
            <a:off x="8867340" y="5016035"/>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DEC11CC2-AA51-AA46-B98F-D2E44E4729E8}"/>
              </a:ext>
            </a:extLst>
          </p:cNvPr>
          <p:cNvSpPr/>
          <p:nvPr/>
        </p:nvSpPr>
        <p:spPr>
          <a:xfrm rot="5400000">
            <a:off x="8867340" y="5392996"/>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CB0300E9-2E79-8C40-A6F3-8F27A849C566}"/>
              </a:ext>
            </a:extLst>
          </p:cNvPr>
          <p:cNvSpPr/>
          <p:nvPr/>
        </p:nvSpPr>
        <p:spPr>
          <a:xfrm rot="5400000">
            <a:off x="8867340" y="5769958"/>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B76B9A31-4092-E546-A731-9F2E39EBBE46}"/>
              </a:ext>
            </a:extLst>
          </p:cNvPr>
          <p:cNvSpPr/>
          <p:nvPr/>
        </p:nvSpPr>
        <p:spPr>
          <a:xfrm rot="5400000">
            <a:off x="8867340" y="6146919"/>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433590D9-9041-0642-BAA9-71952487605F}"/>
              </a:ext>
            </a:extLst>
          </p:cNvPr>
          <p:cNvSpPr/>
          <p:nvPr/>
        </p:nvSpPr>
        <p:spPr>
          <a:xfrm rot="5400000">
            <a:off x="8867340" y="6523881"/>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48E94F41-B943-6F43-9B23-724DA0B41781}"/>
              </a:ext>
            </a:extLst>
          </p:cNvPr>
          <p:cNvSpPr/>
          <p:nvPr/>
        </p:nvSpPr>
        <p:spPr>
          <a:xfrm rot="5400000">
            <a:off x="9244301" y="5016035"/>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D905BAA4-308C-EA4D-A9B5-C4199195248D}"/>
              </a:ext>
            </a:extLst>
          </p:cNvPr>
          <p:cNvSpPr/>
          <p:nvPr/>
        </p:nvSpPr>
        <p:spPr>
          <a:xfrm rot="5400000">
            <a:off x="9621263" y="5016035"/>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C2956347-4F07-5A4C-9F25-9B1940D4CC3C}"/>
              </a:ext>
            </a:extLst>
          </p:cNvPr>
          <p:cNvSpPr/>
          <p:nvPr/>
        </p:nvSpPr>
        <p:spPr>
          <a:xfrm rot="5400000">
            <a:off x="9998224" y="5016035"/>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B9118D31-9FAD-7642-90F3-FE817252CEAA}"/>
              </a:ext>
            </a:extLst>
          </p:cNvPr>
          <p:cNvSpPr/>
          <p:nvPr/>
        </p:nvSpPr>
        <p:spPr>
          <a:xfrm rot="5400000">
            <a:off x="10375186" y="5016035"/>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C3736D7A-87A3-BF47-8A45-7E18DBD201DF}"/>
              </a:ext>
            </a:extLst>
          </p:cNvPr>
          <p:cNvSpPr/>
          <p:nvPr/>
        </p:nvSpPr>
        <p:spPr>
          <a:xfrm rot="5400000">
            <a:off x="9244301" y="5392996"/>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D8EA54E5-AA82-0F44-A0CA-A067E31305A2}"/>
              </a:ext>
            </a:extLst>
          </p:cNvPr>
          <p:cNvSpPr/>
          <p:nvPr/>
        </p:nvSpPr>
        <p:spPr>
          <a:xfrm rot="5400000">
            <a:off x="9621263" y="5392996"/>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CA8F5CCA-AA3C-DF40-B837-C329908904E2}"/>
              </a:ext>
            </a:extLst>
          </p:cNvPr>
          <p:cNvSpPr/>
          <p:nvPr/>
        </p:nvSpPr>
        <p:spPr>
          <a:xfrm rot="5400000">
            <a:off x="9998224" y="5392996"/>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E7BA710B-A58D-0549-88D4-EBE922C7CCFB}"/>
              </a:ext>
            </a:extLst>
          </p:cNvPr>
          <p:cNvSpPr/>
          <p:nvPr/>
        </p:nvSpPr>
        <p:spPr>
          <a:xfrm rot="5400000">
            <a:off x="10375186" y="5392996"/>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25094E07-DC7F-8649-BE79-6FCE321EB223}"/>
              </a:ext>
            </a:extLst>
          </p:cNvPr>
          <p:cNvSpPr/>
          <p:nvPr/>
        </p:nvSpPr>
        <p:spPr>
          <a:xfrm rot="5400000">
            <a:off x="9244301" y="5769958"/>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BD7A8A5E-6B08-C949-B509-B1984D24F77A}"/>
              </a:ext>
            </a:extLst>
          </p:cNvPr>
          <p:cNvSpPr/>
          <p:nvPr/>
        </p:nvSpPr>
        <p:spPr>
          <a:xfrm rot="5400000">
            <a:off x="9621263" y="5769958"/>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965E7DE0-962A-8148-BA71-3C3AAA4E46A5}"/>
              </a:ext>
            </a:extLst>
          </p:cNvPr>
          <p:cNvSpPr/>
          <p:nvPr/>
        </p:nvSpPr>
        <p:spPr>
          <a:xfrm rot="5400000">
            <a:off x="9998224" y="5769958"/>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56CB852F-2751-3B4A-91DC-A4407446E654}"/>
              </a:ext>
            </a:extLst>
          </p:cNvPr>
          <p:cNvSpPr/>
          <p:nvPr/>
        </p:nvSpPr>
        <p:spPr>
          <a:xfrm rot="5400000">
            <a:off x="10375186" y="5769958"/>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685875AB-034B-434A-B72E-B0F7BD58D310}"/>
              </a:ext>
            </a:extLst>
          </p:cNvPr>
          <p:cNvSpPr/>
          <p:nvPr/>
        </p:nvSpPr>
        <p:spPr>
          <a:xfrm rot="5400000">
            <a:off x="9244301" y="6146919"/>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EB21E9EC-6BED-A54A-86B5-E12F78ACF992}"/>
              </a:ext>
            </a:extLst>
          </p:cNvPr>
          <p:cNvSpPr/>
          <p:nvPr/>
        </p:nvSpPr>
        <p:spPr>
          <a:xfrm rot="5400000">
            <a:off x="9621263" y="6146919"/>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A46F3968-7129-9342-B597-161826807723}"/>
              </a:ext>
            </a:extLst>
          </p:cNvPr>
          <p:cNvSpPr/>
          <p:nvPr/>
        </p:nvSpPr>
        <p:spPr>
          <a:xfrm rot="5400000">
            <a:off x="9998224" y="6146919"/>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D5E9EC65-9FF8-B948-9911-F8CA4705277D}"/>
              </a:ext>
            </a:extLst>
          </p:cNvPr>
          <p:cNvSpPr/>
          <p:nvPr/>
        </p:nvSpPr>
        <p:spPr>
          <a:xfrm rot="5400000">
            <a:off x="10375186" y="6146919"/>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951A89D4-C5FB-8E45-B3BB-F0DFC5E01A11}"/>
              </a:ext>
            </a:extLst>
          </p:cNvPr>
          <p:cNvSpPr/>
          <p:nvPr/>
        </p:nvSpPr>
        <p:spPr>
          <a:xfrm rot="5400000">
            <a:off x="9244301" y="6523881"/>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a:extLst>
              <a:ext uri="{FF2B5EF4-FFF2-40B4-BE49-F238E27FC236}">
                <a16:creationId xmlns:a16="http://schemas.microsoft.com/office/drawing/2014/main" id="{ABF9FFC4-7A52-EF44-81A4-57AA2C1935F9}"/>
              </a:ext>
            </a:extLst>
          </p:cNvPr>
          <p:cNvSpPr/>
          <p:nvPr/>
        </p:nvSpPr>
        <p:spPr>
          <a:xfrm rot="5400000">
            <a:off x="9621263" y="6523881"/>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a:extLst>
              <a:ext uri="{FF2B5EF4-FFF2-40B4-BE49-F238E27FC236}">
                <a16:creationId xmlns:a16="http://schemas.microsoft.com/office/drawing/2014/main" id="{8127BFC3-CAF6-FA46-828A-84B2DAC2C8D7}"/>
              </a:ext>
            </a:extLst>
          </p:cNvPr>
          <p:cNvSpPr/>
          <p:nvPr/>
        </p:nvSpPr>
        <p:spPr>
          <a:xfrm rot="5400000">
            <a:off x="9998224" y="6523881"/>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4669C4A5-B447-A148-8200-7C1E3EC61765}"/>
              </a:ext>
            </a:extLst>
          </p:cNvPr>
          <p:cNvSpPr/>
          <p:nvPr/>
        </p:nvSpPr>
        <p:spPr>
          <a:xfrm rot="5400000">
            <a:off x="10375186" y="6523881"/>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ight Arrow 228">
            <a:extLst>
              <a:ext uri="{FF2B5EF4-FFF2-40B4-BE49-F238E27FC236}">
                <a16:creationId xmlns:a16="http://schemas.microsoft.com/office/drawing/2014/main" id="{7592F96C-440B-1E47-ACE3-E576423A7B86}"/>
              </a:ext>
            </a:extLst>
          </p:cNvPr>
          <p:cNvSpPr/>
          <p:nvPr/>
        </p:nvSpPr>
        <p:spPr>
          <a:xfrm>
            <a:off x="5726905" y="5276563"/>
            <a:ext cx="1771650" cy="1371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0" name="Picture 229" descr="Icon&#10;&#10;Description automatically generated">
            <a:extLst>
              <a:ext uri="{FF2B5EF4-FFF2-40B4-BE49-F238E27FC236}">
                <a16:creationId xmlns:a16="http://schemas.microsoft.com/office/drawing/2014/main" id="{AA33A9BC-FF36-F342-AB11-324D322EB6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4505" y="5161548"/>
            <a:ext cx="1422400" cy="1422400"/>
          </a:xfrm>
          <a:prstGeom prst="rect">
            <a:avLst/>
          </a:prstGeom>
        </p:spPr>
      </p:pic>
      <p:sp>
        <p:nvSpPr>
          <p:cNvPr id="114" name="TextBox 113">
            <a:extLst>
              <a:ext uri="{FF2B5EF4-FFF2-40B4-BE49-F238E27FC236}">
                <a16:creationId xmlns:a16="http://schemas.microsoft.com/office/drawing/2014/main" id="{E55818A0-D490-DD4F-BA91-495CA6697A20}"/>
              </a:ext>
            </a:extLst>
          </p:cNvPr>
          <p:cNvSpPr txBox="1"/>
          <p:nvPr/>
        </p:nvSpPr>
        <p:spPr>
          <a:xfrm>
            <a:off x="4800418" y="6034633"/>
            <a:ext cx="384829" cy="376961"/>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4006965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Box 144">
            <a:extLst>
              <a:ext uri="{FF2B5EF4-FFF2-40B4-BE49-F238E27FC236}">
                <a16:creationId xmlns:a16="http://schemas.microsoft.com/office/drawing/2014/main" id="{53512E59-6C7E-F647-8DF9-8D98925A4593}"/>
              </a:ext>
            </a:extLst>
          </p:cNvPr>
          <p:cNvSpPr txBox="1"/>
          <p:nvPr/>
        </p:nvSpPr>
        <p:spPr>
          <a:xfrm>
            <a:off x="0" y="0"/>
            <a:ext cx="4098925" cy="1200329"/>
          </a:xfrm>
          <a:prstGeom prst="rect">
            <a:avLst/>
          </a:prstGeom>
          <a:noFill/>
        </p:spPr>
        <p:txBody>
          <a:bodyPr wrap="square" rtlCol="0">
            <a:spAutoFit/>
          </a:bodyPr>
          <a:lstStyle/>
          <a:p>
            <a:pPr algn="ctr"/>
            <a:r>
              <a:rPr lang="en-US" sz="3600" dirty="0">
                <a:solidFill>
                  <a:schemeClr val="tx1">
                    <a:alpha val="50000"/>
                  </a:schemeClr>
                </a:solidFill>
              </a:rPr>
              <a:t>Standard Diet True Weight  = 150</a:t>
            </a:r>
          </a:p>
        </p:txBody>
      </p:sp>
      <p:sp>
        <p:nvSpPr>
          <p:cNvPr id="120" name="Oval 119">
            <a:extLst>
              <a:ext uri="{FF2B5EF4-FFF2-40B4-BE49-F238E27FC236}">
                <a16:creationId xmlns:a16="http://schemas.microsoft.com/office/drawing/2014/main" id="{36E8ABB4-C975-6841-9171-29E4F6527C40}"/>
              </a:ext>
            </a:extLst>
          </p:cNvPr>
          <p:cNvSpPr/>
          <p:nvPr/>
        </p:nvSpPr>
        <p:spPr>
          <a:xfrm rot="5400000">
            <a:off x="1163201" y="1351679"/>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BE74BBC2-B18E-D542-9B7E-59E26ACFE915}"/>
              </a:ext>
            </a:extLst>
          </p:cNvPr>
          <p:cNvSpPr/>
          <p:nvPr/>
        </p:nvSpPr>
        <p:spPr>
          <a:xfrm rot="5400000">
            <a:off x="1163201" y="1728640"/>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94888AF0-34E9-2241-9CEC-99164A6105C6}"/>
              </a:ext>
            </a:extLst>
          </p:cNvPr>
          <p:cNvSpPr/>
          <p:nvPr/>
        </p:nvSpPr>
        <p:spPr>
          <a:xfrm rot="5400000">
            <a:off x="1163201" y="2105602"/>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1A4EC265-4319-FD45-BEEC-D67C5C054A4C}"/>
              </a:ext>
            </a:extLst>
          </p:cNvPr>
          <p:cNvSpPr/>
          <p:nvPr/>
        </p:nvSpPr>
        <p:spPr>
          <a:xfrm rot="5400000">
            <a:off x="1163201" y="2482563"/>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E8CF33B6-EE3D-7543-B392-B18088E9BDEC}"/>
              </a:ext>
            </a:extLst>
          </p:cNvPr>
          <p:cNvSpPr/>
          <p:nvPr/>
        </p:nvSpPr>
        <p:spPr>
          <a:xfrm rot="5400000">
            <a:off x="1163201" y="2859525"/>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08A73DC7-6BCA-5B47-9459-8BAEA3E33CEE}"/>
              </a:ext>
            </a:extLst>
          </p:cNvPr>
          <p:cNvSpPr/>
          <p:nvPr/>
        </p:nvSpPr>
        <p:spPr>
          <a:xfrm rot="5400000">
            <a:off x="1540162" y="1351679"/>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43879313-2FEA-2042-982E-6D10DD2623E9}"/>
              </a:ext>
            </a:extLst>
          </p:cNvPr>
          <p:cNvSpPr/>
          <p:nvPr/>
        </p:nvSpPr>
        <p:spPr>
          <a:xfrm rot="5400000">
            <a:off x="1917124" y="1351679"/>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089E5904-E0C0-604D-AAC5-73F71B38A887}"/>
              </a:ext>
            </a:extLst>
          </p:cNvPr>
          <p:cNvSpPr/>
          <p:nvPr/>
        </p:nvSpPr>
        <p:spPr>
          <a:xfrm rot="5400000">
            <a:off x="2294085" y="1351679"/>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B7A543FD-C9A9-8042-99FF-672CCCC303F6}"/>
              </a:ext>
            </a:extLst>
          </p:cNvPr>
          <p:cNvSpPr/>
          <p:nvPr/>
        </p:nvSpPr>
        <p:spPr>
          <a:xfrm rot="5400000">
            <a:off x="2671047" y="1351679"/>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A7F03C5C-F422-4A4B-97A5-455B83940D93}"/>
              </a:ext>
            </a:extLst>
          </p:cNvPr>
          <p:cNvSpPr/>
          <p:nvPr/>
        </p:nvSpPr>
        <p:spPr>
          <a:xfrm rot="5400000">
            <a:off x="1540162" y="1728640"/>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C9789272-7031-8145-A39B-9A14CC88D3A4}"/>
              </a:ext>
            </a:extLst>
          </p:cNvPr>
          <p:cNvSpPr/>
          <p:nvPr/>
        </p:nvSpPr>
        <p:spPr>
          <a:xfrm rot="5400000">
            <a:off x="1917124" y="1728640"/>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9A9A1F59-1C76-D34E-BACE-BA83FBA8E982}"/>
              </a:ext>
            </a:extLst>
          </p:cNvPr>
          <p:cNvSpPr/>
          <p:nvPr/>
        </p:nvSpPr>
        <p:spPr>
          <a:xfrm rot="5400000">
            <a:off x="2294085" y="1728640"/>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9353C62F-44AA-1D4B-94F9-E12937D73E43}"/>
              </a:ext>
            </a:extLst>
          </p:cNvPr>
          <p:cNvSpPr/>
          <p:nvPr/>
        </p:nvSpPr>
        <p:spPr>
          <a:xfrm rot="5400000">
            <a:off x="2671047" y="1728640"/>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BE9CD44F-84AE-E74D-BAA7-BA711DEABF17}"/>
              </a:ext>
            </a:extLst>
          </p:cNvPr>
          <p:cNvSpPr/>
          <p:nvPr/>
        </p:nvSpPr>
        <p:spPr>
          <a:xfrm rot="5400000">
            <a:off x="1540162" y="2105602"/>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6C7D5F85-A10A-A34A-8552-157D89390DDF}"/>
              </a:ext>
            </a:extLst>
          </p:cNvPr>
          <p:cNvSpPr/>
          <p:nvPr/>
        </p:nvSpPr>
        <p:spPr>
          <a:xfrm rot="5400000">
            <a:off x="1917124" y="2105602"/>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864FE408-1C85-EA43-82BD-B37EA6476C0A}"/>
              </a:ext>
            </a:extLst>
          </p:cNvPr>
          <p:cNvSpPr/>
          <p:nvPr/>
        </p:nvSpPr>
        <p:spPr>
          <a:xfrm rot="5400000">
            <a:off x="2294085" y="2105602"/>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1720655A-7174-AF42-A935-9A47DD5860D9}"/>
              </a:ext>
            </a:extLst>
          </p:cNvPr>
          <p:cNvSpPr/>
          <p:nvPr/>
        </p:nvSpPr>
        <p:spPr>
          <a:xfrm rot="5400000">
            <a:off x="2671047" y="2105602"/>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4B3FA760-E41E-3649-9D48-5B153CB87F29}"/>
              </a:ext>
            </a:extLst>
          </p:cNvPr>
          <p:cNvSpPr/>
          <p:nvPr/>
        </p:nvSpPr>
        <p:spPr>
          <a:xfrm rot="5400000">
            <a:off x="1540162" y="2482563"/>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0DFD26EA-DB40-0746-95C5-3EC8FE89ACE2}"/>
              </a:ext>
            </a:extLst>
          </p:cNvPr>
          <p:cNvSpPr/>
          <p:nvPr/>
        </p:nvSpPr>
        <p:spPr>
          <a:xfrm rot="5400000">
            <a:off x="1917124" y="2482563"/>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2D25D026-BEBF-3A4B-B641-BEDBAF25445D}"/>
              </a:ext>
            </a:extLst>
          </p:cNvPr>
          <p:cNvSpPr/>
          <p:nvPr/>
        </p:nvSpPr>
        <p:spPr>
          <a:xfrm rot="5400000">
            <a:off x="2294085" y="2482563"/>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3F4B4359-5B09-9444-9678-28D9F0EBEE5B}"/>
              </a:ext>
            </a:extLst>
          </p:cNvPr>
          <p:cNvSpPr/>
          <p:nvPr/>
        </p:nvSpPr>
        <p:spPr>
          <a:xfrm rot="5400000">
            <a:off x="2671047" y="2482563"/>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2FAE8446-6AAC-0A4D-953B-97FF310811B8}"/>
              </a:ext>
            </a:extLst>
          </p:cNvPr>
          <p:cNvSpPr/>
          <p:nvPr/>
        </p:nvSpPr>
        <p:spPr>
          <a:xfrm rot="5400000">
            <a:off x="1540162" y="2859525"/>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28CD5BBE-CA1F-1648-AFAC-516A47AD3DE0}"/>
              </a:ext>
            </a:extLst>
          </p:cNvPr>
          <p:cNvSpPr/>
          <p:nvPr/>
        </p:nvSpPr>
        <p:spPr>
          <a:xfrm rot="5400000">
            <a:off x="1917124" y="2859525"/>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F158F027-00AB-3047-9749-B9ED050F44C2}"/>
              </a:ext>
            </a:extLst>
          </p:cNvPr>
          <p:cNvSpPr/>
          <p:nvPr/>
        </p:nvSpPr>
        <p:spPr>
          <a:xfrm rot="5400000">
            <a:off x="2294085" y="2859525"/>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2C500A03-FD0F-914E-BECB-2E350795F669}"/>
              </a:ext>
            </a:extLst>
          </p:cNvPr>
          <p:cNvSpPr/>
          <p:nvPr/>
        </p:nvSpPr>
        <p:spPr>
          <a:xfrm rot="5400000">
            <a:off x="2671047" y="2859525"/>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extBox 148">
            <a:extLst>
              <a:ext uri="{FF2B5EF4-FFF2-40B4-BE49-F238E27FC236}">
                <a16:creationId xmlns:a16="http://schemas.microsoft.com/office/drawing/2014/main" id="{F536C0AD-03CB-D343-89A3-E5D153430D6D}"/>
              </a:ext>
            </a:extLst>
          </p:cNvPr>
          <p:cNvSpPr txBox="1"/>
          <p:nvPr/>
        </p:nvSpPr>
        <p:spPr>
          <a:xfrm>
            <a:off x="7315201" y="0"/>
            <a:ext cx="4876802" cy="1200329"/>
          </a:xfrm>
          <a:prstGeom prst="rect">
            <a:avLst/>
          </a:prstGeom>
          <a:noFill/>
        </p:spPr>
        <p:txBody>
          <a:bodyPr wrap="square" rtlCol="0">
            <a:spAutoFit/>
          </a:bodyPr>
          <a:lstStyle/>
          <a:p>
            <a:pPr algn="ctr"/>
            <a:r>
              <a:rPr lang="en-US" sz="3600" dirty="0">
                <a:solidFill>
                  <a:schemeClr val="tx1">
                    <a:alpha val="50000"/>
                  </a:schemeClr>
                </a:solidFill>
              </a:rPr>
              <a:t>Standard Diet Measured Weight  = 150</a:t>
            </a:r>
          </a:p>
        </p:txBody>
      </p:sp>
      <p:sp>
        <p:nvSpPr>
          <p:cNvPr id="151" name="Oval 150">
            <a:extLst>
              <a:ext uri="{FF2B5EF4-FFF2-40B4-BE49-F238E27FC236}">
                <a16:creationId xmlns:a16="http://schemas.microsoft.com/office/drawing/2014/main" id="{099CFFFC-B9CE-5843-AA69-2DF543FFDCDD}"/>
              </a:ext>
            </a:extLst>
          </p:cNvPr>
          <p:cNvSpPr/>
          <p:nvPr/>
        </p:nvSpPr>
        <p:spPr>
          <a:xfrm rot="5400000">
            <a:off x="8867341" y="1351679"/>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CEA32C14-40AF-AA48-98C7-34DB9FD5F1EF}"/>
              </a:ext>
            </a:extLst>
          </p:cNvPr>
          <p:cNvSpPr/>
          <p:nvPr/>
        </p:nvSpPr>
        <p:spPr>
          <a:xfrm rot="5400000">
            <a:off x="8867341" y="1728640"/>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2494F063-E7BD-4949-B9BD-B00B6D4E8C0A}"/>
              </a:ext>
            </a:extLst>
          </p:cNvPr>
          <p:cNvSpPr/>
          <p:nvPr/>
        </p:nvSpPr>
        <p:spPr>
          <a:xfrm rot="5400000">
            <a:off x="8867341" y="2105602"/>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DE9B6553-6533-934C-83D9-F34367DF9C2E}"/>
              </a:ext>
            </a:extLst>
          </p:cNvPr>
          <p:cNvSpPr/>
          <p:nvPr/>
        </p:nvSpPr>
        <p:spPr>
          <a:xfrm rot="5400000">
            <a:off x="8867341" y="2482563"/>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997A4679-1A8D-194E-B966-A056ADE33017}"/>
              </a:ext>
            </a:extLst>
          </p:cNvPr>
          <p:cNvSpPr/>
          <p:nvPr/>
        </p:nvSpPr>
        <p:spPr>
          <a:xfrm rot="5400000">
            <a:off x="8867341" y="2859525"/>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2AC48A53-A39D-BA44-85A4-DC17D1E091F5}"/>
              </a:ext>
            </a:extLst>
          </p:cNvPr>
          <p:cNvSpPr/>
          <p:nvPr/>
        </p:nvSpPr>
        <p:spPr>
          <a:xfrm rot="5400000">
            <a:off x="9244302" y="1351679"/>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5FA0CB3C-B155-5C45-92AF-5D0A3E1274B2}"/>
              </a:ext>
            </a:extLst>
          </p:cNvPr>
          <p:cNvSpPr/>
          <p:nvPr/>
        </p:nvSpPr>
        <p:spPr>
          <a:xfrm rot="5400000">
            <a:off x="9621264" y="1351679"/>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E9B90875-7F2C-BF4A-812E-8A703256C4E5}"/>
              </a:ext>
            </a:extLst>
          </p:cNvPr>
          <p:cNvSpPr/>
          <p:nvPr/>
        </p:nvSpPr>
        <p:spPr>
          <a:xfrm rot="5400000">
            <a:off x="9998225" y="1351679"/>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169D2554-7E50-9447-9E9B-B28C31E5B31F}"/>
              </a:ext>
            </a:extLst>
          </p:cNvPr>
          <p:cNvSpPr/>
          <p:nvPr/>
        </p:nvSpPr>
        <p:spPr>
          <a:xfrm rot="5400000">
            <a:off x="10375187" y="1351679"/>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0B4D3E48-C4EE-FB4E-8E3C-2407643BADF3}"/>
              </a:ext>
            </a:extLst>
          </p:cNvPr>
          <p:cNvSpPr/>
          <p:nvPr/>
        </p:nvSpPr>
        <p:spPr>
          <a:xfrm rot="5400000">
            <a:off x="9244302" y="1728640"/>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85229C70-08D1-6243-AE9C-6C1F7C89F785}"/>
              </a:ext>
            </a:extLst>
          </p:cNvPr>
          <p:cNvSpPr/>
          <p:nvPr/>
        </p:nvSpPr>
        <p:spPr>
          <a:xfrm rot="5400000">
            <a:off x="9621264" y="1728640"/>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A7F6F059-A52A-3B4A-A9C0-8FA1EC978AD0}"/>
              </a:ext>
            </a:extLst>
          </p:cNvPr>
          <p:cNvSpPr/>
          <p:nvPr/>
        </p:nvSpPr>
        <p:spPr>
          <a:xfrm rot="5400000">
            <a:off x="9998225" y="1728640"/>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CC7F5A4A-67A8-8D4E-BBF7-88926349BAB0}"/>
              </a:ext>
            </a:extLst>
          </p:cNvPr>
          <p:cNvSpPr/>
          <p:nvPr/>
        </p:nvSpPr>
        <p:spPr>
          <a:xfrm rot="5400000">
            <a:off x="10375187" y="1728640"/>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50857E67-5366-3B4A-97E9-3CD91531E06D}"/>
              </a:ext>
            </a:extLst>
          </p:cNvPr>
          <p:cNvSpPr/>
          <p:nvPr/>
        </p:nvSpPr>
        <p:spPr>
          <a:xfrm rot="5400000">
            <a:off x="9244302" y="2105602"/>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8755BBBE-7975-D64A-83EF-9AF14D6DB871}"/>
              </a:ext>
            </a:extLst>
          </p:cNvPr>
          <p:cNvSpPr/>
          <p:nvPr/>
        </p:nvSpPr>
        <p:spPr>
          <a:xfrm rot="5400000">
            <a:off x="9621264" y="2105602"/>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6B50B91C-ED39-EC47-AB1D-BAA5A101DEB5}"/>
              </a:ext>
            </a:extLst>
          </p:cNvPr>
          <p:cNvSpPr/>
          <p:nvPr/>
        </p:nvSpPr>
        <p:spPr>
          <a:xfrm rot="5400000">
            <a:off x="9998225" y="2105602"/>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AACD9DA7-1611-BD45-A011-9BFAD0FCA5A2}"/>
              </a:ext>
            </a:extLst>
          </p:cNvPr>
          <p:cNvSpPr/>
          <p:nvPr/>
        </p:nvSpPr>
        <p:spPr>
          <a:xfrm rot="5400000">
            <a:off x="10375187" y="2105602"/>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7813788E-8190-3840-96F8-B405BE507638}"/>
              </a:ext>
            </a:extLst>
          </p:cNvPr>
          <p:cNvSpPr/>
          <p:nvPr/>
        </p:nvSpPr>
        <p:spPr>
          <a:xfrm rot="5400000">
            <a:off x="9244302" y="2482563"/>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71E49566-1D7F-4A4E-AD0A-742A8549905E}"/>
              </a:ext>
            </a:extLst>
          </p:cNvPr>
          <p:cNvSpPr/>
          <p:nvPr/>
        </p:nvSpPr>
        <p:spPr>
          <a:xfrm rot="5400000">
            <a:off x="9621264" y="2482563"/>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7470EA5C-B81B-AF4D-8FBD-EFCA9F7D16D7}"/>
              </a:ext>
            </a:extLst>
          </p:cNvPr>
          <p:cNvSpPr/>
          <p:nvPr/>
        </p:nvSpPr>
        <p:spPr>
          <a:xfrm rot="5400000">
            <a:off x="9998225" y="2482563"/>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22F4476A-366B-3745-A999-618F5EA259CE}"/>
              </a:ext>
            </a:extLst>
          </p:cNvPr>
          <p:cNvSpPr/>
          <p:nvPr/>
        </p:nvSpPr>
        <p:spPr>
          <a:xfrm rot="5400000">
            <a:off x="10375187" y="2482563"/>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1125283C-4BD7-B04E-9E59-7758690F859A}"/>
              </a:ext>
            </a:extLst>
          </p:cNvPr>
          <p:cNvSpPr/>
          <p:nvPr/>
        </p:nvSpPr>
        <p:spPr>
          <a:xfrm rot="5400000">
            <a:off x="9244302" y="2859525"/>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854AA497-7EA7-5048-9155-C036B1EEABED}"/>
              </a:ext>
            </a:extLst>
          </p:cNvPr>
          <p:cNvSpPr/>
          <p:nvPr/>
        </p:nvSpPr>
        <p:spPr>
          <a:xfrm rot="5400000">
            <a:off x="9621264" y="2859525"/>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2449A1FD-6C64-2C43-944D-459D9A001E5B}"/>
              </a:ext>
            </a:extLst>
          </p:cNvPr>
          <p:cNvSpPr/>
          <p:nvPr/>
        </p:nvSpPr>
        <p:spPr>
          <a:xfrm rot="5400000">
            <a:off x="9998225" y="2859525"/>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73AFF86F-AADC-2041-A69B-6DEBF0F997A6}"/>
              </a:ext>
            </a:extLst>
          </p:cNvPr>
          <p:cNvSpPr/>
          <p:nvPr/>
        </p:nvSpPr>
        <p:spPr>
          <a:xfrm rot="5400000">
            <a:off x="10375187" y="2859525"/>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TextBox 175">
            <a:extLst>
              <a:ext uri="{FF2B5EF4-FFF2-40B4-BE49-F238E27FC236}">
                <a16:creationId xmlns:a16="http://schemas.microsoft.com/office/drawing/2014/main" id="{F9B6B41D-D609-F346-9794-5459E457F2CB}"/>
              </a:ext>
            </a:extLst>
          </p:cNvPr>
          <p:cNvSpPr txBox="1"/>
          <p:nvPr/>
        </p:nvSpPr>
        <p:spPr>
          <a:xfrm>
            <a:off x="0" y="3664356"/>
            <a:ext cx="4098925" cy="1200329"/>
          </a:xfrm>
          <a:prstGeom prst="rect">
            <a:avLst/>
          </a:prstGeom>
          <a:noFill/>
        </p:spPr>
        <p:txBody>
          <a:bodyPr wrap="square" rtlCol="0">
            <a:spAutoFit/>
          </a:bodyPr>
          <a:lstStyle/>
          <a:p>
            <a:pPr algn="ctr"/>
            <a:r>
              <a:rPr lang="en-US" sz="3600" dirty="0">
                <a:solidFill>
                  <a:schemeClr val="tx1">
                    <a:alpha val="50000"/>
                  </a:schemeClr>
                </a:solidFill>
              </a:rPr>
              <a:t>Vegetarian Diet True Weight  = 140</a:t>
            </a:r>
          </a:p>
        </p:txBody>
      </p:sp>
      <p:sp>
        <p:nvSpPr>
          <p:cNvPr id="178" name="Oval 177">
            <a:extLst>
              <a:ext uri="{FF2B5EF4-FFF2-40B4-BE49-F238E27FC236}">
                <a16:creationId xmlns:a16="http://schemas.microsoft.com/office/drawing/2014/main" id="{351864CD-F48A-B440-AABD-953270941715}"/>
              </a:ext>
            </a:extLst>
          </p:cNvPr>
          <p:cNvSpPr/>
          <p:nvPr/>
        </p:nvSpPr>
        <p:spPr>
          <a:xfrm rot="5400000">
            <a:off x="1163201" y="5016035"/>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852F3D71-F540-0042-9954-F4CA5B62A8E9}"/>
              </a:ext>
            </a:extLst>
          </p:cNvPr>
          <p:cNvSpPr/>
          <p:nvPr/>
        </p:nvSpPr>
        <p:spPr>
          <a:xfrm rot="5400000">
            <a:off x="1163201" y="5392996"/>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D3EEF65C-40FE-4A42-9D01-FF184C982170}"/>
              </a:ext>
            </a:extLst>
          </p:cNvPr>
          <p:cNvSpPr/>
          <p:nvPr/>
        </p:nvSpPr>
        <p:spPr>
          <a:xfrm rot="5400000">
            <a:off x="1163201" y="5769958"/>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403C329D-34BB-4A44-9B22-66FB16AA67F3}"/>
              </a:ext>
            </a:extLst>
          </p:cNvPr>
          <p:cNvSpPr/>
          <p:nvPr/>
        </p:nvSpPr>
        <p:spPr>
          <a:xfrm rot="5400000">
            <a:off x="1163201" y="6146919"/>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5399E8B6-01DE-1E41-AC62-B4F6771EE779}"/>
              </a:ext>
            </a:extLst>
          </p:cNvPr>
          <p:cNvSpPr/>
          <p:nvPr/>
        </p:nvSpPr>
        <p:spPr>
          <a:xfrm rot="5400000">
            <a:off x="1163201" y="6523881"/>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0285A798-E6DD-CC4A-AE12-006FA1C30EF6}"/>
              </a:ext>
            </a:extLst>
          </p:cNvPr>
          <p:cNvSpPr/>
          <p:nvPr/>
        </p:nvSpPr>
        <p:spPr>
          <a:xfrm rot="5400000">
            <a:off x="1540162" y="5016035"/>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C6C88F3F-37B4-024E-B47F-DFF4F7694A08}"/>
              </a:ext>
            </a:extLst>
          </p:cNvPr>
          <p:cNvSpPr/>
          <p:nvPr/>
        </p:nvSpPr>
        <p:spPr>
          <a:xfrm rot="5400000">
            <a:off x="1917124" y="5016035"/>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477C27AC-F4FF-FA4B-9777-1389D50CC787}"/>
              </a:ext>
            </a:extLst>
          </p:cNvPr>
          <p:cNvSpPr/>
          <p:nvPr/>
        </p:nvSpPr>
        <p:spPr>
          <a:xfrm rot="5400000">
            <a:off x="2294085" y="5016035"/>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AC5F203E-F08D-114D-AB56-71AD47EAB576}"/>
              </a:ext>
            </a:extLst>
          </p:cNvPr>
          <p:cNvSpPr/>
          <p:nvPr/>
        </p:nvSpPr>
        <p:spPr>
          <a:xfrm rot="5400000">
            <a:off x="2671047" y="5016035"/>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C2EABE4D-BE81-5444-9365-1C2137BE1C8E}"/>
              </a:ext>
            </a:extLst>
          </p:cNvPr>
          <p:cNvSpPr/>
          <p:nvPr/>
        </p:nvSpPr>
        <p:spPr>
          <a:xfrm rot="5400000">
            <a:off x="1540162" y="5392996"/>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135B22FC-25F1-5740-845F-1DA10EDFF602}"/>
              </a:ext>
            </a:extLst>
          </p:cNvPr>
          <p:cNvSpPr/>
          <p:nvPr/>
        </p:nvSpPr>
        <p:spPr>
          <a:xfrm rot="5400000">
            <a:off x="1917124" y="5392996"/>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05A97CB0-D5DB-1B40-B2C2-8E228B78BF47}"/>
              </a:ext>
            </a:extLst>
          </p:cNvPr>
          <p:cNvSpPr/>
          <p:nvPr/>
        </p:nvSpPr>
        <p:spPr>
          <a:xfrm rot="5400000">
            <a:off x="2294085" y="5392996"/>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DCAFB1B4-3806-4441-A5B3-9FF06B5B6FAA}"/>
              </a:ext>
            </a:extLst>
          </p:cNvPr>
          <p:cNvSpPr/>
          <p:nvPr/>
        </p:nvSpPr>
        <p:spPr>
          <a:xfrm rot="5400000">
            <a:off x="2671047" y="5392996"/>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BD0C0F47-6186-3D4C-BBA5-0967A86595F9}"/>
              </a:ext>
            </a:extLst>
          </p:cNvPr>
          <p:cNvSpPr/>
          <p:nvPr/>
        </p:nvSpPr>
        <p:spPr>
          <a:xfrm rot="5400000">
            <a:off x="1540162" y="5769958"/>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B52CAB85-38D8-4243-B6AF-02D3FEEE7FD1}"/>
              </a:ext>
            </a:extLst>
          </p:cNvPr>
          <p:cNvSpPr/>
          <p:nvPr/>
        </p:nvSpPr>
        <p:spPr>
          <a:xfrm rot="5400000">
            <a:off x="1917124" y="5769958"/>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4020B76D-B634-7446-998E-7A2A78D8DE24}"/>
              </a:ext>
            </a:extLst>
          </p:cNvPr>
          <p:cNvSpPr/>
          <p:nvPr/>
        </p:nvSpPr>
        <p:spPr>
          <a:xfrm rot="5400000">
            <a:off x="2294085" y="5769958"/>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A0E3DA80-1080-DB48-B0C7-A1E2B2842C2E}"/>
              </a:ext>
            </a:extLst>
          </p:cNvPr>
          <p:cNvSpPr/>
          <p:nvPr/>
        </p:nvSpPr>
        <p:spPr>
          <a:xfrm rot="5400000">
            <a:off x="2671047" y="5769958"/>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5A4F2426-38A1-524C-B005-AB7CB2407966}"/>
              </a:ext>
            </a:extLst>
          </p:cNvPr>
          <p:cNvSpPr/>
          <p:nvPr/>
        </p:nvSpPr>
        <p:spPr>
          <a:xfrm rot="5400000">
            <a:off x="1540162" y="6146919"/>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C467FC1B-02DA-3A45-B05C-A1B01A58CD68}"/>
              </a:ext>
            </a:extLst>
          </p:cNvPr>
          <p:cNvSpPr/>
          <p:nvPr/>
        </p:nvSpPr>
        <p:spPr>
          <a:xfrm rot="5400000">
            <a:off x="1917124" y="6146919"/>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5E52F3CE-43E2-BB4B-AB8F-0746237E857C}"/>
              </a:ext>
            </a:extLst>
          </p:cNvPr>
          <p:cNvSpPr/>
          <p:nvPr/>
        </p:nvSpPr>
        <p:spPr>
          <a:xfrm rot="5400000">
            <a:off x="2294085" y="6146919"/>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7E9770CD-4580-E94B-8F2E-D8374855B47E}"/>
              </a:ext>
            </a:extLst>
          </p:cNvPr>
          <p:cNvSpPr/>
          <p:nvPr/>
        </p:nvSpPr>
        <p:spPr>
          <a:xfrm rot="5400000">
            <a:off x="2671047" y="6146919"/>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267A4940-3021-8C4B-8556-297D8BA84C9F}"/>
              </a:ext>
            </a:extLst>
          </p:cNvPr>
          <p:cNvSpPr/>
          <p:nvPr/>
        </p:nvSpPr>
        <p:spPr>
          <a:xfrm rot="5400000">
            <a:off x="1540162" y="6523881"/>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A2A30951-B716-6343-85C0-4565DC398544}"/>
              </a:ext>
            </a:extLst>
          </p:cNvPr>
          <p:cNvSpPr/>
          <p:nvPr/>
        </p:nvSpPr>
        <p:spPr>
          <a:xfrm rot="5400000">
            <a:off x="1917124" y="6523881"/>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540F44D4-B13E-E54C-A4A9-D20B7D3D6395}"/>
              </a:ext>
            </a:extLst>
          </p:cNvPr>
          <p:cNvSpPr/>
          <p:nvPr/>
        </p:nvSpPr>
        <p:spPr>
          <a:xfrm rot="5400000">
            <a:off x="2294085" y="6523881"/>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CE8F7069-0D1B-564F-AC0F-EEA746D12166}"/>
              </a:ext>
            </a:extLst>
          </p:cNvPr>
          <p:cNvSpPr/>
          <p:nvPr/>
        </p:nvSpPr>
        <p:spPr>
          <a:xfrm rot="5400000">
            <a:off x="2671047" y="6523881"/>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a:extLst>
              <a:ext uri="{FF2B5EF4-FFF2-40B4-BE49-F238E27FC236}">
                <a16:creationId xmlns:a16="http://schemas.microsoft.com/office/drawing/2014/main" id="{A03AE8A2-9EF1-7442-82F6-AA830BDEA728}"/>
              </a:ext>
            </a:extLst>
          </p:cNvPr>
          <p:cNvSpPr txBox="1"/>
          <p:nvPr/>
        </p:nvSpPr>
        <p:spPr>
          <a:xfrm>
            <a:off x="7360949" y="3671112"/>
            <a:ext cx="4785301" cy="1200329"/>
          </a:xfrm>
          <a:prstGeom prst="rect">
            <a:avLst/>
          </a:prstGeom>
          <a:noFill/>
        </p:spPr>
        <p:txBody>
          <a:bodyPr wrap="square" rtlCol="0">
            <a:spAutoFit/>
          </a:bodyPr>
          <a:lstStyle/>
          <a:p>
            <a:pPr algn="ctr"/>
            <a:r>
              <a:rPr lang="en-US" sz="3600" dirty="0">
                <a:solidFill>
                  <a:schemeClr val="tx1">
                    <a:alpha val="50000"/>
                  </a:schemeClr>
                </a:solidFill>
              </a:rPr>
              <a:t>Vegetarian Diet Measured Weight  = 140</a:t>
            </a:r>
          </a:p>
        </p:txBody>
      </p:sp>
      <p:sp>
        <p:nvSpPr>
          <p:cNvPr id="204" name="Oval 203">
            <a:extLst>
              <a:ext uri="{FF2B5EF4-FFF2-40B4-BE49-F238E27FC236}">
                <a16:creationId xmlns:a16="http://schemas.microsoft.com/office/drawing/2014/main" id="{FD5CA887-2B5E-F541-A6BE-87F785216C31}"/>
              </a:ext>
            </a:extLst>
          </p:cNvPr>
          <p:cNvSpPr/>
          <p:nvPr/>
        </p:nvSpPr>
        <p:spPr>
          <a:xfrm rot="5400000">
            <a:off x="8867340" y="5016035"/>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DEC11CC2-AA51-AA46-B98F-D2E44E4729E8}"/>
              </a:ext>
            </a:extLst>
          </p:cNvPr>
          <p:cNvSpPr/>
          <p:nvPr/>
        </p:nvSpPr>
        <p:spPr>
          <a:xfrm rot="5400000">
            <a:off x="8867340" y="5392996"/>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CB0300E9-2E79-8C40-A6F3-8F27A849C566}"/>
              </a:ext>
            </a:extLst>
          </p:cNvPr>
          <p:cNvSpPr/>
          <p:nvPr/>
        </p:nvSpPr>
        <p:spPr>
          <a:xfrm rot="5400000">
            <a:off x="8867340" y="5769958"/>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B76B9A31-4092-E546-A731-9F2E39EBBE46}"/>
              </a:ext>
            </a:extLst>
          </p:cNvPr>
          <p:cNvSpPr/>
          <p:nvPr/>
        </p:nvSpPr>
        <p:spPr>
          <a:xfrm rot="5400000">
            <a:off x="8867340" y="6146919"/>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433590D9-9041-0642-BAA9-71952487605F}"/>
              </a:ext>
            </a:extLst>
          </p:cNvPr>
          <p:cNvSpPr/>
          <p:nvPr/>
        </p:nvSpPr>
        <p:spPr>
          <a:xfrm rot="5400000">
            <a:off x="8867340" y="6523881"/>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48E94F41-B943-6F43-9B23-724DA0B41781}"/>
              </a:ext>
            </a:extLst>
          </p:cNvPr>
          <p:cNvSpPr/>
          <p:nvPr/>
        </p:nvSpPr>
        <p:spPr>
          <a:xfrm rot="5400000">
            <a:off x="9244301" y="5016035"/>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D905BAA4-308C-EA4D-A9B5-C4199195248D}"/>
              </a:ext>
            </a:extLst>
          </p:cNvPr>
          <p:cNvSpPr/>
          <p:nvPr/>
        </p:nvSpPr>
        <p:spPr>
          <a:xfrm rot="5400000">
            <a:off x="9621263" y="5016035"/>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C2956347-4F07-5A4C-9F25-9B1940D4CC3C}"/>
              </a:ext>
            </a:extLst>
          </p:cNvPr>
          <p:cNvSpPr/>
          <p:nvPr/>
        </p:nvSpPr>
        <p:spPr>
          <a:xfrm rot="5400000">
            <a:off x="9998224" y="5016035"/>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B9118D31-9FAD-7642-90F3-FE817252CEAA}"/>
              </a:ext>
            </a:extLst>
          </p:cNvPr>
          <p:cNvSpPr/>
          <p:nvPr/>
        </p:nvSpPr>
        <p:spPr>
          <a:xfrm rot="5400000">
            <a:off x="10375186" y="5016035"/>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C3736D7A-87A3-BF47-8A45-7E18DBD201DF}"/>
              </a:ext>
            </a:extLst>
          </p:cNvPr>
          <p:cNvSpPr/>
          <p:nvPr/>
        </p:nvSpPr>
        <p:spPr>
          <a:xfrm rot="5400000">
            <a:off x="9244301" y="5392996"/>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D8EA54E5-AA82-0F44-A0CA-A067E31305A2}"/>
              </a:ext>
            </a:extLst>
          </p:cNvPr>
          <p:cNvSpPr/>
          <p:nvPr/>
        </p:nvSpPr>
        <p:spPr>
          <a:xfrm rot="5400000">
            <a:off x="9621263" y="5392996"/>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CA8F5CCA-AA3C-DF40-B837-C329908904E2}"/>
              </a:ext>
            </a:extLst>
          </p:cNvPr>
          <p:cNvSpPr/>
          <p:nvPr/>
        </p:nvSpPr>
        <p:spPr>
          <a:xfrm rot="5400000">
            <a:off x="9998224" y="5392996"/>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E7BA710B-A58D-0549-88D4-EBE922C7CCFB}"/>
              </a:ext>
            </a:extLst>
          </p:cNvPr>
          <p:cNvSpPr/>
          <p:nvPr/>
        </p:nvSpPr>
        <p:spPr>
          <a:xfrm rot="5400000">
            <a:off x="10375186" y="5392996"/>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25094E07-DC7F-8649-BE79-6FCE321EB223}"/>
              </a:ext>
            </a:extLst>
          </p:cNvPr>
          <p:cNvSpPr/>
          <p:nvPr/>
        </p:nvSpPr>
        <p:spPr>
          <a:xfrm rot="5400000">
            <a:off x="9244301" y="5769958"/>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BD7A8A5E-6B08-C949-B509-B1984D24F77A}"/>
              </a:ext>
            </a:extLst>
          </p:cNvPr>
          <p:cNvSpPr/>
          <p:nvPr/>
        </p:nvSpPr>
        <p:spPr>
          <a:xfrm rot="5400000">
            <a:off x="9621263" y="5769958"/>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965E7DE0-962A-8148-BA71-3C3AAA4E46A5}"/>
              </a:ext>
            </a:extLst>
          </p:cNvPr>
          <p:cNvSpPr/>
          <p:nvPr/>
        </p:nvSpPr>
        <p:spPr>
          <a:xfrm rot="5400000">
            <a:off x="9998224" y="5769958"/>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56CB852F-2751-3B4A-91DC-A4407446E654}"/>
              </a:ext>
            </a:extLst>
          </p:cNvPr>
          <p:cNvSpPr/>
          <p:nvPr/>
        </p:nvSpPr>
        <p:spPr>
          <a:xfrm rot="5400000">
            <a:off x="10375186" y="5769958"/>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685875AB-034B-434A-B72E-B0F7BD58D310}"/>
              </a:ext>
            </a:extLst>
          </p:cNvPr>
          <p:cNvSpPr/>
          <p:nvPr/>
        </p:nvSpPr>
        <p:spPr>
          <a:xfrm rot="5400000">
            <a:off x="9244301" y="6146919"/>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EB21E9EC-6BED-A54A-86B5-E12F78ACF992}"/>
              </a:ext>
            </a:extLst>
          </p:cNvPr>
          <p:cNvSpPr/>
          <p:nvPr/>
        </p:nvSpPr>
        <p:spPr>
          <a:xfrm rot="5400000">
            <a:off x="9621263" y="6146919"/>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A46F3968-7129-9342-B597-161826807723}"/>
              </a:ext>
            </a:extLst>
          </p:cNvPr>
          <p:cNvSpPr/>
          <p:nvPr/>
        </p:nvSpPr>
        <p:spPr>
          <a:xfrm rot="5400000">
            <a:off x="9998224" y="6146919"/>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D5E9EC65-9FF8-B948-9911-F8CA4705277D}"/>
              </a:ext>
            </a:extLst>
          </p:cNvPr>
          <p:cNvSpPr/>
          <p:nvPr/>
        </p:nvSpPr>
        <p:spPr>
          <a:xfrm rot="5400000">
            <a:off x="10375186" y="6146919"/>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951A89D4-C5FB-8E45-B3BB-F0DFC5E01A11}"/>
              </a:ext>
            </a:extLst>
          </p:cNvPr>
          <p:cNvSpPr/>
          <p:nvPr/>
        </p:nvSpPr>
        <p:spPr>
          <a:xfrm rot="5400000">
            <a:off x="9244301" y="6523881"/>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a:extLst>
              <a:ext uri="{FF2B5EF4-FFF2-40B4-BE49-F238E27FC236}">
                <a16:creationId xmlns:a16="http://schemas.microsoft.com/office/drawing/2014/main" id="{ABF9FFC4-7A52-EF44-81A4-57AA2C1935F9}"/>
              </a:ext>
            </a:extLst>
          </p:cNvPr>
          <p:cNvSpPr/>
          <p:nvPr/>
        </p:nvSpPr>
        <p:spPr>
          <a:xfrm rot="5400000">
            <a:off x="9621263" y="6523881"/>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a:extLst>
              <a:ext uri="{FF2B5EF4-FFF2-40B4-BE49-F238E27FC236}">
                <a16:creationId xmlns:a16="http://schemas.microsoft.com/office/drawing/2014/main" id="{8127BFC3-CAF6-FA46-828A-84B2DAC2C8D7}"/>
              </a:ext>
            </a:extLst>
          </p:cNvPr>
          <p:cNvSpPr/>
          <p:nvPr/>
        </p:nvSpPr>
        <p:spPr>
          <a:xfrm rot="5400000">
            <a:off x="9998224" y="6523881"/>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4669C4A5-B447-A148-8200-7C1E3EC61765}"/>
              </a:ext>
            </a:extLst>
          </p:cNvPr>
          <p:cNvSpPr/>
          <p:nvPr/>
        </p:nvSpPr>
        <p:spPr>
          <a:xfrm rot="5400000">
            <a:off x="10375186" y="6523881"/>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5">
            <a:extLst>
              <a:ext uri="{FF2B5EF4-FFF2-40B4-BE49-F238E27FC236}">
                <a16:creationId xmlns:a16="http://schemas.microsoft.com/office/drawing/2014/main" id="{2B917431-393A-DF49-888A-E2CF61E733D3}"/>
              </a:ext>
            </a:extLst>
          </p:cNvPr>
          <p:cNvGraphicFramePr>
            <a:graphicFrameLocks noGrp="1"/>
          </p:cNvGraphicFramePr>
          <p:nvPr>
            <p:extLst>
              <p:ext uri="{D42A27DB-BD31-4B8C-83A1-F6EECF244321}">
                <p14:modId xmlns:p14="http://schemas.microsoft.com/office/powerpoint/2010/main" val="3334075638"/>
              </p:ext>
            </p:extLst>
          </p:nvPr>
        </p:nvGraphicFramePr>
        <p:xfrm>
          <a:off x="2538792" y="1531105"/>
          <a:ext cx="7114416" cy="2163968"/>
        </p:xfrm>
        <a:graphic>
          <a:graphicData uri="http://schemas.openxmlformats.org/drawingml/2006/table">
            <a:tbl>
              <a:tblPr firstRow="1" bandRow="1">
                <a:tableStyleId>{073A0DAA-6AF3-43AB-8588-CEC1D06C72B9}</a:tableStyleId>
              </a:tblPr>
              <a:tblGrid>
                <a:gridCol w="1778604">
                  <a:extLst>
                    <a:ext uri="{9D8B030D-6E8A-4147-A177-3AD203B41FA5}">
                      <a16:colId xmlns:a16="http://schemas.microsoft.com/office/drawing/2014/main" val="350943256"/>
                    </a:ext>
                  </a:extLst>
                </a:gridCol>
                <a:gridCol w="1778604">
                  <a:extLst>
                    <a:ext uri="{9D8B030D-6E8A-4147-A177-3AD203B41FA5}">
                      <a16:colId xmlns:a16="http://schemas.microsoft.com/office/drawing/2014/main" val="4154158107"/>
                    </a:ext>
                  </a:extLst>
                </a:gridCol>
                <a:gridCol w="1778604">
                  <a:extLst>
                    <a:ext uri="{9D8B030D-6E8A-4147-A177-3AD203B41FA5}">
                      <a16:colId xmlns:a16="http://schemas.microsoft.com/office/drawing/2014/main" val="986676161"/>
                    </a:ext>
                  </a:extLst>
                </a:gridCol>
                <a:gridCol w="1778604">
                  <a:extLst>
                    <a:ext uri="{9D8B030D-6E8A-4147-A177-3AD203B41FA5}">
                      <a16:colId xmlns:a16="http://schemas.microsoft.com/office/drawing/2014/main" val="647097426"/>
                    </a:ext>
                  </a:extLst>
                </a:gridCol>
              </a:tblGrid>
              <a:tr h="540992">
                <a:tc>
                  <a:txBody>
                    <a:bodyPr/>
                    <a:lstStyle/>
                    <a:p>
                      <a:pPr algn="ctr"/>
                      <a:r>
                        <a:rPr lang="en-US" sz="2600" dirty="0"/>
                        <a:t>Diet</a:t>
                      </a:r>
                    </a:p>
                  </a:txBody>
                  <a:tcPr marL="133395" marR="133395" marT="66698" marB="66698"/>
                </a:tc>
                <a:tc>
                  <a:txBody>
                    <a:bodyPr/>
                    <a:lstStyle/>
                    <a:p>
                      <a:pPr algn="ctr"/>
                      <a:r>
                        <a:rPr lang="en-US" sz="2600" dirty="0"/>
                        <a:t>True</a:t>
                      </a:r>
                    </a:p>
                  </a:txBody>
                  <a:tcPr marL="133395" marR="133395" marT="66698" marB="66698"/>
                </a:tc>
                <a:tc>
                  <a:txBody>
                    <a:bodyPr/>
                    <a:lstStyle/>
                    <a:p>
                      <a:pPr algn="ctr"/>
                      <a:r>
                        <a:rPr lang="en-US" sz="2600" dirty="0"/>
                        <a:t>Measured</a:t>
                      </a:r>
                    </a:p>
                  </a:txBody>
                  <a:tcPr marL="133395" marR="133395" marT="66698" marB="66698"/>
                </a:tc>
                <a:tc>
                  <a:txBody>
                    <a:bodyPr/>
                    <a:lstStyle/>
                    <a:p>
                      <a:pPr algn="ctr"/>
                      <a:r>
                        <a:rPr lang="en-US" sz="2600" dirty="0"/>
                        <a:t>Error</a:t>
                      </a:r>
                    </a:p>
                  </a:txBody>
                  <a:tcPr marL="133395" marR="133395" marT="66698" marB="66698"/>
                </a:tc>
                <a:extLst>
                  <a:ext uri="{0D108BD9-81ED-4DB2-BD59-A6C34878D82A}">
                    <a16:rowId xmlns:a16="http://schemas.microsoft.com/office/drawing/2014/main" val="962824916"/>
                  </a:ext>
                </a:extLst>
              </a:tr>
              <a:tr h="540992">
                <a:tc>
                  <a:txBody>
                    <a:bodyPr/>
                    <a:lstStyle/>
                    <a:p>
                      <a:r>
                        <a:rPr lang="en-US" sz="2600" dirty="0"/>
                        <a:t>Standard</a:t>
                      </a:r>
                    </a:p>
                  </a:txBody>
                  <a:tcPr marL="133395" marR="133395" marT="66698" marB="66698"/>
                </a:tc>
                <a:tc>
                  <a:txBody>
                    <a:bodyPr/>
                    <a:lstStyle/>
                    <a:p>
                      <a:pPr algn="ctr"/>
                      <a:r>
                        <a:rPr lang="en-US" sz="2600" dirty="0"/>
                        <a:t>150</a:t>
                      </a:r>
                    </a:p>
                  </a:txBody>
                  <a:tcPr marL="133395" marR="133395" marT="66698" marB="66698"/>
                </a:tc>
                <a:tc>
                  <a:txBody>
                    <a:bodyPr/>
                    <a:lstStyle/>
                    <a:p>
                      <a:pPr algn="ctr"/>
                      <a:r>
                        <a:rPr lang="en-US" sz="2600" dirty="0"/>
                        <a:t>155</a:t>
                      </a:r>
                    </a:p>
                  </a:txBody>
                  <a:tcPr marL="133395" marR="133395" marT="66698" marB="66698"/>
                </a:tc>
                <a:tc>
                  <a:txBody>
                    <a:bodyPr/>
                    <a:lstStyle/>
                    <a:p>
                      <a:pPr algn="ctr"/>
                      <a:r>
                        <a:rPr lang="en-US" sz="2600" dirty="0"/>
                        <a:t>5</a:t>
                      </a:r>
                    </a:p>
                  </a:txBody>
                  <a:tcPr marL="133395" marR="133395" marT="66698" marB="66698"/>
                </a:tc>
                <a:extLst>
                  <a:ext uri="{0D108BD9-81ED-4DB2-BD59-A6C34878D82A}">
                    <a16:rowId xmlns:a16="http://schemas.microsoft.com/office/drawing/2014/main" val="2845841758"/>
                  </a:ext>
                </a:extLst>
              </a:tr>
              <a:tr h="540992">
                <a:tc>
                  <a:txBody>
                    <a:bodyPr/>
                    <a:lstStyle/>
                    <a:p>
                      <a:r>
                        <a:rPr lang="en-US" sz="2600" dirty="0"/>
                        <a:t>Vegetarian</a:t>
                      </a:r>
                    </a:p>
                  </a:txBody>
                  <a:tcPr marL="133395" marR="133395" marT="66698" marB="66698"/>
                </a:tc>
                <a:tc>
                  <a:txBody>
                    <a:bodyPr/>
                    <a:lstStyle/>
                    <a:p>
                      <a:pPr algn="ctr"/>
                      <a:r>
                        <a:rPr lang="en-US" sz="2600" dirty="0"/>
                        <a:t>140</a:t>
                      </a:r>
                    </a:p>
                  </a:txBody>
                  <a:tcPr marL="133395" marR="133395" marT="66698" marB="66698"/>
                </a:tc>
                <a:tc>
                  <a:txBody>
                    <a:bodyPr/>
                    <a:lstStyle/>
                    <a:p>
                      <a:pPr algn="ctr"/>
                      <a:r>
                        <a:rPr lang="en-US" sz="2600" dirty="0"/>
                        <a:t>145</a:t>
                      </a:r>
                    </a:p>
                  </a:txBody>
                  <a:tcPr marL="133395" marR="133395" marT="66698" marB="66698"/>
                </a:tc>
                <a:tc>
                  <a:txBody>
                    <a:bodyPr/>
                    <a:lstStyle/>
                    <a:p>
                      <a:pPr algn="ctr"/>
                      <a:r>
                        <a:rPr lang="en-US" sz="2600" dirty="0"/>
                        <a:t>5</a:t>
                      </a:r>
                    </a:p>
                  </a:txBody>
                  <a:tcPr marL="133395" marR="133395" marT="66698" marB="66698"/>
                </a:tc>
                <a:extLst>
                  <a:ext uri="{0D108BD9-81ED-4DB2-BD59-A6C34878D82A}">
                    <a16:rowId xmlns:a16="http://schemas.microsoft.com/office/drawing/2014/main" val="356935536"/>
                  </a:ext>
                </a:extLst>
              </a:tr>
              <a:tr h="540992">
                <a:tc>
                  <a:txBody>
                    <a:bodyPr/>
                    <a:lstStyle/>
                    <a:p>
                      <a:r>
                        <a:rPr lang="en-US" sz="2600" dirty="0"/>
                        <a:t>Difference</a:t>
                      </a:r>
                    </a:p>
                  </a:txBody>
                  <a:tcPr marL="133395" marR="133395" marT="66698" marB="66698"/>
                </a:tc>
                <a:tc>
                  <a:txBody>
                    <a:bodyPr/>
                    <a:lstStyle/>
                    <a:p>
                      <a:pPr algn="ctr"/>
                      <a:r>
                        <a:rPr lang="en-US" sz="2600" dirty="0"/>
                        <a:t>10</a:t>
                      </a:r>
                    </a:p>
                  </a:txBody>
                  <a:tcPr marL="133395" marR="133395" marT="66698" marB="66698"/>
                </a:tc>
                <a:tc>
                  <a:txBody>
                    <a:bodyPr/>
                    <a:lstStyle/>
                    <a:p>
                      <a:pPr algn="ctr"/>
                      <a:r>
                        <a:rPr lang="en-US" sz="2600" dirty="0"/>
                        <a:t>10</a:t>
                      </a:r>
                    </a:p>
                  </a:txBody>
                  <a:tcPr marL="133395" marR="133395" marT="66698" marB="66698"/>
                </a:tc>
                <a:tc>
                  <a:txBody>
                    <a:bodyPr/>
                    <a:lstStyle/>
                    <a:p>
                      <a:pPr algn="ctr"/>
                      <a:r>
                        <a:rPr lang="en-US" sz="2600" dirty="0"/>
                        <a:t>0</a:t>
                      </a:r>
                    </a:p>
                  </a:txBody>
                  <a:tcPr marL="133395" marR="133395" marT="66698" marB="66698"/>
                </a:tc>
                <a:extLst>
                  <a:ext uri="{0D108BD9-81ED-4DB2-BD59-A6C34878D82A}">
                    <a16:rowId xmlns:a16="http://schemas.microsoft.com/office/drawing/2014/main" val="2777061970"/>
                  </a:ext>
                </a:extLst>
              </a:tr>
            </a:tbl>
          </a:graphicData>
        </a:graphic>
      </p:graphicFrame>
    </p:spTree>
    <p:extLst>
      <p:ext uri="{BB962C8B-B14F-4D97-AF65-F5344CB8AC3E}">
        <p14:creationId xmlns:p14="http://schemas.microsoft.com/office/powerpoint/2010/main" val="902706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Box 144">
            <a:extLst>
              <a:ext uri="{FF2B5EF4-FFF2-40B4-BE49-F238E27FC236}">
                <a16:creationId xmlns:a16="http://schemas.microsoft.com/office/drawing/2014/main" id="{53512E59-6C7E-F647-8DF9-8D98925A4593}"/>
              </a:ext>
            </a:extLst>
          </p:cNvPr>
          <p:cNvSpPr txBox="1"/>
          <p:nvPr/>
        </p:nvSpPr>
        <p:spPr>
          <a:xfrm>
            <a:off x="0" y="0"/>
            <a:ext cx="4098925" cy="1200329"/>
          </a:xfrm>
          <a:prstGeom prst="rect">
            <a:avLst/>
          </a:prstGeom>
          <a:noFill/>
        </p:spPr>
        <p:txBody>
          <a:bodyPr wrap="square" rtlCol="0">
            <a:spAutoFit/>
          </a:bodyPr>
          <a:lstStyle/>
          <a:p>
            <a:pPr algn="ctr"/>
            <a:r>
              <a:rPr lang="en-US" sz="3600" dirty="0"/>
              <a:t>Standard Diet True Weight  = 150</a:t>
            </a:r>
          </a:p>
        </p:txBody>
      </p:sp>
      <p:grpSp>
        <p:nvGrpSpPr>
          <p:cNvPr id="2" name="Group 1">
            <a:extLst>
              <a:ext uri="{FF2B5EF4-FFF2-40B4-BE49-F238E27FC236}">
                <a16:creationId xmlns:a16="http://schemas.microsoft.com/office/drawing/2014/main" id="{198286F6-58B5-194F-8FFB-96C2319D9F00}"/>
              </a:ext>
            </a:extLst>
          </p:cNvPr>
          <p:cNvGrpSpPr/>
          <p:nvPr/>
        </p:nvGrpSpPr>
        <p:grpSpPr>
          <a:xfrm>
            <a:off x="1163201" y="1351679"/>
            <a:ext cx="1772521" cy="1772521"/>
            <a:chOff x="7931150" y="1770779"/>
            <a:chExt cx="2806700" cy="2806700"/>
          </a:xfrm>
        </p:grpSpPr>
        <p:sp>
          <p:nvSpPr>
            <p:cNvPr id="120" name="Oval 119">
              <a:extLst>
                <a:ext uri="{FF2B5EF4-FFF2-40B4-BE49-F238E27FC236}">
                  <a16:creationId xmlns:a16="http://schemas.microsoft.com/office/drawing/2014/main" id="{36E8ABB4-C975-6841-9171-29E4F6527C40}"/>
                </a:ext>
              </a:extLst>
            </p:cNvPr>
            <p:cNvSpPr/>
            <p:nvPr/>
          </p:nvSpPr>
          <p:spPr>
            <a:xfrm rot="5400000">
              <a:off x="7931150" y="17707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BE74BBC2-B18E-D542-9B7E-59E26ACFE915}"/>
                </a:ext>
              </a:extLst>
            </p:cNvPr>
            <p:cNvSpPr/>
            <p:nvPr/>
          </p:nvSpPr>
          <p:spPr>
            <a:xfrm rot="5400000">
              <a:off x="7931150" y="23676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94888AF0-34E9-2241-9CEC-99164A6105C6}"/>
                </a:ext>
              </a:extLst>
            </p:cNvPr>
            <p:cNvSpPr/>
            <p:nvPr/>
          </p:nvSpPr>
          <p:spPr>
            <a:xfrm rot="5400000">
              <a:off x="7931150" y="29645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1A4EC265-4319-FD45-BEEC-D67C5C054A4C}"/>
                </a:ext>
              </a:extLst>
            </p:cNvPr>
            <p:cNvSpPr/>
            <p:nvPr/>
          </p:nvSpPr>
          <p:spPr>
            <a:xfrm rot="5400000">
              <a:off x="7931150" y="35614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E8CF33B6-EE3D-7543-B392-B18088E9BDEC}"/>
                </a:ext>
              </a:extLst>
            </p:cNvPr>
            <p:cNvSpPr/>
            <p:nvPr/>
          </p:nvSpPr>
          <p:spPr>
            <a:xfrm rot="5400000">
              <a:off x="7931150" y="41583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08A73DC7-6BCA-5B47-9459-8BAEA3E33CEE}"/>
                </a:ext>
              </a:extLst>
            </p:cNvPr>
            <p:cNvSpPr/>
            <p:nvPr/>
          </p:nvSpPr>
          <p:spPr>
            <a:xfrm rot="5400000">
              <a:off x="8528050" y="17707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43879313-2FEA-2042-982E-6D10DD2623E9}"/>
                </a:ext>
              </a:extLst>
            </p:cNvPr>
            <p:cNvSpPr/>
            <p:nvPr/>
          </p:nvSpPr>
          <p:spPr>
            <a:xfrm rot="5400000">
              <a:off x="9124950" y="17707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089E5904-E0C0-604D-AAC5-73F71B38A887}"/>
                </a:ext>
              </a:extLst>
            </p:cNvPr>
            <p:cNvSpPr/>
            <p:nvPr/>
          </p:nvSpPr>
          <p:spPr>
            <a:xfrm rot="5400000">
              <a:off x="9721850" y="17707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B7A543FD-C9A9-8042-99FF-672CCCC303F6}"/>
                </a:ext>
              </a:extLst>
            </p:cNvPr>
            <p:cNvSpPr/>
            <p:nvPr/>
          </p:nvSpPr>
          <p:spPr>
            <a:xfrm rot="5400000">
              <a:off x="10318750" y="17707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A7F03C5C-F422-4A4B-97A5-455B83940D93}"/>
                </a:ext>
              </a:extLst>
            </p:cNvPr>
            <p:cNvSpPr/>
            <p:nvPr/>
          </p:nvSpPr>
          <p:spPr>
            <a:xfrm rot="5400000">
              <a:off x="8528050" y="23676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C9789272-7031-8145-A39B-9A14CC88D3A4}"/>
                </a:ext>
              </a:extLst>
            </p:cNvPr>
            <p:cNvSpPr/>
            <p:nvPr/>
          </p:nvSpPr>
          <p:spPr>
            <a:xfrm rot="5400000">
              <a:off x="9124950" y="23676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9A9A1F59-1C76-D34E-BACE-BA83FBA8E982}"/>
                </a:ext>
              </a:extLst>
            </p:cNvPr>
            <p:cNvSpPr/>
            <p:nvPr/>
          </p:nvSpPr>
          <p:spPr>
            <a:xfrm rot="5400000">
              <a:off x="9721850" y="23676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9353C62F-44AA-1D4B-94F9-E12937D73E43}"/>
                </a:ext>
              </a:extLst>
            </p:cNvPr>
            <p:cNvSpPr/>
            <p:nvPr/>
          </p:nvSpPr>
          <p:spPr>
            <a:xfrm rot="5400000">
              <a:off x="10318750" y="23676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BE9CD44F-84AE-E74D-BAA7-BA711DEABF17}"/>
                </a:ext>
              </a:extLst>
            </p:cNvPr>
            <p:cNvSpPr/>
            <p:nvPr/>
          </p:nvSpPr>
          <p:spPr>
            <a:xfrm rot="5400000">
              <a:off x="8528050" y="29645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6C7D5F85-A10A-A34A-8552-157D89390DDF}"/>
                </a:ext>
              </a:extLst>
            </p:cNvPr>
            <p:cNvSpPr/>
            <p:nvPr/>
          </p:nvSpPr>
          <p:spPr>
            <a:xfrm rot="5400000">
              <a:off x="9124950" y="29645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864FE408-1C85-EA43-82BD-B37EA6476C0A}"/>
                </a:ext>
              </a:extLst>
            </p:cNvPr>
            <p:cNvSpPr/>
            <p:nvPr/>
          </p:nvSpPr>
          <p:spPr>
            <a:xfrm rot="5400000">
              <a:off x="9721850" y="29645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1720655A-7174-AF42-A935-9A47DD5860D9}"/>
                </a:ext>
              </a:extLst>
            </p:cNvPr>
            <p:cNvSpPr/>
            <p:nvPr/>
          </p:nvSpPr>
          <p:spPr>
            <a:xfrm rot="5400000">
              <a:off x="10318750" y="29645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4B3FA760-E41E-3649-9D48-5B153CB87F29}"/>
                </a:ext>
              </a:extLst>
            </p:cNvPr>
            <p:cNvSpPr/>
            <p:nvPr/>
          </p:nvSpPr>
          <p:spPr>
            <a:xfrm rot="5400000">
              <a:off x="8528050" y="35614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0DFD26EA-DB40-0746-95C5-3EC8FE89ACE2}"/>
                </a:ext>
              </a:extLst>
            </p:cNvPr>
            <p:cNvSpPr/>
            <p:nvPr/>
          </p:nvSpPr>
          <p:spPr>
            <a:xfrm rot="5400000">
              <a:off x="9124950" y="35614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2D25D026-BEBF-3A4B-B641-BEDBAF25445D}"/>
                </a:ext>
              </a:extLst>
            </p:cNvPr>
            <p:cNvSpPr/>
            <p:nvPr/>
          </p:nvSpPr>
          <p:spPr>
            <a:xfrm rot="5400000">
              <a:off x="9721850" y="35614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3F4B4359-5B09-9444-9678-28D9F0EBEE5B}"/>
                </a:ext>
              </a:extLst>
            </p:cNvPr>
            <p:cNvSpPr/>
            <p:nvPr/>
          </p:nvSpPr>
          <p:spPr>
            <a:xfrm rot="5400000">
              <a:off x="10318750" y="35614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2FAE8446-6AAC-0A4D-953B-97FF310811B8}"/>
                </a:ext>
              </a:extLst>
            </p:cNvPr>
            <p:cNvSpPr/>
            <p:nvPr/>
          </p:nvSpPr>
          <p:spPr>
            <a:xfrm rot="5400000">
              <a:off x="8528050" y="41583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28CD5BBE-CA1F-1648-AFAC-516A47AD3DE0}"/>
                </a:ext>
              </a:extLst>
            </p:cNvPr>
            <p:cNvSpPr/>
            <p:nvPr/>
          </p:nvSpPr>
          <p:spPr>
            <a:xfrm rot="5400000">
              <a:off x="9124950" y="41583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F158F027-00AB-3047-9749-B9ED050F44C2}"/>
                </a:ext>
              </a:extLst>
            </p:cNvPr>
            <p:cNvSpPr/>
            <p:nvPr/>
          </p:nvSpPr>
          <p:spPr>
            <a:xfrm rot="5400000">
              <a:off x="9721850" y="41583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2C500A03-FD0F-914E-BECB-2E350795F669}"/>
                </a:ext>
              </a:extLst>
            </p:cNvPr>
            <p:cNvSpPr/>
            <p:nvPr/>
          </p:nvSpPr>
          <p:spPr>
            <a:xfrm rot="5400000">
              <a:off x="10318750" y="41583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ight Arrow 23">
            <a:extLst>
              <a:ext uri="{FF2B5EF4-FFF2-40B4-BE49-F238E27FC236}">
                <a16:creationId xmlns:a16="http://schemas.microsoft.com/office/drawing/2014/main" id="{DBF22342-FC19-7D4A-BF29-4BA98476FA3E}"/>
              </a:ext>
            </a:extLst>
          </p:cNvPr>
          <p:cNvSpPr/>
          <p:nvPr/>
        </p:nvSpPr>
        <p:spPr>
          <a:xfrm>
            <a:off x="5726906" y="1559632"/>
            <a:ext cx="1771650" cy="1371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extBox 148">
            <a:extLst>
              <a:ext uri="{FF2B5EF4-FFF2-40B4-BE49-F238E27FC236}">
                <a16:creationId xmlns:a16="http://schemas.microsoft.com/office/drawing/2014/main" id="{F536C0AD-03CB-D343-89A3-E5D153430D6D}"/>
              </a:ext>
            </a:extLst>
          </p:cNvPr>
          <p:cNvSpPr txBox="1"/>
          <p:nvPr/>
        </p:nvSpPr>
        <p:spPr>
          <a:xfrm>
            <a:off x="7315201" y="0"/>
            <a:ext cx="4876802" cy="1200329"/>
          </a:xfrm>
          <a:prstGeom prst="rect">
            <a:avLst/>
          </a:prstGeom>
          <a:noFill/>
        </p:spPr>
        <p:txBody>
          <a:bodyPr wrap="square" rtlCol="0">
            <a:spAutoFit/>
          </a:bodyPr>
          <a:lstStyle/>
          <a:p>
            <a:pPr algn="ctr"/>
            <a:r>
              <a:rPr lang="en-US" sz="3600" dirty="0"/>
              <a:t>Standard Diet Measured Weight  = 155</a:t>
            </a:r>
          </a:p>
        </p:txBody>
      </p:sp>
      <p:grpSp>
        <p:nvGrpSpPr>
          <p:cNvPr id="150" name="Group 149">
            <a:extLst>
              <a:ext uri="{FF2B5EF4-FFF2-40B4-BE49-F238E27FC236}">
                <a16:creationId xmlns:a16="http://schemas.microsoft.com/office/drawing/2014/main" id="{BCD6DC54-55AC-1B4D-8F4A-BC929DF49A05}"/>
              </a:ext>
            </a:extLst>
          </p:cNvPr>
          <p:cNvGrpSpPr/>
          <p:nvPr/>
        </p:nvGrpSpPr>
        <p:grpSpPr>
          <a:xfrm>
            <a:off x="8867341" y="1351679"/>
            <a:ext cx="1772521" cy="1772521"/>
            <a:chOff x="7931150" y="1770779"/>
            <a:chExt cx="2806700" cy="2806700"/>
          </a:xfrm>
        </p:grpSpPr>
        <p:sp>
          <p:nvSpPr>
            <p:cNvPr id="151" name="Oval 150">
              <a:extLst>
                <a:ext uri="{FF2B5EF4-FFF2-40B4-BE49-F238E27FC236}">
                  <a16:creationId xmlns:a16="http://schemas.microsoft.com/office/drawing/2014/main" id="{099CFFFC-B9CE-5843-AA69-2DF543FFDCDD}"/>
                </a:ext>
              </a:extLst>
            </p:cNvPr>
            <p:cNvSpPr/>
            <p:nvPr/>
          </p:nvSpPr>
          <p:spPr>
            <a:xfrm rot="5400000">
              <a:off x="7931150" y="17707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CEA32C14-40AF-AA48-98C7-34DB9FD5F1EF}"/>
                </a:ext>
              </a:extLst>
            </p:cNvPr>
            <p:cNvSpPr/>
            <p:nvPr/>
          </p:nvSpPr>
          <p:spPr>
            <a:xfrm rot="5400000">
              <a:off x="7931150" y="23676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2494F063-E7BD-4949-B9BD-B00B6D4E8C0A}"/>
                </a:ext>
              </a:extLst>
            </p:cNvPr>
            <p:cNvSpPr/>
            <p:nvPr/>
          </p:nvSpPr>
          <p:spPr>
            <a:xfrm rot="5400000">
              <a:off x="7931150" y="29645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DE9B6553-6533-934C-83D9-F34367DF9C2E}"/>
                </a:ext>
              </a:extLst>
            </p:cNvPr>
            <p:cNvSpPr/>
            <p:nvPr/>
          </p:nvSpPr>
          <p:spPr>
            <a:xfrm rot="5400000">
              <a:off x="7931150" y="35614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997A4679-1A8D-194E-B966-A056ADE33017}"/>
                </a:ext>
              </a:extLst>
            </p:cNvPr>
            <p:cNvSpPr/>
            <p:nvPr/>
          </p:nvSpPr>
          <p:spPr>
            <a:xfrm rot="5400000">
              <a:off x="7931150" y="41583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2AC48A53-A39D-BA44-85A4-DC17D1E091F5}"/>
                </a:ext>
              </a:extLst>
            </p:cNvPr>
            <p:cNvSpPr/>
            <p:nvPr/>
          </p:nvSpPr>
          <p:spPr>
            <a:xfrm rot="5400000">
              <a:off x="8528050" y="17707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5FA0CB3C-B155-5C45-92AF-5D0A3E1274B2}"/>
                </a:ext>
              </a:extLst>
            </p:cNvPr>
            <p:cNvSpPr/>
            <p:nvPr/>
          </p:nvSpPr>
          <p:spPr>
            <a:xfrm rot="5400000">
              <a:off x="9124950" y="17707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E9B90875-7F2C-BF4A-812E-8A703256C4E5}"/>
                </a:ext>
              </a:extLst>
            </p:cNvPr>
            <p:cNvSpPr/>
            <p:nvPr/>
          </p:nvSpPr>
          <p:spPr>
            <a:xfrm rot="5400000">
              <a:off x="9721850" y="17707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169D2554-7E50-9447-9E9B-B28C31E5B31F}"/>
                </a:ext>
              </a:extLst>
            </p:cNvPr>
            <p:cNvSpPr/>
            <p:nvPr/>
          </p:nvSpPr>
          <p:spPr>
            <a:xfrm rot="5400000">
              <a:off x="10318750" y="17707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0B4D3E48-C4EE-FB4E-8E3C-2407643BADF3}"/>
                </a:ext>
              </a:extLst>
            </p:cNvPr>
            <p:cNvSpPr/>
            <p:nvPr/>
          </p:nvSpPr>
          <p:spPr>
            <a:xfrm rot="5400000">
              <a:off x="8528050" y="23676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85229C70-08D1-6243-AE9C-6C1F7C89F785}"/>
                </a:ext>
              </a:extLst>
            </p:cNvPr>
            <p:cNvSpPr/>
            <p:nvPr/>
          </p:nvSpPr>
          <p:spPr>
            <a:xfrm rot="5400000">
              <a:off x="9124950" y="23676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A7F6F059-A52A-3B4A-A9C0-8FA1EC978AD0}"/>
                </a:ext>
              </a:extLst>
            </p:cNvPr>
            <p:cNvSpPr/>
            <p:nvPr/>
          </p:nvSpPr>
          <p:spPr>
            <a:xfrm rot="5400000">
              <a:off x="9721850" y="23676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CC7F5A4A-67A8-8D4E-BBF7-88926349BAB0}"/>
                </a:ext>
              </a:extLst>
            </p:cNvPr>
            <p:cNvSpPr/>
            <p:nvPr/>
          </p:nvSpPr>
          <p:spPr>
            <a:xfrm rot="5400000">
              <a:off x="10318750" y="23676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50857E67-5366-3B4A-97E9-3CD91531E06D}"/>
                </a:ext>
              </a:extLst>
            </p:cNvPr>
            <p:cNvSpPr/>
            <p:nvPr/>
          </p:nvSpPr>
          <p:spPr>
            <a:xfrm rot="5400000">
              <a:off x="8528050" y="29645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8755BBBE-7975-D64A-83EF-9AF14D6DB871}"/>
                </a:ext>
              </a:extLst>
            </p:cNvPr>
            <p:cNvSpPr/>
            <p:nvPr/>
          </p:nvSpPr>
          <p:spPr>
            <a:xfrm rot="5400000">
              <a:off x="9124950" y="29645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6B50B91C-ED39-EC47-AB1D-BAA5A101DEB5}"/>
                </a:ext>
              </a:extLst>
            </p:cNvPr>
            <p:cNvSpPr/>
            <p:nvPr/>
          </p:nvSpPr>
          <p:spPr>
            <a:xfrm rot="5400000">
              <a:off x="9721850" y="29645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AACD9DA7-1611-BD45-A011-9BFAD0FCA5A2}"/>
                </a:ext>
              </a:extLst>
            </p:cNvPr>
            <p:cNvSpPr/>
            <p:nvPr/>
          </p:nvSpPr>
          <p:spPr>
            <a:xfrm rot="5400000">
              <a:off x="10318750" y="29645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7813788E-8190-3840-96F8-B405BE507638}"/>
                </a:ext>
              </a:extLst>
            </p:cNvPr>
            <p:cNvSpPr/>
            <p:nvPr/>
          </p:nvSpPr>
          <p:spPr>
            <a:xfrm rot="5400000">
              <a:off x="8528050" y="35614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71E49566-1D7F-4A4E-AD0A-742A8549905E}"/>
                </a:ext>
              </a:extLst>
            </p:cNvPr>
            <p:cNvSpPr/>
            <p:nvPr/>
          </p:nvSpPr>
          <p:spPr>
            <a:xfrm rot="5400000">
              <a:off x="9124950" y="35614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7470EA5C-B81B-AF4D-8FBD-EFCA9F7D16D7}"/>
                </a:ext>
              </a:extLst>
            </p:cNvPr>
            <p:cNvSpPr/>
            <p:nvPr/>
          </p:nvSpPr>
          <p:spPr>
            <a:xfrm rot="5400000">
              <a:off x="9721850" y="35614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22F4476A-366B-3745-A999-618F5EA259CE}"/>
                </a:ext>
              </a:extLst>
            </p:cNvPr>
            <p:cNvSpPr/>
            <p:nvPr/>
          </p:nvSpPr>
          <p:spPr>
            <a:xfrm rot="5400000">
              <a:off x="10318750" y="35614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1125283C-4BD7-B04E-9E59-7758690F859A}"/>
                </a:ext>
              </a:extLst>
            </p:cNvPr>
            <p:cNvSpPr/>
            <p:nvPr/>
          </p:nvSpPr>
          <p:spPr>
            <a:xfrm rot="5400000">
              <a:off x="8528050" y="41583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854AA497-7EA7-5048-9155-C036B1EEABED}"/>
                </a:ext>
              </a:extLst>
            </p:cNvPr>
            <p:cNvSpPr/>
            <p:nvPr/>
          </p:nvSpPr>
          <p:spPr>
            <a:xfrm rot="5400000">
              <a:off x="9124950" y="41583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2449A1FD-6C64-2C43-944D-459D9A001E5B}"/>
                </a:ext>
              </a:extLst>
            </p:cNvPr>
            <p:cNvSpPr/>
            <p:nvPr/>
          </p:nvSpPr>
          <p:spPr>
            <a:xfrm rot="5400000">
              <a:off x="9721850" y="41583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73AFF86F-AADC-2041-A69B-6DEBF0F997A6}"/>
                </a:ext>
              </a:extLst>
            </p:cNvPr>
            <p:cNvSpPr/>
            <p:nvPr/>
          </p:nvSpPr>
          <p:spPr>
            <a:xfrm rot="5400000">
              <a:off x="10318750" y="4158379"/>
              <a:ext cx="419100" cy="4191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Icon&#10;&#10;Description automatically generated">
            <a:extLst>
              <a:ext uri="{FF2B5EF4-FFF2-40B4-BE49-F238E27FC236}">
                <a16:creationId xmlns:a16="http://schemas.microsoft.com/office/drawing/2014/main" id="{7735DB67-D40B-6D4C-8BA9-D75151369E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4506" y="1444617"/>
            <a:ext cx="1422400" cy="1422400"/>
          </a:xfrm>
          <a:prstGeom prst="rect">
            <a:avLst/>
          </a:prstGeom>
        </p:spPr>
      </p:pic>
      <p:sp>
        <p:nvSpPr>
          <p:cNvPr id="18" name="TextBox 17">
            <a:extLst>
              <a:ext uri="{FF2B5EF4-FFF2-40B4-BE49-F238E27FC236}">
                <a16:creationId xmlns:a16="http://schemas.microsoft.com/office/drawing/2014/main" id="{0CE71B31-1CFA-5544-9E9D-38D3DB9126BF}"/>
              </a:ext>
            </a:extLst>
          </p:cNvPr>
          <p:cNvSpPr txBox="1"/>
          <p:nvPr/>
        </p:nvSpPr>
        <p:spPr>
          <a:xfrm>
            <a:off x="4823291" y="2266209"/>
            <a:ext cx="384829" cy="376961"/>
          </a:xfrm>
          <a:prstGeom prst="rect">
            <a:avLst/>
          </a:prstGeom>
          <a:noFill/>
        </p:spPr>
        <p:txBody>
          <a:bodyPr wrap="square" rtlCol="0">
            <a:spAutoFit/>
          </a:bodyPr>
          <a:lstStyle/>
          <a:p>
            <a:r>
              <a:rPr lang="en-US" dirty="0"/>
              <a:t>❌</a:t>
            </a:r>
          </a:p>
        </p:txBody>
      </p:sp>
      <p:sp>
        <p:nvSpPr>
          <p:cNvPr id="176" name="TextBox 175">
            <a:extLst>
              <a:ext uri="{FF2B5EF4-FFF2-40B4-BE49-F238E27FC236}">
                <a16:creationId xmlns:a16="http://schemas.microsoft.com/office/drawing/2014/main" id="{F9B6B41D-D609-F346-9794-5459E457F2CB}"/>
              </a:ext>
            </a:extLst>
          </p:cNvPr>
          <p:cNvSpPr txBox="1"/>
          <p:nvPr/>
        </p:nvSpPr>
        <p:spPr>
          <a:xfrm>
            <a:off x="0" y="3664356"/>
            <a:ext cx="4098925" cy="1200329"/>
          </a:xfrm>
          <a:prstGeom prst="rect">
            <a:avLst/>
          </a:prstGeom>
          <a:noFill/>
        </p:spPr>
        <p:txBody>
          <a:bodyPr wrap="square" rtlCol="0">
            <a:spAutoFit/>
          </a:bodyPr>
          <a:lstStyle/>
          <a:p>
            <a:pPr algn="ctr"/>
            <a:r>
              <a:rPr lang="en-US" sz="3600" dirty="0"/>
              <a:t>Vegetarian Diet True Weight  = 140</a:t>
            </a:r>
          </a:p>
        </p:txBody>
      </p:sp>
      <p:sp>
        <p:nvSpPr>
          <p:cNvPr id="178" name="Oval 177">
            <a:extLst>
              <a:ext uri="{FF2B5EF4-FFF2-40B4-BE49-F238E27FC236}">
                <a16:creationId xmlns:a16="http://schemas.microsoft.com/office/drawing/2014/main" id="{351864CD-F48A-B440-AABD-953270941715}"/>
              </a:ext>
            </a:extLst>
          </p:cNvPr>
          <p:cNvSpPr/>
          <p:nvPr/>
        </p:nvSpPr>
        <p:spPr>
          <a:xfrm rot="5400000">
            <a:off x="1163201" y="5016035"/>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852F3D71-F540-0042-9954-F4CA5B62A8E9}"/>
              </a:ext>
            </a:extLst>
          </p:cNvPr>
          <p:cNvSpPr/>
          <p:nvPr/>
        </p:nvSpPr>
        <p:spPr>
          <a:xfrm rot="5400000">
            <a:off x="1163201" y="5392996"/>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D3EEF65C-40FE-4A42-9D01-FF184C982170}"/>
              </a:ext>
            </a:extLst>
          </p:cNvPr>
          <p:cNvSpPr/>
          <p:nvPr/>
        </p:nvSpPr>
        <p:spPr>
          <a:xfrm rot="5400000">
            <a:off x="1163201" y="5769958"/>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403C329D-34BB-4A44-9B22-66FB16AA67F3}"/>
              </a:ext>
            </a:extLst>
          </p:cNvPr>
          <p:cNvSpPr/>
          <p:nvPr/>
        </p:nvSpPr>
        <p:spPr>
          <a:xfrm rot="5400000">
            <a:off x="1163201" y="6146919"/>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5399E8B6-01DE-1E41-AC62-B4F6771EE779}"/>
              </a:ext>
            </a:extLst>
          </p:cNvPr>
          <p:cNvSpPr/>
          <p:nvPr/>
        </p:nvSpPr>
        <p:spPr>
          <a:xfrm rot="5400000">
            <a:off x="1163201" y="6523881"/>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0285A798-E6DD-CC4A-AE12-006FA1C30EF6}"/>
              </a:ext>
            </a:extLst>
          </p:cNvPr>
          <p:cNvSpPr/>
          <p:nvPr/>
        </p:nvSpPr>
        <p:spPr>
          <a:xfrm rot="5400000">
            <a:off x="1540162" y="5016035"/>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C6C88F3F-37B4-024E-B47F-DFF4F7694A08}"/>
              </a:ext>
            </a:extLst>
          </p:cNvPr>
          <p:cNvSpPr/>
          <p:nvPr/>
        </p:nvSpPr>
        <p:spPr>
          <a:xfrm rot="5400000">
            <a:off x="1917124" y="5016035"/>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477C27AC-F4FF-FA4B-9777-1389D50CC787}"/>
              </a:ext>
            </a:extLst>
          </p:cNvPr>
          <p:cNvSpPr/>
          <p:nvPr/>
        </p:nvSpPr>
        <p:spPr>
          <a:xfrm rot="5400000">
            <a:off x="2294085" y="5016035"/>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AC5F203E-F08D-114D-AB56-71AD47EAB576}"/>
              </a:ext>
            </a:extLst>
          </p:cNvPr>
          <p:cNvSpPr/>
          <p:nvPr/>
        </p:nvSpPr>
        <p:spPr>
          <a:xfrm rot="5400000">
            <a:off x="2671047" y="5016035"/>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C2EABE4D-BE81-5444-9365-1C2137BE1C8E}"/>
              </a:ext>
            </a:extLst>
          </p:cNvPr>
          <p:cNvSpPr/>
          <p:nvPr/>
        </p:nvSpPr>
        <p:spPr>
          <a:xfrm rot="5400000">
            <a:off x="1540162" y="5392996"/>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135B22FC-25F1-5740-845F-1DA10EDFF602}"/>
              </a:ext>
            </a:extLst>
          </p:cNvPr>
          <p:cNvSpPr/>
          <p:nvPr/>
        </p:nvSpPr>
        <p:spPr>
          <a:xfrm rot="5400000">
            <a:off x="1917124" y="5392996"/>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05A97CB0-D5DB-1B40-B2C2-8E228B78BF47}"/>
              </a:ext>
            </a:extLst>
          </p:cNvPr>
          <p:cNvSpPr/>
          <p:nvPr/>
        </p:nvSpPr>
        <p:spPr>
          <a:xfrm rot="5400000">
            <a:off x="2294085" y="5392996"/>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DCAFB1B4-3806-4441-A5B3-9FF06B5B6FAA}"/>
              </a:ext>
            </a:extLst>
          </p:cNvPr>
          <p:cNvSpPr/>
          <p:nvPr/>
        </p:nvSpPr>
        <p:spPr>
          <a:xfrm rot="5400000">
            <a:off x="2671047" y="5392996"/>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BD0C0F47-6186-3D4C-BBA5-0967A86595F9}"/>
              </a:ext>
            </a:extLst>
          </p:cNvPr>
          <p:cNvSpPr/>
          <p:nvPr/>
        </p:nvSpPr>
        <p:spPr>
          <a:xfrm rot="5400000">
            <a:off x="1540162" y="5769958"/>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B52CAB85-38D8-4243-B6AF-02D3FEEE7FD1}"/>
              </a:ext>
            </a:extLst>
          </p:cNvPr>
          <p:cNvSpPr/>
          <p:nvPr/>
        </p:nvSpPr>
        <p:spPr>
          <a:xfrm rot="5400000">
            <a:off x="1917124" y="5769958"/>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4020B76D-B634-7446-998E-7A2A78D8DE24}"/>
              </a:ext>
            </a:extLst>
          </p:cNvPr>
          <p:cNvSpPr/>
          <p:nvPr/>
        </p:nvSpPr>
        <p:spPr>
          <a:xfrm rot="5400000">
            <a:off x="2294085" y="5769958"/>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A0E3DA80-1080-DB48-B0C7-A1E2B2842C2E}"/>
              </a:ext>
            </a:extLst>
          </p:cNvPr>
          <p:cNvSpPr/>
          <p:nvPr/>
        </p:nvSpPr>
        <p:spPr>
          <a:xfrm rot="5400000">
            <a:off x="2671047" y="5769958"/>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5A4F2426-38A1-524C-B005-AB7CB2407966}"/>
              </a:ext>
            </a:extLst>
          </p:cNvPr>
          <p:cNvSpPr/>
          <p:nvPr/>
        </p:nvSpPr>
        <p:spPr>
          <a:xfrm rot="5400000">
            <a:off x="1540162" y="6146919"/>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C467FC1B-02DA-3A45-B05C-A1B01A58CD68}"/>
              </a:ext>
            </a:extLst>
          </p:cNvPr>
          <p:cNvSpPr/>
          <p:nvPr/>
        </p:nvSpPr>
        <p:spPr>
          <a:xfrm rot="5400000">
            <a:off x="1917124" y="6146919"/>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5E52F3CE-43E2-BB4B-AB8F-0746237E857C}"/>
              </a:ext>
            </a:extLst>
          </p:cNvPr>
          <p:cNvSpPr/>
          <p:nvPr/>
        </p:nvSpPr>
        <p:spPr>
          <a:xfrm rot="5400000">
            <a:off x="2294085" y="6146919"/>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7E9770CD-4580-E94B-8F2E-D8374855B47E}"/>
              </a:ext>
            </a:extLst>
          </p:cNvPr>
          <p:cNvSpPr/>
          <p:nvPr/>
        </p:nvSpPr>
        <p:spPr>
          <a:xfrm rot="5400000">
            <a:off x="2671047" y="6146919"/>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267A4940-3021-8C4B-8556-297D8BA84C9F}"/>
              </a:ext>
            </a:extLst>
          </p:cNvPr>
          <p:cNvSpPr/>
          <p:nvPr/>
        </p:nvSpPr>
        <p:spPr>
          <a:xfrm rot="5400000">
            <a:off x="1540162" y="6523881"/>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A2A30951-B716-6343-85C0-4565DC398544}"/>
              </a:ext>
            </a:extLst>
          </p:cNvPr>
          <p:cNvSpPr/>
          <p:nvPr/>
        </p:nvSpPr>
        <p:spPr>
          <a:xfrm rot="5400000">
            <a:off x="1917124" y="6523881"/>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540F44D4-B13E-E54C-A4A9-D20B7D3D6395}"/>
              </a:ext>
            </a:extLst>
          </p:cNvPr>
          <p:cNvSpPr/>
          <p:nvPr/>
        </p:nvSpPr>
        <p:spPr>
          <a:xfrm rot="5400000">
            <a:off x="2294085" y="6523881"/>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CE8F7069-0D1B-564F-AC0F-EEA746D12166}"/>
              </a:ext>
            </a:extLst>
          </p:cNvPr>
          <p:cNvSpPr/>
          <p:nvPr/>
        </p:nvSpPr>
        <p:spPr>
          <a:xfrm rot="5400000">
            <a:off x="2671047" y="6523881"/>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a:extLst>
              <a:ext uri="{FF2B5EF4-FFF2-40B4-BE49-F238E27FC236}">
                <a16:creationId xmlns:a16="http://schemas.microsoft.com/office/drawing/2014/main" id="{A03AE8A2-9EF1-7442-82F6-AA830BDEA728}"/>
              </a:ext>
            </a:extLst>
          </p:cNvPr>
          <p:cNvSpPr txBox="1"/>
          <p:nvPr/>
        </p:nvSpPr>
        <p:spPr>
          <a:xfrm>
            <a:off x="7360949" y="3671112"/>
            <a:ext cx="4785301" cy="1200329"/>
          </a:xfrm>
          <a:prstGeom prst="rect">
            <a:avLst/>
          </a:prstGeom>
          <a:noFill/>
        </p:spPr>
        <p:txBody>
          <a:bodyPr wrap="square" rtlCol="0">
            <a:spAutoFit/>
          </a:bodyPr>
          <a:lstStyle/>
          <a:p>
            <a:pPr algn="ctr"/>
            <a:r>
              <a:rPr lang="en-US" sz="3600" dirty="0"/>
              <a:t>Vegetarian Diet Measured Weight  = 140</a:t>
            </a:r>
          </a:p>
        </p:txBody>
      </p:sp>
      <p:sp>
        <p:nvSpPr>
          <p:cNvPr id="204" name="Oval 203">
            <a:extLst>
              <a:ext uri="{FF2B5EF4-FFF2-40B4-BE49-F238E27FC236}">
                <a16:creationId xmlns:a16="http://schemas.microsoft.com/office/drawing/2014/main" id="{FD5CA887-2B5E-F541-A6BE-87F785216C31}"/>
              </a:ext>
            </a:extLst>
          </p:cNvPr>
          <p:cNvSpPr/>
          <p:nvPr/>
        </p:nvSpPr>
        <p:spPr>
          <a:xfrm rot="5400000">
            <a:off x="8867340" y="5016035"/>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DEC11CC2-AA51-AA46-B98F-D2E44E4729E8}"/>
              </a:ext>
            </a:extLst>
          </p:cNvPr>
          <p:cNvSpPr/>
          <p:nvPr/>
        </p:nvSpPr>
        <p:spPr>
          <a:xfrm rot="5400000">
            <a:off x="8867340" y="5392996"/>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CB0300E9-2E79-8C40-A6F3-8F27A849C566}"/>
              </a:ext>
            </a:extLst>
          </p:cNvPr>
          <p:cNvSpPr/>
          <p:nvPr/>
        </p:nvSpPr>
        <p:spPr>
          <a:xfrm rot="5400000">
            <a:off x="8867340" y="5769958"/>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B76B9A31-4092-E546-A731-9F2E39EBBE46}"/>
              </a:ext>
            </a:extLst>
          </p:cNvPr>
          <p:cNvSpPr/>
          <p:nvPr/>
        </p:nvSpPr>
        <p:spPr>
          <a:xfrm rot="5400000">
            <a:off x="8867340" y="6146919"/>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433590D9-9041-0642-BAA9-71952487605F}"/>
              </a:ext>
            </a:extLst>
          </p:cNvPr>
          <p:cNvSpPr/>
          <p:nvPr/>
        </p:nvSpPr>
        <p:spPr>
          <a:xfrm rot="5400000">
            <a:off x="8867340" y="6523881"/>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48E94F41-B943-6F43-9B23-724DA0B41781}"/>
              </a:ext>
            </a:extLst>
          </p:cNvPr>
          <p:cNvSpPr/>
          <p:nvPr/>
        </p:nvSpPr>
        <p:spPr>
          <a:xfrm rot="5400000">
            <a:off x="9244301" y="5016035"/>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D905BAA4-308C-EA4D-A9B5-C4199195248D}"/>
              </a:ext>
            </a:extLst>
          </p:cNvPr>
          <p:cNvSpPr/>
          <p:nvPr/>
        </p:nvSpPr>
        <p:spPr>
          <a:xfrm rot="5400000">
            <a:off x="9621263" y="5016035"/>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C2956347-4F07-5A4C-9F25-9B1940D4CC3C}"/>
              </a:ext>
            </a:extLst>
          </p:cNvPr>
          <p:cNvSpPr/>
          <p:nvPr/>
        </p:nvSpPr>
        <p:spPr>
          <a:xfrm rot="5400000">
            <a:off x="9998224" y="5016035"/>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B9118D31-9FAD-7642-90F3-FE817252CEAA}"/>
              </a:ext>
            </a:extLst>
          </p:cNvPr>
          <p:cNvSpPr/>
          <p:nvPr/>
        </p:nvSpPr>
        <p:spPr>
          <a:xfrm rot="5400000">
            <a:off x="10375186" y="5016035"/>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C3736D7A-87A3-BF47-8A45-7E18DBD201DF}"/>
              </a:ext>
            </a:extLst>
          </p:cNvPr>
          <p:cNvSpPr/>
          <p:nvPr/>
        </p:nvSpPr>
        <p:spPr>
          <a:xfrm rot="5400000">
            <a:off x="9244301" y="5392996"/>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D8EA54E5-AA82-0F44-A0CA-A067E31305A2}"/>
              </a:ext>
            </a:extLst>
          </p:cNvPr>
          <p:cNvSpPr/>
          <p:nvPr/>
        </p:nvSpPr>
        <p:spPr>
          <a:xfrm rot="5400000">
            <a:off x="9621263" y="5392996"/>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CA8F5CCA-AA3C-DF40-B837-C329908904E2}"/>
              </a:ext>
            </a:extLst>
          </p:cNvPr>
          <p:cNvSpPr/>
          <p:nvPr/>
        </p:nvSpPr>
        <p:spPr>
          <a:xfrm rot="5400000">
            <a:off x="9998224" y="5392996"/>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E7BA710B-A58D-0549-88D4-EBE922C7CCFB}"/>
              </a:ext>
            </a:extLst>
          </p:cNvPr>
          <p:cNvSpPr/>
          <p:nvPr/>
        </p:nvSpPr>
        <p:spPr>
          <a:xfrm rot="5400000">
            <a:off x="10375186" y="5392996"/>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25094E07-DC7F-8649-BE79-6FCE321EB223}"/>
              </a:ext>
            </a:extLst>
          </p:cNvPr>
          <p:cNvSpPr/>
          <p:nvPr/>
        </p:nvSpPr>
        <p:spPr>
          <a:xfrm rot="5400000">
            <a:off x="9244301" y="5769958"/>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BD7A8A5E-6B08-C949-B509-B1984D24F77A}"/>
              </a:ext>
            </a:extLst>
          </p:cNvPr>
          <p:cNvSpPr/>
          <p:nvPr/>
        </p:nvSpPr>
        <p:spPr>
          <a:xfrm rot="5400000">
            <a:off x="9621263" y="5769958"/>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965E7DE0-962A-8148-BA71-3C3AAA4E46A5}"/>
              </a:ext>
            </a:extLst>
          </p:cNvPr>
          <p:cNvSpPr/>
          <p:nvPr/>
        </p:nvSpPr>
        <p:spPr>
          <a:xfrm rot="5400000">
            <a:off x="9998224" y="5769958"/>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56CB852F-2751-3B4A-91DC-A4407446E654}"/>
              </a:ext>
            </a:extLst>
          </p:cNvPr>
          <p:cNvSpPr/>
          <p:nvPr/>
        </p:nvSpPr>
        <p:spPr>
          <a:xfrm rot="5400000">
            <a:off x="10375186" y="5769958"/>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685875AB-034B-434A-B72E-B0F7BD58D310}"/>
              </a:ext>
            </a:extLst>
          </p:cNvPr>
          <p:cNvSpPr/>
          <p:nvPr/>
        </p:nvSpPr>
        <p:spPr>
          <a:xfrm rot="5400000">
            <a:off x="9244301" y="6146919"/>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EB21E9EC-6BED-A54A-86B5-E12F78ACF992}"/>
              </a:ext>
            </a:extLst>
          </p:cNvPr>
          <p:cNvSpPr/>
          <p:nvPr/>
        </p:nvSpPr>
        <p:spPr>
          <a:xfrm rot="5400000">
            <a:off x="9621263" y="6146919"/>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A46F3968-7129-9342-B597-161826807723}"/>
              </a:ext>
            </a:extLst>
          </p:cNvPr>
          <p:cNvSpPr/>
          <p:nvPr/>
        </p:nvSpPr>
        <p:spPr>
          <a:xfrm rot="5400000">
            <a:off x="9998224" y="6146919"/>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D5E9EC65-9FF8-B948-9911-F8CA4705277D}"/>
              </a:ext>
            </a:extLst>
          </p:cNvPr>
          <p:cNvSpPr/>
          <p:nvPr/>
        </p:nvSpPr>
        <p:spPr>
          <a:xfrm rot="5400000">
            <a:off x="10375186" y="6146919"/>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951A89D4-C5FB-8E45-B3BB-F0DFC5E01A11}"/>
              </a:ext>
            </a:extLst>
          </p:cNvPr>
          <p:cNvSpPr/>
          <p:nvPr/>
        </p:nvSpPr>
        <p:spPr>
          <a:xfrm rot="5400000">
            <a:off x="9244301" y="6523881"/>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a:extLst>
              <a:ext uri="{FF2B5EF4-FFF2-40B4-BE49-F238E27FC236}">
                <a16:creationId xmlns:a16="http://schemas.microsoft.com/office/drawing/2014/main" id="{ABF9FFC4-7A52-EF44-81A4-57AA2C1935F9}"/>
              </a:ext>
            </a:extLst>
          </p:cNvPr>
          <p:cNvSpPr/>
          <p:nvPr/>
        </p:nvSpPr>
        <p:spPr>
          <a:xfrm rot="5400000">
            <a:off x="9621263" y="6523881"/>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a:extLst>
              <a:ext uri="{FF2B5EF4-FFF2-40B4-BE49-F238E27FC236}">
                <a16:creationId xmlns:a16="http://schemas.microsoft.com/office/drawing/2014/main" id="{8127BFC3-CAF6-FA46-828A-84B2DAC2C8D7}"/>
              </a:ext>
            </a:extLst>
          </p:cNvPr>
          <p:cNvSpPr/>
          <p:nvPr/>
        </p:nvSpPr>
        <p:spPr>
          <a:xfrm rot="5400000">
            <a:off x="9998224" y="6523881"/>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4669C4A5-B447-A148-8200-7C1E3EC61765}"/>
              </a:ext>
            </a:extLst>
          </p:cNvPr>
          <p:cNvSpPr/>
          <p:nvPr/>
        </p:nvSpPr>
        <p:spPr>
          <a:xfrm rot="5400000">
            <a:off x="10375186" y="6523881"/>
            <a:ext cx="264675" cy="26467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ight Arrow 228">
            <a:extLst>
              <a:ext uri="{FF2B5EF4-FFF2-40B4-BE49-F238E27FC236}">
                <a16:creationId xmlns:a16="http://schemas.microsoft.com/office/drawing/2014/main" id="{7592F96C-440B-1E47-ACE3-E576423A7B86}"/>
              </a:ext>
            </a:extLst>
          </p:cNvPr>
          <p:cNvSpPr/>
          <p:nvPr/>
        </p:nvSpPr>
        <p:spPr>
          <a:xfrm>
            <a:off x="5726905" y="5276563"/>
            <a:ext cx="1771650" cy="1371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5" name="Picture 114" descr="Icon&#10;&#10;Description automatically generated">
            <a:extLst>
              <a:ext uri="{FF2B5EF4-FFF2-40B4-BE49-F238E27FC236}">
                <a16:creationId xmlns:a16="http://schemas.microsoft.com/office/drawing/2014/main" id="{8D10DB25-87D6-864A-82E8-49FF832957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4505" y="5161548"/>
            <a:ext cx="1422400" cy="1422400"/>
          </a:xfrm>
          <a:prstGeom prst="rect">
            <a:avLst/>
          </a:prstGeom>
        </p:spPr>
      </p:pic>
      <p:sp>
        <p:nvSpPr>
          <p:cNvPr id="116" name="TextBox 115">
            <a:extLst>
              <a:ext uri="{FF2B5EF4-FFF2-40B4-BE49-F238E27FC236}">
                <a16:creationId xmlns:a16="http://schemas.microsoft.com/office/drawing/2014/main" id="{FC4FF961-1DDD-3540-9780-E528A77A6AC6}"/>
              </a:ext>
            </a:extLst>
          </p:cNvPr>
          <p:cNvSpPr txBox="1"/>
          <p:nvPr/>
        </p:nvSpPr>
        <p:spPr>
          <a:xfrm>
            <a:off x="4823290" y="5983140"/>
            <a:ext cx="384829" cy="376961"/>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3773434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D709FF4F-E8DD-9A4C-AA4A-F6BBA6A070CE}"/>
              </a:ext>
            </a:extLst>
          </p:cNvPr>
          <p:cNvGraphicFramePr/>
          <p:nvPr/>
        </p:nvGraphicFramePr>
        <p:xfrm>
          <a:off x="890385" y="0"/>
          <a:ext cx="10411230" cy="6841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8086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Box 144">
            <a:extLst>
              <a:ext uri="{FF2B5EF4-FFF2-40B4-BE49-F238E27FC236}">
                <a16:creationId xmlns:a16="http://schemas.microsoft.com/office/drawing/2014/main" id="{53512E59-6C7E-F647-8DF9-8D98925A4593}"/>
              </a:ext>
            </a:extLst>
          </p:cNvPr>
          <p:cNvSpPr txBox="1"/>
          <p:nvPr/>
        </p:nvSpPr>
        <p:spPr>
          <a:xfrm>
            <a:off x="0" y="0"/>
            <a:ext cx="4098925" cy="1200329"/>
          </a:xfrm>
          <a:prstGeom prst="rect">
            <a:avLst/>
          </a:prstGeom>
          <a:noFill/>
        </p:spPr>
        <p:txBody>
          <a:bodyPr wrap="square" rtlCol="0">
            <a:spAutoFit/>
          </a:bodyPr>
          <a:lstStyle/>
          <a:p>
            <a:pPr algn="ctr"/>
            <a:r>
              <a:rPr lang="en-US" sz="3600" dirty="0">
                <a:solidFill>
                  <a:schemeClr val="tx1">
                    <a:alpha val="50000"/>
                  </a:schemeClr>
                </a:solidFill>
              </a:rPr>
              <a:t>Standard Diet True Weight  = 150</a:t>
            </a:r>
          </a:p>
        </p:txBody>
      </p:sp>
      <p:sp>
        <p:nvSpPr>
          <p:cNvPr id="120" name="Oval 119">
            <a:extLst>
              <a:ext uri="{FF2B5EF4-FFF2-40B4-BE49-F238E27FC236}">
                <a16:creationId xmlns:a16="http://schemas.microsoft.com/office/drawing/2014/main" id="{36E8ABB4-C975-6841-9171-29E4F6527C40}"/>
              </a:ext>
            </a:extLst>
          </p:cNvPr>
          <p:cNvSpPr/>
          <p:nvPr/>
        </p:nvSpPr>
        <p:spPr>
          <a:xfrm rot="5400000">
            <a:off x="1163201" y="1351679"/>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BE74BBC2-B18E-D542-9B7E-59E26ACFE915}"/>
              </a:ext>
            </a:extLst>
          </p:cNvPr>
          <p:cNvSpPr/>
          <p:nvPr/>
        </p:nvSpPr>
        <p:spPr>
          <a:xfrm rot="5400000">
            <a:off x="1163201" y="1728640"/>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94888AF0-34E9-2241-9CEC-99164A6105C6}"/>
              </a:ext>
            </a:extLst>
          </p:cNvPr>
          <p:cNvSpPr/>
          <p:nvPr/>
        </p:nvSpPr>
        <p:spPr>
          <a:xfrm rot="5400000">
            <a:off x="1163201" y="2105602"/>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1A4EC265-4319-FD45-BEEC-D67C5C054A4C}"/>
              </a:ext>
            </a:extLst>
          </p:cNvPr>
          <p:cNvSpPr/>
          <p:nvPr/>
        </p:nvSpPr>
        <p:spPr>
          <a:xfrm rot="5400000">
            <a:off x="1163201" y="2482563"/>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E8CF33B6-EE3D-7543-B392-B18088E9BDEC}"/>
              </a:ext>
            </a:extLst>
          </p:cNvPr>
          <p:cNvSpPr/>
          <p:nvPr/>
        </p:nvSpPr>
        <p:spPr>
          <a:xfrm rot="5400000">
            <a:off x="1163201" y="2859525"/>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08A73DC7-6BCA-5B47-9459-8BAEA3E33CEE}"/>
              </a:ext>
            </a:extLst>
          </p:cNvPr>
          <p:cNvSpPr/>
          <p:nvPr/>
        </p:nvSpPr>
        <p:spPr>
          <a:xfrm rot="5400000">
            <a:off x="1540162" y="1351679"/>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43879313-2FEA-2042-982E-6D10DD2623E9}"/>
              </a:ext>
            </a:extLst>
          </p:cNvPr>
          <p:cNvSpPr/>
          <p:nvPr/>
        </p:nvSpPr>
        <p:spPr>
          <a:xfrm rot="5400000">
            <a:off x="1917124" y="1351679"/>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089E5904-E0C0-604D-AAC5-73F71B38A887}"/>
              </a:ext>
            </a:extLst>
          </p:cNvPr>
          <p:cNvSpPr/>
          <p:nvPr/>
        </p:nvSpPr>
        <p:spPr>
          <a:xfrm rot="5400000">
            <a:off x="2294085" y="1351679"/>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B7A543FD-C9A9-8042-99FF-672CCCC303F6}"/>
              </a:ext>
            </a:extLst>
          </p:cNvPr>
          <p:cNvSpPr/>
          <p:nvPr/>
        </p:nvSpPr>
        <p:spPr>
          <a:xfrm rot="5400000">
            <a:off x="2671047" y="1351679"/>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A7F03C5C-F422-4A4B-97A5-455B83940D93}"/>
              </a:ext>
            </a:extLst>
          </p:cNvPr>
          <p:cNvSpPr/>
          <p:nvPr/>
        </p:nvSpPr>
        <p:spPr>
          <a:xfrm rot="5400000">
            <a:off x="1540162" y="1728640"/>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C9789272-7031-8145-A39B-9A14CC88D3A4}"/>
              </a:ext>
            </a:extLst>
          </p:cNvPr>
          <p:cNvSpPr/>
          <p:nvPr/>
        </p:nvSpPr>
        <p:spPr>
          <a:xfrm rot="5400000">
            <a:off x="1917124" y="1728640"/>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9A9A1F59-1C76-D34E-BACE-BA83FBA8E982}"/>
              </a:ext>
            </a:extLst>
          </p:cNvPr>
          <p:cNvSpPr/>
          <p:nvPr/>
        </p:nvSpPr>
        <p:spPr>
          <a:xfrm rot="5400000">
            <a:off x="2294085" y="1728640"/>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9353C62F-44AA-1D4B-94F9-E12937D73E43}"/>
              </a:ext>
            </a:extLst>
          </p:cNvPr>
          <p:cNvSpPr/>
          <p:nvPr/>
        </p:nvSpPr>
        <p:spPr>
          <a:xfrm rot="5400000">
            <a:off x="2671047" y="1728640"/>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BE9CD44F-84AE-E74D-BAA7-BA711DEABF17}"/>
              </a:ext>
            </a:extLst>
          </p:cNvPr>
          <p:cNvSpPr/>
          <p:nvPr/>
        </p:nvSpPr>
        <p:spPr>
          <a:xfrm rot="5400000">
            <a:off x="1540162" y="2105602"/>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6C7D5F85-A10A-A34A-8552-157D89390DDF}"/>
              </a:ext>
            </a:extLst>
          </p:cNvPr>
          <p:cNvSpPr/>
          <p:nvPr/>
        </p:nvSpPr>
        <p:spPr>
          <a:xfrm rot="5400000">
            <a:off x="1917124" y="2105602"/>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864FE408-1C85-EA43-82BD-B37EA6476C0A}"/>
              </a:ext>
            </a:extLst>
          </p:cNvPr>
          <p:cNvSpPr/>
          <p:nvPr/>
        </p:nvSpPr>
        <p:spPr>
          <a:xfrm rot="5400000">
            <a:off x="2294085" y="2105602"/>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1720655A-7174-AF42-A935-9A47DD5860D9}"/>
              </a:ext>
            </a:extLst>
          </p:cNvPr>
          <p:cNvSpPr/>
          <p:nvPr/>
        </p:nvSpPr>
        <p:spPr>
          <a:xfrm rot="5400000">
            <a:off x="2671047" y="2105602"/>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4B3FA760-E41E-3649-9D48-5B153CB87F29}"/>
              </a:ext>
            </a:extLst>
          </p:cNvPr>
          <p:cNvSpPr/>
          <p:nvPr/>
        </p:nvSpPr>
        <p:spPr>
          <a:xfrm rot="5400000">
            <a:off x="1540162" y="2482563"/>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0DFD26EA-DB40-0746-95C5-3EC8FE89ACE2}"/>
              </a:ext>
            </a:extLst>
          </p:cNvPr>
          <p:cNvSpPr/>
          <p:nvPr/>
        </p:nvSpPr>
        <p:spPr>
          <a:xfrm rot="5400000">
            <a:off x="1917124" y="2482563"/>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2D25D026-BEBF-3A4B-B641-BEDBAF25445D}"/>
              </a:ext>
            </a:extLst>
          </p:cNvPr>
          <p:cNvSpPr/>
          <p:nvPr/>
        </p:nvSpPr>
        <p:spPr>
          <a:xfrm rot="5400000">
            <a:off x="2294085" y="2482563"/>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3F4B4359-5B09-9444-9678-28D9F0EBEE5B}"/>
              </a:ext>
            </a:extLst>
          </p:cNvPr>
          <p:cNvSpPr/>
          <p:nvPr/>
        </p:nvSpPr>
        <p:spPr>
          <a:xfrm rot="5400000">
            <a:off x="2671047" y="2482563"/>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2FAE8446-6AAC-0A4D-953B-97FF310811B8}"/>
              </a:ext>
            </a:extLst>
          </p:cNvPr>
          <p:cNvSpPr/>
          <p:nvPr/>
        </p:nvSpPr>
        <p:spPr>
          <a:xfrm rot="5400000">
            <a:off x="1540162" y="2859525"/>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28CD5BBE-CA1F-1648-AFAC-516A47AD3DE0}"/>
              </a:ext>
            </a:extLst>
          </p:cNvPr>
          <p:cNvSpPr/>
          <p:nvPr/>
        </p:nvSpPr>
        <p:spPr>
          <a:xfrm rot="5400000">
            <a:off x="1917124" y="2859525"/>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F158F027-00AB-3047-9749-B9ED050F44C2}"/>
              </a:ext>
            </a:extLst>
          </p:cNvPr>
          <p:cNvSpPr/>
          <p:nvPr/>
        </p:nvSpPr>
        <p:spPr>
          <a:xfrm rot="5400000">
            <a:off x="2294085" y="2859525"/>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2C500A03-FD0F-914E-BECB-2E350795F669}"/>
              </a:ext>
            </a:extLst>
          </p:cNvPr>
          <p:cNvSpPr/>
          <p:nvPr/>
        </p:nvSpPr>
        <p:spPr>
          <a:xfrm rot="5400000">
            <a:off x="2671047" y="2859525"/>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extBox 148">
            <a:extLst>
              <a:ext uri="{FF2B5EF4-FFF2-40B4-BE49-F238E27FC236}">
                <a16:creationId xmlns:a16="http://schemas.microsoft.com/office/drawing/2014/main" id="{F536C0AD-03CB-D343-89A3-E5D153430D6D}"/>
              </a:ext>
            </a:extLst>
          </p:cNvPr>
          <p:cNvSpPr txBox="1"/>
          <p:nvPr/>
        </p:nvSpPr>
        <p:spPr>
          <a:xfrm>
            <a:off x="7315201" y="0"/>
            <a:ext cx="4876802" cy="1200329"/>
          </a:xfrm>
          <a:prstGeom prst="rect">
            <a:avLst/>
          </a:prstGeom>
          <a:noFill/>
        </p:spPr>
        <p:txBody>
          <a:bodyPr wrap="square" rtlCol="0">
            <a:spAutoFit/>
          </a:bodyPr>
          <a:lstStyle/>
          <a:p>
            <a:pPr algn="ctr"/>
            <a:r>
              <a:rPr lang="en-US" sz="3600" dirty="0">
                <a:solidFill>
                  <a:schemeClr val="tx1">
                    <a:alpha val="50000"/>
                  </a:schemeClr>
                </a:solidFill>
              </a:rPr>
              <a:t>Standard Diet Measured Weight  = 150</a:t>
            </a:r>
          </a:p>
        </p:txBody>
      </p:sp>
      <p:sp>
        <p:nvSpPr>
          <p:cNvPr id="151" name="Oval 150">
            <a:extLst>
              <a:ext uri="{FF2B5EF4-FFF2-40B4-BE49-F238E27FC236}">
                <a16:creationId xmlns:a16="http://schemas.microsoft.com/office/drawing/2014/main" id="{099CFFFC-B9CE-5843-AA69-2DF543FFDCDD}"/>
              </a:ext>
            </a:extLst>
          </p:cNvPr>
          <p:cNvSpPr/>
          <p:nvPr/>
        </p:nvSpPr>
        <p:spPr>
          <a:xfrm rot="5400000">
            <a:off x="8867341" y="1351679"/>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CEA32C14-40AF-AA48-98C7-34DB9FD5F1EF}"/>
              </a:ext>
            </a:extLst>
          </p:cNvPr>
          <p:cNvSpPr/>
          <p:nvPr/>
        </p:nvSpPr>
        <p:spPr>
          <a:xfrm rot="5400000">
            <a:off x="8867341" y="1728640"/>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2494F063-E7BD-4949-B9BD-B00B6D4E8C0A}"/>
              </a:ext>
            </a:extLst>
          </p:cNvPr>
          <p:cNvSpPr/>
          <p:nvPr/>
        </p:nvSpPr>
        <p:spPr>
          <a:xfrm rot="5400000">
            <a:off x="8867341" y="2105602"/>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DE9B6553-6533-934C-83D9-F34367DF9C2E}"/>
              </a:ext>
            </a:extLst>
          </p:cNvPr>
          <p:cNvSpPr/>
          <p:nvPr/>
        </p:nvSpPr>
        <p:spPr>
          <a:xfrm rot="5400000">
            <a:off x="8867341" y="2482563"/>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997A4679-1A8D-194E-B966-A056ADE33017}"/>
              </a:ext>
            </a:extLst>
          </p:cNvPr>
          <p:cNvSpPr/>
          <p:nvPr/>
        </p:nvSpPr>
        <p:spPr>
          <a:xfrm rot="5400000">
            <a:off x="8867341" y="2859525"/>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2AC48A53-A39D-BA44-85A4-DC17D1E091F5}"/>
              </a:ext>
            </a:extLst>
          </p:cNvPr>
          <p:cNvSpPr/>
          <p:nvPr/>
        </p:nvSpPr>
        <p:spPr>
          <a:xfrm rot="5400000">
            <a:off x="9244302" y="1351679"/>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5FA0CB3C-B155-5C45-92AF-5D0A3E1274B2}"/>
              </a:ext>
            </a:extLst>
          </p:cNvPr>
          <p:cNvSpPr/>
          <p:nvPr/>
        </p:nvSpPr>
        <p:spPr>
          <a:xfrm rot="5400000">
            <a:off x="9621264" y="1351679"/>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E9B90875-7F2C-BF4A-812E-8A703256C4E5}"/>
              </a:ext>
            </a:extLst>
          </p:cNvPr>
          <p:cNvSpPr/>
          <p:nvPr/>
        </p:nvSpPr>
        <p:spPr>
          <a:xfrm rot="5400000">
            <a:off x="9998225" y="1351679"/>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169D2554-7E50-9447-9E9B-B28C31E5B31F}"/>
              </a:ext>
            </a:extLst>
          </p:cNvPr>
          <p:cNvSpPr/>
          <p:nvPr/>
        </p:nvSpPr>
        <p:spPr>
          <a:xfrm rot="5400000">
            <a:off x="10375187" y="1351679"/>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0B4D3E48-C4EE-FB4E-8E3C-2407643BADF3}"/>
              </a:ext>
            </a:extLst>
          </p:cNvPr>
          <p:cNvSpPr/>
          <p:nvPr/>
        </p:nvSpPr>
        <p:spPr>
          <a:xfrm rot="5400000">
            <a:off x="9244302" y="1728640"/>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85229C70-08D1-6243-AE9C-6C1F7C89F785}"/>
              </a:ext>
            </a:extLst>
          </p:cNvPr>
          <p:cNvSpPr/>
          <p:nvPr/>
        </p:nvSpPr>
        <p:spPr>
          <a:xfrm rot="5400000">
            <a:off x="9621264" y="1728640"/>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A7F6F059-A52A-3B4A-A9C0-8FA1EC978AD0}"/>
              </a:ext>
            </a:extLst>
          </p:cNvPr>
          <p:cNvSpPr/>
          <p:nvPr/>
        </p:nvSpPr>
        <p:spPr>
          <a:xfrm rot="5400000">
            <a:off x="9998225" y="1728640"/>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CC7F5A4A-67A8-8D4E-BBF7-88926349BAB0}"/>
              </a:ext>
            </a:extLst>
          </p:cNvPr>
          <p:cNvSpPr/>
          <p:nvPr/>
        </p:nvSpPr>
        <p:spPr>
          <a:xfrm rot="5400000">
            <a:off x="10375187" y="1728640"/>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50857E67-5366-3B4A-97E9-3CD91531E06D}"/>
              </a:ext>
            </a:extLst>
          </p:cNvPr>
          <p:cNvSpPr/>
          <p:nvPr/>
        </p:nvSpPr>
        <p:spPr>
          <a:xfrm rot="5400000">
            <a:off x="9244302" y="2105602"/>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8755BBBE-7975-D64A-83EF-9AF14D6DB871}"/>
              </a:ext>
            </a:extLst>
          </p:cNvPr>
          <p:cNvSpPr/>
          <p:nvPr/>
        </p:nvSpPr>
        <p:spPr>
          <a:xfrm rot="5400000">
            <a:off x="9621264" y="2105602"/>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6B50B91C-ED39-EC47-AB1D-BAA5A101DEB5}"/>
              </a:ext>
            </a:extLst>
          </p:cNvPr>
          <p:cNvSpPr/>
          <p:nvPr/>
        </p:nvSpPr>
        <p:spPr>
          <a:xfrm rot="5400000">
            <a:off x="9998225" y="2105602"/>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AACD9DA7-1611-BD45-A011-9BFAD0FCA5A2}"/>
              </a:ext>
            </a:extLst>
          </p:cNvPr>
          <p:cNvSpPr/>
          <p:nvPr/>
        </p:nvSpPr>
        <p:spPr>
          <a:xfrm rot="5400000">
            <a:off x="10375187" y="2105602"/>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7813788E-8190-3840-96F8-B405BE507638}"/>
              </a:ext>
            </a:extLst>
          </p:cNvPr>
          <p:cNvSpPr/>
          <p:nvPr/>
        </p:nvSpPr>
        <p:spPr>
          <a:xfrm rot="5400000">
            <a:off x="9244302" y="2482563"/>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71E49566-1D7F-4A4E-AD0A-742A8549905E}"/>
              </a:ext>
            </a:extLst>
          </p:cNvPr>
          <p:cNvSpPr/>
          <p:nvPr/>
        </p:nvSpPr>
        <p:spPr>
          <a:xfrm rot="5400000">
            <a:off x="9621264" y="2482563"/>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7470EA5C-B81B-AF4D-8FBD-EFCA9F7D16D7}"/>
              </a:ext>
            </a:extLst>
          </p:cNvPr>
          <p:cNvSpPr/>
          <p:nvPr/>
        </p:nvSpPr>
        <p:spPr>
          <a:xfrm rot="5400000">
            <a:off x="9998225" y="2482563"/>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22F4476A-366B-3745-A999-618F5EA259CE}"/>
              </a:ext>
            </a:extLst>
          </p:cNvPr>
          <p:cNvSpPr/>
          <p:nvPr/>
        </p:nvSpPr>
        <p:spPr>
          <a:xfrm rot="5400000">
            <a:off x="10375187" y="2482563"/>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1125283C-4BD7-B04E-9E59-7758690F859A}"/>
              </a:ext>
            </a:extLst>
          </p:cNvPr>
          <p:cNvSpPr/>
          <p:nvPr/>
        </p:nvSpPr>
        <p:spPr>
          <a:xfrm rot="5400000">
            <a:off x="9244302" y="2859525"/>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854AA497-7EA7-5048-9155-C036B1EEABED}"/>
              </a:ext>
            </a:extLst>
          </p:cNvPr>
          <p:cNvSpPr/>
          <p:nvPr/>
        </p:nvSpPr>
        <p:spPr>
          <a:xfrm rot="5400000">
            <a:off x="9621264" y="2859525"/>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2449A1FD-6C64-2C43-944D-459D9A001E5B}"/>
              </a:ext>
            </a:extLst>
          </p:cNvPr>
          <p:cNvSpPr/>
          <p:nvPr/>
        </p:nvSpPr>
        <p:spPr>
          <a:xfrm rot="5400000">
            <a:off x="9998225" y="2859525"/>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73AFF86F-AADC-2041-A69B-6DEBF0F997A6}"/>
              </a:ext>
            </a:extLst>
          </p:cNvPr>
          <p:cNvSpPr/>
          <p:nvPr/>
        </p:nvSpPr>
        <p:spPr>
          <a:xfrm rot="5400000">
            <a:off x="10375187" y="2859525"/>
            <a:ext cx="264675" cy="264675"/>
          </a:xfrm>
          <a:prstGeom prst="ellips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TextBox 175">
            <a:extLst>
              <a:ext uri="{FF2B5EF4-FFF2-40B4-BE49-F238E27FC236}">
                <a16:creationId xmlns:a16="http://schemas.microsoft.com/office/drawing/2014/main" id="{F9B6B41D-D609-F346-9794-5459E457F2CB}"/>
              </a:ext>
            </a:extLst>
          </p:cNvPr>
          <p:cNvSpPr txBox="1"/>
          <p:nvPr/>
        </p:nvSpPr>
        <p:spPr>
          <a:xfrm>
            <a:off x="0" y="3664356"/>
            <a:ext cx="4098925" cy="1200329"/>
          </a:xfrm>
          <a:prstGeom prst="rect">
            <a:avLst/>
          </a:prstGeom>
          <a:noFill/>
        </p:spPr>
        <p:txBody>
          <a:bodyPr wrap="square" rtlCol="0">
            <a:spAutoFit/>
          </a:bodyPr>
          <a:lstStyle/>
          <a:p>
            <a:pPr algn="ctr"/>
            <a:r>
              <a:rPr lang="en-US" sz="3600" dirty="0">
                <a:solidFill>
                  <a:schemeClr val="tx1">
                    <a:alpha val="50000"/>
                  </a:schemeClr>
                </a:solidFill>
              </a:rPr>
              <a:t>Vegetarian Diet True Weight  = 140</a:t>
            </a:r>
          </a:p>
        </p:txBody>
      </p:sp>
      <p:sp>
        <p:nvSpPr>
          <p:cNvPr id="178" name="Oval 177">
            <a:extLst>
              <a:ext uri="{FF2B5EF4-FFF2-40B4-BE49-F238E27FC236}">
                <a16:creationId xmlns:a16="http://schemas.microsoft.com/office/drawing/2014/main" id="{351864CD-F48A-B440-AABD-953270941715}"/>
              </a:ext>
            </a:extLst>
          </p:cNvPr>
          <p:cNvSpPr/>
          <p:nvPr/>
        </p:nvSpPr>
        <p:spPr>
          <a:xfrm rot="5400000">
            <a:off x="1163201" y="5016035"/>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852F3D71-F540-0042-9954-F4CA5B62A8E9}"/>
              </a:ext>
            </a:extLst>
          </p:cNvPr>
          <p:cNvSpPr/>
          <p:nvPr/>
        </p:nvSpPr>
        <p:spPr>
          <a:xfrm rot="5400000">
            <a:off x="1163201" y="5392996"/>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D3EEF65C-40FE-4A42-9D01-FF184C982170}"/>
              </a:ext>
            </a:extLst>
          </p:cNvPr>
          <p:cNvSpPr/>
          <p:nvPr/>
        </p:nvSpPr>
        <p:spPr>
          <a:xfrm rot="5400000">
            <a:off x="1163201" y="5769958"/>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403C329D-34BB-4A44-9B22-66FB16AA67F3}"/>
              </a:ext>
            </a:extLst>
          </p:cNvPr>
          <p:cNvSpPr/>
          <p:nvPr/>
        </p:nvSpPr>
        <p:spPr>
          <a:xfrm rot="5400000">
            <a:off x="1163201" y="6146919"/>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5399E8B6-01DE-1E41-AC62-B4F6771EE779}"/>
              </a:ext>
            </a:extLst>
          </p:cNvPr>
          <p:cNvSpPr/>
          <p:nvPr/>
        </p:nvSpPr>
        <p:spPr>
          <a:xfrm rot="5400000">
            <a:off x="1163201" y="6523881"/>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0285A798-E6DD-CC4A-AE12-006FA1C30EF6}"/>
              </a:ext>
            </a:extLst>
          </p:cNvPr>
          <p:cNvSpPr/>
          <p:nvPr/>
        </p:nvSpPr>
        <p:spPr>
          <a:xfrm rot="5400000">
            <a:off x="1540162" y="5016035"/>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C6C88F3F-37B4-024E-B47F-DFF4F7694A08}"/>
              </a:ext>
            </a:extLst>
          </p:cNvPr>
          <p:cNvSpPr/>
          <p:nvPr/>
        </p:nvSpPr>
        <p:spPr>
          <a:xfrm rot="5400000">
            <a:off x="1917124" y="5016035"/>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477C27AC-F4FF-FA4B-9777-1389D50CC787}"/>
              </a:ext>
            </a:extLst>
          </p:cNvPr>
          <p:cNvSpPr/>
          <p:nvPr/>
        </p:nvSpPr>
        <p:spPr>
          <a:xfrm rot="5400000">
            <a:off x="2294085" y="5016035"/>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AC5F203E-F08D-114D-AB56-71AD47EAB576}"/>
              </a:ext>
            </a:extLst>
          </p:cNvPr>
          <p:cNvSpPr/>
          <p:nvPr/>
        </p:nvSpPr>
        <p:spPr>
          <a:xfrm rot="5400000">
            <a:off x="2671047" y="5016035"/>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C2EABE4D-BE81-5444-9365-1C2137BE1C8E}"/>
              </a:ext>
            </a:extLst>
          </p:cNvPr>
          <p:cNvSpPr/>
          <p:nvPr/>
        </p:nvSpPr>
        <p:spPr>
          <a:xfrm rot="5400000">
            <a:off x="1540162" y="5392996"/>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135B22FC-25F1-5740-845F-1DA10EDFF602}"/>
              </a:ext>
            </a:extLst>
          </p:cNvPr>
          <p:cNvSpPr/>
          <p:nvPr/>
        </p:nvSpPr>
        <p:spPr>
          <a:xfrm rot="5400000">
            <a:off x="1917124" y="5392996"/>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05A97CB0-D5DB-1B40-B2C2-8E228B78BF47}"/>
              </a:ext>
            </a:extLst>
          </p:cNvPr>
          <p:cNvSpPr/>
          <p:nvPr/>
        </p:nvSpPr>
        <p:spPr>
          <a:xfrm rot="5400000">
            <a:off x="2294085" y="5392996"/>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DCAFB1B4-3806-4441-A5B3-9FF06B5B6FAA}"/>
              </a:ext>
            </a:extLst>
          </p:cNvPr>
          <p:cNvSpPr/>
          <p:nvPr/>
        </p:nvSpPr>
        <p:spPr>
          <a:xfrm rot="5400000">
            <a:off x="2671047" y="5392996"/>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BD0C0F47-6186-3D4C-BBA5-0967A86595F9}"/>
              </a:ext>
            </a:extLst>
          </p:cNvPr>
          <p:cNvSpPr/>
          <p:nvPr/>
        </p:nvSpPr>
        <p:spPr>
          <a:xfrm rot="5400000">
            <a:off x="1540162" y="5769958"/>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B52CAB85-38D8-4243-B6AF-02D3FEEE7FD1}"/>
              </a:ext>
            </a:extLst>
          </p:cNvPr>
          <p:cNvSpPr/>
          <p:nvPr/>
        </p:nvSpPr>
        <p:spPr>
          <a:xfrm rot="5400000">
            <a:off x="1917124" y="5769958"/>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4020B76D-B634-7446-998E-7A2A78D8DE24}"/>
              </a:ext>
            </a:extLst>
          </p:cNvPr>
          <p:cNvSpPr/>
          <p:nvPr/>
        </p:nvSpPr>
        <p:spPr>
          <a:xfrm rot="5400000">
            <a:off x="2294085" y="5769958"/>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A0E3DA80-1080-DB48-B0C7-A1E2B2842C2E}"/>
              </a:ext>
            </a:extLst>
          </p:cNvPr>
          <p:cNvSpPr/>
          <p:nvPr/>
        </p:nvSpPr>
        <p:spPr>
          <a:xfrm rot="5400000">
            <a:off x="2671047" y="5769958"/>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5A4F2426-38A1-524C-B005-AB7CB2407966}"/>
              </a:ext>
            </a:extLst>
          </p:cNvPr>
          <p:cNvSpPr/>
          <p:nvPr/>
        </p:nvSpPr>
        <p:spPr>
          <a:xfrm rot="5400000">
            <a:off x="1540162" y="6146919"/>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C467FC1B-02DA-3A45-B05C-A1B01A58CD68}"/>
              </a:ext>
            </a:extLst>
          </p:cNvPr>
          <p:cNvSpPr/>
          <p:nvPr/>
        </p:nvSpPr>
        <p:spPr>
          <a:xfrm rot="5400000">
            <a:off x="1917124" y="6146919"/>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5E52F3CE-43E2-BB4B-AB8F-0746237E857C}"/>
              </a:ext>
            </a:extLst>
          </p:cNvPr>
          <p:cNvSpPr/>
          <p:nvPr/>
        </p:nvSpPr>
        <p:spPr>
          <a:xfrm rot="5400000">
            <a:off x="2294085" y="6146919"/>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7E9770CD-4580-E94B-8F2E-D8374855B47E}"/>
              </a:ext>
            </a:extLst>
          </p:cNvPr>
          <p:cNvSpPr/>
          <p:nvPr/>
        </p:nvSpPr>
        <p:spPr>
          <a:xfrm rot="5400000">
            <a:off x="2671047" y="6146919"/>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267A4940-3021-8C4B-8556-297D8BA84C9F}"/>
              </a:ext>
            </a:extLst>
          </p:cNvPr>
          <p:cNvSpPr/>
          <p:nvPr/>
        </p:nvSpPr>
        <p:spPr>
          <a:xfrm rot="5400000">
            <a:off x="1540162" y="6523881"/>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A2A30951-B716-6343-85C0-4565DC398544}"/>
              </a:ext>
            </a:extLst>
          </p:cNvPr>
          <p:cNvSpPr/>
          <p:nvPr/>
        </p:nvSpPr>
        <p:spPr>
          <a:xfrm rot="5400000">
            <a:off x="1917124" y="6523881"/>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540F44D4-B13E-E54C-A4A9-D20B7D3D6395}"/>
              </a:ext>
            </a:extLst>
          </p:cNvPr>
          <p:cNvSpPr/>
          <p:nvPr/>
        </p:nvSpPr>
        <p:spPr>
          <a:xfrm rot="5400000">
            <a:off x="2294085" y="6523881"/>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CE8F7069-0D1B-564F-AC0F-EEA746D12166}"/>
              </a:ext>
            </a:extLst>
          </p:cNvPr>
          <p:cNvSpPr/>
          <p:nvPr/>
        </p:nvSpPr>
        <p:spPr>
          <a:xfrm rot="5400000">
            <a:off x="2671047" y="6523881"/>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a:extLst>
              <a:ext uri="{FF2B5EF4-FFF2-40B4-BE49-F238E27FC236}">
                <a16:creationId xmlns:a16="http://schemas.microsoft.com/office/drawing/2014/main" id="{A03AE8A2-9EF1-7442-82F6-AA830BDEA728}"/>
              </a:ext>
            </a:extLst>
          </p:cNvPr>
          <p:cNvSpPr txBox="1"/>
          <p:nvPr/>
        </p:nvSpPr>
        <p:spPr>
          <a:xfrm>
            <a:off x="7360949" y="3671112"/>
            <a:ext cx="4785301" cy="1200329"/>
          </a:xfrm>
          <a:prstGeom prst="rect">
            <a:avLst/>
          </a:prstGeom>
          <a:noFill/>
        </p:spPr>
        <p:txBody>
          <a:bodyPr wrap="square" rtlCol="0">
            <a:spAutoFit/>
          </a:bodyPr>
          <a:lstStyle/>
          <a:p>
            <a:pPr algn="ctr"/>
            <a:r>
              <a:rPr lang="en-US" sz="3600" dirty="0">
                <a:solidFill>
                  <a:schemeClr val="tx1">
                    <a:alpha val="50000"/>
                  </a:schemeClr>
                </a:solidFill>
              </a:rPr>
              <a:t>Vegetarian Diet Measured Weight  = 140</a:t>
            </a:r>
          </a:p>
        </p:txBody>
      </p:sp>
      <p:sp>
        <p:nvSpPr>
          <p:cNvPr id="204" name="Oval 203">
            <a:extLst>
              <a:ext uri="{FF2B5EF4-FFF2-40B4-BE49-F238E27FC236}">
                <a16:creationId xmlns:a16="http://schemas.microsoft.com/office/drawing/2014/main" id="{FD5CA887-2B5E-F541-A6BE-87F785216C31}"/>
              </a:ext>
            </a:extLst>
          </p:cNvPr>
          <p:cNvSpPr/>
          <p:nvPr/>
        </p:nvSpPr>
        <p:spPr>
          <a:xfrm rot="5400000">
            <a:off x="8867340" y="5016035"/>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DEC11CC2-AA51-AA46-B98F-D2E44E4729E8}"/>
              </a:ext>
            </a:extLst>
          </p:cNvPr>
          <p:cNvSpPr/>
          <p:nvPr/>
        </p:nvSpPr>
        <p:spPr>
          <a:xfrm rot="5400000">
            <a:off x="8867340" y="5392996"/>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CB0300E9-2E79-8C40-A6F3-8F27A849C566}"/>
              </a:ext>
            </a:extLst>
          </p:cNvPr>
          <p:cNvSpPr/>
          <p:nvPr/>
        </p:nvSpPr>
        <p:spPr>
          <a:xfrm rot="5400000">
            <a:off x="8867340" y="5769958"/>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B76B9A31-4092-E546-A731-9F2E39EBBE46}"/>
              </a:ext>
            </a:extLst>
          </p:cNvPr>
          <p:cNvSpPr/>
          <p:nvPr/>
        </p:nvSpPr>
        <p:spPr>
          <a:xfrm rot="5400000">
            <a:off x="8867340" y="6146919"/>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433590D9-9041-0642-BAA9-71952487605F}"/>
              </a:ext>
            </a:extLst>
          </p:cNvPr>
          <p:cNvSpPr/>
          <p:nvPr/>
        </p:nvSpPr>
        <p:spPr>
          <a:xfrm rot="5400000">
            <a:off x="8867340" y="6523881"/>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48E94F41-B943-6F43-9B23-724DA0B41781}"/>
              </a:ext>
            </a:extLst>
          </p:cNvPr>
          <p:cNvSpPr/>
          <p:nvPr/>
        </p:nvSpPr>
        <p:spPr>
          <a:xfrm rot="5400000">
            <a:off x="9244301" y="5016035"/>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D905BAA4-308C-EA4D-A9B5-C4199195248D}"/>
              </a:ext>
            </a:extLst>
          </p:cNvPr>
          <p:cNvSpPr/>
          <p:nvPr/>
        </p:nvSpPr>
        <p:spPr>
          <a:xfrm rot="5400000">
            <a:off x="9621263" y="5016035"/>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C2956347-4F07-5A4C-9F25-9B1940D4CC3C}"/>
              </a:ext>
            </a:extLst>
          </p:cNvPr>
          <p:cNvSpPr/>
          <p:nvPr/>
        </p:nvSpPr>
        <p:spPr>
          <a:xfrm rot="5400000">
            <a:off x="9998224" y="5016035"/>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B9118D31-9FAD-7642-90F3-FE817252CEAA}"/>
              </a:ext>
            </a:extLst>
          </p:cNvPr>
          <p:cNvSpPr/>
          <p:nvPr/>
        </p:nvSpPr>
        <p:spPr>
          <a:xfrm rot="5400000">
            <a:off x="10375186" y="5016035"/>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C3736D7A-87A3-BF47-8A45-7E18DBD201DF}"/>
              </a:ext>
            </a:extLst>
          </p:cNvPr>
          <p:cNvSpPr/>
          <p:nvPr/>
        </p:nvSpPr>
        <p:spPr>
          <a:xfrm rot="5400000">
            <a:off x="9244301" y="5392996"/>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D8EA54E5-AA82-0F44-A0CA-A067E31305A2}"/>
              </a:ext>
            </a:extLst>
          </p:cNvPr>
          <p:cNvSpPr/>
          <p:nvPr/>
        </p:nvSpPr>
        <p:spPr>
          <a:xfrm rot="5400000">
            <a:off x="9621263" y="5392996"/>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CA8F5CCA-AA3C-DF40-B837-C329908904E2}"/>
              </a:ext>
            </a:extLst>
          </p:cNvPr>
          <p:cNvSpPr/>
          <p:nvPr/>
        </p:nvSpPr>
        <p:spPr>
          <a:xfrm rot="5400000">
            <a:off x="9998224" y="5392996"/>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E7BA710B-A58D-0549-88D4-EBE922C7CCFB}"/>
              </a:ext>
            </a:extLst>
          </p:cNvPr>
          <p:cNvSpPr/>
          <p:nvPr/>
        </p:nvSpPr>
        <p:spPr>
          <a:xfrm rot="5400000">
            <a:off x="10375186" y="5392996"/>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25094E07-DC7F-8649-BE79-6FCE321EB223}"/>
              </a:ext>
            </a:extLst>
          </p:cNvPr>
          <p:cNvSpPr/>
          <p:nvPr/>
        </p:nvSpPr>
        <p:spPr>
          <a:xfrm rot="5400000">
            <a:off x="9244301" y="5769958"/>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BD7A8A5E-6B08-C949-B509-B1984D24F77A}"/>
              </a:ext>
            </a:extLst>
          </p:cNvPr>
          <p:cNvSpPr/>
          <p:nvPr/>
        </p:nvSpPr>
        <p:spPr>
          <a:xfrm rot="5400000">
            <a:off x="9621263" y="5769958"/>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965E7DE0-962A-8148-BA71-3C3AAA4E46A5}"/>
              </a:ext>
            </a:extLst>
          </p:cNvPr>
          <p:cNvSpPr/>
          <p:nvPr/>
        </p:nvSpPr>
        <p:spPr>
          <a:xfrm rot="5400000">
            <a:off x="9998224" y="5769958"/>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56CB852F-2751-3B4A-91DC-A4407446E654}"/>
              </a:ext>
            </a:extLst>
          </p:cNvPr>
          <p:cNvSpPr/>
          <p:nvPr/>
        </p:nvSpPr>
        <p:spPr>
          <a:xfrm rot="5400000">
            <a:off x="10375186" y="5769958"/>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685875AB-034B-434A-B72E-B0F7BD58D310}"/>
              </a:ext>
            </a:extLst>
          </p:cNvPr>
          <p:cNvSpPr/>
          <p:nvPr/>
        </p:nvSpPr>
        <p:spPr>
          <a:xfrm rot="5400000">
            <a:off x="9244301" y="6146919"/>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EB21E9EC-6BED-A54A-86B5-E12F78ACF992}"/>
              </a:ext>
            </a:extLst>
          </p:cNvPr>
          <p:cNvSpPr/>
          <p:nvPr/>
        </p:nvSpPr>
        <p:spPr>
          <a:xfrm rot="5400000">
            <a:off x="9621263" y="6146919"/>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A46F3968-7129-9342-B597-161826807723}"/>
              </a:ext>
            </a:extLst>
          </p:cNvPr>
          <p:cNvSpPr/>
          <p:nvPr/>
        </p:nvSpPr>
        <p:spPr>
          <a:xfrm rot="5400000">
            <a:off x="9998224" y="6146919"/>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D5E9EC65-9FF8-B948-9911-F8CA4705277D}"/>
              </a:ext>
            </a:extLst>
          </p:cNvPr>
          <p:cNvSpPr/>
          <p:nvPr/>
        </p:nvSpPr>
        <p:spPr>
          <a:xfrm rot="5400000">
            <a:off x="10375186" y="6146919"/>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951A89D4-C5FB-8E45-B3BB-F0DFC5E01A11}"/>
              </a:ext>
            </a:extLst>
          </p:cNvPr>
          <p:cNvSpPr/>
          <p:nvPr/>
        </p:nvSpPr>
        <p:spPr>
          <a:xfrm rot="5400000">
            <a:off x="9244301" y="6523881"/>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a:extLst>
              <a:ext uri="{FF2B5EF4-FFF2-40B4-BE49-F238E27FC236}">
                <a16:creationId xmlns:a16="http://schemas.microsoft.com/office/drawing/2014/main" id="{ABF9FFC4-7A52-EF44-81A4-57AA2C1935F9}"/>
              </a:ext>
            </a:extLst>
          </p:cNvPr>
          <p:cNvSpPr/>
          <p:nvPr/>
        </p:nvSpPr>
        <p:spPr>
          <a:xfrm rot="5400000">
            <a:off x="9621263" y="6523881"/>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a:extLst>
              <a:ext uri="{FF2B5EF4-FFF2-40B4-BE49-F238E27FC236}">
                <a16:creationId xmlns:a16="http://schemas.microsoft.com/office/drawing/2014/main" id="{8127BFC3-CAF6-FA46-828A-84B2DAC2C8D7}"/>
              </a:ext>
            </a:extLst>
          </p:cNvPr>
          <p:cNvSpPr/>
          <p:nvPr/>
        </p:nvSpPr>
        <p:spPr>
          <a:xfrm rot="5400000">
            <a:off x="9998224" y="6523881"/>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4669C4A5-B447-A148-8200-7C1E3EC61765}"/>
              </a:ext>
            </a:extLst>
          </p:cNvPr>
          <p:cNvSpPr/>
          <p:nvPr/>
        </p:nvSpPr>
        <p:spPr>
          <a:xfrm rot="5400000">
            <a:off x="10375186" y="6523881"/>
            <a:ext cx="264675" cy="264675"/>
          </a:xfrm>
          <a:prstGeom prst="ellipse">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5">
            <a:extLst>
              <a:ext uri="{FF2B5EF4-FFF2-40B4-BE49-F238E27FC236}">
                <a16:creationId xmlns:a16="http://schemas.microsoft.com/office/drawing/2014/main" id="{2B917431-393A-DF49-888A-E2CF61E733D3}"/>
              </a:ext>
            </a:extLst>
          </p:cNvPr>
          <p:cNvGraphicFramePr>
            <a:graphicFrameLocks noGrp="1"/>
          </p:cNvGraphicFramePr>
          <p:nvPr>
            <p:extLst>
              <p:ext uri="{D42A27DB-BD31-4B8C-83A1-F6EECF244321}">
                <p14:modId xmlns:p14="http://schemas.microsoft.com/office/powerpoint/2010/main" val="1984893792"/>
              </p:ext>
            </p:extLst>
          </p:nvPr>
        </p:nvGraphicFramePr>
        <p:xfrm>
          <a:off x="2538792" y="1531105"/>
          <a:ext cx="7114416" cy="2163968"/>
        </p:xfrm>
        <a:graphic>
          <a:graphicData uri="http://schemas.openxmlformats.org/drawingml/2006/table">
            <a:tbl>
              <a:tblPr firstRow="1" bandRow="1">
                <a:tableStyleId>{073A0DAA-6AF3-43AB-8588-CEC1D06C72B9}</a:tableStyleId>
              </a:tblPr>
              <a:tblGrid>
                <a:gridCol w="1778604">
                  <a:extLst>
                    <a:ext uri="{9D8B030D-6E8A-4147-A177-3AD203B41FA5}">
                      <a16:colId xmlns:a16="http://schemas.microsoft.com/office/drawing/2014/main" val="350943256"/>
                    </a:ext>
                  </a:extLst>
                </a:gridCol>
                <a:gridCol w="1778604">
                  <a:extLst>
                    <a:ext uri="{9D8B030D-6E8A-4147-A177-3AD203B41FA5}">
                      <a16:colId xmlns:a16="http://schemas.microsoft.com/office/drawing/2014/main" val="4154158107"/>
                    </a:ext>
                  </a:extLst>
                </a:gridCol>
                <a:gridCol w="1778604">
                  <a:extLst>
                    <a:ext uri="{9D8B030D-6E8A-4147-A177-3AD203B41FA5}">
                      <a16:colId xmlns:a16="http://schemas.microsoft.com/office/drawing/2014/main" val="986676161"/>
                    </a:ext>
                  </a:extLst>
                </a:gridCol>
                <a:gridCol w="1778604">
                  <a:extLst>
                    <a:ext uri="{9D8B030D-6E8A-4147-A177-3AD203B41FA5}">
                      <a16:colId xmlns:a16="http://schemas.microsoft.com/office/drawing/2014/main" val="647097426"/>
                    </a:ext>
                  </a:extLst>
                </a:gridCol>
              </a:tblGrid>
              <a:tr h="540992">
                <a:tc>
                  <a:txBody>
                    <a:bodyPr/>
                    <a:lstStyle/>
                    <a:p>
                      <a:pPr algn="ctr"/>
                      <a:r>
                        <a:rPr lang="en-US" sz="2600" dirty="0"/>
                        <a:t>Diet</a:t>
                      </a:r>
                    </a:p>
                  </a:txBody>
                  <a:tcPr marL="133395" marR="133395" marT="66698" marB="66698"/>
                </a:tc>
                <a:tc>
                  <a:txBody>
                    <a:bodyPr/>
                    <a:lstStyle/>
                    <a:p>
                      <a:pPr algn="ctr"/>
                      <a:r>
                        <a:rPr lang="en-US" sz="2600" dirty="0"/>
                        <a:t>True</a:t>
                      </a:r>
                    </a:p>
                  </a:txBody>
                  <a:tcPr marL="133395" marR="133395" marT="66698" marB="66698"/>
                </a:tc>
                <a:tc>
                  <a:txBody>
                    <a:bodyPr/>
                    <a:lstStyle/>
                    <a:p>
                      <a:pPr algn="ctr"/>
                      <a:r>
                        <a:rPr lang="en-US" sz="2600" dirty="0"/>
                        <a:t>Measured</a:t>
                      </a:r>
                    </a:p>
                  </a:txBody>
                  <a:tcPr marL="133395" marR="133395" marT="66698" marB="66698"/>
                </a:tc>
                <a:tc>
                  <a:txBody>
                    <a:bodyPr/>
                    <a:lstStyle/>
                    <a:p>
                      <a:pPr algn="ctr"/>
                      <a:r>
                        <a:rPr lang="en-US" sz="2600" dirty="0"/>
                        <a:t>Error</a:t>
                      </a:r>
                    </a:p>
                  </a:txBody>
                  <a:tcPr marL="133395" marR="133395" marT="66698" marB="66698"/>
                </a:tc>
                <a:extLst>
                  <a:ext uri="{0D108BD9-81ED-4DB2-BD59-A6C34878D82A}">
                    <a16:rowId xmlns:a16="http://schemas.microsoft.com/office/drawing/2014/main" val="962824916"/>
                  </a:ext>
                </a:extLst>
              </a:tr>
              <a:tr h="540992">
                <a:tc>
                  <a:txBody>
                    <a:bodyPr/>
                    <a:lstStyle/>
                    <a:p>
                      <a:r>
                        <a:rPr lang="en-US" sz="2600" dirty="0"/>
                        <a:t>Standard</a:t>
                      </a:r>
                    </a:p>
                  </a:txBody>
                  <a:tcPr marL="133395" marR="133395" marT="66698" marB="66698"/>
                </a:tc>
                <a:tc>
                  <a:txBody>
                    <a:bodyPr/>
                    <a:lstStyle/>
                    <a:p>
                      <a:pPr algn="ctr"/>
                      <a:r>
                        <a:rPr lang="en-US" sz="2600" dirty="0"/>
                        <a:t>150</a:t>
                      </a:r>
                    </a:p>
                  </a:txBody>
                  <a:tcPr marL="133395" marR="133395" marT="66698" marB="66698"/>
                </a:tc>
                <a:tc>
                  <a:txBody>
                    <a:bodyPr/>
                    <a:lstStyle/>
                    <a:p>
                      <a:pPr algn="ctr"/>
                      <a:r>
                        <a:rPr lang="en-US" sz="2600" dirty="0"/>
                        <a:t>155</a:t>
                      </a:r>
                    </a:p>
                  </a:txBody>
                  <a:tcPr marL="133395" marR="133395" marT="66698" marB="66698"/>
                </a:tc>
                <a:tc>
                  <a:txBody>
                    <a:bodyPr/>
                    <a:lstStyle/>
                    <a:p>
                      <a:pPr algn="ctr"/>
                      <a:r>
                        <a:rPr lang="en-US" sz="2600" dirty="0"/>
                        <a:t>5</a:t>
                      </a:r>
                    </a:p>
                  </a:txBody>
                  <a:tcPr marL="133395" marR="133395" marT="66698" marB="66698"/>
                </a:tc>
                <a:extLst>
                  <a:ext uri="{0D108BD9-81ED-4DB2-BD59-A6C34878D82A}">
                    <a16:rowId xmlns:a16="http://schemas.microsoft.com/office/drawing/2014/main" val="2845841758"/>
                  </a:ext>
                </a:extLst>
              </a:tr>
              <a:tr h="540992">
                <a:tc>
                  <a:txBody>
                    <a:bodyPr/>
                    <a:lstStyle/>
                    <a:p>
                      <a:r>
                        <a:rPr lang="en-US" sz="2600" dirty="0"/>
                        <a:t>Vegetarian</a:t>
                      </a:r>
                    </a:p>
                  </a:txBody>
                  <a:tcPr marL="133395" marR="133395" marT="66698" marB="66698"/>
                </a:tc>
                <a:tc>
                  <a:txBody>
                    <a:bodyPr/>
                    <a:lstStyle/>
                    <a:p>
                      <a:pPr algn="ctr"/>
                      <a:r>
                        <a:rPr lang="en-US" sz="2600" dirty="0"/>
                        <a:t>140</a:t>
                      </a:r>
                    </a:p>
                  </a:txBody>
                  <a:tcPr marL="133395" marR="133395" marT="66698" marB="66698"/>
                </a:tc>
                <a:tc>
                  <a:txBody>
                    <a:bodyPr/>
                    <a:lstStyle/>
                    <a:p>
                      <a:pPr algn="ctr"/>
                      <a:r>
                        <a:rPr lang="en-US" sz="2600" dirty="0"/>
                        <a:t>140</a:t>
                      </a:r>
                    </a:p>
                  </a:txBody>
                  <a:tcPr marL="133395" marR="133395" marT="66698" marB="66698"/>
                </a:tc>
                <a:tc>
                  <a:txBody>
                    <a:bodyPr/>
                    <a:lstStyle/>
                    <a:p>
                      <a:pPr algn="ctr"/>
                      <a:r>
                        <a:rPr lang="en-US" sz="2600" dirty="0"/>
                        <a:t>0</a:t>
                      </a:r>
                    </a:p>
                  </a:txBody>
                  <a:tcPr marL="133395" marR="133395" marT="66698" marB="66698"/>
                </a:tc>
                <a:extLst>
                  <a:ext uri="{0D108BD9-81ED-4DB2-BD59-A6C34878D82A}">
                    <a16:rowId xmlns:a16="http://schemas.microsoft.com/office/drawing/2014/main" val="356935536"/>
                  </a:ext>
                </a:extLst>
              </a:tr>
              <a:tr h="540992">
                <a:tc>
                  <a:txBody>
                    <a:bodyPr/>
                    <a:lstStyle/>
                    <a:p>
                      <a:r>
                        <a:rPr lang="en-US" sz="2600" dirty="0"/>
                        <a:t>Difference</a:t>
                      </a:r>
                    </a:p>
                  </a:txBody>
                  <a:tcPr marL="133395" marR="133395" marT="66698" marB="66698"/>
                </a:tc>
                <a:tc>
                  <a:txBody>
                    <a:bodyPr/>
                    <a:lstStyle/>
                    <a:p>
                      <a:pPr algn="ctr"/>
                      <a:r>
                        <a:rPr lang="en-US" sz="2600" dirty="0"/>
                        <a:t>10</a:t>
                      </a:r>
                    </a:p>
                  </a:txBody>
                  <a:tcPr marL="133395" marR="133395" marT="66698" marB="66698"/>
                </a:tc>
                <a:tc>
                  <a:txBody>
                    <a:bodyPr/>
                    <a:lstStyle/>
                    <a:p>
                      <a:pPr algn="ctr"/>
                      <a:r>
                        <a:rPr lang="en-US" sz="2600" dirty="0"/>
                        <a:t>15</a:t>
                      </a:r>
                    </a:p>
                  </a:txBody>
                  <a:tcPr marL="133395" marR="133395" marT="66698" marB="66698"/>
                </a:tc>
                <a:tc>
                  <a:txBody>
                    <a:bodyPr/>
                    <a:lstStyle/>
                    <a:p>
                      <a:pPr algn="ctr"/>
                      <a:r>
                        <a:rPr lang="en-US" sz="2600" dirty="0"/>
                        <a:t>5</a:t>
                      </a:r>
                    </a:p>
                  </a:txBody>
                  <a:tcPr marL="133395" marR="133395" marT="66698" marB="66698"/>
                </a:tc>
                <a:extLst>
                  <a:ext uri="{0D108BD9-81ED-4DB2-BD59-A6C34878D82A}">
                    <a16:rowId xmlns:a16="http://schemas.microsoft.com/office/drawing/2014/main" val="2777061970"/>
                  </a:ext>
                </a:extLst>
              </a:tr>
            </a:tbl>
          </a:graphicData>
        </a:graphic>
      </p:graphicFrame>
    </p:spTree>
    <p:extLst>
      <p:ext uri="{BB962C8B-B14F-4D97-AF65-F5344CB8AC3E}">
        <p14:creationId xmlns:p14="http://schemas.microsoft.com/office/powerpoint/2010/main" val="1410758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07AB2-358E-BE44-BBB3-7C564DAF7583}"/>
              </a:ext>
            </a:extLst>
          </p:cNvPr>
          <p:cNvSpPr>
            <a:spLocks noGrp="1"/>
          </p:cNvSpPr>
          <p:nvPr>
            <p:ph type="title"/>
          </p:nvPr>
        </p:nvSpPr>
        <p:spPr/>
        <p:txBody>
          <a:bodyPr/>
          <a:lstStyle/>
          <a:p>
            <a:r>
              <a:rPr lang="en-US" dirty="0"/>
              <a:t>Misclassification</a:t>
            </a:r>
          </a:p>
        </p:txBody>
      </p:sp>
      <p:sp>
        <p:nvSpPr>
          <p:cNvPr id="3" name="Content Placeholder 2">
            <a:extLst>
              <a:ext uri="{FF2B5EF4-FFF2-40B4-BE49-F238E27FC236}">
                <a16:creationId xmlns:a16="http://schemas.microsoft.com/office/drawing/2014/main" id="{6B3673B3-D3C3-704D-9340-8428E7DE0029}"/>
              </a:ext>
            </a:extLst>
          </p:cNvPr>
          <p:cNvSpPr>
            <a:spLocks noGrp="1"/>
          </p:cNvSpPr>
          <p:nvPr>
            <p:ph idx="1"/>
          </p:nvPr>
        </p:nvSpPr>
        <p:spPr/>
        <p:txBody>
          <a:bodyPr/>
          <a:lstStyle/>
          <a:p>
            <a:r>
              <a:rPr lang="en-US" dirty="0"/>
              <a:t>Measurement error with categorical variables.</a:t>
            </a:r>
          </a:p>
        </p:txBody>
      </p:sp>
      <p:graphicFrame>
        <p:nvGraphicFramePr>
          <p:cNvPr id="4" name="Table 4">
            <a:extLst>
              <a:ext uri="{FF2B5EF4-FFF2-40B4-BE49-F238E27FC236}">
                <a16:creationId xmlns:a16="http://schemas.microsoft.com/office/drawing/2014/main" id="{26FD65C0-140F-1C43-930E-EBB7373AA1D0}"/>
              </a:ext>
            </a:extLst>
          </p:cNvPr>
          <p:cNvGraphicFramePr>
            <a:graphicFrameLocks/>
          </p:cNvGraphicFramePr>
          <p:nvPr>
            <p:extLst>
              <p:ext uri="{D42A27DB-BD31-4B8C-83A1-F6EECF244321}">
                <p14:modId xmlns:p14="http://schemas.microsoft.com/office/powerpoint/2010/main" val="3431865319"/>
              </p:ext>
            </p:extLst>
          </p:nvPr>
        </p:nvGraphicFramePr>
        <p:xfrm>
          <a:off x="838200" y="2834640"/>
          <a:ext cx="10515600" cy="158496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gridCol w="2628900">
                  <a:extLst>
                    <a:ext uri="{9D8B030D-6E8A-4147-A177-3AD203B41FA5}">
                      <a16:colId xmlns:a16="http://schemas.microsoft.com/office/drawing/2014/main" val="3420696847"/>
                    </a:ext>
                  </a:extLst>
                </a:gridCol>
              </a:tblGrid>
              <a:tr h="370840">
                <a:tc>
                  <a:txBody>
                    <a:bodyPr/>
                    <a:lstStyle/>
                    <a:p>
                      <a:r>
                        <a:rPr lang="en-US" sz="2000" dirty="0"/>
                        <a:t>True relationship</a:t>
                      </a:r>
                    </a:p>
                  </a:txBody>
                  <a:tcPr/>
                </a:tc>
                <a:tc>
                  <a:txBody>
                    <a:bodyPr/>
                    <a:lstStyle/>
                    <a:p>
                      <a:pPr algn="ctr"/>
                      <a:endParaRPr lang="en-US" sz="2000" dirty="0"/>
                    </a:p>
                  </a:txBody>
                  <a:tcPr/>
                </a:tc>
                <a:tc>
                  <a:txBody>
                    <a:bodyPr/>
                    <a:lstStyle/>
                    <a:p>
                      <a:pPr algn="ctr"/>
                      <a:endParaRPr lang="en-US" sz="2000" dirty="0"/>
                    </a:p>
                  </a:txBody>
                  <a:tcPr/>
                </a:tc>
                <a:tc>
                  <a:txBody>
                    <a:bodyPr/>
                    <a:lstStyle/>
                    <a:p>
                      <a:endParaRPr lang="en-US" sz="2000" dirty="0"/>
                    </a:p>
                  </a:txBody>
                  <a:tcPr/>
                </a:tc>
                <a:extLst>
                  <a:ext uri="{0D108BD9-81ED-4DB2-BD59-A6C34878D82A}">
                    <a16:rowId xmlns:a16="http://schemas.microsoft.com/office/drawing/2014/main" val="771342069"/>
                  </a:ext>
                </a:extLst>
              </a:tr>
              <a:tr h="370840">
                <a:tc>
                  <a:txBody>
                    <a:bodyPr/>
                    <a:lstStyle/>
                    <a:p>
                      <a:endParaRPr lang="en-US" sz="2000" dirty="0"/>
                    </a:p>
                  </a:txBody>
                  <a:tcPr/>
                </a:tc>
                <a:tc>
                  <a:txBody>
                    <a:bodyPr/>
                    <a:lstStyle/>
                    <a:p>
                      <a:pPr algn="ctr"/>
                      <a:r>
                        <a:rPr lang="en-US" sz="2000" dirty="0"/>
                        <a:t>Outcome +</a:t>
                      </a:r>
                    </a:p>
                  </a:txBody>
                  <a:tcPr/>
                </a:tc>
                <a:tc>
                  <a:txBody>
                    <a:bodyPr/>
                    <a:lstStyle/>
                    <a:p>
                      <a:pPr algn="ctr"/>
                      <a:r>
                        <a:rPr lang="en-US" sz="2000" dirty="0"/>
                        <a:t>Outcome -</a:t>
                      </a:r>
                    </a:p>
                  </a:txBody>
                  <a:tcPr/>
                </a:tc>
                <a:tc>
                  <a:txBody>
                    <a:bodyPr/>
                    <a:lstStyle/>
                    <a:p>
                      <a:endParaRPr lang="en-US" sz="2000"/>
                    </a:p>
                  </a:txBody>
                  <a:tcPr/>
                </a:tc>
                <a:extLst>
                  <a:ext uri="{0D108BD9-81ED-4DB2-BD59-A6C34878D82A}">
                    <a16:rowId xmlns:a16="http://schemas.microsoft.com/office/drawing/2014/main" val="805522592"/>
                  </a:ext>
                </a:extLst>
              </a:tr>
              <a:tr h="370840">
                <a:tc>
                  <a:txBody>
                    <a:bodyPr/>
                    <a:lstStyle/>
                    <a:p>
                      <a:r>
                        <a:rPr lang="en-US" sz="2000" dirty="0"/>
                        <a:t>Exposed +</a:t>
                      </a:r>
                    </a:p>
                  </a:txBody>
                  <a:tcPr/>
                </a:tc>
                <a:tc>
                  <a:txBody>
                    <a:bodyPr/>
                    <a:lstStyle/>
                    <a:p>
                      <a:pPr algn="ctr"/>
                      <a:r>
                        <a:rPr lang="en-US" sz="2000" dirty="0"/>
                        <a:t>a</a:t>
                      </a:r>
                    </a:p>
                  </a:txBody>
                  <a:tcPr/>
                </a:tc>
                <a:tc>
                  <a:txBody>
                    <a:bodyPr/>
                    <a:lstStyle/>
                    <a:p>
                      <a:pPr algn="ctr"/>
                      <a:r>
                        <a:rPr lang="en-US" sz="2000" dirty="0"/>
                        <a:t>b</a:t>
                      </a:r>
                    </a:p>
                  </a:txBody>
                  <a:tcPr/>
                </a:tc>
                <a:tc>
                  <a:txBody>
                    <a:bodyPr/>
                    <a:lstStyle/>
                    <a:p>
                      <a:endParaRPr lang="en-US" sz="2000" dirty="0"/>
                    </a:p>
                  </a:txBody>
                  <a:tcPr/>
                </a:tc>
                <a:extLst>
                  <a:ext uri="{0D108BD9-81ED-4DB2-BD59-A6C34878D82A}">
                    <a16:rowId xmlns:a16="http://schemas.microsoft.com/office/drawing/2014/main" val="266549803"/>
                  </a:ext>
                </a:extLst>
              </a:tr>
              <a:tr h="370840">
                <a:tc>
                  <a:txBody>
                    <a:bodyPr/>
                    <a:lstStyle/>
                    <a:p>
                      <a:r>
                        <a:rPr lang="en-US" sz="2000" dirty="0"/>
                        <a:t>Exposed -</a:t>
                      </a:r>
                    </a:p>
                  </a:txBody>
                  <a:tcPr/>
                </a:tc>
                <a:tc>
                  <a:txBody>
                    <a:bodyPr/>
                    <a:lstStyle/>
                    <a:p>
                      <a:pPr algn="ctr"/>
                      <a:r>
                        <a:rPr lang="en-US" sz="2000" dirty="0"/>
                        <a:t>c</a:t>
                      </a:r>
                    </a:p>
                  </a:txBody>
                  <a:tcPr/>
                </a:tc>
                <a:tc>
                  <a:txBody>
                    <a:bodyPr/>
                    <a:lstStyle/>
                    <a:p>
                      <a:pPr algn="ctr"/>
                      <a:r>
                        <a:rPr lang="en-US" sz="2000" dirty="0"/>
                        <a:t>d</a:t>
                      </a:r>
                    </a:p>
                  </a:txBody>
                  <a:tcPr/>
                </a:tc>
                <a:tc>
                  <a:txBody>
                    <a:bodyPr/>
                    <a:lstStyle/>
                    <a:p>
                      <a:endParaRPr lang="en-US" sz="2000" dirty="0"/>
                    </a:p>
                  </a:txBody>
                  <a:tcPr/>
                </a:tc>
                <a:extLst>
                  <a:ext uri="{0D108BD9-81ED-4DB2-BD59-A6C34878D82A}">
                    <a16:rowId xmlns:a16="http://schemas.microsoft.com/office/drawing/2014/main" val="1199748931"/>
                  </a:ext>
                </a:extLst>
              </a:tr>
            </a:tbl>
          </a:graphicData>
        </a:graphic>
      </p:graphicFrame>
      <p:graphicFrame>
        <p:nvGraphicFramePr>
          <p:cNvPr id="5" name="Table 4">
            <a:extLst>
              <a:ext uri="{FF2B5EF4-FFF2-40B4-BE49-F238E27FC236}">
                <a16:creationId xmlns:a16="http://schemas.microsoft.com/office/drawing/2014/main" id="{B62B3734-48AE-FC49-A2D7-F0F1BC653853}"/>
              </a:ext>
            </a:extLst>
          </p:cNvPr>
          <p:cNvGraphicFramePr>
            <a:graphicFrameLocks/>
          </p:cNvGraphicFramePr>
          <p:nvPr>
            <p:extLst>
              <p:ext uri="{D42A27DB-BD31-4B8C-83A1-F6EECF244321}">
                <p14:modId xmlns:p14="http://schemas.microsoft.com/office/powerpoint/2010/main" val="1496794289"/>
              </p:ext>
            </p:extLst>
          </p:nvPr>
        </p:nvGraphicFramePr>
        <p:xfrm>
          <a:off x="838200" y="4877752"/>
          <a:ext cx="10515600" cy="158496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gridCol w="2628900">
                  <a:extLst>
                    <a:ext uri="{9D8B030D-6E8A-4147-A177-3AD203B41FA5}">
                      <a16:colId xmlns:a16="http://schemas.microsoft.com/office/drawing/2014/main" val="3420696847"/>
                    </a:ext>
                  </a:extLst>
                </a:gridCol>
              </a:tblGrid>
              <a:tr h="370840">
                <a:tc>
                  <a:txBody>
                    <a:bodyPr/>
                    <a:lstStyle/>
                    <a:p>
                      <a:r>
                        <a:rPr lang="en-US" sz="2000" dirty="0"/>
                        <a:t>Misclassified exposure</a:t>
                      </a:r>
                    </a:p>
                  </a:txBody>
                  <a:tcPr/>
                </a:tc>
                <a:tc>
                  <a:txBody>
                    <a:bodyPr/>
                    <a:lstStyle/>
                    <a:p>
                      <a:pPr algn="ctr"/>
                      <a:endParaRPr lang="en-US" sz="2000" dirty="0"/>
                    </a:p>
                  </a:txBody>
                  <a:tcPr/>
                </a:tc>
                <a:tc>
                  <a:txBody>
                    <a:bodyPr/>
                    <a:lstStyle/>
                    <a:p>
                      <a:pPr algn="ctr"/>
                      <a:endParaRPr lang="en-US" sz="2000" dirty="0"/>
                    </a:p>
                  </a:txBody>
                  <a:tcPr/>
                </a:tc>
                <a:tc>
                  <a:txBody>
                    <a:bodyPr/>
                    <a:lstStyle/>
                    <a:p>
                      <a:endParaRPr lang="en-US" sz="2000" dirty="0"/>
                    </a:p>
                  </a:txBody>
                  <a:tcPr/>
                </a:tc>
                <a:extLst>
                  <a:ext uri="{0D108BD9-81ED-4DB2-BD59-A6C34878D82A}">
                    <a16:rowId xmlns:a16="http://schemas.microsoft.com/office/drawing/2014/main" val="771342069"/>
                  </a:ext>
                </a:extLst>
              </a:tr>
              <a:tr h="370840">
                <a:tc>
                  <a:txBody>
                    <a:bodyPr/>
                    <a:lstStyle/>
                    <a:p>
                      <a:endParaRPr lang="en-US" sz="2000" dirty="0"/>
                    </a:p>
                  </a:txBody>
                  <a:tcPr/>
                </a:tc>
                <a:tc>
                  <a:txBody>
                    <a:bodyPr/>
                    <a:lstStyle/>
                    <a:p>
                      <a:pPr algn="ctr"/>
                      <a:r>
                        <a:rPr lang="en-US" sz="2000" dirty="0"/>
                        <a:t>Outcome +</a:t>
                      </a:r>
                    </a:p>
                  </a:txBody>
                  <a:tcPr/>
                </a:tc>
                <a:tc>
                  <a:txBody>
                    <a:bodyPr/>
                    <a:lstStyle/>
                    <a:p>
                      <a:pPr algn="ctr"/>
                      <a:r>
                        <a:rPr lang="en-US" sz="2000" dirty="0"/>
                        <a:t>Outcome -</a:t>
                      </a:r>
                    </a:p>
                  </a:txBody>
                  <a:tcPr/>
                </a:tc>
                <a:tc>
                  <a:txBody>
                    <a:bodyPr/>
                    <a:lstStyle/>
                    <a:p>
                      <a:endParaRPr lang="en-US" sz="2000"/>
                    </a:p>
                  </a:txBody>
                  <a:tcPr/>
                </a:tc>
                <a:extLst>
                  <a:ext uri="{0D108BD9-81ED-4DB2-BD59-A6C34878D82A}">
                    <a16:rowId xmlns:a16="http://schemas.microsoft.com/office/drawing/2014/main" val="805522592"/>
                  </a:ext>
                </a:extLst>
              </a:tr>
              <a:tr h="370840">
                <a:tc>
                  <a:txBody>
                    <a:bodyPr/>
                    <a:lstStyle/>
                    <a:p>
                      <a:r>
                        <a:rPr lang="en-US" sz="2000" dirty="0"/>
                        <a:t>Exposed +</a:t>
                      </a:r>
                    </a:p>
                  </a:txBody>
                  <a:tcPr/>
                </a:tc>
                <a:tc>
                  <a:txBody>
                    <a:bodyPr/>
                    <a:lstStyle/>
                    <a:p>
                      <a:pPr algn="ctr"/>
                      <a:r>
                        <a:rPr lang="en-US" sz="2000" dirty="0"/>
                        <a:t>a</a:t>
                      </a:r>
                    </a:p>
                  </a:txBody>
                  <a:tcPr/>
                </a:tc>
                <a:tc>
                  <a:txBody>
                    <a:bodyPr/>
                    <a:lstStyle/>
                    <a:p>
                      <a:pPr algn="ctr"/>
                      <a:r>
                        <a:rPr lang="en-US" sz="2000" dirty="0"/>
                        <a:t>b</a:t>
                      </a:r>
                    </a:p>
                  </a:txBody>
                  <a:tcPr/>
                </a:tc>
                <a:tc>
                  <a:txBody>
                    <a:bodyPr/>
                    <a:lstStyle/>
                    <a:p>
                      <a:endParaRPr lang="en-US" sz="2000" dirty="0"/>
                    </a:p>
                  </a:txBody>
                  <a:tcPr/>
                </a:tc>
                <a:extLst>
                  <a:ext uri="{0D108BD9-81ED-4DB2-BD59-A6C34878D82A}">
                    <a16:rowId xmlns:a16="http://schemas.microsoft.com/office/drawing/2014/main" val="266549803"/>
                  </a:ext>
                </a:extLst>
              </a:tr>
              <a:tr h="370840">
                <a:tc>
                  <a:txBody>
                    <a:bodyPr/>
                    <a:lstStyle/>
                    <a:p>
                      <a:r>
                        <a:rPr lang="en-US" sz="2000" dirty="0"/>
                        <a:t>Exposed -</a:t>
                      </a:r>
                    </a:p>
                  </a:txBody>
                  <a:tcPr/>
                </a:tc>
                <a:tc>
                  <a:txBody>
                    <a:bodyPr/>
                    <a:lstStyle/>
                    <a:p>
                      <a:pPr algn="ctr"/>
                      <a:r>
                        <a:rPr lang="en-US" sz="2000" dirty="0"/>
                        <a:t>c</a:t>
                      </a:r>
                    </a:p>
                  </a:txBody>
                  <a:tcPr/>
                </a:tc>
                <a:tc>
                  <a:txBody>
                    <a:bodyPr/>
                    <a:lstStyle/>
                    <a:p>
                      <a:pPr algn="ctr"/>
                      <a:r>
                        <a:rPr lang="en-US" sz="2000" dirty="0"/>
                        <a:t>d</a:t>
                      </a:r>
                    </a:p>
                  </a:txBody>
                  <a:tcPr/>
                </a:tc>
                <a:tc>
                  <a:txBody>
                    <a:bodyPr/>
                    <a:lstStyle/>
                    <a:p>
                      <a:endParaRPr lang="en-US" sz="2000" dirty="0"/>
                    </a:p>
                  </a:txBody>
                  <a:tcPr/>
                </a:tc>
                <a:extLst>
                  <a:ext uri="{0D108BD9-81ED-4DB2-BD59-A6C34878D82A}">
                    <a16:rowId xmlns:a16="http://schemas.microsoft.com/office/drawing/2014/main" val="1199748931"/>
                  </a:ext>
                </a:extLst>
              </a:tr>
            </a:tbl>
          </a:graphicData>
        </a:graphic>
      </p:graphicFrame>
      <p:sp>
        <p:nvSpPr>
          <p:cNvPr id="6" name="Curved Left Arrow 5">
            <a:extLst>
              <a:ext uri="{FF2B5EF4-FFF2-40B4-BE49-F238E27FC236}">
                <a16:creationId xmlns:a16="http://schemas.microsoft.com/office/drawing/2014/main" id="{7DD2E93A-E761-2F4C-85A2-F76CCD78162B}"/>
              </a:ext>
            </a:extLst>
          </p:cNvPr>
          <p:cNvSpPr/>
          <p:nvPr/>
        </p:nvSpPr>
        <p:spPr>
          <a:xfrm>
            <a:off x="4978400" y="5926138"/>
            <a:ext cx="279400" cy="393700"/>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urved Left Arrow 6">
            <a:extLst>
              <a:ext uri="{FF2B5EF4-FFF2-40B4-BE49-F238E27FC236}">
                <a16:creationId xmlns:a16="http://schemas.microsoft.com/office/drawing/2014/main" id="{B87DBB17-3FD8-234F-AB0C-16D251057509}"/>
              </a:ext>
            </a:extLst>
          </p:cNvPr>
          <p:cNvSpPr/>
          <p:nvPr/>
        </p:nvSpPr>
        <p:spPr>
          <a:xfrm rot="10800000">
            <a:off x="4292600" y="5918200"/>
            <a:ext cx="279400" cy="393700"/>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rved Left Arrow 7">
            <a:extLst>
              <a:ext uri="{FF2B5EF4-FFF2-40B4-BE49-F238E27FC236}">
                <a16:creationId xmlns:a16="http://schemas.microsoft.com/office/drawing/2014/main" id="{5C2C49A6-B9BF-7144-9169-C33225E926D3}"/>
              </a:ext>
            </a:extLst>
          </p:cNvPr>
          <p:cNvSpPr/>
          <p:nvPr/>
        </p:nvSpPr>
        <p:spPr>
          <a:xfrm>
            <a:off x="7607302" y="5926138"/>
            <a:ext cx="279400" cy="393700"/>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rved Left Arrow 8">
            <a:extLst>
              <a:ext uri="{FF2B5EF4-FFF2-40B4-BE49-F238E27FC236}">
                <a16:creationId xmlns:a16="http://schemas.microsoft.com/office/drawing/2014/main" id="{49FE9C22-881C-3545-989E-08B8346CCB9D}"/>
              </a:ext>
            </a:extLst>
          </p:cNvPr>
          <p:cNvSpPr/>
          <p:nvPr/>
        </p:nvSpPr>
        <p:spPr>
          <a:xfrm rot="10800000">
            <a:off x="6921502" y="5918200"/>
            <a:ext cx="279400" cy="393700"/>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79856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07AB2-358E-BE44-BBB3-7C564DAF7583}"/>
              </a:ext>
            </a:extLst>
          </p:cNvPr>
          <p:cNvSpPr>
            <a:spLocks noGrp="1"/>
          </p:cNvSpPr>
          <p:nvPr>
            <p:ph type="title"/>
          </p:nvPr>
        </p:nvSpPr>
        <p:spPr/>
        <p:txBody>
          <a:bodyPr/>
          <a:lstStyle/>
          <a:p>
            <a:r>
              <a:rPr lang="en-US" dirty="0"/>
              <a:t>Misclassification</a:t>
            </a:r>
          </a:p>
        </p:txBody>
      </p:sp>
      <p:sp>
        <p:nvSpPr>
          <p:cNvPr id="3" name="Content Placeholder 2">
            <a:extLst>
              <a:ext uri="{FF2B5EF4-FFF2-40B4-BE49-F238E27FC236}">
                <a16:creationId xmlns:a16="http://schemas.microsoft.com/office/drawing/2014/main" id="{6B3673B3-D3C3-704D-9340-8428E7DE0029}"/>
              </a:ext>
            </a:extLst>
          </p:cNvPr>
          <p:cNvSpPr>
            <a:spLocks noGrp="1"/>
          </p:cNvSpPr>
          <p:nvPr>
            <p:ph idx="1"/>
          </p:nvPr>
        </p:nvSpPr>
        <p:spPr/>
        <p:txBody>
          <a:bodyPr/>
          <a:lstStyle/>
          <a:p>
            <a:r>
              <a:rPr lang="en-US" dirty="0"/>
              <a:t>Measurement error with categorical variables.</a:t>
            </a:r>
          </a:p>
        </p:txBody>
      </p:sp>
      <p:graphicFrame>
        <p:nvGraphicFramePr>
          <p:cNvPr id="4" name="Table 4">
            <a:extLst>
              <a:ext uri="{FF2B5EF4-FFF2-40B4-BE49-F238E27FC236}">
                <a16:creationId xmlns:a16="http://schemas.microsoft.com/office/drawing/2014/main" id="{26FD65C0-140F-1C43-930E-EBB7373AA1D0}"/>
              </a:ext>
            </a:extLst>
          </p:cNvPr>
          <p:cNvGraphicFramePr>
            <a:graphicFrameLocks/>
          </p:cNvGraphicFramePr>
          <p:nvPr>
            <p:extLst>
              <p:ext uri="{D42A27DB-BD31-4B8C-83A1-F6EECF244321}">
                <p14:modId xmlns:p14="http://schemas.microsoft.com/office/powerpoint/2010/main" val="3372399154"/>
              </p:ext>
            </p:extLst>
          </p:nvPr>
        </p:nvGraphicFramePr>
        <p:xfrm>
          <a:off x="838200" y="2301083"/>
          <a:ext cx="10515600" cy="158496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gridCol w="2628900">
                  <a:extLst>
                    <a:ext uri="{9D8B030D-6E8A-4147-A177-3AD203B41FA5}">
                      <a16:colId xmlns:a16="http://schemas.microsoft.com/office/drawing/2014/main" val="3420696847"/>
                    </a:ext>
                  </a:extLst>
                </a:gridCol>
              </a:tblGrid>
              <a:tr h="370840">
                <a:tc>
                  <a:txBody>
                    <a:bodyPr/>
                    <a:lstStyle/>
                    <a:p>
                      <a:r>
                        <a:rPr lang="en-US" sz="2000" dirty="0"/>
                        <a:t>True relationship</a:t>
                      </a:r>
                    </a:p>
                  </a:txBody>
                  <a:tcPr/>
                </a:tc>
                <a:tc>
                  <a:txBody>
                    <a:bodyPr/>
                    <a:lstStyle/>
                    <a:p>
                      <a:pPr algn="ctr"/>
                      <a:endParaRPr lang="en-US" sz="2000" dirty="0"/>
                    </a:p>
                  </a:txBody>
                  <a:tcPr/>
                </a:tc>
                <a:tc>
                  <a:txBody>
                    <a:bodyPr/>
                    <a:lstStyle/>
                    <a:p>
                      <a:pPr algn="ctr"/>
                      <a:endParaRPr lang="en-US" sz="2000" dirty="0"/>
                    </a:p>
                  </a:txBody>
                  <a:tcPr/>
                </a:tc>
                <a:tc>
                  <a:txBody>
                    <a:bodyPr/>
                    <a:lstStyle/>
                    <a:p>
                      <a:endParaRPr lang="en-US" sz="2000" dirty="0"/>
                    </a:p>
                  </a:txBody>
                  <a:tcPr/>
                </a:tc>
                <a:extLst>
                  <a:ext uri="{0D108BD9-81ED-4DB2-BD59-A6C34878D82A}">
                    <a16:rowId xmlns:a16="http://schemas.microsoft.com/office/drawing/2014/main" val="771342069"/>
                  </a:ext>
                </a:extLst>
              </a:tr>
              <a:tr h="370840">
                <a:tc>
                  <a:txBody>
                    <a:bodyPr/>
                    <a:lstStyle/>
                    <a:p>
                      <a:endParaRPr lang="en-US" sz="2000" dirty="0"/>
                    </a:p>
                  </a:txBody>
                  <a:tcPr/>
                </a:tc>
                <a:tc>
                  <a:txBody>
                    <a:bodyPr/>
                    <a:lstStyle/>
                    <a:p>
                      <a:pPr algn="ctr"/>
                      <a:r>
                        <a:rPr lang="en-US" sz="2000" dirty="0"/>
                        <a:t>Outcome +</a:t>
                      </a:r>
                    </a:p>
                  </a:txBody>
                  <a:tcPr/>
                </a:tc>
                <a:tc>
                  <a:txBody>
                    <a:bodyPr/>
                    <a:lstStyle/>
                    <a:p>
                      <a:pPr algn="ctr"/>
                      <a:r>
                        <a:rPr lang="en-US" sz="2000" dirty="0"/>
                        <a:t>Outcome -</a:t>
                      </a:r>
                    </a:p>
                  </a:txBody>
                  <a:tcPr/>
                </a:tc>
                <a:tc>
                  <a:txBody>
                    <a:bodyPr/>
                    <a:lstStyle/>
                    <a:p>
                      <a:endParaRPr lang="en-US" sz="2000"/>
                    </a:p>
                  </a:txBody>
                  <a:tcPr/>
                </a:tc>
                <a:extLst>
                  <a:ext uri="{0D108BD9-81ED-4DB2-BD59-A6C34878D82A}">
                    <a16:rowId xmlns:a16="http://schemas.microsoft.com/office/drawing/2014/main" val="805522592"/>
                  </a:ext>
                </a:extLst>
              </a:tr>
              <a:tr h="370840">
                <a:tc>
                  <a:txBody>
                    <a:bodyPr/>
                    <a:lstStyle/>
                    <a:p>
                      <a:r>
                        <a:rPr lang="en-US" sz="2000" dirty="0"/>
                        <a:t>Exposed +</a:t>
                      </a:r>
                    </a:p>
                  </a:txBody>
                  <a:tcPr/>
                </a:tc>
                <a:tc>
                  <a:txBody>
                    <a:bodyPr/>
                    <a:lstStyle/>
                    <a:p>
                      <a:pPr algn="ctr"/>
                      <a:r>
                        <a:rPr lang="en-US" sz="2000" dirty="0"/>
                        <a:t>a</a:t>
                      </a:r>
                    </a:p>
                  </a:txBody>
                  <a:tcPr/>
                </a:tc>
                <a:tc>
                  <a:txBody>
                    <a:bodyPr/>
                    <a:lstStyle/>
                    <a:p>
                      <a:pPr algn="ctr"/>
                      <a:r>
                        <a:rPr lang="en-US" sz="2000" dirty="0"/>
                        <a:t>b</a:t>
                      </a:r>
                    </a:p>
                  </a:txBody>
                  <a:tcPr/>
                </a:tc>
                <a:tc>
                  <a:txBody>
                    <a:bodyPr/>
                    <a:lstStyle/>
                    <a:p>
                      <a:endParaRPr lang="en-US" sz="2000" dirty="0"/>
                    </a:p>
                  </a:txBody>
                  <a:tcPr/>
                </a:tc>
                <a:extLst>
                  <a:ext uri="{0D108BD9-81ED-4DB2-BD59-A6C34878D82A}">
                    <a16:rowId xmlns:a16="http://schemas.microsoft.com/office/drawing/2014/main" val="266549803"/>
                  </a:ext>
                </a:extLst>
              </a:tr>
              <a:tr h="370840">
                <a:tc>
                  <a:txBody>
                    <a:bodyPr/>
                    <a:lstStyle/>
                    <a:p>
                      <a:r>
                        <a:rPr lang="en-US" sz="2000" dirty="0"/>
                        <a:t>Exposed -</a:t>
                      </a:r>
                    </a:p>
                  </a:txBody>
                  <a:tcPr/>
                </a:tc>
                <a:tc>
                  <a:txBody>
                    <a:bodyPr/>
                    <a:lstStyle/>
                    <a:p>
                      <a:pPr algn="ctr"/>
                      <a:r>
                        <a:rPr lang="en-US" sz="2000" dirty="0"/>
                        <a:t>c</a:t>
                      </a:r>
                    </a:p>
                  </a:txBody>
                  <a:tcPr/>
                </a:tc>
                <a:tc>
                  <a:txBody>
                    <a:bodyPr/>
                    <a:lstStyle/>
                    <a:p>
                      <a:pPr algn="ctr"/>
                      <a:r>
                        <a:rPr lang="en-US" sz="2000" dirty="0"/>
                        <a:t>d</a:t>
                      </a:r>
                    </a:p>
                  </a:txBody>
                  <a:tcPr/>
                </a:tc>
                <a:tc>
                  <a:txBody>
                    <a:bodyPr/>
                    <a:lstStyle/>
                    <a:p>
                      <a:endParaRPr lang="en-US" sz="2000" dirty="0"/>
                    </a:p>
                  </a:txBody>
                  <a:tcPr/>
                </a:tc>
                <a:extLst>
                  <a:ext uri="{0D108BD9-81ED-4DB2-BD59-A6C34878D82A}">
                    <a16:rowId xmlns:a16="http://schemas.microsoft.com/office/drawing/2014/main" val="1199748931"/>
                  </a:ext>
                </a:extLst>
              </a:tr>
            </a:tbl>
          </a:graphicData>
        </a:graphic>
      </p:graphicFrame>
      <p:graphicFrame>
        <p:nvGraphicFramePr>
          <p:cNvPr id="5" name="Table 4">
            <a:extLst>
              <a:ext uri="{FF2B5EF4-FFF2-40B4-BE49-F238E27FC236}">
                <a16:creationId xmlns:a16="http://schemas.microsoft.com/office/drawing/2014/main" id="{B62B3734-48AE-FC49-A2D7-F0F1BC653853}"/>
              </a:ext>
            </a:extLst>
          </p:cNvPr>
          <p:cNvGraphicFramePr>
            <a:graphicFrameLocks/>
          </p:cNvGraphicFramePr>
          <p:nvPr>
            <p:extLst>
              <p:ext uri="{D42A27DB-BD31-4B8C-83A1-F6EECF244321}">
                <p14:modId xmlns:p14="http://schemas.microsoft.com/office/powerpoint/2010/main" val="1451448672"/>
              </p:ext>
            </p:extLst>
          </p:nvPr>
        </p:nvGraphicFramePr>
        <p:xfrm>
          <a:off x="838200" y="4190999"/>
          <a:ext cx="10515600" cy="252492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gridCol w="2628900">
                  <a:extLst>
                    <a:ext uri="{9D8B030D-6E8A-4147-A177-3AD203B41FA5}">
                      <a16:colId xmlns:a16="http://schemas.microsoft.com/office/drawing/2014/main" val="3420696847"/>
                    </a:ext>
                  </a:extLst>
                </a:gridCol>
              </a:tblGrid>
              <a:tr h="631230">
                <a:tc>
                  <a:txBody>
                    <a:bodyPr/>
                    <a:lstStyle/>
                    <a:p>
                      <a:r>
                        <a:rPr lang="en-US" sz="2000" dirty="0"/>
                        <a:t>Misclassified outcome</a:t>
                      </a:r>
                    </a:p>
                  </a:txBody>
                  <a:tcPr/>
                </a:tc>
                <a:tc>
                  <a:txBody>
                    <a:bodyPr/>
                    <a:lstStyle/>
                    <a:p>
                      <a:pPr algn="ctr"/>
                      <a:endParaRPr lang="en-US" sz="2000" dirty="0"/>
                    </a:p>
                  </a:txBody>
                  <a:tcPr/>
                </a:tc>
                <a:tc>
                  <a:txBody>
                    <a:bodyPr/>
                    <a:lstStyle/>
                    <a:p>
                      <a:pPr algn="ctr"/>
                      <a:endParaRPr lang="en-US" sz="2000" dirty="0"/>
                    </a:p>
                  </a:txBody>
                  <a:tcPr/>
                </a:tc>
                <a:tc>
                  <a:txBody>
                    <a:bodyPr/>
                    <a:lstStyle/>
                    <a:p>
                      <a:endParaRPr lang="en-US" sz="2000" dirty="0"/>
                    </a:p>
                  </a:txBody>
                  <a:tcPr/>
                </a:tc>
                <a:extLst>
                  <a:ext uri="{0D108BD9-81ED-4DB2-BD59-A6C34878D82A}">
                    <a16:rowId xmlns:a16="http://schemas.microsoft.com/office/drawing/2014/main" val="771342069"/>
                  </a:ext>
                </a:extLst>
              </a:tr>
              <a:tr h="631230">
                <a:tc>
                  <a:txBody>
                    <a:bodyPr/>
                    <a:lstStyle/>
                    <a:p>
                      <a:endParaRPr lang="en-US" sz="2000" dirty="0"/>
                    </a:p>
                  </a:txBody>
                  <a:tcPr anchor="ctr"/>
                </a:tc>
                <a:tc>
                  <a:txBody>
                    <a:bodyPr/>
                    <a:lstStyle/>
                    <a:p>
                      <a:pPr algn="ctr"/>
                      <a:r>
                        <a:rPr lang="en-US" sz="2000" dirty="0"/>
                        <a:t>Outcome +</a:t>
                      </a:r>
                    </a:p>
                  </a:txBody>
                  <a:tcPr anchor="ctr"/>
                </a:tc>
                <a:tc>
                  <a:txBody>
                    <a:bodyPr/>
                    <a:lstStyle/>
                    <a:p>
                      <a:pPr algn="ctr"/>
                      <a:r>
                        <a:rPr lang="en-US" sz="2000" dirty="0"/>
                        <a:t>Outcome -</a:t>
                      </a:r>
                    </a:p>
                  </a:txBody>
                  <a:tcPr anchor="ctr"/>
                </a:tc>
                <a:tc>
                  <a:txBody>
                    <a:bodyPr/>
                    <a:lstStyle/>
                    <a:p>
                      <a:endParaRPr lang="en-US" sz="2000"/>
                    </a:p>
                  </a:txBody>
                  <a:tcPr/>
                </a:tc>
                <a:extLst>
                  <a:ext uri="{0D108BD9-81ED-4DB2-BD59-A6C34878D82A}">
                    <a16:rowId xmlns:a16="http://schemas.microsoft.com/office/drawing/2014/main" val="805522592"/>
                  </a:ext>
                </a:extLst>
              </a:tr>
              <a:tr h="631230">
                <a:tc>
                  <a:txBody>
                    <a:bodyPr/>
                    <a:lstStyle/>
                    <a:p>
                      <a:r>
                        <a:rPr lang="en-US" sz="2000" dirty="0"/>
                        <a:t>Exposed +</a:t>
                      </a:r>
                    </a:p>
                  </a:txBody>
                  <a:tcPr anchor="ctr"/>
                </a:tc>
                <a:tc>
                  <a:txBody>
                    <a:bodyPr/>
                    <a:lstStyle/>
                    <a:p>
                      <a:pPr algn="ctr"/>
                      <a:r>
                        <a:rPr lang="en-US" sz="2000" dirty="0"/>
                        <a:t>a</a:t>
                      </a:r>
                    </a:p>
                  </a:txBody>
                  <a:tcPr anchor="ctr"/>
                </a:tc>
                <a:tc>
                  <a:txBody>
                    <a:bodyPr/>
                    <a:lstStyle/>
                    <a:p>
                      <a:pPr algn="ctr"/>
                      <a:r>
                        <a:rPr lang="en-US" sz="2000" dirty="0"/>
                        <a:t>b</a:t>
                      </a:r>
                    </a:p>
                  </a:txBody>
                  <a:tcPr anchor="ctr"/>
                </a:tc>
                <a:tc>
                  <a:txBody>
                    <a:bodyPr/>
                    <a:lstStyle/>
                    <a:p>
                      <a:endParaRPr lang="en-US" sz="2000" dirty="0"/>
                    </a:p>
                  </a:txBody>
                  <a:tcPr/>
                </a:tc>
                <a:extLst>
                  <a:ext uri="{0D108BD9-81ED-4DB2-BD59-A6C34878D82A}">
                    <a16:rowId xmlns:a16="http://schemas.microsoft.com/office/drawing/2014/main" val="266549803"/>
                  </a:ext>
                </a:extLst>
              </a:tr>
              <a:tr h="631230">
                <a:tc>
                  <a:txBody>
                    <a:bodyPr/>
                    <a:lstStyle/>
                    <a:p>
                      <a:r>
                        <a:rPr lang="en-US" sz="2000" dirty="0"/>
                        <a:t>Exposed -</a:t>
                      </a:r>
                    </a:p>
                  </a:txBody>
                  <a:tcPr anchor="ctr"/>
                </a:tc>
                <a:tc>
                  <a:txBody>
                    <a:bodyPr/>
                    <a:lstStyle/>
                    <a:p>
                      <a:pPr algn="ctr"/>
                      <a:r>
                        <a:rPr lang="en-US" sz="2000" dirty="0"/>
                        <a:t>c</a:t>
                      </a:r>
                    </a:p>
                  </a:txBody>
                  <a:tcPr anchor="ctr"/>
                </a:tc>
                <a:tc>
                  <a:txBody>
                    <a:bodyPr/>
                    <a:lstStyle/>
                    <a:p>
                      <a:pPr algn="ctr"/>
                      <a:r>
                        <a:rPr lang="en-US" sz="2000" dirty="0"/>
                        <a:t>d</a:t>
                      </a:r>
                    </a:p>
                  </a:txBody>
                  <a:tcPr anchor="ctr"/>
                </a:tc>
                <a:tc>
                  <a:txBody>
                    <a:bodyPr/>
                    <a:lstStyle/>
                    <a:p>
                      <a:endParaRPr lang="en-US" sz="2000" dirty="0"/>
                    </a:p>
                  </a:txBody>
                  <a:tcPr/>
                </a:tc>
                <a:extLst>
                  <a:ext uri="{0D108BD9-81ED-4DB2-BD59-A6C34878D82A}">
                    <a16:rowId xmlns:a16="http://schemas.microsoft.com/office/drawing/2014/main" val="1199748931"/>
                  </a:ext>
                </a:extLst>
              </a:tr>
            </a:tbl>
          </a:graphicData>
        </a:graphic>
      </p:graphicFrame>
      <p:sp>
        <p:nvSpPr>
          <p:cNvPr id="7" name="Curved Left Arrow 6">
            <a:extLst>
              <a:ext uri="{FF2B5EF4-FFF2-40B4-BE49-F238E27FC236}">
                <a16:creationId xmlns:a16="http://schemas.microsoft.com/office/drawing/2014/main" id="{B87DBB17-3FD8-234F-AB0C-16D251057509}"/>
              </a:ext>
            </a:extLst>
          </p:cNvPr>
          <p:cNvSpPr/>
          <p:nvPr/>
        </p:nvSpPr>
        <p:spPr>
          <a:xfrm rot="16200000">
            <a:off x="5920424" y="4099244"/>
            <a:ext cx="306707" cy="2736850"/>
          </a:xfrm>
          <a:prstGeom prst="curvedLeftArrow">
            <a:avLst>
              <a:gd name="adj1" fmla="val 25000"/>
              <a:gd name="adj2" fmla="val 50000"/>
              <a:gd name="adj3" fmla="val 1671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rved Left Arrow 9">
            <a:extLst>
              <a:ext uri="{FF2B5EF4-FFF2-40B4-BE49-F238E27FC236}">
                <a16:creationId xmlns:a16="http://schemas.microsoft.com/office/drawing/2014/main" id="{13CE1A39-C954-3B41-8410-D545115F70D3}"/>
              </a:ext>
            </a:extLst>
          </p:cNvPr>
          <p:cNvSpPr/>
          <p:nvPr/>
        </p:nvSpPr>
        <p:spPr>
          <a:xfrm rot="5400000">
            <a:off x="5920423" y="4714159"/>
            <a:ext cx="306707" cy="2736850"/>
          </a:xfrm>
          <a:prstGeom prst="curvedLeftArrow">
            <a:avLst>
              <a:gd name="adj1" fmla="val 25000"/>
              <a:gd name="adj2" fmla="val 50000"/>
              <a:gd name="adj3" fmla="val 1671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urved Left Arrow 10">
            <a:extLst>
              <a:ext uri="{FF2B5EF4-FFF2-40B4-BE49-F238E27FC236}">
                <a16:creationId xmlns:a16="http://schemas.microsoft.com/office/drawing/2014/main" id="{307724C8-B097-2C48-9389-DEC9615D8346}"/>
              </a:ext>
            </a:extLst>
          </p:cNvPr>
          <p:cNvSpPr/>
          <p:nvPr/>
        </p:nvSpPr>
        <p:spPr>
          <a:xfrm rot="16200000">
            <a:off x="5942647" y="4796235"/>
            <a:ext cx="306707" cy="2736850"/>
          </a:xfrm>
          <a:prstGeom prst="curvedLeftArrow">
            <a:avLst>
              <a:gd name="adj1" fmla="val 25000"/>
              <a:gd name="adj2" fmla="val 50000"/>
              <a:gd name="adj3" fmla="val 1671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urved Left Arrow 12">
            <a:extLst>
              <a:ext uri="{FF2B5EF4-FFF2-40B4-BE49-F238E27FC236}">
                <a16:creationId xmlns:a16="http://schemas.microsoft.com/office/drawing/2014/main" id="{47487FCB-162B-7546-829E-159DE3482E0D}"/>
              </a:ext>
            </a:extLst>
          </p:cNvPr>
          <p:cNvSpPr/>
          <p:nvPr/>
        </p:nvSpPr>
        <p:spPr>
          <a:xfrm rot="5400000">
            <a:off x="5920423" y="5304792"/>
            <a:ext cx="306707" cy="2736850"/>
          </a:xfrm>
          <a:prstGeom prst="curvedLeftArrow">
            <a:avLst>
              <a:gd name="adj1" fmla="val 25000"/>
              <a:gd name="adj2" fmla="val 50000"/>
              <a:gd name="adj3" fmla="val 1671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58369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Direction of Bias</a:t>
            </a:r>
          </a:p>
        </p:txBody>
      </p:sp>
      <p:sp>
        <p:nvSpPr>
          <p:cNvPr id="3" name="Content Placeholder 2"/>
          <p:cNvSpPr>
            <a:spLocks noGrp="1"/>
          </p:cNvSpPr>
          <p:nvPr>
            <p:ph idx="1"/>
          </p:nvPr>
        </p:nvSpPr>
        <p:spPr/>
        <p:txBody>
          <a:bodyPr/>
          <a:lstStyle/>
          <a:p>
            <a:r>
              <a:rPr lang="en-US" dirty="0"/>
              <a:t>Toward/Away from Null (no effect/association)</a:t>
            </a:r>
          </a:p>
          <a:p>
            <a:pPr lvl="1"/>
            <a:r>
              <a:rPr lang="en-US" dirty="0">
                <a:solidFill>
                  <a:schemeClr val="accent4">
                    <a:lumMod val="10000"/>
                  </a:schemeClr>
                </a:solidFill>
              </a:rPr>
              <a:t>Observed measure of effect is closer/further from the true value</a:t>
            </a:r>
          </a:p>
          <a:p>
            <a:pPr lvl="2"/>
            <a:r>
              <a:rPr lang="en-US" dirty="0">
                <a:solidFill>
                  <a:schemeClr val="accent4">
                    <a:lumMod val="10000"/>
                  </a:schemeClr>
                </a:solidFill>
              </a:rPr>
              <a:t>Ratios: Null is 1</a:t>
            </a:r>
          </a:p>
          <a:p>
            <a:pPr lvl="2"/>
            <a:r>
              <a:rPr lang="en-US" dirty="0">
                <a:solidFill>
                  <a:schemeClr val="accent4">
                    <a:lumMod val="10000"/>
                  </a:schemeClr>
                </a:solidFill>
              </a:rPr>
              <a:t>Risk Difference: Null is 0</a:t>
            </a:r>
          </a:p>
        </p:txBody>
      </p:sp>
    </p:spTree>
    <p:extLst>
      <p:ext uri="{BB962C8B-B14F-4D97-AF65-F5344CB8AC3E}">
        <p14:creationId xmlns:p14="http://schemas.microsoft.com/office/powerpoint/2010/main" val="2191562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93575-4D5D-5742-804C-129892BDC984}"/>
              </a:ext>
            </a:extLst>
          </p:cNvPr>
          <p:cNvSpPr>
            <a:spLocks noGrp="1"/>
          </p:cNvSpPr>
          <p:nvPr>
            <p:ph type="title"/>
          </p:nvPr>
        </p:nvSpPr>
        <p:spPr/>
        <p:txBody>
          <a:bodyPr/>
          <a:lstStyle/>
          <a:p>
            <a:r>
              <a:rPr lang="en-US" dirty="0"/>
              <a:t>Bias towards the Null</a:t>
            </a:r>
          </a:p>
        </p:txBody>
      </p:sp>
      <p:sp>
        <p:nvSpPr>
          <p:cNvPr id="6" name="Left-Right Arrow 5">
            <a:extLst>
              <a:ext uri="{FF2B5EF4-FFF2-40B4-BE49-F238E27FC236}">
                <a16:creationId xmlns:a16="http://schemas.microsoft.com/office/drawing/2014/main" id="{341DC4A3-FB93-D143-A8DA-75447CD1909B}"/>
              </a:ext>
            </a:extLst>
          </p:cNvPr>
          <p:cNvSpPr/>
          <p:nvPr/>
        </p:nvSpPr>
        <p:spPr>
          <a:xfrm>
            <a:off x="584200" y="1976521"/>
            <a:ext cx="11023600" cy="145247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Ratio, Null = 1</a:t>
            </a:r>
          </a:p>
        </p:txBody>
      </p:sp>
      <p:sp>
        <p:nvSpPr>
          <p:cNvPr id="8" name="TextBox 7">
            <a:extLst>
              <a:ext uri="{FF2B5EF4-FFF2-40B4-BE49-F238E27FC236}">
                <a16:creationId xmlns:a16="http://schemas.microsoft.com/office/drawing/2014/main" id="{15B3C648-F6FF-D049-8096-2290AA7D0C39}"/>
              </a:ext>
            </a:extLst>
          </p:cNvPr>
          <p:cNvSpPr txBox="1"/>
          <p:nvPr/>
        </p:nvSpPr>
        <p:spPr>
          <a:xfrm>
            <a:off x="7962900" y="1981603"/>
            <a:ext cx="1016000" cy="369332"/>
          </a:xfrm>
          <a:prstGeom prst="rect">
            <a:avLst/>
          </a:prstGeom>
          <a:noFill/>
        </p:spPr>
        <p:txBody>
          <a:bodyPr wrap="square" rtlCol="0">
            <a:spAutoFit/>
          </a:bodyPr>
          <a:lstStyle/>
          <a:p>
            <a:r>
              <a:rPr lang="en-US" dirty="0"/>
              <a:t>True = 2</a:t>
            </a:r>
          </a:p>
        </p:txBody>
      </p:sp>
      <p:sp>
        <p:nvSpPr>
          <p:cNvPr id="9" name="TextBox 8">
            <a:extLst>
              <a:ext uri="{FF2B5EF4-FFF2-40B4-BE49-F238E27FC236}">
                <a16:creationId xmlns:a16="http://schemas.microsoft.com/office/drawing/2014/main" id="{E6C9E3C5-98C0-884F-BE13-A6A8B33EEA65}"/>
              </a:ext>
            </a:extLst>
          </p:cNvPr>
          <p:cNvSpPr txBox="1"/>
          <p:nvPr/>
        </p:nvSpPr>
        <p:spPr>
          <a:xfrm>
            <a:off x="6311900" y="3101390"/>
            <a:ext cx="2159000" cy="369332"/>
          </a:xfrm>
          <a:prstGeom prst="rect">
            <a:avLst/>
          </a:prstGeom>
          <a:noFill/>
        </p:spPr>
        <p:txBody>
          <a:bodyPr wrap="square" rtlCol="0">
            <a:spAutoFit/>
          </a:bodyPr>
          <a:lstStyle/>
          <a:p>
            <a:r>
              <a:rPr lang="en-US" dirty="0"/>
              <a:t>Bias towards = 1.5</a:t>
            </a:r>
          </a:p>
        </p:txBody>
      </p:sp>
      <p:sp>
        <p:nvSpPr>
          <p:cNvPr id="10" name="TextBox 9">
            <a:extLst>
              <a:ext uri="{FF2B5EF4-FFF2-40B4-BE49-F238E27FC236}">
                <a16:creationId xmlns:a16="http://schemas.microsoft.com/office/drawing/2014/main" id="{235A041E-2D8D-F040-9BA9-80B2E0011BBA}"/>
              </a:ext>
            </a:extLst>
          </p:cNvPr>
          <p:cNvSpPr txBox="1"/>
          <p:nvPr/>
        </p:nvSpPr>
        <p:spPr>
          <a:xfrm>
            <a:off x="9309100" y="3101390"/>
            <a:ext cx="2159000" cy="369332"/>
          </a:xfrm>
          <a:prstGeom prst="rect">
            <a:avLst/>
          </a:prstGeom>
          <a:noFill/>
        </p:spPr>
        <p:txBody>
          <a:bodyPr wrap="square" rtlCol="0">
            <a:spAutoFit/>
          </a:bodyPr>
          <a:lstStyle/>
          <a:p>
            <a:r>
              <a:rPr lang="en-US" dirty="0"/>
              <a:t>Bias Away = 2.5</a:t>
            </a:r>
          </a:p>
        </p:txBody>
      </p:sp>
      <p:sp>
        <p:nvSpPr>
          <p:cNvPr id="11" name="TextBox 10">
            <a:extLst>
              <a:ext uri="{FF2B5EF4-FFF2-40B4-BE49-F238E27FC236}">
                <a16:creationId xmlns:a16="http://schemas.microsoft.com/office/drawing/2014/main" id="{1FB44871-9545-B74A-AB97-24BCDFEFD7C0}"/>
              </a:ext>
            </a:extLst>
          </p:cNvPr>
          <p:cNvSpPr txBox="1"/>
          <p:nvPr/>
        </p:nvSpPr>
        <p:spPr>
          <a:xfrm>
            <a:off x="2863851" y="1973582"/>
            <a:ext cx="1111250" cy="369332"/>
          </a:xfrm>
          <a:prstGeom prst="rect">
            <a:avLst/>
          </a:prstGeom>
          <a:noFill/>
        </p:spPr>
        <p:txBody>
          <a:bodyPr wrap="square" rtlCol="0">
            <a:spAutoFit/>
          </a:bodyPr>
          <a:lstStyle/>
          <a:p>
            <a:r>
              <a:rPr lang="en-US" dirty="0"/>
              <a:t>True = 0.5</a:t>
            </a:r>
          </a:p>
        </p:txBody>
      </p:sp>
      <p:sp>
        <p:nvSpPr>
          <p:cNvPr id="12" name="TextBox 11">
            <a:extLst>
              <a:ext uri="{FF2B5EF4-FFF2-40B4-BE49-F238E27FC236}">
                <a16:creationId xmlns:a16="http://schemas.microsoft.com/office/drawing/2014/main" id="{A7FC9A39-142C-BB4D-BAEB-8A4EAC244F2A}"/>
              </a:ext>
            </a:extLst>
          </p:cNvPr>
          <p:cNvSpPr txBox="1"/>
          <p:nvPr/>
        </p:nvSpPr>
        <p:spPr>
          <a:xfrm>
            <a:off x="3733800" y="3119924"/>
            <a:ext cx="2159000" cy="369332"/>
          </a:xfrm>
          <a:prstGeom prst="rect">
            <a:avLst/>
          </a:prstGeom>
          <a:noFill/>
        </p:spPr>
        <p:txBody>
          <a:bodyPr wrap="square" rtlCol="0">
            <a:spAutoFit/>
          </a:bodyPr>
          <a:lstStyle/>
          <a:p>
            <a:r>
              <a:rPr lang="en-US" dirty="0"/>
              <a:t>Bias towards = 0.9</a:t>
            </a:r>
          </a:p>
        </p:txBody>
      </p:sp>
      <p:sp>
        <p:nvSpPr>
          <p:cNvPr id="13" name="TextBox 12">
            <a:extLst>
              <a:ext uri="{FF2B5EF4-FFF2-40B4-BE49-F238E27FC236}">
                <a16:creationId xmlns:a16="http://schemas.microsoft.com/office/drawing/2014/main" id="{7DC90722-D031-4740-8130-98CE8A1C5923}"/>
              </a:ext>
            </a:extLst>
          </p:cNvPr>
          <p:cNvSpPr txBox="1"/>
          <p:nvPr/>
        </p:nvSpPr>
        <p:spPr>
          <a:xfrm>
            <a:off x="1365250" y="3119924"/>
            <a:ext cx="2159000" cy="369332"/>
          </a:xfrm>
          <a:prstGeom prst="rect">
            <a:avLst/>
          </a:prstGeom>
          <a:noFill/>
        </p:spPr>
        <p:txBody>
          <a:bodyPr wrap="square" rtlCol="0">
            <a:spAutoFit/>
          </a:bodyPr>
          <a:lstStyle/>
          <a:p>
            <a:r>
              <a:rPr lang="en-US" dirty="0"/>
              <a:t>Bias Away = 0.1</a:t>
            </a:r>
          </a:p>
        </p:txBody>
      </p:sp>
      <p:sp>
        <p:nvSpPr>
          <p:cNvPr id="14" name="Left-Right Arrow 13">
            <a:extLst>
              <a:ext uri="{FF2B5EF4-FFF2-40B4-BE49-F238E27FC236}">
                <a16:creationId xmlns:a16="http://schemas.microsoft.com/office/drawing/2014/main" id="{A02DBD68-2D2A-7B4E-95EF-033C362A8364}"/>
              </a:ext>
            </a:extLst>
          </p:cNvPr>
          <p:cNvSpPr/>
          <p:nvPr/>
        </p:nvSpPr>
        <p:spPr>
          <a:xfrm>
            <a:off x="584200" y="4367866"/>
            <a:ext cx="11023600" cy="145247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Difference, Null = 0</a:t>
            </a:r>
          </a:p>
        </p:txBody>
      </p:sp>
      <p:sp>
        <p:nvSpPr>
          <p:cNvPr id="15" name="TextBox 14">
            <a:extLst>
              <a:ext uri="{FF2B5EF4-FFF2-40B4-BE49-F238E27FC236}">
                <a16:creationId xmlns:a16="http://schemas.microsoft.com/office/drawing/2014/main" id="{531808B1-4321-3D42-8052-FD0B29426EF5}"/>
              </a:ext>
            </a:extLst>
          </p:cNvPr>
          <p:cNvSpPr txBox="1"/>
          <p:nvPr/>
        </p:nvSpPr>
        <p:spPr>
          <a:xfrm>
            <a:off x="7962900" y="4372948"/>
            <a:ext cx="1016000" cy="369332"/>
          </a:xfrm>
          <a:prstGeom prst="rect">
            <a:avLst/>
          </a:prstGeom>
          <a:noFill/>
        </p:spPr>
        <p:txBody>
          <a:bodyPr wrap="square" rtlCol="0">
            <a:spAutoFit/>
          </a:bodyPr>
          <a:lstStyle/>
          <a:p>
            <a:r>
              <a:rPr lang="en-US" dirty="0"/>
              <a:t>True = 2</a:t>
            </a:r>
          </a:p>
        </p:txBody>
      </p:sp>
      <p:sp>
        <p:nvSpPr>
          <p:cNvPr id="16" name="TextBox 15">
            <a:extLst>
              <a:ext uri="{FF2B5EF4-FFF2-40B4-BE49-F238E27FC236}">
                <a16:creationId xmlns:a16="http://schemas.microsoft.com/office/drawing/2014/main" id="{852701B0-E922-7A48-B825-D861FD0842C2}"/>
              </a:ext>
            </a:extLst>
          </p:cNvPr>
          <p:cNvSpPr txBox="1"/>
          <p:nvPr/>
        </p:nvSpPr>
        <p:spPr>
          <a:xfrm>
            <a:off x="6311900" y="5492735"/>
            <a:ext cx="2159000" cy="369332"/>
          </a:xfrm>
          <a:prstGeom prst="rect">
            <a:avLst/>
          </a:prstGeom>
          <a:noFill/>
        </p:spPr>
        <p:txBody>
          <a:bodyPr wrap="square" rtlCol="0">
            <a:spAutoFit/>
          </a:bodyPr>
          <a:lstStyle/>
          <a:p>
            <a:r>
              <a:rPr lang="en-US" dirty="0"/>
              <a:t>Bias towards = 1</a:t>
            </a:r>
          </a:p>
        </p:txBody>
      </p:sp>
      <p:sp>
        <p:nvSpPr>
          <p:cNvPr id="17" name="TextBox 16">
            <a:extLst>
              <a:ext uri="{FF2B5EF4-FFF2-40B4-BE49-F238E27FC236}">
                <a16:creationId xmlns:a16="http://schemas.microsoft.com/office/drawing/2014/main" id="{08DD99D6-882A-F04E-8EF4-80B55D76E676}"/>
              </a:ext>
            </a:extLst>
          </p:cNvPr>
          <p:cNvSpPr txBox="1"/>
          <p:nvPr/>
        </p:nvSpPr>
        <p:spPr>
          <a:xfrm>
            <a:off x="9309100" y="5492735"/>
            <a:ext cx="2159000" cy="369332"/>
          </a:xfrm>
          <a:prstGeom prst="rect">
            <a:avLst/>
          </a:prstGeom>
          <a:noFill/>
        </p:spPr>
        <p:txBody>
          <a:bodyPr wrap="square" rtlCol="0">
            <a:spAutoFit/>
          </a:bodyPr>
          <a:lstStyle/>
          <a:p>
            <a:r>
              <a:rPr lang="en-US" dirty="0"/>
              <a:t>Bias Away = 3</a:t>
            </a:r>
          </a:p>
        </p:txBody>
      </p:sp>
      <p:sp>
        <p:nvSpPr>
          <p:cNvPr id="18" name="TextBox 17">
            <a:extLst>
              <a:ext uri="{FF2B5EF4-FFF2-40B4-BE49-F238E27FC236}">
                <a16:creationId xmlns:a16="http://schemas.microsoft.com/office/drawing/2014/main" id="{29637D5A-4F85-634E-B3BF-40463635B74E}"/>
              </a:ext>
            </a:extLst>
          </p:cNvPr>
          <p:cNvSpPr txBox="1"/>
          <p:nvPr/>
        </p:nvSpPr>
        <p:spPr>
          <a:xfrm>
            <a:off x="2863851" y="4364927"/>
            <a:ext cx="1111250" cy="369332"/>
          </a:xfrm>
          <a:prstGeom prst="rect">
            <a:avLst/>
          </a:prstGeom>
          <a:noFill/>
        </p:spPr>
        <p:txBody>
          <a:bodyPr wrap="square" rtlCol="0">
            <a:spAutoFit/>
          </a:bodyPr>
          <a:lstStyle/>
          <a:p>
            <a:r>
              <a:rPr lang="en-US" dirty="0"/>
              <a:t>True = -2</a:t>
            </a:r>
          </a:p>
        </p:txBody>
      </p:sp>
      <p:sp>
        <p:nvSpPr>
          <p:cNvPr id="19" name="TextBox 18">
            <a:extLst>
              <a:ext uri="{FF2B5EF4-FFF2-40B4-BE49-F238E27FC236}">
                <a16:creationId xmlns:a16="http://schemas.microsoft.com/office/drawing/2014/main" id="{8BD6AC9D-C6B1-7347-80CB-744B8FCAC0F3}"/>
              </a:ext>
            </a:extLst>
          </p:cNvPr>
          <p:cNvSpPr txBox="1"/>
          <p:nvPr/>
        </p:nvSpPr>
        <p:spPr>
          <a:xfrm>
            <a:off x="3733800" y="5511269"/>
            <a:ext cx="2159000" cy="369332"/>
          </a:xfrm>
          <a:prstGeom prst="rect">
            <a:avLst/>
          </a:prstGeom>
          <a:noFill/>
        </p:spPr>
        <p:txBody>
          <a:bodyPr wrap="square" rtlCol="0">
            <a:spAutoFit/>
          </a:bodyPr>
          <a:lstStyle/>
          <a:p>
            <a:r>
              <a:rPr lang="en-US" dirty="0"/>
              <a:t>Bias towards = -1</a:t>
            </a:r>
          </a:p>
        </p:txBody>
      </p:sp>
      <p:sp>
        <p:nvSpPr>
          <p:cNvPr id="20" name="TextBox 19">
            <a:extLst>
              <a:ext uri="{FF2B5EF4-FFF2-40B4-BE49-F238E27FC236}">
                <a16:creationId xmlns:a16="http://schemas.microsoft.com/office/drawing/2014/main" id="{5D54FD3C-0071-8C49-882B-4FC1ECF97641}"/>
              </a:ext>
            </a:extLst>
          </p:cNvPr>
          <p:cNvSpPr txBox="1"/>
          <p:nvPr/>
        </p:nvSpPr>
        <p:spPr>
          <a:xfrm>
            <a:off x="1365250" y="5511269"/>
            <a:ext cx="2159000" cy="369332"/>
          </a:xfrm>
          <a:prstGeom prst="rect">
            <a:avLst/>
          </a:prstGeom>
          <a:noFill/>
        </p:spPr>
        <p:txBody>
          <a:bodyPr wrap="square" rtlCol="0">
            <a:spAutoFit/>
          </a:bodyPr>
          <a:lstStyle/>
          <a:p>
            <a:r>
              <a:rPr lang="en-US" dirty="0"/>
              <a:t>Bias Away = -3</a:t>
            </a:r>
          </a:p>
        </p:txBody>
      </p:sp>
    </p:spTree>
    <p:extLst>
      <p:ext uri="{BB962C8B-B14F-4D97-AF65-F5344CB8AC3E}">
        <p14:creationId xmlns:p14="http://schemas.microsoft.com/office/powerpoint/2010/main" val="786624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005A-072B-0642-AFFB-CD9033CB14AE}"/>
              </a:ext>
            </a:extLst>
          </p:cNvPr>
          <p:cNvSpPr>
            <a:spLocks noGrp="1"/>
          </p:cNvSpPr>
          <p:nvPr>
            <p:ph type="title"/>
          </p:nvPr>
        </p:nvSpPr>
        <p:spPr/>
        <p:txBody>
          <a:bodyPr/>
          <a:lstStyle/>
          <a:p>
            <a:r>
              <a:rPr lang="en-US" dirty="0"/>
              <a:t>Sensitivity of screening test</a:t>
            </a:r>
          </a:p>
        </p:txBody>
      </p:sp>
      <p:graphicFrame>
        <p:nvGraphicFramePr>
          <p:cNvPr id="4" name="Table 4">
            <a:extLst>
              <a:ext uri="{FF2B5EF4-FFF2-40B4-BE49-F238E27FC236}">
                <a16:creationId xmlns:a16="http://schemas.microsoft.com/office/drawing/2014/main" id="{C3D62E7F-96F9-5F44-8765-5BAA6FD24A6E}"/>
              </a:ext>
            </a:extLst>
          </p:cNvPr>
          <p:cNvGraphicFramePr>
            <a:graphicFrameLocks noGrp="1"/>
          </p:cNvGraphicFramePr>
          <p:nvPr>
            <p:ph idx="1"/>
            <p:extLst>
              <p:ext uri="{D42A27DB-BD31-4B8C-83A1-F6EECF244321}">
                <p14:modId xmlns:p14="http://schemas.microsoft.com/office/powerpoint/2010/main" val="2430301814"/>
              </p:ext>
            </p:extLst>
          </p:nvPr>
        </p:nvGraphicFramePr>
        <p:xfrm>
          <a:off x="838200" y="1825625"/>
          <a:ext cx="10515600" cy="158496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gridCol w="2628900">
                  <a:extLst>
                    <a:ext uri="{9D8B030D-6E8A-4147-A177-3AD203B41FA5}">
                      <a16:colId xmlns:a16="http://schemas.microsoft.com/office/drawing/2014/main" val="3420696847"/>
                    </a:ext>
                  </a:extLst>
                </a:gridCol>
              </a:tblGrid>
              <a:tr h="370840">
                <a:tc>
                  <a:txBody>
                    <a:bodyPr/>
                    <a:lstStyle/>
                    <a:p>
                      <a:endParaRPr lang="en-US" sz="2000" dirty="0"/>
                    </a:p>
                  </a:txBody>
                  <a:tcPr/>
                </a:tc>
                <a:tc>
                  <a:txBody>
                    <a:bodyPr/>
                    <a:lstStyle/>
                    <a:p>
                      <a:pPr algn="ctr"/>
                      <a:r>
                        <a:rPr lang="en-US" sz="2000" dirty="0"/>
                        <a:t>Outcome +</a:t>
                      </a:r>
                    </a:p>
                  </a:txBody>
                  <a:tcPr/>
                </a:tc>
                <a:tc>
                  <a:txBody>
                    <a:bodyPr/>
                    <a:lstStyle/>
                    <a:p>
                      <a:pPr algn="ctr"/>
                      <a:r>
                        <a:rPr lang="en-US" sz="2000" dirty="0"/>
                        <a:t>Outcome -</a:t>
                      </a:r>
                    </a:p>
                  </a:txBody>
                  <a:tcPr/>
                </a:tc>
                <a:tc>
                  <a:txBody>
                    <a:bodyPr/>
                    <a:lstStyle/>
                    <a:p>
                      <a:endParaRPr lang="en-US" sz="2000"/>
                    </a:p>
                  </a:txBody>
                  <a:tcPr/>
                </a:tc>
                <a:extLst>
                  <a:ext uri="{0D108BD9-81ED-4DB2-BD59-A6C34878D82A}">
                    <a16:rowId xmlns:a16="http://schemas.microsoft.com/office/drawing/2014/main" val="805522592"/>
                  </a:ext>
                </a:extLst>
              </a:tr>
              <a:tr h="370840">
                <a:tc>
                  <a:txBody>
                    <a:bodyPr/>
                    <a:lstStyle/>
                    <a:p>
                      <a:r>
                        <a:rPr lang="en-US" sz="2000" dirty="0"/>
                        <a:t>Screen +</a:t>
                      </a:r>
                    </a:p>
                  </a:txBody>
                  <a:tcPr/>
                </a:tc>
                <a:tc>
                  <a:txBody>
                    <a:bodyPr/>
                    <a:lstStyle/>
                    <a:p>
                      <a:pPr algn="ctr"/>
                      <a:r>
                        <a:rPr lang="en-US" sz="2000" dirty="0"/>
                        <a:t>a</a:t>
                      </a:r>
                    </a:p>
                  </a:txBody>
                  <a:tcPr/>
                </a:tc>
                <a:tc>
                  <a:txBody>
                    <a:bodyPr/>
                    <a:lstStyle/>
                    <a:p>
                      <a:pPr algn="ctr"/>
                      <a:r>
                        <a:rPr lang="en-US" sz="2000" dirty="0"/>
                        <a:t>b</a:t>
                      </a:r>
                    </a:p>
                  </a:txBody>
                  <a:tcPr/>
                </a:tc>
                <a:tc>
                  <a:txBody>
                    <a:bodyPr/>
                    <a:lstStyle/>
                    <a:p>
                      <a:endParaRPr lang="en-US" sz="2000" dirty="0"/>
                    </a:p>
                  </a:txBody>
                  <a:tcPr/>
                </a:tc>
                <a:extLst>
                  <a:ext uri="{0D108BD9-81ED-4DB2-BD59-A6C34878D82A}">
                    <a16:rowId xmlns:a16="http://schemas.microsoft.com/office/drawing/2014/main" val="266549803"/>
                  </a:ext>
                </a:extLst>
              </a:tr>
              <a:tr h="370840">
                <a:tc>
                  <a:txBody>
                    <a:bodyPr/>
                    <a:lstStyle/>
                    <a:p>
                      <a:r>
                        <a:rPr lang="en-US" sz="2000" dirty="0"/>
                        <a:t>Screen -</a:t>
                      </a:r>
                    </a:p>
                  </a:txBody>
                  <a:tcPr/>
                </a:tc>
                <a:tc>
                  <a:txBody>
                    <a:bodyPr/>
                    <a:lstStyle/>
                    <a:p>
                      <a:pPr algn="ctr"/>
                      <a:r>
                        <a:rPr lang="en-US" sz="2000" dirty="0"/>
                        <a:t>c</a:t>
                      </a:r>
                    </a:p>
                  </a:txBody>
                  <a:tcPr/>
                </a:tc>
                <a:tc>
                  <a:txBody>
                    <a:bodyPr/>
                    <a:lstStyle/>
                    <a:p>
                      <a:pPr algn="ctr"/>
                      <a:r>
                        <a:rPr lang="en-US" sz="2000" dirty="0"/>
                        <a:t>d</a:t>
                      </a:r>
                    </a:p>
                  </a:txBody>
                  <a:tcPr/>
                </a:tc>
                <a:tc>
                  <a:txBody>
                    <a:bodyPr/>
                    <a:lstStyle/>
                    <a:p>
                      <a:endParaRPr lang="en-US" sz="2000" dirty="0"/>
                    </a:p>
                  </a:txBody>
                  <a:tcPr/>
                </a:tc>
                <a:extLst>
                  <a:ext uri="{0D108BD9-81ED-4DB2-BD59-A6C34878D82A}">
                    <a16:rowId xmlns:a16="http://schemas.microsoft.com/office/drawing/2014/main" val="1199748931"/>
                  </a:ext>
                </a:extLst>
              </a:tr>
              <a:tr h="370840">
                <a:tc>
                  <a:txBody>
                    <a:bodyPr/>
                    <a:lstStyle/>
                    <a:p>
                      <a:endParaRPr lang="en-US" sz="2000"/>
                    </a:p>
                  </a:txBody>
                  <a:tcPr/>
                </a:tc>
                <a:tc>
                  <a:txBody>
                    <a:bodyPr/>
                    <a:lstStyle/>
                    <a:p>
                      <a:r>
                        <a:rPr lang="en-US" sz="2000" dirty="0"/>
                        <a:t>Sensitivity = a / (a + c)</a:t>
                      </a:r>
                    </a:p>
                  </a:txBody>
                  <a:tcPr/>
                </a:tc>
                <a:tc>
                  <a:txBody>
                    <a:bodyPr/>
                    <a:lstStyle/>
                    <a:p>
                      <a:r>
                        <a:rPr lang="en-US" sz="2000" dirty="0"/>
                        <a:t>Specificity = d / (b + d)</a:t>
                      </a:r>
                    </a:p>
                  </a:txBody>
                  <a:tcPr/>
                </a:tc>
                <a:tc>
                  <a:txBody>
                    <a:bodyPr/>
                    <a:lstStyle/>
                    <a:p>
                      <a:endParaRPr lang="en-US" sz="2000" dirty="0"/>
                    </a:p>
                  </a:txBody>
                  <a:tcPr/>
                </a:tc>
                <a:extLst>
                  <a:ext uri="{0D108BD9-81ED-4DB2-BD59-A6C34878D82A}">
                    <a16:rowId xmlns:a16="http://schemas.microsoft.com/office/drawing/2014/main" val="790723229"/>
                  </a:ext>
                </a:extLst>
              </a:tr>
            </a:tbl>
          </a:graphicData>
        </a:graphic>
      </p:graphicFrame>
      <p:sp>
        <p:nvSpPr>
          <p:cNvPr id="5" name="TextBox 4">
            <a:extLst>
              <a:ext uri="{FF2B5EF4-FFF2-40B4-BE49-F238E27FC236}">
                <a16:creationId xmlns:a16="http://schemas.microsoft.com/office/drawing/2014/main" id="{8D28069E-3A94-8746-96FE-DEFD9889C149}"/>
              </a:ext>
            </a:extLst>
          </p:cNvPr>
          <p:cNvSpPr txBox="1"/>
          <p:nvPr/>
        </p:nvSpPr>
        <p:spPr>
          <a:xfrm>
            <a:off x="838200" y="4140200"/>
            <a:ext cx="10515600"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t>Sensitivity: The proportion of people with outcome who test positive.</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Specificity: The proportion of people without the outcome who test negative.</a:t>
            </a:r>
          </a:p>
        </p:txBody>
      </p:sp>
    </p:spTree>
    <p:extLst>
      <p:ext uri="{BB962C8B-B14F-4D97-AF65-F5344CB8AC3E}">
        <p14:creationId xmlns:p14="http://schemas.microsoft.com/office/powerpoint/2010/main" val="3752199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005A-072B-0642-AFFB-CD9033CB14AE}"/>
              </a:ext>
            </a:extLst>
          </p:cNvPr>
          <p:cNvSpPr>
            <a:spLocks noGrp="1"/>
          </p:cNvSpPr>
          <p:nvPr>
            <p:ph type="title"/>
          </p:nvPr>
        </p:nvSpPr>
        <p:spPr/>
        <p:txBody>
          <a:bodyPr/>
          <a:lstStyle/>
          <a:p>
            <a:r>
              <a:rPr lang="en-US" dirty="0"/>
              <a:t>Sensitivity of classification of exposure</a:t>
            </a:r>
          </a:p>
        </p:txBody>
      </p:sp>
      <p:graphicFrame>
        <p:nvGraphicFramePr>
          <p:cNvPr id="4" name="Table 4">
            <a:extLst>
              <a:ext uri="{FF2B5EF4-FFF2-40B4-BE49-F238E27FC236}">
                <a16:creationId xmlns:a16="http://schemas.microsoft.com/office/drawing/2014/main" id="{C3D62E7F-96F9-5F44-8765-5BAA6FD24A6E}"/>
              </a:ext>
            </a:extLst>
          </p:cNvPr>
          <p:cNvGraphicFramePr>
            <a:graphicFrameLocks noGrp="1"/>
          </p:cNvGraphicFramePr>
          <p:nvPr>
            <p:ph idx="1"/>
            <p:extLst>
              <p:ext uri="{D42A27DB-BD31-4B8C-83A1-F6EECF244321}">
                <p14:modId xmlns:p14="http://schemas.microsoft.com/office/powerpoint/2010/main" val="1021531843"/>
              </p:ext>
            </p:extLst>
          </p:nvPr>
        </p:nvGraphicFramePr>
        <p:xfrm>
          <a:off x="838200" y="1825625"/>
          <a:ext cx="10515600" cy="158496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gridCol w="2628900">
                  <a:extLst>
                    <a:ext uri="{9D8B030D-6E8A-4147-A177-3AD203B41FA5}">
                      <a16:colId xmlns:a16="http://schemas.microsoft.com/office/drawing/2014/main" val="3420696847"/>
                    </a:ext>
                  </a:extLst>
                </a:gridCol>
              </a:tblGrid>
              <a:tr h="370840">
                <a:tc>
                  <a:txBody>
                    <a:bodyPr/>
                    <a:lstStyle/>
                    <a:p>
                      <a:endParaRPr lang="en-US" sz="2000" dirty="0"/>
                    </a:p>
                  </a:txBody>
                  <a:tcPr/>
                </a:tc>
                <a:tc>
                  <a:txBody>
                    <a:bodyPr/>
                    <a:lstStyle/>
                    <a:p>
                      <a:pPr algn="ctr"/>
                      <a:r>
                        <a:rPr lang="en-US" sz="2000" dirty="0"/>
                        <a:t>Exposure +</a:t>
                      </a:r>
                    </a:p>
                  </a:txBody>
                  <a:tcPr/>
                </a:tc>
                <a:tc>
                  <a:txBody>
                    <a:bodyPr/>
                    <a:lstStyle/>
                    <a:p>
                      <a:pPr algn="ctr"/>
                      <a:r>
                        <a:rPr lang="en-US" sz="2000" dirty="0"/>
                        <a:t>Exposure -</a:t>
                      </a:r>
                    </a:p>
                  </a:txBody>
                  <a:tcPr/>
                </a:tc>
                <a:tc>
                  <a:txBody>
                    <a:bodyPr/>
                    <a:lstStyle/>
                    <a:p>
                      <a:endParaRPr lang="en-US" sz="2000"/>
                    </a:p>
                  </a:txBody>
                  <a:tcPr/>
                </a:tc>
                <a:extLst>
                  <a:ext uri="{0D108BD9-81ED-4DB2-BD59-A6C34878D82A}">
                    <a16:rowId xmlns:a16="http://schemas.microsoft.com/office/drawing/2014/main" val="805522592"/>
                  </a:ext>
                </a:extLst>
              </a:tr>
              <a:tr h="370840">
                <a:tc>
                  <a:txBody>
                    <a:bodyPr/>
                    <a:lstStyle/>
                    <a:p>
                      <a:r>
                        <a:rPr lang="en-US" sz="2000" dirty="0"/>
                        <a:t>Categorized exposure +</a:t>
                      </a:r>
                    </a:p>
                  </a:txBody>
                  <a:tcPr/>
                </a:tc>
                <a:tc>
                  <a:txBody>
                    <a:bodyPr/>
                    <a:lstStyle/>
                    <a:p>
                      <a:pPr algn="ctr"/>
                      <a:r>
                        <a:rPr lang="en-US" sz="2000" dirty="0"/>
                        <a:t>a</a:t>
                      </a:r>
                    </a:p>
                  </a:txBody>
                  <a:tcPr/>
                </a:tc>
                <a:tc>
                  <a:txBody>
                    <a:bodyPr/>
                    <a:lstStyle/>
                    <a:p>
                      <a:pPr algn="ctr"/>
                      <a:r>
                        <a:rPr lang="en-US" sz="2000" dirty="0"/>
                        <a:t>b</a:t>
                      </a:r>
                    </a:p>
                  </a:txBody>
                  <a:tcPr/>
                </a:tc>
                <a:tc>
                  <a:txBody>
                    <a:bodyPr/>
                    <a:lstStyle/>
                    <a:p>
                      <a:endParaRPr lang="en-US" sz="2000" dirty="0"/>
                    </a:p>
                  </a:txBody>
                  <a:tcPr/>
                </a:tc>
                <a:extLst>
                  <a:ext uri="{0D108BD9-81ED-4DB2-BD59-A6C34878D82A}">
                    <a16:rowId xmlns:a16="http://schemas.microsoft.com/office/drawing/2014/main" val="266549803"/>
                  </a:ext>
                </a:extLst>
              </a:tr>
              <a:tr h="370840">
                <a:tc>
                  <a:txBody>
                    <a:bodyPr/>
                    <a:lstStyle/>
                    <a:p>
                      <a:r>
                        <a:rPr lang="en-US" sz="2000" dirty="0"/>
                        <a:t>Categorized exposure -</a:t>
                      </a:r>
                    </a:p>
                  </a:txBody>
                  <a:tcPr/>
                </a:tc>
                <a:tc>
                  <a:txBody>
                    <a:bodyPr/>
                    <a:lstStyle/>
                    <a:p>
                      <a:pPr algn="ctr"/>
                      <a:r>
                        <a:rPr lang="en-US" sz="2000" dirty="0"/>
                        <a:t>c</a:t>
                      </a:r>
                    </a:p>
                  </a:txBody>
                  <a:tcPr/>
                </a:tc>
                <a:tc>
                  <a:txBody>
                    <a:bodyPr/>
                    <a:lstStyle/>
                    <a:p>
                      <a:pPr algn="ctr"/>
                      <a:r>
                        <a:rPr lang="en-US" sz="2000" dirty="0"/>
                        <a:t>d</a:t>
                      </a:r>
                    </a:p>
                  </a:txBody>
                  <a:tcPr/>
                </a:tc>
                <a:tc>
                  <a:txBody>
                    <a:bodyPr/>
                    <a:lstStyle/>
                    <a:p>
                      <a:endParaRPr lang="en-US" sz="2000" dirty="0"/>
                    </a:p>
                  </a:txBody>
                  <a:tcPr/>
                </a:tc>
                <a:extLst>
                  <a:ext uri="{0D108BD9-81ED-4DB2-BD59-A6C34878D82A}">
                    <a16:rowId xmlns:a16="http://schemas.microsoft.com/office/drawing/2014/main" val="1199748931"/>
                  </a:ext>
                </a:extLst>
              </a:tr>
              <a:tr h="370840">
                <a:tc>
                  <a:txBody>
                    <a:bodyPr/>
                    <a:lstStyle/>
                    <a:p>
                      <a:endParaRPr lang="en-US" sz="2000"/>
                    </a:p>
                  </a:txBody>
                  <a:tcPr/>
                </a:tc>
                <a:tc>
                  <a:txBody>
                    <a:bodyPr/>
                    <a:lstStyle/>
                    <a:p>
                      <a:r>
                        <a:rPr lang="en-US" sz="2000" dirty="0"/>
                        <a:t>Sensitivity = a / (a + c)</a:t>
                      </a:r>
                    </a:p>
                  </a:txBody>
                  <a:tcPr/>
                </a:tc>
                <a:tc>
                  <a:txBody>
                    <a:bodyPr/>
                    <a:lstStyle/>
                    <a:p>
                      <a:r>
                        <a:rPr lang="en-US" sz="2000" dirty="0"/>
                        <a:t>Specificity = d / (b + d)</a:t>
                      </a:r>
                    </a:p>
                  </a:txBody>
                  <a:tcPr/>
                </a:tc>
                <a:tc>
                  <a:txBody>
                    <a:bodyPr/>
                    <a:lstStyle/>
                    <a:p>
                      <a:endParaRPr lang="en-US" sz="2000" dirty="0"/>
                    </a:p>
                  </a:txBody>
                  <a:tcPr/>
                </a:tc>
                <a:extLst>
                  <a:ext uri="{0D108BD9-81ED-4DB2-BD59-A6C34878D82A}">
                    <a16:rowId xmlns:a16="http://schemas.microsoft.com/office/drawing/2014/main" val="790723229"/>
                  </a:ext>
                </a:extLst>
              </a:tr>
            </a:tbl>
          </a:graphicData>
        </a:graphic>
      </p:graphicFrame>
      <p:sp>
        <p:nvSpPr>
          <p:cNvPr id="5" name="TextBox 4">
            <a:extLst>
              <a:ext uri="{FF2B5EF4-FFF2-40B4-BE49-F238E27FC236}">
                <a16:creationId xmlns:a16="http://schemas.microsoft.com/office/drawing/2014/main" id="{8D28069E-3A94-8746-96FE-DEFD9889C149}"/>
              </a:ext>
            </a:extLst>
          </p:cNvPr>
          <p:cNvSpPr txBox="1"/>
          <p:nvPr/>
        </p:nvSpPr>
        <p:spPr>
          <a:xfrm>
            <a:off x="838200" y="4140200"/>
            <a:ext cx="10515600"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t>Sensitivity: The proportion of people with exposure who we classify as having the exposure.</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Specificity: The proportion of people without the exposure who we classify as not having the exposure.</a:t>
            </a:r>
          </a:p>
        </p:txBody>
      </p:sp>
    </p:spTree>
    <p:extLst>
      <p:ext uri="{BB962C8B-B14F-4D97-AF65-F5344CB8AC3E}">
        <p14:creationId xmlns:p14="http://schemas.microsoft.com/office/powerpoint/2010/main" val="447311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005A-072B-0642-AFFB-CD9033CB14AE}"/>
              </a:ext>
            </a:extLst>
          </p:cNvPr>
          <p:cNvSpPr>
            <a:spLocks noGrp="1"/>
          </p:cNvSpPr>
          <p:nvPr>
            <p:ph type="title"/>
          </p:nvPr>
        </p:nvSpPr>
        <p:spPr/>
        <p:txBody>
          <a:bodyPr/>
          <a:lstStyle/>
          <a:p>
            <a:r>
              <a:rPr lang="en-US" dirty="0"/>
              <a:t>Sensitivity and misclassification</a:t>
            </a:r>
          </a:p>
        </p:txBody>
      </p:sp>
      <p:graphicFrame>
        <p:nvGraphicFramePr>
          <p:cNvPr id="4" name="Table 4">
            <a:extLst>
              <a:ext uri="{FF2B5EF4-FFF2-40B4-BE49-F238E27FC236}">
                <a16:creationId xmlns:a16="http://schemas.microsoft.com/office/drawing/2014/main" id="{C3D62E7F-96F9-5F44-8765-5BAA6FD24A6E}"/>
              </a:ext>
            </a:extLst>
          </p:cNvPr>
          <p:cNvGraphicFramePr>
            <a:graphicFrameLocks noGrp="1"/>
          </p:cNvGraphicFramePr>
          <p:nvPr>
            <p:ph idx="1"/>
            <p:extLst>
              <p:ext uri="{D42A27DB-BD31-4B8C-83A1-F6EECF244321}">
                <p14:modId xmlns:p14="http://schemas.microsoft.com/office/powerpoint/2010/main" val="1651583930"/>
              </p:ext>
            </p:extLst>
          </p:nvPr>
        </p:nvGraphicFramePr>
        <p:xfrm>
          <a:off x="838200" y="1825625"/>
          <a:ext cx="10531094" cy="2377440"/>
        </p:xfrm>
        <a:graphic>
          <a:graphicData uri="http://schemas.openxmlformats.org/drawingml/2006/table">
            <a:tbl>
              <a:tblPr firstRow="1" bandRow="1">
                <a:tableStyleId>{8799B23B-EC83-4686-B30A-512413B5E67A}</a:tableStyleId>
              </a:tblPr>
              <a:tblGrid>
                <a:gridCol w="2644394">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gridCol w="2628900">
                  <a:extLst>
                    <a:ext uri="{9D8B030D-6E8A-4147-A177-3AD203B41FA5}">
                      <a16:colId xmlns:a16="http://schemas.microsoft.com/office/drawing/2014/main" val="3420696847"/>
                    </a:ext>
                  </a:extLst>
                </a:gridCol>
              </a:tblGrid>
              <a:tr h="370840">
                <a:tc>
                  <a:txBody>
                    <a:bodyPr/>
                    <a:lstStyle/>
                    <a:p>
                      <a:endParaRPr lang="en-US" sz="2000" dirty="0"/>
                    </a:p>
                  </a:txBody>
                  <a:tcPr/>
                </a:tc>
                <a:tc>
                  <a:txBody>
                    <a:bodyPr/>
                    <a:lstStyle/>
                    <a:p>
                      <a:pPr algn="ctr"/>
                      <a:r>
                        <a:rPr lang="en-US" sz="2000" dirty="0"/>
                        <a:t>Outcome +</a:t>
                      </a:r>
                    </a:p>
                  </a:txBody>
                  <a:tcPr/>
                </a:tc>
                <a:tc>
                  <a:txBody>
                    <a:bodyPr/>
                    <a:lstStyle/>
                    <a:p>
                      <a:pPr algn="ctr"/>
                      <a:r>
                        <a:rPr lang="en-US" sz="2000" dirty="0"/>
                        <a:t>Outcome -</a:t>
                      </a:r>
                    </a:p>
                  </a:txBody>
                  <a:tcPr/>
                </a:tc>
                <a:tc>
                  <a:txBody>
                    <a:bodyPr/>
                    <a:lstStyle/>
                    <a:p>
                      <a:endParaRPr lang="en-US" sz="2000"/>
                    </a:p>
                  </a:txBody>
                  <a:tcPr/>
                </a:tc>
                <a:extLst>
                  <a:ext uri="{0D108BD9-81ED-4DB2-BD59-A6C34878D82A}">
                    <a16:rowId xmlns:a16="http://schemas.microsoft.com/office/drawing/2014/main" val="805522592"/>
                  </a:ext>
                </a:extLst>
              </a:tr>
              <a:tr h="370840">
                <a:tc>
                  <a:txBody>
                    <a:bodyPr/>
                    <a:lstStyle/>
                    <a:p>
                      <a:r>
                        <a:rPr lang="en-US" sz="2000" dirty="0"/>
                        <a:t>Exposure +</a:t>
                      </a:r>
                    </a:p>
                  </a:txBody>
                  <a:tcPr/>
                </a:tc>
                <a:tc>
                  <a:txBody>
                    <a:bodyPr/>
                    <a:lstStyle/>
                    <a:p>
                      <a:pPr algn="ctr"/>
                      <a:r>
                        <a:rPr lang="en-US" sz="2000" dirty="0"/>
                        <a:t>80</a:t>
                      </a:r>
                    </a:p>
                  </a:txBody>
                  <a:tcPr/>
                </a:tc>
                <a:tc>
                  <a:txBody>
                    <a:bodyPr/>
                    <a:lstStyle/>
                    <a:p>
                      <a:pPr algn="ctr"/>
                      <a:r>
                        <a:rPr lang="en-US" sz="2000" dirty="0"/>
                        <a:t>50</a:t>
                      </a:r>
                    </a:p>
                  </a:txBody>
                  <a:tcPr/>
                </a:tc>
                <a:tc>
                  <a:txBody>
                    <a:bodyPr/>
                    <a:lstStyle/>
                    <a:p>
                      <a:pPr algn="ctr"/>
                      <a:r>
                        <a:rPr lang="en-US" sz="2000" dirty="0"/>
                        <a:t>130</a:t>
                      </a:r>
                    </a:p>
                  </a:txBody>
                  <a:tcPr/>
                </a:tc>
                <a:extLst>
                  <a:ext uri="{0D108BD9-81ED-4DB2-BD59-A6C34878D82A}">
                    <a16:rowId xmlns:a16="http://schemas.microsoft.com/office/drawing/2014/main" val="266549803"/>
                  </a:ext>
                </a:extLst>
              </a:tr>
              <a:tr h="370840">
                <a:tc>
                  <a:txBody>
                    <a:bodyPr/>
                    <a:lstStyle/>
                    <a:p>
                      <a:r>
                        <a:rPr lang="en-US" sz="2000" dirty="0"/>
                        <a:t>Exposure -</a:t>
                      </a:r>
                    </a:p>
                  </a:txBody>
                  <a:tcPr/>
                </a:tc>
                <a:tc>
                  <a:txBody>
                    <a:bodyPr/>
                    <a:lstStyle/>
                    <a:p>
                      <a:pPr algn="ctr"/>
                      <a:r>
                        <a:rPr lang="en-US" sz="2000" dirty="0"/>
                        <a:t>20</a:t>
                      </a:r>
                    </a:p>
                  </a:txBody>
                  <a:tcPr/>
                </a:tc>
                <a:tc>
                  <a:txBody>
                    <a:bodyPr/>
                    <a:lstStyle/>
                    <a:p>
                      <a:pPr algn="ctr"/>
                      <a:r>
                        <a:rPr lang="en-US" sz="2000" dirty="0"/>
                        <a:t>50</a:t>
                      </a:r>
                    </a:p>
                  </a:txBody>
                  <a:tcPr/>
                </a:tc>
                <a:tc>
                  <a:txBody>
                    <a:bodyPr/>
                    <a:lstStyle/>
                    <a:p>
                      <a:pPr algn="ctr"/>
                      <a:r>
                        <a:rPr lang="en-US" sz="2000" dirty="0"/>
                        <a:t>70</a:t>
                      </a:r>
                    </a:p>
                  </a:txBody>
                  <a:tcPr/>
                </a:tc>
                <a:extLst>
                  <a:ext uri="{0D108BD9-81ED-4DB2-BD59-A6C34878D82A}">
                    <a16:rowId xmlns:a16="http://schemas.microsoft.com/office/drawing/2014/main" val="1199748931"/>
                  </a:ext>
                </a:extLst>
              </a:tr>
              <a:tr h="370840">
                <a:tc>
                  <a:txBody>
                    <a:bodyPr/>
                    <a:lstStyle/>
                    <a:p>
                      <a:endParaRPr lang="en-US" sz="2000" dirty="0"/>
                    </a:p>
                  </a:txBody>
                  <a:tcPr/>
                </a:tc>
                <a:tc>
                  <a:txBody>
                    <a:bodyPr/>
                    <a:lstStyle/>
                    <a:p>
                      <a:pPr algn="ctr"/>
                      <a:r>
                        <a:rPr lang="en-US" sz="2000" dirty="0"/>
                        <a:t>100</a:t>
                      </a:r>
                    </a:p>
                  </a:txBody>
                  <a:tcPr/>
                </a:tc>
                <a:tc>
                  <a:txBody>
                    <a:bodyPr/>
                    <a:lstStyle/>
                    <a:p>
                      <a:pPr algn="ctr"/>
                      <a:r>
                        <a:rPr lang="en-US" sz="2000" dirty="0"/>
                        <a:t>100</a:t>
                      </a:r>
                    </a:p>
                  </a:txBody>
                  <a:tcPr/>
                </a:tc>
                <a:tc>
                  <a:txBody>
                    <a:bodyPr/>
                    <a:lstStyle/>
                    <a:p>
                      <a:pPr algn="ctr"/>
                      <a:r>
                        <a:rPr lang="en-US" sz="2000" dirty="0"/>
                        <a:t>200</a:t>
                      </a:r>
                    </a:p>
                  </a:txBody>
                  <a:tcPr/>
                </a:tc>
                <a:extLst>
                  <a:ext uri="{0D108BD9-81ED-4DB2-BD59-A6C34878D82A}">
                    <a16:rowId xmlns:a16="http://schemas.microsoft.com/office/drawing/2014/main" val="790723229"/>
                  </a:ext>
                </a:extLst>
              </a:tr>
              <a:tr h="370840">
                <a:tc>
                  <a:txBody>
                    <a:bodyPr/>
                    <a:lstStyle/>
                    <a:p>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Odds = 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Odds = 1</a:t>
                      </a:r>
                    </a:p>
                  </a:txBody>
                  <a:tcPr/>
                </a:tc>
                <a:tc>
                  <a:txBody>
                    <a:bodyPr/>
                    <a:lstStyle/>
                    <a:p>
                      <a:endParaRPr lang="en-US" sz="2000" dirty="0"/>
                    </a:p>
                  </a:txBody>
                  <a:tcPr/>
                </a:tc>
                <a:extLst>
                  <a:ext uri="{0D108BD9-81ED-4DB2-BD59-A6C34878D82A}">
                    <a16:rowId xmlns:a16="http://schemas.microsoft.com/office/drawing/2014/main" val="2820153638"/>
                  </a:ext>
                </a:extLst>
              </a:tr>
              <a:tr h="370840">
                <a:tc>
                  <a:txBody>
                    <a:bodyPr/>
                    <a:lstStyle/>
                    <a:p>
                      <a:endParaRPr lang="en-US" sz="20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True OR = 4 / 1 = 4</a:t>
                      </a: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p>
                  </a:txBody>
                  <a:tcPr/>
                </a:tc>
                <a:tc>
                  <a:txBody>
                    <a:bodyPr/>
                    <a:lstStyle/>
                    <a:p>
                      <a:endParaRPr lang="en-US" sz="2000" dirty="0"/>
                    </a:p>
                  </a:txBody>
                  <a:tcPr/>
                </a:tc>
                <a:extLst>
                  <a:ext uri="{0D108BD9-81ED-4DB2-BD59-A6C34878D82A}">
                    <a16:rowId xmlns:a16="http://schemas.microsoft.com/office/drawing/2014/main" val="1054413125"/>
                  </a:ext>
                </a:extLst>
              </a:tr>
            </a:tbl>
          </a:graphicData>
        </a:graphic>
      </p:graphicFrame>
      <p:sp>
        <p:nvSpPr>
          <p:cNvPr id="5" name="TextBox 4">
            <a:extLst>
              <a:ext uri="{FF2B5EF4-FFF2-40B4-BE49-F238E27FC236}">
                <a16:creationId xmlns:a16="http://schemas.microsoft.com/office/drawing/2014/main" id="{8D28069E-3A94-8746-96FE-DEFD9889C149}"/>
              </a:ext>
            </a:extLst>
          </p:cNvPr>
          <p:cNvSpPr txBox="1"/>
          <p:nvPr/>
        </p:nvSpPr>
        <p:spPr>
          <a:xfrm>
            <a:off x="838200" y="4813300"/>
            <a:ext cx="105156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Sensitivity in classifying exposure among people with outcome = 0.9</a:t>
            </a:r>
          </a:p>
          <a:p>
            <a:pPr marL="285750" indent="-285750">
              <a:buFont typeface="Arial" panose="020B0604020202020204" pitchFamily="34" charset="0"/>
              <a:buChar char="•"/>
            </a:pPr>
            <a:r>
              <a:rPr lang="en-US" dirty="0"/>
              <a:t>Specificity in classifying exposure among people with outcome = 0.8</a:t>
            </a:r>
          </a:p>
          <a:p>
            <a:pPr marL="285750" indent="-285750">
              <a:buFont typeface="Arial" panose="020B0604020202020204" pitchFamily="34" charset="0"/>
              <a:buChar char="•"/>
            </a:pPr>
            <a:r>
              <a:rPr lang="en-US" dirty="0"/>
              <a:t>Sensitivity in classifying exposure among people without outcome = 0.9</a:t>
            </a:r>
          </a:p>
          <a:p>
            <a:pPr marL="285750" indent="-285750">
              <a:buFont typeface="Arial" panose="020B0604020202020204" pitchFamily="34" charset="0"/>
              <a:buChar char="•"/>
            </a:pPr>
            <a:r>
              <a:rPr lang="en-US" dirty="0"/>
              <a:t>Specificity in classifying exposure among people without outcome = 0.8</a:t>
            </a:r>
            <a:endParaRPr lang="en-US" sz="2800" dirty="0"/>
          </a:p>
        </p:txBody>
      </p:sp>
    </p:spTree>
    <p:extLst>
      <p:ext uri="{BB962C8B-B14F-4D97-AF65-F5344CB8AC3E}">
        <p14:creationId xmlns:p14="http://schemas.microsoft.com/office/powerpoint/2010/main" val="203660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005A-072B-0642-AFFB-CD9033CB14AE}"/>
              </a:ext>
            </a:extLst>
          </p:cNvPr>
          <p:cNvSpPr>
            <a:spLocks noGrp="1"/>
          </p:cNvSpPr>
          <p:nvPr>
            <p:ph type="title"/>
          </p:nvPr>
        </p:nvSpPr>
        <p:spPr/>
        <p:txBody>
          <a:bodyPr/>
          <a:lstStyle/>
          <a:p>
            <a:r>
              <a:rPr lang="en-US" dirty="0"/>
              <a:t>Sensitivity and misclassification</a:t>
            </a:r>
          </a:p>
        </p:txBody>
      </p:sp>
      <p:graphicFrame>
        <p:nvGraphicFramePr>
          <p:cNvPr id="4" name="Table 4">
            <a:extLst>
              <a:ext uri="{FF2B5EF4-FFF2-40B4-BE49-F238E27FC236}">
                <a16:creationId xmlns:a16="http://schemas.microsoft.com/office/drawing/2014/main" id="{C3D62E7F-96F9-5F44-8765-5BAA6FD24A6E}"/>
              </a:ext>
            </a:extLst>
          </p:cNvPr>
          <p:cNvGraphicFramePr>
            <a:graphicFrameLocks noGrp="1"/>
          </p:cNvGraphicFramePr>
          <p:nvPr>
            <p:ph idx="1"/>
            <p:extLst>
              <p:ext uri="{D42A27DB-BD31-4B8C-83A1-F6EECF244321}">
                <p14:modId xmlns:p14="http://schemas.microsoft.com/office/powerpoint/2010/main" val="1938428760"/>
              </p:ext>
            </p:extLst>
          </p:nvPr>
        </p:nvGraphicFramePr>
        <p:xfrm>
          <a:off x="838200" y="2651125"/>
          <a:ext cx="10531094" cy="1584960"/>
        </p:xfrm>
        <a:graphic>
          <a:graphicData uri="http://schemas.openxmlformats.org/drawingml/2006/table">
            <a:tbl>
              <a:tblPr firstRow="1" bandRow="1">
                <a:tableStyleId>{8799B23B-EC83-4686-B30A-512413B5E67A}</a:tableStyleId>
              </a:tblPr>
              <a:tblGrid>
                <a:gridCol w="2644394">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gridCol w="2628900">
                  <a:extLst>
                    <a:ext uri="{9D8B030D-6E8A-4147-A177-3AD203B41FA5}">
                      <a16:colId xmlns:a16="http://schemas.microsoft.com/office/drawing/2014/main" val="3420696847"/>
                    </a:ext>
                  </a:extLst>
                </a:gridCol>
              </a:tblGrid>
              <a:tr h="370840">
                <a:tc>
                  <a:txBody>
                    <a:bodyPr/>
                    <a:lstStyle/>
                    <a:p>
                      <a:endParaRPr lang="en-US" sz="2000" dirty="0"/>
                    </a:p>
                  </a:txBody>
                  <a:tcPr/>
                </a:tc>
                <a:tc>
                  <a:txBody>
                    <a:bodyPr/>
                    <a:lstStyle/>
                    <a:p>
                      <a:pPr algn="ctr"/>
                      <a:r>
                        <a:rPr lang="en-US" sz="2000" dirty="0"/>
                        <a:t>Outcome +</a:t>
                      </a:r>
                    </a:p>
                  </a:txBody>
                  <a:tcPr/>
                </a:tc>
                <a:tc>
                  <a:txBody>
                    <a:bodyPr/>
                    <a:lstStyle/>
                    <a:p>
                      <a:pPr algn="ctr"/>
                      <a:r>
                        <a:rPr lang="en-US" sz="2000" dirty="0"/>
                        <a:t>Outcome -</a:t>
                      </a:r>
                    </a:p>
                  </a:txBody>
                  <a:tcPr/>
                </a:tc>
                <a:tc>
                  <a:txBody>
                    <a:bodyPr/>
                    <a:lstStyle/>
                    <a:p>
                      <a:endParaRPr lang="en-US" sz="2000"/>
                    </a:p>
                  </a:txBody>
                  <a:tcPr/>
                </a:tc>
                <a:extLst>
                  <a:ext uri="{0D108BD9-81ED-4DB2-BD59-A6C34878D82A}">
                    <a16:rowId xmlns:a16="http://schemas.microsoft.com/office/drawing/2014/main" val="805522592"/>
                  </a:ext>
                </a:extLst>
              </a:tr>
              <a:tr h="370840">
                <a:tc>
                  <a:txBody>
                    <a:bodyPr/>
                    <a:lstStyle/>
                    <a:p>
                      <a:r>
                        <a:rPr lang="en-US" sz="2000" dirty="0"/>
                        <a:t>Exposure +</a:t>
                      </a:r>
                    </a:p>
                  </a:txBody>
                  <a:tcPr/>
                </a:tc>
                <a:tc>
                  <a:txBody>
                    <a:bodyPr/>
                    <a:lstStyle/>
                    <a:p>
                      <a:pPr algn="ctr"/>
                      <a:r>
                        <a:rPr lang="en-US" sz="2000" dirty="0"/>
                        <a:t>80*0.9 = 72</a:t>
                      </a:r>
                    </a:p>
                  </a:txBody>
                  <a:tcPr/>
                </a:tc>
                <a:tc>
                  <a:txBody>
                    <a:bodyPr/>
                    <a:lstStyle/>
                    <a:p>
                      <a:pPr algn="ctr"/>
                      <a:r>
                        <a:rPr lang="en-US" sz="2000" dirty="0"/>
                        <a:t>50*0.9 = 45</a:t>
                      </a:r>
                    </a:p>
                  </a:txBody>
                  <a:tcPr/>
                </a:tc>
                <a:tc>
                  <a:txBody>
                    <a:bodyPr/>
                    <a:lstStyle/>
                    <a:p>
                      <a:pPr algn="ctr"/>
                      <a:r>
                        <a:rPr lang="en-US" sz="2000" dirty="0"/>
                        <a:t>117</a:t>
                      </a:r>
                    </a:p>
                  </a:txBody>
                  <a:tcPr/>
                </a:tc>
                <a:extLst>
                  <a:ext uri="{0D108BD9-81ED-4DB2-BD59-A6C34878D82A}">
                    <a16:rowId xmlns:a16="http://schemas.microsoft.com/office/drawing/2014/main" val="266549803"/>
                  </a:ext>
                </a:extLst>
              </a:tr>
              <a:tr h="370840">
                <a:tc>
                  <a:txBody>
                    <a:bodyPr/>
                    <a:lstStyle/>
                    <a:p>
                      <a:r>
                        <a:rPr lang="en-US" sz="2000" dirty="0"/>
                        <a:t>Exposure -</a:t>
                      </a:r>
                    </a:p>
                  </a:txBody>
                  <a:tcPr/>
                </a:tc>
                <a:tc>
                  <a:txBody>
                    <a:bodyPr/>
                    <a:lstStyle/>
                    <a:p>
                      <a:pPr algn="ctr"/>
                      <a:r>
                        <a:rPr lang="en-US" sz="2000" dirty="0"/>
                        <a:t>20*0.8 = 16</a:t>
                      </a:r>
                    </a:p>
                  </a:txBody>
                  <a:tcPr/>
                </a:tc>
                <a:tc>
                  <a:txBody>
                    <a:bodyPr/>
                    <a:lstStyle/>
                    <a:p>
                      <a:pPr algn="ctr"/>
                      <a:r>
                        <a:rPr lang="en-US" sz="2000" dirty="0"/>
                        <a:t>50*0.8 = 40</a:t>
                      </a:r>
                    </a:p>
                  </a:txBody>
                  <a:tcPr/>
                </a:tc>
                <a:tc>
                  <a:txBody>
                    <a:bodyPr/>
                    <a:lstStyle/>
                    <a:p>
                      <a:pPr algn="ctr"/>
                      <a:r>
                        <a:rPr lang="en-US" sz="2000" dirty="0"/>
                        <a:t>56</a:t>
                      </a:r>
                    </a:p>
                  </a:txBody>
                  <a:tcPr/>
                </a:tc>
                <a:extLst>
                  <a:ext uri="{0D108BD9-81ED-4DB2-BD59-A6C34878D82A}">
                    <a16:rowId xmlns:a16="http://schemas.microsoft.com/office/drawing/2014/main" val="1199748931"/>
                  </a:ext>
                </a:extLst>
              </a:tr>
              <a:tr h="370840">
                <a:tc>
                  <a:txBody>
                    <a:bodyPr/>
                    <a:lstStyle/>
                    <a:p>
                      <a:endParaRPr lang="en-US" sz="2000" dirty="0"/>
                    </a:p>
                  </a:txBody>
                  <a:tcPr/>
                </a:tc>
                <a:tc>
                  <a:txBody>
                    <a:bodyPr/>
                    <a:lstStyle/>
                    <a:p>
                      <a:pPr algn="ctr"/>
                      <a:r>
                        <a:rPr lang="en-US" sz="2000" dirty="0"/>
                        <a:t>88</a:t>
                      </a:r>
                    </a:p>
                  </a:txBody>
                  <a:tcPr/>
                </a:tc>
                <a:tc>
                  <a:txBody>
                    <a:bodyPr/>
                    <a:lstStyle/>
                    <a:p>
                      <a:pPr algn="ctr"/>
                      <a:r>
                        <a:rPr lang="en-US" sz="2000" dirty="0"/>
                        <a:t>85</a:t>
                      </a:r>
                    </a:p>
                  </a:txBody>
                  <a:tcPr/>
                </a:tc>
                <a:tc>
                  <a:txBody>
                    <a:bodyPr/>
                    <a:lstStyle/>
                    <a:p>
                      <a:pPr algn="ctr"/>
                      <a:r>
                        <a:rPr lang="en-US" sz="2000" dirty="0"/>
                        <a:t>173</a:t>
                      </a:r>
                    </a:p>
                  </a:txBody>
                  <a:tcPr/>
                </a:tc>
                <a:extLst>
                  <a:ext uri="{0D108BD9-81ED-4DB2-BD59-A6C34878D82A}">
                    <a16:rowId xmlns:a16="http://schemas.microsoft.com/office/drawing/2014/main" val="790723229"/>
                  </a:ext>
                </a:extLst>
              </a:tr>
            </a:tbl>
          </a:graphicData>
        </a:graphic>
      </p:graphicFrame>
      <p:sp>
        <p:nvSpPr>
          <p:cNvPr id="5" name="TextBox 4">
            <a:extLst>
              <a:ext uri="{FF2B5EF4-FFF2-40B4-BE49-F238E27FC236}">
                <a16:creationId xmlns:a16="http://schemas.microsoft.com/office/drawing/2014/main" id="{8D28069E-3A94-8746-96FE-DEFD9889C149}"/>
              </a:ext>
            </a:extLst>
          </p:cNvPr>
          <p:cNvSpPr txBox="1"/>
          <p:nvPr/>
        </p:nvSpPr>
        <p:spPr>
          <a:xfrm>
            <a:off x="838200" y="4676378"/>
            <a:ext cx="105156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Sensitivity in classifying exposure among people with outcome = 0.9</a:t>
            </a:r>
          </a:p>
          <a:p>
            <a:pPr marL="285750" indent="-285750">
              <a:buFont typeface="Arial" panose="020B0604020202020204" pitchFamily="34" charset="0"/>
              <a:buChar char="•"/>
            </a:pPr>
            <a:r>
              <a:rPr lang="en-US" dirty="0"/>
              <a:t>Specificity in classifying exposure among people with outcome = 0.8</a:t>
            </a:r>
          </a:p>
          <a:p>
            <a:pPr marL="285750" indent="-285750">
              <a:buFont typeface="Arial" panose="020B0604020202020204" pitchFamily="34" charset="0"/>
              <a:buChar char="•"/>
            </a:pPr>
            <a:r>
              <a:rPr lang="en-US" dirty="0"/>
              <a:t>Sensitivity in classifying exposure among people without outcome = 0.9</a:t>
            </a:r>
          </a:p>
          <a:p>
            <a:pPr marL="285750" indent="-285750">
              <a:buFont typeface="Arial" panose="020B0604020202020204" pitchFamily="34" charset="0"/>
              <a:buChar char="•"/>
            </a:pPr>
            <a:r>
              <a:rPr lang="en-US" dirty="0"/>
              <a:t>Specificity in classifying exposure among people without outcome = 0.8</a:t>
            </a:r>
            <a:endParaRPr lang="en-US" sz="2800" dirty="0"/>
          </a:p>
        </p:txBody>
      </p:sp>
      <p:sp>
        <p:nvSpPr>
          <p:cNvPr id="3" name="TextBox 2">
            <a:extLst>
              <a:ext uri="{FF2B5EF4-FFF2-40B4-BE49-F238E27FC236}">
                <a16:creationId xmlns:a16="http://schemas.microsoft.com/office/drawing/2014/main" id="{B91B5291-EE03-B442-A586-0C7530D2C610}"/>
              </a:ext>
            </a:extLst>
          </p:cNvPr>
          <p:cNvSpPr txBox="1"/>
          <p:nvPr/>
        </p:nvSpPr>
        <p:spPr>
          <a:xfrm>
            <a:off x="838200" y="1841500"/>
            <a:ext cx="10531094" cy="369332"/>
          </a:xfrm>
          <a:prstGeom prst="rect">
            <a:avLst/>
          </a:prstGeom>
          <a:noFill/>
        </p:spPr>
        <p:txBody>
          <a:bodyPr wrap="square" rtlCol="0">
            <a:spAutoFit/>
          </a:bodyPr>
          <a:lstStyle/>
          <a:p>
            <a:r>
              <a:rPr lang="en-US" dirty="0"/>
              <a:t>First, how many people from the true distribution below were miscategorized in the observed distribution?</a:t>
            </a:r>
          </a:p>
        </p:txBody>
      </p:sp>
    </p:spTree>
    <p:extLst>
      <p:ext uri="{BB962C8B-B14F-4D97-AF65-F5344CB8AC3E}">
        <p14:creationId xmlns:p14="http://schemas.microsoft.com/office/powerpoint/2010/main" val="18095222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005A-072B-0642-AFFB-CD9033CB14AE}"/>
              </a:ext>
            </a:extLst>
          </p:cNvPr>
          <p:cNvSpPr>
            <a:spLocks noGrp="1"/>
          </p:cNvSpPr>
          <p:nvPr>
            <p:ph type="title"/>
          </p:nvPr>
        </p:nvSpPr>
        <p:spPr/>
        <p:txBody>
          <a:bodyPr/>
          <a:lstStyle/>
          <a:p>
            <a:r>
              <a:rPr lang="en-US" dirty="0"/>
              <a:t>Sensitivity and misclassification</a:t>
            </a:r>
          </a:p>
        </p:txBody>
      </p:sp>
      <p:graphicFrame>
        <p:nvGraphicFramePr>
          <p:cNvPr id="4" name="Table 4">
            <a:extLst>
              <a:ext uri="{FF2B5EF4-FFF2-40B4-BE49-F238E27FC236}">
                <a16:creationId xmlns:a16="http://schemas.microsoft.com/office/drawing/2014/main" id="{C3D62E7F-96F9-5F44-8765-5BAA6FD24A6E}"/>
              </a:ext>
            </a:extLst>
          </p:cNvPr>
          <p:cNvGraphicFramePr>
            <a:graphicFrameLocks noGrp="1"/>
          </p:cNvGraphicFramePr>
          <p:nvPr>
            <p:ph idx="1"/>
            <p:extLst>
              <p:ext uri="{D42A27DB-BD31-4B8C-83A1-F6EECF244321}">
                <p14:modId xmlns:p14="http://schemas.microsoft.com/office/powerpoint/2010/main" val="959980965"/>
              </p:ext>
            </p:extLst>
          </p:nvPr>
        </p:nvGraphicFramePr>
        <p:xfrm>
          <a:off x="822706" y="2361644"/>
          <a:ext cx="10531094" cy="1584960"/>
        </p:xfrm>
        <a:graphic>
          <a:graphicData uri="http://schemas.openxmlformats.org/drawingml/2006/table">
            <a:tbl>
              <a:tblPr firstRow="1" bandRow="1">
                <a:tableStyleId>{8799B23B-EC83-4686-B30A-512413B5E67A}</a:tableStyleId>
              </a:tblPr>
              <a:tblGrid>
                <a:gridCol w="2644394">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gridCol w="2628900">
                  <a:extLst>
                    <a:ext uri="{9D8B030D-6E8A-4147-A177-3AD203B41FA5}">
                      <a16:colId xmlns:a16="http://schemas.microsoft.com/office/drawing/2014/main" val="3420696847"/>
                    </a:ext>
                  </a:extLst>
                </a:gridCol>
              </a:tblGrid>
              <a:tr h="370840">
                <a:tc>
                  <a:txBody>
                    <a:bodyPr/>
                    <a:lstStyle/>
                    <a:p>
                      <a:endParaRPr lang="en-US" sz="2000" dirty="0"/>
                    </a:p>
                  </a:txBody>
                  <a:tcPr/>
                </a:tc>
                <a:tc>
                  <a:txBody>
                    <a:bodyPr/>
                    <a:lstStyle/>
                    <a:p>
                      <a:pPr algn="ctr"/>
                      <a:r>
                        <a:rPr lang="en-US" sz="2000" dirty="0"/>
                        <a:t>Outcome +</a:t>
                      </a:r>
                    </a:p>
                  </a:txBody>
                  <a:tcPr/>
                </a:tc>
                <a:tc>
                  <a:txBody>
                    <a:bodyPr/>
                    <a:lstStyle/>
                    <a:p>
                      <a:pPr algn="ctr"/>
                      <a:r>
                        <a:rPr lang="en-US" sz="2000" dirty="0"/>
                        <a:t>Outcome -</a:t>
                      </a:r>
                    </a:p>
                  </a:txBody>
                  <a:tcPr/>
                </a:tc>
                <a:tc>
                  <a:txBody>
                    <a:bodyPr/>
                    <a:lstStyle/>
                    <a:p>
                      <a:endParaRPr lang="en-US" sz="2000"/>
                    </a:p>
                  </a:txBody>
                  <a:tcPr/>
                </a:tc>
                <a:extLst>
                  <a:ext uri="{0D108BD9-81ED-4DB2-BD59-A6C34878D82A}">
                    <a16:rowId xmlns:a16="http://schemas.microsoft.com/office/drawing/2014/main" val="805522592"/>
                  </a:ext>
                </a:extLst>
              </a:tr>
              <a:tr h="370840">
                <a:tc>
                  <a:txBody>
                    <a:bodyPr/>
                    <a:lstStyle/>
                    <a:p>
                      <a:r>
                        <a:rPr lang="en-US" sz="2000" dirty="0"/>
                        <a:t>Exposure +</a:t>
                      </a:r>
                    </a:p>
                  </a:txBody>
                  <a:tcPr/>
                </a:tc>
                <a:tc>
                  <a:txBody>
                    <a:bodyPr/>
                    <a:lstStyle/>
                    <a:p>
                      <a:pPr algn="ctr"/>
                      <a:r>
                        <a:rPr lang="en-US" sz="2000" dirty="0"/>
                        <a:t>80*0.9 = 72</a:t>
                      </a:r>
                    </a:p>
                  </a:txBody>
                  <a:tcPr/>
                </a:tc>
                <a:tc>
                  <a:txBody>
                    <a:bodyPr/>
                    <a:lstStyle/>
                    <a:p>
                      <a:pPr algn="ctr"/>
                      <a:r>
                        <a:rPr lang="en-US" sz="2000" dirty="0"/>
                        <a:t>50*0.9 = 45</a:t>
                      </a:r>
                    </a:p>
                  </a:txBody>
                  <a:tcPr/>
                </a:tc>
                <a:tc>
                  <a:txBody>
                    <a:bodyPr/>
                    <a:lstStyle/>
                    <a:p>
                      <a:pPr algn="ctr"/>
                      <a:r>
                        <a:rPr lang="en-US" sz="2000" dirty="0"/>
                        <a:t>117</a:t>
                      </a:r>
                    </a:p>
                  </a:txBody>
                  <a:tcPr/>
                </a:tc>
                <a:extLst>
                  <a:ext uri="{0D108BD9-81ED-4DB2-BD59-A6C34878D82A}">
                    <a16:rowId xmlns:a16="http://schemas.microsoft.com/office/drawing/2014/main" val="266549803"/>
                  </a:ext>
                </a:extLst>
              </a:tr>
              <a:tr h="370840">
                <a:tc>
                  <a:txBody>
                    <a:bodyPr/>
                    <a:lstStyle/>
                    <a:p>
                      <a:r>
                        <a:rPr lang="en-US" sz="2000" dirty="0"/>
                        <a:t>Exposure -</a:t>
                      </a:r>
                    </a:p>
                  </a:txBody>
                  <a:tcPr/>
                </a:tc>
                <a:tc>
                  <a:txBody>
                    <a:bodyPr/>
                    <a:lstStyle/>
                    <a:p>
                      <a:pPr algn="ctr"/>
                      <a:r>
                        <a:rPr lang="en-US" sz="2000" dirty="0"/>
                        <a:t>20*0.8 = 16</a:t>
                      </a:r>
                    </a:p>
                  </a:txBody>
                  <a:tcPr/>
                </a:tc>
                <a:tc>
                  <a:txBody>
                    <a:bodyPr/>
                    <a:lstStyle/>
                    <a:p>
                      <a:pPr algn="ctr"/>
                      <a:r>
                        <a:rPr lang="en-US" sz="2000" dirty="0"/>
                        <a:t>50*0.8 = 40</a:t>
                      </a:r>
                    </a:p>
                  </a:txBody>
                  <a:tcPr/>
                </a:tc>
                <a:tc>
                  <a:txBody>
                    <a:bodyPr/>
                    <a:lstStyle/>
                    <a:p>
                      <a:pPr algn="ctr"/>
                      <a:r>
                        <a:rPr lang="en-US" sz="2000" dirty="0"/>
                        <a:t>56</a:t>
                      </a:r>
                    </a:p>
                  </a:txBody>
                  <a:tcPr/>
                </a:tc>
                <a:extLst>
                  <a:ext uri="{0D108BD9-81ED-4DB2-BD59-A6C34878D82A}">
                    <a16:rowId xmlns:a16="http://schemas.microsoft.com/office/drawing/2014/main" val="1199748931"/>
                  </a:ext>
                </a:extLst>
              </a:tr>
              <a:tr h="370840">
                <a:tc>
                  <a:txBody>
                    <a:bodyPr/>
                    <a:lstStyle/>
                    <a:p>
                      <a:endParaRPr lang="en-US" sz="2000" dirty="0"/>
                    </a:p>
                  </a:txBody>
                  <a:tcPr/>
                </a:tc>
                <a:tc>
                  <a:txBody>
                    <a:bodyPr/>
                    <a:lstStyle/>
                    <a:p>
                      <a:pPr algn="ctr"/>
                      <a:r>
                        <a:rPr lang="en-US" sz="2000" dirty="0"/>
                        <a:t>88</a:t>
                      </a:r>
                    </a:p>
                  </a:txBody>
                  <a:tcPr/>
                </a:tc>
                <a:tc>
                  <a:txBody>
                    <a:bodyPr/>
                    <a:lstStyle/>
                    <a:p>
                      <a:pPr algn="ctr"/>
                      <a:r>
                        <a:rPr lang="en-US" sz="2000" dirty="0"/>
                        <a:t>85</a:t>
                      </a:r>
                    </a:p>
                  </a:txBody>
                  <a:tcPr/>
                </a:tc>
                <a:tc>
                  <a:txBody>
                    <a:bodyPr/>
                    <a:lstStyle/>
                    <a:p>
                      <a:pPr algn="ctr"/>
                      <a:r>
                        <a:rPr lang="en-US" sz="2000" dirty="0"/>
                        <a:t>173</a:t>
                      </a:r>
                    </a:p>
                  </a:txBody>
                  <a:tcPr/>
                </a:tc>
                <a:extLst>
                  <a:ext uri="{0D108BD9-81ED-4DB2-BD59-A6C34878D82A}">
                    <a16:rowId xmlns:a16="http://schemas.microsoft.com/office/drawing/2014/main" val="790723229"/>
                  </a:ext>
                </a:extLst>
              </a:tr>
            </a:tbl>
          </a:graphicData>
        </a:graphic>
      </p:graphicFrame>
      <p:sp>
        <p:nvSpPr>
          <p:cNvPr id="3" name="TextBox 2">
            <a:extLst>
              <a:ext uri="{FF2B5EF4-FFF2-40B4-BE49-F238E27FC236}">
                <a16:creationId xmlns:a16="http://schemas.microsoft.com/office/drawing/2014/main" id="{B91B5291-EE03-B442-A586-0C7530D2C610}"/>
              </a:ext>
            </a:extLst>
          </p:cNvPr>
          <p:cNvSpPr txBox="1"/>
          <p:nvPr/>
        </p:nvSpPr>
        <p:spPr>
          <a:xfrm>
            <a:off x="838200" y="1690688"/>
            <a:ext cx="10531094" cy="646331"/>
          </a:xfrm>
          <a:prstGeom prst="rect">
            <a:avLst/>
          </a:prstGeom>
          <a:noFill/>
        </p:spPr>
        <p:txBody>
          <a:bodyPr wrap="square" rtlCol="0">
            <a:spAutoFit/>
          </a:bodyPr>
          <a:lstStyle/>
          <a:p>
            <a:r>
              <a:rPr lang="en-US" dirty="0"/>
              <a:t>Second, how many people do we need to move from exposure + to exposure – and vice versa to find the biased result?</a:t>
            </a:r>
          </a:p>
        </p:txBody>
      </p:sp>
      <p:graphicFrame>
        <p:nvGraphicFramePr>
          <p:cNvPr id="6" name="Table 4">
            <a:extLst>
              <a:ext uri="{FF2B5EF4-FFF2-40B4-BE49-F238E27FC236}">
                <a16:creationId xmlns:a16="http://schemas.microsoft.com/office/drawing/2014/main" id="{B511E549-0233-3B40-B1AA-3AA1D0E70ED0}"/>
              </a:ext>
            </a:extLst>
          </p:cNvPr>
          <p:cNvGraphicFramePr>
            <a:graphicFrameLocks/>
          </p:cNvGraphicFramePr>
          <p:nvPr>
            <p:extLst>
              <p:ext uri="{D42A27DB-BD31-4B8C-83A1-F6EECF244321}">
                <p14:modId xmlns:p14="http://schemas.microsoft.com/office/powerpoint/2010/main" val="3254117807"/>
              </p:ext>
            </p:extLst>
          </p:nvPr>
        </p:nvGraphicFramePr>
        <p:xfrm>
          <a:off x="838200" y="4443969"/>
          <a:ext cx="10531094" cy="1584960"/>
        </p:xfrm>
        <a:graphic>
          <a:graphicData uri="http://schemas.openxmlformats.org/drawingml/2006/table">
            <a:tbl>
              <a:tblPr firstRow="1" bandRow="1">
                <a:tableStyleId>{8799B23B-EC83-4686-B30A-512413B5E67A}</a:tableStyleId>
              </a:tblPr>
              <a:tblGrid>
                <a:gridCol w="2644394">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gridCol w="2628900">
                  <a:extLst>
                    <a:ext uri="{9D8B030D-6E8A-4147-A177-3AD203B41FA5}">
                      <a16:colId xmlns:a16="http://schemas.microsoft.com/office/drawing/2014/main" val="3420696847"/>
                    </a:ext>
                  </a:extLst>
                </a:gridCol>
              </a:tblGrid>
              <a:tr h="370840">
                <a:tc>
                  <a:txBody>
                    <a:bodyPr/>
                    <a:lstStyle/>
                    <a:p>
                      <a:endParaRPr lang="en-US" sz="2000" dirty="0"/>
                    </a:p>
                  </a:txBody>
                  <a:tcPr/>
                </a:tc>
                <a:tc>
                  <a:txBody>
                    <a:bodyPr/>
                    <a:lstStyle/>
                    <a:p>
                      <a:pPr algn="ctr"/>
                      <a:r>
                        <a:rPr lang="en-US" sz="2000" dirty="0"/>
                        <a:t>Outcome +</a:t>
                      </a:r>
                    </a:p>
                  </a:txBody>
                  <a:tcPr/>
                </a:tc>
                <a:tc>
                  <a:txBody>
                    <a:bodyPr/>
                    <a:lstStyle/>
                    <a:p>
                      <a:pPr algn="ctr"/>
                      <a:r>
                        <a:rPr lang="en-US" sz="2000" dirty="0"/>
                        <a:t>Outcome -</a:t>
                      </a:r>
                    </a:p>
                  </a:txBody>
                  <a:tcPr/>
                </a:tc>
                <a:tc>
                  <a:txBody>
                    <a:bodyPr/>
                    <a:lstStyle/>
                    <a:p>
                      <a:endParaRPr lang="en-US" sz="2000"/>
                    </a:p>
                  </a:txBody>
                  <a:tcPr/>
                </a:tc>
                <a:extLst>
                  <a:ext uri="{0D108BD9-81ED-4DB2-BD59-A6C34878D82A}">
                    <a16:rowId xmlns:a16="http://schemas.microsoft.com/office/drawing/2014/main" val="805522592"/>
                  </a:ext>
                </a:extLst>
              </a:tr>
              <a:tr h="370840">
                <a:tc>
                  <a:txBody>
                    <a:bodyPr/>
                    <a:lstStyle/>
                    <a:p>
                      <a:r>
                        <a:rPr lang="en-US" sz="2000" dirty="0"/>
                        <a:t>Exposure +</a:t>
                      </a:r>
                    </a:p>
                  </a:txBody>
                  <a:tcPr/>
                </a:tc>
                <a:tc>
                  <a:txBody>
                    <a:bodyPr/>
                    <a:lstStyle/>
                    <a:p>
                      <a:pPr algn="ctr"/>
                      <a:r>
                        <a:rPr lang="en-US" sz="2000" dirty="0"/>
                        <a:t>20 - 16 = 4</a:t>
                      </a:r>
                    </a:p>
                  </a:txBody>
                  <a:tcPr/>
                </a:tc>
                <a:tc>
                  <a:txBody>
                    <a:bodyPr/>
                    <a:lstStyle/>
                    <a:p>
                      <a:pPr algn="ctr"/>
                      <a:r>
                        <a:rPr lang="en-US" sz="2000" dirty="0"/>
                        <a:t>50 - 40 = 10</a:t>
                      </a:r>
                    </a:p>
                  </a:txBody>
                  <a:tcPr/>
                </a:tc>
                <a:tc>
                  <a:txBody>
                    <a:bodyPr/>
                    <a:lstStyle/>
                    <a:p>
                      <a:pPr algn="ctr"/>
                      <a:r>
                        <a:rPr lang="en-US" sz="2000" dirty="0"/>
                        <a:t>117</a:t>
                      </a:r>
                    </a:p>
                  </a:txBody>
                  <a:tcPr/>
                </a:tc>
                <a:extLst>
                  <a:ext uri="{0D108BD9-81ED-4DB2-BD59-A6C34878D82A}">
                    <a16:rowId xmlns:a16="http://schemas.microsoft.com/office/drawing/2014/main" val="266549803"/>
                  </a:ext>
                </a:extLst>
              </a:tr>
              <a:tr h="370840">
                <a:tc>
                  <a:txBody>
                    <a:bodyPr/>
                    <a:lstStyle/>
                    <a:p>
                      <a:r>
                        <a:rPr lang="en-US" sz="2000" dirty="0"/>
                        <a:t>Exposure -</a:t>
                      </a:r>
                    </a:p>
                  </a:txBody>
                  <a:tcPr/>
                </a:tc>
                <a:tc>
                  <a:txBody>
                    <a:bodyPr/>
                    <a:lstStyle/>
                    <a:p>
                      <a:pPr algn="ctr"/>
                      <a:r>
                        <a:rPr lang="en-US" sz="2000" dirty="0"/>
                        <a:t>80 – 72 = 8</a:t>
                      </a:r>
                    </a:p>
                  </a:txBody>
                  <a:tcPr/>
                </a:tc>
                <a:tc>
                  <a:txBody>
                    <a:bodyPr/>
                    <a:lstStyle/>
                    <a:p>
                      <a:pPr algn="ctr"/>
                      <a:r>
                        <a:rPr lang="en-US" sz="2000" dirty="0"/>
                        <a:t>50 – 45 = 5</a:t>
                      </a:r>
                    </a:p>
                  </a:txBody>
                  <a:tcPr/>
                </a:tc>
                <a:tc>
                  <a:txBody>
                    <a:bodyPr/>
                    <a:lstStyle/>
                    <a:p>
                      <a:pPr algn="ctr"/>
                      <a:r>
                        <a:rPr lang="en-US" sz="2000" dirty="0"/>
                        <a:t>56</a:t>
                      </a:r>
                    </a:p>
                  </a:txBody>
                  <a:tcPr/>
                </a:tc>
                <a:extLst>
                  <a:ext uri="{0D108BD9-81ED-4DB2-BD59-A6C34878D82A}">
                    <a16:rowId xmlns:a16="http://schemas.microsoft.com/office/drawing/2014/main" val="1199748931"/>
                  </a:ext>
                </a:extLst>
              </a:tr>
              <a:tr h="370840">
                <a:tc>
                  <a:txBody>
                    <a:bodyPr/>
                    <a:lstStyle/>
                    <a:p>
                      <a:endParaRPr lang="en-US" sz="2000" dirty="0"/>
                    </a:p>
                  </a:txBody>
                  <a:tcPr/>
                </a:tc>
                <a:tc>
                  <a:txBody>
                    <a:bodyPr/>
                    <a:lstStyle/>
                    <a:p>
                      <a:pPr algn="ctr"/>
                      <a:r>
                        <a:rPr lang="en-US" sz="2000" dirty="0"/>
                        <a:t>12</a:t>
                      </a:r>
                    </a:p>
                  </a:txBody>
                  <a:tcPr/>
                </a:tc>
                <a:tc>
                  <a:txBody>
                    <a:bodyPr/>
                    <a:lstStyle/>
                    <a:p>
                      <a:pPr algn="ctr"/>
                      <a:r>
                        <a:rPr lang="en-US" sz="2000" dirty="0"/>
                        <a:t>85</a:t>
                      </a:r>
                    </a:p>
                  </a:txBody>
                  <a:tcPr/>
                </a:tc>
                <a:tc>
                  <a:txBody>
                    <a:bodyPr/>
                    <a:lstStyle/>
                    <a:p>
                      <a:pPr algn="ctr"/>
                      <a:r>
                        <a:rPr lang="en-US" sz="2000" dirty="0"/>
                        <a:t>173</a:t>
                      </a:r>
                    </a:p>
                  </a:txBody>
                  <a:tcPr/>
                </a:tc>
                <a:extLst>
                  <a:ext uri="{0D108BD9-81ED-4DB2-BD59-A6C34878D82A}">
                    <a16:rowId xmlns:a16="http://schemas.microsoft.com/office/drawing/2014/main" val="790723229"/>
                  </a:ext>
                </a:extLst>
              </a:tr>
            </a:tbl>
          </a:graphicData>
        </a:graphic>
      </p:graphicFrame>
    </p:spTree>
    <p:extLst>
      <p:ext uri="{BB962C8B-B14F-4D97-AF65-F5344CB8AC3E}">
        <p14:creationId xmlns:p14="http://schemas.microsoft.com/office/powerpoint/2010/main" val="393602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CDF3C7EE-AFB4-344D-839D-39022451D21B}"/>
              </a:ext>
            </a:extLst>
          </p:cNvPr>
          <p:cNvSpPr/>
          <p:nvPr/>
        </p:nvSpPr>
        <p:spPr>
          <a:xfrm>
            <a:off x="352168" y="323336"/>
            <a:ext cx="4806779" cy="175465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Description</a:t>
            </a:r>
          </a:p>
        </p:txBody>
      </p:sp>
      <p:sp>
        <p:nvSpPr>
          <p:cNvPr id="3" name="Rounded Rectangle 2">
            <a:extLst>
              <a:ext uri="{FF2B5EF4-FFF2-40B4-BE49-F238E27FC236}">
                <a16:creationId xmlns:a16="http://schemas.microsoft.com/office/drawing/2014/main" id="{51F3C831-2F27-EB49-8D21-85BE20287E7B}"/>
              </a:ext>
            </a:extLst>
          </p:cNvPr>
          <p:cNvSpPr/>
          <p:nvPr/>
        </p:nvSpPr>
        <p:spPr>
          <a:xfrm>
            <a:off x="352167" y="2551670"/>
            <a:ext cx="4806779" cy="175465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Association/Prediction</a:t>
            </a:r>
          </a:p>
        </p:txBody>
      </p:sp>
      <p:sp>
        <p:nvSpPr>
          <p:cNvPr id="4" name="Rounded Rectangle 3">
            <a:extLst>
              <a:ext uri="{FF2B5EF4-FFF2-40B4-BE49-F238E27FC236}">
                <a16:creationId xmlns:a16="http://schemas.microsoft.com/office/drawing/2014/main" id="{30DFF5F6-EEE1-0C41-B6B3-C5B433001736}"/>
              </a:ext>
            </a:extLst>
          </p:cNvPr>
          <p:cNvSpPr/>
          <p:nvPr/>
        </p:nvSpPr>
        <p:spPr>
          <a:xfrm>
            <a:off x="352167" y="4780004"/>
            <a:ext cx="4806779" cy="175465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Explanation</a:t>
            </a:r>
          </a:p>
        </p:txBody>
      </p:sp>
      <p:sp>
        <p:nvSpPr>
          <p:cNvPr id="7" name="Half Frame 6">
            <a:extLst>
              <a:ext uri="{FF2B5EF4-FFF2-40B4-BE49-F238E27FC236}">
                <a16:creationId xmlns:a16="http://schemas.microsoft.com/office/drawing/2014/main" id="{5EE831EC-9198-FD47-AD32-2A1ABDE27616}"/>
              </a:ext>
            </a:extLst>
          </p:cNvPr>
          <p:cNvSpPr/>
          <p:nvPr/>
        </p:nvSpPr>
        <p:spPr>
          <a:xfrm rot="8038543">
            <a:off x="3419046" y="1667647"/>
            <a:ext cx="3683000" cy="3522704"/>
          </a:xfrm>
          <a:prstGeom prst="halfFrame">
            <a:avLst>
              <a:gd name="adj1" fmla="val 10260"/>
              <a:gd name="adj2" fmla="val 111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a:extLst>
              <a:ext uri="{FF2B5EF4-FFF2-40B4-BE49-F238E27FC236}">
                <a16:creationId xmlns:a16="http://schemas.microsoft.com/office/drawing/2014/main" id="{25DD29AC-569F-FA43-80A1-5DF0107537CA}"/>
              </a:ext>
            </a:extLst>
          </p:cNvPr>
          <p:cNvSpPr/>
          <p:nvPr/>
        </p:nvSpPr>
        <p:spPr>
          <a:xfrm>
            <a:off x="7997510" y="2641601"/>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TRUTH</a:t>
            </a:r>
          </a:p>
        </p:txBody>
      </p:sp>
    </p:spTree>
    <p:extLst>
      <p:ext uri="{BB962C8B-B14F-4D97-AF65-F5344CB8AC3E}">
        <p14:creationId xmlns:p14="http://schemas.microsoft.com/office/powerpoint/2010/main" val="1851301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3D62E7F-96F9-5F44-8765-5BAA6FD24A6E}"/>
              </a:ext>
            </a:extLst>
          </p:cNvPr>
          <p:cNvGraphicFramePr>
            <a:graphicFrameLocks noGrp="1"/>
          </p:cNvGraphicFramePr>
          <p:nvPr>
            <p:ph idx="1"/>
            <p:extLst>
              <p:ext uri="{D42A27DB-BD31-4B8C-83A1-F6EECF244321}">
                <p14:modId xmlns:p14="http://schemas.microsoft.com/office/powerpoint/2010/main" val="625972578"/>
              </p:ext>
            </p:extLst>
          </p:nvPr>
        </p:nvGraphicFramePr>
        <p:xfrm>
          <a:off x="822706" y="419060"/>
          <a:ext cx="10531094" cy="1584960"/>
        </p:xfrm>
        <a:graphic>
          <a:graphicData uri="http://schemas.openxmlformats.org/drawingml/2006/table">
            <a:tbl>
              <a:tblPr firstRow="1" bandRow="1">
                <a:tableStyleId>{8799B23B-EC83-4686-B30A-512413B5E67A}</a:tableStyleId>
              </a:tblPr>
              <a:tblGrid>
                <a:gridCol w="2644394">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gridCol w="2628900">
                  <a:extLst>
                    <a:ext uri="{9D8B030D-6E8A-4147-A177-3AD203B41FA5}">
                      <a16:colId xmlns:a16="http://schemas.microsoft.com/office/drawing/2014/main" val="3420696847"/>
                    </a:ext>
                  </a:extLst>
                </a:gridCol>
              </a:tblGrid>
              <a:tr h="370840">
                <a:tc>
                  <a:txBody>
                    <a:bodyPr/>
                    <a:lstStyle/>
                    <a:p>
                      <a:endParaRPr lang="en-US" sz="2000" dirty="0"/>
                    </a:p>
                  </a:txBody>
                  <a:tcPr/>
                </a:tc>
                <a:tc>
                  <a:txBody>
                    <a:bodyPr/>
                    <a:lstStyle/>
                    <a:p>
                      <a:pPr algn="ctr"/>
                      <a:r>
                        <a:rPr lang="en-US" sz="2000" dirty="0"/>
                        <a:t>Outcome +</a:t>
                      </a:r>
                    </a:p>
                  </a:txBody>
                  <a:tcPr/>
                </a:tc>
                <a:tc>
                  <a:txBody>
                    <a:bodyPr/>
                    <a:lstStyle/>
                    <a:p>
                      <a:pPr algn="ctr"/>
                      <a:r>
                        <a:rPr lang="en-US" sz="2000" dirty="0"/>
                        <a:t>Outcome -</a:t>
                      </a:r>
                    </a:p>
                  </a:txBody>
                  <a:tcPr/>
                </a:tc>
                <a:tc>
                  <a:txBody>
                    <a:bodyPr/>
                    <a:lstStyle/>
                    <a:p>
                      <a:endParaRPr lang="en-US" sz="2000"/>
                    </a:p>
                  </a:txBody>
                  <a:tcPr/>
                </a:tc>
                <a:extLst>
                  <a:ext uri="{0D108BD9-81ED-4DB2-BD59-A6C34878D82A}">
                    <a16:rowId xmlns:a16="http://schemas.microsoft.com/office/drawing/2014/main" val="805522592"/>
                  </a:ext>
                </a:extLst>
              </a:tr>
              <a:tr h="370840">
                <a:tc>
                  <a:txBody>
                    <a:bodyPr/>
                    <a:lstStyle/>
                    <a:p>
                      <a:r>
                        <a:rPr lang="en-US" sz="2000" dirty="0"/>
                        <a:t>Exposure +</a:t>
                      </a:r>
                    </a:p>
                  </a:txBody>
                  <a:tcPr/>
                </a:tc>
                <a:tc>
                  <a:txBody>
                    <a:bodyPr/>
                    <a:lstStyle/>
                    <a:p>
                      <a:pPr algn="ctr"/>
                      <a:r>
                        <a:rPr lang="en-US" sz="2000" dirty="0"/>
                        <a:t>80*0.9 = 72</a:t>
                      </a:r>
                    </a:p>
                  </a:txBody>
                  <a:tcPr/>
                </a:tc>
                <a:tc>
                  <a:txBody>
                    <a:bodyPr/>
                    <a:lstStyle/>
                    <a:p>
                      <a:pPr algn="ctr"/>
                      <a:r>
                        <a:rPr lang="en-US" sz="2000" dirty="0"/>
                        <a:t>50*0.9 = 45</a:t>
                      </a:r>
                    </a:p>
                  </a:txBody>
                  <a:tcPr/>
                </a:tc>
                <a:tc>
                  <a:txBody>
                    <a:bodyPr/>
                    <a:lstStyle/>
                    <a:p>
                      <a:pPr algn="ctr"/>
                      <a:r>
                        <a:rPr lang="en-US" sz="2000" dirty="0"/>
                        <a:t>117</a:t>
                      </a:r>
                    </a:p>
                  </a:txBody>
                  <a:tcPr/>
                </a:tc>
                <a:extLst>
                  <a:ext uri="{0D108BD9-81ED-4DB2-BD59-A6C34878D82A}">
                    <a16:rowId xmlns:a16="http://schemas.microsoft.com/office/drawing/2014/main" val="266549803"/>
                  </a:ext>
                </a:extLst>
              </a:tr>
              <a:tr h="370840">
                <a:tc>
                  <a:txBody>
                    <a:bodyPr/>
                    <a:lstStyle/>
                    <a:p>
                      <a:r>
                        <a:rPr lang="en-US" sz="2000" dirty="0"/>
                        <a:t>Exposure -</a:t>
                      </a:r>
                    </a:p>
                  </a:txBody>
                  <a:tcPr/>
                </a:tc>
                <a:tc>
                  <a:txBody>
                    <a:bodyPr/>
                    <a:lstStyle/>
                    <a:p>
                      <a:pPr algn="ctr"/>
                      <a:r>
                        <a:rPr lang="en-US" sz="2000" dirty="0"/>
                        <a:t>20*0.8 = 16</a:t>
                      </a:r>
                    </a:p>
                  </a:txBody>
                  <a:tcPr/>
                </a:tc>
                <a:tc>
                  <a:txBody>
                    <a:bodyPr/>
                    <a:lstStyle/>
                    <a:p>
                      <a:pPr algn="ctr"/>
                      <a:r>
                        <a:rPr lang="en-US" sz="2000" dirty="0"/>
                        <a:t>50*0.8 = 40</a:t>
                      </a:r>
                    </a:p>
                  </a:txBody>
                  <a:tcPr/>
                </a:tc>
                <a:tc>
                  <a:txBody>
                    <a:bodyPr/>
                    <a:lstStyle/>
                    <a:p>
                      <a:pPr algn="ctr"/>
                      <a:r>
                        <a:rPr lang="en-US" sz="2000" dirty="0"/>
                        <a:t>56</a:t>
                      </a:r>
                    </a:p>
                  </a:txBody>
                  <a:tcPr/>
                </a:tc>
                <a:extLst>
                  <a:ext uri="{0D108BD9-81ED-4DB2-BD59-A6C34878D82A}">
                    <a16:rowId xmlns:a16="http://schemas.microsoft.com/office/drawing/2014/main" val="1199748931"/>
                  </a:ext>
                </a:extLst>
              </a:tr>
              <a:tr h="370840">
                <a:tc>
                  <a:txBody>
                    <a:bodyPr/>
                    <a:lstStyle/>
                    <a:p>
                      <a:endParaRPr lang="en-US" sz="2000" dirty="0"/>
                    </a:p>
                  </a:txBody>
                  <a:tcPr/>
                </a:tc>
                <a:tc>
                  <a:txBody>
                    <a:bodyPr/>
                    <a:lstStyle/>
                    <a:p>
                      <a:pPr algn="ctr"/>
                      <a:r>
                        <a:rPr lang="en-US" sz="2000" dirty="0"/>
                        <a:t>88</a:t>
                      </a:r>
                    </a:p>
                  </a:txBody>
                  <a:tcPr/>
                </a:tc>
                <a:tc>
                  <a:txBody>
                    <a:bodyPr/>
                    <a:lstStyle/>
                    <a:p>
                      <a:pPr algn="ctr"/>
                      <a:r>
                        <a:rPr lang="en-US" sz="2000" dirty="0"/>
                        <a:t>85</a:t>
                      </a:r>
                    </a:p>
                  </a:txBody>
                  <a:tcPr/>
                </a:tc>
                <a:tc>
                  <a:txBody>
                    <a:bodyPr/>
                    <a:lstStyle/>
                    <a:p>
                      <a:pPr algn="ctr"/>
                      <a:r>
                        <a:rPr lang="en-US" sz="2000" dirty="0"/>
                        <a:t>173</a:t>
                      </a:r>
                    </a:p>
                  </a:txBody>
                  <a:tcPr/>
                </a:tc>
                <a:extLst>
                  <a:ext uri="{0D108BD9-81ED-4DB2-BD59-A6C34878D82A}">
                    <a16:rowId xmlns:a16="http://schemas.microsoft.com/office/drawing/2014/main" val="790723229"/>
                  </a:ext>
                </a:extLst>
              </a:tr>
            </a:tbl>
          </a:graphicData>
        </a:graphic>
      </p:graphicFrame>
      <p:sp>
        <p:nvSpPr>
          <p:cNvPr id="3" name="TextBox 2">
            <a:extLst>
              <a:ext uri="{FF2B5EF4-FFF2-40B4-BE49-F238E27FC236}">
                <a16:creationId xmlns:a16="http://schemas.microsoft.com/office/drawing/2014/main" id="{B91B5291-EE03-B442-A586-0C7530D2C610}"/>
              </a:ext>
            </a:extLst>
          </p:cNvPr>
          <p:cNvSpPr txBox="1"/>
          <p:nvPr/>
        </p:nvSpPr>
        <p:spPr>
          <a:xfrm>
            <a:off x="853694" y="2260043"/>
            <a:ext cx="10531094" cy="369332"/>
          </a:xfrm>
          <a:prstGeom prst="rect">
            <a:avLst/>
          </a:prstGeom>
          <a:noFill/>
        </p:spPr>
        <p:txBody>
          <a:bodyPr wrap="square" rtlCol="0">
            <a:spAutoFit/>
          </a:bodyPr>
          <a:lstStyle/>
          <a:p>
            <a:r>
              <a:rPr lang="en-US" dirty="0"/>
              <a:t>Second, how many people do we need to move from exposure + to exposure – and vice versa?</a:t>
            </a:r>
          </a:p>
        </p:txBody>
      </p:sp>
      <p:graphicFrame>
        <p:nvGraphicFramePr>
          <p:cNvPr id="6" name="Table 4">
            <a:extLst>
              <a:ext uri="{FF2B5EF4-FFF2-40B4-BE49-F238E27FC236}">
                <a16:creationId xmlns:a16="http://schemas.microsoft.com/office/drawing/2014/main" id="{B511E549-0233-3B40-B1AA-3AA1D0E70ED0}"/>
              </a:ext>
            </a:extLst>
          </p:cNvPr>
          <p:cNvGraphicFramePr>
            <a:graphicFrameLocks/>
          </p:cNvGraphicFramePr>
          <p:nvPr>
            <p:extLst>
              <p:ext uri="{D42A27DB-BD31-4B8C-83A1-F6EECF244321}">
                <p14:modId xmlns:p14="http://schemas.microsoft.com/office/powerpoint/2010/main" val="355337586"/>
              </p:ext>
            </p:extLst>
          </p:nvPr>
        </p:nvGraphicFramePr>
        <p:xfrm>
          <a:off x="822706" y="2679102"/>
          <a:ext cx="10531094" cy="1584960"/>
        </p:xfrm>
        <a:graphic>
          <a:graphicData uri="http://schemas.openxmlformats.org/drawingml/2006/table">
            <a:tbl>
              <a:tblPr firstRow="1" bandRow="1">
                <a:tableStyleId>{8799B23B-EC83-4686-B30A-512413B5E67A}</a:tableStyleId>
              </a:tblPr>
              <a:tblGrid>
                <a:gridCol w="2644394">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gridCol w="2628900">
                  <a:extLst>
                    <a:ext uri="{9D8B030D-6E8A-4147-A177-3AD203B41FA5}">
                      <a16:colId xmlns:a16="http://schemas.microsoft.com/office/drawing/2014/main" val="3420696847"/>
                    </a:ext>
                  </a:extLst>
                </a:gridCol>
              </a:tblGrid>
              <a:tr h="370840">
                <a:tc>
                  <a:txBody>
                    <a:bodyPr/>
                    <a:lstStyle/>
                    <a:p>
                      <a:endParaRPr lang="en-US" sz="2000" dirty="0"/>
                    </a:p>
                  </a:txBody>
                  <a:tcPr/>
                </a:tc>
                <a:tc>
                  <a:txBody>
                    <a:bodyPr/>
                    <a:lstStyle/>
                    <a:p>
                      <a:pPr algn="ctr"/>
                      <a:r>
                        <a:rPr lang="en-US" sz="2000" dirty="0"/>
                        <a:t>Outcome +</a:t>
                      </a:r>
                    </a:p>
                  </a:txBody>
                  <a:tcPr/>
                </a:tc>
                <a:tc>
                  <a:txBody>
                    <a:bodyPr/>
                    <a:lstStyle/>
                    <a:p>
                      <a:pPr algn="ctr"/>
                      <a:r>
                        <a:rPr lang="en-US" sz="2000" dirty="0"/>
                        <a:t>Outcome -</a:t>
                      </a:r>
                    </a:p>
                  </a:txBody>
                  <a:tcPr/>
                </a:tc>
                <a:tc>
                  <a:txBody>
                    <a:bodyPr/>
                    <a:lstStyle/>
                    <a:p>
                      <a:endParaRPr lang="en-US" sz="2000"/>
                    </a:p>
                  </a:txBody>
                  <a:tcPr/>
                </a:tc>
                <a:extLst>
                  <a:ext uri="{0D108BD9-81ED-4DB2-BD59-A6C34878D82A}">
                    <a16:rowId xmlns:a16="http://schemas.microsoft.com/office/drawing/2014/main" val="805522592"/>
                  </a:ext>
                </a:extLst>
              </a:tr>
              <a:tr h="370840">
                <a:tc>
                  <a:txBody>
                    <a:bodyPr/>
                    <a:lstStyle/>
                    <a:p>
                      <a:r>
                        <a:rPr lang="en-US" sz="2000" dirty="0"/>
                        <a:t>Exposure +</a:t>
                      </a:r>
                    </a:p>
                  </a:txBody>
                  <a:tcPr/>
                </a:tc>
                <a:tc>
                  <a:txBody>
                    <a:bodyPr/>
                    <a:lstStyle/>
                    <a:p>
                      <a:pPr algn="ctr"/>
                      <a:r>
                        <a:rPr lang="en-US" sz="2000" dirty="0"/>
                        <a:t>20 - 16 = 4</a:t>
                      </a:r>
                    </a:p>
                  </a:txBody>
                  <a:tcPr/>
                </a:tc>
                <a:tc>
                  <a:txBody>
                    <a:bodyPr/>
                    <a:lstStyle/>
                    <a:p>
                      <a:pPr algn="ctr"/>
                      <a:r>
                        <a:rPr lang="en-US" sz="2000" dirty="0"/>
                        <a:t>50 - 40 = 10</a:t>
                      </a:r>
                    </a:p>
                  </a:txBody>
                  <a:tcPr/>
                </a:tc>
                <a:tc>
                  <a:txBody>
                    <a:bodyPr/>
                    <a:lstStyle/>
                    <a:p>
                      <a:pPr algn="ctr"/>
                      <a:r>
                        <a:rPr lang="en-US" sz="2000" dirty="0"/>
                        <a:t>14</a:t>
                      </a:r>
                    </a:p>
                  </a:txBody>
                  <a:tcPr/>
                </a:tc>
                <a:extLst>
                  <a:ext uri="{0D108BD9-81ED-4DB2-BD59-A6C34878D82A}">
                    <a16:rowId xmlns:a16="http://schemas.microsoft.com/office/drawing/2014/main" val="266549803"/>
                  </a:ext>
                </a:extLst>
              </a:tr>
              <a:tr h="370840">
                <a:tc>
                  <a:txBody>
                    <a:bodyPr/>
                    <a:lstStyle/>
                    <a:p>
                      <a:r>
                        <a:rPr lang="en-US" sz="2000" dirty="0"/>
                        <a:t>Exposure -</a:t>
                      </a:r>
                    </a:p>
                  </a:txBody>
                  <a:tcPr/>
                </a:tc>
                <a:tc>
                  <a:txBody>
                    <a:bodyPr/>
                    <a:lstStyle/>
                    <a:p>
                      <a:pPr algn="ctr"/>
                      <a:r>
                        <a:rPr lang="en-US" sz="2000" dirty="0"/>
                        <a:t>80 – 72 = 8</a:t>
                      </a:r>
                    </a:p>
                  </a:txBody>
                  <a:tcPr/>
                </a:tc>
                <a:tc>
                  <a:txBody>
                    <a:bodyPr/>
                    <a:lstStyle/>
                    <a:p>
                      <a:pPr algn="ctr"/>
                      <a:r>
                        <a:rPr lang="en-US" sz="2000" dirty="0"/>
                        <a:t>50 – 45 = 5</a:t>
                      </a:r>
                    </a:p>
                  </a:txBody>
                  <a:tcPr/>
                </a:tc>
                <a:tc>
                  <a:txBody>
                    <a:bodyPr/>
                    <a:lstStyle/>
                    <a:p>
                      <a:pPr algn="ctr"/>
                      <a:r>
                        <a:rPr lang="en-US" sz="2000" dirty="0"/>
                        <a:t>13</a:t>
                      </a:r>
                    </a:p>
                  </a:txBody>
                  <a:tcPr/>
                </a:tc>
                <a:extLst>
                  <a:ext uri="{0D108BD9-81ED-4DB2-BD59-A6C34878D82A}">
                    <a16:rowId xmlns:a16="http://schemas.microsoft.com/office/drawing/2014/main" val="1199748931"/>
                  </a:ext>
                </a:extLst>
              </a:tr>
              <a:tr h="370840">
                <a:tc>
                  <a:txBody>
                    <a:bodyPr/>
                    <a:lstStyle/>
                    <a:p>
                      <a:endParaRPr lang="en-US" sz="2000" dirty="0"/>
                    </a:p>
                  </a:txBody>
                  <a:tcPr/>
                </a:tc>
                <a:tc>
                  <a:txBody>
                    <a:bodyPr/>
                    <a:lstStyle/>
                    <a:p>
                      <a:pPr algn="ctr"/>
                      <a:r>
                        <a:rPr lang="en-US" sz="2000" dirty="0"/>
                        <a:t>12</a:t>
                      </a:r>
                    </a:p>
                  </a:txBody>
                  <a:tcPr/>
                </a:tc>
                <a:tc>
                  <a:txBody>
                    <a:bodyPr/>
                    <a:lstStyle/>
                    <a:p>
                      <a:pPr algn="ctr"/>
                      <a:r>
                        <a:rPr lang="en-US" sz="2000" dirty="0"/>
                        <a:t>15</a:t>
                      </a:r>
                    </a:p>
                  </a:txBody>
                  <a:tcPr/>
                </a:tc>
                <a:tc>
                  <a:txBody>
                    <a:bodyPr/>
                    <a:lstStyle/>
                    <a:p>
                      <a:pPr algn="ctr"/>
                      <a:r>
                        <a:rPr lang="en-US" sz="2000" dirty="0"/>
                        <a:t>27</a:t>
                      </a:r>
                    </a:p>
                  </a:txBody>
                  <a:tcPr/>
                </a:tc>
                <a:extLst>
                  <a:ext uri="{0D108BD9-81ED-4DB2-BD59-A6C34878D82A}">
                    <a16:rowId xmlns:a16="http://schemas.microsoft.com/office/drawing/2014/main" val="790723229"/>
                  </a:ext>
                </a:extLst>
              </a:tr>
            </a:tbl>
          </a:graphicData>
        </a:graphic>
      </p:graphicFrame>
      <p:sp>
        <p:nvSpPr>
          <p:cNvPr id="7" name="TextBox 6">
            <a:extLst>
              <a:ext uri="{FF2B5EF4-FFF2-40B4-BE49-F238E27FC236}">
                <a16:creationId xmlns:a16="http://schemas.microsoft.com/office/drawing/2014/main" id="{C9A85152-1A23-D34A-B681-115574E4399C}"/>
              </a:ext>
            </a:extLst>
          </p:cNvPr>
          <p:cNvSpPr txBox="1"/>
          <p:nvPr/>
        </p:nvSpPr>
        <p:spPr>
          <a:xfrm>
            <a:off x="838200" y="49728"/>
            <a:ext cx="10531094" cy="369332"/>
          </a:xfrm>
          <a:prstGeom prst="rect">
            <a:avLst/>
          </a:prstGeom>
          <a:noFill/>
        </p:spPr>
        <p:txBody>
          <a:bodyPr wrap="square" rtlCol="0">
            <a:spAutoFit/>
          </a:bodyPr>
          <a:lstStyle/>
          <a:p>
            <a:r>
              <a:rPr lang="en-US" dirty="0"/>
              <a:t>First, how many people from the true distribution below were miscategorized in the observed distribution?</a:t>
            </a:r>
          </a:p>
        </p:txBody>
      </p:sp>
      <p:sp>
        <p:nvSpPr>
          <p:cNvPr id="8" name="TextBox 7">
            <a:extLst>
              <a:ext uri="{FF2B5EF4-FFF2-40B4-BE49-F238E27FC236}">
                <a16:creationId xmlns:a16="http://schemas.microsoft.com/office/drawing/2014/main" id="{BDFC09D8-AB8D-E94A-980B-0E3387531275}"/>
              </a:ext>
            </a:extLst>
          </p:cNvPr>
          <p:cNvSpPr txBox="1"/>
          <p:nvPr/>
        </p:nvSpPr>
        <p:spPr>
          <a:xfrm>
            <a:off x="838200" y="4676181"/>
            <a:ext cx="10531094" cy="369332"/>
          </a:xfrm>
          <a:prstGeom prst="rect">
            <a:avLst/>
          </a:prstGeom>
          <a:noFill/>
        </p:spPr>
        <p:txBody>
          <a:bodyPr wrap="square" rtlCol="0">
            <a:spAutoFit/>
          </a:bodyPr>
          <a:lstStyle/>
          <a:p>
            <a:r>
              <a:rPr lang="en-US" dirty="0"/>
              <a:t>Third, add people to wrong category so that we can see the effect of misclassification…</a:t>
            </a:r>
          </a:p>
        </p:txBody>
      </p:sp>
      <p:graphicFrame>
        <p:nvGraphicFramePr>
          <p:cNvPr id="9" name="Table 4">
            <a:extLst>
              <a:ext uri="{FF2B5EF4-FFF2-40B4-BE49-F238E27FC236}">
                <a16:creationId xmlns:a16="http://schemas.microsoft.com/office/drawing/2014/main" id="{D5260641-87FE-E14D-9832-7802D188E1CC}"/>
              </a:ext>
            </a:extLst>
          </p:cNvPr>
          <p:cNvGraphicFramePr>
            <a:graphicFrameLocks/>
          </p:cNvGraphicFramePr>
          <p:nvPr>
            <p:extLst>
              <p:ext uri="{D42A27DB-BD31-4B8C-83A1-F6EECF244321}">
                <p14:modId xmlns:p14="http://schemas.microsoft.com/office/powerpoint/2010/main" val="3390980389"/>
              </p:ext>
            </p:extLst>
          </p:nvPr>
        </p:nvGraphicFramePr>
        <p:xfrm>
          <a:off x="822706" y="5095240"/>
          <a:ext cx="10531094" cy="1584960"/>
        </p:xfrm>
        <a:graphic>
          <a:graphicData uri="http://schemas.openxmlformats.org/drawingml/2006/table">
            <a:tbl>
              <a:tblPr firstRow="1" bandRow="1">
                <a:tableStyleId>{8799B23B-EC83-4686-B30A-512413B5E67A}</a:tableStyleId>
              </a:tblPr>
              <a:tblGrid>
                <a:gridCol w="2644394">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gridCol w="2628900">
                  <a:extLst>
                    <a:ext uri="{9D8B030D-6E8A-4147-A177-3AD203B41FA5}">
                      <a16:colId xmlns:a16="http://schemas.microsoft.com/office/drawing/2014/main" val="3420696847"/>
                    </a:ext>
                  </a:extLst>
                </a:gridCol>
              </a:tblGrid>
              <a:tr h="370840">
                <a:tc>
                  <a:txBody>
                    <a:bodyPr/>
                    <a:lstStyle/>
                    <a:p>
                      <a:endParaRPr lang="en-US" sz="2000" dirty="0"/>
                    </a:p>
                  </a:txBody>
                  <a:tcPr/>
                </a:tc>
                <a:tc>
                  <a:txBody>
                    <a:bodyPr/>
                    <a:lstStyle/>
                    <a:p>
                      <a:pPr algn="ctr"/>
                      <a:r>
                        <a:rPr lang="en-US" sz="2000" dirty="0"/>
                        <a:t>Outcome +</a:t>
                      </a:r>
                    </a:p>
                  </a:txBody>
                  <a:tcPr/>
                </a:tc>
                <a:tc>
                  <a:txBody>
                    <a:bodyPr/>
                    <a:lstStyle/>
                    <a:p>
                      <a:pPr algn="ctr"/>
                      <a:r>
                        <a:rPr lang="en-US" sz="2000" dirty="0"/>
                        <a:t>Outcome -</a:t>
                      </a:r>
                    </a:p>
                  </a:txBody>
                  <a:tcPr/>
                </a:tc>
                <a:tc>
                  <a:txBody>
                    <a:bodyPr/>
                    <a:lstStyle/>
                    <a:p>
                      <a:endParaRPr lang="en-US" sz="2000"/>
                    </a:p>
                  </a:txBody>
                  <a:tcPr/>
                </a:tc>
                <a:extLst>
                  <a:ext uri="{0D108BD9-81ED-4DB2-BD59-A6C34878D82A}">
                    <a16:rowId xmlns:a16="http://schemas.microsoft.com/office/drawing/2014/main" val="805522592"/>
                  </a:ext>
                </a:extLst>
              </a:tr>
              <a:tr h="370840">
                <a:tc>
                  <a:txBody>
                    <a:bodyPr/>
                    <a:lstStyle/>
                    <a:p>
                      <a:r>
                        <a:rPr lang="en-US" sz="2000" dirty="0"/>
                        <a:t>Exposure +</a:t>
                      </a:r>
                    </a:p>
                  </a:txBody>
                  <a:tcPr/>
                </a:tc>
                <a:tc>
                  <a:txBody>
                    <a:bodyPr/>
                    <a:lstStyle/>
                    <a:p>
                      <a:pPr algn="ctr"/>
                      <a:r>
                        <a:rPr lang="en-US" sz="2000" dirty="0"/>
                        <a:t>72 + 4 = 76</a:t>
                      </a:r>
                    </a:p>
                  </a:txBody>
                  <a:tcPr/>
                </a:tc>
                <a:tc>
                  <a:txBody>
                    <a:bodyPr/>
                    <a:lstStyle/>
                    <a:p>
                      <a:pPr algn="ctr"/>
                      <a:r>
                        <a:rPr lang="en-US" sz="2000" dirty="0"/>
                        <a:t>45 + 10 = 55</a:t>
                      </a:r>
                    </a:p>
                  </a:txBody>
                  <a:tcPr/>
                </a:tc>
                <a:tc>
                  <a:txBody>
                    <a:bodyPr/>
                    <a:lstStyle/>
                    <a:p>
                      <a:pPr algn="ctr"/>
                      <a:r>
                        <a:rPr lang="en-US" sz="2000" dirty="0"/>
                        <a:t>131</a:t>
                      </a:r>
                    </a:p>
                  </a:txBody>
                  <a:tcPr/>
                </a:tc>
                <a:extLst>
                  <a:ext uri="{0D108BD9-81ED-4DB2-BD59-A6C34878D82A}">
                    <a16:rowId xmlns:a16="http://schemas.microsoft.com/office/drawing/2014/main" val="266549803"/>
                  </a:ext>
                </a:extLst>
              </a:tr>
              <a:tr h="370840">
                <a:tc>
                  <a:txBody>
                    <a:bodyPr/>
                    <a:lstStyle/>
                    <a:p>
                      <a:r>
                        <a:rPr lang="en-US" sz="2000" dirty="0"/>
                        <a:t>Exposure -</a:t>
                      </a:r>
                    </a:p>
                  </a:txBody>
                  <a:tcPr/>
                </a:tc>
                <a:tc>
                  <a:txBody>
                    <a:bodyPr/>
                    <a:lstStyle/>
                    <a:p>
                      <a:pPr algn="ctr"/>
                      <a:r>
                        <a:rPr lang="en-US" sz="2000" dirty="0"/>
                        <a:t>16 + 8 = 24</a:t>
                      </a:r>
                    </a:p>
                  </a:txBody>
                  <a:tcPr/>
                </a:tc>
                <a:tc>
                  <a:txBody>
                    <a:bodyPr/>
                    <a:lstStyle/>
                    <a:p>
                      <a:pPr algn="ctr"/>
                      <a:r>
                        <a:rPr lang="en-US" sz="2000" dirty="0"/>
                        <a:t>40 + 5 = 45</a:t>
                      </a:r>
                    </a:p>
                  </a:txBody>
                  <a:tcPr/>
                </a:tc>
                <a:tc>
                  <a:txBody>
                    <a:bodyPr/>
                    <a:lstStyle/>
                    <a:p>
                      <a:pPr algn="ctr"/>
                      <a:r>
                        <a:rPr lang="en-US" sz="2000" dirty="0"/>
                        <a:t>69</a:t>
                      </a:r>
                    </a:p>
                  </a:txBody>
                  <a:tcPr/>
                </a:tc>
                <a:extLst>
                  <a:ext uri="{0D108BD9-81ED-4DB2-BD59-A6C34878D82A}">
                    <a16:rowId xmlns:a16="http://schemas.microsoft.com/office/drawing/2014/main" val="1199748931"/>
                  </a:ext>
                </a:extLst>
              </a:tr>
              <a:tr h="370840">
                <a:tc>
                  <a:txBody>
                    <a:bodyPr/>
                    <a:lstStyle/>
                    <a:p>
                      <a:endParaRPr lang="en-US" sz="2000" dirty="0"/>
                    </a:p>
                  </a:txBody>
                  <a:tcPr/>
                </a:tc>
                <a:tc>
                  <a:txBody>
                    <a:bodyPr/>
                    <a:lstStyle/>
                    <a:p>
                      <a:pPr algn="ctr"/>
                      <a:r>
                        <a:rPr lang="en-US" sz="2000" dirty="0"/>
                        <a:t>100</a:t>
                      </a:r>
                    </a:p>
                  </a:txBody>
                  <a:tcPr/>
                </a:tc>
                <a:tc>
                  <a:txBody>
                    <a:bodyPr/>
                    <a:lstStyle/>
                    <a:p>
                      <a:pPr algn="ctr"/>
                      <a:r>
                        <a:rPr lang="en-US" sz="2000" dirty="0"/>
                        <a:t>100</a:t>
                      </a:r>
                    </a:p>
                  </a:txBody>
                  <a:tcPr/>
                </a:tc>
                <a:tc>
                  <a:txBody>
                    <a:bodyPr/>
                    <a:lstStyle/>
                    <a:p>
                      <a:pPr algn="ctr"/>
                      <a:r>
                        <a:rPr lang="en-US" sz="2000" dirty="0"/>
                        <a:t>200</a:t>
                      </a:r>
                    </a:p>
                  </a:txBody>
                  <a:tcPr/>
                </a:tc>
                <a:extLst>
                  <a:ext uri="{0D108BD9-81ED-4DB2-BD59-A6C34878D82A}">
                    <a16:rowId xmlns:a16="http://schemas.microsoft.com/office/drawing/2014/main" val="790723229"/>
                  </a:ext>
                </a:extLst>
              </a:tr>
            </a:tbl>
          </a:graphicData>
        </a:graphic>
      </p:graphicFrame>
    </p:spTree>
    <p:extLst>
      <p:ext uri="{BB962C8B-B14F-4D97-AF65-F5344CB8AC3E}">
        <p14:creationId xmlns:p14="http://schemas.microsoft.com/office/powerpoint/2010/main" val="13055607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005A-072B-0642-AFFB-CD9033CB14AE}"/>
              </a:ext>
            </a:extLst>
          </p:cNvPr>
          <p:cNvSpPr>
            <a:spLocks noGrp="1"/>
          </p:cNvSpPr>
          <p:nvPr>
            <p:ph type="title"/>
          </p:nvPr>
        </p:nvSpPr>
        <p:spPr/>
        <p:txBody>
          <a:bodyPr/>
          <a:lstStyle/>
          <a:p>
            <a:r>
              <a:rPr lang="en-US" dirty="0"/>
              <a:t>Sensitivity and misclassification</a:t>
            </a:r>
          </a:p>
        </p:txBody>
      </p:sp>
      <p:graphicFrame>
        <p:nvGraphicFramePr>
          <p:cNvPr id="4" name="Table 4">
            <a:extLst>
              <a:ext uri="{FF2B5EF4-FFF2-40B4-BE49-F238E27FC236}">
                <a16:creationId xmlns:a16="http://schemas.microsoft.com/office/drawing/2014/main" id="{C3D62E7F-96F9-5F44-8765-5BAA6FD24A6E}"/>
              </a:ext>
            </a:extLst>
          </p:cNvPr>
          <p:cNvGraphicFramePr>
            <a:graphicFrameLocks noGrp="1"/>
          </p:cNvGraphicFramePr>
          <p:nvPr>
            <p:ph idx="1"/>
            <p:extLst>
              <p:ext uri="{D42A27DB-BD31-4B8C-83A1-F6EECF244321}">
                <p14:modId xmlns:p14="http://schemas.microsoft.com/office/powerpoint/2010/main" val="4258955480"/>
              </p:ext>
            </p:extLst>
          </p:nvPr>
        </p:nvGraphicFramePr>
        <p:xfrm>
          <a:off x="838200" y="1508125"/>
          <a:ext cx="10531094" cy="2377440"/>
        </p:xfrm>
        <a:graphic>
          <a:graphicData uri="http://schemas.openxmlformats.org/drawingml/2006/table">
            <a:tbl>
              <a:tblPr firstRow="1" bandRow="1">
                <a:tableStyleId>{8799B23B-EC83-4686-B30A-512413B5E67A}</a:tableStyleId>
              </a:tblPr>
              <a:tblGrid>
                <a:gridCol w="2644394">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gridCol w="2628900">
                  <a:extLst>
                    <a:ext uri="{9D8B030D-6E8A-4147-A177-3AD203B41FA5}">
                      <a16:colId xmlns:a16="http://schemas.microsoft.com/office/drawing/2014/main" val="3420696847"/>
                    </a:ext>
                  </a:extLst>
                </a:gridCol>
              </a:tblGrid>
              <a:tr h="370840">
                <a:tc>
                  <a:txBody>
                    <a:bodyPr/>
                    <a:lstStyle/>
                    <a:p>
                      <a:endParaRPr lang="en-US" sz="2000" dirty="0"/>
                    </a:p>
                  </a:txBody>
                  <a:tcPr/>
                </a:tc>
                <a:tc>
                  <a:txBody>
                    <a:bodyPr/>
                    <a:lstStyle/>
                    <a:p>
                      <a:pPr algn="ctr"/>
                      <a:r>
                        <a:rPr lang="en-US" sz="2000" dirty="0"/>
                        <a:t>Outcome +</a:t>
                      </a:r>
                    </a:p>
                  </a:txBody>
                  <a:tcPr/>
                </a:tc>
                <a:tc>
                  <a:txBody>
                    <a:bodyPr/>
                    <a:lstStyle/>
                    <a:p>
                      <a:pPr algn="ctr"/>
                      <a:r>
                        <a:rPr lang="en-US" sz="2000" dirty="0"/>
                        <a:t>Outcome -</a:t>
                      </a:r>
                    </a:p>
                  </a:txBody>
                  <a:tcPr/>
                </a:tc>
                <a:tc>
                  <a:txBody>
                    <a:bodyPr/>
                    <a:lstStyle/>
                    <a:p>
                      <a:endParaRPr lang="en-US" sz="2000"/>
                    </a:p>
                  </a:txBody>
                  <a:tcPr/>
                </a:tc>
                <a:extLst>
                  <a:ext uri="{0D108BD9-81ED-4DB2-BD59-A6C34878D82A}">
                    <a16:rowId xmlns:a16="http://schemas.microsoft.com/office/drawing/2014/main" val="805522592"/>
                  </a:ext>
                </a:extLst>
              </a:tr>
              <a:tr h="370840">
                <a:tc>
                  <a:txBody>
                    <a:bodyPr/>
                    <a:lstStyle/>
                    <a:p>
                      <a:r>
                        <a:rPr lang="en-US" sz="2000" dirty="0"/>
                        <a:t>Exposure +</a:t>
                      </a:r>
                    </a:p>
                  </a:txBody>
                  <a:tcPr/>
                </a:tc>
                <a:tc>
                  <a:txBody>
                    <a:bodyPr/>
                    <a:lstStyle/>
                    <a:p>
                      <a:pPr algn="ctr"/>
                      <a:r>
                        <a:rPr lang="en-US" sz="2000" dirty="0"/>
                        <a:t>80</a:t>
                      </a:r>
                    </a:p>
                  </a:txBody>
                  <a:tcPr/>
                </a:tc>
                <a:tc>
                  <a:txBody>
                    <a:bodyPr/>
                    <a:lstStyle/>
                    <a:p>
                      <a:pPr algn="ctr"/>
                      <a:r>
                        <a:rPr lang="en-US" sz="2000" dirty="0"/>
                        <a:t>50</a:t>
                      </a:r>
                    </a:p>
                  </a:txBody>
                  <a:tcPr/>
                </a:tc>
                <a:tc>
                  <a:txBody>
                    <a:bodyPr/>
                    <a:lstStyle/>
                    <a:p>
                      <a:pPr algn="ctr"/>
                      <a:r>
                        <a:rPr lang="en-US" sz="2000" dirty="0"/>
                        <a:t>130</a:t>
                      </a:r>
                    </a:p>
                  </a:txBody>
                  <a:tcPr/>
                </a:tc>
                <a:extLst>
                  <a:ext uri="{0D108BD9-81ED-4DB2-BD59-A6C34878D82A}">
                    <a16:rowId xmlns:a16="http://schemas.microsoft.com/office/drawing/2014/main" val="266549803"/>
                  </a:ext>
                </a:extLst>
              </a:tr>
              <a:tr h="370840">
                <a:tc>
                  <a:txBody>
                    <a:bodyPr/>
                    <a:lstStyle/>
                    <a:p>
                      <a:r>
                        <a:rPr lang="en-US" sz="2000" dirty="0"/>
                        <a:t>Exposure -</a:t>
                      </a:r>
                    </a:p>
                  </a:txBody>
                  <a:tcPr/>
                </a:tc>
                <a:tc>
                  <a:txBody>
                    <a:bodyPr/>
                    <a:lstStyle/>
                    <a:p>
                      <a:pPr algn="ctr"/>
                      <a:r>
                        <a:rPr lang="en-US" sz="2000" dirty="0"/>
                        <a:t>20</a:t>
                      </a:r>
                    </a:p>
                  </a:txBody>
                  <a:tcPr/>
                </a:tc>
                <a:tc>
                  <a:txBody>
                    <a:bodyPr/>
                    <a:lstStyle/>
                    <a:p>
                      <a:pPr algn="ctr"/>
                      <a:r>
                        <a:rPr lang="en-US" sz="2000" dirty="0"/>
                        <a:t>50</a:t>
                      </a:r>
                    </a:p>
                  </a:txBody>
                  <a:tcPr/>
                </a:tc>
                <a:tc>
                  <a:txBody>
                    <a:bodyPr/>
                    <a:lstStyle/>
                    <a:p>
                      <a:pPr algn="ctr"/>
                      <a:r>
                        <a:rPr lang="en-US" sz="2000" dirty="0"/>
                        <a:t>70</a:t>
                      </a:r>
                    </a:p>
                  </a:txBody>
                  <a:tcPr/>
                </a:tc>
                <a:extLst>
                  <a:ext uri="{0D108BD9-81ED-4DB2-BD59-A6C34878D82A}">
                    <a16:rowId xmlns:a16="http://schemas.microsoft.com/office/drawing/2014/main" val="1199748931"/>
                  </a:ext>
                </a:extLst>
              </a:tr>
              <a:tr h="370840">
                <a:tc>
                  <a:txBody>
                    <a:bodyPr/>
                    <a:lstStyle/>
                    <a:p>
                      <a:endParaRPr lang="en-US" sz="2000" dirty="0"/>
                    </a:p>
                  </a:txBody>
                  <a:tcPr/>
                </a:tc>
                <a:tc>
                  <a:txBody>
                    <a:bodyPr/>
                    <a:lstStyle/>
                    <a:p>
                      <a:pPr algn="ctr"/>
                      <a:r>
                        <a:rPr lang="en-US" sz="2000" dirty="0"/>
                        <a:t>100</a:t>
                      </a:r>
                    </a:p>
                  </a:txBody>
                  <a:tcPr/>
                </a:tc>
                <a:tc>
                  <a:txBody>
                    <a:bodyPr/>
                    <a:lstStyle/>
                    <a:p>
                      <a:pPr algn="ctr"/>
                      <a:r>
                        <a:rPr lang="en-US" sz="2000" dirty="0"/>
                        <a:t>100</a:t>
                      </a:r>
                    </a:p>
                  </a:txBody>
                  <a:tcPr/>
                </a:tc>
                <a:tc>
                  <a:txBody>
                    <a:bodyPr/>
                    <a:lstStyle/>
                    <a:p>
                      <a:pPr algn="ctr"/>
                      <a:r>
                        <a:rPr lang="en-US" sz="2000" dirty="0"/>
                        <a:t>200</a:t>
                      </a:r>
                    </a:p>
                  </a:txBody>
                  <a:tcPr/>
                </a:tc>
                <a:extLst>
                  <a:ext uri="{0D108BD9-81ED-4DB2-BD59-A6C34878D82A}">
                    <a16:rowId xmlns:a16="http://schemas.microsoft.com/office/drawing/2014/main" val="790723229"/>
                  </a:ext>
                </a:extLst>
              </a:tr>
              <a:tr h="370840">
                <a:tc>
                  <a:txBody>
                    <a:bodyPr/>
                    <a:lstStyle/>
                    <a:p>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Odds = 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Odds = 1</a:t>
                      </a:r>
                    </a:p>
                  </a:txBody>
                  <a:tcPr/>
                </a:tc>
                <a:tc>
                  <a:txBody>
                    <a:bodyPr/>
                    <a:lstStyle/>
                    <a:p>
                      <a:endParaRPr lang="en-US" sz="2000" dirty="0"/>
                    </a:p>
                  </a:txBody>
                  <a:tcPr/>
                </a:tc>
                <a:extLst>
                  <a:ext uri="{0D108BD9-81ED-4DB2-BD59-A6C34878D82A}">
                    <a16:rowId xmlns:a16="http://schemas.microsoft.com/office/drawing/2014/main" val="2820153638"/>
                  </a:ext>
                </a:extLst>
              </a:tr>
              <a:tr h="370840">
                <a:tc>
                  <a:txBody>
                    <a:bodyPr/>
                    <a:lstStyle/>
                    <a:p>
                      <a:endParaRPr lang="en-US" sz="20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True OR = 4 / 1 = 4</a:t>
                      </a: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p>
                  </a:txBody>
                  <a:tcPr/>
                </a:tc>
                <a:tc>
                  <a:txBody>
                    <a:bodyPr/>
                    <a:lstStyle/>
                    <a:p>
                      <a:endParaRPr lang="en-US" sz="2000" dirty="0"/>
                    </a:p>
                  </a:txBody>
                  <a:tcPr/>
                </a:tc>
                <a:extLst>
                  <a:ext uri="{0D108BD9-81ED-4DB2-BD59-A6C34878D82A}">
                    <a16:rowId xmlns:a16="http://schemas.microsoft.com/office/drawing/2014/main" val="1054413125"/>
                  </a:ext>
                </a:extLst>
              </a:tr>
            </a:tbl>
          </a:graphicData>
        </a:graphic>
      </p:graphicFrame>
      <p:graphicFrame>
        <p:nvGraphicFramePr>
          <p:cNvPr id="6" name="Table 4">
            <a:extLst>
              <a:ext uri="{FF2B5EF4-FFF2-40B4-BE49-F238E27FC236}">
                <a16:creationId xmlns:a16="http://schemas.microsoft.com/office/drawing/2014/main" id="{094A67D7-91F8-7947-BABB-E24CC0785A3E}"/>
              </a:ext>
            </a:extLst>
          </p:cNvPr>
          <p:cNvGraphicFramePr>
            <a:graphicFrameLocks/>
          </p:cNvGraphicFramePr>
          <p:nvPr>
            <p:extLst>
              <p:ext uri="{D42A27DB-BD31-4B8C-83A1-F6EECF244321}">
                <p14:modId xmlns:p14="http://schemas.microsoft.com/office/powerpoint/2010/main" val="2701134837"/>
              </p:ext>
            </p:extLst>
          </p:nvPr>
        </p:nvGraphicFramePr>
        <p:xfrm>
          <a:off x="822706" y="4366260"/>
          <a:ext cx="10531094" cy="2377440"/>
        </p:xfrm>
        <a:graphic>
          <a:graphicData uri="http://schemas.openxmlformats.org/drawingml/2006/table">
            <a:tbl>
              <a:tblPr firstRow="1" bandRow="1">
                <a:tableStyleId>{8799B23B-EC83-4686-B30A-512413B5E67A}</a:tableStyleId>
              </a:tblPr>
              <a:tblGrid>
                <a:gridCol w="2644394">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gridCol w="2628900">
                  <a:extLst>
                    <a:ext uri="{9D8B030D-6E8A-4147-A177-3AD203B41FA5}">
                      <a16:colId xmlns:a16="http://schemas.microsoft.com/office/drawing/2014/main" val="3420696847"/>
                    </a:ext>
                  </a:extLst>
                </a:gridCol>
              </a:tblGrid>
              <a:tr h="274079">
                <a:tc>
                  <a:txBody>
                    <a:bodyPr/>
                    <a:lstStyle/>
                    <a:p>
                      <a:endParaRPr lang="en-US" sz="2000" dirty="0"/>
                    </a:p>
                  </a:txBody>
                  <a:tcPr/>
                </a:tc>
                <a:tc>
                  <a:txBody>
                    <a:bodyPr/>
                    <a:lstStyle/>
                    <a:p>
                      <a:pPr algn="ctr"/>
                      <a:r>
                        <a:rPr lang="en-US" sz="2000" dirty="0"/>
                        <a:t>Outcome +</a:t>
                      </a:r>
                    </a:p>
                  </a:txBody>
                  <a:tcPr/>
                </a:tc>
                <a:tc>
                  <a:txBody>
                    <a:bodyPr/>
                    <a:lstStyle/>
                    <a:p>
                      <a:pPr algn="ctr"/>
                      <a:r>
                        <a:rPr lang="en-US" sz="2000" dirty="0"/>
                        <a:t>Outcome -</a:t>
                      </a:r>
                    </a:p>
                  </a:txBody>
                  <a:tcPr/>
                </a:tc>
                <a:tc>
                  <a:txBody>
                    <a:bodyPr/>
                    <a:lstStyle/>
                    <a:p>
                      <a:endParaRPr lang="en-US" sz="2000"/>
                    </a:p>
                  </a:txBody>
                  <a:tcPr/>
                </a:tc>
                <a:extLst>
                  <a:ext uri="{0D108BD9-81ED-4DB2-BD59-A6C34878D82A}">
                    <a16:rowId xmlns:a16="http://schemas.microsoft.com/office/drawing/2014/main" val="805522592"/>
                  </a:ext>
                </a:extLst>
              </a:tr>
              <a:tr h="274079">
                <a:tc>
                  <a:txBody>
                    <a:bodyPr/>
                    <a:lstStyle/>
                    <a:p>
                      <a:r>
                        <a:rPr lang="en-US" sz="2000" dirty="0"/>
                        <a:t>Exposure +</a:t>
                      </a:r>
                    </a:p>
                  </a:txBody>
                  <a:tcPr/>
                </a:tc>
                <a:tc>
                  <a:txBody>
                    <a:bodyPr/>
                    <a:lstStyle/>
                    <a:p>
                      <a:pPr algn="ctr"/>
                      <a:r>
                        <a:rPr lang="en-US" sz="2000" dirty="0"/>
                        <a:t>76</a:t>
                      </a:r>
                    </a:p>
                  </a:txBody>
                  <a:tcPr/>
                </a:tc>
                <a:tc>
                  <a:txBody>
                    <a:bodyPr/>
                    <a:lstStyle/>
                    <a:p>
                      <a:pPr algn="ctr"/>
                      <a:r>
                        <a:rPr lang="en-US" sz="2000" dirty="0"/>
                        <a:t>55</a:t>
                      </a:r>
                    </a:p>
                  </a:txBody>
                  <a:tcPr/>
                </a:tc>
                <a:tc>
                  <a:txBody>
                    <a:bodyPr/>
                    <a:lstStyle/>
                    <a:p>
                      <a:pPr algn="ctr"/>
                      <a:r>
                        <a:rPr lang="en-US" sz="2000" dirty="0"/>
                        <a:t>131</a:t>
                      </a:r>
                    </a:p>
                  </a:txBody>
                  <a:tcPr/>
                </a:tc>
                <a:extLst>
                  <a:ext uri="{0D108BD9-81ED-4DB2-BD59-A6C34878D82A}">
                    <a16:rowId xmlns:a16="http://schemas.microsoft.com/office/drawing/2014/main" val="266549803"/>
                  </a:ext>
                </a:extLst>
              </a:tr>
              <a:tr h="274079">
                <a:tc>
                  <a:txBody>
                    <a:bodyPr/>
                    <a:lstStyle/>
                    <a:p>
                      <a:r>
                        <a:rPr lang="en-US" sz="2000" dirty="0"/>
                        <a:t>Exposure -</a:t>
                      </a:r>
                    </a:p>
                  </a:txBody>
                  <a:tcPr/>
                </a:tc>
                <a:tc>
                  <a:txBody>
                    <a:bodyPr/>
                    <a:lstStyle/>
                    <a:p>
                      <a:pPr algn="ctr"/>
                      <a:r>
                        <a:rPr lang="en-US" sz="2000" dirty="0"/>
                        <a:t>24</a:t>
                      </a:r>
                    </a:p>
                  </a:txBody>
                  <a:tcPr/>
                </a:tc>
                <a:tc>
                  <a:txBody>
                    <a:bodyPr/>
                    <a:lstStyle/>
                    <a:p>
                      <a:pPr algn="ctr"/>
                      <a:r>
                        <a:rPr lang="en-US" sz="2000" dirty="0"/>
                        <a:t>45</a:t>
                      </a:r>
                    </a:p>
                  </a:txBody>
                  <a:tcPr/>
                </a:tc>
                <a:tc>
                  <a:txBody>
                    <a:bodyPr/>
                    <a:lstStyle/>
                    <a:p>
                      <a:pPr algn="ctr"/>
                      <a:r>
                        <a:rPr lang="en-US" sz="2000" dirty="0"/>
                        <a:t>69</a:t>
                      </a:r>
                    </a:p>
                  </a:txBody>
                  <a:tcPr/>
                </a:tc>
                <a:extLst>
                  <a:ext uri="{0D108BD9-81ED-4DB2-BD59-A6C34878D82A}">
                    <a16:rowId xmlns:a16="http://schemas.microsoft.com/office/drawing/2014/main" val="1199748931"/>
                  </a:ext>
                </a:extLst>
              </a:tr>
              <a:tr h="274079">
                <a:tc>
                  <a:txBody>
                    <a:bodyPr/>
                    <a:lstStyle/>
                    <a:p>
                      <a:endParaRPr lang="en-US" sz="2000" dirty="0"/>
                    </a:p>
                  </a:txBody>
                  <a:tcPr/>
                </a:tc>
                <a:tc>
                  <a:txBody>
                    <a:bodyPr/>
                    <a:lstStyle/>
                    <a:p>
                      <a:pPr algn="ctr"/>
                      <a:r>
                        <a:rPr lang="en-US" sz="2000" dirty="0"/>
                        <a:t>100</a:t>
                      </a:r>
                    </a:p>
                  </a:txBody>
                  <a:tcPr/>
                </a:tc>
                <a:tc>
                  <a:txBody>
                    <a:bodyPr/>
                    <a:lstStyle/>
                    <a:p>
                      <a:pPr algn="ctr"/>
                      <a:r>
                        <a:rPr lang="en-US" sz="2000" dirty="0"/>
                        <a:t>100</a:t>
                      </a:r>
                    </a:p>
                  </a:txBody>
                  <a:tcPr/>
                </a:tc>
                <a:tc>
                  <a:txBody>
                    <a:bodyPr/>
                    <a:lstStyle/>
                    <a:p>
                      <a:pPr algn="ctr"/>
                      <a:r>
                        <a:rPr lang="en-US" sz="2000" dirty="0"/>
                        <a:t>200</a:t>
                      </a:r>
                    </a:p>
                  </a:txBody>
                  <a:tcPr/>
                </a:tc>
                <a:extLst>
                  <a:ext uri="{0D108BD9-81ED-4DB2-BD59-A6C34878D82A}">
                    <a16:rowId xmlns:a16="http://schemas.microsoft.com/office/drawing/2014/main" val="790723229"/>
                  </a:ext>
                </a:extLst>
              </a:tr>
              <a:tr h="274079">
                <a:tc>
                  <a:txBody>
                    <a:bodyPr/>
                    <a:lstStyle/>
                    <a:p>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Odds = 3.1667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Odds = 1.2222</a:t>
                      </a:r>
                    </a:p>
                  </a:txBody>
                  <a:tcPr/>
                </a:tc>
                <a:tc>
                  <a:txBody>
                    <a:bodyPr/>
                    <a:lstStyle/>
                    <a:p>
                      <a:endParaRPr lang="en-US" sz="2000" dirty="0"/>
                    </a:p>
                  </a:txBody>
                  <a:tcPr/>
                </a:tc>
                <a:extLst>
                  <a:ext uri="{0D108BD9-81ED-4DB2-BD59-A6C34878D82A}">
                    <a16:rowId xmlns:a16="http://schemas.microsoft.com/office/drawing/2014/main" val="2820153638"/>
                  </a:ext>
                </a:extLst>
              </a:tr>
              <a:tr h="274079">
                <a:tc>
                  <a:txBody>
                    <a:bodyPr/>
                    <a:lstStyle/>
                    <a:p>
                      <a:endParaRPr lang="en-US" sz="20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Observed OR = 3.1667 / 1.2222 = 2.5909</a:t>
                      </a: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p>
                  </a:txBody>
                  <a:tcPr/>
                </a:tc>
                <a:tc>
                  <a:txBody>
                    <a:bodyPr/>
                    <a:lstStyle/>
                    <a:p>
                      <a:endParaRPr lang="en-US" sz="2000" dirty="0"/>
                    </a:p>
                  </a:txBody>
                  <a:tcPr/>
                </a:tc>
                <a:extLst>
                  <a:ext uri="{0D108BD9-81ED-4DB2-BD59-A6C34878D82A}">
                    <a16:rowId xmlns:a16="http://schemas.microsoft.com/office/drawing/2014/main" val="1054413125"/>
                  </a:ext>
                </a:extLst>
              </a:tr>
            </a:tbl>
          </a:graphicData>
        </a:graphic>
      </p:graphicFrame>
    </p:spTree>
    <p:extLst>
      <p:ext uri="{BB962C8B-B14F-4D97-AF65-F5344CB8AC3E}">
        <p14:creationId xmlns:p14="http://schemas.microsoft.com/office/powerpoint/2010/main" val="14735053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Non-differential Misclassification</a:t>
            </a:r>
          </a:p>
        </p:txBody>
      </p:sp>
      <p:sp>
        <p:nvSpPr>
          <p:cNvPr id="3" name="Content Placeholder 2"/>
          <p:cNvSpPr>
            <a:spLocks noGrp="1"/>
          </p:cNvSpPr>
          <p:nvPr>
            <p:ph idx="1"/>
          </p:nvPr>
        </p:nvSpPr>
        <p:spPr/>
        <p:txBody>
          <a:bodyPr>
            <a:normAutofit/>
          </a:bodyPr>
          <a:lstStyle/>
          <a:p>
            <a:r>
              <a:rPr lang="en-US" dirty="0"/>
              <a:t>Sensitivity and specificity of:</a:t>
            </a:r>
          </a:p>
          <a:p>
            <a:pPr lvl="1"/>
            <a:r>
              <a:rPr lang="en-US" dirty="0">
                <a:solidFill>
                  <a:schemeClr val="accent4">
                    <a:lumMod val="10000"/>
                  </a:schemeClr>
                </a:solidFill>
              </a:rPr>
              <a:t>Exposure is not dependent on outcome status </a:t>
            </a:r>
            <a:r>
              <a:rPr lang="en-US" b="1" i="1" dirty="0">
                <a:solidFill>
                  <a:schemeClr val="accent4">
                    <a:lumMod val="10000"/>
                  </a:schemeClr>
                </a:solidFill>
              </a:rPr>
              <a:t>or</a:t>
            </a:r>
          </a:p>
          <a:p>
            <a:pPr lvl="1"/>
            <a:r>
              <a:rPr lang="en-US" dirty="0">
                <a:solidFill>
                  <a:schemeClr val="accent4">
                    <a:lumMod val="10000"/>
                  </a:schemeClr>
                </a:solidFill>
              </a:rPr>
              <a:t>Outcome is not dependent on exposure status</a:t>
            </a:r>
          </a:p>
          <a:p>
            <a:endParaRPr lang="en-US" dirty="0"/>
          </a:p>
          <a:p>
            <a:r>
              <a:rPr lang="en-US" b="1" u="sng" dirty="0"/>
              <a:t>Equal </a:t>
            </a:r>
            <a:r>
              <a:rPr lang="en-US" dirty="0"/>
              <a:t>misclassification of:</a:t>
            </a:r>
          </a:p>
          <a:p>
            <a:pPr lvl="1"/>
            <a:r>
              <a:rPr lang="en-US" dirty="0">
                <a:solidFill>
                  <a:schemeClr val="accent4">
                    <a:lumMod val="10000"/>
                  </a:schemeClr>
                </a:solidFill>
              </a:rPr>
              <a:t>Exposure between participants with outcome and participants without outcome </a:t>
            </a:r>
            <a:r>
              <a:rPr lang="en-US" b="1" i="1" dirty="0">
                <a:solidFill>
                  <a:schemeClr val="accent4">
                    <a:lumMod val="10000"/>
                  </a:schemeClr>
                </a:solidFill>
              </a:rPr>
              <a:t>or</a:t>
            </a:r>
            <a:endParaRPr lang="en-US" dirty="0">
              <a:solidFill>
                <a:schemeClr val="accent4">
                  <a:lumMod val="10000"/>
                </a:schemeClr>
              </a:solidFill>
            </a:endParaRPr>
          </a:p>
          <a:p>
            <a:pPr lvl="1"/>
            <a:r>
              <a:rPr lang="en-US" dirty="0">
                <a:solidFill>
                  <a:schemeClr val="accent4">
                    <a:lumMod val="10000"/>
                  </a:schemeClr>
                </a:solidFill>
              </a:rPr>
              <a:t>Outcome between exposed and non-exposed participants</a:t>
            </a:r>
          </a:p>
          <a:p>
            <a:pPr lvl="1"/>
            <a:endParaRPr lang="en-US" dirty="0"/>
          </a:p>
        </p:txBody>
      </p:sp>
    </p:spTree>
    <p:extLst>
      <p:ext uri="{BB962C8B-B14F-4D97-AF65-F5344CB8AC3E}">
        <p14:creationId xmlns:p14="http://schemas.microsoft.com/office/powerpoint/2010/main" val="35476828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Differential Misclassification</a:t>
            </a:r>
          </a:p>
        </p:txBody>
      </p:sp>
      <p:sp>
        <p:nvSpPr>
          <p:cNvPr id="3" name="Content Placeholder 2"/>
          <p:cNvSpPr>
            <a:spLocks noGrp="1"/>
          </p:cNvSpPr>
          <p:nvPr>
            <p:ph idx="1"/>
          </p:nvPr>
        </p:nvSpPr>
        <p:spPr/>
        <p:txBody>
          <a:bodyPr>
            <a:normAutofit/>
          </a:bodyPr>
          <a:lstStyle/>
          <a:p>
            <a:r>
              <a:rPr lang="en-US" dirty="0"/>
              <a:t>Sensitivity and specificity for:</a:t>
            </a:r>
          </a:p>
          <a:p>
            <a:pPr lvl="1"/>
            <a:r>
              <a:rPr lang="en-US" dirty="0">
                <a:solidFill>
                  <a:schemeClr val="accent4">
                    <a:lumMod val="10000"/>
                  </a:schemeClr>
                </a:solidFill>
              </a:rPr>
              <a:t>Exposure is dependent on the outcome status</a:t>
            </a:r>
          </a:p>
          <a:p>
            <a:pPr lvl="1"/>
            <a:r>
              <a:rPr lang="en-US" dirty="0">
                <a:solidFill>
                  <a:schemeClr val="accent4">
                    <a:lumMod val="10000"/>
                  </a:schemeClr>
                </a:solidFill>
              </a:rPr>
              <a:t>Outcome is dependent on exposure status</a:t>
            </a:r>
          </a:p>
          <a:p>
            <a:pPr lvl="1"/>
            <a:endParaRPr lang="en-US" dirty="0">
              <a:solidFill>
                <a:schemeClr val="accent4">
                  <a:lumMod val="10000"/>
                </a:schemeClr>
              </a:solidFill>
            </a:endParaRPr>
          </a:p>
          <a:p>
            <a:r>
              <a:rPr lang="en-US" b="1" u="sng" dirty="0">
                <a:solidFill>
                  <a:schemeClr val="accent4">
                    <a:lumMod val="10000"/>
                  </a:schemeClr>
                </a:solidFill>
              </a:rPr>
              <a:t>Non-equal</a:t>
            </a:r>
            <a:r>
              <a:rPr lang="en-US" dirty="0">
                <a:solidFill>
                  <a:schemeClr val="accent4">
                    <a:lumMod val="10000"/>
                  </a:schemeClr>
                </a:solidFill>
              </a:rPr>
              <a:t> misclassification of: </a:t>
            </a:r>
          </a:p>
          <a:p>
            <a:pPr lvl="1"/>
            <a:r>
              <a:rPr lang="en-US" dirty="0">
                <a:solidFill>
                  <a:schemeClr val="accent4">
                    <a:lumMod val="10000"/>
                  </a:schemeClr>
                </a:solidFill>
              </a:rPr>
              <a:t>Exposure between participants with outcome and participants without outcome </a:t>
            </a:r>
            <a:r>
              <a:rPr lang="en-US" b="1" i="1" dirty="0">
                <a:solidFill>
                  <a:schemeClr val="accent4">
                    <a:lumMod val="10000"/>
                  </a:schemeClr>
                </a:solidFill>
              </a:rPr>
              <a:t>or</a:t>
            </a:r>
            <a:endParaRPr lang="en-US" dirty="0">
              <a:solidFill>
                <a:schemeClr val="accent4">
                  <a:lumMod val="10000"/>
                </a:schemeClr>
              </a:solidFill>
            </a:endParaRPr>
          </a:p>
          <a:p>
            <a:pPr lvl="1"/>
            <a:r>
              <a:rPr lang="en-US" dirty="0">
                <a:solidFill>
                  <a:schemeClr val="accent4">
                    <a:lumMod val="10000"/>
                  </a:schemeClr>
                </a:solidFill>
              </a:rPr>
              <a:t>Outcome between exposed and non-exposed participants</a:t>
            </a:r>
          </a:p>
        </p:txBody>
      </p:sp>
    </p:spTree>
    <p:extLst>
      <p:ext uri="{BB962C8B-B14F-4D97-AF65-F5344CB8AC3E}">
        <p14:creationId xmlns:p14="http://schemas.microsoft.com/office/powerpoint/2010/main" val="11501377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Consequences of Misclassification </a:t>
            </a:r>
          </a:p>
        </p:txBody>
      </p:sp>
      <p:sp>
        <p:nvSpPr>
          <p:cNvPr id="3" name="Content Placeholder 2"/>
          <p:cNvSpPr>
            <a:spLocks noGrp="1"/>
          </p:cNvSpPr>
          <p:nvPr>
            <p:ph idx="1"/>
          </p:nvPr>
        </p:nvSpPr>
        <p:spPr/>
        <p:txBody>
          <a:bodyPr/>
          <a:lstStyle/>
          <a:p>
            <a:r>
              <a:rPr lang="en-US" dirty="0">
                <a:solidFill>
                  <a:schemeClr val="accent4">
                    <a:lumMod val="10000"/>
                  </a:schemeClr>
                </a:solidFill>
              </a:rPr>
              <a:t>Non-differential: unrelated to occurrence of exposure/outcome</a:t>
            </a:r>
          </a:p>
          <a:p>
            <a:pPr lvl="1"/>
            <a:r>
              <a:rPr lang="en-US" dirty="0">
                <a:solidFill>
                  <a:schemeClr val="accent4">
                    <a:lumMod val="10000"/>
                  </a:schemeClr>
                </a:solidFill>
              </a:rPr>
              <a:t>On average, results in a measure of effect biased </a:t>
            </a:r>
            <a:r>
              <a:rPr lang="en-US" b="1" u="sng" dirty="0">
                <a:solidFill>
                  <a:schemeClr val="accent4">
                    <a:lumMod val="10000"/>
                  </a:schemeClr>
                </a:solidFill>
              </a:rPr>
              <a:t>towards the null</a:t>
            </a:r>
            <a:r>
              <a:rPr lang="en-US" dirty="0">
                <a:solidFill>
                  <a:schemeClr val="accent4">
                    <a:lumMod val="10000"/>
                  </a:schemeClr>
                </a:solidFill>
              </a:rPr>
              <a:t> with a binary outcome</a:t>
            </a:r>
          </a:p>
          <a:p>
            <a:endParaRPr lang="en-US" dirty="0">
              <a:solidFill>
                <a:schemeClr val="accent4">
                  <a:lumMod val="10000"/>
                </a:schemeClr>
              </a:solidFill>
            </a:endParaRPr>
          </a:p>
          <a:p>
            <a:r>
              <a:rPr lang="en-US" dirty="0">
                <a:solidFill>
                  <a:schemeClr val="accent4">
                    <a:lumMod val="10000"/>
                  </a:schemeClr>
                </a:solidFill>
              </a:rPr>
              <a:t>Differential: related to occurrence of exposure/outcome</a:t>
            </a:r>
          </a:p>
          <a:p>
            <a:pPr lvl="1"/>
            <a:r>
              <a:rPr lang="en-US" dirty="0">
                <a:solidFill>
                  <a:schemeClr val="accent4">
                    <a:lumMod val="10000"/>
                  </a:schemeClr>
                </a:solidFill>
              </a:rPr>
              <a:t>Measure of effect may be biased </a:t>
            </a:r>
            <a:r>
              <a:rPr lang="en-US" b="1" u="sng" dirty="0">
                <a:solidFill>
                  <a:schemeClr val="accent4">
                    <a:lumMod val="10000"/>
                  </a:schemeClr>
                </a:solidFill>
              </a:rPr>
              <a:t>towards or away from null</a:t>
            </a:r>
          </a:p>
        </p:txBody>
      </p:sp>
    </p:spTree>
    <p:extLst>
      <p:ext uri="{BB962C8B-B14F-4D97-AF65-F5344CB8AC3E}">
        <p14:creationId xmlns:p14="http://schemas.microsoft.com/office/powerpoint/2010/main" val="2192567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Caveats for Non-Differential Misclassification</a:t>
            </a:r>
          </a:p>
        </p:txBody>
      </p:sp>
      <p:sp>
        <p:nvSpPr>
          <p:cNvPr id="3" name="Content Placeholder 2"/>
          <p:cNvSpPr>
            <a:spLocks noGrp="1"/>
          </p:cNvSpPr>
          <p:nvPr>
            <p:ph idx="1"/>
          </p:nvPr>
        </p:nvSpPr>
        <p:spPr/>
        <p:txBody>
          <a:bodyPr/>
          <a:lstStyle/>
          <a:p>
            <a:r>
              <a:rPr lang="en-US" dirty="0"/>
              <a:t>Just because non-differential measurement error will on average bias an estimate toward the null does not mean a specific estimate is biased towards the null</a:t>
            </a:r>
          </a:p>
          <a:p>
            <a:pPr lvl="1"/>
            <a:r>
              <a:rPr lang="en-US" dirty="0"/>
              <a:t>Random error alone may cause the observed estimate to be further away from the null than the true estimate</a:t>
            </a:r>
          </a:p>
          <a:p>
            <a:pPr marL="457200" lvl="1" indent="0">
              <a:buNone/>
            </a:pPr>
            <a:endParaRPr lang="en-US" dirty="0"/>
          </a:p>
          <a:p>
            <a:r>
              <a:rPr lang="en-US" dirty="0"/>
              <a:t>All bets are off if non-differential errors in the disease and exposure are correlated with each other </a:t>
            </a:r>
          </a:p>
        </p:txBody>
      </p:sp>
    </p:spTree>
    <p:extLst>
      <p:ext uri="{BB962C8B-B14F-4D97-AF65-F5344CB8AC3E}">
        <p14:creationId xmlns:p14="http://schemas.microsoft.com/office/powerpoint/2010/main" val="26515745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F20736EA-38FF-4846-9378-CE924470F4D0}"/>
              </a:ext>
            </a:extLst>
          </p:cNvPr>
          <p:cNvSpPr/>
          <p:nvPr/>
        </p:nvSpPr>
        <p:spPr>
          <a:xfrm>
            <a:off x="4221293" y="5336920"/>
            <a:ext cx="3749414" cy="1368680"/>
          </a:xfrm>
          <a:prstGeom prst="roundRect">
            <a:avLst/>
          </a:prstGeom>
          <a:noFill/>
          <a:ln w="38100">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alpha val="50000"/>
                  </a:srgbClr>
                </a:solidFill>
              </a:rPr>
              <a:t>Systematic</a:t>
            </a:r>
            <a:r>
              <a:rPr lang="en-US" sz="2800" dirty="0">
                <a:solidFill>
                  <a:schemeClr val="tx1"/>
                </a:solidFill>
              </a:rPr>
              <a:t> </a:t>
            </a:r>
            <a:r>
              <a:rPr lang="en-US" sz="2800" dirty="0">
                <a:solidFill>
                  <a:schemeClr val="tx1">
                    <a:alpha val="50000"/>
                  </a:schemeClr>
                </a:solidFill>
              </a:rPr>
              <a:t>errors in the way we collect data</a:t>
            </a:r>
          </a:p>
        </p:txBody>
      </p:sp>
      <p:sp>
        <p:nvSpPr>
          <p:cNvPr id="14" name="Rounded Rectangle 13">
            <a:extLst>
              <a:ext uri="{FF2B5EF4-FFF2-40B4-BE49-F238E27FC236}">
                <a16:creationId xmlns:a16="http://schemas.microsoft.com/office/drawing/2014/main" id="{547D97CC-D9D4-BF4A-A32B-73D2C3EB0C0C}"/>
              </a:ext>
            </a:extLst>
          </p:cNvPr>
          <p:cNvSpPr/>
          <p:nvPr/>
        </p:nvSpPr>
        <p:spPr>
          <a:xfrm>
            <a:off x="8178800" y="53369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rPr>
              <a:t>Systematic</a:t>
            </a:r>
            <a:r>
              <a:rPr lang="en-US" sz="2800" dirty="0">
                <a:solidFill>
                  <a:schemeClr val="tx1"/>
                </a:solidFill>
              </a:rPr>
              <a:t> associations that are non-causal</a:t>
            </a:r>
          </a:p>
        </p:txBody>
      </p:sp>
      <p:sp>
        <p:nvSpPr>
          <p:cNvPr id="17" name="Rounded Rectangle 16">
            <a:extLst>
              <a:ext uri="{FF2B5EF4-FFF2-40B4-BE49-F238E27FC236}">
                <a16:creationId xmlns:a16="http://schemas.microsoft.com/office/drawing/2014/main" id="{F7532298-C81E-E84C-9AEE-4452EB6842E2}"/>
              </a:ext>
            </a:extLst>
          </p:cNvPr>
          <p:cNvSpPr/>
          <p:nvPr/>
        </p:nvSpPr>
        <p:spPr>
          <a:xfrm>
            <a:off x="4221293" y="152400"/>
            <a:ext cx="3749414" cy="1368680"/>
          </a:xfrm>
          <a:prstGeom prst="roundRect">
            <a:avLst/>
          </a:prstGeom>
          <a:noFill/>
          <a:ln w="38100">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alpha val="50000"/>
                  </a:schemeClr>
                </a:solidFill>
              </a:rPr>
              <a:t>Measure</a:t>
            </a:r>
          </a:p>
        </p:txBody>
      </p:sp>
      <p:sp>
        <p:nvSpPr>
          <p:cNvPr id="18" name="Rounded Rectangle 17">
            <a:extLst>
              <a:ext uri="{FF2B5EF4-FFF2-40B4-BE49-F238E27FC236}">
                <a16:creationId xmlns:a16="http://schemas.microsoft.com/office/drawing/2014/main" id="{83667417-B016-434F-AB1B-4FCECA15FAD7}"/>
              </a:ext>
            </a:extLst>
          </p:cNvPr>
          <p:cNvSpPr/>
          <p:nvPr/>
        </p:nvSpPr>
        <p:spPr>
          <a:xfrm>
            <a:off x="55693" y="1336420"/>
            <a:ext cx="3749414" cy="1368680"/>
          </a:xfrm>
          <a:prstGeom prst="roundRect">
            <a:avLst/>
          </a:prstGeom>
          <a:noFill/>
          <a:ln w="38100">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alpha val="50000"/>
                  </a:schemeClr>
                </a:solidFill>
              </a:rPr>
              <a:t>Truth</a:t>
            </a:r>
          </a:p>
        </p:txBody>
      </p:sp>
      <p:sp>
        <p:nvSpPr>
          <p:cNvPr id="19" name="Rounded Rectangle 18">
            <a:extLst>
              <a:ext uri="{FF2B5EF4-FFF2-40B4-BE49-F238E27FC236}">
                <a16:creationId xmlns:a16="http://schemas.microsoft.com/office/drawing/2014/main" id="{36A51836-1BFE-3140-93AA-48169F802DB3}"/>
              </a:ext>
            </a:extLst>
          </p:cNvPr>
          <p:cNvSpPr/>
          <p:nvPr/>
        </p:nvSpPr>
        <p:spPr>
          <a:xfrm>
            <a:off x="8386893" y="13364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Error</a:t>
            </a:r>
          </a:p>
        </p:txBody>
      </p:sp>
      <p:cxnSp>
        <p:nvCxnSpPr>
          <p:cNvPr id="20" name="Straight Arrow Connector 19">
            <a:extLst>
              <a:ext uri="{FF2B5EF4-FFF2-40B4-BE49-F238E27FC236}">
                <a16:creationId xmlns:a16="http://schemas.microsoft.com/office/drawing/2014/main" id="{AB525C78-ACF4-DE44-82C2-DBB1B474D23B}"/>
              </a:ext>
            </a:extLst>
          </p:cNvPr>
          <p:cNvCxnSpPr>
            <a:cxnSpLocks/>
            <a:stCxn id="19" idx="1"/>
            <a:endCxn id="17" idx="2"/>
          </p:cNvCxnSpPr>
          <p:nvPr/>
        </p:nvCxnSpPr>
        <p:spPr>
          <a:xfrm flipH="1" flipV="1">
            <a:off x="6096000" y="1521080"/>
            <a:ext cx="2290893" cy="499680"/>
          </a:xfrm>
          <a:prstGeom prst="straightConnector1">
            <a:avLst/>
          </a:prstGeom>
          <a:ln w="38100">
            <a:solidFill>
              <a:schemeClr val="tx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ACAD356-228D-5D44-807C-2469ECC60592}"/>
              </a:ext>
            </a:extLst>
          </p:cNvPr>
          <p:cNvCxnSpPr>
            <a:cxnSpLocks/>
            <a:stCxn id="18" idx="3"/>
            <a:endCxn id="17" idx="2"/>
          </p:cNvCxnSpPr>
          <p:nvPr/>
        </p:nvCxnSpPr>
        <p:spPr>
          <a:xfrm flipV="1">
            <a:off x="3805107" y="1521080"/>
            <a:ext cx="2290893" cy="499680"/>
          </a:xfrm>
          <a:prstGeom prst="straightConnector1">
            <a:avLst/>
          </a:prstGeom>
          <a:ln w="38100">
            <a:solidFill>
              <a:schemeClr val="tx1">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76AD4F2F-AB32-0F4F-82CD-F8ABB1F5CBF1}"/>
              </a:ext>
            </a:extLst>
          </p:cNvPr>
          <p:cNvSpPr/>
          <p:nvPr/>
        </p:nvSpPr>
        <p:spPr>
          <a:xfrm>
            <a:off x="55693" y="3336670"/>
            <a:ext cx="3749414" cy="1368680"/>
          </a:xfrm>
          <a:prstGeom prst="roundRect">
            <a:avLst/>
          </a:prstGeom>
          <a:noFill/>
          <a:ln w="38100">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alpha val="50000"/>
                  </a:schemeClr>
                </a:solidFill>
              </a:rPr>
              <a:t>People are </a:t>
            </a:r>
            <a:r>
              <a:rPr lang="en-US" sz="2800" dirty="0">
                <a:solidFill>
                  <a:srgbClr val="C00000">
                    <a:alpha val="50000"/>
                  </a:srgbClr>
                </a:solidFill>
              </a:rPr>
              <a:t>random</a:t>
            </a:r>
            <a:r>
              <a:rPr lang="en-US" sz="2800" dirty="0">
                <a:solidFill>
                  <a:schemeClr val="tx1">
                    <a:alpha val="50000"/>
                  </a:schemeClr>
                </a:solidFill>
              </a:rPr>
              <a:t>ly different in sample and population</a:t>
            </a:r>
          </a:p>
        </p:txBody>
      </p:sp>
      <p:sp>
        <p:nvSpPr>
          <p:cNvPr id="23" name="Rounded Rectangle 22">
            <a:extLst>
              <a:ext uri="{FF2B5EF4-FFF2-40B4-BE49-F238E27FC236}">
                <a16:creationId xmlns:a16="http://schemas.microsoft.com/office/drawing/2014/main" id="{BA830CB9-32BC-FE4F-A1C1-DEAB5BFA1C6B}"/>
              </a:ext>
            </a:extLst>
          </p:cNvPr>
          <p:cNvSpPr/>
          <p:nvPr/>
        </p:nvSpPr>
        <p:spPr>
          <a:xfrm>
            <a:off x="4221293" y="333667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Systematic</a:t>
            </a:r>
          </a:p>
        </p:txBody>
      </p:sp>
      <p:cxnSp>
        <p:nvCxnSpPr>
          <p:cNvPr id="24" name="Elbow Connector 23">
            <a:extLst>
              <a:ext uri="{FF2B5EF4-FFF2-40B4-BE49-F238E27FC236}">
                <a16:creationId xmlns:a16="http://schemas.microsoft.com/office/drawing/2014/main" id="{BA0F4387-E892-F245-BF3C-E7DD316F5EFC}"/>
              </a:ext>
            </a:extLst>
          </p:cNvPr>
          <p:cNvCxnSpPr>
            <a:stCxn id="19" idx="2"/>
            <a:endCxn id="22" idx="0"/>
          </p:cNvCxnSpPr>
          <p:nvPr/>
        </p:nvCxnSpPr>
        <p:spPr>
          <a:xfrm rot="5400000">
            <a:off x="5780215" y="-1144715"/>
            <a:ext cx="631570" cy="8331200"/>
          </a:xfrm>
          <a:prstGeom prst="bentConnector3">
            <a:avLst/>
          </a:prstGeom>
          <a:ln w="38100">
            <a:solidFill>
              <a:schemeClr val="tx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A5251DDB-AFF4-694B-9745-A15B37A03F4B}"/>
              </a:ext>
            </a:extLst>
          </p:cNvPr>
          <p:cNvCxnSpPr>
            <a:stCxn id="19" idx="2"/>
            <a:endCxn id="23" idx="0"/>
          </p:cNvCxnSpPr>
          <p:nvPr/>
        </p:nvCxnSpPr>
        <p:spPr>
          <a:xfrm rot="5400000">
            <a:off x="7863015" y="938085"/>
            <a:ext cx="631570" cy="41656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CAC2B7C-452D-6D49-95FF-0886613E7FF9}"/>
              </a:ext>
            </a:extLst>
          </p:cNvPr>
          <p:cNvCxnSpPr>
            <a:stCxn id="23" idx="2"/>
          </p:cNvCxnSpPr>
          <p:nvPr/>
        </p:nvCxnSpPr>
        <p:spPr>
          <a:xfrm>
            <a:off x="6096000" y="4705350"/>
            <a:ext cx="0" cy="631570"/>
          </a:xfrm>
          <a:prstGeom prst="straightConnector1">
            <a:avLst/>
          </a:prstGeom>
          <a:ln w="38100">
            <a:solidFill>
              <a:schemeClr val="tx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E7796778-CA7F-F24D-8A84-30EEEE51C8C1}"/>
              </a:ext>
            </a:extLst>
          </p:cNvPr>
          <p:cNvCxnSpPr>
            <a:stCxn id="23" idx="2"/>
          </p:cNvCxnSpPr>
          <p:nvPr/>
        </p:nvCxnSpPr>
        <p:spPr>
          <a:xfrm rot="5400000">
            <a:off x="3697415" y="2938335"/>
            <a:ext cx="631570" cy="4165600"/>
          </a:xfrm>
          <a:prstGeom prst="bentConnector3">
            <a:avLst/>
          </a:prstGeom>
          <a:ln w="38100">
            <a:solidFill>
              <a:schemeClr val="tx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B2A90C66-A67E-B14B-B12C-A4697B7ACE1D}"/>
              </a:ext>
            </a:extLst>
          </p:cNvPr>
          <p:cNvCxnSpPr>
            <a:stCxn id="23" idx="2"/>
          </p:cNvCxnSpPr>
          <p:nvPr/>
        </p:nvCxnSpPr>
        <p:spPr>
          <a:xfrm rot="16200000" flipH="1">
            <a:off x="7758968" y="3042381"/>
            <a:ext cx="631570" cy="3957507"/>
          </a:xfrm>
          <a:prstGeom prst="bentConnector3">
            <a:avLst/>
          </a:prstGeom>
          <a:ln w="38100">
            <a:solidFill>
              <a:schemeClr val="tx1">
                <a:alpha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3C099995-8546-374F-8CFB-C7E417D9C263}"/>
              </a:ext>
            </a:extLst>
          </p:cNvPr>
          <p:cNvSpPr/>
          <p:nvPr/>
        </p:nvSpPr>
        <p:spPr>
          <a:xfrm>
            <a:off x="55693" y="5336920"/>
            <a:ext cx="3749414" cy="1368680"/>
          </a:xfrm>
          <a:prstGeom prst="roundRect">
            <a:avLst/>
          </a:prstGeom>
          <a:noFill/>
          <a:ln w="38100">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alpha val="50000"/>
                  </a:schemeClr>
                </a:solidFill>
              </a:rPr>
              <a:t>People are </a:t>
            </a:r>
            <a:r>
              <a:rPr lang="en-US" sz="2400" dirty="0">
                <a:solidFill>
                  <a:srgbClr val="C00000">
                    <a:alpha val="50000"/>
                  </a:srgbClr>
                </a:solidFill>
              </a:rPr>
              <a:t>systematic</a:t>
            </a:r>
            <a:r>
              <a:rPr lang="en-US" sz="2400" dirty="0">
                <a:solidFill>
                  <a:schemeClr val="tx1">
                    <a:alpha val="50000"/>
                  </a:schemeClr>
                </a:solidFill>
              </a:rPr>
              <a:t>ally different in sample and population</a:t>
            </a:r>
          </a:p>
        </p:txBody>
      </p:sp>
    </p:spTree>
    <p:extLst>
      <p:ext uri="{BB962C8B-B14F-4D97-AF65-F5344CB8AC3E}">
        <p14:creationId xmlns:p14="http://schemas.microsoft.com/office/powerpoint/2010/main" val="6334436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F20736EA-38FF-4846-9378-CE924470F4D0}"/>
              </a:ext>
            </a:extLst>
          </p:cNvPr>
          <p:cNvSpPr/>
          <p:nvPr/>
        </p:nvSpPr>
        <p:spPr>
          <a:xfrm>
            <a:off x="4221293" y="53369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Information Bias</a:t>
            </a:r>
          </a:p>
        </p:txBody>
      </p:sp>
      <p:sp>
        <p:nvSpPr>
          <p:cNvPr id="14" name="Rounded Rectangle 13">
            <a:extLst>
              <a:ext uri="{FF2B5EF4-FFF2-40B4-BE49-F238E27FC236}">
                <a16:creationId xmlns:a16="http://schemas.microsoft.com/office/drawing/2014/main" id="{547D97CC-D9D4-BF4A-A32B-73D2C3EB0C0C}"/>
              </a:ext>
            </a:extLst>
          </p:cNvPr>
          <p:cNvSpPr/>
          <p:nvPr/>
        </p:nvSpPr>
        <p:spPr>
          <a:xfrm>
            <a:off x="8178800" y="53369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Confounding Bias</a:t>
            </a:r>
          </a:p>
        </p:txBody>
      </p:sp>
      <p:sp>
        <p:nvSpPr>
          <p:cNvPr id="17" name="Rounded Rectangle 16">
            <a:extLst>
              <a:ext uri="{FF2B5EF4-FFF2-40B4-BE49-F238E27FC236}">
                <a16:creationId xmlns:a16="http://schemas.microsoft.com/office/drawing/2014/main" id="{F7532298-C81E-E84C-9AEE-4452EB6842E2}"/>
              </a:ext>
            </a:extLst>
          </p:cNvPr>
          <p:cNvSpPr/>
          <p:nvPr/>
        </p:nvSpPr>
        <p:spPr>
          <a:xfrm>
            <a:off x="4221293" y="15240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Measure</a:t>
            </a:r>
          </a:p>
        </p:txBody>
      </p:sp>
      <p:sp>
        <p:nvSpPr>
          <p:cNvPr id="18" name="Rounded Rectangle 17">
            <a:extLst>
              <a:ext uri="{FF2B5EF4-FFF2-40B4-BE49-F238E27FC236}">
                <a16:creationId xmlns:a16="http://schemas.microsoft.com/office/drawing/2014/main" id="{83667417-B016-434F-AB1B-4FCECA15FAD7}"/>
              </a:ext>
            </a:extLst>
          </p:cNvPr>
          <p:cNvSpPr/>
          <p:nvPr/>
        </p:nvSpPr>
        <p:spPr>
          <a:xfrm>
            <a:off x="55693" y="13364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Truth</a:t>
            </a:r>
          </a:p>
        </p:txBody>
      </p:sp>
      <p:sp>
        <p:nvSpPr>
          <p:cNvPr id="19" name="Rounded Rectangle 18">
            <a:extLst>
              <a:ext uri="{FF2B5EF4-FFF2-40B4-BE49-F238E27FC236}">
                <a16:creationId xmlns:a16="http://schemas.microsoft.com/office/drawing/2014/main" id="{36A51836-1BFE-3140-93AA-48169F802DB3}"/>
              </a:ext>
            </a:extLst>
          </p:cNvPr>
          <p:cNvSpPr/>
          <p:nvPr/>
        </p:nvSpPr>
        <p:spPr>
          <a:xfrm>
            <a:off x="8386893" y="13364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Error</a:t>
            </a:r>
          </a:p>
        </p:txBody>
      </p:sp>
      <p:cxnSp>
        <p:nvCxnSpPr>
          <p:cNvPr id="20" name="Straight Arrow Connector 19">
            <a:extLst>
              <a:ext uri="{FF2B5EF4-FFF2-40B4-BE49-F238E27FC236}">
                <a16:creationId xmlns:a16="http://schemas.microsoft.com/office/drawing/2014/main" id="{AB525C78-ACF4-DE44-82C2-DBB1B474D23B}"/>
              </a:ext>
            </a:extLst>
          </p:cNvPr>
          <p:cNvCxnSpPr>
            <a:cxnSpLocks/>
            <a:stCxn id="19" idx="1"/>
            <a:endCxn id="17" idx="2"/>
          </p:cNvCxnSpPr>
          <p:nvPr/>
        </p:nvCxnSpPr>
        <p:spPr>
          <a:xfrm flipH="1" flipV="1">
            <a:off x="6096000" y="1521080"/>
            <a:ext cx="2290893" cy="4996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ACAD356-228D-5D44-807C-2469ECC60592}"/>
              </a:ext>
            </a:extLst>
          </p:cNvPr>
          <p:cNvCxnSpPr>
            <a:cxnSpLocks/>
            <a:stCxn id="18" idx="3"/>
            <a:endCxn id="17" idx="2"/>
          </p:cNvCxnSpPr>
          <p:nvPr/>
        </p:nvCxnSpPr>
        <p:spPr>
          <a:xfrm flipV="1">
            <a:off x="3805107" y="1521080"/>
            <a:ext cx="2290893" cy="4996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76AD4F2F-AB32-0F4F-82CD-F8ABB1F5CBF1}"/>
              </a:ext>
            </a:extLst>
          </p:cNvPr>
          <p:cNvSpPr/>
          <p:nvPr/>
        </p:nvSpPr>
        <p:spPr>
          <a:xfrm>
            <a:off x="55693" y="333667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Random</a:t>
            </a:r>
          </a:p>
        </p:txBody>
      </p:sp>
      <p:sp>
        <p:nvSpPr>
          <p:cNvPr id="23" name="Rounded Rectangle 22">
            <a:extLst>
              <a:ext uri="{FF2B5EF4-FFF2-40B4-BE49-F238E27FC236}">
                <a16:creationId xmlns:a16="http://schemas.microsoft.com/office/drawing/2014/main" id="{BA830CB9-32BC-FE4F-A1C1-DEAB5BFA1C6B}"/>
              </a:ext>
            </a:extLst>
          </p:cNvPr>
          <p:cNvSpPr/>
          <p:nvPr/>
        </p:nvSpPr>
        <p:spPr>
          <a:xfrm>
            <a:off x="4221293" y="333667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Systematic</a:t>
            </a:r>
          </a:p>
        </p:txBody>
      </p:sp>
      <p:cxnSp>
        <p:nvCxnSpPr>
          <p:cNvPr id="24" name="Elbow Connector 23">
            <a:extLst>
              <a:ext uri="{FF2B5EF4-FFF2-40B4-BE49-F238E27FC236}">
                <a16:creationId xmlns:a16="http://schemas.microsoft.com/office/drawing/2014/main" id="{BA0F4387-E892-F245-BF3C-E7DD316F5EFC}"/>
              </a:ext>
            </a:extLst>
          </p:cNvPr>
          <p:cNvCxnSpPr>
            <a:stCxn id="19" idx="2"/>
            <a:endCxn id="22" idx="0"/>
          </p:cNvCxnSpPr>
          <p:nvPr/>
        </p:nvCxnSpPr>
        <p:spPr>
          <a:xfrm rot="5400000">
            <a:off x="5780215" y="-1144715"/>
            <a:ext cx="631570" cy="83312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A5251DDB-AFF4-694B-9745-A15B37A03F4B}"/>
              </a:ext>
            </a:extLst>
          </p:cNvPr>
          <p:cNvCxnSpPr>
            <a:stCxn id="19" idx="2"/>
            <a:endCxn id="23" idx="0"/>
          </p:cNvCxnSpPr>
          <p:nvPr/>
        </p:nvCxnSpPr>
        <p:spPr>
          <a:xfrm rot="5400000">
            <a:off x="7863015" y="938085"/>
            <a:ext cx="631570" cy="41656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CAC2B7C-452D-6D49-95FF-0886613E7FF9}"/>
              </a:ext>
            </a:extLst>
          </p:cNvPr>
          <p:cNvCxnSpPr>
            <a:stCxn id="23" idx="2"/>
          </p:cNvCxnSpPr>
          <p:nvPr/>
        </p:nvCxnSpPr>
        <p:spPr>
          <a:xfrm>
            <a:off x="6096000" y="4705350"/>
            <a:ext cx="0" cy="63157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E7796778-CA7F-F24D-8A84-30EEEE51C8C1}"/>
              </a:ext>
            </a:extLst>
          </p:cNvPr>
          <p:cNvCxnSpPr>
            <a:stCxn id="23" idx="2"/>
          </p:cNvCxnSpPr>
          <p:nvPr/>
        </p:nvCxnSpPr>
        <p:spPr>
          <a:xfrm rot="5400000">
            <a:off x="3697415" y="2938335"/>
            <a:ext cx="631570" cy="41656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B2A90C66-A67E-B14B-B12C-A4697B7ACE1D}"/>
              </a:ext>
            </a:extLst>
          </p:cNvPr>
          <p:cNvCxnSpPr>
            <a:stCxn id="23" idx="2"/>
          </p:cNvCxnSpPr>
          <p:nvPr/>
        </p:nvCxnSpPr>
        <p:spPr>
          <a:xfrm rot="16200000" flipH="1">
            <a:off x="7758968" y="3042381"/>
            <a:ext cx="631570" cy="3957507"/>
          </a:xfrm>
          <a:prstGeom prst="bentConnector3">
            <a:avLst/>
          </a:prstGeom>
          <a:ln w="38100">
            <a:solidFill>
              <a:schemeClr val="tx1">
                <a:alpha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3C099995-8546-374F-8CFB-C7E417D9C263}"/>
              </a:ext>
            </a:extLst>
          </p:cNvPr>
          <p:cNvSpPr/>
          <p:nvPr/>
        </p:nvSpPr>
        <p:spPr>
          <a:xfrm>
            <a:off x="55693" y="53369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Selection Bias</a:t>
            </a:r>
          </a:p>
        </p:txBody>
      </p:sp>
    </p:spTree>
    <p:extLst>
      <p:ext uri="{BB962C8B-B14F-4D97-AF65-F5344CB8AC3E}">
        <p14:creationId xmlns:p14="http://schemas.microsoft.com/office/powerpoint/2010/main" val="24980905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AB961BF-AEF4-2B40-B9F0-858E3B0F7747}"/>
              </a:ext>
            </a:extLst>
          </p:cNvPr>
          <p:cNvSpPr/>
          <p:nvPr/>
        </p:nvSpPr>
        <p:spPr>
          <a:xfrm>
            <a:off x="0" y="5016500"/>
            <a:ext cx="8178800" cy="18415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F20736EA-38FF-4846-9378-CE924470F4D0}"/>
              </a:ext>
            </a:extLst>
          </p:cNvPr>
          <p:cNvSpPr/>
          <p:nvPr/>
        </p:nvSpPr>
        <p:spPr>
          <a:xfrm>
            <a:off x="4221293" y="53369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Information Bias</a:t>
            </a:r>
          </a:p>
        </p:txBody>
      </p:sp>
      <p:sp>
        <p:nvSpPr>
          <p:cNvPr id="14" name="Rounded Rectangle 13">
            <a:extLst>
              <a:ext uri="{FF2B5EF4-FFF2-40B4-BE49-F238E27FC236}">
                <a16:creationId xmlns:a16="http://schemas.microsoft.com/office/drawing/2014/main" id="{547D97CC-D9D4-BF4A-A32B-73D2C3EB0C0C}"/>
              </a:ext>
            </a:extLst>
          </p:cNvPr>
          <p:cNvSpPr/>
          <p:nvPr/>
        </p:nvSpPr>
        <p:spPr>
          <a:xfrm>
            <a:off x="8178800" y="53369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Confounding</a:t>
            </a:r>
          </a:p>
        </p:txBody>
      </p:sp>
      <p:sp>
        <p:nvSpPr>
          <p:cNvPr id="17" name="Rounded Rectangle 16">
            <a:extLst>
              <a:ext uri="{FF2B5EF4-FFF2-40B4-BE49-F238E27FC236}">
                <a16:creationId xmlns:a16="http://schemas.microsoft.com/office/drawing/2014/main" id="{F7532298-C81E-E84C-9AEE-4452EB6842E2}"/>
              </a:ext>
            </a:extLst>
          </p:cNvPr>
          <p:cNvSpPr/>
          <p:nvPr/>
        </p:nvSpPr>
        <p:spPr>
          <a:xfrm>
            <a:off x="4221293" y="15240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Measure</a:t>
            </a:r>
          </a:p>
        </p:txBody>
      </p:sp>
      <p:sp>
        <p:nvSpPr>
          <p:cNvPr id="18" name="Rounded Rectangle 17">
            <a:extLst>
              <a:ext uri="{FF2B5EF4-FFF2-40B4-BE49-F238E27FC236}">
                <a16:creationId xmlns:a16="http://schemas.microsoft.com/office/drawing/2014/main" id="{83667417-B016-434F-AB1B-4FCECA15FAD7}"/>
              </a:ext>
            </a:extLst>
          </p:cNvPr>
          <p:cNvSpPr/>
          <p:nvPr/>
        </p:nvSpPr>
        <p:spPr>
          <a:xfrm>
            <a:off x="55693" y="13364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Truth</a:t>
            </a:r>
          </a:p>
        </p:txBody>
      </p:sp>
      <p:sp>
        <p:nvSpPr>
          <p:cNvPr id="19" name="Rounded Rectangle 18">
            <a:extLst>
              <a:ext uri="{FF2B5EF4-FFF2-40B4-BE49-F238E27FC236}">
                <a16:creationId xmlns:a16="http://schemas.microsoft.com/office/drawing/2014/main" id="{36A51836-1BFE-3140-93AA-48169F802DB3}"/>
              </a:ext>
            </a:extLst>
          </p:cNvPr>
          <p:cNvSpPr/>
          <p:nvPr/>
        </p:nvSpPr>
        <p:spPr>
          <a:xfrm>
            <a:off x="8386893" y="13364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Error</a:t>
            </a:r>
          </a:p>
        </p:txBody>
      </p:sp>
      <p:cxnSp>
        <p:nvCxnSpPr>
          <p:cNvPr id="20" name="Straight Arrow Connector 19">
            <a:extLst>
              <a:ext uri="{FF2B5EF4-FFF2-40B4-BE49-F238E27FC236}">
                <a16:creationId xmlns:a16="http://schemas.microsoft.com/office/drawing/2014/main" id="{AB525C78-ACF4-DE44-82C2-DBB1B474D23B}"/>
              </a:ext>
            </a:extLst>
          </p:cNvPr>
          <p:cNvCxnSpPr>
            <a:cxnSpLocks/>
            <a:stCxn id="19" idx="1"/>
            <a:endCxn id="17" idx="2"/>
          </p:cNvCxnSpPr>
          <p:nvPr/>
        </p:nvCxnSpPr>
        <p:spPr>
          <a:xfrm flipH="1" flipV="1">
            <a:off x="6096000" y="1521080"/>
            <a:ext cx="2290893" cy="4996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ACAD356-228D-5D44-807C-2469ECC60592}"/>
              </a:ext>
            </a:extLst>
          </p:cNvPr>
          <p:cNvCxnSpPr>
            <a:cxnSpLocks/>
            <a:stCxn id="18" idx="3"/>
            <a:endCxn id="17" idx="2"/>
          </p:cNvCxnSpPr>
          <p:nvPr/>
        </p:nvCxnSpPr>
        <p:spPr>
          <a:xfrm flipV="1">
            <a:off x="3805107" y="1521080"/>
            <a:ext cx="2290893" cy="4996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76AD4F2F-AB32-0F4F-82CD-F8ABB1F5CBF1}"/>
              </a:ext>
            </a:extLst>
          </p:cNvPr>
          <p:cNvSpPr/>
          <p:nvPr/>
        </p:nvSpPr>
        <p:spPr>
          <a:xfrm>
            <a:off x="55693" y="333667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Random</a:t>
            </a:r>
          </a:p>
        </p:txBody>
      </p:sp>
      <p:sp>
        <p:nvSpPr>
          <p:cNvPr id="23" name="Rounded Rectangle 22">
            <a:extLst>
              <a:ext uri="{FF2B5EF4-FFF2-40B4-BE49-F238E27FC236}">
                <a16:creationId xmlns:a16="http://schemas.microsoft.com/office/drawing/2014/main" id="{BA830CB9-32BC-FE4F-A1C1-DEAB5BFA1C6B}"/>
              </a:ext>
            </a:extLst>
          </p:cNvPr>
          <p:cNvSpPr/>
          <p:nvPr/>
        </p:nvSpPr>
        <p:spPr>
          <a:xfrm>
            <a:off x="4221293" y="333667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Systematic</a:t>
            </a:r>
          </a:p>
        </p:txBody>
      </p:sp>
      <p:cxnSp>
        <p:nvCxnSpPr>
          <p:cNvPr id="24" name="Elbow Connector 23">
            <a:extLst>
              <a:ext uri="{FF2B5EF4-FFF2-40B4-BE49-F238E27FC236}">
                <a16:creationId xmlns:a16="http://schemas.microsoft.com/office/drawing/2014/main" id="{BA0F4387-E892-F245-BF3C-E7DD316F5EFC}"/>
              </a:ext>
            </a:extLst>
          </p:cNvPr>
          <p:cNvCxnSpPr>
            <a:stCxn id="19" idx="2"/>
            <a:endCxn id="22" idx="0"/>
          </p:cNvCxnSpPr>
          <p:nvPr/>
        </p:nvCxnSpPr>
        <p:spPr>
          <a:xfrm rot="5400000">
            <a:off x="5780215" y="-1144715"/>
            <a:ext cx="631570" cy="83312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A5251DDB-AFF4-694B-9745-A15B37A03F4B}"/>
              </a:ext>
            </a:extLst>
          </p:cNvPr>
          <p:cNvCxnSpPr>
            <a:stCxn id="19" idx="2"/>
            <a:endCxn id="23" idx="0"/>
          </p:cNvCxnSpPr>
          <p:nvPr/>
        </p:nvCxnSpPr>
        <p:spPr>
          <a:xfrm rot="5400000">
            <a:off x="7863015" y="938085"/>
            <a:ext cx="631570" cy="41656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CAC2B7C-452D-6D49-95FF-0886613E7FF9}"/>
              </a:ext>
            </a:extLst>
          </p:cNvPr>
          <p:cNvCxnSpPr>
            <a:stCxn id="23" idx="2"/>
          </p:cNvCxnSpPr>
          <p:nvPr/>
        </p:nvCxnSpPr>
        <p:spPr>
          <a:xfrm>
            <a:off x="6096000" y="4705350"/>
            <a:ext cx="0" cy="63157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E7796778-CA7F-F24D-8A84-30EEEE51C8C1}"/>
              </a:ext>
            </a:extLst>
          </p:cNvPr>
          <p:cNvCxnSpPr>
            <a:stCxn id="23" idx="2"/>
          </p:cNvCxnSpPr>
          <p:nvPr/>
        </p:nvCxnSpPr>
        <p:spPr>
          <a:xfrm rot="5400000">
            <a:off x="3697415" y="2938335"/>
            <a:ext cx="631570" cy="41656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B2A90C66-A67E-B14B-B12C-A4697B7ACE1D}"/>
              </a:ext>
            </a:extLst>
          </p:cNvPr>
          <p:cNvCxnSpPr>
            <a:stCxn id="23" idx="2"/>
          </p:cNvCxnSpPr>
          <p:nvPr/>
        </p:nvCxnSpPr>
        <p:spPr>
          <a:xfrm rot="16200000" flipH="1">
            <a:off x="7758968" y="3042381"/>
            <a:ext cx="631570" cy="3957507"/>
          </a:xfrm>
          <a:prstGeom prst="bentConnector3">
            <a:avLst/>
          </a:prstGeom>
          <a:ln w="38100">
            <a:solidFill>
              <a:schemeClr val="tx1">
                <a:alpha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3C099995-8546-374F-8CFB-C7E417D9C263}"/>
              </a:ext>
            </a:extLst>
          </p:cNvPr>
          <p:cNvSpPr/>
          <p:nvPr/>
        </p:nvSpPr>
        <p:spPr>
          <a:xfrm>
            <a:off x="55693" y="53369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Selection Bias</a:t>
            </a:r>
          </a:p>
        </p:txBody>
      </p:sp>
    </p:spTree>
    <p:extLst>
      <p:ext uri="{BB962C8B-B14F-4D97-AF65-F5344CB8AC3E}">
        <p14:creationId xmlns:p14="http://schemas.microsoft.com/office/powerpoint/2010/main" val="21205831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 of Bias</a:t>
            </a:r>
          </a:p>
        </p:txBody>
      </p:sp>
      <p:sp>
        <p:nvSpPr>
          <p:cNvPr id="3" name="Content Placeholder 2"/>
          <p:cNvSpPr>
            <a:spLocks noGrp="1"/>
          </p:cNvSpPr>
          <p:nvPr>
            <p:ph idx="1"/>
          </p:nvPr>
        </p:nvSpPr>
        <p:spPr/>
        <p:txBody>
          <a:bodyPr>
            <a:normAutofit fontScale="92500" lnSpcReduction="10000"/>
          </a:bodyPr>
          <a:lstStyle/>
          <a:p>
            <a:r>
              <a:rPr lang="en-US" dirty="0"/>
              <a:t>Systematic error in the design or conduct of a study (</a:t>
            </a:r>
            <a:r>
              <a:rPr lang="en-US" dirty="0" err="1"/>
              <a:t>Szklo</a:t>
            </a:r>
            <a:r>
              <a:rPr lang="en-US" dirty="0"/>
              <a:t> &amp; Nieto, 2019)</a:t>
            </a:r>
          </a:p>
          <a:p>
            <a:endParaRPr lang="en-US" dirty="0"/>
          </a:p>
          <a:p>
            <a:r>
              <a:rPr lang="en-US" dirty="0"/>
              <a:t>Process at any stage of inference which tends to produce results or conclusions that differ systematically from the truth (</a:t>
            </a:r>
            <a:r>
              <a:rPr lang="en-US" dirty="0" err="1"/>
              <a:t>Sackett</a:t>
            </a:r>
            <a:r>
              <a:rPr lang="en-US" dirty="0"/>
              <a:t>, 1979)</a:t>
            </a:r>
          </a:p>
          <a:p>
            <a:endParaRPr lang="en-US" dirty="0"/>
          </a:p>
          <a:p>
            <a:r>
              <a:rPr lang="en-US" dirty="0"/>
              <a:t>Systematic deviation of results or inferences from truth (Porta, 2008)</a:t>
            </a:r>
          </a:p>
          <a:p>
            <a:endParaRPr lang="en-US" dirty="0"/>
          </a:p>
          <a:p>
            <a:r>
              <a:rPr lang="en-US" dirty="0"/>
              <a:t>When we are using data to estimate the </a:t>
            </a:r>
            <a:r>
              <a:rPr lang="en-US" u="sng" dirty="0"/>
              <a:t>causal effect </a:t>
            </a:r>
            <a:r>
              <a:rPr lang="en-US" dirty="0"/>
              <a:t>of X on Y, then any association between X and Y that is not due to the effect of X on Y is considered a systematic bias (Hernan, 2020)</a:t>
            </a:r>
          </a:p>
          <a:p>
            <a:endParaRPr lang="en-US" dirty="0"/>
          </a:p>
        </p:txBody>
      </p:sp>
    </p:spTree>
    <p:extLst>
      <p:ext uri="{BB962C8B-B14F-4D97-AF65-F5344CB8AC3E}">
        <p14:creationId xmlns:p14="http://schemas.microsoft.com/office/powerpoint/2010/main" val="3000214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50667-9D3B-8E41-B185-8D8969731CBD}"/>
              </a:ext>
            </a:extLst>
          </p:cNvPr>
          <p:cNvSpPr>
            <a:spLocks noGrp="1"/>
          </p:cNvSpPr>
          <p:nvPr>
            <p:ph type="title"/>
          </p:nvPr>
        </p:nvSpPr>
        <p:spPr>
          <a:xfrm>
            <a:off x="838200" y="2002632"/>
            <a:ext cx="10515600" cy="2852737"/>
          </a:xfrm>
        </p:spPr>
        <p:txBody>
          <a:bodyPr anchor="ctr"/>
          <a:lstStyle/>
          <a:p>
            <a:pPr algn="ctr"/>
            <a:r>
              <a:rPr lang="en-US" dirty="0"/>
              <a:t>Truth = Measure - Error</a:t>
            </a:r>
          </a:p>
        </p:txBody>
      </p:sp>
    </p:spTree>
    <p:extLst>
      <p:ext uri="{BB962C8B-B14F-4D97-AF65-F5344CB8AC3E}">
        <p14:creationId xmlns:p14="http://schemas.microsoft.com/office/powerpoint/2010/main" val="4564488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F20736EA-38FF-4846-9378-CE924470F4D0}"/>
              </a:ext>
            </a:extLst>
          </p:cNvPr>
          <p:cNvSpPr/>
          <p:nvPr/>
        </p:nvSpPr>
        <p:spPr>
          <a:xfrm>
            <a:off x="4221293" y="53369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rPr>
              <a:t>Systematic</a:t>
            </a:r>
            <a:r>
              <a:rPr lang="en-US" sz="2800" dirty="0">
                <a:solidFill>
                  <a:schemeClr val="tx1"/>
                </a:solidFill>
              </a:rPr>
              <a:t> errors in the way we collect data</a:t>
            </a:r>
          </a:p>
        </p:txBody>
      </p:sp>
      <p:sp>
        <p:nvSpPr>
          <p:cNvPr id="14" name="Rounded Rectangle 13">
            <a:extLst>
              <a:ext uri="{FF2B5EF4-FFF2-40B4-BE49-F238E27FC236}">
                <a16:creationId xmlns:a16="http://schemas.microsoft.com/office/drawing/2014/main" id="{547D97CC-D9D4-BF4A-A32B-73D2C3EB0C0C}"/>
              </a:ext>
            </a:extLst>
          </p:cNvPr>
          <p:cNvSpPr/>
          <p:nvPr/>
        </p:nvSpPr>
        <p:spPr>
          <a:xfrm>
            <a:off x="8178800" y="53369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rPr>
              <a:t>Systematic</a:t>
            </a:r>
            <a:r>
              <a:rPr lang="en-US" sz="2800" dirty="0">
                <a:solidFill>
                  <a:schemeClr val="tx1"/>
                </a:solidFill>
              </a:rPr>
              <a:t> associations that are non-causal</a:t>
            </a:r>
          </a:p>
        </p:txBody>
      </p:sp>
      <p:sp>
        <p:nvSpPr>
          <p:cNvPr id="17" name="Rounded Rectangle 16">
            <a:extLst>
              <a:ext uri="{FF2B5EF4-FFF2-40B4-BE49-F238E27FC236}">
                <a16:creationId xmlns:a16="http://schemas.microsoft.com/office/drawing/2014/main" id="{F7532298-C81E-E84C-9AEE-4452EB6842E2}"/>
              </a:ext>
            </a:extLst>
          </p:cNvPr>
          <p:cNvSpPr/>
          <p:nvPr/>
        </p:nvSpPr>
        <p:spPr>
          <a:xfrm>
            <a:off x="4221293" y="15240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Measure</a:t>
            </a:r>
          </a:p>
        </p:txBody>
      </p:sp>
      <p:sp>
        <p:nvSpPr>
          <p:cNvPr id="18" name="Rounded Rectangle 17">
            <a:extLst>
              <a:ext uri="{FF2B5EF4-FFF2-40B4-BE49-F238E27FC236}">
                <a16:creationId xmlns:a16="http://schemas.microsoft.com/office/drawing/2014/main" id="{83667417-B016-434F-AB1B-4FCECA15FAD7}"/>
              </a:ext>
            </a:extLst>
          </p:cNvPr>
          <p:cNvSpPr/>
          <p:nvPr/>
        </p:nvSpPr>
        <p:spPr>
          <a:xfrm>
            <a:off x="55693" y="13364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Truth</a:t>
            </a:r>
          </a:p>
        </p:txBody>
      </p:sp>
      <p:sp>
        <p:nvSpPr>
          <p:cNvPr id="19" name="Rounded Rectangle 18">
            <a:extLst>
              <a:ext uri="{FF2B5EF4-FFF2-40B4-BE49-F238E27FC236}">
                <a16:creationId xmlns:a16="http://schemas.microsoft.com/office/drawing/2014/main" id="{36A51836-1BFE-3140-93AA-48169F802DB3}"/>
              </a:ext>
            </a:extLst>
          </p:cNvPr>
          <p:cNvSpPr/>
          <p:nvPr/>
        </p:nvSpPr>
        <p:spPr>
          <a:xfrm>
            <a:off x="8386893" y="13364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Error</a:t>
            </a:r>
          </a:p>
        </p:txBody>
      </p:sp>
      <p:cxnSp>
        <p:nvCxnSpPr>
          <p:cNvPr id="20" name="Straight Arrow Connector 19">
            <a:extLst>
              <a:ext uri="{FF2B5EF4-FFF2-40B4-BE49-F238E27FC236}">
                <a16:creationId xmlns:a16="http://schemas.microsoft.com/office/drawing/2014/main" id="{AB525C78-ACF4-DE44-82C2-DBB1B474D23B}"/>
              </a:ext>
            </a:extLst>
          </p:cNvPr>
          <p:cNvCxnSpPr>
            <a:cxnSpLocks/>
            <a:stCxn id="19" idx="1"/>
            <a:endCxn id="17" idx="2"/>
          </p:cNvCxnSpPr>
          <p:nvPr/>
        </p:nvCxnSpPr>
        <p:spPr>
          <a:xfrm flipH="1" flipV="1">
            <a:off x="6096000" y="1521080"/>
            <a:ext cx="2290893" cy="4996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ACAD356-228D-5D44-807C-2469ECC60592}"/>
              </a:ext>
            </a:extLst>
          </p:cNvPr>
          <p:cNvCxnSpPr>
            <a:cxnSpLocks/>
            <a:stCxn id="18" idx="3"/>
            <a:endCxn id="17" idx="2"/>
          </p:cNvCxnSpPr>
          <p:nvPr/>
        </p:nvCxnSpPr>
        <p:spPr>
          <a:xfrm flipV="1">
            <a:off x="3805107" y="1521080"/>
            <a:ext cx="2290893" cy="4996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76AD4F2F-AB32-0F4F-82CD-F8ABB1F5CBF1}"/>
              </a:ext>
            </a:extLst>
          </p:cNvPr>
          <p:cNvSpPr/>
          <p:nvPr/>
        </p:nvSpPr>
        <p:spPr>
          <a:xfrm>
            <a:off x="55693" y="333667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People are </a:t>
            </a:r>
            <a:r>
              <a:rPr lang="en-US" sz="2800" dirty="0">
                <a:solidFill>
                  <a:srgbClr val="C00000"/>
                </a:solidFill>
              </a:rPr>
              <a:t>random</a:t>
            </a:r>
            <a:r>
              <a:rPr lang="en-US" sz="2800" dirty="0">
                <a:solidFill>
                  <a:schemeClr val="tx1"/>
                </a:solidFill>
              </a:rPr>
              <a:t>ly different in sample and population</a:t>
            </a:r>
          </a:p>
        </p:txBody>
      </p:sp>
      <p:sp>
        <p:nvSpPr>
          <p:cNvPr id="23" name="Rounded Rectangle 22">
            <a:extLst>
              <a:ext uri="{FF2B5EF4-FFF2-40B4-BE49-F238E27FC236}">
                <a16:creationId xmlns:a16="http://schemas.microsoft.com/office/drawing/2014/main" id="{BA830CB9-32BC-FE4F-A1C1-DEAB5BFA1C6B}"/>
              </a:ext>
            </a:extLst>
          </p:cNvPr>
          <p:cNvSpPr/>
          <p:nvPr/>
        </p:nvSpPr>
        <p:spPr>
          <a:xfrm>
            <a:off x="4221293" y="333667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Systematic</a:t>
            </a:r>
          </a:p>
        </p:txBody>
      </p:sp>
      <p:cxnSp>
        <p:nvCxnSpPr>
          <p:cNvPr id="24" name="Elbow Connector 23">
            <a:extLst>
              <a:ext uri="{FF2B5EF4-FFF2-40B4-BE49-F238E27FC236}">
                <a16:creationId xmlns:a16="http://schemas.microsoft.com/office/drawing/2014/main" id="{BA0F4387-E892-F245-BF3C-E7DD316F5EFC}"/>
              </a:ext>
            </a:extLst>
          </p:cNvPr>
          <p:cNvCxnSpPr>
            <a:stCxn id="19" idx="2"/>
            <a:endCxn id="22" idx="0"/>
          </p:cNvCxnSpPr>
          <p:nvPr/>
        </p:nvCxnSpPr>
        <p:spPr>
          <a:xfrm rot="5400000">
            <a:off x="5780215" y="-1144715"/>
            <a:ext cx="631570" cy="83312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A5251DDB-AFF4-694B-9745-A15B37A03F4B}"/>
              </a:ext>
            </a:extLst>
          </p:cNvPr>
          <p:cNvCxnSpPr>
            <a:stCxn id="19" idx="2"/>
            <a:endCxn id="23" idx="0"/>
          </p:cNvCxnSpPr>
          <p:nvPr/>
        </p:nvCxnSpPr>
        <p:spPr>
          <a:xfrm rot="5400000">
            <a:off x="7863015" y="938085"/>
            <a:ext cx="631570" cy="41656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CAC2B7C-452D-6D49-95FF-0886613E7FF9}"/>
              </a:ext>
            </a:extLst>
          </p:cNvPr>
          <p:cNvCxnSpPr>
            <a:stCxn id="23" idx="2"/>
          </p:cNvCxnSpPr>
          <p:nvPr/>
        </p:nvCxnSpPr>
        <p:spPr>
          <a:xfrm>
            <a:off x="6096000" y="4705350"/>
            <a:ext cx="0" cy="63157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E7796778-CA7F-F24D-8A84-30EEEE51C8C1}"/>
              </a:ext>
            </a:extLst>
          </p:cNvPr>
          <p:cNvCxnSpPr>
            <a:stCxn id="23" idx="2"/>
          </p:cNvCxnSpPr>
          <p:nvPr/>
        </p:nvCxnSpPr>
        <p:spPr>
          <a:xfrm rot="5400000">
            <a:off x="3697415" y="2938335"/>
            <a:ext cx="631570" cy="41656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B2A90C66-A67E-B14B-B12C-A4697B7ACE1D}"/>
              </a:ext>
            </a:extLst>
          </p:cNvPr>
          <p:cNvCxnSpPr>
            <a:stCxn id="23" idx="2"/>
          </p:cNvCxnSpPr>
          <p:nvPr/>
        </p:nvCxnSpPr>
        <p:spPr>
          <a:xfrm rot="16200000" flipH="1">
            <a:off x="7758968" y="3042381"/>
            <a:ext cx="631570" cy="3957507"/>
          </a:xfrm>
          <a:prstGeom prst="bentConnector3">
            <a:avLst/>
          </a:prstGeom>
          <a:ln w="38100">
            <a:solidFill>
              <a:schemeClr val="tx1">
                <a:alpha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3C099995-8546-374F-8CFB-C7E417D9C263}"/>
              </a:ext>
            </a:extLst>
          </p:cNvPr>
          <p:cNvSpPr/>
          <p:nvPr/>
        </p:nvSpPr>
        <p:spPr>
          <a:xfrm>
            <a:off x="55693" y="53369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People are </a:t>
            </a:r>
            <a:r>
              <a:rPr lang="en-US" sz="2400" dirty="0">
                <a:solidFill>
                  <a:srgbClr val="C00000"/>
                </a:solidFill>
              </a:rPr>
              <a:t>systematic</a:t>
            </a:r>
            <a:r>
              <a:rPr lang="en-US" sz="2400" dirty="0">
                <a:solidFill>
                  <a:schemeClr val="tx1"/>
                </a:solidFill>
              </a:rPr>
              <a:t>ally different in sample and population</a:t>
            </a:r>
          </a:p>
        </p:txBody>
      </p:sp>
    </p:spTree>
    <p:extLst>
      <p:ext uri="{BB962C8B-B14F-4D97-AF65-F5344CB8AC3E}">
        <p14:creationId xmlns:p14="http://schemas.microsoft.com/office/powerpoint/2010/main" val="30153712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F20736EA-38FF-4846-9378-CE924470F4D0}"/>
              </a:ext>
            </a:extLst>
          </p:cNvPr>
          <p:cNvSpPr/>
          <p:nvPr/>
        </p:nvSpPr>
        <p:spPr>
          <a:xfrm>
            <a:off x="6620604" y="4250993"/>
            <a:ext cx="2700206" cy="98567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Information Bias</a:t>
            </a:r>
          </a:p>
        </p:txBody>
      </p:sp>
      <p:sp>
        <p:nvSpPr>
          <p:cNvPr id="14" name="Rounded Rectangle 13">
            <a:extLst>
              <a:ext uri="{FF2B5EF4-FFF2-40B4-BE49-F238E27FC236}">
                <a16:creationId xmlns:a16="http://schemas.microsoft.com/office/drawing/2014/main" id="{547D97CC-D9D4-BF4A-A32B-73D2C3EB0C0C}"/>
              </a:ext>
            </a:extLst>
          </p:cNvPr>
          <p:cNvSpPr/>
          <p:nvPr/>
        </p:nvSpPr>
        <p:spPr>
          <a:xfrm>
            <a:off x="9494520" y="4242740"/>
            <a:ext cx="2697480" cy="987552"/>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Confounding</a:t>
            </a:r>
          </a:p>
        </p:txBody>
      </p:sp>
      <p:sp>
        <p:nvSpPr>
          <p:cNvPr id="19" name="Rounded Rectangle 18">
            <a:extLst>
              <a:ext uri="{FF2B5EF4-FFF2-40B4-BE49-F238E27FC236}">
                <a16:creationId xmlns:a16="http://schemas.microsoft.com/office/drawing/2014/main" id="{36A51836-1BFE-3140-93AA-48169F802DB3}"/>
              </a:ext>
            </a:extLst>
          </p:cNvPr>
          <p:cNvSpPr/>
          <p:nvPr/>
        </p:nvSpPr>
        <p:spPr>
          <a:xfrm>
            <a:off x="4221293" y="15240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Error</a:t>
            </a:r>
          </a:p>
        </p:txBody>
      </p:sp>
      <p:sp>
        <p:nvSpPr>
          <p:cNvPr id="22" name="Rounded Rectangle 21">
            <a:extLst>
              <a:ext uri="{FF2B5EF4-FFF2-40B4-BE49-F238E27FC236}">
                <a16:creationId xmlns:a16="http://schemas.microsoft.com/office/drawing/2014/main" id="{76AD4F2F-AB32-0F4F-82CD-F8ABB1F5CBF1}"/>
              </a:ext>
            </a:extLst>
          </p:cNvPr>
          <p:cNvSpPr/>
          <p:nvPr/>
        </p:nvSpPr>
        <p:spPr>
          <a:xfrm>
            <a:off x="55693" y="2196588"/>
            <a:ext cx="2697480" cy="987552"/>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Random</a:t>
            </a:r>
          </a:p>
        </p:txBody>
      </p:sp>
      <p:sp>
        <p:nvSpPr>
          <p:cNvPr id="23" name="Rounded Rectangle 22">
            <a:extLst>
              <a:ext uri="{FF2B5EF4-FFF2-40B4-BE49-F238E27FC236}">
                <a16:creationId xmlns:a16="http://schemas.microsoft.com/office/drawing/2014/main" id="{BA830CB9-32BC-FE4F-A1C1-DEAB5BFA1C6B}"/>
              </a:ext>
            </a:extLst>
          </p:cNvPr>
          <p:cNvSpPr/>
          <p:nvPr/>
        </p:nvSpPr>
        <p:spPr>
          <a:xfrm>
            <a:off x="8572500" y="2205420"/>
            <a:ext cx="2697480" cy="987552"/>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Systematic</a:t>
            </a:r>
          </a:p>
        </p:txBody>
      </p:sp>
      <p:cxnSp>
        <p:nvCxnSpPr>
          <p:cNvPr id="24" name="Elbow Connector 23">
            <a:extLst>
              <a:ext uri="{FF2B5EF4-FFF2-40B4-BE49-F238E27FC236}">
                <a16:creationId xmlns:a16="http://schemas.microsoft.com/office/drawing/2014/main" id="{BA0F4387-E892-F245-BF3C-E7DD316F5EFC}"/>
              </a:ext>
            </a:extLst>
          </p:cNvPr>
          <p:cNvCxnSpPr>
            <a:stCxn id="19" idx="2"/>
            <a:endCxn id="22" idx="0"/>
          </p:cNvCxnSpPr>
          <p:nvPr/>
        </p:nvCxnSpPr>
        <p:spPr>
          <a:xfrm rot="5400000">
            <a:off x="3412463" y="-486949"/>
            <a:ext cx="675508" cy="469156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A5251DDB-AFF4-694B-9745-A15B37A03F4B}"/>
              </a:ext>
            </a:extLst>
          </p:cNvPr>
          <p:cNvCxnSpPr>
            <a:stCxn id="19" idx="2"/>
            <a:endCxn id="23" idx="0"/>
          </p:cNvCxnSpPr>
          <p:nvPr/>
        </p:nvCxnSpPr>
        <p:spPr>
          <a:xfrm rot="16200000" flipH="1">
            <a:off x="7666450" y="-49370"/>
            <a:ext cx="684340" cy="382524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E7796778-CA7F-F24D-8A84-30EEEE51C8C1}"/>
              </a:ext>
            </a:extLst>
          </p:cNvPr>
          <p:cNvCxnSpPr>
            <a:cxnSpLocks/>
            <a:stCxn id="23" idx="2"/>
            <a:endCxn id="29" idx="0"/>
          </p:cNvCxnSpPr>
          <p:nvPr/>
        </p:nvCxnSpPr>
        <p:spPr>
          <a:xfrm rot="5400000">
            <a:off x="6985215" y="1306715"/>
            <a:ext cx="1049768" cy="4822283"/>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B2A90C66-A67E-B14B-B12C-A4697B7ACE1D}"/>
              </a:ext>
            </a:extLst>
          </p:cNvPr>
          <p:cNvCxnSpPr>
            <a:cxnSpLocks/>
            <a:stCxn id="23" idx="2"/>
            <a:endCxn id="14" idx="0"/>
          </p:cNvCxnSpPr>
          <p:nvPr/>
        </p:nvCxnSpPr>
        <p:spPr>
          <a:xfrm rot="16200000" flipH="1">
            <a:off x="9857366" y="3256846"/>
            <a:ext cx="1049768" cy="922020"/>
          </a:xfrm>
          <a:prstGeom prst="bentConnector3">
            <a:avLst/>
          </a:prstGeom>
          <a:ln w="38100">
            <a:solidFill>
              <a:schemeClr val="tx1">
                <a:alpha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3C099995-8546-374F-8CFB-C7E417D9C263}"/>
              </a:ext>
            </a:extLst>
          </p:cNvPr>
          <p:cNvSpPr/>
          <p:nvPr/>
        </p:nvSpPr>
        <p:spPr>
          <a:xfrm>
            <a:off x="3750217" y="4242740"/>
            <a:ext cx="2697480" cy="987552"/>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Selection Bias</a:t>
            </a:r>
          </a:p>
        </p:txBody>
      </p:sp>
      <p:cxnSp>
        <p:nvCxnSpPr>
          <p:cNvPr id="30" name="Elbow Connector 29">
            <a:extLst>
              <a:ext uri="{FF2B5EF4-FFF2-40B4-BE49-F238E27FC236}">
                <a16:creationId xmlns:a16="http://schemas.microsoft.com/office/drawing/2014/main" id="{9ABF0878-B6F2-4C4D-8795-919841E5D949}"/>
              </a:ext>
            </a:extLst>
          </p:cNvPr>
          <p:cNvCxnSpPr>
            <a:cxnSpLocks/>
            <a:stCxn id="23" idx="2"/>
            <a:endCxn id="13" idx="0"/>
          </p:cNvCxnSpPr>
          <p:nvPr/>
        </p:nvCxnSpPr>
        <p:spPr>
          <a:xfrm rot="5400000">
            <a:off x="8416964" y="2746716"/>
            <a:ext cx="1058021" cy="1950533"/>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id="{A65E490E-D70E-E840-A54E-A34D2EB8F420}"/>
              </a:ext>
            </a:extLst>
          </p:cNvPr>
          <p:cNvSpPr/>
          <p:nvPr/>
        </p:nvSpPr>
        <p:spPr>
          <a:xfrm>
            <a:off x="55693" y="3378200"/>
            <a:ext cx="2697480" cy="9875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Precision</a:t>
            </a:r>
          </a:p>
        </p:txBody>
      </p:sp>
      <p:sp>
        <p:nvSpPr>
          <p:cNvPr id="41" name="Rounded Rectangle 40">
            <a:extLst>
              <a:ext uri="{FF2B5EF4-FFF2-40B4-BE49-F238E27FC236}">
                <a16:creationId xmlns:a16="http://schemas.microsoft.com/office/drawing/2014/main" id="{80E22104-043C-CF49-BA0B-B5F7819B9170}"/>
              </a:ext>
            </a:extLst>
          </p:cNvPr>
          <p:cNvSpPr/>
          <p:nvPr/>
        </p:nvSpPr>
        <p:spPr>
          <a:xfrm>
            <a:off x="6620604" y="5562600"/>
            <a:ext cx="2697480" cy="9875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Validity</a:t>
            </a:r>
          </a:p>
        </p:txBody>
      </p:sp>
    </p:spTree>
    <p:extLst>
      <p:ext uri="{BB962C8B-B14F-4D97-AF65-F5344CB8AC3E}">
        <p14:creationId xmlns:p14="http://schemas.microsoft.com/office/powerpoint/2010/main" val="1201850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descr="Icon&#10;&#10;Description automatically generated">
            <a:extLst>
              <a:ext uri="{FF2B5EF4-FFF2-40B4-BE49-F238E27FC236}">
                <a16:creationId xmlns:a16="http://schemas.microsoft.com/office/drawing/2014/main" id="{CD31B45B-C60F-A64E-878A-9892DBBD6E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9791" y="643467"/>
            <a:ext cx="2543217" cy="2543217"/>
          </a:xfrm>
          <a:prstGeom prst="rect">
            <a:avLst/>
          </a:prstGeom>
        </p:spPr>
      </p:pic>
      <p:cxnSp>
        <p:nvCxnSpPr>
          <p:cNvPr id="26" name="Straight Connector 25">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21" name="Picture 20" descr="Icon&#10;&#10;Description automatically generated">
            <a:extLst>
              <a:ext uri="{FF2B5EF4-FFF2-40B4-BE49-F238E27FC236}">
                <a16:creationId xmlns:a16="http://schemas.microsoft.com/office/drawing/2014/main" id="{B8740509-2899-0348-807B-562717B5FC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3177" y="643467"/>
            <a:ext cx="2543217" cy="2543217"/>
          </a:xfrm>
          <a:prstGeom prst="rect">
            <a:avLst/>
          </a:prstGeom>
        </p:spPr>
      </p:pic>
      <p:cxnSp>
        <p:nvCxnSpPr>
          <p:cNvPr id="28" name="Straight Connector 27">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2" name="Picture 11" descr="Icon&#10;&#10;Description automatically generated">
            <a:extLst>
              <a:ext uri="{FF2B5EF4-FFF2-40B4-BE49-F238E27FC236}">
                <a16:creationId xmlns:a16="http://schemas.microsoft.com/office/drawing/2014/main" id="{B45D3F86-4028-7345-AED3-A7924FF61F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8468" y="3671316"/>
            <a:ext cx="2545862" cy="2545862"/>
          </a:xfrm>
          <a:prstGeom prst="rect">
            <a:avLst/>
          </a:prstGeom>
        </p:spPr>
      </p:pic>
      <p:pic>
        <p:nvPicPr>
          <p:cNvPr id="10" name="Picture 9" descr="Icon&#10;&#10;Description automatically generated">
            <a:extLst>
              <a:ext uri="{FF2B5EF4-FFF2-40B4-BE49-F238E27FC236}">
                <a16:creationId xmlns:a16="http://schemas.microsoft.com/office/drawing/2014/main" id="{319B101B-C2DA-A447-9E86-6E3AA26E8E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8051" y="3671316"/>
            <a:ext cx="2553469" cy="2553469"/>
          </a:xfrm>
          <a:prstGeom prst="rect">
            <a:avLst/>
          </a:prstGeom>
        </p:spPr>
      </p:pic>
      <p:sp>
        <p:nvSpPr>
          <p:cNvPr id="22" name="TextBox 21">
            <a:extLst>
              <a:ext uri="{FF2B5EF4-FFF2-40B4-BE49-F238E27FC236}">
                <a16:creationId xmlns:a16="http://schemas.microsoft.com/office/drawing/2014/main" id="{CAC93865-BD4F-C548-B96D-B51BCD94331E}"/>
              </a:ext>
            </a:extLst>
          </p:cNvPr>
          <p:cNvSpPr txBox="1"/>
          <p:nvPr/>
        </p:nvSpPr>
        <p:spPr>
          <a:xfrm>
            <a:off x="2278549" y="271490"/>
            <a:ext cx="2425700" cy="461665"/>
          </a:xfrm>
          <a:prstGeom prst="rect">
            <a:avLst/>
          </a:prstGeom>
          <a:noFill/>
        </p:spPr>
        <p:txBody>
          <a:bodyPr wrap="square" rtlCol="0">
            <a:spAutoFit/>
          </a:bodyPr>
          <a:lstStyle/>
          <a:p>
            <a:pPr algn="ctr"/>
            <a:r>
              <a:rPr lang="en-US" sz="2400" dirty="0"/>
              <a:t>Precise and Valid</a:t>
            </a:r>
          </a:p>
        </p:txBody>
      </p:sp>
      <p:sp>
        <p:nvSpPr>
          <p:cNvPr id="31" name="Oval 30">
            <a:extLst>
              <a:ext uri="{FF2B5EF4-FFF2-40B4-BE49-F238E27FC236}">
                <a16:creationId xmlns:a16="http://schemas.microsoft.com/office/drawing/2014/main" id="{F6BBEC57-DEE9-7042-9DF1-3D652E96AC85}"/>
              </a:ext>
            </a:extLst>
          </p:cNvPr>
          <p:cNvSpPr/>
          <p:nvPr/>
        </p:nvSpPr>
        <p:spPr>
          <a:xfrm>
            <a:off x="3310154" y="1733830"/>
            <a:ext cx="181245" cy="1812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595BB593-E3D0-B147-B1EC-62A6304B1C87}"/>
              </a:ext>
            </a:extLst>
          </p:cNvPr>
          <p:cNvSpPr/>
          <p:nvPr/>
        </p:nvSpPr>
        <p:spPr>
          <a:xfrm>
            <a:off x="3462554" y="1886230"/>
            <a:ext cx="181245" cy="1812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5FE97D18-93BE-8C44-9FA1-AD3A412A45C7}"/>
              </a:ext>
            </a:extLst>
          </p:cNvPr>
          <p:cNvSpPr/>
          <p:nvPr/>
        </p:nvSpPr>
        <p:spPr>
          <a:xfrm>
            <a:off x="3501275" y="1688052"/>
            <a:ext cx="181245" cy="1812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CFB3B92-2112-7E47-8876-F964679D9B58}"/>
              </a:ext>
            </a:extLst>
          </p:cNvPr>
          <p:cNvSpPr/>
          <p:nvPr/>
        </p:nvSpPr>
        <p:spPr>
          <a:xfrm>
            <a:off x="8987054" y="1139900"/>
            <a:ext cx="181245" cy="1812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EA08513-6817-F844-9D3B-F4214C16D3DF}"/>
              </a:ext>
            </a:extLst>
          </p:cNvPr>
          <p:cNvSpPr/>
          <p:nvPr/>
        </p:nvSpPr>
        <p:spPr>
          <a:xfrm>
            <a:off x="9139454" y="1292300"/>
            <a:ext cx="181245" cy="1812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772E388-062B-8D42-BCB2-7A5F2F171B6C}"/>
              </a:ext>
            </a:extLst>
          </p:cNvPr>
          <p:cNvSpPr/>
          <p:nvPr/>
        </p:nvSpPr>
        <p:spPr>
          <a:xfrm>
            <a:off x="9178175" y="1094122"/>
            <a:ext cx="181245" cy="1812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34035D36-A25B-0F4E-AFF6-A683150A5E46}"/>
              </a:ext>
            </a:extLst>
          </p:cNvPr>
          <p:cNvSpPr txBox="1"/>
          <p:nvPr/>
        </p:nvSpPr>
        <p:spPr>
          <a:xfrm>
            <a:off x="7487751" y="271490"/>
            <a:ext cx="2425700" cy="461665"/>
          </a:xfrm>
          <a:prstGeom prst="rect">
            <a:avLst/>
          </a:prstGeom>
          <a:noFill/>
        </p:spPr>
        <p:txBody>
          <a:bodyPr wrap="square" rtlCol="0">
            <a:spAutoFit/>
          </a:bodyPr>
          <a:lstStyle/>
          <a:p>
            <a:pPr algn="ctr"/>
            <a:r>
              <a:rPr lang="en-US" sz="2400" dirty="0"/>
              <a:t>Precise not Valid</a:t>
            </a:r>
          </a:p>
        </p:txBody>
      </p:sp>
      <p:sp>
        <p:nvSpPr>
          <p:cNvPr id="39" name="Oval 38">
            <a:extLst>
              <a:ext uri="{FF2B5EF4-FFF2-40B4-BE49-F238E27FC236}">
                <a16:creationId xmlns:a16="http://schemas.microsoft.com/office/drawing/2014/main" id="{5DA32876-677D-B749-B96E-808FC00588E3}"/>
              </a:ext>
            </a:extLst>
          </p:cNvPr>
          <p:cNvSpPr/>
          <p:nvPr/>
        </p:nvSpPr>
        <p:spPr>
          <a:xfrm>
            <a:off x="3099584" y="4591330"/>
            <a:ext cx="181245" cy="1812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323FF98F-5B9C-F244-9352-8CD443F4CC32}"/>
              </a:ext>
            </a:extLst>
          </p:cNvPr>
          <p:cNvSpPr/>
          <p:nvPr/>
        </p:nvSpPr>
        <p:spPr>
          <a:xfrm>
            <a:off x="3447651" y="5160018"/>
            <a:ext cx="181245" cy="1812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0F399105-B8BB-1446-842E-CA5863ED1553}"/>
              </a:ext>
            </a:extLst>
          </p:cNvPr>
          <p:cNvSpPr/>
          <p:nvPr/>
        </p:nvSpPr>
        <p:spPr>
          <a:xfrm>
            <a:off x="3682520" y="4681952"/>
            <a:ext cx="181245" cy="1812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015C3A60-6240-8C43-B4F2-7C95B0182F29}"/>
              </a:ext>
            </a:extLst>
          </p:cNvPr>
          <p:cNvSpPr/>
          <p:nvPr/>
        </p:nvSpPr>
        <p:spPr>
          <a:xfrm>
            <a:off x="7983754" y="4108730"/>
            <a:ext cx="181245" cy="1812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57D2AA69-9D03-D647-A5F0-06BAE9283618}"/>
              </a:ext>
            </a:extLst>
          </p:cNvPr>
          <p:cNvSpPr/>
          <p:nvPr/>
        </p:nvSpPr>
        <p:spPr>
          <a:xfrm>
            <a:off x="7799685" y="5545280"/>
            <a:ext cx="181245" cy="1812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BDA68770-E2A4-6B42-B19A-BCE66E928CC1}"/>
              </a:ext>
            </a:extLst>
          </p:cNvPr>
          <p:cNvSpPr/>
          <p:nvPr/>
        </p:nvSpPr>
        <p:spPr>
          <a:xfrm>
            <a:off x="9048831" y="3984661"/>
            <a:ext cx="181245" cy="1812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FF4CEA5D-AD0A-0B48-935B-9F191DBE9646}"/>
              </a:ext>
            </a:extLst>
          </p:cNvPr>
          <p:cNvSpPr txBox="1"/>
          <p:nvPr/>
        </p:nvSpPr>
        <p:spPr>
          <a:xfrm>
            <a:off x="2288425" y="6121066"/>
            <a:ext cx="2425700" cy="461665"/>
          </a:xfrm>
          <a:prstGeom prst="rect">
            <a:avLst/>
          </a:prstGeom>
          <a:noFill/>
        </p:spPr>
        <p:txBody>
          <a:bodyPr wrap="square" rtlCol="0">
            <a:spAutoFit/>
          </a:bodyPr>
          <a:lstStyle/>
          <a:p>
            <a:pPr algn="ctr"/>
            <a:r>
              <a:rPr lang="en-US" sz="2400" dirty="0"/>
              <a:t>Valid not Precise</a:t>
            </a:r>
          </a:p>
        </p:txBody>
      </p:sp>
      <p:sp>
        <p:nvSpPr>
          <p:cNvPr id="49" name="TextBox 48">
            <a:extLst>
              <a:ext uri="{FF2B5EF4-FFF2-40B4-BE49-F238E27FC236}">
                <a16:creationId xmlns:a16="http://schemas.microsoft.com/office/drawing/2014/main" id="{EC643537-4DD9-5645-B6F0-4AED1CD6A023}"/>
              </a:ext>
            </a:extLst>
          </p:cNvPr>
          <p:cNvSpPr txBox="1"/>
          <p:nvPr/>
        </p:nvSpPr>
        <p:spPr>
          <a:xfrm>
            <a:off x="7339685" y="6121066"/>
            <a:ext cx="2721832" cy="461665"/>
          </a:xfrm>
          <a:prstGeom prst="rect">
            <a:avLst/>
          </a:prstGeom>
          <a:noFill/>
        </p:spPr>
        <p:txBody>
          <a:bodyPr wrap="square" rtlCol="0">
            <a:spAutoFit/>
          </a:bodyPr>
          <a:lstStyle/>
          <a:p>
            <a:pPr algn="ctr"/>
            <a:r>
              <a:rPr lang="en-US" sz="2400" dirty="0"/>
              <a:t>Not Valid or Precise</a:t>
            </a:r>
          </a:p>
        </p:txBody>
      </p:sp>
    </p:spTree>
    <p:extLst>
      <p:ext uri="{BB962C8B-B14F-4D97-AF65-F5344CB8AC3E}">
        <p14:creationId xmlns:p14="http://schemas.microsoft.com/office/powerpoint/2010/main" val="997172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25DD29AC-569F-FA43-80A1-5DF0107537CA}"/>
              </a:ext>
            </a:extLst>
          </p:cNvPr>
          <p:cNvSpPr/>
          <p:nvPr/>
        </p:nvSpPr>
        <p:spPr>
          <a:xfrm>
            <a:off x="4221293" y="16510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accent5">
                    <a:lumMod val="75000"/>
                  </a:schemeClr>
                </a:solidFill>
              </a:rPr>
              <a:t>Truth</a:t>
            </a:r>
          </a:p>
        </p:txBody>
      </p:sp>
      <p:sp>
        <p:nvSpPr>
          <p:cNvPr id="9" name="Rounded Rectangle 8">
            <a:extLst>
              <a:ext uri="{FF2B5EF4-FFF2-40B4-BE49-F238E27FC236}">
                <a16:creationId xmlns:a16="http://schemas.microsoft.com/office/drawing/2014/main" id="{84EF14E1-7EB8-984D-9D2F-4A5BA56C8532}"/>
              </a:ext>
            </a:extLst>
          </p:cNvPr>
          <p:cNvSpPr/>
          <p:nvPr/>
        </p:nvSpPr>
        <p:spPr>
          <a:xfrm>
            <a:off x="258893" y="20603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Measure</a:t>
            </a:r>
          </a:p>
        </p:txBody>
      </p:sp>
      <p:sp>
        <p:nvSpPr>
          <p:cNvPr id="10" name="Rounded Rectangle 9">
            <a:extLst>
              <a:ext uri="{FF2B5EF4-FFF2-40B4-BE49-F238E27FC236}">
                <a16:creationId xmlns:a16="http://schemas.microsoft.com/office/drawing/2014/main" id="{EC63FE5D-1EE6-3843-A891-7A61B6957B45}"/>
              </a:ext>
            </a:extLst>
          </p:cNvPr>
          <p:cNvSpPr/>
          <p:nvPr/>
        </p:nvSpPr>
        <p:spPr>
          <a:xfrm>
            <a:off x="8183693" y="206324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Error</a:t>
            </a:r>
          </a:p>
        </p:txBody>
      </p:sp>
      <p:cxnSp>
        <p:nvCxnSpPr>
          <p:cNvPr id="6" name="Straight Arrow Connector 5">
            <a:extLst>
              <a:ext uri="{FF2B5EF4-FFF2-40B4-BE49-F238E27FC236}">
                <a16:creationId xmlns:a16="http://schemas.microsoft.com/office/drawing/2014/main" id="{97098CBC-CCAB-7F40-8783-6D4A96F94776}"/>
              </a:ext>
            </a:extLst>
          </p:cNvPr>
          <p:cNvCxnSpPr>
            <a:stCxn id="10" idx="1"/>
            <a:endCxn id="8" idx="2"/>
          </p:cNvCxnSpPr>
          <p:nvPr/>
        </p:nvCxnSpPr>
        <p:spPr>
          <a:xfrm flipH="1" flipV="1">
            <a:off x="6096000" y="1533780"/>
            <a:ext cx="2087693" cy="12138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FC0B8C3-0526-7942-8C64-0F50CF0BF9E4}"/>
              </a:ext>
            </a:extLst>
          </p:cNvPr>
          <p:cNvCxnSpPr>
            <a:cxnSpLocks/>
            <a:stCxn id="9" idx="3"/>
            <a:endCxn id="8" idx="2"/>
          </p:cNvCxnSpPr>
          <p:nvPr/>
        </p:nvCxnSpPr>
        <p:spPr>
          <a:xfrm flipV="1">
            <a:off x="4008307" y="1533780"/>
            <a:ext cx="2087693" cy="12108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2176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25DD29AC-569F-FA43-80A1-5DF0107537CA}"/>
              </a:ext>
            </a:extLst>
          </p:cNvPr>
          <p:cNvSpPr/>
          <p:nvPr/>
        </p:nvSpPr>
        <p:spPr>
          <a:xfrm>
            <a:off x="4221293" y="15240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Measure</a:t>
            </a:r>
          </a:p>
        </p:txBody>
      </p:sp>
      <p:sp>
        <p:nvSpPr>
          <p:cNvPr id="9" name="Rounded Rectangle 8">
            <a:extLst>
              <a:ext uri="{FF2B5EF4-FFF2-40B4-BE49-F238E27FC236}">
                <a16:creationId xmlns:a16="http://schemas.microsoft.com/office/drawing/2014/main" id="{84EF14E1-7EB8-984D-9D2F-4A5BA56C8532}"/>
              </a:ext>
            </a:extLst>
          </p:cNvPr>
          <p:cNvSpPr/>
          <p:nvPr/>
        </p:nvSpPr>
        <p:spPr>
          <a:xfrm>
            <a:off x="258893" y="20603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accent5">
                    <a:lumMod val="75000"/>
                  </a:schemeClr>
                </a:solidFill>
              </a:rPr>
              <a:t>Truth</a:t>
            </a:r>
          </a:p>
        </p:txBody>
      </p:sp>
      <p:sp>
        <p:nvSpPr>
          <p:cNvPr id="10" name="Rounded Rectangle 9">
            <a:extLst>
              <a:ext uri="{FF2B5EF4-FFF2-40B4-BE49-F238E27FC236}">
                <a16:creationId xmlns:a16="http://schemas.microsoft.com/office/drawing/2014/main" id="{EC63FE5D-1EE6-3843-A891-7A61B6957B45}"/>
              </a:ext>
            </a:extLst>
          </p:cNvPr>
          <p:cNvSpPr/>
          <p:nvPr/>
        </p:nvSpPr>
        <p:spPr>
          <a:xfrm>
            <a:off x="8183693" y="206324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Error</a:t>
            </a:r>
          </a:p>
        </p:txBody>
      </p:sp>
      <p:cxnSp>
        <p:nvCxnSpPr>
          <p:cNvPr id="6" name="Straight Arrow Connector 5">
            <a:extLst>
              <a:ext uri="{FF2B5EF4-FFF2-40B4-BE49-F238E27FC236}">
                <a16:creationId xmlns:a16="http://schemas.microsoft.com/office/drawing/2014/main" id="{97098CBC-CCAB-7F40-8783-6D4A96F94776}"/>
              </a:ext>
            </a:extLst>
          </p:cNvPr>
          <p:cNvCxnSpPr>
            <a:cxnSpLocks/>
            <a:stCxn id="10" idx="1"/>
            <a:endCxn id="8" idx="2"/>
          </p:cNvCxnSpPr>
          <p:nvPr/>
        </p:nvCxnSpPr>
        <p:spPr>
          <a:xfrm flipH="1" flipV="1">
            <a:off x="6096000" y="1521080"/>
            <a:ext cx="2087693" cy="12265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FC0B8C3-0526-7942-8C64-0F50CF0BF9E4}"/>
              </a:ext>
            </a:extLst>
          </p:cNvPr>
          <p:cNvCxnSpPr>
            <a:cxnSpLocks/>
            <a:stCxn id="9" idx="3"/>
            <a:endCxn id="8" idx="2"/>
          </p:cNvCxnSpPr>
          <p:nvPr/>
        </p:nvCxnSpPr>
        <p:spPr>
          <a:xfrm flipV="1">
            <a:off x="4008307" y="1521080"/>
            <a:ext cx="2087693" cy="12235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0311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25DD29AC-569F-FA43-80A1-5DF0107537CA}"/>
              </a:ext>
            </a:extLst>
          </p:cNvPr>
          <p:cNvSpPr/>
          <p:nvPr/>
        </p:nvSpPr>
        <p:spPr>
          <a:xfrm>
            <a:off x="4221293" y="15240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Measure</a:t>
            </a:r>
          </a:p>
        </p:txBody>
      </p:sp>
      <p:sp>
        <p:nvSpPr>
          <p:cNvPr id="9" name="Rounded Rectangle 8">
            <a:extLst>
              <a:ext uri="{FF2B5EF4-FFF2-40B4-BE49-F238E27FC236}">
                <a16:creationId xmlns:a16="http://schemas.microsoft.com/office/drawing/2014/main" id="{84EF14E1-7EB8-984D-9D2F-4A5BA56C8532}"/>
              </a:ext>
            </a:extLst>
          </p:cNvPr>
          <p:cNvSpPr/>
          <p:nvPr/>
        </p:nvSpPr>
        <p:spPr>
          <a:xfrm>
            <a:off x="258893" y="20603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accent5">
                    <a:lumMod val="75000"/>
                  </a:schemeClr>
                </a:solidFill>
              </a:rPr>
              <a:t>Truth</a:t>
            </a:r>
          </a:p>
        </p:txBody>
      </p:sp>
      <p:sp>
        <p:nvSpPr>
          <p:cNvPr id="10" name="Rounded Rectangle 9">
            <a:extLst>
              <a:ext uri="{FF2B5EF4-FFF2-40B4-BE49-F238E27FC236}">
                <a16:creationId xmlns:a16="http://schemas.microsoft.com/office/drawing/2014/main" id="{EC63FE5D-1EE6-3843-A891-7A61B6957B45}"/>
              </a:ext>
            </a:extLst>
          </p:cNvPr>
          <p:cNvSpPr/>
          <p:nvPr/>
        </p:nvSpPr>
        <p:spPr>
          <a:xfrm>
            <a:off x="8183693" y="206324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Error</a:t>
            </a:r>
          </a:p>
        </p:txBody>
      </p:sp>
      <p:cxnSp>
        <p:nvCxnSpPr>
          <p:cNvPr id="11" name="Straight Arrow Connector 10">
            <a:extLst>
              <a:ext uri="{FF2B5EF4-FFF2-40B4-BE49-F238E27FC236}">
                <a16:creationId xmlns:a16="http://schemas.microsoft.com/office/drawing/2014/main" id="{1FC0B8C3-0526-7942-8C64-0F50CF0BF9E4}"/>
              </a:ext>
            </a:extLst>
          </p:cNvPr>
          <p:cNvCxnSpPr>
            <a:cxnSpLocks/>
            <a:stCxn id="9" idx="3"/>
            <a:endCxn id="8" idx="2"/>
          </p:cNvCxnSpPr>
          <p:nvPr/>
        </p:nvCxnSpPr>
        <p:spPr>
          <a:xfrm flipV="1">
            <a:off x="4008307" y="1521080"/>
            <a:ext cx="2087693" cy="12235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Cross 4">
            <a:extLst>
              <a:ext uri="{FF2B5EF4-FFF2-40B4-BE49-F238E27FC236}">
                <a16:creationId xmlns:a16="http://schemas.microsoft.com/office/drawing/2014/main" id="{AD826D70-FF68-D44F-BE48-65477B4CB330}"/>
              </a:ext>
            </a:extLst>
          </p:cNvPr>
          <p:cNvSpPr/>
          <p:nvPr/>
        </p:nvSpPr>
        <p:spPr>
          <a:xfrm rot="2740634">
            <a:off x="8362949" y="1054100"/>
            <a:ext cx="3390900" cy="3381120"/>
          </a:xfrm>
          <a:prstGeom prst="plus">
            <a:avLst>
              <a:gd name="adj" fmla="val 42278"/>
            </a:avLst>
          </a:prstGeom>
          <a:solidFill>
            <a:srgbClr val="C0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913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25DD29AC-569F-FA43-80A1-5DF0107537CA}"/>
              </a:ext>
            </a:extLst>
          </p:cNvPr>
          <p:cNvSpPr/>
          <p:nvPr/>
        </p:nvSpPr>
        <p:spPr>
          <a:xfrm>
            <a:off x="4221293" y="152400"/>
            <a:ext cx="3749414" cy="1368680"/>
          </a:xfrm>
          <a:prstGeom prst="roundRect">
            <a:avLst/>
          </a:prstGeom>
          <a:noFill/>
          <a:ln w="38100">
            <a:solidFill>
              <a:schemeClr val="tx1">
                <a:alpha val="5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alpha val="51000"/>
                  </a:schemeClr>
                </a:solidFill>
              </a:rPr>
              <a:t>Measure</a:t>
            </a:r>
          </a:p>
        </p:txBody>
      </p:sp>
      <p:sp>
        <p:nvSpPr>
          <p:cNvPr id="9" name="Rounded Rectangle 8">
            <a:extLst>
              <a:ext uri="{FF2B5EF4-FFF2-40B4-BE49-F238E27FC236}">
                <a16:creationId xmlns:a16="http://schemas.microsoft.com/office/drawing/2014/main" id="{84EF14E1-7EB8-984D-9D2F-4A5BA56C8532}"/>
              </a:ext>
            </a:extLst>
          </p:cNvPr>
          <p:cNvSpPr/>
          <p:nvPr/>
        </p:nvSpPr>
        <p:spPr>
          <a:xfrm>
            <a:off x="55693" y="1336420"/>
            <a:ext cx="3749414" cy="1368680"/>
          </a:xfrm>
          <a:prstGeom prst="roundRect">
            <a:avLst/>
          </a:prstGeom>
          <a:noFill/>
          <a:ln w="38100">
            <a:solidFill>
              <a:schemeClr val="tx1">
                <a:alpha val="5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alpha val="51000"/>
                  </a:schemeClr>
                </a:solidFill>
              </a:rPr>
              <a:t>Truth</a:t>
            </a:r>
          </a:p>
        </p:txBody>
      </p:sp>
      <p:sp>
        <p:nvSpPr>
          <p:cNvPr id="10" name="Rounded Rectangle 9">
            <a:extLst>
              <a:ext uri="{FF2B5EF4-FFF2-40B4-BE49-F238E27FC236}">
                <a16:creationId xmlns:a16="http://schemas.microsoft.com/office/drawing/2014/main" id="{EC63FE5D-1EE6-3843-A891-7A61B6957B45}"/>
              </a:ext>
            </a:extLst>
          </p:cNvPr>
          <p:cNvSpPr/>
          <p:nvPr/>
        </p:nvSpPr>
        <p:spPr>
          <a:xfrm>
            <a:off x="8386893" y="13364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Error</a:t>
            </a:r>
          </a:p>
        </p:txBody>
      </p:sp>
      <p:cxnSp>
        <p:nvCxnSpPr>
          <p:cNvPr id="6" name="Straight Arrow Connector 5">
            <a:extLst>
              <a:ext uri="{FF2B5EF4-FFF2-40B4-BE49-F238E27FC236}">
                <a16:creationId xmlns:a16="http://schemas.microsoft.com/office/drawing/2014/main" id="{97098CBC-CCAB-7F40-8783-6D4A96F94776}"/>
              </a:ext>
            </a:extLst>
          </p:cNvPr>
          <p:cNvCxnSpPr>
            <a:cxnSpLocks/>
            <a:stCxn id="10" idx="1"/>
            <a:endCxn id="8" idx="2"/>
          </p:cNvCxnSpPr>
          <p:nvPr/>
        </p:nvCxnSpPr>
        <p:spPr>
          <a:xfrm flipH="1" flipV="1">
            <a:off x="6096000" y="1521080"/>
            <a:ext cx="2290893" cy="499680"/>
          </a:xfrm>
          <a:prstGeom prst="straightConnector1">
            <a:avLst/>
          </a:prstGeom>
          <a:ln w="38100">
            <a:solidFill>
              <a:schemeClr val="tx1">
                <a:alpha val="51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FC0B8C3-0526-7942-8C64-0F50CF0BF9E4}"/>
              </a:ext>
            </a:extLst>
          </p:cNvPr>
          <p:cNvCxnSpPr>
            <a:cxnSpLocks/>
            <a:stCxn id="9" idx="3"/>
            <a:endCxn id="8" idx="2"/>
          </p:cNvCxnSpPr>
          <p:nvPr/>
        </p:nvCxnSpPr>
        <p:spPr>
          <a:xfrm flipV="1">
            <a:off x="3805107" y="1521080"/>
            <a:ext cx="2290893" cy="499680"/>
          </a:xfrm>
          <a:prstGeom prst="straightConnector1">
            <a:avLst/>
          </a:prstGeom>
          <a:ln w="38100">
            <a:solidFill>
              <a:schemeClr val="tx1">
                <a:alpha val="51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a:extLst>
              <a:ext uri="{FF2B5EF4-FFF2-40B4-BE49-F238E27FC236}">
                <a16:creationId xmlns:a16="http://schemas.microsoft.com/office/drawing/2014/main" id="{100D7436-AC77-4E43-83E1-C12FF8C3F56A}"/>
              </a:ext>
            </a:extLst>
          </p:cNvPr>
          <p:cNvSpPr/>
          <p:nvPr/>
        </p:nvSpPr>
        <p:spPr>
          <a:xfrm>
            <a:off x="4221293" y="333667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Systematic</a:t>
            </a:r>
          </a:p>
        </p:txBody>
      </p:sp>
      <p:cxnSp>
        <p:nvCxnSpPr>
          <p:cNvPr id="37" name="Elbow Connector 36">
            <a:extLst>
              <a:ext uri="{FF2B5EF4-FFF2-40B4-BE49-F238E27FC236}">
                <a16:creationId xmlns:a16="http://schemas.microsoft.com/office/drawing/2014/main" id="{B266ED3E-DBD9-DE42-AEFB-CB3D393D21B5}"/>
              </a:ext>
            </a:extLst>
          </p:cNvPr>
          <p:cNvCxnSpPr>
            <a:cxnSpLocks/>
            <a:stCxn id="10" idx="2"/>
          </p:cNvCxnSpPr>
          <p:nvPr/>
        </p:nvCxnSpPr>
        <p:spPr>
          <a:xfrm rot="5400000">
            <a:off x="5780215" y="-1144715"/>
            <a:ext cx="631570" cy="83312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FDCDF9A6-4308-024E-BD38-1673E5807724}"/>
              </a:ext>
            </a:extLst>
          </p:cNvPr>
          <p:cNvCxnSpPr>
            <a:stCxn id="10" idx="2"/>
            <a:endCxn id="35" idx="0"/>
          </p:cNvCxnSpPr>
          <p:nvPr/>
        </p:nvCxnSpPr>
        <p:spPr>
          <a:xfrm rot="5400000">
            <a:off x="7863015" y="938085"/>
            <a:ext cx="631570" cy="41656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50">
            <a:extLst>
              <a:ext uri="{FF2B5EF4-FFF2-40B4-BE49-F238E27FC236}">
                <a16:creationId xmlns:a16="http://schemas.microsoft.com/office/drawing/2014/main" id="{DFE134D8-9485-7049-B191-ABB1D3349DB0}"/>
              </a:ext>
            </a:extLst>
          </p:cNvPr>
          <p:cNvSpPr/>
          <p:nvPr/>
        </p:nvSpPr>
        <p:spPr>
          <a:xfrm>
            <a:off x="55693" y="333667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Random</a:t>
            </a:r>
          </a:p>
        </p:txBody>
      </p:sp>
    </p:spTree>
    <p:extLst>
      <p:ext uri="{BB962C8B-B14F-4D97-AF65-F5344CB8AC3E}">
        <p14:creationId xmlns:p14="http://schemas.microsoft.com/office/powerpoint/2010/main" val="2617412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25DD29AC-569F-FA43-80A1-5DF0107537CA}"/>
              </a:ext>
            </a:extLst>
          </p:cNvPr>
          <p:cNvSpPr/>
          <p:nvPr/>
        </p:nvSpPr>
        <p:spPr>
          <a:xfrm>
            <a:off x="4221293" y="152400"/>
            <a:ext cx="3749414" cy="1368680"/>
          </a:xfrm>
          <a:prstGeom prst="roundRect">
            <a:avLst/>
          </a:prstGeom>
          <a:noFill/>
          <a:ln w="38100">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alpha val="50000"/>
                  </a:schemeClr>
                </a:solidFill>
              </a:rPr>
              <a:t>Measure</a:t>
            </a:r>
          </a:p>
        </p:txBody>
      </p:sp>
      <p:sp>
        <p:nvSpPr>
          <p:cNvPr id="9" name="Rounded Rectangle 8">
            <a:extLst>
              <a:ext uri="{FF2B5EF4-FFF2-40B4-BE49-F238E27FC236}">
                <a16:creationId xmlns:a16="http://schemas.microsoft.com/office/drawing/2014/main" id="{84EF14E1-7EB8-984D-9D2F-4A5BA56C8532}"/>
              </a:ext>
            </a:extLst>
          </p:cNvPr>
          <p:cNvSpPr/>
          <p:nvPr/>
        </p:nvSpPr>
        <p:spPr>
          <a:xfrm>
            <a:off x="55693" y="1336420"/>
            <a:ext cx="3749414" cy="1368680"/>
          </a:xfrm>
          <a:prstGeom prst="roundRect">
            <a:avLst/>
          </a:prstGeom>
          <a:noFill/>
          <a:ln w="38100">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alpha val="50000"/>
                  </a:schemeClr>
                </a:solidFill>
              </a:rPr>
              <a:t>Truth</a:t>
            </a:r>
          </a:p>
        </p:txBody>
      </p:sp>
      <p:sp>
        <p:nvSpPr>
          <p:cNvPr id="10" name="Rounded Rectangle 9">
            <a:extLst>
              <a:ext uri="{FF2B5EF4-FFF2-40B4-BE49-F238E27FC236}">
                <a16:creationId xmlns:a16="http://schemas.microsoft.com/office/drawing/2014/main" id="{EC63FE5D-1EE6-3843-A891-7A61B6957B45}"/>
              </a:ext>
            </a:extLst>
          </p:cNvPr>
          <p:cNvSpPr/>
          <p:nvPr/>
        </p:nvSpPr>
        <p:spPr>
          <a:xfrm>
            <a:off x="8386893" y="13364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Error</a:t>
            </a:r>
          </a:p>
        </p:txBody>
      </p:sp>
      <p:cxnSp>
        <p:nvCxnSpPr>
          <p:cNvPr id="6" name="Straight Arrow Connector 5">
            <a:extLst>
              <a:ext uri="{FF2B5EF4-FFF2-40B4-BE49-F238E27FC236}">
                <a16:creationId xmlns:a16="http://schemas.microsoft.com/office/drawing/2014/main" id="{97098CBC-CCAB-7F40-8783-6D4A96F94776}"/>
              </a:ext>
            </a:extLst>
          </p:cNvPr>
          <p:cNvCxnSpPr>
            <a:cxnSpLocks/>
            <a:stCxn id="10" idx="1"/>
            <a:endCxn id="8" idx="2"/>
          </p:cNvCxnSpPr>
          <p:nvPr/>
        </p:nvCxnSpPr>
        <p:spPr>
          <a:xfrm flipH="1" flipV="1">
            <a:off x="6096000" y="1521080"/>
            <a:ext cx="2290893" cy="499680"/>
          </a:xfrm>
          <a:prstGeom prst="straightConnector1">
            <a:avLst/>
          </a:prstGeom>
          <a:ln w="38100">
            <a:solidFill>
              <a:schemeClr val="tx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FC0B8C3-0526-7942-8C64-0F50CF0BF9E4}"/>
              </a:ext>
            </a:extLst>
          </p:cNvPr>
          <p:cNvCxnSpPr>
            <a:cxnSpLocks/>
            <a:stCxn id="9" idx="3"/>
            <a:endCxn id="8" idx="2"/>
          </p:cNvCxnSpPr>
          <p:nvPr/>
        </p:nvCxnSpPr>
        <p:spPr>
          <a:xfrm flipV="1">
            <a:off x="3805107" y="1521080"/>
            <a:ext cx="2290893" cy="499680"/>
          </a:xfrm>
          <a:prstGeom prst="straightConnector1">
            <a:avLst/>
          </a:prstGeom>
          <a:ln w="38100">
            <a:solidFill>
              <a:schemeClr val="tx1">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a:extLst>
              <a:ext uri="{FF2B5EF4-FFF2-40B4-BE49-F238E27FC236}">
                <a16:creationId xmlns:a16="http://schemas.microsoft.com/office/drawing/2014/main" id="{100D7436-AC77-4E43-83E1-C12FF8C3F56A}"/>
              </a:ext>
            </a:extLst>
          </p:cNvPr>
          <p:cNvSpPr/>
          <p:nvPr/>
        </p:nvSpPr>
        <p:spPr>
          <a:xfrm>
            <a:off x="4221293" y="3336670"/>
            <a:ext cx="3749414" cy="1368680"/>
          </a:xfrm>
          <a:prstGeom prst="roundRect">
            <a:avLst/>
          </a:prstGeom>
          <a:noFill/>
          <a:ln w="38100">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alpha val="50000"/>
                  </a:schemeClr>
                </a:solidFill>
              </a:rPr>
              <a:t>Systematic</a:t>
            </a:r>
          </a:p>
        </p:txBody>
      </p:sp>
      <p:cxnSp>
        <p:nvCxnSpPr>
          <p:cNvPr id="37" name="Elbow Connector 36">
            <a:extLst>
              <a:ext uri="{FF2B5EF4-FFF2-40B4-BE49-F238E27FC236}">
                <a16:creationId xmlns:a16="http://schemas.microsoft.com/office/drawing/2014/main" id="{B266ED3E-DBD9-DE42-AEFB-CB3D393D21B5}"/>
              </a:ext>
            </a:extLst>
          </p:cNvPr>
          <p:cNvCxnSpPr>
            <a:cxnSpLocks/>
            <a:stCxn id="10" idx="2"/>
          </p:cNvCxnSpPr>
          <p:nvPr/>
        </p:nvCxnSpPr>
        <p:spPr>
          <a:xfrm rot="5400000">
            <a:off x="5780215" y="-1144715"/>
            <a:ext cx="631570" cy="83312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FDCDF9A6-4308-024E-BD38-1673E5807724}"/>
              </a:ext>
            </a:extLst>
          </p:cNvPr>
          <p:cNvCxnSpPr>
            <a:stCxn id="10" idx="2"/>
            <a:endCxn id="35" idx="0"/>
          </p:cNvCxnSpPr>
          <p:nvPr/>
        </p:nvCxnSpPr>
        <p:spPr>
          <a:xfrm rot="5400000">
            <a:off x="7863015" y="938085"/>
            <a:ext cx="631570" cy="4165600"/>
          </a:xfrm>
          <a:prstGeom prst="bentConnector3">
            <a:avLst/>
          </a:prstGeom>
          <a:ln w="38100">
            <a:solidFill>
              <a:schemeClr val="tx1">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50">
            <a:extLst>
              <a:ext uri="{FF2B5EF4-FFF2-40B4-BE49-F238E27FC236}">
                <a16:creationId xmlns:a16="http://schemas.microsoft.com/office/drawing/2014/main" id="{DFE134D8-9485-7049-B191-ABB1D3349DB0}"/>
              </a:ext>
            </a:extLst>
          </p:cNvPr>
          <p:cNvSpPr/>
          <p:nvPr/>
        </p:nvSpPr>
        <p:spPr>
          <a:xfrm>
            <a:off x="55693" y="333667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People are </a:t>
            </a:r>
            <a:r>
              <a:rPr lang="en-US" sz="2800" dirty="0">
                <a:solidFill>
                  <a:srgbClr val="C00000"/>
                </a:solidFill>
              </a:rPr>
              <a:t>random</a:t>
            </a:r>
            <a:r>
              <a:rPr lang="en-US" sz="2800" dirty="0">
                <a:solidFill>
                  <a:schemeClr val="tx1"/>
                </a:solidFill>
              </a:rPr>
              <a:t>ly different in sample and population</a:t>
            </a:r>
          </a:p>
        </p:txBody>
      </p:sp>
    </p:spTree>
    <p:extLst>
      <p:ext uri="{BB962C8B-B14F-4D97-AF65-F5344CB8AC3E}">
        <p14:creationId xmlns:p14="http://schemas.microsoft.com/office/powerpoint/2010/main" val="658783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1" ma:contentTypeDescription="Create a new document." ma:contentTypeScope="" ma:versionID="95f2ade63b6a87fda67820bb1fb1aefa">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e10a55ace02b924c5615230c40e2e4e5"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3793ca1-6164-4dfb-aaf8-0aa60c0c70c2">
      <Terms xmlns="http://schemas.microsoft.com/office/infopath/2007/PartnerControls"/>
    </lcf76f155ced4ddcb4097134ff3c332f>
    <TaxCatchAll xmlns="b3558f30-ae73-4668-947b-5578bd4f9b3c" xsi:nil="true"/>
  </documentManagement>
</p:properties>
</file>

<file path=customXml/itemProps1.xml><?xml version="1.0" encoding="utf-8"?>
<ds:datastoreItem xmlns:ds="http://schemas.openxmlformats.org/officeDocument/2006/customXml" ds:itemID="{C7EC16C9-C5F3-4558-958B-FA9CFF06E76D}"/>
</file>

<file path=customXml/itemProps2.xml><?xml version="1.0" encoding="utf-8"?>
<ds:datastoreItem xmlns:ds="http://schemas.openxmlformats.org/officeDocument/2006/customXml" ds:itemID="{934AC828-FE0D-472D-A61D-74C1F2079BB9}"/>
</file>

<file path=customXml/itemProps3.xml><?xml version="1.0" encoding="utf-8"?>
<ds:datastoreItem xmlns:ds="http://schemas.openxmlformats.org/officeDocument/2006/customXml" ds:itemID="{D28BA9F5-21EA-479A-A5D7-7C73DB2CCC0E}"/>
</file>

<file path=docProps/app.xml><?xml version="1.0" encoding="utf-8"?>
<Properties xmlns="http://schemas.openxmlformats.org/officeDocument/2006/extended-properties" xmlns:vt="http://schemas.openxmlformats.org/officeDocument/2006/docPropsVTypes">
  <TotalTime>1484</TotalTime>
  <Words>4703</Words>
  <Application>Microsoft Macintosh PowerPoint</Application>
  <PresentationFormat>Widescreen</PresentationFormat>
  <Paragraphs>596</Paragraphs>
  <Slides>42</Slides>
  <Notes>42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Office Theme</vt:lpstr>
      <vt:lpstr>Introduction to Bias in Epidemiologic Studies</vt:lpstr>
      <vt:lpstr>PowerPoint Presentation</vt:lpstr>
      <vt:lpstr>PowerPoint Presentation</vt:lpstr>
      <vt:lpstr>Truth = Measure - Error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Misclassification</vt:lpstr>
      <vt:lpstr>Misclassification</vt:lpstr>
      <vt:lpstr>Direction of Bias</vt:lpstr>
      <vt:lpstr>Bias towards the Null</vt:lpstr>
      <vt:lpstr>Sensitivity of screening test</vt:lpstr>
      <vt:lpstr>Sensitivity of classification of exposure</vt:lpstr>
      <vt:lpstr>Sensitivity and misclassification</vt:lpstr>
      <vt:lpstr>Sensitivity and misclassification</vt:lpstr>
      <vt:lpstr>Sensitivity and misclassification</vt:lpstr>
      <vt:lpstr>PowerPoint Presentation</vt:lpstr>
      <vt:lpstr>Sensitivity and misclassification</vt:lpstr>
      <vt:lpstr>Non-differential Misclassification</vt:lpstr>
      <vt:lpstr>Differential Misclassification</vt:lpstr>
      <vt:lpstr>Consequences of Misclassification </vt:lpstr>
      <vt:lpstr>Caveats for Non-Differential Misclassification</vt:lpstr>
      <vt:lpstr>PowerPoint Presentation</vt:lpstr>
      <vt:lpstr>PowerPoint Presentation</vt:lpstr>
      <vt:lpstr>PowerPoint Presentation</vt:lpstr>
      <vt:lpstr>Definitions of Bias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Bias in Epidemiologic Studies</dc:title>
  <dc:creator>Cannell, Michael B</dc:creator>
  <cp:lastModifiedBy>Cannell, Michael B</cp:lastModifiedBy>
  <cp:revision>52</cp:revision>
  <dcterms:created xsi:type="dcterms:W3CDTF">2020-09-28T19:19:05Z</dcterms:created>
  <dcterms:modified xsi:type="dcterms:W3CDTF">2021-10-12T16:56:57Z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0x010100ED41D9ADB7F09344BC6B7E44F29CCBFD</vt:lpwstr>
  </property>
  <property fmtid="{D5CDD505-2E9C-101B-9397-08002B2CF9AE}" pid="3" name="MediaServiceImageTags">
    <vt:lpwstr/>
  </property>
</Properties>
</file>