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ustomXml" Target="../customXml/item2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3.xml"/><Relationship Id="rId12" Type="http://schemas.openxmlformats.org/officeDocument/2006/relationships/customXml" Target="../customXml/item1.xml"/><Relationship Id="rId2" Type="http://schemas.openxmlformats.org/officeDocument/2006/relationships/presProps" Target="presProps.xml"/><Relationship Id="rId1" Type="http://schemas.openxmlformats.org/officeDocument/2006/relationships/theme" Target="theme/theme1.xml"/><Relationship Id="rId11" Type="http://schemas.openxmlformats.org/officeDocument/2006/relationships/slide" Target="slides/slide7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d748ca9d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d748ca9d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d892869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d892869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the causal DAGs that show a backdoor path between the variables poverty and tuberculosis.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d748ca9d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d748ca9d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d8928691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d8928691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d8928691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d8928691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Given the causal DAG below, which variable(s) should be conditioned on to eliminate the confounding for the effect of oral contraceptives (OC) use on the risk of ovarian cancer?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d8b9f0c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d8b9f0c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According to the causal DAG above, which of the following statements is correct? (Note: U is an unmeasured variable)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d8b9f0c9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d8b9f0c9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Use the causal DAG below to answer the following questions.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(2020-02-07)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DAGs/Graphics in this slide deck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Easier to work with than Google Draw (more formatting options, e.g., precise shape sizing)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can add notes (e.g., question text)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can copy and paste existing graphics from slide to slide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Keeps all the graphics in one file, as opposed to a separate for each DAG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Downside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editable in Canvas.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Have to export each slide as a </a:t>
            </a:r>
            <a:r>
              <a:rPr lang="en"/>
              <a:t>separate</a:t>
            </a:r>
            <a:r>
              <a:rPr lang="en"/>
              <a:t> image file, upload to Canvas, embed in Canvas quiz.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After playing around with this and Draw, I felt like this was the better option overall. You can play with Draw again in the future if you want.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76200" y="76200"/>
            <a:ext cx="8961000" cy="126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76200" y="1319301"/>
            <a:ext cx="8961000" cy="126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76200" y="2562401"/>
            <a:ext cx="8961000" cy="126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76200" y="3805502"/>
            <a:ext cx="8961000" cy="126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181061" y="524250"/>
            <a:ext cx="448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A.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1123141" y="570000"/>
            <a:ext cx="9585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Poverty</a:t>
            </a:r>
            <a:endParaRPr sz="1800"/>
          </a:p>
        </p:txBody>
      </p:sp>
      <p:sp>
        <p:nvSpPr>
          <p:cNvPr id="66" name="Google Shape;66;p14"/>
          <p:cNvSpPr/>
          <p:nvPr/>
        </p:nvSpPr>
        <p:spPr>
          <a:xfrm>
            <a:off x="7341213" y="570000"/>
            <a:ext cx="15363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Tuberculosis</a:t>
            </a:r>
            <a:endParaRPr sz="1800"/>
          </a:p>
        </p:txBody>
      </p:sp>
      <p:cxnSp>
        <p:nvCxnSpPr>
          <p:cNvPr id="67" name="Google Shape;67;p14"/>
          <p:cNvCxnSpPr>
            <a:stCxn id="65" idx="3"/>
            <a:endCxn id="68" idx="1"/>
          </p:cNvCxnSpPr>
          <p:nvPr/>
        </p:nvCxnSpPr>
        <p:spPr>
          <a:xfrm>
            <a:off x="2081641" y="707100"/>
            <a:ext cx="1596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4"/>
          <p:cNvCxnSpPr>
            <a:stCxn id="68" idx="3"/>
            <a:endCxn id="66" idx="1"/>
          </p:cNvCxnSpPr>
          <p:nvPr/>
        </p:nvCxnSpPr>
        <p:spPr>
          <a:xfrm>
            <a:off x="5525704" y="707100"/>
            <a:ext cx="1815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4"/>
          <p:cNvSpPr/>
          <p:nvPr/>
        </p:nvSpPr>
        <p:spPr>
          <a:xfrm>
            <a:off x="3678604" y="432750"/>
            <a:ext cx="1847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Crowded Living Environment</a:t>
            </a:r>
            <a:endParaRPr sz="1800"/>
          </a:p>
        </p:txBody>
      </p:sp>
      <p:sp>
        <p:nvSpPr>
          <p:cNvPr id="70" name="Google Shape;70;p14"/>
          <p:cNvSpPr/>
          <p:nvPr/>
        </p:nvSpPr>
        <p:spPr>
          <a:xfrm>
            <a:off x="181061" y="1767350"/>
            <a:ext cx="448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B.</a:t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1123141" y="2016300"/>
            <a:ext cx="9585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Poverty</a:t>
            </a:r>
            <a:endParaRPr sz="1800"/>
          </a:p>
        </p:txBody>
      </p:sp>
      <p:sp>
        <p:nvSpPr>
          <p:cNvPr id="72" name="Google Shape;72;p14"/>
          <p:cNvSpPr/>
          <p:nvPr/>
        </p:nvSpPr>
        <p:spPr>
          <a:xfrm>
            <a:off x="3835460" y="2016300"/>
            <a:ext cx="15363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Tuberculosis</a:t>
            </a:r>
            <a:endParaRPr sz="1800"/>
          </a:p>
        </p:txBody>
      </p:sp>
      <p:sp>
        <p:nvSpPr>
          <p:cNvPr id="73" name="Google Shape;73;p14"/>
          <p:cNvSpPr/>
          <p:nvPr/>
        </p:nvSpPr>
        <p:spPr>
          <a:xfrm>
            <a:off x="7184356" y="1879050"/>
            <a:ext cx="1397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BCG Vaccination</a:t>
            </a:r>
            <a:endParaRPr sz="1800"/>
          </a:p>
        </p:txBody>
      </p:sp>
      <p:cxnSp>
        <p:nvCxnSpPr>
          <p:cNvPr id="74" name="Google Shape;74;p14"/>
          <p:cNvCxnSpPr>
            <a:stCxn id="72" idx="3"/>
            <a:endCxn id="73" idx="1"/>
          </p:cNvCxnSpPr>
          <p:nvPr/>
        </p:nvCxnSpPr>
        <p:spPr>
          <a:xfrm>
            <a:off x="5371760" y="2153400"/>
            <a:ext cx="1812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4"/>
          <p:cNvCxnSpPr>
            <a:stCxn id="71" idx="0"/>
            <a:endCxn id="73" idx="0"/>
          </p:cNvCxnSpPr>
          <p:nvPr/>
        </p:nvCxnSpPr>
        <p:spPr>
          <a:xfrm rot="-5400000">
            <a:off x="4674241" y="-1192650"/>
            <a:ext cx="137100" cy="6280800"/>
          </a:xfrm>
          <a:prstGeom prst="curvedConnector3">
            <a:avLst>
              <a:gd fmla="val 40961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4"/>
          <p:cNvSpPr/>
          <p:nvPr/>
        </p:nvSpPr>
        <p:spPr>
          <a:xfrm>
            <a:off x="1123141" y="3081600"/>
            <a:ext cx="9585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Poverty</a:t>
            </a:r>
            <a:endParaRPr sz="1800"/>
          </a:p>
        </p:txBody>
      </p:sp>
      <p:sp>
        <p:nvSpPr>
          <p:cNvPr id="77" name="Google Shape;77;p14"/>
          <p:cNvSpPr/>
          <p:nvPr/>
        </p:nvSpPr>
        <p:spPr>
          <a:xfrm>
            <a:off x="181061" y="3035850"/>
            <a:ext cx="448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C.</a:t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7341213" y="3081600"/>
            <a:ext cx="15363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Tuberculosis</a:t>
            </a:r>
            <a:endParaRPr sz="1800"/>
          </a:p>
        </p:txBody>
      </p:sp>
      <p:cxnSp>
        <p:nvCxnSpPr>
          <p:cNvPr id="79" name="Google Shape;79;p14"/>
          <p:cNvCxnSpPr>
            <a:stCxn id="76" idx="3"/>
            <a:endCxn id="78" idx="1"/>
          </p:cNvCxnSpPr>
          <p:nvPr/>
        </p:nvCxnSpPr>
        <p:spPr>
          <a:xfrm>
            <a:off x="2081641" y="3218700"/>
            <a:ext cx="5259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4"/>
          <p:cNvSpPr/>
          <p:nvPr/>
        </p:nvSpPr>
        <p:spPr>
          <a:xfrm>
            <a:off x="181061" y="4253538"/>
            <a:ext cx="448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D.</a:t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4077420" y="4604100"/>
            <a:ext cx="9585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Poverty</a:t>
            </a:r>
            <a:endParaRPr sz="1800"/>
          </a:p>
        </p:txBody>
      </p:sp>
      <p:sp>
        <p:nvSpPr>
          <p:cNvPr id="82" name="Google Shape;82;p14"/>
          <p:cNvSpPr/>
          <p:nvPr/>
        </p:nvSpPr>
        <p:spPr>
          <a:xfrm>
            <a:off x="7341213" y="4604100"/>
            <a:ext cx="15363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Tuberculosis</a:t>
            </a:r>
            <a:endParaRPr sz="1800"/>
          </a:p>
        </p:txBody>
      </p:sp>
      <p:sp>
        <p:nvSpPr>
          <p:cNvPr id="83" name="Google Shape;83;p14"/>
          <p:cNvSpPr/>
          <p:nvPr/>
        </p:nvSpPr>
        <p:spPr>
          <a:xfrm>
            <a:off x="836346" y="4604100"/>
            <a:ext cx="1532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HIV Infection</a:t>
            </a:r>
            <a:endParaRPr sz="1800"/>
          </a:p>
        </p:txBody>
      </p:sp>
      <p:cxnSp>
        <p:nvCxnSpPr>
          <p:cNvPr id="84" name="Google Shape;84;p14"/>
          <p:cNvCxnSpPr>
            <a:stCxn id="83" idx="0"/>
            <a:endCxn id="82" idx="0"/>
          </p:cNvCxnSpPr>
          <p:nvPr/>
        </p:nvCxnSpPr>
        <p:spPr>
          <a:xfrm flipH="1" rot="-5400000">
            <a:off x="4855596" y="1351050"/>
            <a:ext cx="600" cy="6506700"/>
          </a:xfrm>
          <a:prstGeom prst="curvedConnector3">
            <a:avLst>
              <a:gd fmla="val -88479167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4"/>
          <p:cNvCxnSpPr>
            <a:stCxn id="83" idx="3"/>
            <a:endCxn id="81" idx="1"/>
          </p:cNvCxnSpPr>
          <p:nvPr/>
        </p:nvCxnSpPr>
        <p:spPr>
          <a:xfrm>
            <a:off x="2368746" y="4741200"/>
            <a:ext cx="1708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15"/>
          <p:cNvGrpSpPr/>
          <p:nvPr/>
        </p:nvGrpSpPr>
        <p:grpSpPr>
          <a:xfrm>
            <a:off x="282880" y="2822166"/>
            <a:ext cx="8578240" cy="822900"/>
            <a:chOff x="177591" y="2822163"/>
            <a:chExt cx="8578240" cy="822900"/>
          </a:xfrm>
        </p:grpSpPr>
        <p:sp>
          <p:nvSpPr>
            <p:cNvPr id="91" name="Google Shape;91;p15"/>
            <p:cNvSpPr/>
            <p:nvPr/>
          </p:nvSpPr>
          <p:spPr>
            <a:xfrm>
              <a:off x="177591" y="3005013"/>
              <a:ext cx="1691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Smoking</a:t>
              </a:r>
              <a:endParaRPr sz="3000"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3773135" y="3005013"/>
              <a:ext cx="1719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</a:rPr>
                <a:t>Diabetes</a:t>
              </a:r>
              <a:endParaRPr sz="3000"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7173931" y="2822163"/>
              <a:ext cx="1581900" cy="82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/>
                <a:t>Heart Attack</a:t>
              </a:r>
              <a:endParaRPr sz="3000"/>
            </a:p>
          </p:txBody>
        </p:sp>
        <p:cxnSp>
          <p:nvCxnSpPr>
            <p:cNvPr id="94" name="Google Shape;94;p15"/>
            <p:cNvCxnSpPr>
              <a:stCxn id="92" idx="3"/>
              <a:endCxn id="93" idx="1"/>
            </p:cNvCxnSpPr>
            <p:nvPr/>
          </p:nvCxnSpPr>
          <p:spPr>
            <a:xfrm>
              <a:off x="5492135" y="3233613"/>
              <a:ext cx="16818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5" name="Google Shape;95;p15"/>
            <p:cNvCxnSpPr>
              <a:stCxn id="91" idx="0"/>
              <a:endCxn id="93" idx="0"/>
            </p:cNvCxnSpPr>
            <p:nvPr/>
          </p:nvCxnSpPr>
          <p:spPr>
            <a:xfrm rot="-5400000">
              <a:off x="4402791" y="-557037"/>
              <a:ext cx="182700" cy="6941400"/>
            </a:xfrm>
            <a:prstGeom prst="curvedConnector3">
              <a:avLst>
                <a:gd fmla="val 822964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6" name="Google Shape;96;p15"/>
            <p:cNvCxnSpPr>
              <a:stCxn id="91" idx="3"/>
              <a:endCxn id="92" idx="1"/>
            </p:cNvCxnSpPr>
            <p:nvPr/>
          </p:nvCxnSpPr>
          <p:spPr>
            <a:xfrm>
              <a:off x="1869291" y="3233613"/>
              <a:ext cx="19038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2087341" y="2121463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</a:t>
            </a:r>
            <a:endParaRPr sz="3000"/>
          </a:p>
        </p:txBody>
      </p:sp>
      <p:sp>
        <p:nvSpPr>
          <p:cNvPr id="102" name="Google Shape;102;p16"/>
          <p:cNvSpPr/>
          <p:nvPr/>
        </p:nvSpPr>
        <p:spPr>
          <a:xfrm>
            <a:off x="2935513" y="3285263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Y</a:t>
            </a:r>
            <a:endParaRPr sz="3000"/>
          </a:p>
        </p:txBody>
      </p:sp>
      <p:sp>
        <p:nvSpPr>
          <p:cNvPr id="103" name="Google Shape;103;p16"/>
          <p:cNvSpPr/>
          <p:nvPr/>
        </p:nvSpPr>
        <p:spPr>
          <a:xfrm>
            <a:off x="1288729" y="3285263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</a:t>
            </a:r>
            <a:endParaRPr sz="3000"/>
          </a:p>
        </p:txBody>
      </p:sp>
      <p:cxnSp>
        <p:nvCxnSpPr>
          <p:cNvPr id="104" name="Google Shape;104;p16"/>
          <p:cNvCxnSpPr>
            <a:stCxn id="101" idx="2"/>
            <a:endCxn id="103" idx="0"/>
          </p:cNvCxnSpPr>
          <p:nvPr/>
        </p:nvCxnSpPr>
        <p:spPr>
          <a:xfrm flipH="1">
            <a:off x="1517341" y="2578663"/>
            <a:ext cx="798600" cy="70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6"/>
          <p:cNvCxnSpPr>
            <a:stCxn id="101" idx="2"/>
            <a:endCxn id="102" idx="0"/>
          </p:cNvCxnSpPr>
          <p:nvPr/>
        </p:nvCxnSpPr>
        <p:spPr>
          <a:xfrm>
            <a:off x="2315941" y="2578663"/>
            <a:ext cx="848100" cy="70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6"/>
          <p:cNvCxnSpPr>
            <a:stCxn id="103" idx="3"/>
            <a:endCxn id="102" idx="1"/>
          </p:cNvCxnSpPr>
          <p:nvPr/>
        </p:nvCxnSpPr>
        <p:spPr>
          <a:xfrm>
            <a:off x="1745929" y="3513863"/>
            <a:ext cx="1189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6"/>
          <p:cNvSpPr/>
          <p:nvPr/>
        </p:nvSpPr>
        <p:spPr>
          <a:xfrm>
            <a:off x="1630141" y="1401038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/>
              <a:t>DAG 1</a:t>
            </a:r>
            <a:endParaRPr sz="3000" u="sng"/>
          </a:p>
        </p:txBody>
      </p:sp>
      <p:sp>
        <p:nvSpPr>
          <p:cNvPr id="108" name="Google Shape;108;p16"/>
          <p:cNvSpPr/>
          <p:nvPr/>
        </p:nvSpPr>
        <p:spPr>
          <a:xfrm>
            <a:off x="6375316" y="2350063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</a:t>
            </a:r>
            <a:endParaRPr sz="3000"/>
          </a:p>
        </p:txBody>
      </p:sp>
      <p:sp>
        <p:nvSpPr>
          <p:cNvPr id="109" name="Google Shape;109;p16"/>
          <p:cNvSpPr/>
          <p:nvPr/>
        </p:nvSpPr>
        <p:spPr>
          <a:xfrm>
            <a:off x="7223488" y="3513863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Y</a:t>
            </a:r>
            <a:endParaRPr sz="3000"/>
          </a:p>
        </p:txBody>
      </p:sp>
      <p:sp>
        <p:nvSpPr>
          <p:cNvPr id="110" name="Google Shape;110;p16"/>
          <p:cNvSpPr/>
          <p:nvPr/>
        </p:nvSpPr>
        <p:spPr>
          <a:xfrm>
            <a:off x="5576704" y="3513863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</a:t>
            </a:r>
            <a:endParaRPr sz="3000"/>
          </a:p>
        </p:txBody>
      </p:sp>
      <p:cxnSp>
        <p:nvCxnSpPr>
          <p:cNvPr id="111" name="Google Shape;111;p16"/>
          <p:cNvCxnSpPr>
            <a:stCxn id="110" idx="3"/>
            <a:endCxn id="109" idx="1"/>
          </p:cNvCxnSpPr>
          <p:nvPr/>
        </p:nvCxnSpPr>
        <p:spPr>
          <a:xfrm>
            <a:off x="6033904" y="3742463"/>
            <a:ext cx="1189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6"/>
          <p:cNvSpPr/>
          <p:nvPr/>
        </p:nvSpPr>
        <p:spPr>
          <a:xfrm>
            <a:off x="5918116" y="1172438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/>
              <a:t>DAG 2</a:t>
            </a:r>
            <a:endParaRPr sz="3000" u="sng"/>
          </a:p>
        </p:txBody>
      </p:sp>
      <p:sp>
        <p:nvSpPr>
          <p:cNvPr id="113" name="Google Shape;113;p16"/>
          <p:cNvSpPr/>
          <p:nvPr/>
        </p:nvSpPr>
        <p:spPr>
          <a:xfrm>
            <a:off x="5576691" y="1747288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Z</a:t>
            </a:r>
            <a:endParaRPr sz="3000"/>
          </a:p>
        </p:txBody>
      </p:sp>
      <p:sp>
        <p:nvSpPr>
          <p:cNvPr id="114" name="Google Shape;114;p16"/>
          <p:cNvSpPr/>
          <p:nvPr/>
        </p:nvSpPr>
        <p:spPr>
          <a:xfrm>
            <a:off x="7223491" y="1747288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</a:t>
            </a:r>
            <a:endParaRPr sz="3000"/>
          </a:p>
        </p:txBody>
      </p:sp>
      <p:cxnSp>
        <p:nvCxnSpPr>
          <p:cNvPr id="115" name="Google Shape;115;p16"/>
          <p:cNvCxnSpPr>
            <a:endCxn id="110" idx="0"/>
          </p:cNvCxnSpPr>
          <p:nvPr/>
        </p:nvCxnSpPr>
        <p:spPr>
          <a:xfrm>
            <a:off x="5805304" y="2204363"/>
            <a:ext cx="0" cy="130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6"/>
          <p:cNvCxnSpPr>
            <a:stCxn id="113" idx="3"/>
            <a:endCxn id="108" idx="0"/>
          </p:cNvCxnSpPr>
          <p:nvPr/>
        </p:nvCxnSpPr>
        <p:spPr>
          <a:xfrm>
            <a:off x="6033891" y="1975888"/>
            <a:ext cx="570000" cy="37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6"/>
          <p:cNvCxnSpPr>
            <a:stCxn id="114" idx="1"/>
            <a:endCxn id="108" idx="0"/>
          </p:cNvCxnSpPr>
          <p:nvPr/>
        </p:nvCxnSpPr>
        <p:spPr>
          <a:xfrm flipH="1">
            <a:off x="6603991" y="1975888"/>
            <a:ext cx="619500" cy="37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6"/>
          <p:cNvCxnSpPr>
            <a:stCxn id="114" idx="2"/>
            <a:endCxn id="109" idx="0"/>
          </p:cNvCxnSpPr>
          <p:nvPr/>
        </p:nvCxnSpPr>
        <p:spPr>
          <a:xfrm>
            <a:off x="7452091" y="2204488"/>
            <a:ext cx="0" cy="130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/>
          <p:nvPr/>
        </p:nvSpPr>
        <p:spPr>
          <a:xfrm>
            <a:off x="229516" y="2554450"/>
            <a:ext cx="1188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Age at first birth</a:t>
            </a:r>
            <a:endParaRPr sz="1800"/>
          </a:p>
        </p:txBody>
      </p:sp>
      <p:sp>
        <p:nvSpPr>
          <p:cNvPr id="124" name="Google Shape;124;p17"/>
          <p:cNvSpPr/>
          <p:nvPr/>
        </p:nvSpPr>
        <p:spPr>
          <a:xfrm>
            <a:off x="2122782" y="2691700"/>
            <a:ext cx="960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OC use</a:t>
            </a:r>
            <a:endParaRPr sz="1800"/>
          </a:p>
        </p:txBody>
      </p:sp>
      <p:sp>
        <p:nvSpPr>
          <p:cNvPr id="125" name="Google Shape;125;p17"/>
          <p:cNvSpPr/>
          <p:nvPr/>
        </p:nvSpPr>
        <p:spPr>
          <a:xfrm>
            <a:off x="3787449" y="2554450"/>
            <a:ext cx="1005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Ovarian cancer</a:t>
            </a:r>
            <a:endParaRPr sz="1800"/>
          </a:p>
        </p:txBody>
      </p:sp>
      <p:sp>
        <p:nvSpPr>
          <p:cNvPr id="126" name="Google Shape;126;p17"/>
          <p:cNvSpPr/>
          <p:nvPr/>
        </p:nvSpPr>
        <p:spPr>
          <a:xfrm>
            <a:off x="5498015" y="2554450"/>
            <a:ext cx="1005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Medical visits</a:t>
            </a:r>
            <a:endParaRPr sz="1800"/>
          </a:p>
        </p:txBody>
      </p:sp>
      <p:sp>
        <p:nvSpPr>
          <p:cNvPr id="127" name="Google Shape;127;p17"/>
          <p:cNvSpPr/>
          <p:nvPr/>
        </p:nvSpPr>
        <p:spPr>
          <a:xfrm>
            <a:off x="7208581" y="2554450"/>
            <a:ext cx="1188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Insurance report</a:t>
            </a:r>
            <a:endParaRPr sz="1800"/>
          </a:p>
        </p:txBody>
      </p:sp>
      <p:cxnSp>
        <p:nvCxnSpPr>
          <p:cNvPr id="128" name="Google Shape;128;p17"/>
          <p:cNvCxnSpPr>
            <a:stCxn id="123" idx="3"/>
            <a:endCxn id="124" idx="1"/>
          </p:cNvCxnSpPr>
          <p:nvPr/>
        </p:nvCxnSpPr>
        <p:spPr>
          <a:xfrm>
            <a:off x="1418116" y="2828800"/>
            <a:ext cx="704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7"/>
          <p:cNvCxnSpPr>
            <a:stCxn id="125" idx="3"/>
            <a:endCxn id="126" idx="1"/>
          </p:cNvCxnSpPr>
          <p:nvPr/>
        </p:nvCxnSpPr>
        <p:spPr>
          <a:xfrm>
            <a:off x="4793349" y="2828800"/>
            <a:ext cx="704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7"/>
          <p:cNvCxnSpPr>
            <a:stCxn id="126" idx="3"/>
            <a:endCxn id="127" idx="1"/>
          </p:cNvCxnSpPr>
          <p:nvPr/>
        </p:nvCxnSpPr>
        <p:spPr>
          <a:xfrm>
            <a:off x="6503915" y="2828800"/>
            <a:ext cx="704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7"/>
          <p:cNvCxnSpPr>
            <a:stCxn id="123" idx="0"/>
            <a:endCxn id="125" idx="0"/>
          </p:cNvCxnSpPr>
          <p:nvPr/>
        </p:nvCxnSpPr>
        <p:spPr>
          <a:xfrm flipH="1" rot="-5400000">
            <a:off x="2556766" y="821500"/>
            <a:ext cx="600" cy="3466500"/>
          </a:xfrm>
          <a:prstGeom prst="curvedConnector3">
            <a:avLst>
              <a:gd fmla="val -153845833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7"/>
          <p:cNvCxnSpPr>
            <a:stCxn id="124" idx="2"/>
            <a:endCxn id="126" idx="2"/>
          </p:cNvCxnSpPr>
          <p:nvPr/>
        </p:nvCxnSpPr>
        <p:spPr>
          <a:xfrm flipH="1" rot="-5400000">
            <a:off x="4233132" y="1335550"/>
            <a:ext cx="137400" cy="3398100"/>
          </a:xfrm>
          <a:prstGeom prst="curvedConnector3">
            <a:avLst>
              <a:gd fmla="val 663676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992319" y="1031217"/>
            <a:ext cx="640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L</a:t>
            </a:r>
            <a:endParaRPr sz="4800"/>
          </a:p>
        </p:txBody>
      </p:sp>
      <p:sp>
        <p:nvSpPr>
          <p:cNvPr id="138" name="Google Shape;138;p18"/>
          <p:cNvSpPr/>
          <p:nvPr/>
        </p:nvSpPr>
        <p:spPr>
          <a:xfrm>
            <a:off x="4474344" y="1031217"/>
            <a:ext cx="640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</a:t>
            </a:r>
            <a:endParaRPr sz="4800"/>
          </a:p>
        </p:txBody>
      </p:sp>
      <p:sp>
        <p:nvSpPr>
          <p:cNvPr id="139" name="Google Shape;139;p18"/>
          <p:cNvSpPr/>
          <p:nvPr/>
        </p:nvSpPr>
        <p:spPr>
          <a:xfrm>
            <a:off x="992319" y="3509342"/>
            <a:ext cx="640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U</a:t>
            </a:r>
            <a:endParaRPr sz="4800"/>
          </a:p>
        </p:txBody>
      </p:sp>
      <p:sp>
        <p:nvSpPr>
          <p:cNvPr id="140" name="Google Shape;140;p18"/>
          <p:cNvSpPr/>
          <p:nvPr/>
        </p:nvSpPr>
        <p:spPr>
          <a:xfrm>
            <a:off x="7668119" y="1031217"/>
            <a:ext cx="640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Y</a:t>
            </a:r>
            <a:endParaRPr sz="4800"/>
          </a:p>
        </p:txBody>
      </p:sp>
      <p:cxnSp>
        <p:nvCxnSpPr>
          <p:cNvPr id="141" name="Google Shape;141;p18"/>
          <p:cNvCxnSpPr>
            <a:stCxn id="139" idx="0"/>
            <a:endCxn id="137" idx="2"/>
          </p:cNvCxnSpPr>
          <p:nvPr/>
        </p:nvCxnSpPr>
        <p:spPr>
          <a:xfrm rot="10800000">
            <a:off x="1312419" y="1671542"/>
            <a:ext cx="0" cy="183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8"/>
          <p:cNvCxnSpPr>
            <a:endCxn id="138" idx="1"/>
          </p:cNvCxnSpPr>
          <p:nvPr/>
        </p:nvCxnSpPr>
        <p:spPr>
          <a:xfrm>
            <a:off x="1632444" y="1351317"/>
            <a:ext cx="2841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8"/>
          <p:cNvCxnSpPr>
            <a:stCxn id="139" idx="3"/>
            <a:endCxn id="140" idx="2"/>
          </p:cNvCxnSpPr>
          <p:nvPr/>
        </p:nvCxnSpPr>
        <p:spPr>
          <a:xfrm flipH="1" rot="10800000">
            <a:off x="1632519" y="1671542"/>
            <a:ext cx="6355800" cy="215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/>
          <p:nvPr/>
        </p:nvSpPr>
        <p:spPr>
          <a:xfrm>
            <a:off x="428316" y="437425"/>
            <a:ext cx="19203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Family income during childhood</a:t>
            </a:r>
            <a:endParaRPr sz="1800"/>
          </a:p>
        </p:txBody>
      </p:sp>
      <p:sp>
        <p:nvSpPr>
          <p:cNvPr id="149" name="Google Shape;149;p19"/>
          <p:cNvSpPr/>
          <p:nvPr/>
        </p:nvSpPr>
        <p:spPr>
          <a:xfrm>
            <a:off x="428316" y="3969125"/>
            <a:ext cx="19203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Maternal genetic diabetes risk</a:t>
            </a:r>
            <a:endParaRPr sz="1800"/>
          </a:p>
        </p:txBody>
      </p:sp>
      <p:sp>
        <p:nvSpPr>
          <p:cNvPr id="150" name="Google Shape;150;p19"/>
          <p:cNvSpPr/>
          <p:nvPr/>
        </p:nvSpPr>
        <p:spPr>
          <a:xfrm>
            <a:off x="1833041" y="2297400"/>
            <a:ext cx="18288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Maternal history of diabetes</a:t>
            </a:r>
            <a:endParaRPr sz="1800"/>
          </a:p>
        </p:txBody>
      </p:sp>
      <p:sp>
        <p:nvSpPr>
          <p:cNvPr id="151" name="Google Shape;151;p19"/>
          <p:cNvSpPr/>
          <p:nvPr/>
        </p:nvSpPr>
        <p:spPr>
          <a:xfrm>
            <a:off x="4365841" y="2297400"/>
            <a:ext cx="18288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Children’s diet pattern</a:t>
            </a:r>
            <a:endParaRPr sz="1800"/>
          </a:p>
        </p:txBody>
      </p:sp>
      <p:sp>
        <p:nvSpPr>
          <p:cNvPr id="152" name="Google Shape;152;p19"/>
          <p:cNvSpPr/>
          <p:nvPr/>
        </p:nvSpPr>
        <p:spPr>
          <a:xfrm>
            <a:off x="6898641" y="2434650"/>
            <a:ext cx="109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Diabetes</a:t>
            </a:r>
            <a:endParaRPr sz="1800"/>
          </a:p>
        </p:txBody>
      </p:sp>
      <p:cxnSp>
        <p:nvCxnSpPr>
          <p:cNvPr id="153" name="Google Shape;153;p19"/>
          <p:cNvCxnSpPr>
            <a:stCxn id="149" idx="0"/>
            <a:endCxn id="150" idx="2"/>
          </p:cNvCxnSpPr>
          <p:nvPr/>
        </p:nvCxnSpPr>
        <p:spPr>
          <a:xfrm flipH="1" rot="10800000">
            <a:off x="1388466" y="2846225"/>
            <a:ext cx="1359000" cy="1122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9"/>
          <p:cNvCxnSpPr>
            <a:stCxn id="148" idx="2"/>
            <a:endCxn id="150" idx="0"/>
          </p:cNvCxnSpPr>
          <p:nvPr/>
        </p:nvCxnSpPr>
        <p:spPr>
          <a:xfrm>
            <a:off x="1388466" y="986125"/>
            <a:ext cx="1359000" cy="131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9"/>
          <p:cNvCxnSpPr>
            <a:stCxn id="148" idx="2"/>
            <a:endCxn id="151" idx="0"/>
          </p:cNvCxnSpPr>
          <p:nvPr/>
        </p:nvCxnSpPr>
        <p:spPr>
          <a:xfrm>
            <a:off x="1388466" y="986125"/>
            <a:ext cx="3891900" cy="131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19"/>
          <p:cNvCxnSpPr>
            <a:stCxn id="149" idx="0"/>
            <a:endCxn id="152" idx="2"/>
          </p:cNvCxnSpPr>
          <p:nvPr/>
        </p:nvCxnSpPr>
        <p:spPr>
          <a:xfrm flipH="1" rot="10800000">
            <a:off x="1388466" y="2708825"/>
            <a:ext cx="6058800" cy="126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41D9ADB7F09344BC6B7E44F29CCBFD" ma:contentTypeVersion="11" ma:contentTypeDescription="Create a new document." ma:contentTypeScope="" ma:versionID="95f2ade63b6a87fda67820bb1fb1aefa">
  <xsd:schema xmlns:xsd="http://www.w3.org/2001/XMLSchema" xmlns:xs="http://www.w3.org/2001/XMLSchema" xmlns:p="http://schemas.microsoft.com/office/2006/metadata/properties" xmlns:ns2="e3793ca1-6164-4dfb-aaf8-0aa60c0c70c2" xmlns:ns3="b3558f30-ae73-4668-947b-5578bd4f9b3c" targetNamespace="http://schemas.microsoft.com/office/2006/metadata/properties" ma:root="true" ma:fieldsID="e10a55ace02b924c5615230c40e2e4e5" ns2:_="" ns3:_="">
    <xsd:import namespace="e3793ca1-6164-4dfb-aaf8-0aa60c0c70c2"/>
    <xsd:import namespace="b3558f30-ae73-4668-947b-5578bd4f9b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793ca1-6164-4dfb-aaf8-0aa60c0c70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d802298-ac7f-4dc9-a73d-133dd7ac0fd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558f30-ae73-4668-947b-5578bd4f9b3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ca745f3-7035-451a-bc82-83d8f751ad85}" ma:internalName="TaxCatchAll" ma:showField="CatchAllData" ma:web="b3558f30-ae73-4668-947b-5578bd4f9b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3793ca1-6164-4dfb-aaf8-0aa60c0c70c2">
      <Terms xmlns="http://schemas.microsoft.com/office/infopath/2007/PartnerControls"/>
    </lcf76f155ced4ddcb4097134ff3c332f>
    <TaxCatchAll xmlns="b3558f30-ae73-4668-947b-5578bd4f9b3c" xsi:nil="true"/>
  </documentManagement>
</p:properties>
</file>

<file path=customXml/itemProps1.xml><?xml version="1.0" encoding="utf-8"?>
<ds:datastoreItem xmlns:ds="http://schemas.openxmlformats.org/officeDocument/2006/customXml" ds:itemID="{27651D7B-9FE9-4EEE-A80C-EFDF9339567D}"/>
</file>

<file path=customXml/itemProps2.xml><?xml version="1.0" encoding="utf-8"?>
<ds:datastoreItem xmlns:ds="http://schemas.openxmlformats.org/officeDocument/2006/customXml" ds:itemID="{32E05C17-86FC-4C84-9E0B-BE195D5633A0}"/>
</file>

<file path=customXml/itemProps3.xml><?xml version="1.0" encoding="utf-8"?>
<ds:datastoreItem xmlns:ds="http://schemas.openxmlformats.org/officeDocument/2006/customXml" ds:itemID="{31B7D06D-15A9-486C-9DFA-D6BCCFA4139A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0x010100ED41D9ADB7F09344BC6B7E44F29CCBFD</vt:lpwstr>
  </property>
</Properties>
</file>