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416" r:id="rId3"/>
    <p:sldId id="417" r:id="rId4"/>
    <p:sldId id="420" r:id="rId5"/>
    <p:sldId id="422" r:id="rId6"/>
    <p:sldId id="298" r:id="rId7"/>
    <p:sldId id="421" r:id="rId8"/>
    <p:sldId id="423" r:id="rId9"/>
    <p:sldId id="414" r:id="rId10"/>
    <p:sldId id="411" r:id="rId11"/>
    <p:sldId id="432" r:id="rId12"/>
    <p:sldId id="431" r:id="rId13"/>
    <p:sldId id="415" r:id="rId14"/>
    <p:sldId id="424" r:id="rId15"/>
    <p:sldId id="425" r:id="rId16"/>
    <p:sldId id="426" r:id="rId17"/>
    <p:sldId id="427" r:id="rId18"/>
    <p:sldId id="428" r:id="rId19"/>
    <p:sldId id="429" r:id="rId20"/>
    <p:sldId id="430" r:id="rId21"/>
    <p:sldId id="291" r:id="rId22"/>
    <p:sldId id="436" r:id="rId23"/>
    <p:sldId id="293" r:id="rId24"/>
    <p:sldId id="437" r:id="rId25"/>
    <p:sldId id="433" r:id="rId26"/>
    <p:sldId id="440" r:id="rId27"/>
    <p:sldId id="438" r:id="rId28"/>
    <p:sldId id="270" r:id="rId29"/>
    <p:sldId id="295" r:id="rId30"/>
    <p:sldId id="296" r:id="rId31"/>
    <p:sldId id="297" r:id="rId32"/>
    <p:sldId id="435" r:id="rId33"/>
    <p:sldId id="439" r:id="rId34"/>
    <p:sldId id="262" r:id="rId35"/>
    <p:sldId id="277" r:id="rId36"/>
    <p:sldId id="278" r:id="rId37"/>
    <p:sldId id="279" r:id="rId38"/>
    <p:sldId id="281" r:id="rId39"/>
    <p:sldId id="2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3"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64633"/>
  </p:normalViewPr>
  <p:slideViewPr>
    <p:cSldViewPr snapToGrid="0">
      <p:cViewPr varScale="1">
        <p:scale>
          <a:sx n="93" d="100"/>
          <a:sy n="93" d="100"/>
        </p:scale>
        <p:origin x="1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10/5/20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Today we are going to talk about confounding bias in epidemiologic studies. I have bias in parentheses here because there is ongoing debate in the field as to whether or not confounding is a type of bias or something that should be considered different than bias. For our purposes, I don’t think it matters much. No matter what we call it, we need to understand it and deal with it.</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243273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Confounding may also result in estimates that are biased toward the null.</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77514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832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(hopefully) have an intuitive understanding of what confounding is and how it can affect our conclusions. But, how do we know when it exists in our causal effect estimates?</a:t>
            </a:r>
          </a:p>
          <a:p>
            <a:endParaRPr lang="en-US" dirty="0"/>
          </a:p>
          <a:p>
            <a:r>
              <a:rPr lang="en-US" dirty="0"/>
              <a:t>Over the years, methodologist have created different criteria that are intended to tell us if confounding is present. The three we are going to talk about are:</a:t>
            </a:r>
          </a:p>
          <a:p>
            <a:endParaRPr lang="en-US" dirty="0"/>
          </a:p>
          <a:p>
            <a:r>
              <a:rPr lang="en-US" dirty="0"/>
              <a:t>These were also discussed in the Hernan videos, and I think he does a really good job. So, I highly recommend watching those videos if you haven’t already.</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89715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3468757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Borrowing from the Hernan videos…</a:t>
            </a:r>
          </a:p>
          <a:p>
            <a:endParaRPr lang="en-US" dirty="0"/>
          </a:p>
          <a:p>
            <a:r>
              <a:rPr lang="en-US" dirty="0"/>
              <a:t>We expect an association between X and Y even though there is no causal effect of X on Y. If we condition on Z, we expect the association to disappear. This change in the association could easily be 10% or greater. For example OR = 1.2 to OR = 1.0.</a:t>
            </a:r>
          </a:p>
          <a:p>
            <a:endParaRPr lang="en-US" dirty="0"/>
          </a:p>
          <a:p>
            <a:r>
              <a:rPr lang="en-US" dirty="0"/>
              <a:t>In this case, both methods lead us to the same conclusion.</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362037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this case, though?</a:t>
            </a:r>
          </a:p>
          <a:p>
            <a:endParaRPr lang="en-US" dirty="0"/>
          </a:p>
          <a:p>
            <a:r>
              <a:rPr lang="en-US" dirty="0"/>
              <a:t>By D-separation, there is no association between X and Z. The null association is an unbiased estimate of the causal effect of Z on X. There is no confounding and therefore, no confounders. However, if we adjust for Y, then the association measure changes. This change in the association could easily be 10% or greater.</a:t>
            </a:r>
          </a:p>
          <a:p>
            <a:endParaRPr lang="en-US" dirty="0"/>
          </a:p>
          <a:p>
            <a:r>
              <a:rPr lang="en-US" dirty="0"/>
              <a:t>The change in estimate criteria would incorrectly lead us to conclude that Y is a confounder. If we use this method, we will label variables as confounders that do not actually help reduce confounding, and possibly even introduce selection bias.</a:t>
            </a:r>
          </a:p>
          <a:p>
            <a:endParaRPr lang="en-US" dirty="0"/>
          </a:p>
          <a:p>
            <a:r>
              <a:rPr lang="en-US" dirty="0"/>
              <a:t>Therefore, we can say that the change in estimate criteria is not sufficient to eliminate confounding. </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31683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was in grad school, I was taught some version of these traditional criteria. There are multiple versions of these criteria. They are all pretty similar. We are going to look at the versions from </a:t>
            </a:r>
            <a:r>
              <a:rPr lang="en-US" dirty="0" err="1"/>
              <a:t>Szklo</a:t>
            </a:r>
            <a:r>
              <a:rPr lang="en-US" dirty="0"/>
              <a:t> and Nieto and the version from Hernan.</a:t>
            </a:r>
          </a:p>
          <a:p>
            <a:endParaRPr lang="en-US" dirty="0"/>
          </a:p>
          <a:p>
            <a:r>
              <a:rPr lang="en-US" dirty="0"/>
              <a:t>Here is the way </a:t>
            </a:r>
            <a:r>
              <a:rPr lang="en-US" dirty="0" err="1"/>
              <a:t>Szklo</a:t>
            </a:r>
            <a:r>
              <a:rPr lang="en-US" dirty="0"/>
              <a:t> and Nieto define those criteria. One issue with </a:t>
            </a:r>
            <a:r>
              <a:rPr lang="en-US" dirty="0" err="1"/>
              <a:t>Szklo</a:t>
            </a:r>
            <a:r>
              <a:rPr lang="en-US" dirty="0"/>
              <a:t> and Nieto version is that it tells us to incorporate information about causal relationships into the criteria for decision making, but gives us no guidance on </a:t>
            </a:r>
            <a:r>
              <a:rPr lang="en-US" i="1" dirty="0"/>
              <a:t>how </a:t>
            </a:r>
            <a:r>
              <a:rPr lang="en-US" i="0" dirty="0"/>
              <a:t>to do that. </a:t>
            </a:r>
          </a:p>
          <a:p>
            <a:endParaRPr lang="en-US" i="0" dirty="0"/>
          </a:p>
          <a:p>
            <a:r>
              <a:rPr lang="en-US" i="0" dirty="0"/>
              <a:t>Therefore, I think comparing Hernan’s version of traditional criteria for confounding with structural criteria for confounding is more useful.</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249398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borrowing from the Hernan videos…</a:t>
            </a:r>
          </a:p>
          <a:p>
            <a:endParaRPr lang="en-US" dirty="0"/>
          </a:p>
          <a:p>
            <a:r>
              <a:rPr lang="en-US" dirty="0"/>
              <a:t>I’m using X, Y, and Z here instead of A, Y, and L because: 1.) I see these letters used more often, and 2.) to emphasize that the letters are arbitrary – the concepts are important.</a:t>
            </a:r>
          </a:p>
          <a:p>
            <a:endParaRPr lang="en-US" dirty="0"/>
          </a:p>
          <a:p>
            <a:r>
              <a:rPr lang="en-US" dirty="0"/>
              <a:t>Is Z associate with X? Yes.</a:t>
            </a:r>
          </a:p>
          <a:p>
            <a:r>
              <a:rPr lang="en-US" dirty="0"/>
              <a:t>Is Z associated with Y conditional on X? Yes.</a:t>
            </a:r>
          </a:p>
          <a:p>
            <a:r>
              <a:rPr lang="en-US" dirty="0"/>
              <a:t>Is Z in the causal pathway from X to Y? No.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both methods lead us to the same conclusion. And, as Hernan explains in the videos, we can find lots of examples where the traditional criteria and structural criteria lead us to the same conclusion, but not always…</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1641979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borrowing from the Hernan videos…</a:t>
            </a:r>
          </a:p>
          <a:p>
            <a:endParaRPr lang="en-US" dirty="0"/>
          </a:p>
          <a:p>
            <a:endParaRPr lang="en-US" dirty="0"/>
          </a:p>
          <a:p>
            <a:r>
              <a:rPr lang="en-US" dirty="0"/>
              <a:t>Is Z associate with X? Yes.</a:t>
            </a:r>
          </a:p>
          <a:p>
            <a:r>
              <a:rPr lang="en-US" dirty="0"/>
              <a:t>Is Z associated with Y conditional on X? Yes.</a:t>
            </a:r>
          </a:p>
          <a:p>
            <a:r>
              <a:rPr lang="en-US" dirty="0"/>
              <a:t>Is Z in the causal pathway from X to Y? No.</a:t>
            </a:r>
          </a:p>
          <a:p>
            <a:endParaRPr lang="en-US" dirty="0"/>
          </a:p>
          <a:p>
            <a:r>
              <a:rPr lang="en-US" dirty="0"/>
              <a:t>So, traditional criteria tell us that Z is a confounder, but what do the rules of D-separation tell us?</a:t>
            </a:r>
          </a:p>
          <a:p>
            <a:endParaRPr lang="en-US" dirty="0"/>
          </a:p>
          <a:p>
            <a:r>
              <a:rPr lang="en-US" dirty="0"/>
              <a:t>The traditional criteria would incorrectly lead us to conclude that Z is a confounder. If we use this method, we will label variables as confounders that do not actually help reduce confounding, and possibly even introduce bias.</a:t>
            </a:r>
          </a:p>
          <a:p>
            <a:endParaRPr lang="en-US" dirty="0"/>
          </a:p>
          <a:p>
            <a:r>
              <a:rPr lang="en-US" dirty="0"/>
              <a:t>** Socrative 3.</a:t>
            </a:r>
          </a:p>
          <a:p>
            <a:endParaRPr lang="en-US" dirty="0"/>
          </a:p>
          <a:p>
            <a:r>
              <a:rPr lang="en-US" dirty="0"/>
              <a:t>Therefore, we can say that the traditional criteria is not sufficient to eliminate confounding. </a:t>
            </a:r>
          </a:p>
          <a:p>
            <a:endParaRPr lang="en-US" dirty="0"/>
          </a:p>
          <a:p>
            <a:r>
              <a:rPr lang="en-US" dirty="0"/>
              <a:t>So, what are we left with.</a:t>
            </a:r>
          </a:p>
          <a:p>
            <a:endParaRPr lang="en-US" dirty="0"/>
          </a:p>
          <a:p>
            <a:r>
              <a:rPr lang="en-US" dirty="0"/>
              <a:t>** Socrative 4.</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45672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previously discussed the central role that measurement, typically in the form of data, and data analysis, play in epidemiology. We said that the end result of our measurement and analysis activities typically result in descriptions, predictions, and/or explanations of health-related phenomena. </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3153149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epidemiologic theory tells us that the use of DAGs and structural criteria are the best method currently available to us for identifying and eliminating (where possible) confounding in observational studies.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walk through this slowly with a little bit of review.</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639641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Path</a:t>
            </a:r>
            <a:r>
              <a:rPr lang="en-US" dirty="0"/>
              <a:t>: Any arrow-based route between two variables on the graph. Some paths follow the direction of the arrows and some do not.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244708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epidemiologic theory tells us that the use of DAGs and structural criteria are the best method currently available to us for identifying and eliminating (where possible) confounding in observational studies.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707161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Backdoor path</a:t>
            </a:r>
            <a:r>
              <a:rPr lang="en-US" dirty="0"/>
              <a:t>: A backdoor path between X and Y is a path that connects X and Y without using any of the arrows that leave from X.</a:t>
            </a:r>
          </a:p>
          <a:p>
            <a:pPr fontAlgn="base"/>
            <a:endParaRPr lang="en-US" dirty="0"/>
          </a:p>
          <a:p>
            <a:pPr fontAlgn="base"/>
            <a:r>
              <a:rPr lang="en-US" dirty="0"/>
              <a:t>Note: This is NOT the only possible type of backdoor path. See the rules of D-separation.</a:t>
            </a:r>
          </a:p>
          <a:p>
            <a:pPr fontAlgn="base"/>
            <a:endParaRPr lang="en-US" dirty="0"/>
          </a:p>
          <a:p>
            <a:pPr fontAlgn="base"/>
            <a:r>
              <a:rPr lang="en-US" dirty="0"/>
              <a:t>** Socrative 6.</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3191693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on confounding rather than confounder.</a:t>
            </a:r>
          </a:p>
          <a:p>
            <a:endParaRPr lang="en-US" dirty="0"/>
          </a:p>
          <a:p>
            <a:r>
              <a:rPr lang="en-US" dirty="0"/>
              <a:t>Confounding is a verb, not a noun. </a:t>
            </a:r>
          </a:p>
          <a:p>
            <a:endParaRPr lang="en-US" dirty="0"/>
          </a:p>
          <a:p>
            <a:r>
              <a:rPr lang="en-US" dirty="0"/>
              <a:t>We may call Jill a runner, but that doesn’t imply that she runs 24/7. It just implies that she runs in certain contexts that we deem relevant at the time we call her a runner. In a similar way, SES is not a “confounder.” However, SES may confound causal relationships in certain contexts that we deem relevant when discussing a given topic.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75853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Backdoor path criterion</a:t>
            </a:r>
            <a:r>
              <a:rPr lang="en-US" i="1" dirty="0"/>
              <a:t>: We can identify the causal effect of X on Y if we have sufficient data to block all backdoor paths between X and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 Socrative 7.</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3379056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really three equivalent ways we can ask about confounding.</a:t>
            </a:r>
          </a:p>
          <a:p>
            <a:endParaRPr lang="en-US" dirty="0"/>
          </a:p>
          <a:p>
            <a:r>
              <a:rPr lang="en-US" dirty="0"/>
              <a:t>** Socrative 8</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1711064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DAGs, along with the D-separation rules, to answer those questions.</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613719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refresher, these are the D-separation rules.</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112078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371699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talked about our measures of interest being the result of a combination of the true value and some amount of error in our measurement of that true value.</a:t>
            </a:r>
          </a:p>
          <a:p>
            <a:endParaRPr lang="en-US" dirty="0"/>
          </a:p>
          <a:p>
            <a:r>
              <a:rPr lang="en-US" dirty="0"/>
              <a:t>Then, we talked about breaking down the error in our measurements into two main categories: random error and systematic error.</a:t>
            </a:r>
          </a:p>
          <a:p>
            <a:endParaRPr lang="en-US" dirty="0"/>
          </a:p>
          <a:p>
            <a:r>
              <a:rPr lang="en-US" dirty="0"/>
              <a:t>Then, we talked about breaking down the systematic errors in our measurement into three sources (acknowledging that there may be some overlap). They were: </a:t>
            </a:r>
          </a:p>
          <a:p>
            <a:pPr marL="228600" indent="-228600">
              <a:buAutoNum type="arabicPeriod"/>
            </a:pPr>
            <a:r>
              <a:rPr lang="en-US" dirty="0"/>
              <a:t>Systematic differences between the population of people we are interested in and the sample of people we are getting measurements from </a:t>
            </a:r>
          </a:p>
          <a:p>
            <a:pPr marL="228600" indent="-228600">
              <a:buAutoNum type="arabicPeriod"/>
            </a:pPr>
            <a:r>
              <a:rPr lang="en-US" dirty="0"/>
              <a:t>Systematic errors in the way we are taking measurements or collecting data</a:t>
            </a:r>
          </a:p>
          <a:p>
            <a:pPr marL="228600" indent="-228600">
              <a:buAutoNum type="arabicPeriod"/>
            </a:pPr>
            <a:r>
              <a:rPr lang="en-US" dirty="0"/>
              <a:t>Systematic errors in our estimate of of causal effects due to non-causal (also called spurious) associations. </a:t>
            </a:r>
          </a:p>
          <a:p>
            <a:endParaRPr lang="en-US" dirty="0"/>
          </a:p>
          <a:p>
            <a:r>
              <a:rPr lang="en-US" dirty="0"/>
              <a:t>Last week, we discussed the first two sources of bias. This week, we will discuss the third source of bias – confounding bias, or simply, confounding.</a:t>
            </a:r>
          </a:p>
          <a:p>
            <a:endParaRPr lang="en-US" dirty="0"/>
          </a:p>
          <a:p>
            <a:r>
              <a:rPr lang="en-US"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1013778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196040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closed. The second is open.</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2129026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conditioned on W, the path X -&gt; Y &lt;- Z is open.</a:t>
            </a:r>
          </a:p>
          <a:p>
            <a:endParaRPr lang="en-US" dirty="0"/>
          </a:p>
          <a:p>
            <a:r>
              <a:rPr lang="en-US" dirty="0"/>
              <a:t>** Socrative 9.</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2544527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Although confounding is the primary concept, we can also say that a confounder is a variable that, possibly together with other variables, can be used to block all backdoor paths between X and Y.</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33</a:t>
            </a:fld>
            <a:endParaRPr lang="en-US"/>
          </a:p>
        </p:txBody>
      </p:sp>
    </p:spTree>
    <p:extLst>
      <p:ext uri="{BB962C8B-B14F-4D97-AF65-F5344CB8AC3E}">
        <p14:creationId xmlns:p14="http://schemas.microsoft.com/office/powerpoint/2010/main" val="2469158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identified confounding, what do we do about it? A similar question that is often asked is, ”how do we control for confounding.” There are several things we can do. We will go further into the details of some of these as course moves on. You can think of this as a quick preview.</a:t>
            </a:r>
          </a:p>
          <a:p>
            <a:endParaRPr lang="en-US" dirty="0"/>
          </a:p>
          <a:p>
            <a:r>
              <a:rPr lang="en-US" dirty="0"/>
              <a:t>Also note that G-methods and instrumental variable methods are consider advanced topics and will not be taught in this course.</a:t>
            </a:r>
          </a:p>
        </p:txBody>
      </p:sp>
      <p:sp>
        <p:nvSpPr>
          <p:cNvPr id="4" name="Slide Number Placeholder 3"/>
          <p:cNvSpPr>
            <a:spLocks noGrp="1"/>
          </p:cNvSpPr>
          <p:nvPr>
            <p:ph type="sldNum" sz="quarter" idx="5"/>
          </p:nvPr>
        </p:nvSpPr>
        <p:spPr/>
        <p:txBody>
          <a:bodyPr/>
          <a:lstStyle/>
          <a:p>
            <a:fld id="{0BEFEA89-A7E1-49A0-A3ED-DCED0C97B048}" type="slidenum">
              <a:rPr lang="en-US" smtClean="0"/>
              <a:t>34</a:t>
            </a:fld>
            <a:endParaRPr lang="en-US"/>
          </a:p>
        </p:txBody>
      </p:sp>
    </p:spTree>
    <p:extLst>
      <p:ext uri="{BB962C8B-B14F-4D97-AF65-F5344CB8AC3E}">
        <p14:creationId xmlns:p14="http://schemas.microsoft.com/office/powerpoint/2010/main" val="3280113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38</a:t>
            </a:fld>
            <a:endParaRPr lang="en-US"/>
          </a:p>
        </p:txBody>
      </p:sp>
    </p:spTree>
    <p:extLst>
      <p:ext uri="{BB962C8B-B14F-4D97-AF65-F5344CB8AC3E}">
        <p14:creationId xmlns:p14="http://schemas.microsoft.com/office/powerpoint/2010/main" val="3068658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39</a:t>
            </a:fld>
            <a:endParaRPr lang="en-US"/>
          </a:p>
        </p:txBody>
      </p:sp>
    </p:spTree>
    <p:extLst>
      <p:ext uri="{BB962C8B-B14F-4D97-AF65-F5344CB8AC3E}">
        <p14:creationId xmlns:p14="http://schemas.microsoft.com/office/powerpoint/2010/main" val="137513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discussing more formal definitions of confounding, let’s make sure that we have an intuitive understanding about what confounding is. One classic example for used to help people understand confounding is about the relationship between ice cream sales and violent crime. </a:t>
            </a:r>
          </a:p>
          <a:p>
            <a:endParaRPr lang="en-US" dirty="0"/>
          </a:p>
          <a:p>
            <a:r>
              <a:rPr lang="en-US" dirty="0"/>
              <a:t>Remember that one of our definitions for association was, “knowing something about X tells you something about Y, or helps you better predict Y.”</a:t>
            </a:r>
          </a:p>
          <a:p>
            <a:endParaRPr lang="en-US" dirty="0"/>
          </a:p>
          <a:p>
            <a:r>
              <a:rPr lang="en-US" dirty="0"/>
              <a:t>Well, if we go collect a bunch of data on ice cream sales and violent crime, we will find an association. As ice cream sales increase so do murders, on average.</a:t>
            </a:r>
          </a:p>
          <a:p>
            <a:endParaRPr lang="en-US" dirty="0"/>
          </a:p>
          <a:p>
            <a:r>
              <a:rPr lang="en-US" dirty="0"/>
              <a:t>What are we to make of this? Is there a real relationship between ice cream sales and murder? Yes. If we know what yesterday’s ice cream sales were, we can really make a better prediction about the number of murders that occurred yesterday, on average.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366235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rest of the example goes like this. As the temperature outside rises, people eat more ice cream and murders occur more frequently.</a:t>
            </a:r>
          </a:p>
          <a:p>
            <a:endParaRPr lang="en-US" dirty="0"/>
          </a:p>
          <a:p>
            <a:r>
              <a:rPr lang="en-US" dirty="0"/>
              <a:t>Given this new information, do we still feel as though there a real relationship between ice cream sales and murder? Yes. If we know what yesterday’s ice cream sales were, we can really make a better prediction about the number of murders that occurred yesterday, on average.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is that real relationship causal?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one of our definitions of causality. Had X (in this case, ice cream sales) been different and everything else been the same.</a:t>
            </a:r>
          </a:p>
          <a:p>
            <a:endParaRPr lang="en-US" dirty="0"/>
          </a:p>
          <a:p>
            <a:r>
              <a:rPr lang="en-US" dirty="0"/>
              <a:t>Said another way, murders don’t occur more frequently because of ice cream sales. If we increased the price of ice cream to lower sales, would we expect the occurrence of murder to also decline? Most people would say no, of course not.</a:t>
            </a:r>
          </a:p>
          <a:p>
            <a:endParaRPr lang="en-US" dirty="0"/>
          </a:p>
          <a:p>
            <a:r>
              <a:rPr lang="en-US" dirty="0"/>
              <a:t>But, is there anything in our data that can answer that question for us? No. We just all ”know” this somehow. In the world of causal inference, this is known as “expert” knowledge.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257665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represent that expert knowledge graphically with a DAG. </a:t>
            </a:r>
          </a:p>
          <a:p>
            <a:endParaRPr lang="en-US" dirty="0"/>
          </a:p>
          <a:p>
            <a:r>
              <a:rPr lang="en-US" dirty="0"/>
              <a:t>In this case, does the DAG on the left or the DAG on the right better represent our assumptions from the previous slide?</a:t>
            </a:r>
          </a:p>
          <a:p>
            <a:endParaRPr lang="en-US" dirty="0"/>
          </a:p>
          <a:p>
            <a:r>
              <a:rPr lang="en-US" dirty="0"/>
              <a:t>The DAG on the right. According to the DAG on the right, ice cream sales do not have a direct causal effect on murder. However, we expect there to be an statistical association between ice cream sales and murder that is due to a common cause of ice cream sales and murder – temperature. Said another way, there is confounding of the null effect of ice cream sales on murder.</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9423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 intuitive level, one of these three explanations of confounding may be helpful to you.</a:t>
            </a:r>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425361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Earlier I mentioned that there is ongoing discussion in the field about whether or not confounding should be considered a type of bias or something different than bias. I’m not going to attempt to settle that here, but I think it is worth explicitly calling out the fact that confounding is a least special among the biases. Let’s walk through this simple thought experiment.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Assuming no other bias, and a large enough sample size to make random error ignorable: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If we estimate the number of murders per day, do we expect to get a confounded (biased) estimate of murders per day?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we estimate the correlation between ice cream sales and murder and use it to predict future murder rates, do we expect the correlation coefficient to be a confounded (biased) estimate of the association between ice cream sales and murder?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If we estimate the correlation between ice cream sales and murder and use it to explain why murder rates increase, do we expect the correlation coefficient to be a confounded (biased) estimate of the causal effect of ice cream sales on murder? 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confounding has a special place among the biases, and I think this is because it’s the only bias that requires a causal question to have meaning. What I mean by that is that selection bias or poorly calibrated measurement tools can still create a difference between the truth and your results no matter what the goal of your study is – description, prediction, or causation. For example, estimating murders per day by sampling only low-income neighborhoods would likely lead to a biased descriptive measure.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as we saw above, confounding bias requires a causal question to have any real meaning. The mathematical relationship between ice cream sales and violent crime is no more or less interesting than the mathematical relationship, 2 + 2 = 4, in the absence of causal question about the relationship between ice cream sales at violent crime. It’s just a mathematical relationship. As the numbers in column A increase, the numbers in column B tend to also increase. As the numbers in column A decrease, the numbers in column B tend to also decrease, and we can summarize that tendency using a mathematical equation known as a correlation coefficient. </a:t>
            </a:r>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56077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an intuitive understanding about what confounding is, what impacts do we expect it to have?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15377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10/5/20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Confounding (Bias) in Epidemiologic Studies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3575-4D5D-5742-804C-129892BDC984}"/>
              </a:ext>
            </a:extLst>
          </p:cNvPr>
          <p:cNvSpPr>
            <a:spLocks noGrp="1"/>
          </p:cNvSpPr>
          <p:nvPr>
            <p:ph type="title"/>
          </p:nvPr>
        </p:nvSpPr>
        <p:spPr/>
        <p:txBody>
          <a:bodyPr/>
          <a:lstStyle/>
          <a:p>
            <a:r>
              <a:rPr lang="en-US" dirty="0"/>
              <a:t>Bias away from the null (Positive)</a:t>
            </a:r>
          </a:p>
        </p:txBody>
      </p:sp>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962900" y="1981603"/>
            <a:ext cx="1016000" cy="369332"/>
          </a:xfrm>
          <a:prstGeom prst="rect">
            <a:avLst/>
          </a:prstGeom>
          <a:noFill/>
        </p:spPr>
        <p:txBody>
          <a:bodyPr wrap="square" rtlCol="0">
            <a:spAutoFit/>
          </a:bodyPr>
          <a:lstStyle/>
          <a:p>
            <a:r>
              <a:rPr lang="en-US" dirty="0"/>
              <a:t>True = 2</a:t>
            </a:r>
          </a:p>
        </p:txBody>
      </p:sp>
      <p:sp>
        <p:nvSpPr>
          <p:cNvPr id="10" name="TextBox 9">
            <a:extLst>
              <a:ext uri="{FF2B5EF4-FFF2-40B4-BE49-F238E27FC236}">
                <a16:creationId xmlns:a16="http://schemas.microsoft.com/office/drawing/2014/main" id="{235A041E-2D8D-F040-9BA9-80B2E0011BBA}"/>
              </a:ext>
            </a:extLst>
          </p:cNvPr>
          <p:cNvSpPr txBox="1"/>
          <p:nvPr/>
        </p:nvSpPr>
        <p:spPr>
          <a:xfrm>
            <a:off x="9309100" y="3101390"/>
            <a:ext cx="2159000" cy="369332"/>
          </a:xfrm>
          <a:prstGeom prst="rect">
            <a:avLst/>
          </a:prstGeom>
          <a:noFill/>
        </p:spPr>
        <p:txBody>
          <a:bodyPr wrap="square" rtlCol="0">
            <a:spAutoFit/>
          </a:bodyPr>
          <a:lstStyle/>
          <a:p>
            <a:r>
              <a:rPr lang="en-US" dirty="0"/>
              <a:t>Observed = 2.5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863851" y="1973582"/>
            <a:ext cx="1111250" cy="369332"/>
          </a:xfrm>
          <a:prstGeom prst="rect">
            <a:avLst/>
          </a:prstGeom>
          <a:noFill/>
        </p:spPr>
        <p:txBody>
          <a:bodyPr wrap="square" rtlCol="0">
            <a:spAutoFit/>
          </a:bodyPr>
          <a:lstStyle/>
          <a:p>
            <a:r>
              <a:rPr lang="en-US" dirty="0"/>
              <a:t>True = 0.5</a:t>
            </a:r>
          </a:p>
        </p:txBody>
      </p:sp>
      <p:sp>
        <p:nvSpPr>
          <p:cNvPr id="13" name="TextBox 12">
            <a:extLst>
              <a:ext uri="{FF2B5EF4-FFF2-40B4-BE49-F238E27FC236}">
                <a16:creationId xmlns:a16="http://schemas.microsoft.com/office/drawing/2014/main" id="{7DC90722-D031-4740-8130-98CE8A1C5923}"/>
              </a:ext>
            </a:extLst>
          </p:cNvPr>
          <p:cNvSpPr txBox="1"/>
          <p:nvPr/>
        </p:nvSpPr>
        <p:spPr>
          <a:xfrm>
            <a:off x="1365250" y="3119924"/>
            <a:ext cx="2159000" cy="369332"/>
          </a:xfrm>
          <a:prstGeom prst="rect">
            <a:avLst/>
          </a:prstGeom>
          <a:noFill/>
        </p:spPr>
        <p:txBody>
          <a:bodyPr wrap="square" rtlCol="0">
            <a:spAutoFit/>
          </a:bodyPr>
          <a:lstStyle/>
          <a:p>
            <a:r>
              <a:rPr lang="en-US" dirty="0"/>
              <a:t>Observed = 0.1</a:t>
            </a:r>
          </a:p>
        </p:txBody>
      </p:sp>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962900" y="4372948"/>
            <a:ext cx="1016000" cy="369332"/>
          </a:xfrm>
          <a:prstGeom prst="rect">
            <a:avLst/>
          </a:prstGeom>
          <a:noFill/>
        </p:spPr>
        <p:txBody>
          <a:bodyPr wrap="square" rtlCol="0">
            <a:spAutoFit/>
          </a:bodyPr>
          <a:lstStyle/>
          <a:p>
            <a:r>
              <a:rPr lang="en-US" dirty="0"/>
              <a:t>True = 2</a:t>
            </a:r>
          </a:p>
        </p:txBody>
      </p:sp>
      <p:sp>
        <p:nvSpPr>
          <p:cNvPr id="17" name="TextBox 16">
            <a:extLst>
              <a:ext uri="{FF2B5EF4-FFF2-40B4-BE49-F238E27FC236}">
                <a16:creationId xmlns:a16="http://schemas.microsoft.com/office/drawing/2014/main" id="{08DD99D6-882A-F04E-8EF4-80B55D76E676}"/>
              </a:ext>
            </a:extLst>
          </p:cNvPr>
          <p:cNvSpPr txBox="1"/>
          <p:nvPr/>
        </p:nvSpPr>
        <p:spPr>
          <a:xfrm>
            <a:off x="9309100" y="5492735"/>
            <a:ext cx="2159000" cy="369332"/>
          </a:xfrm>
          <a:prstGeom prst="rect">
            <a:avLst/>
          </a:prstGeom>
          <a:noFill/>
        </p:spPr>
        <p:txBody>
          <a:bodyPr wrap="square" rtlCol="0">
            <a:spAutoFit/>
          </a:bodyPr>
          <a:lstStyle/>
          <a:p>
            <a:r>
              <a:rPr lang="en-US" dirty="0"/>
              <a:t>Observed = 3</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364927"/>
            <a:ext cx="1111250" cy="369332"/>
          </a:xfrm>
          <a:prstGeom prst="rect">
            <a:avLst/>
          </a:prstGeom>
          <a:noFill/>
        </p:spPr>
        <p:txBody>
          <a:bodyPr wrap="square" rtlCol="0">
            <a:spAutoFit/>
          </a:bodyPr>
          <a:lstStyle/>
          <a:p>
            <a:r>
              <a:rPr lang="en-US" dirty="0"/>
              <a:t>True = -2</a:t>
            </a:r>
          </a:p>
        </p:txBody>
      </p:sp>
      <p:sp>
        <p:nvSpPr>
          <p:cNvPr id="20" name="TextBox 19">
            <a:extLst>
              <a:ext uri="{FF2B5EF4-FFF2-40B4-BE49-F238E27FC236}">
                <a16:creationId xmlns:a16="http://schemas.microsoft.com/office/drawing/2014/main" id="{5D54FD3C-0071-8C49-882B-4FC1ECF97641}"/>
              </a:ext>
            </a:extLst>
          </p:cNvPr>
          <p:cNvSpPr txBox="1"/>
          <p:nvPr/>
        </p:nvSpPr>
        <p:spPr>
          <a:xfrm>
            <a:off x="1365250" y="5511269"/>
            <a:ext cx="2159000" cy="369332"/>
          </a:xfrm>
          <a:prstGeom prst="rect">
            <a:avLst/>
          </a:prstGeom>
          <a:noFill/>
        </p:spPr>
        <p:txBody>
          <a:bodyPr wrap="square" rtlCol="0">
            <a:spAutoFit/>
          </a:bodyPr>
          <a:lstStyle/>
          <a:p>
            <a:r>
              <a:rPr lang="en-US" dirty="0"/>
              <a:t>Observed = -3</a:t>
            </a:r>
          </a:p>
        </p:txBody>
      </p:sp>
    </p:spTree>
    <p:extLst>
      <p:ext uri="{BB962C8B-B14F-4D97-AF65-F5344CB8AC3E}">
        <p14:creationId xmlns:p14="http://schemas.microsoft.com/office/powerpoint/2010/main" val="158291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Confounding</a:t>
            </a:r>
          </a:p>
        </p:txBody>
      </p:sp>
      <p:sp>
        <p:nvSpPr>
          <p:cNvPr id="3" name="Content Placeholder 2"/>
          <p:cNvSpPr>
            <a:spLocks noGrp="1"/>
          </p:cNvSpPr>
          <p:nvPr>
            <p:ph idx="1"/>
          </p:nvPr>
        </p:nvSpPr>
        <p:spPr/>
        <p:txBody>
          <a:bodyPr>
            <a:normAutofit/>
          </a:bodyPr>
          <a:lstStyle/>
          <a:p>
            <a:r>
              <a:rPr lang="en-US" dirty="0"/>
              <a:t>Negative Confounding (Toward the null)</a:t>
            </a:r>
          </a:p>
          <a:p>
            <a:pPr lvl="1"/>
            <a:r>
              <a:rPr lang="en-US" dirty="0">
                <a:solidFill>
                  <a:schemeClr val="accent4">
                    <a:lumMod val="10000"/>
                  </a:schemeClr>
                </a:solidFill>
              </a:rPr>
              <a:t>Confounder produces observed (unadjusted) estimate of the association between exposure and outcome that is an underestimate of true (adjusted) association.</a:t>
            </a:r>
          </a:p>
        </p:txBody>
      </p:sp>
    </p:spTree>
    <p:extLst>
      <p:ext uri="{BB962C8B-B14F-4D97-AF65-F5344CB8AC3E}">
        <p14:creationId xmlns:p14="http://schemas.microsoft.com/office/powerpoint/2010/main" val="173752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3575-4D5D-5742-804C-129892BDC984}"/>
              </a:ext>
            </a:extLst>
          </p:cNvPr>
          <p:cNvSpPr>
            <a:spLocks noGrp="1"/>
          </p:cNvSpPr>
          <p:nvPr>
            <p:ph type="title"/>
          </p:nvPr>
        </p:nvSpPr>
        <p:spPr/>
        <p:txBody>
          <a:bodyPr/>
          <a:lstStyle/>
          <a:p>
            <a:r>
              <a:rPr lang="en-US" dirty="0"/>
              <a:t>Bias towards the Null (Negative)</a:t>
            </a:r>
          </a:p>
        </p:txBody>
      </p:sp>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962900" y="1981603"/>
            <a:ext cx="1016000" cy="369332"/>
          </a:xfrm>
          <a:prstGeom prst="rect">
            <a:avLst/>
          </a:prstGeom>
          <a:noFill/>
        </p:spPr>
        <p:txBody>
          <a:bodyPr wrap="square" rtlCol="0">
            <a:spAutoFit/>
          </a:bodyPr>
          <a:lstStyle/>
          <a:p>
            <a:r>
              <a:rPr lang="en-US" dirty="0"/>
              <a:t>True = 2</a:t>
            </a:r>
          </a:p>
        </p:txBody>
      </p:sp>
      <p:sp>
        <p:nvSpPr>
          <p:cNvPr id="9" name="TextBox 8">
            <a:extLst>
              <a:ext uri="{FF2B5EF4-FFF2-40B4-BE49-F238E27FC236}">
                <a16:creationId xmlns:a16="http://schemas.microsoft.com/office/drawing/2014/main" id="{E6C9E3C5-98C0-884F-BE13-A6A8B33EEA65}"/>
              </a:ext>
            </a:extLst>
          </p:cNvPr>
          <p:cNvSpPr txBox="1"/>
          <p:nvPr/>
        </p:nvSpPr>
        <p:spPr>
          <a:xfrm>
            <a:off x="6311900" y="3101390"/>
            <a:ext cx="2159000" cy="369332"/>
          </a:xfrm>
          <a:prstGeom prst="rect">
            <a:avLst/>
          </a:prstGeom>
          <a:noFill/>
        </p:spPr>
        <p:txBody>
          <a:bodyPr wrap="square" rtlCol="0">
            <a:spAutoFit/>
          </a:bodyPr>
          <a:lstStyle/>
          <a:p>
            <a:r>
              <a:rPr lang="en-US" dirty="0"/>
              <a:t>Observed = 1.5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863851" y="1973582"/>
            <a:ext cx="1111250" cy="369332"/>
          </a:xfrm>
          <a:prstGeom prst="rect">
            <a:avLst/>
          </a:prstGeom>
          <a:noFill/>
        </p:spPr>
        <p:txBody>
          <a:bodyPr wrap="square" rtlCol="0">
            <a:spAutoFit/>
          </a:bodyPr>
          <a:lstStyle/>
          <a:p>
            <a:r>
              <a:rPr lang="en-US" dirty="0"/>
              <a:t>True = 0.5</a:t>
            </a:r>
          </a:p>
        </p:txBody>
      </p:sp>
      <p:sp>
        <p:nvSpPr>
          <p:cNvPr id="12" name="TextBox 11">
            <a:extLst>
              <a:ext uri="{FF2B5EF4-FFF2-40B4-BE49-F238E27FC236}">
                <a16:creationId xmlns:a16="http://schemas.microsoft.com/office/drawing/2014/main" id="{A7FC9A39-142C-BB4D-BAEB-8A4EAC244F2A}"/>
              </a:ext>
            </a:extLst>
          </p:cNvPr>
          <p:cNvSpPr txBox="1"/>
          <p:nvPr/>
        </p:nvSpPr>
        <p:spPr>
          <a:xfrm>
            <a:off x="3733800" y="3119924"/>
            <a:ext cx="2159000" cy="369332"/>
          </a:xfrm>
          <a:prstGeom prst="rect">
            <a:avLst/>
          </a:prstGeom>
          <a:noFill/>
        </p:spPr>
        <p:txBody>
          <a:bodyPr wrap="square" rtlCol="0">
            <a:spAutoFit/>
          </a:bodyPr>
          <a:lstStyle/>
          <a:p>
            <a:r>
              <a:rPr lang="en-US" dirty="0"/>
              <a:t>Observed = 0.9</a:t>
            </a:r>
          </a:p>
        </p:txBody>
      </p:sp>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962900" y="4372948"/>
            <a:ext cx="1016000" cy="369332"/>
          </a:xfrm>
          <a:prstGeom prst="rect">
            <a:avLst/>
          </a:prstGeom>
          <a:noFill/>
        </p:spPr>
        <p:txBody>
          <a:bodyPr wrap="square" rtlCol="0">
            <a:spAutoFit/>
          </a:bodyPr>
          <a:lstStyle/>
          <a:p>
            <a:r>
              <a:rPr lang="en-US" dirty="0"/>
              <a:t>True = 2</a:t>
            </a:r>
          </a:p>
        </p:txBody>
      </p:sp>
      <p:sp>
        <p:nvSpPr>
          <p:cNvPr id="16" name="TextBox 15">
            <a:extLst>
              <a:ext uri="{FF2B5EF4-FFF2-40B4-BE49-F238E27FC236}">
                <a16:creationId xmlns:a16="http://schemas.microsoft.com/office/drawing/2014/main" id="{852701B0-E922-7A48-B825-D861FD0842C2}"/>
              </a:ext>
            </a:extLst>
          </p:cNvPr>
          <p:cNvSpPr txBox="1"/>
          <p:nvPr/>
        </p:nvSpPr>
        <p:spPr>
          <a:xfrm>
            <a:off x="6311900" y="5492735"/>
            <a:ext cx="2159000" cy="369332"/>
          </a:xfrm>
          <a:prstGeom prst="rect">
            <a:avLst/>
          </a:prstGeom>
          <a:noFill/>
        </p:spPr>
        <p:txBody>
          <a:bodyPr wrap="square" rtlCol="0">
            <a:spAutoFit/>
          </a:bodyPr>
          <a:lstStyle/>
          <a:p>
            <a:r>
              <a:rPr lang="en-US" dirty="0"/>
              <a:t>Observed = 1</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364927"/>
            <a:ext cx="1111250" cy="369332"/>
          </a:xfrm>
          <a:prstGeom prst="rect">
            <a:avLst/>
          </a:prstGeom>
          <a:noFill/>
        </p:spPr>
        <p:txBody>
          <a:bodyPr wrap="square" rtlCol="0">
            <a:spAutoFit/>
          </a:bodyPr>
          <a:lstStyle/>
          <a:p>
            <a:r>
              <a:rPr lang="en-US" dirty="0"/>
              <a:t>True = -2</a:t>
            </a:r>
          </a:p>
        </p:txBody>
      </p:sp>
      <p:sp>
        <p:nvSpPr>
          <p:cNvPr id="19" name="TextBox 18">
            <a:extLst>
              <a:ext uri="{FF2B5EF4-FFF2-40B4-BE49-F238E27FC236}">
                <a16:creationId xmlns:a16="http://schemas.microsoft.com/office/drawing/2014/main" id="{8BD6AC9D-C6B1-7347-80CB-744B8FCAC0F3}"/>
              </a:ext>
            </a:extLst>
          </p:cNvPr>
          <p:cNvSpPr txBox="1"/>
          <p:nvPr/>
        </p:nvSpPr>
        <p:spPr>
          <a:xfrm>
            <a:off x="3733800" y="5511269"/>
            <a:ext cx="2159000" cy="369332"/>
          </a:xfrm>
          <a:prstGeom prst="rect">
            <a:avLst/>
          </a:prstGeom>
          <a:noFill/>
        </p:spPr>
        <p:txBody>
          <a:bodyPr wrap="square" rtlCol="0">
            <a:spAutoFit/>
          </a:bodyPr>
          <a:lstStyle/>
          <a:p>
            <a:r>
              <a:rPr lang="en-US" dirty="0"/>
              <a:t>Observed = -1</a:t>
            </a:r>
          </a:p>
        </p:txBody>
      </p:sp>
    </p:spTree>
    <p:extLst>
      <p:ext uri="{BB962C8B-B14F-4D97-AF65-F5344CB8AC3E}">
        <p14:creationId xmlns:p14="http://schemas.microsoft.com/office/powerpoint/2010/main" val="246788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detect confounding?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Change in estimate criteria</a:t>
            </a:r>
          </a:p>
          <a:p>
            <a:pPr marL="514350" indent="-514350">
              <a:buFont typeface="+mj-lt"/>
              <a:buAutoNum type="arabicPeriod"/>
            </a:pPr>
            <a:endParaRPr lang="en-US" dirty="0"/>
          </a:p>
          <a:p>
            <a:pPr marL="514350" indent="-514350">
              <a:buFont typeface="+mj-lt"/>
              <a:buAutoNum type="arabicPeriod"/>
            </a:pPr>
            <a:r>
              <a:rPr lang="en-US" dirty="0"/>
              <a:t>Traditional criteria</a:t>
            </a:r>
          </a:p>
          <a:p>
            <a:pPr marL="514350" indent="-514350">
              <a:buFont typeface="+mj-lt"/>
              <a:buAutoNum type="arabicPeriod"/>
            </a:pPr>
            <a:endParaRPr lang="en-US" dirty="0"/>
          </a:p>
          <a:p>
            <a:pPr marL="514350" indent="-514350">
              <a:buFont typeface="+mj-lt"/>
              <a:buAutoNum type="arabicPeriod"/>
            </a:pPr>
            <a:r>
              <a:rPr lang="en-US" dirty="0"/>
              <a:t>Structural criteria</a:t>
            </a:r>
          </a:p>
        </p:txBody>
      </p:sp>
    </p:spTree>
    <p:extLst>
      <p:ext uri="{BB962C8B-B14F-4D97-AF65-F5344CB8AC3E}">
        <p14:creationId xmlns:p14="http://schemas.microsoft.com/office/powerpoint/2010/main" val="75287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estimate criteria</a:t>
            </a:r>
          </a:p>
        </p:txBody>
      </p:sp>
      <p:sp>
        <p:nvSpPr>
          <p:cNvPr id="3" name="Content Placeholder 2"/>
          <p:cNvSpPr>
            <a:spLocks noGrp="1"/>
          </p:cNvSpPr>
          <p:nvPr>
            <p:ph idx="1"/>
          </p:nvPr>
        </p:nvSpPr>
        <p:spPr/>
        <p:txBody>
          <a:bodyPr>
            <a:normAutofit/>
          </a:bodyPr>
          <a:lstStyle/>
          <a:p>
            <a:r>
              <a:rPr lang="en-US" dirty="0"/>
              <a:t>Calculate an effect measure (OR, RR, etc.) </a:t>
            </a:r>
            <a:r>
              <a:rPr lang="en-US" i="1" dirty="0"/>
              <a:t>without</a:t>
            </a:r>
            <a:r>
              <a:rPr lang="en-US" dirty="0"/>
              <a:t> adjusting for the potential confounder.</a:t>
            </a:r>
          </a:p>
          <a:p>
            <a:r>
              <a:rPr lang="en-US" dirty="0"/>
              <a:t>Calculate an effect measure (OR, RR, etc.) </a:t>
            </a:r>
            <a:r>
              <a:rPr lang="en-US" i="1" dirty="0"/>
              <a:t>with</a:t>
            </a:r>
            <a:r>
              <a:rPr lang="en-US" dirty="0"/>
              <a:t> adjustment for the potential confounder.</a:t>
            </a:r>
          </a:p>
          <a:p>
            <a:r>
              <a:rPr lang="en-US" dirty="0"/>
              <a:t>If the the difference between those two measures is greater than or equal to some threshold (usually 10%) then the variable is a confounder.</a:t>
            </a:r>
          </a:p>
          <a:p>
            <a:endParaRPr lang="en-US" dirty="0"/>
          </a:p>
        </p:txBody>
      </p:sp>
    </p:spTree>
    <p:extLst>
      <p:ext uri="{BB962C8B-B14F-4D97-AF65-F5344CB8AC3E}">
        <p14:creationId xmlns:p14="http://schemas.microsoft.com/office/powerpoint/2010/main" val="156582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estimate criteria</a:t>
            </a:r>
          </a:p>
        </p:txBody>
      </p:sp>
      <p:sp>
        <p:nvSpPr>
          <p:cNvPr id="12" name="TextBox 11">
            <a:extLst>
              <a:ext uri="{FF2B5EF4-FFF2-40B4-BE49-F238E27FC236}">
                <a16:creationId xmlns:a16="http://schemas.microsoft.com/office/drawing/2014/main" id="{F011D196-E140-1049-91D6-A120EE3CB79A}"/>
              </a:ext>
            </a:extLst>
          </p:cNvPr>
          <p:cNvSpPr txBox="1"/>
          <p:nvPr/>
        </p:nvSpPr>
        <p:spPr>
          <a:xfrm>
            <a:off x="4102841" y="3743143"/>
            <a:ext cx="486034" cy="646331"/>
          </a:xfrm>
          <a:prstGeom prst="rect">
            <a:avLst/>
          </a:prstGeom>
          <a:noFill/>
        </p:spPr>
        <p:txBody>
          <a:bodyPr wrap="square" rtlCol="0">
            <a:spAutoFit/>
          </a:bodyPr>
          <a:lstStyle/>
          <a:p>
            <a:pPr algn="ctr"/>
            <a:r>
              <a:rPr lang="en-US" sz="3600" dirty="0"/>
              <a:t>X</a:t>
            </a:r>
          </a:p>
        </p:txBody>
      </p:sp>
      <p:cxnSp>
        <p:nvCxnSpPr>
          <p:cNvPr id="13" name="Straight Arrow Connector 12">
            <a:extLst>
              <a:ext uri="{FF2B5EF4-FFF2-40B4-BE49-F238E27FC236}">
                <a16:creationId xmlns:a16="http://schemas.microsoft.com/office/drawing/2014/main" id="{13C19EF0-19EC-D94F-8D52-CA5ABB098F02}"/>
              </a:ext>
            </a:extLst>
          </p:cNvPr>
          <p:cNvCxnSpPr>
            <a:cxnSpLocks/>
            <a:stCxn id="16" idx="2"/>
            <a:endCxn id="15" idx="1"/>
          </p:cNvCxnSpPr>
          <p:nvPr/>
        </p:nvCxnSpPr>
        <p:spPr>
          <a:xfrm>
            <a:off x="6273512" y="2936604"/>
            <a:ext cx="1684638" cy="1129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4B2385-B380-E043-804A-42E4D2B52D46}"/>
              </a:ext>
            </a:extLst>
          </p:cNvPr>
          <p:cNvSpPr txBox="1"/>
          <p:nvPr/>
        </p:nvSpPr>
        <p:spPr>
          <a:xfrm>
            <a:off x="7958150" y="3743143"/>
            <a:ext cx="486034" cy="646331"/>
          </a:xfrm>
          <a:prstGeom prst="rect">
            <a:avLst/>
          </a:prstGeom>
          <a:noFill/>
        </p:spPr>
        <p:txBody>
          <a:bodyPr wrap="square" rtlCol="0">
            <a:spAutoFit/>
          </a:bodyPr>
          <a:lstStyle/>
          <a:p>
            <a:pPr algn="ctr"/>
            <a:r>
              <a:rPr lang="en-US" sz="3600" dirty="0"/>
              <a:t>Y</a:t>
            </a:r>
          </a:p>
        </p:txBody>
      </p:sp>
      <p:sp>
        <p:nvSpPr>
          <p:cNvPr id="16" name="TextBox 15">
            <a:extLst>
              <a:ext uri="{FF2B5EF4-FFF2-40B4-BE49-F238E27FC236}">
                <a16:creationId xmlns:a16="http://schemas.microsoft.com/office/drawing/2014/main" id="{19919C68-80B7-EE44-9F8D-8027DE75DA39}"/>
              </a:ext>
            </a:extLst>
          </p:cNvPr>
          <p:cNvSpPr txBox="1"/>
          <p:nvPr/>
        </p:nvSpPr>
        <p:spPr>
          <a:xfrm>
            <a:off x="6030495" y="2290273"/>
            <a:ext cx="486034" cy="646331"/>
          </a:xfrm>
          <a:prstGeom prst="rect">
            <a:avLst/>
          </a:prstGeom>
          <a:noFill/>
        </p:spPr>
        <p:txBody>
          <a:bodyPr wrap="square" rtlCol="0">
            <a:spAutoFit/>
          </a:bodyPr>
          <a:lstStyle/>
          <a:p>
            <a:pPr algn="ctr"/>
            <a:r>
              <a:rPr lang="en-US" sz="3600" dirty="0"/>
              <a:t>Z</a:t>
            </a:r>
          </a:p>
        </p:txBody>
      </p:sp>
      <p:sp>
        <p:nvSpPr>
          <p:cNvPr id="17" name="TextBox 16">
            <a:extLst>
              <a:ext uri="{FF2B5EF4-FFF2-40B4-BE49-F238E27FC236}">
                <a16:creationId xmlns:a16="http://schemas.microsoft.com/office/drawing/2014/main" id="{B4EBB77A-BE08-8C40-A39B-49B272C65B27}"/>
              </a:ext>
            </a:extLst>
          </p:cNvPr>
          <p:cNvSpPr txBox="1"/>
          <p:nvPr/>
        </p:nvSpPr>
        <p:spPr>
          <a:xfrm>
            <a:off x="132673" y="5292546"/>
            <a:ext cx="1848583" cy="1200329"/>
          </a:xfrm>
          <a:prstGeom prst="rect">
            <a:avLst/>
          </a:prstGeom>
          <a:noFill/>
        </p:spPr>
        <p:txBody>
          <a:bodyPr wrap="none" rtlCol="0">
            <a:spAutoFit/>
          </a:bodyPr>
          <a:lstStyle/>
          <a:p>
            <a:r>
              <a:rPr lang="en-US" dirty="0"/>
              <a:t>Where: </a:t>
            </a:r>
          </a:p>
          <a:p>
            <a:r>
              <a:rPr lang="en-US" dirty="0"/>
              <a:t>X </a:t>
            </a:r>
            <a:r>
              <a:rPr lang="en-US"/>
              <a:t>is yellow </a:t>
            </a:r>
            <a:r>
              <a:rPr lang="en-US" dirty="0"/>
              <a:t>fingers</a:t>
            </a:r>
          </a:p>
          <a:p>
            <a:r>
              <a:rPr lang="en-US" dirty="0"/>
              <a:t>Y is lung cancer</a:t>
            </a:r>
          </a:p>
          <a:p>
            <a:r>
              <a:rPr lang="en-US" dirty="0"/>
              <a:t>Z is smoking</a:t>
            </a:r>
          </a:p>
        </p:txBody>
      </p:sp>
      <p:sp>
        <p:nvSpPr>
          <p:cNvPr id="18" name="TextBox 17">
            <a:extLst>
              <a:ext uri="{FF2B5EF4-FFF2-40B4-BE49-F238E27FC236}">
                <a16:creationId xmlns:a16="http://schemas.microsoft.com/office/drawing/2014/main" id="{A387E960-8651-B94C-AA20-C2B8B309A2C6}"/>
              </a:ext>
            </a:extLst>
          </p:cNvPr>
          <p:cNvSpPr txBox="1"/>
          <p:nvPr/>
        </p:nvSpPr>
        <p:spPr>
          <a:xfrm>
            <a:off x="6273512" y="6492875"/>
            <a:ext cx="5785815" cy="276999"/>
          </a:xfrm>
          <a:prstGeom prst="rect">
            <a:avLst/>
          </a:prstGeom>
          <a:noFill/>
        </p:spPr>
        <p:txBody>
          <a:bodyPr wrap="none" rtlCol="0">
            <a:spAutoFit/>
          </a:bodyPr>
          <a:lstStyle/>
          <a:p>
            <a:r>
              <a:rPr lang="en-US" sz="1200" dirty="0"/>
              <a:t>Source: Causal Diagrams: Draw Your Assumptions Before Your Conclusions (</a:t>
            </a:r>
            <a:r>
              <a:rPr lang="en-US" sz="1200" dirty="0" err="1"/>
              <a:t>Hernán</a:t>
            </a:r>
            <a:r>
              <a:rPr lang="en-US" sz="1200" dirty="0"/>
              <a:t>, 2017)</a:t>
            </a:r>
          </a:p>
        </p:txBody>
      </p:sp>
      <p:cxnSp>
        <p:nvCxnSpPr>
          <p:cNvPr id="21" name="Straight Arrow Connector 20">
            <a:extLst>
              <a:ext uri="{FF2B5EF4-FFF2-40B4-BE49-F238E27FC236}">
                <a16:creationId xmlns:a16="http://schemas.microsoft.com/office/drawing/2014/main" id="{2CEAD39D-1730-1347-8F98-9F6E77AEFE57}"/>
              </a:ext>
            </a:extLst>
          </p:cNvPr>
          <p:cNvCxnSpPr>
            <a:cxnSpLocks/>
            <a:stCxn id="16" idx="2"/>
            <a:endCxn id="12" idx="3"/>
          </p:cNvCxnSpPr>
          <p:nvPr/>
        </p:nvCxnSpPr>
        <p:spPr>
          <a:xfrm flipH="1">
            <a:off x="4588875" y="2936604"/>
            <a:ext cx="1684637" cy="1129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68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estimate criteria</a:t>
            </a:r>
          </a:p>
        </p:txBody>
      </p:sp>
      <p:sp>
        <p:nvSpPr>
          <p:cNvPr id="12" name="TextBox 11">
            <a:extLst>
              <a:ext uri="{FF2B5EF4-FFF2-40B4-BE49-F238E27FC236}">
                <a16:creationId xmlns:a16="http://schemas.microsoft.com/office/drawing/2014/main" id="{F011D196-E140-1049-91D6-A120EE3CB79A}"/>
              </a:ext>
            </a:extLst>
          </p:cNvPr>
          <p:cNvSpPr txBox="1"/>
          <p:nvPr/>
        </p:nvSpPr>
        <p:spPr>
          <a:xfrm>
            <a:off x="4102841" y="3743143"/>
            <a:ext cx="486034" cy="646331"/>
          </a:xfrm>
          <a:prstGeom prst="rect">
            <a:avLst/>
          </a:prstGeom>
          <a:noFill/>
        </p:spPr>
        <p:txBody>
          <a:bodyPr wrap="square" rtlCol="0">
            <a:spAutoFit/>
          </a:bodyPr>
          <a:lstStyle/>
          <a:p>
            <a:pPr algn="ctr"/>
            <a:r>
              <a:rPr lang="en-US" sz="3600" dirty="0"/>
              <a:t>X</a:t>
            </a:r>
          </a:p>
        </p:txBody>
      </p:sp>
      <p:cxnSp>
        <p:nvCxnSpPr>
          <p:cNvPr id="13" name="Straight Arrow Connector 12">
            <a:extLst>
              <a:ext uri="{FF2B5EF4-FFF2-40B4-BE49-F238E27FC236}">
                <a16:creationId xmlns:a16="http://schemas.microsoft.com/office/drawing/2014/main" id="{13C19EF0-19EC-D94F-8D52-CA5ABB098F02}"/>
              </a:ext>
            </a:extLst>
          </p:cNvPr>
          <p:cNvCxnSpPr>
            <a:cxnSpLocks/>
            <a:stCxn id="16" idx="2"/>
            <a:endCxn id="15" idx="1"/>
          </p:cNvCxnSpPr>
          <p:nvPr/>
        </p:nvCxnSpPr>
        <p:spPr>
          <a:xfrm>
            <a:off x="6273512" y="2936604"/>
            <a:ext cx="1684638" cy="1129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4B2385-B380-E043-804A-42E4D2B52D46}"/>
              </a:ext>
            </a:extLst>
          </p:cNvPr>
          <p:cNvSpPr txBox="1"/>
          <p:nvPr/>
        </p:nvSpPr>
        <p:spPr>
          <a:xfrm>
            <a:off x="7958150" y="3743143"/>
            <a:ext cx="486034" cy="646331"/>
          </a:xfrm>
          <a:prstGeom prst="rect">
            <a:avLst/>
          </a:prstGeom>
          <a:noFill/>
        </p:spPr>
        <p:txBody>
          <a:bodyPr wrap="square" rtlCol="0">
            <a:spAutoFit/>
          </a:bodyPr>
          <a:lstStyle/>
          <a:p>
            <a:pPr algn="ctr"/>
            <a:r>
              <a:rPr lang="en-US" sz="3600" dirty="0"/>
              <a:t>Y</a:t>
            </a:r>
          </a:p>
        </p:txBody>
      </p:sp>
      <p:sp>
        <p:nvSpPr>
          <p:cNvPr id="16" name="TextBox 15">
            <a:extLst>
              <a:ext uri="{FF2B5EF4-FFF2-40B4-BE49-F238E27FC236}">
                <a16:creationId xmlns:a16="http://schemas.microsoft.com/office/drawing/2014/main" id="{19919C68-80B7-EE44-9F8D-8027DE75DA39}"/>
              </a:ext>
            </a:extLst>
          </p:cNvPr>
          <p:cNvSpPr txBox="1"/>
          <p:nvPr/>
        </p:nvSpPr>
        <p:spPr>
          <a:xfrm>
            <a:off x="6030495" y="2290273"/>
            <a:ext cx="486034" cy="646331"/>
          </a:xfrm>
          <a:prstGeom prst="rect">
            <a:avLst/>
          </a:prstGeom>
          <a:noFill/>
        </p:spPr>
        <p:txBody>
          <a:bodyPr wrap="square" rtlCol="0">
            <a:spAutoFit/>
          </a:bodyPr>
          <a:lstStyle/>
          <a:p>
            <a:pPr algn="ctr"/>
            <a:r>
              <a:rPr lang="en-US" sz="3600" dirty="0"/>
              <a:t>Z</a:t>
            </a:r>
          </a:p>
        </p:txBody>
      </p:sp>
      <p:sp>
        <p:nvSpPr>
          <p:cNvPr id="17" name="TextBox 16">
            <a:extLst>
              <a:ext uri="{FF2B5EF4-FFF2-40B4-BE49-F238E27FC236}">
                <a16:creationId xmlns:a16="http://schemas.microsoft.com/office/drawing/2014/main" id="{B4EBB77A-BE08-8C40-A39B-49B272C65B27}"/>
              </a:ext>
            </a:extLst>
          </p:cNvPr>
          <p:cNvSpPr txBox="1"/>
          <p:nvPr/>
        </p:nvSpPr>
        <p:spPr>
          <a:xfrm>
            <a:off x="132673" y="5292546"/>
            <a:ext cx="2525050" cy="1200329"/>
          </a:xfrm>
          <a:prstGeom prst="rect">
            <a:avLst/>
          </a:prstGeom>
          <a:noFill/>
        </p:spPr>
        <p:txBody>
          <a:bodyPr wrap="none" rtlCol="0">
            <a:spAutoFit/>
          </a:bodyPr>
          <a:lstStyle/>
          <a:p>
            <a:r>
              <a:rPr lang="en-US" dirty="0"/>
              <a:t>Where: </a:t>
            </a:r>
          </a:p>
          <a:p>
            <a:r>
              <a:rPr lang="en-US" dirty="0"/>
              <a:t>X is environmental factor</a:t>
            </a:r>
          </a:p>
          <a:p>
            <a:r>
              <a:rPr lang="en-US" dirty="0"/>
              <a:t>Y is lung cancer</a:t>
            </a:r>
          </a:p>
          <a:p>
            <a:r>
              <a:rPr lang="en-US" dirty="0"/>
              <a:t>Z is a genetic factor</a:t>
            </a:r>
          </a:p>
        </p:txBody>
      </p:sp>
      <p:sp>
        <p:nvSpPr>
          <p:cNvPr id="18" name="TextBox 17">
            <a:extLst>
              <a:ext uri="{FF2B5EF4-FFF2-40B4-BE49-F238E27FC236}">
                <a16:creationId xmlns:a16="http://schemas.microsoft.com/office/drawing/2014/main" id="{A387E960-8651-B94C-AA20-C2B8B309A2C6}"/>
              </a:ext>
            </a:extLst>
          </p:cNvPr>
          <p:cNvSpPr txBox="1"/>
          <p:nvPr/>
        </p:nvSpPr>
        <p:spPr>
          <a:xfrm>
            <a:off x="6273512" y="6492875"/>
            <a:ext cx="5785815" cy="276999"/>
          </a:xfrm>
          <a:prstGeom prst="rect">
            <a:avLst/>
          </a:prstGeom>
          <a:noFill/>
        </p:spPr>
        <p:txBody>
          <a:bodyPr wrap="none" rtlCol="0">
            <a:spAutoFit/>
          </a:bodyPr>
          <a:lstStyle/>
          <a:p>
            <a:r>
              <a:rPr lang="en-US" sz="1200" dirty="0"/>
              <a:t>Source: Causal Diagrams: Draw Your Assumptions Before Your Conclusions (</a:t>
            </a:r>
            <a:r>
              <a:rPr lang="en-US" sz="1200" dirty="0" err="1"/>
              <a:t>Hernán</a:t>
            </a:r>
            <a:r>
              <a:rPr lang="en-US" sz="1200" dirty="0"/>
              <a:t>, 2017)</a:t>
            </a:r>
          </a:p>
        </p:txBody>
      </p:sp>
      <p:cxnSp>
        <p:nvCxnSpPr>
          <p:cNvPr id="21" name="Straight Arrow Connector 20">
            <a:extLst>
              <a:ext uri="{FF2B5EF4-FFF2-40B4-BE49-F238E27FC236}">
                <a16:creationId xmlns:a16="http://schemas.microsoft.com/office/drawing/2014/main" id="{2CEAD39D-1730-1347-8F98-9F6E77AEFE57}"/>
              </a:ext>
            </a:extLst>
          </p:cNvPr>
          <p:cNvCxnSpPr>
            <a:cxnSpLocks/>
            <a:stCxn id="12" idx="3"/>
            <a:endCxn id="15" idx="1"/>
          </p:cNvCxnSpPr>
          <p:nvPr/>
        </p:nvCxnSpPr>
        <p:spPr>
          <a:xfrm>
            <a:off x="4588875" y="4066309"/>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8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criteria</a:t>
            </a:r>
          </a:p>
        </p:txBody>
      </p:sp>
      <p:sp>
        <p:nvSpPr>
          <p:cNvPr id="3" name="Content Placeholder 2"/>
          <p:cNvSpPr>
            <a:spLocks noGrp="1"/>
          </p:cNvSpPr>
          <p:nvPr>
            <p:ph idx="1"/>
          </p:nvPr>
        </p:nvSpPr>
        <p:spPr/>
        <p:txBody>
          <a:bodyPr>
            <a:normAutofit/>
          </a:bodyPr>
          <a:lstStyle/>
          <a:p>
            <a:r>
              <a:rPr lang="en-US" dirty="0" err="1"/>
              <a:t>Szklo</a:t>
            </a:r>
            <a:r>
              <a:rPr lang="en-US" dirty="0"/>
              <a:t>, M., &amp; Nieto, F. J. (2019), 5.2.1</a:t>
            </a:r>
          </a:p>
          <a:p>
            <a:pPr marL="914400" lvl="1" indent="-457200">
              <a:buFont typeface="+mj-lt"/>
              <a:buAutoNum type="arabicPeriod"/>
            </a:pPr>
            <a:r>
              <a:rPr lang="en-US" dirty="0"/>
              <a:t>The confounding variable is causally associated with the outcome.</a:t>
            </a:r>
          </a:p>
          <a:p>
            <a:pPr marL="914400" lvl="1" indent="-457200">
              <a:buFont typeface="+mj-lt"/>
              <a:buAutoNum type="arabicPeriod"/>
            </a:pPr>
            <a:r>
              <a:rPr lang="en-US" dirty="0"/>
              <a:t>The confounding variable is </a:t>
            </a:r>
            <a:r>
              <a:rPr lang="en-US" dirty="0" err="1"/>
              <a:t>noncausally</a:t>
            </a:r>
            <a:r>
              <a:rPr lang="en-US" dirty="0"/>
              <a:t> or causally associated with the exposure.</a:t>
            </a:r>
          </a:p>
          <a:p>
            <a:pPr marL="914400" lvl="1" indent="-457200">
              <a:buFont typeface="+mj-lt"/>
              <a:buAutoNum type="arabicPeriod"/>
            </a:pPr>
            <a:r>
              <a:rPr lang="en-US" dirty="0"/>
              <a:t>The confounding variable is not in the causal pathway between exposure and outcome.</a:t>
            </a:r>
          </a:p>
          <a:p>
            <a:r>
              <a:rPr lang="en-US" dirty="0"/>
              <a:t>Hernan (2017)</a:t>
            </a:r>
          </a:p>
          <a:p>
            <a:pPr lvl="1"/>
            <a:r>
              <a:rPr lang="en-US" dirty="0"/>
              <a:t>L is a confounder of A and Y if:</a:t>
            </a:r>
          </a:p>
          <a:p>
            <a:pPr marL="1371600" lvl="2" indent="-457200">
              <a:buFont typeface="+mj-lt"/>
              <a:buAutoNum type="arabicPeriod"/>
            </a:pPr>
            <a:r>
              <a:rPr lang="en-US" dirty="0"/>
              <a:t>L is associated with A.</a:t>
            </a:r>
          </a:p>
          <a:p>
            <a:pPr marL="1371600" lvl="2" indent="-457200">
              <a:buFont typeface="+mj-lt"/>
              <a:buAutoNum type="arabicPeriod"/>
            </a:pPr>
            <a:r>
              <a:rPr lang="en-US" dirty="0"/>
              <a:t>L is associated with Y conditional on A (within levels of A).</a:t>
            </a:r>
          </a:p>
          <a:p>
            <a:pPr marL="1371600" lvl="2" indent="-457200">
              <a:buFont typeface="+mj-lt"/>
              <a:buAutoNum type="arabicPeriod"/>
            </a:pPr>
            <a:r>
              <a:rPr lang="en-US" dirty="0"/>
              <a:t>L is not on a causal pathway from A to Y.</a:t>
            </a:r>
          </a:p>
        </p:txBody>
      </p:sp>
    </p:spTree>
    <p:extLst>
      <p:ext uri="{BB962C8B-B14F-4D97-AF65-F5344CB8AC3E}">
        <p14:creationId xmlns:p14="http://schemas.microsoft.com/office/powerpoint/2010/main" val="254619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criteria</a:t>
            </a:r>
          </a:p>
        </p:txBody>
      </p:sp>
      <p:sp>
        <p:nvSpPr>
          <p:cNvPr id="12" name="TextBox 11">
            <a:extLst>
              <a:ext uri="{FF2B5EF4-FFF2-40B4-BE49-F238E27FC236}">
                <a16:creationId xmlns:a16="http://schemas.microsoft.com/office/drawing/2014/main" id="{F011D196-E140-1049-91D6-A120EE3CB79A}"/>
              </a:ext>
            </a:extLst>
          </p:cNvPr>
          <p:cNvSpPr txBox="1"/>
          <p:nvPr/>
        </p:nvSpPr>
        <p:spPr>
          <a:xfrm>
            <a:off x="1932169" y="3670686"/>
            <a:ext cx="486034" cy="646331"/>
          </a:xfrm>
          <a:prstGeom prst="rect">
            <a:avLst/>
          </a:prstGeom>
          <a:noFill/>
        </p:spPr>
        <p:txBody>
          <a:bodyPr wrap="square" rtlCol="0">
            <a:spAutoFit/>
          </a:bodyPr>
          <a:lstStyle/>
          <a:p>
            <a:pPr algn="ctr"/>
            <a:r>
              <a:rPr lang="en-US" sz="3600" dirty="0"/>
              <a:t>X</a:t>
            </a:r>
          </a:p>
        </p:txBody>
      </p:sp>
      <p:cxnSp>
        <p:nvCxnSpPr>
          <p:cNvPr id="13" name="Straight Arrow Connector 12">
            <a:extLst>
              <a:ext uri="{FF2B5EF4-FFF2-40B4-BE49-F238E27FC236}">
                <a16:creationId xmlns:a16="http://schemas.microsoft.com/office/drawing/2014/main" id="{13C19EF0-19EC-D94F-8D52-CA5ABB098F02}"/>
              </a:ext>
            </a:extLst>
          </p:cNvPr>
          <p:cNvCxnSpPr>
            <a:cxnSpLocks/>
            <a:stCxn id="16" idx="2"/>
            <a:endCxn id="15" idx="1"/>
          </p:cNvCxnSpPr>
          <p:nvPr/>
        </p:nvCxnSpPr>
        <p:spPr>
          <a:xfrm>
            <a:off x="4102840" y="2864147"/>
            <a:ext cx="1684638" cy="1129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4B2385-B380-E043-804A-42E4D2B52D46}"/>
              </a:ext>
            </a:extLst>
          </p:cNvPr>
          <p:cNvSpPr txBox="1"/>
          <p:nvPr/>
        </p:nvSpPr>
        <p:spPr>
          <a:xfrm>
            <a:off x="5787478" y="3670686"/>
            <a:ext cx="486034" cy="646331"/>
          </a:xfrm>
          <a:prstGeom prst="rect">
            <a:avLst/>
          </a:prstGeom>
          <a:noFill/>
        </p:spPr>
        <p:txBody>
          <a:bodyPr wrap="square" rtlCol="0">
            <a:spAutoFit/>
          </a:bodyPr>
          <a:lstStyle/>
          <a:p>
            <a:pPr algn="ctr"/>
            <a:r>
              <a:rPr lang="en-US" sz="3600" dirty="0"/>
              <a:t>Y</a:t>
            </a:r>
          </a:p>
        </p:txBody>
      </p:sp>
      <p:sp>
        <p:nvSpPr>
          <p:cNvPr id="16" name="TextBox 15">
            <a:extLst>
              <a:ext uri="{FF2B5EF4-FFF2-40B4-BE49-F238E27FC236}">
                <a16:creationId xmlns:a16="http://schemas.microsoft.com/office/drawing/2014/main" id="{19919C68-80B7-EE44-9F8D-8027DE75DA39}"/>
              </a:ext>
            </a:extLst>
          </p:cNvPr>
          <p:cNvSpPr txBox="1"/>
          <p:nvPr/>
        </p:nvSpPr>
        <p:spPr>
          <a:xfrm>
            <a:off x="3859823" y="2217816"/>
            <a:ext cx="486034" cy="646331"/>
          </a:xfrm>
          <a:prstGeom prst="rect">
            <a:avLst/>
          </a:prstGeom>
          <a:noFill/>
        </p:spPr>
        <p:txBody>
          <a:bodyPr wrap="square" rtlCol="0">
            <a:spAutoFit/>
          </a:bodyPr>
          <a:lstStyle/>
          <a:p>
            <a:pPr algn="ctr"/>
            <a:r>
              <a:rPr lang="en-US" sz="3600" dirty="0"/>
              <a:t>Z</a:t>
            </a:r>
          </a:p>
        </p:txBody>
      </p:sp>
      <p:sp>
        <p:nvSpPr>
          <p:cNvPr id="17" name="TextBox 16">
            <a:extLst>
              <a:ext uri="{FF2B5EF4-FFF2-40B4-BE49-F238E27FC236}">
                <a16:creationId xmlns:a16="http://schemas.microsoft.com/office/drawing/2014/main" id="{B4EBB77A-BE08-8C40-A39B-49B272C65B27}"/>
              </a:ext>
            </a:extLst>
          </p:cNvPr>
          <p:cNvSpPr txBox="1"/>
          <p:nvPr/>
        </p:nvSpPr>
        <p:spPr>
          <a:xfrm>
            <a:off x="132673" y="5292546"/>
            <a:ext cx="1620957" cy="1200329"/>
          </a:xfrm>
          <a:prstGeom prst="rect">
            <a:avLst/>
          </a:prstGeom>
          <a:noFill/>
        </p:spPr>
        <p:txBody>
          <a:bodyPr wrap="none" rtlCol="0">
            <a:spAutoFit/>
          </a:bodyPr>
          <a:lstStyle/>
          <a:p>
            <a:r>
              <a:rPr lang="en-US" dirty="0"/>
              <a:t>Where: </a:t>
            </a:r>
          </a:p>
          <a:p>
            <a:r>
              <a:rPr lang="en-US" dirty="0"/>
              <a:t>X Aspirin</a:t>
            </a:r>
          </a:p>
          <a:p>
            <a:r>
              <a:rPr lang="en-US" dirty="0"/>
              <a:t>Y Stroke</a:t>
            </a:r>
          </a:p>
          <a:p>
            <a:r>
              <a:rPr lang="en-US" dirty="0"/>
              <a:t>Z Heart disease</a:t>
            </a:r>
          </a:p>
        </p:txBody>
      </p:sp>
      <p:sp>
        <p:nvSpPr>
          <p:cNvPr id="18" name="TextBox 17">
            <a:extLst>
              <a:ext uri="{FF2B5EF4-FFF2-40B4-BE49-F238E27FC236}">
                <a16:creationId xmlns:a16="http://schemas.microsoft.com/office/drawing/2014/main" id="{A387E960-8651-B94C-AA20-C2B8B309A2C6}"/>
              </a:ext>
            </a:extLst>
          </p:cNvPr>
          <p:cNvSpPr txBox="1"/>
          <p:nvPr/>
        </p:nvSpPr>
        <p:spPr>
          <a:xfrm>
            <a:off x="6273512" y="6492875"/>
            <a:ext cx="5785815" cy="276999"/>
          </a:xfrm>
          <a:prstGeom prst="rect">
            <a:avLst/>
          </a:prstGeom>
          <a:noFill/>
        </p:spPr>
        <p:txBody>
          <a:bodyPr wrap="none" rtlCol="0">
            <a:spAutoFit/>
          </a:bodyPr>
          <a:lstStyle/>
          <a:p>
            <a:r>
              <a:rPr lang="en-US" sz="1200" dirty="0"/>
              <a:t>Source: Causal Diagrams: Draw Your Assumptions Before Your Conclusions (</a:t>
            </a:r>
            <a:r>
              <a:rPr lang="en-US" sz="1200" dirty="0" err="1"/>
              <a:t>Hernán</a:t>
            </a:r>
            <a:r>
              <a:rPr lang="en-US" sz="1200" dirty="0"/>
              <a:t>, 2017)</a:t>
            </a:r>
          </a:p>
        </p:txBody>
      </p:sp>
      <p:cxnSp>
        <p:nvCxnSpPr>
          <p:cNvPr id="21" name="Straight Arrow Connector 20">
            <a:extLst>
              <a:ext uri="{FF2B5EF4-FFF2-40B4-BE49-F238E27FC236}">
                <a16:creationId xmlns:a16="http://schemas.microsoft.com/office/drawing/2014/main" id="{2CEAD39D-1730-1347-8F98-9F6E77AEFE57}"/>
              </a:ext>
            </a:extLst>
          </p:cNvPr>
          <p:cNvCxnSpPr>
            <a:cxnSpLocks/>
            <a:stCxn id="16" idx="2"/>
            <a:endCxn id="12" idx="3"/>
          </p:cNvCxnSpPr>
          <p:nvPr/>
        </p:nvCxnSpPr>
        <p:spPr>
          <a:xfrm flipH="1">
            <a:off x="2418203" y="2864147"/>
            <a:ext cx="1684637" cy="1129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917404-9D85-A149-9510-00DE53F475AF}"/>
              </a:ext>
            </a:extLst>
          </p:cNvPr>
          <p:cNvCxnSpPr>
            <a:cxnSpLocks/>
            <a:stCxn id="12" idx="3"/>
            <a:endCxn id="15" idx="1"/>
          </p:cNvCxnSpPr>
          <p:nvPr/>
        </p:nvCxnSpPr>
        <p:spPr>
          <a:xfrm>
            <a:off x="2418203" y="399385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584BB2B-CA73-8240-8199-5F42AF00CC23}"/>
              </a:ext>
            </a:extLst>
          </p:cNvPr>
          <p:cNvSpPr txBox="1"/>
          <p:nvPr/>
        </p:nvSpPr>
        <p:spPr>
          <a:xfrm>
            <a:off x="6705601" y="2161309"/>
            <a:ext cx="5181600" cy="2031325"/>
          </a:xfrm>
          <a:prstGeom prst="rect">
            <a:avLst/>
          </a:prstGeom>
          <a:noFill/>
        </p:spPr>
        <p:txBody>
          <a:bodyPr wrap="square" rtlCol="0">
            <a:spAutoFit/>
          </a:bodyPr>
          <a:lstStyle/>
          <a:p>
            <a:pPr lvl="1"/>
            <a:r>
              <a:rPr lang="en-US" dirty="0"/>
              <a:t>Z is a confounder of X and Y if:</a:t>
            </a:r>
          </a:p>
          <a:p>
            <a:pPr marL="1371600" lvl="2" indent="-457200">
              <a:buFont typeface="+mj-lt"/>
              <a:buAutoNum type="arabicPeriod"/>
            </a:pPr>
            <a:r>
              <a:rPr lang="en-US" dirty="0"/>
              <a:t>Z is associated with X.</a:t>
            </a:r>
          </a:p>
          <a:p>
            <a:pPr marL="1371600" lvl="2" indent="-457200">
              <a:buFont typeface="+mj-lt"/>
              <a:buAutoNum type="arabicPeriod"/>
            </a:pPr>
            <a:r>
              <a:rPr lang="en-US" dirty="0"/>
              <a:t>Z is associated with Y conditional on X (within levels of X).</a:t>
            </a:r>
          </a:p>
          <a:p>
            <a:pPr marL="1371600" lvl="2" indent="-457200">
              <a:buFont typeface="+mj-lt"/>
              <a:buAutoNum type="arabicPeriod"/>
            </a:pPr>
            <a:r>
              <a:rPr lang="en-US" dirty="0"/>
              <a:t>Z is not on a causal pathway from X to Y.</a:t>
            </a:r>
          </a:p>
          <a:p>
            <a:endParaRPr lang="en-US" dirty="0"/>
          </a:p>
        </p:txBody>
      </p:sp>
    </p:spTree>
    <p:extLst>
      <p:ext uri="{BB962C8B-B14F-4D97-AF65-F5344CB8AC3E}">
        <p14:creationId xmlns:p14="http://schemas.microsoft.com/office/powerpoint/2010/main" val="72902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criteria</a:t>
            </a:r>
          </a:p>
        </p:txBody>
      </p:sp>
      <p:sp>
        <p:nvSpPr>
          <p:cNvPr id="12" name="TextBox 11">
            <a:extLst>
              <a:ext uri="{FF2B5EF4-FFF2-40B4-BE49-F238E27FC236}">
                <a16:creationId xmlns:a16="http://schemas.microsoft.com/office/drawing/2014/main" id="{F011D196-E140-1049-91D6-A120EE3CB79A}"/>
              </a:ext>
            </a:extLst>
          </p:cNvPr>
          <p:cNvSpPr txBox="1"/>
          <p:nvPr/>
        </p:nvSpPr>
        <p:spPr>
          <a:xfrm>
            <a:off x="1932169" y="3670686"/>
            <a:ext cx="486034" cy="646331"/>
          </a:xfrm>
          <a:prstGeom prst="rect">
            <a:avLst/>
          </a:prstGeom>
          <a:noFill/>
        </p:spPr>
        <p:txBody>
          <a:bodyPr wrap="square" rtlCol="0">
            <a:spAutoFit/>
          </a:bodyPr>
          <a:lstStyle/>
          <a:p>
            <a:pPr algn="ctr"/>
            <a:r>
              <a:rPr lang="en-US" sz="3600" dirty="0"/>
              <a:t>X</a:t>
            </a:r>
          </a:p>
        </p:txBody>
      </p:sp>
      <p:cxnSp>
        <p:nvCxnSpPr>
          <p:cNvPr id="13" name="Straight Arrow Connector 12">
            <a:extLst>
              <a:ext uri="{FF2B5EF4-FFF2-40B4-BE49-F238E27FC236}">
                <a16:creationId xmlns:a16="http://schemas.microsoft.com/office/drawing/2014/main" id="{13C19EF0-19EC-D94F-8D52-CA5ABB098F02}"/>
              </a:ext>
            </a:extLst>
          </p:cNvPr>
          <p:cNvCxnSpPr>
            <a:cxnSpLocks/>
            <a:stCxn id="19" idx="1"/>
            <a:endCxn id="16" idx="3"/>
          </p:cNvCxnSpPr>
          <p:nvPr/>
        </p:nvCxnSpPr>
        <p:spPr>
          <a:xfrm flipH="1">
            <a:off x="4345857" y="2013854"/>
            <a:ext cx="1369154" cy="5271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A4B2385-B380-E043-804A-42E4D2B52D46}"/>
              </a:ext>
            </a:extLst>
          </p:cNvPr>
          <p:cNvSpPr txBox="1"/>
          <p:nvPr/>
        </p:nvSpPr>
        <p:spPr>
          <a:xfrm>
            <a:off x="5787478" y="3670686"/>
            <a:ext cx="486034" cy="646331"/>
          </a:xfrm>
          <a:prstGeom prst="rect">
            <a:avLst/>
          </a:prstGeom>
          <a:noFill/>
        </p:spPr>
        <p:txBody>
          <a:bodyPr wrap="square" rtlCol="0">
            <a:spAutoFit/>
          </a:bodyPr>
          <a:lstStyle/>
          <a:p>
            <a:pPr algn="ctr"/>
            <a:r>
              <a:rPr lang="en-US" sz="3600" dirty="0"/>
              <a:t>Y</a:t>
            </a:r>
          </a:p>
        </p:txBody>
      </p:sp>
      <p:sp>
        <p:nvSpPr>
          <p:cNvPr id="16" name="TextBox 15">
            <a:extLst>
              <a:ext uri="{FF2B5EF4-FFF2-40B4-BE49-F238E27FC236}">
                <a16:creationId xmlns:a16="http://schemas.microsoft.com/office/drawing/2014/main" id="{19919C68-80B7-EE44-9F8D-8027DE75DA39}"/>
              </a:ext>
            </a:extLst>
          </p:cNvPr>
          <p:cNvSpPr txBox="1"/>
          <p:nvPr/>
        </p:nvSpPr>
        <p:spPr>
          <a:xfrm>
            <a:off x="3859823" y="2217816"/>
            <a:ext cx="486034" cy="646331"/>
          </a:xfrm>
          <a:prstGeom prst="rect">
            <a:avLst/>
          </a:prstGeom>
          <a:noFill/>
        </p:spPr>
        <p:txBody>
          <a:bodyPr wrap="square" rtlCol="0">
            <a:spAutoFit/>
          </a:bodyPr>
          <a:lstStyle/>
          <a:p>
            <a:pPr algn="ctr"/>
            <a:r>
              <a:rPr lang="en-US" sz="3600" dirty="0"/>
              <a:t>Z</a:t>
            </a:r>
          </a:p>
        </p:txBody>
      </p:sp>
      <p:sp>
        <p:nvSpPr>
          <p:cNvPr id="17" name="TextBox 16">
            <a:extLst>
              <a:ext uri="{FF2B5EF4-FFF2-40B4-BE49-F238E27FC236}">
                <a16:creationId xmlns:a16="http://schemas.microsoft.com/office/drawing/2014/main" id="{B4EBB77A-BE08-8C40-A39B-49B272C65B27}"/>
              </a:ext>
            </a:extLst>
          </p:cNvPr>
          <p:cNvSpPr txBox="1"/>
          <p:nvPr/>
        </p:nvSpPr>
        <p:spPr>
          <a:xfrm>
            <a:off x="132673" y="4877048"/>
            <a:ext cx="3187604" cy="1754326"/>
          </a:xfrm>
          <a:prstGeom prst="rect">
            <a:avLst/>
          </a:prstGeom>
          <a:noFill/>
        </p:spPr>
        <p:txBody>
          <a:bodyPr wrap="none" rtlCol="0">
            <a:spAutoFit/>
          </a:bodyPr>
          <a:lstStyle/>
          <a:p>
            <a:r>
              <a:rPr lang="en-US" dirty="0"/>
              <a:t>Where: </a:t>
            </a:r>
          </a:p>
          <a:p>
            <a:r>
              <a:rPr lang="en-US" dirty="0"/>
              <a:t>X Physical activity</a:t>
            </a:r>
          </a:p>
          <a:p>
            <a:r>
              <a:rPr lang="en-US" dirty="0"/>
              <a:t>Y Cervical cancer</a:t>
            </a:r>
          </a:p>
          <a:p>
            <a:r>
              <a:rPr lang="en-US" dirty="0"/>
              <a:t>Z Positive pap test</a:t>
            </a:r>
          </a:p>
          <a:p>
            <a:r>
              <a:rPr lang="en-US" dirty="0"/>
              <a:t>U</a:t>
            </a:r>
            <a:r>
              <a:rPr lang="en-US" baseline="-25000" dirty="0"/>
              <a:t>1</a:t>
            </a:r>
            <a:r>
              <a:rPr lang="en-US" dirty="0"/>
              <a:t> Health conscious personality</a:t>
            </a:r>
          </a:p>
          <a:p>
            <a:r>
              <a:rPr lang="en-US" dirty="0"/>
              <a:t>U</a:t>
            </a:r>
            <a:r>
              <a:rPr lang="en-US" baseline="-25000" dirty="0"/>
              <a:t>2</a:t>
            </a:r>
            <a:r>
              <a:rPr lang="en-US" dirty="0"/>
              <a:t> Per-cancer lesion</a:t>
            </a:r>
          </a:p>
        </p:txBody>
      </p:sp>
      <p:sp>
        <p:nvSpPr>
          <p:cNvPr id="18" name="TextBox 17">
            <a:extLst>
              <a:ext uri="{FF2B5EF4-FFF2-40B4-BE49-F238E27FC236}">
                <a16:creationId xmlns:a16="http://schemas.microsoft.com/office/drawing/2014/main" id="{A387E960-8651-B94C-AA20-C2B8B309A2C6}"/>
              </a:ext>
            </a:extLst>
          </p:cNvPr>
          <p:cNvSpPr txBox="1"/>
          <p:nvPr/>
        </p:nvSpPr>
        <p:spPr>
          <a:xfrm>
            <a:off x="6273512" y="6492875"/>
            <a:ext cx="5785815" cy="276999"/>
          </a:xfrm>
          <a:prstGeom prst="rect">
            <a:avLst/>
          </a:prstGeom>
          <a:noFill/>
        </p:spPr>
        <p:txBody>
          <a:bodyPr wrap="none" rtlCol="0">
            <a:spAutoFit/>
          </a:bodyPr>
          <a:lstStyle/>
          <a:p>
            <a:r>
              <a:rPr lang="en-US" sz="1200" dirty="0"/>
              <a:t>Source: Causal Diagrams: Draw Your Assumptions Before Your Conclusions (</a:t>
            </a:r>
            <a:r>
              <a:rPr lang="en-US" sz="1200" dirty="0" err="1"/>
              <a:t>Hernán</a:t>
            </a:r>
            <a:r>
              <a:rPr lang="en-US" sz="1200" dirty="0"/>
              <a:t>, 2017)</a:t>
            </a:r>
          </a:p>
        </p:txBody>
      </p:sp>
      <p:cxnSp>
        <p:nvCxnSpPr>
          <p:cNvPr id="21" name="Straight Arrow Connector 20">
            <a:extLst>
              <a:ext uri="{FF2B5EF4-FFF2-40B4-BE49-F238E27FC236}">
                <a16:creationId xmlns:a16="http://schemas.microsoft.com/office/drawing/2014/main" id="{2CEAD39D-1730-1347-8F98-9F6E77AEFE57}"/>
              </a:ext>
            </a:extLst>
          </p:cNvPr>
          <p:cNvCxnSpPr>
            <a:cxnSpLocks/>
            <a:stCxn id="14" idx="3"/>
            <a:endCxn id="16" idx="1"/>
          </p:cNvCxnSpPr>
          <p:nvPr/>
        </p:nvCxnSpPr>
        <p:spPr>
          <a:xfrm>
            <a:off x="2490669" y="1894651"/>
            <a:ext cx="1369154" cy="646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917404-9D85-A149-9510-00DE53F475AF}"/>
              </a:ext>
            </a:extLst>
          </p:cNvPr>
          <p:cNvCxnSpPr>
            <a:cxnSpLocks/>
            <a:stCxn id="12" idx="3"/>
            <a:endCxn id="15" idx="1"/>
          </p:cNvCxnSpPr>
          <p:nvPr/>
        </p:nvCxnSpPr>
        <p:spPr>
          <a:xfrm>
            <a:off x="2418203" y="399385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584BB2B-CA73-8240-8199-5F42AF00CC23}"/>
              </a:ext>
            </a:extLst>
          </p:cNvPr>
          <p:cNvSpPr txBox="1"/>
          <p:nvPr/>
        </p:nvSpPr>
        <p:spPr>
          <a:xfrm>
            <a:off x="6705601" y="2161309"/>
            <a:ext cx="5181600" cy="2031325"/>
          </a:xfrm>
          <a:prstGeom prst="rect">
            <a:avLst/>
          </a:prstGeom>
          <a:noFill/>
        </p:spPr>
        <p:txBody>
          <a:bodyPr wrap="square" rtlCol="0">
            <a:spAutoFit/>
          </a:bodyPr>
          <a:lstStyle/>
          <a:p>
            <a:pPr lvl="1"/>
            <a:r>
              <a:rPr lang="en-US" dirty="0"/>
              <a:t>Z is a confounder of X and Y if:</a:t>
            </a:r>
          </a:p>
          <a:p>
            <a:pPr marL="1371600" lvl="2" indent="-457200">
              <a:buFont typeface="+mj-lt"/>
              <a:buAutoNum type="arabicPeriod"/>
            </a:pPr>
            <a:r>
              <a:rPr lang="en-US" dirty="0"/>
              <a:t>Z is associated with X.</a:t>
            </a:r>
          </a:p>
          <a:p>
            <a:pPr marL="1371600" lvl="2" indent="-457200">
              <a:buFont typeface="+mj-lt"/>
              <a:buAutoNum type="arabicPeriod"/>
            </a:pPr>
            <a:r>
              <a:rPr lang="en-US" dirty="0"/>
              <a:t>Z is associated with Y conditional on X (within levels of X).</a:t>
            </a:r>
          </a:p>
          <a:p>
            <a:pPr marL="1371600" lvl="2" indent="-457200">
              <a:buFont typeface="+mj-lt"/>
              <a:buAutoNum type="arabicPeriod"/>
            </a:pPr>
            <a:r>
              <a:rPr lang="en-US" dirty="0"/>
              <a:t>Z is not on a causal pathway from X to Y.</a:t>
            </a:r>
          </a:p>
          <a:p>
            <a:endParaRPr lang="en-US" dirty="0"/>
          </a:p>
        </p:txBody>
      </p:sp>
      <p:sp>
        <p:nvSpPr>
          <p:cNvPr id="14" name="TextBox 13">
            <a:extLst>
              <a:ext uri="{FF2B5EF4-FFF2-40B4-BE49-F238E27FC236}">
                <a16:creationId xmlns:a16="http://schemas.microsoft.com/office/drawing/2014/main" id="{698AB65C-8A9A-F046-8692-A94BE609054A}"/>
              </a:ext>
            </a:extLst>
          </p:cNvPr>
          <p:cNvSpPr txBox="1"/>
          <p:nvPr/>
        </p:nvSpPr>
        <p:spPr>
          <a:xfrm>
            <a:off x="1859702" y="1571485"/>
            <a:ext cx="630967" cy="646331"/>
          </a:xfrm>
          <a:prstGeom prst="rect">
            <a:avLst/>
          </a:prstGeom>
          <a:noFill/>
        </p:spPr>
        <p:txBody>
          <a:bodyPr wrap="square" rtlCol="0">
            <a:spAutoFit/>
          </a:bodyPr>
          <a:lstStyle/>
          <a:p>
            <a:pPr algn="ctr"/>
            <a:r>
              <a:rPr lang="en-US" sz="3600" dirty="0"/>
              <a:t>U</a:t>
            </a:r>
            <a:r>
              <a:rPr lang="en-US" sz="3600" baseline="-25000" dirty="0"/>
              <a:t>1</a:t>
            </a:r>
          </a:p>
        </p:txBody>
      </p:sp>
      <p:sp>
        <p:nvSpPr>
          <p:cNvPr id="19" name="TextBox 18">
            <a:extLst>
              <a:ext uri="{FF2B5EF4-FFF2-40B4-BE49-F238E27FC236}">
                <a16:creationId xmlns:a16="http://schemas.microsoft.com/office/drawing/2014/main" id="{851DAF19-DE01-A049-BC88-87A6DDDF85F5}"/>
              </a:ext>
            </a:extLst>
          </p:cNvPr>
          <p:cNvSpPr txBox="1"/>
          <p:nvPr/>
        </p:nvSpPr>
        <p:spPr>
          <a:xfrm>
            <a:off x="5715011" y="1690688"/>
            <a:ext cx="630967" cy="646331"/>
          </a:xfrm>
          <a:prstGeom prst="rect">
            <a:avLst/>
          </a:prstGeom>
          <a:noFill/>
        </p:spPr>
        <p:txBody>
          <a:bodyPr wrap="square" rtlCol="0">
            <a:spAutoFit/>
          </a:bodyPr>
          <a:lstStyle/>
          <a:p>
            <a:pPr algn="ctr"/>
            <a:r>
              <a:rPr lang="en-US" sz="3600" dirty="0"/>
              <a:t>U</a:t>
            </a:r>
            <a:r>
              <a:rPr lang="en-US" sz="3600" baseline="-25000" dirty="0"/>
              <a:t>2</a:t>
            </a:r>
          </a:p>
        </p:txBody>
      </p:sp>
      <p:cxnSp>
        <p:nvCxnSpPr>
          <p:cNvPr id="20" name="Straight Arrow Connector 19">
            <a:extLst>
              <a:ext uri="{FF2B5EF4-FFF2-40B4-BE49-F238E27FC236}">
                <a16:creationId xmlns:a16="http://schemas.microsoft.com/office/drawing/2014/main" id="{8C11D5AC-EC49-CE45-B61F-42A07B1D16EA}"/>
              </a:ext>
            </a:extLst>
          </p:cNvPr>
          <p:cNvCxnSpPr>
            <a:cxnSpLocks/>
            <a:stCxn id="14" idx="2"/>
            <a:endCxn id="12" idx="0"/>
          </p:cNvCxnSpPr>
          <p:nvPr/>
        </p:nvCxnSpPr>
        <p:spPr>
          <a:xfrm>
            <a:off x="2175186" y="2217816"/>
            <a:ext cx="0" cy="14528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04A2B9-806F-764D-994A-FBD63D555AF8}"/>
              </a:ext>
            </a:extLst>
          </p:cNvPr>
          <p:cNvCxnSpPr>
            <a:cxnSpLocks/>
            <a:stCxn id="19" idx="2"/>
            <a:endCxn id="15" idx="0"/>
          </p:cNvCxnSpPr>
          <p:nvPr/>
        </p:nvCxnSpPr>
        <p:spPr>
          <a:xfrm>
            <a:off x="6030495" y="2337019"/>
            <a:ext cx="0" cy="1333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1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47F77B-7210-DA45-AF0C-38AEA9171ABB}"/>
              </a:ext>
            </a:extLst>
          </p:cNvPr>
          <p:cNvGrpSpPr/>
          <p:nvPr/>
        </p:nvGrpSpPr>
        <p:grpSpPr>
          <a:xfrm>
            <a:off x="352168" y="1200666"/>
            <a:ext cx="11487665" cy="4456669"/>
            <a:chOff x="383059" y="877330"/>
            <a:chExt cx="11487665" cy="4456669"/>
          </a:xfrm>
        </p:grpSpPr>
        <p:sp>
          <p:nvSpPr>
            <p:cNvPr id="2" name="Rounded Rectangle 1">
              <a:extLst>
                <a:ext uri="{FF2B5EF4-FFF2-40B4-BE49-F238E27FC236}">
                  <a16:creationId xmlns:a16="http://schemas.microsoft.com/office/drawing/2014/main" id="{CDF3C7EE-AFB4-344D-839D-39022451D21B}"/>
                </a:ext>
              </a:extLst>
            </p:cNvPr>
            <p:cNvSpPr/>
            <p:nvPr/>
          </p:nvSpPr>
          <p:spPr>
            <a:xfrm>
              <a:off x="383059" y="87733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692610" y="2228335"/>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7063945" y="357934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Explanation</a:t>
              </a:r>
            </a:p>
          </p:txBody>
        </p:sp>
      </p:grpSp>
    </p:spTree>
    <p:extLst>
      <p:ext uri="{BB962C8B-B14F-4D97-AF65-F5344CB8AC3E}">
        <p14:creationId xmlns:p14="http://schemas.microsoft.com/office/powerpoint/2010/main" val="410048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criteria</a:t>
            </a:r>
          </a:p>
        </p:txBody>
      </p:sp>
      <p:sp>
        <p:nvSpPr>
          <p:cNvPr id="3" name="Content Placeholder 2"/>
          <p:cNvSpPr>
            <a:spLocks noGrp="1"/>
          </p:cNvSpPr>
          <p:nvPr>
            <p:ph idx="1"/>
          </p:nvPr>
        </p:nvSpPr>
        <p:spPr/>
        <p:txBody>
          <a:bodyPr>
            <a:normAutofit/>
          </a:bodyPr>
          <a:lstStyle/>
          <a:p>
            <a:pPr fontAlgn="base"/>
            <a:r>
              <a:rPr lang="en-US" b="1" dirty="0"/>
              <a:t>Path</a:t>
            </a:r>
            <a:r>
              <a:rPr lang="en-US" dirty="0"/>
              <a:t>: Any arrow-based route between two variables on the graph. Some paths follow the direction of the arrows and some do not. </a:t>
            </a:r>
          </a:p>
        </p:txBody>
      </p:sp>
    </p:spTree>
    <p:extLst>
      <p:ext uri="{BB962C8B-B14F-4D97-AF65-F5344CB8AC3E}">
        <p14:creationId xmlns:p14="http://schemas.microsoft.com/office/powerpoint/2010/main" val="141870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Paths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211109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criteria</a:t>
            </a:r>
          </a:p>
        </p:txBody>
      </p:sp>
      <p:sp>
        <p:nvSpPr>
          <p:cNvPr id="3" name="Content Placeholder 2"/>
          <p:cNvSpPr>
            <a:spLocks noGrp="1"/>
          </p:cNvSpPr>
          <p:nvPr>
            <p:ph idx="1"/>
          </p:nvPr>
        </p:nvSpPr>
        <p:spPr/>
        <p:txBody>
          <a:bodyPr>
            <a:normAutofit/>
          </a:bodyPr>
          <a:lstStyle/>
          <a:p>
            <a:pPr fontAlgn="base"/>
            <a:r>
              <a:rPr lang="en-US" b="1" dirty="0"/>
              <a:t>Path</a:t>
            </a:r>
            <a:r>
              <a:rPr lang="en-US" dirty="0"/>
              <a:t>: Any arrow-based route between two variables on the graph. Some paths follow the direction of the arrows and some do not. </a:t>
            </a:r>
          </a:p>
          <a:p>
            <a:pPr fontAlgn="base"/>
            <a:r>
              <a:rPr lang="en-US" b="1" dirty="0"/>
              <a:t>Backdoor path</a:t>
            </a:r>
            <a:r>
              <a:rPr lang="en-US" dirty="0"/>
              <a:t>: A backdoor path between X and Y is a path that connects X and Y without using any of the arrows that leave from X.</a:t>
            </a:r>
          </a:p>
        </p:txBody>
      </p:sp>
    </p:spTree>
    <p:extLst>
      <p:ext uri="{BB962C8B-B14F-4D97-AF65-F5344CB8AC3E}">
        <p14:creationId xmlns:p14="http://schemas.microsoft.com/office/powerpoint/2010/main" val="323175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Backdoor path</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2"/>
          </p:cNvCxnSpPr>
          <p:nvPr/>
        </p:nvCxnSpPr>
        <p:spPr>
          <a:xfrm flipV="1">
            <a:off x="2380732" y="3233182"/>
            <a:ext cx="3587579" cy="1270856"/>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cxnSp>
        <p:nvCxnSpPr>
          <p:cNvPr id="9" name="Straight Arrow Connector 8">
            <a:extLst>
              <a:ext uri="{FF2B5EF4-FFF2-40B4-BE49-F238E27FC236}">
                <a16:creationId xmlns:a16="http://schemas.microsoft.com/office/drawing/2014/main" id="{CD8FDD42-DD12-D443-BBAB-D7FDDA2A6DAE}"/>
              </a:ext>
            </a:extLst>
          </p:cNvPr>
          <p:cNvCxnSpPr>
            <a:cxnSpLocks/>
            <a:stCxn id="15" idx="1"/>
            <a:endCxn id="8" idx="3"/>
          </p:cNvCxnSpPr>
          <p:nvPr/>
        </p:nvCxnSpPr>
        <p:spPr>
          <a:xfrm flipH="1" flipV="1">
            <a:off x="2380732" y="4504038"/>
            <a:ext cx="6969214" cy="80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47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criteria</a:t>
            </a:r>
          </a:p>
        </p:txBody>
      </p:sp>
      <p:sp>
        <p:nvSpPr>
          <p:cNvPr id="3" name="Content Placeholder 2"/>
          <p:cNvSpPr>
            <a:spLocks noGrp="1"/>
          </p:cNvSpPr>
          <p:nvPr>
            <p:ph idx="1"/>
          </p:nvPr>
        </p:nvSpPr>
        <p:spPr/>
        <p:txBody>
          <a:bodyPr>
            <a:normAutofit/>
          </a:bodyPr>
          <a:lstStyle/>
          <a:p>
            <a:pPr fontAlgn="base"/>
            <a:r>
              <a:rPr lang="en-US" b="1" dirty="0"/>
              <a:t>Path</a:t>
            </a:r>
            <a:r>
              <a:rPr lang="en-US" dirty="0"/>
              <a:t>: Any arrow-based route between two variables on the graph. Some paths follow the direction of the arrows and some do not. </a:t>
            </a:r>
          </a:p>
          <a:p>
            <a:pPr fontAlgn="base"/>
            <a:r>
              <a:rPr lang="en-US" b="1" dirty="0"/>
              <a:t>Backdoor path</a:t>
            </a:r>
            <a:r>
              <a:rPr lang="en-US" dirty="0"/>
              <a:t>: A backdoor path between X and Y is a path that connects X and Y without using any of the arrows that leave from X.</a:t>
            </a:r>
          </a:p>
          <a:p>
            <a:pPr fontAlgn="base"/>
            <a:r>
              <a:rPr lang="en-US" b="1" i="1" dirty="0"/>
              <a:t>Backdoor path criterion</a:t>
            </a:r>
            <a:r>
              <a:rPr lang="en-US" i="1" dirty="0"/>
              <a:t>: We can identify the causal effect of X on Y if we have sufficient data to block all backdoor paths between X and Y.</a:t>
            </a:r>
          </a:p>
        </p:txBody>
      </p:sp>
    </p:spTree>
    <p:extLst>
      <p:ext uri="{BB962C8B-B14F-4D97-AF65-F5344CB8AC3E}">
        <p14:creationId xmlns:p14="http://schemas.microsoft.com/office/powerpoint/2010/main" val="580263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Blocking paths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2"/>
          </p:cNvCxnSpPr>
          <p:nvPr/>
        </p:nvCxnSpPr>
        <p:spPr>
          <a:xfrm flipV="1">
            <a:off x="2380732" y="3233182"/>
            <a:ext cx="3587579" cy="1270856"/>
          </a:xfrm>
          <a:prstGeom prst="straightConnector1">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a:ln w="19050">
            <a:solidFill>
              <a:schemeClr val="tx1"/>
            </a:solidFill>
          </a:ln>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cxnSp>
        <p:nvCxnSpPr>
          <p:cNvPr id="9" name="Straight Arrow Connector 8">
            <a:extLst>
              <a:ext uri="{FF2B5EF4-FFF2-40B4-BE49-F238E27FC236}">
                <a16:creationId xmlns:a16="http://schemas.microsoft.com/office/drawing/2014/main" id="{CD8FDD42-DD12-D443-BBAB-D7FDDA2A6DAE}"/>
              </a:ext>
            </a:extLst>
          </p:cNvPr>
          <p:cNvCxnSpPr>
            <a:cxnSpLocks/>
            <a:stCxn id="15" idx="1"/>
            <a:endCxn id="8" idx="3"/>
          </p:cNvCxnSpPr>
          <p:nvPr/>
        </p:nvCxnSpPr>
        <p:spPr>
          <a:xfrm flipH="1" flipV="1">
            <a:off x="2380732" y="4504038"/>
            <a:ext cx="6969214" cy="806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46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0DFF-43CC-A743-93EB-1BC391A31313}"/>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7B853791-F5B7-3744-8117-E29C65807918}"/>
              </a:ext>
            </a:extLst>
          </p:cNvPr>
          <p:cNvSpPr>
            <a:spLocks noGrp="1"/>
          </p:cNvSpPr>
          <p:nvPr>
            <p:ph idx="1"/>
          </p:nvPr>
        </p:nvSpPr>
        <p:spPr/>
        <p:txBody>
          <a:bodyPr/>
          <a:lstStyle/>
          <a:p>
            <a:r>
              <a:rPr lang="en-US" dirty="0"/>
              <a:t>Three equivalent ways of asking about confounding</a:t>
            </a:r>
          </a:p>
          <a:p>
            <a:endParaRPr lang="en-US" dirty="0"/>
          </a:p>
          <a:p>
            <a:pPr marL="914400" lvl="1" indent="-457200">
              <a:buFont typeface="+mj-lt"/>
              <a:buAutoNum type="arabicPeriod"/>
            </a:pPr>
            <a:r>
              <a:rPr lang="en-US" dirty="0"/>
              <a:t>Is there confounding for the effect of X on Y?</a:t>
            </a:r>
          </a:p>
          <a:p>
            <a:pPr marL="914400" lvl="1" indent="-457200">
              <a:buFont typeface="+mj-lt"/>
              <a:buAutoNum type="arabicPeriod"/>
            </a:pPr>
            <a:endParaRPr lang="en-US" dirty="0"/>
          </a:p>
          <a:p>
            <a:pPr marL="914400" lvl="1" indent="-457200">
              <a:buFont typeface="+mj-lt"/>
              <a:buAutoNum type="arabicPeriod"/>
            </a:pPr>
            <a:r>
              <a:rPr lang="en-US" dirty="0"/>
              <a:t>Are there any common causes of X on Y?</a:t>
            </a:r>
          </a:p>
          <a:p>
            <a:pPr marL="914400" lvl="1" indent="-457200">
              <a:buFont typeface="+mj-lt"/>
              <a:buAutoNum type="arabicPeriod"/>
            </a:pPr>
            <a:endParaRPr lang="en-US" dirty="0"/>
          </a:p>
          <a:p>
            <a:pPr marL="914400" lvl="1" indent="-457200">
              <a:buFont typeface="+mj-lt"/>
              <a:buAutoNum type="arabicPeriod"/>
            </a:pPr>
            <a:r>
              <a:rPr lang="en-US" dirty="0"/>
              <a:t>Are there any open backdoor paths between X and Y?</a:t>
            </a:r>
          </a:p>
          <a:p>
            <a:endParaRPr lang="en-US" dirty="0"/>
          </a:p>
        </p:txBody>
      </p:sp>
    </p:spTree>
    <p:extLst>
      <p:ext uri="{BB962C8B-B14F-4D97-AF65-F5344CB8AC3E}">
        <p14:creationId xmlns:p14="http://schemas.microsoft.com/office/powerpoint/2010/main" val="790021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criteria</a:t>
            </a:r>
          </a:p>
        </p:txBody>
      </p:sp>
      <p:sp>
        <p:nvSpPr>
          <p:cNvPr id="3" name="Content Placeholder 2"/>
          <p:cNvSpPr>
            <a:spLocks noGrp="1"/>
          </p:cNvSpPr>
          <p:nvPr>
            <p:ph idx="1"/>
          </p:nvPr>
        </p:nvSpPr>
        <p:spPr/>
        <p:txBody>
          <a:bodyPr>
            <a:normAutofit/>
          </a:bodyPr>
          <a:lstStyle/>
          <a:p>
            <a:pPr fontAlgn="base"/>
            <a:r>
              <a:rPr lang="en-US" b="1" dirty="0"/>
              <a:t>Path</a:t>
            </a:r>
            <a:r>
              <a:rPr lang="en-US" dirty="0"/>
              <a:t>: Any arrow-based route between two variables on the graph. Some paths follow the direction of the arrows and some do not. </a:t>
            </a:r>
          </a:p>
          <a:p>
            <a:pPr fontAlgn="base"/>
            <a:r>
              <a:rPr lang="en-US" b="1" dirty="0"/>
              <a:t>Backdoor path</a:t>
            </a:r>
            <a:r>
              <a:rPr lang="en-US" dirty="0"/>
              <a:t>: A backdoor path between X and Y is a path that connects X and Y without using any of the arrows that leave from X.</a:t>
            </a:r>
          </a:p>
          <a:p>
            <a:pPr fontAlgn="base"/>
            <a:r>
              <a:rPr lang="en-US" b="1" i="1" dirty="0"/>
              <a:t>Backdoor path criterion</a:t>
            </a:r>
            <a:r>
              <a:rPr lang="en-US" i="1" dirty="0"/>
              <a:t>: We can identify the causal effect of X on Y if we have sufficient data to block all backdoor paths between X and Y.</a:t>
            </a:r>
          </a:p>
          <a:p>
            <a:pPr fontAlgn="base"/>
            <a:r>
              <a:rPr lang="en-US" b="1" dirty="0"/>
              <a:t>D-Separation rules:</a:t>
            </a:r>
            <a:r>
              <a:rPr lang="en-US" dirty="0"/>
              <a:t> Determine if a path is blocked.</a:t>
            </a:r>
          </a:p>
        </p:txBody>
      </p:sp>
    </p:spTree>
    <p:extLst>
      <p:ext uri="{BB962C8B-B14F-4D97-AF65-F5344CB8AC3E}">
        <p14:creationId xmlns:p14="http://schemas.microsoft.com/office/powerpoint/2010/main" val="372024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lnSpcReduction="10000"/>
          </a:bodyPr>
          <a:lstStyle/>
          <a:p>
            <a:pPr marL="514350" indent="-514350">
              <a:buFont typeface="+mj-lt"/>
              <a:buAutoNum type="arabicPeriod"/>
            </a:pPr>
            <a:r>
              <a:rPr lang="en-US" dirty="0"/>
              <a:t>If there are no variables being conditioned on, a path is blocked if and only if two arrowheads on the path collide at some variable on the path.</a:t>
            </a:r>
          </a:p>
          <a:p>
            <a:pPr marL="514350" indent="-514350">
              <a:buFont typeface="+mj-lt"/>
              <a:buAutoNum type="arabicPeriod"/>
            </a:pPr>
            <a:r>
              <a:rPr lang="en-US" dirty="0"/>
              <a:t>Any path that contains a non-collider that has been conditioned on is blocked.</a:t>
            </a:r>
          </a:p>
          <a:p>
            <a:pPr marL="514350" indent="-514350">
              <a:buFont typeface="+mj-lt"/>
              <a:buAutoNum type="arabicPeriod"/>
            </a:pPr>
            <a:r>
              <a:rPr lang="en-US" dirty="0"/>
              <a:t>A collider that has been conditioned on does not block a path. </a:t>
            </a:r>
          </a:p>
          <a:p>
            <a:pPr marL="514350" indent="-514350">
              <a:buFont typeface="+mj-lt"/>
              <a:buAutoNum type="arabicPeriod"/>
            </a:pPr>
            <a:r>
              <a:rPr lang="en-US" dirty="0"/>
              <a:t>A collider that has a descendant that has been conditioned on does not block a path.</a:t>
            </a:r>
          </a:p>
          <a:p>
            <a:pPr marL="514350" indent="-514350">
              <a:buFont typeface="+mj-lt"/>
              <a:buAutoNum type="arabicPeriod"/>
            </a:pPr>
            <a:r>
              <a:rPr lang="en-US" dirty="0"/>
              <a:t>Two variables are D-separated if all paths between them are blocked.</a:t>
            </a:r>
          </a:p>
        </p:txBody>
      </p:sp>
    </p:spTree>
    <p:extLst>
      <p:ext uri="{BB962C8B-B14F-4D97-AF65-F5344CB8AC3E}">
        <p14:creationId xmlns:p14="http://schemas.microsoft.com/office/powerpoint/2010/main" val="356592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If there are no variables being conditioned on, a path is blocked if and only if two arrowheads on the path collide at some variable on the path.</a:t>
            </a:r>
          </a:p>
        </p:txBody>
      </p:sp>
      <p:sp>
        <p:nvSpPr>
          <p:cNvPr id="4" name="TextBox 3">
            <a:extLst>
              <a:ext uri="{FF2B5EF4-FFF2-40B4-BE49-F238E27FC236}">
                <a16:creationId xmlns:a16="http://schemas.microsoft.com/office/drawing/2014/main" id="{4C425E01-8572-014C-81AB-5791A947F3AA}"/>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987886CA-8BCA-5440-960E-1F5725AB630A}"/>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E829417-0553-954E-8897-E38DA88FAAF0}"/>
              </a:ext>
            </a:extLst>
          </p:cNvPr>
          <p:cNvCxnSpPr>
            <a:cxnSpLocks/>
            <a:stCxn id="7" idx="3"/>
            <a:endCxn id="8" idx="1"/>
          </p:cNvCxnSpPr>
          <p:nvPr/>
        </p:nvCxnSpPr>
        <p:spPr>
          <a:xfrm>
            <a:off x="6198972" y="3733631"/>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5D5191-2BE4-E74D-9473-C5CC3BF8C2B4}"/>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EBDFA38F-D383-534A-A574-8EF5CF781A0F}"/>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E90EDAE7-19BA-674F-B110-E0D71F757A07}"/>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561BEC79-105F-A241-85C3-2DA69624985D}"/>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6B8551-0DBE-D342-9D47-9C04E29A6298}"/>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34EFCD3-63D5-BA41-AB3E-7C1E265AAF42}"/>
              </a:ext>
            </a:extLst>
          </p:cNvPr>
          <p:cNvSpPr txBox="1"/>
          <p:nvPr/>
        </p:nvSpPr>
        <p:spPr>
          <a:xfrm>
            <a:off x="5712938" y="4793714"/>
            <a:ext cx="486034" cy="646331"/>
          </a:xfrm>
          <a:prstGeom prst="rect">
            <a:avLst/>
          </a:prstGeom>
          <a:noFill/>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295EF5AE-8DA4-BA45-A97F-1DAC2BA9B8FF}"/>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152370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20736EA-38FF-4846-9378-CE924470F4D0}"/>
              </a:ext>
            </a:extLst>
          </p:cNvPr>
          <p:cNvSpPr/>
          <p:nvPr/>
        </p:nvSpPr>
        <p:spPr>
          <a:xfrm>
            <a:off x="42212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errors in the way we collect data</a:t>
            </a:r>
          </a:p>
        </p:txBody>
      </p:sp>
      <p:sp>
        <p:nvSpPr>
          <p:cNvPr id="14" name="Rounded Rectangle 13">
            <a:extLst>
              <a:ext uri="{FF2B5EF4-FFF2-40B4-BE49-F238E27FC236}">
                <a16:creationId xmlns:a16="http://schemas.microsoft.com/office/drawing/2014/main" id="{547D97CC-D9D4-BF4A-A32B-73D2C3EB0C0C}"/>
              </a:ext>
            </a:extLst>
          </p:cNvPr>
          <p:cNvSpPr/>
          <p:nvPr/>
        </p:nvSpPr>
        <p:spPr>
          <a:xfrm>
            <a:off x="8178800"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Systematic</a:t>
            </a:r>
            <a:r>
              <a:rPr lang="en-US" sz="2800" dirty="0">
                <a:solidFill>
                  <a:schemeClr val="tx1"/>
                </a:solidFill>
              </a:rPr>
              <a:t> associations that are non-causal</a:t>
            </a:r>
          </a:p>
        </p:txBody>
      </p:sp>
      <p:sp>
        <p:nvSpPr>
          <p:cNvPr id="17" name="Rounded Rectangle 16">
            <a:extLst>
              <a:ext uri="{FF2B5EF4-FFF2-40B4-BE49-F238E27FC236}">
                <a16:creationId xmlns:a16="http://schemas.microsoft.com/office/drawing/2014/main" id="{F7532298-C81E-E84C-9AEE-4452EB6842E2}"/>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Measure</a:t>
            </a:r>
          </a:p>
        </p:txBody>
      </p:sp>
      <p:sp>
        <p:nvSpPr>
          <p:cNvPr id="18" name="Rounded Rectangle 17">
            <a:extLst>
              <a:ext uri="{FF2B5EF4-FFF2-40B4-BE49-F238E27FC236}">
                <a16:creationId xmlns:a16="http://schemas.microsoft.com/office/drawing/2014/main" id="{83667417-B016-434F-AB1B-4FCECA15FAD7}"/>
              </a:ext>
            </a:extLst>
          </p:cNvPr>
          <p:cNvSpPr/>
          <p:nvPr/>
        </p:nvSpPr>
        <p:spPr>
          <a:xfrm>
            <a:off x="556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Truth</a:t>
            </a:r>
          </a:p>
        </p:txBody>
      </p:sp>
      <p:sp>
        <p:nvSpPr>
          <p:cNvPr id="19" name="Rounded Rectangle 18">
            <a:extLst>
              <a:ext uri="{FF2B5EF4-FFF2-40B4-BE49-F238E27FC236}">
                <a16:creationId xmlns:a16="http://schemas.microsoft.com/office/drawing/2014/main" id="{36A51836-1BFE-3140-93AA-48169F802DB3}"/>
              </a:ext>
            </a:extLst>
          </p:cNvPr>
          <p:cNvSpPr/>
          <p:nvPr/>
        </p:nvSpPr>
        <p:spPr>
          <a:xfrm>
            <a:off x="8386893" y="13364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Error</a:t>
            </a:r>
          </a:p>
        </p:txBody>
      </p:sp>
      <p:cxnSp>
        <p:nvCxnSpPr>
          <p:cNvPr id="20" name="Straight Arrow Connector 19">
            <a:extLst>
              <a:ext uri="{FF2B5EF4-FFF2-40B4-BE49-F238E27FC236}">
                <a16:creationId xmlns:a16="http://schemas.microsoft.com/office/drawing/2014/main" id="{AB525C78-ACF4-DE44-82C2-DBB1B474D23B}"/>
              </a:ext>
            </a:extLst>
          </p:cNvPr>
          <p:cNvCxnSpPr>
            <a:cxnSpLocks/>
            <a:stCxn id="19" idx="1"/>
            <a:endCxn id="17" idx="2"/>
          </p:cNvCxnSpPr>
          <p:nvPr/>
        </p:nvCxnSpPr>
        <p:spPr>
          <a:xfrm flipH="1" flipV="1">
            <a:off x="6096000"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CAD356-228D-5D44-807C-2469ECC60592}"/>
              </a:ext>
            </a:extLst>
          </p:cNvPr>
          <p:cNvCxnSpPr>
            <a:cxnSpLocks/>
            <a:stCxn id="18" idx="3"/>
            <a:endCxn id="17" idx="2"/>
          </p:cNvCxnSpPr>
          <p:nvPr/>
        </p:nvCxnSpPr>
        <p:spPr>
          <a:xfrm flipV="1">
            <a:off x="3805107" y="1521080"/>
            <a:ext cx="2290893" cy="499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76AD4F2F-AB32-0F4F-82CD-F8ABB1F5CBF1}"/>
              </a:ext>
            </a:extLst>
          </p:cNvPr>
          <p:cNvSpPr/>
          <p:nvPr/>
        </p:nvSpPr>
        <p:spPr>
          <a:xfrm>
            <a:off x="556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People are </a:t>
            </a:r>
            <a:r>
              <a:rPr lang="en-US" sz="2800" dirty="0">
                <a:solidFill>
                  <a:srgbClr val="C00000"/>
                </a:solidFill>
              </a:rPr>
              <a:t>random</a:t>
            </a:r>
            <a:r>
              <a:rPr lang="en-US" sz="2800" dirty="0">
                <a:solidFill>
                  <a:schemeClr val="tx1"/>
                </a:solidFill>
              </a:rPr>
              <a:t>ly different in sample and population</a:t>
            </a:r>
          </a:p>
        </p:txBody>
      </p:sp>
      <p:sp>
        <p:nvSpPr>
          <p:cNvPr id="23" name="Rounded Rectangle 22">
            <a:extLst>
              <a:ext uri="{FF2B5EF4-FFF2-40B4-BE49-F238E27FC236}">
                <a16:creationId xmlns:a16="http://schemas.microsoft.com/office/drawing/2014/main" id="{BA830CB9-32BC-FE4F-A1C1-DEAB5BFA1C6B}"/>
              </a:ext>
            </a:extLst>
          </p:cNvPr>
          <p:cNvSpPr/>
          <p:nvPr/>
        </p:nvSpPr>
        <p:spPr>
          <a:xfrm>
            <a:off x="4221293" y="333667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Systematic</a:t>
            </a:r>
          </a:p>
        </p:txBody>
      </p:sp>
      <p:cxnSp>
        <p:nvCxnSpPr>
          <p:cNvPr id="24" name="Elbow Connector 23">
            <a:extLst>
              <a:ext uri="{FF2B5EF4-FFF2-40B4-BE49-F238E27FC236}">
                <a16:creationId xmlns:a16="http://schemas.microsoft.com/office/drawing/2014/main" id="{BA0F4387-E892-F245-BF3C-E7DD316F5EFC}"/>
              </a:ext>
            </a:extLst>
          </p:cNvPr>
          <p:cNvCxnSpPr>
            <a:stCxn id="19" idx="2"/>
            <a:endCxn id="22" idx="0"/>
          </p:cNvCxnSpPr>
          <p:nvPr/>
        </p:nvCxnSpPr>
        <p:spPr>
          <a:xfrm rot="5400000">
            <a:off x="5780215" y="-1144715"/>
            <a:ext cx="631570" cy="83312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5251DDB-AFF4-694B-9745-A15B37A03F4B}"/>
              </a:ext>
            </a:extLst>
          </p:cNvPr>
          <p:cNvCxnSpPr>
            <a:stCxn id="19" idx="2"/>
            <a:endCxn id="23" idx="0"/>
          </p:cNvCxnSpPr>
          <p:nvPr/>
        </p:nvCxnSpPr>
        <p:spPr>
          <a:xfrm rot="5400000">
            <a:off x="7863015" y="93808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CAC2B7C-452D-6D49-95FF-0886613E7FF9}"/>
              </a:ext>
            </a:extLst>
          </p:cNvPr>
          <p:cNvCxnSpPr>
            <a:stCxn id="23" idx="2"/>
          </p:cNvCxnSpPr>
          <p:nvPr/>
        </p:nvCxnSpPr>
        <p:spPr>
          <a:xfrm>
            <a:off x="6096000" y="4705350"/>
            <a:ext cx="0" cy="6315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7796778-CA7F-F24D-8A84-30EEEE51C8C1}"/>
              </a:ext>
            </a:extLst>
          </p:cNvPr>
          <p:cNvCxnSpPr>
            <a:stCxn id="23" idx="2"/>
          </p:cNvCxnSpPr>
          <p:nvPr/>
        </p:nvCxnSpPr>
        <p:spPr>
          <a:xfrm rot="5400000">
            <a:off x="3697415" y="2938335"/>
            <a:ext cx="631570" cy="4165600"/>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2A90C66-A67E-B14B-B12C-A4697B7ACE1D}"/>
              </a:ext>
            </a:extLst>
          </p:cNvPr>
          <p:cNvCxnSpPr>
            <a:stCxn id="23" idx="2"/>
          </p:cNvCxnSpPr>
          <p:nvPr/>
        </p:nvCxnSpPr>
        <p:spPr>
          <a:xfrm rot="16200000" flipH="1">
            <a:off x="7758968" y="3042381"/>
            <a:ext cx="631570" cy="3957507"/>
          </a:xfrm>
          <a:prstGeom prst="bentConnector3">
            <a:avLst/>
          </a:prstGeom>
          <a:ln w="38100">
            <a:solidFill>
              <a:schemeClr val="tx1">
                <a:alpha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3C099995-8546-374F-8CFB-C7E417D9C263}"/>
              </a:ext>
            </a:extLst>
          </p:cNvPr>
          <p:cNvSpPr/>
          <p:nvPr/>
        </p:nvSpPr>
        <p:spPr>
          <a:xfrm>
            <a:off x="55693" y="53369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People are </a:t>
            </a:r>
            <a:r>
              <a:rPr lang="en-US" sz="2400" dirty="0">
                <a:solidFill>
                  <a:srgbClr val="C00000"/>
                </a:solidFill>
              </a:rPr>
              <a:t>systematic</a:t>
            </a:r>
            <a:r>
              <a:rPr lang="en-US" sz="2400" dirty="0">
                <a:solidFill>
                  <a:schemeClr val="tx1"/>
                </a:solidFill>
              </a:rPr>
              <a:t>ally different in sample and population</a:t>
            </a:r>
          </a:p>
        </p:txBody>
      </p:sp>
    </p:spTree>
    <p:extLst>
      <p:ext uri="{BB962C8B-B14F-4D97-AF65-F5344CB8AC3E}">
        <p14:creationId xmlns:p14="http://schemas.microsoft.com/office/powerpoint/2010/main" val="607614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Any path that contains a non-collider that has been conditioned on is blocked.</a:t>
            </a:r>
          </a:p>
        </p:txBody>
      </p:sp>
      <p:sp>
        <p:nvSpPr>
          <p:cNvPr id="4" name="TextBox 3">
            <a:extLst>
              <a:ext uri="{FF2B5EF4-FFF2-40B4-BE49-F238E27FC236}">
                <a16:creationId xmlns:a16="http://schemas.microsoft.com/office/drawing/2014/main" id="{F9CC0B1D-853C-444A-AC39-7F85F99F9DB8}"/>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DCC68217-03EC-EF4C-9FE8-0C6C564A0517}"/>
              </a:ext>
            </a:extLst>
          </p:cNvPr>
          <p:cNvCxnSpPr>
            <a:cxnSpLocks/>
            <a:stCxn id="4" idx="3"/>
            <a:endCxn id="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A0A6566-BF38-B747-8D8C-D94D9A58DF68}"/>
              </a:ext>
            </a:extLst>
          </p:cNvPr>
          <p:cNvCxnSpPr>
            <a:cxnSpLocks/>
            <a:stCxn id="7" idx="3"/>
            <a:endCxn id="8" idx="1"/>
          </p:cNvCxnSpPr>
          <p:nvPr/>
        </p:nvCxnSpPr>
        <p:spPr>
          <a:xfrm>
            <a:off x="6198972" y="3429000"/>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AE4577-283B-B941-BF17-FEF04F3FC116}"/>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12E785D7-0AA1-F14C-AF38-3FD0EFB8291A}"/>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A5C6284C-2285-734B-BC83-F97BB26C3C90}"/>
              </a:ext>
            </a:extLst>
          </p:cNvPr>
          <p:cNvSpPr txBox="1"/>
          <p:nvPr/>
        </p:nvSpPr>
        <p:spPr>
          <a:xfrm>
            <a:off x="1857629" y="4479816"/>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7DDC03FD-7E71-CC44-A323-289A185995DD}"/>
              </a:ext>
            </a:extLst>
          </p:cNvPr>
          <p:cNvCxnSpPr>
            <a:cxnSpLocks/>
            <a:stCxn id="9" idx="3"/>
            <a:endCxn id="12" idx="1"/>
          </p:cNvCxnSpPr>
          <p:nvPr/>
        </p:nvCxnSpPr>
        <p:spPr>
          <a:xfrm>
            <a:off x="2343663" y="480298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D53232-F1DC-8F4C-A8DD-63B1E165DDC5}"/>
              </a:ext>
            </a:extLst>
          </p:cNvPr>
          <p:cNvCxnSpPr>
            <a:cxnSpLocks/>
            <a:stCxn id="12" idx="3"/>
            <a:endCxn id="13" idx="1"/>
          </p:cNvCxnSpPr>
          <p:nvPr/>
        </p:nvCxnSpPr>
        <p:spPr>
          <a:xfrm>
            <a:off x="6198972" y="4802982"/>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48FCB0-42C7-F846-907A-1F92211AA375}"/>
              </a:ext>
            </a:extLst>
          </p:cNvPr>
          <p:cNvSpPr txBox="1"/>
          <p:nvPr/>
        </p:nvSpPr>
        <p:spPr>
          <a:xfrm>
            <a:off x="5712938" y="4479816"/>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04E33B1C-EECE-FC44-BBE3-707CDFBA64C9}"/>
              </a:ext>
            </a:extLst>
          </p:cNvPr>
          <p:cNvSpPr txBox="1"/>
          <p:nvPr/>
        </p:nvSpPr>
        <p:spPr>
          <a:xfrm>
            <a:off x="9518819" y="4479816"/>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67953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been conditioned on does not block a path. </a:t>
            </a:r>
          </a:p>
        </p:txBody>
      </p:sp>
      <p:sp>
        <p:nvSpPr>
          <p:cNvPr id="4" name="TextBox 3">
            <a:extLst>
              <a:ext uri="{FF2B5EF4-FFF2-40B4-BE49-F238E27FC236}">
                <a16:creationId xmlns:a16="http://schemas.microsoft.com/office/drawing/2014/main" id="{05815D69-7BE2-8642-AB67-49FC01999A4E}"/>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76517F6C-5394-8044-9192-0EF59CE26381}"/>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2C65BBE-4CBB-1A48-A964-6DD07FBF03F8}"/>
              </a:ext>
            </a:extLst>
          </p:cNvPr>
          <p:cNvCxnSpPr>
            <a:cxnSpLocks/>
            <a:stCxn id="7" idx="3"/>
            <a:endCxn id="8" idx="1"/>
          </p:cNvCxnSpPr>
          <p:nvPr/>
        </p:nvCxnSpPr>
        <p:spPr>
          <a:xfrm>
            <a:off x="6198972" y="3733631"/>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4687E-AE66-894E-91EE-3EDCB64C221E}"/>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520E2404-9151-BE4A-90E0-452F262D7802}"/>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C29466A0-562A-9B44-B201-DFE40D18DFE9}"/>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EBA31DF0-61BF-3F41-815B-F0DFF977D270}"/>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A3234-0DB1-294F-963F-6AC3132710BC}"/>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1C2365-66CE-0E4A-920B-E1DC249EC766}"/>
              </a:ext>
            </a:extLst>
          </p:cNvPr>
          <p:cNvSpPr txBox="1"/>
          <p:nvPr/>
        </p:nvSpPr>
        <p:spPr>
          <a:xfrm>
            <a:off x="5712938" y="4793714"/>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68415926-7980-EF4E-8448-A203F8AAEC5C}"/>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3600144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a descendant that has been conditioned on does not block a path.</a:t>
            </a:r>
          </a:p>
        </p:txBody>
      </p:sp>
      <p:sp>
        <p:nvSpPr>
          <p:cNvPr id="14" name="TextBox 13">
            <a:extLst>
              <a:ext uri="{FF2B5EF4-FFF2-40B4-BE49-F238E27FC236}">
                <a16:creationId xmlns:a16="http://schemas.microsoft.com/office/drawing/2014/main" id="{DB42F9AE-DFD8-2644-8252-29CC0C4E238F}"/>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5" name="Straight Arrow Connector 14">
            <a:extLst>
              <a:ext uri="{FF2B5EF4-FFF2-40B4-BE49-F238E27FC236}">
                <a16:creationId xmlns:a16="http://schemas.microsoft.com/office/drawing/2014/main" id="{FEDD47D8-3B7F-3D48-B4D8-AC6A76539990}"/>
              </a:ext>
            </a:extLst>
          </p:cNvPr>
          <p:cNvCxnSpPr>
            <a:cxnSpLocks/>
            <a:stCxn id="14" idx="3"/>
            <a:endCxn id="1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DC0DD1-BA7B-0549-9B3A-C0E2D6FCB5EF}"/>
              </a:ext>
            </a:extLst>
          </p:cNvPr>
          <p:cNvCxnSpPr>
            <a:cxnSpLocks/>
            <a:stCxn id="17" idx="3"/>
            <a:endCxn id="18" idx="1"/>
          </p:cNvCxnSpPr>
          <p:nvPr/>
        </p:nvCxnSpPr>
        <p:spPr>
          <a:xfrm>
            <a:off x="6198972" y="342900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4D55FF-9DEB-BE4E-87C3-997941B6BDF5}"/>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8" name="TextBox 17">
            <a:extLst>
              <a:ext uri="{FF2B5EF4-FFF2-40B4-BE49-F238E27FC236}">
                <a16:creationId xmlns:a16="http://schemas.microsoft.com/office/drawing/2014/main" id="{F31B04DC-63EE-5F41-8ECE-4E62D1E77489}"/>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19" name="TextBox 18">
            <a:extLst>
              <a:ext uri="{FF2B5EF4-FFF2-40B4-BE49-F238E27FC236}">
                <a16:creationId xmlns:a16="http://schemas.microsoft.com/office/drawing/2014/main" id="{D05CFA1A-A79D-5D41-AA3A-B9E0C8E8632A}"/>
              </a:ext>
            </a:extLst>
          </p:cNvPr>
          <p:cNvSpPr txBox="1"/>
          <p:nvPr/>
        </p:nvSpPr>
        <p:spPr>
          <a:xfrm>
            <a:off x="5712938" y="4844145"/>
            <a:ext cx="486034" cy="646331"/>
          </a:xfrm>
          <a:prstGeom prst="rect">
            <a:avLst/>
          </a:prstGeom>
          <a:noFill/>
          <a:ln>
            <a:solidFill>
              <a:schemeClr val="tx1"/>
            </a:solidFill>
          </a:ln>
        </p:spPr>
        <p:txBody>
          <a:bodyPr wrap="square" rtlCol="0">
            <a:spAutoFit/>
          </a:bodyPr>
          <a:lstStyle/>
          <a:p>
            <a:pPr algn="ctr"/>
            <a:r>
              <a:rPr lang="en-US" sz="3600" dirty="0"/>
              <a:t>W</a:t>
            </a:r>
          </a:p>
        </p:txBody>
      </p:sp>
      <p:cxnSp>
        <p:nvCxnSpPr>
          <p:cNvPr id="20" name="Straight Arrow Connector 19">
            <a:extLst>
              <a:ext uri="{FF2B5EF4-FFF2-40B4-BE49-F238E27FC236}">
                <a16:creationId xmlns:a16="http://schemas.microsoft.com/office/drawing/2014/main" id="{E745F547-7F2C-1D4A-B8CF-689837266AEB}"/>
              </a:ext>
            </a:extLst>
          </p:cNvPr>
          <p:cNvCxnSpPr>
            <a:cxnSpLocks/>
            <a:stCxn id="17" idx="2"/>
            <a:endCxn id="19" idx="0"/>
          </p:cNvCxnSpPr>
          <p:nvPr/>
        </p:nvCxnSpPr>
        <p:spPr>
          <a:xfrm>
            <a:off x="5955955" y="3752165"/>
            <a:ext cx="0" cy="1091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289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criteria</a:t>
            </a:r>
          </a:p>
        </p:txBody>
      </p:sp>
      <p:sp>
        <p:nvSpPr>
          <p:cNvPr id="3" name="Content Placeholder 2"/>
          <p:cNvSpPr>
            <a:spLocks noGrp="1"/>
          </p:cNvSpPr>
          <p:nvPr>
            <p:ph idx="1"/>
          </p:nvPr>
        </p:nvSpPr>
        <p:spPr/>
        <p:txBody>
          <a:bodyPr>
            <a:normAutofit/>
          </a:bodyPr>
          <a:lstStyle/>
          <a:p>
            <a:pPr fontAlgn="base"/>
            <a:r>
              <a:rPr lang="en-US" b="1" dirty="0"/>
              <a:t>Path</a:t>
            </a:r>
            <a:r>
              <a:rPr lang="en-US" dirty="0"/>
              <a:t>: Any arrow-based route between two variables on the graph. Some paths follow the direction of the arrows and some do not. </a:t>
            </a:r>
          </a:p>
          <a:p>
            <a:pPr fontAlgn="base"/>
            <a:r>
              <a:rPr lang="en-US" b="1" dirty="0"/>
              <a:t>Backdoor path</a:t>
            </a:r>
            <a:r>
              <a:rPr lang="en-US" dirty="0"/>
              <a:t>: A backdoor path between X and Y is a path that connects X and Y without using any of the arrows that leave from X.</a:t>
            </a:r>
          </a:p>
          <a:p>
            <a:pPr fontAlgn="base"/>
            <a:r>
              <a:rPr lang="en-US" b="1" i="1" dirty="0"/>
              <a:t>Backdoor path criterion</a:t>
            </a:r>
            <a:r>
              <a:rPr lang="en-US" i="1" dirty="0"/>
              <a:t>: We can identify the causal effect of X on Y if we have sufficient data to block all backdoor paths between X and Y.</a:t>
            </a:r>
          </a:p>
          <a:p>
            <a:pPr fontAlgn="base"/>
            <a:r>
              <a:rPr lang="en-US" b="1" dirty="0"/>
              <a:t>D-Separation rules:</a:t>
            </a:r>
            <a:r>
              <a:rPr lang="en-US" dirty="0"/>
              <a:t> Determine if a path is blocked.</a:t>
            </a:r>
          </a:p>
          <a:p>
            <a:pPr fontAlgn="base"/>
            <a:r>
              <a:rPr lang="en-US" b="1" dirty="0"/>
              <a:t>Confounder:</a:t>
            </a:r>
            <a:r>
              <a:rPr lang="en-US" dirty="0"/>
              <a:t> A variable that, possibly together with other variables, can be used to block all backdoor paths between X and Y.</a:t>
            </a:r>
          </a:p>
        </p:txBody>
      </p:sp>
    </p:spTree>
    <p:extLst>
      <p:ext uri="{BB962C8B-B14F-4D97-AF65-F5344CB8AC3E}">
        <p14:creationId xmlns:p14="http://schemas.microsoft.com/office/powerpoint/2010/main" val="3353887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we control for confounding?</a:t>
            </a:r>
          </a:p>
        </p:txBody>
      </p:sp>
      <p:sp>
        <p:nvSpPr>
          <p:cNvPr id="3" name="Content Placeholder 2"/>
          <p:cNvSpPr>
            <a:spLocks noGrp="1"/>
          </p:cNvSpPr>
          <p:nvPr>
            <p:ph idx="1"/>
          </p:nvPr>
        </p:nvSpPr>
        <p:spPr/>
        <p:txBody>
          <a:bodyPr>
            <a:normAutofit fontScale="92500" lnSpcReduction="10000"/>
          </a:bodyPr>
          <a:lstStyle/>
          <a:p>
            <a:r>
              <a:rPr lang="en-US" dirty="0"/>
              <a:t>Study design considerations</a:t>
            </a:r>
          </a:p>
          <a:p>
            <a:pPr lvl="1"/>
            <a:r>
              <a:rPr lang="en-US" dirty="0"/>
              <a:t>Randomization</a:t>
            </a:r>
          </a:p>
          <a:p>
            <a:pPr lvl="1"/>
            <a:r>
              <a:rPr lang="en-US" dirty="0"/>
              <a:t>Matching – including propensity matching</a:t>
            </a:r>
          </a:p>
          <a:p>
            <a:pPr lvl="1"/>
            <a:r>
              <a:rPr lang="en-US" dirty="0"/>
              <a:t>Restriction</a:t>
            </a:r>
          </a:p>
          <a:p>
            <a:endParaRPr lang="en-US" dirty="0"/>
          </a:p>
          <a:p>
            <a:r>
              <a:rPr lang="en-US" dirty="0"/>
              <a:t>Statistical analysis tools</a:t>
            </a:r>
          </a:p>
          <a:p>
            <a:pPr lvl="1"/>
            <a:r>
              <a:rPr lang="en-US" dirty="0"/>
              <a:t>Stratification – including regression</a:t>
            </a:r>
          </a:p>
          <a:p>
            <a:pPr lvl="1"/>
            <a:r>
              <a:rPr lang="en-US" dirty="0"/>
              <a:t>G-methods</a:t>
            </a:r>
          </a:p>
          <a:p>
            <a:pPr lvl="2"/>
            <a:r>
              <a:rPr lang="en-US" dirty="0"/>
              <a:t>Inverse probability weighting</a:t>
            </a:r>
          </a:p>
          <a:p>
            <a:pPr lvl="2"/>
            <a:r>
              <a:rPr lang="en-US" dirty="0"/>
              <a:t>Standardization (G-formula)</a:t>
            </a:r>
          </a:p>
          <a:p>
            <a:pPr lvl="2"/>
            <a:r>
              <a:rPr lang="en-US" dirty="0"/>
              <a:t>G-estimation</a:t>
            </a:r>
          </a:p>
          <a:p>
            <a:pPr lvl="1"/>
            <a:r>
              <a:rPr lang="en-US" dirty="0"/>
              <a:t>Instrumental variable methods</a:t>
            </a:r>
          </a:p>
        </p:txBody>
      </p:sp>
    </p:spTree>
    <p:extLst>
      <p:ext uri="{BB962C8B-B14F-4D97-AF65-F5344CB8AC3E}">
        <p14:creationId xmlns:p14="http://schemas.microsoft.com/office/powerpoint/2010/main" val="3275458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Randomization</a:t>
            </a:r>
          </a:p>
        </p:txBody>
      </p:sp>
      <p:sp>
        <p:nvSpPr>
          <p:cNvPr id="8" name="Content Placeholder 7"/>
          <p:cNvSpPr>
            <a:spLocks noGrp="1"/>
          </p:cNvSpPr>
          <p:nvPr>
            <p:ph idx="1"/>
          </p:nvPr>
        </p:nvSpPr>
        <p:spPr/>
        <p:txBody>
          <a:bodyPr>
            <a:normAutofit/>
          </a:bodyPr>
          <a:lstStyle/>
          <a:p>
            <a:r>
              <a:rPr lang="en-US" dirty="0"/>
              <a:t>Randomly assigning exposure to ensure equal distribution of confounders in each exposure category</a:t>
            </a:r>
          </a:p>
          <a:p>
            <a:endParaRPr lang="en-US" dirty="0"/>
          </a:p>
          <a:p>
            <a:r>
              <a:rPr lang="en-US" dirty="0"/>
              <a:t>Advantages/Disadvantages</a:t>
            </a:r>
          </a:p>
          <a:p>
            <a:pPr lvl="1"/>
            <a:r>
              <a:rPr lang="en-US" dirty="0">
                <a:solidFill>
                  <a:schemeClr val="accent4">
                    <a:lumMod val="10000"/>
                  </a:schemeClr>
                </a:solidFill>
              </a:rPr>
              <a:t>Controls for known/unknown confounders</a:t>
            </a:r>
          </a:p>
          <a:p>
            <a:pPr lvl="1"/>
            <a:r>
              <a:rPr lang="en-US" dirty="0">
                <a:solidFill>
                  <a:schemeClr val="accent4">
                    <a:lumMod val="10000"/>
                  </a:schemeClr>
                </a:solidFill>
              </a:rPr>
              <a:t>Data analysis straightforward</a:t>
            </a:r>
          </a:p>
          <a:p>
            <a:pPr lvl="1"/>
            <a:r>
              <a:rPr lang="en-US" dirty="0">
                <a:solidFill>
                  <a:schemeClr val="accent4">
                    <a:lumMod val="10000"/>
                  </a:schemeClr>
                </a:solidFill>
              </a:rPr>
              <a:t>May require large sample sizes</a:t>
            </a:r>
          </a:p>
          <a:p>
            <a:pPr lvl="1"/>
            <a:r>
              <a:rPr lang="en-US" dirty="0">
                <a:solidFill>
                  <a:schemeClr val="accent4">
                    <a:lumMod val="10000"/>
                  </a:schemeClr>
                </a:solidFill>
              </a:rPr>
              <a:t>Limited to longitudinal studies</a:t>
            </a:r>
          </a:p>
        </p:txBody>
      </p:sp>
    </p:spTree>
    <p:extLst>
      <p:ext uri="{BB962C8B-B14F-4D97-AF65-F5344CB8AC3E}">
        <p14:creationId xmlns:p14="http://schemas.microsoft.com/office/powerpoint/2010/main" val="2194561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Restriction</a:t>
            </a:r>
          </a:p>
        </p:txBody>
      </p:sp>
      <p:sp>
        <p:nvSpPr>
          <p:cNvPr id="3" name="Content Placeholder 2"/>
          <p:cNvSpPr>
            <a:spLocks noGrp="1"/>
          </p:cNvSpPr>
          <p:nvPr>
            <p:ph idx="1"/>
          </p:nvPr>
        </p:nvSpPr>
        <p:spPr/>
        <p:txBody>
          <a:bodyPr>
            <a:normAutofit/>
          </a:bodyPr>
          <a:lstStyle/>
          <a:p>
            <a:r>
              <a:rPr lang="en-US" dirty="0"/>
              <a:t>Limiting inclusion criteria to individuals within a specified category of the confounder, making groups identical for that variable.</a:t>
            </a:r>
          </a:p>
          <a:p>
            <a:endParaRPr lang="en-US" dirty="0"/>
          </a:p>
          <a:p>
            <a:r>
              <a:rPr lang="en-US" dirty="0"/>
              <a:t>Advantages/Disadvantages </a:t>
            </a:r>
          </a:p>
          <a:p>
            <a:pPr lvl="1"/>
            <a:r>
              <a:rPr lang="en-US" dirty="0">
                <a:solidFill>
                  <a:schemeClr val="accent4">
                    <a:lumMod val="10000"/>
                  </a:schemeClr>
                </a:solidFill>
              </a:rPr>
              <a:t>Complete control of </a:t>
            </a:r>
            <a:r>
              <a:rPr lang="en-US" b="1" dirty="0">
                <a:solidFill>
                  <a:srgbClr val="00853E"/>
                </a:solidFill>
              </a:rPr>
              <a:t>known</a:t>
            </a:r>
            <a:r>
              <a:rPr lang="en-US" dirty="0">
                <a:solidFill>
                  <a:schemeClr val="accent4">
                    <a:lumMod val="10000"/>
                  </a:schemeClr>
                </a:solidFill>
              </a:rPr>
              <a:t> confounders</a:t>
            </a:r>
          </a:p>
          <a:p>
            <a:pPr lvl="1"/>
            <a:r>
              <a:rPr lang="en-US" dirty="0">
                <a:solidFill>
                  <a:schemeClr val="accent4">
                    <a:lumMod val="10000"/>
                  </a:schemeClr>
                </a:solidFill>
              </a:rPr>
              <a:t>Limits sample size and generalizability</a:t>
            </a:r>
          </a:p>
          <a:p>
            <a:pPr lvl="1"/>
            <a:r>
              <a:rPr lang="en-US" dirty="0">
                <a:solidFill>
                  <a:schemeClr val="accent4">
                    <a:lumMod val="10000"/>
                  </a:schemeClr>
                </a:solidFill>
              </a:rPr>
              <a:t>Residual confounding may occur</a:t>
            </a:r>
          </a:p>
          <a:p>
            <a:pPr lvl="1"/>
            <a:r>
              <a:rPr lang="en-US" dirty="0">
                <a:solidFill>
                  <a:schemeClr val="accent4">
                    <a:lumMod val="10000"/>
                  </a:schemeClr>
                </a:solidFill>
              </a:rPr>
              <a:t>Can not evaluate association across levels of factor</a:t>
            </a:r>
          </a:p>
          <a:p>
            <a:pPr marL="457200" lvl="1" indent="0">
              <a:buNone/>
            </a:pPr>
            <a:endParaRPr lang="en-US" dirty="0">
              <a:solidFill>
                <a:schemeClr val="accent4">
                  <a:lumMod val="10000"/>
                </a:schemeClr>
              </a:solidFill>
            </a:endParaRPr>
          </a:p>
          <a:p>
            <a:endParaRPr lang="en-US" dirty="0"/>
          </a:p>
        </p:txBody>
      </p:sp>
    </p:spTree>
    <p:extLst>
      <p:ext uri="{BB962C8B-B14F-4D97-AF65-F5344CB8AC3E}">
        <p14:creationId xmlns:p14="http://schemas.microsoft.com/office/powerpoint/2010/main" val="374531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a:t>
            </a:r>
          </a:p>
        </p:txBody>
      </p:sp>
      <p:sp>
        <p:nvSpPr>
          <p:cNvPr id="3" name="Content Placeholder 2"/>
          <p:cNvSpPr>
            <a:spLocks noGrp="1"/>
          </p:cNvSpPr>
          <p:nvPr>
            <p:ph idx="1"/>
          </p:nvPr>
        </p:nvSpPr>
        <p:spPr/>
        <p:txBody>
          <a:bodyPr>
            <a:normAutofit/>
          </a:bodyPr>
          <a:lstStyle/>
          <a:p>
            <a:r>
              <a:rPr lang="en-US" dirty="0"/>
              <a:t>Selecting subjects according to the value of suspected confounders to ensure equal distributions among study groups</a:t>
            </a:r>
          </a:p>
          <a:p>
            <a:pPr marL="0" indent="0">
              <a:buNone/>
            </a:pPr>
            <a:endParaRPr lang="en-US" dirty="0"/>
          </a:p>
          <a:p>
            <a:r>
              <a:rPr lang="en-US" dirty="0"/>
              <a:t>Advantages/Disadvantages</a:t>
            </a:r>
          </a:p>
          <a:p>
            <a:pPr lvl="1"/>
            <a:r>
              <a:rPr lang="en-US" dirty="0">
                <a:solidFill>
                  <a:schemeClr val="accent4">
                    <a:lumMod val="10000"/>
                  </a:schemeClr>
                </a:solidFill>
              </a:rPr>
              <a:t>Efficient, more power smaller sample size </a:t>
            </a:r>
          </a:p>
          <a:p>
            <a:pPr lvl="1"/>
            <a:r>
              <a:rPr lang="en-US" dirty="0">
                <a:solidFill>
                  <a:schemeClr val="accent4">
                    <a:lumMod val="10000"/>
                  </a:schemeClr>
                </a:solidFill>
              </a:rPr>
              <a:t>Useful when insufficient number in subgroup</a:t>
            </a:r>
          </a:p>
          <a:p>
            <a:pPr lvl="1"/>
            <a:r>
              <a:rPr lang="en-US" dirty="0">
                <a:solidFill>
                  <a:schemeClr val="accent4">
                    <a:lumMod val="10000"/>
                  </a:schemeClr>
                </a:solidFill>
              </a:rPr>
              <a:t>Costly and time-consuming, requiring extensive searching and record keeping to find matches</a:t>
            </a:r>
          </a:p>
          <a:p>
            <a:pPr lvl="1"/>
            <a:r>
              <a:rPr lang="en-US" dirty="0">
                <a:solidFill>
                  <a:schemeClr val="accent4">
                    <a:lumMod val="10000"/>
                  </a:schemeClr>
                </a:solidFill>
              </a:rPr>
              <a:t>Factor can no longer be evaluated as a risk factor</a:t>
            </a:r>
          </a:p>
        </p:txBody>
      </p:sp>
    </p:spTree>
    <p:extLst>
      <p:ext uri="{BB962C8B-B14F-4D97-AF65-F5344CB8AC3E}">
        <p14:creationId xmlns:p14="http://schemas.microsoft.com/office/powerpoint/2010/main" val="345256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Stratification</a:t>
            </a:r>
          </a:p>
        </p:txBody>
      </p:sp>
      <p:sp>
        <p:nvSpPr>
          <p:cNvPr id="3" name="Content Placeholder 2"/>
          <p:cNvSpPr>
            <a:spLocks noGrp="1"/>
          </p:cNvSpPr>
          <p:nvPr>
            <p:ph idx="1"/>
          </p:nvPr>
        </p:nvSpPr>
        <p:spPr/>
        <p:txBody>
          <a:bodyPr>
            <a:normAutofit/>
          </a:bodyPr>
          <a:lstStyle/>
          <a:p>
            <a:r>
              <a:rPr lang="en-US" dirty="0"/>
              <a:t>Evaluating the association between exposure and disease within homogeneous categories (strata) of the confounding variable; also used to control for confounding</a:t>
            </a:r>
          </a:p>
          <a:p>
            <a:endParaRPr lang="en-US" dirty="0"/>
          </a:p>
          <a:p>
            <a:r>
              <a:rPr lang="en-US" dirty="0"/>
              <a:t>Advantages/Disadvantages</a:t>
            </a:r>
          </a:p>
          <a:p>
            <a:pPr lvl="1"/>
            <a:r>
              <a:rPr lang="en-US" dirty="0">
                <a:solidFill>
                  <a:schemeClr val="accent4">
                    <a:lumMod val="10000"/>
                  </a:schemeClr>
                </a:solidFill>
              </a:rPr>
              <a:t>Clear way to present exposure, disease and factor relationship</a:t>
            </a:r>
          </a:p>
          <a:p>
            <a:pPr lvl="1"/>
            <a:r>
              <a:rPr lang="en-US" dirty="0">
                <a:solidFill>
                  <a:schemeClr val="accent4">
                    <a:lumMod val="10000"/>
                  </a:schemeClr>
                </a:solidFill>
              </a:rPr>
              <a:t>Direct and logical strategy; computations easy to carry out</a:t>
            </a:r>
          </a:p>
          <a:p>
            <a:pPr lvl="1"/>
            <a:r>
              <a:rPr lang="en-US" dirty="0">
                <a:solidFill>
                  <a:schemeClr val="accent4">
                    <a:lumMod val="10000"/>
                  </a:schemeClr>
                </a:solidFill>
              </a:rPr>
              <a:t>Minimal assumptions </a:t>
            </a:r>
          </a:p>
          <a:p>
            <a:pPr lvl="1"/>
            <a:r>
              <a:rPr lang="en-US" dirty="0">
                <a:solidFill>
                  <a:schemeClr val="accent4">
                    <a:lumMod val="10000"/>
                  </a:schemeClr>
                </a:solidFill>
              </a:rPr>
              <a:t>Can only examine one factor at a time </a:t>
            </a:r>
          </a:p>
          <a:p>
            <a:pPr lvl="1"/>
            <a:r>
              <a:rPr lang="en-US" dirty="0">
                <a:solidFill>
                  <a:schemeClr val="accent4">
                    <a:lumMod val="10000"/>
                  </a:schemeClr>
                </a:solidFill>
              </a:rPr>
              <a:t>Continuous variables must be categorized for analysis</a:t>
            </a:r>
          </a:p>
          <a:p>
            <a:endParaRPr lang="en-US" dirty="0"/>
          </a:p>
        </p:txBody>
      </p:sp>
    </p:spTree>
    <p:extLst>
      <p:ext uri="{BB962C8B-B14F-4D97-AF65-F5344CB8AC3E}">
        <p14:creationId xmlns:p14="http://schemas.microsoft.com/office/powerpoint/2010/main" val="3269511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Stratification</a:t>
            </a:r>
          </a:p>
        </p:txBody>
      </p:sp>
      <p:sp>
        <p:nvSpPr>
          <p:cNvPr id="3" name="Content Placeholder 2"/>
          <p:cNvSpPr>
            <a:spLocks noGrp="1"/>
          </p:cNvSpPr>
          <p:nvPr>
            <p:ph idx="1"/>
          </p:nvPr>
        </p:nvSpPr>
        <p:spPr/>
        <p:txBody>
          <a:bodyPr/>
          <a:lstStyle/>
          <a:p>
            <a:r>
              <a:rPr lang="en-US" dirty="0"/>
              <a:t>Small number of confounders</a:t>
            </a:r>
          </a:p>
          <a:p>
            <a:pPr lvl="1"/>
            <a:r>
              <a:rPr lang="en-US" dirty="0"/>
              <a:t>Stratification</a:t>
            </a:r>
          </a:p>
          <a:p>
            <a:pPr lvl="2"/>
            <a:r>
              <a:rPr lang="en-US" dirty="0"/>
              <a:t>Mantel-</a:t>
            </a:r>
            <a:r>
              <a:rPr lang="en-US" dirty="0" err="1"/>
              <a:t>Haenszel</a:t>
            </a:r>
            <a:endParaRPr lang="en-US" dirty="0"/>
          </a:p>
          <a:p>
            <a:pPr lvl="1"/>
            <a:r>
              <a:rPr lang="en-US" dirty="0"/>
              <a:t>Multivariable Modeling</a:t>
            </a:r>
          </a:p>
          <a:p>
            <a:pPr marL="457200" lvl="1" indent="0">
              <a:buNone/>
            </a:pPr>
            <a:endParaRPr lang="en-US" dirty="0"/>
          </a:p>
          <a:p>
            <a:r>
              <a:rPr lang="en-US" dirty="0"/>
              <a:t>Many potential confounders</a:t>
            </a:r>
          </a:p>
          <a:p>
            <a:pPr lvl="1"/>
            <a:r>
              <a:rPr lang="en-US" dirty="0"/>
              <a:t>Multivariable regression models </a:t>
            </a:r>
          </a:p>
          <a:p>
            <a:endParaRPr lang="en-US" dirty="0"/>
          </a:p>
        </p:txBody>
      </p:sp>
    </p:spTree>
    <p:extLst>
      <p:ext uri="{BB962C8B-B14F-4D97-AF65-F5344CB8AC3E}">
        <p14:creationId xmlns:p14="http://schemas.microsoft.com/office/powerpoint/2010/main" val="325036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C7A8-819F-EA41-9E02-87738203B114}"/>
              </a:ext>
            </a:extLst>
          </p:cNvPr>
          <p:cNvSpPr>
            <a:spLocks noGrp="1"/>
          </p:cNvSpPr>
          <p:nvPr>
            <p:ph type="title"/>
          </p:nvPr>
        </p:nvSpPr>
        <p:spPr/>
        <p:txBody>
          <a:bodyPr/>
          <a:lstStyle/>
          <a:p>
            <a:r>
              <a:rPr lang="en-US" dirty="0"/>
              <a:t>Ice cream sales and violent crime</a:t>
            </a:r>
          </a:p>
        </p:txBody>
      </p:sp>
      <p:sp>
        <p:nvSpPr>
          <p:cNvPr id="3" name="Content Placeholder 2">
            <a:extLst>
              <a:ext uri="{FF2B5EF4-FFF2-40B4-BE49-F238E27FC236}">
                <a16:creationId xmlns:a16="http://schemas.microsoft.com/office/drawing/2014/main" id="{991AC0F8-CAA9-B54F-A96C-5F4FDD07A35F}"/>
              </a:ext>
            </a:extLst>
          </p:cNvPr>
          <p:cNvSpPr>
            <a:spLocks noGrp="1"/>
          </p:cNvSpPr>
          <p:nvPr>
            <p:ph idx="1"/>
          </p:nvPr>
        </p:nvSpPr>
        <p:spPr/>
        <p:txBody>
          <a:bodyPr>
            <a:normAutofit/>
          </a:bodyPr>
          <a:lstStyle/>
          <a:p>
            <a:r>
              <a:rPr lang="en-US" dirty="0"/>
              <a:t>Association: Knowing something about X tells you something about Y.</a:t>
            </a:r>
          </a:p>
          <a:p>
            <a:r>
              <a:rPr lang="en-US" dirty="0"/>
              <a:t>Data: </a:t>
            </a:r>
          </a:p>
          <a:p>
            <a:pPr lvl="1"/>
            <a:r>
              <a:rPr lang="en-US" dirty="0"/>
              <a:t>Ice cream sales (pints per capita)</a:t>
            </a:r>
          </a:p>
          <a:p>
            <a:pPr lvl="1"/>
            <a:r>
              <a:rPr lang="en-US" dirty="0"/>
              <a:t>Murders (number)</a:t>
            </a:r>
          </a:p>
          <a:p>
            <a:pPr lvl="1"/>
            <a:r>
              <a:rPr lang="en-US" dirty="0"/>
              <a:t>Unadjusted correlation – As ice cream sales increase so do murders, on average.</a:t>
            </a:r>
          </a:p>
          <a:p>
            <a:r>
              <a:rPr lang="en-US" dirty="0"/>
              <a:t>Is there a real relationship between ice cream sales and murder?</a:t>
            </a:r>
          </a:p>
        </p:txBody>
      </p:sp>
    </p:spTree>
    <p:extLst>
      <p:ext uri="{BB962C8B-B14F-4D97-AF65-F5344CB8AC3E}">
        <p14:creationId xmlns:p14="http://schemas.microsoft.com/office/powerpoint/2010/main" val="16066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C7A8-819F-EA41-9E02-87738203B114}"/>
              </a:ext>
            </a:extLst>
          </p:cNvPr>
          <p:cNvSpPr>
            <a:spLocks noGrp="1"/>
          </p:cNvSpPr>
          <p:nvPr>
            <p:ph type="title"/>
          </p:nvPr>
        </p:nvSpPr>
        <p:spPr/>
        <p:txBody>
          <a:bodyPr/>
          <a:lstStyle/>
          <a:p>
            <a:r>
              <a:rPr lang="en-US" dirty="0"/>
              <a:t>Ice cream sales and violent crime - Explained</a:t>
            </a:r>
          </a:p>
        </p:txBody>
      </p:sp>
      <p:sp>
        <p:nvSpPr>
          <p:cNvPr id="3" name="Content Placeholder 2">
            <a:extLst>
              <a:ext uri="{FF2B5EF4-FFF2-40B4-BE49-F238E27FC236}">
                <a16:creationId xmlns:a16="http://schemas.microsoft.com/office/drawing/2014/main" id="{991AC0F8-CAA9-B54F-A96C-5F4FDD07A35F}"/>
              </a:ext>
            </a:extLst>
          </p:cNvPr>
          <p:cNvSpPr>
            <a:spLocks noGrp="1"/>
          </p:cNvSpPr>
          <p:nvPr>
            <p:ph idx="1"/>
          </p:nvPr>
        </p:nvSpPr>
        <p:spPr/>
        <p:txBody>
          <a:bodyPr>
            <a:normAutofit/>
          </a:bodyPr>
          <a:lstStyle/>
          <a:p>
            <a:r>
              <a:rPr lang="en-US" dirty="0"/>
              <a:t>As the temperature outside rises:</a:t>
            </a:r>
          </a:p>
          <a:p>
            <a:pPr lvl="1"/>
            <a:r>
              <a:rPr lang="en-US" dirty="0"/>
              <a:t>People eat more ice cream – perhaps to cool off.</a:t>
            </a:r>
          </a:p>
          <a:p>
            <a:pPr lvl="1"/>
            <a:r>
              <a:rPr lang="en-US" dirty="0"/>
              <a:t>Murders are more likely to occur – perhaps because of increases in drug and alcohol use, increases in social mixing, increased irritability due to heat.</a:t>
            </a:r>
          </a:p>
          <a:p>
            <a:r>
              <a:rPr lang="en-US" dirty="0"/>
              <a:t>Causation: Had X (ice cream sales) been different and everything else been the same.</a:t>
            </a:r>
          </a:p>
          <a:p>
            <a:pPr lvl="1"/>
            <a:r>
              <a:rPr lang="en-US" dirty="0"/>
              <a:t>If we increased the price of ice cream to lower sales, would we expect the occurrence of murder to also decline?</a:t>
            </a:r>
          </a:p>
          <a:p>
            <a:endParaRPr lang="en-US" dirty="0"/>
          </a:p>
          <a:p>
            <a:endParaRPr lang="en-US" dirty="0"/>
          </a:p>
        </p:txBody>
      </p:sp>
    </p:spTree>
    <p:extLst>
      <p:ext uri="{BB962C8B-B14F-4D97-AF65-F5344CB8AC3E}">
        <p14:creationId xmlns:p14="http://schemas.microsoft.com/office/powerpoint/2010/main" val="87849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Ice cream sales and violent crime - Explained</a:t>
            </a:r>
          </a:p>
        </p:txBody>
      </p:sp>
      <p:sp>
        <p:nvSpPr>
          <p:cNvPr id="14" name="TextBox 13">
            <a:extLst>
              <a:ext uri="{FF2B5EF4-FFF2-40B4-BE49-F238E27FC236}">
                <a16:creationId xmlns:a16="http://schemas.microsoft.com/office/drawing/2014/main" id="{DB42F9AE-DFD8-2644-8252-29CC0C4E238F}"/>
              </a:ext>
            </a:extLst>
          </p:cNvPr>
          <p:cNvSpPr txBox="1"/>
          <p:nvPr/>
        </p:nvSpPr>
        <p:spPr>
          <a:xfrm>
            <a:off x="401782" y="3105834"/>
            <a:ext cx="1941881" cy="1754326"/>
          </a:xfrm>
          <a:prstGeom prst="rect">
            <a:avLst/>
          </a:prstGeom>
          <a:noFill/>
        </p:spPr>
        <p:txBody>
          <a:bodyPr wrap="square" rtlCol="0">
            <a:spAutoFit/>
          </a:bodyPr>
          <a:lstStyle/>
          <a:p>
            <a:pPr algn="ctr"/>
            <a:r>
              <a:rPr lang="en-US" sz="3600" dirty="0"/>
              <a:t>Ice Cream Sales</a:t>
            </a:r>
          </a:p>
        </p:txBody>
      </p:sp>
      <p:cxnSp>
        <p:nvCxnSpPr>
          <p:cNvPr id="16" name="Straight Arrow Connector 15">
            <a:extLst>
              <a:ext uri="{FF2B5EF4-FFF2-40B4-BE49-F238E27FC236}">
                <a16:creationId xmlns:a16="http://schemas.microsoft.com/office/drawing/2014/main" id="{56DC0DD1-BA7B-0549-9B3A-C0E2D6FCB5EF}"/>
              </a:ext>
            </a:extLst>
          </p:cNvPr>
          <p:cNvCxnSpPr>
            <a:cxnSpLocks/>
            <a:stCxn id="14" idx="0"/>
            <a:endCxn id="18" idx="2"/>
          </p:cNvCxnSpPr>
          <p:nvPr/>
        </p:nvCxnSpPr>
        <p:spPr>
          <a:xfrm flipV="1">
            <a:off x="1372723" y="2446844"/>
            <a:ext cx="1582410" cy="65899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4D55FF-9DEB-BE4E-87C3-997941B6BDF5}"/>
              </a:ext>
            </a:extLst>
          </p:cNvPr>
          <p:cNvSpPr txBox="1"/>
          <p:nvPr/>
        </p:nvSpPr>
        <p:spPr>
          <a:xfrm>
            <a:off x="3607047" y="3659831"/>
            <a:ext cx="1941882" cy="646331"/>
          </a:xfrm>
          <a:prstGeom prst="rect">
            <a:avLst/>
          </a:prstGeom>
          <a:noFill/>
        </p:spPr>
        <p:txBody>
          <a:bodyPr wrap="square" rtlCol="0">
            <a:spAutoFit/>
          </a:bodyPr>
          <a:lstStyle/>
          <a:p>
            <a:pPr algn="ctr"/>
            <a:r>
              <a:rPr lang="en-US" sz="3600" dirty="0"/>
              <a:t>Murder</a:t>
            </a:r>
          </a:p>
        </p:txBody>
      </p:sp>
      <p:sp>
        <p:nvSpPr>
          <p:cNvPr id="18" name="TextBox 17">
            <a:extLst>
              <a:ext uri="{FF2B5EF4-FFF2-40B4-BE49-F238E27FC236}">
                <a16:creationId xmlns:a16="http://schemas.microsoft.com/office/drawing/2014/main" id="{F31B04DC-63EE-5F41-8ECE-4E62D1E77489}"/>
              </a:ext>
            </a:extLst>
          </p:cNvPr>
          <p:cNvSpPr txBox="1"/>
          <p:nvPr/>
        </p:nvSpPr>
        <p:spPr>
          <a:xfrm>
            <a:off x="1667033" y="1800513"/>
            <a:ext cx="2576200" cy="646331"/>
          </a:xfrm>
          <a:prstGeom prst="rect">
            <a:avLst/>
          </a:prstGeom>
          <a:noFill/>
        </p:spPr>
        <p:txBody>
          <a:bodyPr wrap="square" rtlCol="0">
            <a:spAutoFit/>
          </a:bodyPr>
          <a:lstStyle/>
          <a:p>
            <a:pPr algn="ctr"/>
            <a:r>
              <a:rPr lang="en-US" sz="3600" dirty="0"/>
              <a:t>Temperature</a:t>
            </a:r>
          </a:p>
        </p:txBody>
      </p:sp>
      <p:cxnSp>
        <p:nvCxnSpPr>
          <p:cNvPr id="27" name="Straight Arrow Connector 26">
            <a:extLst>
              <a:ext uri="{FF2B5EF4-FFF2-40B4-BE49-F238E27FC236}">
                <a16:creationId xmlns:a16="http://schemas.microsoft.com/office/drawing/2014/main" id="{21E8E9F8-9540-AE41-AFBB-0A5D0D55D886}"/>
              </a:ext>
            </a:extLst>
          </p:cNvPr>
          <p:cNvCxnSpPr>
            <a:cxnSpLocks/>
            <a:stCxn id="17" idx="0"/>
            <a:endCxn id="18" idx="2"/>
          </p:cNvCxnSpPr>
          <p:nvPr/>
        </p:nvCxnSpPr>
        <p:spPr>
          <a:xfrm flipH="1" flipV="1">
            <a:off x="2955133" y="2446844"/>
            <a:ext cx="1622855" cy="121298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BE7163A-526D-924D-8D3D-CDF51057E35D}"/>
              </a:ext>
            </a:extLst>
          </p:cNvPr>
          <p:cNvCxnSpPr>
            <a:cxnSpLocks/>
            <a:stCxn id="17" idx="1"/>
            <a:endCxn id="14" idx="3"/>
          </p:cNvCxnSpPr>
          <p:nvPr/>
        </p:nvCxnSpPr>
        <p:spPr>
          <a:xfrm flipH="1">
            <a:off x="2343663" y="3982997"/>
            <a:ext cx="1263384"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D94DAC-45FD-8944-9F3F-5E0E6B21F1C6}"/>
              </a:ext>
            </a:extLst>
          </p:cNvPr>
          <p:cNvSpPr txBox="1"/>
          <p:nvPr/>
        </p:nvSpPr>
        <p:spPr>
          <a:xfrm>
            <a:off x="6156100" y="3105834"/>
            <a:ext cx="1941881" cy="1754326"/>
          </a:xfrm>
          <a:prstGeom prst="rect">
            <a:avLst/>
          </a:prstGeom>
          <a:noFill/>
        </p:spPr>
        <p:txBody>
          <a:bodyPr wrap="square" rtlCol="0">
            <a:spAutoFit/>
          </a:bodyPr>
          <a:lstStyle/>
          <a:p>
            <a:pPr algn="ctr"/>
            <a:r>
              <a:rPr lang="en-US" sz="3600" dirty="0"/>
              <a:t>Ice Cream Sales</a:t>
            </a:r>
          </a:p>
        </p:txBody>
      </p:sp>
      <p:cxnSp>
        <p:nvCxnSpPr>
          <p:cNvPr id="41" name="Straight Arrow Connector 40">
            <a:extLst>
              <a:ext uri="{FF2B5EF4-FFF2-40B4-BE49-F238E27FC236}">
                <a16:creationId xmlns:a16="http://schemas.microsoft.com/office/drawing/2014/main" id="{63258E28-E923-7C43-BCEA-F097B334D5D9}"/>
              </a:ext>
            </a:extLst>
          </p:cNvPr>
          <p:cNvCxnSpPr>
            <a:cxnSpLocks/>
            <a:stCxn id="40" idx="0"/>
            <a:endCxn id="43" idx="2"/>
          </p:cNvCxnSpPr>
          <p:nvPr/>
        </p:nvCxnSpPr>
        <p:spPr>
          <a:xfrm flipV="1">
            <a:off x="7127041" y="2446844"/>
            <a:ext cx="1582410" cy="65899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0C176C3-85A4-D34A-94F3-C6F5816C92A3}"/>
              </a:ext>
            </a:extLst>
          </p:cNvPr>
          <p:cNvSpPr txBox="1"/>
          <p:nvPr/>
        </p:nvSpPr>
        <p:spPr>
          <a:xfrm>
            <a:off x="9361365" y="3659831"/>
            <a:ext cx="1941882" cy="646331"/>
          </a:xfrm>
          <a:prstGeom prst="rect">
            <a:avLst/>
          </a:prstGeom>
          <a:noFill/>
        </p:spPr>
        <p:txBody>
          <a:bodyPr wrap="square" rtlCol="0">
            <a:spAutoFit/>
          </a:bodyPr>
          <a:lstStyle/>
          <a:p>
            <a:pPr algn="ctr"/>
            <a:r>
              <a:rPr lang="en-US" sz="3600" dirty="0"/>
              <a:t>Murder</a:t>
            </a:r>
          </a:p>
        </p:txBody>
      </p:sp>
      <p:sp>
        <p:nvSpPr>
          <p:cNvPr id="43" name="TextBox 42">
            <a:extLst>
              <a:ext uri="{FF2B5EF4-FFF2-40B4-BE49-F238E27FC236}">
                <a16:creationId xmlns:a16="http://schemas.microsoft.com/office/drawing/2014/main" id="{47C50956-119F-4A42-8180-239BCC59413E}"/>
              </a:ext>
            </a:extLst>
          </p:cNvPr>
          <p:cNvSpPr txBox="1"/>
          <p:nvPr/>
        </p:nvSpPr>
        <p:spPr>
          <a:xfrm>
            <a:off x="7421351" y="1800513"/>
            <a:ext cx="2576200" cy="646331"/>
          </a:xfrm>
          <a:prstGeom prst="rect">
            <a:avLst/>
          </a:prstGeom>
          <a:noFill/>
        </p:spPr>
        <p:txBody>
          <a:bodyPr wrap="square" rtlCol="0">
            <a:spAutoFit/>
          </a:bodyPr>
          <a:lstStyle/>
          <a:p>
            <a:pPr algn="ctr"/>
            <a:r>
              <a:rPr lang="en-US" sz="3600" dirty="0"/>
              <a:t>Temperature</a:t>
            </a:r>
          </a:p>
        </p:txBody>
      </p:sp>
      <p:cxnSp>
        <p:nvCxnSpPr>
          <p:cNvPr id="44" name="Straight Arrow Connector 43">
            <a:extLst>
              <a:ext uri="{FF2B5EF4-FFF2-40B4-BE49-F238E27FC236}">
                <a16:creationId xmlns:a16="http://schemas.microsoft.com/office/drawing/2014/main" id="{87731804-0A61-264E-8ED3-E807D59ED04E}"/>
              </a:ext>
            </a:extLst>
          </p:cNvPr>
          <p:cNvCxnSpPr>
            <a:cxnSpLocks/>
            <a:stCxn id="42" idx="0"/>
            <a:endCxn id="43" idx="2"/>
          </p:cNvCxnSpPr>
          <p:nvPr/>
        </p:nvCxnSpPr>
        <p:spPr>
          <a:xfrm flipH="1" flipV="1">
            <a:off x="8709451" y="2446844"/>
            <a:ext cx="1622855" cy="121298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90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1953-030D-B547-9907-FEB05D38CAC8}"/>
              </a:ext>
            </a:extLst>
          </p:cNvPr>
          <p:cNvSpPr>
            <a:spLocks noGrp="1"/>
          </p:cNvSpPr>
          <p:nvPr>
            <p:ph type="title"/>
          </p:nvPr>
        </p:nvSpPr>
        <p:spPr/>
        <p:txBody>
          <a:bodyPr/>
          <a:lstStyle/>
          <a:p>
            <a:r>
              <a:rPr lang="en-US" dirty="0"/>
              <a:t>Confounding intuition</a:t>
            </a:r>
          </a:p>
        </p:txBody>
      </p:sp>
      <p:sp>
        <p:nvSpPr>
          <p:cNvPr id="3" name="Content Placeholder 2">
            <a:extLst>
              <a:ext uri="{FF2B5EF4-FFF2-40B4-BE49-F238E27FC236}">
                <a16:creationId xmlns:a16="http://schemas.microsoft.com/office/drawing/2014/main" id="{DBA6F173-7E5E-AB47-8A3E-9F75BA80A343}"/>
              </a:ext>
            </a:extLst>
          </p:cNvPr>
          <p:cNvSpPr>
            <a:spLocks noGrp="1"/>
          </p:cNvSpPr>
          <p:nvPr>
            <p:ph idx="1"/>
          </p:nvPr>
        </p:nvSpPr>
        <p:spPr/>
        <p:txBody>
          <a:bodyPr>
            <a:normAutofit lnSpcReduction="10000"/>
          </a:bodyPr>
          <a:lstStyle/>
          <a:p>
            <a:r>
              <a:rPr lang="en-US" dirty="0"/>
              <a:t>Mixing of effects</a:t>
            </a:r>
          </a:p>
          <a:p>
            <a:pPr lvl="1"/>
            <a:r>
              <a:rPr lang="en-US" dirty="0"/>
              <a:t>Our estimate of the causal effect of ice cream sales on murder was the result of mixing together the effect of temperature and the (null) effect of ice cream sales. </a:t>
            </a:r>
          </a:p>
          <a:p>
            <a:r>
              <a:rPr lang="en-US" dirty="0"/>
              <a:t>Giving credit to the wrong variable</a:t>
            </a:r>
          </a:p>
          <a:p>
            <a:pPr lvl="1"/>
            <a:r>
              <a:rPr lang="en-US" dirty="0"/>
              <a:t>Saying that our estimate was caused by one variable when, in reality, it was fully or partially caused by another variable. Temperature causes murders to increase, but we gave all the credit to ice cream sales.</a:t>
            </a:r>
          </a:p>
          <a:p>
            <a:r>
              <a:rPr lang="en-US" dirty="0"/>
              <a:t>Influence of another variable</a:t>
            </a:r>
          </a:p>
          <a:p>
            <a:pPr lvl="1"/>
            <a:r>
              <a:rPr lang="en-US" dirty="0"/>
              <a:t>The influence of a third variable distorts an association between exposure and outcome. The true association between ice cream sales and murder is null, but the influence of temperature distorts that association.</a:t>
            </a:r>
          </a:p>
        </p:txBody>
      </p:sp>
    </p:spTree>
    <p:extLst>
      <p:ext uri="{BB962C8B-B14F-4D97-AF65-F5344CB8AC3E}">
        <p14:creationId xmlns:p14="http://schemas.microsoft.com/office/powerpoint/2010/main" val="70622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8315-61B0-B846-9A2C-2A074C72DDE1}"/>
              </a:ext>
            </a:extLst>
          </p:cNvPr>
          <p:cNvSpPr>
            <a:spLocks noGrp="1"/>
          </p:cNvSpPr>
          <p:nvPr>
            <p:ph type="title"/>
          </p:nvPr>
        </p:nvSpPr>
        <p:spPr/>
        <p:txBody>
          <a:bodyPr/>
          <a:lstStyle/>
          <a:p>
            <a:r>
              <a:rPr lang="en-US" dirty="0"/>
              <a:t>Confounding and causal questions</a:t>
            </a:r>
          </a:p>
        </p:txBody>
      </p:sp>
      <p:sp>
        <p:nvSpPr>
          <p:cNvPr id="3" name="Content Placeholder 2">
            <a:extLst>
              <a:ext uri="{FF2B5EF4-FFF2-40B4-BE49-F238E27FC236}">
                <a16:creationId xmlns:a16="http://schemas.microsoft.com/office/drawing/2014/main" id="{54E6CFC3-7935-484F-8451-13B4716B50AA}"/>
              </a:ext>
            </a:extLst>
          </p:cNvPr>
          <p:cNvSpPr>
            <a:spLocks noGrp="1"/>
          </p:cNvSpPr>
          <p:nvPr>
            <p:ph idx="1"/>
          </p:nvPr>
        </p:nvSpPr>
        <p:spPr/>
        <p:txBody>
          <a:bodyPr/>
          <a:lstStyle/>
          <a:p>
            <a:r>
              <a:rPr lang="en-US" dirty="0"/>
              <a:t>Description: Murders per day.</a:t>
            </a:r>
          </a:p>
          <a:p>
            <a:pPr lvl="1"/>
            <a:r>
              <a:rPr lang="en-US" dirty="0"/>
              <a:t>Is that descriptive measure confounded (biased)?</a:t>
            </a:r>
          </a:p>
          <a:p>
            <a:pPr lvl="1"/>
            <a:endParaRPr lang="en-US" dirty="0"/>
          </a:p>
          <a:p>
            <a:r>
              <a:rPr lang="en-US" dirty="0"/>
              <a:t>Prediction: Correlation between ice cream sales and murder.</a:t>
            </a:r>
          </a:p>
          <a:p>
            <a:pPr lvl="1"/>
            <a:r>
              <a:rPr lang="en-US" dirty="0"/>
              <a:t>Is that predictive measure confounded (biased)?</a:t>
            </a:r>
          </a:p>
          <a:p>
            <a:pPr lvl="1"/>
            <a:endParaRPr lang="en-US" dirty="0"/>
          </a:p>
          <a:p>
            <a:r>
              <a:rPr lang="en-US" dirty="0"/>
              <a:t>Explanation: Buying ice cream causes people to murder each other.</a:t>
            </a:r>
          </a:p>
          <a:p>
            <a:pPr lvl="1"/>
            <a:r>
              <a:rPr lang="en-US" dirty="0"/>
              <a:t>Is that explanation confounded (biased)?</a:t>
            </a:r>
          </a:p>
        </p:txBody>
      </p:sp>
    </p:spTree>
    <p:extLst>
      <p:ext uri="{BB962C8B-B14F-4D97-AF65-F5344CB8AC3E}">
        <p14:creationId xmlns:p14="http://schemas.microsoft.com/office/powerpoint/2010/main" val="326471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Confounding</a:t>
            </a:r>
          </a:p>
        </p:txBody>
      </p:sp>
      <p:sp>
        <p:nvSpPr>
          <p:cNvPr id="3" name="Content Placeholder 2"/>
          <p:cNvSpPr>
            <a:spLocks noGrp="1"/>
          </p:cNvSpPr>
          <p:nvPr>
            <p:ph idx="1"/>
          </p:nvPr>
        </p:nvSpPr>
        <p:spPr/>
        <p:txBody>
          <a:bodyPr>
            <a:normAutofit/>
          </a:bodyPr>
          <a:lstStyle/>
          <a:p>
            <a:r>
              <a:rPr lang="en-US" dirty="0"/>
              <a:t>Positive (Away from the null)</a:t>
            </a:r>
          </a:p>
          <a:p>
            <a:pPr lvl="1"/>
            <a:r>
              <a:rPr lang="en-US" dirty="0">
                <a:solidFill>
                  <a:schemeClr val="accent4">
                    <a:lumMod val="10000"/>
                  </a:schemeClr>
                </a:solidFill>
              </a:rPr>
              <a:t>Confounder produces observed (unadjusted) estimate of the association between exposure and outcome that is an overestimate of the true (adjusted) association.</a:t>
            </a:r>
          </a:p>
        </p:txBody>
      </p:sp>
    </p:spTree>
    <p:extLst>
      <p:ext uri="{BB962C8B-B14F-4D97-AF65-F5344CB8AC3E}">
        <p14:creationId xmlns:p14="http://schemas.microsoft.com/office/powerpoint/2010/main" val="304886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9EE22661-46C1-4CDA-97CA-4E2DB2A229F4}"/>
</file>

<file path=customXml/itemProps2.xml><?xml version="1.0" encoding="utf-8"?>
<ds:datastoreItem xmlns:ds="http://schemas.openxmlformats.org/officeDocument/2006/customXml" ds:itemID="{00D023B9-3C87-42AA-83FB-E75D554AB8C1}"/>
</file>

<file path=customXml/itemProps3.xml><?xml version="1.0" encoding="utf-8"?>
<ds:datastoreItem xmlns:ds="http://schemas.openxmlformats.org/officeDocument/2006/customXml" ds:itemID="{93A3C6BC-16AB-4A24-AAF4-0FC2D56454C3}"/>
</file>

<file path=docProps/app.xml><?xml version="1.0" encoding="utf-8"?>
<Properties xmlns="http://schemas.openxmlformats.org/officeDocument/2006/extended-properties" xmlns:vt="http://schemas.openxmlformats.org/officeDocument/2006/docPropsVTypes">
  <TotalTime>3091</TotalTime>
  <Words>4350</Words>
  <Application>Microsoft Macintosh PowerPoint</Application>
  <PresentationFormat>Widescreen</PresentationFormat>
  <Paragraphs>449</Paragraphs>
  <Slides>39</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Confounding (Bias) in Epidemiologic Studies</vt:lpstr>
      <vt:lpstr>PowerPoint Presentation</vt:lpstr>
      <vt:lpstr>PowerPoint Presentation</vt:lpstr>
      <vt:lpstr>Ice cream sales and violent crime</vt:lpstr>
      <vt:lpstr>Ice cream sales and violent crime - Explained</vt:lpstr>
      <vt:lpstr>Ice cream sales and violent crime - Explained</vt:lpstr>
      <vt:lpstr>Confounding intuition</vt:lpstr>
      <vt:lpstr>Confounding and causal questions</vt:lpstr>
      <vt:lpstr>Direction of Confounding</vt:lpstr>
      <vt:lpstr>Bias away from the null (Positive)</vt:lpstr>
      <vt:lpstr>Direction of Confounding</vt:lpstr>
      <vt:lpstr>Bias towards the Null (Negative)</vt:lpstr>
      <vt:lpstr>How do we detect confounding?</vt:lpstr>
      <vt:lpstr>Change in estimate criteria</vt:lpstr>
      <vt:lpstr>Change in estimate criteria</vt:lpstr>
      <vt:lpstr>Change in estimate criteria</vt:lpstr>
      <vt:lpstr>Traditional criteria</vt:lpstr>
      <vt:lpstr>Traditional criteria</vt:lpstr>
      <vt:lpstr>Traditional criteria</vt:lpstr>
      <vt:lpstr>Structural criteria</vt:lpstr>
      <vt:lpstr>Basic DAG structures: Paths</vt:lpstr>
      <vt:lpstr>Structural criteria</vt:lpstr>
      <vt:lpstr>Basic DAG structures: Backdoor path</vt:lpstr>
      <vt:lpstr>Structural criteria</vt:lpstr>
      <vt:lpstr>Basic DAG structures: Blocking paths</vt:lpstr>
      <vt:lpstr>Confounding</vt:lpstr>
      <vt:lpstr>Structural criteria</vt:lpstr>
      <vt:lpstr>D-separation Rules</vt:lpstr>
      <vt:lpstr>D-separation Rules</vt:lpstr>
      <vt:lpstr>D-separation Rules</vt:lpstr>
      <vt:lpstr>D-separation Rules</vt:lpstr>
      <vt:lpstr>D-separation Rules</vt:lpstr>
      <vt:lpstr>Structural criteria</vt:lpstr>
      <vt:lpstr>How do we control for confounding?</vt:lpstr>
      <vt:lpstr>Randomization</vt:lpstr>
      <vt:lpstr>Restriction</vt:lpstr>
      <vt:lpstr>Matching</vt:lpstr>
      <vt:lpstr>Stratification</vt:lpstr>
      <vt:lpstr>Stratification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103</cp:revision>
  <dcterms:created xsi:type="dcterms:W3CDTF">2020-09-28T19:19:05Z</dcterms:created>
  <dcterms:modified xsi:type="dcterms:W3CDTF">2020-10-06T18:36:39Z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