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entation.xml" ContentType="application/vnd.openxmlformats-officedocument.presentationml.presentation.main+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commentAuthors.xml" ContentType="application/vnd.openxmlformats-officedocument.presentationml.commentAuthors+xml"/>
  <Override PartName="/ppt/theme/theme2.xml" ContentType="application/vnd.openxmlformats-officedocument.theme+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7" r:id="rId2"/>
    <p:sldId id="417" r:id="rId3"/>
    <p:sldId id="287" r:id="rId4"/>
    <p:sldId id="425" r:id="rId5"/>
    <p:sldId id="418" r:id="rId6"/>
    <p:sldId id="430" r:id="rId7"/>
    <p:sldId id="432" r:id="rId8"/>
    <p:sldId id="443" r:id="rId9"/>
    <p:sldId id="431" r:id="rId10"/>
    <p:sldId id="441" r:id="rId11"/>
    <p:sldId id="419" r:id="rId12"/>
    <p:sldId id="444" r:id="rId13"/>
    <p:sldId id="439" r:id="rId14"/>
    <p:sldId id="445" r:id="rId15"/>
    <p:sldId id="436" r:id="rId16"/>
    <p:sldId id="447" r:id="rId17"/>
    <p:sldId id="449" r:id="rId18"/>
    <p:sldId id="450" r:id="rId19"/>
    <p:sldId id="463" r:id="rId20"/>
    <p:sldId id="451" r:id="rId21"/>
    <p:sldId id="446" r:id="rId22"/>
    <p:sldId id="289" r:id="rId23"/>
    <p:sldId id="453" r:id="rId24"/>
    <p:sldId id="290" r:id="rId25"/>
    <p:sldId id="300" r:id="rId26"/>
    <p:sldId id="452" r:id="rId27"/>
    <p:sldId id="454" r:id="rId28"/>
    <p:sldId id="455" r:id="rId29"/>
    <p:sldId id="456" r:id="rId30"/>
    <p:sldId id="457" r:id="rId31"/>
    <p:sldId id="458" r:id="rId32"/>
    <p:sldId id="459" r:id="rId33"/>
    <p:sldId id="460" r:id="rId34"/>
    <p:sldId id="461" r:id="rId35"/>
    <p:sldId id="462" r:id="rId36"/>
    <p:sldId id="423" r:id="rId37"/>
    <p:sldId id="309" r:id="rId38"/>
    <p:sldId id="442"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nnell, Michael B" initials="CMB" lastIdx="17" clrIdx="0">
    <p:extLst>
      <p:ext uri="{19B8F6BF-5375-455C-9EA6-DF929625EA0E}">
        <p15:presenceInfo xmlns:p15="http://schemas.microsoft.com/office/powerpoint/2012/main" userId="S::michael.b.cannell@uth.tmc.edu::df291291-9ac9-42c2-a976-062f6e2ad9d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48" autoAdjust="0"/>
    <p:restoredTop sz="64647"/>
  </p:normalViewPr>
  <p:slideViewPr>
    <p:cSldViewPr snapToGrid="0">
      <p:cViewPr varScale="1">
        <p:scale>
          <a:sx n="82" d="100"/>
          <a:sy n="82" d="100"/>
        </p:scale>
        <p:origin x="200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48" Type="http://schemas.openxmlformats.org/officeDocument/2006/relationships/customXml" Target="../customXml/item3.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ustomXml" Target="../customXml/item1.xml"/><Relationship Id="rId20" Type="http://schemas.openxmlformats.org/officeDocument/2006/relationships/slide" Target="slides/slide19.xml"/><Relationship Id="rId41"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0A6B22-9C97-487C-80E6-CD2C66AF26CE}" type="datetimeFigureOut">
              <a:rPr lang="en-US" smtClean="0"/>
              <a:t>11/8/21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EFEA89-A7E1-49A0-A3ED-DCED0C97B048}" type="slidenum">
              <a:rPr lang="en-US" smtClean="0"/>
              <a:t>‹#›</a:t>
            </a:fld>
            <a:endParaRPr lang="en-US"/>
          </a:p>
        </p:txBody>
      </p:sp>
    </p:spTree>
    <p:extLst>
      <p:ext uri="{BB962C8B-B14F-4D97-AF65-F5344CB8AC3E}">
        <p14:creationId xmlns:p14="http://schemas.microsoft.com/office/powerpoint/2010/main" val="2442976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9EDE00-0B65-4F6E-A934-82B6AF9371EB}" type="slidenum">
              <a:rPr lang="en-US"/>
              <a:pPr/>
              <a:t>1</a:t>
            </a:fld>
            <a:endParaRPr lang="en-US"/>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p:txBody>
          <a:bodyPr/>
          <a:lstStyle/>
          <a:p>
            <a:r>
              <a:rPr lang="en-US" dirty="0"/>
              <a:t>This week we’re discussing effect modification. </a:t>
            </a:r>
          </a:p>
        </p:txBody>
      </p:sp>
    </p:spTree>
    <p:extLst>
      <p:ext uri="{BB962C8B-B14F-4D97-AF65-F5344CB8AC3E}">
        <p14:creationId xmlns:p14="http://schemas.microsoft.com/office/powerpoint/2010/main" val="2656214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this point, I hope you have developed an intuition about what effect modification is. Before getting into greater detail about effect modification </a:t>
            </a:r>
            <a:r>
              <a:rPr lang="en-US" i="1" dirty="0"/>
              <a:t>is</a:t>
            </a:r>
            <a:r>
              <a:rPr lang="en-US" dirty="0"/>
              <a:t>, I’m going to take a detour through how it is distinct from interaction. I’m warning you now, the distinction can seem subtle and a little difficult to wrap your mind around, but I will do my best to make it practically digestible. </a:t>
            </a:r>
          </a:p>
          <a:p>
            <a:endParaRPr lang="en-US" dirty="0"/>
          </a:p>
          <a:p>
            <a:endParaRPr lang="en-US" dirty="0"/>
          </a:p>
        </p:txBody>
      </p:sp>
      <p:sp>
        <p:nvSpPr>
          <p:cNvPr id="4" name="Slide Number Placeholder 3"/>
          <p:cNvSpPr>
            <a:spLocks noGrp="1"/>
          </p:cNvSpPr>
          <p:nvPr>
            <p:ph type="sldNum" sz="quarter" idx="5"/>
          </p:nvPr>
        </p:nvSpPr>
        <p:spPr/>
        <p:txBody>
          <a:bodyPr/>
          <a:lstStyle/>
          <a:p>
            <a:fld id="{0BEFEA89-A7E1-49A0-A3ED-DCED0C97B048}" type="slidenum">
              <a:rPr lang="en-US" smtClean="0"/>
              <a:t>10</a:t>
            </a:fld>
            <a:endParaRPr lang="en-US"/>
          </a:p>
        </p:txBody>
      </p:sp>
    </p:spTree>
    <p:extLst>
      <p:ext uri="{BB962C8B-B14F-4D97-AF65-F5344CB8AC3E}">
        <p14:creationId xmlns:p14="http://schemas.microsoft.com/office/powerpoint/2010/main" val="36157307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first definition of effect modification comes from A Dictionary of Epidemiology. Notice that this definition closely matches our example about asbestos and lung cancer.  It also directly tells us that effect-measure modification is a synonym. </a:t>
            </a:r>
          </a:p>
        </p:txBody>
      </p:sp>
      <p:sp>
        <p:nvSpPr>
          <p:cNvPr id="4" name="Slide Number Placeholder 3"/>
          <p:cNvSpPr>
            <a:spLocks noGrp="1"/>
          </p:cNvSpPr>
          <p:nvPr>
            <p:ph type="sldNum" sz="quarter" idx="5"/>
          </p:nvPr>
        </p:nvSpPr>
        <p:spPr/>
        <p:txBody>
          <a:bodyPr/>
          <a:lstStyle/>
          <a:p>
            <a:fld id="{0BEFEA89-A7E1-49A0-A3ED-DCED0C97B048}" type="slidenum">
              <a:rPr lang="en-US" smtClean="0"/>
              <a:t>11</a:t>
            </a:fld>
            <a:endParaRPr lang="en-US"/>
          </a:p>
        </p:txBody>
      </p:sp>
    </p:spTree>
    <p:extLst>
      <p:ext uri="{BB962C8B-B14F-4D97-AF65-F5344CB8AC3E}">
        <p14:creationId xmlns:p14="http://schemas.microsoft.com/office/powerpoint/2010/main" val="27991474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and ask the class what they think about this quote.]</a:t>
            </a:r>
          </a:p>
          <a:p>
            <a:endParaRPr lang="en-US" dirty="0"/>
          </a:p>
          <a:p>
            <a:r>
              <a:rPr lang="en-US" dirty="0"/>
              <a:t>In my opinion, the overall message is that effect-measure modification is a more precise way of saying effect modification.</a:t>
            </a:r>
          </a:p>
        </p:txBody>
      </p:sp>
      <p:sp>
        <p:nvSpPr>
          <p:cNvPr id="4" name="Slide Number Placeholder 3"/>
          <p:cNvSpPr>
            <a:spLocks noGrp="1"/>
          </p:cNvSpPr>
          <p:nvPr>
            <p:ph type="sldNum" sz="quarter" idx="5"/>
          </p:nvPr>
        </p:nvSpPr>
        <p:spPr/>
        <p:txBody>
          <a:bodyPr/>
          <a:lstStyle/>
          <a:p>
            <a:fld id="{0BEFEA89-A7E1-49A0-A3ED-DCED0C97B048}" type="slidenum">
              <a:rPr lang="en-US" smtClean="0"/>
              <a:t>12</a:t>
            </a:fld>
            <a:endParaRPr lang="en-US"/>
          </a:p>
        </p:txBody>
      </p:sp>
    </p:spTree>
    <p:extLst>
      <p:ext uri="{BB962C8B-B14F-4D97-AF65-F5344CB8AC3E}">
        <p14:creationId xmlns:p14="http://schemas.microsoft.com/office/powerpoint/2010/main" val="23542771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about our friend Miguel Hernan? What does he have to say about the two?</a:t>
            </a:r>
          </a:p>
          <a:p>
            <a:endParaRPr lang="en-US" dirty="0"/>
          </a:p>
          <a:p>
            <a:r>
              <a:rPr lang="en-US" dirty="0"/>
              <a:t>[Read and ask the class what they think about this quote.]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My reaction to this quote is very similar to my reaction after reading Rothman’s quote The overall message is that effect-measure modification is a more precise way of saying effect modification.</a:t>
            </a:r>
          </a:p>
        </p:txBody>
      </p:sp>
      <p:sp>
        <p:nvSpPr>
          <p:cNvPr id="4" name="Slide Number Placeholder 3"/>
          <p:cNvSpPr>
            <a:spLocks noGrp="1"/>
          </p:cNvSpPr>
          <p:nvPr>
            <p:ph type="sldNum" sz="quarter" idx="5"/>
          </p:nvPr>
        </p:nvSpPr>
        <p:spPr/>
        <p:txBody>
          <a:bodyPr/>
          <a:lstStyle/>
          <a:p>
            <a:fld id="{0BEFEA89-A7E1-49A0-A3ED-DCED0C97B048}" type="slidenum">
              <a:rPr lang="en-US" smtClean="0"/>
              <a:t>13</a:t>
            </a:fld>
            <a:endParaRPr lang="en-US"/>
          </a:p>
        </p:txBody>
      </p:sp>
    </p:spTree>
    <p:extLst>
      <p:ext uri="{BB962C8B-B14F-4D97-AF65-F5344CB8AC3E}">
        <p14:creationId xmlns:p14="http://schemas.microsoft.com/office/powerpoint/2010/main" val="15274790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let’s see what the very popular textbook, Modern Epidemiology, has to say about it.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[Read and ask the class what they think about this quote.]</a:t>
            </a:r>
          </a:p>
          <a:p>
            <a:endParaRPr lang="en-US" dirty="0"/>
          </a:p>
          <a:p>
            <a:r>
              <a:rPr lang="en-US" dirty="0"/>
              <a:t>Again, it seems like we should be able to use effect modification and effect-measure modification fairly interchangeably. They do go on to say, however, that the term effect modification is too ambiguous and advise using very specific terms that indicate the exact measure that is being modified. We’ll see why they say this shortly. </a:t>
            </a:r>
          </a:p>
        </p:txBody>
      </p:sp>
      <p:sp>
        <p:nvSpPr>
          <p:cNvPr id="4" name="Slide Number Placeholder 3"/>
          <p:cNvSpPr>
            <a:spLocks noGrp="1"/>
          </p:cNvSpPr>
          <p:nvPr>
            <p:ph type="sldNum" sz="quarter" idx="5"/>
          </p:nvPr>
        </p:nvSpPr>
        <p:spPr/>
        <p:txBody>
          <a:bodyPr/>
          <a:lstStyle/>
          <a:p>
            <a:fld id="{0BEFEA89-A7E1-49A0-A3ED-DCED0C97B048}" type="slidenum">
              <a:rPr lang="en-US" smtClean="0"/>
              <a:t>14</a:t>
            </a:fld>
            <a:endParaRPr lang="en-US"/>
          </a:p>
        </p:txBody>
      </p:sp>
    </p:spTree>
    <p:extLst>
      <p:ext uri="{BB962C8B-B14F-4D97-AF65-F5344CB8AC3E}">
        <p14:creationId xmlns:p14="http://schemas.microsoft.com/office/powerpoint/2010/main" val="5586775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it seems to me that effect-measure modification can reasonably be thought of as a synonym for effect modification, along with the terms heterogeneity of effects and subgroup effects. </a:t>
            </a:r>
          </a:p>
          <a:p>
            <a:endParaRPr lang="en-US" dirty="0"/>
          </a:p>
          <a:p>
            <a:r>
              <a:rPr lang="en-US" dirty="0"/>
              <a:t>All of these things describe a situation in which the magnitude and/or direction of the relationship between two variables, X and Y, is different within levels of a third variable, Z. This is the same situation we saw in the asbestos and lung cancer example. </a:t>
            </a:r>
          </a:p>
          <a:p>
            <a:endParaRPr lang="en-US" dirty="0"/>
          </a:p>
          <a:p>
            <a:r>
              <a:rPr lang="en-US" dirty="0"/>
              <a:t>However, that still leaves us needing to distinguish between effect modification and statistical and biological interaction. </a:t>
            </a:r>
          </a:p>
        </p:txBody>
      </p:sp>
      <p:sp>
        <p:nvSpPr>
          <p:cNvPr id="4" name="Slide Number Placeholder 3"/>
          <p:cNvSpPr>
            <a:spLocks noGrp="1"/>
          </p:cNvSpPr>
          <p:nvPr>
            <p:ph type="sldNum" sz="quarter" idx="5"/>
          </p:nvPr>
        </p:nvSpPr>
        <p:spPr/>
        <p:txBody>
          <a:bodyPr/>
          <a:lstStyle/>
          <a:p>
            <a:fld id="{A04CC895-3B19-1948-8213-A5CD87C5981C}" type="slidenum">
              <a:rPr lang="en-US" smtClean="0"/>
              <a:t>15</a:t>
            </a:fld>
            <a:endParaRPr lang="en-US"/>
          </a:p>
        </p:txBody>
      </p:sp>
    </p:spTree>
    <p:extLst>
      <p:ext uri="{BB962C8B-B14F-4D97-AF65-F5344CB8AC3E}">
        <p14:creationId xmlns:p14="http://schemas.microsoft.com/office/powerpoint/2010/main" val="41801091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formal distinction between effect modification and statistical interaction is sort subtle, pretty technical, and probably beyond the scope of this course.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BEFEA89-A7E1-49A0-A3ED-DCED0C97B048}" type="slidenum">
              <a:rPr lang="en-US" smtClean="0"/>
              <a:t>16</a:t>
            </a:fld>
            <a:endParaRPr lang="en-US"/>
          </a:p>
        </p:txBody>
      </p:sp>
    </p:spTree>
    <p:extLst>
      <p:ext uri="{BB962C8B-B14F-4D97-AF65-F5344CB8AC3E}">
        <p14:creationId xmlns:p14="http://schemas.microsoft.com/office/powerpoint/2010/main" val="37218731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EFEA89-A7E1-49A0-A3ED-DCED0C97B048}" type="slidenum">
              <a:rPr lang="en-US" smtClean="0"/>
              <a:t>17</a:t>
            </a:fld>
            <a:endParaRPr lang="en-US"/>
          </a:p>
        </p:txBody>
      </p:sp>
    </p:spTree>
    <p:extLst>
      <p:ext uri="{BB962C8B-B14F-4D97-AF65-F5344CB8AC3E}">
        <p14:creationId xmlns:p14="http://schemas.microsoft.com/office/powerpoint/2010/main" val="15990350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Note there is an asymmetry (i.e., one is more “important” than the other) between E and Q in the definition of effect modification: only the effect of one of the 2 exposures is principally in view, namely the effect of E on D. The role of the other exposure Q in the definition simply concerns whether the effect of primary interest varies across strata of this other exposure Q. In contrast to this definition of effect modification, the roles of E and Q in the definition of interaction are symmetric.</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Note further that in Definition 2, interventions on both E and Q are being considered. In the definition given for effect modification, only interventions on exposure E were being considered (setting E to e1 in contrast to setting E to e0) whereas interventions were not being considered for Q; the role of Q in Definition 1 for effect modification was that of a conditioning variable. Thus, Q is a conditioning variable in the definition of effect modification, and an intervention variable in the definition of interaction.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It has been shown that interactions (even causal interactions as given in Definition 2) on the risk difference or risk ratio or odds ratio scale need not correspond to interactions in any biologic or mechanistic sense. </a:t>
            </a:r>
          </a:p>
          <a:p>
            <a:endParaRPr lang="en-US" sz="1200" b="0" i="0" kern="1200" dirty="0">
              <a:solidFill>
                <a:schemeClr val="tx1"/>
              </a:solidFill>
              <a:effectLst/>
              <a:latin typeface="+mn-lt"/>
              <a:ea typeface="+mn-ea"/>
              <a:cs typeface="+mn-cs"/>
            </a:endParaRPr>
          </a:p>
          <a:p>
            <a:r>
              <a:rPr lang="en-US" dirty="0"/>
              <a:t>So this might be one of those times when you do the same thing either way, but your interpretation may be different.</a:t>
            </a:r>
          </a:p>
          <a:p>
            <a:endParaRPr lang="en-US" dirty="0"/>
          </a:p>
        </p:txBody>
      </p:sp>
      <p:sp>
        <p:nvSpPr>
          <p:cNvPr id="4" name="Slide Number Placeholder 3"/>
          <p:cNvSpPr>
            <a:spLocks noGrp="1"/>
          </p:cNvSpPr>
          <p:nvPr>
            <p:ph type="sldNum" sz="quarter" idx="5"/>
          </p:nvPr>
        </p:nvSpPr>
        <p:spPr/>
        <p:txBody>
          <a:bodyPr/>
          <a:lstStyle/>
          <a:p>
            <a:fld id="{0BEFEA89-A7E1-49A0-A3ED-DCED0C97B048}" type="slidenum">
              <a:rPr lang="en-US" smtClean="0"/>
              <a:t>18</a:t>
            </a:fld>
            <a:endParaRPr lang="en-US"/>
          </a:p>
        </p:txBody>
      </p:sp>
    </p:spTree>
    <p:extLst>
      <p:ext uri="{BB962C8B-B14F-4D97-AF65-F5344CB8AC3E}">
        <p14:creationId xmlns:p14="http://schemas.microsoft.com/office/powerpoint/2010/main" val="5829475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Here’s another way to think about it that may be useful.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[Read slide]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Problem is that a statistical interaction in a regression model can’t distinguish between these two distinct causal concepts.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There are more advanced analytic methods like standardization by weights that can distinguish them, but that’s beyond the scope of an MPH.</a:t>
            </a:r>
            <a:endParaRPr lang="en-US" dirty="0"/>
          </a:p>
          <a:p>
            <a:endParaRPr lang="en-US" dirty="0"/>
          </a:p>
        </p:txBody>
      </p:sp>
      <p:sp>
        <p:nvSpPr>
          <p:cNvPr id="4" name="Slide Number Placeholder 3"/>
          <p:cNvSpPr>
            <a:spLocks noGrp="1"/>
          </p:cNvSpPr>
          <p:nvPr>
            <p:ph type="sldNum" sz="quarter" idx="5"/>
          </p:nvPr>
        </p:nvSpPr>
        <p:spPr/>
        <p:txBody>
          <a:bodyPr/>
          <a:lstStyle/>
          <a:p>
            <a:fld id="{0BEFEA89-A7E1-49A0-A3ED-DCED0C97B048}" type="slidenum">
              <a:rPr lang="en-US" smtClean="0"/>
              <a:t>19</a:t>
            </a:fld>
            <a:endParaRPr lang="en-US"/>
          </a:p>
        </p:txBody>
      </p:sp>
    </p:spTree>
    <p:extLst>
      <p:ext uri="{BB962C8B-B14F-4D97-AF65-F5344CB8AC3E}">
        <p14:creationId xmlns:p14="http://schemas.microsoft.com/office/powerpoint/2010/main" val="1371883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Unlike the past few weeks, effect modification is NOT error in our measure of the truth. It’s not something we are trying to eliminate; rather, it’s something we are trying to understand.</a:t>
            </a:r>
          </a:p>
          <a:p>
            <a:endParaRPr lang="en-US" dirty="0"/>
          </a:p>
          <a:p>
            <a:r>
              <a:rPr lang="en-US" dirty="0"/>
              <a:t>** Socrative 1</a:t>
            </a:r>
          </a:p>
        </p:txBody>
      </p:sp>
      <p:sp>
        <p:nvSpPr>
          <p:cNvPr id="4" name="Slide Number Placeholder 3"/>
          <p:cNvSpPr>
            <a:spLocks noGrp="1"/>
          </p:cNvSpPr>
          <p:nvPr>
            <p:ph type="sldNum" sz="quarter" idx="5"/>
          </p:nvPr>
        </p:nvSpPr>
        <p:spPr/>
        <p:txBody>
          <a:bodyPr/>
          <a:lstStyle/>
          <a:p>
            <a:fld id="{A04CC895-3B19-1948-8213-A5CD87C5981C}" type="slidenum">
              <a:rPr lang="en-US" smtClean="0"/>
              <a:t>2</a:t>
            </a:fld>
            <a:endParaRPr lang="en-US"/>
          </a:p>
        </p:txBody>
      </p:sp>
    </p:spTree>
    <p:extLst>
      <p:ext uri="{BB962C8B-B14F-4D97-AF65-F5344CB8AC3E}">
        <p14:creationId xmlns:p14="http://schemas.microsoft.com/office/powerpoint/2010/main" val="10137787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 saw, previously (and may or may not fully understand) statistical interaction is distinct from effect modification in its mathematical definition. I think the takeaway messages that are important for us are given here.</a:t>
            </a:r>
          </a:p>
          <a:p>
            <a:endParaRPr lang="en-US" dirty="0"/>
          </a:p>
          <a:p>
            <a:r>
              <a:rPr lang="en-US" dirty="0"/>
              <a:t>But, if you find this super confusing, then just let it go for now. You aren’t going to be tested on it. And, in practice, the terms effect modification and interaction are often used synonymously.</a:t>
            </a:r>
          </a:p>
        </p:txBody>
      </p:sp>
      <p:sp>
        <p:nvSpPr>
          <p:cNvPr id="4" name="Slide Number Placeholder 3"/>
          <p:cNvSpPr>
            <a:spLocks noGrp="1"/>
          </p:cNvSpPr>
          <p:nvPr>
            <p:ph type="sldNum" sz="quarter" idx="5"/>
          </p:nvPr>
        </p:nvSpPr>
        <p:spPr/>
        <p:txBody>
          <a:bodyPr/>
          <a:lstStyle/>
          <a:p>
            <a:fld id="{A04CC895-3B19-1948-8213-A5CD87C5981C}" type="slidenum">
              <a:rPr lang="en-US" smtClean="0"/>
              <a:t>20</a:t>
            </a:fld>
            <a:endParaRPr lang="en-US"/>
          </a:p>
        </p:txBody>
      </p:sp>
    </p:spTree>
    <p:extLst>
      <p:ext uri="{BB962C8B-B14F-4D97-AF65-F5344CB8AC3E}">
        <p14:creationId xmlns:p14="http://schemas.microsoft.com/office/powerpoint/2010/main" val="18774743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there is yet another distinct form of interaction called biological interaction.</a:t>
            </a:r>
          </a:p>
          <a:p>
            <a:endParaRPr lang="en-US" dirty="0"/>
          </a:p>
          <a:p>
            <a:r>
              <a:rPr lang="en-US" dirty="0"/>
              <a:t>For biological interaction, you can think of the sufficient-component cause model. If a sufficient causal pie has more than one component cause, then both component causes interact to produce the outcome.</a:t>
            </a:r>
          </a:p>
        </p:txBody>
      </p:sp>
      <p:sp>
        <p:nvSpPr>
          <p:cNvPr id="4" name="Slide Number Placeholder 3"/>
          <p:cNvSpPr>
            <a:spLocks noGrp="1"/>
          </p:cNvSpPr>
          <p:nvPr>
            <p:ph type="sldNum" sz="quarter" idx="5"/>
          </p:nvPr>
        </p:nvSpPr>
        <p:spPr/>
        <p:txBody>
          <a:bodyPr/>
          <a:lstStyle/>
          <a:p>
            <a:fld id="{A04CC895-3B19-1948-8213-A5CD87C5981C}" type="slidenum">
              <a:rPr lang="en-US" smtClean="0"/>
              <a:t>21</a:t>
            </a:fld>
            <a:endParaRPr lang="en-US"/>
          </a:p>
        </p:txBody>
      </p:sp>
    </p:spTree>
    <p:extLst>
      <p:ext uri="{BB962C8B-B14F-4D97-AF65-F5344CB8AC3E}">
        <p14:creationId xmlns:p14="http://schemas.microsoft.com/office/powerpoint/2010/main" val="34944619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have (hopefully) detangled and clarified some terminology, let’s dive slightly deeper into some analytic details. </a:t>
            </a:r>
          </a:p>
          <a:p>
            <a:endParaRPr lang="en-US" dirty="0"/>
          </a:p>
          <a:p>
            <a:r>
              <a:rPr lang="en-US" dirty="0"/>
              <a:t>[Read slide]</a:t>
            </a:r>
          </a:p>
          <a:p>
            <a:endParaRPr lang="en-US" dirty="0"/>
          </a:p>
          <a:p>
            <a:r>
              <a:rPr lang="en-US" dirty="0"/>
              <a:t>Let me just start by saying something that may seem somewhat controversial or confusing. In one sense effect modification will almost always be present. So, when we talk about assessing effect modification, we typically aren’t talking about assessing </a:t>
            </a:r>
            <a:r>
              <a:rPr lang="en-US" i="1" dirty="0"/>
              <a:t>if</a:t>
            </a:r>
            <a:r>
              <a:rPr lang="en-US" i="0" dirty="0"/>
              <a:t> it is there or not. We are talking about investigating its scale and magnitude, and then thinking through the implication of what we find out about its scale and magnitude. For that reason, I kind of prefer to the term exploring to assessing.</a:t>
            </a:r>
          </a:p>
          <a:p>
            <a:endParaRPr lang="en-US" i="0" dirty="0"/>
          </a:p>
        </p:txBody>
      </p:sp>
      <p:sp>
        <p:nvSpPr>
          <p:cNvPr id="4" name="Slide Number Placeholder 3"/>
          <p:cNvSpPr>
            <a:spLocks noGrp="1"/>
          </p:cNvSpPr>
          <p:nvPr>
            <p:ph type="sldNum" sz="quarter" idx="5"/>
          </p:nvPr>
        </p:nvSpPr>
        <p:spPr/>
        <p:txBody>
          <a:bodyPr/>
          <a:lstStyle/>
          <a:p>
            <a:fld id="{0BEFEA89-A7E1-49A0-A3ED-DCED0C97B048}" type="slidenum">
              <a:rPr lang="en-US" smtClean="0"/>
              <a:t>22</a:t>
            </a:fld>
            <a:endParaRPr lang="en-US"/>
          </a:p>
        </p:txBody>
      </p:sp>
    </p:spTree>
    <p:extLst>
      <p:ext uri="{BB962C8B-B14F-4D97-AF65-F5344CB8AC3E}">
        <p14:creationId xmlns:p14="http://schemas.microsoft.com/office/powerpoint/2010/main" val="39055249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The quote on the previous slide tells us that effect modification, to some extent, will nearly always be present. This quote tells us something about why that’s the case. It is the case because when effect modification is not present on one scale, in many circumstances it </a:t>
            </a:r>
            <a:r>
              <a:rPr lang="en-US" i="1" dirty="0"/>
              <a:t>must </a:t>
            </a:r>
            <a:r>
              <a:rPr lang="en-US" i="0" dirty="0"/>
              <a:t>be present on another scale.</a:t>
            </a:r>
          </a:p>
          <a:p>
            <a:endParaRPr lang="en-US" i="0" dirty="0"/>
          </a:p>
          <a:p>
            <a:r>
              <a:rPr lang="en-US" i="0" dirty="0"/>
              <a:t>If you are interested, you can see the mathematical proof in the Modern Epidemiology textbook. We are just going to take this statement a face value for the purposes of this course. A more important question for us is, “what do we mean by scale?”</a:t>
            </a:r>
          </a:p>
          <a:p>
            <a:endParaRPr lang="en-US" i="0" dirty="0"/>
          </a:p>
          <a:p>
            <a:r>
              <a:rPr lang="en-US" i="0" dirty="0"/>
              <a:t>﻿As explained in Chapter 4, if both X and Z have effects and there is no modification (heterogeneity) of the risk differences for one factor by the other factor, there has to be modification of the risk ratios. Conversely, if X and Z have effects and there is no modification of the risk ratios, there has to be modification of the risk differences. Commonly, both the risk differences and risk ratios for one factor are heterogeneous across categories of the other. In that case, they may be modified in opposite directions, as seen in the example for asbestos and smoking.</a:t>
            </a:r>
          </a:p>
          <a:p>
            <a:endParaRPr lang="en-US" i="0" dirty="0"/>
          </a:p>
          <a:p>
            <a:r>
              <a:rPr lang="en-US" i="0" dirty="0"/>
              <a:t>Rothman, Kenneth J.. Modern Epidemiology (p. 72). </a:t>
            </a:r>
            <a:r>
              <a:rPr lang="en-US" i="0" dirty="0" err="1"/>
              <a:t>Lippincot</a:t>
            </a:r>
            <a:r>
              <a:rPr lang="en-US" i="0" dirty="0"/>
              <a:t> (Wolters Kluwer Health). Kindle Edition. </a:t>
            </a:r>
          </a:p>
        </p:txBody>
      </p:sp>
      <p:sp>
        <p:nvSpPr>
          <p:cNvPr id="4" name="Slide Number Placeholder 3"/>
          <p:cNvSpPr>
            <a:spLocks noGrp="1"/>
          </p:cNvSpPr>
          <p:nvPr>
            <p:ph type="sldNum" sz="quarter" idx="5"/>
          </p:nvPr>
        </p:nvSpPr>
        <p:spPr/>
        <p:txBody>
          <a:bodyPr/>
          <a:lstStyle/>
          <a:p>
            <a:fld id="{0BEFEA89-A7E1-49A0-A3ED-DCED0C97B048}" type="slidenum">
              <a:rPr lang="en-US" smtClean="0"/>
              <a:t>23</a:t>
            </a:fld>
            <a:endParaRPr lang="en-US"/>
          </a:p>
        </p:txBody>
      </p:sp>
    </p:spTree>
    <p:extLst>
      <p:ext uri="{BB962C8B-B14F-4D97-AF65-F5344CB8AC3E}">
        <p14:creationId xmlns:p14="http://schemas.microsoft.com/office/powerpoint/2010/main" val="488117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back to the module on measures of outcome occurrence? We talked about measuring outcome occurrence on one of two scales – additive or multiplicative. </a:t>
            </a:r>
          </a:p>
          <a:p>
            <a:endParaRPr lang="en-US" dirty="0"/>
          </a:p>
          <a:p>
            <a:r>
              <a:rPr lang="en-US" dirty="0"/>
              <a:t>We talked about risk differences being an additive measure of effect that is especially useful in the context of understanding disease burden and public health planning.</a:t>
            </a:r>
          </a:p>
          <a:p>
            <a:endParaRPr lang="en-US" dirty="0"/>
          </a:p>
          <a:p>
            <a:r>
              <a:rPr lang="en-US" dirty="0"/>
              <a:t>Additionally,  we’ve talked a lot about ratio measures of effect including risk ratios, rate ratios, and odds ratios. These are typically described as being most useful for understand disease etiology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a side note, there are other regression measures of effect that we haven’t yet learned about. These measures of effect may also be classified as additive or multiplicative. We aren’t going to discuss them today. For now, just know that they exist, and they can also be classified in this way.</a:t>
            </a:r>
          </a:p>
          <a:p>
            <a:endParaRPr lang="en-US" dirty="0"/>
          </a:p>
          <a:p>
            <a:r>
              <a:rPr lang="en-US" dirty="0"/>
              <a:t>When we use the measure types you see here to quantify outcome occurrence, we say that we are measuring occurrence on either an additive or multiplicative scale. </a:t>
            </a:r>
          </a:p>
          <a:p>
            <a:endParaRPr lang="en-US" dirty="0"/>
          </a:p>
          <a:p>
            <a:r>
              <a:rPr lang="en-US" dirty="0"/>
              <a:t>When we </a:t>
            </a:r>
            <a:r>
              <a:rPr lang="en-US" i="1" dirty="0"/>
              <a:t>compare</a:t>
            </a:r>
            <a:r>
              <a:rPr lang="en-US" i="0" dirty="0"/>
              <a:t> the measure types you see here to explore effect modification, we say that we are exploring (or assessing) effect modification on either a additive or multiplicative scale. </a:t>
            </a:r>
            <a:endParaRPr lang="en-US" dirty="0"/>
          </a:p>
        </p:txBody>
      </p:sp>
      <p:sp>
        <p:nvSpPr>
          <p:cNvPr id="4" name="Slide Number Placeholder 3"/>
          <p:cNvSpPr>
            <a:spLocks noGrp="1"/>
          </p:cNvSpPr>
          <p:nvPr>
            <p:ph type="sldNum" sz="quarter" idx="5"/>
          </p:nvPr>
        </p:nvSpPr>
        <p:spPr/>
        <p:txBody>
          <a:bodyPr/>
          <a:lstStyle/>
          <a:p>
            <a:fld id="{0BEFEA89-A7E1-49A0-A3ED-DCED0C97B048}" type="slidenum">
              <a:rPr lang="en-US" smtClean="0"/>
              <a:t>24</a:t>
            </a:fld>
            <a:endParaRPr lang="en-US"/>
          </a:p>
        </p:txBody>
      </p:sp>
    </p:spTree>
    <p:extLst>
      <p:ext uri="{BB962C8B-B14F-4D97-AF65-F5344CB8AC3E}">
        <p14:creationId xmlns:p14="http://schemas.microsoft.com/office/powerpoint/2010/main" val="7689787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When we make those comparisons, we can find multiple different types of relationships.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[Read slide]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the presence of qualitative effect modification, additive effect modification implies multiplicative effect modification, and vice versa. In the absence of qualitative effect modification, however, one can find effect modification on one scale (e.g., multiplicative) but not on the other (e.g., additive).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-Hernan</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BEFEA89-A7E1-49A0-A3ED-DCED0C97B048}" type="slidenum">
              <a:rPr lang="en-US" smtClean="0"/>
              <a:t>25</a:t>
            </a:fld>
            <a:endParaRPr lang="en-US"/>
          </a:p>
        </p:txBody>
      </p:sp>
    </p:spTree>
    <p:extLst>
      <p:ext uri="{BB962C8B-B14F-4D97-AF65-F5344CB8AC3E}">
        <p14:creationId xmlns:p14="http://schemas.microsoft.com/office/powerpoint/2010/main" val="36581141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in this module we learn about two different methods for exploring effect modification, which can typically be used to explore effect modification on either scale.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can explore homogeneity of effects across one or more other variables. Although, there are some exceptions. For example, ﻿in a case-control study, the homogeneity strategy can generally be used to assess effect modification on the multiplicative scale only (</a:t>
            </a:r>
            <a:r>
              <a:rPr lang="en-US" dirty="0" err="1"/>
              <a:t>Szklo</a:t>
            </a:r>
            <a:r>
              <a:rPr lang="en-US" dirty="0"/>
              <a:t>, </a:t>
            </a:r>
            <a:r>
              <a:rPr lang="en-US" dirty="0" err="1"/>
              <a:t>Moyses,Nieto</a:t>
            </a:r>
            <a:r>
              <a:rPr lang="en-US" dirty="0"/>
              <a:t>, F. Javier. Epidemiology (Kindle Locations 5776-5777). Jones &amp; Bartlett Learning. Kindle Edition).</a:t>
            </a:r>
          </a:p>
          <a:p>
            <a:endParaRPr lang="en-US" dirty="0"/>
          </a:p>
          <a:p>
            <a:r>
              <a:rPr lang="en-US" dirty="0"/>
              <a:t>We can also explore differences between observed and expect joint effects.</a:t>
            </a:r>
          </a:p>
          <a:p>
            <a:endParaRPr lang="en-US" dirty="0"/>
          </a:p>
          <a:p>
            <a:endParaRPr lang="en-US" dirty="0"/>
          </a:p>
        </p:txBody>
      </p:sp>
      <p:sp>
        <p:nvSpPr>
          <p:cNvPr id="4" name="Slide Number Placeholder 3"/>
          <p:cNvSpPr>
            <a:spLocks noGrp="1"/>
          </p:cNvSpPr>
          <p:nvPr>
            <p:ph type="sldNum" sz="quarter" idx="5"/>
          </p:nvPr>
        </p:nvSpPr>
        <p:spPr/>
        <p:txBody>
          <a:bodyPr/>
          <a:lstStyle/>
          <a:p>
            <a:fld id="{0BEFEA89-A7E1-49A0-A3ED-DCED0C97B048}" type="slidenum">
              <a:rPr lang="en-US" smtClean="0"/>
              <a:t>26</a:t>
            </a:fld>
            <a:endParaRPr lang="en-US"/>
          </a:p>
        </p:txBody>
      </p:sp>
    </p:spTree>
    <p:extLst>
      <p:ext uri="{BB962C8B-B14F-4D97-AF65-F5344CB8AC3E}">
        <p14:creationId xmlns:p14="http://schemas.microsoft.com/office/powerpoint/2010/main" val="10659582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example from the beginning of this discussion. Did we explore effect modification here on an additive or multiplicative scale? Multiplicative (RR).</a:t>
            </a:r>
          </a:p>
          <a:p>
            <a:endParaRPr lang="en-US" dirty="0"/>
          </a:p>
          <a:p>
            <a:r>
              <a:rPr lang="en-US" dirty="0"/>
              <a:t>Which method did we use to to explore effect modification – homogeneity of effects or comparing observed and expected joint effects? Homogeneity of effects.</a:t>
            </a:r>
          </a:p>
        </p:txBody>
      </p:sp>
      <p:sp>
        <p:nvSpPr>
          <p:cNvPr id="4" name="Slide Number Placeholder 3"/>
          <p:cNvSpPr>
            <a:spLocks noGrp="1"/>
          </p:cNvSpPr>
          <p:nvPr>
            <p:ph type="sldNum" sz="quarter" idx="5"/>
          </p:nvPr>
        </p:nvSpPr>
        <p:spPr/>
        <p:txBody>
          <a:bodyPr/>
          <a:lstStyle/>
          <a:p>
            <a:fld id="{0BEFEA89-A7E1-49A0-A3ED-DCED0C97B048}" type="slidenum">
              <a:rPr lang="en-US" smtClean="0"/>
              <a:t>27</a:t>
            </a:fld>
            <a:endParaRPr lang="en-US"/>
          </a:p>
        </p:txBody>
      </p:sp>
    </p:spTree>
    <p:extLst>
      <p:ext uri="{BB962C8B-B14F-4D97-AF65-F5344CB8AC3E}">
        <p14:creationId xmlns:p14="http://schemas.microsoft.com/office/powerpoint/2010/main" val="30996883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we could have also explored effect modification on the additive scale by comparing risk differences between smokers and non-smokers like this.</a:t>
            </a:r>
          </a:p>
          <a:p>
            <a:endParaRPr lang="en-US" dirty="0"/>
          </a:p>
          <a:p>
            <a:r>
              <a:rPr lang="en-US" dirty="0"/>
              <a:t>We can see that the risk is 20 / 1,000 among asbestos workers who smoked, and it is 10 / 1,000 in workers who smoked and did not work with asbestos. </a:t>
            </a:r>
          </a:p>
          <a:p>
            <a:endParaRPr lang="en-US" dirty="0"/>
          </a:p>
          <a:p>
            <a:r>
              <a:rPr lang="en-US" dirty="0"/>
              <a:t>We can also see that among nonsmoking asbestos workers, this risk is 3 / 1,000, and the corresponding risk is 1 / 1,000 in nonsmoking workers who did not work with asbestos. </a:t>
            </a:r>
          </a:p>
          <a:p>
            <a:endParaRPr lang="en-US" dirty="0"/>
          </a:p>
          <a:p>
            <a:r>
              <a:rPr lang="en-US" dirty="0"/>
              <a:t>The risk ratio association between asbestos exposure and lung cancer is then 2 in smokers, less than the risk ratio of 3 in non-smokers.</a:t>
            </a:r>
          </a:p>
          <a:p>
            <a:endParaRPr lang="en-US" dirty="0"/>
          </a:p>
          <a:p>
            <a:r>
              <a:rPr lang="en-US" dirty="0"/>
              <a:t>Further, the risk difference is 0.01 or 10 per 1,000 in smokers, greater than the risk difference of 0.002 or 2 per 1,000 among non-smokers. </a:t>
            </a:r>
          </a:p>
          <a:p>
            <a:endParaRPr lang="en-US" dirty="0"/>
          </a:p>
          <a:p>
            <a:r>
              <a:rPr lang="en-US" dirty="0"/>
              <a:t>﻿Thus, when using the ratio measure, it appears that the association between asbestos exposure and lung cancer risk is greater in nonsmokers than smokers. When using the difference measure, however, it appears that the association is considerably less for nonsmokers than for smokers.</a:t>
            </a:r>
          </a:p>
          <a:p>
            <a:endParaRPr lang="en-US" dirty="0"/>
          </a:p>
          <a:p>
            <a:r>
              <a:rPr lang="en-US" dirty="0"/>
              <a:t>Rothman, Kenneth J.. Modern Epidemiology (p. 71). </a:t>
            </a:r>
            <a:r>
              <a:rPr lang="en-US" dirty="0" err="1"/>
              <a:t>Lippincot</a:t>
            </a:r>
            <a:r>
              <a:rPr lang="en-US" dirty="0"/>
              <a:t> (Wolters Kluwer Health). Kindle Edition. </a:t>
            </a:r>
          </a:p>
          <a:p>
            <a:endParaRPr lang="en-US" dirty="0"/>
          </a:p>
          <a:p>
            <a:endParaRPr lang="en-US" dirty="0"/>
          </a:p>
          <a:p>
            <a:r>
              <a:rPr lang="en-US" dirty="0"/>
              <a:t>Highlight:</a:t>
            </a:r>
          </a:p>
          <a:p>
            <a:endParaRPr lang="en-US" dirty="0"/>
          </a:p>
          <a:p>
            <a:r>
              <a:rPr lang="en-US" dirty="0"/>
              <a:t>Overall, cancer is higher in smokers (20 and 10 vs. 3 and 1)</a:t>
            </a:r>
          </a:p>
          <a:p>
            <a:r>
              <a:rPr lang="en-US" dirty="0"/>
              <a:t>The RR is different within strata – effect modification on the multiplicative scale.</a:t>
            </a:r>
          </a:p>
          <a:p>
            <a:r>
              <a:rPr lang="en-US" dirty="0"/>
              <a:t>The RD is different within strata – effect modification on the additive scale.</a:t>
            </a:r>
          </a:p>
          <a:p>
            <a:r>
              <a:rPr lang="en-US" dirty="0"/>
              <a:t>The RR is higher in Non-smokers (When it isn’t smoking, it has to be something). </a:t>
            </a:r>
          </a:p>
          <a:p>
            <a:r>
              <a:rPr lang="en-US" dirty="0"/>
              <a:t>The RD is higher in smokers (Smoking is bad. Smoking and asbestos is really bad).</a:t>
            </a:r>
          </a:p>
          <a:p>
            <a:endParaRPr lang="en-US" dirty="0"/>
          </a:p>
          <a:p>
            <a:r>
              <a:rPr lang="en-US" dirty="0"/>
              <a:t>Main idea: Not the same within strata.</a:t>
            </a:r>
          </a:p>
          <a:p>
            <a:endParaRPr lang="en-US" dirty="0"/>
          </a:p>
          <a:p>
            <a:r>
              <a:rPr lang="en-US" dirty="0"/>
              <a:t>** Socrative ?</a:t>
            </a:r>
          </a:p>
          <a:p>
            <a:endParaRPr lang="en-US" dirty="0"/>
          </a:p>
          <a:p>
            <a:endParaRPr lang="en-US" dirty="0"/>
          </a:p>
        </p:txBody>
      </p:sp>
      <p:sp>
        <p:nvSpPr>
          <p:cNvPr id="4" name="Slide Number Placeholder 3"/>
          <p:cNvSpPr>
            <a:spLocks noGrp="1"/>
          </p:cNvSpPr>
          <p:nvPr>
            <p:ph type="sldNum" sz="quarter" idx="5"/>
          </p:nvPr>
        </p:nvSpPr>
        <p:spPr/>
        <p:txBody>
          <a:bodyPr/>
          <a:lstStyle/>
          <a:p>
            <a:fld id="{0BEFEA89-A7E1-49A0-A3ED-DCED0C97B048}" type="slidenum">
              <a:rPr lang="en-US" smtClean="0"/>
              <a:t>28</a:t>
            </a:fld>
            <a:endParaRPr lang="en-US"/>
          </a:p>
        </p:txBody>
      </p:sp>
    </p:spTree>
    <p:extLst>
      <p:ext uri="{BB962C8B-B14F-4D97-AF65-F5344CB8AC3E}">
        <p14:creationId xmlns:p14="http://schemas.microsoft.com/office/powerpoint/2010/main" val="16693121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We can also compare joint and expected effects. ﻿First, let's use our data to create a new table that includes lung cancer deaths by exposure status – both exposure to smoking and exposure to asbestos dust.</a:t>
            </a:r>
          </a:p>
          <a:p>
            <a:pPr algn="l"/>
            <a:endParaRPr lang="en-US" dirty="0"/>
          </a:p>
          <a:p>
            <a:pPr algn="l"/>
            <a:r>
              <a:rPr lang="en-US" dirty="0"/>
              <a:t>How many lung cancer deaths occurred among workers who did not smoke and were not exposed to asbestos? 1</a:t>
            </a:r>
          </a:p>
          <a:p>
            <a:pPr algn="l"/>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 many lung cancer deaths occurred among workers who did not smoke, but were exposed to asbestos? 3</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 many lung cancer deaths occurred among workers who smoked and were not exposed to asbestos? 10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Finally, how many lung cancer deaths occurred among workers who smoked and were exposed to asbestos? 20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algn="l"/>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BEFEA89-A7E1-49A0-A3ED-DCED0C97B048}" type="slidenum">
              <a:rPr lang="en-US" smtClean="0"/>
              <a:t>29</a:t>
            </a:fld>
            <a:endParaRPr lang="en-US"/>
          </a:p>
        </p:txBody>
      </p:sp>
    </p:spTree>
    <p:extLst>
      <p:ext uri="{BB962C8B-B14F-4D97-AF65-F5344CB8AC3E}">
        <p14:creationId xmlns:p14="http://schemas.microsoft.com/office/powerpoint/2010/main" val="277154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some ways, this is a very simple lesson. In other ways, it can be very confusing (although, I’m going to try to help with that). For starters, the term “effect modification” is used inconsistently by different people and different resources, and other terms are often used to mean the same thing effect modification means (sometimes incorrectly). Additionally, the term “effect modification” is sometimes used to describe concepts that are technically distinct from effect modification. </a:t>
            </a:r>
          </a:p>
          <a:p>
            <a:endParaRPr lang="en-US" dirty="0"/>
          </a:p>
          <a:p>
            <a:r>
              <a:rPr lang="en-US" dirty="0"/>
              <a:t>Some of the other terms you may hear are effect-measure modification, heterogeneity of effects, subgroup effects, and interaction.</a:t>
            </a:r>
          </a:p>
          <a:p>
            <a:endParaRPr lang="en-US" dirty="0"/>
          </a:p>
          <a:p>
            <a:r>
              <a:rPr lang="en-US" dirty="0"/>
              <a:t>We will discuss the ways in which you can draw distinctions between these terms soon, but first I want to make sure we develop an intuition for what effect modification is.</a:t>
            </a:r>
          </a:p>
          <a:p>
            <a:endParaRPr lang="en-US" dirty="0"/>
          </a:p>
        </p:txBody>
      </p:sp>
      <p:sp>
        <p:nvSpPr>
          <p:cNvPr id="4" name="Slide Number Placeholder 3"/>
          <p:cNvSpPr>
            <a:spLocks noGrp="1"/>
          </p:cNvSpPr>
          <p:nvPr>
            <p:ph type="sldNum" sz="quarter" idx="5"/>
          </p:nvPr>
        </p:nvSpPr>
        <p:spPr/>
        <p:txBody>
          <a:bodyPr/>
          <a:lstStyle/>
          <a:p>
            <a:fld id="{0BEFEA89-A7E1-49A0-A3ED-DCED0C97B048}" type="slidenum">
              <a:rPr lang="en-US" smtClean="0"/>
              <a:t>3</a:t>
            </a:fld>
            <a:endParaRPr lang="en-US"/>
          </a:p>
        </p:txBody>
      </p:sp>
    </p:spTree>
    <p:extLst>
      <p:ext uri="{BB962C8B-B14F-4D97-AF65-F5344CB8AC3E}">
        <p14:creationId xmlns:p14="http://schemas.microsoft.com/office/powerpoint/2010/main" val="27355114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when there is no effect modification, we </a:t>
            </a:r>
            <a:r>
              <a:rPr lang="en-US" i="1" dirty="0"/>
              <a:t>expect</a:t>
            </a:r>
            <a:r>
              <a:rPr lang="en-US" dirty="0"/>
              <a:t> the combined effects of our two exposures to simply equal the combination of their individual effects. On an additive scale, we combine the individual effects by addition.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the top left corner of our table, we see that one person died who did not have exposure to smoking or asbestos. This tells us that there must be at least one sufficient cause set for lung cancer that includes neither smoking nor asbestos. We sometimes call that our baseline risk with respect to smoking and asbestos. Another way to think about it is an estimate of what lung cancer risk would be if we magically got rid of smoking and asbestos, but everything else stayed the same. We will designate this cell the reference cell.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top right corner of our table tells us about the risk of lung cancer among people exposed to asbestos in the absence of smoking.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bottom left corner of our table tells us about the risk of lung cancer among smokers in the absence of asbestos exposure.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Finally, the bottom right corner of our table tells us about the risk of lung cancer among people who smoked </a:t>
            </a:r>
            <a:r>
              <a:rPr lang="en-US" i="1" dirty="0"/>
              <a:t>and</a:t>
            </a:r>
            <a:r>
              <a:rPr lang="en-US" i="0" dirty="0"/>
              <a:t> were exposed to asbestos.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Remember, that we said that </a:t>
            </a:r>
            <a:r>
              <a:rPr lang="en-US" dirty="0"/>
              <a:t>when there is no effect modification, we </a:t>
            </a:r>
            <a:r>
              <a:rPr lang="en-US" i="1" dirty="0"/>
              <a:t>expect</a:t>
            </a:r>
            <a:r>
              <a:rPr lang="en-US" dirty="0"/>
              <a:t> the combined </a:t>
            </a:r>
            <a:r>
              <a:rPr lang="en-US" i="1" dirty="0"/>
              <a:t>effects</a:t>
            </a:r>
            <a:r>
              <a:rPr lang="en-US" dirty="0"/>
              <a:t> of our two exposures to simply equal the combination of their individual effects. On an additive scale, the effect of interest could be the risk difference.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observed risk difference in the second table represent the differences in the observed absolute incidence between each category and the reference category. </a:t>
            </a:r>
            <a:endParaRPr lang="en-US" b="1" dirty="0"/>
          </a:p>
        </p:txBody>
      </p:sp>
      <p:sp>
        <p:nvSpPr>
          <p:cNvPr id="4" name="Slide Number Placeholder 3"/>
          <p:cNvSpPr>
            <a:spLocks noGrp="1"/>
          </p:cNvSpPr>
          <p:nvPr>
            <p:ph type="sldNum" sz="quarter" idx="5"/>
          </p:nvPr>
        </p:nvSpPr>
        <p:spPr/>
        <p:txBody>
          <a:bodyPr/>
          <a:lstStyle/>
          <a:p>
            <a:fld id="{0BEFEA89-A7E1-49A0-A3ED-DCED0C97B048}" type="slidenum">
              <a:rPr lang="en-US" smtClean="0"/>
              <a:t>30</a:t>
            </a:fld>
            <a:endParaRPr lang="en-US"/>
          </a:p>
        </p:txBody>
      </p:sp>
    </p:spTree>
    <p:extLst>
      <p:ext uri="{BB962C8B-B14F-4D97-AF65-F5344CB8AC3E}">
        <p14:creationId xmlns:p14="http://schemas.microsoft.com/office/powerpoint/2010/main" val="41180691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Once again, when there is no effect modification, we </a:t>
            </a:r>
            <a:r>
              <a:rPr lang="en-US" i="1" dirty="0"/>
              <a:t>expect</a:t>
            </a:r>
            <a:r>
              <a:rPr lang="en-US" dirty="0"/>
              <a:t> the combined effects of our two exposures to simply equal the combination of their individual effects. On an additive scale, we combine the individual effects by addition.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already decided that the individual effects of smoking and of asbestos on an additive scale were located in the corners of our table.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also said that when we are exploring effect modification on an additive scale, we combine the individual effects by addition.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Therefore, the expected joint risk difference of 11 / 1,000, which is lower than the observed joint risk difference of 19 / 1,000. This is effect modification </a:t>
            </a:r>
            <a:r>
              <a:rPr lang="en-US" i="1" dirty="0"/>
              <a:t>on the additive scale</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let’s explore multiplicative interaction using the comparison of observed and expected joint effects method.</a:t>
            </a:r>
          </a:p>
        </p:txBody>
      </p:sp>
      <p:sp>
        <p:nvSpPr>
          <p:cNvPr id="4" name="Slide Number Placeholder 3"/>
          <p:cNvSpPr>
            <a:spLocks noGrp="1"/>
          </p:cNvSpPr>
          <p:nvPr>
            <p:ph type="sldNum" sz="quarter" idx="5"/>
          </p:nvPr>
        </p:nvSpPr>
        <p:spPr/>
        <p:txBody>
          <a:bodyPr/>
          <a:lstStyle/>
          <a:p>
            <a:fld id="{0BEFEA89-A7E1-49A0-A3ED-DCED0C97B048}" type="slidenum">
              <a:rPr lang="en-US" smtClean="0"/>
              <a:t>31</a:t>
            </a:fld>
            <a:endParaRPr lang="en-US"/>
          </a:p>
        </p:txBody>
      </p:sp>
    </p:spTree>
    <p:extLst>
      <p:ext uri="{BB962C8B-B14F-4D97-AF65-F5344CB8AC3E}">
        <p14:creationId xmlns:p14="http://schemas.microsoft.com/office/powerpoint/2010/main" val="22730652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The first step, using our data to create a new table that includes lung cancer deaths by exposure status – both exposure to smoking and exposure to asbestos dust is the same as before.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algn="l"/>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BEFEA89-A7E1-49A0-A3ED-DCED0C97B048}" type="slidenum">
              <a:rPr lang="en-US" smtClean="0"/>
              <a:t>32</a:t>
            </a:fld>
            <a:endParaRPr lang="en-US"/>
          </a:p>
        </p:txBody>
      </p:sp>
    </p:spTree>
    <p:extLst>
      <p:ext uri="{BB962C8B-B14F-4D97-AF65-F5344CB8AC3E}">
        <p14:creationId xmlns:p14="http://schemas.microsoft.com/office/powerpoint/2010/main" val="31521599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Once again, when there is no effect modification, we </a:t>
            </a:r>
            <a:r>
              <a:rPr lang="en-US" i="1" dirty="0"/>
              <a:t>expect</a:t>
            </a:r>
            <a:r>
              <a:rPr lang="en-US" dirty="0"/>
              <a:t> the combined effects of our two exposures to simply equal the combination of their individual effects. On an multiplicative scale, we combine the individual effects by multiplication.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the top left corner of our table, we see that one person died who did not have exposure to smoking or asbestos. This cell will still be designated the reference cell.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Remember, that we said that </a:t>
            </a:r>
            <a:r>
              <a:rPr lang="en-US" dirty="0"/>
              <a:t>when there is no effect modification, we </a:t>
            </a:r>
            <a:r>
              <a:rPr lang="en-US" i="1" dirty="0"/>
              <a:t>expect</a:t>
            </a:r>
            <a:r>
              <a:rPr lang="en-US" dirty="0"/>
              <a:t> the combined </a:t>
            </a:r>
            <a:r>
              <a:rPr lang="en-US" i="1" dirty="0"/>
              <a:t>effects</a:t>
            </a:r>
            <a:r>
              <a:rPr lang="en-US" dirty="0"/>
              <a:t> of our two exposures to simply equal the combination of their individual effects. On a multiplicative scale, the effect of interest could be the risk ratio.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observed risk ratios in the second table represent the ratio of the observed incidence between each category and the reference category. </a:t>
            </a:r>
            <a:endParaRPr lang="en-US" b="1" dirty="0"/>
          </a:p>
        </p:txBody>
      </p:sp>
      <p:sp>
        <p:nvSpPr>
          <p:cNvPr id="4" name="Slide Number Placeholder 3"/>
          <p:cNvSpPr>
            <a:spLocks noGrp="1"/>
          </p:cNvSpPr>
          <p:nvPr>
            <p:ph type="sldNum" sz="quarter" idx="5"/>
          </p:nvPr>
        </p:nvSpPr>
        <p:spPr/>
        <p:txBody>
          <a:bodyPr/>
          <a:lstStyle/>
          <a:p>
            <a:fld id="{0BEFEA89-A7E1-49A0-A3ED-DCED0C97B048}" type="slidenum">
              <a:rPr lang="en-US" smtClean="0"/>
              <a:t>33</a:t>
            </a:fld>
            <a:endParaRPr lang="en-US"/>
          </a:p>
        </p:txBody>
      </p:sp>
    </p:spTree>
    <p:extLst>
      <p:ext uri="{BB962C8B-B14F-4D97-AF65-F5344CB8AC3E}">
        <p14:creationId xmlns:p14="http://schemas.microsoft.com/office/powerpoint/2010/main" val="16959195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Once again, when there is no effect modification, we </a:t>
            </a:r>
            <a:r>
              <a:rPr lang="en-US" i="1" dirty="0"/>
              <a:t>expect</a:t>
            </a:r>
            <a:r>
              <a:rPr lang="en-US" dirty="0"/>
              <a:t> the combined effects of our two exposures to simply equal the combination of their individual effects. On an multiplicative scale, we combine the individual effects by multiplication.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already decided that the individual effects of smoking and of asbestos on an multiplicative scale were located in the corners of our table.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also said that when we are exploring effect modification on an multiplicative scale, we combine the individual effects by multiplication.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Therefore the expected joint risk ratio is 30, which is higher than the observed risk ratio of 20. This is effect modification </a:t>
            </a:r>
            <a:r>
              <a:rPr lang="en-US" i="1" dirty="0"/>
              <a:t>on the multiplicative scale</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0BEFEA89-A7E1-49A0-A3ED-DCED0C97B048}" type="slidenum">
              <a:rPr lang="en-US" smtClean="0"/>
              <a:t>34</a:t>
            </a:fld>
            <a:endParaRPr lang="en-US"/>
          </a:p>
        </p:txBody>
      </p:sp>
    </p:spTree>
    <p:extLst>
      <p:ext uri="{BB962C8B-B14F-4D97-AF65-F5344CB8AC3E}">
        <p14:creationId xmlns:p14="http://schemas.microsoft.com/office/powerpoint/2010/main" val="7774215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Soctrative</a:t>
            </a:r>
            <a:r>
              <a:rPr lang="en-US" sz="1200" b="0" i="0" kern="1200" dirty="0">
                <a:solidFill>
                  <a:schemeClr val="tx1"/>
                </a:solidFill>
                <a:effectLst/>
                <a:latin typeface="+mn-lt"/>
                <a:ea typeface="+mn-ea"/>
                <a:cs typeface="+mn-cs"/>
              </a:rPr>
              <a:t> 4</a:t>
            </a:r>
            <a:endParaRPr lang="en-US" dirty="0"/>
          </a:p>
          <a:p>
            <a:endParaRPr lang="en-US" dirty="0"/>
          </a:p>
        </p:txBody>
      </p:sp>
      <p:sp>
        <p:nvSpPr>
          <p:cNvPr id="4" name="Slide Number Placeholder 3"/>
          <p:cNvSpPr>
            <a:spLocks noGrp="1"/>
          </p:cNvSpPr>
          <p:nvPr>
            <p:ph type="sldNum" sz="quarter" idx="5"/>
          </p:nvPr>
        </p:nvSpPr>
        <p:spPr/>
        <p:txBody>
          <a:bodyPr/>
          <a:lstStyle/>
          <a:p>
            <a:fld id="{0BEFEA89-A7E1-49A0-A3ED-DCED0C97B048}" type="slidenum">
              <a:rPr lang="en-US" smtClean="0"/>
              <a:t>35</a:t>
            </a:fld>
            <a:endParaRPr lang="en-US"/>
          </a:p>
        </p:txBody>
      </p:sp>
    </p:spTree>
    <p:extLst>
      <p:ext uri="{BB962C8B-B14F-4D97-AF65-F5344CB8AC3E}">
        <p14:creationId xmlns:p14="http://schemas.microsoft.com/office/powerpoint/2010/main" val="125027368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no clear-cut rule exists regarding whether to adjust in the presence of heterogeneity, consideration of the following question may be helpful: “Given heterogeneity of this magnitude, am I willing to report an average (adjusted) effect that is reasonably representative of all strata of the study population formed on the basis of the suspected effect modifier?” </a:t>
            </a:r>
          </a:p>
          <a:p>
            <a:endParaRPr lang="en-US" dirty="0"/>
          </a:p>
          <a:p>
            <a:r>
              <a:rPr lang="en-US" dirty="0"/>
              <a:t>Also see table 6-24.</a:t>
            </a:r>
          </a:p>
          <a:p>
            <a:endParaRPr lang="en-US" dirty="0"/>
          </a:p>
          <a:p>
            <a:r>
              <a:rPr lang="en-US" dirty="0" err="1"/>
              <a:t>Szklo</a:t>
            </a:r>
            <a:r>
              <a:rPr lang="en-US" dirty="0"/>
              <a:t>, </a:t>
            </a:r>
            <a:r>
              <a:rPr lang="en-US" dirty="0" err="1"/>
              <a:t>Moyses,Nieto</a:t>
            </a:r>
            <a:r>
              <a:rPr lang="en-US" dirty="0"/>
              <a:t>, F. Javier. Epidemiology (Kindle Locations 6200-6203). Jones &amp; Bartlett Learning. Kindle Edition. </a:t>
            </a:r>
          </a:p>
          <a:p>
            <a:endParaRPr lang="en-US" dirty="0"/>
          </a:p>
          <a:p>
            <a:r>
              <a:rPr lang="en-US" dirty="0"/>
              <a:t>Again, there is no rule of thumb. It requires subject matter expertise and a certain level of comfort with uncertainty. Would I </a:t>
            </a:r>
            <a:r>
              <a:rPr lang="en-US" i="1" dirty="0"/>
              <a:t>do</a:t>
            </a:r>
            <a:r>
              <a:rPr lang="en-US" i="0" dirty="0"/>
              <a:t> anything different based on knowing this? If not, pool.</a:t>
            </a:r>
          </a:p>
        </p:txBody>
      </p:sp>
      <p:sp>
        <p:nvSpPr>
          <p:cNvPr id="4" name="Slide Number Placeholder 3"/>
          <p:cNvSpPr>
            <a:spLocks noGrp="1"/>
          </p:cNvSpPr>
          <p:nvPr>
            <p:ph type="sldNum" sz="quarter" idx="5"/>
          </p:nvPr>
        </p:nvSpPr>
        <p:spPr/>
        <p:txBody>
          <a:bodyPr/>
          <a:lstStyle/>
          <a:p>
            <a:fld id="{0BEFEA89-A7E1-49A0-A3ED-DCED0C97B048}" type="slidenum">
              <a:rPr lang="en-US" smtClean="0"/>
              <a:t>36</a:t>
            </a:fld>
            <a:endParaRPr lang="en-US"/>
          </a:p>
        </p:txBody>
      </p:sp>
    </p:spTree>
    <p:extLst>
      <p:ext uri="{BB962C8B-B14F-4D97-AF65-F5344CB8AC3E}">
        <p14:creationId xmlns:p14="http://schemas.microsoft.com/office/powerpoint/2010/main" val="149045338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Additive </a:t>
            </a:r>
            <a:r>
              <a:rPr lang="en-US"/>
              <a:t>or multiplicative? </a:t>
            </a:r>
            <a:r>
              <a:rPr lang="en-US" dirty="0"/>
              <a:t>Both are important, depending on your question. Therefore, you should often consider reporting information about both additive and multiplicative effect modification. </a:t>
            </a:r>
          </a:p>
        </p:txBody>
      </p:sp>
      <p:sp>
        <p:nvSpPr>
          <p:cNvPr id="4" name="Slide Number Placeholder 3"/>
          <p:cNvSpPr>
            <a:spLocks noGrp="1"/>
          </p:cNvSpPr>
          <p:nvPr>
            <p:ph type="sldNum" sz="quarter" idx="5"/>
          </p:nvPr>
        </p:nvSpPr>
        <p:spPr/>
        <p:txBody>
          <a:bodyPr/>
          <a:lstStyle/>
          <a:p>
            <a:fld id="{0BEFEA89-A7E1-49A0-A3ED-DCED0C97B048}" type="slidenum">
              <a:rPr lang="en-US" smtClean="0"/>
              <a:t>37</a:t>
            </a:fld>
            <a:endParaRPr lang="en-US"/>
          </a:p>
        </p:txBody>
      </p:sp>
    </p:spTree>
    <p:extLst>
      <p:ext uri="{BB962C8B-B14F-4D97-AF65-F5344CB8AC3E}">
        <p14:creationId xmlns:p14="http://schemas.microsoft.com/office/powerpoint/2010/main" val="6431900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EFEA89-A7E1-49A0-A3ED-DCED0C97B048}" type="slidenum">
              <a:rPr lang="en-US" smtClean="0"/>
              <a:t>38</a:t>
            </a:fld>
            <a:endParaRPr lang="en-US"/>
          </a:p>
        </p:txBody>
      </p:sp>
    </p:spTree>
    <p:extLst>
      <p:ext uri="{BB962C8B-B14F-4D97-AF65-F5344CB8AC3E}">
        <p14:creationId xmlns:p14="http://schemas.microsoft.com/office/powerpoint/2010/main" val="16431871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doing so, however, I should probably specifically point out two things that effect modification is NOT.</a:t>
            </a:r>
          </a:p>
          <a:p>
            <a:endParaRPr lang="en-US" dirty="0"/>
          </a:p>
          <a:p>
            <a:r>
              <a:rPr lang="en-US" dirty="0"/>
              <a:t>First, unlike confounding, effect modification does not necessarily require a causal context to have meaning. Effect modification of non-causal relationships are all over the place and may even be useful in predictive modeling. Therefore, it’s probably worth specifically saying that the term ”effect” in “effect modification” seems to imply that we are </a:t>
            </a:r>
            <a:r>
              <a:rPr lang="en-US" i="1" dirty="0"/>
              <a:t>only</a:t>
            </a:r>
            <a:r>
              <a:rPr lang="en-US" dirty="0"/>
              <a:t> dealing with causal relationships, but that isn’t the case. Here, we are not necessarily using the word “effect” in the technical sense of cause and effect.</a:t>
            </a:r>
          </a:p>
          <a:p>
            <a:endParaRPr lang="en-US" dirty="0"/>
          </a:p>
          <a:p>
            <a:r>
              <a:rPr lang="en-US" dirty="0"/>
              <a:t>Second, effect modification is not currently considered to be the same thing, conceptually, as confounding. Let me be clear, </a:t>
            </a:r>
            <a:r>
              <a:rPr lang="en-US" i="1" dirty="0"/>
              <a:t>every</a:t>
            </a:r>
            <a:r>
              <a:rPr lang="en-US" i="0" dirty="0"/>
              <a:t> source I read while preparing this module describes effect modification and confounding as different things.</a:t>
            </a:r>
          </a:p>
          <a:p>
            <a:endParaRPr lang="en-US" i="0" dirty="0"/>
          </a:p>
          <a:p>
            <a:r>
              <a:rPr lang="en-US" dirty="0"/>
              <a:t>Having said that, recent methodological work is beginning to blur the lines between the two. I won’t talk much about this because I don’t want to confuse you, but you can read the citation at the bottom of this slide for more details if you’re interested. For now, you should definitely say that confounding and effect modification are different things on your exams and whatnot.</a:t>
            </a:r>
          </a:p>
        </p:txBody>
      </p:sp>
      <p:sp>
        <p:nvSpPr>
          <p:cNvPr id="4" name="Slide Number Placeholder 3"/>
          <p:cNvSpPr>
            <a:spLocks noGrp="1"/>
          </p:cNvSpPr>
          <p:nvPr>
            <p:ph type="sldNum" sz="quarter" idx="5"/>
          </p:nvPr>
        </p:nvSpPr>
        <p:spPr/>
        <p:txBody>
          <a:bodyPr/>
          <a:lstStyle/>
          <a:p>
            <a:fld id="{0BEFEA89-A7E1-49A0-A3ED-DCED0C97B048}" type="slidenum">
              <a:rPr lang="en-US" smtClean="0"/>
              <a:t>4</a:t>
            </a:fld>
            <a:endParaRPr lang="en-US"/>
          </a:p>
        </p:txBody>
      </p:sp>
    </p:spTree>
    <p:extLst>
      <p:ext uri="{BB962C8B-B14F-4D97-AF65-F5344CB8AC3E}">
        <p14:creationId xmlns:p14="http://schemas.microsoft.com/office/powerpoint/2010/main" val="25588850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those caveats out of the way, let’s start with a simple idea. There is some relationship between two variables, X and Y. Here, we are showing a causal relationship, but as I said earlier, effect modification can be present in non-causal relationships as well.</a:t>
            </a:r>
          </a:p>
          <a:p>
            <a:endParaRPr lang="en-US" dirty="0"/>
          </a:p>
          <a:p>
            <a:r>
              <a:rPr lang="en-US" dirty="0"/>
              <a:t>To make this more concrete, we’ll also assign labels to the variables X and Y.</a:t>
            </a:r>
          </a:p>
        </p:txBody>
      </p:sp>
      <p:sp>
        <p:nvSpPr>
          <p:cNvPr id="4" name="Slide Number Placeholder 3"/>
          <p:cNvSpPr>
            <a:spLocks noGrp="1"/>
          </p:cNvSpPr>
          <p:nvPr>
            <p:ph type="sldNum" sz="quarter" idx="5"/>
          </p:nvPr>
        </p:nvSpPr>
        <p:spPr/>
        <p:txBody>
          <a:bodyPr/>
          <a:lstStyle/>
          <a:p>
            <a:fld id="{0BEFEA89-A7E1-49A0-A3ED-DCED0C97B048}" type="slidenum">
              <a:rPr lang="en-US" smtClean="0"/>
              <a:t>5</a:t>
            </a:fld>
            <a:endParaRPr lang="en-US"/>
          </a:p>
        </p:txBody>
      </p:sp>
    </p:spTree>
    <p:extLst>
      <p:ext uri="{BB962C8B-B14F-4D97-AF65-F5344CB8AC3E}">
        <p14:creationId xmlns:p14="http://schemas.microsoft.com/office/powerpoint/2010/main" val="10134743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Specifically, I’m going to borrow a hypothetical example from the book </a:t>
            </a:r>
            <a:r>
              <a:rPr lang="en-US" i="1" dirty="0"/>
              <a:t>Modern Epidemiology</a:t>
            </a:r>
            <a:r>
              <a:rPr lang="en-US" dirty="0"/>
              <a:t>. In this example, the variable X represents exposure to asbestos dust and Y represents lung cancer.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causal DAG above tells us that exposure to asbestos dust causes lung cancer. It also tells us that we should expect a statistical association between exposure to asbestos dust and lung cancer in our data.</a:t>
            </a:r>
          </a:p>
          <a:p>
            <a:endParaRPr lang="en-US" dirty="0"/>
          </a:p>
        </p:txBody>
      </p:sp>
      <p:sp>
        <p:nvSpPr>
          <p:cNvPr id="4" name="Slide Number Placeholder 3"/>
          <p:cNvSpPr>
            <a:spLocks noGrp="1"/>
          </p:cNvSpPr>
          <p:nvPr>
            <p:ph type="sldNum" sz="quarter" idx="5"/>
          </p:nvPr>
        </p:nvSpPr>
        <p:spPr/>
        <p:txBody>
          <a:bodyPr/>
          <a:lstStyle/>
          <a:p>
            <a:fld id="{0BEFEA89-A7E1-49A0-A3ED-DCED0C97B048}" type="slidenum">
              <a:rPr lang="en-US" smtClean="0"/>
              <a:t>6</a:t>
            </a:fld>
            <a:endParaRPr lang="en-US"/>
          </a:p>
        </p:txBody>
      </p:sp>
    </p:spTree>
    <p:extLst>
      <p:ext uri="{BB962C8B-B14F-4D97-AF65-F5344CB8AC3E}">
        <p14:creationId xmlns:p14="http://schemas.microsoft.com/office/powerpoint/2010/main" val="13909645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suppose we examine the average 10-year risk of lung cancer in an occupational setting and find that the risk among the workers who were exposed to asbestos dust was 2.09 times the risk among workers who were not exposed to asbestos dust over the 10-year period. That’s an interesting finding, and completely consistent with our DAG. </a:t>
            </a:r>
          </a:p>
          <a:p>
            <a:endParaRPr lang="en-US" dirty="0"/>
          </a:p>
        </p:txBody>
      </p:sp>
      <p:sp>
        <p:nvSpPr>
          <p:cNvPr id="4" name="Slide Number Placeholder 3"/>
          <p:cNvSpPr>
            <a:spLocks noGrp="1"/>
          </p:cNvSpPr>
          <p:nvPr>
            <p:ph type="sldNum" sz="quarter" idx="5"/>
          </p:nvPr>
        </p:nvSpPr>
        <p:spPr/>
        <p:txBody>
          <a:bodyPr/>
          <a:lstStyle/>
          <a:p>
            <a:fld id="{0BEFEA89-A7E1-49A0-A3ED-DCED0C97B048}" type="slidenum">
              <a:rPr lang="en-US" smtClean="0"/>
              <a:t>7</a:t>
            </a:fld>
            <a:endParaRPr lang="en-US"/>
          </a:p>
        </p:txBody>
      </p:sp>
    </p:spTree>
    <p:extLst>
      <p:ext uri="{BB962C8B-B14F-4D97-AF65-F5344CB8AC3E}">
        <p14:creationId xmlns:p14="http://schemas.microsoft.com/office/powerpoint/2010/main" val="31866028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suppose we believe that smoking cigarettes might have played an important role in the development of lung cancer as well. In this case, we don’t necessarily believe that we are giving credit to Asbestos that belongs to smoking (remember last week, not a common cause, no open backdoor path); rather, we think that asbestos exposure is more likely to produce lung cancer in smokers than it is in non-smokers. How might we evaluate that hypothesis?</a:t>
            </a:r>
          </a:p>
          <a:p>
            <a:endParaRPr lang="en-US" dirty="0"/>
          </a:p>
          <a:p>
            <a:r>
              <a:rPr lang="en-US" dirty="0"/>
              <a:t>** Socrative 2</a:t>
            </a:r>
          </a:p>
          <a:p>
            <a:endParaRPr lang="en-US" dirty="0"/>
          </a:p>
          <a:p>
            <a:endParaRPr lang="en-US" dirty="0"/>
          </a:p>
        </p:txBody>
      </p:sp>
      <p:sp>
        <p:nvSpPr>
          <p:cNvPr id="4" name="Slide Number Placeholder 3"/>
          <p:cNvSpPr>
            <a:spLocks noGrp="1"/>
          </p:cNvSpPr>
          <p:nvPr>
            <p:ph type="sldNum" sz="quarter" idx="5"/>
          </p:nvPr>
        </p:nvSpPr>
        <p:spPr/>
        <p:txBody>
          <a:bodyPr/>
          <a:lstStyle/>
          <a:p>
            <a:fld id="{0BEFEA89-A7E1-49A0-A3ED-DCED0C97B048}" type="slidenum">
              <a:rPr lang="en-US" smtClean="0"/>
              <a:t>8</a:t>
            </a:fld>
            <a:endParaRPr lang="en-US"/>
          </a:p>
        </p:txBody>
      </p:sp>
    </p:spTree>
    <p:extLst>
      <p:ext uri="{BB962C8B-B14F-4D97-AF65-F5344CB8AC3E}">
        <p14:creationId xmlns:p14="http://schemas.microsoft.com/office/powerpoint/2010/main" val="33880710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one way to do that would be estimate the effect of asbestos dust on lung cancer only among people who smoked (represented here by Z+), estimate the effect of asbestos dust on lung cancer only among people who didn’t smoked (represented here by Z-), and then see if our estimates of the effect are the same or different. </a:t>
            </a:r>
          </a:p>
          <a:p>
            <a:endParaRPr lang="en-US" dirty="0"/>
          </a:p>
          <a:p>
            <a:r>
              <a:rPr lang="en-US" dirty="0"/>
              <a:t>That’s exactly what we’ve done here. Let’s pause and take a look. </a:t>
            </a:r>
          </a:p>
          <a:p>
            <a:endParaRPr lang="en-US" dirty="0"/>
          </a:p>
          <a:p>
            <a:r>
              <a:rPr lang="en-US" dirty="0"/>
              <a:t>What are the measures we are using to characterize the effect of asbestos dust on lung cancer? Risk ratios (relative risks).</a:t>
            </a:r>
          </a:p>
          <a:p>
            <a:endParaRPr lang="en-US" dirty="0"/>
          </a:p>
          <a:p>
            <a:r>
              <a:rPr lang="en-US" dirty="0"/>
              <a:t>Are the estimates of the effect (i.e., the risk ratios) the same or different?</a:t>
            </a:r>
          </a:p>
          <a:p>
            <a:endParaRPr lang="en-US" dirty="0"/>
          </a:p>
          <a:p>
            <a:r>
              <a:rPr lang="en-US" dirty="0"/>
              <a:t>They are different, right? </a:t>
            </a:r>
          </a:p>
          <a:p>
            <a:r>
              <a:rPr lang="en-US" dirty="0"/>
              <a:t>Among smokers the risk ratio is 2. That is, among smokers, those who were exposed to asbestos dust had 2 times the risk of lung cancer compared to smokers who were not exposed to asbestos dust.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Among non-smokers the risk ratio is 3. That is, among non-smokers, those who were exposed to asbestos dust had 3 times the risk of lung cancer compared to non-smokers who were not exposed to asbestos dust.</a:t>
            </a:r>
          </a:p>
          <a:p>
            <a:r>
              <a:rPr lang="en-US" dirty="0"/>
              <a:t>And that’s it. That’s the big idea. The measure of the effect of asbestos on lung cancer is not the same in smokers and non-smokers. From that point of view, I think it’s a pretty simple idea.</a:t>
            </a:r>
          </a:p>
          <a:p>
            <a:endParaRPr lang="en-US" dirty="0"/>
          </a:p>
          <a:p>
            <a:r>
              <a:rPr lang="en-US" dirty="0"/>
              <a:t>I’d also like you to notice that we did </a:t>
            </a:r>
            <a:r>
              <a:rPr lang="en-US" i="1" dirty="0"/>
              <a:t>not</a:t>
            </a:r>
            <a:r>
              <a:rPr lang="en-US" dirty="0"/>
              <a:t> discuss the relationship between </a:t>
            </a:r>
            <a:r>
              <a:rPr lang="en-US" i="1" dirty="0"/>
              <a:t>smoking</a:t>
            </a:r>
            <a:r>
              <a:rPr lang="en-US" dirty="0"/>
              <a:t> and </a:t>
            </a:r>
            <a:r>
              <a:rPr lang="en-US" i="1" dirty="0"/>
              <a:t>lung cancer </a:t>
            </a:r>
            <a:r>
              <a:rPr lang="en-US" dirty="0"/>
              <a:t>at all on this slide. We discussed the relationship between </a:t>
            </a:r>
            <a:r>
              <a:rPr lang="en-US" i="1" dirty="0"/>
              <a:t>asbestos</a:t>
            </a:r>
            <a:r>
              <a:rPr lang="en-US" dirty="0"/>
              <a:t> and </a:t>
            </a:r>
            <a:r>
              <a:rPr lang="en-US" i="1" dirty="0"/>
              <a:t>lung cancer </a:t>
            </a:r>
            <a:r>
              <a:rPr lang="en-US" i="0" dirty="0"/>
              <a:t>within groups that where based on smoking status. </a:t>
            </a:r>
          </a:p>
          <a:p>
            <a:endParaRPr lang="en-US" dirty="0"/>
          </a:p>
          <a:p>
            <a:r>
              <a:rPr lang="en-US" dirty="0"/>
              <a:t>Finally, some of you may have noticed that the risk ration is smaller in the non-smoking group than the smoking group and be curious as to why. We’ll come back to that.</a:t>
            </a:r>
          </a:p>
          <a:p>
            <a:endParaRPr lang="en-US" dirty="0"/>
          </a:p>
          <a:p>
            <a:r>
              <a:rPr lang="en-US" dirty="0"/>
              <a:t>** </a:t>
            </a:r>
            <a:r>
              <a:rPr lang="en-US" dirty="0" err="1"/>
              <a:t>Soctrative</a:t>
            </a:r>
            <a:r>
              <a:rPr lang="en-US" dirty="0"/>
              <a:t> 3</a:t>
            </a:r>
          </a:p>
          <a:p>
            <a:endParaRPr lang="en-US" dirty="0"/>
          </a:p>
        </p:txBody>
      </p:sp>
      <p:sp>
        <p:nvSpPr>
          <p:cNvPr id="4" name="Slide Number Placeholder 3"/>
          <p:cNvSpPr>
            <a:spLocks noGrp="1"/>
          </p:cNvSpPr>
          <p:nvPr>
            <p:ph type="sldNum" sz="quarter" idx="5"/>
          </p:nvPr>
        </p:nvSpPr>
        <p:spPr/>
        <p:txBody>
          <a:bodyPr/>
          <a:lstStyle/>
          <a:p>
            <a:fld id="{0BEFEA89-A7E1-49A0-A3ED-DCED0C97B048}" type="slidenum">
              <a:rPr lang="en-US" smtClean="0"/>
              <a:t>9</a:t>
            </a:fld>
            <a:endParaRPr lang="en-US"/>
          </a:p>
        </p:txBody>
      </p:sp>
    </p:spTree>
    <p:extLst>
      <p:ext uri="{BB962C8B-B14F-4D97-AF65-F5344CB8AC3E}">
        <p14:creationId xmlns:p14="http://schemas.microsoft.com/office/powerpoint/2010/main" val="9836496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91E0087-D222-4197-9743-F5A8ACDEAF8C}" type="datetimeFigureOut">
              <a:rPr lang="en-US" smtClean="0"/>
              <a:t>11/8/21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3830220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1E0087-D222-4197-9743-F5A8ACDEAF8C}" type="datetimeFigureOut">
              <a:rPr lang="en-US" smtClean="0"/>
              <a:t>11/8/21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1047191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1E0087-D222-4197-9743-F5A8ACDEAF8C}" type="datetimeFigureOut">
              <a:rPr lang="en-US" smtClean="0"/>
              <a:t>11/8/21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2002508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1E0087-D222-4197-9743-F5A8ACDEAF8C}" type="datetimeFigureOut">
              <a:rPr lang="en-US" smtClean="0"/>
              <a:t>11/8/21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2925733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1E0087-D222-4197-9743-F5A8ACDEAF8C}" type="datetimeFigureOut">
              <a:rPr lang="en-US" smtClean="0"/>
              <a:t>11/8/21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1157640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91E0087-D222-4197-9743-F5A8ACDEAF8C}" type="datetimeFigureOut">
              <a:rPr lang="en-US" smtClean="0"/>
              <a:t>11/8/21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2836007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91E0087-D222-4197-9743-F5A8ACDEAF8C}" type="datetimeFigureOut">
              <a:rPr lang="en-US" smtClean="0"/>
              <a:t>11/8/21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4004627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91E0087-D222-4197-9743-F5A8ACDEAF8C}" type="datetimeFigureOut">
              <a:rPr lang="en-US" smtClean="0"/>
              <a:t>11/8/21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645150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1E0087-D222-4197-9743-F5A8ACDEAF8C}" type="datetimeFigureOut">
              <a:rPr lang="en-US" smtClean="0"/>
              <a:t>11/8/21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2613103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1E0087-D222-4197-9743-F5A8ACDEAF8C}" type="datetimeFigureOut">
              <a:rPr lang="en-US" smtClean="0"/>
              <a:t>11/8/21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1275632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1E0087-D222-4197-9743-F5A8ACDEAF8C}" type="datetimeFigureOut">
              <a:rPr lang="en-US" smtClean="0"/>
              <a:t>11/8/21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1928952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1E0087-D222-4197-9743-F5A8ACDEAF8C}" type="datetimeFigureOut">
              <a:rPr lang="en-US" smtClean="0"/>
              <a:t>11/8/21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2D5D50-C2C3-46AC-8268-3FAF0AF70E4A}" type="slidenum">
              <a:rPr lang="en-US" smtClean="0"/>
              <a:t>‹#›</a:t>
            </a:fld>
            <a:endParaRPr lang="en-US"/>
          </a:p>
        </p:txBody>
      </p:sp>
    </p:spTree>
    <p:extLst>
      <p:ext uri="{BB962C8B-B14F-4D97-AF65-F5344CB8AC3E}">
        <p14:creationId xmlns:p14="http://schemas.microsoft.com/office/powerpoint/2010/main" val="2239225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3599C-8D12-114E-81FC-03C1FB27A2F4}"/>
              </a:ext>
            </a:extLst>
          </p:cNvPr>
          <p:cNvSpPr>
            <a:spLocks noGrp="1"/>
          </p:cNvSpPr>
          <p:nvPr>
            <p:ph type="ctrTitle"/>
          </p:nvPr>
        </p:nvSpPr>
        <p:spPr/>
        <p:txBody>
          <a:bodyPr/>
          <a:lstStyle/>
          <a:p>
            <a:r>
              <a:rPr lang="en-US" dirty="0"/>
              <a:t>Effect Modification in Epidemiologic Studies</a:t>
            </a:r>
          </a:p>
        </p:txBody>
      </p:sp>
    </p:spTree>
    <p:extLst>
      <p:ext uri="{BB962C8B-B14F-4D97-AF65-F5344CB8AC3E}">
        <p14:creationId xmlns:p14="http://schemas.microsoft.com/office/powerpoint/2010/main" val="10529624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Effect modification by another name?</a:t>
            </a:r>
          </a:p>
        </p:txBody>
      </p:sp>
      <p:sp>
        <p:nvSpPr>
          <p:cNvPr id="3" name="Content Placeholder 2"/>
          <p:cNvSpPr>
            <a:spLocks noGrp="1"/>
          </p:cNvSpPr>
          <p:nvPr>
            <p:ph idx="1"/>
          </p:nvPr>
        </p:nvSpPr>
        <p:spPr/>
        <p:txBody>
          <a:bodyPr>
            <a:normAutofit lnSpcReduction="10000"/>
          </a:bodyPr>
          <a:lstStyle/>
          <a:p>
            <a:r>
              <a:rPr lang="en-US" dirty="0"/>
              <a:t>Effect modification</a:t>
            </a:r>
          </a:p>
          <a:p>
            <a:endParaRPr lang="en-US" dirty="0"/>
          </a:p>
          <a:p>
            <a:r>
              <a:rPr lang="en-US" dirty="0"/>
              <a:t>Effect-measure modification</a:t>
            </a:r>
          </a:p>
          <a:p>
            <a:endParaRPr lang="en-US" dirty="0"/>
          </a:p>
          <a:p>
            <a:r>
              <a:rPr lang="en-US" dirty="0"/>
              <a:t>Heterogeneity of effects</a:t>
            </a:r>
          </a:p>
          <a:p>
            <a:endParaRPr lang="en-US" dirty="0"/>
          </a:p>
          <a:p>
            <a:r>
              <a:rPr lang="en-US" dirty="0"/>
              <a:t>Subgroup effects</a:t>
            </a:r>
          </a:p>
          <a:p>
            <a:endParaRPr lang="en-US" dirty="0"/>
          </a:p>
          <a:p>
            <a:r>
              <a:rPr lang="en-US" dirty="0"/>
              <a:t>Interaction</a:t>
            </a:r>
            <a:endParaRPr lang="en-US" sz="3000" dirty="0"/>
          </a:p>
        </p:txBody>
      </p:sp>
    </p:spTree>
    <p:extLst>
      <p:ext uri="{BB962C8B-B14F-4D97-AF65-F5344CB8AC3E}">
        <p14:creationId xmlns:p14="http://schemas.microsoft.com/office/powerpoint/2010/main" val="1401913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817B1-D392-4043-8BBB-0D34EB956556}"/>
              </a:ext>
            </a:extLst>
          </p:cNvPr>
          <p:cNvSpPr>
            <a:spLocks noGrp="1"/>
          </p:cNvSpPr>
          <p:nvPr>
            <p:ph type="title"/>
          </p:nvPr>
        </p:nvSpPr>
        <p:spPr/>
        <p:txBody>
          <a:bodyPr/>
          <a:lstStyle/>
          <a:p>
            <a:r>
              <a:rPr lang="en-US" dirty="0"/>
              <a:t>Difference between effect modification and effect-measure modification</a:t>
            </a:r>
          </a:p>
        </p:txBody>
      </p:sp>
      <p:sp>
        <p:nvSpPr>
          <p:cNvPr id="3" name="Content Placeholder 2">
            <a:extLst>
              <a:ext uri="{FF2B5EF4-FFF2-40B4-BE49-F238E27FC236}">
                <a16:creationId xmlns:a16="http://schemas.microsoft.com/office/drawing/2014/main" id="{2629E6D9-8F6B-F145-B01D-C47726355070}"/>
              </a:ext>
            </a:extLst>
          </p:cNvPr>
          <p:cNvSpPr>
            <a:spLocks noGrp="1"/>
          </p:cNvSpPr>
          <p:nvPr>
            <p:ph idx="1"/>
          </p:nvPr>
        </p:nvSpPr>
        <p:spPr/>
        <p:txBody>
          <a:bodyPr>
            <a:normAutofit/>
          </a:bodyPr>
          <a:lstStyle/>
          <a:p>
            <a:r>
              <a:rPr lang="en-US" b="1" dirty="0"/>
              <a:t>EFFECT MODIFICATION </a:t>
            </a:r>
            <a:r>
              <a:rPr lang="en-US" sz="2400" dirty="0"/>
              <a:t>(Syn: </a:t>
            </a:r>
            <a:r>
              <a:rPr lang="en-US" sz="2400" b="1" dirty="0"/>
              <a:t>effect-measure modification</a:t>
            </a:r>
            <a:r>
              <a:rPr lang="en-US" sz="2400" dirty="0"/>
              <a:t>) Variation in the selected effect measure for the factor under study across levels of another factor. See also INTERACTION (Porta, Miquel. A Dictionary of Epidemiology (p. 76). Oxford University Press. Kindle Edition).</a:t>
            </a:r>
          </a:p>
        </p:txBody>
      </p:sp>
    </p:spTree>
    <p:extLst>
      <p:ext uri="{BB962C8B-B14F-4D97-AF65-F5344CB8AC3E}">
        <p14:creationId xmlns:p14="http://schemas.microsoft.com/office/powerpoint/2010/main" val="3139475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817B1-D392-4043-8BBB-0D34EB956556}"/>
              </a:ext>
            </a:extLst>
          </p:cNvPr>
          <p:cNvSpPr>
            <a:spLocks noGrp="1"/>
          </p:cNvSpPr>
          <p:nvPr>
            <p:ph type="title"/>
          </p:nvPr>
        </p:nvSpPr>
        <p:spPr/>
        <p:txBody>
          <a:bodyPr/>
          <a:lstStyle/>
          <a:p>
            <a:r>
              <a:rPr lang="en-US" dirty="0"/>
              <a:t>Difference between effect modification and effect-measure modification</a:t>
            </a:r>
          </a:p>
        </p:txBody>
      </p:sp>
      <p:sp>
        <p:nvSpPr>
          <p:cNvPr id="3" name="Content Placeholder 2">
            <a:extLst>
              <a:ext uri="{FF2B5EF4-FFF2-40B4-BE49-F238E27FC236}">
                <a16:creationId xmlns:a16="http://schemas.microsoft.com/office/drawing/2014/main" id="{2629E6D9-8F6B-F145-B01D-C47726355070}"/>
              </a:ext>
            </a:extLst>
          </p:cNvPr>
          <p:cNvSpPr>
            <a:spLocks noGrp="1"/>
          </p:cNvSpPr>
          <p:nvPr>
            <p:ph idx="1"/>
          </p:nvPr>
        </p:nvSpPr>
        <p:spPr/>
        <p:txBody>
          <a:bodyPr>
            <a:normAutofit fontScale="92500" lnSpcReduction="10000"/>
          </a:bodyPr>
          <a:lstStyle/>
          <a:p>
            <a:r>
              <a:rPr lang="en-US" dirty="0"/>
              <a:t>“Epidemiologists often use the term </a:t>
            </a:r>
            <a:r>
              <a:rPr lang="en-US" b="1" dirty="0"/>
              <a:t>effect modification </a:t>
            </a:r>
            <a:r>
              <a:rPr lang="en-US" dirty="0"/>
              <a:t>to mean what is described here as </a:t>
            </a:r>
            <a:r>
              <a:rPr lang="en-US" b="1" dirty="0"/>
              <a:t>effect-measure modification</a:t>
            </a:r>
            <a:r>
              <a:rPr lang="en-US" dirty="0"/>
              <a:t>. The addition of the word measure to the phrase is intended to emphasize the dependence of this phenomenon on the choice of the effect measure and its consequent ambiguity. One cannot speak in general terms about the presence or absence of effect modification, any more than one can speak in general terms about the presence or absence of clouds in the sky, without being more specific as to the details. For clouds in the sky, the details would include the geographic area, the time, and perhaps what is meant by a cloud. In the case of effect-measure modification, the details are in the choice of effect measure.” (Rothman, Kenneth J.. Epidemiology: An Introduction (p. 200). Oxford University Press. Kindle Edition).</a:t>
            </a:r>
          </a:p>
        </p:txBody>
      </p:sp>
    </p:spTree>
    <p:extLst>
      <p:ext uri="{BB962C8B-B14F-4D97-AF65-F5344CB8AC3E}">
        <p14:creationId xmlns:p14="http://schemas.microsoft.com/office/powerpoint/2010/main" val="1922421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817B1-D392-4043-8BBB-0D34EB956556}"/>
              </a:ext>
            </a:extLst>
          </p:cNvPr>
          <p:cNvSpPr>
            <a:spLocks noGrp="1"/>
          </p:cNvSpPr>
          <p:nvPr>
            <p:ph type="title"/>
          </p:nvPr>
        </p:nvSpPr>
        <p:spPr/>
        <p:txBody>
          <a:bodyPr/>
          <a:lstStyle/>
          <a:p>
            <a:r>
              <a:rPr lang="en-US" dirty="0"/>
              <a:t>Difference between effect modification and effect-measure modification</a:t>
            </a:r>
          </a:p>
        </p:txBody>
      </p:sp>
      <p:sp>
        <p:nvSpPr>
          <p:cNvPr id="3" name="Content Placeholder 2">
            <a:extLst>
              <a:ext uri="{FF2B5EF4-FFF2-40B4-BE49-F238E27FC236}">
                <a16:creationId xmlns:a16="http://schemas.microsoft.com/office/drawing/2014/main" id="{2629E6D9-8F6B-F145-B01D-C47726355070}"/>
              </a:ext>
            </a:extLst>
          </p:cNvPr>
          <p:cNvSpPr>
            <a:spLocks noGrp="1"/>
          </p:cNvSpPr>
          <p:nvPr>
            <p:ph idx="1"/>
          </p:nvPr>
        </p:nvSpPr>
        <p:spPr/>
        <p:txBody>
          <a:bodyPr>
            <a:normAutofit/>
          </a:bodyPr>
          <a:lstStyle/>
          <a:p>
            <a:r>
              <a:rPr lang="en-US" dirty="0"/>
              <a:t>“Since one cannot generally state that there is, or there is not, effect modification without referring to the effect measure being used (e.g., risk difference, risk ratio), some authors use the term </a:t>
            </a:r>
            <a:r>
              <a:rPr lang="en-US" b="1" dirty="0"/>
              <a:t>effect-measure modification</a:t>
            </a:r>
            <a:r>
              <a:rPr lang="en-US" dirty="0"/>
              <a:t>, rather than </a:t>
            </a:r>
            <a:r>
              <a:rPr lang="en-US" b="1" dirty="0"/>
              <a:t>effect modification</a:t>
            </a:r>
            <a:r>
              <a:rPr lang="en-US" dirty="0"/>
              <a:t>, to emphasize the dependence of the concept on the choice of effect measure.” (</a:t>
            </a:r>
            <a:r>
              <a:rPr lang="en-US" dirty="0" err="1"/>
              <a:t>Hernán</a:t>
            </a:r>
            <a:r>
              <a:rPr lang="en-US" dirty="0"/>
              <a:t> MA, Robins JM. </a:t>
            </a:r>
            <a:r>
              <a:rPr lang="en-US" i="1" dirty="0"/>
              <a:t>Causal Inference: What If</a:t>
            </a:r>
            <a:r>
              <a:rPr lang="en-US" dirty="0"/>
              <a:t>. CRC Press; 2020).</a:t>
            </a:r>
          </a:p>
        </p:txBody>
      </p:sp>
    </p:spTree>
    <p:extLst>
      <p:ext uri="{BB962C8B-B14F-4D97-AF65-F5344CB8AC3E}">
        <p14:creationId xmlns:p14="http://schemas.microsoft.com/office/powerpoint/2010/main" val="36053177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817B1-D392-4043-8BBB-0D34EB956556}"/>
              </a:ext>
            </a:extLst>
          </p:cNvPr>
          <p:cNvSpPr>
            <a:spLocks noGrp="1"/>
          </p:cNvSpPr>
          <p:nvPr>
            <p:ph type="title"/>
          </p:nvPr>
        </p:nvSpPr>
        <p:spPr/>
        <p:txBody>
          <a:bodyPr/>
          <a:lstStyle/>
          <a:p>
            <a:r>
              <a:rPr lang="en-US" dirty="0"/>
              <a:t>Difference between effect modification and effect-measure modification</a:t>
            </a:r>
          </a:p>
        </p:txBody>
      </p:sp>
      <p:sp>
        <p:nvSpPr>
          <p:cNvPr id="3" name="Content Placeholder 2">
            <a:extLst>
              <a:ext uri="{FF2B5EF4-FFF2-40B4-BE49-F238E27FC236}">
                <a16:creationId xmlns:a16="http://schemas.microsoft.com/office/drawing/2014/main" id="{2629E6D9-8F6B-F145-B01D-C47726355070}"/>
              </a:ext>
            </a:extLst>
          </p:cNvPr>
          <p:cNvSpPr>
            <a:spLocks noGrp="1"/>
          </p:cNvSpPr>
          <p:nvPr>
            <p:ph idx="1"/>
          </p:nvPr>
        </p:nvSpPr>
        <p:spPr/>
        <p:txBody>
          <a:bodyPr>
            <a:normAutofit lnSpcReduction="10000"/>
          </a:bodyPr>
          <a:lstStyle/>
          <a:p>
            <a:r>
              <a:rPr lang="en-US" dirty="0"/>
              <a:t>”Effect-measure modification (heterogeneity): ﻿Suppose we divide our population into two or more categories or strata. In each stratum, we can calculate an effect measure of our choosing. These stratum-specific effect measures may or may not equal one another.” (Rothman, Kenneth J.. Modern Epidemiology (p. 61). </a:t>
            </a:r>
            <a:r>
              <a:rPr lang="en-US" dirty="0" err="1"/>
              <a:t>Lippincot</a:t>
            </a:r>
            <a:r>
              <a:rPr lang="en-US" dirty="0"/>
              <a:t> (Wolters Kluwer Health). Kindle Edition).</a:t>
            </a:r>
          </a:p>
          <a:p>
            <a:r>
              <a:rPr lang="en-US" dirty="0"/>
              <a:t>“﻿The term effect modification is also ambiguous, and we again advise more precise terms such as risk-difference modification or risk-ratio modification, as appropriate.” (Rothman, Kenneth J.. Modern Epidemiology (p. 74). </a:t>
            </a:r>
            <a:r>
              <a:rPr lang="en-US" dirty="0" err="1"/>
              <a:t>Lippincot</a:t>
            </a:r>
            <a:r>
              <a:rPr lang="en-US" dirty="0"/>
              <a:t> (Wolters Kluwer Health). Kindle Edition).</a:t>
            </a:r>
          </a:p>
        </p:txBody>
      </p:sp>
    </p:spTree>
    <p:extLst>
      <p:ext uri="{BB962C8B-B14F-4D97-AF65-F5344CB8AC3E}">
        <p14:creationId xmlns:p14="http://schemas.microsoft.com/office/powerpoint/2010/main" val="15624987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a:extLst>
              <a:ext uri="{FF2B5EF4-FFF2-40B4-BE49-F238E27FC236}">
                <a16:creationId xmlns:a16="http://schemas.microsoft.com/office/drawing/2014/main" id="{83667417-B016-434F-AB1B-4FCECA15FAD7}"/>
              </a:ext>
            </a:extLst>
          </p:cNvPr>
          <p:cNvSpPr/>
          <p:nvPr/>
        </p:nvSpPr>
        <p:spPr>
          <a:xfrm>
            <a:off x="55693" y="152400"/>
            <a:ext cx="3749414" cy="136868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Effect Modification</a:t>
            </a:r>
          </a:p>
        </p:txBody>
      </p:sp>
      <p:sp>
        <p:nvSpPr>
          <p:cNvPr id="19" name="Rounded Rectangle 18">
            <a:extLst>
              <a:ext uri="{FF2B5EF4-FFF2-40B4-BE49-F238E27FC236}">
                <a16:creationId xmlns:a16="http://schemas.microsoft.com/office/drawing/2014/main" id="{36A51836-1BFE-3140-93AA-48169F802DB3}"/>
              </a:ext>
            </a:extLst>
          </p:cNvPr>
          <p:cNvSpPr/>
          <p:nvPr/>
        </p:nvSpPr>
        <p:spPr>
          <a:xfrm>
            <a:off x="8341440" y="152400"/>
            <a:ext cx="3749414" cy="136868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Biological Interaction</a:t>
            </a:r>
          </a:p>
        </p:txBody>
      </p:sp>
      <p:sp>
        <p:nvSpPr>
          <p:cNvPr id="30" name="Rounded Rectangle 29">
            <a:extLst>
              <a:ext uri="{FF2B5EF4-FFF2-40B4-BE49-F238E27FC236}">
                <a16:creationId xmlns:a16="http://schemas.microsoft.com/office/drawing/2014/main" id="{BA20EA12-D1DA-0B40-9EFE-4BB1BA02834C}"/>
              </a:ext>
            </a:extLst>
          </p:cNvPr>
          <p:cNvSpPr/>
          <p:nvPr/>
        </p:nvSpPr>
        <p:spPr>
          <a:xfrm>
            <a:off x="4221293" y="152400"/>
            <a:ext cx="3749414" cy="136868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[Statistical] Interaction</a:t>
            </a:r>
          </a:p>
        </p:txBody>
      </p:sp>
      <p:sp>
        <p:nvSpPr>
          <p:cNvPr id="31" name="Rounded Rectangle 30">
            <a:extLst>
              <a:ext uri="{FF2B5EF4-FFF2-40B4-BE49-F238E27FC236}">
                <a16:creationId xmlns:a16="http://schemas.microsoft.com/office/drawing/2014/main" id="{D87573F2-540D-814B-B240-7A723E981501}"/>
              </a:ext>
            </a:extLst>
          </p:cNvPr>
          <p:cNvSpPr/>
          <p:nvPr/>
        </p:nvSpPr>
        <p:spPr>
          <a:xfrm>
            <a:off x="705398" y="1859793"/>
            <a:ext cx="3099709" cy="2166775"/>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The magnitude and/or direction of the relationship between X and Y differs within levels of Z.</a:t>
            </a:r>
          </a:p>
        </p:txBody>
      </p:sp>
      <p:cxnSp>
        <p:nvCxnSpPr>
          <p:cNvPr id="6" name="Elbow Connector 5">
            <a:extLst>
              <a:ext uri="{FF2B5EF4-FFF2-40B4-BE49-F238E27FC236}">
                <a16:creationId xmlns:a16="http://schemas.microsoft.com/office/drawing/2014/main" id="{1918DC54-0EF1-5D4A-8518-E52C0C941E7B}"/>
              </a:ext>
            </a:extLst>
          </p:cNvPr>
          <p:cNvCxnSpPr>
            <a:cxnSpLocks/>
            <a:endCxn id="31" idx="1"/>
          </p:cNvCxnSpPr>
          <p:nvPr/>
        </p:nvCxnSpPr>
        <p:spPr>
          <a:xfrm rot="16200000" flipH="1">
            <a:off x="-238037" y="1999746"/>
            <a:ext cx="1422104" cy="464765"/>
          </a:xfrm>
          <a:prstGeom prst="bentConnector2">
            <a:avLst/>
          </a:prstGeom>
          <a:ln w="3810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2" name="Rounded Rectangle 31">
            <a:extLst>
              <a:ext uri="{FF2B5EF4-FFF2-40B4-BE49-F238E27FC236}">
                <a16:creationId xmlns:a16="http://schemas.microsoft.com/office/drawing/2014/main" id="{D8ED5C6E-5218-E94F-AB54-A18E6A86A961}"/>
              </a:ext>
            </a:extLst>
          </p:cNvPr>
          <p:cNvSpPr/>
          <p:nvPr/>
        </p:nvSpPr>
        <p:spPr>
          <a:xfrm>
            <a:off x="705397" y="4234025"/>
            <a:ext cx="3099709" cy="2166775"/>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buFont typeface="Arial" panose="020B0604020202020204" pitchFamily="34" charset="0"/>
              <a:buChar char="•"/>
            </a:pPr>
            <a:r>
              <a:rPr lang="en-US" sz="2400" dirty="0">
                <a:solidFill>
                  <a:schemeClr val="tx1"/>
                </a:solidFill>
              </a:rPr>
              <a:t>Effect-measure modification.</a:t>
            </a:r>
          </a:p>
          <a:p>
            <a:pPr marL="342900" indent="-342900">
              <a:buFont typeface="Arial" panose="020B0604020202020204" pitchFamily="34" charset="0"/>
              <a:buChar char="•"/>
            </a:pPr>
            <a:r>
              <a:rPr lang="en-US" sz="2400" dirty="0">
                <a:solidFill>
                  <a:schemeClr val="tx1"/>
                </a:solidFill>
              </a:rPr>
              <a:t>Heterogeneity of effects.</a:t>
            </a:r>
          </a:p>
          <a:p>
            <a:pPr marL="342900" indent="-342900">
              <a:buFont typeface="Arial" panose="020B0604020202020204" pitchFamily="34" charset="0"/>
              <a:buChar char="•"/>
            </a:pPr>
            <a:r>
              <a:rPr lang="en-US" sz="2400" dirty="0">
                <a:solidFill>
                  <a:schemeClr val="tx1"/>
                </a:solidFill>
              </a:rPr>
              <a:t>Subgroup effects.</a:t>
            </a:r>
          </a:p>
        </p:txBody>
      </p:sp>
      <p:cxnSp>
        <p:nvCxnSpPr>
          <p:cNvPr id="33" name="Elbow Connector 32">
            <a:extLst>
              <a:ext uri="{FF2B5EF4-FFF2-40B4-BE49-F238E27FC236}">
                <a16:creationId xmlns:a16="http://schemas.microsoft.com/office/drawing/2014/main" id="{661508FE-F510-724B-A5EF-46CE6E851AFC}"/>
              </a:ext>
            </a:extLst>
          </p:cNvPr>
          <p:cNvCxnSpPr>
            <a:cxnSpLocks/>
            <a:endCxn id="32" idx="1"/>
          </p:cNvCxnSpPr>
          <p:nvPr/>
        </p:nvCxnSpPr>
        <p:spPr>
          <a:xfrm rot="16200000" flipH="1">
            <a:off x="-1425154" y="3186862"/>
            <a:ext cx="3796336" cy="464766"/>
          </a:xfrm>
          <a:prstGeom prst="bentConnector2">
            <a:avLst/>
          </a:prstGeom>
          <a:ln w="3810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42379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4D0DB-8115-474D-B320-23F06EB73CAF}"/>
              </a:ext>
            </a:extLst>
          </p:cNvPr>
          <p:cNvSpPr>
            <a:spLocks noGrp="1"/>
          </p:cNvSpPr>
          <p:nvPr>
            <p:ph type="title"/>
          </p:nvPr>
        </p:nvSpPr>
        <p:spPr/>
        <p:txBody>
          <a:bodyPr/>
          <a:lstStyle/>
          <a:p>
            <a:r>
              <a:rPr lang="en-US" dirty="0"/>
              <a:t>Difference between effect modification and statistical interaction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2D62B0D-496F-1242-8C07-D41416F52294}"/>
                  </a:ext>
                </a:extLst>
              </p:cNvPr>
              <p:cNvSpPr>
                <a:spLocks noGrp="1"/>
              </p:cNvSpPr>
              <p:nvPr>
                <p:ph idx="1"/>
              </p:nvPr>
            </p:nvSpPr>
            <p:spPr/>
            <p:txBody>
              <a:bodyPr>
                <a:normAutofit/>
              </a:bodyPr>
              <a:lstStyle/>
              <a:p>
                <a:r>
                  <a:rPr lang="en-US" dirty="0"/>
                  <a:t>﻿A variable Q is said to be an </a:t>
                </a:r>
                <a:r>
                  <a:rPr lang="en-US" b="1" i="1" dirty="0"/>
                  <a:t>effect modifier </a:t>
                </a:r>
                <a:r>
                  <a:rPr lang="en-US" dirty="0"/>
                  <a:t>on the causal risk difference scale for the effect of E on D, conditional on X, if Q is not an effect of E and if there are 2 levels of E, e</a:t>
                </a:r>
                <a:r>
                  <a:rPr lang="en-US" baseline="-25000" dirty="0"/>
                  <a:t>0</a:t>
                </a:r>
                <a:r>
                  <a:rPr lang="en-US" dirty="0"/>
                  <a:t> and e</a:t>
                </a:r>
                <a:r>
                  <a:rPr lang="en-US" baseline="-25000" dirty="0"/>
                  <a:t>1</a:t>
                </a:r>
                <a:r>
                  <a:rPr lang="en-US" dirty="0"/>
                  <a:t>, and 2 levels of Q, q</a:t>
                </a:r>
                <a:r>
                  <a:rPr lang="en-US" baseline="-25000" dirty="0"/>
                  <a:t>0</a:t>
                </a:r>
                <a:r>
                  <a:rPr lang="en-US" dirty="0"/>
                  <a:t> and q</a:t>
                </a:r>
                <a:r>
                  <a:rPr lang="en-US" baseline="-25000" dirty="0"/>
                  <a:t>1</a:t>
                </a:r>
                <a:r>
                  <a:rPr lang="en-US" dirty="0"/>
                  <a:t>, and some x, such that </a:t>
                </a:r>
              </a:p>
              <a:p>
                <a:pPr lvl="1"/>
                <a:r>
                  <a:rPr lang="en-US" dirty="0"/>
                  <a:t>E[D</a:t>
                </a:r>
                <a:r>
                  <a:rPr lang="en-US" baseline="-25000" dirty="0"/>
                  <a:t>e1</a:t>
                </a:r>
                <a:r>
                  <a:rPr lang="en-US" dirty="0"/>
                  <a:t> | Q = q</a:t>
                </a:r>
                <a:r>
                  <a:rPr lang="en-US" baseline="-25000" dirty="0"/>
                  <a:t>1</a:t>
                </a:r>
                <a:r>
                  <a:rPr lang="en-US" dirty="0"/>
                  <a:t>, X = x] - E[D</a:t>
                </a:r>
                <a:r>
                  <a:rPr lang="en-US" baseline="-25000" dirty="0"/>
                  <a:t>e0</a:t>
                </a:r>
                <a:r>
                  <a:rPr lang="en-US" dirty="0"/>
                  <a:t> | Q = q</a:t>
                </a:r>
                <a:r>
                  <a:rPr lang="en-US" baseline="-25000" dirty="0"/>
                  <a:t>1</a:t>
                </a:r>
                <a:r>
                  <a:rPr lang="en-US" dirty="0"/>
                  <a:t>, X = x]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E[D</a:t>
                </a:r>
                <a:r>
                  <a:rPr lang="en-US" baseline="-25000" dirty="0"/>
                  <a:t>e1</a:t>
                </a:r>
                <a:r>
                  <a:rPr lang="en-US" dirty="0"/>
                  <a:t> | Q = q</a:t>
                </a:r>
                <a:r>
                  <a:rPr lang="en-US" baseline="-25000" dirty="0"/>
                  <a:t>0</a:t>
                </a:r>
                <a:r>
                  <a:rPr lang="en-US" dirty="0"/>
                  <a:t>, X = x] - E[D</a:t>
                </a:r>
                <a:r>
                  <a:rPr lang="en-US" baseline="-25000" dirty="0"/>
                  <a:t>e0</a:t>
                </a:r>
                <a:r>
                  <a:rPr lang="en-US" dirty="0"/>
                  <a:t> | Q = q</a:t>
                </a:r>
                <a:r>
                  <a:rPr lang="en-US" baseline="-25000" dirty="0"/>
                  <a:t>0</a:t>
                </a:r>
                <a:r>
                  <a:rPr lang="en-US" dirty="0"/>
                  <a:t>, X = x] </a:t>
                </a:r>
              </a:p>
              <a:p>
                <a:pPr lvl="1"/>
                <a:r>
                  <a:rPr lang="en-US" dirty="0"/>
                  <a:t>E[D</a:t>
                </a:r>
                <a:r>
                  <a:rPr lang="en-US" baseline="-25000" dirty="0"/>
                  <a:t>e1</a:t>
                </a:r>
                <a:r>
                  <a:rPr lang="en-US" dirty="0"/>
                  <a:t> | Q = q</a:t>
                </a:r>
                <a:r>
                  <a:rPr lang="en-US" baseline="-25000" dirty="0"/>
                  <a:t>1</a:t>
                </a:r>
                <a:r>
                  <a:rPr lang="en-US" dirty="0"/>
                  <a:t>] - E[D</a:t>
                </a:r>
                <a:r>
                  <a:rPr lang="en-US" baseline="-25000" dirty="0"/>
                  <a:t>e0</a:t>
                </a:r>
                <a:r>
                  <a:rPr lang="en-US" dirty="0"/>
                  <a:t> | Q = q</a:t>
                </a:r>
                <a:r>
                  <a:rPr lang="en-US" baseline="-25000" dirty="0"/>
                  <a:t>1</a:t>
                </a:r>
                <a:r>
                  <a:rPr lang="en-US" dirty="0"/>
                  <a:t>]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a:t> E[D</a:t>
                </a:r>
                <a:r>
                  <a:rPr lang="en-US" baseline="-25000" dirty="0"/>
                  <a:t>e1</a:t>
                </a:r>
                <a:r>
                  <a:rPr lang="en-US" dirty="0"/>
                  <a:t> | Q = q</a:t>
                </a:r>
                <a:r>
                  <a:rPr lang="en-US" baseline="-25000" dirty="0"/>
                  <a:t>0</a:t>
                </a:r>
                <a:r>
                  <a:rPr lang="en-US" dirty="0"/>
                  <a:t>] - E[D</a:t>
                </a:r>
                <a:r>
                  <a:rPr lang="en-US" baseline="-25000" dirty="0"/>
                  <a:t>e0</a:t>
                </a:r>
                <a:r>
                  <a:rPr lang="en-US" dirty="0"/>
                  <a:t> | Q = q</a:t>
                </a:r>
                <a:r>
                  <a:rPr lang="en-US" baseline="-25000" dirty="0"/>
                  <a:t>0</a:t>
                </a:r>
                <a:r>
                  <a:rPr lang="en-US" dirty="0"/>
                  <a:t>] </a:t>
                </a:r>
              </a:p>
            </p:txBody>
          </p:sp>
        </mc:Choice>
        <mc:Fallback xmlns="">
          <p:sp>
            <p:nvSpPr>
              <p:cNvPr id="3" name="Content Placeholder 2">
                <a:extLst>
                  <a:ext uri="{FF2B5EF4-FFF2-40B4-BE49-F238E27FC236}">
                    <a16:creationId xmlns:a16="http://schemas.microsoft.com/office/drawing/2014/main" id="{52D62B0D-496F-1242-8C07-D41416F52294}"/>
                  </a:ext>
                </a:extLst>
              </p:cNvPr>
              <p:cNvSpPr>
                <a:spLocks noGrp="1" noRot="1" noChangeAspect="1" noMove="1" noResize="1" noEditPoints="1" noAdjustHandles="1" noChangeArrowheads="1" noChangeShapeType="1" noTextEdit="1"/>
              </p:cNvSpPr>
              <p:nvPr>
                <p:ph idx="1"/>
              </p:nvPr>
            </p:nvSpPr>
            <p:spPr>
              <a:blipFill>
                <a:blip r:embed="rId3"/>
                <a:stretch>
                  <a:fillRect l="-1086" t="-2326" r="-1809"/>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B083060B-777D-3E45-BD1D-CF3B2AE0272C}"/>
              </a:ext>
            </a:extLst>
          </p:cNvPr>
          <p:cNvSpPr txBox="1"/>
          <p:nvPr/>
        </p:nvSpPr>
        <p:spPr>
          <a:xfrm>
            <a:off x="1892969" y="6581001"/>
            <a:ext cx="10299031" cy="276999"/>
          </a:xfrm>
          <a:prstGeom prst="rect">
            <a:avLst/>
          </a:prstGeom>
          <a:noFill/>
        </p:spPr>
        <p:txBody>
          <a:bodyPr wrap="square" rtlCol="0">
            <a:spAutoFit/>
          </a:bodyPr>
          <a:lstStyle/>
          <a:p>
            <a:r>
              <a:rPr lang="en-US" sz="1200" dirty="0"/>
              <a:t>Source: </a:t>
            </a:r>
            <a:r>
              <a:rPr lang="en-US" sz="1200" dirty="0" err="1"/>
              <a:t>VanderWeele</a:t>
            </a:r>
            <a:r>
              <a:rPr lang="en-US" sz="1200" dirty="0"/>
              <a:t> TJ. On the distinction between interaction and effect modification. </a:t>
            </a:r>
            <a:r>
              <a:rPr lang="en-US" sz="1200" i="1" dirty="0"/>
              <a:t>Epidemiology</a:t>
            </a:r>
            <a:r>
              <a:rPr lang="en-US" sz="1200" dirty="0"/>
              <a:t>. 2009;20(6):863-871. doi:10.1097/EDE.0b013e3181ba333c </a:t>
            </a:r>
          </a:p>
        </p:txBody>
      </p:sp>
    </p:spTree>
    <p:extLst>
      <p:ext uri="{BB962C8B-B14F-4D97-AF65-F5344CB8AC3E}">
        <p14:creationId xmlns:p14="http://schemas.microsoft.com/office/powerpoint/2010/main" val="177692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4D0DB-8115-474D-B320-23F06EB73CAF}"/>
              </a:ext>
            </a:extLst>
          </p:cNvPr>
          <p:cNvSpPr>
            <a:spLocks noGrp="1"/>
          </p:cNvSpPr>
          <p:nvPr>
            <p:ph type="title"/>
          </p:nvPr>
        </p:nvSpPr>
        <p:spPr/>
        <p:txBody>
          <a:bodyPr/>
          <a:lstStyle/>
          <a:p>
            <a:r>
              <a:rPr lang="en-US" dirty="0"/>
              <a:t>Difference between effect modification and statistical interaction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2D62B0D-496F-1242-8C07-D41416F52294}"/>
                  </a:ext>
                </a:extLst>
              </p:cNvPr>
              <p:cNvSpPr>
                <a:spLocks noGrp="1"/>
              </p:cNvSpPr>
              <p:nvPr>
                <p:ph idx="1"/>
              </p:nvPr>
            </p:nvSpPr>
            <p:spPr/>
            <p:txBody>
              <a:bodyPr>
                <a:normAutofit/>
              </a:bodyPr>
              <a:lstStyle/>
              <a:p>
                <a:r>
                  <a:rPr lang="en-US" dirty="0"/>
                  <a:t>﻿There is said to be an </a:t>
                </a:r>
                <a:r>
                  <a:rPr lang="en-US" b="1" i="1" dirty="0"/>
                  <a:t>interaction</a:t>
                </a:r>
                <a:r>
                  <a:rPr lang="en-US" dirty="0"/>
                  <a:t> on the causal risk difference scale between the effects of E and Q on D, conditional on X, if there are 2 levels of E, e</a:t>
                </a:r>
                <a:r>
                  <a:rPr lang="en-US" baseline="-25000" dirty="0"/>
                  <a:t>0</a:t>
                </a:r>
                <a:r>
                  <a:rPr lang="en-US" dirty="0"/>
                  <a:t>, and e</a:t>
                </a:r>
                <a:r>
                  <a:rPr lang="en-US" baseline="-25000" dirty="0"/>
                  <a:t>1</a:t>
                </a:r>
                <a:r>
                  <a:rPr lang="en-US" dirty="0"/>
                  <a:t>, and 2 levels of Q, q</a:t>
                </a:r>
                <a:r>
                  <a:rPr lang="en-US" baseline="-25000" dirty="0"/>
                  <a:t>0</a:t>
                </a:r>
                <a:r>
                  <a:rPr lang="en-US" dirty="0"/>
                  <a:t>, and q</a:t>
                </a:r>
                <a:r>
                  <a:rPr lang="en-US" baseline="-25000" dirty="0"/>
                  <a:t>1</a:t>
                </a:r>
                <a:r>
                  <a:rPr lang="en-US" dirty="0"/>
                  <a:t>, such that for some x, </a:t>
                </a:r>
              </a:p>
              <a:p>
                <a:pPr lvl="1"/>
                <a:r>
                  <a:rPr lang="en-US" dirty="0"/>
                  <a:t>E[D</a:t>
                </a:r>
                <a:r>
                  <a:rPr lang="en-US" baseline="-25000" dirty="0"/>
                  <a:t>e1q1</a:t>
                </a:r>
                <a:r>
                  <a:rPr lang="en-US" dirty="0"/>
                  <a:t> | X = x] - E[D</a:t>
                </a:r>
                <a:r>
                  <a:rPr lang="en-US" baseline="-25000" dirty="0"/>
                  <a:t>e0q1</a:t>
                </a:r>
                <a:r>
                  <a:rPr lang="en-US" dirty="0"/>
                  <a:t> | X = x]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E[D</a:t>
                </a:r>
                <a:r>
                  <a:rPr lang="en-US" baseline="-25000" dirty="0"/>
                  <a:t>e1q0</a:t>
                </a:r>
                <a:r>
                  <a:rPr lang="en-US" dirty="0"/>
                  <a:t> | X = x] - E[D</a:t>
                </a:r>
                <a:r>
                  <a:rPr lang="en-US" baseline="-25000" dirty="0"/>
                  <a:t>e0q0</a:t>
                </a:r>
                <a:r>
                  <a:rPr lang="en-US" dirty="0"/>
                  <a:t> | X = x] </a:t>
                </a:r>
              </a:p>
              <a:p>
                <a:pPr lvl="1"/>
                <a:r>
                  <a:rPr lang="en-US" dirty="0"/>
                  <a:t>E[D</a:t>
                </a:r>
                <a:r>
                  <a:rPr lang="en-US" baseline="-25000" dirty="0"/>
                  <a:t>e1q1</a:t>
                </a:r>
                <a:r>
                  <a:rPr lang="en-US" dirty="0"/>
                  <a:t>] - E[D</a:t>
                </a:r>
                <a:r>
                  <a:rPr lang="en-US" baseline="-25000" dirty="0"/>
                  <a:t>e0q1</a:t>
                </a:r>
                <a:r>
                  <a:rPr lang="en-US" dirty="0"/>
                  <a:t>]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a:t> E[D</a:t>
                </a:r>
                <a:r>
                  <a:rPr lang="en-US" baseline="-25000" dirty="0"/>
                  <a:t>e1q0</a:t>
                </a:r>
                <a:r>
                  <a:rPr lang="en-US" dirty="0"/>
                  <a:t>] - E[D</a:t>
                </a:r>
                <a:r>
                  <a:rPr lang="en-US" baseline="-25000" dirty="0"/>
                  <a:t>e0q0</a:t>
                </a:r>
                <a:r>
                  <a:rPr lang="en-US" dirty="0"/>
                  <a:t>] </a:t>
                </a:r>
              </a:p>
            </p:txBody>
          </p:sp>
        </mc:Choice>
        <mc:Fallback xmlns="">
          <p:sp>
            <p:nvSpPr>
              <p:cNvPr id="3" name="Content Placeholder 2">
                <a:extLst>
                  <a:ext uri="{FF2B5EF4-FFF2-40B4-BE49-F238E27FC236}">
                    <a16:creationId xmlns:a16="http://schemas.microsoft.com/office/drawing/2014/main" id="{52D62B0D-496F-1242-8C07-D41416F52294}"/>
                  </a:ext>
                </a:extLst>
              </p:cNvPr>
              <p:cNvSpPr>
                <a:spLocks noGrp="1" noRot="1" noChangeAspect="1" noMove="1" noResize="1" noEditPoints="1" noAdjustHandles="1" noChangeArrowheads="1" noChangeShapeType="1" noTextEdit="1"/>
              </p:cNvSpPr>
              <p:nvPr>
                <p:ph idx="1"/>
              </p:nvPr>
            </p:nvSpPr>
            <p:spPr>
              <a:blipFill>
                <a:blip r:embed="rId3"/>
                <a:stretch>
                  <a:fillRect l="-1086" t="-2326" r="-1206"/>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13D8C576-9DA7-6549-8EDA-0273DF0A29D9}"/>
              </a:ext>
            </a:extLst>
          </p:cNvPr>
          <p:cNvSpPr txBox="1"/>
          <p:nvPr/>
        </p:nvSpPr>
        <p:spPr>
          <a:xfrm>
            <a:off x="1892969" y="6581001"/>
            <a:ext cx="10299031" cy="276999"/>
          </a:xfrm>
          <a:prstGeom prst="rect">
            <a:avLst/>
          </a:prstGeom>
          <a:noFill/>
        </p:spPr>
        <p:txBody>
          <a:bodyPr wrap="square" rtlCol="0">
            <a:spAutoFit/>
          </a:bodyPr>
          <a:lstStyle/>
          <a:p>
            <a:r>
              <a:rPr lang="en-US" sz="1200" dirty="0"/>
              <a:t>Source: </a:t>
            </a:r>
            <a:r>
              <a:rPr lang="en-US" sz="1200" dirty="0" err="1"/>
              <a:t>VanderWeele</a:t>
            </a:r>
            <a:r>
              <a:rPr lang="en-US" sz="1200" dirty="0"/>
              <a:t> TJ. On the distinction between interaction and effect modification. </a:t>
            </a:r>
            <a:r>
              <a:rPr lang="en-US" sz="1200" i="1" dirty="0"/>
              <a:t>Epidemiology</a:t>
            </a:r>
            <a:r>
              <a:rPr lang="en-US" sz="1200" dirty="0"/>
              <a:t>. 2009;20(6):863-871. doi:10.1097/EDE.0b013e3181ba333c </a:t>
            </a:r>
          </a:p>
        </p:txBody>
      </p:sp>
    </p:spTree>
    <p:extLst>
      <p:ext uri="{BB962C8B-B14F-4D97-AF65-F5344CB8AC3E}">
        <p14:creationId xmlns:p14="http://schemas.microsoft.com/office/powerpoint/2010/main" val="5760191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4D0DB-8115-474D-B320-23F06EB73CAF}"/>
              </a:ext>
            </a:extLst>
          </p:cNvPr>
          <p:cNvSpPr>
            <a:spLocks noGrp="1"/>
          </p:cNvSpPr>
          <p:nvPr>
            <p:ph type="title"/>
          </p:nvPr>
        </p:nvSpPr>
        <p:spPr/>
        <p:txBody>
          <a:bodyPr/>
          <a:lstStyle/>
          <a:p>
            <a:r>
              <a:rPr lang="en-US" dirty="0"/>
              <a:t>Difference between effect modification and statistical interaction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2D62B0D-496F-1242-8C07-D41416F52294}"/>
                  </a:ext>
                </a:extLst>
              </p:cNvPr>
              <p:cNvSpPr>
                <a:spLocks noGrp="1"/>
              </p:cNvSpPr>
              <p:nvPr>
                <p:ph idx="1"/>
              </p:nvPr>
            </p:nvSpPr>
            <p:spPr/>
            <p:txBody>
              <a:bodyPr>
                <a:normAutofit/>
              </a:bodyPr>
              <a:lstStyle/>
              <a:p>
                <a:r>
                  <a:rPr lang="en-US" dirty="0"/>
                  <a:t>﻿Effect modification: E[D</a:t>
                </a:r>
                <a:r>
                  <a:rPr lang="en-US" baseline="-25000" dirty="0"/>
                  <a:t>e1</a:t>
                </a:r>
                <a:r>
                  <a:rPr lang="en-US" dirty="0"/>
                  <a:t> | Q = q</a:t>
                </a:r>
                <a:r>
                  <a:rPr lang="en-US" baseline="-25000" dirty="0"/>
                  <a:t>1</a:t>
                </a:r>
                <a:r>
                  <a:rPr lang="en-US" dirty="0"/>
                  <a:t>] - E[D</a:t>
                </a:r>
                <a:r>
                  <a:rPr lang="en-US" baseline="-25000" dirty="0"/>
                  <a:t>e0</a:t>
                </a:r>
                <a:r>
                  <a:rPr lang="en-US" dirty="0"/>
                  <a:t> | Q = q</a:t>
                </a:r>
                <a:r>
                  <a:rPr lang="en-US" baseline="-25000" dirty="0"/>
                  <a:t>1</a:t>
                </a:r>
                <a:r>
                  <a:rPr lang="en-US" dirty="0"/>
                  <a:t>]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a:t> E[D</a:t>
                </a:r>
                <a:r>
                  <a:rPr lang="en-US" baseline="-25000" dirty="0"/>
                  <a:t>e1</a:t>
                </a:r>
                <a:r>
                  <a:rPr lang="en-US" dirty="0"/>
                  <a:t> | Q = q</a:t>
                </a:r>
                <a:r>
                  <a:rPr lang="en-US" baseline="-25000" dirty="0"/>
                  <a:t>0</a:t>
                </a:r>
                <a:r>
                  <a:rPr lang="en-US" dirty="0"/>
                  <a:t>] - E[D</a:t>
                </a:r>
                <a:r>
                  <a:rPr lang="en-US" baseline="-25000" dirty="0"/>
                  <a:t>e0</a:t>
                </a:r>
                <a:r>
                  <a:rPr lang="en-US" dirty="0"/>
                  <a:t> | Q = q</a:t>
                </a:r>
                <a:r>
                  <a:rPr lang="en-US" baseline="-25000" dirty="0"/>
                  <a:t>0</a:t>
                </a:r>
                <a:r>
                  <a:rPr lang="en-US" dirty="0"/>
                  <a:t>] </a:t>
                </a:r>
              </a:p>
              <a:p>
                <a:r>
                  <a:rPr lang="en-US" dirty="0"/>
                  <a:t>Interaction: E[D</a:t>
                </a:r>
                <a:r>
                  <a:rPr lang="en-US" baseline="-25000" dirty="0"/>
                  <a:t>e1q1</a:t>
                </a:r>
                <a:r>
                  <a:rPr lang="en-US" dirty="0"/>
                  <a:t>] - E[D</a:t>
                </a:r>
                <a:r>
                  <a:rPr lang="en-US" baseline="-25000" dirty="0"/>
                  <a:t>e0q1</a:t>
                </a:r>
                <a:r>
                  <a:rPr lang="en-US" dirty="0"/>
                  <a:t>]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a:t> E[D</a:t>
                </a:r>
                <a:r>
                  <a:rPr lang="en-US" baseline="-25000" dirty="0"/>
                  <a:t>e1q0</a:t>
                </a:r>
                <a:r>
                  <a:rPr lang="en-US" dirty="0"/>
                  <a:t>] - E[D</a:t>
                </a:r>
                <a:r>
                  <a:rPr lang="en-US" baseline="-25000" dirty="0"/>
                  <a:t>e0q0</a:t>
                </a:r>
                <a:r>
                  <a:rPr lang="en-US" dirty="0"/>
                  <a:t>] </a:t>
                </a:r>
              </a:p>
              <a:p>
                <a:r>
                  <a:rPr lang="en-US" dirty="0"/>
                  <a:t>Asymmetry/Symmetry</a:t>
                </a:r>
              </a:p>
              <a:p>
                <a:r>
                  <a:rPr lang="en-US" dirty="0"/>
                  <a:t>Conditioning variable vs intervention variable.</a:t>
                </a:r>
              </a:p>
            </p:txBody>
          </p:sp>
        </mc:Choice>
        <mc:Fallback xmlns="">
          <p:sp>
            <p:nvSpPr>
              <p:cNvPr id="3" name="Content Placeholder 2">
                <a:extLst>
                  <a:ext uri="{FF2B5EF4-FFF2-40B4-BE49-F238E27FC236}">
                    <a16:creationId xmlns:a16="http://schemas.microsoft.com/office/drawing/2014/main" id="{52D62B0D-496F-1242-8C07-D41416F52294}"/>
                  </a:ext>
                </a:extLst>
              </p:cNvPr>
              <p:cNvSpPr>
                <a:spLocks noGrp="1" noRot="1" noChangeAspect="1" noMove="1" noResize="1" noEditPoints="1" noAdjustHandles="1" noChangeArrowheads="1" noChangeShapeType="1" noTextEdit="1"/>
              </p:cNvSpPr>
              <p:nvPr>
                <p:ph idx="1"/>
              </p:nvPr>
            </p:nvSpPr>
            <p:spPr>
              <a:blipFill>
                <a:blip r:embed="rId3"/>
                <a:stretch>
                  <a:fillRect l="-1086" t="-2326"/>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13D8C576-9DA7-6549-8EDA-0273DF0A29D9}"/>
              </a:ext>
            </a:extLst>
          </p:cNvPr>
          <p:cNvSpPr txBox="1"/>
          <p:nvPr/>
        </p:nvSpPr>
        <p:spPr>
          <a:xfrm>
            <a:off x="1892969" y="6581001"/>
            <a:ext cx="10299031" cy="276999"/>
          </a:xfrm>
          <a:prstGeom prst="rect">
            <a:avLst/>
          </a:prstGeom>
          <a:noFill/>
        </p:spPr>
        <p:txBody>
          <a:bodyPr wrap="square" rtlCol="0">
            <a:spAutoFit/>
          </a:bodyPr>
          <a:lstStyle/>
          <a:p>
            <a:r>
              <a:rPr lang="en-US" sz="1200" dirty="0"/>
              <a:t>Source: </a:t>
            </a:r>
            <a:r>
              <a:rPr lang="en-US" sz="1200" dirty="0" err="1"/>
              <a:t>VanderWeele</a:t>
            </a:r>
            <a:r>
              <a:rPr lang="en-US" sz="1200" dirty="0"/>
              <a:t> TJ. On the distinction between interaction and effect modification. </a:t>
            </a:r>
            <a:r>
              <a:rPr lang="en-US" sz="1200" i="1" dirty="0"/>
              <a:t>Epidemiology</a:t>
            </a:r>
            <a:r>
              <a:rPr lang="en-US" sz="1200" dirty="0"/>
              <a:t>. 2009;20(6):863-871. doi:10.1097/EDE.0b013e3181ba333c </a:t>
            </a:r>
          </a:p>
        </p:txBody>
      </p:sp>
    </p:spTree>
    <p:extLst>
      <p:ext uri="{BB962C8B-B14F-4D97-AF65-F5344CB8AC3E}">
        <p14:creationId xmlns:p14="http://schemas.microsoft.com/office/powerpoint/2010/main" val="35423390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4D0DB-8115-474D-B320-23F06EB73CAF}"/>
              </a:ext>
            </a:extLst>
          </p:cNvPr>
          <p:cNvSpPr>
            <a:spLocks noGrp="1"/>
          </p:cNvSpPr>
          <p:nvPr>
            <p:ph type="title"/>
          </p:nvPr>
        </p:nvSpPr>
        <p:spPr/>
        <p:txBody>
          <a:bodyPr/>
          <a:lstStyle/>
          <a:p>
            <a:r>
              <a:rPr lang="en-US" dirty="0"/>
              <a:t>Difference between effect modification and statistical interaction</a:t>
            </a:r>
          </a:p>
        </p:txBody>
      </p:sp>
      <p:sp>
        <p:nvSpPr>
          <p:cNvPr id="3" name="Content Placeholder 2">
            <a:extLst>
              <a:ext uri="{FF2B5EF4-FFF2-40B4-BE49-F238E27FC236}">
                <a16:creationId xmlns:a16="http://schemas.microsoft.com/office/drawing/2014/main" id="{52D62B0D-496F-1242-8C07-D41416F52294}"/>
              </a:ext>
            </a:extLst>
          </p:cNvPr>
          <p:cNvSpPr>
            <a:spLocks noGrp="1"/>
          </p:cNvSpPr>
          <p:nvPr>
            <p:ph idx="1"/>
          </p:nvPr>
        </p:nvSpPr>
        <p:spPr/>
        <p:txBody>
          <a:bodyPr>
            <a:normAutofit/>
          </a:bodyPr>
          <a:lstStyle/>
          <a:p>
            <a:r>
              <a:rPr lang="en-US" dirty="0"/>
              <a:t>﻿If we randomize one intervention and then see if it’s effects are different based on some participant characteristic, then that’s effect modification.</a:t>
            </a:r>
          </a:p>
          <a:p>
            <a:r>
              <a:rPr lang="en-US" dirty="0"/>
              <a:t>If we randomize people to get two different treatments and we assess whether those two interventions have synergistic effects that’s causal interaction.</a:t>
            </a:r>
          </a:p>
          <a:p>
            <a:endParaRPr lang="en-US" dirty="0"/>
          </a:p>
        </p:txBody>
      </p:sp>
      <p:sp>
        <p:nvSpPr>
          <p:cNvPr id="4" name="TextBox 3">
            <a:extLst>
              <a:ext uri="{FF2B5EF4-FFF2-40B4-BE49-F238E27FC236}">
                <a16:creationId xmlns:a16="http://schemas.microsoft.com/office/drawing/2014/main" id="{13D8C576-9DA7-6549-8EDA-0273DF0A29D9}"/>
              </a:ext>
            </a:extLst>
          </p:cNvPr>
          <p:cNvSpPr txBox="1"/>
          <p:nvPr/>
        </p:nvSpPr>
        <p:spPr>
          <a:xfrm>
            <a:off x="1892969" y="6581001"/>
            <a:ext cx="10299031" cy="276999"/>
          </a:xfrm>
          <a:prstGeom prst="rect">
            <a:avLst/>
          </a:prstGeom>
          <a:noFill/>
        </p:spPr>
        <p:txBody>
          <a:bodyPr wrap="square" rtlCol="0">
            <a:spAutoFit/>
          </a:bodyPr>
          <a:lstStyle/>
          <a:p>
            <a:r>
              <a:rPr lang="en-US" sz="1200" dirty="0"/>
              <a:t>Source: </a:t>
            </a:r>
            <a:r>
              <a:rPr lang="en-US" sz="1200" dirty="0" err="1"/>
              <a:t>VanderWeele</a:t>
            </a:r>
            <a:r>
              <a:rPr lang="en-US" sz="1200" dirty="0"/>
              <a:t> TJ. On the distinction between interaction and effect modification. </a:t>
            </a:r>
            <a:r>
              <a:rPr lang="en-US" sz="1200" i="1" dirty="0"/>
              <a:t>Epidemiology</a:t>
            </a:r>
            <a:r>
              <a:rPr lang="en-US" sz="1200" dirty="0"/>
              <a:t>. 2009;20(6):863-871. doi:10.1097/EDE.0b013e3181ba333c </a:t>
            </a:r>
          </a:p>
        </p:txBody>
      </p:sp>
    </p:spTree>
    <p:extLst>
      <p:ext uri="{BB962C8B-B14F-4D97-AF65-F5344CB8AC3E}">
        <p14:creationId xmlns:p14="http://schemas.microsoft.com/office/powerpoint/2010/main" val="1726629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F20736EA-38FF-4846-9378-CE924470F4D0}"/>
              </a:ext>
            </a:extLst>
          </p:cNvPr>
          <p:cNvSpPr/>
          <p:nvPr/>
        </p:nvSpPr>
        <p:spPr>
          <a:xfrm>
            <a:off x="4221293" y="5336920"/>
            <a:ext cx="3749414" cy="136868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C00000"/>
                </a:solidFill>
              </a:rPr>
              <a:t>Systematic</a:t>
            </a:r>
            <a:r>
              <a:rPr lang="en-US" sz="2800" dirty="0">
                <a:solidFill>
                  <a:schemeClr val="tx1"/>
                </a:solidFill>
              </a:rPr>
              <a:t> errors in the way we collect data</a:t>
            </a:r>
          </a:p>
        </p:txBody>
      </p:sp>
      <p:sp>
        <p:nvSpPr>
          <p:cNvPr id="14" name="Rounded Rectangle 13">
            <a:extLst>
              <a:ext uri="{FF2B5EF4-FFF2-40B4-BE49-F238E27FC236}">
                <a16:creationId xmlns:a16="http://schemas.microsoft.com/office/drawing/2014/main" id="{547D97CC-D9D4-BF4A-A32B-73D2C3EB0C0C}"/>
              </a:ext>
            </a:extLst>
          </p:cNvPr>
          <p:cNvSpPr/>
          <p:nvPr/>
        </p:nvSpPr>
        <p:spPr>
          <a:xfrm>
            <a:off x="8178800" y="5336920"/>
            <a:ext cx="3749414" cy="136868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C00000"/>
                </a:solidFill>
              </a:rPr>
              <a:t>Systematic</a:t>
            </a:r>
            <a:r>
              <a:rPr lang="en-US" sz="2800" dirty="0">
                <a:solidFill>
                  <a:schemeClr val="tx1"/>
                </a:solidFill>
              </a:rPr>
              <a:t> associations that are non-causal</a:t>
            </a:r>
          </a:p>
        </p:txBody>
      </p:sp>
      <p:sp>
        <p:nvSpPr>
          <p:cNvPr id="17" name="Rounded Rectangle 16">
            <a:extLst>
              <a:ext uri="{FF2B5EF4-FFF2-40B4-BE49-F238E27FC236}">
                <a16:creationId xmlns:a16="http://schemas.microsoft.com/office/drawing/2014/main" id="{F7532298-C81E-E84C-9AEE-4452EB6842E2}"/>
              </a:ext>
            </a:extLst>
          </p:cNvPr>
          <p:cNvSpPr/>
          <p:nvPr/>
        </p:nvSpPr>
        <p:spPr>
          <a:xfrm>
            <a:off x="4221293" y="152400"/>
            <a:ext cx="3749414" cy="136868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Measure</a:t>
            </a:r>
          </a:p>
        </p:txBody>
      </p:sp>
      <p:sp>
        <p:nvSpPr>
          <p:cNvPr id="18" name="Rounded Rectangle 17">
            <a:extLst>
              <a:ext uri="{FF2B5EF4-FFF2-40B4-BE49-F238E27FC236}">
                <a16:creationId xmlns:a16="http://schemas.microsoft.com/office/drawing/2014/main" id="{83667417-B016-434F-AB1B-4FCECA15FAD7}"/>
              </a:ext>
            </a:extLst>
          </p:cNvPr>
          <p:cNvSpPr/>
          <p:nvPr/>
        </p:nvSpPr>
        <p:spPr>
          <a:xfrm>
            <a:off x="55693" y="1336420"/>
            <a:ext cx="3749414" cy="136868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Truth</a:t>
            </a:r>
          </a:p>
        </p:txBody>
      </p:sp>
      <p:sp>
        <p:nvSpPr>
          <p:cNvPr id="19" name="Rounded Rectangle 18">
            <a:extLst>
              <a:ext uri="{FF2B5EF4-FFF2-40B4-BE49-F238E27FC236}">
                <a16:creationId xmlns:a16="http://schemas.microsoft.com/office/drawing/2014/main" id="{36A51836-1BFE-3140-93AA-48169F802DB3}"/>
              </a:ext>
            </a:extLst>
          </p:cNvPr>
          <p:cNvSpPr/>
          <p:nvPr/>
        </p:nvSpPr>
        <p:spPr>
          <a:xfrm>
            <a:off x="8386893" y="1336420"/>
            <a:ext cx="3749414" cy="136868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Error</a:t>
            </a:r>
          </a:p>
        </p:txBody>
      </p:sp>
      <p:cxnSp>
        <p:nvCxnSpPr>
          <p:cNvPr id="20" name="Straight Arrow Connector 19">
            <a:extLst>
              <a:ext uri="{FF2B5EF4-FFF2-40B4-BE49-F238E27FC236}">
                <a16:creationId xmlns:a16="http://schemas.microsoft.com/office/drawing/2014/main" id="{AB525C78-ACF4-DE44-82C2-DBB1B474D23B}"/>
              </a:ext>
            </a:extLst>
          </p:cNvPr>
          <p:cNvCxnSpPr>
            <a:cxnSpLocks/>
            <a:stCxn id="19" idx="1"/>
            <a:endCxn id="17" idx="2"/>
          </p:cNvCxnSpPr>
          <p:nvPr/>
        </p:nvCxnSpPr>
        <p:spPr>
          <a:xfrm flipH="1" flipV="1">
            <a:off x="6096000" y="1521080"/>
            <a:ext cx="2290893" cy="4996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ACAD356-228D-5D44-807C-2469ECC60592}"/>
              </a:ext>
            </a:extLst>
          </p:cNvPr>
          <p:cNvCxnSpPr>
            <a:cxnSpLocks/>
            <a:stCxn id="18" idx="3"/>
            <a:endCxn id="17" idx="2"/>
          </p:cNvCxnSpPr>
          <p:nvPr/>
        </p:nvCxnSpPr>
        <p:spPr>
          <a:xfrm flipV="1">
            <a:off x="3805107" y="1521080"/>
            <a:ext cx="2290893" cy="4996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Rounded Rectangle 21">
            <a:extLst>
              <a:ext uri="{FF2B5EF4-FFF2-40B4-BE49-F238E27FC236}">
                <a16:creationId xmlns:a16="http://schemas.microsoft.com/office/drawing/2014/main" id="{76AD4F2F-AB32-0F4F-82CD-F8ABB1F5CBF1}"/>
              </a:ext>
            </a:extLst>
          </p:cNvPr>
          <p:cNvSpPr/>
          <p:nvPr/>
        </p:nvSpPr>
        <p:spPr>
          <a:xfrm>
            <a:off x="55693" y="3336670"/>
            <a:ext cx="3749414" cy="136868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People are </a:t>
            </a:r>
            <a:r>
              <a:rPr lang="en-US" sz="2800" dirty="0">
                <a:solidFill>
                  <a:srgbClr val="C00000"/>
                </a:solidFill>
              </a:rPr>
              <a:t>random</a:t>
            </a:r>
            <a:r>
              <a:rPr lang="en-US" sz="2800" dirty="0">
                <a:solidFill>
                  <a:schemeClr val="tx1"/>
                </a:solidFill>
              </a:rPr>
              <a:t>ly different in sample and population</a:t>
            </a:r>
          </a:p>
        </p:txBody>
      </p:sp>
      <p:sp>
        <p:nvSpPr>
          <p:cNvPr id="23" name="Rounded Rectangle 22">
            <a:extLst>
              <a:ext uri="{FF2B5EF4-FFF2-40B4-BE49-F238E27FC236}">
                <a16:creationId xmlns:a16="http://schemas.microsoft.com/office/drawing/2014/main" id="{BA830CB9-32BC-FE4F-A1C1-DEAB5BFA1C6B}"/>
              </a:ext>
            </a:extLst>
          </p:cNvPr>
          <p:cNvSpPr/>
          <p:nvPr/>
        </p:nvSpPr>
        <p:spPr>
          <a:xfrm>
            <a:off x="4221293" y="3336670"/>
            <a:ext cx="3749414" cy="136868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Systematic</a:t>
            </a:r>
          </a:p>
        </p:txBody>
      </p:sp>
      <p:cxnSp>
        <p:nvCxnSpPr>
          <p:cNvPr id="24" name="Elbow Connector 23">
            <a:extLst>
              <a:ext uri="{FF2B5EF4-FFF2-40B4-BE49-F238E27FC236}">
                <a16:creationId xmlns:a16="http://schemas.microsoft.com/office/drawing/2014/main" id="{BA0F4387-E892-F245-BF3C-E7DD316F5EFC}"/>
              </a:ext>
            </a:extLst>
          </p:cNvPr>
          <p:cNvCxnSpPr>
            <a:stCxn id="19" idx="2"/>
            <a:endCxn id="22" idx="0"/>
          </p:cNvCxnSpPr>
          <p:nvPr/>
        </p:nvCxnSpPr>
        <p:spPr>
          <a:xfrm rot="5400000">
            <a:off x="5780215" y="-1144715"/>
            <a:ext cx="631570" cy="8331200"/>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a:extLst>
              <a:ext uri="{FF2B5EF4-FFF2-40B4-BE49-F238E27FC236}">
                <a16:creationId xmlns:a16="http://schemas.microsoft.com/office/drawing/2014/main" id="{A5251DDB-AFF4-694B-9745-A15B37A03F4B}"/>
              </a:ext>
            </a:extLst>
          </p:cNvPr>
          <p:cNvCxnSpPr>
            <a:stCxn id="19" idx="2"/>
            <a:endCxn id="23" idx="0"/>
          </p:cNvCxnSpPr>
          <p:nvPr/>
        </p:nvCxnSpPr>
        <p:spPr>
          <a:xfrm rot="5400000">
            <a:off x="7863015" y="938085"/>
            <a:ext cx="631570" cy="4165600"/>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CAC2B7C-452D-6D49-95FF-0886613E7FF9}"/>
              </a:ext>
            </a:extLst>
          </p:cNvPr>
          <p:cNvCxnSpPr>
            <a:stCxn id="23" idx="2"/>
          </p:cNvCxnSpPr>
          <p:nvPr/>
        </p:nvCxnSpPr>
        <p:spPr>
          <a:xfrm>
            <a:off x="6096000" y="4705350"/>
            <a:ext cx="0" cy="63157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a:extLst>
              <a:ext uri="{FF2B5EF4-FFF2-40B4-BE49-F238E27FC236}">
                <a16:creationId xmlns:a16="http://schemas.microsoft.com/office/drawing/2014/main" id="{E7796778-CA7F-F24D-8A84-30EEEE51C8C1}"/>
              </a:ext>
            </a:extLst>
          </p:cNvPr>
          <p:cNvCxnSpPr>
            <a:stCxn id="23" idx="2"/>
          </p:cNvCxnSpPr>
          <p:nvPr/>
        </p:nvCxnSpPr>
        <p:spPr>
          <a:xfrm rot="5400000">
            <a:off x="3697415" y="2938335"/>
            <a:ext cx="631570" cy="4165600"/>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id="{B2A90C66-A67E-B14B-B12C-A4697B7ACE1D}"/>
              </a:ext>
            </a:extLst>
          </p:cNvPr>
          <p:cNvCxnSpPr>
            <a:stCxn id="23" idx="2"/>
          </p:cNvCxnSpPr>
          <p:nvPr/>
        </p:nvCxnSpPr>
        <p:spPr>
          <a:xfrm rot="16200000" flipH="1">
            <a:off x="7758968" y="3042381"/>
            <a:ext cx="631570" cy="3957507"/>
          </a:xfrm>
          <a:prstGeom prst="bentConnector3">
            <a:avLst/>
          </a:prstGeom>
          <a:ln w="38100">
            <a:solidFill>
              <a:schemeClr val="tx1">
                <a:alpha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Rounded Rectangle 28">
            <a:extLst>
              <a:ext uri="{FF2B5EF4-FFF2-40B4-BE49-F238E27FC236}">
                <a16:creationId xmlns:a16="http://schemas.microsoft.com/office/drawing/2014/main" id="{3C099995-8546-374F-8CFB-C7E417D9C263}"/>
              </a:ext>
            </a:extLst>
          </p:cNvPr>
          <p:cNvSpPr/>
          <p:nvPr/>
        </p:nvSpPr>
        <p:spPr>
          <a:xfrm>
            <a:off x="55693" y="5336920"/>
            <a:ext cx="3749414" cy="136868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People are </a:t>
            </a:r>
            <a:r>
              <a:rPr lang="en-US" sz="2400" dirty="0">
                <a:solidFill>
                  <a:srgbClr val="C00000"/>
                </a:solidFill>
              </a:rPr>
              <a:t>systematic</a:t>
            </a:r>
            <a:r>
              <a:rPr lang="en-US" sz="2400" dirty="0">
                <a:solidFill>
                  <a:schemeClr val="tx1"/>
                </a:solidFill>
              </a:rPr>
              <a:t>ally different in sample and population</a:t>
            </a:r>
          </a:p>
        </p:txBody>
      </p:sp>
    </p:spTree>
    <p:extLst>
      <p:ext uri="{BB962C8B-B14F-4D97-AF65-F5344CB8AC3E}">
        <p14:creationId xmlns:p14="http://schemas.microsoft.com/office/powerpoint/2010/main" val="6076140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a:extLst>
              <a:ext uri="{FF2B5EF4-FFF2-40B4-BE49-F238E27FC236}">
                <a16:creationId xmlns:a16="http://schemas.microsoft.com/office/drawing/2014/main" id="{83667417-B016-434F-AB1B-4FCECA15FAD7}"/>
              </a:ext>
            </a:extLst>
          </p:cNvPr>
          <p:cNvSpPr/>
          <p:nvPr/>
        </p:nvSpPr>
        <p:spPr>
          <a:xfrm>
            <a:off x="55693" y="152400"/>
            <a:ext cx="3749414" cy="136868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Effect Modification</a:t>
            </a:r>
          </a:p>
        </p:txBody>
      </p:sp>
      <p:sp>
        <p:nvSpPr>
          <p:cNvPr id="19" name="Rounded Rectangle 18">
            <a:extLst>
              <a:ext uri="{FF2B5EF4-FFF2-40B4-BE49-F238E27FC236}">
                <a16:creationId xmlns:a16="http://schemas.microsoft.com/office/drawing/2014/main" id="{36A51836-1BFE-3140-93AA-48169F802DB3}"/>
              </a:ext>
            </a:extLst>
          </p:cNvPr>
          <p:cNvSpPr/>
          <p:nvPr/>
        </p:nvSpPr>
        <p:spPr>
          <a:xfrm>
            <a:off x="8341440" y="152400"/>
            <a:ext cx="3749414" cy="136868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Biological Interaction</a:t>
            </a:r>
          </a:p>
        </p:txBody>
      </p:sp>
      <p:sp>
        <p:nvSpPr>
          <p:cNvPr id="30" name="Rounded Rectangle 29">
            <a:extLst>
              <a:ext uri="{FF2B5EF4-FFF2-40B4-BE49-F238E27FC236}">
                <a16:creationId xmlns:a16="http://schemas.microsoft.com/office/drawing/2014/main" id="{BA20EA12-D1DA-0B40-9EFE-4BB1BA02834C}"/>
              </a:ext>
            </a:extLst>
          </p:cNvPr>
          <p:cNvSpPr/>
          <p:nvPr/>
        </p:nvSpPr>
        <p:spPr>
          <a:xfrm>
            <a:off x="4221293" y="152400"/>
            <a:ext cx="3749414" cy="136868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[Statistical] Interaction</a:t>
            </a:r>
          </a:p>
        </p:txBody>
      </p:sp>
      <p:sp>
        <p:nvSpPr>
          <p:cNvPr id="31" name="Rounded Rectangle 30">
            <a:extLst>
              <a:ext uri="{FF2B5EF4-FFF2-40B4-BE49-F238E27FC236}">
                <a16:creationId xmlns:a16="http://schemas.microsoft.com/office/drawing/2014/main" id="{D87573F2-540D-814B-B240-7A723E981501}"/>
              </a:ext>
            </a:extLst>
          </p:cNvPr>
          <p:cNvSpPr/>
          <p:nvPr/>
        </p:nvSpPr>
        <p:spPr>
          <a:xfrm>
            <a:off x="705398" y="1859793"/>
            <a:ext cx="3099709" cy="2166775"/>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The magnitude and/or direction of the relationship between X and Y differs within levels of Z.</a:t>
            </a:r>
          </a:p>
        </p:txBody>
      </p:sp>
      <p:cxnSp>
        <p:nvCxnSpPr>
          <p:cNvPr id="6" name="Elbow Connector 5">
            <a:extLst>
              <a:ext uri="{FF2B5EF4-FFF2-40B4-BE49-F238E27FC236}">
                <a16:creationId xmlns:a16="http://schemas.microsoft.com/office/drawing/2014/main" id="{1918DC54-0EF1-5D4A-8518-E52C0C941E7B}"/>
              </a:ext>
            </a:extLst>
          </p:cNvPr>
          <p:cNvCxnSpPr>
            <a:cxnSpLocks/>
            <a:endCxn id="31" idx="1"/>
          </p:cNvCxnSpPr>
          <p:nvPr/>
        </p:nvCxnSpPr>
        <p:spPr>
          <a:xfrm rot="16200000" flipH="1">
            <a:off x="-238037" y="1999746"/>
            <a:ext cx="1422104" cy="464765"/>
          </a:xfrm>
          <a:prstGeom prst="bentConnector2">
            <a:avLst/>
          </a:prstGeom>
          <a:ln w="3810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2" name="Rounded Rectangle 31">
            <a:extLst>
              <a:ext uri="{FF2B5EF4-FFF2-40B4-BE49-F238E27FC236}">
                <a16:creationId xmlns:a16="http://schemas.microsoft.com/office/drawing/2014/main" id="{D8ED5C6E-5218-E94F-AB54-A18E6A86A961}"/>
              </a:ext>
            </a:extLst>
          </p:cNvPr>
          <p:cNvSpPr/>
          <p:nvPr/>
        </p:nvSpPr>
        <p:spPr>
          <a:xfrm>
            <a:off x="705397" y="4234025"/>
            <a:ext cx="3099709" cy="2166775"/>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buFont typeface="Arial" panose="020B0604020202020204" pitchFamily="34" charset="0"/>
              <a:buChar char="•"/>
            </a:pPr>
            <a:r>
              <a:rPr lang="en-US" sz="2400" dirty="0">
                <a:solidFill>
                  <a:schemeClr val="tx1"/>
                </a:solidFill>
              </a:rPr>
              <a:t>Effect-measure modification.</a:t>
            </a:r>
          </a:p>
          <a:p>
            <a:pPr marL="342900" indent="-342900">
              <a:buFont typeface="Arial" panose="020B0604020202020204" pitchFamily="34" charset="0"/>
              <a:buChar char="•"/>
            </a:pPr>
            <a:r>
              <a:rPr lang="en-US" sz="2400" dirty="0">
                <a:solidFill>
                  <a:schemeClr val="tx1"/>
                </a:solidFill>
              </a:rPr>
              <a:t>Heterogeneity of effects.</a:t>
            </a:r>
          </a:p>
          <a:p>
            <a:pPr marL="342900" indent="-342900">
              <a:buFont typeface="Arial" panose="020B0604020202020204" pitchFamily="34" charset="0"/>
              <a:buChar char="•"/>
            </a:pPr>
            <a:r>
              <a:rPr lang="en-US" sz="2400" dirty="0">
                <a:solidFill>
                  <a:schemeClr val="tx1"/>
                </a:solidFill>
              </a:rPr>
              <a:t>Subgroup effects.</a:t>
            </a:r>
          </a:p>
        </p:txBody>
      </p:sp>
      <p:cxnSp>
        <p:nvCxnSpPr>
          <p:cNvPr id="33" name="Elbow Connector 32">
            <a:extLst>
              <a:ext uri="{FF2B5EF4-FFF2-40B4-BE49-F238E27FC236}">
                <a16:creationId xmlns:a16="http://schemas.microsoft.com/office/drawing/2014/main" id="{661508FE-F510-724B-A5EF-46CE6E851AFC}"/>
              </a:ext>
            </a:extLst>
          </p:cNvPr>
          <p:cNvCxnSpPr>
            <a:cxnSpLocks/>
            <a:endCxn id="32" idx="1"/>
          </p:cNvCxnSpPr>
          <p:nvPr/>
        </p:nvCxnSpPr>
        <p:spPr>
          <a:xfrm rot="16200000" flipH="1">
            <a:off x="-1425154" y="3186862"/>
            <a:ext cx="3796336" cy="464766"/>
          </a:xfrm>
          <a:prstGeom prst="bentConnector2">
            <a:avLst/>
          </a:prstGeom>
          <a:ln w="3810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9" name="Rounded Rectangle 8">
            <a:extLst>
              <a:ext uri="{FF2B5EF4-FFF2-40B4-BE49-F238E27FC236}">
                <a16:creationId xmlns:a16="http://schemas.microsoft.com/office/drawing/2014/main" id="{2D9DE179-0346-DA40-9B79-632F37B72A8F}"/>
              </a:ext>
            </a:extLst>
          </p:cNvPr>
          <p:cNvSpPr/>
          <p:nvPr/>
        </p:nvSpPr>
        <p:spPr>
          <a:xfrm>
            <a:off x="4870998" y="1859793"/>
            <a:ext cx="3099709" cy="2824502"/>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dirty="0">
                <a:solidFill>
                  <a:schemeClr val="tx1"/>
                </a:solidFill>
              </a:rPr>
              <a:t>Symmetry of “exposure” and “effect modifier.”</a:t>
            </a:r>
          </a:p>
          <a:p>
            <a:pPr marL="342900" indent="-342900">
              <a:buFont typeface="Arial" panose="020B0604020202020204" pitchFamily="34" charset="0"/>
              <a:buChar char="•"/>
            </a:pPr>
            <a:r>
              <a:rPr lang="en-US" sz="2400" dirty="0">
                <a:solidFill>
                  <a:schemeClr val="tx1"/>
                </a:solidFill>
              </a:rPr>
              <a:t>Conditioning variable vs. intervention variable</a:t>
            </a:r>
          </a:p>
        </p:txBody>
      </p:sp>
      <p:cxnSp>
        <p:nvCxnSpPr>
          <p:cNvPr id="10" name="Elbow Connector 9">
            <a:extLst>
              <a:ext uri="{FF2B5EF4-FFF2-40B4-BE49-F238E27FC236}">
                <a16:creationId xmlns:a16="http://schemas.microsoft.com/office/drawing/2014/main" id="{0CE0EA1B-C8B9-1F4A-8E5C-2E446AC54D31}"/>
              </a:ext>
            </a:extLst>
          </p:cNvPr>
          <p:cNvCxnSpPr>
            <a:cxnSpLocks/>
            <a:endCxn id="9" idx="1"/>
          </p:cNvCxnSpPr>
          <p:nvPr/>
        </p:nvCxnSpPr>
        <p:spPr>
          <a:xfrm rot="16200000" flipH="1">
            <a:off x="3763131" y="2164177"/>
            <a:ext cx="1750968" cy="464766"/>
          </a:xfrm>
          <a:prstGeom prst="bentConnector2">
            <a:avLst/>
          </a:prstGeom>
          <a:ln w="3810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4911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a:extLst>
              <a:ext uri="{FF2B5EF4-FFF2-40B4-BE49-F238E27FC236}">
                <a16:creationId xmlns:a16="http://schemas.microsoft.com/office/drawing/2014/main" id="{83667417-B016-434F-AB1B-4FCECA15FAD7}"/>
              </a:ext>
            </a:extLst>
          </p:cNvPr>
          <p:cNvSpPr/>
          <p:nvPr/>
        </p:nvSpPr>
        <p:spPr>
          <a:xfrm>
            <a:off x="55693" y="152400"/>
            <a:ext cx="3749414" cy="136868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Effect Modification</a:t>
            </a:r>
          </a:p>
        </p:txBody>
      </p:sp>
      <p:sp>
        <p:nvSpPr>
          <p:cNvPr id="19" name="Rounded Rectangle 18">
            <a:extLst>
              <a:ext uri="{FF2B5EF4-FFF2-40B4-BE49-F238E27FC236}">
                <a16:creationId xmlns:a16="http://schemas.microsoft.com/office/drawing/2014/main" id="{36A51836-1BFE-3140-93AA-48169F802DB3}"/>
              </a:ext>
            </a:extLst>
          </p:cNvPr>
          <p:cNvSpPr/>
          <p:nvPr/>
        </p:nvSpPr>
        <p:spPr>
          <a:xfrm>
            <a:off x="8341440" y="152400"/>
            <a:ext cx="3749414" cy="136868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Biological Interaction</a:t>
            </a:r>
          </a:p>
        </p:txBody>
      </p:sp>
      <p:sp>
        <p:nvSpPr>
          <p:cNvPr id="30" name="Rounded Rectangle 29">
            <a:extLst>
              <a:ext uri="{FF2B5EF4-FFF2-40B4-BE49-F238E27FC236}">
                <a16:creationId xmlns:a16="http://schemas.microsoft.com/office/drawing/2014/main" id="{BA20EA12-D1DA-0B40-9EFE-4BB1BA02834C}"/>
              </a:ext>
            </a:extLst>
          </p:cNvPr>
          <p:cNvSpPr/>
          <p:nvPr/>
        </p:nvSpPr>
        <p:spPr>
          <a:xfrm>
            <a:off x="4221293" y="152400"/>
            <a:ext cx="3749414" cy="136868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[Statistical] Interaction</a:t>
            </a:r>
          </a:p>
        </p:txBody>
      </p:sp>
      <p:sp>
        <p:nvSpPr>
          <p:cNvPr id="31" name="Rounded Rectangle 30">
            <a:extLst>
              <a:ext uri="{FF2B5EF4-FFF2-40B4-BE49-F238E27FC236}">
                <a16:creationId xmlns:a16="http://schemas.microsoft.com/office/drawing/2014/main" id="{D87573F2-540D-814B-B240-7A723E981501}"/>
              </a:ext>
            </a:extLst>
          </p:cNvPr>
          <p:cNvSpPr/>
          <p:nvPr/>
        </p:nvSpPr>
        <p:spPr>
          <a:xfrm>
            <a:off x="705398" y="1859793"/>
            <a:ext cx="3099709" cy="2166775"/>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The magnitude and/or direction of the relationship between X and Y differs within levels of Z.</a:t>
            </a:r>
          </a:p>
        </p:txBody>
      </p:sp>
      <p:cxnSp>
        <p:nvCxnSpPr>
          <p:cNvPr id="6" name="Elbow Connector 5">
            <a:extLst>
              <a:ext uri="{FF2B5EF4-FFF2-40B4-BE49-F238E27FC236}">
                <a16:creationId xmlns:a16="http://schemas.microsoft.com/office/drawing/2014/main" id="{1918DC54-0EF1-5D4A-8518-E52C0C941E7B}"/>
              </a:ext>
            </a:extLst>
          </p:cNvPr>
          <p:cNvCxnSpPr>
            <a:cxnSpLocks/>
            <a:endCxn id="31" idx="1"/>
          </p:cNvCxnSpPr>
          <p:nvPr/>
        </p:nvCxnSpPr>
        <p:spPr>
          <a:xfrm rot="16200000" flipH="1">
            <a:off x="-238037" y="1999746"/>
            <a:ext cx="1422104" cy="464765"/>
          </a:xfrm>
          <a:prstGeom prst="bentConnector2">
            <a:avLst/>
          </a:prstGeom>
          <a:ln w="3810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2" name="Rounded Rectangle 31">
            <a:extLst>
              <a:ext uri="{FF2B5EF4-FFF2-40B4-BE49-F238E27FC236}">
                <a16:creationId xmlns:a16="http://schemas.microsoft.com/office/drawing/2014/main" id="{D8ED5C6E-5218-E94F-AB54-A18E6A86A961}"/>
              </a:ext>
            </a:extLst>
          </p:cNvPr>
          <p:cNvSpPr/>
          <p:nvPr/>
        </p:nvSpPr>
        <p:spPr>
          <a:xfrm>
            <a:off x="705397" y="4234025"/>
            <a:ext cx="3099709" cy="2166775"/>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buFont typeface="Arial" panose="020B0604020202020204" pitchFamily="34" charset="0"/>
              <a:buChar char="•"/>
            </a:pPr>
            <a:r>
              <a:rPr lang="en-US" sz="2400" dirty="0">
                <a:solidFill>
                  <a:schemeClr val="tx1"/>
                </a:solidFill>
              </a:rPr>
              <a:t>Effect-measure modification.</a:t>
            </a:r>
          </a:p>
          <a:p>
            <a:pPr marL="342900" indent="-342900">
              <a:buFont typeface="Arial" panose="020B0604020202020204" pitchFamily="34" charset="0"/>
              <a:buChar char="•"/>
            </a:pPr>
            <a:r>
              <a:rPr lang="en-US" sz="2400" dirty="0">
                <a:solidFill>
                  <a:schemeClr val="tx1"/>
                </a:solidFill>
              </a:rPr>
              <a:t>Heterogeneity of effects.</a:t>
            </a:r>
          </a:p>
          <a:p>
            <a:pPr marL="342900" indent="-342900">
              <a:buFont typeface="Arial" panose="020B0604020202020204" pitchFamily="34" charset="0"/>
              <a:buChar char="•"/>
            </a:pPr>
            <a:r>
              <a:rPr lang="en-US" sz="2400" dirty="0">
                <a:solidFill>
                  <a:schemeClr val="tx1"/>
                </a:solidFill>
              </a:rPr>
              <a:t>Subgroup effects.</a:t>
            </a:r>
          </a:p>
        </p:txBody>
      </p:sp>
      <p:cxnSp>
        <p:nvCxnSpPr>
          <p:cNvPr id="33" name="Elbow Connector 32">
            <a:extLst>
              <a:ext uri="{FF2B5EF4-FFF2-40B4-BE49-F238E27FC236}">
                <a16:creationId xmlns:a16="http://schemas.microsoft.com/office/drawing/2014/main" id="{661508FE-F510-724B-A5EF-46CE6E851AFC}"/>
              </a:ext>
            </a:extLst>
          </p:cNvPr>
          <p:cNvCxnSpPr>
            <a:cxnSpLocks/>
            <a:endCxn id="32" idx="1"/>
          </p:cNvCxnSpPr>
          <p:nvPr/>
        </p:nvCxnSpPr>
        <p:spPr>
          <a:xfrm rot="16200000" flipH="1">
            <a:off x="-1425154" y="3186862"/>
            <a:ext cx="3796336" cy="464766"/>
          </a:xfrm>
          <a:prstGeom prst="bentConnector2">
            <a:avLst/>
          </a:prstGeom>
          <a:ln w="3810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1" name="Rounded Rectangle 10">
            <a:extLst>
              <a:ext uri="{FF2B5EF4-FFF2-40B4-BE49-F238E27FC236}">
                <a16:creationId xmlns:a16="http://schemas.microsoft.com/office/drawing/2014/main" id="{32314B5B-4F98-9849-BAD0-7F248697EEEA}"/>
              </a:ext>
            </a:extLst>
          </p:cNvPr>
          <p:cNvSpPr/>
          <p:nvPr/>
        </p:nvSpPr>
        <p:spPr>
          <a:xfrm>
            <a:off x="9036598" y="1859793"/>
            <a:ext cx="3099709" cy="2166775"/>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Interdependent operation of two or more biological causes to produce, prevent or control an effect</a:t>
            </a:r>
          </a:p>
        </p:txBody>
      </p:sp>
      <p:cxnSp>
        <p:nvCxnSpPr>
          <p:cNvPr id="12" name="Elbow Connector 11">
            <a:extLst>
              <a:ext uri="{FF2B5EF4-FFF2-40B4-BE49-F238E27FC236}">
                <a16:creationId xmlns:a16="http://schemas.microsoft.com/office/drawing/2014/main" id="{1B7621EC-35D3-F546-9742-D849A40C9663}"/>
              </a:ext>
            </a:extLst>
          </p:cNvPr>
          <p:cNvCxnSpPr>
            <a:cxnSpLocks/>
            <a:endCxn id="11" idx="1"/>
          </p:cNvCxnSpPr>
          <p:nvPr/>
        </p:nvCxnSpPr>
        <p:spPr>
          <a:xfrm rot="16200000" flipH="1">
            <a:off x="8093163" y="1999746"/>
            <a:ext cx="1422104" cy="464765"/>
          </a:xfrm>
          <a:prstGeom prst="bentConnector2">
            <a:avLst/>
          </a:prstGeom>
          <a:ln w="3810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0" name="Rounded Rectangle 19">
            <a:extLst>
              <a:ext uri="{FF2B5EF4-FFF2-40B4-BE49-F238E27FC236}">
                <a16:creationId xmlns:a16="http://schemas.microsoft.com/office/drawing/2014/main" id="{81A31726-5008-C046-8760-F0B59365CC88}"/>
              </a:ext>
            </a:extLst>
          </p:cNvPr>
          <p:cNvSpPr/>
          <p:nvPr/>
        </p:nvSpPr>
        <p:spPr>
          <a:xfrm>
            <a:off x="9036598" y="4311857"/>
            <a:ext cx="3099709" cy="2166775"/>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Reflects multifactorial principle of most chronic diseases</a:t>
            </a:r>
          </a:p>
        </p:txBody>
      </p:sp>
      <p:cxnSp>
        <p:nvCxnSpPr>
          <p:cNvPr id="21" name="Elbow Connector 20">
            <a:extLst>
              <a:ext uri="{FF2B5EF4-FFF2-40B4-BE49-F238E27FC236}">
                <a16:creationId xmlns:a16="http://schemas.microsoft.com/office/drawing/2014/main" id="{303D4B41-FC49-3D4E-A414-38BBE86D21DC}"/>
              </a:ext>
            </a:extLst>
          </p:cNvPr>
          <p:cNvCxnSpPr>
            <a:cxnSpLocks/>
            <a:endCxn id="20" idx="1"/>
          </p:cNvCxnSpPr>
          <p:nvPr/>
        </p:nvCxnSpPr>
        <p:spPr>
          <a:xfrm rot="16200000" flipH="1">
            <a:off x="6867132" y="3225779"/>
            <a:ext cx="3874168" cy="464763"/>
          </a:xfrm>
          <a:prstGeom prst="bentConnector2">
            <a:avLst/>
          </a:prstGeom>
          <a:ln w="3810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2" name="Rounded Rectangle 21">
            <a:extLst>
              <a:ext uri="{FF2B5EF4-FFF2-40B4-BE49-F238E27FC236}">
                <a16:creationId xmlns:a16="http://schemas.microsoft.com/office/drawing/2014/main" id="{EB73AD95-9E8F-CB4F-9CB3-05F507FD00B2}"/>
              </a:ext>
            </a:extLst>
          </p:cNvPr>
          <p:cNvSpPr/>
          <p:nvPr/>
        </p:nvSpPr>
        <p:spPr>
          <a:xfrm>
            <a:off x="4870998" y="1859793"/>
            <a:ext cx="3099709" cy="2824502"/>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dirty="0">
                <a:solidFill>
                  <a:schemeClr val="tx1"/>
                </a:solidFill>
              </a:rPr>
              <a:t>Symmetry of “exposure” and “effect modifier.”</a:t>
            </a:r>
          </a:p>
          <a:p>
            <a:pPr marL="342900" indent="-342900">
              <a:buFont typeface="Arial" panose="020B0604020202020204" pitchFamily="34" charset="0"/>
              <a:buChar char="•"/>
            </a:pPr>
            <a:r>
              <a:rPr lang="en-US" sz="2400" dirty="0">
                <a:solidFill>
                  <a:schemeClr val="tx1"/>
                </a:solidFill>
              </a:rPr>
              <a:t>Conditioning variable vs. intervention variable</a:t>
            </a:r>
          </a:p>
        </p:txBody>
      </p:sp>
      <p:cxnSp>
        <p:nvCxnSpPr>
          <p:cNvPr id="23" name="Elbow Connector 22">
            <a:extLst>
              <a:ext uri="{FF2B5EF4-FFF2-40B4-BE49-F238E27FC236}">
                <a16:creationId xmlns:a16="http://schemas.microsoft.com/office/drawing/2014/main" id="{FDCBBAA1-03D7-F044-B509-F2791267E15D}"/>
              </a:ext>
            </a:extLst>
          </p:cNvPr>
          <p:cNvCxnSpPr>
            <a:cxnSpLocks/>
            <a:endCxn id="22" idx="1"/>
          </p:cNvCxnSpPr>
          <p:nvPr/>
        </p:nvCxnSpPr>
        <p:spPr>
          <a:xfrm rot="16200000" flipH="1">
            <a:off x="3763131" y="2164177"/>
            <a:ext cx="1750968" cy="464766"/>
          </a:xfrm>
          <a:prstGeom prst="bentConnector2">
            <a:avLst/>
          </a:prstGeom>
          <a:ln w="3810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55542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Assessing (exploring) effect modification</a:t>
            </a:r>
          </a:p>
        </p:txBody>
      </p:sp>
      <p:sp>
        <p:nvSpPr>
          <p:cNvPr id="3" name="Content Placeholder 2"/>
          <p:cNvSpPr>
            <a:spLocks noGrp="1"/>
          </p:cNvSpPr>
          <p:nvPr>
            <p:ph idx="1"/>
          </p:nvPr>
        </p:nvSpPr>
        <p:spPr/>
        <p:txBody>
          <a:bodyPr/>
          <a:lstStyle/>
          <a:p>
            <a:pPr marL="0" indent="0">
              <a:buNone/>
            </a:pPr>
            <a:r>
              <a:rPr lang="en-US" dirty="0"/>
              <a:t>“﻿A major point about effect-measure modification is that, if effects are present, it will usually be the case that no more than one of the effect measures discussed above will be uniform across strata. </a:t>
            </a:r>
            <a:r>
              <a:rPr lang="en-US" b="1" dirty="0"/>
              <a:t>In fact, if the exposure has any effect on an occurrence measure, at most one of the ratio or difference measures of effect can be uniform across strata.</a:t>
            </a:r>
            <a:r>
              <a:rPr lang="en-US" dirty="0"/>
              <a:t>” </a:t>
            </a:r>
            <a:r>
              <a:rPr lang="en-US" dirty="0">
                <a:solidFill>
                  <a:schemeClr val="bg1">
                    <a:lumMod val="50000"/>
                  </a:schemeClr>
                </a:solidFill>
              </a:rPr>
              <a:t>(Rothman, Kenneth J.. Modern Epidemiology (p. 61). </a:t>
            </a:r>
            <a:r>
              <a:rPr lang="en-US" dirty="0" err="1">
                <a:solidFill>
                  <a:schemeClr val="bg1">
                    <a:lumMod val="50000"/>
                  </a:schemeClr>
                </a:solidFill>
              </a:rPr>
              <a:t>Lippincot</a:t>
            </a:r>
            <a:r>
              <a:rPr lang="en-US" dirty="0">
                <a:solidFill>
                  <a:schemeClr val="bg1">
                    <a:lumMod val="50000"/>
                  </a:schemeClr>
                </a:solidFill>
              </a:rPr>
              <a:t> (Wolters Kluwer Health). Kindle Edition.)</a:t>
            </a:r>
          </a:p>
        </p:txBody>
      </p:sp>
    </p:spTree>
    <p:extLst>
      <p:ext uri="{BB962C8B-B14F-4D97-AF65-F5344CB8AC3E}">
        <p14:creationId xmlns:p14="http://schemas.microsoft.com/office/powerpoint/2010/main" val="11208851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Assessing (exploring) effect modification</a:t>
            </a:r>
          </a:p>
        </p:txBody>
      </p:sp>
      <p:sp>
        <p:nvSpPr>
          <p:cNvPr id="3" name="Content Placeholder 2"/>
          <p:cNvSpPr>
            <a:spLocks noGrp="1"/>
          </p:cNvSpPr>
          <p:nvPr>
            <p:ph idx="1"/>
          </p:nvPr>
        </p:nvSpPr>
        <p:spPr/>
        <p:txBody>
          <a:bodyPr/>
          <a:lstStyle/>
          <a:p>
            <a:pPr marL="0" indent="0">
              <a:buNone/>
            </a:pPr>
            <a:r>
              <a:rPr lang="en-US" dirty="0"/>
              <a:t>“﻿﻿Thus, when both factors have effects, absence of statistical interaction on any particular scale necessarily implies presence of statistical interaction on many other scales” </a:t>
            </a:r>
            <a:r>
              <a:rPr lang="en-US" dirty="0">
                <a:solidFill>
                  <a:schemeClr val="bg1">
                    <a:lumMod val="50000"/>
                  </a:schemeClr>
                </a:solidFill>
              </a:rPr>
              <a:t>(Rothman, Kenneth J.. Modern Epidemiology (p. 61). </a:t>
            </a:r>
            <a:r>
              <a:rPr lang="en-US" dirty="0" err="1">
                <a:solidFill>
                  <a:schemeClr val="bg1">
                    <a:lumMod val="50000"/>
                  </a:schemeClr>
                </a:solidFill>
              </a:rPr>
              <a:t>Lippincot</a:t>
            </a:r>
            <a:r>
              <a:rPr lang="en-US" dirty="0">
                <a:solidFill>
                  <a:schemeClr val="bg1">
                    <a:lumMod val="50000"/>
                  </a:schemeClr>
                </a:solidFill>
              </a:rPr>
              <a:t> (Wolters Kluwer Health).</a:t>
            </a:r>
          </a:p>
        </p:txBody>
      </p:sp>
    </p:spTree>
    <p:extLst>
      <p:ext uri="{BB962C8B-B14F-4D97-AF65-F5344CB8AC3E}">
        <p14:creationId xmlns:p14="http://schemas.microsoft.com/office/powerpoint/2010/main" val="24654586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Scales of effect modification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Additive </a:t>
                </a:r>
              </a:p>
              <a:p>
                <a:pPr lvl="1"/>
                <a:r>
                  <a:rPr lang="en-US" dirty="0">
                    <a:solidFill>
                      <a:schemeClr val="accent4">
                        <a:lumMod val="10000"/>
                      </a:schemeClr>
                    </a:solidFill>
                  </a:rPr>
                  <a:t>Examination of risk difference</a:t>
                </a:r>
              </a:p>
              <a:p>
                <a:pPr lvl="1"/>
                <a:r>
                  <a:rPr lang="en-US" dirty="0">
                    <a:solidFill>
                      <a:schemeClr val="accent4">
                        <a:lumMod val="10000"/>
                      </a:schemeClr>
                    </a:solidFill>
                  </a:rPr>
                  <a:t>Joint effects compared to the sum of individual effects</a:t>
                </a:r>
              </a:p>
              <a:p>
                <a:pPr lvl="1"/>
                <a:r>
                  <a:rPr lang="en-US" dirty="0">
                    <a:solidFill>
                      <a:schemeClr val="accent4">
                        <a:lumMod val="10000"/>
                      </a:schemeClr>
                    </a:solidFill>
                  </a:rPr>
                  <a:t>Linear regression: </a:t>
                </a:r>
                <a14:m>
                  <m:oMath xmlns:m="http://schemas.openxmlformats.org/officeDocument/2006/math">
                    <m:r>
                      <a:rPr lang="en-US" b="0" i="1" smtClean="0">
                        <a:solidFill>
                          <a:schemeClr val="accent4">
                            <a:lumMod val="10000"/>
                          </a:schemeClr>
                        </a:solidFill>
                        <a:latin typeface="Cambria Math" panose="02040503050406030204" pitchFamily="18" charset="0"/>
                      </a:rPr>
                      <m:t>𝑦</m:t>
                    </m:r>
                    <m:r>
                      <a:rPr lang="en-US" b="0" i="1" smtClean="0">
                        <a:solidFill>
                          <a:schemeClr val="accent4">
                            <a:lumMod val="10000"/>
                          </a:schemeClr>
                        </a:solidFill>
                        <a:latin typeface="Cambria Math" panose="02040503050406030204" pitchFamily="18" charset="0"/>
                      </a:rPr>
                      <m:t>= </m:t>
                    </m:r>
                    <m:r>
                      <a:rPr lang="en-US" b="0" i="1" smtClean="0">
                        <a:solidFill>
                          <a:schemeClr val="accent4">
                            <a:lumMod val="10000"/>
                          </a:schemeClr>
                        </a:solidFill>
                        <a:latin typeface="Cambria Math" panose="02040503050406030204" pitchFamily="18" charset="0"/>
                        <a:ea typeface="Cambria Math" panose="02040503050406030204" pitchFamily="18" charset="0"/>
                      </a:rPr>
                      <m:t>𝛽</m:t>
                    </m:r>
                    <m:r>
                      <a:rPr lang="en-US" b="0" i="1" baseline="-25000" smtClean="0">
                        <a:solidFill>
                          <a:schemeClr val="accent4">
                            <a:lumMod val="10000"/>
                          </a:schemeClr>
                        </a:solidFill>
                        <a:latin typeface="Cambria Math" panose="02040503050406030204" pitchFamily="18" charset="0"/>
                        <a:ea typeface="Cambria Math" panose="02040503050406030204" pitchFamily="18" charset="0"/>
                      </a:rPr>
                      <m:t>0</m:t>
                    </m:r>
                    <m:r>
                      <a:rPr lang="en-US" b="0" i="1" smtClean="0">
                        <a:solidFill>
                          <a:schemeClr val="accent4">
                            <a:lumMod val="10000"/>
                          </a:schemeClr>
                        </a:solidFill>
                        <a:latin typeface="Cambria Math" panose="02040503050406030204" pitchFamily="18" charset="0"/>
                        <a:ea typeface="Cambria Math" panose="02040503050406030204" pitchFamily="18" charset="0"/>
                      </a:rPr>
                      <m:t>+ </m:t>
                    </m:r>
                    <m:r>
                      <a:rPr lang="en-US" b="0" i="1" smtClean="0">
                        <a:solidFill>
                          <a:schemeClr val="accent4">
                            <a:lumMod val="10000"/>
                          </a:schemeClr>
                        </a:solidFill>
                        <a:latin typeface="Cambria Math" panose="02040503050406030204" pitchFamily="18" charset="0"/>
                        <a:ea typeface="Cambria Math" panose="02040503050406030204" pitchFamily="18" charset="0"/>
                      </a:rPr>
                      <m:t>𝛽</m:t>
                    </m:r>
                    <m:r>
                      <a:rPr lang="en-US" b="0" i="1" baseline="-25000" smtClean="0">
                        <a:solidFill>
                          <a:schemeClr val="accent4">
                            <a:lumMod val="10000"/>
                          </a:schemeClr>
                        </a:solidFill>
                        <a:latin typeface="Cambria Math" panose="02040503050406030204" pitchFamily="18" charset="0"/>
                        <a:ea typeface="Cambria Math" panose="02040503050406030204" pitchFamily="18" charset="0"/>
                      </a:rPr>
                      <m:t>1</m:t>
                    </m:r>
                    <m:r>
                      <m:rPr>
                        <m:sty m:val="p"/>
                      </m:rPr>
                      <a:rPr lang="en-US" b="0" i="0" smtClean="0">
                        <a:solidFill>
                          <a:schemeClr val="accent4">
                            <a:lumMod val="10000"/>
                          </a:schemeClr>
                        </a:solidFill>
                        <a:latin typeface="Cambria Math" panose="02040503050406030204" pitchFamily="18" charset="0"/>
                        <a:ea typeface="Cambria Math" panose="02040503050406030204" pitchFamily="18" charset="0"/>
                      </a:rPr>
                      <m:t>x</m:t>
                    </m:r>
                    <m:r>
                      <a:rPr lang="en-US" b="0" i="0" baseline="-25000" smtClean="0">
                        <a:solidFill>
                          <a:schemeClr val="accent4">
                            <a:lumMod val="10000"/>
                          </a:schemeClr>
                        </a:solidFill>
                        <a:latin typeface="Cambria Math" panose="02040503050406030204" pitchFamily="18" charset="0"/>
                        <a:ea typeface="Cambria Math" panose="02040503050406030204" pitchFamily="18" charset="0"/>
                      </a:rPr>
                      <m:t>1</m:t>
                    </m:r>
                    <m:r>
                      <a:rPr lang="en-US" b="0" i="0" smtClean="0">
                        <a:solidFill>
                          <a:schemeClr val="accent4">
                            <a:lumMod val="10000"/>
                          </a:schemeClr>
                        </a:solidFill>
                        <a:latin typeface="Cambria Math" panose="02040503050406030204" pitchFamily="18" charset="0"/>
                        <a:ea typeface="Cambria Math" panose="02040503050406030204" pitchFamily="18" charset="0"/>
                      </a:rPr>
                      <m:t>+</m:t>
                    </m:r>
                    <m:r>
                      <m:rPr>
                        <m:sty m:val="p"/>
                      </m:rPr>
                      <a:rPr lang="el-GR" b="0" i="1" smtClean="0">
                        <a:solidFill>
                          <a:schemeClr val="accent4">
                            <a:lumMod val="10000"/>
                          </a:schemeClr>
                        </a:solidFill>
                        <a:latin typeface="Cambria Math" panose="02040503050406030204" pitchFamily="18" charset="0"/>
                        <a:ea typeface="Cambria Math" panose="02040503050406030204" pitchFamily="18" charset="0"/>
                      </a:rPr>
                      <m:t>β</m:t>
                    </m:r>
                    <m:r>
                      <a:rPr lang="en-US" b="0" i="1" baseline="-25000" smtClean="0">
                        <a:solidFill>
                          <a:schemeClr val="accent4">
                            <a:lumMod val="10000"/>
                          </a:schemeClr>
                        </a:solidFill>
                        <a:latin typeface="Cambria Math" panose="02040503050406030204" pitchFamily="18" charset="0"/>
                        <a:ea typeface="Cambria Math" panose="02040503050406030204" pitchFamily="18" charset="0"/>
                      </a:rPr>
                      <m:t>2</m:t>
                    </m:r>
                    <m:r>
                      <a:rPr lang="en-US" b="0" i="1" smtClean="0">
                        <a:solidFill>
                          <a:schemeClr val="accent4">
                            <a:lumMod val="10000"/>
                          </a:schemeClr>
                        </a:solidFill>
                        <a:latin typeface="Cambria Math" panose="02040503050406030204" pitchFamily="18" charset="0"/>
                        <a:ea typeface="Cambria Math" panose="02040503050406030204" pitchFamily="18" charset="0"/>
                      </a:rPr>
                      <m:t>𝑥</m:t>
                    </m:r>
                    <m:r>
                      <a:rPr lang="en-US" b="0" i="1" baseline="-25000" smtClean="0">
                        <a:solidFill>
                          <a:schemeClr val="accent4">
                            <a:lumMod val="10000"/>
                          </a:schemeClr>
                        </a:solidFill>
                        <a:latin typeface="Cambria Math" panose="02040503050406030204" pitchFamily="18" charset="0"/>
                        <a:ea typeface="Cambria Math" panose="02040503050406030204" pitchFamily="18" charset="0"/>
                      </a:rPr>
                      <m:t>2</m:t>
                    </m:r>
                  </m:oMath>
                </a14:m>
                <a:endParaRPr lang="en-US" baseline="-25000" dirty="0">
                  <a:solidFill>
                    <a:schemeClr val="accent4">
                      <a:lumMod val="10000"/>
                    </a:schemeClr>
                  </a:solidFill>
                </a:endParaRPr>
              </a:p>
              <a:p>
                <a:pPr lvl="1"/>
                <a:endParaRPr lang="en-US" dirty="0"/>
              </a:p>
              <a:p>
                <a:r>
                  <a:rPr lang="en-US" dirty="0"/>
                  <a:t>Multiplicative</a:t>
                </a:r>
              </a:p>
              <a:p>
                <a:pPr lvl="1"/>
                <a:r>
                  <a:rPr lang="en-US" dirty="0">
                    <a:solidFill>
                      <a:schemeClr val="accent4">
                        <a:lumMod val="10000"/>
                      </a:schemeClr>
                    </a:solidFill>
                  </a:rPr>
                  <a:t>Examination of ratio measures of effect</a:t>
                </a:r>
              </a:p>
              <a:p>
                <a:pPr lvl="1"/>
                <a:r>
                  <a:rPr lang="en-US" dirty="0">
                    <a:solidFill>
                      <a:schemeClr val="accent4">
                        <a:lumMod val="10000"/>
                      </a:schemeClr>
                    </a:solidFill>
                  </a:rPr>
                  <a:t>Joint effects compared to the product of individual effects</a:t>
                </a:r>
              </a:p>
              <a:p>
                <a:pPr lvl="1"/>
                <a:r>
                  <a:rPr lang="en-US" dirty="0">
                    <a:solidFill>
                      <a:schemeClr val="accent4">
                        <a:lumMod val="10000"/>
                      </a:schemeClr>
                    </a:solidFill>
                  </a:rPr>
                  <a:t>Logistic regression: odds = </a:t>
                </a:r>
                <a14:m>
                  <m:oMath xmlns:m="http://schemas.openxmlformats.org/officeDocument/2006/math">
                    <m:f>
                      <m:fPr>
                        <m:ctrlPr>
                          <a:rPr lang="en-US" i="1" smtClean="0">
                            <a:solidFill>
                              <a:schemeClr val="accent4">
                                <a:lumMod val="10000"/>
                              </a:schemeClr>
                            </a:solidFill>
                            <a:latin typeface="Cambria Math" panose="02040503050406030204" pitchFamily="18" charset="0"/>
                          </a:rPr>
                        </m:ctrlPr>
                      </m:fPr>
                      <m:num>
                        <m:r>
                          <a:rPr lang="en-US" b="0" i="1" smtClean="0">
                            <a:solidFill>
                              <a:schemeClr val="accent4">
                                <a:lumMod val="10000"/>
                              </a:schemeClr>
                            </a:solidFill>
                            <a:latin typeface="Cambria Math" panose="02040503050406030204" pitchFamily="18" charset="0"/>
                          </a:rPr>
                          <m:t>𝑝</m:t>
                        </m:r>
                      </m:num>
                      <m:den>
                        <m:r>
                          <a:rPr lang="en-US" b="0" i="1" smtClean="0">
                            <a:solidFill>
                              <a:schemeClr val="accent4">
                                <a:lumMod val="10000"/>
                              </a:schemeClr>
                            </a:solidFill>
                            <a:latin typeface="Cambria Math" panose="02040503050406030204" pitchFamily="18" charset="0"/>
                          </a:rPr>
                          <m:t>1−</m:t>
                        </m:r>
                        <m:r>
                          <a:rPr lang="en-US" b="0" i="1" smtClean="0">
                            <a:solidFill>
                              <a:schemeClr val="accent4">
                                <a:lumMod val="10000"/>
                              </a:schemeClr>
                            </a:solidFill>
                            <a:latin typeface="Cambria Math" panose="02040503050406030204" pitchFamily="18" charset="0"/>
                          </a:rPr>
                          <m:t>𝑝</m:t>
                        </m:r>
                      </m:den>
                    </m:f>
                    <m:r>
                      <a:rPr lang="en-US" b="0" i="1" smtClean="0">
                        <a:solidFill>
                          <a:schemeClr val="accent4">
                            <a:lumMod val="10000"/>
                          </a:schemeClr>
                        </a:solidFill>
                        <a:latin typeface="Cambria Math" panose="02040503050406030204" pitchFamily="18" charset="0"/>
                      </a:rPr>
                      <m:t>= </m:t>
                    </m:r>
                    <m:sSup>
                      <m:sSupPr>
                        <m:ctrlPr>
                          <a:rPr lang="en-US" b="0" i="1" smtClean="0">
                            <a:solidFill>
                              <a:schemeClr val="accent4">
                                <a:lumMod val="10000"/>
                              </a:schemeClr>
                            </a:solidFill>
                            <a:latin typeface="Cambria Math" panose="02040503050406030204" pitchFamily="18" charset="0"/>
                          </a:rPr>
                        </m:ctrlPr>
                      </m:sSupPr>
                      <m:e>
                        <m:r>
                          <a:rPr lang="en-US" b="0" i="1" smtClean="0">
                            <a:solidFill>
                              <a:schemeClr val="accent4">
                                <a:lumMod val="10000"/>
                              </a:schemeClr>
                            </a:solidFill>
                            <a:latin typeface="Cambria Math" panose="02040503050406030204" pitchFamily="18" charset="0"/>
                            <a:ea typeface="Cambria Math" panose="02040503050406030204" pitchFamily="18" charset="0"/>
                          </a:rPr>
                          <m:t>ℯ</m:t>
                        </m:r>
                      </m:e>
                      <m:sup>
                        <m:r>
                          <a:rPr lang="en-US" b="0" i="1" smtClean="0">
                            <a:solidFill>
                              <a:schemeClr val="accent4">
                                <a:lumMod val="10000"/>
                              </a:schemeClr>
                            </a:solidFill>
                            <a:latin typeface="Cambria Math" panose="02040503050406030204" pitchFamily="18" charset="0"/>
                            <a:ea typeface="Cambria Math" panose="02040503050406030204" pitchFamily="18" charset="0"/>
                          </a:rPr>
                          <m:t>𝛽</m:t>
                        </m:r>
                        <m:r>
                          <a:rPr lang="en-US" b="0" i="1" baseline="-25000" smtClean="0">
                            <a:solidFill>
                              <a:schemeClr val="accent4">
                                <a:lumMod val="10000"/>
                              </a:schemeClr>
                            </a:solidFill>
                            <a:latin typeface="Cambria Math" panose="02040503050406030204" pitchFamily="18" charset="0"/>
                            <a:ea typeface="Cambria Math" panose="02040503050406030204" pitchFamily="18" charset="0"/>
                          </a:rPr>
                          <m:t>0</m:t>
                        </m:r>
                      </m:sup>
                    </m:sSup>
                    <m:r>
                      <a:rPr lang="en-US" b="0" i="1" smtClean="0">
                        <a:solidFill>
                          <a:schemeClr val="accent4">
                            <a:lumMod val="10000"/>
                          </a:schemeClr>
                        </a:solidFill>
                        <a:latin typeface="Cambria Math" panose="02040503050406030204" pitchFamily="18" charset="0"/>
                      </a:rPr>
                      <m:t> ∗</m:t>
                    </m:r>
                    <m:sSup>
                      <m:sSupPr>
                        <m:ctrlPr>
                          <a:rPr lang="en-US" i="1">
                            <a:solidFill>
                              <a:schemeClr val="accent4">
                                <a:lumMod val="10000"/>
                              </a:schemeClr>
                            </a:solidFill>
                            <a:latin typeface="Cambria Math" panose="02040503050406030204" pitchFamily="18" charset="0"/>
                          </a:rPr>
                        </m:ctrlPr>
                      </m:sSupPr>
                      <m:e>
                        <m:r>
                          <a:rPr lang="en-US" i="1">
                            <a:solidFill>
                              <a:schemeClr val="accent4">
                                <a:lumMod val="10000"/>
                              </a:schemeClr>
                            </a:solidFill>
                            <a:latin typeface="Cambria Math" panose="02040503050406030204" pitchFamily="18" charset="0"/>
                            <a:ea typeface="Cambria Math" panose="02040503050406030204" pitchFamily="18" charset="0"/>
                          </a:rPr>
                          <m:t>ℯ</m:t>
                        </m:r>
                      </m:e>
                      <m:sup>
                        <m:r>
                          <a:rPr lang="en-US" i="1">
                            <a:solidFill>
                              <a:schemeClr val="accent4">
                                <a:lumMod val="10000"/>
                              </a:schemeClr>
                            </a:solidFill>
                            <a:latin typeface="Cambria Math" panose="02040503050406030204" pitchFamily="18" charset="0"/>
                            <a:ea typeface="Cambria Math" panose="02040503050406030204" pitchFamily="18" charset="0"/>
                          </a:rPr>
                          <m:t>𝛽</m:t>
                        </m:r>
                        <m:r>
                          <a:rPr lang="en-US" b="0" i="1" baseline="-25000" smtClean="0">
                            <a:solidFill>
                              <a:schemeClr val="accent4">
                                <a:lumMod val="10000"/>
                              </a:schemeClr>
                            </a:solidFill>
                            <a:latin typeface="Cambria Math" panose="02040503050406030204" pitchFamily="18" charset="0"/>
                            <a:ea typeface="Cambria Math" panose="02040503050406030204" pitchFamily="18" charset="0"/>
                          </a:rPr>
                          <m:t>1</m:t>
                        </m:r>
                        <m:r>
                          <a:rPr lang="en-US" b="0" i="1" smtClean="0">
                            <a:solidFill>
                              <a:schemeClr val="accent4">
                                <a:lumMod val="10000"/>
                              </a:schemeClr>
                            </a:solidFill>
                            <a:latin typeface="Cambria Math" panose="02040503050406030204" pitchFamily="18" charset="0"/>
                            <a:ea typeface="Cambria Math" panose="02040503050406030204" pitchFamily="18" charset="0"/>
                          </a:rPr>
                          <m:t>𝑥</m:t>
                        </m:r>
                        <m:r>
                          <a:rPr lang="en-US" b="0" i="1" baseline="-25000" smtClean="0">
                            <a:solidFill>
                              <a:schemeClr val="accent4">
                                <a:lumMod val="10000"/>
                              </a:schemeClr>
                            </a:solidFill>
                            <a:latin typeface="Cambria Math" panose="02040503050406030204" pitchFamily="18" charset="0"/>
                            <a:ea typeface="Cambria Math" panose="02040503050406030204" pitchFamily="18" charset="0"/>
                          </a:rPr>
                          <m:t>1</m:t>
                        </m:r>
                      </m:sup>
                    </m:sSup>
                  </m:oMath>
                </a14:m>
                <a:r>
                  <a:rPr lang="en-US" dirty="0">
                    <a:solidFill>
                      <a:schemeClr val="accent4">
                        <a:lumMod val="10000"/>
                      </a:schemeClr>
                    </a:solidFill>
                  </a:rPr>
                  <a:t> * </a:t>
                </a:r>
                <a14:m>
                  <m:oMath xmlns:m="http://schemas.openxmlformats.org/officeDocument/2006/math">
                    <m:sSup>
                      <m:sSupPr>
                        <m:ctrlPr>
                          <a:rPr lang="en-US" i="1">
                            <a:solidFill>
                              <a:schemeClr val="accent4">
                                <a:lumMod val="10000"/>
                              </a:schemeClr>
                            </a:solidFill>
                            <a:latin typeface="Cambria Math" panose="02040503050406030204" pitchFamily="18" charset="0"/>
                          </a:rPr>
                        </m:ctrlPr>
                      </m:sSupPr>
                      <m:e>
                        <m:r>
                          <a:rPr lang="en-US" i="1">
                            <a:solidFill>
                              <a:schemeClr val="accent4">
                                <a:lumMod val="10000"/>
                              </a:schemeClr>
                            </a:solidFill>
                            <a:latin typeface="Cambria Math" panose="02040503050406030204" pitchFamily="18" charset="0"/>
                            <a:ea typeface="Cambria Math" panose="02040503050406030204" pitchFamily="18" charset="0"/>
                          </a:rPr>
                          <m:t>ℯ</m:t>
                        </m:r>
                      </m:e>
                      <m:sup>
                        <m:r>
                          <a:rPr lang="en-US" i="1">
                            <a:solidFill>
                              <a:schemeClr val="accent4">
                                <a:lumMod val="10000"/>
                              </a:schemeClr>
                            </a:solidFill>
                            <a:latin typeface="Cambria Math" panose="02040503050406030204" pitchFamily="18" charset="0"/>
                            <a:ea typeface="Cambria Math" panose="02040503050406030204" pitchFamily="18" charset="0"/>
                          </a:rPr>
                          <m:t>𝛽</m:t>
                        </m:r>
                        <m:r>
                          <a:rPr lang="en-US" b="0" i="1" baseline="-25000" smtClean="0">
                            <a:solidFill>
                              <a:schemeClr val="accent4">
                                <a:lumMod val="10000"/>
                              </a:schemeClr>
                            </a:solidFill>
                            <a:latin typeface="Cambria Math" panose="02040503050406030204" pitchFamily="18" charset="0"/>
                            <a:ea typeface="Cambria Math" panose="02040503050406030204" pitchFamily="18" charset="0"/>
                          </a:rPr>
                          <m:t>2</m:t>
                        </m:r>
                        <m:r>
                          <a:rPr lang="en-US" b="0" i="1" smtClean="0">
                            <a:solidFill>
                              <a:schemeClr val="accent4">
                                <a:lumMod val="10000"/>
                              </a:schemeClr>
                            </a:solidFill>
                            <a:latin typeface="Cambria Math" panose="02040503050406030204" pitchFamily="18" charset="0"/>
                            <a:ea typeface="Cambria Math" panose="02040503050406030204" pitchFamily="18" charset="0"/>
                          </a:rPr>
                          <m:t>𝑥</m:t>
                        </m:r>
                        <m:r>
                          <a:rPr lang="en-US" b="0" i="1" baseline="-25000" smtClean="0">
                            <a:solidFill>
                              <a:schemeClr val="accent4">
                                <a:lumMod val="10000"/>
                              </a:schemeClr>
                            </a:solidFill>
                            <a:latin typeface="Cambria Math" panose="02040503050406030204" pitchFamily="18" charset="0"/>
                            <a:ea typeface="Cambria Math" panose="02040503050406030204" pitchFamily="18" charset="0"/>
                          </a:rPr>
                          <m:t>2</m:t>
                        </m:r>
                      </m:sup>
                    </m:sSup>
                    <m:r>
                      <a:rPr lang="en-US" i="1">
                        <a:solidFill>
                          <a:schemeClr val="accent4">
                            <a:lumMod val="10000"/>
                          </a:schemeClr>
                        </a:solidFill>
                        <a:latin typeface="Cambria Math" panose="02040503050406030204" pitchFamily="18" charset="0"/>
                      </a:rPr>
                      <m:t> </m:t>
                    </m:r>
                  </m:oMath>
                </a14:m>
                <a:endParaRPr lang="en-US" dirty="0">
                  <a:solidFill>
                    <a:schemeClr val="accent4">
                      <a:lumMod val="10000"/>
                    </a:schemeClr>
                  </a:solidFill>
                </a:endParaRPr>
              </a:p>
              <a:p>
                <a:pPr lvl="1"/>
                <a:endParaRPr lang="en-US" dirty="0">
                  <a:solidFill>
                    <a:schemeClr val="accent4">
                      <a:lumMod val="10000"/>
                    </a:schemeClr>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86" t="-2326"/>
                </a:stretch>
              </a:blipFill>
            </p:spPr>
            <p:txBody>
              <a:bodyPr/>
              <a:lstStyle/>
              <a:p>
                <a:r>
                  <a:rPr lang="en-US">
                    <a:noFill/>
                  </a:rPr>
                  <a:t> </a:t>
                </a:r>
              </a:p>
            </p:txBody>
          </p:sp>
        </mc:Fallback>
      </mc:AlternateContent>
    </p:spTree>
    <p:extLst>
      <p:ext uri="{BB962C8B-B14F-4D97-AF65-F5344CB8AC3E}">
        <p14:creationId xmlns:p14="http://schemas.microsoft.com/office/powerpoint/2010/main" val="18445765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Effect Modification</a:t>
            </a:r>
          </a:p>
        </p:txBody>
      </p:sp>
      <p:sp>
        <p:nvSpPr>
          <p:cNvPr id="3" name="Content Placeholder 2"/>
          <p:cNvSpPr>
            <a:spLocks noGrp="1"/>
          </p:cNvSpPr>
          <p:nvPr>
            <p:ph idx="1"/>
          </p:nvPr>
        </p:nvSpPr>
        <p:spPr/>
        <p:txBody>
          <a:bodyPr>
            <a:normAutofit lnSpcReduction="10000"/>
          </a:bodyPr>
          <a:lstStyle/>
          <a:p>
            <a:r>
              <a:rPr lang="en-US" dirty="0"/>
              <a:t>Qualitative effect modification</a:t>
            </a:r>
          </a:p>
          <a:p>
            <a:pPr lvl="1"/>
            <a:r>
              <a:rPr lang="en-US" dirty="0"/>
              <a:t>The exposure effect can be seen in one strata, but not in another</a:t>
            </a:r>
          </a:p>
          <a:p>
            <a:pPr lvl="2"/>
            <a:r>
              <a:rPr lang="en-US" dirty="0" err="1"/>
              <a:t>RR</a:t>
            </a:r>
            <a:r>
              <a:rPr lang="en-US" baseline="-25000" dirty="0" err="1"/>
              <a:t>men</a:t>
            </a:r>
            <a:r>
              <a:rPr lang="en-US" baseline="-25000" dirty="0"/>
              <a:t>  </a:t>
            </a:r>
            <a:r>
              <a:rPr lang="en-US" dirty="0"/>
              <a:t>= 1.0, </a:t>
            </a:r>
            <a:r>
              <a:rPr lang="en-US" dirty="0" err="1"/>
              <a:t>RR</a:t>
            </a:r>
            <a:r>
              <a:rPr lang="en-US" baseline="-25000" dirty="0" err="1"/>
              <a:t>women</a:t>
            </a:r>
            <a:r>
              <a:rPr lang="en-US" baseline="-25000" dirty="0"/>
              <a:t>  </a:t>
            </a:r>
            <a:r>
              <a:rPr lang="en-US" dirty="0"/>
              <a:t>= 2.0</a:t>
            </a:r>
          </a:p>
          <a:p>
            <a:pPr lvl="2"/>
            <a:r>
              <a:rPr lang="en-US" dirty="0" err="1"/>
              <a:t>RD</a:t>
            </a:r>
            <a:r>
              <a:rPr lang="en-US" baseline="-25000" dirty="0" err="1"/>
              <a:t>men</a:t>
            </a:r>
            <a:r>
              <a:rPr lang="en-US" baseline="-25000" dirty="0"/>
              <a:t>  </a:t>
            </a:r>
            <a:r>
              <a:rPr lang="en-US" dirty="0"/>
              <a:t>= 0.0 / 1,000, </a:t>
            </a:r>
            <a:r>
              <a:rPr lang="en-US" dirty="0" err="1"/>
              <a:t>RD</a:t>
            </a:r>
            <a:r>
              <a:rPr lang="en-US" baseline="-25000" dirty="0" err="1"/>
              <a:t>women</a:t>
            </a:r>
            <a:r>
              <a:rPr lang="en-US" baseline="-25000" dirty="0"/>
              <a:t>  </a:t>
            </a:r>
            <a:r>
              <a:rPr lang="en-US" dirty="0"/>
              <a:t>=  2.0 / 1,000</a:t>
            </a:r>
          </a:p>
          <a:p>
            <a:pPr lvl="1"/>
            <a:r>
              <a:rPr lang="en-US" dirty="0"/>
              <a:t>The exposure is helpful in one strata, but harmful in another </a:t>
            </a:r>
          </a:p>
          <a:p>
            <a:pPr lvl="2"/>
            <a:r>
              <a:rPr lang="en-US" dirty="0" err="1"/>
              <a:t>RR</a:t>
            </a:r>
            <a:r>
              <a:rPr lang="en-US" baseline="-25000" dirty="0" err="1"/>
              <a:t>men</a:t>
            </a:r>
            <a:r>
              <a:rPr lang="en-US" baseline="-25000" dirty="0"/>
              <a:t> </a:t>
            </a:r>
            <a:r>
              <a:rPr lang="en-US" dirty="0"/>
              <a:t>= 0.5, </a:t>
            </a:r>
            <a:r>
              <a:rPr lang="en-US" dirty="0" err="1"/>
              <a:t>RR</a:t>
            </a:r>
            <a:r>
              <a:rPr lang="en-US" baseline="-25000" dirty="0" err="1"/>
              <a:t>women</a:t>
            </a:r>
            <a:r>
              <a:rPr lang="en-US" baseline="-25000" dirty="0"/>
              <a:t> </a:t>
            </a:r>
            <a:r>
              <a:rPr lang="en-US" dirty="0"/>
              <a:t>= 2.5</a:t>
            </a:r>
          </a:p>
          <a:p>
            <a:pPr lvl="2"/>
            <a:r>
              <a:rPr lang="en-US" dirty="0" err="1"/>
              <a:t>RD</a:t>
            </a:r>
            <a:r>
              <a:rPr lang="en-US" baseline="-25000" dirty="0" err="1"/>
              <a:t>men</a:t>
            </a:r>
            <a:r>
              <a:rPr lang="en-US" baseline="-25000" dirty="0"/>
              <a:t> </a:t>
            </a:r>
            <a:r>
              <a:rPr lang="en-US" dirty="0"/>
              <a:t>= -1.0 / 1,000, </a:t>
            </a:r>
            <a:r>
              <a:rPr lang="en-US" dirty="0" err="1"/>
              <a:t>RD</a:t>
            </a:r>
            <a:r>
              <a:rPr lang="en-US" baseline="-25000" dirty="0" err="1"/>
              <a:t>women</a:t>
            </a:r>
            <a:r>
              <a:rPr lang="en-US" baseline="-25000" dirty="0"/>
              <a:t> </a:t>
            </a:r>
            <a:r>
              <a:rPr lang="en-US" dirty="0"/>
              <a:t>= 2.0 / 1,000</a:t>
            </a:r>
          </a:p>
          <a:p>
            <a:r>
              <a:rPr lang="en-US" dirty="0"/>
              <a:t>Quantitative effect modification</a:t>
            </a:r>
          </a:p>
          <a:p>
            <a:pPr lvl="1"/>
            <a:r>
              <a:rPr lang="en-US" dirty="0"/>
              <a:t>The exposure is harmful (or helpful) in both strata, but the magnitude is different </a:t>
            </a:r>
          </a:p>
          <a:p>
            <a:pPr lvl="2"/>
            <a:r>
              <a:rPr lang="en-US" dirty="0" err="1"/>
              <a:t>RR</a:t>
            </a:r>
            <a:r>
              <a:rPr lang="en-US" baseline="-25000" dirty="0" err="1"/>
              <a:t>men</a:t>
            </a:r>
            <a:r>
              <a:rPr lang="en-US" baseline="-25000" dirty="0"/>
              <a:t> </a:t>
            </a:r>
            <a:r>
              <a:rPr lang="en-US" dirty="0"/>
              <a:t>= 2.0, </a:t>
            </a:r>
            <a:r>
              <a:rPr lang="en-US" dirty="0" err="1"/>
              <a:t>RR</a:t>
            </a:r>
            <a:r>
              <a:rPr lang="en-US" baseline="-25000" dirty="0" err="1"/>
              <a:t>women</a:t>
            </a:r>
            <a:r>
              <a:rPr lang="en-US" baseline="-25000" dirty="0"/>
              <a:t> </a:t>
            </a:r>
            <a:r>
              <a:rPr lang="en-US" dirty="0"/>
              <a:t>= 6.0</a:t>
            </a:r>
          </a:p>
          <a:p>
            <a:pPr lvl="2"/>
            <a:r>
              <a:rPr lang="en-US" dirty="0" err="1"/>
              <a:t>RD</a:t>
            </a:r>
            <a:r>
              <a:rPr lang="en-US" baseline="-25000" dirty="0" err="1"/>
              <a:t>men</a:t>
            </a:r>
            <a:r>
              <a:rPr lang="en-US" baseline="-25000" dirty="0"/>
              <a:t> </a:t>
            </a:r>
            <a:r>
              <a:rPr lang="en-US" dirty="0"/>
              <a:t>= 2.0 / 1,000, </a:t>
            </a:r>
            <a:r>
              <a:rPr lang="en-US" dirty="0" err="1"/>
              <a:t>RD</a:t>
            </a:r>
            <a:r>
              <a:rPr lang="en-US" baseline="-25000" dirty="0" err="1"/>
              <a:t>women</a:t>
            </a:r>
            <a:r>
              <a:rPr lang="en-US" baseline="-25000" dirty="0"/>
              <a:t> </a:t>
            </a:r>
            <a:r>
              <a:rPr lang="en-US" dirty="0"/>
              <a:t>= 10.0 / 1,000</a:t>
            </a:r>
          </a:p>
        </p:txBody>
      </p:sp>
    </p:spTree>
    <p:extLst>
      <p:ext uri="{BB962C8B-B14F-4D97-AF65-F5344CB8AC3E}">
        <p14:creationId xmlns:p14="http://schemas.microsoft.com/office/powerpoint/2010/main" val="36308903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Exploring effect modification</a:t>
            </a:r>
          </a:p>
        </p:txBody>
      </p:sp>
      <p:sp>
        <p:nvSpPr>
          <p:cNvPr id="3" name="Content Placeholder 2"/>
          <p:cNvSpPr>
            <a:spLocks noGrp="1"/>
          </p:cNvSpPr>
          <p:nvPr>
            <p:ph idx="1"/>
          </p:nvPr>
        </p:nvSpPr>
        <p:spPr/>
        <p:txBody>
          <a:bodyPr/>
          <a:lstStyle/>
          <a:p>
            <a:r>
              <a:rPr lang="en-US" dirty="0"/>
              <a:t>Homogeneity of Effects</a:t>
            </a:r>
          </a:p>
          <a:p>
            <a:pPr lvl="1"/>
            <a:r>
              <a:rPr lang="en-US" dirty="0"/>
              <a:t>Are the effects of our exposure the same with strata of the effect modifier?</a:t>
            </a:r>
          </a:p>
          <a:p>
            <a:pPr lvl="1"/>
            <a:endParaRPr lang="en-US" dirty="0"/>
          </a:p>
          <a:p>
            <a:r>
              <a:rPr lang="en-US" dirty="0"/>
              <a:t>Observed and Expected Joint Effects</a:t>
            </a:r>
          </a:p>
          <a:p>
            <a:pPr lvl="1"/>
            <a:r>
              <a:rPr lang="en-US" dirty="0"/>
              <a:t>The observed joint effects of the risk factor and third factor differ from that expected on the basis of their independent effects.</a:t>
            </a:r>
          </a:p>
        </p:txBody>
      </p:sp>
    </p:spTree>
    <p:extLst>
      <p:ext uri="{BB962C8B-B14F-4D97-AF65-F5344CB8AC3E}">
        <p14:creationId xmlns:p14="http://schemas.microsoft.com/office/powerpoint/2010/main" val="22988704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E2F75D3-4967-C549-9700-A7D601DCB05F}"/>
              </a:ext>
            </a:extLst>
          </p:cNvPr>
          <p:cNvSpPr txBox="1"/>
          <p:nvPr/>
        </p:nvSpPr>
        <p:spPr>
          <a:xfrm>
            <a:off x="1603254" y="2058963"/>
            <a:ext cx="486034" cy="646331"/>
          </a:xfrm>
          <a:prstGeom prst="rect">
            <a:avLst/>
          </a:prstGeom>
          <a:noFill/>
        </p:spPr>
        <p:txBody>
          <a:bodyPr wrap="square" rtlCol="0">
            <a:spAutoFit/>
          </a:bodyPr>
          <a:lstStyle/>
          <a:p>
            <a:pPr algn="ctr"/>
            <a:r>
              <a:rPr lang="en-US" sz="3600" dirty="0"/>
              <a:t>X</a:t>
            </a:r>
          </a:p>
        </p:txBody>
      </p:sp>
      <p:sp>
        <p:nvSpPr>
          <p:cNvPr id="6" name="TextBox 5">
            <a:extLst>
              <a:ext uri="{FF2B5EF4-FFF2-40B4-BE49-F238E27FC236}">
                <a16:creationId xmlns:a16="http://schemas.microsoft.com/office/drawing/2014/main" id="{3571AE78-7A74-5441-B5F6-0A3957BD3451}"/>
              </a:ext>
            </a:extLst>
          </p:cNvPr>
          <p:cNvSpPr txBox="1"/>
          <p:nvPr/>
        </p:nvSpPr>
        <p:spPr>
          <a:xfrm>
            <a:off x="3707374" y="2058962"/>
            <a:ext cx="486034" cy="646331"/>
          </a:xfrm>
          <a:prstGeom prst="rect">
            <a:avLst/>
          </a:prstGeom>
          <a:noFill/>
        </p:spPr>
        <p:txBody>
          <a:bodyPr wrap="square" rtlCol="0">
            <a:spAutoFit/>
          </a:bodyPr>
          <a:lstStyle/>
          <a:p>
            <a:pPr algn="ctr"/>
            <a:r>
              <a:rPr lang="en-US" sz="3600" dirty="0"/>
              <a:t>Y</a:t>
            </a:r>
          </a:p>
        </p:txBody>
      </p:sp>
      <p:cxnSp>
        <p:nvCxnSpPr>
          <p:cNvPr id="9" name="Straight Arrow Connector 8">
            <a:extLst>
              <a:ext uri="{FF2B5EF4-FFF2-40B4-BE49-F238E27FC236}">
                <a16:creationId xmlns:a16="http://schemas.microsoft.com/office/drawing/2014/main" id="{D582476F-D073-DE46-BF38-CC481E5D6B9A}"/>
              </a:ext>
            </a:extLst>
          </p:cNvPr>
          <p:cNvCxnSpPr>
            <a:cxnSpLocks/>
            <a:stCxn id="4" idx="3"/>
            <a:endCxn id="6" idx="1"/>
          </p:cNvCxnSpPr>
          <p:nvPr/>
        </p:nvCxnSpPr>
        <p:spPr>
          <a:xfrm flipV="1">
            <a:off x="2089288" y="2382128"/>
            <a:ext cx="1618086"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62CAF1E-F4E4-3549-88A4-4C1826A950E3}"/>
              </a:ext>
            </a:extLst>
          </p:cNvPr>
          <p:cNvSpPr txBox="1"/>
          <p:nvPr/>
        </p:nvSpPr>
        <p:spPr>
          <a:xfrm>
            <a:off x="132673" y="5653493"/>
            <a:ext cx="2986651" cy="1200329"/>
          </a:xfrm>
          <a:prstGeom prst="rect">
            <a:avLst/>
          </a:prstGeom>
          <a:noFill/>
        </p:spPr>
        <p:txBody>
          <a:bodyPr wrap="none" rtlCol="0">
            <a:spAutoFit/>
          </a:bodyPr>
          <a:lstStyle/>
          <a:p>
            <a:r>
              <a:rPr lang="en-US" dirty="0"/>
              <a:t>Where: </a:t>
            </a:r>
          </a:p>
          <a:p>
            <a:r>
              <a:rPr lang="en-US" dirty="0"/>
              <a:t>X is exposure to asbestos dust</a:t>
            </a:r>
          </a:p>
          <a:p>
            <a:r>
              <a:rPr lang="en-US" dirty="0"/>
              <a:t>Y is lung cancer</a:t>
            </a:r>
          </a:p>
          <a:p>
            <a:r>
              <a:rPr lang="en-US" dirty="0"/>
              <a:t>Z is cigarette smoking</a:t>
            </a:r>
          </a:p>
        </p:txBody>
      </p:sp>
      <p:sp>
        <p:nvSpPr>
          <p:cNvPr id="8" name="TextBox 7">
            <a:extLst>
              <a:ext uri="{FF2B5EF4-FFF2-40B4-BE49-F238E27FC236}">
                <a16:creationId xmlns:a16="http://schemas.microsoft.com/office/drawing/2014/main" id="{4C1AA1DC-1C69-B74D-BD31-590B722713DB}"/>
              </a:ext>
            </a:extLst>
          </p:cNvPr>
          <p:cNvSpPr txBox="1"/>
          <p:nvPr/>
        </p:nvSpPr>
        <p:spPr>
          <a:xfrm>
            <a:off x="5266109" y="6592865"/>
            <a:ext cx="7059625" cy="276999"/>
          </a:xfrm>
          <a:prstGeom prst="rect">
            <a:avLst/>
          </a:prstGeom>
          <a:noFill/>
        </p:spPr>
        <p:txBody>
          <a:bodyPr wrap="none" rtlCol="0">
            <a:spAutoFit/>
          </a:bodyPr>
          <a:lstStyle/>
          <a:p>
            <a:r>
              <a:rPr lang="en-US" sz="1200" dirty="0"/>
              <a:t>Source: Rothman, Kenneth J.. Modern Epidemiology (p. 71). </a:t>
            </a:r>
            <a:r>
              <a:rPr lang="en-US" sz="1200" dirty="0" err="1"/>
              <a:t>Lippincot</a:t>
            </a:r>
            <a:r>
              <a:rPr lang="en-US" sz="1200" dirty="0"/>
              <a:t> (Wolters Kluwer Health). Kindle Edition. </a:t>
            </a:r>
          </a:p>
        </p:txBody>
      </p:sp>
      <p:sp>
        <p:nvSpPr>
          <p:cNvPr id="10" name="TextBox 9">
            <a:extLst>
              <a:ext uri="{FF2B5EF4-FFF2-40B4-BE49-F238E27FC236}">
                <a16:creationId xmlns:a16="http://schemas.microsoft.com/office/drawing/2014/main" id="{824E2E0C-3A29-9949-A066-2C1F0A4700F4}"/>
              </a:ext>
            </a:extLst>
          </p:cNvPr>
          <p:cNvSpPr txBox="1"/>
          <p:nvPr/>
        </p:nvSpPr>
        <p:spPr>
          <a:xfrm>
            <a:off x="1544727" y="412849"/>
            <a:ext cx="2727157" cy="646331"/>
          </a:xfrm>
          <a:prstGeom prst="rect">
            <a:avLst/>
          </a:prstGeom>
          <a:noFill/>
        </p:spPr>
        <p:txBody>
          <a:bodyPr wrap="square" rtlCol="0">
            <a:spAutoFit/>
          </a:bodyPr>
          <a:lstStyle/>
          <a:p>
            <a:pPr algn="ctr"/>
            <a:r>
              <a:rPr lang="en-US" sz="3600" dirty="0"/>
              <a:t>Smokers (Z+)</a:t>
            </a:r>
          </a:p>
        </p:txBody>
      </p:sp>
      <p:sp>
        <p:nvSpPr>
          <p:cNvPr id="11" name="TextBox 10">
            <a:extLst>
              <a:ext uri="{FF2B5EF4-FFF2-40B4-BE49-F238E27FC236}">
                <a16:creationId xmlns:a16="http://schemas.microsoft.com/office/drawing/2014/main" id="{E16ADD13-DBF7-8E42-B719-EFE3824DD1B3}"/>
              </a:ext>
            </a:extLst>
          </p:cNvPr>
          <p:cNvSpPr txBox="1"/>
          <p:nvPr/>
        </p:nvSpPr>
        <p:spPr>
          <a:xfrm>
            <a:off x="8009949" y="2058963"/>
            <a:ext cx="486034" cy="646331"/>
          </a:xfrm>
          <a:prstGeom prst="rect">
            <a:avLst/>
          </a:prstGeom>
          <a:noFill/>
        </p:spPr>
        <p:txBody>
          <a:bodyPr wrap="square" rtlCol="0">
            <a:spAutoFit/>
          </a:bodyPr>
          <a:lstStyle/>
          <a:p>
            <a:pPr algn="ctr"/>
            <a:r>
              <a:rPr lang="en-US" sz="3600" dirty="0"/>
              <a:t>X</a:t>
            </a:r>
          </a:p>
        </p:txBody>
      </p:sp>
      <p:sp>
        <p:nvSpPr>
          <p:cNvPr id="12" name="TextBox 11">
            <a:extLst>
              <a:ext uri="{FF2B5EF4-FFF2-40B4-BE49-F238E27FC236}">
                <a16:creationId xmlns:a16="http://schemas.microsoft.com/office/drawing/2014/main" id="{72C915DA-1407-AF45-9177-584C1E07160B}"/>
              </a:ext>
            </a:extLst>
          </p:cNvPr>
          <p:cNvSpPr txBox="1"/>
          <p:nvPr/>
        </p:nvSpPr>
        <p:spPr>
          <a:xfrm>
            <a:off x="10114069" y="2058962"/>
            <a:ext cx="486034" cy="646331"/>
          </a:xfrm>
          <a:prstGeom prst="rect">
            <a:avLst/>
          </a:prstGeom>
          <a:noFill/>
        </p:spPr>
        <p:txBody>
          <a:bodyPr wrap="square" rtlCol="0">
            <a:spAutoFit/>
          </a:bodyPr>
          <a:lstStyle/>
          <a:p>
            <a:pPr algn="ctr"/>
            <a:r>
              <a:rPr lang="en-US" sz="3600" dirty="0"/>
              <a:t>Y</a:t>
            </a:r>
          </a:p>
        </p:txBody>
      </p:sp>
      <p:cxnSp>
        <p:nvCxnSpPr>
          <p:cNvPr id="13" name="Straight Arrow Connector 12">
            <a:extLst>
              <a:ext uri="{FF2B5EF4-FFF2-40B4-BE49-F238E27FC236}">
                <a16:creationId xmlns:a16="http://schemas.microsoft.com/office/drawing/2014/main" id="{011C273B-FDA0-AD4A-BE2D-3AD1838C91A2}"/>
              </a:ext>
            </a:extLst>
          </p:cNvPr>
          <p:cNvCxnSpPr>
            <a:cxnSpLocks/>
            <a:stCxn id="11" idx="3"/>
            <a:endCxn id="12" idx="1"/>
          </p:cNvCxnSpPr>
          <p:nvPr/>
        </p:nvCxnSpPr>
        <p:spPr>
          <a:xfrm flipV="1">
            <a:off x="8495983" y="2382128"/>
            <a:ext cx="1618086"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842C9E6-AE2D-424D-97A7-9A40ADE58BD6}"/>
              </a:ext>
            </a:extLst>
          </p:cNvPr>
          <p:cNvSpPr txBox="1"/>
          <p:nvPr/>
        </p:nvSpPr>
        <p:spPr>
          <a:xfrm>
            <a:off x="7580022" y="435160"/>
            <a:ext cx="3450008" cy="646331"/>
          </a:xfrm>
          <a:prstGeom prst="rect">
            <a:avLst/>
          </a:prstGeom>
          <a:noFill/>
        </p:spPr>
        <p:txBody>
          <a:bodyPr wrap="square" rtlCol="0">
            <a:spAutoFit/>
          </a:bodyPr>
          <a:lstStyle/>
          <a:p>
            <a:pPr algn="ctr"/>
            <a:r>
              <a:rPr lang="en-US" sz="3600" dirty="0"/>
              <a:t>Non-smokers (Z-)</a:t>
            </a:r>
          </a:p>
        </p:txBody>
      </p:sp>
      <p:graphicFrame>
        <p:nvGraphicFramePr>
          <p:cNvPr id="15" name="Table 4">
            <a:extLst>
              <a:ext uri="{FF2B5EF4-FFF2-40B4-BE49-F238E27FC236}">
                <a16:creationId xmlns:a16="http://schemas.microsoft.com/office/drawing/2014/main" id="{76238306-205B-7F48-A7B4-BF913C8D0AA6}"/>
              </a:ext>
            </a:extLst>
          </p:cNvPr>
          <p:cNvGraphicFramePr>
            <a:graphicFrameLocks noGrp="1"/>
          </p:cNvGraphicFramePr>
          <p:nvPr>
            <p:ph idx="1"/>
            <p:extLst>
              <p:ext uri="{D42A27DB-BD31-4B8C-83A1-F6EECF244321}">
                <p14:modId xmlns:p14="http://schemas.microsoft.com/office/powerpoint/2010/main" val="1144694392"/>
              </p:ext>
            </p:extLst>
          </p:nvPr>
        </p:nvGraphicFramePr>
        <p:xfrm>
          <a:off x="0" y="2711515"/>
          <a:ext cx="5816612" cy="1889760"/>
        </p:xfrm>
        <a:graphic>
          <a:graphicData uri="http://schemas.openxmlformats.org/drawingml/2006/table">
            <a:tbl>
              <a:tblPr firstRow="1" bandRow="1">
                <a:tableStyleId>{8799B23B-EC83-4686-B30A-512413B5E67A}</a:tableStyleId>
              </a:tblPr>
              <a:tblGrid>
                <a:gridCol w="1454153">
                  <a:extLst>
                    <a:ext uri="{9D8B030D-6E8A-4147-A177-3AD203B41FA5}">
                      <a16:colId xmlns:a16="http://schemas.microsoft.com/office/drawing/2014/main" val="3071653224"/>
                    </a:ext>
                  </a:extLst>
                </a:gridCol>
                <a:gridCol w="1454153">
                  <a:extLst>
                    <a:ext uri="{9D8B030D-6E8A-4147-A177-3AD203B41FA5}">
                      <a16:colId xmlns:a16="http://schemas.microsoft.com/office/drawing/2014/main" val="4102366795"/>
                    </a:ext>
                  </a:extLst>
                </a:gridCol>
                <a:gridCol w="1454153">
                  <a:extLst>
                    <a:ext uri="{9D8B030D-6E8A-4147-A177-3AD203B41FA5}">
                      <a16:colId xmlns:a16="http://schemas.microsoft.com/office/drawing/2014/main" val="1806218394"/>
                    </a:ext>
                  </a:extLst>
                </a:gridCol>
                <a:gridCol w="1454153">
                  <a:extLst>
                    <a:ext uri="{9D8B030D-6E8A-4147-A177-3AD203B41FA5}">
                      <a16:colId xmlns:a16="http://schemas.microsoft.com/office/drawing/2014/main" val="3420696847"/>
                    </a:ext>
                  </a:extLst>
                </a:gridCol>
              </a:tblGrid>
              <a:tr h="370840">
                <a:tc>
                  <a:txBody>
                    <a:bodyPr/>
                    <a:lstStyle/>
                    <a:p>
                      <a:endParaRPr lang="en-US" sz="2000" dirty="0"/>
                    </a:p>
                  </a:txBody>
                  <a:tcPr/>
                </a:tc>
                <a:tc>
                  <a:txBody>
                    <a:bodyPr/>
                    <a:lstStyle/>
                    <a:p>
                      <a:pPr algn="ctr"/>
                      <a:r>
                        <a:rPr lang="en-US" sz="2000" b="0" dirty="0"/>
                        <a:t>Lung Cancer +</a:t>
                      </a:r>
                    </a:p>
                  </a:txBody>
                  <a:tcPr/>
                </a:tc>
                <a:tc>
                  <a:txBody>
                    <a:bodyPr/>
                    <a:lstStyle/>
                    <a:p>
                      <a:pPr algn="ctr"/>
                      <a:r>
                        <a:rPr lang="en-US" sz="2000" b="0" dirty="0"/>
                        <a:t>Lung Cancer -</a:t>
                      </a:r>
                    </a:p>
                  </a:txBody>
                  <a:tcPr/>
                </a:tc>
                <a:tc>
                  <a:txBody>
                    <a:bodyPr/>
                    <a:lstStyle/>
                    <a:p>
                      <a:endParaRPr lang="en-US" sz="2000" dirty="0"/>
                    </a:p>
                  </a:txBody>
                  <a:tcPr/>
                </a:tc>
                <a:extLst>
                  <a:ext uri="{0D108BD9-81ED-4DB2-BD59-A6C34878D82A}">
                    <a16:rowId xmlns:a16="http://schemas.microsoft.com/office/drawing/2014/main" val="805522592"/>
                  </a:ext>
                </a:extLst>
              </a:tr>
              <a:tr h="370840">
                <a:tc>
                  <a:txBody>
                    <a:bodyPr/>
                    <a:lstStyle/>
                    <a:p>
                      <a:r>
                        <a:rPr lang="en-US" sz="2000" dirty="0"/>
                        <a:t>Asbestos +</a:t>
                      </a:r>
                    </a:p>
                  </a:txBody>
                  <a:tcPr/>
                </a:tc>
                <a:tc>
                  <a:txBody>
                    <a:bodyPr/>
                    <a:lstStyle/>
                    <a:p>
                      <a:pPr algn="ctr"/>
                      <a:r>
                        <a:rPr lang="en-US" sz="2000" dirty="0"/>
                        <a:t>20</a:t>
                      </a:r>
                    </a:p>
                  </a:txBody>
                  <a:tcPr/>
                </a:tc>
                <a:tc>
                  <a:txBody>
                    <a:bodyPr/>
                    <a:lstStyle/>
                    <a:p>
                      <a:pPr algn="ctr"/>
                      <a:r>
                        <a:rPr lang="en-US" sz="2000" dirty="0"/>
                        <a:t>980</a:t>
                      </a:r>
                    </a:p>
                  </a:txBody>
                  <a:tcPr/>
                </a:tc>
                <a:tc>
                  <a:txBody>
                    <a:bodyPr/>
                    <a:lstStyle/>
                    <a:p>
                      <a:pPr algn="ctr"/>
                      <a:r>
                        <a:rPr lang="en-US" sz="2000" dirty="0"/>
                        <a:t>1,000</a:t>
                      </a:r>
                    </a:p>
                  </a:txBody>
                  <a:tcPr/>
                </a:tc>
                <a:extLst>
                  <a:ext uri="{0D108BD9-81ED-4DB2-BD59-A6C34878D82A}">
                    <a16:rowId xmlns:a16="http://schemas.microsoft.com/office/drawing/2014/main" val="266549803"/>
                  </a:ext>
                </a:extLst>
              </a:tr>
              <a:tr h="370840">
                <a:tc>
                  <a:txBody>
                    <a:bodyPr/>
                    <a:lstStyle/>
                    <a:p>
                      <a:r>
                        <a:rPr lang="en-US" sz="2000" dirty="0"/>
                        <a:t>Asbestos -</a:t>
                      </a:r>
                    </a:p>
                  </a:txBody>
                  <a:tcPr/>
                </a:tc>
                <a:tc>
                  <a:txBody>
                    <a:bodyPr/>
                    <a:lstStyle/>
                    <a:p>
                      <a:pPr algn="ctr"/>
                      <a:r>
                        <a:rPr lang="en-US" sz="2000" dirty="0"/>
                        <a:t>10</a:t>
                      </a:r>
                    </a:p>
                  </a:txBody>
                  <a:tcPr/>
                </a:tc>
                <a:tc>
                  <a:txBody>
                    <a:bodyPr/>
                    <a:lstStyle/>
                    <a:p>
                      <a:pPr algn="ctr"/>
                      <a:r>
                        <a:rPr lang="en-US" sz="2000" dirty="0"/>
                        <a:t>990</a:t>
                      </a:r>
                    </a:p>
                  </a:txBody>
                  <a:tcPr/>
                </a:tc>
                <a:tc>
                  <a:txBody>
                    <a:bodyPr/>
                    <a:lstStyle/>
                    <a:p>
                      <a:pPr algn="ctr"/>
                      <a:r>
                        <a:rPr lang="en-US" sz="2000" dirty="0"/>
                        <a:t>1,000</a:t>
                      </a:r>
                    </a:p>
                  </a:txBody>
                  <a:tcPr/>
                </a:tc>
                <a:extLst>
                  <a:ext uri="{0D108BD9-81ED-4DB2-BD59-A6C34878D82A}">
                    <a16:rowId xmlns:a16="http://schemas.microsoft.com/office/drawing/2014/main" val="1199748931"/>
                  </a:ext>
                </a:extLst>
              </a:tr>
              <a:tr h="370840">
                <a:tc gridSpan="4">
                  <a:txBody>
                    <a:bodyPr/>
                    <a:lstStyle/>
                    <a:p>
                      <a:pPr algn="ctr"/>
                      <a:r>
                        <a:rPr lang="en-US" sz="2000" b="1" dirty="0"/>
                        <a:t>RR = (20 / 1,000) / (10 / 1,000) = 2</a:t>
                      </a:r>
                    </a:p>
                  </a:txBody>
                  <a:tcPr/>
                </a:tc>
                <a:tc hMerge="1">
                  <a:txBody>
                    <a:bodyPr/>
                    <a:lstStyle/>
                    <a:p>
                      <a:endParaRPr lang="en-US" sz="2000" dirty="0"/>
                    </a:p>
                  </a:txBody>
                  <a:tcPr/>
                </a:tc>
                <a:tc hMerge="1">
                  <a:txBody>
                    <a:bodyPr/>
                    <a:lstStyle/>
                    <a:p>
                      <a:endParaRPr lang="en-US" sz="2000" dirty="0"/>
                    </a:p>
                  </a:txBody>
                  <a:tcPr/>
                </a:tc>
                <a:tc hMerge="1">
                  <a:txBody>
                    <a:bodyPr/>
                    <a:lstStyle/>
                    <a:p>
                      <a:endParaRPr lang="en-US" sz="2000" dirty="0"/>
                    </a:p>
                  </a:txBody>
                  <a:tcPr/>
                </a:tc>
                <a:extLst>
                  <a:ext uri="{0D108BD9-81ED-4DB2-BD59-A6C34878D82A}">
                    <a16:rowId xmlns:a16="http://schemas.microsoft.com/office/drawing/2014/main" val="790723229"/>
                  </a:ext>
                </a:extLst>
              </a:tr>
            </a:tbl>
          </a:graphicData>
        </a:graphic>
      </p:graphicFrame>
      <p:graphicFrame>
        <p:nvGraphicFramePr>
          <p:cNvPr id="16" name="Table 4">
            <a:extLst>
              <a:ext uri="{FF2B5EF4-FFF2-40B4-BE49-F238E27FC236}">
                <a16:creationId xmlns:a16="http://schemas.microsoft.com/office/drawing/2014/main" id="{36192AF9-FC6C-424C-8824-063A0B898CCB}"/>
              </a:ext>
            </a:extLst>
          </p:cNvPr>
          <p:cNvGraphicFramePr>
            <a:graphicFrameLocks/>
          </p:cNvGraphicFramePr>
          <p:nvPr>
            <p:extLst>
              <p:ext uri="{D42A27DB-BD31-4B8C-83A1-F6EECF244321}">
                <p14:modId xmlns:p14="http://schemas.microsoft.com/office/powerpoint/2010/main" val="3332259290"/>
              </p:ext>
            </p:extLst>
          </p:nvPr>
        </p:nvGraphicFramePr>
        <p:xfrm>
          <a:off x="6375388" y="2670305"/>
          <a:ext cx="5816612" cy="1889760"/>
        </p:xfrm>
        <a:graphic>
          <a:graphicData uri="http://schemas.openxmlformats.org/drawingml/2006/table">
            <a:tbl>
              <a:tblPr firstRow="1" bandRow="1">
                <a:tableStyleId>{8799B23B-EC83-4686-B30A-512413B5E67A}</a:tableStyleId>
              </a:tblPr>
              <a:tblGrid>
                <a:gridCol w="1454153">
                  <a:extLst>
                    <a:ext uri="{9D8B030D-6E8A-4147-A177-3AD203B41FA5}">
                      <a16:colId xmlns:a16="http://schemas.microsoft.com/office/drawing/2014/main" val="3071653224"/>
                    </a:ext>
                  </a:extLst>
                </a:gridCol>
                <a:gridCol w="1454153">
                  <a:extLst>
                    <a:ext uri="{9D8B030D-6E8A-4147-A177-3AD203B41FA5}">
                      <a16:colId xmlns:a16="http://schemas.microsoft.com/office/drawing/2014/main" val="4102366795"/>
                    </a:ext>
                  </a:extLst>
                </a:gridCol>
                <a:gridCol w="1454153">
                  <a:extLst>
                    <a:ext uri="{9D8B030D-6E8A-4147-A177-3AD203B41FA5}">
                      <a16:colId xmlns:a16="http://schemas.microsoft.com/office/drawing/2014/main" val="1806218394"/>
                    </a:ext>
                  </a:extLst>
                </a:gridCol>
                <a:gridCol w="1454153">
                  <a:extLst>
                    <a:ext uri="{9D8B030D-6E8A-4147-A177-3AD203B41FA5}">
                      <a16:colId xmlns:a16="http://schemas.microsoft.com/office/drawing/2014/main" val="3420696847"/>
                    </a:ext>
                  </a:extLst>
                </a:gridCol>
              </a:tblGrid>
              <a:tr h="370840">
                <a:tc>
                  <a:txBody>
                    <a:bodyPr/>
                    <a:lstStyle/>
                    <a:p>
                      <a:endParaRPr lang="en-US" sz="2000" dirty="0"/>
                    </a:p>
                  </a:txBody>
                  <a:tcPr/>
                </a:tc>
                <a:tc>
                  <a:txBody>
                    <a:bodyPr/>
                    <a:lstStyle/>
                    <a:p>
                      <a:pPr algn="ctr"/>
                      <a:r>
                        <a:rPr lang="en-US" sz="2000" b="0" dirty="0"/>
                        <a:t>Lung Cancer +</a:t>
                      </a:r>
                    </a:p>
                  </a:txBody>
                  <a:tcPr/>
                </a:tc>
                <a:tc>
                  <a:txBody>
                    <a:bodyPr/>
                    <a:lstStyle/>
                    <a:p>
                      <a:pPr algn="ctr"/>
                      <a:r>
                        <a:rPr lang="en-US" sz="2000" b="0" dirty="0"/>
                        <a:t>Lung Cancer -</a:t>
                      </a:r>
                    </a:p>
                  </a:txBody>
                  <a:tcPr/>
                </a:tc>
                <a:tc>
                  <a:txBody>
                    <a:bodyPr/>
                    <a:lstStyle/>
                    <a:p>
                      <a:endParaRPr lang="en-US" sz="2000" dirty="0"/>
                    </a:p>
                  </a:txBody>
                  <a:tcPr/>
                </a:tc>
                <a:extLst>
                  <a:ext uri="{0D108BD9-81ED-4DB2-BD59-A6C34878D82A}">
                    <a16:rowId xmlns:a16="http://schemas.microsoft.com/office/drawing/2014/main" val="805522592"/>
                  </a:ext>
                </a:extLst>
              </a:tr>
              <a:tr h="370840">
                <a:tc>
                  <a:txBody>
                    <a:bodyPr/>
                    <a:lstStyle/>
                    <a:p>
                      <a:r>
                        <a:rPr lang="en-US" sz="2000" dirty="0"/>
                        <a:t>Asbestos +</a:t>
                      </a:r>
                    </a:p>
                  </a:txBody>
                  <a:tcPr/>
                </a:tc>
                <a:tc>
                  <a:txBody>
                    <a:bodyPr/>
                    <a:lstStyle/>
                    <a:p>
                      <a:pPr algn="ctr"/>
                      <a:r>
                        <a:rPr lang="en-US" sz="2000" dirty="0"/>
                        <a:t>3</a:t>
                      </a:r>
                    </a:p>
                  </a:txBody>
                  <a:tcPr/>
                </a:tc>
                <a:tc>
                  <a:txBody>
                    <a:bodyPr/>
                    <a:lstStyle/>
                    <a:p>
                      <a:pPr algn="ctr"/>
                      <a:r>
                        <a:rPr lang="en-US" sz="2000" dirty="0"/>
                        <a:t>997</a:t>
                      </a:r>
                    </a:p>
                  </a:txBody>
                  <a:tcPr/>
                </a:tc>
                <a:tc>
                  <a:txBody>
                    <a:bodyPr/>
                    <a:lstStyle/>
                    <a:p>
                      <a:pPr algn="ctr"/>
                      <a:r>
                        <a:rPr lang="en-US" sz="2000" dirty="0"/>
                        <a:t>1,000</a:t>
                      </a:r>
                    </a:p>
                  </a:txBody>
                  <a:tcPr/>
                </a:tc>
                <a:extLst>
                  <a:ext uri="{0D108BD9-81ED-4DB2-BD59-A6C34878D82A}">
                    <a16:rowId xmlns:a16="http://schemas.microsoft.com/office/drawing/2014/main" val="266549803"/>
                  </a:ext>
                </a:extLst>
              </a:tr>
              <a:tr h="370840">
                <a:tc>
                  <a:txBody>
                    <a:bodyPr/>
                    <a:lstStyle/>
                    <a:p>
                      <a:r>
                        <a:rPr lang="en-US" sz="2000" dirty="0"/>
                        <a:t>Asbestos -</a:t>
                      </a:r>
                    </a:p>
                  </a:txBody>
                  <a:tcPr/>
                </a:tc>
                <a:tc>
                  <a:txBody>
                    <a:bodyPr/>
                    <a:lstStyle/>
                    <a:p>
                      <a:pPr algn="ctr"/>
                      <a:r>
                        <a:rPr lang="en-US" sz="2000" dirty="0"/>
                        <a:t>1</a:t>
                      </a:r>
                    </a:p>
                  </a:txBody>
                  <a:tcPr/>
                </a:tc>
                <a:tc>
                  <a:txBody>
                    <a:bodyPr/>
                    <a:lstStyle/>
                    <a:p>
                      <a:pPr algn="ctr"/>
                      <a:r>
                        <a:rPr lang="en-US" sz="2000" dirty="0"/>
                        <a:t>999</a:t>
                      </a:r>
                    </a:p>
                  </a:txBody>
                  <a:tcPr/>
                </a:tc>
                <a:tc>
                  <a:txBody>
                    <a:bodyPr/>
                    <a:lstStyle/>
                    <a:p>
                      <a:pPr algn="ctr"/>
                      <a:r>
                        <a:rPr lang="en-US" sz="2000" dirty="0"/>
                        <a:t>1,000</a:t>
                      </a:r>
                    </a:p>
                  </a:txBody>
                  <a:tcPr/>
                </a:tc>
                <a:extLst>
                  <a:ext uri="{0D108BD9-81ED-4DB2-BD59-A6C34878D82A}">
                    <a16:rowId xmlns:a16="http://schemas.microsoft.com/office/drawing/2014/main" val="1199748931"/>
                  </a:ext>
                </a:extLst>
              </a:tr>
              <a:tr h="370840">
                <a:tc gridSpan="4">
                  <a:txBody>
                    <a:bodyPr/>
                    <a:lstStyle/>
                    <a:p>
                      <a:pPr algn="ctr"/>
                      <a:r>
                        <a:rPr lang="en-US" sz="2000" b="1" dirty="0"/>
                        <a:t>RR = (3 / 1,000) / (1 / 1,000) = 3</a:t>
                      </a:r>
                    </a:p>
                  </a:txBody>
                  <a:tcPr/>
                </a:tc>
                <a:tc hMerge="1">
                  <a:txBody>
                    <a:bodyPr/>
                    <a:lstStyle/>
                    <a:p>
                      <a:endParaRPr lang="en-US" sz="2000" dirty="0"/>
                    </a:p>
                  </a:txBody>
                  <a:tcPr/>
                </a:tc>
                <a:tc hMerge="1">
                  <a:txBody>
                    <a:bodyPr/>
                    <a:lstStyle/>
                    <a:p>
                      <a:endParaRPr lang="en-US" sz="2000" dirty="0"/>
                    </a:p>
                  </a:txBody>
                  <a:tcPr/>
                </a:tc>
                <a:tc hMerge="1">
                  <a:txBody>
                    <a:bodyPr/>
                    <a:lstStyle/>
                    <a:p>
                      <a:endParaRPr lang="en-US" sz="2000" dirty="0"/>
                    </a:p>
                  </a:txBody>
                  <a:tcPr/>
                </a:tc>
                <a:extLst>
                  <a:ext uri="{0D108BD9-81ED-4DB2-BD59-A6C34878D82A}">
                    <a16:rowId xmlns:a16="http://schemas.microsoft.com/office/drawing/2014/main" val="790723229"/>
                  </a:ext>
                </a:extLst>
              </a:tr>
            </a:tbl>
          </a:graphicData>
        </a:graphic>
      </p:graphicFrame>
    </p:spTree>
    <p:extLst>
      <p:ext uri="{BB962C8B-B14F-4D97-AF65-F5344CB8AC3E}">
        <p14:creationId xmlns:p14="http://schemas.microsoft.com/office/powerpoint/2010/main" val="31284396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E2F75D3-4967-C549-9700-A7D601DCB05F}"/>
              </a:ext>
            </a:extLst>
          </p:cNvPr>
          <p:cNvSpPr txBox="1"/>
          <p:nvPr/>
        </p:nvSpPr>
        <p:spPr>
          <a:xfrm>
            <a:off x="1603254" y="2058963"/>
            <a:ext cx="486034" cy="646331"/>
          </a:xfrm>
          <a:prstGeom prst="rect">
            <a:avLst/>
          </a:prstGeom>
          <a:noFill/>
        </p:spPr>
        <p:txBody>
          <a:bodyPr wrap="square" rtlCol="0">
            <a:spAutoFit/>
          </a:bodyPr>
          <a:lstStyle/>
          <a:p>
            <a:pPr algn="ctr"/>
            <a:r>
              <a:rPr lang="en-US" sz="3600" dirty="0"/>
              <a:t>X</a:t>
            </a:r>
          </a:p>
        </p:txBody>
      </p:sp>
      <p:sp>
        <p:nvSpPr>
          <p:cNvPr id="6" name="TextBox 5">
            <a:extLst>
              <a:ext uri="{FF2B5EF4-FFF2-40B4-BE49-F238E27FC236}">
                <a16:creationId xmlns:a16="http://schemas.microsoft.com/office/drawing/2014/main" id="{3571AE78-7A74-5441-B5F6-0A3957BD3451}"/>
              </a:ext>
            </a:extLst>
          </p:cNvPr>
          <p:cNvSpPr txBox="1"/>
          <p:nvPr/>
        </p:nvSpPr>
        <p:spPr>
          <a:xfrm>
            <a:off x="3707374" y="2058962"/>
            <a:ext cx="486034" cy="646331"/>
          </a:xfrm>
          <a:prstGeom prst="rect">
            <a:avLst/>
          </a:prstGeom>
          <a:noFill/>
        </p:spPr>
        <p:txBody>
          <a:bodyPr wrap="square" rtlCol="0">
            <a:spAutoFit/>
          </a:bodyPr>
          <a:lstStyle/>
          <a:p>
            <a:pPr algn="ctr"/>
            <a:r>
              <a:rPr lang="en-US" sz="3600" dirty="0"/>
              <a:t>Y</a:t>
            </a:r>
          </a:p>
        </p:txBody>
      </p:sp>
      <p:cxnSp>
        <p:nvCxnSpPr>
          <p:cNvPr id="9" name="Straight Arrow Connector 8">
            <a:extLst>
              <a:ext uri="{FF2B5EF4-FFF2-40B4-BE49-F238E27FC236}">
                <a16:creationId xmlns:a16="http://schemas.microsoft.com/office/drawing/2014/main" id="{D582476F-D073-DE46-BF38-CC481E5D6B9A}"/>
              </a:ext>
            </a:extLst>
          </p:cNvPr>
          <p:cNvCxnSpPr>
            <a:cxnSpLocks/>
            <a:stCxn id="4" idx="3"/>
            <a:endCxn id="6" idx="1"/>
          </p:cNvCxnSpPr>
          <p:nvPr/>
        </p:nvCxnSpPr>
        <p:spPr>
          <a:xfrm flipV="1">
            <a:off x="2089288" y="2382128"/>
            <a:ext cx="1618086"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62CAF1E-F4E4-3549-88A4-4C1826A950E3}"/>
              </a:ext>
            </a:extLst>
          </p:cNvPr>
          <p:cNvSpPr txBox="1"/>
          <p:nvPr/>
        </p:nvSpPr>
        <p:spPr>
          <a:xfrm>
            <a:off x="132673" y="5653493"/>
            <a:ext cx="2986651" cy="1200329"/>
          </a:xfrm>
          <a:prstGeom prst="rect">
            <a:avLst/>
          </a:prstGeom>
          <a:noFill/>
        </p:spPr>
        <p:txBody>
          <a:bodyPr wrap="none" rtlCol="0">
            <a:spAutoFit/>
          </a:bodyPr>
          <a:lstStyle/>
          <a:p>
            <a:r>
              <a:rPr lang="en-US" dirty="0"/>
              <a:t>Where: </a:t>
            </a:r>
          </a:p>
          <a:p>
            <a:r>
              <a:rPr lang="en-US" dirty="0"/>
              <a:t>X is exposure to asbestos dust</a:t>
            </a:r>
          </a:p>
          <a:p>
            <a:r>
              <a:rPr lang="en-US" dirty="0"/>
              <a:t>Y is lung cancer</a:t>
            </a:r>
          </a:p>
          <a:p>
            <a:r>
              <a:rPr lang="en-US" dirty="0"/>
              <a:t>Z is cigarette smoking</a:t>
            </a:r>
          </a:p>
        </p:txBody>
      </p:sp>
      <p:sp>
        <p:nvSpPr>
          <p:cNvPr id="8" name="TextBox 7">
            <a:extLst>
              <a:ext uri="{FF2B5EF4-FFF2-40B4-BE49-F238E27FC236}">
                <a16:creationId xmlns:a16="http://schemas.microsoft.com/office/drawing/2014/main" id="{4C1AA1DC-1C69-B74D-BD31-590B722713DB}"/>
              </a:ext>
            </a:extLst>
          </p:cNvPr>
          <p:cNvSpPr txBox="1"/>
          <p:nvPr/>
        </p:nvSpPr>
        <p:spPr>
          <a:xfrm>
            <a:off x="5266109" y="6592865"/>
            <a:ext cx="7059625" cy="276999"/>
          </a:xfrm>
          <a:prstGeom prst="rect">
            <a:avLst/>
          </a:prstGeom>
          <a:noFill/>
        </p:spPr>
        <p:txBody>
          <a:bodyPr wrap="none" rtlCol="0">
            <a:spAutoFit/>
          </a:bodyPr>
          <a:lstStyle/>
          <a:p>
            <a:r>
              <a:rPr lang="en-US" sz="1200" dirty="0"/>
              <a:t>Source: Rothman, Kenneth J.. Modern Epidemiology (p. 71). </a:t>
            </a:r>
            <a:r>
              <a:rPr lang="en-US" sz="1200" dirty="0" err="1"/>
              <a:t>Lippincot</a:t>
            </a:r>
            <a:r>
              <a:rPr lang="en-US" sz="1200" dirty="0"/>
              <a:t> (Wolters Kluwer Health). Kindle Edition. </a:t>
            </a:r>
          </a:p>
        </p:txBody>
      </p:sp>
      <p:sp>
        <p:nvSpPr>
          <p:cNvPr id="10" name="TextBox 9">
            <a:extLst>
              <a:ext uri="{FF2B5EF4-FFF2-40B4-BE49-F238E27FC236}">
                <a16:creationId xmlns:a16="http://schemas.microsoft.com/office/drawing/2014/main" id="{824E2E0C-3A29-9949-A066-2C1F0A4700F4}"/>
              </a:ext>
            </a:extLst>
          </p:cNvPr>
          <p:cNvSpPr txBox="1"/>
          <p:nvPr/>
        </p:nvSpPr>
        <p:spPr>
          <a:xfrm>
            <a:off x="1544727" y="412849"/>
            <a:ext cx="2727157" cy="646331"/>
          </a:xfrm>
          <a:prstGeom prst="rect">
            <a:avLst/>
          </a:prstGeom>
          <a:noFill/>
        </p:spPr>
        <p:txBody>
          <a:bodyPr wrap="square" rtlCol="0">
            <a:spAutoFit/>
          </a:bodyPr>
          <a:lstStyle/>
          <a:p>
            <a:pPr algn="ctr"/>
            <a:r>
              <a:rPr lang="en-US" sz="3600" dirty="0"/>
              <a:t>Smokers (Z+)</a:t>
            </a:r>
          </a:p>
        </p:txBody>
      </p:sp>
      <p:sp>
        <p:nvSpPr>
          <p:cNvPr id="11" name="TextBox 10">
            <a:extLst>
              <a:ext uri="{FF2B5EF4-FFF2-40B4-BE49-F238E27FC236}">
                <a16:creationId xmlns:a16="http://schemas.microsoft.com/office/drawing/2014/main" id="{E16ADD13-DBF7-8E42-B719-EFE3824DD1B3}"/>
              </a:ext>
            </a:extLst>
          </p:cNvPr>
          <p:cNvSpPr txBox="1"/>
          <p:nvPr/>
        </p:nvSpPr>
        <p:spPr>
          <a:xfrm>
            <a:off x="8009949" y="2058963"/>
            <a:ext cx="486034" cy="646331"/>
          </a:xfrm>
          <a:prstGeom prst="rect">
            <a:avLst/>
          </a:prstGeom>
          <a:noFill/>
        </p:spPr>
        <p:txBody>
          <a:bodyPr wrap="square" rtlCol="0">
            <a:spAutoFit/>
          </a:bodyPr>
          <a:lstStyle/>
          <a:p>
            <a:pPr algn="ctr"/>
            <a:r>
              <a:rPr lang="en-US" sz="3600" dirty="0"/>
              <a:t>X</a:t>
            </a:r>
          </a:p>
        </p:txBody>
      </p:sp>
      <p:sp>
        <p:nvSpPr>
          <p:cNvPr id="12" name="TextBox 11">
            <a:extLst>
              <a:ext uri="{FF2B5EF4-FFF2-40B4-BE49-F238E27FC236}">
                <a16:creationId xmlns:a16="http://schemas.microsoft.com/office/drawing/2014/main" id="{72C915DA-1407-AF45-9177-584C1E07160B}"/>
              </a:ext>
            </a:extLst>
          </p:cNvPr>
          <p:cNvSpPr txBox="1"/>
          <p:nvPr/>
        </p:nvSpPr>
        <p:spPr>
          <a:xfrm>
            <a:off x="10114069" y="2058962"/>
            <a:ext cx="486034" cy="646331"/>
          </a:xfrm>
          <a:prstGeom prst="rect">
            <a:avLst/>
          </a:prstGeom>
          <a:noFill/>
        </p:spPr>
        <p:txBody>
          <a:bodyPr wrap="square" rtlCol="0">
            <a:spAutoFit/>
          </a:bodyPr>
          <a:lstStyle/>
          <a:p>
            <a:pPr algn="ctr"/>
            <a:r>
              <a:rPr lang="en-US" sz="3600" dirty="0"/>
              <a:t>Y</a:t>
            </a:r>
          </a:p>
        </p:txBody>
      </p:sp>
      <p:cxnSp>
        <p:nvCxnSpPr>
          <p:cNvPr id="13" name="Straight Arrow Connector 12">
            <a:extLst>
              <a:ext uri="{FF2B5EF4-FFF2-40B4-BE49-F238E27FC236}">
                <a16:creationId xmlns:a16="http://schemas.microsoft.com/office/drawing/2014/main" id="{011C273B-FDA0-AD4A-BE2D-3AD1838C91A2}"/>
              </a:ext>
            </a:extLst>
          </p:cNvPr>
          <p:cNvCxnSpPr>
            <a:cxnSpLocks/>
            <a:stCxn id="11" idx="3"/>
            <a:endCxn id="12" idx="1"/>
          </p:cNvCxnSpPr>
          <p:nvPr/>
        </p:nvCxnSpPr>
        <p:spPr>
          <a:xfrm flipV="1">
            <a:off x="8495983" y="2382128"/>
            <a:ext cx="1618086"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842C9E6-AE2D-424D-97A7-9A40ADE58BD6}"/>
              </a:ext>
            </a:extLst>
          </p:cNvPr>
          <p:cNvSpPr txBox="1"/>
          <p:nvPr/>
        </p:nvSpPr>
        <p:spPr>
          <a:xfrm>
            <a:off x="7580022" y="435160"/>
            <a:ext cx="3450008" cy="646331"/>
          </a:xfrm>
          <a:prstGeom prst="rect">
            <a:avLst/>
          </a:prstGeom>
          <a:noFill/>
        </p:spPr>
        <p:txBody>
          <a:bodyPr wrap="square" rtlCol="0">
            <a:spAutoFit/>
          </a:bodyPr>
          <a:lstStyle/>
          <a:p>
            <a:pPr algn="ctr"/>
            <a:r>
              <a:rPr lang="en-US" sz="3600" dirty="0"/>
              <a:t>Non-smokers (Z-)</a:t>
            </a:r>
          </a:p>
        </p:txBody>
      </p:sp>
      <p:graphicFrame>
        <p:nvGraphicFramePr>
          <p:cNvPr id="15" name="Table 4">
            <a:extLst>
              <a:ext uri="{FF2B5EF4-FFF2-40B4-BE49-F238E27FC236}">
                <a16:creationId xmlns:a16="http://schemas.microsoft.com/office/drawing/2014/main" id="{76238306-205B-7F48-A7B4-BF913C8D0AA6}"/>
              </a:ext>
            </a:extLst>
          </p:cNvPr>
          <p:cNvGraphicFramePr>
            <a:graphicFrameLocks noGrp="1"/>
          </p:cNvGraphicFramePr>
          <p:nvPr>
            <p:ph idx="1"/>
            <p:extLst>
              <p:ext uri="{D42A27DB-BD31-4B8C-83A1-F6EECF244321}">
                <p14:modId xmlns:p14="http://schemas.microsoft.com/office/powerpoint/2010/main" val="3848570038"/>
              </p:ext>
            </p:extLst>
          </p:nvPr>
        </p:nvGraphicFramePr>
        <p:xfrm>
          <a:off x="0" y="2711515"/>
          <a:ext cx="5816612" cy="2286000"/>
        </p:xfrm>
        <a:graphic>
          <a:graphicData uri="http://schemas.openxmlformats.org/drawingml/2006/table">
            <a:tbl>
              <a:tblPr firstRow="1" bandRow="1">
                <a:tableStyleId>{8799B23B-EC83-4686-B30A-512413B5E67A}</a:tableStyleId>
              </a:tblPr>
              <a:tblGrid>
                <a:gridCol w="1454153">
                  <a:extLst>
                    <a:ext uri="{9D8B030D-6E8A-4147-A177-3AD203B41FA5}">
                      <a16:colId xmlns:a16="http://schemas.microsoft.com/office/drawing/2014/main" val="3071653224"/>
                    </a:ext>
                  </a:extLst>
                </a:gridCol>
                <a:gridCol w="1454153">
                  <a:extLst>
                    <a:ext uri="{9D8B030D-6E8A-4147-A177-3AD203B41FA5}">
                      <a16:colId xmlns:a16="http://schemas.microsoft.com/office/drawing/2014/main" val="4102366795"/>
                    </a:ext>
                  </a:extLst>
                </a:gridCol>
                <a:gridCol w="1454153">
                  <a:extLst>
                    <a:ext uri="{9D8B030D-6E8A-4147-A177-3AD203B41FA5}">
                      <a16:colId xmlns:a16="http://schemas.microsoft.com/office/drawing/2014/main" val="1806218394"/>
                    </a:ext>
                  </a:extLst>
                </a:gridCol>
                <a:gridCol w="1454153">
                  <a:extLst>
                    <a:ext uri="{9D8B030D-6E8A-4147-A177-3AD203B41FA5}">
                      <a16:colId xmlns:a16="http://schemas.microsoft.com/office/drawing/2014/main" val="3420696847"/>
                    </a:ext>
                  </a:extLst>
                </a:gridCol>
              </a:tblGrid>
              <a:tr h="370840">
                <a:tc>
                  <a:txBody>
                    <a:bodyPr/>
                    <a:lstStyle/>
                    <a:p>
                      <a:endParaRPr lang="en-US" sz="2000" dirty="0"/>
                    </a:p>
                  </a:txBody>
                  <a:tcPr/>
                </a:tc>
                <a:tc>
                  <a:txBody>
                    <a:bodyPr/>
                    <a:lstStyle/>
                    <a:p>
                      <a:pPr algn="ctr"/>
                      <a:r>
                        <a:rPr lang="en-US" sz="2000" b="0" dirty="0"/>
                        <a:t>Lung Cancer +</a:t>
                      </a:r>
                    </a:p>
                  </a:txBody>
                  <a:tcPr/>
                </a:tc>
                <a:tc>
                  <a:txBody>
                    <a:bodyPr/>
                    <a:lstStyle/>
                    <a:p>
                      <a:pPr algn="ctr"/>
                      <a:r>
                        <a:rPr lang="en-US" sz="2000" b="0" dirty="0"/>
                        <a:t>Lung Cancer -</a:t>
                      </a:r>
                    </a:p>
                  </a:txBody>
                  <a:tcPr/>
                </a:tc>
                <a:tc>
                  <a:txBody>
                    <a:bodyPr/>
                    <a:lstStyle/>
                    <a:p>
                      <a:endParaRPr lang="en-US" sz="2000" dirty="0"/>
                    </a:p>
                  </a:txBody>
                  <a:tcPr/>
                </a:tc>
                <a:extLst>
                  <a:ext uri="{0D108BD9-81ED-4DB2-BD59-A6C34878D82A}">
                    <a16:rowId xmlns:a16="http://schemas.microsoft.com/office/drawing/2014/main" val="805522592"/>
                  </a:ext>
                </a:extLst>
              </a:tr>
              <a:tr h="370840">
                <a:tc>
                  <a:txBody>
                    <a:bodyPr/>
                    <a:lstStyle/>
                    <a:p>
                      <a:r>
                        <a:rPr lang="en-US" sz="2000" dirty="0"/>
                        <a:t>Asbestos +</a:t>
                      </a:r>
                    </a:p>
                  </a:txBody>
                  <a:tcPr/>
                </a:tc>
                <a:tc>
                  <a:txBody>
                    <a:bodyPr/>
                    <a:lstStyle/>
                    <a:p>
                      <a:pPr algn="ctr"/>
                      <a:r>
                        <a:rPr lang="en-US" sz="2000" dirty="0"/>
                        <a:t>20</a:t>
                      </a:r>
                    </a:p>
                  </a:txBody>
                  <a:tcPr/>
                </a:tc>
                <a:tc>
                  <a:txBody>
                    <a:bodyPr/>
                    <a:lstStyle/>
                    <a:p>
                      <a:pPr algn="ctr"/>
                      <a:r>
                        <a:rPr lang="en-US" sz="2000" dirty="0"/>
                        <a:t>980</a:t>
                      </a:r>
                    </a:p>
                  </a:txBody>
                  <a:tcPr/>
                </a:tc>
                <a:tc>
                  <a:txBody>
                    <a:bodyPr/>
                    <a:lstStyle/>
                    <a:p>
                      <a:pPr algn="ctr"/>
                      <a:r>
                        <a:rPr lang="en-US" sz="2000" dirty="0"/>
                        <a:t>1,000</a:t>
                      </a:r>
                    </a:p>
                  </a:txBody>
                  <a:tcPr/>
                </a:tc>
                <a:extLst>
                  <a:ext uri="{0D108BD9-81ED-4DB2-BD59-A6C34878D82A}">
                    <a16:rowId xmlns:a16="http://schemas.microsoft.com/office/drawing/2014/main" val="266549803"/>
                  </a:ext>
                </a:extLst>
              </a:tr>
              <a:tr h="370840">
                <a:tc>
                  <a:txBody>
                    <a:bodyPr/>
                    <a:lstStyle/>
                    <a:p>
                      <a:r>
                        <a:rPr lang="en-US" sz="2000" dirty="0"/>
                        <a:t>Asbestos -</a:t>
                      </a:r>
                    </a:p>
                  </a:txBody>
                  <a:tcPr/>
                </a:tc>
                <a:tc>
                  <a:txBody>
                    <a:bodyPr/>
                    <a:lstStyle/>
                    <a:p>
                      <a:pPr algn="ctr"/>
                      <a:r>
                        <a:rPr lang="en-US" sz="2000" dirty="0"/>
                        <a:t>10</a:t>
                      </a:r>
                    </a:p>
                  </a:txBody>
                  <a:tcPr/>
                </a:tc>
                <a:tc>
                  <a:txBody>
                    <a:bodyPr/>
                    <a:lstStyle/>
                    <a:p>
                      <a:pPr algn="ctr"/>
                      <a:r>
                        <a:rPr lang="en-US" sz="2000" dirty="0"/>
                        <a:t>990</a:t>
                      </a:r>
                    </a:p>
                  </a:txBody>
                  <a:tcPr/>
                </a:tc>
                <a:tc>
                  <a:txBody>
                    <a:bodyPr/>
                    <a:lstStyle/>
                    <a:p>
                      <a:pPr algn="ctr"/>
                      <a:r>
                        <a:rPr lang="en-US" sz="2000" dirty="0"/>
                        <a:t>1,000</a:t>
                      </a:r>
                    </a:p>
                  </a:txBody>
                  <a:tcPr/>
                </a:tc>
                <a:extLst>
                  <a:ext uri="{0D108BD9-81ED-4DB2-BD59-A6C34878D82A}">
                    <a16:rowId xmlns:a16="http://schemas.microsoft.com/office/drawing/2014/main" val="1199748931"/>
                  </a:ext>
                </a:extLst>
              </a:tr>
              <a:tr h="370840">
                <a:tc gridSpan="4">
                  <a:txBody>
                    <a:bodyPr/>
                    <a:lstStyle/>
                    <a:p>
                      <a:pPr algn="ctr"/>
                      <a:r>
                        <a:rPr lang="en-US" sz="2000" b="0" dirty="0"/>
                        <a:t>RR = (20 / 1,000) / (10 / 1,000) = 2</a:t>
                      </a:r>
                    </a:p>
                  </a:txBody>
                  <a:tcPr/>
                </a:tc>
                <a:tc hMerge="1">
                  <a:txBody>
                    <a:bodyPr/>
                    <a:lstStyle/>
                    <a:p>
                      <a:endParaRPr lang="en-US" sz="2000" dirty="0"/>
                    </a:p>
                  </a:txBody>
                  <a:tcPr/>
                </a:tc>
                <a:tc hMerge="1">
                  <a:txBody>
                    <a:bodyPr/>
                    <a:lstStyle/>
                    <a:p>
                      <a:endParaRPr lang="en-US" sz="2000" dirty="0"/>
                    </a:p>
                  </a:txBody>
                  <a:tcPr/>
                </a:tc>
                <a:tc hMerge="1">
                  <a:txBody>
                    <a:bodyPr/>
                    <a:lstStyle/>
                    <a:p>
                      <a:endParaRPr lang="en-US" sz="2000" dirty="0"/>
                    </a:p>
                  </a:txBody>
                  <a:tcPr/>
                </a:tc>
                <a:extLst>
                  <a:ext uri="{0D108BD9-81ED-4DB2-BD59-A6C34878D82A}">
                    <a16:rowId xmlns:a16="http://schemas.microsoft.com/office/drawing/2014/main" val="790723229"/>
                  </a:ext>
                </a:extLst>
              </a:tr>
              <a:tr h="370840">
                <a:tc gridSpan="4">
                  <a:txBody>
                    <a:bodyPr/>
                    <a:lstStyle/>
                    <a:p>
                      <a:pPr algn="ctr"/>
                      <a:r>
                        <a:rPr lang="en-US" sz="2000" b="1" dirty="0"/>
                        <a:t>RD = (20 / 1,000) - (10 / 1,000) = 0.01, 10 per 1,000 </a:t>
                      </a: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608165277"/>
                  </a:ext>
                </a:extLst>
              </a:tr>
            </a:tbl>
          </a:graphicData>
        </a:graphic>
      </p:graphicFrame>
      <p:graphicFrame>
        <p:nvGraphicFramePr>
          <p:cNvPr id="16" name="Table 4">
            <a:extLst>
              <a:ext uri="{FF2B5EF4-FFF2-40B4-BE49-F238E27FC236}">
                <a16:creationId xmlns:a16="http://schemas.microsoft.com/office/drawing/2014/main" id="{36192AF9-FC6C-424C-8824-063A0B898CCB}"/>
              </a:ext>
            </a:extLst>
          </p:cNvPr>
          <p:cNvGraphicFramePr>
            <a:graphicFrameLocks/>
          </p:cNvGraphicFramePr>
          <p:nvPr>
            <p:extLst>
              <p:ext uri="{D42A27DB-BD31-4B8C-83A1-F6EECF244321}">
                <p14:modId xmlns:p14="http://schemas.microsoft.com/office/powerpoint/2010/main" val="162591944"/>
              </p:ext>
            </p:extLst>
          </p:nvPr>
        </p:nvGraphicFramePr>
        <p:xfrm>
          <a:off x="6375388" y="2670305"/>
          <a:ext cx="5816612" cy="2286000"/>
        </p:xfrm>
        <a:graphic>
          <a:graphicData uri="http://schemas.openxmlformats.org/drawingml/2006/table">
            <a:tbl>
              <a:tblPr firstRow="1" bandRow="1">
                <a:tableStyleId>{8799B23B-EC83-4686-B30A-512413B5E67A}</a:tableStyleId>
              </a:tblPr>
              <a:tblGrid>
                <a:gridCol w="1454153">
                  <a:extLst>
                    <a:ext uri="{9D8B030D-6E8A-4147-A177-3AD203B41FA5}">
                      <a16:colId xmlns:a16="http://schemas.microsoft.com/office/drawing/2014/main" val="3071653224"/>
                    </a:ext>
                  </a:extLst>
                </a:gridCol>
                <a:gridCol w="1454153">
                  <a:extLst>
                    <a:ext uri="{9D8B030D-6E8A-4147-A177-3AD203B41FA5}">
                      <a16:colId xmlns:a16="http://schemas.microsoft.com/office/drawing/2014/main" val="4102366795"/>
                    </a:ext>
                  </a:extLst>
                </a:gridCol>
                <a:gridCol w="1454153">
                  <a:extLst>
                    <a:ext uri="{9D8B030D-6E8A-4147-A177-3AD203B41FA5}">
                      <a16:colId xmlns:a16="http://schemas.microsoft.com/office/drawing/2014/main" val="1806218394"/>
                    </a:ext>
                  </a:extLst>
                </a:gridCol>
                <a:gridCol w="1454153">
                  <a:extLst>
                    <a:ext uri="{9D8B030D-6E8A-4147-A177-3AD203B41FA5}">
                      <a16:colId xmlns:a16="http://schemas.microsoft.com/office/drawing/2014/main" val="3420696847"/>
                    </a:ext>
                  </a:extLst>
                </a:gridCol>
              </a:tblGrid>
              <a:tr h="370840">
                <a:tc>
                  <a:txBody>
                    <a:bodyPr/>
                    <a:lstStyle/>
                    <a:p>
                      <a:endParaRPr lang="en-US" sz="2000" dirty="0"/>
                    </a:p>
                  </a:txBody>
                  <a:tcPr/>
                </a:tc>
                <a:tc>
                  <a:txBody>
                    <a:bodyPr/>
                    <a:lstStyle/>
                    <a:p>
                      <a:pPr algn="ctr"/>
                      <a:r>
                        <a:rPr lang="en-US" sz="2000" b="0" dirty="0"/>
                        <a:t>Lung Cancer +</a:t>
                      </a:r>
                    </a:p>
                  </a:txBody>
                  <a:tcPr/>
                </a:tc>
                <a:tc>
                  <a:txBody>
                    <a:bodyPr/>
                    <a:lstStyle/>
                    <a:p>
                      <a:pPr algn="ctr"/>
                      <a:r>
                        <a:rPr lang="en-US" sz="2000" b="0" dirty="0"/>
                        <a:t>Lung Cancer -</a:t>
                      </a:r>
                    </a:p>
                  </a:txBody>
                  <a:tcPr/>
                </a:tc>
                <a:tc>
                  <a:txBody>
                    <a:bodyPr/>
                    <a:lstStyle/>
                    <a:p>
                      <a:endParaRPr lang="en-US" sz="2000" dirty="0"/>
                    </a:p>
                  </a:txBody>
                  <a:tcPr/>
                </a:tc>
                <a:extLst>
                  <a:ext uri="{0D108BD9-81ED-4DB2-BD59-A6C34878D82A}">
                    <a16:rowId xmlns:a16="http://schemas.microsoft.com/office/drawing/2014/main" val="805522592"/>
                  </a:ext>
                </a:extLst>
              </a:tr>
              <a:tr h="370840">
                <a:tc>
                  <a:txBody>
                    <a:bodyPr/>
                    <a:lstStyle/>
                    <a:p>
                      <a:r>
                        <a:rPr lang="en-US" sz="2000" dirty="0"/>
                        <a:t>Asbestos +</a:t>
                      </a:r>
                    </a:p>
                  </a:txBody>
                  <a:tcPr/>
                </a:tc>
                <a:tc>
                  <a:txBody>
                    <a:bodyPr/>
                    <a:lstStyle/>
                    <a:p>
                      <a:pPr algn="ctr"/>
                      <a:r>
                        <a:rPr lang="en-US" sz="2000" dirty="0"/>
                        <a:t>3</a:t>
                      </a:r>
                    </a:p>
                  </a:txBody>
                  <a:tcPr/>
                </a:tc>
                <a:tc>
                  <a:txBody>
                    <a:bodyPr/>
                    <a:lstStyle/>
                    <a:p>
                      <a:pPr algn="ctr"/>
                      <a:r>
                        <a:rPr lang="en-US" sz="2000" dirty="0"/>
                        <a:t>997</a:t>
                      </a:r>
                    </a:p>
                  </a:txBody>
                  <a:tcPr/>
                </a:tc>
                <a:tc>
                  <a:txBody>
                    <a:bodyPr/>
                    <a:lstStyle/>
                    <a:p>
                      <a:pPr algn="ctr"/>
                      <a:r>
                        <a:rPr lang="en-US" sz="2000" dirty="0"/>
                        <a:t>1,000</a:t>
                      </a:r>
                    </a:p>
                  </a:txBody>
                  <a:tcPr/>
                </a:tc>
                <a:extLst>
                  <a:ext uri="{0D108BD9-81ED-4DB2-BD59-A6C34878D82A}">
                    <a16:rowId xmlns:a16="http://schemas.microsoft.com/office/drawing/2014/main" val="266549803"/>
                  </a:ext>
                </a:extLst>
              </a:tr>
              <a:tr h="370840">
                <a:tc>
                  <a:txBody>
                    <a:bodyPr/>
                    <a:lstStyle/>
                    <a:p>
                      <a:r>
                        <a:rPr lang="en-US" sz="2000" dirty="0"/>
                        <a:t>Asbestos -</a:t>
                      </a:r>
                    </a:p>
                  </a:txBody>
                  <a:tcPr/>
                </a:tc>
                <a:tc>
                  <a:txBody>
                    <a:bodyPr/>
                    <a:lstStyle/>
                    <a:p>
                      <a:pPr algn="ctr"/>
                      <a:r>
                        <a:rPr lang="en-US" sz="2000" dirty="0"/>
                        <a:t>1</a:t>
                      </a:r>
                    </a:p>
                  </a:txBody>
                  <a:tcPr/>
                </a:tc>
                <a:tc>
                  <a:txBody>
                    <a:bodyPr/>
                    <a:lstStyle/>
                    <a:p>
                      <a:pPr algn="ctr"/>
                      <a:r>
                        <a:rPr lang="en-US" sz="2000" dirty="0"/>
                        <a:t>999</a:t>
                      </a:r>
                    </a:p>
                  </a:txBody>
                  <a:tcPr/>
                </a:tc>
                <a:tc>
                  <a:txBody>
                    <a:bodyPr/>
                    <a:lstStyle/>
                    <a:p>
                      <a:pPr algn="ctr"/>
                      <a:r>
                        <a:rPr lang="en-US" sz="2000" dirty="0"/>
                        <a:t>1,000</a:t>
                      </a:r>
                    </a:p>
                  </a:txBody>
                  <a:tcPr/>
                </a:tc>
                <a:extLst>
                  <a:ext uri="{0D108BD9-81ED-4DB2-BD59-A6C34878D82A}">
                    <a16:rowId xmlns:a16="http://schemas.microsoft.com/office/drawing/2014/main" val="1199748931"/>
                  </a:ext>
                </a:extLst>
              </a:tr>
              <a:tr h="370840">
                <a:tc gridSpan="4">
                  <a:txBody>
                    <a:bodyPr/>
                    <a:lstStyle/>
                    <a:p>
                      <a:pPr algn="ctr"/>
                      <a:r>
                        <a:rPr lang="en-US" sz="2000" b="0" dirty="0"/>
                        <a:t>RR = (3 / 1,000) / (1 / 1,000) = 3</a:t>
                      </a:r>
                    </a:p>
                  </a:txBody>
                  <a:tcPr/>
                </a:tc>
                <a:tc hMerge="1">
                  <a:txBody>
                    <a:bodyPr/>
                    <a:lstStyle/>
                    <a:p>
                      <a:endParaRPr lang="en-US" sz="2000" dirty="0"/>
                    </a:p>
                  </a:txBody>
                  <a:tcPr/>
                </a:tc>
                <a:tc hMerge="1">
                  <a:txBody>
                    <a:bodyPr/>
                    <a:lstStyle/>
                    <a:p>
                      <a:endParaRPr lang="en-US" sz="2000" dirty="0"/>
                    </a:p>
                  </a:txBody>
                  <a:tcPr/>
                </a:tc>
                <a:tc hMerge="1">
                  <a:txBody>
                    <a:bodyPr/>
                    <a:lstStyle/>
                    <a:p>
                      <a:endParaRPr lang="en-US" sz="2000" dirty="0"/>
                    </a:p>
                  </a:txBody>
                  <a:tcPr/>
                </a:tc>
                <a:extLst>
                  <a:ext uri="{0D108BD9-81ED-4DB2-BD59-A6C34878D82A}">
                    <a16:rowId xmlns:a16="http://schemas.microsoft.com/office/drawing/2014/main" val="790723229"/>
                  </a:ext>
                </a:extLst>
              </a:tr>
              <a:tr h="370840">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t>RD = (3 / 1,000) - (1 / 1,000) = 0.002, 2 per 1,000 </a:t>
                      </a: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719744806"/>
                  </a:ext>
                </a:extLst>
              </a:tr>
            </a:tbl>
          </a:graphicData>
        </a:graphic>
      </p:graphicFrame>
    </p:spTree>
    <p:extLst>
      <p:ext uri="{BB962C8B-B14F-4D97-AF65-F5344CB8AC3E}">
        <p14:creationId xmlns:p14="http://schemas.microsoft.com/office/powerpoint/2010/main" val="2324870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C1AA1DC-1C69-B74D-BD31-590B722713DB}"/>
              </a:ext>
            </a:extLst>
          </p:cNvPr>
          <p:cNvSpPr txBox="1"/>
          <p:nvPr/>
        </p:nvSpPr>
        <p:spPr>
          <a:xfrm>
            <a:off x="5266109" y="6592865"/>
            <a:ext cx="7059625" cy="276999"/>
          </a:xfrm>
          <a:prstGeom prst="rect">
            <a:avLst/>
          </a:prstGeom>
          <a:noFill/>
        </p:spPr>
        <p:txBody>
          <a:bodyPr wrap="none" rtlCol="0">
            <a:spAutoFit/>
          </a:bodyPr>
          <a:lstStyle/>
          <a:p>
            <a:r>
              <a:rPr lang="en-US" sz="1200" dirty="0"/>
              <a:t>Source: Rothman, Kenneth J.. Modern Epidemiology (p. 71). </a:t>
            </a:r>
            <a:r>
              <a:rPr lang="en-US" sz="1200" dirty="0" err="1"/>
              <a:t>Lippincot</a:t>
            </a:r>
            <a:r>
              <a:rPr lang="en-US" sz="1200" dirty="0"/>
              <a:t> (Wolters Kluwer Health). Kindle Edition. </a:t>
            </a:r>
          </a:p>
        </p:txBody>
      </p:sp>
      <p:sp>
        <p:nvSpPr>
          <p:cNvPr id="10" name="TextBox 9">
            <a:extLst>
              <a:ext uri="{FF2B5EF4-FFF2-40B4-BE49-F238E27FC236}">
                <a16:creationId xmlns:a16="http://schemas.microsoft.com/office/drawing/2014/main" id="{824E2E0C-3A29-9949-A066-2C1F0A4700F4}"/>
              </a:ext>
            </a:extLst>
          </p:cNvPr>
          <p:cNvSpPr txBox="1"/>
          <p:nvPr/>
        </p:nvSpPr>
        <p:spPr>
          <a:xfrm>
            <a:off x="1544727" y="412849"/>
            <a:ext cx="2727157" cy="646331"/>
          </a:xfrm>
          <a:prstGeom prst="rect">
            <a:avLst/>
          </a:prstGeom>
          <a:noFill/>
        </p:spPr>
        <p:txBody>
          <a:bodyPr wrap="square" rtlCol="0">
            <a:spAutoFit/>
          </a:bodyPr>
          <a:lstStyle/>
          <a:p>
            <a:pPr algn="ctr"/>
            <a:r>
              <a:rPr lang="en-US" sz="3600" dirty="0"/>
              <a:t>Smokers (Z+)</a:t>
            </a:r>
          </a:p>
        </p:txBody>
      </p:sp>
      <p:sp>
        <p:nvSpPr>
          <p:cNvPr id="14" name="TextBox 13">
            <a:extLst>
              <a:ext uri="{FF2B5EF4-FFF2-40B4-BE49-F238E27FC236}">
                <a16:creationId xmlns:a16="http://schemas.microsoft.com/office/drawing/2014/main" id="{F842C9E6-AE2D-424D-97A7-9A40ADE58BD6}"/>
              </a:ext>
            </a:extLst>
          </p:cNvPr>
          <p:cNvSpPr txBox="1"/>
          <p:nvPr/>
        </p:nvSpPr>
        <p:spPr>
          <a:xfrm>
            <a:off x="7580022" y="435160"/>
            <a:ext cx="3450008" cy="646331"/>
          </a:xfrm>
          <a:prstGeom prst="rect">
            <a:avLst/>
          </a:prstGeom>
          <a:noFill/>
        </p:spPr>
        <p:txBody>
          <a:bodyPr wrap="square" rtlCol="0">
            <a:spAutoFit/>
          </a:bodyPr>
          <a:lstStyle/>
          <a:p>
            <a:pPr algn="ctr"/>
            <a:r>
              <a:rPr lang="en-US" sz="3600" dirty="0"/>
              <a:t>Non-smokers (Z-)</a:t>
            </a:r>
          </a:p>
        </p:txBody>
      </p:sp>
      <p:graphicFrame>
        <p:nvGraphicFramePr>
          <p:cNvPr id="15" name="Table 4">
            <a:extLst>
              <a:ext uri="{FF2B5EF4-FFF2-40B4-BE49-F238E27FC236}">
                <a16:creationId xmlns:a16="http://schemas.microsoft.com/office/drawing/2014/main" id="{76238306-205B-7F48-A7B4-BF913C8D0AA6}"/>
              </a:ext>
            </a:extLst>
          </p:cNvPr>
          <p:cNvGraphicFramePr>
            <a:graphicFrameLocks noGrp="1"/>
          </p:cNvGraphicFramePr>
          <p:nvPr>
            <p:ph idx="1"/>
            <p:extLst>
              <p:ext uri="{D42A27DB-BD31-4B8C-83A1-F6EECF244321}">
                <p14:modId xmlns:p14="http://schemas.microsoft.com/office/powerpoint/2010/main" val="2221459589"/>
              </p:ext>
            </p:extLst>
          </p:nvPr>
        </p:nvGraphicFramePr>
        <p:xfrm>
          <a:off x="0" y="1347936"/>
          <a:ext cx="5816612" cy="2286000"/>
        </p:xfrm>
        <a:graphic>
          <a:graphicData uri="http://schemas.openxmlformats.org/drawingml/2006/table">
            <a:tbl>
              <a:tblPr firstRow="1" bandRow="1">
                <a:tableStyleId>{8799B23B-EC83-4686-B30A-512413B5E67A}</a:tableStyleId>
              </a:tblPr>
              <a:tblGrid>
                <a:gridCol w="1454153">
                  <a:extLst>
                    <a:ext uri="{9D8B030D-6E8A-4147-A177-3AD203B41FA5}">
                      <a16:colId xmlns:a16="http://schemas.microsoft.com/office/drawing/2014/main" val="3071653224"/>
                    </a:ext>
                  </a:extLst>
                </a:gridCol>
                <a:gridCol w="1454153">
                  <a:extLst>
                    <a:ext uri="{9D8B030D-6E8A-4147-A177-3AD203B41FA5}">
                      <a16:colId xmlns:a16="http://schemas.microsoft.com/office/drawing/2014/main" val="4102366795"/>
                    </a:ext>
                  </a:extLst>
                </a:gridCol>
                <a:gridCol w="1454153">
                  <a:extLst>
                    <a:ext uri="{9D8B030D-6E8A-4147-A177-3AD203B41FA5}">
                      <a16:colId xmlns:a16="http://schemas.microsoft.com/office/drawing/2014/main" val="1806218394"/>
                    </a:ext>
                  </a:extLst>
                </a:gridCol>
                <a:gridCol w="1454153">
                  <a:extLst>
                    <a:ext uri="{9D8B030D-6E8A-4147-A177-3AD203B41FA5}">
                      <a16:colId xmlns:a16="http://schemas.microsoft.com/office/drawing/2014/main" val="3420696847"/>
                    </a:ext>
                  </a:extLst>
                </a:gridCol>
              </a:tblGrid>
              <a:tr h="370840">
                <a:tc>
                  <a:txBody>
                    <a:bodyPr/>
                    <a:lstStyle/>
                    <a:p>
                      <a:endParaRPr lang="en-US" sz="2000" dirty="0"/>
                    </a:p>
                  </a:txBody>
                  <a:tcPr/>
                </a:tc>
                <a:tc>
                  <a:txBody>
                    <a:bodyPr/>
                    <a:lstStyle/>
                    <a:p>
                      <a:pPr algn="ctr"/>
                      <a:r>
                        <a:rPr lang="en-US" sz="2000" b="0" dirty="0"/>
                        <a:t>Lung Cancer +</a:t>
                      </a:r>
                    </a:p>
                  </a:txBody>
                  <a:tcPr/>
                </a:tc>
                <a:tc>
                  <a:txBody>
                    <a:bodyPr/>
                    <a:lstStyle/>
                    <a:p>
                      <a:pPr algn="ctr"/>
                      <a:r>
                        <a:rPr lang="en-US" sz="2000" b="0" dirty="0"/>
                        <a:t>Lung Cancer -</a:t>
                      </a:r>
                    </a:p>
                  </a:txBody>
                  <a:tcPr/>
                </a:tc>
                <a:tc>
                  <a:txBody>
                    <a:bodyPr/>
                    <a:lstStyle/>
                    <a:p>
                      <a:endParaRPr lang="en-US" sz="2000" dirty="0"/>
                    </a:p>
                  </a:txBody>
                  <a:tcPr/>
                </a:tc>
                <a:extLst>
                  <a:ext uri="{0D108BD9-81ED-4DB2-BD59-A6C34878D82A}">
                    <a16:rowId xmlns:a16="http://schemas.microsoft.com/office/drawing/2014/main" val="805522592"/>
                  </a:ext>
                </a:extLst>
              </a:tr>
              <a:tr h="370840">
                <a:tc>
                  <a:txBody>
                    <a:bodyPr/>
                    <a:lstStyle/>
                    <a:p>
                      <a:r>
                        <a:rPr lang="en-US" sz="2000" dirty="0"/>
                        <a:t>Asbestos +</a:t>
                      </a:r>
                    </a:p>
                  </a:txBody>
                  <a:tcPr/>
                </a:tc>
                <a:tc>
                  <a:txBody>
                    <a:bodyPr/>
                    <a:lstStyle/>
                    <a:p>
                      <a:pPr algn="ctr"/>
                      <a:r>
                        <a:rPr lang="en-US" sz="2000" dirty="0"/>
                        <a:t>20</a:t>
                      </a:r>
                    </a:p>
                  </a:txBody>
                  <a:tcPr/>
                </a:tc>
                <a:tc>
                  <a:txBody>
                    <a:bodyPr/>
                    <a:lstStyle/>
                    <a:p>
                      <a:pPr algn="ctr"/>
                      <a:r>
                        <a:rPr lang="en-US" sz="2000" dirty="0"/>
                        <a:t>980</a:t>
                      </a:r>
                    </a:p>
                  </a:txBody>
                  <a:tcPr/>
                </a:tc>
                <a:tc>
                  <a:txBody>
                    <a:bodyPr/>
                    <a:lstStyle/>
                    <a:p>
                      <a:r>
                        <a:rPr lang="en-US" sz="2000" dirty="0"/>
                        <a:t>1,000</a:t>
                      </a:r>
                    </a:p>
                  </a:txBody>
                  <a:tcPr/>
                </a:tc>
                <a:extLst>
                  <a:ext uri="{0D108BD9-81ED-4DB2-BD59-A6C34878D82A}">
                    <a16:rowId xmlns:a16="http://schemas.microsoft.com/office/drawing/2014/main" val="266549803"/>
                  </a:ext>
                </a:extLst>
              </a:tr>
              <a:tr h="370840">
                <a:tc>
                  <a:txBody>
                    <a:bodyPr/>
                    <a:lstStyle/>
                    <a:p>
                      <a:r>
                        <a:rPr lang="en-US" sz="2000" dirty="0"/>
                        <a:t>Asbestos -</a:t>
                      </a:r>
                    </a:p>
                  </a:txBody>
                  <a:tcPr/>
                </a:tc>
                <a:tc>
                  <a:txBody>
                    <a:bodyPr/>
                    <a:lstStyle/>
                    <a:p>
                      <a:pPr algn="ctr"/>
                      <a:r>
                        <a:rPr lang="en-US" sz="2000" dirty="0"/>
                        <a:t>10</a:t>
                      </a:r>
                    </a:p>
                  </a:txBody>
                  <a:tcPr/>
                </a:tc>
                <a:tc>
                  <a:txBody>
                    <a:bodyPr/>
                    <a:lstStyle/>
                    <a:p>
                      <a:pPr algn="ctr"/>
                      <a:r>
                        <a:rPr lang="en-US" sz="2000" dirty="0"/>
                        <a:t>990</a:t>
                      </a:r>
                    </a:p>
                  </a:txBody>
                  <a:tcPr/>
                </a:tc>
                <a:tc>
                  <a:txBody>
                    <a:bodyPr/>
                    <a:lstStyle/>
                    <a:p>
                      <a:r>
                        <a:rPr lang="en-US" sz="2000" dirty="0"/>
                        <a:t>1,000</a:t>
                      </a:r>
                    </a:p>
                  </a:txBody>
                  <a:tcPr/>
                </a:tc>
                <a:extLst>
                  <a:ext uri="{0D108BD9-81ED-4DB2-BD59-A6C34878D82A}">
                    <a16:rowId xmlns:a16="http://schemas.microsoft.com/office/drawing/2014/main" val="1199748931"/>
                  </a:ext>
                </a:extLst>
              </a:tr>
              <a:tr h="370840">
                <a:tc gridSpan="4">
                  <a:txBody>
                    <a:bodyPr/>
                    <a:lstStyle/>
                    <a:p>
                      <a:pPr algn="ctr"/>
                      <a:r>
                        <a:rPr lang="en-US" sz="2000" b="0" dirty="0"/>
                        <a:t>RR = (20 / 1,000) / (10 / 1,000) = 2</a:t>
                      </a:r>
                    </a:p>
                  </a:txBody>
                  <a:tcPr/>
                </a:tc>
                <a:tc hMerge="1">
                  <a:txBody>
                    <a:bodyPr/>
                    <a:lstStyle/>
                    <a:p>
                      <a:endParaRPr lang="en-US" sz="2000" dirty="0"/>
                    </a:p>
                  </a:txBody>
                  <a:tcPr/>
                </a:tc>
                <a:tc hMerge="1">
                  <a:txBody>
                    <a:bodyPr/>
                    <a:lstStyle/>
                    <a:p>
                      <a:endParaRPr lang="en-US" sz="2000" dirty="0"/>
                    </a:p>
                  </a:txBody>
                  <a:tcPr/>
                </a:tc>
                <a:tc hMerge="1">
                  <a:txBody>
                    <a:bodyPr/>
                    <a:lstStyle/>
                    <a:p>
                      <a:endParaRPr lang="en-US" sz="2000" dirty="0"/>
                    </a:p>
                  </a:txBody>
                  <a:tcPr/>
                </a:tc>
                <a:extLst>
                  <a:ext uri="{0D108BD9-81ED-4DB2-BD59-A6C34878D82A}">
                    <a16:rowId xmlns:a16="http://schemas.microsoft.com/office/drawing/2014/main" val="790723229"/>
                  </a:ext>
                </a:extLst>
              </a:tr>
              <a:tr h="370840">
                <a:tc gridSpan="4">
                  <a:txBody>
                    <a:bodyPr/>
                    <a:lstStyle/>
                    <a:p>
                      <a:pPr algn="ctr"/>
                      <a:r>
                        <a:rPr lang="en-US" sz="2000" b="1" dirty="0"/>
                        <a:t>RD = (20 / 1,000) - (10 / 1,000) = 0.01, 10 per 1,000 </a:t>
                      </a: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608165277"/>
                  </a:ext>
                </a:extLst>
              </a:tr>
            </a:tbl>
          </a:graphicData>
        </a:graphic>
      </p:graphicFrame>
      <p:graphicFrame>
        <p:nvGraphicFramePr>
          <p:cNvPr id="16" name="Table 4">
            <a:extLst>
              <a:ext uri="{FF2B5EF4-FFF2-40B4-BE49-F238E27FC236}">
                <a16:creationId xmlns:a16="http://schemas.microsoft.com/office/drawing/2014/main" id="{36192AF9-FC6C-424C-8824-063A0B898CCB}"/>
              </a:ext>
            </a:extLst>
          </p:cNvPr>
          <p:cNvGraphicFramePr>
            <a:graphicFrameLocks/>
          </p:cNvGraphicFramePr>
          <p:nvPr>
            <p:extLst>
              <p:ext uri="{D42A27DB-BD31-4B8C-83A1-F6EECF244321}">
                <p14:modId xmlns:p14="http://schemas.microsoft.com/office/powerpoint/2010/main" val="2902843443"/>
              </p:ext>
            </p:extLst>
          </p:nvPr>
        </p:nvGraphicFramePr>
        <p:xfrm>
          <a:off x="6375388" y="1306726"/>
          <a:ext cx="5816612" cy="2286000"/>
        </p:xfrm>
        <a:graphic>
          <a:graphicData uri="http://schemas.openxmlformats.org/drawingml/2006/table">
            <a:tbl>
              <a:tblPr firstRow="1" bandRow="1">
                <a:tableStyleId>{8799B23B-EC83-4686-B30A-512413B5E67A}</a:tableStyleId>
              </a:tblPr>
              <a:tblGrid>
                <a:gridCol w="1454153">
                  <a:extLst>
                    <a:ext uri="{9D8B030D-6E8A-4147-A177-3AD203B41FA5}">
                      <a16:colId xmlns:a16="http://schemas.microsoft.com/office/drawing/2014/main" val="3071653224"/>
                    </a:ext>
                  </a:extLst>
                </a:gridCol>
                <a:gridCol w="1454153">
                  <a:extLst>
                    <a:ext uri="{9D8B030D-6E8A-4147-A177-3AD203B41FA5}">
                      <a16:colId xmlns:a16="http://schemas.microsoft.com/office/drawing/2014/main" val="4102366795"/>
                    </a:ext>
                  </a:extLst>
                </a:gridCol>
                <a:gridCol w="1454153">
                  <a:extLst>
                    <a:ext uri="{9D8B030D-6E8A-4147-A177-3AD203B41FA5}">
                      <a16:colId xmlns:a16="http://schemas.microsoft.com/office/drawing/2014/main" val="1806218394"/>
                    </a:ext>
                  </a:extLst>
                </a:gridCol>
                <a:gridCol w="1454153">
                  <a:extLst>
                    <a:ext uri="{9D8B030D-6E8A-4147-A177-3AD203B41FA5}">
                      <a16:colId xmlns:a16="http://schemas.microsoft.com/office/drawing/2014/main" val="3420696847"/>
                    </a:ext>
                  </a:extLst>
                </a:gridCol>
              </a:tblGrid>
              <a:tr h="370840">
                <a:tc>
                  <a:txBody>
                    <a:bodyPr/>
                    <a:lstStyle/>
                    <a:p>
                      <a:endParaRPr lang="en-US" sz="2000" dirty="0"/>
                    </a:p>
                  </a:txBody>
                  <a:tcPr/>
                </a:tc>
                <a:tc>
                  <a:txBody>
                    <a:bodyPr/>
                    <a:lstStyle/>
                    <a:p>
                      <a:pPr algn="ctr"/>
                      <a:r>
                        <a:rPr lang="en-US" sz="2000" b="0" dirty="0"/>
                        <a:t>Lung Cancer +</a:t>
                      </a:r>
                    </a:p>
                  </a:txBody>
                  <a:tcPr/>
                </a:tc>
                <a:tc>
                  <a:txBody>
                    <a:bodyPr/>
                    <a:lstStyle/>
                    <a:p>
                      <a:pPr algn="ctr"/>
                      <a:r>
                        <a:rPr lang="en-US" sz="2000" b="0" dirty="0"/>
                        <a:t>Lung Cancer -</a:t>
                      </a:r>
                    </a:p>
                  </a:txBody>
                  <a:tcPr/>
                </a:tc>
                <a:tc>
                  <a:txBody>
                    <a:bodyPr/>
                    <a:lstStyle/>
                    <a:p>
                      <a:endParaRPr lang="en-US" sz="2000" dirty="0"/>
                    </a:p>
                  </a:txBody>
                  <a:tcPr/>
                </a:tc>
                <a:extLst>
                  <a:ext uri="{0D108BD9-81ED-4DB2-BD59-A6C34878D82A}">
                    <a16:rowId xmlns:a16="http://schemas.microsoft.com/office/drawing/2014/main" val="805522592"/>
                  </a:ext>
                </a:extLst>
              </a:tr>
              <a:tr h="370840">
                <a:tc>
                  <a:txBody>
                    <a:bodyPr/>
                    <a:lstStyle/>
                    <a:p>
                      <a:r>
                        <a:rPr lang="en-US" sz="2000" dirty="0"/>
                        <a:t>Asbestos +</a:t>
                      </a:r>
                    </a:p>
                  </a:txBody>
                  <a:tcPr/>
                </a:tc>
                <a:tc>
                  <a:txBody>
                    <a:bodyPr/>
                    <a:lstStyle/>
                    <a:p>
                      <a:pPr algn="ctr"/>
                      <a:r>
                        <a:rPr lang="en-US" sz="2000" dirty="0"/>
                        <a:t>3</a:t>
                      </a:r>
                    </a:p>
                  </a:txBody>
                  <a:tcPr/>
                </a:tc>
                <a:tc>
                  <a:txBody>
                    <a:bodyPr/>
                    <a:lstStyle/>
                    <a:p>
                      <a:pPr algn="ctr"/>
                      <a:r>
                        <a:rPr lang="en-US" sz="2000" dirty="0"/>
                        <a:t>997</a:t>
                      </a:r>
                    </a:p>
                  </a:txBody>
                  <a:tcPr/>
                </a:tc>
                <a:tc>
                  <a:txBody>
                    <a:bodyPr/>
                    <a:lstStyle/>
                    <a:p>
                      <a:pPr algn="ctr"/>
                      <a:r>
                        <a:rPr lang="en-US" sz="2000" dirty="0"/>
                        <a:t>1,000</a:t>
                      </a:r>
                    </a:p>
                  </a:txBody>
                  <a:tcPr/>
                </a:tc>
                <a:extLst>
                  <a:ext uri="{0D108BD9-81ED-4DB2-BD59-A6C34878D82A}">
                    <a16:rowId xmlns:a16="http://schemas.microsoft.com/office/drawing/2014/main" val="266549803"/>
                  </a:ext>
                </a:extLst>
              </a:tr>
              <a:tr h="370840">
                <a:tc>
                  <a:txBody>
                    <a:bodyPr/>
                    <a:lstStyle/>
                    <a:p>
                      <a:r>
                        <a:rPr lang="en-US" sz="2000" dirty="0"/>
                        <a:t>Asbestos -</a:t>
                      </a:r>
                    </a:p>
                  </a:txBody>
                  <a:tcPr/>
                </a:tc>
                <a:tc>
                  <a:txBody>
                    <a:bodyPr/>
                    <a:lstStyle/>
                    <a:p>
                      <a:pPr algn="ctr"/>
                      <a:r>
                        <a:rPr lang="en-US" sz="2000" dirty="0"/>
                        <a:t>1</a:t>
                      </a:r>
                    </a:p>
                  </a:txBody>
                  <a:tcPr/>
                </a:tc>
                <a:tc>
                  <a:txBody>
                    <a:bodyPr/>
                    <a:lstStyle/>
                    <a:p>
                      <a:pPr algn="ctr"/>
                      <a:r>
                        <a:rPr lang="en-US" sz="2000" dirty="0"/>
                        <a:t>999</a:t>
                      </a:r>
                    </a:p>
                  </a:txBody>
                  <a:tcPr/>
                </a:tc>
                <a:tc>
                  <a:txBody>
                    <a:bodyPr/>
                    <a:lstStyle/>
                    <a:p>
                      <a:pPr algn="ctr"/>
                      <a:r>
                        <a:rPr lang="en-US" sz="2000" dirty="0"/>
                        <a:t>1,000</a:t>
                      </a:r>
                    </a:p>
                  </a:txBody>
                  <a:tcPr/>
                </a:tc>
                <a:extLst>
                  <a:ext uri="{0D108BD9-81ED-4DB2-BD59-A6C34878D82A}">
                    <a16:rowId xmlns:a16="http://schemas.microsoft.com/office/drawing/2014/main" val="1199748931"/>
                  </a:ext>
                </a:extLst>
              </a:tr>
              <a:tr h="370840">
                <a:tc gridSpan="4">
                  <a:txBody>
                    <a:bodyPr/>
                    <a:lstStyle/>
                    <a:p>
                      <a:pPr algn="ctr"/>
                      <a:r>
                        <a:rPr lang="en-US" sz="2000" b="0" dirty="0"/>
                        <a:t>RR = (3 / 1,000) / (1 / 1,000) = 3</a:t>
                      </a:r>
                    </a:p>
                  </a:txBody>
                  <a:tcPr/>
                </a:tc>
                <a:tc hMerge="1">
                  <a:txBody>
                    <a:bodyPr/>
                    <a:lstStyle/>
                    <a:p>
                      <a:endParaRPr lang="en-US" sz="2000" dirty="0"/>
                    </a:p>
                  </a:txBody>
                  <a:tcPr/>
                </a:tc>
                <a:tc hMerge="1">
                  <a:txBody>
                    <a:bodyPr/>
                    <a:lstStyle/>
                    <a:p>
                      <a:endParaRPr lang="en-US" sz="2000" dirty="0"/>
                    </a:p>
                  </a:txBody>
                  <a:tcPr/>
                </a:tc>
                <a:tc hMerge="1">
                  <a:txBody>
                    <a:bodyPr/>
                    <a:lstStyle/>
                    <a:p>
                      <a:endParaRPr lang="en-US" sz="2000" dirty="0"/>
                    </a:p>
                  </a:txBody>
                  <a:tcPr/>
                </a:tc>
                <a:extLst>
                  <a:ext uri="{0D108BD9-81ED-4DB2-BD59-A6C34878D82A}">
                    <a16:rowId xmlns:a16="http://schemas.microsoft.com/office/drawing/2014/main" val="790723229"/>
                  </a:ext>
                </a:extLst>
              </a:tr>
              <a:tr h="370840">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t>RD = (3 / 1,000) - (1 / 1,000) = 0.002, 2 per 1,000 </a:t>
                      </a: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719744806"/>
                  </a:ext>
                </a:extLst>
              </a:tr>
            </a:tbl>
          </a:graphicData>
        </a:graphic>
      </p:graphicFrame>
      <p:graphicFrame>
        <p:nvGraphicFramePr>
          <p:cNvPr id="17" name="Table 4">
            <a:extLst>
              <a:ext uri="{FF2B5EF4-FFF2-40B4-BE49-F238E27FC236}">
                <a16:creationId xmlns:a16="http://schemas.microsoft.com/office/drawing/2014/main" id="{8CF013A7-3862-5F4E-B486-2933BA6F8647}"/>
              </a:ext>
            </a:extLst>
          </p:cNvPr>
          <p:cNvGraphicFramePr>
            <a:graphicFrameLocks/>
          </p:cNvGraphicFramePr>
          <p:nvPr>
            <p:extLst>
              <p:ext uri="{D42A27DB-BD31-4B8C-83A1-F6EECF244321}">
                <p14:modId xmlns:p14="http://schemas.microsoft.com/office/powerpoint/2010/main" val="2624316125"/>
              </p:ext>
            </p:extLst>
          </p:nvPr>
        </p:nvGraphicFramePr>
        <p:xfrm>
          <a:off x="3551320" y="4560674"/>
          <a:ext cx="5089359" cy="1584960"/>
        </p:xfrm>
        <a:graphic>
          <a:graphicData uri="http://schemas.openxmlformats.org/drawingml/2006/table">
            <a:tbl>
              <a:tblPr firstRow="1" bandRow="1">
                <a:tableStyleId>{8799B23B-EC83-4686-B30A-512413B5E67A}</a:tableStyleId>
              </a:tblPr>
              <a:tblGrid>
                <a:gridCol w="1696453">
                  <a:extLst>
                    <a:ext uri="{9D8B030D-6E8A-4147-A177-3AD203B41FA5}">
                      <a16:colId xmlns:a16="http://schemas.microsoft.com/office/drawing/2014/main" val="3071653224"/>
                    </a:ext>
                  </a:extLst>
                </a:gridCol>
                <a:gridCol w="1696453">
                  <a:extLst>
                    <a:ext uri="{9D8B030D-6E8A-4147-A177-3AD203B41FA5}">
                      <a16:colId xmlns:a16="http://schemas.microsoft.com/office/drawing/2014/main" val="4102366795"/>
                    </a:ext>
                  </a:extLst>
                </a:gridCol>
                <a:gridCol w="1696453">
                  <a:extLst>
                    <a:ext uri="{9D8B030D-6E8A-4147-A177-3AD203B41FA5}">
                      <a16:colId xmlns:a16="http://schemas.microsoft.com/office/drawing/2014/main" val="1806218394"/>
                    </a:ext>
                  </a:extLst>
                </a:gridCol>
              </a:tblGrid>
              <a:tr h="370840">
                <a:tc gridSpan="3">
                  <a:txBody>
                    <a:bodyPr/>
                    <a:lstStyle/>
                    <a:p>
                      <a:pPr algn="ctr"/>
                      <a:r>
                        <a:rPr lang="en-US" sz="2000" b="0" dirty="0"/>
                        <a:t>Lung cancer deaths (per 1,000)</a:t>
                      </a:r>
                    </a:p>
                  </a:txBody>
                  <a:tcPr/>
                </a:tc>
                <a:tc hMerge="1">
                  <a:txBody>
                    <a:bodyPr/>
                    <a:lstStyle/>
                    <a:p>
                      <a:pPr algn="ctr"/>
                      <a:endParaRPr lang="en-US" sz="2000" b="0" dirty="0"/>
                    </a:p>
                  </a:txBody>
                  <a:tcPr/>
                </a:tc>
                <a:tc hMerge="1">
                  <a:txBody>
                    <a:bodyPr/>
                    <a:lstStyle/>
                    <a:p>
                      <a:pPr algn="ctr"/>
                      <a:endParaRPr lang="en-US" sz="2000" b="0" dirty="0"/>
                    </a:p>
                  </a:txBody>
                  <a:tcPr/>
                </a:tc>
                <a:extLst>
                  <a:ext uri="{0D108BD9-81ED-4DB2-BD59-A6C34878D82A}">
                    <a16:rowId xmlns:a16="http://schemas.microsoft.com/office/drawing/2014/main" val="2598545828"/>
                  </a:ext>
                </a:extLst>
              </a:tr>
              <a:tr h="370840">
                <a:tc>
                  <a:txBody>
                    <a:bodyPr/>
                    <a:lstStyle/>
                    <a:p>
                      <a:endParaRPr lang="en-US" sz="2000" dirty="0"/>
                    </a:p>
                  </a:txBody>
                  <a:tcPr/>
                </a:tc>
                <a:tc>
                  <a:txBody>
                    <a:bodyPr/>
                    <a:lstStyle/>
                    <a:p>
                      <a:pPr algn="ctr"/>
                      <a:r>
                        <a:rPr lang="en-US" sz="2000" b="0" dirty="0"/>
                        <a:t>Asbestos -</a:t>
                      </a:r>
                    </a:p>
                  </a:txBody>
                  <a:tcPr/>
                </a:tc>
                <a:tc>
                  <a:txBody>
                    <a:bodyPr/>
                    <a:lstStyle/>
                    <a:p>
                      <a:pPr algn="ctr"/>
                      <a:r>
                        <a:rPr lang="en-US" sz="2000" b="0" dirty="0"/>
                        <a:t>Asbestos +</a:t>
                      </a:r>
                    </a:p>
                  </a:txBody>
                  <a:tcPr/>
                </a:tc>
                <a:extLst>
                  <a:ext uri="{0D108BD9-81ED-4DB2-BD59-A6C34878D82A}">
                    <a16:rowId xmlns:a16="http://schemas.microsoft.com/office/drawing/2014/main" val="805522592"/>
                  </a:ext>
                </a:extLst>
              </a:tr>
              <a:tr h="370840">
                <a:tc>
                  <a:txBody>
                    <a:bodyPr/>
                    <a:lstStyle/>
                    <a:p>
                      <a:r>
                        <a:rPr lang="en-US" sz="2000" dirty="0"/>
                        <a:t>Smoking -</a:t>
                      </a:r>
                    </a:p>
                  </a:txBody>
                  <a:tcPr/>
                </a:tc>
                <a:tc>
                  <a:txBody>
                    <a:bodyPr/>
                    <a:lstStyle/>
                    <a:p>
                      <a:pPr algn="ctr"/>
                      <a:r>
                        <a:rPr lang="en-US" sz="2000" dirty="0"/>
                        <a:t>1</a:t>
                      </a:r>
                    </a:p>
                  </a:txBody>
                  <a:tcPr/>
                </a:tc>
                <a:tc>
                  <a:txBody>
                    <a:bodyPr/>
                    <a:lstStyle/>
                    <a:p>
                      <a:pPr algn="ctr"/>
                      <a:r>
                        <a:rPr lang="en-US" sz="2000" dirty="0"/>
                        <a:t>3</a:t>
                      </a:r>
                    </a:p>
                  </a:txBody>
                  <a:tcPr/>
                </a:tc>
                <a:extLst>
                  <a:ext uri="{0D108BD9-81ED-4DB2-BD59-A6C34878D82A}">
                    <a16:rowId xmlns:a16="http://schemas.microsoft.com/office/drawing/2014/main" val="266549803"/>
                  </a:ext>
                </a:extLst>
              </a:tr>
              <a:tr h="370840">
                <a:tc>
                  <a:txBody>
                    <a:bodyPr/>
                    <a:lstStyle/>
                    <a:p>
                      <a:r>
                        <a:rPr lang="en-US" sz="2000" dirty="0"/>
                        <a:t>Smoking +</a:t>
                      </a:r>
                    </a:p>
                  </a:txBody>
                  <a:tcPr/>
                </a:tc>
                <a:tc>
                  <a:txBody>
                    <a:bodyPr/>
                    <a:lstStyle/>
                    <a:p>
                      <a:pPr algn="ctr"/>
                      <a:r>
                        <a:rPr lang="en-US" sz="2000" dirty="0"/>
                        <a:t>10</a:t>
                      </a:r>
                    </a:p>
                  </a:txBody>
                  <a:tcPr/>
                </a:tc>
                <a:tc>
                  <a:txBody>
                    <a:bodyPr/>
                    <a:lstStyle/>
                    <a:p>
                      <a:pPr algn="ctr"/>
                      <a:r>
                        <a:rPr lang="en-US" sz="2000" dirty="0"/>
                        <a:t>20</a:t>
                      </a:r>
                    </a:p>
                  </a:txBody>
                  <a:tcPr/>
                </a:tc>
                <a:extLst>
                  <a:ext uri="{0D108BD9-81ED-4DB2-BD59-A6C34878D82A}">
                    <a16:rowId xmlns:a16="http://schemas.microsoft.com/office/drawing/2014/main" val="1199748931"/>
                  </a:ext>
                </a:extLst>
              </a:tr>
            </a:tbl>
          </a:graphicData>
        </a:graphic>
      </p:graphicFrame>
      <p:cxnSp>
        <p:nvCxnSpPr>
          <p:cNvPr id="3" name="Straight Arrow Connector 2">
            <a:extLst>
              <a:ext uri="{FF2B5EF4-FFF2-40B4-BE49-F238E27FC236}">
                <a16:creationId xmlns:a16="http://schemas.microsoft.com/office/drawing/2014/main" id="{BC5B3086-6573-DF46-9D3F-87BFB0599700}"/>
              </a:ext>
            </a:extLst>
          </p:cNvPr>
          <p:cNvCxnSpPr>
            <a:cxnSpLocks/>
            <a:stCxn id="16" idx="2"/>
            <a:endCxn id="17" idx="0"/>
          </p:cNvCxnSpPr>
          <p:nvPr/>
        </p:nvCxnSpPr>
        <p:spPr>
          <a:xfrm flipH="1">
            <a:off x="6095999" y="3592726"/>
            <a:ext cx="3187695" cy="96794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0C79B0E-7060-134D-AA8F-D0C0F3A636A0}"/>
              </a:ext>
            </a:extLst>
          </p:cNvPr>
          <p:cNvCxnSpPr>
            <a:cxnSpLocks/>
            <a:stCxn id="15" idx="2"/>
            <a:endCxn id="17" idx="0"/>
          </p:cNvCxnSpPr>
          <p:nvPr/>
        </p:nvCxnSpPr>
        <p:spPr>
          <a:xfrm>
            <a:off x="2908306" y="3633936"/>
            <a:ext cx="3187693" cy="92673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Rounded Rectangular Callout 20">
            <a:extLst>
              <a:ext uri="{FF2B5EF4-FFF2-40B4-BE49-F238E27FC236}">
                <a16:creationId xmlns:a16="http://schemas.microsoft.com/office/drawing/2014/main" id="{F2AC333C-FE86-E242-A1AE-45952113712F}"/>
              </a:ext>
            </a:extLst>
          </p:cNvPr>
          <p:cNvSpPr/>
          <p:nvPr/>
        </p:nvSpPr>
        <p:spPr>
          <a:xfrm>
            <a:off x="939813" y="4466928"/>
            <a:ext cx="1828800" cy="1106905"/>
          </a:xfrm>
          <a:prstGeom prst="wedgeRoundRectCallout">
            <a:avLst>
              <a:gd name="adj1" fmla="val 94079"/>
              <a:gd name="adj2" fmla="val 4076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Don’t forget to flip + and – from a typical 2x2 table</a:t>
            </a:r>
          </a:p>
        </p:txBody>
      </p:sp>
    </p:spTree>
    <p:extLst>
      <p:ext uri="{BB962C8B-B14F-4D97-AF65-F5344CB8AC3E}">
        <p14:creationId xmlns:p14="http://schemas.microsoft.com/office/powerpoint/2010/main" val="3979591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Effect modification by another name?</a:t>
            </a:r>
          </a:p>
        </p:txBody>
      </p:sp>
      <p:sp>
        <p:nvSpPr>
          <p:cNvPr id="3" name="Content Placeholder 2"/>
          <p:cNvSpPr>
            <a:spLocks noGrp="1"/>
          </p:cNvSpPr>
          <p:nvPr>
            <p:ph idx="1"/>
          </p:nvPr>
        </p:nvSpPr>
        <p:spPr/>
        <p:txBody>
          <a:bodyPr>
            <a:normAutofit lnSpcReduction="10000"/>
          </a:bodyPr>
          <a:lstStyle/>
          <a:p>
            <a:r>
              <a:rPr lang="en-US" dirty="0"/>
              <a:t>Effect modification</a:t>
            </a:r>
          </a:p>
          <a:p>
            <a:endParaRPr lang="en-US" dirty="0"/>
          </a:p>
          <a:p>
            <a:r>
              <a:rPr lang="en-US" dirty="0"/>
              <a:t>Effect-measure modification</a:t>
            </a:r>
          </a:p>
          <a:p>
            <a:endParaRPr lang="en-US" dirty="0"/>
          </a:p>
          <a:p>
            <a:r>
              <a:rPr lang="en-US" dirty="0"/>
              <a:t>Heterogeneity of effects</a:t>
            </a:r>
          </a:p>
          <a:p>
            <a:endParaRPr lang="en-US" dirty="0"/>
          </a:p>
          <a:p>
            <a:r>
              <a:rPr lang="en-US" dirty="0"/>
              <a:t>Subgroup effects</a:t>
            </a:r>
          </a:p>
          <a:p>
            <a:endParaRPr lang="en-US" dirty="0"/>
          </a:p>
          <a:p>
            <a:r>
              <a:rPr lang="en-US" dirty="0"/>
              <a:t>Interaction</a:t>
            </a:r>
            <a:endParaRPr lang="en-US" sz="3000" dirty="0"/>
          </a:p>
        </p:txBody>
      </p:sp>
    </p:spTree>
    <p:extLst>
      <p:ext uri="{BB962C8B-B14F-4D97-AF65-F5344CB8AC3E}">
        <p14:creationId xmlns:p14="http://schemas.microsoft.com/office/powerpoint/2010/main" val="38419505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C1AA1DC-1C69-B74D-BD31-590B722713DB}"/>
              </a:ext>
            </a:extLst>
          </p:cNvPr>
          <p:cNvSpPr txBox="1"/>
          <p:nvPr/>
        </p:nvSpPr>
        <p:spPr>
          <a:xfrm>
            <a:off x="5266109" y="6592865"/>
            <a:ext cx="7059625" cy="276999"/>
          </a:xfrm>
          <a:prstGeom prst="rect">
            <a:avLst/>
          </a:prstGeom>
          <a:noFill/>
        </p:spPr>
        <p:txBody>
          <a:bodyPr wrap="none" rtlCol="0">
            <a:spAutoFit/>
          </a:bodyPr>
          <a:lstStyle/>
          <a:p>
            <a:r>
              <a:rPr lang="en-US" sz="1200" dirty="0"/>
              <a:t>Source: Rothman, Kenneth J.. Modern Epidemiology (p. 71). </a:t>
            </a:r>
            <a:r>
              <a:rPr lang="en-US" sz="1200" dirty="0" err="1"/>
              <a:t>Lippincot</a:t>
            </a:r>
            <a:r>
              <a:rPr lang="en-US" sz="1200" dirty="0"/>
              <a:t> (Wolters Kluwer Health). Kindle Edition. </a:t>
            </a:r>
          </a:p>
        </p:txBody>
      </p:sp>
      <p:graphicFrame>
        <p:nvGraphicFramePr>
          <p:cNvPr id="17" name="Table 4">
            <a:extLst>
              <a:ext uri="{FF2B5EF4-FFF2-40B4-BE49-F238E27FC236}">
                <a16:creationId xmlns:a16="http://schemas.microsoft.com/office/drawing/2014/main" id="{8CF013A7-3862-5F4E-B486-2933BA6F8647}"/>
              </a:ext>
            </a:extLst>
          </p:cNvPr>
          <p:cNvGraphicFramePr>
            <a:graphicFrameLocks/>
          </p:cNvGraphicFramePr>
          <p:nvPr>
            <p:extLst>
              <p:ext uri="{D42A27DB-BD31-4B8C-83A1-F6EECF244321}">
                <p14:modId xmlns:p14="http://schemas.microsoft.com/office/powerpoint/2010/main" val="33161868"/>
              </p:ext>
            </p:extLst>
          </p:nvPr>
        </p:nvGraphicFramePr>
        <p:xfrm>
          <a:off x="3551320" y="325558"/>
          <a:ext cx="5089359" cy="1584960"/>
        </p:xfrm>
        <a:graphic>
          <a:graphicData uri="http://schemas.openxmlformats.org/drawingml/2006/table">
            <a:tbl>
              <a:tblPr firstRow="1" bandRow="1">
                <a:tableStyleId>{8799B23B-EC83-4686-B30A-512413B5E67A}</a:tableStyleId>
              </a:tblPr>
              <a:tblGrid>
                <a:gridCol w="1696453">
                  <a:extLst>
                    <a:ext uri="{9D8B030D-6E8A-4147-A177-3AD203B41FA5}">
                      <a16:colId xmlns:a16="http://schemas.microsoft.com/office/drawing/2014/main" val="3071653224"/>
                    </a:ext>
                  </a:extLst>
                </a:gridCol>
                <a:gridCol w="1696453">
                  <a:extLst>
                    <a:ext uri="{9D8B030D-6E8A-4147-A177-3AD203B41FA5}">
                      <a16:colId xmlns:a16="http://schemas.microsoft.com/office/drawing/2014/main" val="4102366795"/>
                    </a:ext>
                  </a:extLst>
                </a:gridCol>
                <a:gridCol w="1696453">
                  <a:extLst>
                    <a:ext uri="{9D8B030D-6E8A-4147-A177-3AD203B41FA5}">
                      <a16:colId xmlns:a16="http://schemas.microsoft.com/office/drawing/2014/main" val="1806218394"/>
                    </a:ext>
                  </a:extLst>
                </a:gridCol>
              </a:tblGrid>
              <a:tr h="370840">
                <a:tc gridSpan="3">
                  <a:txBody>
                    <a:bodyPr/>
                    <a:lstStyle/>
                    <a:p>
                      <a:pPr algn="ctr"/>
                      <a:r>
                        <a:rPr lang="en-US" sz="2000" b="0" dirty="0"/>
                        <a:t>Observed lung cancer deaths (per 1,000)</a:t>
                      </a:r>
                    </a:p>
                  </a:txBody>
                  <a:tcPr/>
                </a:tc>
                <a:tc hMerge="1">
                  <a:txBody>
                    <a:bodyPr/>
                    <a:lstStyle/>
                    <a:p>
                      <a:pPr algn="ctr"/>
                      <a:endParaRPr lang="en-US" sz="2000" b="0" dirty="0"/>
                    </a:p>
                  </a:txBody>
                  <a:tcPr/>
                </a:tc>
                <a:tc hMerge="1">
                  <a:txBody>
                    <a:bodyPr/>
                    <a:lstStyle/>
                    <a:p>
                      <a:pPr algn="ctr"/>
                      <a:endParaRPr lang="en-US" sz="2000" b="0" dirty="0"/>
                    </a:p>
                  </a:txBody>
                  <a:tcPr/>
                </a:tc>
                <a:extLst>
                  <a:ext uri="{0D108BD9-81ED-4DB2-BD59-A6C34878D82A}">
                    <a16:rowId xmlns:a16="http://schemas.microsoft.com/office/drawing/2014/main" val="2598545828"/>
                  </a:ext>
                </a:extLst>
              </a:tr>
              <a:tr h="370840">
                <a:tc>
                  <a:txBody>
                    <a:bodyPr/>
                    <a:lstStyle/>
                    <a:p>
                      <a:endParaRPr lang="en-US" sz="2000" dirty="0"/>
                    </a:p>
                  </a:txBody>
                  <a:tcPr/>
                </a:tc>
                <a:tc>
                  <a:txBody>
                    <a:bodyPr/>
                    <a:lstStyle/>
                    <a:p>
                      <a:pPr algn="ctr"/>
                      <a:r>
                        <a:rPr lang="en-US" sz="2000" b="0" dirty="0"/>
                        <a:t>Asbestos -</a:t>
                      </a:r>
                    </a:p>
                  </a:txBody>
                  <a:tcPr/>
                </a:tc>
                <a:tc>
                  <a:txBody>
                    <a:bodyPr/>
                    <a:lstStyle/>
                    <a:p>
                      <a:pPr algn="ctr"/>
                      <a:r>
                        <a:rPr lang="en-US" sz="2000" b="0" dirty="0"/>
                        <a:t>Asbestos +</a:t>
                      </a:r>
                    </a:p>
                  </a:txBody>
                  <a:tcPr/>
                </a:tc>
                <a:extLst>
                  <a:ext uri="{0D108BD9-81ED-4DB2-BD59-A6C34878D82A}">
                    <a16:rowId xmlns:a16="http://schemas.microsoft.com/office/drawing/2014/main" val="805522592"/>
                  </a:ext>
                </a:extLst>
              </a:tr>
              <a:tr h="370840">
                <a:tc>
                  <a:txBody>
                    <a:bodyPr/>
                    <a:lstStyle/>
                    <a:p>
                      <a:r>
                        <a:rPr lang="en-US" sz="2000" dirty="0"/>
                        <a:t>Smoking -</a:t>
                      </a:r>
                    </a:p>
                  </a:txBody>
                  <a:tcPr/>
                </a:tc>
                <a:tc>
                  <a:txBody>
                    <a:bodyPr/>
                    <a:lstStyle/>
                    <a:p>
                      <a:pPr algn="ctr"/>
                      <a:r>
                        <a:rPr lang="en-US" sz="2000" dirty="0"/>
                        <a:t>1</a:t>
                      </a:r>
                    </a:p>
                  </a:txBody>
                  <a:tcPr/>
                </a:tc>
                <a:tc>
                  <a:txBody>
                    <a:bodyPr/>
                    <a:lstStyle/>
                    <a:p>
                      <a:pPr algn="ctr"/>
                      <a:r>
                        <a:rPr lang="en-US" sz="2000" dirty="0"/>
                        <a:t>3</a:t>
                      </a:r>
                    </a:p>
                  </a:txBody>
                  <a:tcPr/>
                </a:tc>
                <a:extLst>
                  <a:ext uri="{0D108BD9-81ED-4DB2-BD59-A6C34878D82A}">
                    <a16:rowId xmlns:a16="http://schemas.microsoft.com/office/drawing/2014/main" val="266549803"/>
                  </a:ext>
                </a:extLst>
              </a:tr>
              <a:tr h="370840">
                <a:tc>
                  <a:txBody>
                    <a:bodyPr/>
                    <a:lstStyle/>
                    <a:p>
                      <a:r>
                        <a:rPr lang="en-US" sz="2000" dirty="0"/>
                        <a:t>Smoking +</a:t>
                      </a:r>
                    </a:p>
                  </a:txBody>
                  <a:tcPr/>
                </a:tc>
                <a:tc>
                  <a:txBody>
                    <a:bodyPr/>
                    <a:lstStyle/>
                    <a:p>
                      <a:pPr algn="ctr"/>
                      <a:r>
                        <a:rPr lang="en-US" sz="2000" dirty="0"/>
                        <a:t>10</a:t>
                      </a:r>
                    </a:p>
                  </a:txBody>
                  <a:tcPr/>
                </a:tc>
                <a:tc>
                  <a:txBody>
                    <a:bodyPr/>
                    <a:lstStyle/>
                    <a:p>
                      <a:pPr algn="ctr"/>
                      <a:r>
                        <a:rPr lang="en-US" sz="2000" dirty="0"/>
                        <a:t>20</a:t>
                      </a:r>
                    </a:p>
                  </a:txBody>
                  <a:tcPr/>
                </a:tc>
                <a:extLst>
                  <a:ext uri="{0D108BD9-81ED-4DB2-BD59-A6C34878D82A}">
                    <a16:rowId xmlns:a16="http://schemas.microsoft.com/office/drawing/2014/main" val="1199748931"/>
                  </a:ext>
                </a:extLst>
              </a:tr>
            </a:tbl>
          </a:graphicData>
        </a:graphic>
      </p:graphicFrame>
      <p:graphicFrame>
        <p:nvGraphicFramePr>
          <p:cNvPr id="13" name="Table 4">
            <a:extLst>
              <a:ext uri="{FF2B5EF4-FFF2-40B4-BE49-F238E27FC236}">
                <a16:creationId xmlns:a16="http://schemas.microsoft.com/office/drawing/2014/main" id="{8CDD1FC3-0CEB-4E4F-890B-343D40935AB4}"/>
              </a:ext>
            </a:extLst>
          </p:cNvPr>
          <p:cNvGraphicFramePr>
            <a:graphicFrameLocks/>
          </p:cNvGraphicFramePr>
          <p:nvPr>
            <p:extLst>
              <p:ext uri="{D42A27DB-BD31-4B8C-83A1-F6EECF244321}">
                <p14:modId xmlns:p14="http://schemas.microsoft.com/office/powerpoint/2010/main" val="3417557548"/>
              </p:ext>
            </p:extLst>
          </p:nvPr>
        </p:nvGraphicFramePr>
        <p:xfrm>
          <a:off x="3551320" y="4181102"/>
          <a:ext cx="5089359" cy="1584960"/>
        </p:xfrm>
        <a:graphic>
          <a:graphicData uri="http://schemas.openxmlformats.org/drawingml/2006/table">
            <a:tbl>
              <a:tblPr firstRow="1" bandRow="1">
                <a:tableStyleId>{8799B23B-EC83-4686-B30A-512413B5E67A}</a:tableStyleId>
              </a:tblPr>
              <a:tblGrid>
                <a:gridCol w="1696453">
                  <a:extLst>
                    <a:ext uri="{9D8B030D-6E8A-4147-A177-3AD203B41FA5}">
                      <a16:colId xmlns:a16="http://schemas.microsoft.com/office/drawing/2014/main" val="3071653224"/>
                    </a:ext>
                  </a:extLst>
                </a:gridCol>
                <a:gridCol w="1696453">
                  <a:extLst>
                    <a:ext uri="{9D8B030D-6E8A-4147-A177-3AD203B41FA5}">
                      <a16:colId xmlns:a16="http://schemas.microsoft.com/office/drawing/2014/main" val="4102366795"/>
                    </a:ext>
                  </a:extLst>
                </a:gridCol>
                <a:gridCol w="1696453">
                  <a:extLst>
                    <a:ext uri="{9D8B030D-6E8A-4147-A177-3AD203B41FA5}">
                      <a16:colId xmlns:a16="http://schemas.microsoft.com/office/drawing/2014/main" val="1806218394"/>
                    </a:ext>
                  </a:extLst>
                </a:gridCol>
              </a:tblGrid>
              <a:tr h="370840">
                <a:tc gridSpan="3">
                  <a:txBody>
                    <a:bodyPr/>
                    <a:lstStyle/>
                    <a:p>
                      <a:pPr algn="ctr"/>
                      <a:r>
                        <a:rPr lang="en-US" sz="2000" b="0" dirty="0"/>
                        <a:t>Observed risk difference(per 1,000)</a:t>
                      </a:r>
                    </a:p>
                  </a:txBody>
                  <a:tcPr/>
                </a:tc>
                <a:tc hMerge="1">
                  <a:txBody>
                    <a:bodyPr/>
                    <a:lstStyle/>
                    <a:p>
                      <a:pPr algn="ctr"/>
                      <a:endParaRPr lang="en-US" sz="2000" b="0" dirty="0"/>
                    </a:p>
                  </a:txBody>
                  <a:tcPr/>
                </a:tc>
                <a:tc hMerge="1">
                  <a:txBody>
                    <a:bodyPr/>
                    <a:lstStyle/>
                    <a:p>
                      <a:pPr algn="ctr"/>
                      <a:endParaRPr lang="en-US" sz="2000" b="0" dirty="0"/>
                    </a:p>
                  </a:txBody>
                  <a:tcPr/>
                </a:tc>
                <a:extLst>
                  <a:ext uri="{0D108BD9-81ED-4DB2-BD59-A6C34878D82A}">
                    <a16:rowId xmlns:a16="http://schemas.microsoft.com/office/drawing/2014/main" val="2598545828"/>
                  </a:ext>
                </a:extLst>
              </a:tr>
              <a:tr h="370840">
                <a:tc>
                  <a:txBody>
                    <a:bodyPr/>
                    <a:lstStyle/>
                    <a:p>
                      <a:endParaRPr lang="en-US" sz="2000" dirty="0"/>
                    </a:p>
                  </a:txBody>
                  <a:tcPr/>
                </a:tc>
                <a:tc>
                  <a:txBody>
                    <a:bodyPr/>
                    <a:lstStyle/>
                    <a:p>
                      <a:pPr algn="ctr"/>
                      <a:r>
                        <a:rPr lang="en-US" sz="2000" b="0" dirty="0"/>
                        <a:t>Asbestos -</a:t>
                      </a:r>
                    </a:p>
                  </a:txBody>
                  <a:tcPr/>
                </a:tc>
                <a:tc>
                  <a:txBody>
                    <a:bodyPr/>
                    <a:lstStyle/>
                    <a:p>
                      <a:pPr algn="ctr"/>
                      <a:r>
                        <a:rPr lang="en-US" sz="2000" b="0" dirty="0"/>
                        <a:t>Asbestos +</a:t>
                      </a:r>
                    </a:p>
                  </a:txBody>
                  <a:tcPr/>
                </a:tc>
                <a:extLst>
                  <a:ext uri="{0D108BD9-81ED-4DB2-BD59-A6C34878D82A}">
                    <a16:rowId xmlns:a16="http://schemas.microsoft.com/office/drawing/2014/main" val="805522592"/>
                  </a:ext>
                </a:extLst>
              </a:tr>
              <a:tr h="370840">
                <a:tc>
                  <a:txBody>
                    <a:bodyPr/>
                    <a:lstStyle/>
                    <a:p>
                      <a:r>
                        <a:rPr lang="en-US" sz="2000" dirty="0"/>
                        <a:t>Smoking -</a:t>
                      </a:r>
                    </a:p>
                  </a:txBody>
                  <a:tcPr/>
                </a:tc>
                <a:tc>
                  <a:txBody>
                    <a:bodyPr/>
                    <a:lstStyle/>
                    <a:p>
                      <a:pPr algn="ctr"/>
                      <a:r>
                        <a:rPr lang="en-US" sz="2000" dirty="0"/>
                        <a:t>1 -1 = </a:t>
                      </a:r>
                      <a:r>
                        <a:rPr lang="en-US" sz="2000" b="1" dirty="0"/>
                        <a:t>0</a:t>
                      </a:r>
                    </a:p>
                  </a:txBody>
                  <a:tcPr/>
                </a:tc>
                <a:tc>
                  <a:txBody>
                    <a:bodyPr/>
                    <a:lstStyle/>
                    <a:p>
                      <a:pPr algn="ctr"/>
                      <a:r>
                        <a:rPr lang="en-US" sz="2000" dirty="0"/>
                        <a:t>3 – 1 = </a:t>
                      </a:r>
                      <a:r>
                        <a:rPr lang="en-US" sz="2000" b="1" dirty="0"/>
                        <a:t>2</a:t>
                      </a:r>
                      <a:r>
                        <a:rPr lang="en-US" sz="2000" dirty="0"/>
                        <a:t> </a:t>
                      </a:r>
                    </a:p>
                  </a:txBody>
                  <a:tcPr/>
                </a:tc>
                <a:extLst>
                  <a:ext uri="{0D108BD9-81ED-4DB2-BD59-A6C34878D82A}">
                    <a16:rowId xmlns:a16="http://schemas.microsoft.com/office/drawing/2014/main" val="266549803"/>
                  </a:ext>
                </a:extLst>
              </a:tr>
              <a:tr h="370840">
                <a:tc>
                  <a:txBody>
                    <a:bodyPr/>
                    <a:lstStyle/>
                    <a:p>
                      <a:r>
                        <a:rPr lang="en-US" sz="2000" dirty="0"/>
                        <a:t>Smoking +</a:t>
                      </a:r>
                    </a:p>
                  </a:txBody>
                  <a:tcPr/>
                </a:tc>
                <a:tc>
                  <a:txBody>
                    <a:bodyPr/>
                    <a:lstStyle/>
                    <a:p>
                      <a:pPr algn="ctr"/>
                      <a:r>
                        <a:rPr lang="en-US" sz="2000" dirty="0"/>
                        <a:t>10 – 1 = </a:t>
                      </a:r>
                      <a:r>
                        <a:rPr lang="en-US" sz="2000" b="1" dirty="0"/>
                        <a:t>9</a:t>
                      </a:r>
                    </a:p>
                  </a:txBody>
                  <a:tcPr/>
                </a:tc>
                <a:tc>
                  <a:txBody>
                    <a:bodyPr/>
                    <a:lstStyle/>
                    <a:p>
                      <a:pPr algn="ctr"/>
                      <a:r>
                        <a:rPr lang="en-US" sz="2000" dirty="0"/>
                        <a:t>20 -  1 = </a:t>
                      </a:r>
                      <a:r>
                        <a:rPr lang="en-US" sz="2000" b="1" dirty="0"/>
                        <a:t>19</a:t>
                      </a:r>
                    </a:p>
                  </a:txBody>
                  <a:tcPr/>
                </a:tc>
                <a:extLst>
                  <a:ext uri="{0D108BD9-81ED-4DB2-BD59-A6C34878D82A}">
                    <a16:rowId xmlns:a16="http://schemas.microsoft.com/office/drawing/2014/main" val="1199748931"/>
                  </a:ext>
                </a:extLst>
              </a:tr>
            </a:tbl>
          </a:graphicData>
        </a:graphic>
      </p:graphicFrame>
      <p:sp>
        <p:nvSpPr>
          <p:cNvPr id="5" name="Down Arrow 4">
            <a:extLst>
              <a:ext uri="{FF2B5EF4-FFF2-40B4-BE49-F238E27FC236}">
                <a16:creationId xmlns:a16="http://schemas.microsoft.com/office/drawing/2014/main" id="{D92B8EDD-512D-9F4F-B1E7-80B9F09FA134}"/>
              </a:ext>
            </a:extLst>
          </p:cNvPr>
          <p:cNvSpPr/>
          <p:nvPr/>
        </p:nvSpPr>
        <p:spPr>
          <a:xfrm>
            <a:off x="5694947" y="2358005"/>
            <a:ext cx="1187116" cy="13756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86425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C1AA1DC-1C69-B74D-BD31-590B722713DB}"/>
              </a:ext>
            </a:extLst>
          </p:cNvPr>
          <p:cNvSpPr txBox="1"/>
          <p:nvPr/>
        </p:nvSpPr>
        <p:spPr>
          <a:xfrm>
            <a:off x="5266109" y="6592865"/>
            <a:ext cx="7059625" cy="276999"/>
          </a:xfrm>
          <a:prstGeom prst="rect">
            <a:avLst/>
          </a:prstGeom>
          <a:noFill/>
        </p:spPr>
        <p:txBody>
          <a:bodyPr wrap="none" rtlCol="0">
            <a:spAutoFit/>
          </a:bodyPr>
          <a:lstStyle/>
          <a:p>
            <a:r>
              <a:rPr lang="en-US" sz="1200" dirty="0"/>
              <a:t>Source: Rothman, Kenneth J.. Modern Epidemiology (p. 71). </a:t>
            </a:r>
            <a:r>
              <a:rPr lang="en-US" sz="1200" dirty="0" err="1"/>
              <a:t>Lippincot</a:t>
            </a:r>
            <a:r>
              <a:rPr lang="en-US" sz="1200" dirty="0"/>
              <a:t> (Wolters Kluwer Health). Kindle Edition. </a:t>
            </a:r>
          </a:p>
        </p:txBody>
      </p:sp>
      <p:graphicFrame>
        <p:nvGraphicFramePr>
          <p:cNvPr id="13" name="Table 4">
            <a:extLst>
              <a:ext uri="{FF2B5EF4-FFF2-40B4-BE49-F238E27FC236}">
                <a16:creationId xmlns:a16="http://schemas.microsoft.com/office/drawing/2014/main" id="{8CDD1FC3-0CEB-4E4F-890B-343D40935AB4}"/>
              </a:ext>
            </a:extLst>
          </p:cNvPr>
          <p:cNvGraphicFramePr>
            <a:graphicFrameLocks/>
          </p:cNvGraphicFramePr>
          <p:nvPr>
            <p:extLst>
              <p:ext uri="{D42A27DB-BD31-4B8C-83A1-F6EECF244321}">
                <p14:modId xmlns:p14="http://schemas.microsoft.com/office/powerpoint/2010/main" val="1502251422"/>
              </p:ext>
            </p:extLst>
          </p:nvPr>
        </p:nvGraphicFramePr>
        <p:xfrm>
          <a:off x="3551320" y="555586"/>
          <a:ext cx="5089359" cy="1584960"/>
        </p:xfrm>
        <a:graphic>
          <a:graphicData uri="http://schemas.openxmlformats.org/drawingml/2006/table">
            <a:tbl>
              <a:tblPr firstRow="1" bandRow="1">
                <a:tableStyleId>{8799B23B-EC83-4686-B30A-512413B5E67A}</a:tableStyleId>
              </a:tblPr>
              <a:tblGrid>
                <a:gridCol w="1696453">
                  <a:extLst>
                    <a:ext uri="{9D8B030D-6E8A-4147-A177-3AD203B41FA5}">
                      <a16:colId xmlns:a16="http://schemas.microsoft.com/office/drawing/2014/main" val="3071653224"/>
                    </a:ext>
                  </a:extLst>
                </a:gridCol>
                <a:gridCol w="1696453">
                  <a:extLst>
                    <a:ext uri="{9D8B030D-6E8A-4147-A177-3AD203B41FA5}">
                      <a16:colId xmlns:a16="http://schemas.microsoft.com/office/drawing/2014/main" val="4102366795"/>
                    </a:ext>
                  </a:extLst>
                </a:gridCol>
                <a:gridCol w="1696453">
                  <a:extLst>
                    <a:ext uri="{9D8B030D-6E8A-4147-A177-3AD203B41FA5}">
                      <a16:colId xmlns:a16="http://schemas.microsoft.com/office/drawing/2014/main" val="1806218394"/>
                    </a:ext>
                  </a:extLst>
                </a:gridCol>
              </a:tblGrid>
              <a:tr h="370840">
                <a:tc gridSpan="3">
                  <a:txBody>
                    <a:bodyPr/>
                    <a:lstStyle/>
                    <a:p>
                      <a:pPr algn="ctr"/>
                      <a:r>
                        <a:rPr lang="en-US" sz="2000" b="0" dirty="0"/>
                        <a:t>Observed risk difference (per 1,000)</a:t>
                      </a:r>
                    </a:p>
                  </a:txBody>
                  <a:tcPr/>
                </a:tc>
                <a:tc hMerge="1">
                  <a:txBody>
                    <a:bodyPr/>
                    <a:lstStyle/>
                    <a:p>
                      <a:pPr algn="ctr"/>
                      <a:endParaRPr lang="en-US" sz="2000" b="0" dirty="0"/>
                    </a:p>
                  </a:txBody>
                  <a:tcPr/>
                </a:tc>
                <a:tc hMerge="1">
                  <a:txBody>
                    <a:bodyPr/>
                    <a:lstStyle/>
                    <a:p>
                      <a:pPr algn="ctr"/>
                      <a:endParaRPr lang="en-US" sz="2000" b="0" dirty="0"/>
                    </a:p>
                  </a:txBody>
                  <a:tcPr/>
                </a:tc>
                <a:extLst>
                  <a:ext uri="{0D108BD9-81ED-4DB2-BD59-A6C34878D82A}">
                    <a16:rowId xmlns:a16="http://schemas.microsoft.com/office/drawing/2014/main" val="2598545828"/>
                  </a:ext>
                </a:extLst>
              </a:tr>
              <a:tr h="370840">
                <a:tc>
                  <a:txBody>
                    <a:bodyPr/>
                    <a:lstStyle/>
                    <a:p>
                      <a:endParaRPr lang="en-US" sz="2000" dirty="0"/>
                    </a:p>
                  </a:txBody>
                  <a:tcPr/>
                </a:tc>
                <a:tc>
                  <a:txBody>
                    <a:bodyPr/>
                    <a:lstStyle/>
                    <a:p>
                      <a:pPr algn="ctr"/>
                      <a:r>
                        <a:rPr lang="en-US" sz="2000" b="0" dirty="0"/>
                        <a:t>Asbestos -</a:t>
                      </a:r>
                    </a:p>
                  </a:txBody>
                  <a:tcPr/>
                </a:tc>
                <a:tc>
                  <a:txBody>
                    <a:bodyPr/>
                    <a:lstStyle/>
                    <a:p>
                      <a:pPr algn="ctr"/>
                      <a:r>
                        <a:rPr lang="en-US" sz="2000" b="0" dirty="0"/>
                        <a:t>Asbestos +</a:t>
                      </a:r>
                    </a:p>
                  </a:txBody>
                  <a:tcPr/>
                </a:tc>
                <a:extLst>
                  <a:ext uri="{0D108BD9-81ED-4DB2-BD59-A6C34878D82A}">
                    <a16:rowId xmlns:a16="http://schemas.microsoft.com/office/drawing/2014/main" val="805522592"/>
                  </a:ext>
                </a:extLst>
              </a:tr>
              <a:tr h="370840">
                <a:tc>
                  <a:txBody>
                    <a:bodyPr/>
                    <a:lstStyle/>
                    <a:p>
                      <a:r>
                        <a:rPr lang="en-US" sz="2000" dirty="0"/>
                        <a:t>Smoking -</a:t>
                      </a:r>
                    </a:p>
                  </a:txBody>
                  <a:tcPr/>
                </a:tc>
                <a:tc>
                  <a:txBody>
                    <a:bodyPr/>
                    <a:lstStyle/>
                    <a:p>
                      <a:pPr algn="ctr"/>
                      <a:r>
                        <a:rPr lang="en-US" sz="2000" b="0" dirty="0"/>
                        <a:t>0</a:t>
                      </a:r>
                    </a:p>
                  </a:txBody>
                  <a:tcPr/>
                </a:tc>
                <a:tc>
                  <a:txBody>
                    <a:bodyPr/>
                    <a:lstStyle/>
                    <a:p>
                      <a:pPr algn="ctr"/>
                      <a:r>
                        <a:rPr lang="en-US" sz="2000" b="0" dirty="0">
                          <a:solidFill>
                            <a:schemeClr val="accent5"/>
                          </a:solidFill>
                        </a:rPr>
                        <a:t>2 </a:t>
                      </a:r>
                    </a:p>
                  </a:txBody>
                  <a:tcPr/>
                </a:tc>
                <a:extLst>
                  <a:ext uri="{0D108BD9-81ED-4DB2-BD59-A6C34878D82A}">
                    <a16:rowId xmlns:a16="http://schemas.microsoft.com/office/drawing/2014/main" val="266549803"/>
                  </a:ext>
                </a:extLst>
              </a:tr>
              <a:tr h="370840">
                <a:tc>
                  <a:txBody>
                    <a:bodyPr/>
                    <a:lstStyle/>
                    <a:p>
                      <a:r>
                        <a:rPr lang="en-US" sz="2000" dirty="0"/>
                        <a:t>Smoking +</a:t>
                      </a:r>
                    </a:p>
                  </a:txBody>
                  <a:tcPr/>
                </a:tc>
                <a:tc>
                  <a:txBody>
                    <a:bodyPr/>
                    <a:lstStyle/>
                    <a:p>
                      <a:pPr algn="ctr"/>
                      <a:r>
                        <a:rPr lang="en-US" sz="2000" b="0" dirty="0">
                          <a:solidFill>
                            <a:schemeClr val="accent5"/>
                          </a:solidFill>
                        </a:rPr>
                        <a:t>9</a:t>
                      </a:r>
                    </a:p>
                  </a:txBody>
                  <a:tcPr/>
                </a:tc>
                <a:tc>
                  <a:txBody>
                    <a:bodyPr/>
                    <a:lstStyle/>
                    <a:p>
                      <a:pPr algn="ctr"/>
                      <a:r>
                        <a:rPr lang="en-US" sz="2000" b="0" dirty="0">
                          <a:solidFill>
                            <a:srgbClr val="C00000"/>
                          </a:solidFill>
                        </a:rPr>
                        <a:t>19</a:t>
                      </a:r>
                    </a:p>
                  </a:txBody>
                  <a:tcPr/>
                </a:tc>
                <a:extLst>
                  <a:ext uri="{0D108BD9-81ED-4DB2-BD59-A6C34878D82A}">
                    <a16:rowId xmlns:a16="http://schemas.microsoft.com/office/drawing/2014/main" val="1199748931"/>
                  </a:ext>
                </a:extLst>
              </a:tr>
            </a:tbl>
          </a:graphicData>
        </a:graphic>
      </p:graphicFrame>
      <p:cxnSp>
        <p:nvCxnSpPr>
          <p:cNvPr id="3" name="Straight Arrow Connector 2">
            <a:extLst>
              <a:ext uri="{FF2B5EF4-FFF2-40B4-BE49-F238E27FC236}">
                <a16:creationId xmlns:a16="http://schemas.microsoft.com/office/drawing/2014/main" id="{E5A35F97-9B7D-3144-8DBD-6E52AADED432}"/>
              </a:ext>
            </a:extLst>
          </p:cNvPr>
          <p:cNvCxnSpPr/>
          <p:nvPr/>
        </p:nvCxnSpPr>
        <p:spPr>
          <a:xfrm flipV="1">
            <a:off x="6336632" y="1556084"/>
            <a:ext cx="1283368" cy="352927"/>
          </a:xfrm>
          <a:prstGeom prst="straightConnector1">
            <a:avLst/>
          </a:prstGeom>
          <a:ln w="38100">
            <a:solidFill>
              <a:schemeClr val="accent5"/>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8F8B2C3-51FA-CF43-8243-39EC315C312E}"/>
              </a:ext>
            </a:extLst>
          </p:cNvPr>
          <p:cNvSpPr txBox="1"/>
          <p:nvPr/>
        </p:nvSpPr>
        <p:spPr>
          <a:xfrm>
            <a:off x="2598821" y="2711116"/>
            <a:ext cx="7411453" cy="1384995"/>
          </a:xfrm>
          <a:prstGeom prst="rect">
            <a:avLst/>
          </a:prstGeom>
          <a:noFill/>
        </p:spPr>
        <p:txBody>
          <a:bodyPr wrap="square" rtlCol="0">
            <a:spAutoFit/>
          </a:bodyPr>
          <a:lstStyle/>
          <a:p>
            <a:pPr algn="ctr"/>
            <a:r>
              <a:rPr lang="en-US" sz="2800" dirty="0"/>
              <a:t>Expected joint RD = </a:t>
            </a:r>
            <a:r>
              <a:rPr lang="en-US" sz="2800" dirty="0">
                <a:solidFill>
                  <a:schemeClr val="accent5"/>
                </a:solidFill>
              </a:rPr>
              <a:t>9</a:t>
            </a:r>
            <a:r>
              <a:rPr lang="en-US" sz="2800" dirty="0"/>
              <a:t> + </a:t>
            </a:r>
            <a:r>
              <a:rPr lang="en-US" sz="2800" dirty="0">
                <a:solidFill>
                  <a:schemeClr val="accent5"/>
                </a:solidFill>
              </a:rPr>
              <a:t>2</a:t>
            </a:r>
            <a:r>
              <a:rPr lang="en-US" sz="2800" dirty="0"/>
              <a:t> = 11 / 1,000</a:t>
            </a:r>
          </a:p>
          <a:p>
            <a:pPr algn="ctr"/>
            <a:endParaRPr lang="en-US" sz="2800" dirty="0"/>
          </a:p>
          <a:p>
            <a:pPr algn="ctr"/>
            <a:r>
              <a:rPr lang="en-US" sz="2800" dirty="0"/>
              <a:t>Observed joint RD = </a:t>
            </a:r>
            <a:r>
              <a:rPr lang="en-US" sz="2800" dirty="0">
                <a:solidFill>
                  <a:srgbClr val="C00000"/>
                </a:solidFill>
              </a:rPr>
              <a:t>19</a:t>
            </a:r>
            <a:r>
              <a:rPr lang="en-US" sz="2800" dirty="0"/>
              <a:t> / 1,000</a:t>
            </a:r>
          </a:p>
        </p:txBody>
      </p:sp>
    </p:spTree>
    <p:extLst>
      <p:ext uri="{BB962C8B-B14F-4D97-AF65-F5344CB8AC3E}">
        <p14:creationId xmlns:p14="http://schemas.microsoft.com/office/powerpoint/2010/main" val="4079398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C1AA1DC-1C69-B74D-BD31-590B722713DB}"/>
              </a:ext>
            </a:extLst>
          </p:cNvPr>
          <p:cNvSpPr txBox="1"/>
          <p:nvPr/>
        </p:nvSpPr>
        <p:spPr>
          <a:xfrm>
            <a:off x="5266109" y="6592865"/>
            <a:ext cx="7059625" cy="276999"/>
          </a:xfrm>
          <a:prstGeom prst="rect">
            <a:avLst/>
          </a:prstGeom>
          <a:noFill/>
        </p:spPr>
        <p:txBody>
          <a:bodyPr wrap="none" rtlCol="0">
            <a:spAutoFit/>
          </a:bodyPr>
          <a:lstStyle/>
          <a:p>
            <a:r>
              <a:rPr lang="en-US" sz="1200" dirty="0"/>
              <a:t>Source: Rothman, Kenneth J.. Modern Epidemiology (p. 71). </a:t>
            </a:r>
            <a:r>
              <a:rPr lang="en-US" sz="1200" dirty="0" err="1"/>
              <a:t>Lippincot</a:t>
            </a:r>
            <a:r>
              <a:rPr lang="en-US" sz="1200" dirty="0"/>
              <a:t> (Wolters Kluwer Health). Kindle Edition. </a:t>
            </a:r>
          </a:p>
        </p:txBody>
      </p:sp>
      <p:sp>
        <p:nvSpPr>
          <p:cNvPr id="10" name="TextBox 9">
            <a:extLst>
              <a:ext uri="{FF2B5EF4-FFF2-40B4-BE49-F238E27FC236}">
                <a16:creationId xmlns:a16="http://schemas.microsoft.com/office/drawing/2014/main" id="{824E2E0C-3A29-9949-A066-2C1F0A4700F4}"/>
              </a:ext>
            </a:extLst>
          </p:cNvPr>
          <p:cNvSpPr txBox="1"/>
          <p:nvPr/>
        </p:nvSpPr>
        <p:spPr>
          <a:xfrm>
            <a:off x="1544727" y="412849"/>
            <a:ext cx="2727157" cy="646331"/>
          </a:xfrm>
          <a:prstGeom prst="rect">
            <a:avLst/>
          </a:prstGeom>
          <a:noFill/>
        </p:spPr>
        <p:txBody>
          <a:bodyPr wrap="square" rtlCol="0">
            <a:spAutoFit/>
          </a:bodyPr>
          <a:lstStyle/>
          <a:p>
            <a:pPr algn="ctr"/>
            <a:r>
              <a:rPr lang="en-US" sz="3600" dirty="0"/>
              <a:t>Smokers (Z+)</a:t>
            </a:r>
          </a:p>
        </p:txBody>
      </p:sp>
      <p:sp>
        <p:nvSpPr>
          <p:cNvPr id="14" name="TextBox 13">
            <a:extLst>
              <a:ext uri="{FF2B5EF4-FFF2-40B4-BE49-F238E27FC236}">
                <a16:creationId xmlns:a16="http://schemas.microsoft.com/office/drawing/2014/main" id="{F842C9E6-AE2D-424D-97A7-9A40ADE58BD6}"/>
              </a:ext>
            </a:extLst>
          </p:cNvPr>
          <p:cNvSpPr txBox="1"/>
          <p:nvPr/>
        </p:nvSpPr>
        <p:spPr>
          <a:xfrm>
            <a:off x="7580022" y="435160"/>
            <a:ext cx="3450008" cy="646331"/>
          </a:xfrm>
          <a:prstGeom prst="rect">
            <a:avLst/>
          </a:prstGeom>
          <a:noFill/>
        </p:spPr>
        <p:txBody>
          <a:bodyPr wrap="square" rtlCol="0">
            <a:spAutoFit/>
          </a:bodyPr>
          <a:lstStyle/>
          <a:p>
            <a:pPr algn="ctr"/>
            <a:r>
              <a:rPr lang="en-US" sz="3600" dirty="0"/>
              <a:t>Non-smokers (Z-)</a:t>
            </a:r>
          </a:p>
        </p:txBody>
      </p:sp>
      <p:graphicFrame>
        <p:nvGraphicFramePr>
          <p:cNvPr id="15" name="Table 4">
            <a:extLst>
              <a:ext uri="{FF2B5EF4-FFF2-40B4-BE49-F238E27FC236}">
                <a16:creationId xmlns:a16="http://schemas.microsoft.com/office/drawing/2014/main" id="{76238306-205B-7F48-A7B4-BF913C8D0AA6}"/>
              </a:ext>
            </a:extLst>
          </p:cNvPr>
          <p:cNvGraphicFramePr>
            <a:graphicFrameLocks noGrp="1"/>
          </p:cNvGraphicFramePr>
          <p:nvPr>
            <p:ph idx="1"/>
          </p:nvPr>
        </p:nvGraphicFramePr>
        <p:xfrm>
          <a:off x="0" y="1347936"/>
          <a:ext cx="5816612" cy="2286000"/>
        </p:xfrm>
        <a:graphic>
          <a:graphicData uri="http://schemas.openxmlformats.org/drawingml/2006/table">
            <a:tbl>
              <a:tblPr firstRow="1" bandRow="1">
                <a:tableStyleId>{8799B23B-EC83-4686-B30A-512413B5E67A}</a:tableStyleId>
              </a:tblPr>
              <a:tblGrid>
                <a:gridCol w="1454153">
                  <a:extLst>
                    <a:ext uri="{9D8B030D-6E8A-4147-A177-3AD203B41FA5}">
                      <a16:colId xmlns:a16="http://schemas.microsoft.com/office/drawing/2014/main" val="3071653224"/>
                    </a:ext>
                  </a:extLst>
                </a:gridCol>
                <a:gridCol w="1454153">
                  <a:extLst>
                    <a:ext uri="{9D8B030D-6E8A-4147-A177-3AD203B41FA5}">
                      <a16:colId xmlns:a16="http://schemas.microsoft.com/office/drawing/2014/main" val="4102366795"/>
                    </a:ext>
                  </a:extLst>
                </a:gridCol>
                <a:gridCol w="1454153">
                  <a:extLst>
                    <a:ext uri="{9D8B030D-6E8A-4147-A177-3AD203B41FA5}">
                      <a16:colId xmlns:a16="http://schemas.microsoft.com/office/drawing/2014/main" val="1806218394"/>
                    </a:ext>
                  </a:extLst>
                </a:gridCol>
                <a:gridCol w="1454153">
                  <a:extLst>
                    <a:ext uri="{9D8B030D-6E8A-4147-A177-3AD203B41FA5}">
                      <a16:colId xmlns:a16="http://schemas.microsoft.com/office/drawing/2014/main" val="3420696847"/>
                    </a:ext>
                  </a:extLst>
                </a:gridCol>
              </a:tblGrid>
              <a:tr h="370840">
                <a:tc>
                  <a:txBody>
                    <a:bodyPr/>
                    <a:lstStyle/>
                    <a:p>
                      <a:endParaRPr lang="en-US" sz="2000" dirty="0"/>
                    </a:p>
                  </a:txBody>
                  <a:tcPr/>
                </a:tc>
                <a:tc>
                  <a:txBody>
                    <a:bodyPr/>
                    <a:lstStyle/>
                    <a:p>
                      <a:pPr algn="ctr"/>
                      <a:r>
                        <a:rPr lang="en-US" sz="2000" b="0" dirty="0"/>
                        <a:t>Lung Cancer +</a:t>
                      </a:r>
                    </a:p>
                  </a:txBody>
                  <a:tcPr/>
                </a:tc>
                <a:tc>
                  <a:txBody>
                    <a:bodyPr/>
                    <a:lstStyle/>
                    <a:p>
                      <a:pPr algn="ctr"/>
                      <a:r>
                        <a:rPr lang="en-US" sz="2000" b="0" dirty="0"/>
                        <a:t>Lung Cancer -</a:t>
                      </a:r>
                    </a:p>
                  </a:txBody>
                  <a:tcPr/>
                </a:tc>
                <a:tc>
                  <a:txBody>
                    <a:bodyPr/>
                    <a:lstStyle/>
                    <a:p>
                      <a:endParaRPr lang="en-US" sz="2000" dirty="0"/>
                    </a:p>
                  </a:txBody>
                  <a:tcPr/>
                </a:tc>
                <a:extLst>
                  <a:ext uri="{0D108BD9-81ED-4DB2-BD59-A6C34878D82A}">
                    <a16:rowId xmlns:a16="http://schemas.microsoft.com/office/drawing/2014/main" val="805522592"/>
                  </a:ext>
                </a:extLst>
              </a:tr>
              <a:tr h="370840">
                <a:tc>
                  <a:txBody>
                    <a:bodyPr/>
                    <a:lstStyle/>
                    <a:p>
                      <a:r>
                        <a:rPr lang="en-US" sz="2000" dirty="0"/>
                        <a:t>Asbestos +</a:t>
                      </a:r>
                    </a:p>
                  </a:txBody>
                  <a:tcPr/>
                </a:tc>
                <a:tc>
                  <a:txBody>
                    <a:bodyPr/>
                    <a:lstStyle/>
                    <a:p>
                      <a:pPr algn="ctr"/>
                      <a:r>
                        <a:rPr lang="en-US" sz="2000" dirty="0"/>
                        <a:t>20</a:t>
                      </a:r>
                    </a:p>
                  </a:txBody>
                  <a:tcPr/>
                </a:tc>
                <a:tc>
                  <a:txBody>
                    <a:bodyPr/>
                    <a:lstStyle/>
                    <a:p>
                      <a:pPr algn="ctr"/>
                      <a:r>
                        <a:rPr lang="en-US" sz="2000" dirty="0"/>
                        <a:t>980</a:t>
                      </a:r>
                    </a:p>
                  </a:txBody>
                  <a:tcPr/>
                </a:tc>
                <a:tc>
                  <a:txBody>
                    <a:bodyPr/>
                    <a:lstStyle/>
                    <a:p>
                      <a:r>
                        <a:rPr lang="en-US" sz="2000" dirty="0"/>
                        <a:t>1,000</a:t>
                      </a:r>
                    </a:p>
                  </a:txBody>
                  <a:tcPr/>
                </a:tc>
                <a:extLst>
                  <a:ext uri="{0D108BD9-81ED-4DB2-BD59-A6C34878D82A}">
                    <a16:rowId xmlns:a16="http://schemas.microsoft.com/office/drawing/2014/main" val="266549803"/>
                  </a:ext>
                </a:extLst>
              </a:tr>
              <a:tr h="370840">
                <a:tc>
                  <a:txBody>
                    <a:bodyPr/>
                    <a:lstStyle/>
                    <a:p>
                      <a:r>
                        <a:rPr lang="en-US" sz="2000" dirty="0"/>
                        <a:t>Asbestos -</a:t>
                      </a:r>
                    </a:p>
                  </a:txBody>
                  <a:tcPr/>
                </a:tc>
                <a:tc>
                  <a:txBody>
                    <a:bodyPr/>
                    <a:lstStyle/>
                    <a:p>
                      <a:pPr algn="ctr"/>
                      <a:r>
                        <a:rPr lang="en-US" sz="2000" dirty="0"/>
                        <a:t>10</a:t>
                      </a:r>
                    </a:p>
                  </a:txBody>
                  <a:tcPr/>
                </a:tc>
                <a:tc>
                  <a:txBody>
                    <a:bodyPr/>
                    <a:lstStyle/>
                    <a:p>
                      <a:pPr algn="ctr"/>
                      <a:r>
                        <a:rPr lang="en-US" sz="2000" dirty="0"/>
                        <a:t>990</a:t>
                      </a:r>
                    </a:p>
                  </a:txBody>
                  <a:tcPr/>
                </a:tc>
                <a:tc>
                  <a:txBody>
                    <a:bodyPr/>
                    <a:lstStyle/>
                    <a:p>
                      <a:r>
                        <a:rPr lang="en-US" sz="2000" dirty="0"/>
                        <a:t>1,000</a:t>
                      </a:r>
                    </a:p>
                  </a:txBody>
                  <a:tcPr/>
                </a:tc>
                <a:extLst>
                  <a:ext uri="{0D108BD9-81ED-4DB2-BD59-A6C34878D82A}">
                    <a16:rowId xmlns:a16="http://schemas.microsoft.com/office/drawing/2014/main" val="1199748931"/>
                  </a:ext>
                </a:extLst>
              </a:tr>
              <a:tr h="370840">
                <a:tc gridSpan="4">
                  <a:txBody>
                    <a:bodyPr/>
                    <a:lstStyle/>
                    <a:p>
                      <a:pPr algn="ctr"/>
                      <a:r>
                        <a:rPr lang="en-US" sz="2000" b="0" dirty="0"/>
                        <a:t>RR = (20 / 1,000) / (10 / 1,000) = 2</a:t>
                      </a:r>
                    </a:p>
                  </a:txBody>
                  <a:tcPr/>
                </a:tc>
                <a:tc hMerge="1">
                  <a:txBody>
                    <a:bodyPr/>
                    <a:lstStyle/>
                    <a:p>
                      <a:endParaRPr lang="en-US" sz="2000" dirty="0"/>
                    </a:p>
                  </a:txBody>
                  <a:tcPr/>
                </a:tc>
                <a:tc hMerge="1">
                  <a:txBody>
                    <a:bodyPr/>
                    <a:lstStyle/>
                    <a:p>
                      <a:endParaRPr lang="en-US" sz="2000" dirty="0"/>
                    </a:p>
                  </a:txBody>
                  <a:tcPr/>
                </a:tc>
                <a:tc hMerge="1">
                  <a:txBody>
                    <a:bodyPr/>
                    <a:lstStyle/>
                    <a:p>
                      <a:endParaRPr lang="en-US" sz="2000" dirty="0"/>
                    </a:p>
                  </a:txBody>
                  <a:tcPr/>
                </a:tc>
                <a:extLst>
                  <a:ext uri="{0D108BD9-81ED-4DB2-BD59-A6C34878D82A}">
                    <a16:rowId xmlns:a16="http://schemas.microsoft.com/office/drawing/2014/main" val="790723229"/>
                  </a:ext>
                </a:extLst>
              </a:tr>
              <a:tr h="370840">
                <a:tc gridSpan="4">
                  <a:txBody>
                    <a:bodyPr/>
                    <a:lstStyle/>
                    <a:p>
                      <a:pPr algn="ctr"/>
                      <a:r>
                        <a:rPr lang="en-US" sz="2000" b="1" dirty="0"/>
                        <a:t>RD = (20 / 1,000) - (10 / 1,000) = 0.01, 10 per 1,000 </a:t>
                      </a: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608165277"/>
                  </a:ext>
                </a:extLst>
              </a:tr>
            </a:tbl>
          </a:graphicData>
        </a:graphic>
      </p:graphicFrame>
      <p:graphicFrame>
        <p:nvGraphicFramePr>
          <p:cNvPr id="16" name="Table 4">
            <a:extLst>
              <a:ext uri="{FF2B5EF4-FFF2-40B4-BE49-F238E27FC236}">
                <a16:creationId xmlns:a16="http://schemas.microsoft.com/office/drawing/2014/main" id="{36192AF9-FC6C-424C-8824-063A0B898CCB}"/>
              </a:ext>
            </a:extLst>
          </p:cNvPr>
          <p:cNvGraphicFramePr>
            <a:graphicFrameLocks/>
          </p:cNvGraphicFramePr>
          <p:nvPr/>
        </p:nvGraphicFramePr>
        <p:xfrm>
          <a:off x="6375388" y="1306726"/>
          <a:ext cx="5816612" cy="2286000"/>
        </p:xfrm>
        <a:graphic>
          <a:graphicData uri="http://schemas.openxmlformats.org/drawingml/2006/table">
            <a:tbl>
              <a:tblPr firstRow="1" bandRow="1">
                <a:tableStyleId>{8799B23B-EC83-4686-B30A-512413B5E67A}</a:tableStyleId>
              </a:tblPr>
              <a:tblGrid>
                <a:gridCol w="1454153">
                  <a:extLst>
                    <a:ext uri="{9D8B030D-6E8A-4147-A177-3AD203B41FA5}">
                      <a16:colId xmlns:a16="http://schemas.microsoft.com/office/drawing/2014/main" val="3071653224"/>
                    </a:ext>
                  </a:extLst>
                </a:gridCol>
                <a:gridCol w="1454153">
                  <a:extLst>
                    <a:ext uri="{9D8B030D-6E8A-4147-A177-3AD203B41FA5}">
                      <a16:colId xmlns:a16="http://schemas.microsoft.com/office/drawing/2014/main" val="4102366795"/>
                    </a:ext>
                  </a:extLst>
                </a:gridCol>
                <a:gridCol w="1454153">
                  <a:extLst>
                    <a:ext uri="{9D8B030D-6E8A-4147-A177-3AD203B41FA5}">
                      <a16:colId xmlns:a16="http://schemas.microsoft.com/office/drawing/2014/main" val="1806218394"/>
                    </a:ext>
                  </a:extLst>
                </a:gridCol>
                <a:gridCol w="1454153">
                  <a:extLst>
                    <a:ext uri="{9D8B030D-6E8A-4147-A177-3AD203B41FA5}">
                      <a16:colId xmlns:a16="http://schemas.microsoft.com/office/drawing/2014/main" val="3420696847"/>
                    </a:ext>
                  </a:extLst>
                </a:gridCol>
              </a:tblGrid>
              <a:tr h="370840">
                <a:tc>
                  <a:txBody>
                    <a:bodyPr/>
                    <a:lstStyle/>
                    <a:p>
                      <a:endParaRPr lang="en-US" sz="2000" dirty="0"/>
                    </a:p>
                  </a:txBody>
                  <a:tcPr/>
                </a:tc>
                <a:tc>
                  <a:txBody>
                    <a:bodyPr/>
                    <a:lstStyle/>
                    <a:p>
                      <a:pPr algn="ctr"/>
                      <a:r>
                        <a:rPr lang="en-US" sz="2000" b="0" dirty="0"/>
                        <a:t>Lung Cancer +</a:t>
                      </a:r>
                    </a:p>
                  </a:txBody>
                  <a:tcPr/>
                </a:tc>
                <a:tc>
                  <a:txBody>
                    <a:bodyPr/>
                    <a:lstStyle/>
                    <a:p>
                      <a:pPr algn="ctr"/>
                      <a:r>
                        <a:rPr lang="en-US" sz="2000" b="0" dirty="0"/>
                        <a:t>Lung Cancer -</a:t>
                      </a:r>
                    </a:p>
                  </a:txBody>
                  <a:tcPr/>
                </a:tc>
                <a:tc>
                  <a:txBody>
                    <a:bodyPr/>
                    <a:lstStyle/>
                    <a:p>
                      <a:endParaRPr lang="en-US" sz="2000" dirty="0"/>
                    </a:p>
                  </a:txBody>
                  <a:tcPr/>
                </a:tc>
                <a:extLst>
                  <a:ext uri="{0D108BD9-81ED-4DB2-BD59-A6C34878D82A}">
                    <a16:rowId xmlns:a16="http://schemas.microsoft.com/office/drawing/2014/main" val="805522592"/>
                  </a:ext>
                </a:extLst>
              </a:tr>
              <a:tr h="370840">
                <a:tc>
                  <a:txBody>
                    <a:bodyPr/>
                    <a:lstStyle/>
                    <a:p>
                      <a:r>
                        <a:rPr lang="en-US" sz="2000" dirty="0"/>
                        <a:t>Asbestos +</a:t>
                      </a:r>
                    </a:p>
                  </a:txBody>
                  <a:tcPr/>
                </a:tc>
                <a:tc>
                  <a:txBody>
                    <a:bodyPr/>
                    <a:lstStyle/>
                    <a:p>
                      <a:pPr algn="ctr"/>
                      <a:r>
                        <a:rPr lang="en-US" sz="2000" dirty="0"/>
                        <a:t>3</a:t>
                      </a:r>
                    </a:p>
                  </a:txBody>
                  <a:tcPr/>
                </a:tc>
                <a:tc>
                  <a:txBody>
                    <a:bodyPr/>
                    <a:lstStyle/>
                    <a:p>
                      <a:pPr algn="ctr"/>
                      <a:r>
                        <a:rPr lang="en-US" sz="2000" dirty="0"/>
                        <a:t>997</a:t>
                      </a:r>
                    </a:p>
                  </a:txBody>
                  <a:tcPr/>
                </a:tc>
                <a:tc>
                  <a:txBody>
                    <a:bodyPr/>
                    <a:lstStyle/>
                    <a:p>
                      <a:pPr algn="ctr"/>
                      <a:r>
                        <a:rPr lang="en-US" sz="2000" dirty="0"/>
                        <a:t>1,000</a:t>
                      </a:r>
                    </a:p>
                  </a:txBody>
                  <a:tcPr/>
                </a:tc>
                <a:extLst>
                  <a:ext uri="{0D108BD9-81ED-4DB2-BD59-A6C34878D82A}">
                    <a16:rowId xmlns:a16="http://schemas.microsoft.com/office/drawing/2014/main" val="266549803"/>
                  </a:ext>
                </a:extLst>
              </a:tr>
              <a:tr h="370840">
                <a:tc>
                  <a:txBody>
                    <a:bodyPr/>
                    <a:lstStyle/>
                    <a:p>
                      <a:r>
                        <a:rPr lang="en-US" sz="2000" dirty="0"/>
                        <a:t>Asbestos -</a:t>
                      </a:r>
                    </a:p>
                  </a:txBody>
                  <a:tcPr/>
                </a:tc>
                <a:tc>
                  <a:txBody>
                    <a:bodyPr/>
                    <a:lstStyle/>
                    <a:p>
                      <a:pPr algn="ctr"/>
                      <a:r>
                        <a:rPr lang="en-US" sz="2000" dirty="0"/>
                        <a:t>1</a:t>
                      </a:r>
                    </a:p>
                  </a:txBody>
                  <a:tcPr/>
                </a:tc>
                <a:tc>
                  <a:txBody>
                    <a:bodyPr/>
                    <a:lstStyle/>
                    <a:p>
                      <a:pPr algn="ctr"/>
                      <a:r>
                        <a:rPr lang="en-US" sz="2000" dirty="0"/>
                        <a:t>999</a:t>
                      </a:r>
                    </a:p>
                  </a:txBody>
                  <a:tcPr/>
                </a:tc>
                <a:tc>
                  <a:txBody>
                    <a:bodyPr/>
                    <a:lstStyle/>
                    <a:p>
                      <a:pPr algn="ctr"/>
                      <a:r>
                        <a:rPr lang="en-US" sz="2000" dirty="0"/>
                        <a:t>1,000</a:t>
                      </a:r>
                    </a:p>
                  </a:txBody>
                  <a:tcPr/>
                </a:tc>
                <a:extLst>
                  <a:ext uri="{0D108BD9-81ED-4DB2-BD59-A6C34878D82A}">
                    <a16:rowId xmlns:a16="http://schemas.microsoft.com/office/drawing/2014/main" val="1199748931"/>
                  </a:ext>
                </a:extLst>
              </a:tr>
              <a:tr h="370840">
                <a:tc gridSpan="4">
                  <a:txBody>
                    <a:bodyPr/>
                    <a:lstStyle/>
                    <a:p>
                      <a:pPr algn="ctr"/>
                      <a:r>
                        <a:rPr lang="en-US" sz="2000" b="0" dirty="0"/>
                        <a:t>RR = (3 / 1,000) / (1 / 1,000) = 3</a:t>
                      </a:r>
                    </a:p>
                  </a:txBody>
                  <a:tcPr/>
                </a:tc>
                <a:tc hMerge="1">
                  <a:txBody>
                    <a:bodyPr/>
                    <a:lstStyle/>
                    <a:p>
                      <a:endParaRPr lang="en-US" sz="2000" dirty="0"/>
                    </a:p>
                  </a:txBody>
                  <a:tcPr/>
                </a:tc>
                <a:tc hMerge="1">
                  <a:txBody>
                    <a:bodyPr/>
                    <a:lstStyle/>
                    <a:p>
                      <a:endParaRPr lang="en-US" sz="2000" dirty="0"/>
                    </a:p>
                  </a:txBody>
                  <a:tcPr/>
                </a:tc>
                <a:tc hMerge="1">
                  <a:txBody>
                    <a:bodyPr/>
                    <a:lstStyle/>
                    <a:p>
                      <a:endParaRPr lang="en-US" sz="2000" dirty="0"/>
                    </a:p>
                  </a:txBody>
                  <a:tcPr/>
                </a:tc>
                <a:extLst>
                  <a:ext uri="{0D108BD9-81ED-4DB2-BD59-A6C34878D82A}">
                    <a16:rowId xmlns:a16="http://schemas.microsoft.com/office/drawing/2014/main" val="790723229"/>
                  </a:ext>
                </a:extLst>
              </a:tr>
              <a:tr h="370840">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t>RD = (3 / 1,000) - (1 / 1,000) = 0.002, 2 per 1,000 </a:t>
                      </a: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719744806"/>
                  </a:ext>
                </a:extLst>
              </a:tr>
            </a:tbl>
          </a:graphicData>
        </a:graphic>
      </p:graphicFrame>
      <p:graphicFrame>
        <p:nvGraphicFramePr>
          <p:cNvPr id="17" name="Table 4">
            <a:extLst>
              <a:ext uri="{FF2B5EF4-FFF2-40B4-BE49-F238E27FC236}">
                <a16:creationId xmlns:a16="http://schemas.microsoft.com/office/drawing/2014/main" id="{8CF013A7-3862-5F4E-B486-2933BA6F8647}"/>
              </a:ext>
            </a:extLst>
          </p:cNvPr>
          <p:cNvGraphicFramePr>
            <a:graphicFrameLocks/>
          </p:cNvGraphicFramePr>
          <p:nvPr/>
        </p:nvGraphicFramePr>
        <p:xfrm>
          <a:off x="3551320" y="4560674"/>
          <a:ext cx="5089359" cy="1584960"/>
        </p:xfrm>
        <a:graphic>
          <a:graphicData uri="http://schemas.openxmlformats.org/drawingml/2006/table">
            <a:tbl>
              <a:tblPr firstRow="1" bandRow="1">
                <a:tableStyleId>{8799B23B-EC83-4686-B30A-512413B5E67A}</a:tableStyleId>
              </a:tblPr>
              <a:tblGrid>
                <a:gridCol w="1696453">
                  <a:extLst>
                    <a:ext uri="{9D8B030D-6E8A-4147-A177-3AD203B41FA5}">
                      <a16:colId xmlns:a16="http://schemas.microsoft.com/office/drawing/2014/main" val="3071653224"/>
                    </a:ext>
                  </a:extLst>
                </a:gridCol>
                <a:gridCol w="1696453">
                  <a:extLst>
                    <a:ext uri="{9D8B030D-6E8A-4147-A177-3AD203B41FA5}">
                      <a16:colId xmlns:a16="http://schemas.microsoft.com/office/drawing/2014/main" val="4102366795"/>
                    </a:ext>
                  </a:extLst>
                </a:gridCol>
                <a:gridCol w="1696453">
                  <a:extLst>
                    <a:ext uri="{9D8B030D-6E8A-4147-A177-3AD203B41FA5}">
                      <a16:colId xmlns:a16="http://schemas.microsoft.com/office/drawing/2014/main" val="1806218394"/>
                    </a:ext>
                  </a:extLst>
                </a:gridCol>
              </a:tblGrid>
              <a:tr h="370840">
                <a:tc gridSpan="3">
                  <a:txBody>
                    <a:bodyPr/>
                    <a:lstStyle/>
                    <a:p>
                      <a:pPr algn="ctr"/>
                      <a:r>
                        <a:rPr lang="en-US" sz="2000" b="0" dirty="0"/>
                        <a:t>Lung cancer deaths (per 1,000)</a:t>
                      </a:r>
                    </a:p>
                  </a:txBody>
                  <a:tcPr/>
                </a:tc>
                <a:tc hMerge="1">
                  <a:txBody>
                    <a:bodyPr/>
                    <a:lstStyle/>
                    <a:p>
                      <a:pPr algn="ctr"/>
                      <a:endParaRPr lang="en-US" sz="2000" b="0" dirty="0"/>
                    </a:p>
                  </a:txBody>
                  <a:tcPr/>
                </a:tc>
                <a:tc hMerge="1">
                  <a:txBody>
                    <a:bodyPr/>
                    <a:lstStyle/>
                    <a:p>
                      <a:pPr algn="ctr"/>
                      <a:endParaRPr lang="en-US" sz="2000" b="0" dirty="0"/>
                    </a:p>
                  </a:txBody>
                  <a:tcPr/>
                </a:tc>
                <a:extLst>
                  <a:ext uri="{0D108BD9-81ED-4DB2-BD59-A6C34878D82A}">
                    <a16:rowId xmlns:a16="http://schemas.microsoft.com/office/drawing/2014/main" val="2598545828"/>
                  </a:ext>
                </a:extLst>
              </a:tr>
              <a:tr h="370840">
                <a:tc>
                  <a:txBody>
                    <a:bodyPr/>
                    <a:lstStyle/>
                    <a:p>
                      <a:endParaRPr lang="en-US" sz="2000" dirty="0"/>
                    </a:p>
                  </a:txBody>
                  <a:tcPr/>
                </a:tc>
                <a:tc>
                  <a:txBody>
                    <a:bodyPr/>
                    <a:lstStyle/>
                    <a:p>
                      <a:pPr algn="ctr"/>
                      <a:r>
                        <a:rPr lang="en-US" sz="2000" b="0" dirty="0"/>
                        <a:t>Asbestos -</a:t>
                      </a:r>
                    </a:p>
                  </a:txBody>
                  <a:tcPr/>
                </a:tc>
                <a:tc>
                  <a:txBody>
                    <a:bodyPr/>
                    <a:lstStyle/>
                    <a:p>
                      <a:pPr algn="ctr"/>
                      <a:r>
                        <a:rPr lang="en-US" sz="2000" b="0" dirty="0"/>
                        <a:t>Asbestos +</a:t>
                      </a:r>
                    </a:p>
                  </a:txBody>
                  <a:tcPr/>
                </a:tc>
                <a:extLst>
                  <a:ext uri="{0D108BD9-81ED-4DB2-BD59-A6C34878D82A}">
                    <a16:rowId xmlns:a16="http://schemas.microsoft.com/office/drawing/2014/main" val="805522592"/>
                  </a:ext>
                </a:extLst>
              </a:tr>
              <a:tr h="370840">
                <a:tc>
                  <a:txBody>
                    <a:bodyPr/>
                    <a:lstStyle/>
                    <a:p>
                      <a:r>
                        <a:rPr lang="en-US" sz="2000" dirty="0"/>
                        <a:t>Smoking -</a:t>
                      </a:r>
                    </a:p>
                  </a:txBody>
                  <a:tcPr/>
                </a:tc>
                <a:tc>
                  <a:txBody>
                    <a:bodyPr/>
                    <a:lstStyle/>
                    <a:p>
                      <a:pPr algn="ctr"/>
                      <a:r>
                        <a:rPr lang="en-US" sz="2000" dirty="0"/>
                        <a:t>1</a:t>
                      </a:r>
                    </a:p>
                  </a:txBody>
                  <a:tcPr/>
                </a:tc>
                <a:tc>
                  <a:txBody>
                    <a:bodyPr/>
                    <a:lstStyle/>
                    <a:p>
                      <a:pPr algn="ctr"/>
                      <a:r>
                        <a:rPr lang="en-US" sz="2000" dirty="0"/>
                        <a:t>3</a:t>
                      </a:r>
                    </a:p>
                  </a:txBody>
                  <a:tcPr/>
                </a:tc>
                <a:extLst>
                  <a:ext uri="{0D108BD9-81ED-4DB2-BD59-A6C34878D82A}">
                    <a16:rowId xmlns:a16="http://schemas.microsoft.com/office/drawing/2014/main" val="266549803"/>
                  </a:ext>
                </a:extLst>
              </a:tr>
              <a:tr h="370840">
                <a:tc>
                  <a:txBody>
                    <a:bodyPr/>
                    <a:lstStyle/>
                    <a:p>
                      <a:r>
                        <a:rPr lang="en-US" sz="2000" dirty="0"/>
                        <a:t>Smoking +</a:t>
                      </a:r>
                    </a:p>
                  </a:txBody>
                  <a:tcPr/>
                </a:tc>
                <a:tc>
                  <a:txBody>
                    <a:bodyPr/>
                    <a:lstStyle/>
                    <a:p>
                      <a:pPr algn="ctr"/>
                      <a:r>
                        <a:rPr lang="en-US" sz="2000" dirty="0"/>
                        <a:t>10</a:t>
                      </a:r>
                    </a:p>
                  </a:txBody>
                  <a:tcPr/>
                </a:tc>
                <a:tc>
                  <a:txBody>
                    <a:bodyPr/>
                    <a:lstStyle/>
                    <a:p>
                      <a:pPr algn="ctr"/>
                      <a:r>
                        <a:rPr lang="en-US" sz="2000" dirty="0"/>
                        <a:t>20</a:t>
                      </a:r>
                    </a:p>
                  </a:txBody>
                  <a:tcPr/>
                </a:tc>
                <a:extLst>
                  <a:ext uri="{0D108BD9-81ED-4DB2-BD59-A6C34878D82A}">
                    <a16:rowId xmlns:a16="http://schemas.microsoft.com/office/drawing/2014/main" val="1199748931"/>
                  </a:ext>
                </a:extLst>
              </a:tr>
            </a:tbl>
          </a:graphicData>
        </a:graphic>
      </p:graphicFrame>
      <p:cxnSp>
        <p:nvCxnSpPr>
          <p:cNvPr id="3" name="Straight Arrow Connector 2">
            <a:extLst>
              <a:ext uri="{FF2B5EF4-FFF2-40B4-BE49-F238E27FC236}">
                <a16:creationId xmlns:a16="http://schemas.microsoft.com/office/drawing/2014/main" id="{BC5B3086-6573-DF46-9D3F-87BFB0599700}"/>
              </a:ext>
            </a:extLst>
          </p:cNvPr>
          <p:cNvCxnSpPr>
            <a:cxnSpLocks/>
            <a:stCxn id="16" idx="2"/>
            <a:endCxn id="17" idx="0"/>
          </p:cNvCxnSpPr>
          <p:nvPr/>
        </p:nvCxnSpPr>
        <p:spPr>
          <a:xfrm flipH="1">
            <a:off x="6095999" y="3592726"/>
            <a:ext cx="3187695" cy="96794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0C79B0E-7060-134D-AA8F-D0C0F3A636A0}"/>
              </a:ext>
            </a:extLst>
          </p:cNvPr>
          <p:cNvCxnSpPr>
            <a:cxnSpLocks/>
            <a:stCxn id="15" idx="2"/>
            <a:endCxn id="17" idx="0"/>
          </p:cNvCxnSpPr>
          <p:nvPr/>
        </p:nvCxnSpPr>
        <p:spPr>
          <a:xfrm>
            <a:off x="2908306" y="3633936"/>
            <a:ext cx="3187693" cy="92673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Rounded Rectangular Callout 20">
            <a:extLst>
              <a:ext uri="{FF2B5EF4-FFF2-40B4-BE49-F238E27FC236}">
                <a16:creationId xmlns:a16="http://schemas.microsoft.com/office/drawing/2014/main" id="{F2AC333C-FE86-E242-A1AE-45952113712F}"/>
              </a:ext>
            </a:extLst>
          </p:cNvPr>
          <p:cNvSpPr/>
          <p:nvPr/>
        </p:nvSpPr>
        <p:spPr>
          <a:xfrm>
            <a:off x="939813" y="4466928"/>
            <a:ext cx="1828800" cy="1106905"/>
          </a:xfrm>
          <a:prstGeom prst="wedgeRoundRectCallout">
            <a:avLst>
              <a:gd name="adj1" fmla="val 94079"/>
              <a:gd name="adj2" fmla="val 4076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Don’t forget to flip + and – from a typical 2x2 table</a:t>
            </a:r>
          </a:p>
        </p:txBody>
      </p:sp>
    </p:spTree>
    <p:extLst>
      <p:ext uri="{BB962C8B-B14F-4D97-AF65-F5344CB8AC3E}">
        <p14:creationId xmlns:p14="http://schemas.microsoft.com/office/powerpoint/2010/main" val="14356704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C1AA1DC-1C69-B74D-BD31-590B722713DB}"/>
              </a:ext>
            </a:extLst>
          </p:cNvPr>
          <p:cNvSpPr txBox="1"/>
          <p:nvPr/>
        </p:nvSpPr>
        <p:spPr>
          <a:xfrm>
            <a:off x="5266109" y="6592865"/>
            <a:ext cx="7059625" cy="276999"/>
          </a:xfrm>
          <a:prstGeom prst="rect">
            <a:avLst/>
          </a:prstGeom>
          <a:noFill/>
        </p:spPr>
        <p:txBody>
          <a:bodyPr wrap="none" rtlCol="0">
            <a:spAutoFit/>
          </a:bodyPr>
          <a:lstStyle/>
          <a:p>
            <a:r>
              <a:rPr lang="en-US" sz="1200" dirty="0"/>
              <a:t>Source: Rothman, Kenneth J.. Modern Epidemiology (p. 71). </a:t>
            </a:r>
            <a:r>
              <a:rPr lang="en-US" sz="1200" dirty="0" err="1"/>
              <a:t>Lippincot</a:t>
            </a:r>
            <a:r>
              <a:rPr lang="en-US" sz="1200" dirty="0"/>
              <a:t> (Wolters Kluwer Health). Kindle Edition. </a:t>
            </a:r>
          </a:p>
        </p:txBody>
      </p:sp>
      <p:graphicFrame>
        <p:nvGraphicFramePr>
          <p:cNvPr id="17" name="Table 4">
            <a:extLst>
              <a:ext uri="{FF2B5EF4-FFF2-40B4-BE49-F238E27FC236}">
                <a16:creationId xmlns:a16="http://schemas.microsoft.com/office/drawing/2014/main" id="{8CF013A7-3862-5F4E-B486-2933BA6F8647}"/>
              </a:ext>
            </a:extLst>
          </p:cNvPr>
          <p:cNvGraphicFramePr>
            <a:graphicFrameLocks/>
          </p:cNvGraphicFramePr>
          <p:nvPr/>
        </p:nvGraphicFramePr>
        <p:xfrm>
          <a:off x="3551320" y="325558"/>
          <a:ext cx="5089359" cy="1584960"/>
        </p:xfrm>
        <a:graphic>
          <a:graphicData uri="http://schemas.openxmlformats.org/drawingml/2006/table">
            <a:tbl>
              <a:tblPr firstRow="1" bandRow="1">
                <a:tableStyleId>{8799B23B-EC83-4686-B30A-512413B5E67A}</a:tableStyleId>
              </a:tblPr>
              <a:tblGrid>
                <a:gridCol w="1696453">
                  <a:extLst>
                    <a:ext uri="{9D8B030D-6E8A-4147-A177-3AD203B41FA5}">
                      <a16:colId xmlns:a16="http://schemas.microsoft.com/office/drawing/2014/main" val="3071653224"/>
                    </a:ext>
                  </a:extLst>
                </a:gridCol>
                <a:gridCol w="1696453">
                  <a:extLst>
                    <a:ext uri="{9D8B030D-6E8A-4147-A177-3AD203B41FA5}">
                      <a16:colId xmlns:a16="http://schemas.microsoft.com/office/drawing/2014/main" val="4102366795"/>
                    </a:ext>
                  </a:extLst>
                </a:gridCol>
                <a:gridCol w="1696453">
                  <a:extLst>
                    <a:ext uri="{9D8B030D-6E8A-4147-A177-3AD203B41FA5}">
                      <a16:colId xmlns:a16="http://schemas.microsoft.com/office/drawing/2014/main" val="1806218394"/>
                    </a:ext>
                  </a:extLst>
                </a:gridCol>
              </a:tblGrid>
              <a:tr h="370840">
                <a:tc gridSpan="3">
                  <a:txBody>
                    <a:bodyPr/>
                    <a:lstStyle/>
                    <a:p>
                      <a:pPr algn="ctr"/>
                      <a:r>
                        <a:rPr lang="en-US" sz="2000" b="0" dirty="0"/>
                        <a:t>Observed lung cancer deaths (per 1,000)</a:t>
                      </a:r>
                    </a:p>
                  </a:txBody>
                  <a:tcPr/>
                </a:tc>
                <a:tc hMerge="1">
                  <a:txBody>
                    <a:bodyPr/>
                    <a:lstStyle/>
                    <a:p>
                      <a:pPr algn="ctr"/>
                      <a:endParaRPr lang="en-US" sz="2000" b="0" dirty="0"/>
                    </a:p>
                  </a:txBody>
                  <a:tcPr/>
                </a:tc>
                <a:tc hMerge="1">
                  <a:txBody>
                    <a:bodyPr/>
                    <a:lstStyle/>
                    <a:p>
                      <a:pPr algn="ctr"/>
                      <a:endParaRPr lang="en-US" sz="2000" b="0" dirty="0"/>
                    </a:p>
                  </a:txBody>
                  <a:tcPr/>
                </a:tc>
                <a:extLst>
                  <a:ext uri="{0D108BD9-81ED-4DB2-BD59-A6C34878D82A}">
                    <a16:rowId xmlns:a16="http://schemas.microsoft.com/office/drawing/2014/main" val="2598545828"/>
                  </a:ext>
                </a:extLst>
              </a:tr>
              <a:tr h="370840">
                <a:tc>
                  <a:txBody>
                    <a:bodyPr/>
                    <a:lstStyle/>
                    <a:p>
                      <a:endParaRPr lang="en-US" sz="2000" dirty="0"/>
                    </a:p>
                  </a:txBody>
                  <a:tcPr/>
                </a:tc>
                <a:tc>
                  <a:txBody>
                    <a:bodyPr/>
                    <a:lstStyle/>
                    <a:p>
                      <a:pPr algn="ctr"/>
                      <a:r>
                        <a:rPr lang="en-US" sz="2000" b="0" dirty="0"/>
                        <a:t>Asbestos -</a:t>
                      </a:r>
                    </a:p>
                  </a:txBody>
                  <a:tcPr/>
                </a:tc>
                <a:tc>
                  <a:txBody>
                    <a:bodyPr/>
                    <a:lstStyle/>
                    <a:p>
                      <a:pPr algn="ctr"/>
                      <a:r>
                        <a:rPr lang="en-US" sz="2000" b="0" dirty="0"/>
                        <a:t>Asbestos +</a:t>
                      </a:r>
                    </a:p>
                  </a:txBody>
                  <a:tcPr/>
                </a:tc>
                <a:extLst>
                  <a:ext uri="{0D108BD9-81ED-4DB2-BD59-A6C34878D82A}">
                    <a16:rowId xmlns:a16="http://schemas.microsoft.com/office/drawing/2014/main" val="805522592"/>
                  </a:ext>
                </a:extLst>
              </a:tr>
              <a:tr h="370840">
                <a:tc>
                  <a:txBody>
                    <a:bodyPr/>
                    <a:lstStyle/>
                    <a:p>
                      <a:r>
                        <a:rPr lang="en-US" sz="2000" dirty="0"/>
                        <a:t>Smoking -</a:t>
                      </a:r>
                    </a:p>
                  </a:txBody>
                  <a:tcPr/>
                </a:tc>
                <a:tc>
                  <a:txBody>
                    <a:bodyPr/>
                    <a:lstStyle/>
                    <a:p>
                      <a:pPr algn="ctr"/>
                      <a:r>
                        <a:rPr lang="en-US" sz="2000" dirty="0"/>
                        <a:t>1</a:t>
                      </a:r>
                    </a:p>
                  </a:txBody>
                  <a:tcPr/>
                </a:tc>
                <a:tc>
                  <a:txBody>
                    <a:bodyPr/>
                    <a:lstStyle/>
                    <a:p>
                      <a:pPr algn="ctr"/>
                      <a:r>
                        <a:rPr lang="en-US" sz="2000" dirty="0"/>
                        <a:t>3</a:t>
                      </a:r>
                    </a:p>
                  </a:txBody>
                  <a:tcPr/>
                </a:tc>
                <a:extLst>
                  <a:ext uri="{0D108BD9-81ED-4DB2-BD59-A6C34878D82A}">
                    <a16:rowId xmlns:a16="http://schemas.microsoft.com/office/drawing/2014/main" val="266549803"/>
                  </a:ext>
                </a:extLst>
              </a:tr>
              <a:tr h="370840">
                <a:tc>
                  <a:txBody>
                    <a:bodyPr/>
                    <a:lstStyle/>
                    <a:p>
                      <a:r>
                        <a:rPr lang="en-US" sz="2000" dirty="0"/>
                        <a:t>Smoking +</a:t>
                      </a:r>
                    </a:p>
                  </a:txBody>
                  <a:tcPr/>
                </a:tc>
                <a:tc>
                  <a:txBody>
                    <a:bodyPr/>
                    <a:lstStyle/>
                    <a:p>
                      <a:pPr algn="ctr"/>
                      <a:r>
                        <a:rPr lang="en-US" sz="2000" dirty="0"/>
                        <a:t>10</a:t>
                      </a:r>
                    </a:p>
                  </a:txBody>
                  <a:tcPr/>
                </a:tc>
                <a:tc>
                  <a:txBody>
                    <a:bodyPr/>
                    <a:lstStyle/>
                    <a:p>
                      <a:pPr algn="ctr"/>
                      <a:r>
                        <a:rPr lang="en-US" sz="2000" dirty="0"/>
                        <a:t>20</a:t>
                      </a:r>
                    </a:p>
                  </a:txBody>
                  <a:tcPr/>
                </a:tc>
                <a:extLst>
                  <a:ext uri="{0D108BD9-81ED-4DB2-BD59-A6C34878D82A}">
                    <a16:rowId xmlns:a16="http://schemas.microsoft.com/office/drawing/2014/main" val="1199748931"/>
                  </a:ext>
                </a:extLst>
              </a:tr>
            </a:tbl>
          </a:graphicData>
        </a:graphic>
      </p:graphicFrame>
      <p:graphicFrame>
        <p:nvGraphicFramePr>
          <p:cNvPr id="13" name="Table 4">
            <a:extLst>
              <a:ext uri="{FF2B5EF4-FFF2-40B4-BE49-F238E27FC236}">
                <a16:creationId xmlns:a16="http://schemas.microsoft.com/office/drawing/2014/main" id="{8CDD1FC3-0CEB-4E4F-890B-343D40935AB4}"/>
              </a:ext>
            </a:extLst>
          </p:cNvPr>
          <p:cNvGraphicFramePr>
            <a:graphicFrameLocks/>
          </p:cNvGraphicFramePr>
          <p:nvPr>
            <p:extLst>
              <p:ext uri="{D42A27DB-BD31-4B8C-83A1-F6EECF244321}">
                <p14:modId xmlns:p14="http://schemas.microsoft.com/office/powerpoint/2010/main" val="1116243184"/>
              </p:ext>
            </p:extLst>
          </p:nvPr>
        </p:nvGraphicFramePr>
        <p:xfrm>
          <a:off x="3551320" y="4181102"/>
          <a:ext cx="5089359" cy="1584960"/>
        </p:xfrm>
        <a:graphic>
          <a:graphicData uri="http://schemas.openxmlformats.org/drawingml/2006/table">
            <a:tbl>
              <a:tblPr firstRow="1" bandRow="1">
                <a:tableStyleId>{8799B23B-EC83-4686-B30A-512413B5E67A}</a:tableStyleId>
              </a:tblPr>
              <a:tblGrid>
                <a:gridCol w="1696453">
                  <a:extLst>
                    <a:ext uri="{9D8B030D-6E8A-4147-A177-3AD203B41FA5}">
                      <a16:colId xmlns:a16="http://schemas.microsoft.com/office/drawing/2014/main" val="3071653224"/>
                    </a:ext>
                  </a:extLst>
                </a:gridCol>
                <a:gridCol w="1696453">
                  <a:extLst>
                    <a:ext uri="{9D8B030D-6E8A-4147-A177-3AD203B41FA5}">
                      <a16:colId xmlns:a16="http://schemas.microsoft.com/office/drawing/2014/main" val="4102366795"/>
                    </a:ext>
                  </a:extLst>
                </a:gridCol>
                <a:gridCol w="1696453">
                  <a:extLst>
                    <a:ext uri="{9D8B030D-6E8A-4147-A177-3AD203B41FA5}">
                      <a16:colId xmlns:a16="http://schemas.microsoft.com/office/drawing/2014/main" val="1806218394"/>
                    </a:ext>
                  </a:extLst>
                </a:gridCol>
              </a:tblGrid>
              <a:tr h="370840">
                <a:tc gridSpan="3">
                  <a:txBody>
                    <a:bodyPr/>
                    <a:lstStyle/>
                    <a:p>
                      <a:pPr algn="ctr"/>
                      <a:r>
                        <a:rPr lang="en-US" sz="2000" b="0" dirty="0"/>
                        <a:t>Observed risk ratios</a:t>
                      </a:r>
                    </a:p>
                  </a:txBody>
                  <a:tcPr/>
                </a:tc>
                <a:tc hMerge="1">
                  <a:txBody>
                    <a:bodyPr/>
                    <a:lstStyle/>
                    <a:p>
                      <a:pPr algn="ctr"/>
                      <a:endParaRPr lang="en-US" sz="2000" b="0" dirty="0"/>
                    </a:p>
                  </a:txBody>
                  <a:tcPr/>
                </a:tc>
                <a:tc hMerge="1">
                  <a:txBody>
                    <a:bodyPr/>
                    <a:lstStyle/>
                    <a:p>
                      <a:pPr algn="ctr"/>
                      <a:endParaRPr lang="en-US" sz="2000" b="0" dirty="0"/>
                    </a:p>
                  </a:txBody>
                  <a:tcPr/>
                </a:tc>
                <a:extLst>
                  <a:ext uri="{0D108BD9-81ED-4DB2-BD59-A6C34878D82A}">
                    <a16:rowId xmlns:a16="http://schemas.microsoft.com/office/drawing/2014/main" val="2598545828"/>
                  </a:ext>
                </a:extLst>
              </a:tr>
              <a:tr h="370840">
                <a:tc>
                  <a:txBody>
                    <a:bodyPr/>
                    <a:lstStyle/>
                    <a:p>
                      <a:endParaRPr lang="en-US" sz="2000" dirty="0"/>
                    </a:p>
                  </a:txBody>
                  <a:tcPr/>
                </a:tc>
                <a:tc>
                  <a:txBody>
                    <a:bodyPr/>
                    <a:lstStyle/>
                    <a:p>
                      <a:pPr algn="ctr"/>
                      <a:r>
                        <a:rPr lang="en-US" sz="2000" b="0" dirty="0"/>
                        <a:t>Asbestos -</a:t>
                      </a:r>
                    </a:p>
                  </a:txBody>
                  <a:tcPr/>
                </a:tc>
                <a:tc>
                  <a:txBody>
                    <a:bodyPr/>
                    <a:lstStyle/>
                    <a:p>
                      <a:pPr algn="ctr"/>
                      <a:r>
                        <a:rPr lang="en-US" sz="2000" b="0" dirty="0"/>
                        <a:t>Asbestos +</a:t>
                      </a:r>
                    </a:p>
                  </a:txBody>
                  <a:tcPr/>
                </a:tc>
                <a:extLst>
                  <a:ext uri="{0D108BD9-81ED-4DB2-BD59-A6C34878D82A}">
                    <a16:rowId xmlns:a16="http://schemas.microsoft.com/office/drawing/2014/main" val="805522592"/>
                  </a:ext>
                </a:extLst>
              </a:tr>
              <a:tr h="370840">
                <a:tc>
                  <a:txBody>
                    <a:bodyPr/>
                    <a:lstStyle/>
                    <a:p>
                      <a:r>
                        <a:rPr lang="en-US" sz="2000" dirty="0"/>
                        <a:t>Smoking -</a:t>
                      </a:r>
                    </a:p>
                  </a:txBody>
                  <a:tcPr/>
                </a:tc>
                <a:tc>
                  <a:txBody>
                    <a:bodyPr/>
                    <a:lstStyle/>
                    <a:p>
                      <a:pPr algn="ctr"/>
                      <a:r>
                        <a:rPr lang="en-US" sz="2000" dirty="0"/>
                        <a:t>1 / 1 = </a:t>
                      </a:r>
                      <a:r>
                        <a:rPr lang="en-US" sz="2000" b="1" dirty="0"/>
                        <a:t>1</a:t>
                      </a:r>
                    </a:p>
                  </a:txBody>
                  <a:tcPr/>
                </a:tc>
                <a:tc>
                  <a:txBody>
                    <a:bodyPr/>
                    <a:lstStyle/>
                    <a:p>
                      <a:pPr algn="ctr"/>
                      <a:r>
                        <a:rPr lang="en-US" sz="2000" dirty="0"/>
                        <a:t>3 / 1 = </a:t>
                      </a:r>
                      <a:r>
                        <a:rPr lang="en-US" sz="2000" b="1" dirty="0"/>
                        <a:t>3</a:t>
                      </a:r>
                      <a:r>
                        <a:rPr lang="en-US" sz="2000" dirty="0"/>
                        <a:t> </a:t>
                      </a:r>
                    </a:p>
                  </a:txBody>
                  <a:tcPr/>
                </a:tc>
                <a:extLst>
                  <a:ext uri="{0D108BD9-81ED-4DB2-BD59-A6C34878D82A}">
                    <a16:rowId xmlns:a16="http://schemas.microsoft.com/office/drawing/2014/main" val="266549803"/>
                  </a:ext>
                </a:extLst>
              </a:tr>
              <a:tr h="370840">
                <a:tc>
                  <a:txBody>
                    <a:bodyPr/>
                    <a:lstStyle/>
                    <a:p>
                      <a:r>
                        <a:rPr lang="en-US" sz="2000" dirty="0"/>
                        <a:t>Smoking +</a:t>
                      </a:r>
                    </a:p>
                  </a:txBody>
                  <a:tcPr/>
                </a:tc>
                <a:tc>
                  <a:txBody>
                    <a:bodyPr/>
                    <a:lstStyle/>
                    <a:p>
                      <a:pPr algn="ctr"/>
                      <a:r>
                        <a:rPr lang="en-US" sz="2000" dirty="0"/>
                        <a:t>10 / 1 = </a:t>
                      </a:r>
                      <a:r>
                        <a:rPr lang="en-US" sz="2000" b="1" dirty="0"/>
                        <a:t>10</a:t>
                      </a:r>
                    </a:p>
                  </a:txBody>
                  <a:tcPr/>
                </a:tc>
                <a:tc>
                  <a:txBody>
                    <a:bodyPr/>
                    <a:lstStyle/>
                    <a:p>
                      <a:pPr algn="ctr"/>
                      <a:r>
                        <a:rPr lang="en-US" sz="2000" dirty="0"/>
                        <a:t>20 / 1 = </a:t>
                      </a:r>
                      <a:r>
                        <a:rPr lang="en-US" sz="2000" b="1" dirty="0"/>
                        <a:t>20</a:t>
                      </a:r>
                    </a:p>
                  </a:txBody>
                  <a:tcPr/>
                </a:tc>
                <a:extLst>
                  <a:ext uri="{0D108BD9-81ED-4DB2-BD59-A6C34878D82A}">
                    <a16:rowId xmlns:a16="http://schemas.microsoft.com/office/drawing/2014/main" val="1199748931"/>
                  </a:ext>
                </a:extLst>
              </a:tr>
            </a:tbl>
          </a:graphicData>
        </a:graphic>
      </p:graphicFrame>
      <p:sp>
        <p:nvSpPr>
          <p:cNvPr id="5" name="Down Arrow 4">
            <a:extLst>
              <a:ext uri="{FF2B5EF4-FFF2-40B4-BE49-F238E27FC236}">
                <a16:creationId xmlns:a16="http://schemas.microsoft.com/office/drawing/2014/main" id="{D92B8EDD-512D-9F4F-B1E7-80B9F09FA134}"/>
              </a:ext>
            </a:extLst>
          </p:cNvPr>
          <p:cNvSpPr/>
          <p:nvPr/>
        </p:nvSpPr>
        <p:spPr>
          <a:xfrm>
            <a:off x="5694947" y="2358005"/>
            <a:ext cx="1187116" cy="13756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01490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C1AA1DC-1C69-B74D-BD31-590B722713DB}"/>
              </a:ext>
            </a:extLst>
          </p:cNvPr>
          <p:cNvSpPr txBox="1"/>
          <p:nvPr/>
        </p:nvSpPr>
        <p:spPr>
          <a:xfrm>
            <a:off x="5266109" y="6592865"/>
            <a:ext cx="7059625" cy="276999"/>
          </a:xfrm>
          <a:prstGeom prst="rect">
            <a:avLst/>
          </a:prstGeom>
          <a:noFill/>
        </p:spPr>
        <p:txBody>
          <a:bodyPr wrap="none" rtlCol="0">
            <a:spAutoFit/>
          </a:bodyPr>
          <a:lstStyle/>
          <a:p>
            <a:r>
              <a:rPr lang="en-US" sz="1200" dirty="0"/>
              <a:t>Source: Rothman, Kenneth J.. Modern Epidemiology (p. 71). </a:t>
            </a:r>
            <a:r>
              <a:rPr lang="en-US" sz="1200" dirty="0" err="1"/>
              <a:t>Lippincot</a:t>
            </a:r>
            <a:r>
              <a:rPr lang="en-US" sz="1200" dirty="0"/>
              <a:t> (Wolters Kluwer Health). Kindle Edition. </a:t>
            </a:r>
          </a:p>
        </p:txBody>
      </p:sp>
      <p:graphicFrame>
        <p:nvGraphicFramePr>
          <p:cNvPr id="13" name="Table 4">
            <a:extLst>
              <a:ext uri="{FF2B5EF4-FFF2-40B4-BE49-F238E27FC236}">
                <a16:creationId xmlns:a16="http://schemas.microsoft.com/office/drawing/2014/main" id="{8CDD1FC3-0CEB-4E4F-890B-343D40935AB4}"/>
              </a:ext>
            </a:extLst>
          </p:cNvPr>
          <p:cNvGraphicFramePr>
            <a:graphicFrameLocks/>
          </p:cNvGraphicFramePr>
          <p:nvPr>
            <p:extLst>
              <p:ext uri="{D42A27DB-BD31-4B8C-83A1-F6EECF244321}">
                <p14:modId xmlns:p14="http://schemas.microsoft.com/office/powerpoint/2010/main" val="2319530203"/>
              </p:ext>
            </p:extLst>
          </p:nvPr>
        </p:nvGraphicFramePr>
        <p:xfrm>
          <a:off x="3551320" y="555586"/>
          <a:ext cx="5089359" cy="1584960"/>
        </p:xfrm>
        <a:graphic>
          <a:graphicData uri="http://schemas.openxmlformats.org/drawingml/2006/table">
            <a:tbl>
              <a:tblPr firstRow="1" bandRow="1">
                <a:tableStyleId>{8799B23B-EC83-4686-B30A-512413B5E67A}</a:tableStyleId>
              </a:tblPr>
              <a:tblGrid>
                <a:gridCol w="1696453">
                  <a:extLst>
                    <a:ext uri="{9D8B030D-6E8A-4147-A177-3AD203B41FA5}">
                      <a16:colId xmlns:a16="http://schemas.microsoft.com/office/drawing/2014/main" val="3071653224"/>
                    </a:ext>
                  </a:extLst>
                </a:gridCol>
                <a:gridCol w="1696453">
                  <a:extLst>
                    <a:ext uri="{9D8B030D-6E8A-4147-A177-3AD203B41FA5}">
                      <a16:colId xmlns:a16="http://schemas.microsoft.com/office/drawing/2014/main" val="4102366795"/>
                    </a:ext>
                  </a:extLst>
                </a:gridCol>
                <a:gridCol w="1696453">
                  <a:extLst>
                    <a:ext uri="{9D8B030D-6E8A-4147-A177-3AD203B41FA5}">
                      <a16:colId xmlns:a16="http://schemas.microsoft.com/office/drawing/2014/main" val="1806218394"/>
                    </a:ext>
                  </a:extLst>
                </a:gridCol>
              </a:tblGrid>
              <a:tr h="370840">
                <a:tc gridSpan="3">
                  <a:txBody>
                    <a:bodyPr/>
                    <a:lstStyle/>
                    <a:p>
                      <a:pPr algn="ctr"/>
                      <a:r>
                        <a:rPr lang="en-US" sz="2000" b="0" dirty="0"/>
                        <a:t>Observed risk ratio</a:t>
                      </a:r>
                    </a:p>
                  </a:txBody>
                  <a:tcPr/>
                </a:tc>
                <a:tc hMerge="1">
                  <a:txBody>
                    <a:bodyPr/>
                    <a:lstStyle/>
                    <a:p>
                      <a:pPr algn="ctr"/>
                      <a:endParaRPr lang="en-US" sz="2000" b="0" dirty="0"/>
                    </a:p>
                  </a:txBody>
                  <a:tcPr/>
                </a:tc>
                <a:tc hMerge="1">
                  <a:txBody>
                    <a:bodyPr/>
                    <a:lstStyle/>
                    <a:p>
                      <a:pPr algn="ctr"/>
                      <a:endParaRPr lang="en-US" sz="2000" b="0" dirty="0"/>
                    </a:p>
                  </a:txBody>
                  <a:tcPr/>
                </a:tc>
                <a:extLst>
                  <a:ext uri="{0D108BD9-81ED-4DB2-BD59-A6C34878D82A}">
                    <a16:rowId xmlns:a16="http://schemas.microsoft.com/office/drawing/2014/main" val="2598545828"/>
                  </a:ext>
                </a:extLst>
              </a:tr>
              <a:tr h="370840">
                <a:tc>
                  <a:txBody>
                    <a:bodyPr/>
                    <a:lstStyle/>
                    <a:p>
                      <a:endParaRPr lang="en-US" sz="2000" dirty="0"/>
                    </a:p>
                  </a:txBody>
                  <a:tcPr/>
                </a:tc>
                <a:tc>
                  <a:txBody>
                    <a:bodyPr/>
                    <a:lstStyle/>
                    <a:p>
                      <a:pPr algn="ctr"/>
                      <a:r>
                        <a:rPr lang="en-US" sz="2000" b="0" dirty="0"/>
                        <a:t>Asbestos -</a:t>
                      </a:r>
                    </a:p>
                  </a:txBody>
                  <a:tcPr/>
                </a:tc>
                <a:tc>
                  <a:txBody>
                    <a:bodyPr/>
                    <a:lstStyle/>
                    <a:p>
                      <a:pPr algn="ctr"/>
                      <a:r>
                        <a:rPr lang="en-US" sz="2000" b="0" dirty="0"/>
                        <a:t>Asbestos +</a:t>
                      </a:r>
                    </a:p>
                  </a:txBody>
                  <a:tcPr/>
                </a:tc>
                <a:extLst>
                  <a:ext uri="{0D108BD9-81ED-4DB2-BD59-A6C34878D82A}">
                    <a16:rowId xmlns:a16="http://schemas.microsoft.com/office/drawing/2014/main" val="805522592"/>
                  </a:ext>
                </a:extLst>
              </a:tr>
              <a:tr h="370840">
                <a:tc>
                  <a:txBody>
                    <a:bodyPr/>
                    <a:lstStyle/>
                    <a:p>
                      <a:r>
                        <a:rPr lang="en-US" sz="2000" dirty="0"/>
                        <a:t>Smoking -</a:t>
                      </a:r>
                    </a:p>
                  </a:txBody>
                  <a:tcPr/>
                </a:tc>
                <a:tc>
                  <a:txBody>
                    <a:bodyPr/>
                    <a:lstStyle/>
                    <a:p>
                      <a:pPr algn="ctr"/>
                      <a:r>
                        <a:rPr lang="en-US" sz="2000" b="0" dirty="0"/>
                        <a:t>1</a:t>
                      </a:r>
                    </a:p>
                  </a:txBody>
                  <a:tcPr/>
                </a:tc>
                <a:tc>
                  <a:txBody>
                    <a:bodyPr/>
                    <a:lstStyle/>
                    <a:p>
                      <a:pPr algn="ctr"/>
                      <a:r>
                        <a:rPr lang="en-US" sz="2000" b="0" dirty="0">
                          <a:solidFill>
                            <a:schemeClr val="accent5"/>
                          </a:solidFill>
                        </a:rPr>
                        <a:t>3 </a:t>
                      </a:r>
                    </a:p>
                  </a:txBody>
                  <a:tcPr/>
                </a:tc>
                <a:extLst>
                  <a:ext uri="{0D108BD9-81ED-4DB2-BD59-A6C34878D82A}">
                    <a16:rowId xmlns:a16="http://schemas.microsoft.com/office/drawing/2014/main" val="266549803"/>
                  </a:ext>
                </a:extLst>
              </a:tr>
              <a:tr h="370840">
                <a:tc>
                  <a:txBody>
                    <a:bodyPr/>
                    <a:lstStyle/>
                    <a:p>
                      <a:r>
                        <a:rPr lang="en-US" sz="2000" dirty="0"/>
                        <a:t>Smoking +</a:t>
                      </a:r>
                    </a:p>
                  </a:txBody>
                  <a:tcPr/>
                </a:tc>
                <a:tc>
                  <a:txBody>
                    <a:bodyPr/>
                    <a:lstStyle/>
                    <a:p>
                      <a:pPr algn="ctr"/>
                      <a:r>
                        <a:rPr lang="en-US" sz="2000" b="0" dirty="0">
                          <a:solidFill>
                            <a:schemeClr val="accent5"/>
                          </a:solidFill>
                        </a:rPr>
                        <a:t>10</a:t>
                      </a:r>
                    </a:p>
                  </a:txBody>
                  <a:tcPr/>
                </a:tc>
                <a:tc>
                  <a:txBody>
                    <a:bodyPr/>
                    <a:lstStyle/>
                    <a:p>
                      <a:pPr algn="ctr"/>
                      <a:r>
                        <a:rPr lang="en-US" sz="2000" b="0" dirty="0">
                          <a:solidFill>
                            <a:srgbClr val="C00000"/>
                          </a:solidFill>
                        </a:rPr>
                        <a:t>20</a:t>
                      </a:r>
                    </a:p>
                  </a:txBody>
                  <a:tcPr/>
                </a:tc>
                <a:extLst>
                  <a:ext uri="{0D108BD9-81ED-4DB2-BD59-A6C34878D82A}">
                    <a16:rowId xmlns:a16="http://schemas.microsoft.com/office/drawing/2014/main" val="1199748931"/>
                  </a:ext>
                </a:extLst>
              </a:tr>
            </a:tbl>
          </a:graphicData>
        </a:graphic>
      </p:graphicFrame>
      <p:cxnSp>
        <p:nvCxnSpPr>
          <p:cNvPr id="3" name="Straight Arrow Connector 2">
            <a:extLst>
              <a:ext uri="{FF2B5EF4-FFF2-40B4-BE49-F238E27FC236}">
                <a16:creationId xmlns:a16="http://schemas.microsoft.com/office/drawing/2014/main" id="{E5A35F97-9B7D-3144-8DBD-6E52AADED432}"/>
              </a:ext>
            </a:extLst>
          </p:cNvPr>
          <p:cNvCxnSpPr/>
          <p:nvPr/>
        </p:nvCxnSpPr>
        <p:spPr>
          <a:xfrm flipV="1">
            <a:off x="6336632" y="1556084"/>
            <a:ext cx="1283368" cy="352927"/>
          </a:xfrm>
          <a:prstGeom prst="straightConnector1">
            <a:avLst/>
          </a:prstGeom>
          <a:ln w="38100">
            <a:solidFill>
              <a:schemeClr val="accent5"/>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8F8B2C3-51FA-CF43-8243-39EC315C312E}"/>
              </a:ext>
            </a:extLst>
          </p:cNvPr>
          <p:cNvSpPr txBox="1"/>
          <p:nvPr/>
        </p:nvSpPr>
        <p:spPr>
          <a:xfrm>
            <a:off x="2598821" y="2711116"/>
            <a:ext cx="7411453" cy="1384995"/>
          </a:xfrm>
          <a:prstGeom prst="rect">
            <a:avLst/>
          </a:prstGeom>
          <a:noFill/>
        </p:spPr>
        <p:txBody>
          <a:bodyPr wrap="square" rtlCol="0">
            <a:spAutoFit/>
          </a:bodyPr>
          <a:lstStyle/>
          <a:p>
            <a:pPr algn="ctr"/>
            <a:r>
              <a:rPr lang="en-US" sz="2800" dirty="0"/>
              <a:t>Expected joint RR = </a:t>
            </a:r>
            <a:r>
              <a:rPr lang="en-US" sz="2800" dirty="0">
                <a:solidFill>
                  <a:schemeClr val="accent5"/>
                </a:solidFill>
              </a:rPr>
              <a:t>10</a:t>
            </a:r>
            <a:r>
              <a:rPr lang="en-US" sz="2800" dirty="0"/>
              <a:t> * </a:t>
            </a:r>
            <a:r>
              <a:rPr lang="en-US" sz="2800" dirty="0">
                <a:solidFill>
                  <a:schemeClr val="accent5"/>
                </a:solidFill>
              </a:rPr>
              <a:t>3</a:t>
            </a:r>
            <a:r>
              <a:rPr lang="en-US" sz="2800" dirty="0"/>
              <a:t> = 30</a:t>
            </a:r>
          </a:p>
          <a:p>
            <a:pPr algn="ctr"/>
            <a:endParaRPr lang="en-US" sz="2800" dirty="0"/>
          </a:p>
          <a:p>
            <a:pPr algn="ctr"/>
            <a:r>
              <a:rPr lang="en-US" sz="2800" dirty="0"/>
              <a:t>Observed joint RR = </a:t>
            </a:r>
            <a:r>
              <a:rPr lang="en-US" sz="2800" dirty="0">
                <a:solidFill>
                  <a:srgbClr val="C00000"/>
                </a:solidFill>
              </a:rPr>
              <a:t>20</a:t>
            </a:r>
            <a:endParaRPr lang="en-US" sz="2800" dirty="0"/>
          </a:p>
        </p:txBody>
      </p:sp>
    </p:spTree>
    <p:extLst>
      <p:ext uri="{BB962C8B-B14F-4D97-AF65-F5344CB8AC3E}">
        <p14:creationId xmlns:p14="http://schemas.microsoft.com/office/powerpoint/2010/main" val="33833492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33270-83B2-E149-B7CC-E07AAA033461}"/>
              </a:ext>
            </a:extLst>
          </p:cNvPr>
          <p:cNvSpPr>
            <a:spLocks noGrp="1"/>
          </p:cNvSpPr>
          <p:nvPr>
            <p:ph type="title"/>
          </p:nvPr>
        </p:nvSpPr>
        <p:spPr/>
        <p:txBody>
          <a:bodyPr/>
          <a:lstStyle/>
          <a:p>
            <a:r>
              <a:rPr lang="en-US" dirty="0"/>
              <a:t>Summary of results (asbestos and lung cancer)</a:t>
            </a:r>
          </a:p>
        </p:txBody>
      </p:sp>
      <p:graphicFrame>
        <p:nvGraphicFramePr>
          <p:cNvPr id="4" name="Table 4">
            <a:extLst>
              <a:ext uri="{FF2B5EF4-FFF2-40B4-BE49-F238E27FC236}">
                <a16:creationId xmlns:a16="http://schemas.microsoft.com/office/drawing/2014/main" id="{64675CF8-8E2F-AC44-A72D-27B238E6DCD3}"/>
              </a:ext>
            </a:extLst>
          </p:cNvPr>
          <p:cNvGraphicFramePr>
            <a:graphicFrameLocks noGrp="1"/>
          </p:cNvGraphicFramePr>
          <p:nvPr>
            <p:ph idx="1"/>
            <p:extLst>
              <p:ext uri="{D42A27DB-BD31-4B8C-83A1-F6EECF244321}">
                <p14:modId xmlns:p14="http://schemas.microsoft.com/office/powerpoint/2010/main" val="1737063409"/>
              </p:ext>
            </p:extLst>
          </p:nvPr>
        </p:nvGraphicFramePr>
        <p:xfrm>
          <a:off x="838200" y="1825625"/>
          <a:ext cx="10515601" cy="2286000"/>
        </p:xfrm>
        <a:graphic>
          <a:graphicData uri="http://schemas.openxmlformats.org/drawingml/2006/table">
            <a:tbl>
              <a:tblPr firstRow="1" bandRow="1">
                <a:tableStyleId>{5C22544A-7EE6-4342-B048-85BDC9FD1C3A}</a:tableStyleId>
              </a:tblPr>
              <a:tblGrid>
                <a:gridCol w="4102768">
                  <a:extLst>
                    <a:ext uri="{9D8B030D-6E8A-4147-A177-3AD203B41FA5}">
                      <a16:colId xmlns:a16="http://schemas.microsoft.com/office/drawing/2014/main" val="3195328987"/>
                    </a:ext>
                  </a:extLst>
                </a:gridCol>
                <a:gridCol w="1716506">
                  <a:extLst>
                    <a:ext uri="{9D8B030D-6E8A-4147-A177-3AD203B41FA5}">
                      <a16:colId xmlns:a16="http://schemas.microsoft.com/office/drawing/2014/main" val="3579176569"/>
                    </a:ext>
                  </a:extLst>
                </a:gridCol>
                <a:gridCol w="1636294">
                  <a:extLst>
                    <a:ext uri="{9D8B030D-6E8A-4147-A177-3AD203B41FA5}">
                      <a16:colId xmlns:a16="http://schemas.microsoft.com/office/drawing/2014/main" val="2677927177"/>
                    </a:ext>
                  </a:extLst>
                </a:gridCol>
                <a:gridCol w="3060033">
                  <a:extLst>
                    <a:ext uri="{9D8B030D-6E8A-4147-A177-3AD203B41FA5}">
                      <a16:colId xmlns:a16="http://schemas.microsoft.com/office/drawing/2014/main" val="408867435"/>
                    </a:ext>
                  </a:extLst>
                </a:gridCol>
              </a:tblGrid>
              <a:tr h="370840">
                <a:tc>
                  <a:txBody>
                    <a:bodyPr/>
                    <a:lstStyle/>
                    <a:p>
                      <a:r>
                        <a:rPr lang="en-US" sz="2000" dirty="0"/>
                        <a:t>Method</a:t>
                      </a:r>
                    </a:p>
                  </a:txBody>
                  <a:tcPr/>
                </a:tc>
                <a:tc>
                  <a:txBody>
                    <a:bodyPr/>
                    <a:lstStyle/>
                    <a:p>
                      <a:r>
                        <a:rPr lang="en-US" sz="2000" dirty="0"/>
                        <a:t>Scale</a:t>
                      </a:r>
                    </a:p>
                  </a:txBody>
                  <a:tcPr/>
                </a:tc>
                <a:tc>
                  <a:txBody>
                    <a:bodyPr/>
                    <a:lstStyle/>
                    <a:p>
                      <a:r>
                        <a:rPr lang="en-US" sz="2000" dirty="0"/>
                        <a:t>Effect Modification</a:t>
                      </a:r>
                    </a:p>
                  </a:txBody>
                  <a:tcPr/>
                </a:tc>
                <a:tc>
                  <a:txBody>
                    <a:bodyPr/>
                    <a:lstStyle/>
                    <a:p>
                      <a:r>
                        <a:rPr lang="en-US" sz="2000" dirty="0"/>
                        <a:t>Type of EM</a:t>
                      </a:r>
                    </a:p>
                  </a:txBody>
                  <a:tcPr/>
                </a:tc>
                <a:extLst>
                  <a:ext uri="{0D108BD9-81ED-4DB2-BD59-A6C34878D82A}">
                    <a16:rowId xmlns:a16="http://schemas.microsoft.com/office/drawing/2014/main" val="2041741975"/>
                  </a:ext>
                </a:extLst>
              </a:tr>
              <a:tr h="370840">
                <a:tc>
                  <a:txBody>
                    <a:bodyPr/>
                    <a:lstStyle/>
                    <a:p>
                      <a:r>
                        <a:rPr lang="en-US" sz="2000" dirty="0"/>
                        <a:t>Homogeneity of effects</a:t>
                      </a:r>
                    </a:p>
                  </a:txBody>
                  <a:tcPr/>
                </a:tc>
                <a:tc>
                  <a:txBody>
                    <a:bodyPr/>
                    <a:lstStyle/>
                    <a:p>
                      <a:r>
                        <a:rPr lang="en-US" sz="2000" dirty="0"/>
                        <a:t>Additive</a:t>
                      </a:r>
                    </a:p>
                  </a:txBody>
                  <a:tcPr/>
                </a:tc>
                <a:tc>
                  <a:txBody>
                    <a:bodyPr/>
                    <a:lstStyle/>
                    <a:p>
                      <a:pPr algn="ctr"/>
                      <a:r>
                        <a:rPr lang="en-US" sz="2000" dirty="0"/>
                        <a:t>Yes</a:t>
                      </a:r>
                    </a:p>
                  </a:txBody>
                  <a:tcPr/>
                </a:tc>
                <a:tc>
                  <a:txBody>
                    <a:bodyPr/>
                    <a:lstStyle/>
                    <a:p>
                      <a:r>
                        <a:rPr lang="en-US" sz="2000" dirty="0"/>
                        <a:t>Quantitative</a:t>
                      </a:r>
                    </a:p>
                  </a:txBody>
                  <a:tcPr/>
                </a:tc>
                <a:extLst>
                  <a:ext uri="{0D108BD9-81ED-4DB2-BD59-A6C34878D82A}">
                    <a16:rowId xmlns:a16="http://schemas.microsoft.com/office/drawing/2014/main" val="276850030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Homogeneity of effects</a:t>
                      </a:r>
                    </a:p>
                  </a:txBody>
                  <a:tcPr/>
                </a:tc>
                <a:tc>
                  <a:txBody>
                    <a:bodyPr/>
                    <a:lstStyle/>
                    <a:p>
                      <a:r>
                        <a:rPr lang="en-US" sz="2000" dirty="0"/>
                        <a:t>Multiplicative</a:t>
                      </a:r>
                    </a:p>
                  </a:txBody>
                  <a:tcPr/>
                </a:tc>
                <a:tc>
                  <a:txBody>
                    <a:bodyPr/>
                    <a:lstStyle/>
                    <a:p>
                      <a:pPr algn="ctr"/>
                      <a:r>
                        <a:rPr lang="en-US" sz="2000" dirty="0"/>
                        <a:t>Yes</a:t>
                      </a:r>
                    </a:p>
                  </a:txBody>
                  <a:tcPr/>
                </a:tc>
                <a:tc>
                  <a:txBody>
                    <a:bodyPr/>
                    <a:lstStyle/>
                    <a:p>
                      <a:r>
                        <a:rPr lang="en-US" sz="2000" dirty="0"/>
                        <a:t>Quantitative</a:t>
                      </a:r>
                    </a:p>
                  </a:txBody>
                  <a:tcPr/>
                </a:tc>
                <a:extLst>
                  <a:ext uri="{0D108BD9-81ED-4DB2-BD59-A6C34878D82A}">
                    <a16:rowId xmlns:a16="http://schemas.microsoft.com/office/drawing/2014/main" val="2982272724"/>
                  </a:ext>
                </a:extLst>
              </a:tr>
              <a:tr h="370840">
                <a:tc>
                  <a:txBody>
                    <a:bodyPr/>
                    <a:lstStyle/>
                    <a:p>
                      <a:r>
                        <a:rPr lang="en-US" sz="2000" dirty="0"/>
                        <a:t>Observed and expected joint effects</a:t>
                      </a:r>
                    </a:p>
                  </a:txBody>
                  <a:tcPr/>
                </a:tc>
                <a:tc>
                  <a:txBody>
                    <a:bodyPr/>
                    <a:lstStyle/>
                    <a:p>
                      <a:r>
                        <a:rPr lang="en-US" sz="2000" dirty="0"/>
                        <a:t>Additive</a:t>
                      </a:r>
                    </a:p>
                  </a:txBody>
                  <a:tcPr/>
                </a:tc>
                <a:tc>
                  <a:txBody>
                    <a:bodyPr/>
                    <a:lstStyle/>
                    <a:p>
                      <a:pPr algn="ctr"/>
                      <a:r>
                        <a:rPr lang="en-US" sz="2000" dirty="0"/>
                        <a:t>Yes</a:t>
                      </a:r>
                    </a:p>
                  </a:txBody>
                  <a:tcPr/>
                </a:tc>
                <a:tc>
                  <a:txBody>
                    <a:bodyPr/>
                    <a:lstStyle/>
                    <a:p>
                      <a:r>
                        <a:rPr lang="en-US" sz="2000" dirty="0"/>
                        <a:t>Positive (synergistic)</a:t>
                      </a:r>
                    </a:p>
                  </a:txBody>
                  <a:tcPr/>
                </a:tc>
                <a:extLst>
                  <a:ext uri="{0D108BD9-81ED-4DB2-BD59-A6C34878D82A}">
                    <a16:rowId xmlns:a16="http://schemas.microsoft.com/office/drawing/2014/main" val="45358254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Observed and expected joint effects</a:t>
                      </a:r>
                    </a:p>
                  </a:txBody>
                  <a:tcPr/>
                </a:tc>
                <a:tc>
                  <a:txBody>
                    <a:bodyPr/>
                    <a:lstStyle/>
                    <a:p>
                      <a:r>
                        <a:rPr lang="en-US" sz="2000" dirty="0"/>
                        <a:t>Multiplicative</a:t>
                      </a:r>
                    </a:p>
                  </a:txBody>
                  <a:tcPr/>
                </a:tc>
                <a:tc>
                  <a:txBody>
                    <a:bodyPr/>
                    <a:lstStyle/>
                    <a:p>
                      <a:pPr algn="ctr"/>
                      <a:r>
                        <a:rPr lang="en-US" sz="2000" dirty="0"/>
                        <a:t>Yes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Negative (antagonistic)</a:t>
                      </a:r>
                    </a:p>
                  </a:txBody>
                  <a:tcPr/>
                </a:tc>
                <a:extLst>
                  <a:ext uri="{0D108BD9-81ED-4DB2-BD59-A6C34878D82A}">
                    <a16:rowId xmlns:a16="http://schemas.microsoft.com/office/drawing/2014/main" val="2298766503"/>
                  </a:ext>
                </a:extLst>
              </a:tr>
            </a:tbl>
          </a:graphicData>
        </a:graphic>
      </p:graphicFrame>
    </p:spTree>
    <p:extLst>
      <p:ext uri="{BB962C8B-B14F-4D97-AF65-F5344CB8AC3E}">
        <p14:creationId xmlns:p14="http://schemas.microsoft.com/office/powerpoint/2010/main" val="37073422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11E4-6A3E-3548-AB24-5E6E07F2C4FC}"/>
              </a:ext>
            </a:extLst>
          </p:cNvPr>
          <p:cNvSpPr>
            <a:spLocks noGrp="1"/>
          </p:cNvSpPr>
          <p:nvPr>
            <p:ph type="title"/>
          </p:nvPr>
        </p:nvSpPr>
        <p:spPr/>
        <p:txBody>
          <a:bodyPr/>
          <a:lstStyle/>
          <a:p>
            <a:r>
              <a:rPr lang="en-US" dirty="0"/>
              <a:t>What is different enough</a:t>
            </a:r>
          </a:p>
        </p:txBody>
      </p:sp>
      <p:sp>
        <p:nvSpPr>
          <p:cNvPr id="4" name="TextBox 3">
            <a:extLst>
              <a:ext uri="{FF2B5EF4-FFF2-40B4-BE49-F238E27FC236}">
                <a16:creationId xmlns:a16="http://schemas.microsoft.com/office/drawing/2014/main" id="{4EEFF55D-E30D-9549-A79C-8934E7269F55}"/>
              </a:ext>
            </a:extLst>
          </p:cNvPr>
          <p:cNvSpPr txBox="1"/>
          <p:nvPr/>
        </p:nvSpPr>
        <p:spPr>
          <a:xfrm>
            <a:off x="1603254" y="2572308"/>
            <a:ext cx="486034" cy="646331"/>
          </a:xfrm>
          <a:prstGeom prst="rect">
            <a:avLst/>
          </a:prstGeom>
          <a:noFill/>
        </p:spPr>
        <p:txBody>
          <a:bodyPr wrap="square" rtlCol="0">
            <a:spAutoFit/>
          </a:bodyPr>
          <a:lstStyle/>
          <a:p>
            <a:pPr algn="ctr"/>
            <a:r>
              <a:rPr lang="en-US" sz="3600" dirty="0"/>
              <a:t>X</a:t>
            </a:r>
          </a:p>
        </p:txBody>
      </p:sp>
      <p:sp>
        <p:nvSpPr>
          <p:cNvPr id="5" name="TextBox 4">
            <a:extLst>
              <a:ext uri="{FF2B5EF4-FFF2-40B4-BE49-F238E27FC236}">
                <a16:creationId xmlns:a16="http://schemas.microsoft.com/office/drawing/2014/main" id="{836FF555-02FE-3345-8875-1E3E6FE031C1}"/>
              </a:ext>
            </a:extLst>
          </p:cNvPr>
          <p:cNvSpPr txBox="1"/>
          <p:nvPr/>
        </p:nvSpPr>
        <p:spPr>
          <a:xfrm>
            <a:off x="3707374" y="2572307"/>
            <a:ext cx="486034" cy="646331"/>
          </a:xfrm>
          <a:prstGeom prst="rect">
            <a:avLst/>
          </a:prstGeom>
          <a:noFill/>
        </p:spPr>
        <p:txBody>
          <a:bodyPr wrap="square" rtlCol="0">
            <a:spAutoFit/>
          </a:bodyPr>
          <a:lstStyle/>
          <a:p>
            <a:pPr algn="ctr"/>
            <a:r>
              <a:rPr lang="en-US" sz="3600" dirty="0"/>
              <a:t>Y</a:t>
            </a:r>
          </a:p>
        </p:txBody>
      </p:sp>
      <p:cxnSp>
        <p:nvCxnSpPr>
          <p:cNvPr id="6" name="Straight Arrow Connector 5">
            <a:extLst>
              <a:ext uri="{FF2B5EF4-FFF2-40B4-BE49-F238E27FC236}">
                <a16:creationId xmlns:a16="http://schemas.microsoft.com/office/drawing/2014/main" id="{5AD11721-D269-A044-92AE-562D3096E013}"/>
              </a:ext>
            </a:extLst>
          </p:cNvPr>
          <p:cNvCxnSpPr>
            <a:cxnSpLocks/>
            <a:stCxn id="4" idx="3"/>
            <a:endCxn id="5" idx="1"/>
          </p:cNvCxnSpPr>
          <p:nvPr/>
        </p:nvCxnSpPr>
        <p:spPr>
          <a:xfrm flipV="1">
            <a:off x="2089288" y="2895473"/>
            <a:ext cx="1618086"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F8EC362-57EC-A941-8356-D9CB3C3B6CF8}"/>
              </a:ext>
            </a:extLst>
          </p:cNvPr>
          <p:cNvSpPr txBox="1"/>
          <p:nvPr/>
        </p:nvSpPr>
        <p:spPr>
          <a:xfrm>
            <a:off x="2568799" y="1417972"/>
            <a:ext cx="659063" cy="646331"/>
          </a:xfrm>
          <a:prstGeom prst="rect">
            <a:avLst/>
          </a:prstGeom>
          <a:noFill/>
        </p:spPr>
        <p:txBody>
          <a:bodyPr wrap="square" rtlCol="0">
            <a:spAutoFit/>
          </a:bodyPr>
          <a:lstStyle/>
          <a:p>
            <a:pPr algn="ctr"/>
            <a:r>
              <a:rPr lang="en-US" sz="3600" dirty="0"/>
              <a:t>Z+</a:t>
            </a:r>
          </a:p>
        </p:txBody>
      </p:sp>
      <p:sp>
        <p:nvSpPr>
          <p:cNvPr id="8" name="TextBox 7">
            <a:extLst>
              <a:ext uri="{FF2B5EF4-FFF2-40B4-BE49-F238E27FC236}">
                <a16:creationId xmlns:a16="http://schemas.microsoft.com/office/drawing/2014/main" id="{70581C10-C425-5245-B7BC-234121A83CEC}"/>
              </a:ext>
            </a:extLst>
          </p:cNvPr>
          <p:cNvSpPr txBox="1"/>
          <p:nvPr/>
        </p:nvSpPr>
        <p:spPr>
          <a:xfrm>
            <a:off x="8009949" y="2572308"/>
            <a:ext cx="486034" cy="646331"/>
          </a:xfrm>
          <a:prstGeom prst="rect">
            <a:avLst/>
          </a:prstGeom>
          <a:noFill/>
        </p:spPr>
        <p:txBody>
          <a:bodyPr wrap="square" rtlCol="0">
            <a:spAutoFit/>
          </a:bodyPr>
          <a:lstStyle/>
          <a:p>
            <a:pPr algn="ctr"/>
            <a:r>
              <a:rPr lang="en-US" sz="3600" dirty="0"/>
              <a:t>X</a:t>
            </a:r>
          </a:p>
        </p:txBody>
      </p:sp>
      <p:sp>
        <p:nvSpPr>
          <p:cNvPr id="9" name="TextBox 8">
            <a:extLst>
              <a:ext uri="{FF2B5EF4-FFF2-40B4-BE49-F238E27FC236}">
                <a16:creationId xmlns:a16="http://schemas.microsoft.com/office/drawing/2014/main" id="{3B0265D7-4F94-464A-BBAC-7BE9B516D329}"/>
              </a:ext>
            </a:extLst>
          </p:cNvPr>
          <p:cNvSpPr txBox="1"/>
          <p:nvPr/>
        </p:nvSpPr>
        <p:spPr>
          <a:xfrm>
            <a:off x="10114069" y="2572307"/>
            <a:ext cx="486034" cy="646331"/>
          </a:xfrm>
          <a:prstGeom prst="rect">
            <a:avLst/>
          </a:prstGeom>
          <a:noFill/>
        </p:spPr>
        <p:txBody>
          <a:bodyPr wrap="square" rtlCol="0">
            <a:spAutoFit/>
          </a:bodyPr>
          <a:lstStyle/>
          <a:p>
            <a:pPr algn="ctr"/>
            <a:r>
              <a:rPr lang="en-US" sz="3600" dirty="0"/>
              <a:t>Y</a:t>
            </a:r>
          </a:p>
        </p:txBody>
      </p:sp>
      <p:cxnSp>
        <p:nvCxnSpPr>
          <p:cNvPr id="10" name="Straight Arrow Connector 9">
            <a:extLst>
              <a:ext uri="{FF2B5EF4-FFF2-40B4-BE49-F238E27FC236}">
                <a16:creationId xmlns:a16="http://schemas.microsoft.com/office/drawing/2014/main" id="{BD4BBF74-F690-A64B-A55E-D0A585D091C3}"/>
              </a:ext>
            </a:extLst>
          </p:cNvPr>
          <p:cNvCxnSpPr>
            <a:cxnSpLocks/>
            <a:stCxn id="8" idx="3"/>
            <a:endCxn id="9" idx="1"/>
          </p:cNvCxnSpPr>
          <p:nvPr/>
        </p:nvCxnSpPr>
        <p:spPr>
          <a:xfrm flipV="1">
            <a:off x="8495983" y="2895473"/>
            <a:ext cx="1618086"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9546A9C-BE08-9348-BE94-61D0B6F488FC}"/>
              </a:ext>
            </a:extLst>
          </p:cNvPr>
          <p:cNvSpPr txBox="1"/>
          <p:nvPr/>
        </p:nvSpPr>
        <p:spPr>
          <a:xfrm>
            <a:off x="8975494" y="1417972"/>
            <a:ext cx="659063" cy="646331"/>
          </a:xfrm>
          <a:prstGeom prst="rect">
            <a:avLst/>
          </a:prstGeom>
          <a:noFill/>
        </p:spPr>
        <p:txBody>
          <a:bodyPr wrap="square" rtlCol="0">
            <a:spAutoFit/>
          </a:bodyPr>
          <a:lstStyle/>
          <a:p>
            <a:pPr algn="ctr"/>
            <a:r>
              <a:rPr lang="en-US" sz="3600" dirty="0"/>
              <a:t>Z-</a:t>
            </a:r>
          </a:p>
        </p:txBody>
      </p:sp>
      <p:graphicFrame>
        <p:nvGraphicFramePr>
          <p:cNvPr id="12" name="Table 4">
            <a:extLst>
              <a:ext uri="{FF2B5EF4-FFF2-40B4-BE49-F238E27FC236}">
                <a16:creationId xmlns:a16="http://schemas.microsoft.com/office/drawing/2014/main" id="{BC36C603-0770-0F49-8397-9409435E83BF}"/>
              </a:ext>
            </a:extLst>
          </p:cNvPr>
          <p:cNvGraphicFramePr>
            <a:graphicFrameLocks/>
          </p:cNvGraphicFramePr>
          <p:nvPr/>
        </p:nvGraphicFramePr>
        <p:xfrm>
          <a:off x="0" y="3224860"/>
          <a:ext cx="5816612" cy="1889760"/>
        </p:xfrm>
        <a:graphic>
          <a:graphicData uri="http://schemas.openxmlformats.org/drawingml/2006/table">
            <a:tbl>
              <a:tblPr firstRow="1" bandRow="1">
                <a:tableStyleId>{8799B23B-EC83-4686-B30A-512413B5E67A}</a:tableStyleId>
              </a:tblPr>
              <a:tblGrid>
                <a:gridCol w="1454153">
                  <a:extLst>
                    <a:ext uri="{9D8B030D-6E8A-4147-A177-3AD203B41FA5}">
                      <a16:colId xmlns:a16="http://schemas.microsoft.com/office/drawing/2014/main" val="3071653224"/>
                    </a:ext>
                  </a:extLst>
                </a:gridCol>
                <a:gridCol w="1454153">
                  <a:extLst>
                    <a:ext uri="{9D8B030D-6E8A-4147-A177-3AD203B41FA5}">
                      <a16:colId xmlns:a16="http://schemas.microsoft.com/office/drawing/2014/main" val="4102366795"/>
                    </a:ext>
                  </a:extLst>
                </a:gridCol>
                <a:gridCol w="1454153">
                  <a:extLst>
                    <a:ext uri="{9D8B030D-6E8A-4147-A177-3AD203B41FA5}">
                      <a16:colId xmlns:a16="http://schemas.microsoft.com/office/drawing/2014/main" val="1806218394"/>
                    </a:ext>
                  </a:extLst>
                </a:gridCol>
                <a:gridCol w="1454153">
                  <a:extLst>
                    <a:ext uri="{9D8B030D-6E8A-4147-A177-3AD203B41FA5}">
                      <a16:colId xmlns:a16="http://schemas.microsoft.com/office/drawing/2014/main" val="3420696847"/>
                    </a:ext>
                  </a:extLst>
                </a:gridCol>
              </a:tblGrid>
              <a:tr h="370840">
                <a:tc>
                  <a:txBody>
                    <a:bodyPr/>
                    <a:lstStyle/>
                    <a:p>
                      <a:endParaRPr lang="en-US" sz="2000" dirty="0"/>
                    </a:p>
                  </a:txBody>
                  <a:tcPr/>
                </a:tc>
                <a:tc>
                  <a:txBody>
                    <a:bodyPr/>
                    <a:lstStyle/>
                    <a:p>
                      <a:pPr algn="ctr"/>
                      <a:r>
                        <a:rPr lang="en-US" sz="2000" b="0" dirty="0"/>
                        <a:t>Lung Cancer +</a:t>
                      </a:r>
                    </a:p>
                  </a:txBody>
                  <a:tcPr/>
                </a:tc>
                <a:tc>
                  <a:txBody>
                    <a:bodyPr/>
                    <a:lstStyle/>
                    <a:p>
                      <a:pPr algn="ctr"/>
                      <a:r>
                        <a:rPr lang="en-US" sz="2000" b="0" dirty="0"/>
                        <a:t>Lung Cancer -</a:t>
                      </a:r>
                    </a:p>
                  </a:txBody>
                  <a:tcPr/>
                </a:tc>
                <a:tc>
                  <a:txBody>
                    <a:bodyPr/>
                    <a:lstStyle/>
                    <a:p>
                      <a:endParaRPr lang="en-US" sz="2000" dirty="0"/>
                    </a:p>
                  </a:txBody>
                  <a:tcPr/>
                </a:tc>
                <a:extLst>
                  <a:ext uri="{0D108BD9-81ED-4DB2-BD59-A6C34878D82A}">
                    <a16:rowId xmlns:a16="http://schemas.microsoft.com/office/drawing/2014/main" val="805522592"/>
                  </a:ext>
                </a:extLst>
              </a:tr>
              <a:tr h="370840">
                <a:tc>
                  <a:txBody>
                    <a:bodyPr/>
                    <a:lstStyle/>
                    <a:p>
                      <a:r>
                        <a:rPr lang="en-US" sz="2000" dirty="0"/>
                        <a:t>Asbestos +</a:t>
                      </a:r>
                    </a:p>
                  </a:txBody>
                  <a:tcPr/>
                </a:tc>
                <a:tc>
                  <a:txBody>
                    <a:bodyPr/>
                    <a:lstStyle/>
                    <a:p>
                      <a:pPr algn="ctr"/>
                      <a:r>
                        <a:rPr lang="en-US" sz="2000" dirty="0"/>
                        <a:t>20</a:t>
                      </a:r>
                    </a:p>
                  </a:txBody>
                  <a:tcPr/>
                </a:tc>
                <a:tc>
                  <a:txBody>
                    <a:bodyPr/>
                    <a:lstStyle/>
                    <a:p>
                      <a:pPr algn="ctr"/>
                      <a:r>
                        <a:rPr lang="en-US" sz="2000" dirty="0"/>
                        <a:t>980</a:t>
                      </a:r>
                    </a:p>
                  </a:txBody>
                  <a:tcPr/>
                </a:tc>
                <a:tc>
                  <a:txBody>
                    <a:bodyPr/>
                    <a:lstStyle/>
                    <a:p>
                      <a:r>
                        <a:rPr lang="en-US" sz="2000" dirty="0"/>
                        <a:t>1,000</a:t>
                      </a:r>
                    </a:p>
                  </a:txBody>
                  <a:tcPr/>
                </a:tc>
                <a:extLst>
                  <a:ext uri="{0D108BD9-81ED-4DB2-BD59-A6C34878D82A}">
                    <a16:rowId xmlns:a16="http://schemas.microsoft.com/office/drawing/2014/main" val="266549803"/>
                  </a:ext>
                </a:extLst>
              </a:tr>
              <a:tr h="370840">
                <a:tc>
                  <a:txBody>
                    <a:bodyPr/>
                    <a:lstStyle/>
                    <a:p>
                      <a:r>
                        <a:rPr lang="en-US" sz="2000" dirty="0"/>
                        <a:t>Asbestos -</a:t>
                      </a:r>
                    </a:p>
                  </a:txBody>
                  <a:tcPr/>
                </a:tc>
                <a:tc>
                  <a:txBody>
                    <a:bodyPr/>
                    <a:lstStyle/>
                    <a:p>
                      <a:pPr algn="ctr"/>
                      <a:r>
                        <a:rPr lang="en-US" sz="2000" dirty="0"/>
                        <a:t>10</a:t>
                      </a:r>
                    </a:p>
                  </a:txBody>
                  <a:tcPr/>
                </a:tc>
                <a:tc>
                  <a:txBody>
                    <a:bodyPr/>
                    <a:lstStyle/>
                    <a:p>
                      <a:pPr algn="ctr"/>
                      <a:r>
                        <a:rPr lang="en-US" sz="2000" dirty="0"/>
                        <a:t>990</a:t>
                      </a:r>
                    </a:p>
                  </a:txBody>
                  <a:tcPr/>
                </a:tc>
                <a:tc>
                  <a:txBody>
                    <a:bodyPr/>
                    <a:lstStyle/>
                    <a:p>
                      <a:r>
                        <a:rPr lang="en-US" sz="2000" dirty="0"/>
                        <a:t>1,000</a:t>
                      </a:r>
                    </a:p>
                  </a:txBody>
                  <a:tcPr/>
                </a:tc>
                <a:extLst>
                  <a:ext uri="{0D108BD9-81ED-4DB2-BD59-A6C34878D82A}">
                    <a16:rowId xmlns:a16="http://schemas.microsoft.com/office/drawing/2014/main" val="1199748931"/>
                  </a:ext>
                </a:extLst>
              </a:tr>
              <a:tr h="370840">
                <a:tc gridSpan="4">
                  <a:txBody>
                    <a:bodyPr/>
                    <a:lstStyle/>
                    <a:p>
                      <a:pPr algn="ctr"/>
                      <a:r>
                        <a:rPr lang="en-US" sz="2000" b="1" dirty="0"/>
                        <a:t>RR = (20 / 1,000) / (10 / 1,000) = 2</a:t>
                      </a:r>
                    </a:p>
                  </a:txBody>
                  <a:tcPr/>
                </a:tc>
                <a:tc hMerge="1">
                  <a:txBody>
                    <a:bodyPr/>
                    <a:lstStyle/>
                    <a:p>
                      <a:endParaRPr lang="en-US" sz="2000" dirty="0"/>
                    </a:p>
                  </a:txBody>
                  <a:tcPr/>
                </a:tc>
                <a:tc hMerge="1">
                  <a:txBody>
                    <a:bodyPr/>
                    <a:lstStyle/>
                    <a:p>
                      <a:endParaRPr lang="en-US" sz="2000" dirty="0"/>
                    </a:p>
                  </a:txBody>
                  <a:tcPr/>
                </a:tc>
                <a:tc hMerge="1">
                  <a:txBody>
                    <a:bodyPr/>
                    <a:lstStyle/>
                    <a:p>
                      <a:endParaRPr lang="en-US" sz="2000" dirty="0"/>
                    </a:p>
                  </a:txBody>
                  <a:tcPr/>
                </a:tc>
                <a:extLst>
                  <a:ext uri="{0D108BD9-81ED-4DB2-BD59-A6C34878D82A}">
                    <a16:rowId xmlns:a16="http://schemas.microsoft.com/office/drawing/2014/main" val="790723229"/>
                  </a:ext>
                </a:extLst>
              </a:tr>
            </a:tbl>
          </a:graphicData>
        </a:graphic>
      </p:graphicFrame>
      <p:graphicFrame>
        <p:nvGraphicFramePr>
          <p:cNvPr id="13" name="Table 4">
            <a:extLst>
              <a:ext uri="{FF2B5EF4-FFF2-40B4-BE49-F238E27FC236}">
                <a16:creationId xmlns:a16="http://schemas.microsoft.com/office/drawing/2014/main" id="{34D4F103-AA92-A145-8F67-B6F712032A77}"/>
              </a:ext>
            </a:extLst>
          </p:cNvPr>
          <p:cNvGraphicFramePr>
            <a:graphicFrameLocks/>
          </p:cNvGraphicFramePr>
          <p:nvPr/>
        </p:nvGraphicFramePr>
        <p:xfrm>
          <a:off x="6375388" y="3183650"/>
          <a:ext cx="5816612" cy="1889760"/>
        </p:xfrm>
        <a:graphic>
          <a:graphicData uri="http://schemas.openxmlformats.org/drawingml/2006/table">
            <a:tbl>
              <a:tblPr firstRow="1" bandRow="1">
                <a:tableStyleId>{8799B23B-EC83-4686-B30A-512413B5E67A}</a:tableStyleId>
              </a:tblPr>
              <a:tblGrid>
                <a:gridCol w="1454153">
                  <a:extLst>
                    <a:ext uri="{9D8B030D-6E8A-4147-A177-3AD203B41FA5}">
                      <a16:colId xmlns:a16="http://schemas.microsoft.com/office/drawing/2014/main" val="3071653224"/>
                    </a:ext>
                  </a:extLst>
                </a:gridCol>
                <a:gridCol w="1454153">
                  <a:extLst>
                    <a:ext uri="{9D8B030D-6E8A-4147-A177-3AD203B41FA5}">
                      <a16:colId xmlns:a16="http://schemas.microsoft.com/office/drawing/2014/main" val="4102366795"/>
                    </a:ext>
                  </a:extLst>
                </a:gridCol>
                <a:gridCol w="1454153">
                  <a:extLst>
                    <a:ext uri="{9D8B030D-6E8A-4147-A177-3AD203B41FA5}">
                      <a16:colId xmlns:a16="http://schemas.microsoft.com/office/drawing/2014/main" val="1806218394"/>
                    </a:ext>
                  </a:extLst>
                </a:gridCol>
                <a:gridCol w="1454153">
                  <a:extLst>
                    <a:ext uri="{9D8B030D-6E8A-4147-A177-3AD203B41FA5}">
                      <a16:colId xmlns:a16="http://schemas.microsoft.com/office/drawing/2014/main" val="3420696847"/>
                    </a:ext>
                  </a:extLst>
                </a:gridCol>
              </a:tblGrid>
              <a:tr h="370840">
                <a:tc>
                  <a:txBody>
                    <a:bodyPr/>
                    <a:lstStyle/>
                    <a:p>
                      <a:endParaRPr lang="en-US" sz="2000" dirty="0"/>
                    </a:p>
                  </a:txBody>
                  <a:tcPr/>
                </a:tc>
                <a:tc>
                  <a:txBody>
                    <a:bodyPr/>
                    <a:lstStyle/>
                    <a:p>
                      <a:pPr algn="ctr"/>
                      <a:r>
                        <a:rPr lang="en-US" sz="2000" b="0" dirty="0"/>
                        <a:t>Lung Cancer +</a:t>
                      </a:r>
                    </a:p>
                  </a:txBody>
                  <a:tcPr/>
                </a:tc>
                <a:tc>
                  <a:txBody>
                    <a:bodyPr/>
                    <a:lstStyle/>
                    <a:p>
                      <a:pPr algn="ctr"/>
                      <a:r>
                        <a:rPr lang="en-US" sz="2000" b="0" dirty="0"/>
                        <a:t>Lung Cancer -</a:t>
                      </a:r>
                    </a:p>
                  </a:txBody>
                  <a:tcPr/>
                </a:tc>
                <a:tc>
                  <a:txBody>
                    <a:bodyPr/>
                    <a:lstStyle/>
                    <a:p>
                      <a:endParaRPr lang="en-US" sz="2000" dirty="0"/>
                    </a:p>
                  </a:txBody>
                  <a:tcPr/>
                </a:tc>
                <a:extLst>
                  <a:ext uri="{0D108BD9-81ED-4DB2-BD59-A6C34878D82A}">
                    <a16:rowId xmlns:a16="http://schemas.microsoft.com/office/drawing/2014/main" val="805522592"/>
                  </a:ext>
                </a:extLst>
              </a:tr>
              <a:tr h="370840">
                <a:tc>
                  <a:txBody>
                    <a:bodyPr/>
                    <a:lstStyle/>
                    <a:p>
                      <a:r>
                        <a:rPr lang="en-US" sz="2000" dirty="0"/>
                        <a:t>Asbestos +</a:t>
                      </a:r>
                    </a:p>
                  </a:txBody>
                  <a:tcPr/>
                </a:tc>
                <a:tc>
                  <a:txBody>
                    <a:bodyPr/>
                    <a:lstStyle/>
                    <a:p>
                      <a:pPr algn="ctr"/>
                      <a:r>
                        <a:rPr lang="en-US" sz="2000" dirty="0"/>
                        <a:t>3</a:t>
                      </a:r>
                    </a:p>
                  </a:txBody>
                  <a:tcPr/>
                </a:tc>
                <a:tc>
                  <a:txBody>
                    <a:bodyPr/>
                    <a:lstStyle/>
                    <a:p>
                      <a:pPr algn="ctr"/>
                      <a:r>
                        <a:rPr lang="en-US" sz="2000" dirty="0"/>
                        <a:t>997</a:t>
                      </a:r>
                    </a:p>
                  </a:txBody>
                  <a:tcPr/>
                </a:tc>
                <a:tc>
                  <a:txBody>
                    <a:bodyPr/>
                    <a:lstStyle/>
                    <a:p>
                      <a:r>
                        <a:rPr lang="en-US" sz="2000" dirty="0"/>
                        <a:t>1,000</a:t>
                      </a:r>
                    </a:p>
                  </a:txBody>
                  <a:tcPr/>
                </a:tc>
                <a:extLst>
                  <a:ext uri="{0D108BD9-81ED-4DB2-BD59-A6C34878D82A}">
                    <a16:rowId xmlns:a16="http://schemas.microsoft.com/office/drawing/2014/main" val="266549803"/>
                  </a:ext>
                </a:extLst>
              </a:tr>
              <a:tr h="370840">
                <a:tc>
                  <a:txBody>
                    <a:bodyPr/>
                    <a:lstStyle/>
                    <a:p>
                      <a:r>
                        <a:rPr lang="en-US" sz="2000" dirty="0"/>
                        <a:t>Asbestos -</a:t>
                      </a:r>
                    </a:p>
                  </a:txBody>
                  <a:tcPr/>
                </a:tc>
                <a:tc>
                  <a:txBody>
                    <a:bodyPr/>
                    <a:lstStyle/>
                    <a:p>
                      <a:pPr algn="ctr"/>
                      <a:r>
                        <a:rPr lang="en-US" sz="2000" dirty="0"/>
                        <a:t>1</a:t>
                      </a:r>
                    </a:p>
                  </a:txBody>
                  <a:tcPr/>
                </a:tc>
                <a:tc>
                  <a:txBody>
                    <a:bodyPr/>
                    <a:lstStyle/>
                    <a:p>
                      <a:pPr algn="ctr"/>
                      <a:r>
                        <a:rPr lang="en-US" sz="2000" dirty="0"/>
                        <a:t>999</a:t>
                      </a:r>
                    </a:p>
                  </a:txBody>
                  <a:tcPr/>
                </a:tc>
                <a:tc>
                  <a:txBody>
                    <a:bodyPr/>
                    <a:lstStyle/>
                    <a:p>
                      <a:r>
                        <a:rPr lang="en-US" sz="2000" dirty="0"/>
                        <a:t>1,000</a:t>
                      </a:r>
                    </a:p>
                  </a:txBody>
                  <a:tcPr/>
                </a:tc>
                <a:extLst>
                  <a:ext uri="{0D108BD9-81ED-4DB2-BD59-A6C34878D82A}">
                    <a16:rowId xmlns:a16="http://schemas.microsoft.com/office/drawing/2014/main" val="1199748931"/>
                  </a:ext>
                </a:extLst>
              </a:tr>
              <a:tr h="370840">
                <a:tc gridSpan="4">
                  <a:txBody>
                    <a:bodyPr/>
                    <a:lstStyle/>
                    <a:p>
                      <a:pPr algn="ctr"/>
                      <a:r>
                        <a:rPr lang="en-US" sz="2000" b="1" dirty="0"/>
                        <a:t>RR = (3 / 1,000) / (1 / 1,000) = 3</a:t>
                      </a:r>
                    </a:p>
                  </a:txBody>
                  <a:tcPr/>
                </a:tc>
                <a:tc hMerge="1">
                  <a:txBody>
                    <a:bodyPr/>
                    <a:lstStyle/>
                    <a:p>
                      <a:endParaRPr lang="en-US" sz="2000" dirty="0"/>
                    </a:p>
                  </a:txBody>
                  <a:tcPr/>
                </a:tc>
                <a:tc hMerge="1">
                  <a:txBody>
                    <a:bodyPr/>
                    <a:lstStyle/>
                    <a:p>
                      <a:endParaRPr lang="en-US" sz="2000" dirty="0"/>
                    </a:p>
                  </a:txBody>
                  <a:tcPr/>
                </a:tc>
                <a:tc hMerge="1">
                  <a:txBody>
                    <a:bodyPr/>
                    <a:lstStyle/>
                    <a:p>
                      <a:endParaRPr lang="en-US" sz="2000" dirty="0"/>
                    </a:p>
                  </a:txBody>
                  <a:tcPr/>
                </a:tc>
                <a:extLst>
                  <a:ext uri="{0D108BD9-81ED-4DB2-BD59-A6C34878D82A}">
                    <a16:rowId xmlns:a16="http://schemas.microsoft.com/office/drawing/2014/main" val="790723229"/>
                  </a:ext>
                </a:extLst>
              </a:tr>
            </a:tbl>
          </a:graphicData>
        </a:graphic>
      </p:graphicFrame>
    </p:spTree>
    <p:extLst>
      <p:ext uri="{BB962C8B-B14F-4D97-AF65-F5344CB8AC3E}">
        <p14:creationId xmlns:p14="http://schemas.microsoft.com/office/powerpoint/2010/main" val="41414406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Should I Report?</a:t>
            </a:r>
          </a:p>
        </p:txBody>
      </p:sp>
      <p:sp>
        <p:nvSpPr>
          <p:cNvPr id="3" name="Content Placeholder 2"/>
          <p:cNvSpPr>
            <a:spLocks noGrp="1"/>
          </p:cNvSpPr>
          <p:nvPr>
            <p:ph idx="1"/>
          </p:nvPr>
        </p:nvSpPr>
        <p:spPr/>
        <p:txBody>
          <a:bodyPr/>
          <a:lstStyle/>
          <a:p>
            <a:r>
              <a:rPr lang="en-US" dirty="0"/>
              <a:t>BOTH!!!</a:t>
            </a:r>
          </a:p>
          <a:p>
            <a:endParaRPr lang="en-US" dirty="0"/>
          </a:p>
          <a:p>
            <a:r>
              <a:rPr lang="en-US" dirty="0"/>
              <a:t>Recent study found only 1 of 50 surveyed epidemiology papers reported information on additive effect modification.</a:t>
            </a:r>
          </a:p>
          <a:p>
            <a:endParaRPr lang="en-US" dirty="0"/>
          </a:p>
        </p:txBody>
      </p:sp>
    </p:spTree>
    <p:extLst>
      <p:ext uri="{BB962C8B-B14F-4D97-AF65-F5344CB8AC3E}">
        <p14:creationId xmlns:p14="http://schemas.microsoft.com/office/powerpoint/2010/main" val="35225828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4521F-6CD1-5142-9923-269770D00DCC}"/>
              </a:ext>
            </a:extLst>
          </p:cNvPr>
          <p:cNvSpPr>
            <a:spLocks noGrp="1"/>
          </p:cNvSpPr>
          <p:nvPr>
            <p:ph type="title"/>
          </p:nvPr>
        </p:nvSpPr>
        <p:spPr/>
        <p:txBody>
          <a:bodyPr/>
          <a:lstStyle/>
          <a:p>
            <a:r>
              <a:rPr lang="en-US" dirty="0"/>
              <a:t>Summary / Key Points</a:t>
            </a:r>
          </a:p>
        </p:txBody>
      </p:sp>
      <p:sp>
        <p:nvSpPr>
          <p:cNvPr id="3" name="Content Placeholder 2">
            <a:extLst>
              <a:ext uri="{FF2B5EF4-FFF2-40B4-BE49-F238E27FC236}">
                <a16:creationId xmlns:a16="http://schemas.microsoft.com/office/drawing/2014/main" id="{99F44225-5EAF-AE4C-947E-F5653D7BEE0D}"/>
              </a:ext>
            </a:extLst>
          </p:cNvPr>
          <p:cNvSpPr>
            <a:spLocks noGrp="1"/>
          </p:cNvSpPr>
          <p:nvPr>
            <p:ph idx="1"/>
          </p:nvPr>
        </p:nvSpPr>
        <p:spPr/>
        <p:txBody>
          <a:bodyPr/>
          <a:lstStyle/>
          <a:p>
            <a:r>
              <a:rPr lang="en-US" dirty="0"/>
              <a:t>Key concept is effect modification, not effect modifier.</a:t>
            </a:r>
          </a:p>
          <a:p>
            <a:r>
              <a:rPr lang="en-US" dirty="0"/>
              <a:t>Effect modification is different than confounding.</a:t>
            </a:r>
          </a:p>
          <a:p>
            <a:r>
              <a:rPr lang="en-US" dirty="0"/>
              <a:t>Explore effect modification by:</a:t>
            </a:r>
          </a:p>
          <a:p>
            <a:pPr lvl="1"/>
            <a:r>
              <a:rPr lang="en-US" dirty="0"/>
              <a:t>Homogeneity of effects</a:t>
            </a:r>
          </a:p>
          <a:p>
            <a:pPr lvl="1"/>
            <a:r>
              <a:rPr lang="en-US" dirty="0"/>
              <a:t>Observed and expected joint effects</a:t>
            </a:r>
          </a:p>
          <a:p>
            <a:r>
              <a:rPr lang="en-US" dirty="0"/>
              <a:t>Can be on an additive or multiplicative scale (or both).</a:t>
            </a:r>
          </a:p>
          <a:p>
            <a:r>
              <a:rPr lang="en-US" dirty="0"/>
              <a:t>Can be qualitative or quantitative.</a:t>
            </a:r>
          </a:p>
          <a:p>
            <a:r>
              <a:rPr lang="en-US" dirty="0"/>
              <a:t>When there is effect modification, do not pool estimates!</a:t>
            </a:r>
          </a:p>
        </p:txBody>
      </p:sp>
    </p:spTree>
    <p:extLst>
      <p:ext uri="{BB962C8B-B14F-4D97-AF65-F5344CB8AC3E}">
        <p14:creationId xmlns:p14="http://schemas.microsoft.com/office/powerpoint/2010/main" val="350269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2A251-EB72-2348-9EE0-078233A19B42}"/>
              </a:ext>
            </a:extLst>
          </p:cNvPr>
          <p:cNvSpPr>
            <a:spLocks noGrp="1"/>
          </p:cNvSpPr>
          <p:nvPr>
            <p:ph type="title"/>
          </p:nvPr>
        </p:nvSpPr>
        <p:spPr/>
        <p:txBody>
          <a:bodyPr/>
          <a:lstStyle/>
          <a:p>
            <a:r>
              <a:rPr lang="en-US" dirty="0"/>
              <a:t>What is effect modification?</a:t>
            </a:r>
          </a:p>
        </p:txBody>
      </p:sp>
      <p:sp>
        <p:nvSpPr>
          <p:cNvPr id="3" name="Content Placeholder 2">
            <a:extLst>
              <a:ext uri="{FF2B5EF4-FFF2-40B4-BE49-F238E27FC236}">
                <a16:creationId xmlns:a16="http://schemas.microsoft.com/office/drawing/2014/main" id="{D9E085BC-2050-3742-8F38-3A52A126E284}"/>
              </a:ext>
            </a:extLst>
          </p:cNvPr>
          <p:cNvSpPr>
            <a:spLocks noGrp="1"/>
          </p:cNvSpPr>
          <p:nvPr>
            <p:ph idx="1"/>
          </p:nvPr>
        </p:nvSpPr>
        <p:spPr/>
        <p:txBody>
          <a:bodyPr/>
          <a:lstStyle/>
          <a:p>
            <a:r>
              <a:rPr lang="en-US" dirty="0"/>
              <a:t>“Effect” here does </a:t>
            </a:r>
            <a:r>
              <a:rPr lang="en-US" i="1" dirty="0"/>
              <a:t>not</a:t>
            </a:r>
            <a:r>
              <a:rPr lang="en-US" dirty="0"/>
              <a:t> imply causal effect.</a:t>
            </a:r>
          </a:p>
          <a:p>
            <a:endParaRPr lang="en-US" dirty="0"/>
          </a:p>
          <a:p>
            <a:r>
              <a:rPr lang="en-US" dirty="0"/>
              <a:t>Effect modification is </a:t>
            </a:r>
            <a:r>
              <a:rPr lang="en-US" i="1" dirty="0"/>
              <a:t>not</a:t>
            </a:r>
            <a:r>
              <a:rPr lang="en-US" dirty="0"/>
              <a:t> confounding… currently*</a:t>
            </a:r>
          </a:p>
        </p:txBody>
      </p:sp>
      <p:sp>
        <p:nvSpPr>
          <p:cNvPr id="4" name="TextBox 3">
            <a:extLst>
              <a:ext uri="{FF2B5EF4-FFF2-40B4-BE49-F238E27FC236}">
                <a16:creationId xmlns:a16="http://schemas.microsoft.com/office/drawing/2014/main" id="{3C7249B3-0825-C041-A299-C6AD54AD6327}"/>
              </a:ext>
            </a:extLst>
          </p:cNvPr>
          <p:cNvSpPr txBox="1"/>
          <p:nvPr/>
        </p:nvSpPr>
        <p:spPr>
          <a:xfrm>
            <a:off x="323394" y="6492875"/>
            <a:ext cx="11545212" cy="276999"/>
          </a:xfrm>
          <a:prstGeom prst="rect">
            <a:avLst/>
          </a:prstGeom>
          <a:noFill/>
        </p:spPr>
        <p:txBody>
          <a:bodyPr wrap="none" rtlCol="0">
            <a:spAutoFit/>
          </a:bodyPr>
          <a:lstStyle/>
          <a:p>
            <a:r>
              <a:rPr lang="en-US" sz="1200" dirty="0"/>
              <a:t>* Webster-Clark M, Breskin A. Directed Acyclic Graphs, Effect Measure Modification, and Generalizability. </a:t>
            </a:r>
            <a:r>
              <a:rPr lang="en-US" sz="1200" i="1" dirty="0"/>
              <a:t>Am J Epidemiol</a:t>
            </a:r>
            <a:r>
              <a:rPr lang="en-US" sz="1200" dirty="0"/>
              <a:t>. Published online August 25, 2020. doi:10.1093/</a:t>
            </a:r>
            <a:r>
              <a:rPr lang="en-US" sz="1200" dirty="0" err="1"/>
              <a:t>aje</a:t>
            </a:r>
            <a:r>
              <a:rPr lang="en-US" sz="1200" dirty="0"/>
              <a:t>/kwaa185</a:t>
            </a:r>
          </a:p>
        </p:txBody>
      </p:sp>
    </p:spTree>
    <p:extLst>
      <p:ext uri="{BB962C8B-B14F-4D97-AF65-F5344CB8AC3E}">
        <p14:creationId xmlns:p14="http://schemas.microsoft.com/office/powerpoint/2010/main" val="2625087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E2F75D3-4967-C549-9700-A7D601DCB05F}"/>
              </a:ext>
            </a:extLst>
          </p:cNvPr>
          <p:cNvSpPr txBox="1"/>
          <p:nvPr/>
        </p:nvSpPr>
        <p:spPr>
          <a:xfrm>
            <a:off x="3925328" y="3429000"/>
            <a:ext cx="486034" cy="646331"/>
          </a:xfrm>
          <a:prstGeom prst="rect">
            <a:avLst/>
          </a:prstGeom>
          <a:noFill/>
        </p:spPr>
        <p:txBody>
          <a:bodyPr wrap="square" rtlCol="0">
            <a:spAutoFit/>
          </a:bodyPr>
          <a:lstStyle/>
          <a:p>
            <a:pPr algn="ctr"/>
            <a:r>
              <a:rPr lang="en-US" sz="3600" dirty="0"/>
              <a:t>X</a:t>
            </a:r>
          </a:p>
        </p:txBody>
      </p:sp>
      <p:sp>
        <p:nvSpPr>
          <p:cNvPr id="6" name="TextBox 5">
            <a:extLst>
              <a:ext uri="{FF2B5EF4-FFF2-40B4-BE49-F238E27FC236}">
                <a16:creationId xmlns:a16="http://schemas.microsoft.com/office/drawing/2014/main" id="{3571AE78-7A74-5441-B5F6-0A3957BD3451}"/>
              </a:ext>
            </a:extLst>
          </p:cNvPr>
          <p:cNvSpPr txBox="1"/>
          <p:nvPr/>
        </p:nvSpPr>
        <p:spPr>
          <a:xfrm>
            <a:off x="7780637" y="3429000"/>
            <a:ext cx="486034" cy="646331"/>
          </a:xfrm>
          <a:prstGeom prst="rect">
            <a:avLst/>
          </a:prstGeom>
          <a:noFill/>
        </p:spPr>
        <p:txBody>
          <a:bodyPr wrap="square" rtlCol="0">
            <a:spAutoFit/>
          </a:bodyPr>
          <a:lstStyle/>
          <a:p>
            <a:pPr algn="ctr"/>
            <a:r>
              <a:rPr lang="en-US" sz="3600" dirty="0"/>
              <a:t>Y</a:t>
            </a:r>
          </a:p>
        </p:txBody>
      </p:sp>
      <p:cxnSp>
        <p:nvCxnSpPr>
          <p:cNvPr id="9" name="Straight Arrow Connector 8">
            <a:extLst>
              <a:ext uri="{FF2B5EF4-FFF2-40B4-BE49-F238E27FC236}">
                <a16:creationId xmlns:a16="http://schemas.microsoft.com/office/drawing/2014/main" id="{D582476F-D073-DE46-BF38-CC481E5D6B9A}"/>
              </a:ext>
            </a:extLst>
          </p:cNvPr>
          <p:cNvCxnSpPr>
            <a:cxnSpLocks/>
            <a:stCxn id="4" idx="3"/>
            <a:endCxn id="6" idx="1"/>
          </p:cNvCxnSpPr>
          <p:nvPr/>
        </p:nvCxnSpPr>
        <p:spPr>
          <a:xfrm>
            <a:off x="4411362" y="3752166"/>
            <a:ext cx="336927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6779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E2F75D3-4967-C549-9700-A7D601DCB05F}"/>
              </a:ext>
            </a:extLst>
          </p:cNvPr>
          <p:cNvSpPr txBox="1"/>
          <p:nvPr/>
        </p:nvSpPr>
        <p:spPr>
          <a:xfrm>
            <a:off x="3925328" y="3429000"/>
            <a:ext cx="486034" cy="646331"/>
          </a:xfrm>
          <a:prstGeom prst="rect">
            <a:avLst/>
          </a:prstGeom>
          <a:noFill/>
        </p:spPr>
        <p:txBody>
          <a:bodyPr wrap="square" rtlCol="0">
            <a:spAutoFit/>
          </a:bodyPr>
          <a:lstStyle/>
          <a:p>
            <a:pPr algn="ctr"/>
            <a:r>
              <a:rPr lang="en-US" sz="3600" dirty="0"/>
              <a:t>X</a:t>
            </a:r>
          </a:p>
        </p:txBody>
      </p:sp>
      <p:sp>
        <p:nvSpPr>
          <p:cNvPr id="6" name="TextBox 5">
            <a:extLst>
              <a:ext uri="{FF2B5EF4-FFF2-40B4-BE49-F238E27FC236}">
                <a16:creationId xmlns:a16="http://schemas.microsoft.com/office/drawing/2014/main" id="{3571AE78-7A74-5441-B5F6-0A3957BD3451}"/>
              </a:ext>
            </a:extLst>
          </p:cNvPr>
          <p:cNvSpPr txBox="1"/>
          <p:nvPr/>
        </p:nvSpPr>
        <p:spPr>
          <a:xfrm>
            <a:off x="7780637" y="3429000"/>
            <a:ext cx="486034" cy="646331"/>
          </a:xfrm>
          <a:prstGeom prst="rect">
            <a:avLst/>
          </a:prstGeom>
          <a:noFill/>
        </p:spPr>
        <p:txBody>
          <a:bodyPr wrap="square" rtlCol="0">
            <a:spAutoFit/>
          </a:bodyPr>
          <a:lstStyle/>
          <a:p>
            <a:pPr algn="ctr"/>
            <a:r>
              <a:rPr lang="en-US" sz="3600" dirty="0"/>
              <a:t>Y</a:t>
            </a:r>
          </a:p>
        </p:txBody>
      </p:sp>
      <p:cxnSp>
        <p:nvCxnSpPr>
          <p:cNvPr id="9" name="Straight Arrow Connector 8">
            <a:extLst>
              <a:ext uri="{FF2B5EF4-FFF2-40B4-BE49-F238E27FC236}">
                <a16:creationId xmlns:a16="http://schemas.microsoft.com/office/drawing/2014/main" id="{D582476F-D073-DE46-BF38-CC481E5D6B9A}"/>
              </a:ext>
            </a:extLst>
          </p:cNvPr>
          <p:cNvCxnSpPr>
            <a:cxnSpLocks/>
            <a:stCxn id="4" idx="3"/>
            <a:endCxn id="6" idx="1"/>
          </p:cNvCxnSpPr>
          <p:nvPr/>
        </p:nvCxnSpPr>
        <p:spPr>
          <a:xfrm>
            <a:off x="4411362" y="3752166"/>
            <a:ext cx="336927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21F63F1-D4C6-1F45-9B31-C62A01471D13}"/>
              </a:ext>
            </a:extLst>
          </p:cNvPr>
          <p:cNvSpPr txBox="1"/>
          <p:nvPr/>
        </p:nvSpPr>
        <p:spPr>
          <a:xfrm>
            <a:off x="5266109" y="6592865"/>
            <a:ext cx="7059625" cy="276999"/>
          </a:xfrm>
          <a:prstGeom prst="rect">
            <a:avLst/>
          </a:prstGeom>
          <a:noFill/>
        </p:spPr>
        <p:txBody>
          <a:bodyPr wrap="none" rtlCol="0">
            <a:spAutoFit/>
          </a:bodyPr>
          <a:lstStyle/>
          <a:p>
            <a:r>
              <a:rPr lang="en-US" sz="1200" dirty="0"/>
              <a:t>Source: Rothman, Kenneth J.. Modern Epidemiology (p. 71). </a:t>
            </a:r>
            <a:r>
              <a:rPr lang="en-US" sz="1200" dirty="0" err="1"/>
              <a:t>Lippincot</a:t>
            </a:r>
            <a:r>
              <a:rPr lang="en-US" sz="1200" dirty="0"/>
              <a:t> (Wolters Kluwer Health). Kindle Edition. </a:t>
            </a:r>
          </a:p>
        </p:txBody>
      </p:sp>
      <p:sp>
        <p:nvSpPr>
          <p:cNvPr id="10" name="TextBox 9">
            <a:extLst>
              <a:ext uri="{FF2B5EF4-FFF2-40B4-BE49-F238E27FC236}">
                <a16:creationId xmlns:a16="http://schemas.microsoft.com/office/drawing/2014/main" id="{5A6BF5DB-21DC-7246-AA6B-2ACB6A0DF113}"/>
              </a:ext>
            </a:extLst>
          </p:cNvPr>
          <p:cNvSpPr txBox="1"/>
          <p:nvPr/>
        </p:nvSpPr>
        <p:spPr>
          <a:xfrm>
            <a:off x="132673" y="5653493"/>
            <a:ext cx="2986651" cy="923330"/>
          </a:xfrm>
          <a:prstGeom prst="rect">
            <a:avLst/>
          </a:prstGeom>
          <a:noFill/>
        </p:spPr>
        <p:txBody>
          <a:bodyPr wrap="none" rtlCol="0">
            <a:spAutoFit/>
          </a:bodyPr>
          <a:lstStyle/>
          <a:p>
            <a:r>
              <a:rPr lang="en-US" dirty="0"/>
              <a:t>Where: </a:t>
            </a:r>
          </a:p>
          <a:p>
            <a:r>
              <a:rPr lang="en-US" dirty="0"/>
              <a:t>X is exposure to asbestos dust</a:t>
            </a:r>
          </a:p>
          <a:p>
            <a:r>
              <a:rPr lang="en-US" dirty="0"/>
              <a:t>Y is lung cancer</a:t>
            </a:r>
          </a:p>
        </p:txBody>
      </p:sp>
    </p:spTree>
    <p:extLst>
      <p:ext uri="{BB962C8B-B14F-4D97-AF65-F5344CB8AC3E}">
        <p14:creationId xmlns:p14="http://schemas.microsoft.com/office/powerpoint/2010/main" val="2270636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E2F75D3-4967-C549-9700-A7D601DCB05F}"/>
              </a:ext>
            </a:extLst>
          </p:cNvPr>
          <p:cNvSpPr txBox="1"/>
          <p:nvPr/>
        </p:nvSpPr>
        <p:spPr>
          <a:xfrm>
            <a:off x="3925328" y="2033336"/>
            <a:ext cx="486034" cy="646331"/>
          </a:xfrm>
          <a:prstGeom prst="rect">
            <a:avLst/>
          </a:prstGeom>
          <a:noFill/>
        </p:spPr>
        <p:txBody>
          <a:bodyPr wrap="square" rtlCol="0">
            <a:spAutoFit/>
          </a:bodyPr>
          <a:lstStyle/>
          <a:p>
            <a:pPr algn="ctr"/>
            <a:r>
              <a:rPr lang="en-US" sz="3600" dirty="0"/>
              <a:t>X</a:t>
            </a:r>
          </a:p>
        </p:txBody>
      </p:sp>
      <p:sp>
        <p:nvSpPr>
          <p:cNvPr id="6" name="TextBox 5">
            <a:extLst>
              <a:ext uri="{FF2B5EF4-FFF2-40B4-BE49-F238E27FC236}">
                <a16:creationId xmlns:a16="http://schemas.microsoft.com/office/drawing/2014/main" id="{3571AE78-7A74-5441-B5F6-0A3957BD3451}"/>
              </a:ext>
            </a:extLst>
          </p:cNvPr>
          <p:cNvSpPr txBox="1"/>
          <p:nvPr/>
        </p:nvSpPr>
        <p:spPr>
          <a:xfrm>
            <a:off x="7780637" y="2033336"/>
            <a:ext cx="486034" cy="646331"/>
          </a:xfrm>
          <a:prstGeom prst="rect">
            <a:avLst/>
          </a:prstGeom>
          <a:noFill/>
        </p:spPr>
        <p:txBody>
          <a:bodyPr wrap="square" rtlCol="0">
            <a:spAutoFit/>
          </a:bodyPr>
          <a:lstStyle/>
          <a:p>
            <a:pPr algn="ctr"/>
            <a:r>
              <a:rPr lang="en-US" sz="3600" dirty="0"/>
              <a:t>Y</a:t>
            </a:r>
          </a:p>
        </p:txBody>
      </p:sp>
      <p:cxnSp>
        <p:nvCxnSpPr>
          <p:cNvPr id="9" name="Straight Arrow Connector 8">
            <a:extLst>
              <a:ext uri="{FF2B5EF4-FFF2-40B4-BE49-F238E27FC236}">
                <a16:creationId xmlns:a16="http://schemas.microsoft.com/office/drawing/2014/main" id="{D582476F-D073-DE46-BF38-CC481E5D6B9A}"/>
              </a:ext>
            </a:extLst>
          </p:cNvPr>
          <p:cNvCxnSpPr>
            <a:cxnSpLocks/>
            <a:stCxn id="4" idx="3"/>
            <a:endCxn id="6" idx="1"/>
          </p:cNvCxnSpPr>
          <p:nvPr/>
        </p:nvCxnSpPr>
        <p:spPr>
          <a:xfrm>
            <a:off x="4411362" y="2356502"/>
            <a:ext cx="336927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8" name="Table 4">
            <a:extLst>
              <a:ext uri="{FF2B5EF4-FFF2-40B4-BE49-F238E27FC236}">
                <a16:creationId xmlns:a16="http://schemas.microsoft.com/office/drawing/2014/main" id="{637C89C3-3FF5-8341-8D92-2F424C9205CF}"/>
              </a:ext>
            </a:extLst>
          </p:cNvPr>
          <p:cNvGraphicFramePr>
            <a:graphicFrameLocks noGrp="1"/>
          </p:cNvGraphicFramePr>
          <p:nvPr>
            <p:ph idx="1"/>
            <p:extLst>
              <p:ext uri="{D42A27DB-BD31-4B8C-83A1-F6EECF244321}">
                <p14:modId xmlns:p14="http://schemas.microsoft.com/office/powerpoint/2010/main" val="1524735662"/>
              </p:ext>
            </p:extLst>
          </p:nvPr>
        </p:nvGraphicFramePr>
        <p:xfrm>
          <a:off x="1894973" y="3022315"/>
          <a:ext cx="8402052" cy="1584960"/>
        </p:xfrm>
        <a:graphic>
          <a:graphicData uri="http://schemas.openxmlformats.org/drawingml/2006/table">
            <a:tbl>
              <a:tblPr firstRow="1" bandRow="1">
                <a:tableStyleId>{8799B23B-EC83-4686-B30A-512413B5E67A}</a:tableStyleId>
              </a:tblPr>
              <a:tblGrid>
                <a:gridCol w="2100513">
                  <a:extLst>
                    <a:ext uri="{9D8B030D-6E8A-4147-A177-3AD203B41FA5}">
                      <a16:colId xmlns:a16="http://schemas.microsoft.com/office/drawing/2014/main" val="3071653224"/>
                    </a:ext>
                  </a:extLst>
                </a:gridCol>
                <a:gridCol w="2100513">
                  <a:extLst>
                    <a:ext uri="{9D8B030D-6E8A-4147-A177-3AD203B41FA5}">
                      <a16:colId xmlns:a16="http://schemas.microsoft.com/office/drawing/2014/main" val="4102366795"/>
                    </a:ext>
                  </a:extLst>
                </a:gridCol>
                <a:gridCol w="2100513">
                  <a:extLst>
                    <a:ext uri="{9D8B030D-6E8A-4147-A177-3AD203B41FA5}">
                      <a16:colId xmlns:a16="http://schemas.microsoft.com/office/drawing/2014/main" val="1806218394"/>
                    </a:ext>
                  </a:extLst>
                </a:gridCol>
                <a:gridCol w="2100513">
                  <a:extLst>
                    <a:ext uri="{9D8B030D-6E8A-4147-A177-3AD203B41FA5}">
                      <a16:colId xmlns:a16="http://schemas.microsoft.com/office/drawing/2014/main" val="3420696847"/>
                    </a:ext>
                  </a:extLst>
                </a:gridCol>
              </a:tblGrid>
              <a:tr h="370840">
                <a:tc>
                  <a:txBody>
                    <a:bodyPr/>
                    <a:lstStyle/>
                    <a:p>
                      <a:endParaRPr lang="en-US" sz="2000" dirty="0"/>
                    </a:p>
                  </a:txBody>
                  <a:tcPr/>
                </a:tc>
                <a:tc>
                  <a:txBody>
                    <a:bodyPr/>
                    <a:lstStyle/>
                    <a:p>
                      <a:pPr algn="ctr"/>
                      <a:r>
                        <a:rPr lang="en-US" sz="2000" b="0" dirty="0"/>
                        <a:t>Lung Cancer +</a:t>
                      </a:r>
                    </a:p>
                  </a:txBody>
                  <a:tcPr/>
                </a:tc>
                <a:tc>
                  <a:txBody>
                    <a:bodyPr/>
                    <a:lstStyle/>
                    <a:p>
                      <a:pPr algn="ctr"/>
                      <a:r>
                        <a:rPr lang="en-US" sz="2000" b="0" dirty="0"/>
                        <a:t>Lung Cancer -</a:t>
                      </a:r>
                    </a:p>
                  </a:txBody>
                  <a:tcPr/>
                </a:tc>
                <a:tc>
                  <a:txBody>
                    <a:bodyPr/>
                    <a:lstStyle/>
                    <a:p>
                      <a:endParaRPr lang="en-US" sz="2000" dirty="0"/>
                    </a:p>
                  </a:txBody>
                  <a:tcPr/>
                </a:tc>
                <a:extLst>
                  <a:ext uri="{0D108BD9-81ED-4DB2-BD59-A6C34878D82A}">
                    <a16:rowId xmlns:a16="http://schemas.microsoft.com/office/drawing/2014/main" val="805522592"/>
                  </a:ext>
                </a:extLst>
              </a:tr>
              <a:tr h="370840">
                <a:tc>
                  <a:txBody>
                    <a:bodyPr/>
                    <a:lstStyle/>
                    <a:p>
                      <a:r>
                        <a:rPr lang="en-US" sz="2000" dirty="0"/>
                        <a:t>Asbestos +</a:t>
                      </a:r>
                    </a:p>
                  </a:txBody>
                  <a:tcPr/>
                </a:tc>
                <a:tc>
                  <a:txBody>
                    <a:bodyPr/>
                    <a:lstStyle/>
                    <a:p>
                      <a:pPr algn="ctr"/>
                      <a:r>
                        <a:rPr lang="en-US" sz="2000" dirty="0"/>
                        <a:t>23</a:t>
                      </a:r>
                    </a:p>
                  </a:txBody>
                  <a:tcPr/>
                </a:tc>
                <a:tc>
                  <a:txBody>
                    <a:bodyPr/>
                    <a:lstStyle/>
                    <a:p>
                      <a:pPr algn="ctr"/>
                      <a:r>
                        <a:rPr lang="en-US" sz="2000" dirty="0"/>
                        <a:t>1,977</a:t>
                      </a:r>
                    </a:p>
                  </a:txBody>
                  <a:tcPr/>
                </a:tc>
                <a:tc>
                  <a:txBody>
                    <a:bodyPr/>
                    <a:lstStyle/>
                    <a:p>
                      <a:pPr algn="ctr"/>
                      <a:r>
                        <a:rPr lang="en-US" sz="2000" dirty="0"/>
                        <a:t>2,000</a:t>
                      </a:r>
                    </a:p>
                  </a:txBody>
                  <a:tcPr/>
                </a:tc>
                <a:extLst>
                  <a:ext uri="{0D108BD9-81ED-4DB2-BD59-A6C34878D82A}">
                    <a16:rowId xmlns:a16="http://schemas.microsoft.com/office/drawing/2014/main" val="266549803"/>
                  </a:ext>
                </a:extLst>
              </a:tr>
              <a:tr h="370840">
                <a:tc>
                  <a:txBody>
                    <a:bodyPr/>
                    <a:lstStyle/>
                    <a:p>
                      <a:r>
                        <a:rPr lang="en-US" sz="2000" dirty="0"/>
                        <a:t>Asbestos -</a:t>
                      </a:r>
                    </a:p>
                  </a:txBody>
                  <a:tcPr/>
                </a:tc>
                <a:tc>
                  <a:txBody>
                    <a:bodyPr/>
                    <a:lstStyle/>
                    <a:p>
                      <a:pPr algn="ctr"/>
                      <a:r>
                        <a:rPr lang="en-US" sz="2000" dirty="0"/>
                        <a:t>11</a:t>
                      </a:r>
                    </a:p>
                  </a:txBody>
                  <a:tcPr/>
                </a:tc>
                <a:tc>
                  <a:txBody>
                    <a:bodyPr/>
                    <a:lstStyle/>
                    <a:p>
                      <a:pPr algn="ctr"/>
                      <a:r>
                        <a:rPr lang="en-US" sz="2000" dirty="0"/>
                        <a:t>1,989</a:t>
                      </a:r>
                    </a:p>
                  </a:txBody>
                  <a:tcPr/>
                </a:tc>
                <a:tc>
                  <a:txBody>
                    <a:bodyPr/>
                    <a:lstStyle/>
                    <a:p>
                      <a:pPr algn="ctr"/>
                      <a:r>
                        <a:rPr lang="en-US" sz="2000" dirty="0"/>
                        <a:t>2,000</a:t>
                      </a:r>
                    </a:p>
                  </a:txBody>
                  <a:tcPr/>
                </a:tc>
                <a:extLst>
                  <a:ext uri="{0D108BD9-81ED-4DB2-BD59-A6C34878D82A}">
                    <a16:rowId xmlns:a16="http://schemas.microsoft.com/office/drawing/2014/main" val="1199748931"/>
                  </a:ext>
                </a:extLst>
              </a:tr>
              <a:tr h="370840">
                <a:tc gridSpan="4">
                  <a:txBody>
                    <a:bodyPr/>
                    <a:lstStyle/>
                    <a:p>
                      <a:pPr algn="ctr"/>
                      <a:r>
                        <a:rPr lang="en-US" sz="2000" b="1" dirty="0"/>
                        <a:t>RR = (23 / 2,000) / (11 / 2,000) = 2.09</a:t>
                      </a:r>
                    </a:p>
                  </a:txBody>
                  <a:tcPr/>
                </a:tc>
                <a:tc hMerge="1">
                  <a:txBody>
                    <a:bodyPr/>
                    <a:lstStyle/>
                    <a:p>
                      <a:endParaRPr lang="en-US" sz="2000" dirty="0"/>
                    </a:p>
                  </a:txBody>
                  <a:tcPr/>
                </a:tc>
                <a:tc hMerge="1">
                  <a:txBody>
                    <a:bodyPr/>
                    <a:lstStyle/>
                    <a:p>
                      <a:endParaRPr lang="en-US" sz="2000" dirty="0"/>
                    </a:p>
                  </a:txBody>
                  <a:tcPr/>
                </a:tc>
                <a:tc hMerge="1">
                  <a:txBody>
                    <a:bodyPr/>
                    <a:lstStyle/>
                    <a:p>
                      <a:endParaRPr lang="en-US" sz="2000" dirty="0"/>
                    </a:p>
                  </a:txBody>
                  <a:tcPr/>
                </a:tc>
                <a:extLst>
                  <a:ext uri="{0D108BD9-81ED-4DB2-BD59-A6C34878D82A}">
                    <a16:rowId xmlns:a16="http://schemas.microsoft.com/office/drawing/2014/main" val="790723229"/>
                  </a:ext>
                </a:extLst>
              </a:tr>
            </a:tbl>
          </a:graphicData>
        </a:graphic>
      </p:graphicFrame>
      <p:sp>
        <p:nvSpPr>
          <p:cNvPr id="10" name="TextBox 9">
            <a:extLst>
              <a:ext uri="{FF2B5EF4-FFF2-40B4-BE49-F238E27FC236}">
                <a16:creationId xmlns:a16="http://schemas.microsoft.com/office/drawing/2014/main" id="{F865F349-3E52-5C49-A793-8D02DF794E52}"/>
              </a:ext>
            </a:extLst>
          </p:cNvPr>
          <p:cNvSpPr txBox="1"/>
          <p:nvPr/>
        </p:nvSpPr>
        <p:spPr>
          <a:xfrm>
            <a:off x="5266109" y="6592865"/>
            <a:ext cx="7059625" cy="276999"/>
          </a:xfrm>
          <a:prstGeom prst="rect">
            <a:avLst/>
          </a:prstGeom>
          <a:noFill/>
        </p:spPr>
        <p:txBody>
          <a:bodyPr wrap="none" rtlCol="0">
            <a:spAutoFit/>
          </a:bodyPr>
          <a:lstStyle/>
          <a:p>
            <a:r>
              <a:rPr lang="en-US" sz="1200" dirty="0"/>
              <a:t>Source: Rothman, Kenneth J.. Modern Epidemiology (p. 71). </a:t>
            </a:r>
            <a:r>
              <a:rPr lang="en-US" sz="1200" dirty="0" err="1"/>
              <a:t>Lippincot</a:t>
            </a:r>
            <a:r>
              <a:rPr lang="en-US" sz="1200" dirty="0"/>
              <a:t> (Wolters Kluwer Health). Kindle Edition. </a:t>
            </a:r>
          </a:p>
        </p:txBody>
      </p:sp>
      <p:sp>
        <p:nvSpPr>
          <p:cNvPr id="12" name="TextBox 11">
            <a:extLst>
              <a:ext uri="{FF2B5EF4-FFF2-40B4-BE49-F238E27FC236}">
                <a16:creationId xmlns:a16="http://schemas.microsoft.com/office/drawing/2014/main" id="{AA447727-5484-6344-9E05-62D01EC56EAB}"/>
              </a:ext>
            </a:extLst>
          </p:cNvPr>
          <p:cNvSpPr txBox="1"/>
          <p:nvPr/>
        </p:nvSpPr>
        <p:spPr>
          <a:xfrm>
            <a:off x="132673" y="5653493"/>
            <a:ext cx="2986651" cy="923330"/>
          </a:xfrm>
          <a:prstGeom prst="rect">
            <a:avLst/>
          </a:prstGeom>
          <a:noFill/>
        </p:spPr>
        <p:txBody>
          <a:bodyPr wrap="none" rtlCol="0">
            <a:spAutoFit/>
          </a:bodyPr>
          <a:lstStyle/>
          <a:p>
            <a:r>
              <a:rPr lang="en-US" dirty="0"/>
              <a:t>Where: </a:t>
            </a:r>
          </a:p>
          <a:p>
            <a:r>
              <a:rPr lang="en-US" dirty="0"/>
              <a:t>X is exposure to asbestos dust</a:t>
            </a:r>
          </a:p>
          <a:p>
            <a:r>
              <a:rPr lang="en-US" dirty="0"/>
              <a:t>Y is lung cancer</a:t>
            </a:r>
          </a:p>
        </p:txBody>
      </p:sp>
    </p:spTree>
    <p:extLst>
      <p:ext uri="{BB962C8B-B14F-4D97-AF65-F5344CB8AC3E}">
        <p14:creationId xmlns:p14="http://schemas.microsoft.com/office/powerpoint/2010/main" val="4215845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E2F75D3-4967-C549-9700-A7D601DCB05F}"/>
              </a:ext>
            </a:extLst>
          </p:cNvPr>
          <p:cNvSpPr txBox="1"/>
          <p:nvPr/>
        </p:nvSpPr>
        <p:spPr>
          <a:xfrm>
            <a:off x="3925328" y="2033336"/>
            <a:ext cx="486034" cy="646331"/>
          </a:xfrm>
          <a:prstGeom prst="rect">
            <a:avLst/>
          </a:prstGeom>
          <a:noFill/>
        </p:spPr>
        <p:txBody>
          <a:bodyPr wrap="square" rtlCol="0">
            <a:spAutoFit/>
          </a:bodyPr>
          <a:lstStyle/>
          <a:p>
            <a:pPr algn="ctr"/>
            <a:r>
              <a:rPr lang="en-US" sz="3600" dirty="0"/>
              <a:t>X</a:t>
            </a:r>
          </a:p>
        </p:txBody>
      </p:sp>
      <p:sp>
        <p:nvSpPr>
          <p:cNvPr id="6" name="TextBox 5">
            <a:extLst>
              <a:ext uri="{FF2B5EF4-FFF2-40B4-BE49-F238E27FC236}">
                <a16:creationId xmlns:a16="http://schemas.microsoft.com/office/drawing/2014/main" id="{3571AE78-7A74-5441-B5F6-0A3957BD3451}"/>
              </a:ext>
            </a:extLst>
          </p:cNvPr>
          <p:cNvSpPr txBox="1"/>
          <p:nvPr/>
        </p:nvSpPr>
        <p:spPr>
          <a:xfrm>
            <a:off x="7780637" y="2033336"/>
            <a:ext cx="486034" cy="646331"/>
          </a:xfrm>
          <a:prstGeom prst="rect">
            <a:avLst/>
          </a:prstGeom>
          <a:noFill/>
        </p:spPr>
        <p:txBody>
          <a:bodyPr wrap="square" rtlCol="0">
            <a:spAutoFit/>
          </a:bodyPr>
          <a:lstStyle/>
          <a:p>
            <a:pPr algn="ctr"/>
            <a:r>
              <a:rPr lang="en-US" sz="3600" dirty="0"/>
              <a:t>Y</a:t>
            </a:r>
          </a:p>
        </p:txBody>
      </p:sp>
      <p:cxnSp>
        <p:nvCxnSpPr>
          <p:cNvPr id="9" name="Straight Arrow Connector 8">
            <a:extLst>
              <a:ext uri="{FF2B5EF4-FFF2-40B4-BE49-F238E27FC236}">
                <a16:creationId xmlns:a16="http://schemas.microsoft.com/office/drawing/2014/main" id="{D582476F-D073-DE46-BF38-CC481E5D6B9A}"/>
              </a:ext>
            </a:extLst>
          </p:cNvPr>
          <p:cNvCxnSpPr>
            <a:cxnSpLocks/>
            <a:stCxn id="4" idx="3"/>
            <a:endCxn id="6" idx="1"/>
          </p:cNvCxnSpPr>
          <p:nvPr/>
        </p:nvCxnSpPr>
        <p:spPr>
          <a:xfrm>
            <a:off x="4411362" y="2356502"/>
            <a:ext cx="336927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865F349-3E52-5C49-A793-8D02DF794E52}"/>
              </a:ext>
            </a:extLst>
          </p:cNvPr>
          <p:cNvSpPr txBox="1"/>
          <p:nvPr/>
        </p:nvSpPr>
        <p:spPr>
          <a:xfrm>
            <a:off x="5266109" y="6592865"/>
            <a:ext cx="7059625" cy="276999"/>
          </a:xfrm>
          <a:prstGeom prst="rect">
            <a:avLst/>
          </a:prstGeom>
          <a:noFill/>
        </p:spPr>
        <p:txBody>
          <a:bodyPr wrap="none" rtlCol="0">
            <a:spAutoFit/>
          </a:bodyPr>
          <a:lstStyle/>
          <a:p>
            <a:r>
              <a:rPr lang="en-US" sz="1200" dirty="0"/>
              <a:t>Source: Rothman, Kenneth J.. Modern Epidemiology (p. 71). </a:t>
            </a:r>
            <a:r>
              <a:rPr lang="en-US" sz="1200" dirty="0" err="1"/>
              <a:t>Lippincot</a:t>
            </a:r>
            <a:r>
              <a:rPr lang="en-US" sz="1200" dirty="0"/>
              <a:t> (Wolters Kluwer Health). Kindle Edition. </a:t>
            </a:r>
          </a:p>
        </p:txBody>
      </p:sp>
      <p:sp>
        <p:nvSpPr>
          <p:cNvPr id="11" name="TextBox 10">
            <a:extLst>
              <a:ext uri="{FF2B5EF4-FFF2-40B4-BE49-F238E27FC236}">
                <a16:creationId xmlns:a16="http://schemas.microsoft.com/office/drawing/2014/main" id="{5618D464-8388-4A4E-AEC4-4519B0D48C18}"/>
              </a:ext>
            </a:extLst>
          </p:cNvPr>
          <p:cNvSpPr txBox="1"/>
          <p:nvPr/>
        </p:nvSpPr>
        <p:spPr>
          <a:xfrm>
            <a:off x="132673" y="5653493"/>
            <a:ext cx="2986651" cy="1200329"/>
          </a:xfrm>
          <a:prstGeom prst="rect">
            <a:avLst/>
          </a:prstGeom>
          <a:noFill/>
        </p:spPr>
        <p:txBody>
          <a:bodyPr wrap="none" rtlCol="0">
            <a:spAutoFit/>
          </a:bodyPr>
          <a:lstStyle/>
          <a:p>
            <a:r>
              <a:rPr lang="en-US" dirty="0"/>
              <a:t>Where: </a:t>
            </a:r>
          </a:p>
          <a:p>
            <a:r>
              <a:rPr lang="en-US" dirty="0"/>
              <a:t>X is exposure to asbestos dust</a:t>
            </a:r>
          </a:p>
          <a:p>
            <a:r>
              <a:rPr lang="en-US" dirty="0"/>
              <a:t>Y is lung cancer</a:t>
            </a:r>
          </a:p>
          <a:p>
            <a:r>
              <a:rPr lang="en-US" dirty="0"/>
              <a:t>Z is cigarette smoking</a:t>
            </a:r>
          </a:p>
        </p:txBody>
      </p:sp>
      <p:sp>
        <p:nvSpPr>
          <p:cNvPr id="13" name="TextBox 12">
            <a:extLst>
              <a:ext uri="{FF2B5EF4-FFF2-40B4-BE49-F238E27FC236}">
                <a16:creationId xmlns:a16="http://schemas.microsoft.com/office/drawing/2014/main" id="{85EC51D4-BF6F-7546-949E-52BD0AA4E250}"/>
              </a:ext>
            </a:extLst>
          </p:cNvPr>
          <p:cNvSpPr txBox="1"/>
          <p:nvPr/>
        </p:nvSpPr>
        <p:spPr>
          <a:xfrm>
            <a:off x="5766467" y="3666770"/>
            <a:ext cx="659063" cy="646331"/>
          </a:xfrm>
          <a:prstGeom prst="rect">
            <a:avLst/>
          </a:prstGeom>
          <a:noFill/>
        </p:spPr>
        <p:txBody>
          <a:bodyPr wrap="square" rtlCol="0">
            <a:spAutoFit/>
          </a:bodyPr>
          <a:lstStyle/>
          <a:p>
            <a:pPr algn="ctr"/>
            <a:r>
              <a:rPr lang="en-US" sz="3600" dirty="0"/>
              <a:t>Z</a:t>
            </a:r>
          </a:p>
        </p:txBody>
      </p:sp>
      <p:cxnSp>
        <p:nvCxnSpPr>
          <p:cNvPr id="14" name="Straight Arrow Connector 13">
            <a:extLst>
              <a:ext uri="{FF2B5EF4-FFF2-40B4-BE49-F238E27FC236}">
                <a16:creationId xmlns:a16="http://schemas.microsoft.com/office/drawing/2014/main" id="{D87FE38C-45EE-9546-AF6C-E66061D2116A}"/>
              </a:ext>
            </a:extLst>
          </p:cNvPr>
          <p:cNvCxnSpPr>
            <a:cxnSpLocks/>
            <a:stCxn id="13" idx="0"/>
            <a:endCxn id="6" idx="1"/>
          </p:cNvCxnSpPr>
          <p:nvPr/>
        </p:nvCxnSpPr>
        <p:spPr>
          <a:xfrm flipV="1">
            <a:off x="6095999" y="2356502"/>
            <a:ext cx="1684638" cy="131026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1078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E2F75D3-4967-C549-9700-A7D601DCB05F}"/>
              </a:ext>
            </a:extLst>
          </p:cNvPr>
          <p:cNvSpPr txBox="1"/>
          <p:nvPr/>
        </p:nvSpPr>
        <p:spPr>
          <a:xfrm>
            <a:off x="1603254" y="2058963"/>
            <a:ext cx="486034" cy="646331"/>
          </a:xfrm>
          <a:prstGeom prst="rect">
            <a:avLst/>
          </a:prstGeom>
          <a:noFill/>
        </p:spPr>
        <p:txBody>
          <a:bodyPr wrap="square" rtlCol="0">
            <a:spAutoFit/>
          </a:bodyPr>
          <a:lstStyle/>
          <a:p>
            <a:pPr algn="ctr"/>
            <a:r>
              <a:rPr lang="en-US" sz="3600" dirty="0"/>
              <a:t>X</a:t>
            </a:r>
          </a:p>
        </p:txBody>
      </p:sp>
      <p:sp>
        <p:nvSpPr>
          <p:cNvPr id="6" name="TextBox 5">
            <a:extLst>
              <a:ext uri="{FF2B5EF4-FFF2-40B4-BE49-F238E27FC236}">
                <a16:creationId xmlns:a16="http://schemas.microsoft.com/office/drawing/2014/main" id="{3571AE78-7A74-5441-B5F6-0A3957BD3451}"/>
              </a:ext>
            </a:extLst>
          </p:cNvPr>
          <p:cNvSpPr txBox="1"/>
          <p:nvPr/>
        </p:nvSpPr>
        <p:spPr>
          <a:xfrm>
            <a:off x="3707374" y="2058962"/>
            <a:ext cx="486034" cy="646331"/>
          </a:xfrm>
          <a:prstGeom prst="rect">
            <a:avLst/>
          </a:prstGeom>
          <a:noFill/>
        </p:spPr>
        <p:txBody>
          <a:bodyPr wrap="square" rtlCol="0">
            <a:spAutoFit/>
          </a:bodyPr>
          <a:lstStyle/>
          <a:p>
            <a:pPr algn="ctr"/>
            <a:r>
              <a:rPr lang="en-US" sz="3600" dirty="0"/>
              <a:t>Y</a:t>
            </a:r>
          </a:p>
        </p:txBody>
      </p:sp>
      <p:cxnSp>
        <p:nvCxnSpPr>
          <p:cNvPr id="9" name="Straight Arrow Connector 8">
            <a:extLst>
              <a:ext uri="{FF2B5EF4-FFF2-40B4-BE49-F238E27FC236}">
                <a16:creationId xmlns:a16="http://schemas.microsoft.com/office/drawing/2014/main" id="{D582476F-D073-DE46-BF38-CC481E5D6B9A}"/>
              </a:ext>
            </a:extLst>
          </p:cNvPr>
          <p:cNvCxnSpPr>
            <a:cxnSpLocks/>
            <a:stCxn id="4" idx="3"/>
            <a:endCxn id="6" idx="1"/>
          </p:cNvCxnSpPr>
          <p:nvPr/>
        </p:nvCxnSpPr>
        <p:spPr>
          <a:xfrm flipV="1">
            <a:off x="2089288" y="2382128"/>
            <a:ext cx="1618086"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62CAF1E-F4E4-3549-88A4-4C1826A950E3}"/>
              </a:ext>
            </a:extLst>
          </p:cNvPr>
          <p:cNvSpPr txBox="1"/>
          <p:nvPr/>
        </p:nvSpPr>
        <p:spPr>
          <a:xfrm>
            <a:off x="132673" y="5653493"/>
            <a:ext cx="2986651" cy="1200329"/>
          </a:xfrm>
          <a:prstGeom prst="rect">
            <a:avLst/>
          </a:prstGeom>
          <a:noFill/>
        </p:spPr>
        <p:txBody>
          <a:bodyPr wrap="none" rtlCol="0">
            <a:spAutoFit/>
          </a:bodyPr>
          <a:lstStyle/>
          <a:p>
            <a:r>
              <a:rPr lang="en-US" dirty="0"/>
              <a:t>Where: </a:t>
            </a:r>
          </a:p>
          <a:p>
            <a:r>
              <a:rPr lang="en-US" dirty="0"/>
              <a:t>X is exposure to asbestos dust</a:t>
            </a:r>
          </a:p>
          <a:p>
            <a:r>
              <a:rPr lang="en-US" dirty="0"/>
              <a:t>Y is lung cancer</a:t>
            </a:r>
          </a:p>
          <a:p>
            <a:r>
              <a:rPr lang="en-US" dirty="0"/>
              <a:t>Z is cigarette smoking</a:t>
            </a:r>
          </a:p>
        </p:txBody>
      </p:sp>
      <p:sp>
        <p:nvSpPr>
          <p:cNvPr id="8" name="TextBox 7">
            <a:extLst>
              <a:ext uri="{FF2B5EF4-FFF2-40B4-BE49-F238E27FC236}">
                <a16:creationId xmlns:a16="http://schemas.microsoft.com/office/drawing/2014/main" id="{4C1AA1DC-1C69-B74D-BD31-590B722713DB}"/>
              </a:ext>
            </a:extLst>
          </p:cNvPr>
          <p:cNvSpPr txBox="1"/>
          <p:nvPr/>
        </p:nvSpPr>
        <p:spPr>
          <a:xfrm>
            <a:off x="5266109" y="6592865"/>
            <a:ext cx="7059625" cy="276999"/>
          </a:xfrm>
          <a:prstGeom prst="rect">
            <a:avLst/>
          </a:prstGeom>
          <a:noFill/>
        </p:spPr>
        <p:txBody>
          <a:bodyPr wrap="none" rtlCol="0">
            <a:spAutoFit/>
          </a:bodyPr>
          <a:lstStyle/>
          <a:p>
            <a:r>
              <a:rPr lang="en-US" sz="1200" dirty="0"/>
              <a:t>Source: Rothman, Kenneth J.. Modern Epidemiology (p. 71). </a:t>
            </a:r>
            <a:r>
              <a:rPr lang="en-US" sz="1200" dirty="0" err="1"/>
              <a:t>Lippincot</a:t>
            </a:r>
            <a:r>
              <a:rPr lang="en-US" sz="1200" dirty="0"/>
              <a:t> (Wolters Kluwer Health). Kindle Edition. </a:t>
            </a:r>
          </a:p>
        </p:txBody>
      </p:sp>
      <p:sp>
        <p:nvSpPr>
          <p:cNvPr id="10" name="TextBox 9">
            <a:extLst>
              <a:ext uri="{FF2B5EF4-FFF2-40B4-BE49-F238E27FC236}">
                <a16:creationId xmlns:a16="http://schemas.microsoft.com/office/drawing/2014/main" id="{824E2E0C-3A29-9949-A066-2C1F0A4700F4}"/>
              </a:ext>
            </a:extLst>
          </p:cNvPr>
          <p:cNvSpPr txBox="1"/>
          <p:nvPr/>
        </p:nvSpPr>
        <p:spPr>
          <a:xfrm>
            <a:off x="1544727" y="412849"/>
            <a:ext cx="2727157" cy="646331"/>
          </a:xfrm>
          <a:prstGeom prst="rect">
            <a:avLst/>
          </a:prstGeom>
          <a:noFill/>
        </p:spPr>
        <p:txBody>
          <a:bodyPr wrap="square" rtlCol="0">
            <a:spAutoFit/>
          </a:bodyPr>
          <a:lstStyle/>
          <a:p>
            <a:pPr algn="ctr"/>
            <a:r>
              <a:rPr lang="en-US" sz="3600" dirty="0"/>
              <a:t>Smokers (Z+)</a:t>
            </a:r>
          </a:p>
        </p:txBody>
      </p:sp>
      <p:sp>
        <p:nvSpPr>
          <p:cNvPr id="11" name="TextBox 10">
            <a:extLst>
              <a:ext uri="{FF2B5EF4-FFF2-40B4-BE49-F238E27FC236}">
                <a16:creationId xmlns:a16="http://schemas.microsoft.com/office/drawing/2014/main" id="{E16ADD13-DBF7-8E42-B719-EFE3824DD1B3}"/>
              </a:ext>
            </a:extLst>
          </p:cNvPr>
          <p:cNvSpPr txBox="1"/>
          <p:nvPr/>
        </p:nvSpPr>
        <p:spPr>
          <a:xfrm>
            <a:off x="8009949" y="2058963"/>
            <a:ext cx="486034" cy="646331"/>
          </a:xfrm>
          <a:prstGeom prst="rect">
            <a:avLst/>
          </a:prstGeom>
          <a:noFill/>
        </p:spPr>
        <p:txBody>
          <a:bodyPr wrap="square" rtlCol="0">
            <a:spAutoFit/>
          </a:bodyPr>
          <a:lstStyle/>
          <a:p>
            <a:pPr algn="ctr"/>
            <a:r>
              <a:rPr lang="en-US" sz="3600" dirty="0"/>
              <a:t>X</a:t>
            </a:r>
          </a:p>
        </p:txBody>
      </p:sp>
      <p:sp>
        <p:nvSpPr>
          <p:cNvPr id="12" name="TextBox 11">
            <a:extLst>
              <a:ext uri="{FF2B5EF4-FFF2-40B4-BE49-F238E27FC236}">
                <a16:creationId xmlns:a16="http://schemas.microsoft.com/office/drawing/2014/main" id="{72C915DA-1407-AF45-9177-584C1E07160B}"/>
              </a:ext>
            </a:extLst>
          </p:cNvPr>
          <p:cNvSpPr txBox="1"/>
          <p:nvPr/>
        </p:nvSpPr>
        <p:spPr>
          <a:xfrm>
            <a:off x="10114069" y="2058962"/>
            <a:ext cx="486034" cy="646331"/>
          </a:xfrm>
          <a:prstGeom prst="rect">
            <a:avLst/>
          </a:prstGeom>
          <a:noFill/>
        </p:spPr>
        <p:txBody>
          <a:bodyPr wrap="square" rtlCol="0">
            <a:spAutoFit/>
          </a:bodyPr>
          <a:lstStyle/>
          <a:p>
            <a:pPr algn="ctr"/>
            <a:r>
              <a:rPr lang="en-US" sz="3600" dirty="0"/>
              <a:t>Y</a:t>
            </a:r>
          </a:p>
        </p:txBody>
      </p:sp>
      <p:cxnSp>
        <p:nvCxnSpPr>
          <p:cNvPr id="13" name="Straight Arrow Connector 12">
            <a:extLst>
              <a:ext uri="{FF2B5EF4-FFF2-40B4-BE49-F238E27FC236}">
                <a16:creationId xmlns:a16="http://schemas.microsoft.com/office/drawing/2014/main" id="{011C273B-FDA0-AD4A-BE2D-3AD1838C91A2}"/>
              </a:ext>
            </a:extLst>
          </p:cNvPr>
          <p:cNvCxnSpPr>
            <a:cxnSpLocks/>
            <a:stCxn id="11" idx="3"/>
            <a:endCxn id="12" idx="1"/>
          </p:cNvCxnSpPr>
          <p:nvPr/>
        </p:nvCxnSpPr>
        <p:spPr>
          <a:xfrm flipV="1">
            <a:off x="8495983" y="2382128"/>
            <a:ext cx="1618086"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842C9E6-AE2D-424D-97A7-9A40ADE58BD6}"/>
              </a:ext>
            </a:extLst>
          </p:cNvPr>
          <p:cNvSpPr txBox="1"/>
          <p:nvPr/>
        </p:nvSpPr>
        <p:spPr>
          <a:xfrm>
            <a:off x="7580022" y="435160"/>
            <a:ext cx="3450008" cy="646331"/>
          </a:xfrm>
          <a:prstGeom prst="rect">
            <a:avLst/>
          </a:prstGeom>
          <a:noFill/>
        </p:spPr>
        <p:txBody>
          <a:bodyPr wrap="square" rtlCol="0">
            <a:spAutoFit/>
          </a:bodyPr>
          <a:lstStyle/>
          <a:p>
            <a:pPr algn="ctr"/>
            <a:r>
              <a:rPr lang="en-US" sz="3600" dirty="0"/>
              <a:t>Non-smokers (Z-)</a:t>
            </a:r>
          </a:p>
        </p:txBody>
      </p:sp>
      <p:graphicFrame>
        <p:nvGraphicFramePr>
          <p:cNvPr id="15" name="Table 4">
            <a:extLst>
              <a:ext uri="{FF2B5EF4-FFF2-40B4-BE49-F238E27FC236}">
                <a16:creationId xmlns:a16="http://schemas.microsoft.com/office/drawing/2014/main" id="{76238306-205B-7F48-A7B4-BF913C8D0AA6}"/>
              </a:ext>
            </a:extLst>
          </p:cNvPr>
          <p:cNvGraphicFramePr>
            <a:graphicFrameLocks noGrp="1"/>
          </p:cNvGraphicFramePr>
          <p:nvPr>
            <p:ph idx="1"/>
            <p:extLst>
              <p:ext uri="{D42A27DB-BD31-4B8C-83A1-F6EECF244321}">
                <p14:modId xmlns:p14="http://schemas.microsoft.com/office/powerpoint/2010/main" val="1177193046"/>
              </p:ext>
            </p:extLst>
          </p:nvPr>
        </p:nvGraphicFramePr>
        <p:xfrm>
          <a:off x="0" y="2711515"/>
          <a:ext cx="5816612" cy="1889760"/>
        </p:xfrm>
        <a:graphic>
          <a:graphicData uri="http://schemas.openxmlformats.org/drawingml/2006/table">
            <a:tbl>
              <a:tblPr firstRow="1" bandRow="1">
                <a:tableStyleId>{8799B23B-EC83-4686-B30A-512413B5E67A}</a:tableStyleId>
              </a:tblPr>
              <a:tblGrid>
                <a:gridCol w="1454153">
                  <a:extLst>
                    <a:ext uri="{9D8B030D-6E8A-4147-A177-3AD203B41FA5}">
                      <a16:colId xmlns:a16="http://schemas.microsoft.com/office/drawing/2014/main" val="3071653224"/>
                    </a:ext>
                  </a:extLst>
                </a:gridCol>
                <a:gridCol w="1454153">
                  <a:extLst>
                    <a:ext uri="{9D8B030D-6E8A-4147-A177-3AD203B41FA5}">
                      <a16:colId xmlns:a16="http://schemas.microsoft.com/office/drawing/2014/main" val="4102366795"/>
                    </a:ext>
                  </a:extLst>
                </a:gridCol>
                <a:gridCol w="1454153">
                  <a:extLst>
                    <a:ext uri="{9D8B030D-6E8A-4147-A177-3AD203B41FA5}">
                      <a16:colId xmlns:a16="http://schemas.microsoft.com/office/drawing/2014/main" val="1806218394"/>
                    </a:ext>
                  </a:extLst>
                </a:gridCol>
                <a:gridCol w="1454153">
                  <a:extLst>
                    <a:ext uri="{9D8B030D-6E8A-4147-A177-3AD203B41FA5}">
                      <a16:colId xmlns:a16="http://schemas.microsoft.com/office/drawing/2014/main" val="3420696847"/>
                    </a:ext>
                  </a:extLst>
                </a:gridCol>
              </a:tblGrid>
              <a:tr h="370840">
                <a:tc>
                  <a:txBody>
                    <a:bodyPr/>
                    <a:lstStyle/>
                    <a:p>
                      <a:endParaRPr lang="en-US" sz="2000" dirty="0"/>
                    </a:p>
                  </a:txBody>
                  <a:tcPr/>
                </a:tc>
                <a:tc>
                  <a:txBody>
                    <a:bodyPr/>
                    <a:lstStyle/>
                    <a:p>
                      <a:pPr algn="ctr"/>
                      <a:r>
                        <a:rPr lang="en-US" sz="2000" b="0" dirty="0"/>
                        <a:t>Lung Cancer +</a:t>
                      </a:r>
                    </a:p>
                  </a:txBody>
                  <a:tcPr/>
                </a:tc>
                <a:tc>
                  <a:txBody>
                    <a:bodyPr/>
                    <a:lstStyle/>
                    <a:p>
                      <a:pPr algn="ctr"/>
                      <a:r>
                        <a:rPr lang="en-US" sz="2000" b="0" dirty="0"/>
                        <a:t>Lung Cancer -</a:t>
                      </a:r>
                    </a:p>
                  </a:txBody>
                  <a:tcPr/>
                </a:tc>
                <a:tc>
                  <a:txBody>
                    <a:bodyPr/>
                    <a:lstStyle/>
                    <a:p>
                      <a:endParaRPr lang="en-US" sz="2000" dirty="0"/>
                    </a:p>
                  </a:txBody>
                  <a:tcPr/>
                </a:tc>
                <a:extLst>
                  <a:ext uri="{0D108BD9-81ED-4DB2-BD59-A6C34878D82A}">
                    <a16:rowId xmlns:a16="http://schemas.microsoft.com/office/drawing/2014/main" val="805522592"/>
                  </a:ext>
                </a:extLst>
              </a:tr>
              <a:tr h="370840">
                <a:tc>
                  <a:txBody>
                    <a:bodyPr/>
                    <a:lstStyle/>
                    <a:p>
                      <a:r>
                        <a:rPr lang="en-US" sz="2000" dirty="0"/>
                        <a:t>Asbestos +</a:t>
                      </a:r>
                    </a:p>
                  </a:txBody>
                  <a:tcPr/>
                </a:tc>
                <a:tc>
                  <a:txBody>
                    <a:bodyPr/>
                    <a:lstStyle/>
                    <a:p>
                      <a:pPr algn="ctr"/>
                      <a:r>
                        <a:rPr lang="en-US" sz="2000" dirty="0"/>
                        <a:t>20</a:t>
                      </a:r>
                    </a:p>
                  </a:txBody>
                  <a:tcPr/>
                </a:tc>
                <a:tc>
                  <a:txBody>
                    <a:bodyPr/>
                    <a:lstStyle/>
                    <a:p>
                      <a:pPr algn="ctr"/>
                      <a:r>
                        <a:rPr lang="en-US" sz="2000" dirty="0"/>
                        <a:t>980</a:t>
                      </a:r>
                    </a:p>
                  </a:txBody>
                  <a:tcPr/>
                </a:tc>
                <a:tc>
                  <a:txBody>
                    <a:bodyPr/>
                    <a:lstStyle/>
                    <a:p>
                      <a:pPr algn="ctr"/>
                      <a:r>
                        <a:rPr lang="en-US" sz="2000" dirty="0"/>
                        <a:t>1,000</a:t>
                      </a:r>
                    </a:p>
                  </a:txBody>
                  <a:tcPr/>
                </a:tc>
                <a:extLst>
                  <a:ext uri="{0D108BD9-81ED-4DB2-BD59-A6C34878D82A}">
                    <a16:rowId xmlns:a16="http://schemas.microsoft.com/office/drawing/2014/main" val="266549803"/>
                  </a:ext>
                </a:extLst>
              </a:tr>
              <a:tr h="370840">
                <a:tc>
                  <a:txBody>
                    <a:bodyPr/>
                    <a:lstStyle/>
                    <a:p>
                      <a:r>
                        <a:rPr lang="en-US" sz="2000" dirty="0"/>
                        <a:t>Asbestos -</a:t>
                      </a:r>
                    </a:p>
                  </a:txBody>
                  <a:tcPr/>
                </a:tc>
                <a:tc>
                  <a:txBody>
                    <a:bodyPr/>
                    <a:lstStyle/>
                    <a:p>
                      <a:pPr algn="ctr"/>
                      <a:r>
                        <a:rPr lang="en-US" sz="2000" dirty="0"/>
                        <a:t>10</a:t>
                      </a:r>
                    </a:p>
                  </a:txBody>
                  <a:tcPr/>
                </a:tc>
                <a:tc>
                  <a:txBody>
                    <a:bodyPr/>
                    <a:lstStyle/>
                    <a:p>
                      <a:pPr algn="ctr"/>
                      <a:r>
                        <a:rPr lang="en-US" sz="2000" dirty="0"/>
                        <a:t>990</a:t>
                      </a:r>
                    </a:p>
                  </a:txBody>
                  <a:tcPr/>
                </a:tc>
                <a:tc>
                  <a:txBody>
                    <a:bodyPr/>
                    <a:lstStyle/>
                    <a:p>
                      <a:pPr algn="ctr"/>
                      <a:r>
                        <a:rPr lang="en-US" sz="2000" dirty="0"/>
                        <a:t>1,000</a:t>
                      </a:r>
                    </a:p>
                  </a:txBody>
                  <a:tcPr/>
                </a:tc>
                <a:extLst>
                  <a:ext uri="{0D108BD9-81ED-4DB2-BD59-A6C34878D82A}">
                    <a16:rowId xmlns:a16="http://schemas.microsoft.com/office/drawing/2014/main" val="1199748931"/>
                  </a:ext>
                </a:extLst>
              </a:tr>
              <a:tr h="370840">
                <a:tc gridSpan="4">
                  <a:txBody>
                    <a:bodyPr/>
                    <a:lstStyle/>
                    <a:p>
                      <a:pPr algn="ctr"/>
                      <a:r>
                        <a:rPr lang="en-US" sz="2000" b="1" dirty="0"/>
                        <a:t>RR = (20 / 1,000) / (10 / 1,000) = 2</a:t>
                      </a:r>
                    </a:p>
                  </a:txBody>
                  <a:tcPr/>
                </a:tc>
                <a:tc hMerge="1">
                  <a:txBody>
                    <a:bodyPr/>
                    <a:lstStyle/>
                    <a:p>
                      <a:endParaRPr lang="en-US" sz="2000" dirty="0"/>
                    </a:p>
                  </a:txBody>
                  <a:tcPr/>
                </a:tc>
                <a:tc hMerge="1">
                  <a:txBody>
                    <a:bodyPr/>
                    <a:lstStyle/>
                    <a:p>
                      <a:endParaRPr lang="en-US" sz="2000" dirty="0"/>
                    </a:p>
                  </a:txBody>
                  <a:tcPr/>
                </a:tc>
                <a:tc hMerge="1">
                  <a:txBody>
                    <a:bodyPr/>
                    <a:lstStyle/>
                    <a:p>
                      <a:endParaRPr lang="en-US" sz="2000" dirty="0"/>
                    </a:p>
                  </a:txBody>
                  <a:tcPr/>
                </a:tc>
                <a:extLst>
                  <a:ext uri="{0D108BD9-81ED-4DB2-BD59-A6C34878D82A}">
                    <a16:rowId xmlns:a16="http://schemas.microsoft.com/office/drawing/2014/main" val="790723229"/>
                  </a:ext>
                </a:extLst>
              </a:tr>
            </a:tbl>
          </a:graphicData>
        </a:graphic>
      </p:graphicFrame>
      <p:graphicFrame>
        <p:nvGraphicFramePr>
          <p:cNvPr id="16" name="Table 4">
            <a:extLst>
              <a:ext uri="{FF2B5EF4-FFF2-40B4-BE49-F238E27FC236}">
                <a16:creationId xmlns:a16="http://schemas.microsoft.com/office/drawing/2014/main" id="{36192AF9-FC6C-424C-8824-063A0B898CCB}"/>
              </a:ext>
            </a:extLst>
          </p:cNvPr>
          <p:cNvGraphicFramePr>
            <a:graphicFrameLocks/>
          </p:cNvGraphicFramePr>
          <p:nvPr>
            <p:extLst>
              <p:ext uri="{D42A27DB-BD31-4B8C-83A1-F6EECF244321}">
                <p14:modId xmlns:p14="http://schemas.microsoft.com/office/powerpoint/2010/main" val="1363237090"/>
              </p:ext>
            </p:extLst>
          </p:nvPr>
        </p:nvGraphicFramePr>
        <p:xfrm>
          <a:off x="6375388" y="2670305"/>
          <a:ext cx="5816612" cy="1889760"/>
        </p:xfrm>
        <a:graphic>
          <a:graphicData uri="http://schemas.openxmlformats.org/drawingml/2006/table">
            <a:tbl>
              <a:tblPr firstRow="1" bandRow="1">
                <a:tableStyleId>{8799B23B-EC83-4686-B30A-512413B5E67A}</a:tableStyleId>
              </a:tblPr>
              <a:tblGrid>
                <a:gridCol w="1454153">
                  <a:extLst>
                    <a:ext uri="{9D8B030D-6E8A-4147-A177-3AD203B41FA5}">
                      <a16:colId xmlns:a16="http://schemas.microsoft.com/office/drawing/2014/main" val="3071653224"/>
                    </a:ext>
                  </a:extLst>
                </a:gridCol>
                <a:gridCol w="1454153">
                  <a:extLst>
                    <a:ext uri="{9D8B030D-6E8A-4147-A177-3AD203B41FA5}">
                      <a16:colId xmlns:a16="http://schemas.microsoft.com/office/drawing/2014/main" val="4102366795"/>
                    </a:ext>
                  </a:extLst>
                </a:gridCol>
                <a:gridCol w="1454153">
                  <a:extLst>
                    <a:ext uri="{9D8B030D-6E8A-4147-A177-3AD203B41FA5}">
                      <a16:colId xmlns:a16="http://schemas.microsoft.com/office/drawing/2014/main" val="1806218394"/>
                    </a:ext>
                  </a:extLst>
                </a:gridCol>
                <a:gridCol w="1454153">
                  <a:extLst>
                    <a:ext uri="{9D8B030D-6E8A-4147-A177-3AD203B41FA5}">
                      <a16:colId xmlns:a16="http://schemas.microsoft.com/office/drawing/2014/main" val="3420696847"/>
                    </a:ext>
                  </a:extLst>
                </a:gridCol>
              </a:tblGrid>
              <a:tr h="370840">
                <a:tc>
                  <a:txBody>
                    <a:bodyPr/>
                    <a:lstStyle/>
                    <a:p>
                      <a:endParaRPr lang="en-US" sz="2000" dirty="0"/>
                    </a:p>
                  </a:txBody>
                  <a:tcPr/>
                </a:tc>
                <a:tc>
                  <a:txBody>
                    <a:bodyPr/>
                    <a:lstStyle/>
                    <a:p>
                      <a:pPr algn="ctr"/>
                      <a:r>
                        <a:rPr lang="en-US" sz="2000" b="0" dirty="0"/>
                        <a:t>Lung Cancer +</a:t>
                      </a:r>
                    </a:p>
                  </a:txBody>
                  <a:tcPr/>
                </a:tc>
                <a:tc>
                  <a:txBody>
                    <a:bodyPr/>
                    <a:lstStyle/>
                    <a:p>
                      <a:pPr algn="ctr"/>
                      <a:r>
                        <a:rPr lang="en-US" sz="2000" b="0" dirty="0"/>
                        <a:t>Lung Cancer -</a:t>
                      </a:r>
                    </a:p>
                  </a:txBody>
                  <a:tcPr/>
                </a:tc>
                <a:tc>
                  <a:txBody>
                    <a:bodyPr/>
                    <a:lstStyle/>
                    <a:p>
                      <a:endParaRPr lang="en-US" sz="2000" dirty="0"/>
                    </a:p>
                  </a:txBody>
                  <a:tcPr/>
                </a:tc>
                <a:extLst>
                  <a:ext uri="{0D108BD9-81ED-4DB2-BD59-A6C34878D82A}">
                    <a16:rowId xmlns:a16="http://schemas.microsoft.com/office/drawing/2014/main" val="805522592"/>
                  </a:ext>
                </a:extLst>
              </a:tr>
              <a:tr h="370840">
                <a:tc>
                  <a:txBody>
                    <a:bodyPr/>
                    <a:lstStyle/>
                    <a:p>
                      <a:r>
                        <a:rPr lang="en-US" sz="2000" dirty="0"/>
                        <a:t>Asbestos +</a:t>
                      </a:r>
                    </a:p>
                  </a:txBody>
                  <a:tcPr/>
                </a:tc>
                <a:tc>
                  <a:txBody>
                    <a:bodyPr/>
                    <a:lstStyle/>
                    <a:p>
                      <a:pPr algn="ctr"/>
                      <a:r>
                        <a:rPr lang="en-US" sz="2000" dirty="0"/>
                        <a:t>3</a:t>
                      </a:r>
                    </a:p>
                  </a:txBody>
                  <a:tcPr/>
                </a:tc>
                <a:tc>
                  <a:txBody>
                    <a:bodyPr/>
                    <a:lstStyle/>
                    <a:p>
                      <a:pPr algn="ctr"/>
                      <a:r>
                        <a:rPr lang="en-US" sz="2000" dirty="0"/>
                        <a:t>997</a:t>
                      </a:r>
                    </a:p>
                  </a:txBody>
                  <a:tcPr/>
                </a:tc>
                <a:tc>
                  <a:txBody>
                    <a:bodyPr/>
                    <a:lstStyle/>
                    <a:p>
                      <a:pPr algn="ctr"/>
                      <a:r>
                        <a:rPr lang="en-US" sz="2000" dirty="0"/>
                        <a:t>1,000</a:t>
                      </a:r>
                    </a:p>
                  </a:txBody>
                  <a:tcPr/>
                </a:tc>
                <a:extLst>
                  <a:ext uri="{0D108BD9-81ED-4DB2-BD59-A6C34878D82A}">
                    <a16:rowId xmlns:a16="http://schemas.microsoft.com/office/drawing/2014/main" val="266549803"/>
                  </a:ext>
                </a:extLst>
              </a:tr>
              <a:tr h="370840">
                <a:tc>
                  <a:txBody>
                    <a:bodyPr/>
                    <a:lstStyle/>
                    <a:p>
                      <a:r>
                        <a:rPr lang="en-US" sz="2000" dirty="0"/>
                        <a:t>Asbestos -</a:t>
                      </a:r>
                    </a:p>
                  </a:txBody>
                  <a:tcPr/>
                </a:tc>
                <a:tc>
                  <a:txBody>
                    <a:bodyPr/>
                    <a:lstStyle/>
                    <a:p>
                      <a:pPr algn="ctr"/>
                      <a:r>
                        <a:rPr lang="en-US" sz="2000" dirty="0"/>
                        <a:t>1</a:t>
                      </a:r>
                    </a:p>
                  </a:txBody>
                  <a:tcPr/>
                </a:tc>
                <a:tc>
                  <a:txBody>
                    <a:bodyPr/>
                    <a:lstStyle/>
                    <a:p>
                      <a:pPr algn="ctr"/>
                      <a:r>
                        <a:rPr lang="en-US" sz="2000" dirty="0"/>
                        <a:t>999</a:t>
                      </a:r>
                    </a:p>
                  </a:txBody>
                  <a:tcPr/>
                </a:tc>
                <a:tc>
                  <a:txBody>
                    <a:bodyPr/>
                    <a:lstStyle/>
                    <a:p>
                      <a:pPr algn="ctr"/>
                      <a:r>
                        <a:rPr lang="en-US" sz="2000" dirty="0"/>
                        <a:t>1,000</a:t>
                      </a:r>
                    </a:p>
                  </a:txBody>
                  <a:tcPr/>
                </a:tc>
                <a:extLst>
                  <a:ext uri="{0D108BD9-81ED-4DB2-BD59-A6C34878D82A}">
                    <a16:rowId xmlns:a16="http://schemas.microsoft.com/office/drawing/2014/main" val="1199748931"/>
                  </a:ext>
                </a:extLst>
              </a:tr>
              <a:tr h="370840">
                <a:tc gridSpan="4">
                  <a:txBody>
                    <a:bodyPr/>
                    <a:lstStyle/>
                    <a:p>
                      <a:pPr algn="ctr"/>
                      <a:r>
                        <a:rPr lang="en-US" sz="2000" b="1" dirty="0"/>
                        <a:t>RR = (3 / 1,000) / (1 / 1,000) = 3</a:t>
                      </a:r>
                    </a:p>
                  </a:txBody>
                  <a:tcPr/>
                </a:tc>
                <a:tc hMerge="1">
                  <a:txBody>
                    <a:bodyPr/>
                    <a:lstStyle/>
                    <a:p>
                      <a:endParaRPr lang="en-US" sz="2000" dirty="0"/>
                    </a:p>
                  </a:txBody>
                  <a:tcPr/>
                </a:tc>
                <a:tc hMerge="1">
                  <a:txBody>
                    <a:bodyPr/>
                    <a:lstStyle/>
                    <a:p>
                      <a:endParaRPr lang="en-US" sz="2000" dirty="0"/>
                    </a:p>
                  </a:txBody>
                  <a:tcPr/>
                </a:tc>
                <a:tc hMerge="1">
                  <a:txBody>
                    <a:bodyPr/>
                    <a:lstStyle/>
                    <a:p>
                      <a:endParaRPr lang="en-US" sz="2000" dirty="0"/>
                    </a:p>
                  </a:txBody>
                  <a:tcPr/>
                </a:tc>
                <a:extLst>
                  <a:ext uri="{0D108BD9-81ED-4DB2-BD59-A6C34878D82A}">
                    <a16:rowId xmlns:a16="http://schemas.microsoft.com/office/drawing/2014/main" val="790723229"/>
                  </a:ext>
                </a:extLst>
              </a:tr>
            </a:tbl>
          </a:graphicData>
        </a:graphic>
      </p:graphicFrame>
    </p:spTree>
    <p:extLst>
      <p:ext uri="{BB962C8B-B14F-4D97-AF65-F5344CB8AC3E}">
        <p14:creationId xmlns:p14="http://schemas.microsoft.com/office/powerpoint/2010/main" val="41992135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D41D9ADB7F09344BC6B7E44F29CCBFD" ma:contentTypeVersion="11" ma:contentTypeDescription="Create a new document." ma:contentTypeScope="" ma:versionID="95f2ade63b6a87fda67820bb1fb1aefa">
  <xsd:schema xmlns:xsd="http://www.w3.org/2001/XMLSchema" xmlns:xs="http://www.w3.org/2001/XMLSchema" xmlns:p="http://schemas.microsoft.com/office/2006/metadata/properties" xmlns:ns2="e3793ca1-6164-4dfb-aaf8-0aa60c0c70c2" xmlns:ns3="b3558f30-ae73-4668-947b-5578bd4f9b3c" targetNamespace="http://schemas.microsoft.com/office/2006/metadata/properties" ma:root="true" ma:fieldsID="e10a55ace02b924c5615230c40e2e4e5" ns2:_="" ns3:_="">
    <xsd:import namespace="e3793ca1-6164-4dfb-aaf8-0aa60c0c70c2"/>
    <xsd:import namespace="b3558f30-ae73-4668-947b-5578bd4f9b3c"/>
    <xsd:element name="properties">
      <xsd:complexType>
        <xsd:sequence>
          <xsd:element name="documentManagement">
            <xsd:complexType>
              <xsd:all>
                <xsd:element ref="ns2:MediaServiceMetadata" minOccurs="0"/>
                <xsd:element ref="ns2:MediaServiceFastMetadata" minOccurs="0"/>
                <xsd:element ref="ns2:MediaLengthInSeconds" minOccurs="0"/>
                <xsd:element ref="ns2:MediaServiceDateTaken"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793ca1-6164-4dfb-aaf8-0aa60c0c70c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MediaLengthInSeconds" ma:hidden="true" ma:internalName="MediaLengthInSeconds" ma:readOnly="true">
      <xsd:simpleType>
        <xsd:restriction base="dms:Unknown"/>
      </xsd:simpleType>
    </xsd:element>
    <xsd:element name="MediaServiceDateTaken" ma:index="11" nillable="true" ma:displayName="MediaServiceDateTaken" ma:hidden="true" ma:internalName="MediaServiceDateTaken"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d802298-ac7f-4dc9-a73d-133dd7ac0fd3" ma:termSetId="09814cd3-568e-fe90-9814-8d621ff8fb84" ma:anchorId="fba54fb3-c3e1-fe81-a776-ca4b69148c4d" ma:open="true" ma:isKeyword="false">
      <xsd:complexType>
        <xsd:sequence>
          <xsd:element ref="pc:Terms" minOccurs="0" maxOccurs="1"/>
        </xsd:sequence>
      </xsd:complex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Location" ma:index="18"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3558f30-ae73-4668-947b-5578bd4f9b3c"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fca745f3-7035-451a-bc82-83d8f751ad85}" ma:internalName="TaxCatchAll" ma:showField="CatchAllData" ma:web="b3558f30-ae73-4668-947b-5578bd4f9b3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e3793ca1-6164-4dfb-aaf8-0aa60c0c70c2">
      <Terms xmlns="http://schemas.microsoft.com/office/infopath/2007/PartnerControls"/>
    </lcf76f155ced4ddcb4097134ff3c332f>
    <TaxCatchAll xmlns="b3558f30-ae73-4668-947b-5578bd4f9b3c" xsi:nil="true"/>
  </documentManagement>
</p:properties>
</file>

<file path=customXml/itemProps1.xml><?xml version="1.0" encoding="utf-8"?>
<ds:datastoreItem xmlns:ds="http://schemas.openxmlformats.org/officeDocument/2006/customXml" ds:itemID="{AD9417A9-E53A-4CAF-9AF5-2C55AA99AFB2}"/>
</file>

<file path=customXml/itemProps2.xml><?xml version="1.0" encoding="utf-8"?>
<ds:datastoreItem xmlns:ds="http://schemas.openxmlformats.org/officeDocument/2006/customXml" ds:itemID="{7E9D0111-F2A9-4238-B341-96B10551ED18}"/>
</file>

<file path=customXml/itemProps3.xml><?xml version="1.0" encoding="utf-8"?>
<ds:datastoreItem xmlns:ds="http://schemas.openxmlformats.org/officeDocument/2006/customXml" ds:itemID="{37232118-AED8-427D-A2FD-84B6BDA75B18}"/>
</file>

<file path=docProps/app.xml><?xml version="1.0" encoding="utf-8"?>
<Properties xmlns="http://schemas.openxmlformats.org/officeDocument/2006/extended-properties" xmlns:vt="http://schemas.openxmlformats.org/officeDocument/2006/docPropsVTypes">
  <TotalTime>10102</TotalTime>
  <Words>7039</Words>
  <Application>Microsoft Macintosh PowerPoint</Application>
  <PresentationFormat>Widescreen</PresentationFormat>
  <Paragraphs>706</Paragraphs>
  <Slides>38</Slides>
  <Notes>38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Calibri Light</vt:lpstr>
      <vt:lpstr>Cambria Math</vt:lpstr>
      <vt:lpstr>Office Theme</vt:lpstr>
      <vt:lpstr>Effect Modification in Epidemiologic Studies</vt:lpstr>
      <vt:lpstr>PowerPoint Presentation</vt:lpstr>
      <vt:lpstr>Effect modification by another name?</vt:lpstr>
      <vt:lpstr>What is effect modification?</vt:lpstr>
      <vt:lpstr>PowerPoint Presentation</vt:lpstr>
      <vt:lpstr>PowerPoint Presentation</vt:lpstr>
      <vt:lpstr>PowerPoint Presentation</vt:lpstr>
      <vt:lpstr>PowerPoint Presentation</vt:lpstr>
      <vt:lpstr>PowerPoint Presentation</vt:lpstr>
      <vt:lpstr>Effect modification by another name?</vt:lpstr>
      <vt:lpstr>Difference between effect modification and effect-measure modification</vt:lpstr>
      <vt:lpstr>Difference between effect modification and effect-measure modification</vt:lpstr>
      <vt:lpstr>Difference between effect modification and effect-measure modification</vt:lpstr>
      <vt:lpstr>Difference between effect modification and effect-measure modification</vt:lpstr>
      <vt:lpstr>PowerPoint Presentation</vt:lpstr>
      <vt:lpstr>Difference between effect modification and statistical interaction</vt:lpstr>
      <vt:lpstr>Difference between effect modification and statistical interaction</vt:lpstr>
      <vt:lpstr>Difference between effect modification and statistical interaction</vt:lpstr>
      <vt:lpstr>Difference between effect modification and statistical interaction</vt:lpstr>
      <vt:lpstr>PowerPoint Presentation</vt:lpstr>
      <vt:lpstr>PowerPoint Presentation</vt:lpstr>
      <vt:lpstr>Assessing (exploring) effect modification</vt:lpstr>
      <vt:lpstr>Assessing (exploring) effect modification</vt:lpstr>
      <vt:lpstr>Scales of effect modification</vt:lpstr>
      <vt:lpstr>Types of Effect Modification</vt:lpstr>
      <vt:lpstr>Exploring effect modification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 of results (asbestos and lung cancer)</vt:lpstr>
      <vt:lpstr>What is different enough</vt:lpstr>
      <vt:lpstr>What Should I Report?</vt:lpstr>
      <vt:lpstr>Summary / Key Points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Bias in Epidemiologic Studies</dc:title>
  <dc:creator>Cannell, Michael B</dc:creator>
  <cp:lastModifiedBy>Brad Cannell</cp:lastModifiedBy>
  <cp:revision>256</cp:revision>
  <dcterms:created xsi:type="dcterms:W3CDTF">2020-09-28T19:19:05Z</dcterms:created>
  <dcterms:modified xsi:type="dcterms:W3CDTF">2021-11-09T03:40:05Z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0x010100ED41D9ADB7F09344BC6B7E44F29CCBFD</vt:lpwstr>
  </property>
  <property fmtid="{D5CDD505-2E9C-101B-9397-08002B2CF9AE}" pid="3" name="MediaServiceImageTags">
    <vt:lpwstr/>
  </property>
</Properties>
</file>