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4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43.xml" ContentType="application/vnd.openxmlformats-officedocument.presentationml.slide+xml"/>
  <Override PartName="/ppt/slides/slide4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0.xml" ContentType="application/vnd.openxmlformats-officedocument.presentationml.notesSlide+xml"/>
  <Override PartName="/ppt/notesSlides/notesSlide36.xml" ContentType="application/vnd.openxmlformats-officedocument.presentationml.notesSlide+xml"/>
  <Override PartName="/ppt/slideLayouts/slideLayout37.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26.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40.xml" ContentType="application/vnd.openxmlformats-officedocument.presentationml.slideLayout+xml"/>
  <Override PartName="/ppt/notesSlides/notesSlide1.xml" ContentType="application/vnd.openxmlformats-officedocument.presentationml.notesSl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39.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8.xml" ContentType="application/vnd.openxmlformats-officedocument.presentationml.slideLayout+xml"/>
  <Override PartName="/ppt/slideLayouts/slideLayout23.xml" ContentType="application/vnd.openxmlformats-officedocument.presentationml.slideLayout+xml"/>
  <Override PartName="/ppt/notesSlides/notesSlide19.xml" ContentType="application/vnd.openxmlformats-officedocument.presentationml.notesSlide+xml"/>
  <Override PartName="/ppt/slideLayouts/slideLayout3.xml" ContentType="application/vnd.openxmlformats-officedocument.presentationml.slideLayout+xml"/>
  <Override PartName="/ppt/notesSlides/notesSlide23.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2.xml" ContentType="application/vnd.openxmlformats-officedocument.presentationml.notesSlide+xml"/>
  <Override PartName="/ppt/slideLayouts/slideLayout2.xml" ContentType="application/vnd.openxmlformats-officedocument.presentationml.slideLayou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slideLayouts/slideLayout1.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notesSlides/notesSlide21.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20.xml" ContentType="application/vnd.openxmlformats-officedocument.presentationml.notesSl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media/image16.jpg" ContentType="image/jpg"/>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ppt/tags/tag7.xml" ContentType="application/vnd.openxmlformats-officedocument.presentationml.tags+xml"/>
  <Override PartName="/ppt/tags/tag8.xml" ContentType="application/vnd.openxmlformats-officedocument.presentationml.tags+xml"/>
  <Override PartName="/ppt/tags/tag6.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9.xml" ContentType="application/vnd.openxmlformats-officedocument.presentationml.tags+xml"/>
  <Override PartName="/docProps/app.xml" ContentType="application/vnd.openxmlformats-officedocument.extended-properties+xml"/>
  <Override PartName="/ppt/tags/tag5.xml" ContentType="application/vnd.openxmlformats-officedocument.presentationml.tags+xml"/>
  <Override PartName="/ppt/tags/tag54.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4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32.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43.xml" ContentType="application/vnd.openxmlformats-officedocument.presentationml.tags+xml"/>
  <Override PartName="/ppt/tags/tag51.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44.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52.xml" ContentType="application/vnd.openxmlformats-officedocument.presentationml.tags+xml"/>
  <Override PartName="/ppt/tags/tag50.xml" ContentType="application/vnd.openxmlformats-officedocument.presentationml.tags+xml"/>
  <Override PartName="/ppt/tags/tag3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53.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1" r:id="rId2"/>
  </p:sldMasterIdLst>
  <p:notesMasterIdLst>
    <p:notesMasterId r:id="rId51"/>
  </p:notesMasterIdLst>
  <p:sldIdLst>
    <p:sldId id="256" r:id="rId3"/>
    <p:sldId id="257" r:id="rId4"/>
    <p:sldId id="334" r:id="rId5"/>
    <p:sldId id="273" r:id="rId6"/>
    <p:sldId id="311" r:id="rId7"/>
    <p:sldId id="280" r:id="rId8"/>
    <p:sldId id="312" r:id="rId9"/>
    <p:sldId id="284" r:id="rId10"/>
    <p:sldId id="283" r:id="rId11"/>
    <p:sldId id="275" r:id="rId12"/>
    <p:sldId id="309" r:id="rId13"/>
    <p:sldId id="285" r:id="rId14"/>
    <p:sldId id="286" r:id="rId15"/>
    <p:sldId id="335" r:id="rId16"/>
    <p:sldId id="289" r:id="rId17"/>
    <p:sldId id="305" r:id="rId18"/>
    <p:sldId id="303" r:id="rId19"/>
    <p:sldId id="304" r:id="rId20"/>
    <p:sldId id="288" r:id="rId21"/>
    <p:sldId id="291" r:id="rId22"/>
    <p:sldId id="298" r:id="rId23"/>
    <p:sldId id="326" r:id="rId24"/>
    <p:sldId id="297" r:id="rId25"/>
    <p:sldId id="323" r:id="rId26"/>
    <p:sldId id="327" r:id="rId27"/>
    <p:sldId id="328" r:id="rId28"/>
    <p:sldId id="329" r:id="rId29"/>
    <p:sldId id="336" r:id="rId30"/>
    <p:sldId id="331" r:id="rId31"/>
    <p:sldId id="330" r:id="rId32"/>
    <p:sldId id="332" r:id="rId33"/>
    <p:sldId id="333" r:id="rId34"/>
    <p:sldId id="294" r:id="rId35"/>
    <p:sldId id="314" r:id="rId36"/>
    <p:sldId id="317" r:id="rId37"/>
    <p:sldId id="318" r:id="rId38"/>
    <p:sldId id="319" r:id="rId39"/>
    <p:sldId id="315" r:id="rId40"/>
    <p:sldId id="295" r:id="rId41"/>
    <p:sldId id="320" r:id="rId42"/>
    <p:sldId id="321" r:id="rId43"/>
    <p:sldId id="322" r:id="rId44"/>
    <p:sldId id="276" r:id="rId45"/>
    <p:sldId id="270" r:id="rId46"/>
    <p:sldId id="325" r:id="rId47"/>
    <p:sldId id="316" r:id="rId48"/>
    <p:sldId id="271" r:id="rId49"/>
    <p:sldId id="25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72906" autoAdjust="0"/>
  </p:normalViewPr>
  <p:slideViewPr>
    <p:cSldViewPr snapToGrid="0">
      <p:cViewPr varScale="1">
        <p:scale>
          <a:sx n="82" d="100"/>
          <a:sy n="82" d="100"/>
        </p:scale>
        <p:origin x="132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2.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D3F1D-656F-4FE5-BE24-E4ED86E5F5AD}" type="datetimeFigureOut">
              <a:rPr lang="en-US" smtClean="0"/>
              <a:t>3/10/2020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4C475-650E-47AA-AD4F-8DFF2BCF6833}" type="slidenum">
              <a:rPr lang="en-US" smtClean="0"/>
              <a:t>‹#›</a:t>
            </a:fld>
            <a:endParaRPr lang="en-US"/>
          </a:p>
        </p:txBody>
      </p:sp>
    </p:spTree>
    <p:extLst>
      <p:ext uri="{BB962C8B-B14F-4D97-AF65-F5344CB8AC3E}">
        <p14:creationId xmlns:p14="http://schemas.microsoft.com/office/powerpoint/2010/main" val="266788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ph.unc.edu/files/2015/07/nciph_ERIC4.pdf"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ph.unc.edu/files/2015/07/nciph_ERIC4.pdf"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Module 9. During</a:t>
            </a:r>
            <a:r>
              <a:rPr lang="en-US" baseline="0" dirty="0" smtClean="0"/>
              <a:t> this week and next week, we will review most useful study design in observational studies, cohort study. From cross-sectional, and case-control studies, we garnered information, an association or correlation between a factor or exposure and the outcome. These study designs enable us to study the characteristic of groups or individuals.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1</a:t>
            </a:fld>
            <a:endParaRPr lang="en-US" dirty="0"/>
          </a:p>
        </p:txBody>
      </p:sp>
    </p:spTree>
    <p:extLst>
      <p:ext uri="{BB962C8B-B14F-4D97-AF65-F5344CB8AC3E}">
        <p14:creationId xmlns:p14="http://schemas.microsoft.com/office/powerpoint/2010/main" val="264562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lang="en-US" sz="1200" kern="1200" dirty="0" smtClean="0">
                <a:solidFill>
                  <a:schemeClr val="tx1"/>
                </a:solidFill>
                <a:effectLst/>
                <a:latin typeface="+mn-lt"/>
                <a:ea typeface="+mn-ea"/>
                <a:cs typeface="+mn-cs"/>
              </a:rPr>
              <a:t>The disadvantages of prospective study are the amount of time needed to conduct them. Imagine that we need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follow</a:t>
            </a:r>
            <a:r>
              <a:rPr lang="en-US" sz="1200" kern="1200" baseline="0" dirty="0" smtClean="0">
                <a:solidFill>
                  <a:schemeClr val="tx1"/>
                </a:solidFill>
                <a:effectLst/>
                <a:latin typeface="+mn-lt"/>
                <a:ea typeface="+mn-ea"/>
                <a:cs typeface="+mn-cs"/>
              </a:rPr>
              <a:t> study participants for long time to have </a:t>
            </a:r>
            <a:r>
              <a:rPr lang="en-US" sz="1200" kern="1200" dirty="0" smtClean="0">
                <a:solidFill>
                  <a:schemeClr val="tx1"/>
                </a:solidFill>
                <a:effectLst/>
                <a:latin typeface="+mn-lt"/>
                <a:ea typeface="+mn-ea"/>
                <a:cs typeface="+mn-cs"/>
              </a:rPr>
              <a:t>a sufficient number of events to be accumulated.</a:t>
            </a:r>
            <a:r>
              <a:rPr lang="en-US" sz="1200" kern="1200" baseline="0" dirty="0" smtClean="0">
                <a:solidFill>
                  <a:schemeClr val="tx1"/>
                </a:solidFill>
                <a:effectLst/>
                <a:latin typeface="+mn-lt"/>
                <a:ea typeface="+mn-ea"/>
                <a:cs typeface="+mn-cs"/>
              </a:rPr>
              <a:t> Thus it is quite expensive to conduct. </a:t>
            </a:r>
            <a:r>
              <a:rPr lang="en-US" dirty="0" smtClean="0">
                <a:cs typeface="Times New Roman" pitchFamily="18" charset="0"/>
              </a:rPr>
              <a:t>Retrospective is cheaper and quicker than prospective</a:t>
            </a:r>
            <a:r>
              <a:rPr lang="en-US" baseline="0" dirty="0" smtClean="0">
                <a:cs typeface="Times New Roman" pitchFamily="18" charset="0"/>
              </a:rPr>
              <a:t> and is</a:t>
            </a:r>
            <a:r>
              <a:rPr lang="en-US" dirty="0" smtClean="0">
                <a:cs typeface="Times New Roman" pitchFamily="18" charset="0"/>
              </a:rPr>
              <a:t> more efficient for studying outcomes with long latent periods. </a:t>
            </a:r>
            <a:r>
              <a:rPr lang="en-US" sz="1200" kern="1200" dirty="0" smtClean="0">
                <a:solidFill>
                  <a:schemeClr val="tx1"/>
                </a:solidFill>
                <a:effectLst/>
                <a:latin typeface="+mn-lt"/>
                <a:ea typeface="+mn-ea"/>
                <a:cs typeface="+mn-cs"/>
              </a:rPr>
              <a:t>The main disadvantage is that</a:t>
            </a:r>
            <a:r>
              <a:rPr lang="en-US" sz="1200" kern="1200" baseline="0" dirty="0" smtClean="0">
                <a:solidFill>
                  <a:schemeClr val="tx1"/>
                </a:solidFill>
                <a:effectLst/>
                <a:latin typeface="+mn-lt"/>
                <a:ea typeface="+mn-ea"/>
                <a:cs typeface="+mn-cs"/>
              </a:rPr>
              <a:t> the investigators have to rely on </a:t>
            </a:r>
            <a:r>
              <a:rPr lang="en-US" sz="1200" kern="1200" dirty="0" smtClean="0">
                <a:solidFill>
                  <a:schemeClr val="tx1"/>
                </a:solidFill>
                <a:effectLst/>
                <a:latin typeface="+mn-lt"/>
                <a:ea typeface="+mn-ea"/>
                <a:cs typeface="+mn-cs"/>
              </a:rPr>
              <a:t>available information; as a result, the type or quality of exposure or outcome data may not be well suited to fulfill the study objectives. Thus</a:t>
            </a:r>
            <a:r>
              <a:rPr lang="en-US" dirty="0" smtClean="0">
                <a:cs typeface="Times New Roman" pitchFamily="18" charset="0"/>
              </a:rPr>
              <a:t>, data on past exposure may not be available or may be incomplete retrospectively.</a:t>
            </a:r>
            <a:r>
              <a:rPr lang="en-US" baseline="0" dirty="0" smtClean="0">
                <a:cs typeface="Times New Roman" pitchFamily="18" charset="0"/>
              </a:rPr>
              <a:t> Again, i</a:t>
            </a:r>
            <a:r>
              <a:rPr lang="en-US" dirty="0" smtClean="0">
                <a:cs typeface="Times New Roman" pitchFamily="18" charset="0"/>
              </a:rPr>
              <a:t>nformation on potential confounders also not available, retrospectively.</a:t>
            </a:r>
            <a:r>
              <a:rPr lang="en-US" dirty="0" smtClean="0"/>
              <a:t>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11</a:t>
            </a:fld>
            <a:endParaRPr lang="en-US" dirty="0"/>
          </a:p>
        </p:txBody>
      </p:sp>
    </p:spTree>
    <p:extLst>
      <p:ext uri="{BB962C8B-B14F-4D97-AF65-F5344CB8AC3E}">
        <p14:creationId xmlns:p14="http://schemas.microsoft.com/office/powerpoint/2010/main" val="3472710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to remember</a:t>
            </a:r>
            <a:r>
              <a:rPr lang="en-US" baseline="0" dirty="0" smtClean="0"/>
              <a:t> in conducting a retrospective cohort study is that we have to sample individuals from the baseline (as a cohort) regardless of presence in current database. This will enable us to study the outcome in relation to follow-up period. If we select individuals only in current database even though you are looking at baseline data, that is not a retrospective cohort study. To distinguish whether we are conducting a cross-sectional study and retrospective study, we will need to think of whether we have for example, loss-to-follow up information included in the study.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12</a:t>
            </a:fld>
            <a:endParaRPr lang="en-US" dirty="0"/>
          </a:p>
        </p:txBody>
      </p:sp>
    </p:spTree>
    <p:extLst>
      <p:ext uri="{BB962C8B-B14F-4D97-AF65-F5344CB8AC3E}">
        <p14:creationId xmlns:p14="http://schemas.microsoft.com/office/powerpoint/2010/main" val="1221396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 think of one example.</a:t>
            </a:r>
            <a:r>
              <a:rPr lang="en-US" baseline="0" dirty="0" smtClean="0"/>
              <a:t> </a:t>
            </a:r>
            <a:r>
              <a:rPr lang="en-US" dirty="0" smtClean="0"/>
              <a:t>A researcher wants to study the association between colorectal cancer and obesity by studying individuals within a healthcare system using the weight history on medical records from previous clinic visits. What study design is this?  The first choice</a:t>
            </a:r>
            <a:r>
              <a:rPr lang="en-US" baseline="0" dirty="0" smtClean="0"/>
              <a:t> of answer will be retrospective study, but </a:t>
            </a:r>
            <a:r>
              <a:rPr lang="en-US" dirty="0" smtClean="0"/>
              <a:t>mixed design cohort could also be appropriate. </a:t>
            </a:r>
          </a:p>
          <a:p>
            <a:r>
              <a:rPr lang="en-US" dirty="0" smtClean="0"/>
              <a:t>Based </a:t>
            </a:r>
            <a:r>
              <a:rPr lang="en-US" dirty="0"/>
              <a:t>upon wording of the question, </a:t>
            </a:r>
            <a:r>
              <a:rPr lang="en-US" dirty="0" smtClean="0"/>
              <a:t>If </a:t>
            </a:r>
            <a:r>
              <a:rPr lang="en-US" dirty="0"/>
              <a:t>the researcher wanted to study the association forward in time, but use medical records in the past, it would be mixed. </a:t>
            </a:r>
          </a:p>
        </p:txBody>
      </p:sp>
      <p:sp>
        <p:nvSpPr>
          <p:cNvPr id="4" name="Slide Number Placeholder 3"/>
          <p:cNvSpPr>
            <a:spLocks noGrp="1"/>
          </p:cNvSpPr>
          <p:nvPr>
            <p:ph type="sldNum" sz="quarter" idx="10"/>
          </p:nvPr>
        </p:nvSpPr>
        <p:spPr/>
        <p:txBody>
          <a:bodyPr/>
          <a:lstStyle/>
          <a:p>
            <a:fld id="{14A1491D-580E-F74B-A7B3-DABA8FE536BF}" type="slidenum">
              <a:rPr lang="en-US" smtClean="0"/>
              <a:t>13</a:t>
            </a:fld>
            <a:endParaRPr lang="en-US" dirty="0"/>
          </a:p>
        </p:txBody>
      </p:sp>
    </p:spTree>
    <p:extLst>
      <p:ext uri="{BB962C8B-B14F-4D97-AF65-F5344CB8AC3E}">
        <p14:creationId xmlns:p14="http://schemas.microsoft.com/office/powerpoint/2010/main" val="445677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carry out a cohort study, we must have some idea of which exposures are suspected </a:t>
            </a:r>
            <a:r>
              <a:rPr lang="en-US" i="1" dirty="0" smtClean="0"/>
              <a:t>a priori </a:t>
            </a:r>
            <a:r>
              <a:rPr lang="en-US" dirty="0" smtClean="0"/>
              <a:t>as possible causes of a disease in general, and are therefore worth investigating. Evidence</a:t>
            </a:r>
            <a:r>
              <a:rPr lang="en-US" baseline="0" dirty="0" smtClean="0"/>
              <a:t> can be gathered from case reports, cross-sectional studies, case-controls or ecologic studies. </a:t>
            </a:r>
            <a:r>
              <a:rPr lang="en-US" dirty="0" smtClean="0"/>
              <a:t>Consequently, a cohort study is indicated when good evidence suggests an association of a disease with a certain exposure or exposures. To assess</a:t>
            </a:r>
            <a:r>
              <a:rPr lang="en-US" baseline="0" dirty="0" smtClean="0"/>
              <a:t> the exposure, a number of assessment methods can be used. Simply, by obtaining exposure data, we can classify members into exposed and unexposed groups to compare them. </a:t>
            </a:r>
            <a:endParaRPr lang="en-US" dirty="0"/>
          </a:p>
        </p:txBody>
      </p:sp>
      <p:sp>
        <p:nvSpPr>
          <p:cNvPr id="4" name="Slide Number Placeholder 3"/>
          <p:cNvSpPr>
            <a:spLocks noGrp="1"/>
          </p:cNvSpPr>
          <p:nvPr>
            <p:ph type="sldNum" sz="quarter" idx="10"/>
          </p:nvPr>
        </p:nvSpPr>
        <p:spPr/>
        <p:txBody>
          <a:bodyPr/>
          <a:lstStyle/>
          <a:p>
            <a:fld id="{446AC3CE-0C23-4D07-8683-A8C3712C4E0B}" type="slidenum">
              <a:rPr lang="en-US" smtClean="0"/>
              <a:pPr/>
              <a:t>15</a:t>
            </a:fld>
            <a:endParaRPr lang="en-US" dirty="0"/>
          </a:p>
        </p:txBody>
      </p:sp>
    </p:spTree>
    <p:extLst>
      <p:ext uri="{BB962C8B-B14F-4D97-AF65-F5344CB8AC3E}">
        <p14:creationId xmlns:p14="http://schemas.microsoft.com/office/powerpoint/2010/main" val="192024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of exposure in ‘duration’,</a:t>
            </a:r>
            <a:r>
              <a:rPr lang="en-US" baseline="0" dirty="0" smtClean="0"/>
              <a:t> ‘concentration’ and ‘frequency’. In Modern Epidemiology chapter 7, Drs. Rothman and Greenland explain attributes of exposure well in the context of cohort studies. </a:t>
            </a:r>
          </a:p>
          <a:p>
            <a:r>
              <a:rPr lang="en-US" baseline="0" dirty="0" smtClean="0"/>
              <a:t>In the simplest cohort study, the exposure would be identified as “permanent”, something we can easily label it (yes or no, or binary), or occurring only once.  Race, or low birthweight are permanent exposures. Smoking, neighborhood poverty, stress, are alcohol consumption are exposures that can change over time. Also, oftentimes we are interested in quantity, intensity and frequency of exposures. For example, we can ask participants, do you smoke? How much? How often? and How long? Furthermore, the sequence or timing of exposure can be important. Certain exposures, maternal drinking, during fetal development may impact the outcome differently depending on the exposure occur during 1</a:t>
            </a:r>
            <a:r>
              <a:rPr lang="en-US" baseline="30000" dirty="0" smtClean="0"/>
              <a:t>st</a:t>
            </a:r>
            <a:r>
              <a:rPr lang="en-US" baseline="0" dirty="0" smtClean="0"/>
              <a:t> trimester compared with 3</a:t>
            </a:r>
            <a:r>
              <a:rPr lang="en-US" baseline="30000" dirty="0" smtClean="0"/>
              <a:t>rd</a:t>
            </a:r>
            <a:r>
              <a:rPr lang="en-US" baseline="0" dirty="0" smtClean="0"/>
              <a:t> trimester.  All these explain complex natures of identifying the exposures. Exposure summaries include current level, average level and cumulative exposure in relation to each exposure level multiplied by the time spent at that level.  However, most often  a single summary of exposure is used in  studies. </a:t>
            </a:r>
            <a:endParaRPr lang="en-US" dirty="0"/>
          </a:p>
        </p:txBody>
      </p:sp>
      <p:sp>
        <p:nvSpPr>
          <p:cNvPr id="4" name="Slide Number Placeholder 3"/>
          <p:cNvSpPr>
            <a:spLocks noGrp="1"/>
          </p:cNvSpPr>
          <p:nvPr>
            <p:ph type="sldNum" sz="quarter" idx="10"/>
          </p:nvPr>
        </p:nvSpPr>
        <p:spPr/>
        <p:txBody>
          <a:bodyPr/>
          <a:lstStyle/>
          <a:p>
            <a:fld id="{446AC3CE-0C23-4D07-8683-A8C3712C4E0B}" type="slidenum">
              <a:rPr lang="en-US" smtClean="0"/>
              <a:pPr/>
              <a:t>16</a:t>
            </a:fld>
            <a:endParaRPr lang="en-US"/>
          </a:p>
        </p:txBody>
      </p:sp>
    </p:spTree>
    <p:extLst>
      <p:ext uri="{BB962C8B-B14F-4D97-AF65-F5344CB8AC3E}">
        <p14:creationId xmlns:p14="http://schemas.microsoft.com/office/powerpoint/2010/main" val="2738669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Let’s recall some key concepts related to the natural history of a disease and screening for length bias and </a:t>
            </a:r>
            <a:r>
              <a:rPr lang="en-US" baseline="0" dirty="0" smtClean="0"/>
              <a:t>lead time bias as we learned form Module 6 B. In this slide, we are looking at the disease onset and afterward.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5C3816-5633-4C15-A8ED-C273842F834F}" type="slidenum">
              <a:rPr lang="en-US" smtClean="0"/>
              <a:t>17</a:t>
            </a:fld>
            <a:endParaRPr lang="en-US" dirty="0"/>
          </a:p>
        </p:txBody>
      </p:sp>
    </p:spTree>
    <p:extLst>
      <p:ext uri="{BB962C8B-B14F-4D97-AF65-F5344CB8AC3E}">
        <p14:creationId xmlns:p14="http://schemas.microsoft.com/office/powerpoint/2010/main" val="1473975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tie the previous</a:t>
            </a:r>
            <a:r>
              <a:rPr lang="en-US" sz="1200" kern="1200" baseline="0" dirty="0" smtClean="0">
                <a:solidFill>
                  <a:schemeClr val="tx1"/>
                </a:solidFill>
                <a:effectLst/>
                <a:latin typeface="+mn-lt"/>
                <a:ea typeface="+mn-ea"/>
                <a:cs typeface="+mn-cs"/>
              </a:rPr>
              <a:t> figure to the exposure or a risk factor prior to the onset of disease. </a:t>
            </a:r>
            <a:r>
              <a:rPr lang="en-US" baseline="0" dirty="0" smtClean="0"/>
              <a:t>Recall that i</a:t>
            </a:r>
            <a:r>
              <a:rPr lang="en-US" b="0" dirty="0" smtClean="0"/>
              <a:t>nduction period</a:t>
            </a:r>
            <a:r>
              <a:rPr lang="en-US" b="0" baseline="0" dirty="0" smtClean="0"/>
              <a:t> means</a:t>
            </a:r>
            <a:r>
              <a:rPr lang="en-US" b="0" dirty="0" smtClean="0"/>
              <a:t> time between exposure to a specific risk factor or exposure and the initiation of the disease. Generally the longer the induction period, the more difficult is to assess the association between the risk factor(s) and the disease or outcome and thus the evaluation of causality.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Latent</a:t>
            </a:r>
            <a:r>
              <a:rPr lang="en-US" b="0" baseline="0" dirty="0" smtClean="0"/>
              <a:t> period means that t</a:t>
            </a:r>
            <a:r>
              <a:rPr lang="en-US" b="0" dirty="0" smtClean="0"/>
              <a:t>ime between</a:t>
            </a:r>
            <a:r>
              <a:rPr lang="en-US" b="0" u="sng" dirty="0" smtClean="0"/>
              <a:t> </a:t>
            </a:r>
            <a:r>
              <a:rPr lang="en-US" b="0" u="none" dirty="0" smtClean="0"/>
              <a:t>biologic onset of disease </a:t>
            </a:r>
            <a:r>
              <a:rPr lang="en-US" b="0" dirty="0" smtClean="0"/>
              <a:t>and disease detection by clinical diagnosis</a:t>
            </a:r>
            <a:r>
              <a:rPr lang="en-US" b="0" baseline="0" dirty="0" smtClean="0"/>
              <a:t> because of c</a:t>
            </a:r>
            <a:r>
              <a:rPr lang="en-US" b="0" dirty="0" smtClean="0"/>
              <a:t>linical signs or by some</a:t>
            </a:r>
            <a:r>
              <a:rPr lang="en-US" b="0" baseline="0" dirty="0" smtClean="0"/>
              <a:t> sort of diagnostic test for </a:t>
            </a:r>
            <a:r>
              <a:rPr lang="en-US" b="0" dirty="0" smtClean="0"/>
              <a:t>subclinical diseases. </a:t>
            </a:r>
            <a:r>
              <a:rPr lang="en-US" sz="1200" kern="1200" dirty="0" smtClean="0">
                <a:solidFill>
                  <a:schemeClr val="tx1"/>
                </a:solidFill>
                <a:effectLst/>
                <a:latin typeface="+mn-lt"/>
                <a:ea typeface="+mn-ea"/>
                <a:cs typeface="+mn-cs"/>
              </a:rPr>
              <a:t>Some disease</a:t>
            </a:r>
            <a:r>
              <a:rPr lang="en-US" sz="1200" kern="1200" baseline="0" dirty="0" smtClean="0">
                <a:solidFill>
                  <a:schemeClr val="tx1"/>
                </a:solidFill>
                <a:effectLst/>
                <a:latin typeface="+mn-lt"/>
                <a:ea typeface="+mn-ea"/>
                <a:cs typeface="+mn-cs"/>
              </a:rPr>
              <a:t> such as bacterial infection </a:t>
            </a:r>
            <a:r>
              <a:rPr lang="en-US" sz="1200" kern="1200" dirty="0" smtClean="0">
                <a:solidFill>
                  <a:schemeClr val="tx1"/>
                </a:solidFill>
                <a:effectLst/>
                <a:latin typeface="+mn-lt"/>
                <a:ea typeface="+mn-ea"/>
                <a:cs typeface="+mn-cs"/>
              </a:rPr>
              <a:t>have short natural disease</a:t>
            </a:r>
            <a:r>
              <a:rPr lang="en-US" sz="1200" kern="1200" baseline="0" dirty="0" smtClean="0">
                <a:solidFill>
                  <a:schemeClr val="tx1"/>
                </a:solidFill>
                <a:effectLst/>
                <a:latin typeface="+mn-lt"/>
                <a:ea typeface="+mn-ea"/>
                <a:cs typeface="+mn-cs"/>
              </a:rPr>
              <a:t> history (or short induction period or latent period) while other diseases such as cancer have long natural history and long latent period depending on screening or clinical diagnosis tools. </a:t>
            </a:r>
            <a:r>
              <a:rPr lang="en-US" dirty="0" smtClean="0"/>
              <a:t>Because cohort studies often involve follow-up of populations over a long period, the cohort approach is particularly attractive when we can minimize attrition (losses to follow-up) of the study population. So those</a:t>
            </a:r>
            <a:r>
              <a:rPr lang="en-US" baseline="0" dirty="0" smtClean="0"/>
              <a:t> cohort studies are generally easier to conduct when the induction period and latent period, or sum of induction period and latent period (i.e., empirical induction period) are short. </a:t>
            </a: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problem with induction period and latent period is related to how we calculate the person time. “What time should we include for a given individual in the denominator of the incidence rate in relation to induction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Think</a:t>
            </a:r>
            <a:r>
              <a:rPr lang="en-US" baseline="0" dirty="0" smtClean="0"/>
              <a:t> of case-control studies. From Module 10, we know that case-control studies have advantages of studying outcomes with long induction or long latent period. Let’s recap that argument in light of cohort study design.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18</a:t>
            </a:fld>
            <a:endParaRPr lang="en-US"/>
          </a:p>
        </p:txBody>
      </p:sp>
    </p:spTree>
    <p:extLst>
      <p:ext uri="{BB962C8B-B14F-4D97-AF65-F5344CB8AC3E}">
        <p14:creationId xmlns:p14="http://schemas.microsoft.com/office/powerpoint/2010/main" val="1589722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are already familiar with this slide, which was included in cross-sectional study.  Please visit these websites to see how the studies were designed and have been conducted. Most cohort studies, sponsored by National Institute of Health, published their study rationale, study design and methodologies of selecting cohort and measurement protocols. As examples, two articles in your reading list describe how the multi-center investigator teams and the </a:t>
            </a:r>
            <a:r>
              <a:rPr lang="en-US" sz="1200" kern="1200" dirty="0" smtClean="0">
                <a:solidFill>
                  <a:schemeClr val="tx1"/>
                </a:solidFill>
                <a:effectLst/>
                <a:latin typeface="+mn-lt"/>
                <a:ea typeface="+mn-ea"/>
                <a:cs typeface="+mn-cs"/>
              </a:rPr>
              <a:t>National Heart, Lung and Blood Institute (NHLBI) and six other institutes came together to</a:t>
            </a:r>
            <a:r>
              <a:rPr lang="en-US" sz="1200" kern="1200" baseline="0" dirty="0" smtClean="0">
                <a:solidFill>
                  <a:schemeClr val="tx1"/>
                </a:solidFill>
                <a:effectLst/>
                <a:latin typeface="+mn-lt"/>
                <a:ea typeface="+mn-ea"/>
                <a:cs typeface="+mn-cs"/>
              </a:rPr>
              <a:t> </a:t>
            </a:r>
            <a:r>
              <a:rPr lang="en-US" baseline="0" dirty="0" smtClean="0"/>
              <a:t>initiate the </a:t>
            </a:r>
            <a:r>
              <a:rPr lang="en-US" sz="1200" kern="1200" dirty="0" smtClean="0">
                <a:solidFill>
                  <a:schemeClr val="tx1"/>
                </a:solidFill>
                <a:effectLst/>
                <a:latin typeface="+mn-lt"/>
                <a:ea typeface="+mn-ea"/>
                <a:cs typeface="+mn-cs"/>
              </a:rPr>
              <a:t>Hispanic Community Health Study/Study of Latinos in</a:t>
            </a:r>
            <a:r>
              <a:rPr lang="en-US" sz="1200" kern="1200" baseline="0" dirty="0" smtClean="0">
                <a:solidFill>
                  <a:schemeClr val="tx1"/>
                </a:solidFill>
                <a:effectLst/>
                <a:latin typeface="+mn-lt"/>
                <a:ea typeface="+mn-ea"/>
                <a:cs typeface="+mn-cs"/>
              </a:rPr>
              <a:t> 2006</a:t>
            </a:r>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BCF6C2E-47A7-49E9-9A19-29B452F530E1}" type="slidenum">
              <a:rPr lang="en-US" smtClean="0"/>
              <a:t>19</a:t>
            </a:fld>
            <a:endParaRPr lang="en-US" dirty="0"/>
          </a:p>
        </p:txBody>
      </p:sp>
    </p:spTree>
    <p:extLst>
      <p:ext uri="{BB962C8B-B14F-4D97-AF65-F5344CB8AC3E}">
        <p14:creationId xmlns:p14="http://schemas.microsoft.com/office/powerpoint/2010/main" val="3440903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HCHS/SOL is a prospective, population-based, cohort study consisting of a baseline examination lasting approximately 7 hours, a follow-up telephone call within 6 weeks with a second 24-hour dietary recall, and annual follow-up telephone calls to ascertain any hospitalizations and other significant clinical events and to update participants’ contact information.  In </a:t>
            </a:r>
            <a:r>
              <a:rPr lang="en-US" sz="1200" b="0" i="0" u="none" strike="noStrike" kern="1200" baseline="0" dirty="0" err="1" smtClean="0">
                <a:solidFill>
                  <a:schemeClr val="tx1"/>
                </a:solidFill>
                <a:latin typeface="+mn-lt"/>
                <a:ea typeface="+mn-ea"/>
                <a:cs typeface="+mn-cs"/>
              </a:rPr>
              <a:t>Sorlie</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et al. </a:t>
            </a:r>
            <a:r>
              <a:rPr lang="en-US" sz="1200" b="0" i="0" u="none" strike="noStrike" kern="1200" baseline="0" dirty="0" smtClean="0">
                <a:solidFill>
                  <a:schemeClr val="tx1"/>
                </a:solidFill>
                <a:latin typeface="+mn-lt"/>
                <a:ea typeface="+mn-ea"/>
                <a:cs typeface="+mn-cs"/>
              </a:rPr>
              <a:t>paper, study aims or study goals, important components of study designs and study protocols are well listed.  Selection criteria of cohort were based on two objectives: “1), the study sample must support estimates of prevalence of baseline risk factors, both overall and by Hispanic/Latino background and other demographic subgroups. 2), the sample must support evaluation of the relationships between the various risk factors and disease outcomes measured during follow-up.” according to </a:t>
            </a:r>
            <a:r>
              <a:rPr lang="en-US" sz="1200" b="0" i="0" u="none" strike="noStrike" kern="1200" baseline="0" dirty="0" err="1" smtClean="0">
                <a:solidFill>
                  <a:schemeClr val="tx1"/>
                </a:solidFill>
                <a:latin typeface="+mn-lt"/>
                <a:ea typeface="+mn-ea"/>
                <a:cs typeface="+mn-cs"/>
              </a:rPr>
              <a:t>Lavanage</a:t>
            </a:r>
            <a:r>
              <a:rPr lang="en-US" sz="1200" b="0" i="0" u="none" strike="noStrike" kern="1200" baseline="0" dirty="0" smtClean="0">
                <a:solidFill>
                  <a:schemeClr val="tx1"/>
                </a:solidFill>
                <a:latin typeface="+mn-lt"/>
                <a:ea typeface="+mn-ea"/>
                <a:cs typeface="+mn-cs"/>
              </a:rPr>
              <a:t> et al. </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Cohort individuals were selected based on two stage probability based sampling strategies that employed census block groups with strata based on socioeconomic status and individual household information with focus of recruiting specific ethnic/racial background participants from each of four study sites (San Diego, Chicago, Bronx, Miami). For example, majority of participants in San Diego identified themselves as Mexican Americans. Adults participants aged between 18-74 were recruited and underwent an extensive clinic exam.  So far, there have been two follow-up based on clinic examination baseline visit between 2008-2011 and 2</a:t>
            </a:r>
            <a:r>
              <a:rPr lang="en-US" sz="1200" b="0" i="0" u="none" strike="noStrike" kern="1200" baseline="30000" dirty="0" smtClean="0">
                <a:solidFill>
                  <a:schemeClr val="tx1"/>
                </a:solidFill>
                <a:latin typeface="+mn-lt"/>
                <a:ea typeface="+mn-ea"/>
                <a:cs typeface="+mn-cs"/>
              </a:rPr>
              <a:t>nd</a:t>
            </a:r>
            <a:r>
              <a:rPr lang="en-US" sz="1200" b="0" i="0" u="none" strike="noStrike" kern="1200" baseline="0" dirty="0" smtClean="0">
                <a:solidFill>
                  <a:schemeClr val="tx1"/>
                </a:solidFill>
                <a:latin typeface="+mn-lt"/>
                <a:ea typeface="+mn-ea"/>
                <a:cs typeface="+mn-cs"/>
              </a:rPr>
              <a:t> visit between 2015-2017.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As you can see in Table 2, Table 3, and Table 4 (</a:t>
            </a:r>
            <a:r>
              <a:rPr lang="en-US" sz="1200" b="0" i="0" u="none" strike="noStrike" kern="1200" baseline="0" dirty="0" err="1" smtClean="0">
                <a:solidFill>
                  <a:schemeClr val="tx1"/>
                </a:solidFill>
                <a:latin typeface="+mn-lt"/>
                <a:ea typeface="+mn-ea"/>
                <a:cs typeface="+mn-cs"/>
              </a:rPr>
              <a:t>Sorlie</a:t>
            </a:r>
            <a:r>
              <a:rPr lang="en-US" sz="1200" b="0" i="0" u="none" strike="noStrike" kern="1200" baseline="0" dirty="0" smtClean="0">
                <a:solidFill>
                  <a:schemeClr val="tx1"/>
                </a:solidFill>
                <a:latin typeface="+mn-lt"/>
                <a:ea typeface="+mn-ea"/>
                <a:cs typeface="+mn-cs"/>
              </a:rPr>
              <a:t> et al., 2010), the protocols on how exposure and outcomes were developed and implemented in great details.  If you are interest in,  HCHS/SOL data book: A report to the communities (https://sites.cscc.unc.edu/hchs/StudyOverview) will give you an great overview of the study. </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Reference: </a:t>
            </a:r>
            <a:r>
              <a:rPr lang="en-US" sz="1200" kern="1200" dirty="0" err="1" smtClean="0">
                <a:solidFill>
                  <a:schemeClr val="tx1"/>
                </a:solidFill>
                <a:effectLst/>
                <a:latin typeface="+mn-lt"/>
                <a:ea typeface="+mn-ea"/>
                <a:cs typeface="+mn-cs"/>
              </a:rPr>
              <a:t>Sorlie</a:t>
            </a:r>
            <a:r>
              <a:rPr lang="en-US" sz="1200" kern="1200" dirty="0" smtClean="0">
                <a:solidFill>
                  <a:schemeClr val="tx1"/>
                </a:solidFill>
                <a:effectLst/>
                <a:latin typeface="+mn-lt"/>
                <a:ea typeface="+mn-ea"/>
                <a:cs typeface="+mn-cs"/>
              </a:rPr>
              <a:t> PD et al., Design and implementation of the Hispanic Community Health Study/Study of Latinos. </a:t>
            </a:r>
            <a:r>
              <a:rPr lang="en-US" sz="1200" i="1" kern="1200" dirty="0" smtClean="0">
                <a:solidFill>
                  <a:schemeClr val="tx1"/>
                </a:solidFill>
                <a:effectLst/>
                <a:latin typeface="+mn-lt"/>
                <a:ea typeface="+mn-ea"/>
                <a:cs typeface="+mn-cs"/>
              </a:rPr>
              <a:t>Ann </a:t>
            </a:r>
            <a:r>
              <a:rPr lang="en-US" sz="1200" i="1" kern="1200" dirty="0" err="1" smtClean="0">
                <a:solidFill>
                  <a:schemeClr val="tx1"/>
                </a:solidFill>
                <a:effectLst/>
                <a:latin typeface="+mn-lt"/>
                <a:ea typeface="+mn-ea"/>
                <a:cs typeface="+mn-cs"/>
              </a:rPr>
              <a:t>Epidemiol</a:t>
            </a:r>
            <a:r>
              <a:rPr lang="en-US" sz="1200" kern="1200" dirty="0" smtClean="0">
                <a:solidFill>
                  <a:schemeClr val="tx1"/>
                </a:solidFill>
                <a:effectLst/>
                <a:latin typeface="+mn-lt"/>
                <a:ea typeface="+mn-ea"/>
                <a:cs typeface="+mn-cs"/>
              </a:rPr>
              <a:t> 2010;20:629-41. PMC2904957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Lavange</a:t>
            </a:r>
            <a:r>
              <a:rPr lang="en-US" sz="1200" kern="1200" dirty="0" smtClean="0">
                <a:solidFill>
                  <a:schemeClr val="tx1"/>
                </a:solidFill>
                <a:effectLst/>
                <a:latin typeface="+mn-lt"/>
                <a:ea typeface="+mn-ea"/>
                <a:cs typeface="+mn-cs"/>
              </a:rPr>
              <a:t> LM et al., Sample design and cohort selection in the Hispanic Community Health Study/Study of Latinos. </a:t>
            </a:r>
            <a:r>
              <a:rPr lang="en-US" sz="1200" i="1" kern="1200" dirty="0" smtClean="0">
                <a:solidFill>
                  <a:schemeClr val="tx1"/>
                </a:solidFill>
                <a:effectLst/>
                <a:latin typeface="+mn-lt"/>
                <a:ea typeface="+mn-ea"/>
                <a:cs typeface="+mn-cs"/>
              </a:rPr>
              <a:t>Ann </a:t>
            </a:r>
            <a:r>
              <a:rPr lang="en-US" sz="1200" i="1" kern="1200" dirty="0" err="1" smtClean="0">
                <a:solidFill>
                  <a:schemeClr val="tx1"/>
                </a:solidFill>
                <a:effectLst/>
                <a:latin typeface="+mn-lt"/>
                <a:ea typeface="+mn-ea"/>
                <a:cs typeface="+mn-cs"/>
              </a:rPr>
              <a:t>Epidemiol</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2010;20:642-9. PMC2921622</a:t>
            </a:r>
          </a:p>
          <a:p>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20</a:t>
            </a:fld>
            <a:endParaRPr lang="en-US"/>
          </a:p>
        </p:txBody>
      </p:sp>
    </p:spTree>
    <p:extLst>
      <p:ext uri="{BB962C8B-B14F-4D97-AF65-F5344CB8AC3E}">
        <p14:creationId xmlns:p14="http://schemas.microsoft.com/office/powerpoint/2010/main" val="150419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browsed through studies with longer histories than Study of Latinos, you will see how multiple exposures and multiples outcomes have been examined in cohort studies like SOL, A lot of faculty in our school have been involved with Atherosclerosis Risk in Communities Study (ARIC).  ARIC study is in its 7</a:t>
            </a:r>
            <a:r>
              <a:rPr lang="en-US" baseline="30000" dirty="0" smtClean="0"/>
              <a:t>th</a:t>
            </a:r>
            <a:r>
              <a:rPr lang="en-US" baseline="0" dirty="0" smtClean="0"/>
              <a:t> cohort exam cycle.  Genomics, life style factors, sleep durations and various exposures and their relationships with multiple outcomes, cardiovascular disease, cognitive decline, dementia and Alzheimer disease and others have been studied in the cohort. In 2018  alone, 145 manuscripts were published on the relationships between various outcomes and exposures according to study website (https://sites.cscc.unc.edu/aric/view/biblio/year?biblio_year=2018).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21</a:t>
            </a:fld>
            <a:endParaRPr lang="en-US"/>
          </a:p>
        </p:txBody>
      </p:sp>
    </p:spTree>
    <p:extLst>
      <p:ext uri="{BB962C8B-B14F-4D97-AF65-F5344CB8AC3E}">
        <p14:creationId xmlns:p14="http://schemas.microsoft.com/office/powerpoint/2010/main" val="399996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 review</a:t>
            </a:r>
            <a:r>
              <a:rPr lang="en-US" baseline="0" dirty="0" smtClean="0"/>
              <a:t> two different types of study designs, namely prospective and retrospective study design. Further, we will review a number of design elements unique to a cohort study as they relate to determine the exposure and disease status. Finally, we will review again appropriate measures of disease occurrence and measures of association. Please refer to Module 2 more on measures of association.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2</a:t>
            </a:fld>
            <a:endParaRPr lang="en-US" dirty="0"/>
          </a:p>
        </p:txBody>
      </p:sp>
    </p:spTree>
    <p:extLst>
      <p:ext uri="{BB962C8B-B14F-4D97-AF65-F5344CB8AC3E}">
        <p14:creationId xmlns:p14="http://schemas.microsoft.com/office/powerpoint/2010/main" val="1836300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6F2FCB5-8267-4FF5-BACB-EDB73D9E903F}" type="slidenum">
              <a:rPr lang="en-US" smtClean="0"/>
              <a:pPr/>
              <a:t>23</a:t>
            </a:fld>
            <a:endParaRPr lang="en-US" smtClean="0"/>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xfrm>
            <a:off x="914400" y="4343400"/>
            <a:ext cx="5029200" cy="4114800"/>
          </a:xfrm>
          <a:noFill/>
          <a:ln/>
        </p:spPr>
        <p:txBody>
          <a:bodyPr>
            <a:normAutofit fontScale="62500" lnSpcReduction="20000"/>
          </a:bodyPr>
          <a:lstStyle/>
          <a:p>
            <a:r>
              <a:rPr lang="en-US" sz="3200" dirty="0" smtClean="0"/>
              <a:t>Let’s switch the gears a little bit and talk about cohort</a:t>
            </a:r>
            <a:r>
              <a:rPr lang="en-US" sz="3200" baseline="0" dirty="0" smtClean="0"/>
              <a:t> data analysis. You already seen this slide from Module 2.  </a:t>
            </a:r>
            <a:r>
              <a:rPr lang="en-US" sz="3200" dirty="0" smtClean="0"/>
              <a:t>This</a:t>
            </a:r>
            <a:r>
              <a:rPr lang="en-US" sz="3200" baseline="0" dirty="0" smtClean="0"/>
              <a:t> conventional 2 x 2 table illustrates the cohort study design. In the simplest cohort study design, two groups (exposed and unexposed) are recruited and compared for the presence of disease outcomes. Again, in many large cohort studies, study begins with a total sample of N (selection of cohort). Once we obtain the exposure status, study participants will be placed into exposed group (marginal, noted as a + b) and unexposed group (marginal, noted as c + d). Then we follow these members to ascertain outcomes of interest with multiple visits sometimes. </a:t>
            </a:r>
            <a:endParaRPr lang="en-US" dirty="0"/>
          </a:p>
        </p:txBody>
      </p:sp>
    </p:spTree>
    <p:extLst>
      <p:ext uri="{BB962C8B-B14F-4D97-AF65-F5344CB8AC3E}">
        <p14:creationId xmlns:p14="http://schemas.microsoft.com/office/powerpoint/2010/main" val="623429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smtClean="0"/>
              <a:t>Incidence represents </a:t>
            </a:r>
            <a:r>
              <a:rPr lang="en-US" altLang="en-US" i="1" dirty="0" smtClean="0"/>
              <a:t>new </a:t>
            </a:r>
            <a:r>
              <a:rPr lang="en-US" altLang="en-US" i="0" dirty="0" smtClean="0"/>
              <a:t>cases</a:t>
            </a:r>
            <a:r>
              <a:rPr lang="en-US" altLang="en-US" i="0" baseline="0" dirty="0" smtClean="0"/>
              <a:t> of disease that develop over time.  In doing so, it describes the rate of development of disease in a population.  Incidence can be especially helpful in investigations specific to the etiology of a disease.  What </a:t>
            </a:r>
            <a:r>
              <a:rPr lang="en-US" altLang="en-US" i="1" baseline="0" dirty="0" smtClean="0"/>
              <a:t>causes </a:t>
            </a:r>
            <a:r>
              <a:rPr lang="en-US" altLang="en-US" i="0" baseline="0" dirty="0" smtClean="0"/>
              <a:t>the onset and/or progression in disease or other health-related outcome?  Incidence is the measure of disease occurrence that is particularly well-suited to answering this question.  Again, you should be very familiar with the formulae for calculating incidence.  </a:t>
            </a: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ct val="0"/>
              </a:spcBef>
              <a:spcAft>
                <a:spcPts val="0"/>
              </a:spcAft>
              <a:buClrTx/>
              <a:buSzTx/>
              <a:buFontTx/>
              <a:buNone/>
              <a:tabLst/>
              <a:defRPr/>
            </a:pPr>
            <a:r>
              <a:rPr lang="en-US" sz="1200" kern="1200" dirty="0" smtClean="0">
                <a:solidFill>
                  <a:schemeClr val="tx1"/>
                </a:solidFill>
                <a:effectLst/>
                <a:latin typeface="+mn-lt"/>
                <a:ea typeface="+mn-ea"/>
                <a:cs typeface="+mn-cs"/>
              </a:rPr>
              <a:t>Incidence has been traditionally used to indicate a proportion of newly developed (incident) cases of a disease; however, this measure can be used to characterize the frequency of any new health- or disease-related event. There are two types of measures of incidence defined by the type of denominator: (1) incidence based on </a:t>
            </a:r>
            <a:r>
              <a:rPr lang="en-US" sz="1200" i="1" u="sng" kern="1200" dirty="0" smtClean="0">
                <a:solidFill>
                  <a:schemeClr val="tx1"/>
                </a:solidFill>
                <a:effectLst/>
                <a:latin typeface="+mn-lt"/>
                <a:ea typeface="+mn-ea"/>
                <a:cs typeface="+mn-cs"/>
              </a:rPr>
              <a:t>persons at risk </a:t>
            </a:r>
            <a:r>
              <a:rPr lang="en-US" sz="1200" kern="1200" dirty="0" smtClean="0">
                <a:solidFill>
                  <a:schemeClr val="tx1"/>
                </a:solidFill>
                <a:effectLst/>
                <a:latin typeface="+mn-lt"/>
                <a:ea typeface="+mn-ea"/>
                <a:cs typeface="+mn-cs"/>
              </a:rPr>
              <a:t>and (2) incidence based on </a:t>
            </a:r>
            <a:r>
              <a:rPr lang="en-US" sz="1200" i="1" u="sng" kern="1200" dirty="0" smtClean="0">
                <a:solidFill>
                  <a:schemeClr val="tx1"/>
                </a:solidFill>
                <a:effectLst/>
                <a:latin typeface="+mn-lt"/>
                <a:ea typeface="+mn-ea"/>
                <a:cs typeface="+mn-cs"/>
              </a:rPr>
              <a:t>person-time unit</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risk. </a:t>
            </a:r>
          </a:p>
          <a:p>
            <a:pPr eaLnBrk="1" hangingPunct="1">
              <a:spcBef>
                <a:spcPct val="0"/>
              </a:spcBef>
            </a:pPr>
            <a:endParaRPr lang="en-US" altLang="en-US" i="0" u="sng" baseline="0" dirty="0" smtClean="0"/>
          </a:p>
          <a:p>
            <a:pPr eaLnBrk="1" hangingPunct="1">
              <a:spcBef>
                <a:spcPct val="0"/>
              </a:spcBef>
            </a:pPr>
            <a:r>
              <a:rPr lang="en-US" altLang="en-US" i="0" u="sng" baseline="0" dirty="0" smtClean="0"/>
              <a:t>Cumulative incidence</a:t>
            </a:r>
            <a:r>
              <a:rPr lang="en-US" altLang="en-US" i="0" u="none" baseline="0" dirty="0" smtClean="0"/>
              <a:t> directly measures the </a:t>
            </a:r>
            <a:r>
              <a:rPr lang="en-US" altLang="en-US" i="1" u="sng" baseline="0" dirty="0" smtClean="0"/>
              <a:t>risk</a:t>
            </a:r>
            <a:r>
              <a:rPr lang="en-US" altLang="en-US" i="0" u="none" baseline="0" dirty="0" smtClean="0"/>
              <a:t> of developing the disease – while </a:t>
            </a:r>
            <a:r>
              <a:rPr lang="en-US" altLang="en-US" i="0" u="sng" baseline="0" dirty="0" smtClean="0"/>
              <a:t>incidence density</a:t>
            </a:r>
            <a:r>
              <a:rPr lang="en-US" altLang="en-US" i="0" u="none" baseline="0" dirty="0" smtClean="0"/>
              <a:t> considers the </a:t>
            </a:r>
            <a:r>
              <a:rPr lang="en-US" altLang="en-US" i="1" u="sng" baseline="0" dirty="0" smtClean="0"/>
              <a:t>rate</a:t>
            </a:r>
            <a:r>
              <a:rPr lang="en-US" altLang="en-US" i="0" u="none" baseline="0" dirty="0" smtClean="0"/>
              <a:t>, or velocity, at which disease occurs.  The numerator is the same for both calculations, while the denominator differs. We saved our conversation on </a:t>
            </a:r>
            <a:r>
              <a:rPr lang="en-US" altLang="en-US" b="1" i="0" u="none" baseline="0" dirty="0" smtClean="0"/>
              <a:t>incidence density</a:t>
            </a:r>
            <a:r>
              <a:rPr lang="en-US" altLang="en-US" b="0" i="0" u="none" baseline="0" dirty="0" smtClean="0"/>
              <a:t> for cohort studies.</a:t>
            </a: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eaLnBrk="1" hangingPunct="1">
              <a:spcBef>
                <a:spcPct val="0"/>
              </a:spcBef>
            </a:pPr>
            <a:endParaRPr lang="en-US" altLang="en-US" dirty="0" smtClean="0"/>
          </a:p>
        </p:txBody>
      </p:sp>
      <p:sp>
        <p:nvSpPr>
          <p:cNvPr id="4" name="Slide Number Placeholder 3"/>
          <p:cNvSpPr>
            <a:spLocks noGrp="1"/>
          </p:cNvSpPr>
          <p:nvPr>
            <p:ph type="sldNum" sz="quarter" idx="5"/>
          </p:nvPr>
        </p:nvSpPr>
        <p:spPr/>
        <p:txBody>
          <a:bodyPr/>
          <a:lstStyle/>
          <a:p>
            <a:fld id="{A2A9158D-6D67-8D46-A400-B0839DAC92D4}" type="slidenum">
              <a:rPr lang="en-US" smtClean="0"/>
              <a:t>24</a:t>
            </a:fld>
            <a:endParaRPr lang="en-US" dirty="0"/>
          </a:p>
        </p:txBody>
      </p:sp>
    </p:spTree>
    <p:extLst>
      <p:ext uri="{BB962C8B-B14F-4D97-AF65-F5344CB8AC3E}">
        <p14:creationId xmlns:p14="http://schemas.microsoft.com/office/powerpoint/2010/main" val="1405421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Cumulative incidence is the basis for the statistical techniques  known as survival analysis. If follow-up is complete on every individual in the cohort, in other words</a:t>
            </a:r>
            <a:r>
              <a:rPr lang="en-US" sz="1200" kern="1200" baseline="0" dirty="0" smtClean="0">
                <a:solidFill>
                  <a:schemeClr val="tx1"/>
                </a:solidFill>
                <a:effectLst/>
                <a:latin typeface="+mn-lt"/>
                <a:ea typeface="+mn-ea"/>
                <a:cs typeface="+mn-cs"/>
              </a:rPr>
              <a:t> “no loss of follow up”</a:t>
            </a:r>
            <a:r>
              <a:rPr lang="en-US" sz="1200" kern="1200" dirty="0" smtClean="0">
                <a:solidFill>
                  <a:schemeClr val="tx1"/>
                </a:solidFill>
                <a:effectLst/>
                <a:latin typeface="+mn-lt"/>
                <a:ea typeface="+mn-ea"/>
                <a:cs typeface="+mn-cs"/>
              </a:rPr>
              <a:t> the estimation of the cumulative incidence is simply the number of events occurring during the follow-up time divided by the initial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Oppositely,</a:t>
            </a:r>
            <a:r>
              <a:rPr lang="en-US" sz="1200" kern="1200" baseline="0" dirty="0" smtClean="0">
                <a:solidFill>
                  <a:schemeClr val="tx1"/>
                </a:solidFill>
                <a:effectLst/>
                <a:latin typeface="+mn-lt"/>
                <a:ea typeface="+mn-ea"/>
                <a:cs typeface="+mn-cs"/>
              </a:rPr>
              <a:t> in real situation, </a:t>
            </a:r>
            <a:r>
              <a:rPr lang="en-US" sz="1200" kern="1200" dirty="0" smtClean="0">
                <a:solidFill>
                  <a:schemeClr val="tx1"/>
                </a:solidFill>
                <a:effectLst/>
                <a:latin typeface="+mn-lt"/>
                <a:ea typeface="+mn-ea"/>
                <a:cs typeface="+mn-cs"/>
              </a:rPr>
              <a:t>there are individuals lost to follow-up, those dying from causes other than the outcome of interest, and those whose follow-up is shorter because they are recruited later in the accrual period for the study. All these losses to follow-up are called censored observations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Life</a:t>
            </a:r>
            <a:r>
              <a:rPr lang="en-US" baseline="0" dirty="0" smtClean="0"/>
              <a:t> table and Kaplan-Meier method is usually used to estimate cumulative incidence (it complement, cumulative survival or survival function)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25</a:t>
            </a:fld>
            <a:endParaRPr lang="en-US" dirty="0"/>
          </a:p>
        </p:txBody>
      </p:sp>
    </p:spTree>
    <p:extLst>
      <p:ext uri="{BB962C8B-B14F-4D97-AF65-F5344CB8AC3E}">
        <p14:creationId xmlns:p14="http://schemas.microsoft.com/office/powerpoint/2010/main" val="61364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To calculate incidence rate/density, we will need two main components: 1) number of new cases and 2) actual person time at risk. Person-time at risk is an estimate of the actual time at risk according to “ERIC notebook (see reference)” In other words, a subject is eligible to contribute person-time to the study only when that individual does not have the health outcome of interest or is still at risk of developing the health outcome.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According to Modern</a:t>
            </a:r>
            <a:r>
              <a:rPr lang="en-US" baseline="0" dirty="0" smtClean="0"/>
              <a:t> Epidemiology, </a:t>
            </a:r>
            <a:r>
              <a:rPr lang="en-US" dirty="0" smtClean="0"/>
              <a:t>“Time</a:t>
            </a:r>
            <a:r>
              <a:rPr lang="en-US" baseline="0" dirty="0" smtClean="0"/>
              <a:t> at risk” is the time that an individual contributes to the denominator of the incidence rates in a cohort study. We will need to distinguish that ‘time exposed or time during which exposure occurs‘ is different from ‘time at risk. In occupational cohort studies of exposure to certain levels of noise and CVD, for example, time of employment means the time (duration) exposed to the exposure whereas ‘’time at risk for exposure effect” generally comes after the accumulation of occupational noise exposure like shown in the figure. Time at risk for exposure effects can occur even if the workers quit their job. So the person time (time at risk) is linked to assumptions about induction time. In previous module, we discussed the induction time. </a:t>
            </a:r>
          </a:p>
          <a:p>
            <a:endParaRPr lang="en-US" baseline="0" dirty="0" smtClean="0"/>
          </a:p>
          <a:p>
            <a:r>
              <a:rPr lang="en-US" baseline="0" dirty="0" smtClean="0"/>
              <a:t>Reference: </a:t>
            </a:r>
            <a:r>
              <a:rPr lang="en-US" dirty="0" smtClean="0">
                <a:hlinkClick r:id="rId3"/>
              </a:rPr>
              <a:t>https://sph.unc.edu/files/2015/07/nciph_ERIC4.pdf</a:t>
            </a:r>
            <a:endParaRPr lang="en-US" baseline="0" dirty="0" smtClean="0"/>
          </a:p>
        </p:txBody>
      </p:sp>
      <p:sp>
        <p:nvSpPr>
          <p:cNvPr id="4" name="Slide Number Placeholder 3"/>
          <p:cNvSpPr>
            <a:spLocks noGrp="1"/>
          </p:cNvSpPr>
          <p:nvPr>
            <p:ph type="sldNum" sz="quarter" idx="10"/>
          </p:nvPr>
        </p:nvSpPr>
        <p:spPr/>
        <p:txBody>
          <a:bodyPr/>
          <a:lstStyle/>
          <a:p>
            <a:fld id="{B044C475-650E-47AA-AD4F-8DFF2BCF6833}" type="slidenum">
              <a:rPr lang="en-US" smtClean="0"/>
              <a:t>26</a:t>
            </a:fld>
            <a:endParaRPr lang="en-US" dirty="0"/>
          </a:p>
        </p:txBody>
      </p:sp>
    </p:spTree>
    <p:extLst>
      <p:ext uri="{BB962C8B-B14F-4D97-AF65-F5344CB8AC3E}">
        <p14:creationId xmlns:p14="http://schemas.microsoft.com/office/powerpoint/2010/main" val="440624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baseline="0" dirty="0" smtClean="0"/>
              <a:t>focus on how to calculate person-time using a simple example. This example is a practice question from UNC ERIC notebook. </a:t>
            </a:r>
            <a:endParaRPr lang="en-US" baseline="0" dirty="0" smtClean="0"/>
          </a:p>
          <a:p>
            <a:r>
              <a:rPr lang="en-US" baseline="0" dirty="0" smtClean="0"/>
              <a:t>Based </a:t>
            </a:r>
            <a:r>
              <a:rPr lang="en-US" baseline="0" dirty="0" smtClean="0"/>
              <a:t>on this calculation, incidence rate for asthma for some exposure is 4.3 per 1,000 person months.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Reference: </a:t>
            </a:r>
            <a:r>
              <a:rPr lang="en-US" dirty="0" smtClean="0">
                <a:hlinkClick r:id="rId3"/>
              </a:rPr>
              <a:t>https://sph.unc.edu/files/2015/07/nciph_ERIC4.pdf</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27</a:t>
            </a:fld>
            <a:endParaRPr lang="en-US" dirty="0"/>
          </a:p>
        </p:txBody>
      </p:sp>
    </p:spTree>
    <p:extLst>
      <p:ext uri="{BB962C8B-B14F-4D97-AF65-F5344CB8AC3E}">
        <p14:creationId xmlns:p14="http://schemas.microsoft.com/office/powerpoint/2010/main" val="1194042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u="none" dirty="0" smtClean="0"/>
              <a:t>Recall this slide? We used this hypothetical example in Module 2</a:t>
            </a:r>
            <a:r>
              <a:rPr lang="en-US" b="1" u="sng"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 example is provided</a:t>
            </a:r>
            <a:r>
              <a:rPr lang="en-US" baseline="0" dirty="0" smtClean="0"/>
              <a:t> in our S &amp; N textbook.  Data are from </a:t>
            </a:r>
            <a:r>
              <a:rPr lang="en-US" baseline="0" dirty="0" smtClean="0"/>
              <a:t>a hypothetical cohort of 10 people who are followed over time (up to 24 </a:t>
            </a:r>
            <a:r>
              <a:rPr lang="en-US" baseline="0" dirty="0" smtClean="0"/>
              <a:t>months or two years), </a:t>
            </a:r>
            <a:r>
              <a:rPr lang="en-US" baseline="0" dirty="0" smtClean="0"/>
              <a:t>from January 2015 through January 2017.  </a:t>
            </a:r>
            <a:r>
              <a:rPr lang="en-US" baseline="0" dirty="0" smtClean="0"/>
              <a:t>In Module 2, we calculated the cumulative incidence. </a:t>
            </a:r>
          </a:p>
          <a:p>
            <a:r>
              <a:rPr lang="en-US" dirty="0" smtClean="0"/>
              <a:t>Let’s use this example to first calculate</a:t>
            </a:r>
            <a:r>
              <a:rPr lang="en-US" baseline="0" dirty="0" smtClean="0"/>
              <a:t> the person time at risk. </a:t>
            </a:r>
            <a:endParaRPr lang="en-US" dirty="0"/>
          </a:p>
        </p:txBody>
      </p:sp>
      <p:sp>
        <p:nvSpPr>
          <p:cNvPr id="4" name="Slide Number Placeholder 3"/>
          <p:cNvSpPr>
            <a:spLocks noGrp="1"/>
          </p:cNvSpPr>
          <p:nvPr>
            <p:ph type="sldNum" sz="quarter" idx="10"/>
          </p:nvPr>
        </p:nvSpPr>
        <p:spPr/>
        <p:txBody>
          <a:bodyPr/>
          <a:lstStyle/>
          <a:p>
            <a:fld id="{8A19D934-F39A-4F51-90D5-3D1B36AEE9EB}" type="slidenum">
              <a:rPr lang="en-US" smtClean="0"/>
              <a:pPr/>
              <a:t>28</a:t>
            </a:fld>
            <a:endParaRPr lang="en-US" dirty="0"/>
          </a:p>
        </p:txBody>
      </p:sp>
    </p:spTree>
    <p:extLst>
      <p:ext uri="{BB962C8B-B14F-4D97-AF65-F5344CB8AC3E}">
        <p14:creationId xmlns:p14="http://schemas.microsoft.com/office/powerpoint/2010/main" val="4166220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For our example, the person time or person years for the denominator is calculated as 9.583 years.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29</a:t>
            </a:fld>
            <a:endParaRPr lang="en-US" dirty="0"/>
          </a:p>
        </p:txBody>
      </p:sp>
    </p:spTree>
    <p:extLst>
      <p:ext uri="{BB962C8B-B14F-4D97-AF65-F5344CB8AC3E}">
        <p14:creationId xmlns:p14="http://schemas.microsoft.com/office/powerpoint/2010/main" val="3632002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we re-</a:t>
            </a:r>
            <a:r>
              <a:rPr lang="en-US" dirty="0" smtClean="0"/>
              <a:t>use our example</a:t>
            </a:r>
            <a:r>
              <a:rPr lang="en-US" baseline="0" dirty="0" smtClean="0"/>
              <a:t> </a:t>
            </a:r>
            <a:r>
              <a:rPr lang="en-US" baseline="0" dirty="0" smtClean="0"/>
              <a:t>to </a:t>
            </a:r>
            <a:r>
              <a:rPr lang="en-US" baseline="0" dirty="0" smtClean="0"/>
              <a:t>calculate person time, we can follow two steps to calculate total person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6 events. If you recall, incidence density or rate is based on number of events divided by person time or person at risk.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So, it</a:t>
            </a:r>
            <a:r>
              <a:rPr lang="en-US" sz="1200" baseline="0" dirty="0" smtClean="0">
                <a:solidFill>
                  <a:srgbClr val="000000"/>
                </a:solidFill>
              </a:rPr>
              <a:t> is possible for us to </a:t>
            </a:r>
            <a:r>
              <a:rPr lang="en-US" sz="1200" dirty="0" smtClean="0">
                <a:solidFill>
                  <a:srgbClr val="000000"/>
                </a:solidFill>
              </a:rPr>
              <a:t>calculate the incidence rates per person-years for</a:t>
            </a:r>
            <a:r>
              <a:rPr lang="en-US" sz="1200" baseline="0" dirty="0" smtClean="0">
                <a:solidFill>
                  <a:srgbClr val="000000"/>
                </a:solidFill>
              </a:rPr>
              <a:t> overall period i.e., 2 years in this example, or to calculate</a:t>
            </a:r>
            <a:r>
              <a:rPr lang="en-US" sz="1200" dirty="0" smtClean="0">
                <a:solidFill>
                  <a:srgbClr val="000000"/>
                </a:solidFill>
              </a:rPr>
              <a:t> separately for shorter periods during the follow-up,</a:t>
            </a:r>
            <a:r>
              <a:rPr lang="en-US" sz="1200" baseline="0" dirty="0" smtClean="0">
                <a:solidFill>
                  <a:srgbClr val="000000"/>
                </a:solidFill>
              </a:rPr>
              <a:t> such as year 1 and year 2.  More detailed information how to calculate person time on next slide. </a:t>
            </a:r>
            <a:endParaRPr lang="en-US" dirty="0"/>
          </a:p>
        </p:txBody>
      </p:sp>
      <p:sp>
        <p:nvSpPr>
          <p:cNvPr id="4" name="Slide Number Placeholder 3"/>
          <p:cNvSpPr>
            <a:spLocks noGrp="1"/>
          </p:cNvSpPr>
          <p:nvPr>
            <p:ph type="sldNum" sz="quarter" idx="10"/>
          </p:nvPr>
        </p:nvSpPr>
        <p:spPr/>
        <p:txBody>
          <a:bodyPr/>
          <a:lstStyle/>
          <a:p>
            <a:fld id="{8A19D934-F39A-4F51-90D5-3D1B36AEE9EB}" type="slidenum">
              <a:rPr lang="en-US" smtClean="0"/>
              <a:pPr/>
              <a:t>30</a:t>
            </a:fld>
            <a:endParaRPr lang="en-US" dirty="0"/>
          </a:p>
        </p:txBody>
      </p:sp>
    </p:spTree>
    <p:extLst>
      <p:ext uri="{BB962C8B-B14F-4D97-AF65-F5344CB8AC3E}">
        <p14:creationId xmlns:p14="http://schemas.microsoft.com/office/powerpoint/2010/main" val="924652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couple of notes on</a:t>
            </a:r>
            <a:r>
              <a:rPr lang="en-US" baseline="0" dirty="0" smtClean="0"/>
              <a:t> incidence rate (or density) based on person-times. </a:t>
            </a:r>
            <a:r>
              <a:rPr lang="en-US" sz="1200" kern="1200" dirty="0" smtClean="0">
                <a:solidFill>
                  <a:schemeClr val="tx1"/>
                </a:solidFill>
                <a:effectLst/>
                <a:latin typeface="+mn-lt"/>
                <a:ea typeface="+mn-ea"/>
                <a:cs typeface="+mn-cs"/>
              </a:rPr>
              <a:t>Incidence rates are </a:t>
            </a:r>
            <a:r>
              <a:rPr lang="en-US" sz="1200" u="sng" kern="1200" dirty="0" smtClean="0">
                <a:solidFill>
                  <a:schemeClr val="tx1"/>
                </a:solidFill>
                <a:effectLst/>
                <a:latin typeface="+mn-lt"/>
                <a:ea typeface="+mn-ea"/>
                <a:cs typeface="+mn-cs"/>
              </a:rPr>
              <a:t>not </a:t>
            </a:r>
            <a:r>
              <a:rPr lang="en-US" sz="1200" u="sng" kern="1200" dirty="0" smtClean="0">
                <a:solidFill>
                  <a:schemeClr val="tx1"/>
                </a:solidFill>
                <a:effectLst/>
                <a:latin typeface="+mn-lt"/>
                <a:ea typeface="+mn-ea"/>
                <a:cs typeface="+mn-cs"/>
              </a:rPr>
              <a:t>proportions</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They </a:t>
            </a:r>
            <a:r>
              <a:rPr lang="en-US" sz="1200" kern="1200" dirty="0" smtClean="0">
                <a:solidFill>
                  <a:schemeClr val="tx1"/>
                </a:solidFill>
                <a:effectLst/>
                <a:latin typeface="+mn-lt"/>
                <a:ea typeface="+mn-ea"/>
                <a:cs typeface="+mn-cs"/>
              </a:rPr>
              <a:t>are obtained by dividing the number of events by </a:t>
            </a:r>
            <a:r>
              <a:rPr lang="en-US" sz="1200" kern="1200" dirty="0" smtClean="0">
                <a:solidFill>
                  <a:schemeClr val="tx1"/>
                </a:solidFill>
                <a:effectLst/>
                <a:latin typeface="+mn-lt"/>
                <a:ea typeface="+mn-ea"/>
                <a:cs typeface="+mn-cs"/>
              </a:rPr>
              <a:t>the amount of time-at-risk (pooling all study participants) and are measured in units of time</a:t>
            </a:r>
            <a:r>
              <a:rPr lang="en-US" sz="1200" kern="1200" baseline="300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As a result, a rate can range from 0 to infinity, depending on the unit of time being used.</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time unit used depends</a:t>
            </a:r>
            <a:r>
              <a:rPr lang="en-US" sz="1200" kern="1200" baseline="0" dirty="0" smtClean="0">
                <a:solidFill>
                  <a:schemeClr val="tx1"/>
                </a:solidFill>
                <a:effectLst/>
                <a:latin typeface="+mn-lt"/>
                <a:ea typeface="+mn-ea"/>
                <a:cs typeface="+mn-cs"/>
              </a:rPr>
              <a:t> on </a:t>
            </a:r>
            <a:r>
              <a:rPr lang="en-US" sz="1200" kern="1200" dirty="0" smtClean="0">
                <a:solidFill>
                  <a:schemeClr val="tx1"/>
                </a:solidFill>
                <a:effectLst/>
                <a:latin typeface="+mn-lt"/>
                <a:ea typeface="+mn-ea"/>
                <a:cs typeface="+mn-cs"/>
              </a:rPr>
              <a:t>investigators and is usually selected on the basis of the frequency of the event under study. The main reason that many epidemiologic studies use person-years as the unit of analysis is because it is a convenient way to express rare events. When one is studying relatively frequent health or disease events, it may be more convenient to use some other unit of time</a:t>
            </a:r>
            <a:r>
              <a:rPr lang="en-US" sz="1200" kern="1200" baseline="0" dirty="0" smtClean="0">
                <a:solidFill>
                  <a:schemeClr val="tx1"/>
                </a:solidFill>
                <a:effectLst/>
                <a:latin typeface="+mn-lt"/>
                <a:ea typeface="+mn-ea"/>
                <a:cs typeface="+mn-cs"/>
              </a:rPr>
              <a:t> like person-weeks for influenza epidemic to calculate incident cases of influenza.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A19D934-F39A-4F51-90D5-3D1B36AEE9EB}" type="slidenum">
              <a:rPr lang="en-US" smtClean="0"/>
              <a:pPr/>
              <a:t>31</a:t>
            </a:fld>
            <a:endParaRPr lang="en-US" dirty="0"/>
          </a:p>
        </p:txBody>
      </p:sp>
    </p:spTree>
    <p:extLst>
      <p:ext uri="{BB962C8B-B14F-4D97-AF65-F5344CB8AC3E}">
        <p14:creationId xmlns:p14="http://schemas.microsoft.com/office/powerpoint/2010/main" val="4078793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6F2FCB5-8267-4FF5-BACB-EDB73D9E903F}" type="slidenum">
              <a:rPr lang="en-US" smtClean="0"/>
              <a:pPr/>
              <a:t>32</a:t>
            </a:fld>
            <a:endParaRPr lang="en-US" smtClean="0"/>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xfrm>
            <a:off x="914400" y="4343400"/>
            <a:ext cx="5029200" cy="4114800"/>
          </a:xfrm>
          <a:noFill/>
          <a:ln/>
        </p:spPr>
        <p:txBody>
          <a:bodyPr>
            <a:normAutofit fontScale="70000" lnSpcReduction="20000"/>
          </a:bodyPr>
          <a:lstStyle/>
          <a:p>
            <a:pPr eaLnBrk="1" hangingPunct="1"/>
            <a:r>
              <a:rPr lang="en-US" sz="3200" baseline="0" dirty="0" smtClean="0"/>
              <a:t>Let’s </a:t>
            </a:r>
            <a:r>
              <a:rPr lang="en-US" sz="3200" baseline="0" dirty="0" smtClean="0"/>
              <a:t>tailor this conventional 2 x 2 table to include appropriate information to measures the effect of an exposure in cohort studies. </a:t>
            </a:r>
          </a:p>
          <a:p>
            <a:pPr eaLnBrk="1" hangingPunct="1"/>
            <a:r>
              <a:rPr lang="en-US" sz="3200" dirty="0" smtClean="0"/>
              <a:t>If a</a:t>
            </a:r>
            <a:r>
              <a:rPr lang="en-US" sz="3200" baseline="0" dirty="0" smtClean="0"/>
              <a:t> cohort </a:t>
            </a:r>
            <a:r>
              <a:rPr lang="en-US" sz="3200" i="1" baseline="0" dirty="0" smtClean="0"/>
              <a:t>study</a:t>
            </a:r>
            <a:r>
              <a:rPr lang="en-US" sz="3200" baseline="0" dirty="0" smtClean="0"/>
              <a:t> followed all subjects for a fixed period of time and there were no other important competing risk factors and no confounding, we could display the captured data as shown in Table a. </a:t>
            </a:r>
          </a:p>
          <a:p>
            <a:pPr eaLnBrk="1" hangingPunct="1"/>
            <a:r>
              <a:rPr lang="en-US" sz="3200" baseline="0" dirty="0" smtClean="0"/>
              <a:t>For a cohort study that allow for different follow-up periods for each subject, we could measures incidence rates  and the data can be displayed as shown in Table b. </a:t>
            </a:r>
            <a:endParaRPr lang="en-US" dirty="0"/>
          </a:p>
        </p:txBody>
      </p:sp>
    </p:spTree>
    <p:extLst>
      <p:ext uri="{BB962C8B-B14F-4D97-AF65-F5344CB8AC3E}">
        <p14:creationId xmlns:p14="http://schemas.microsoft.com/office/powerpoint/2010/main" val="2041305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slide demonstrates</a:t>
            </a:r>
            <a:r>
              <a:rPr lang="en-US" baseline="0" dirty="0" smtClean="0"/>
              <a:t> the basic components of a cohort study. </a:t>
            </a:r>
            <a:r>
              <a:rPr lang="en-US" sz="1200" kern="1200" dirty="0" smtClean="0">
                <a:solidFill>
                  <a:schemeClr val="tx1"/>
                </a:solidFill>
                <a:effectLst/>
                <a:latin typeface="+mn-lt"/>
                <a:ea typeface="+mn-ea"/>
                <a:cs typeface="+mn-cs"/>
              </a:rPr>
              <a:t>In a cohort study, a group of healthy people,</a:t>
            </a:r>
            <a:r>
              <a:rPr lang="en-US" sz="1200" kern="1200" baseline="0" dirty="0" smtClean="0">
                <a:solidFill>
                  <a:schemeClr val="tx1"/>
                </a:solidFill>
                <a:effectLst/>
                <a:latin typeface="+mn-lt"/>
                <a:ea typeface="+mn-ea"/>
                <a:cs typeface="+mn-cs"/>
              </a:rPr>
              <a:t> a group of exposed and unexposed people, </a:t>
            </a:r>
            <a:r>
              <a:rPr lang="en-US" sz="1200" kern="1200" dirty="0" smtClean="0">
                <a:solidFill>
                  <a:schemeClr val="tx1"/>
                </a:solidFill>
                <a:effectLst/>
                <a:latin typeface="+mn-lt"/>
                <a:ea typeface="+mn-ea"/>
                <a:cs typeface="+mn-cs"/>
              </a:rPr>
              <a:t>or a cohort is identified and followed up for a certain time period to ascertain the occurrence of health-related events. </a:t>
            </a:r>
          </a:p>
          <a:p>
            <a:endParaRPr lang="en-US" dirty="0"/>
          </a:p>
        </p:txBody>
      </p:sp>
      <p:sp>
        <p:nvSpPr>
          <p:cNvPr id="4" name="Slide Number Placeholder 3"/>
          <p:cNvSpPr>
            <a:spLocks noGrp="1"/>
          </p:cNvSpPr>
          <p:nvPr>
            <p:ph type="sldNum" sz="quarter" idx="10"/>
          </p:nvPr>
        </p:nvSpPr>
        <p:spPr/>
        <p:txBody>
          <a:bodyPr/>
          <a:lstStyle/>
          <a:p>
            <a:fld id="{2EB002AE-0FAF-4D13-AFE4-F7EC24525EC5}" type="slidenum">
              <a:rPr lang="en-US" smtClean="0"/>
              <a:pPr/>
              <a:t>4</a:t>
            </a:fld>
            <a:endParaRPr lang="en-US" dirty="0"/>
          </a:p>
        </p:txBody>
      </p:sp>
    </p:spTree>
    <p:extLst>
      <p:ext uri="{BB962C8B-B14F-4D97-AF65-F5344CB8AC3E}">
        <p14:creationId xmlns:p14="http://schemas.microsoft.com/office/powerpoint/2010/main" val="3327114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Frequently, a term </a:t>
            </a:r>
            <a:r>
              <a:rPr lang="en-US" b="0" dirty="0" smtClean="0"/>
              <a:t>"relative risk" </a:t>
            </a:r>
            <a:r>
              <a:rPr lang="en-US" dirty="0" smtClean="0"/>
              <a:t>is used to encompass risk ratio and</a:t>
            </a:r>
            <a:r>
              <a:rPr lang="en-US" baseline="0" dirty="0" smtClean="0"/>
              <a:t> rate ratio as well. </a:t>
            </a:r>
            <a:r>
              <a:rPr lang="en-US" dirty="0" smtClean="0"/>
              <a:t>These relative measures give an indication of the "strength of association.“</a:t>
            </a:r>
            <a:r>
              <a:rPr lang="en-US" baseline="0" dirty="0" smtClean="0"/>
              <a:t>  </a:t>
            </a:r>
            <a:r>
              <a:rPr lang="en-US" dirty="0" smtClean="0"/>
              <a:t>Risk ratio is the ratio of the cumulative incidences in the exposed and unexposed groups. Rate ratio is the ratio of incidence rates or density in the exposed and unexposed groups. Please see the numerators and denominators in Table a</a:t>
            </a:r>
            <a:r>
              <a:rPr lang="en-US" baseline="0" dirty="0" smtClean="0"/>
              <a:t> and Table b on slide 20.  For example, the incidence rate ratio can be calculated as follows: a ratio between cases (a) divided by people time at risk (PT</a:t>
            </a:r>
            <a:r>
              <a:rPr lang="en-US" baseline="-25000" dirty="0" smtClean="0"/>
              <a:t>1</a:t>
            </a:r>
            <a:r>
              <a:rPr lang="en-US" baseline="0" dirty="0" smtClean="0"/>
              <a:t>) in the exposed group  and  cases (c) divided by people time at risk (PT</a:t>
            </a:r>
            <a:r>
              <a:rPr lang="en-US" baseline="-25000" dirty="0" smtClean="0"/>
              <a:t>0</a:t>
            </a:r>
            <a:r>
              <a:rPr lang="en-US" baseline="0" dirty="0" smtClean="0"/>
              <a:t>) in the unexposed group. </a:t>
            </a:r>
          </a:p>
          <a:p>
            <a:endParaRPr lang="en-US" dirty="0" smtClean="0"/>
          </a:p>
          <a:p>
            <a:pPr lvl="0"/>
            <a:r>
              <a:rPr lang="en-US" sz="1200" kern="1200" dirty="0" smtClean="0">
                <a:solidFill>
                  <a:schemeClr val="tx1"/>
                </a:solidFill>
                <a:effectLst/>
                <a:latin typeface="+mn-lt"/>
                <a:ea typeface="+mn-ea"/>
                <a:cs typeface="+mn-cs"/>
              </a:rPr>
              <a:t>An alternative definition of an instantaneous incidence rate (density) is the hazard rate.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context of a cohort study, the hazard rate is defined as each individual’s instantaneous probability of the event at precisely time t (or at a small interval</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 </a:t>
            </a:r>
            <a:r>
              <a:rPr lang="en-US" sz="1200" kern="1200" dirty="0" err="1" smtClean="0">
                <a:solidFill>
                  <a:schemeClr val="tx1"/>
                </a:solidFill>
                <a:effectLst/>
                <a:latin typeface="+mn-lt"/>
                <a:ea typeface="+mn-ea"/>
                <a:cs typeface="+mn-cs"/>
              </a:rPr>
              <a:t>t+Δt</a:t>
            </a:r>
            <a:r>
              <a:rPr lang="en-US" sz="1200" kern="1200" dirty="0" smtClean="0">
                <a:solidFill>
                  <a:schemeClr val="tx1"/>
                </a:solidFill>
                <a:effectLst/>
                <a:latin typeface="+mn-lt"/>
                <a:ea typeface="+mn-ea"/>
                <a:cs typeface="+mn-cs"/>
              </a:rPr>
              <a:t>]), considering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fact that the </a:t>
            </a:r>
            <a:r>
              <a:rPr lang="en-US" sz="1200" u="sng" kern="1200" dirty="0" smtClean="0">
                <a:solidFill>
                  <a:schemeClr val="tx1"/>
                </a:solidFill>
                <a:effectLst/>
                <a:latin typeface="+mn-lt"/>
                <a:ea typeface="+mn-ea"/>
                <a:cs typeface="+mn-cs"/>
              </a:rPr>
              <a:t>individual was at risk at </a:t>
            </a:r>
            <a:r>
              <a:rPr lang="en-US" sz="1200" kern="1200" dirty="0" smtClean="0">
                <a:solidFill>
                  <a:schemeClr val="tx1"/>
                </a:solidFill>
                <a:effectLst/>
                <a:latin typeface="+mn-lt"/>
                <a:ea typeface="+mn-ea"/>
                <a:cs typeface="+mn-cs"/>
              </a:rPr>
              <a:t>time t. The hazard rate is defined for each particular point in time during the follow-up. Hazard ratio is the ratio of hazard rate</a:t>
            </a:r>
            <a:r>
              <a:rPr lang="en-US" sz="1200" kern="1200" baseline="0" dirty="0" smtClean="0">
                <a:solidFill>
                  <a:schemeClr val="tx1"/>
                </a:solidFill>
                <a:effectLst/>
                <a:latin typeface="+mn-lt"/>
                <a:ea typeface="+mn-ea"/>
                <a:cs typeface="+mn-cs"/>
              </a:rPr>
              <a:t> and will be explained using survival analysis technique. We will review a little bit more of life table, survival curve and cox-proportional regression model in a different module slides. </a:t>
            </a:r>
          </a:p>
          <a:p>
            <a:pPr lvl="0"/>
            <a:endParaRPr lang="en-US" dirty="0" smtClean="0"/>
          </a:p>
          <a:p>
            <a:r>
              <a:rPr lang="en-US" baseline="0" dirty="0" smtClean="0"/>
              <a:t>Absolute risk difference or attributable risk in the exposed is often used to study the public health impact of the risk factor on outcome. </a:t>
            </a:r>
            <a:endParaRPr lang="en-US" dirty="0"/>
          </a:p>
        </p:txBody>
      </p:sp>
      <p:sp>
        <p:nvSpPr>
          <p:cNvPr id="4" name="Slide Number Placeholder 3"/>
          <p:cNvSpPr>
            <a:spLocks noGrp="1"/>
          </p:cNvSpPr>
          <p:nvPr>
            <p:ph type="sldNum" sz="quarter" idx="10"/>
          </p:nvPr>
        </p:nvSpPr>
        <p:spPr/>
        <p:txBody>
          <a:bodyPr/>
          <a:lstStyle/>
          <a:p>
            <a:fld id="{7E19B216-F75D-42A4-8EFD-2B2EBBC37C9D}" type="slidenum">
              <a:rPr lang="en-US" smtClean="0"/>
              <a:t>33</a:t>
            </a:fld>
            <a:endParaRPr lang="en-US" dirty="0"/>
          </a:p>
        </p:txBody>
      </p:sp>
    </p:spTree>
    <p:extLst>
      <p:ext uri="{BB962C8B-B14F-4D97-AF65-F5344CB8AC3E}">
        <p14:creationId xmlns:p14="http://schemas.microsoft.com/office/powerpoint/2010/main" val="4035418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the equations in this slide, we can calculate the interval estimates of cumulative incidence risk ratio (CIR) or incidence rate ratio (IRR) as well.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34</a:t>
            </a:fld>
            <a:endParaRPr lang="en-US"/>
          </a:p>
        </p:txBody>
      </p:sp>
    </p:spTree>
    <p:extLst>
      <p:ext uri="{BB962C8B-B14F-4D97-AF65-F5344CB8AC3E}">
        <p14:creationId xmlns:p14="http://schemas.microsoft.com/office/powerpoint/2010/main" val="3420237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calculate</a:t>
            </a:r>
            <a:r>
              <a:rPr lang="en-US" baseline="0" dirty="0" smtClean="0"/>
              <a:t> cumulative incidence using an</a:t>
            </a:r>
            <a:r>
              <a:rPr lang="en-US" dirty="0" smtClean="0"/>
              <a:t> example</a:t>
            </a:r>
            <a:r>
              <a:rPr lang="en-US" baseline="0" dirty="0" smtClean="0"/>
              <a:t>. Consider that the investigators are examining the relationship between second-hand smoking exposure due to spousal smoking and heart attack in postmenopausal women over the 20 year period of observation. Please calculate the cumulative incidence risk ratio and 95%CI of CIR</a:t>
            </a:r>
          </a:p>
          <a:p>
            <a:endParaRPr lang="en-US" baseline="0" dirty="0" smtClean="0"/>
          </a:p>
        </p:txBody>
      </p:sp>
      <p:sp>
        <p:nvSpPr>
          <p:cNvPr id="4" name="Slide Number Placeholder 3"/>
          <p:cNvSpPr>
            <a:spLocks noGrp="1"/>
          </p:cNvSpPr>
          <p:nvPr>
            <p:ph type="sldNum" sz="quarter" idx="10"/>
          </p:nvPr>
        </p:nvSpPr>
        <p:spPr/>
        <p:txBody>
          <a:bodyPr/>
          <a:lstStyle/>
          <a:p>
            <a:fld id="{B044C475-650E-47AA-AD4F-8DFF2BCF6833}" type="slidenum">
              <a:rPr lang="en-US" smtClean="0"/>
              <a:t>35</a:t>
            </a:fld>
            <a:endParaRPr lang="en-US"/>
          </a:p>
        </p:txBody>
      </p:sp>
    </p:spTree>
    <p:extLst>
      <p:ext uri="{BB962C8B-B14F-4D97-AF65-F5344CB8AC3E}">
        <p14:creationId xmlns:p14="http://schemas.microsoft.com/office/powerpoint/2010/main" val="4179357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Based on cumulative incidences for exposed and not exposed group to second hand smoking, the cumulative incidence ratio is about 1.533 suggesting that post-menopausal women who were exposed to spousal second hand smoking had 1.533 times the risk of having MI compared to post-menopausal women who were not exposed to second hand smoking over the 20 year period of observation. Based on this CIR, we are 95% confident that the true risk ratio falls between 1.167 and 2.013. </a:t>
            </a:r>
            <a:r>
              <a:rPr lang="en-US" baseline="0" dirty="0" smtClean="0"/>
              <a:t>Or the harmful effect of SHS ranges from a 17% higher risk to a 101% higher risk, measured in relative terms. </a:t>
            </a:r>
            <a:endParaRPr lang="en-US" dirty="0" smtClean="0"/>
          </a:p>
          <a:p>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36</a:t>
            </a:fld>
            <a:endParaRPr lang="en-US"/>
          </a:p>
        </p:txBody>
      </p:sp>
    </p:spTree>
    <p:extLst>
      <p:ext uri="{BB962C8B-B14F-4D97-AF65-F5344CB8AC3E}">
        <p14:creationId xmlns:p14="http://schemas.microsoft.com/office/powerpoint/2010/main" val="2901244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use the example from Nurses’ Health</a:t>
            </a:r>
            <a:r>
              <a:rPr lang="en-US" baseline="0" dirty="0" smtClean="0"/>
              <a:t> Study (NHS) copied from Boston University course. </a:t>
            </a:r>
            <a:endParaRPr lang="en-US" baseline="0" dirty="0" smtClean="0"/>
          </a:p>
          <a:p>
            <a:r>
              <a:rPr lang="en-US" baseline="0" dirty="0" smtClean="0"/>
              <a:t>Consider </a:t>
            </a:r>
            <a:r>
              <a:rPr lang="en-US" baseline="0" dirty="0" smtClean="0"/>
              <a:t>that NHS investigators are examining the effects of hormone replacement therapy (HRT) on heart disease in post-menopausal women.  </a:t>
            </a:r>
          </a:p>
          <a:p>
            <a:r>
              <a:rPr lang="en-US" baseline="0" dirty="0" smtClean="0"/>
              <a:t>Please try to calculate IR, IRR and 95%CI for IRR.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37</a:t>
            </a:fld>
            <a:endParaRPr lang="en-US"/>
          </a:p>
        </p:txBody>
      </p:sp>
    </p:spTree>
    <p:extLst>
      <p:ext uri="{BB962C8B-B14F-4D97-AF65-F5344CB8AC3E}">
        <p14:creationId xmlns:p14="http://schemas.microsoft.com/office/powerpoint/2010/main" val="30326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Based on incidence rates for exposed and not exposed group to HRT, the incidence rate ratio is about 0.474 suggesting that post-menopausal women who used HRT had 0.47 times the rate (or risk) of coronary artery disease compared to post-menopausal women who did not use HRT. Based on this rate ratio, we are 95% confident that the true rate ratio falls between 0.306 and 0.735.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38</a:t>
            </a:fld>
            <a:endParaRPr lang="en-US"/>
          </a:p>
        </p:txBody>
      </p:sp>
    </p:spTree>
    <p:extLst>
      <p:ext uri="{BB962C8B-B14F-4D97-AF65-F5344CB8AC3E}">
        <p14:creationId xmlns:p14="http://schemas.microsoft.com/office/powerpoint/2010/main" val="1278699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we already learned</a:t>
            </a:r>
            <a:r>
              <a:rPr lang="en-US" baseline="0" dirty="0" smtClean="0"/>
              <a:t> from Module 2, t</a:t>
            </a:r>
            <a:r>
              <a:rPr lang="en-US" dirty="0" smtClean="0"/>
              <a:t>he risk</a:t>
            </a:r>
            <a:r>
              <a:rPr lang="en-US" baseline="0" dirty="0" smtClean="0"/>
              <a:t> difference or absolute difference is to concentrate </a:t>
            </a:r>
            <a:r>
              <a:rPr lang="en-US" dirty="0" smtClean="0"/>
              <a:t>on the number of cases that could potentially be prevented by eliminating the risk factor.</a:t>
            </a:r>
            <a:r>
              <a:rPr lang="en-US" baseline="0" dirty="0" smtClean="0"/>
              <a:t> This means that we assume that the relationships between a risk factor (or exposure) and outcome to be causal. However, the significant associations between risk factors and outcomes may not be always causal relationships. Thus, we will need to be cautious when we interpret the risk or rate difference. While the risk difference is calculated by using cumulative incidence, t</a:t>
            </a:r>
            <a:r>
              <a:rPr lang="en-US" dirty="0" smtClean="0"/>
              <a:t>he rate difference is calculated by subtracting the incidence rate in the unexposed group (or least exposed group) from the incidence rate in the group with the exposure. </a:t>
            </a:r>
            <a:endParaRPr lang="en-US" baseline="0" dirty="0" smtClean="0"/>
          </a:p>
        </p:txBody>
      </p:sp>
      <p:sp>
        <p:nvSpPr>
          <p:cNvPr id="4" name="Slide Number Placeholder 3"/>
          <p:cNvSpPr>
            <a:spLocks noGrp="1"/>
          </p:cNvSpPr>
          <p:nvPr>
            <p:ph type="sldNum" sz="quarter" idx="10"/>
          </p:nvPr>
        </p:nvSpPr>
        <p:spPr/>
        <p:txBody>
          <a:bodyPr/>
          <a:lstStyle/>
          <a:p>
            <a:fld id="{EEA97748-00E6-49CE-9E34-CCD48B12F90D}" type="slidenum">
              <a:rPr lang="en-US" smtClean="0"/>
              <a:t>39</a:t>
            </a:fld>
            <a:endParaRPr lang="en-US" dirty="0"/>
          </a:p>
        </p:txBody>
      </p:sp>
    </p:spTree>
    <p:extLst>
      <p:ext uri="{BB962C8B-B14F-4D97-AF65-F5344CB8AC3E}">
        <p14:creationId xmlns:p14="http://schemas.microsoft.com/office/powerpoint/2010/main" val="38015210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the equations in this slide, we can calculate the interval estimates of (cumulative incidence) risk difference or (incidence rate) rate difference between exposed and unexposed group for the outcome.  Please note that the confidence interval calculations for risk difference and rate difference do </a:t>
            </a:r>
            <a:r>
              <a:rPr lang="en-US" u="sng" baseline="0" dirty="0" smtClean="0"/>
              <a:t>not require exponentiation </a:t>
            </a:r>
            <a:r>
              <a:rPr lang="en-US" baseline="0" dirty="0" smtClean="0"/>
              <a:t>of lower and upper values. </a:t>
            </a:r>
          </a:p>
          <a:p>
            <a:endParaRPr lang="en-US" dirty="0" smtClean="0"/>
          </a:p>
          <a:p>
            <a:r>
              <a:rPr lang="en-US" dirty="0" smtClean="0"/>
              <a:t>Reference;</a:t>
            </a:r>
            <a:r>
              <a:rPr lang="en-US" baseline="0" dirty="0" smtClean="0"/>
              <a:t> Rothman KJ. Epidemiology: An introduction 2</a:t>
            </a:r>
            <a:r>
              <a:rPr lang="en-US" baseline="30000" dirty="0" smtClean="0"/>
              <a:t>nd</a:t>
            </a:r>
            <a:r>
              <a:rPr lang="en-US" baseline="0" dirty="0" smtClean="0"/>
              <a:t> edition, pp 164-170</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40</a:t>
            </a:fld>
            <a:endParaRPr lang="en-US"/>
          </a:p>
        </p:txBody>
      </p:sp>
    </p:spTree>
    <p:extLst>
      <p:ext uri="{BB962C8B-B14F-4D97-AF65-F5344CB8AC3E}">
        <p14:creationId xmlns:p14="http://schemas.microsoft.com/office/powerpoint/2010/main" val="1532690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use our </a:t>
            </a:r>
            <a:r>
              <a:rPr lang="en-US" dirty="0" smtClean="0"/>
              <a:t>previous two</a:t>
            </a:r>
            <a:r>
              <a:rPr lang="en-US" baseline="0" dirty="0" smtClean="0"/>
              <a:t> </a:t>
            </a:r>
            <a:r>
              <a:rPr lang="en-US" baseline="0" dirty="0" smtClean="0"/>
              <a:t>examples to calculate risk difference and rate difference here.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41</a:t>
            </a:fld>
            <a:endParaRPr lang="en-US"/>
          </a:p>
        </p:txBody>
      </p:sp>
    </p:spTree>
    <p:extLst>
      <p:ext uri="{BB962C8B-B14F-4D97-AF65-F5344CB8AC3E}">
        <p14:creationId xmlns:p14="http://schemas.microsoft.com/office/powerpoint/2010/main" val="2980879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a:t>
            </a:r>
            <a:r>
              <a:rPr lang="en-US" baseline="0" dirty="0" smtClean="0"/>
              <a:t>the first example, we can interpret the risk difference of 2.09 per 1000 as following: Assuming there is a cause-effect relationship, there about 2.09 excess MI cases per 1000 women in the group that were exposed to second hand smoking due to spousal smoking, compared to the group of postmenopausal women who did not exposed to second hand smoking over 20 year follow up. We are 95% confident that the true risk difference lies between 0.7 per 1000 and 3.4 per 1000 excess cases of MI over 20 years. </a:t>
            </a:r>
            <a:endParaRPr lang="en-US" baseline="0" dirty="0" smtClean="0"/>
          </a:p>
          <a:p>
            <a:endParaRPr lang="en-US" baseline="0" dirty="0" smtClean="0"/>
          </a:p>
          <a:p>
            <a:r>
              <a:rPr lang="en-US" baseline="0" dirty="0" smtClean="0"/>
              <a:t>For the second example, it is a little bit tricky to explain.  Post-menopausal women who were exposed to HRT had 61.3 (or 62) fewer cases of CAD per 100,000 person-years compared to post menopausal women who were not exposed HRT. According to this sample, we are 95% confident that true rate difference lies between 96.8 and 25.8 fewer cases of CAD per 100,000 years among women who were exposed to HRT in comparison with women who were not.  </a:t>
            </a:r>
          </a:p>
        </p:txBody>
      </p:sp>
      <p:sp>
        <p:nvSpPr>
          <p:cNvPr id="4" name="Slide Number Placeholder 3"/>
          <p:cNvSpPr>
            <a:spLocks noGrp="1"/>
          </p:cNvSpPr>
          <p:nvPr>
            <p:ph type="sldNum" sz="quarter" idx="10"/>
          </p:nvPr>
        </p:nvSpPr>
        <p:spPr/>
        <p:txBody>
          <a:bodyPr/>
          <a:lstStyle/>
          <a:p>
            <a:fld id="{B044C475-650E-47AA-AD4F-8DFF2BCF6833}" type="slidenum">
              <a:rPr lang="en-US" smtClean="0"/>
              <a:t>42</a:t>
            </a:fld>
            <a:endParaRPr lang="en-US"/>
          </a:p>
        </p:txBody>
      </p:sp>
    </p:spTree>
    <p:extLst>
      <p:ext uri="{BB962C8B-B14F-4D97-AF65-F5344CB8AC3E}">
        <p14:creationId xmlns:p14="http://schemas.microsoft.com/office/powerpoint/2010/main" val="262322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design a cohort study, we will need to consider </a:t>
            </a:r>
            <a:r>
              <a:rPr lang="en-US" baseline="0" dirty="0" smtClean="0"/>
              <a:t>a number of study components. First, the type of cohort needs to be carefully considered. For the cohort or participants in the cohort, they should be free of disease of interest if possible. If we think of exposed and unexposed populations, both groups should be equally susceptible to disease. Groups should be comparable.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we will need to develop a well-identified study protocols on how to follow the subjects, how to measure the data (exposures, outcomes, and confounding factors) and how we will manage and analyze the data. </a:t>
            </a:r>
            <a:r>
              <a:rPr lang="en-US" altLang="en-US" sz="1200" dirty="0" smtClean="0"/>
              <a:t>Diagnostic and eligibility criteria for the disease should be defined well in advance.  </a:t>
            </a:r>
            <a:r>
              <a:rPr lang="en-US" baseline="0" dirty="0" smtClean="0"/>
              <a:t>At the end, all of these steps are critical to produce valid results that help investigators answer study questions or fulfill study objectives.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5</a:t>
            </a:fld>
            <a:endParaRPr lang="en-US" dirty="0"/>
          </a:p>
        </p:txBody>
      </p:sp>
    </p:spTree>
    <p:extLst>
      <p:ext uri="{BB962C8B-B14F-4D97-AF65-F5344CB8AC3E}">
        <p14:creationId xmlns:p14="http://schemas.microsoft.com/office/powerpoint/2010/main" val="22483736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000" baseline="0" dirty="0" smtClean="0">
                <a:cs typeface="Times New Roman" panose="02020603050405020304" pitchFamily="18" charset="0"/>
              </a:rPr>
              <a:t>Let’s </a:t>
            </a:r>
            <a:r>
              <a:rPr lang="en-US" sz="2000" baseline="0" dirty="0" smtClean="0">
                <a:cs typeface="Times New Roman" panose="02020603050405020304" pitchFamily="18" charset="0"/>
              </a:rPr>
              <a:t>summarize the strengths and weakness of cohort studies to wrap up this module. </a:t>
            </a:r>
          </a:p>
          <a:p>
            <a:r>
              <a:rPr lang="en-US" sz="2000" baseline="0" dirty="0" smtClean="0">
                <a:cs typeface="Times New Roman" panose="02020603050405020304" pitchFamily="18" charset="0"/>
              </a:rPr>
              <a:t>The cohort study design is a good design choice for observational epidemiology study. The cohort study design allow investigators to calculate the incidence of a disease and it provide direct measure of association (risk) between the exposure and outcome as well as indirect measure such as odds ratio. </a:t>
            </a:r>
            <a:r>
              <a:rPr lang="en-US" altLang="en-US" sz="2000" baseline="0" dirty="0" smtClean="0"/>
              <a:t>Because exposure data are collected prior to the outcome in a cohort study, the temporal sequence of events between the exposure and outcome is quite clear and thus it supports the causal inference we might want to infer from the study.</a:t>
            </a:r>
            <a:r>
              <a:rPr lang="en-US" sz="2000" baseline="0" dirty="0" smtClean="0">
                <a:cs typeface="Times New Roman" panose="02020603050405020304" pitchFamily="18" charset="0"/>
              </a:rPr>
              <a:t> If you already checked out many cohort studies’ websites, you will see that most cohort studies have provided investigators rich resources to assess the multiple outcomes and multiple exposures. Using the case-control studies nested in cohort studies, for example, we can also the test a new hypothesis. </a:t>
            </a:r>
            <a:endParaRPr lang="en-US" dirty="0"/>
          </a:p>
        </p:txBody>
      </p:sp>
      <p:sp>
        <p:nvSpPr>
          <p:cNvPr id="4" name="Slide Number Placeholder 3"/>
          <p:cNvSpPr>
            <a:spLocks noGrp="1"/>
          </p:cNvSpPr>
          <p:nvPr>
            <p:ph type="sldNum" sz="quarter" idx="10"/>
          </p:nvPr>
        </p:nvSpPr>
        <p:spPr/>
        <p:txBody>
          <a:bodyPr/>
          <a:lstStyle/>
          <a:p>
            <a:fld id="{2EB002AE-0FAF-4D13-AFE4-F7EC24525EC5}" type="slidenum">
              <a:rPr lang="en-US" smtClean="0"/>
              <a:pPr/>
              <a:t>43</a:t>
            </a:fld>
            <a:endParaRPr lang="en-US"/>
          </a:p>
        </p:txBody>
      </p:sp>
    </p:spTree>
    <p:extLst>
      <p:ext uri="{BB962C8B-B14F-4D97-AF65-F5344CB8AC3E}">
        <p14:creationId xmlns:p14="http://schemas.microsoft.com/office/powerpoint/2010/main" val="3897867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However, </a:t>
            </a:r>
            <a:r>
              <a:rPr lang="en-US" baseline="0" dirty="0" smtClean="0"/>
              <a:t>in particular, the prospective cohort study will require a long time and enormous expense to carry out. Especially, it may be inefficient to study rare disease with very long induction periods as you can imagine. Also, changes or fluctuations in exposure status or cumulative exposure can be quite challenging in the cohort studies even though this can be dealt with statistical analyses. The cohort is also subject to various biases, which we will review in our next module. </a:t>
            </a:r>
            <a:endParaRPr lang="en-US" dirty="0"/>
          </a:p>
        </p:txBody>
      </p:sp>
      <p:sp>
        <p:nvSpPr>
          <p:cNvPr id="4" name="Slide Number Placeholder 3"/>
          <p:cNvSpPr>
            <a:spLocks noGrp="1"/>
          </p:cNvSpPr>
          <p:nvPr>
            <p:ph type="sldNum" sz="quarter" idx="10"/>
          </p:nvPr>
        </p:nvSpPr>
        <p:spPr/>
        <p:txBody>
          <a:bodyPr/>
          <a:lstStyle/>
          <a:p>
            <a:fld id="{446AC3CE-0C23-4D07-8683-A8C3712C4E0B}" type="slidenum">
              <a:rPr lang="en-US" smtClean="0"/>
              <a:pPr/>
              <a:t>44</a:t>
            </a:fld>
            <a:endParaRPr lang="en-US"/>
          </a:p>
        </p:txBody>
      </p:sp>
    </p:spTree>
    <p:extLst>
      <p:ext uri="{BB962C8B-B14F-4D97-AF65-F5344CB8AC3E}">
        <p14:creationId xmlns:p14="http://schemas.microsoft.com/office/powerpoint/2010/main" val="3986778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check back Module</a:t>
            </a:r>
            <a:r>
              <a:rPr lang="en-US" baseline="0" dirty="0" smtClean="0"/>
              <a:t> 2 A to refresh your memory on how to calculate cumulative probability of survival </a:t>
            </a:r>
            <a:r>
              <a:rPr lang="en-US" baseline="0" smtClean="0"/>
              <a:t>using </a:t>
            </a:r>
            <a:r>
              <a:rPr lang="en-US" baseline="0" smtClean="0"/>
              <a:t>Life </a:t>
            </a:r>
            <a:r>
              <a:rPr lang="en-US" baseline="0" dirty="0" smtClean="0"/>
              <a:t>Table (interval) approach and Kaplan-Meier method. </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45</a:t>
            </a:fld>
            <a:endParaRPr lang="en-US" dirty="0"/>
          </a:p>
        </p:txBody>
      </p:sp>
    </p:spTree>
    <p:extLst>
      <p:ext uri="{BB962C8B-B14F-4D97-AF65-F5344CB8AC3E}">
        <p14:creationId xmlns:p14="http://schemas.microsoft.com/office/powerpoint/2010/main" val="3034031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More </a:t>
            </a:r>
            <a:r>
              <a:rPr lang="en-US" baseline="0" dirty="0" smtClean="0"/>
              <a:t>details on cohort studies are well explained on following series of 10 video lectures provided by STATA leaner group.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Please watch the video lectures for your reference, especially segment 2, 3, 4, and Guest speaker lecture on the Nurses’ Health Study if you like</a:t>
            </a:r>
            <a:endParaRPr lang="en-US" dirty="0" smtClean="0"/>
          </a:p>
          <a:p>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46</a:t>
            </a:fld>
            <a:endParaRPr lang="en-US"/>
          </a:p>
        </p:txBody>
      </p:sp>
    </p:spTree>
    <p:extLst>
      <p:ext uri="{BB962C8B-B14F-4D97-AF65-F5344CB8AC3E}">
        <p14:creationId xmlns:p14="http://schemas.microsoft.com/office/powerpoint/2010/main" val="1353201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Clr>
                <a:srgbClr val="0070C0"/>
              </a:buClr>
              <a:buFont typeface="Arial" panose="020B0604020202020204" pitchFamily="34" charset="0"/>
              <a:buNone/>
            </a:pPr>
            <a:r>
              <a:rPr lang="en-US" dirty="0" smtClean="0"/>
              <a:t>Let’s conclude this module by summarizing</a:t>
            </a:r>
            <a:r>
              <a:rPr lang="en-US" baseline="0" dirty="0" smtClean="0"/>
              <a:t> what we learned about cohort study design. In summary</a:t>
            </a:r>
            <a:r>
              <a:rPr lang="en-US" dirty="0" smtClean="0"/>
              <a:t>, cohort studies </a:t>
            </a:r>
            <a:r>
              <a:rPr lang="en-US" sz="1200" dirty="0" smtClean="0">
                <a:cs typeface="Times New Roman" pitchFamily="18" charset="0"/>
              </a:rPr>
              <a:t>generally begin with identification of exposed and unexposed groups who are then followed for the event of interest. Note that persons in cohorts are free of the event at beginning of the study in general. Selection of participants is flexible</a:t>
            </a:r>
            <a:r>
              <a:rPr lang="en-US" sz="1200" baseline="0" dirty="0" smtClean="0">
                <a:cs typeface="Times New Roman" pitchFamily="18" charset="0"/>
              </a:rPr>
              <a:t> but c</a:t>
            </a:r>
            <a:r>
              <a:rPr lang="en-US" sz="1200" dirty="0" smtClean="0">
                <a:cs typeface="Times New Roman" pitchFamily="18" charset="0"/>
              </a:rPr>
              <a:t>ounting exposure status,</a:t>
            </a:r>
            <a:r>
              <a:rPr lang="en-US" sz="1200" baseline="0" dirty="0" smtClean="0">
                <a:cs typeface="Times New Roman" pitchFamily="18" charset="0"/>
              </a:rPr>
              <a:t> </a:t>
            </a:r>
            <a:r>
              <a:rPr lang="en-US" sz="1200" dirty="0" smtClean="0">
                <a:cs typeface="Times New Roman" pitchFamily="18" charset="0"/>
              </a:rPr>
              <a:t>time and time at risk should be defined carefully in</a:t>
            </a:r>
            <a:r>
              <a:rPr lang="en-US" sz="1200" baseline="0" dirty="0" smtClean="0">
                <a:cs typeface="Times New Roman" pitchFamily="18" charset="0"/>
              </a:rPr>
              <a:t> the beginning of the </a:t>
            </a:r>
            <a:r>
              <a:rPr lang="en-US" sz="1200" dirty="0" smtClean="0">
                <a:cs typeface="Times New Roman" pitchFamily="18" charset="0"/>
              </a:rPr>
              <a:t>study. There</a:t>
            </a:r>
            <a:r>
              <a:rPr lang="en-US" sz="1200" baseline="0" dirty="0" smtClean="0">
                <a:cs typeface="Times New Roman" pitchFamily="18" charset="0"/>
              </a:rPr>
              <a:t> are a number of strengths of using cohort study designs we reviewed already.  Also, we will need to remind ourselves of a few limitations including time and cost. </a:t>
            </a:r>
            <a:endParaRPr lang="en-US" sz="1200" dirty="0" smtClean="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47</a:t>
            </a:fld>
            <a:endParaRPr lang="en-US"/>
          </a:p>
        </p:txBody>
      </p:sp>
    </p:spTree>
    <p:extLst>
      <p:ext uri="{BB962C8B-B14F-4D97-AF65-F5344CB8AC3E}">
        <p14:creationId xmlns:p14="http://schemas.microsoft.com/office/powerpoint/2010/main" val="32396121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usual, </a:t>
            </a:r>
            <a:r>
              <a:rPr lang="en-US" baseline="0" dirty="0" smtClean="0"/>
              <a:t>we will end this lecture with acknowledgments for the sources that helped in making this lecture. </a:t>
            </a:r>
            <a:endParaRPr lang="en-US" dirty="0" smtClean="0"/>
          </a:p>
          <a:p>
            <a:endParaRPr lang="en-US" dirty="0"/>
          </a:p>
        </p:txBody>
      </p:sp>
      <p:sp>
        <p:nvSpPr>
          <p:cNvPr id="4" name="Slide Number Placeholder 3"/>
          <p:cNvSpPr>
            <a:spLocks noGrp="1"/>
          </p:cNvSpPr>
          <p:nvPr>
            <p:ph type="sldNum" sz="quarter" idx="10"/>
          </p:nvPr>
        </p:nvSpPr>
        <p:spPr/>
        <p:txBody>
          <a:bodyPr/>
          <a:lstStyle/>
          <a:p>
            <a:fld id="{92642205-50F4-4643-AC72-2E85EE02A33A}" type="slidenum">
              <a:rPr lang="en-US" smtClean="0"/>
              <a:t>48</a:t>
            </a:fld>
            <a:endParaRPr lang="en-US" dirty="0"/>
          </a:p>
        </p:txBody>
      </p:sp>
    </p:spTree>
    <p:extLst>
      <p:ext uri="{BB962C8B-B14F-4D97-AF65-F5344CB8AC3E}">
        <p14:creationId xmlns:p14="http://schemas.microsoft.com/office/powerpoint/2010/main" val="28254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cohort means</a:t>
            </a:r>
            <a:r>
              <a:rPr lang="en-US" baseline="0" dirty="0" smtClean="0"/>
              <a:t> that </a:t>
            </a:r>
            <a:r>
              <a:rPr lang="en-US" dirty="0" smtClean="0"/>
              <a:t>“Any designated group of individuals who are followed or traced over a period of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 can create a study population by selecting groups for the study on the basis of whether or not they were exposed. Or we can select a defined population </a:t>
            </a:r>
            <a:r>
              <a:rPr lang="en-US" u="sng" dirty="0" smtClean="0"/>
              <a:t>before </a:t>
            </a:r>
            <a:r>
              <a:rPr lang="en-US" dirty="0" smtClean="0"/>
              <a:t>any of its members to be exposed or before their exposures are identified.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Study populations in cohort studies can be diverse and may include a sample of the general population of a certain geographical area or exposed and</a:t>
            </a:r>
            <a:r>
              <a:rPr lang="en-US" sz="1200" kern="1200" baseline="0" dirty="0" smtClean="0">
                <a:solidFill>
                  <a:schemeClr val="tx1"/>
                </a:solidFill>
                <a:effectLst/>
                <a:latin typeface="+mn-lt"/>
                <a:ea typeface="+mn-ea"/>
                <a:cs typeface="+mn-cs"/>
              </a:rPr>
              <a:t> non-exposed individuals</a:t>
            </a:r>
            <a:r>
              <a:rPr lang="en-US" sz="1200" kern="1200" dirty="0" smtClean="0">
                <a:solidFill>
                  <a:schemeClr val="tx1"/>
                </a:solidFill>
                <a:effectLst/>
                <a:latin typeface="+mn-lt"/>
                <a:ea typeface="+mn-ea"/>
                <a:cs typeface="+mn-cs"/>
              </a:rPr>
              <a:t>. Alternatively, cohorts can be formed by “convenience” samples, or groups gathered because of their willingness to participate or because of other logistical advantages, such as make</a:t>
            </a:r>
            <a:r>
              <a:rPr lang="en-US" sz="1200" kern="1200" baseline="0" dirty="0" smtClean="0">
                <a:solidFill>
                  <a:schemeClr val="tx1"/>
                </a:solidFill>
                <a:effectLst/>
                <a:latin typeface="+mn-lt"/>
                <a:ea typeface="+mn-ea"/>
                <a:cs typeface="+mn-cs"/>
              </a:rPr>
              <a:t> the investigative team easy to </a:t>
            </a:r>
            <a:r>
              <a:rPr lang="en-US" sz="1200" kern="1200" dirty="0" smtClean="0">
                <a:solidFill>
                  <a:schemeClr val="tx1"/>
                </a:solidFill>
                <a:effectLst/>
                <a:latin typeface="+mn-lt"/>
                <a:ea typeface="+mn-ea"/>
                <a:cs typeface="+mn-cs"/>
              </a:rPr>
              <a:t>follow.  Subjects in a cohort are classified according to their exposure status, and the incidence of the outcome of interest is ascertained and compared across exposure categories. A critical element in a cohort study is the ascertainment of events during the study follow-up. </a:t>
            </a:r>
          </a:p>
        </p:txBody>
      </p:sp>
      <p:sp>
        <p:nvSpPr>
          <p:cNvPr id="4" name="Slide Number Placeholder 3"/>
          <p:cNvSpPr>
            <a:spLocks noGrp="1"/>
          </p:cNvSpPr>
          <p:nvPr>
            <p:ph type="sldNum" sz="quarter" idx="10"/>
          </p:nvPr>
        </p:nvSpPr>
        <p:spPr/>
        <p:txBody>
          <a:bodyPr/>
          <a:lstStyle/>
          <a:p>
            <a:fld id="{B044C475-650E-47AA-AD4F-8DFF2BCF6833}" type="slidenum">
              <a:rPr lang="en-US" smtClean="0"/>
              <a:t>6</a:t>
            </a:fld>
            <a:endParaRPr lang="en-US" dirty="0"/>
          </a:p>
        </p:txBody>
      </p:sp>
    </p:spTree>
    <p:extLst>
      <p:ext uri="{BB962C8B-B14F-4D97-AF65-F5344CB8AC3E}">
        <p14:creationId xmlns:p14="http://schemas.microsoft.com/office/powerpoint/2010/main" val="237259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Compared</a:t>
            </a:r>
            <a:r>
              <a:rPr lang="en-US" baseline="0" dirty="0" smtClean="0"/>
              <a:t> with exposure group, the comparison group is part of the whole cohort in the study. Internal comparison can be done between subgroups. </a:t>
            </a:r>
            <a:r>
              <a:rPr lang="en-US" dirty="0" smtClean="0"/>
              <a:t>We could select a population on the basis of some factor not related to exposure (such as community of residence). </a:t>
            </a:r>
            <a:r>
              <a:rPr lang="en-US" baseline="0" dirty="0" smtClean="0"/>
              <a:t>Many contemporary cohort studies are designed in this way like Framingham Heart Study.  Then we take histories of exposures and conduct blood tests for example on the entire cohort. So for this approach, the exposure of interest may not happen quite a while. </a:t>
            </a:r>
          </a:p>
          <a:p>
            <a:endParaRPr lang="en-US" baseline="0" dirty="0" smtClean="0"/>
          </a:p>
          <a:p>
            <a:r>
              <a:rPr lang="en-US" baseline="0" dirty="0" smtClean="0"/>
              <a:t>However, if we select more than one cohorts or groups (exposed vs unexposed) for the study, we can compare the exposed group with external unexposed groups. Further if there is no comparison group available, we can also compare the rates/risk of study cohort with that of general population. For example, the cancer incidence in an occupational cohort with exposure, only can be compared with cancer incidence in general population  </a:t>
            </a:r>
            <a:endParaRPr lang="en-US" dirty="0"/>
          </a:p>
        </p:txBody>
      </p:sp>
      <p:sp>
        <p:nvSpPr>
          <p:cNvPr id="4" name="Slide Number Placeholder 3"/>
          <p:cNvSpPr>
            <a:spLocks noGrp="1"/>
          </p:cNvSpPr>
          <p:nvPr>
            <p:ph type="sldNum" sz="quarter" idx="10"/>
          </p:nvPr>
        </p:nvSpPr>
        <p:spPr/>
        <p:txBody>
          <a:bodyPr/>
          <a:lstStyle/>
          <a:p>
            <a:fld id="{446AC3CE-0C23-4D07-8683-A8C3712C4E0B}" type="slidenum">
              <a:rPr lang="en-US" smtClean="0"/>
              <a:pPr/>
              <a:t>7</a:t>
            </a:fld>
            <a:endParaRPr lang="en-US" dirty="0"/>
          </a:p>
        </p:txBody>
      </p:sp>
    </p:spTree>
    <p:extLst>
      <p:ext uri="{BB962C8B-B14F-4D97-AF65-F5344CB8AC3E}">
        <p14:creationId xmlns:p14="http://schemas.microsoft.com/office/powerpoint/2010/main" val="1305640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cs typeface="Times New Roman" pitchFamily="18" charset="0"/>
              </a:rPr>
              <a:t>Let’s briefly</a:t>
            </a:r>
            <a:r>
              <a:rPr lang="en-US" baseline="0" dirty="0" smtClean="0">
                <a:cs typeface="Times New Roman" pitchFamily="18" charset="0"/>
              </a:rPr>
              <a:t> think of cohort types. There are two types of cohorts: open or closed (sometime called as fixed) cohorts. In open population, or called as dynamic cohort, the study may gain or lose members over time via birth, death or events that define membership. In open population, person-time is formed by a changing group of individuals migrating in and out of the cohort.  </a:t>
            </a:r>
            <a:endParaRPr lang="en-US" dirty="0" smtClean="0">
              <a:cs typeface="Times New Roman" pitchFamily="18" charset="0"/>
            </a:endParaRPr>
          </a:p>
          <a:p>
            <a:r>
              <a:rPr lang="en-US" dirty="0" smtClean="0">
                <a:cs typeface="Times New Roman" pitchFamily="18" charset="0"/>
              </a:rPr>
              <a:t>Again, a cohort is a group of people that share a common experience. In the simplest cohort study, the exposure would be a permanent and easily identifiable condition, making it easy to assign people to exposed and unexposed groups. However, that is not</a:t>
            </a:r>
            <a:r>
              <a:rPr lang="en-US" baseline="0" dirty="0" smtClean="0">
                <a:cs typeface="Times New Roman" pitchFamily="18" charset="0"/>
              </a:rPr>
              <a:t> the case in most real examples. </a:t>
            </a:r>
          </a:p>
          <a:p>
            <a:endParaRPr lang="en-US" baseline="0" dirty="0" smtClean="0">
              <a:cs typeface="Times New Roman" pitchFamily="18" charset="0"/>
            </a:endParaRPr>
          </a:p>
        </p:txBody>
      </p:sp>
      <p:sp>
        <p:nvSpPr>
          <p:cNvPr id="4" name="Slide Number Placeholder 3"/>
          <p:cNvSpPr>
            <a:spLocks noGrp="1"/>
          </p:cNvSpPr>
          <p:nvPr>
            <p:ph type="sldNum" sz="quarter" idx="10"/>
          </p:nvPr>
        </p:nvSpPr>
        <p:spPr/>
        <p:txBody>
          <a:bodyPr/>
          <a:lstStyle/>
          <a:p>
            <a:fld id="{B044C475-650E-47AA-AD4F-8DFF2BCF6833}" type="slidenum">
              <a:rPr lang="en-US" smtClean="0"/>
              <a:t>8</a:t>
            </a:fld>
            <a:endParaRPr lang="en-US" dirty="0"/>
          </a:p>
        </p:txBody>
      </p:sp>
    </p:spTree>
    <p:extLst>
      <p:ext uri="{BB962C8B-B14F-4D97-AF65-F5344CB8AC3E}">
        <p14:creationId xmlns:p14="http://schemas.microsoft.com/office/powerpoint/2010/main" val="115706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cs typeface="Times New Roman" pitchFamily="18" charset="0"/>
              </a:rPr>
              <a:t>A fixed cohort or </a:t>
            </a:r>
            <a:r>
              <a:rPr lang="en-US" dirty="0" smtClean="0">
                <a:cs typeface="Times New Roman" pitchFamily="18" charset="0"/>
              </a:rPr>
              <a:t>closed cohort does not allow new enrollment</a:t>
            </a:r>
            <a:r>
              <a:rPr lang="en-US" baseline="0" dirty="0" smtClean="0">
                <a:cs typeface="Times New Roman" pitchFamily="18" charset="0"/>
              </a:rPr>
              <a:t>. </a:t>
            </a:r>
            <a:r>
              <a:rPr lang="en-US" u="none" baseline="0" dirty="0" smtClean="0"/>
              <a:t>Once the cohort is defined by enrolling subjects and follow-up begins, additional subjects cannot be added to the study.  Think of clinical trials as fixed cohort The total number of subjects can only decline in a closed cohort, whereas the total number of participants in an open cohort can fluctuate up or down over time. </a:t>
            </a:r>
            <a:r>
              <a:rPr lang="en-US" dirty="0" smtClean="0">
                <a:cs typeface="Times New Roman" pitchFamily="18" charset="0"/>
              </a:rPr>
              <a:t>Exposure groups or individuals</a:t>
            </a:r>
            <a:r>
              <a:rPr lang="en-US" baseline="0" dirty="0" smtClean="0">
                <a:cs typeface="Times New Roman" pitchFamily="18" charset="0"/>
              </a:rPr>
              <a:t> are </a:t>
            </a:r>
            <a:r>
              <a:rPr lang="en-US" dirty="0" smtClean="0">
                <a:cs typeface="Times New Roman" pitchFamily="18" charset="0"/>
              </a:rPr>
              <a:t>defined at beginning with no movement across groups</a:t>
            </a:r>
            <a:r>
              <a:rPr lang="en-US" baseline="0" dirty="0" smtClean="0">
                <a:cs typeface="Times New Roman" pitchFamily="18" charset="0"/>
              </a:rPr>
              <a:t> or no new members are allowed to the study after the initiation of study. Withdrawals such as refusals from the study are treated as </a:t>
            </a:r>
            <a:r>
              <a:rPr lang="en-US" u="sng" baseline="0" dirty="0" smtClean="0">
                <a:cs typeface="Times New Roman" pitchFamily="18" charset="0"/>
              </a:rPr>
              <a:t>censored outcomes</a:t>
            </a:r>
            <a:r>
              <a:rPr lang="en-US" baseline="0" dirty="0" smtClean="0">
                <a:cs typeface="Times New Roman" pitchFamily="18" charset="0"/>
              </a:rPr>
              <a:t>.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9</a:t>
            </a:fld>
            <a:endParaRPr lang="en-US" dirty="0"/>
          </a:p>
        </p:txBody>
      </p:sp>
    </p:spTree>
    <p:extLst>
      <p:ext uri="{BB962C8B-B14F-4D97-AF65-F5344CB8AC3E}">
        <p14:creationId xmlns:p14="http://schemas.microsoft.com/office/powerpoint/2010/main" val="2509695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Cohort studies are also defined as concurrent (or truly “prospective” as mentioned in S &amp; N textbook) when the cohort is assembled at the present time—that is, the calendar time when the study starts</a:t>
            </a:r>
            <a:r>
              <a:rPr lang="en-US" sz="1200" kern="1200" baseline="0" dirty="0" smtClean="0">
                <a:solidFill>
                  <a:schemeClr val="tx1"/>
                </a:solidFill>
                <a:effectLst/>
                <a:latin typeface="+mn-lt"/>
                <a:ea typeface="+mn-ea"/>
                <a:cs typeface="+mn-cs"/>
              </a:rPr>
              <a:t> and the cohort</a:t>
            </a:r>
            <a:r>
              <a:rPr lang="en-US" sz="1200" kern="1200" dirty="0" smtClean="0">
                <a:solidFill>
                  <a:schemeClr val="tx1"/>
                </a:solidFill>
                <a:effectLst/>
                <a:latin typeface="+mn-lt"/>
                <a:ea typeface="+mn-ea"/>
                <a:cs typeface="+mn-cs"/>
              </a:rPr>
              <a:t> is followed up toward the future. The main advantage of prospective cohort studies is that the baseline exam, methods of follow-up, and ascertainment of events are planned and implemented for the purposes of the study from the beginning.</a:t>
            </a:r>
            <a:r>
              <a:rPr lang="en-US" sz="1200" kern="1200" baseline="0" dirty="0" smtClean="0">
                <a:solidFill>
                  <a:schemeClr val="tx1"/>
                </a:solidFill>
                <a:effectLst/>
                <a:latin typeface="+mn-lt"/>
                <a:ea typeface="+mn-ea"/>
                <a:cs typeface="+mn-cs"/>
              </a:rPr>
              <a:t> Additionally,</a:t>
            </a:r>
            <a:r>
              <a:rPr lang="en-US" sz="1200" kern="1200" dirty="0" smtClean="0">
                <a:solidFill>
                  <a:schemeClr val="tx1"/>
                </a:solidFill>
                <a:effectLst/>
                <a:latin typeface="+mn-lt"/>
                <a:ea typeface="+mn-ea"/>
                <a:cs typeface="+mn-cs"/>
              </a:rPr>
              <a:t> quality control measures can be implemented as needed. </a:t>
            </a:r>
          </a:p>
          <a:p>
            <a:pPr lvl="0"/>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retrospective cohort studies (also known as historical or non-concurrent cohort studies), a cohort is identified and assembled in the past on the basis of existing current records and is supposed to be “followed” to the present time. The present</a:t>
            </a:r>
            <a:r>
              <a:rPr lang="en-US" sz="1200" kern="1200" baseline="0" dirty="0" smtClean="0">
                <a:solidFill>
                  <a:schemeClr val="tx1"/>
                </a:solidFill>
                <a:effectLst/>
                <a:latin typeface="+mn-lt"/>
                <a:ea typeface="+mn-ea"/>
                <a:cs typeface="+mn-cs"/>
              </a:rPr>
              <a:t> time mean the time </a:t>
            </a:r>
            <a:r>
              <a:rPr lang="en-US" sz="1200" kern="1200" dirty="0" smtClean="0">
                <a:solidFill>
                  <a:schemeClr val="tx1"/>
                </a:solidFill>
                <a:effectLst/>
                <a:latin typeface="+mn-lt"/>
                <a:ea typeface="+mn-ea"/>
                <a:cs typeface="+mn-cs"/>
              </a:rPr>
              <a:t>when the study is conducted. Retrospective cohort studies are less expensive and can be done more easily than prospective studies.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only difference between prospective and retrospective</a:t>
            </a:r>
            <a:r>
              <a:rPr lang="en-US" baseline="0" dirty="0" smtClean="0"/>
              <a:t> studies </a:t>
            </a:r>
            <a:r>
              <a:rPr lang="en-US" dirty="0" smtClean="0"/>
              <a:t>is calendar time,</a:t>
            </a:r>
            <a:r>
              <a:rPr lang="en-US" baseline="0" dirty="0" smtClean="0"/>
              <a:t> but the designs are identical by comparing exposed and unexposed populations.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Mixed designs or ambi-directional studies with both prospective and retrospective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follow-up components are also possible. </a:t>
            </a:r>
          </a:p>
          <a:p>
            <a:pPr lvl="0"/>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EB002AE-0FAF-4D13-AFE4-F7EC24525EC5}" type="slidenum">
              <a:rPr lang="en-US" smtClean="0"/>
              <a:pPr/>
              <a:t>10</a:t>
            </a:fld>
            <a:endParaRPr lang="en-US" dirty="0"/>
          </a:p>
        </p:txBody>
      </p:sp>
    </p:spTree>
    <p:extLst>
      <p:ext uri="{BB962C8B-B14F-4D97-AF65-F5344CB8AC3E}">
        <p14:creationId xmlns:p14="http://schemas.microsoft.com/office/powerpoint/2010/main" val="737797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tags" Target="../tags/tag35.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tags" Target="../tags/tag37.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with-one-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435504"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Arial" panose="020B0604020202020204" pitchFamily="34" charset="0"/>
                <a:cs typeface="Arial" panose="020B0604020202020204" pitchFamily="34" charset="0"/>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57866" y="2904364"/>
            <a:ext cx="9365827" cy="1824373"/>
          </a:xfrm>
          <a:prstGeom prst="rect">
            <a:avLst/>
          </a:prstGeom>
          <a:noFill/>
          <a:ln>
            <a:noFill/>
            <a:miter lim="800000"/>
            <a:headEnd/>
            <a:tailEnd/>
          </a:ln>
        </p:spPr>
        <p:txBody>
          <a:bodyPr lIns="91429" tIns="45715" rIns="91429" bIns="45715"/>
          <a:lstStyle>
            <a:lvl1pPr marL="0" indent="0" algn="l">
              <a:spcBef>
                <a:spcPct val="0"/>
              </a:spcBef>
              <a:buFont typeface="Wingdings" pitchFamily="-84" charset="2"/>
              <a:buNone/>
              <a:defRPr sz="2667" baseline="0">
                <a:solidFill>
                  <a:srgbClr val="FFFFFF"/>
                </a:solidFill>
                <a:latin typeface="Arial" panose="020B0604020202020204" pitchFamily="34" charset="0"/>
                <a:cs typeface="Arial" panose="020B0604020202020204" pitchFamily="34" charset="0"/>
              </a:defRPr>
            </a:lvl1pPr>
          </a:lstStyle>
          <a:p>
            <a:r>
              <a:rPr lang="en-US" dirty="0"/>
              <a:t>Click to add faculty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89" y="2642127"/>
            <a:ext cx="11460904" cy="0"/>
          </a:xfrm>
          <a:prstGeom prst="line">
            <a:avLst/>
          </a:prstGeom>
          <a:noFill/>
          <a:ln w="9525">
            <a:solidFill>
              <a:srgbClr val="FFFFFF"/>
            </a:solidFill>
            <a:round/>
            <a:headEnd type="none" w="sm" len="sm"/>
            <a:tailEnd type="none" w="sm" len="sm"/>
          </a:ln>
        </p:spPr>
      </p:cxnSp>
    </p:spTree>
    <p:custDataLst>
      <p:tags r:id="rId1"/>
    </p:custDataLst>
    <p:extLst>
      <p:ext uri="{BB962C8B-B14F-4D97-AF65-F5344CB8AC3E}">
        <p14:creationId xmlns:p14="http://schemas.microsoft.com/office/powerpoint/2010/main" val="35823464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6146915"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48830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4525963"/>
          </a:xfrm>
        </p:spPr>
        <p:txBody>
          <a:bodyPr>
            <a:normAutofit/>
          </a:bodyPr>
          <a:lstStyle>
            <a:lvl1pPr marL="385224" indent="-385224">
              <a:buFont typeface="Arial" panose="020B0604020202020204" pitchFamily="34" charset="0"/>
              <a:buChar char="►"/>
              <a:defRPr sz="2667" baseline="0"/>
            </a:lvl1pPr>
            <a:lvl2pPr marL="757748" indent="-378875">
              <a:buFont typeface="Arial" panose="020B0604020202020204" pitchFamily="34" charset="0"/>
              <a:buChar char="►"/>
              <a:defRPr sz="2667"/>
            </a:lvl2pPr>
            <a:lvl3pPr marL="1077357" indent="-313259">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284077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88923" y="1637287"/>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8" name="Content Placeholder 1"/>
          <p:cNvSpPr>
            <a:spLocks noGrp="1"/>
          </p:cNvSpPr>
          <p:nvPr>
            <p:ph idx="13" hasCustomPrompt="1"/>
          </p:nvPr>
        </p:nvSpPr>
        <p:spPr>
          <a:xfrm>
            <a:off x="199085" y="2325507"/>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1638831"/>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2327201"/>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64404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851507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
        <p:nvSpPr>
          <p:cNvPr id="12" name="Source"/>
          <p:cNvSpPr>
            <a:spLocks noGrp="1"/>
          </p:cNvSpPr>
          <p:nvPr>
            <p:ph idx="17" hasCustomPrompt="1"/>
          </p:nvPr>
        </p:nvSpPr>
        <p:spPr>
          <a:xfrm>
            <a:off x="6153689"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47915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99085" y="1600201"/>
            <a:ext cx="5883369" cy="4525963"/>
          </a:xfrm>
          <a:noFill/>
          <a:ln>
            <a:solidFill>
              <a:schemeClr val="bg1">
                <a:lumMod val="75000"/>
              </a:schemeClr>
            </a:solidFill>
            <a:prstDash val="sysDash"/>
          </a:ln>
        </p:spPr>
        <p:txBody>
          <a:bodyPr anchor="ctr"/>
          <a:lstStyle>
            <a:lvl1pPr marL="0" indent="0">
              <a:buNone/>
              <a:defRPr baseline="0">
                <a:latin typeface="Times New Roman"/>
                <a:cs typeface="Times New Roman"/>
              </a:defRPr>
            </a:lvl1pPr>
            <a:lvl2pPr marL="757748" indent="-378875">
              <a:defRPr/>
            </a:lvl2pPr>
            <a:lvl3pPr marL="757748" indent="313259">
              <a:defRPr/>
            </a:lvl3pPr>
            <a:lvl4pPr marL="1828754" indent="0">
              <a:buNone/>
              <a:defRPr/>
            </a:lvl4pPr>
            <a:lvl5pPr marL="2438339" indent="0">
              <a:buNone/>
              <a:defRPr/>
            </a:lvl5pPr>
          </a:lstStyle>
          <a:p>
            <a:pPr lvl="0"/>
            <a:r>
              <a:rPr lang="en-US" dirty="0"/>
              <a:t>Click to add quote</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389441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99083"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199082"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515843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99081"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6153690"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6153689"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265067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4205933"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8212782"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23453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88923" y="1600202"/>
            <a:ext cx="3816096"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7" name="Text Placeholder 1"/>
          <p:cNvSpPr>
            <a:spLocks noGrp="1"/>
          </p:cNvSpPr>
          <p:nvPr>
            <p:ph idx="1" hasCustomPrompt="1"/>
          </p:nvPr>
        </p:nvSpPr>
        <p:spPr>
          <a:xfrm>
            <a:off x="199085"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1600202"/>
            <a:ext cx="3810729"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1600202"/>
            <a:ext cx="3810728"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buFont typeface="Arial" panose="020B0604020202020204" pitchFamily="34" charset="0"/>
              <a:buChar char="►"/>
              <a:defRPr sz="2400"/>
            </a:lvl2pPr>
            <a:lvl3pPr marL="1064657" indent="-306910">
              <a:buFont typeface="Arial" panose="020B0604020202020204" pitchFamily="34" charset="0"/>
              <a:buChar char="●"/>
              <a:defRPr sz="24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95806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with-two-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572163"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17227" y="2904364"/>
            <a:ext cx="3651680" cy="1824373"/>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2400" baseline="0">
                <a:solidFill>
                  <a:srgbClr val="FFFFFF"/>
                </a:solidFill>
                <a:latin typeface="Calibri"/>
                <a:cs typeface="Calibri"/>
              </a:defRPr>
            </a:lvl1pPr>
          </a:lstStyle>
          <a:p>
            <a:r>
              <a:rPr lang="en-US" dirty="0"/>
              <a:t>Click to add faculty 1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13" name="Faculty Photo"/>
          <p:cNvSpPr>
            <a:spLocks noGrp="1"/>
          </p:cNvSpPr>
          <p:nvPr>
            <p:ph type="pic" sz="quarter" idx="12" hasCustomPrompt="1"/>
          </p:nvPr>
        </p:nvSpPr>
        <p:spPr>
          <a:xfrm>
            <a:off x="6269144" y="2909742"/>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sp>
        <p:nvSpPr>
          <p:cNvPr id="5" name="Text Placeholder 4"/>
          <p:cNvSpPr>
            <a:spLocks noGrp="1"/>
          </p:cNvSpPr>
          <p:nvPr>
            <p:ph type="body" sz="quarter" idx="13" hasCustomPrompt="1"/>
          </p:nvPr>
        </p:nvSpPr>
        <p:spPr>
          <a:xfrm>
            <a:off x="8302752" y="2901696"/>
            <a:ext cx="3657600" cy="1828800"/>
          </a:xfrm>
          <a:ln>
            <a:noFill/>
          </a:ln>
        </p:spPr>
        <p:txBody>
          <a:bodyPr>
            <a:noAutofit/>
          </a:bodyPr>
          <a:lstStyle>
            <a:lvl1pPr marL="0" indent="0">
              <a:buFontTx/>
              <a:buNone/>
              <a:defRPr sz="2400" baseline="0">
                <a:solidFill>
                  <a:schemeClr val="bg1"/>
                </a:solidFill>
                <a:latin typeface="+mn-lt"/>
              </a:defRPr>
            </a:lvl1pPr>
            <a:lvl2pPr>
              <a:defRPr sz="2400">
                <a:solidFill>
                  <a:schemeClr val="bg1"/>
                </a:solidFill>
                <a:latin typeface="+mn-lt"/>
              </a:defRPr>
            </a:lvl2pPr>
            <a:lvl3pPr>
              <a:defRPr sz="2400">
                <a:solidFill>
                  <a:schemeClr val="bg1"/>
                </a:solidFill>
                <a:latin typeface="+mn-lt"/>
              </a:defRPr>
            </a:lvl3pPr>
            <a:lvl4pPr>
              <a:defRPr sz="2400">
                <a:solidFill>
                  <a:schemeClr val="bg1"/>
                </a:solidFill>
                <a:latin typeface="+mn-lt"/>
              </a:defRPr>
            </a:lvl4pPr>
            <a:lvl5pPr>
              <a:defRPr sz="2400">
                <a:solidFill>
                  <a:schemeClr val="bg1"/>
                </a:solidFill>
                <a:latin typeface="+mn-lt"/>
              </a:defRPr>
            </a:lvl5pPr>
          </a:lstStyle>
          <a:p>
            <a:pPr lvl="0"/>
            <a:r>
              <a:rPr lang="en-US" dirty="0"/>
              <a:t>Click to add faculty 2 name</a:t>
            </a:r>
          </a:p>
        </p:txBody>
      </p:sp>
    </p:spTree>
    <p:custDataLst>
      <p:tags r:id="rId1"/>
    </p:custDataLst>
    <p:extLst>
      <p:ext uri="{BB962C8B-B14F-4D97-AF65-F5344CB8AC3E}">
        <p14:creationId xmlns:p14="http://schemas.microsoft.com/office/powerpoint/2010/main" val="265563947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88923" y="5536140"/>
            <a:ext cx="3816096"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5536140"/>
            <a:ext cx="3810729"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5536140"/>
            <a:ext cx="3810728"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059684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horiz">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5" hasCustomPrompt="1"/>
          </p:nvPr>
        </p:nvSpPr>
        <p:spPr>
          <a:xfrm>
            <a:off x="199084" y="3939937"/>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7"/>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1" name="Content Placeholder 2"/>
          <p:cNvSpPr>
            <a:spLocks noGrp="1"/>
          </p:cNvSpPr>
          <p:nvPr>
            <p:ph idx="14" hasCustomPrompt="1"/>
          </p:nvPr>
        </p:nvSpPr>
        <p:spPr>
          <a:xfrm>
            <a:off x="6153689" y="3941633"/>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057338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1286933"/>
            <a:ext cx="12192000" cy="5571067"/>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099873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9085" y="1488948"/>
            <a:ext cx="11810881" cy="114300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12192000" cy="68580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1548760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79A61-03FF-464E-8A01-6F86F15BA67A}" type="slidenum">
              <a:rPr lang="en-US" smtClean="0"/>
              <a:t>‹#›</a:t>
            </a:fld>
            <a:endParaRPr lang="en-US"/>
          </a:p>
        </p:txBody>
      </p:sp>
    </p:spTree>
    <p:extLst>
      <p:ext uri="{BB962C8B-B14F-4D97-AF65-F5344CB8AC3E}">
        <p14:creationId xmlns:p14="http://schemas.microsoft.com/office/powerpoint/2010/main" val="33891047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normAutofit/>
          </a:bodyPr>
          <a:lstStyle>
            <a:lvl1pPr>
              <a:defRPr sz="4400" b="1">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79A61-03FF-464E-8A01-6F86F15BA67A}" type="slidenum">
              <a:rPr lang="en-US" smtClean="0"/>
              <a:t>‹#›</a:t>
            </a:fld>
            <a:endParaRPr lang="en-US"/>
          </a:p>
        </p:txBody>
      </p:sp>
    </p:spTree>
    <p:extLst>
      <p:ext uri="{BB962C8B-B14F-4D97-AF65-F5344CB8AC3E}">
        <p14:creationId xmlns:p14="http://schemas.microsoft.com/office/powerpoint/2010/main" val="186082745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392"/>
          </a:xfrm>
        </p:spPr>
        <p:txBody>
          <a:bodyPr>
            <a:normAutofit/>
          </a:bodyPr>
          <a:lstStyle>
            <a:lvl1pPr>
              <a:defRPr sz="3600">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302707"/>
            <a:ext cx="5384800" cy="4823457"/>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302707"/>
            <a:ext cx="5384800" cy="4823457"/>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79A61-03FF-464E-8A01-6F86F15BA67A}" type="slidenum">
              <a:rPr lang="en-US" smtClean="0"/>
              <a:t>‹#›</a:t>
            </a:fld>
            <a:endParaRPr lang="en-US"/>
          </a:p>
        </p:txBody>
      </p:sp>
    </p:spTree>
    <p:extLst>
      <p:ext uri="{BB962C8B-B14F-4D97-AF65-F5344CB8AC3E}">
        <p14:creationId xmlns:p14="http://schemas.microsoft.com/office/powerpoint/2010/main" val="38609817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392"/>
          </a:xfrm>
        </p:spPr>
        <p:txBody>
          <a:bodyPr>
            <a:normAutofit/>
          </a:bodyPr>
          <a:lstStyle>
            <a:lvl1pPr>
              <a:defRPr sz="3600">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259541"/>
            <a:ext cx="5386917" cy="639762"/>
          </a:xfrm>
        </p:spPr>
        <p:txBody>
          <a:bodyPr anchor="b">
            <a:normAutofit/>
          </a:bodyPr>
          <a:lstStyle>
            <a:lvl1pPr marL="0" indent="0">
              <a:buNone/>
              <a:defRPr sz="24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09600" y="1960323"/>
            <a:ext cx="5386917" cy="416584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9" y="1259541"/>
            <a:ext cx="5389033" cy="639762"/>
          </a:xfrm>
        </p:spPr>
        <p:txBody>
          <a:bodyPr anchor="b">
            <a:normAutofit/>
          </a:bodyPr>
          <a:lstStyle>
            <a:lvl1pPr marL="0" indent="0">
              <a:buNone/>
              <a:defRPr sz="2400" b="1">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6193369" y="1960323"/>
            <a:ext cx="5389033" cy="416584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B820D7-A042-4298-BA3E-DA72F0C64117}"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79A61-03FF-464E-8A01-6F86F15BA67A}" type="slidenum">
              <a:rPr lang="en-US" smtClean="0"/>
              <a:t>‹#›</a:t>
            </a:fld>
            <a:endParaRPr lang="en-US"/>
          </a:p>
        </p:txBody>
      </p:sp>
    </p:spTree>
    <p:extLst>
      <p:ext uri="{BB962C8B-B14F-4D97-AF65-F5344CB8AC3E}">
        <p14:creationId xmlns:p14="http://schemas.microsoft.com/office/powerpoint/2010/main" val="33213138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392"/>
          </a:xfrm>
        </p:spPr>
        <p:txBody>
          <a:bodyPr>
            <a:normAutofit/>
          </a:bodyPr>
          <a:lstStyle>
            <a:lvl1pPr>
              <a:defRPr sz="3600">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79A61-03FF-464E-8A01-6F86F15BA67A}" type="slidenum">
              <a:rPr lang="en-US" smtClean="0"/>
              <a:t>‹#›</a:t>
            </a:fld>
            <a:endParaRPr lang="en-US"/>
          </a:p>
        </p:txBody>
      </p:sp>
    </p:spTree>
    <p:extLst>
      <p:ext uri="{BB962C8B-B14F-4D97-AF65-F5344CB8AC3E}">
        <p14:creationId xmlns:p14="http://schemas.microsoft.com/office/powerpoint/2010/main" val="375086827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3385819" y="0"/>
            <a:ext cx="8806180" cy="6858000"/>
          </a:xfrm>
          <a:prstGeom prst="rect">
            <a:avLst/>
          </a:prstGeom>
        </p:spPr>
        <p:txBody>
          <a:bodyPr vert="horz"/>
          <a:lstStyle>
            <a:lvl1pPr marL="0" indent="0">
              <a:buNone/>
              <a:defRPr sz="2400" baseline="0"/>
            </a:lvl1pPr>
          </a:lstStyle>
          <a:p>
            <a:r>
              <a:rPr lang="en-US" dirty="0"/>
              <a:t>Click icon to add image or drag and drop image to placeholder</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30562805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with logo">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8" name="Title 1"/>
          <p:cNvSpPr txBox="1">
            <a:spLocks/>
          </p:cNvSpPr>
          <p:nvPr/>
        </p:nvSpPr>
        <p:spPr>
          <a:xfrm>
            <a:off x="388190" y="2809538"/>
            <a:ext cx="6515100" cy="1724236"/>
          </a:xfrm>
          <a:prstGeom prst="rect">
            <a:avLst/>
          </a:prstGeom>
          <a:ln>
            <a:noFill/>
          </a:ln>
        </p:spPr>
        <p:txBody>
          <a:bodyPr vert="horz" lIns="121920" tIns="60960" rIns="121920" bIns="60960" rtlCol="0" anchor="t">
            <a:normAutofit/>
          </a:bodyPr>
          <a:lstStyle>
            <a:lvl1pPr algn="l" defTabSz="457200" rtl="0" eaLnBrk="1" latinLnBrk="0" hangingPunct="1">
              <a:spcBef>
                <a:spcPct val="0"/>
              </a:spcBef>
              <a:buNone/>
              <a:defRPr sz="2200" kern="1200">
                <a:solidFill>
                  <a:srgbClr val="FFFFFF"/>
                </a:solidFill>
                <a:latin typeface="Calibri" panose="020F0502020204030204" pitchFamily="34" charset="0"/>
                <a:ea typeface="+mj-ea"/>
                <a:cs typeface="Calibri" panose="020F0502020204030204" pitchFamily="34" charset="0"/>
              </a:defRPr>
            </a:lvl1pPr>
          </a:lstStyle>
          <a:p>
            <a:endParaRPr lang="en-US" sz="3733" dirty="0"/>
          </a:p>
        </p:txBody>
      </p:sp>
      <p:sp>
        <p:nvSpPr>
          <p:cNvPr id="6" name="Title 1"/>
          <p:cNvSpPr>
            <a:spLocks noGrp="1"/>
          </p:cNvSpPr>
          <p:nvPr>
            <p:ph type="title" hasCustomPrompt="1"/>
          </p:nvPr>
        </p:nvSpPr>
        <p:spPr>
          <a:xfrm>
            <a:off x="362790" y="2809538"/>
            <a:ext cx="6515100" cy="1724236"/>
          </a:xfrm>
        </p:spPr>
        <p:txBody>
          <a:bodyPr anchor="t">
            <a:normAutofit/>
          </a:bodyPr>
          <a:lstStyle>
            <a:lvl1pPr>
              <a:defRPr sz="3200">
                <a:solidFill>
                  <a:srgbClr val="FFFFFF"/>
                </a:solidFill>
              </a:defRPr>
            </a:lvl1pPr>
          </a:lstStyle>
          <a:p>
            <a:r>
              <a:rPr lang="en-US" dirty="0"/>
              <a:t>Click to add section title</a:t>
            </a:r>
          </a:p>
        </p:txBody>
      </p:sp>
    </p:spTree>
    <p:custDataLst>
      <p:tags r:id="rId1"/>
    </p:custDataLst>
    <p:extLst>
      <p:ext uri="{BB962C8B-B14F-4D97-AF65-F5344CB8AC3E}">
        <p14:creationId xmlns:p14="http://schemas.microsoft.com/office/powerpoint/2010/main" val="163763095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3467946" y="204894"/>
            <a:ext cx="8520855"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7357" indent="-313259">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19365462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4">
          <p15:clr>
            <a:srgbClr val="FBAE40"/>
          </p15:clr>
        </p15:guide>
        <p15:guide id="4" pos="1632">
          <p15:clr>
            <a:srgbClr val="FBAE40"/>
          </p15:clr>
        </p15:guide>
        <p15:guide id="5" pos="5664">
          <p15:clr>
            <a:srgbClr val="FBAE40"/>
          </p15:clr>
        </p15:guide>
        <p15:guide id="6" orient="horz" pos="29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3467945" y="215687"/>
            <a:ext cx="8520856" cy="514773"/>
          </a:xfrm>
          <a:prstGeom prst="rect">
            <a:avLst/>
          </a:prstGeom>
          <a:ln>
            <a:noFill/>
          </a:ln>
        </p:spPr>
        <p:txBody>
          <a:bodyPr vert="horz"/>
          <a:lstStyle>
            <a:lvl1pPr marL="0" indent="0" algn="ctr">
              <a:buNone/>
              <a:defRPr sz="2667" baseline="0"/>
            </a:lvl1pPr>
            <a:lvl2pPr marL="609585"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3467947" y="870857"/>
            <a:ext cx="8520856" cy="5352143"/>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30843034"/>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orient="horz" pos="84">
          <p15:clr>
            <a:srgbClr val="FBAE40"/>
          </p15:clr>
        </p15:guide>
        <p15:guide id="4" pos="1632">
          <p15:clr>
            <a:srgbClr val="FBAE40"/>
          </p15:clr>
        </p15:guide>
        <p15:guide id="5" pos="56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3467947" y="204896"/>
            <a:ext cx="4084320"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7901154" y="204896"/>
            <a:ext cx="4087647"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528238673"/>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tical column with column caption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Text Placeholder 1">
            <a:extLst>
              <a:ext uri="{FF2B5EF4-FFF2-40B4-BE49-F238E27FC236}">
                <a16:creationId xmlns:a16="http://schemas.microsoft.com/office/drawing/2014/main" id="{9A5C5BAD-82C0-D04B-8F31-321B143491CE}"/>
              </a:ext>
            </a:extLst>
          </p:cNvPr>
          <p:cNvSpPr>
            <a:spLocks noGrp="1"/>
          </p:cNvSpPr>
          <p:nvPr>
            <p:ph type="body" sz="quarter" idx="17" hasCustomPrompt="1"/>
          </p:nvPr>
        </p:nvSpPr>
        <p:spPr>
          <a:xfrm>
            <a:off x="3488446"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3" name="Content Placeholder 1"/>
          <p:cNvSpPr>
            <a:spLocks noGrp="1"/>
          </p:cNvSpPr>
          <p:nvPr>
            <p:ph idx="1" hasCustomPrompt="1"/>
          </p:nvPr>
        </p:nvSpPr>
        <p:spPr>
          <a:xfrm>
            <a:off x="3467947" y="961813"/>
            <a:ext cx="4084320" cy="5261187"/>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Text Placeholder 1">
            <a:extLst>
              <a:ext uri="{FF2B5EF4-FFF2-40B4-BE49-F238E27FC236}">
                <a16:creationId xmlns:a16="http://schemas.microsoft.com/office/drawing/2014/main" id="{AC202F10-720C-0245-ABF0-6185171E6DC3}"/>
              </a:ext>
            </a:extLst>
          </p:cNvPr>
          <p:cNvSpPr>
            <a:spLocks noGrp="1"/>
          </p:cNvSpPr>
          <p:nvPr>
            <p:ph type="body" sz="quarter" idx="18" hasCustomPrompt="1"/>
          </p:nvPr>
        </p:nvSpPr>
        <p:spPr>
          <a:xfrm>
            <a:off x="7901154"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6" hasCustomPrompt="1"/>
          </p:nvPr>
        </p:nvSpPr>
        <p:spPr>
          <a:xfrm>
            <a:off x="7901154" y="961813"/>
            <a:ext cx="4087647" cy="5261187"/>
          </a:xfrm>
          <a:prstGeom prst="rect">
            <a:avLst/>
          </a:prstGeom>
          <a:ln w="9525" cmpd="sng">
            <a:solidFill>
              <a:schemeClr val="bg1">
                <a:lumMod val="75000"/>
              </a:schemeClr>
            </a:solidFill>
          </a:ln>
        </p:spPr>
        <p:txBody>
          <a:bodyPr/>
          <a:lstStyle>
            <a:lvl1pPr marL="390134" indent="-390134">
              <a:spcBef>
                <a:spcPts val="3200"/>
              </a:spcBef>
              <a:buClr>
                <a:srgbClr val="C000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062503461"/>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3467946" y="204896"/>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3467947" y="3291841"/>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989257558"/>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3" name="Content Placeholder 1"/>
          <p:cNvSpPr>
            <a:spLocks noGrp="1"/>
          </p:cNvSpPr>
          <p:nvPr>
            <p:ph idx="17" hasCustomPrompt="1"/>
          </p:nvPr>
        </p:nvSpPr>
        <p:spPr>
          <a:xfrm>
            <a:off x="3467946" y="20489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ontent Placeholder 1"/>
          <p:cNvSpPr>
            <a:spLocks noGrp="1"/>
          </p:cNvSpPr>
          <p:nvPr>
            <p:ph idx="18" hasCustomPrompt="1"/>
          </p:nvPr>
        </p:nvSpPr>
        <p:spPr>
          <a:xfrm>
            <a:off x="3467946" y="1784051"/>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ontent Placeholder 1"/>
          <p:cNvSpPr>
            <a:spLocks noGrp="1"/>
          </p:cNvSpPr>
          <p:nvPr>
            <p:ph idx="19" hasCustomPrompt="1"/>
          </p:nvPr>
        </p:nvSpPr>
        <p:spPr>
          <a:xfrm>
            <a:off x="3467945" y="3291840"/>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6" name="Content Placeholder 1"/>
          <p:cNvSpPr>
            <a:spLocks noGrp="1"/>
          </p:cNvSpPr>
          <p:nvPr>
            <p:ph idx="20" hasCustomPrompt="1"/>
          </p:nvPr>
        </p:nvSpPr>
        <p:spPr>
          <a:xfrm>
            <a:off x="3467945" y="487002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72962502"/>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3467947" y="212636"/>
            <a:ext cx="8520855" cy="6010365"/>
          </a:xfrm>
          <a:prstGeom prst="rect">
            <a:avLst/>
          </a:prstGeom>
          <a:ln>
            <a:solidFill>
              <a:schemeClr val="bg1">
                <a:lumMod val="75000"/>
              </a:schemeClr>
            </a:solidFill>
            <a:prstDash val="sysDash"/>
          </a:ln>
        </p:spPr>
        <p:txBody>
          <a:bodyPr vert="horz" anchor="ctr"/>
          <a:lstStyle>
            <a:lvl1pPr marL="0" indent="0">
              <a:buNone/>
              <a:defRPr sz="2400">
                <a:latin typeface="Times New Roman"/>
                <a:cs typeface="Times New Roman"/>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quote</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111845498"/>
      </p:ext>
    </p:extLst>
  </p:cSld>
  <p:clrMapOvr>
    <a:masterClrMapping/>
  </p:clrMapOvr>
  <p:extLst>
    <p:ext uri="{DCECCB84-F9BA-43D5-87BE-67443E8EF086}">
      <p15:sldGuideLst xmlns:p15="http://schemas.microsoft.com/office/powerpoint/2012/main">
        <p15:guide id="1" orient="horz" pos="2940">
          <p15:clr>
            <a:srgbClr val="FBAE40"/>
          </p15:clr>
        </p15:guide>
        <p15:guide id="2" pos="2880">
          <p15:clr>
            <a:srgbClr val="FBAE40"/>
          </p15:clr>
        </p15:guide>
        <p15:guide id="3" orient="horz" pos="84">
          <p15:clr>
            <a:srgbClr val="FBAE40"/>
          </p15:clr>
        </p15:guide>
        <p15:guide id="4" pos="5664">
          <p15:clr>
            <a:srgbClr val="FBAE40"/>
          </p15:clr>
        </p15:guide>
        <p15:guide id="5" pos="16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ertical 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3467947" y="177799"/>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3467947" y="3273005"/>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7805589" y="177801"/>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7805589" y="3273006"/>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98350834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2">
          <p15:clr>
            <a:srgbClr val="FBAE40"/>
          </p15:clr>
        </p15:guide>
        <p15:guide id="4" pos="5664">
          <p15:clr>
            <a:srgbClr val="FBAE40"/>
          </p15:clr>
        </p15:guide>
        <p15:guide id="5" pos="1632">
          <p15:clr>
            <a:srgbClr val="FBAE40"/>
          </p15:clr>
        </p15:guide>
        <p15:guide id="6" orient="horz" pos="84">
          <p15:clr>
            <a:srgbClr val="FBAE40"/>
          </p15:clr>
        </p15:guide>
        <p15:guide id="7" orient="horz" pos="2940">
          <p15:clr>
            <a:srgbClr val="FBAE40"/>
          </p15:clr>
        </p15:guide>
        <p15:guide id="8" orient="horz" pos="147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for entire slide">
    <p:bg>
      <p:bgPr>
        <a:solidFill>
          <a:srgbClr val="0F2C5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64096"/>
          </a:xfrm>
          <a:prstGeom prst="rect">
            <a:avLst/>
          </a:prstGeom>
        </p:spPr>
        <p:txBody>
          <a:bodyPr/>
          <a:lstStyle>
            <a:lvl1pPr marL="0" indent="0">
              <a:buNone/>
              <a:defRPr/>
            </a:lvl1pPr>
          </a:lstStyle>
          <a:p>
            <a:r>
              <a:rPr lang="en-US" smtClean="0"/>
              <a:t>Click icon to add picture</a:t>
            </a:r>
            <a:endParaRPr lang="en-US" dirty="0"/>
          </a:p>
        </p:txBody>
      </p:sp>
    </p:spTree>
    <p:custDataLst>
      <p:tags r:id="rId1"/>
    </p:custDataLst>
    <p:extLst>
      <p:ext uri="{BB962C8B-B14F-4D97-AF65-F5344CB8AC3E}">
        <p14:creationId xmlns:p14="http://schemas.microsoft.com/office/powerpoint/2010/main" val="1200279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3133344"/>
            <a:ext cx="11789664" cy="609600"/>
          </a:xfrm>
          <a:prstGeom prst="rect">
            <a:avLst/>
          </a:prstGeom>
        </p:spPr>
        <p:txBody>
          <a:bodyPr/>
          <a:lstStyle>
            <a:lvl1pPr marL="0" indent="0" algn="ctr">
              <a:buNone/>
              <a:defRPr sz="3733" baseline="0">
                <a:solidFill>
                  <a:schemeClr val="bg1"/>
                </a:solidFill>
              </a:defRPr>
            </a:lvl1pPr>
            <a:lvl2pPr marL="609585" indent="0">
              <a:buNone/>
              <a:defRPr>
                <a:solidFill>
                  <a:schemeClr val="bg1"/>
                </a:solidFill>
              </a:defRPr>
            </a:lvl2pPr>
            <a:lvl3pPr marL="1219170" indent="0">
              <a:buNone/>
              <a:defRPr>
                <a:solidFill>
                  <a:schemeClr val="bg1"/>
                </a:solidFill>
              </a:defRPr>
            </a:lvl3pPr>
            <a:lvl4pPr marL="1828754" indent="0">
              <a:buNone/>
              <a:defRPr>
                <a:solidFill>
                  <a:schemeClr val="bg1"/>
                </a:solidFill>
              </a:defRPr>
            </a:lvl4pPr>
            <a:lvl5pPr marL="2438339" indent="0">
              <a:buNone/>
              <a:defRPr>
                <a:solidFill>
                  <a:schemeClr val="bg1"/>
                </a:solidFill>
              </a:defRPr>
            </a:lvl5pPr>
          </a:lstStyle>
          <a:p>
            <a:pPr lvl="0"/>
            <a:r>
              <a:rPr lang="en-US" dirty="0"/>
              <a:t>Click to edit Master text styles</a:t>
            </a:r>
          </a:p>
        </p:txBody>
      </p:sp>
      <p:sp>
        <p:nvSpPr>
          <p:cNvPr id="6" name="Content Placeholder 5"/>
          <p:cNvSpPr>
            <a:spLocks noGrp="1"/>
          </p:cNvSpPr>
          <p:nvPr>
            <p:ph sz="quarter" idx="11" hasCustomPrompt="1"/>
          </p:nvPr>
        </p:nvSpPr>
        <p:spPr>
          <a:xfrm>
            <a:off x="219456" y="6352032"/>
            <a:ext cx="11460480" cy="365760"/>
          </a:xfrm>
          <a:prstGeom prst="rect">
            <a:avLst/>
          </a:prstGeom>
        </p:spPr>
        <p:txBody>
          <a:bodyPr/>
          <a:lstStyle>
            <a:lvl1pPr marL="0" indent="0">
              <a:buNone/>
              <a:defRPr sz="16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28936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1">
    <p:bg>
      <p:bgPr>
        <a:solidFill>
          <a:srgbClr val="0F2C52"/>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61951" y="2610699"/>
            <a:ext cx="9365827" cy="1468439"/>
          </a:xfrm>
          <a:prstGeom prst="rect">
            <a:avLst/>
          </a:prstGeom>
          <a:noFill/>
          <a:ln>
            <a:miter lim="800000"/>
            <a:headEnd/>
            <a:tailEnd/>
          </a:ln>
        </p:spPr>
        <p:txBody>
          <a:bodyPr lIns="91418" tIns="45710" rIns="91418" bIns="45710" anchor="b">
            <a:normAutofit/>
          </a:bodyPr>
          <a:lstStyle>
            <a:lvl1pPr>
              <a:defRPr sz="3733">
                <a:solidFill>
                  <a:srgbClr val="FFFFFF"/>
                </a:solidFill>
                <a:latin typeface="Arial" panose="020B0604020202020204" pitchFamily="34" charset="0"/>
                <a:cs typeface="Arial" panose="020B0604020202020204" pitchFamily="34" charset="0"/>
              </a:defRPr>
            </a:lvl1pPr>
          </a:lstStyle>
          <a:p>
            <a:r>
              <a:rPr lang="en-US" dirty="0"/>
              <a:t>Click to add section title</a:t>
            </a:r>
          </a:p>
        </p:txBody>
      </p:sp>
      <p:sp>
        <p:nvSpPr>
          <p:cNvPr id="6" name="Faculty Name"/>
          <p:cNvSpPr>
            <a:spLocks noGrp="1" noChangeArrowheads="1"/>
          </p:cNvSpPr>
          <p:nvPr>
            <p:ph type="subTitle" idx="1" hasCustomPrompt="1"/>
            <p:custDataLst>
              <p:tags r:id="rId3"/>
            </p:custDataLst>
          </p:nvPr>
        </p:nvSpPr>
        <p:spPr bwMode="auto">
          <a:xfrm>
            <a:off x="361951" y="4383617"/>
            <a:ext cx="9365827" cy="1427904"/>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3200" baseline="0">
                <a:solidFill>
                  <a:srgbClr val="FFFFFF"/>
                </a:solidFill>
                <a:latin typeface="Arial" panose="020B0604020202020204" pitchFamily="34" charset="0"/>
                <a:cs typeface="Arial" panose="020B0604020202020204" pitchFamily="34" charset="0"/>
              </a:defRPr>
            </a:lvl1pPr>
          </a:lstStyle>
          <a:p>
            <a:r>
              <a:rPr lang="en-US" dirty="0"/>
              <a:t>Click to add section number</a:t>
            </a:r>
          </a:p>
        </p:txBody>
      </p:sp>
      <p:sp>
        <p:nvSpPr>
          <p:cNvPr id="3" name="Text Placeholder 1"/>
          <p:cNvSpPr>
            <a:spLocks noGrp="1"/>
          </p:cNvSpPr>
          <p:nvPr>
            <p:ph type="body" sz="quarter" idx="12" hasCustomPrompt="1"/>
          </p:nvPr>
        </p:nvSpPr>
        <p:spPr>
          <a:xfrm>
            <a:off x="361951" y="6212417"/>
            <a:ext cx="8424333" cy="528320"/>
          </a:xfrm>
          <a:ln>
            <a:noFill/>
          </a:ln>
        </p:spPr>
        <p:txBody>
          <a:bodyPr anchor="b">
            <a:noAutofit/>
          </a:bodyPr>
          <a:lstStyle>
            <a:lvl1pPr marL="0" indent="0">
              <a:buNone/>
              <a:defRPr sz="1867" i="1" baseline="0">
                <a:solidFill>
                  <a:schemeClr val="bg1"/>
                </a:solidFill>
                <a:latin typeface="Arial" panose="020B0604020202020204" pitchFamily="34" charset="0"/>
                <a:cs typeface="Arial" panose="020B0604020202020204" pitchFamily="34" charset="0"/>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p:nvCxnSpPr>
        <p:spPr bwMode="auto">
          <a:xfrm>
            <a:off x="336551" y="4220633"/>
            <a:ext cx="8753263" cy="0"/>
          </a:xfrm>
          <a:prstGeom prst="line">
            <a:avLst/>
          </a:prstGeom>
          <a:noFill/>
          <a:ln w="9525">
            <a:solidFill>
              <a:srgbClr val="FFFFFF"/>
            </a:solidFill>
            <a:round/>
            <a:headEnd type="none" w="sm" len="sm"/>
            <a:tailEnd type="none" w="sm" len="sm"/>
          </a:ln>
        </p:spPr>
      </p:cxnSp>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231155630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1389888"/>
            <a:ext cx="11789664" cy="4084320"/>
          </a:xfrm>
          <a:prstGeom prst="rect">
            <a:avLst/>
          </a:prstGeom>
        </p:spPr>
        <p:txBody>
          <a:bodyPr/>
          <a:lstStyle>
            <a:lvl1pPr marL="0" indent="0" algn="ctr">
              <a:buNone/>
              <a:defRPr sz="2667"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THIS SLIDE IS FOR NOTICE ONLY</a:t>
            </a:r>
          </a:p>
          <a:p>
            <a:pPr lvl="0"/>
            <a:r>
              <a:rPr lang="en-US" dirty="0"/>
              <a:t>And is not intended to be used in a presentation</a:t>
            </a:r>
          </a:p>
          <a:p>
            <a:pPr lvl="0"/>
            <a:r>
              <a:rPr lang="en-US" dirty="0"/>
              <a:t>This PowerPoint Template was developed by</a:t>
            </a:r>
          </a:p>
          <a:p>
            <a:pPr lvl="0"/>
            <a:r>
              <a:rPr lang="en-US" dirty="0"/>
              <a:t>Instructional Design Team</a:t>
            </a:r>
          </a:p>
          <a:p>
            <a:pPr lvl="0"/>
            <a:r>
              <a:rPr lang="en-US" dirty="0"/>
              <a:t>UTHealth-School of Public Health</a:t>
            </a:r>
          </a:p>
          <a:p>
            <a:pPr lvl="0"/>
            <a:endParaRPr lang="en-US" dirty="0"/>
          </a:p>
          <a:p>
            <a:pPr lvl="0"/>
            <a:r>
              <a:rPr lang="en-US" dirty="0"/>
              <a:t>Last modified: September 3, 2019</a:t>
            </a:r>
          </a:p>
        </p:txBody>
      </p:sp>
    </p:spTree>
    <p:custDataLst>
      <p:tags r:id="rId1"/>
    </p:custDataLst>
    <p:extLst>
      <p:ext uri="{BB962C8B-B14F-4D97-AF65-F5344CB8AC3E}">
        <p14:creationId xmlns:p14="http://schemas.microsoft.com/office/powerpoint/2010/main" val="257339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2">
    <p:bg>
      <p:bgPr>
        <a:solidFill>
          <a:srgbClr val="0F2C5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42243" y="4344670"/>
            <a:ext cx="6515100" cy="1724236"/>
          </a:xfrm>
        </p:spPr>
        <p:txBody>
          <a:bodyPr anchor="t">
            <a:normAutofit/>
          </a:bodyPr>
          <a:lstStyle>
            <a:lvl1pPr>
              <a:defRPr sz="3200">
                <a:solidFill>
                  <a:srgbClr val="FFFFFF"/>
                </a:solidFill>
              </a:defRPr>
            </a:lvl1pPr>
          </a:lstStyle>
          <a:p>
            <a:r>
              <a:rPr lang="en-US" dirty="0"/>
              <a:t>Click to add section title</a:t>
            </a:r>
          </a:p>
        </p:txBody>
      </p:sp>
      <p:sp>
        <p:nvSpPr>
          <p:cNvPr id="6" name="Rectangle 5"/>
          <p:cNvSpPr/>
          <p:nvPr/>
        </p:nvSpPr>
        <p:spPr>
          <a:xfrm>
            <a:off x="130955" y="6198527"/>
            <a:ext cx="11952672" cy="492443"/>
          </a:xfrm>
          <a:prstGeom prst="rect">
            <a:avLst/>
          </a:prstGeom>
        </p:spPr>
        <p:txBody>
          <a:bodyPr wrap="square" lIns="0" tIns="0" rIns="0" bIns="0">
            <a:spAutoFit/>
          </a:bodyPr>
          <a:lstStyle/>
          <a:p>
            <a:pPr algn="ctr"/>
            <a:r>
              <a:rPr lang="en-US" sz="16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600" kern="1200" baseline="0" dirty="0">
                <a:solidFill>
                  <a:schemeClr val="bg1"/>
                </a:solidFill>
                <a:latin typeface="Calibri" charset="0"/>
                <a:ea typeface="ＭＳ Ｐゴシック" pitchFamily="-1" charset="-128"/>
                <a:cs typeface="Calibri Light"/>
              </a:rPr>
              <a:t> </a:t>
            </a:r>
            <a:r>
              <a:rPr lang="en-US" sz="1600" kern="1200" dirty="0">
                <a:solidFill>
                  <a:schemeClr val="bg1"/>
                </a:solidFill>
                <a:latin typeface="Calibri" charset="0"/>
                <a:ea typeface="ＭＳ Ｐゴシック" pitchFamily="-1" charset="-128"/>
                <a:cs typeface="Calibri Light"/>
              </a:rPr>
              <a:t>under</a:t>
            </a:r>
            <a:br>
              <a:rPr lang="en-US" sz="1600" kern="1200" dirty="0">
                <a:solidFill>
                  <a:schemeClr val="bg1"/>
                </a:solidFill>
                <a:latin typeface="Calibri" charset="0"/>
                <a:ea typeface="ＭＳ Ｐゴシック" pitchFamily="-1" charset="-128"/>
                <a:cs typeface="Calibri Light"/>
              </a:rPr>
            </a:br>
            <a:r>
              <a:rPr lang="en-US" sz="16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600" dirty="0">
              <a:solidFill>
                <a:schemeClr val="bg1"/>
              </a:solidFill>
              <a:latin typeface="Calibri" charset="0"/>
              <a:cs typeface="Calibri Light"/>
            </a:endParaRPr>
          </a:p>
        </p:txBody>
      </p:sp>
      <p:cxnSp>
        <p:nvCxnSpPr>
          <p:cNvPr id="10" name="Straight Connector 1"/>
          <p:cNvCxnSpPr>
            <a:cxnSpLocks noChangeShapeType="1"/>
          </p:cNvCxnSpPr>
          <p:nvPr/>
        </p:nvCxnSpPr>
        <p:spPr bwMode="auto">
          <a:xfrm>
            <a:off x="342243" y="4220634"/>
            <a:ext cx="6546851" cy="2117"/>
          </a:xfrm>
          <a:prstGeom prst="line">
            <a:avLst/>
          </a:prstGeom>
          <a:noFill/>
          <a:ln w="9525">
            <a:solidFill>
              <a:srgbClr val="FFFFFF"/>
            </a:solidFill>
            <a:round/>
            <a:headEnd type="none" w="sm" len="sm"/>
            <a:tailEnd type="none" w="sm" len="sm"/>
          </a:ln>
        </p:spPr>
      </p:cxn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2505066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Arial" panose="020B0604020202020204" pitchFamily="34" charset="0"/>
                <a:cs typeface="Arial" panose="020B0604020202020204" pitchFamily="34" charset="0"/>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650654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98967" y="1437641"/>
            <a:ext cx="11811000" cy="512233"/>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99085" y="2060028"/>
            <a:ext cx="11810881" cy="4066136"/>
          </a:xfrm>
        </p:spPr>
        <p:txBody>
          <a:bodyPr/>
          <a:lstStyle>
            <a:lvl1pPr marL="385224" indent="-385224">
              <a:buClr>
                <a:srgbClr val="BD4F19"/>
              </a:buClr>
              <a:buFont typeface="Arial" panose="020B0604020202020204" pitchFamily="34" charset="0"/>
              <a:buChar char="►"/>
              <a:defRPr baseline="0"/>
            </a:lvl1pPr>
            <a:lvl2pPr marL="757748" indent="-378875">
              <a:buClr>
                <a:srgbClr val="BD4F19"/>
              </a:buClr>
              <a:buFont typeface="Arial" panose="020B0604020202020204" pitchFamily="34" charset="0"/>
              <a:buChar char="►"/>
              <a:defRPr/>
            </a:lvl2pPr>
            <a:lvl3pPr marL="1077357" indent="-313259">
              <a:buClr>
                <a:srgbClr val="BD4F19"/>
              </a:buClr>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21058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FFFFFF"/>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6737019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6146916"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0279334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31"/>
            </p:custDataLst>
          </p:nvPr>
        </p:nvSpPr>
        <p:spPr bwMode="auto">
          <a:xfrm>
            <a:off x="0" y="0"/>
            <a:ext cx="12192000" cy="1286933"/>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99085" y="71967"/>
            <a:ext cx="11810881" cy="1143000"/>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9085" y="1600201"/>
            <a:ext cx="11810881" cy="4525963"/>
          </a:xfrm>
          <a:prstGeom prst="rect">
            <a:avLst/>
          </a:prstGeom>
          <a:ln>
            <a:no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30"/>
    </p:custDataLst>
    <p:extLst>
      <p:ext uri="{BB962C8B-B14F-4D97-AF65-F5344CB8AC3E}">
        <p14:creationId xmlns:p14="http://schemas.microsoft.com/office/powerpoint/2010/main" val="28801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Lst>
  <p:timing>
    <p:tnLst>
      <p:par>
        <p:cTn id="1" dur="indefinite" restart="never" nodeType="tmRoot"/>
      </p:par>
    </p:tnLst>
  </p:timing>
  <p:txStyles>
    <p:titleStyle>
      <a:lvl1pPr algn="l" defTabSz="609585" rtl="0" eaLnBrk="1" latinLnBrk="0" hangingPunct="1">
        <a:spcBef>
          <a:spcPct val="0"/>
        </a:spcBef>
        <a:buNone/>
        <a:defRPr sz="3733" kern="1200">
          <a:solidFill>
            <a:schemeClr val="bg1"/>
          </a:solidFill>
          <a:latin typeface="Arial" panose="020B0604020202020204" pitchFamily="34" charset="0"/>
          <a:ea typeface="+mj-ea"/>
          <a:cs typeface="Arial" panose="020B0604020202020204" pitchFamily="34" charset="0"/>
        </a:defRPr>
      </a:lvl1pPr>
    </p:titleStyle>
    <p:bodyStyle>
      <a:lvl1pPr marL="385224" indent="-385224" algn="l" defTabSz="609585" rtl="0" eaLnBrk="1" latinLnBrk="0" hangingPunct="1">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Arial" panose="020B0604020202020204" pitchFamily="34" charset="0"/>
          <a:ea typeface="+mn-ea"/>
          <a:cs typeface="Arial" panose="020B0604020202020204" pitchFamily="34" charset="0"/>
        </a:defRPr>
      </a:lvl1pPr>
      <a:lvl2pPr marL="755885" indent="-378875" algn="l" defTabSz="609585" rtl="0" eaLnBrk="1" latinLnBrk="0" hangingPunct="1">
        <a:spcBef>
          <a:spcPts val="0"/>
        </a:spcBef>
        <a:buClr>
          <a:srgbClr val="BF5700"/>
        </a:buClr>
        <a:buSzPct val="80000"/>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2pPr>
      <a:lvl3pPr marL="755885" indent="316984" algn="l" defTabSz="609585" rtl="0" eaLnBrk="1" latinLnBrk="0" hangingPunct="1">
        <a:spcBef>
          <a:spcPts val="0"/>
        </a:spcBef>
        <a:buClr>
          <a:srgbClr val="BF5700"/>
        </a:buClr>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p15:clr>
            <a:srgbClr val="F26B43"/>
          </p15:clr>
        </p15:guide>
        <p15:guide id="5" orient="horz" pos="2892">
          <p15:clr>
            <a:srgbClr val="F26B43"/>
          </p15:clr>
        </p15:guide>
        <p15:guide id="8" pos="96">
          <p15:clr>
            <a:srgbClr val="F26B43"/>
          </p15:clr>
        </p15:guide>
        <p15:guide id="9" pos="5664">
          <p15:clr>
            <a:srgbClr val="F26B43"/>
          </p15:clr>
        </p15:guide>
        <p15:guide id="10" orient="horz" pos="1620">
          <p15:clr>
            <a:srgbClr val="F26B43"/>
          </p15:clr>
        </p15:guide>
        <p15:guide id="11" orient="horz" pos="2556">
          <p15:clr>
            <a:srgbClr val="F26B43"/>
          </p15:clr>
        </p15:guide>
        <p15:guide id="12" orient="horz" pos="3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17475" y="72000"/>
            <a:ext cx="2922084" cy="1657563"/>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p:nvSpPr>
        <p:spPr bwMode="auto">
          <a:xfrm>
            <a:off x="1" y="0"/>
            <a:ext cx="3361268" cy="6858000"/>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14"/>
    </p:custDataLst>
    <p:extLst>
      <p:ext uri="{BB962C8B-B14F-4D97-AF65-F5344CB8AC3E}">
        <p14:creationId xmlns:p14="http://schemas.microsoft.com/office/powerpoint/2010/main" val="237142542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l" defTabSz="609585" rtl="0" eaLnBrk="1" latinLnBrk="0" hangingPunct="1">
        <a:spcBef>
          <a:spcPct val="0"/>
        </a:spcBef>
        <a:buNone/>
        <a:defRPr sz="3200" kern="1200">
          <a:solidFill>
            <a:srgbClr val="FFFFFF"/>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hyperlink" Target="https://sites.cscc.unc.edu/hchs/StudyOverview" TargetMode="Externa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6.xml"/><Relationship Id="rId5" Type="http://schemas.openxmlformats.org/officeDocument/2006/relationships/image" Target="../media/image14.JPG"/><Relationship Id="rId4" Type="http://schemas.openxmlformats.org/officeDocument/2006/relationships/image" Target="../media/image12.gif"/></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22.jpg"/></Relationships>
</file>

<file path=ppt/slides/_rels/slide27.xml.rels><?xml version="1.0" encoding="UTF-8" standalone="yes"?>
<Relationships xmlns="http://schemas.openxmlformats.org/package/2006/relationships"><Relationship Id="rId3" Type="http://schemas.openxmlformats.org/officeDocument/2006/relationships/hyperlink" Target="https://sph.unc.edu/files/2015/07/nciph_ERIC4.pdf" TargetMode="External"/><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17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8.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5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PU3NGMKNj5o&amp;list=PL6p7gIm6aWd_nh7fSOioOIj7qngTDAFRH" TargetMode="External"/><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9 – Cohort study I</a:t>
            </a:r>
            <a:endParaRPr lang="en-US" dirty="0"/>
          </a:p>
        </p:txBody>
      </p:sp>
      <p:sp>
        <p:nvSpPr>
          <p:cNvPr id="3" name="Subtitle 2"/>
          <p:cNvSpPr>
            <a:spLocks noGrp="1"/>
          </p:cNvSpPr>
          <p:nvPr>
            <p:ph type="subTitle" idx="1"/>
          </p:nvPr>
        </p:nvSpPr>
        <p:spPr/>
        <p:txBody>
          <a:bodyPr>
            <a:normAutofit/>
          </a:bodyPr>
          <a:lstStyle/>
          <a:p>
            <a:r>
              <a:rPr lang="en-US" dirty="0"/>
              <a:t>PHW 2710 L </a:t>
            </a:r>
          </a:p>
          <a:p>
            <a:r>
              <a:rPr lang="en-US" dirty="0"/>
              <a:t>Epidemiology III</a:t>
            </a:r>
          </a:p>
          <a:p>
            <a:r>
              <a:rPr lang="en-US" dirty="0" smtClean="0"/>
              <a:t>Miryoung Lee</a:t>
            </a:r>
            <a:endParaRPr lang="en-US" dirty="0"/>
          </a:p>
        </p:txBody>
      </p:sp>
      <p:pic>
        <p:nvPicPr>
          <p:cNvPr id="5" name="Picture Placeholder 4"/>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9948" r="29948"/>
          <a:stretch>
            <a:fillRect/>
          </a:stretch>
        </p:blipFill>
        <p:spPr/>
      </p:pic>
    </p:spTree>
    <p:extLst>
      <p:ext uri="{BB962C8B-B14F-4D97-AF65-F5344CB8AC3E}">
        <p14:creationId xmlns:p14="http://schemas.microsoft.com/office/powerpoint/2010/main" val="1337276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770" y="274638"/>
            <a:ext cx="11430000" cy="850392"/>
          </a:xfrm>
        </p:spPr>
        <p:txBody>
          <a:bodyPr/>
          <a:lstStyle/>
          <a:p>
            <a:r>
              <a:rPr lang="en-US" dirty="0">
                <a:solidFill>
                  <a:schemeClr val="bg1"/>
                </a:solidFill>
              </a:rPr>
              <a:t>Types of </a:t>
            </a:r>
            <a:r>
              <a:rPr lang="en-US" dirty="0" smtClean="0">
                <a:solidFill>
                  <a:schemeClr val="bg1"/>
                </a:solidFill>
              </a:rPr>
              <a:t>cohort studies according to temporality</a:t>
            </a:r>
            <a:endParaRPr lang="en-US" dirty="0">
              <a:solidFill>
                <a:schemeClr val="bg1"/>
              </a:solidFill>
            </a:endParaRPr>
          </a:p>
        </p:txBody>
      </p:sp>
      <p:sp>
        <p:nvSpPr>
          <p:cNvPr id="4" name="Content Placeholder 3">
            <a:extLst>
              <a:ext uri="{FF2B5EF4-FFF2-40B4-BE49-F238E27FC236}">
                <a16:creationId xmlns:a16="http://schemas.microsoft.com/office/drawing/2014/main" id="{1F89E60E-08F9-1444-B5CD-A856BFD9E92D}"/>
              </a:ext>
            </a:extLst>
          </p:cNvPr>
          <p:cNvSpPr>
            <a:spLocks noGrp="1"/>
          </p:cNvSpPr>
          <p:nvPr>
            <p:ph sz="half" idx="1"/>
          </p:nvPr>
        </p:nvSpPr>
        <p:spPr/>
        <p:txBody>
          <a:bodyPr>
            <a:normAutofit fontScale="85000" lnSpcReduction="10000"/>
          </a:bodyPr>
          <a:lstStyle/>
          <a:p>
            <a:pPr marL="0" indent="0">
              <a:buNone/>
            </a:pPr>
            <a:r>
              <a:rPr lang="en-US" sz="2800" b="1" dirty="0" smtClean="0"/>
              <a:t>Prospective</a:t>
            </a:r>
            <a:r>
              <a:rPr lang="en-US" sz="2800" dirty="0" smtClean="0"/>
              <a:t>:</a:t>
            </a:r>
            <a:r>
              <a:rPr lang="en-US" sz="2800" dirty="0">
                <a:cs typeface="Times New Roman" pitchFamily="18" charset="0"/>
              </a:rPr>
              <a:t> When study begins, accrual time has not occurred</a:t>
            </a:r>
            <a:endParaRPr lang="en-US" sz="2800" dirty="0" smtClean="0"/>
          </a:p>
          <a:p>
            <a:pPr marL="0" indent="0">
              <a:buNone/>
            </a:pPr>
            <a:endParaRPr lang="en-US" sz="2800" dirty="0"/>
          </a:p>
          <a:p>
            <a:pPr marL="0" indent="0">
              <a:buNone/>
            </a:pPr>
            <a:r>
              <a:rPr lang="en-US" sz="2800" b="1" dirty="0" smtClean="0"/>
              <a:t>Retrospective</a:t>
            </a:r>
            <a:r>
              <a:rPr lang="en-US" sz="2800" dirty="0" smtClean="0"/>
              <a:t>: </a:t>
            </a:r>
            <a:r>
              <a:rPr lang="en-US" sz="2800" dirty="0" smtClean="0">
                <a:cs typeface="Times New Roman" pitchFamily="18" charset="0"/>
              </a:rPr>
              <a:t>When </a:t>
            </a:r>
            <a:r>
              <a:rPr lang="en-US" sz="2800" dirty="0">
                <a:cs typeface="Times New Roman" pitchFamily="18" charset="0"/>
              </a:rPr>
              <a:t>study begins, accrual time has already occurred</a:t>
            </a:r>
            <a:r>
              <a:rPr lang="en-US" sz="2800" dirty="0" smtClean="0">
                <a:cs typeface="Times New Roman" pitchFamily="18" charset="0"/>
              </a:rPr>
              <a:t>.</a:t>
            </a:r>
          </a:p>
          <a:p>
            <a:pPr marL="0" indent="0">
              <a:buNone/>
            </a:pPr>
            <a:endParaRPr lang="en-US" sz="2800" dirty="0">
              <a:cs typeface="Times New Roman" pitchFamily="18" charset="0"/>
            </a:endParaRPr>
          </a:p>
          <a:p>
            <a:pPr marL="0" indent="0">
              <a:buNone/>
            </a:pPr>
            <a:r>
              <a:rPr lang="en-US" sz="2800" b="1" dirty="0" smtClean="0">
                <a:cs typeface="Times New Roman" pitchFamily="18" charset="0"/>
              </a:rPr>
              <a:t>Ambi-directional (mixed)</a:t>
            </a:r>
            <a:r>
              <a:rPr lang="en-US" sz="2800" dirty="0" smtClean="0">
                <a:cs typeface="Times New Roman" pitchFamily="18" charset="0"/>
              </a:rPr>
              <a:t>:  </a:t>
            </a:r>
            <a:r>
              <a:rPr lang="en-US" sz="2800" dirty="0">
                <a:cs typeface="Times New Roman" pitchFamily="18" charset="0"/>
              </a:rPr>
              <a:t>Both retrospective and prospective data are collected.</a:t>
            </a:r>
            <a:r>
              <a:rPr lang="en-US" sz="2800" dirty="0"/>
              <a:t> </a:t>
            </a:r>
            <a:r>
              <a:rPr lang="en-US" sz="2800" dirty="0">
                <a:cs typeface="Times New Roman" pitchFamily="18" charset="0"/>
              </a:rPr>
              <a:t> </a:t>
            </a:r>
          </a:p>
          <a:p>
            <a:pPr marL="0" indent="0">
              <a:buNone/>
            </a:pPr>
            <a:endParaRPr lang="en-US" sz="2800" dirty="0">
              <a:cs typeface="Times New Roman" pitchFamily="18" charset="0"/>
            </a:endParaRPr>
          </a:p>
          <a:p>
            <a:pPr marL="0" indent="0">
              <a:buNone/>
            </a:pPr>
            <a:endParaRPr lang="en-US" sz="2800" dirty="0" smtClean="0"/>
          </a:p>
        </p:txBody>
      </p:sp>
      <p:pic>
        <p:nvPicPr>
          <p:cNvPr id="6" name="Picture 2" descr="\\10.1.1.17\productions\ART\ART PROCESS\PPT Process\Szklo_PPT_169170\Chapter_ 1\9781284116595_CH01_FIGF16.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95144" y="2078510"/>
            <a:ext cx="5384800" cy="39594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82661" y="6082230"/>
            <a:ext cx="3959417" cy="400110"/>
          </a:xfrm>
          <a:prstGeom prst="rect">
            <a:avLst/>
          </a:prstGeom>
        </p:spPr>
        <p:txBody>
          <a:bodyPr wrap="none">
            <a:spAutoFit/>
          </a:bodyPr>
          <a:lstStyle/>
          <a:p>
            <a:r>
              <a:rPr lang="en-US" sz="2000" b="1" dirty="0"/>
              <a:t>Figure 1.16:</a:t>
            </a:r>
            <a:r>
              <a:rPr lang="en-IN" sz="2000" dirty="0"/>
              <a:t> Types of cohort studies.</a:t>
            </a:r>
            <a:endParaRPr lang="en-US" sz="2000" dirty="0">
              <a:solidFill>
                <a:srgbClr val="FF0000"/>
              </a:solidFill>
            </a:endParaRPr>
          </a:p>
        </p:txBody>
      </p:sp>
      <p:grpSp>
        <p:nvGrpSpPr>
          <p:cNvPr id="3" name="Group 2"/>
          <p:cNvGrpSpPr/>
          <p:nvPr/>
        </p:nvGrpSpPr>
        <p:grpSpPr>
          <a:xfrm>
            <a:off x="6324929" y="1397479"/>
            <a:ext cx="4371185" cy="3798880"/>
            <a:chOff x="5824185" y="1005595"/>
            <a:chExt cx="4371185" cy="3798880"/>
          </a:xfrm>
        </p:grpSpPr>
        <p:pic>
          <p:nvPicPr>
            <p:cNvPr id="7" name="Graphic 8" descr="Man">
              <a:extLst>
                <a:ext uri="{FF2B5EF4-FFF2-40B4-BE49-F238E27FC236}">
                  <a16:creationId xmlns:a16="http://schemas.microsoft.com/office/drawing/2014/main" id="{CD96EB8C-8F4F-8E4D-B6A8-2610A30336D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824185" y="1005595"/>
              <a:ext cx="559734" cy="559734"/>
            </a:xfrm>
            <a:prstGeom prst="rect">
              <a:avLst/>
            </a:prstGeom>
          </p:spPr>
        </p:pic>
        <p:sp>
          <p:nvSpPr>
            <p:cNvPr id="8" name="Right Arrow 7">
              <a:extLst>
                <a:ext uri="{FF2B5EF4-FFF2-40B4-BE49-F238E27FC236}">
                  <a16:creationId xmlns:a16="http://schemas.microsoft.com/office/drawing/2014/main" id="{EAF51772-5E39-A94C-A3FC-584F00107B8D}"/>
                </a:ext>
              </a:extLst>
            </p:cNvPr>
            <p:cNvSpPr/>
            <p:nvPr/>
          </p:nvSpPr>
          <p:spPr>
            <a:xfrm>
              <a:off x="6383919" y="1005595"/>
              <a:ext cx="598517" cy="347749"/>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6" descr="Man">
              <a:extLst>
                <a:ext uri="{FF2B5EF4-FFF2-40B4-BE49-F238E27FC236}">
                  <a16:creationId xmlns:a16="http://schemas.microsoft.com/office/drawing/2014/main" id="{0CADDB7B-ED96-954B-8101-3640AA7EF938}"/>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585599" y="2830853"/>
              <a:ext cx="609771" cy="609771"/>
            </a:xfrm>
            <a:prstGeom prst="rect">
              <a:avLst/>
            </a:prstGeom>
          </p:spPr>
        </p:pic>
        <p:sp>
          <p:nvSpPr>
            <p:cNvPr id="10" name="Right Arrow 9">
              <a:extLst>
                <a:ext uri="{FF2B5EF4-FFF2-40B4-BE49-F238E27FC236}">
                  <a16:creationId xmlns:a16="http://schemas.microsoft.com/office/drawing/2014/main" id="{F07ADA2E-8F99-0144-8B2F-EE50352D9AE3}"/>
                </a:ext>
              </a:extLst>
            </p:cNvPr>
            <p:cNvSpPr/>
            <p:nvPr/>
          </p:nvSpPr>
          <p:spPr>
            <a:xfrm rot="10800000">
              <a:off x="8934607" y="2830853"/>
              <a:ext cx="598517" cy="347749"/>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7" descr="Man">
              <a:extLst>
                <a:ext uri="{FF2B5EF4-FFF2-40B4-BE49-F238E27FC236}">
                  <a16:creationId xmlns:a16="http://schemas.microsoft.com/office/drawing/2014/main" id="{31BF742B-A258-1D4B-BBFD-8FD845951690}"/>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7033176" y="4159718"/>
              <a:ext cx="644757" cy="644757"/>
            </a:xfrm>
            <a:prstGeom prst="rect">
              <a:avLst/>
            </a:prstGeom>
          </p:spPr>
        </p:pic>
        <p:sp>
          <p:nvSpPr>
            <p:cNvPr id="12" name="Right Arrow 11">
              <a:extLst>
                <a:ext uri="{FF2B5EF4-FFF2-40B4-BE49-F238E27FC236}">
                  <a16:creationId xmlns:a16="http://schemas.microsoft.com/office/drawing/2014/main" id="{F07ADA2E-8F99-0144-8B2F-EE50352D9AE3}"/>
                </a:ext>
              </a:extLst>
            </p:cNvPr>
            <p:cNvSpPr/>
            <p:nvPr/>
          </p:nvSpPr>
          <p:spPr>
            <a:xfrm rot="10800000">
              <a:off x="6416582" y="4308221"/>
              <a:ext cx="598517" cy="347749"/>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a:extLst>
                <a:ext uri="{FF2B5EF4-FFF2-40B4-BE49-F238E27FC236}">
                  <a16:creationId xmlns:a16="http://schemas.microsoft.com/office/drawing/2014/main" id="{EAF51772-5E39-A94C-A3FC-584F00107B8D}"/>
                </a:ext>
              </a:extLst>
            </p:cNvPr>
            <p:cNvSpPr/>
            <p:nvPr/>
          </p:nvSpPr>
          <p:spPr>
            <a:xfrm>
              <a:off x="7632117" y="4308221"/>
              <a:ext cx="598517" cy="347749"/>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5351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bg1"/>
                </a:solidFill>
                <a:cs typeface="Times New Roman" pitchFamily="18" charset="0"/>
              </a:rPr>
              <a:t>Prospective </a:t>
            </a:r>
            <a:r>
              <a:rPr lang="en-US" i="1" dirty="0" smtClean="0">
                <a:solidFill>
                  <a:schemeClr val="bg1"/>
                </a:solidFill>
                <a:cs typeface="Times New Roman" pitchFamily="18" charset="0"/>
              </a:rPr>
              <a:t>vs</a:t>
            </a:r>
            <a:r>
              <a:rPr lang="en-US" dirty="0" smtClean="0">
                <a:solidFill>
                  <a:schemeClr val="bg1"/>
                </a:solidFill>
                <a:cs typeface="Times New Roman" pitchFamily="18" charset="0"/>
              </a:rPr>
              <a:t> </a:t>
            </a:r>
            <a:r>
              <a:rPr lang="en-US" dirty="0">
                <a:solidFill>
                  <a:schemeClr val="bg1"/>
                </a:solidFill>
                <a:cs typeface="Times New Roman" pitchFamily="18" charset="0"/>
              </a:rPr>
              <a:t>Retrospective Cohort Studies </a:t>
            </a:r>
            <a:endParaRPr lang="en-US" dirty="0">
              <a:solidFill>
                <a:schemeClr val="bg1"/>
              </a:solidFill>
            </a:endParaRPr>
          </a:p>
        </p:txBody>
      </p:sp>
      <p:sp>
        <p:nvSpPr>
          <p:cNvPr id="6" name="Text Placeholder 5"/>
          <p:cNvSpPr>
            <a:spLocks noGrp="1"/>
          </p:cNvSpPr>
          <p:nvPr>
            <p:ph type="body" idx="1"/>
          </p:nvPr>
        </p:nvSpPr>
        <p:spPr/>
        <p:txBody>
          <a:bodyPr/>
          <a:lstStyle/>
          <a:p>
            <a:r>
              <a:rPr lang="en-US" dirty="0" smtClean="0"/>
              <a:t>Prospective</a:t>
            </a:r>
            <a:endParaRPr lang="en-US" dirty="0"/>
          </a:p>
        </p:txBody>
      </p:sp>
      <p:sp>
        <p:nvSpPr>
          <p:cNvPr id="7" name="Content Placeholder 6"/>
          <p:cNvSpPr>
            <a:spLocks noGrp="1"/>
          </p:cNvSpPr>
          <p:nvPr>
            <p:ph sz="half" idx="2"/>
          </p:nvPr>
        </p:nvSpPr>
        <p:spPr/>
        <p:txBody>
          <a:bodyPr>
            <a:normAutofit fontScale="92500" lnSpcReduction="10000"/>
          </a:bodyPr>
          <a:lstStyle/>
          <a:p>
            <a:pPr marL="0" indent="0">
              <a:buNone/>
            </a:pPr>
            <a:r>
              <a:rPr lang="en-US" sz="2400" dirty="0" smtClean="0"/>
              <a:t>Advantages</a:t>
            </a:r>
          </a:p>
          <a:p>
            <a:pPr lvl="1"/>
            <a:r>
              <a:rPr lang="en-US" sz="2400" dirty="0" smtClean="0"/>
              <a:t>Measurements </a:t>
            </a:r>
            <a:r>
              <a:rPr lang="en-US" sz="2400" dirty="0"/>
              <a:t>are made for purposes of study</a:t>
            </a:r>
          </a:p>
          <a:p>
            <a:pPr lvl="1"/>
            <a:r>
              <a:rPr lang="en-US" sz="2400" dirty="0" smtClean="0"/>
              <a:t>Can </a:t>
            </a:r>
            <a:r>
              <a:rPr lang="en-US" sz="2400" dirty="0"/>
              <a:t>implement quality control measures in real </a:t>
            </a:r>
            <a:r>
              <a:rPr lang="en-US" sz="2400" dirty="0" smtClean="0"/>
              <a:t>time</a:t>
            </a:r>
          </a:p>
          <a:p>
            <a:pPr marL="0" indent="0">
              <a:buNone/>
            </a:pPr>
            <a:endParaRPr lang="en-US" sz="2400" dirty="0" smtClean="0"/>
          </a:p>
          <a:p>
            <a:pPr marL="0" indent="0">
              <a:buNone/>
            </a:pPr>
            <a:r>
              <a:rPr lang="en-US" sz="2400" dirty="0" smtClean="0"/>
              <a:t>Disadvantages</a:t>
            </a:r>
          </a:p>
          <a:p>
            <a:pPr lvl="1"/>
            <a:r>
              <a:rPr lang="en-US" sz="2400" dirty="0" smtClean="0"/>
              <a:t>Expensive and a lot of resources</a:t>
            </a:r>
            <a:endParaRPr lang="en-US" sz="2400" dirty="0"/>
          </a:p>
          <a:p>
            <a:pPr lvl="1"/>
            <a:r>
              <a:rPr lang="en-US" sz="2400" dirty="0" smtClean="0"/>
              <a:t>Time </a:t>
            </a:r>
            <a:r>
              <a:rPr lang="en-US" sz="2400" dirty="0"/>
              <a:t>of study is longer than time of observation</a:t>
            </a:r>
          </a:p>
          <a:p>
            <a:pPr marL="0" indent="0">
              <a:buNone/>
            </a:pPr>
            <a:endParaRPr lang="en-US" dirty="0"/>
          </a:p>
          <a:p>
            <a:pPr marL="0" indent="0">
              <a:buNone/>
            </a:pPr>
            <a:endParaRPr lang="en-US" dirty="0" smtClean="0"/>
          </a:p>
        </p:txBody>
      </p:sp>
      <p:sp>
        <p:nvSpPr>
          <p:cNvPr id="8" name="Text Placeholder 7"/>
          <p:cNvSpPr>
            <a:spLocks noGrp="1"/>
          </p:cNvSpPr>
          <p:nvPr>
            <p:ph type="body" sz="quarter" idx="3"/>
          </p:nvPr>
        </p:nvSpPr>
        <p:spPr/>
        <p:txBody>
          <a:bodyPr/>
          <a:lstStyle/>
          <a:p>
            <a:r>
              <a:rPr lang="en-US" dirty="0" smtClean="0"/>
              <a:t>Retrospective</a:t>
            </a:r>
            <a:endParaRPr lang="en-US" dirty="0"/>
          </a:p>
        </p:txBody>
      </p:sp>
      <p:sp>
        <p:nvSpPr>
          <p:cNvPr id="9" name="Content Placeholder 8"/>
          <p:cNvSpPr>
            <a:spLocks noGrp="1"/>
          </p:cNvSpPr>
          <p:nvPr>
            <p:ph sz="quarter" idx="4"/>
          </p:nvPr>
        </p:nvSpPr>
        <p:spPr/>
        <p:txBody>
          <a:bodyPr>
            <a:normAutofit/>
          </a:bodyPr>
          <a:lstStyle/>
          <a:p>
            <a:pPr marL="0" indent="0">
              <a:buNone/>
            </a:pPr>
            <a:r>
              <a:rPr lang="en-US" sz="2600" dirty="0"/>
              <a:t>Advantages</a:t>
            </a:r>
          </a:p>
          <a:p>
            <a:pPr lvl="1"/>
            <a:r>
              <a:rPr lang="en-US" sz="2200" dirty="0"/>
              <a:t>Can link data to cancer or mortality registries</a:t>
            </a:r>
          </a:p>
          <a:p>
            <a:pPr lvl="1"/>
            <a:r>
              <a:rPr lang="en-US" sz="2200" dirty="0"/>
              <a:t>Less </a:t>
            </a:r>
            <a:r>
              <a:rPr lang="en-US" sz="2200" dirty="0" smtClean="0"/>
              <a:t>expensive</a:t>
            </a:r>
          </a:p>
          <a:p>
            <a:pPr lvl="1"/>
            <a:r>
              <a:rPr lang="en-US" sz="2200" dirty="0"/>
              <a:t>Can have quick </a:t>
            </a:r>
            <a:r>
              <a:rPr lang="en-US" sz="2200" dirty="0" smtClean="0"/>
              <a:t>turnaround (less study duration)</a:t>
            </a:r>
            <a:endParaRPr lang="en-US" sz="2200" dirty="0"/>
          </a:p>
          <a:p>
            <a:pPr lvl="1"/>
            <a:endParaRPr lang="en-US" sz="2200" dirty="0" smtClean="0"/>
          </a:p>
          <a:p>
            <a:pPr marL="0" indent="0">
              <a:buNone/>
            </a:pPr>
            <a:r>
              <a:rPr lang="en-US" sz="2600" dirty="0" smtClean="0"/>
              <a:t>Disadvantages</a:t>
            </a:r>
            <a:endParaRPr lang="en-US" sz="2600" dirty="0"/>
          </a:p>
          <a:p>
            <a:pPr lvl="1"/>
            <a:r>
              <a:rPr lang="en-US" sz="2200" dirty="0"/>
              <a:t>Reliance on existing data (medical records, employment data)</a:t>
            </a:r>
          </a:p>
          <a:p>
            <a:endParaRPr lang="en-US" dirty="0"/>
          </a:p>
        </p:txBody>
      </p:sp>
    </p:spTree>
    <p:extLst>
      <p:ext uri="{BB962C8B-B14F-4D97-AF65-F5344CB8AC3E}">
        <p14:creationId xmlns:p14="http://schemas.microsoft.com/office/powerpoint/2010/main" val="419461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F4AE-99B8-DB4A-959B-27EA731C9AAC}"/>
              </a:ext>
            </a:extLst>
          </p:cNvPr>
          <p:cNvSpPr>
            <a:spLocks noGrp="1"/>
          </p:cNvSpPr>
          <p:nvPr>
            <p:ph type="title"/>
          </p:nvPr>
        </p:nvSpPr>
        <p:spPr/>
        <p:txBody>
          <a:bodyPr>
            <a:normAutofit fontScale="90000"/>
          </a:bodyPr>
          <a:lstStyle/>
          <a:p>
            <a:r>
              <a:rPr lang="en-US" dirty="0"/>
              <a:t>Selecting appropriate individuals for retrospective cohort study</a:t>
            </a:r>
          </a:p>
        </p:txBody>
      </p:sp>
      <p:sp>
        <p:nvSpPr>
          <p:cNvPr id="3" name="Content Placeholder 2">
            <a:extLst>
              <a:ext uri="{FF2B5EF4-FFF2-40B4-BE49-F238E27FC236}">
                <a16:creationId xmlns:a16="http://schemas.microsoft.com/office/drawing/2014/main" id="{DE20D6F9-1F22-D346-814E-0576672E4430}"/>
              </a:ext>
            </a:extLst>
          </p:cNvPr>
          <p:cNvSpPr>
            <a:spLocks noGrp="1"/>
          </p:cNvSpPr>
          <p:nvPr>
            <p:ph idx="1"/>
          </p:nvPr>
        </p:nvSpPr>
        <p:spPr/>
        <p:txBody>
          <a:bodyPr>
            <a:normAutofit lnSpcReduction="10000"/>
          </a:bodyPr>
          <a:lstStyle/>
          <a:p>
            <a:r>
              <a:rPr lang="en-US" dirty="0"/>
              <a:t>Must sample persons from </a:t>
            </a:r>
            <a:r>
              <a:rPr lang="en-US" b="1" i="1" dirty="0"/>
              <a:t>the baseline point </a:t>
            </a:r>
            <a:r>
              <a:rPr lang="en-US" dirty="0"/>
              <a:t>of the retrospective cohort study regardless of presence in database currently</a:t>
            </a:r>
          </a:p>
          <a:p>
            <a:pPr lvl="1"/>
            <a:r>
              <a:rPr lang="en-US" dirty="0"/>
              <a:t>Allows the researcher to study the outcome, including losses to follow-up from baseline forward</a:t>
            </a:r>
          </a:p>
          <a:p>
            <a:endParaRPr lang="en-US" dirty="0"/>
          </a:p>
          <a:p>
            <a:r>
              <a:rPr lang="en-US" dirty="0"/>
              <a:t>If you </a:t>
            </a:r>
            <a:r>
              <a:rPr lang="en-US" dirty="0" smtClean="0"/>
              <a:t>select only </a:t>
            </a:r>
            <a:r>
              <a:rPr lang="en-US" dirty="0"/>
              <a:t>persons in the database currently, this is NOT a retrospective cohort study</a:t>
            </a:r>
          </a:p>
          <a:p>
            <a:pPr lvl="1"/>
            <a:r>
              <a:rPr lang="en-US" dirty="0">
                <a:solidFill>
                  <a:srgbClr val="FF0000"/>
                </a:solidFill>
              </a:rPr>
              <a:t>Cross-sectional study by definition</a:t>
            </a:r>
          </a:p>
          <a:p>
            <a:pPr lvl="1"/>
            <a:r>
              <a:rPr lang="en-US" dirty="0"/>
              <a:t>No loss to follow up included in study</a:t>
            </a:r>
          </a:p>
        </p:txBody>
      </p:sp>
    </p:spTree>
    <p:extLst>
      <p:ext uri="{BB962C8B-B14F-4D97-AF65-F5344CB8AC3E}">
        <p14:creationId xmlns:p14="http://schemas.microsoft.com/office/powerpoint/2010/main" val="263931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6B84-D4CC-314B-B9C8-1E3CCF299D7F}"/>
              </a:ext>
            </a:extLst>
          </p:cNvPr>
          <p:cNvSpPr>
            <a:spLocks noGrp="1"/>
          </p:cNvSpPr>
          <p:nvPr>
            <p:ph type="title"/>
          </p:nvPr>
        </p:nvSpPr>
        <p:spPr/>
        <p:txBody>
          <a:bodyPr/>
          <a:lstStyle/>
          <a:p>
            <a:r>
              <a:rPr lang="en-US" dirty="0" smtClean="0"/>
              <a:t>Questions</a:t>
            </a:r>
            <a:endParaRPr lang="en-US" dirty="0"/>
          </a:p>
        </p:txBody>
      </p:sp>
      <p:sp>
        <p:nvSpPr>
          <p:cNvPr id="3" name="Content Placeholder 2">
            <a:extLst>
              <a:ext uri="{FF2B5EF4-FFF2-40B4-BE49-F238E27FC236}">
                <a16:creationId xmlns:a16="http://schemas.microsoft.com/office/drawing/2014/main" id="{54CA9C94-4447-1343-9A6D-1AA4F628355A}"/>
              </a:ext>
            </a:extLst>
          </p:cNvPr>
          <p:cNvSpPr>
            <a:spLocks noGrp="1"/>
          </p:cNvSpPr>
          <p:nvPr>
            <p:ph idx="1"/>
          </p:nvPr>
        </p:nvSpPr>
        <p:spPr>
          <a:xfrm>
            <a:off x="286171" y="1328058"/>
            <a:ext cx="11430000" cy="4525963"/>
          </a:xfrm>
        </p:spPr>
        <p:txBody>
          <a:bodyPr/>
          <a:lstStyle/>
          <a:p>
            <a:pPr>
              <a:spcBef>
                <a:spcPts val="600"/>
              </a:spcBef>
            </a:pPr>
            <a:r>
              <a:rPr lang="en-US" dirty="0"/>
              <a:t>A researcher wants to study the association between colorectal cancer and obesity by studying individuals within a healthcare </a:t>
            </a:r>
            <a:r>
              <a:rPr lang="en-US" dirty="0" smtClean="0"/>
              <a:t>system </a:t>
            </a:r>
            <a:r>
              <a:rPr lang="en-US" dirty="0"/>
              <a:t>using </a:t>
            </a:r>
            <a:r>
              <a:rPr lang="en-US" dirty="0" smtClean="0"/>
              <a:t>the weight history on medical records from previous clinic visits. </a:t>
            </a:r>
            <a:r>
              <a:rPr lang="en-US" dirty="0"/>
              <a:t>What study design is this?</a:t>
            </a:r>
          </a:p>
          <a:p>
            <a:pPr>
              <a:spcBef>
                <a:spcPts val="600"/>
              </a:spcBef>
            </a:pPr>
            <a:endParaRPr lang="en-US" dirty="0"/>
          </a:p>
          <a:p>
            <a:pPr marL="971550" lvl="1" indent="-514350">
              <a:spcBef>
                <a:spcPts val="600"/>
              </a:spcBef>
              <a:buFont typeface="+mj-lt"/>
              <a:buAutoNum type="alphaLcParenR"/>
            </a:pPr>
            <a:r>
              <a:rPr lang="en-US" dirty="0"/>
              <a:t>Prospective cohort study </a:t>
            </a:r>
            <a:endParaRPr lang="en-US" dirty="0" smtClean="0"/>
          </a:p>
          <a:p>
            <a:pPr marL="971550" lvl="1" indent="-514350">
              <a:spcBef>
                <a:spcPts val="600"/>
              </a:spcBef>
              <a:buFont typeface="+mj-lt"/>
              <a:buAutoNum type="alphaLcParenR"/>
            </a:pPr>
            <a:r>
              <a:rPr lang="en-US" dirty="0" smtClean="0"/>
              <a:t>Retrospective </a:t>
            </a:r>
            <a:r>
              <a:rPr lang="en-US" dirty="0"/>
              <a:t>cohort study </a:t>
            </a:r>
            <a:endParaRPr lang="en-US" dirty="0" smtClean="0"/>
          </a:p>
          <a:p>
            <a:pPr marL="971550" lvl="1" indent="-514350">
              <a:spcBef>
                <a:spcPts val="600"/>
              </a:spcBef>
              <a:buFont typeface="+mj-lt"/>
              <a:buAutoNum type="alphaLcParenR"/>
            </a:pPr>
            <a:r>
              <a:rPr lang="en-US" dirty="0" smtClean="0"/>
              <a:t>Mixed </a:t>
            </a:r>
            <a:r>
              <a:rPr lang="en-US" dirty="0"/>
              <a:t>design cohort </a:t>
            </a:r>
            <a:r>
              <a:rPr lang="en-US" dirty="0" smtClean="0"/>
              <a:t>study</a:t>
            </a:r>
            <a:endParaRPr lang="en-US" dirty="0"/>
          </a:p>
        </p:txBody>
      </p:sp>
    </p:spTree>
    <p:extLst>
      <p:ext uri="{BB962C8B-B14F-4D97-AF65-F5344CB8AC3E}">
        <p14:creationId xmlns:p14="http://schemas.microsoft.com/office/powerpoint/2010/main" val="259608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90" y="2809538"/>
            <a:ext cx="8726966" cy="1724236"/>
          </a:xfrm>
        </p:spPr>
        <p:txBody>
          <a:bodyPr/>
          <a:lstStyle/>
          <a:p>
            <a:r>
              <a:rPr lang="en-US" dirty="0" smtClean="0"/>
              <a:t>Part 2 – Study design element (Exposure)</a:t>
            </a:r>
            <a:endParaRPr lang="en-US" dirty="0"/>
          </a:p>
        </p:txBody>
      </p:sp>
    </p:spTree>
    <p:extLst>
      <p:ext uri="{BB962C8B-B14F-4D97-AF65-F5344CB8AC3E}">
        <p14:creationId xmlns:p14="http://schemas.microsoft.com/office/powerpoint/2010/main" val="62269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Obtaining data on exposure</a:t>
            </a:r>
          </a:p>
        </p:txBody>
      </p:sp>
      <p:sp>
        <p:nvSpPr>
          <p:cNvPr id="31747" name="Rectangle 3"/>
          <p:cNvSpPr>
            <a:spLocks noGrp="1" noChangeArrowheads="1"/>
          </p:cNvSpPr>
          <p:nvPr>
            <p:ph idx="1"/>
          </p:nvPr>
        </p:nvSpPr>
        <p:spPr>
          <a:xfrm>
            <a:off x="199085" y="1360715"/>
            <a:ext cx="11810881" cy="4765450"/>
          </a:xfrm>
        </p:spPr>
        <p:txBody>
          <a:bodyPr>
            <a:normAutofit fontScale="92500" lnSpcReduction="10000"/>
          </a:bodyPr>
          <a:lstStyle/>
          <a:p>
            <a:pPr>
              <a:lnSpc>
                <a:spcPct val="110000"/>
              </a:lnSpc>
              <a:spcBef>
                <a:spcPts val="600"/>
              </a:spcBef>
            </a:pPr>
            <a:r>
              <a:rPr lang="en-US" altLang="en-US" sz="2800" dirty="0"/>
              <a:t>Personal </a:t>
            </a:r>
            <a:r>
              <a:rPr lang="en-US" altLang="en-US" sz="2800" dirty="0" smtClean="0"/>
              <a:t>interviews/mailed </a:t>
            </a:r>
            <a:r>
              <a:rPr lang="en-US" altLang="en-US" sz="2800" dirty="0"/>
              <a:t>questionnaire</a:t>
            </a:r>
          </a:p>
          <a:p>
            <a:pPr>
              <a:lnSpc>
                <a:spcPct val="110000"/>
              </a:lnSpc>
              <a:spcBef>
                <a:spcPts val="600"/>
              </a:spcBef>
            </a:pPr>
            <a:r>
              <a:rPr lang="en-US" altLang="en-US" sz="2800" dirty="0"/>
              <a:t>Reviews of records </a:t>
            </a:r>
          </a:p>
          <a:p>
            <a:pPr lvl="1">
              <a:lnSpc>
                <a:spcPct val="110000"/>
              </a:lnSpc>
              <a:spcBef>
                <a:spcPts val="600"/>
              </a:spcBef>
            </a:pPr>
            <a:r>
              <a:rPr lang="en-US" altLang="en-US" sz="2400" dirty="0"/>
              <a:t>Dose of drug, radiation, type of </a:t>
            </a:r>
            <a:r>
              <a:rPr lang="en-US" altLang="en-US" sz="2400" dirty="0" smtClean="0"/>
              <a:t>surgery, etc.</a:t>
            </a:r>
            <a:endParaRPr lang="en-US" altLang="en-US" sz="2400" dirty="0"/>
          </a:p>
          <a:p>
            <a:pPr>
              <a:lnSpc>
                <a:spcPct val="110000"/>
              </a:lnSpc>
              <a:spcBef>
                <a:spcPts val="600"/>
              </a:spcBef>
            </a:pPr>
            <a:r>
              <a:rPr lang="en-US" altLang="en-US" sz="2800" dirty="0"/>
              <a:t>Medical examination or special test</a:t>
            </a:r>
          </a:p>
          <a:p>
            <a:pPr lvl="1">
              <a:lnSpc>
                <a:spcPct val="110000"/>
              </a:lnSpc>
              <a:spcBef>
                <a:spcPts val="600"/>
              </a:spcBef>
            </a:pPr>
            <a:r>
              <a:rPr lang="en-US" altLang="en-US" sz="2400" dirty="0"/>
              <a:t>Blood pressure, serum cholesterol</a:t>
            </a:r>
          </a:p>
          <a:p>
            <a:pPr>
              <a:lnSpc>
                <a:spcPct val="110000"/>
              </a:lnSpc>
              <a:spcBef>
                <a:spcPts val="600"/>
              </a:spcBef>
            </a:pPr>
            <a:r>
              <a:rPr lang="en-US" altLang="en-US" sz="2800" dirty="0"/>
              <a:t>Environmental survey</a:t>
            </a:r>
          </a:p>
          <a:p>
            <a:pPr marL="0" indent="0">
              <a:lnSpc>
                <a:spcPct val="110000"/>
              </a:lnSpc>
              <a:spcBef>
                <a:spcPts val="600"/>
              </a:spcBef>
              <a:buNone/>
            </a:pPr>
            <a:endParaRPr lang="en-US" altLang="en-US" sz="2800" dirty="0" smtClean="0"/>
          </a:p>
          <a:p>
            <a:pPr marL="0" indent="0">
              <a:lnSpc>
                <a:spcPct val="110000"/>
              </a:lnSpc>
              <a:spcBef>
                <a:spcPts val="600"/>
              </a:spcBef>
              <a:buNone/>
            </a:pPr>
            <a:r>
              <a:rPr lang="en-US" altLang="en-US" sz="2800" dirty="0" smtClean="0"/>
              <a:t>By </a:t>
            </a:r>
            <a:r>
              <a:rPr lang="en-US" altLang="en-US" sz="2800" dirty="0"/>
              <a:t>obtaining </a:t>
            </a:r>
            <a:r>
              <a:rPr lang="en-US" altLang="en-US" sz="2800" dirty="0" smtClean="0"/>
              <a:t>exposure data we </a:t>
            </a:r>
            <a:r>
              <a:rPr lang="en-US" altLang="en-US" sz="2800" dirty="0"/>
              <a:t>can classify </a:t>
            </a:r>
            <a:r>
              <a:rPr lang="en-US" altLang="en-US" dirty="0" smtClean="0"/>
              <a:t>members of cohort or cohorts</a:t>
            </a:r>
            <a:r>
              <a:rPr lang="en-US" altLang="en-US" sz="2800" dirty="0" smtClean="0"/>
              <a:t> </a:t>
            </a:r>
            <a:r>
              <a:rPr lang="en-US" altLang="en-US" sz="2800" dirty="0"/>
              <a:t>as</a:t>
            </a:r>
          </a:p>
          <a:p>
            <a:pPr lvl="1">
              <a:lnSpc>
                <a:spcPct val="110000"/>
              </a:lnSpc>
              <a:spcBef>
                <a:spcPts val="600"/>
              </a:spcBef>
            </a:pPr>
            <a:r>
              <a:rPr lang="en-US" altLang="en-US" sz="2400" dirty="0"/>
              <a:t>Exposed and </a:t>
            </a:r>
            <a:r>
              <a:rPr lang="en-US" altLang="en-US" sz="2400" dirty="0" smtClean="0"/>
              <a:t>unexposed </a:t>
            </a:r>
          </a:p>
          <a:p>
            <a:pPr lvl="1">
              <a:lnSpc>
                <a:spcPct val="110000"/>
              </a:lnSpc>
              <a:spcBef>
                <a:spcPts val="600"/>
              </a:spcBef>
            </a:pPr>
            <a:r>
              <a:rPr lang="en-US" altLang="en-US" sz="2400" dirty="0" smtClean="0"/>
              <a:t>Degree of </a:t>
            </a:r>
            <a:r>
              <a:rPr lang="en-US" altLang="en-US" sz="2400" dirty="0"/>
              <a:t>exposure </a:t>
            </a:r>
            <a:r>
              <a:rPr lang="en-US" altLang="en-US" sz="2400" dirty="0" smtClean="0"/>
              <a:t>can allow sub-classification of </a:t>
            </a:r>
            <a:r>
              <a:rPr lang="en-US" altLang="en-US" sz="2400" dirty="0"/>
              <a:t>cohorts</a:t>
            </a:r>
          </a:p>
          <a:p>
            <a:pPr>
              <a:lnSpc>
                <a:spcPct val="110000"/>
              </a:lnSpc>
              <a:spcBef>
                <a:spcPts val="600"/>
              </a:spcBef>
            </a:pPr>
            <a:endParaRPr lang="en-US" altLang="en-US" sz="2800" dirty="0"/>
          </a:p>
        </p:txBody>
      </p:sp>
    </p:spTree>
    <p:extLst>
      <p:ext uri="{BB962C8B-B14F-4D97-AF65-F5344CB8AC3E}">
        <p14:creationId xmlns:p14="http://schemas.microsoft.com/office/powerpoint/2010/main" val="1398659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084" y="217714"/>
            <a:ext cx="8160224" cy="914400"/>
          </a:xfrm>
        </p:spPr>
        <p:txBody>
          <a:bodyPr>
            <a:noAutofit/>
          </a:bodyPr>
          <a:lstStyle/>
          <a:p>
            <a:r>
              <a:rPr lang="en-US" sz="3600" dirty="0"/>
              <a:t>Exposure can vary over time</a:t>
            </a:r>
          </a:p>
        </p:txBody>
      </p:sp>
      <p:sp>
        <p:nvSpPr>
          <p:cNvPr id="2" name="Content Placeholder 1"/>
          <p:cNvSpPr>
            <a:spLocks noGrp="1"/>
          </p:cNvSpPr>
          <p:nvPr>
            <p:ph idx="1"/>
          </p:nvPr>
        </p:nvSpPr>
        <p:spPr>
          <a:xfrm>
            <a:off x="468084" y="1390335"/>
            <a:ext cx="9583572" cy="4343400"/>
          </a:xfrm>
        </p:spPr>
        <p:txBody>
          <a:bodyPr>
            <a:normAutofit/>
          </a:bodyPr>
          <a:lstStyle/>
          <a:p>
            <a:r>
              <a:rPr lang="en-US" sz="3200" dirty="0" smtClean="0"/>
              <a:t>Current level of exposure</a:t>
            </a:r>
          </a:p>
          <a:p>
            <a:r>
              <a:rPr lang="en-US" sz="3200" dirty="0" smtClean="0"/>
              <a:t>Average level of exposure</a:t>
            </a:r>
          </a:p>
          <a:p>
            <a:r>
              <a:rPr lang="en-US" sz="3200" dirty="0" smtClean="0"/>
              <a:t>Cumulative level of exposure</a:t>
            </a:r>
          </a:p>
          <a:p>
            <a:r>
              <a:rPr lang="en-US" sz="3200" dirty="0" smtClean="0"/>
              <a:t>Exposure sequence</a:t>
            </a:r>
          </a:p>
        </p:txBody>
      </p:sp>
      <p:sp>
        <p:nvSpPr>
          <p:cNvPr id="6" name="TextBox 5"/>
          <p:cNvSpPr txBox="1"/>
          <p:nvPr/>
        </p:nvSpPr>
        <p:spPr>
          <a:xfrm>
            <a:off x="9039080" y="6379027"/>
            <a:ext cx="291778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Modern Epidemiology 3</a:t>
            </a:r>
            <a:r>
              <a:rPr lang="en-US" sz="1400" baseline="30000" dirty="0" smtClean="0">
                <a:latin typeface="Arial" panose="020B0604020202020204" pitchFamily="34" charset="0"/>
                <a:cs typeface="Arial" panose="020B0604020202020204" pitchFamily="34" charset="0"/>
              </a:rPr>
              <a:t>rd</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ed</a:t>
            </a:r>
            <a:r>
              <a:rPr lang="en-US" sz="1400" dirty="0" smtClean="0">
                <a:latin typeface="Arial" panose="020B0604020202020204" pitchFamily="34" charset="0"/>
                <a:cs typeface="Arial" panose="020B0604020202020204" pitchFamily="34" charset="0"/>
              </a:rPr>
              <a:t>  p105</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151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history of a </a:t>
            </a:r>
            <a:r>
              <a:rPr lang="en-US" dirty="0" smtClean="0"/>
              <a:t>disease - Screening</a:t>
            </a:r>
            <a:endParaRPr lang="en-US" dirty="0"/>
          </a:p>
        </p:txBody>
      </p:sp>
      <p:pic>
        <p:nvPicPr>
          <p:cNvPr id="9218" name="Picture 2" descr="\\10.1.1.17\productions\ART\ART PROCESS\PPT Process\Szklo_PPT_169170\Chapter_4\9781284116595_CH04_FIGF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88" y="1459124"/>
            <a:ext cx="10485912" cy="50774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9085" y="71967"/>
            <a:ext cx="2441630" cy="369332"/>
          </a:xfrm>
          <a:prstGeom prst="rect">
            <a:avLst/>
          </a:prstGeom>
        </p:spPr>
        <p:txBody>
          <a:bodyPr wrap="none">
            <a:spAutoFit/>
          </a:bodyPr>
          <a:lstStyle/>
          <a:p>
            <a:r>
              <a:rPr lang="en-US" b="1" dirty="0">
                <a:solidFill>
                  <a:schemeClr val="bg1"/>
                </a:solidFill>
              </a:rPr>
              <a:t>Screening Interventions</a:t>
            </a:r>
          </a:p>
        </p:txBody>
      </p:sp>
      <p:sp>
        <p:nvSpPr>
          <p:cNvPr id="4" name="TextBox 3"/>
          <p:cNvSpPr txBox="1"/>
          <p:nvPr/>
        </p:nvSpPr>
        <p:spPr>
          <a:xfrm>
            <a:off x="7821852" y="4107976"/>
            <a:ext cx="1040670" cy="461665"/>
          </a:xfrm>
          <a:prstGeom prst="rect">
            <a:avLst/>
          </a:prstGeom>
          <a:noFill/>
        </p:spPr>
        <p:txBody>
          <a:bodyPr wrap="none" rtlCol="0">
            <a:spAutoFit/>
          </a:bodyPr>
          <a:lstStyle/>
          <a:p>
            <a:r>
              <a:rPr lang="en-US" sz="2400" dirty="0" smtClean="0">
                <a:solidFill>
                  <a:srgbClr val="FF0000"/>
                </a:solidFill>
                <a:latin typeface="Arial" panose="020B0604020202020204" pitchFamily="34" charset="0"/>
                <a:cs typeface="Arial" panose="020B0604020202020204" pitchFamily="34" charset="0"/>
              </a:rPr>
              <a:t>DPCP</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4291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913" y="71967"/>
            <a:ext cx="11430000" cy="1143000"/>
          </a:xfrm>
        </p:spPr>
        <p:txBody>
          <a:bodyPr/>
          <a:lstStyle/>
          <a:p>
            <a:r>
              <a:rPr lang="en-US" dirty="0" smtClean="0"/>
              <a:t>Natural history of a disease - Exposure</a:t>
            </a:r>
            <a:endParaRPr lang="en-US" dirty="0"/>
          </a:p>
        </p:txBody>
      </p:sp>
      <p:pic>
        <p:nvPicPr>
          <p:cNvPr id="14" name="Picture 2" descr="\\10.1.1.17\productions\ART\ART PROCESS\PPT Process\Szklo_PPT_169170\Chapter_4\9781284116595_CH04_FIGF06.jpg"/>
          <p:cNvPicPr>
            <a:picLocks noChangeAspect="1" noChangeArrowheads="1"/>
          </p:cNvPicPr>
          <p:nvPr/>
        </p:nvPicPr>
        <p:blipFill rotWithShape="1">
          <a:blip r:embed="rId3">
            <a:extLst>
              <a:ext uri="{28A0092B-C50C-407E-A947-70E740481C1C}">
                <a14:useLocalDpi xmlns:a14="http://schemas.microsoft.com/office/drawing/2010/main" val="0"/>
              </a:ext>
            </a:extLst>
          </a:blip>
          <a:srcRect b="39753"/>
          <a:stretch/>
        </p:blipFill>
        <p:spPr bwMode="auto">
          <a:xfrm>
            <a:off x="1503124" y="1476758"/>
            <a:ext cx="10485912" cy="305897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V="1">
            <a:off x="482253" y="3581133"/>
            <a:ext cx="1569930" cy="12528"/>
          </a:xfrm>
          <a:prstGeom prst="straightConnector1">
            <a:avLst/>
          </a:prstGeom>
          <a:ln w="5715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flipV="1">
            <a:off x="565760" y="3643765"/>
            <a:ext cx="0" cy="731520"/>
          </a:xfrm>
          <a:prstGeom prst="line">
            <a:avLst/>
          </a:prstGeom>
          <a:ln w="38100">
            <a:solidFill>
              <a:srgbClr val="0070C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052183" y="3631239"/>
            <a:ext cx="0" cy="731520"/>
          </a:xfrm>
          <a:prstGeom prst="line">
            <a:avLst/>
          </a:prstGeom>
          <a:ln>
            <a:solidFill>
              <a:srgbClr val="0070C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3870542" y="3593661"/>
            <a:ext cx="2" cy="1554480"/>
          </a:xfrm>
          <a:prstGeom prst="line">
            <a:avLst/>
          </a:prstGeom>
          <a:ln>
            <a:solidFill>
              <a:srgbClr val="0070C0"/>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8868427" y="3593661"/>
            <a:ext cx="53007" cy="1485220"/>
          </a:xfrm>
          <a:prstGeom prst="line">
            <a:avLst/>
          </a:prstGeom>
          <a:ln>
            <a:solidFill>
              <a:srgbClr val="0070C0"/>
            </a:solidFill>
            <a:prstDash val="soli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5937337" y="3593661"/>
            <a:ext cx="2089" cy="1554480"/>
          </a:xfrm>
          <a:prstGeom prst="line">
            <a:avLst/>
          </a:prstGeom>
          <a:ln>
            <a:solidFill>
              <a:srgbClr val="0070C0"/>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82253" y="4535736"/>
            <a:ext cx="1569930" cy="0"/>
          </a:xfrm>
          <a:prstGeom prst="straightConnector1">
            <a:avLst/>
          </a:prstGeom>
          <a:ln>
            <a:solidFill>
              <a:srgbClr val="0070C0"/>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314337" y="4617216"/>
            <a:ext cx="2377574" cy="461665"/>
          </a:xfrm>
          <a:prstGeom prst="rect">
            <a:avLst/>
          </a:prstGeom>
          <a:noFill/>
        </p:spPr>
        <p:txBody>
          <a:bodyPr wrap="none" rtlCol="0">
            <a:spAutoFit/>
          </a:bodyPr>
          <a:lstStyle/>
          <a:p>
            <a:r>
              <a:rPr lang="en-US" sz="2400" dirty="0" smtClean="0">
                <a:solidFill>
                  <a:srgbClr val="0070C0"/>
                </a:solidFill>
                <a:latin typeface="Arial" panose="020B0604020202020204" pitchFamily="34" charset="0"/>
                <a:cs typeface="Arial" panose="020B0604020202020204" pitchFamily="34" charset="0"/>
              </a:rPr>
              <a:t>Induction period</a:t>
            </a:r>
            <a:endParaRPr lang="en-US" sz="2400" dirty="0">
              <a:solidFill>
                <a:srgbClr val="0070C0"/>
              </a:solidFill>
              <a:latin typeface="Arial" panose="020B0604020202020204" pitchFamily="34" charset="0"/>
              <a:cs typeface="Arial" panose="020B0604020202020204" pitchFamily="34" charset="0"/>
            </a:endParaRPr>
          </a:p>
        </p:txBody>
      </p:sp>
      <p:cxnSp>
        <p:nvCxnSpPr>
          <p:cNvPr id="32" name="Straight Arrow Connector 31"/>
          <p:cNvCxnSpPr/>
          <p:nvPr/>
        </p:nvCxnSpPr>
        <p:spPr>
          <a:xfrm flipV="1">
            <a:off x="2052183" y="5239333"/>
            <a:ext cx="6991609" cy="20648"/>
          </a:xfrm>
          <a:prstGeom prst="straightConnector1">
            <a:avLst/>
          </a:prstGeom>
          <a:ln>
            <a:solidFill>
              <a:srgbClr val="0070C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052183" y="5462190"/>
            <a:ext cx="9598782"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Latent period (A-E, A-B, or A-C depending on detection mechanisms)</a:t>
            </a:r>
            <a:endParaRPr lang="en-US" sz="2400" dirty="0">
              <a:latin typeface="Arial" panose="020B0604020202020204" pitchFamily="34" charset="0"/>
              <a:cs typeface="Arial" panose="020B0604020202020204" pitchFamily="34" charset="0"/>
            </a:endParaRPr>
          </a:p>
        </p:txBody>
      </p:sp>
      <p:sp>
        <p:nvSpPr>
          <p:cNvPr id="34" name="TextBox 33"/>
          <p:cNvSpPr txBox="1"/>
          <p:nvPr/>
        </p:nvSpPr>
        <p:spPr>
          <a:xfrm>
            <a:off x="88919" y="2131226"/>
            <a:ext cx="1268296" cy="1015663"/>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Exposure</a:t>
            </a:r>
          </a:p>
          <a:p>
            <a:endParaRPr lang="en-US" sz="2000" dirty="0">
              <a:latin typeface="Arial" panose="020B0604020202020204" pitchFamily="34" charset="0"/>
              <a:cs typeface="Arial" panose="020B0604020202020204" pitchFamily="34" charset="0"/>
            </a:endParaRPr>
          </a:p>
          <a:p>
            <a:pPr algn="ctr"/>
            <a:r>
              <a:rPr lang="en-US" sz="2000" b="1" dirty="0" err="1" smtClean="0">
                <a:latin typeface="Arial" panose="020B0604020202020204" pitchFamily="34" charset="0"/>
                <a:cs typeface="Arial" panose="020B0604020202020204" pitchFamily="34" charset="0"/>
              </a:rPr>
              <a:t>E</a:t>
            </a:r>
            <a:r>
              <a:rPr lang="en-US" b="1" dirty="0" err="1" smtClean="0"/>
              <a:t>xp</a:t>
            </a:r>
            <a:endParaRPr lang="en-US" b="1" dirty="0"/>
          </a:p>
        </p:txBody>
      </p:sp>
      <p:cxnSp>
        <p:nvCxnSpPr>
          <p:cNvPr id="42" name="Straight Connector 41"/>
          <p:cNvCxnSpPr/>
          <p:nvPr/>
        </p:nvCxnSpPr>
        <p:spPr>
          <a:xfrm flipV="1">
            <a:off x="718160" y="3683431"/>
            <a:ext cx="0" cy="731520"/>
          </a:xfrm>
          <a:prstGeom prst="line">
            <a:avLst/>
          </a:prstGeom>
          <a:ln>
            <a:solidFill>
              <a:srgbClr val="0070C0"/>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870560" y="3685519"/>
            <a:ext cx="0" cy="731520"/>
          </a:xfrm>
          <a:prstGeom prst="line">
            <a:avLst/>
          </a:prstGeom>
          <a:ln>
            <a:solidFill>
              <a:srgbClr val="0070C0"/>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9126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474" y="108166"/>
            <a:ext cx="3651526" cy="10191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4650" y="1127342"/>
            <a:ext cx="1552575" cy="1447800"/>
          </a:xfrm>
          <a:prstGeom prst="rect">
            <a:avLst/>
          </a:prstGeom>
        </p:spPr>
      </p:pic>
      <p:sp>
        <p:nvSpPr>
          <p:cNvPr id="4" name="Title 3"/>
          <p:cNvSpPr>
            <a:spLocks noGrp="1"/>
          </p:cNvSpPr>
          <p:nvPr>
            <p:ph type="title"/>
          </p:nvPr>
        </p:nvSpPr>
        <p:spPr/>
        <p:txBody>
          <a:bodyPr/>
          <a:lstStyle/>
          <a:p>
            <a:pPr algn="l"/>
            <a:r>
              <a:rPr lang="en-US" dirty="0" smtClean="0"/>
              <a:t>Study design: cohort studies</a:t>
            </a:r>
            <a:endParaRPr lang="en-US" dirty="0"/>
          </a:p>
        </p:txBody>
      </p:sp>
      <p:sp>
        <p:nvSpPr>
          <p:cNvPr id="5" name="Content Placeholder 4"/>
          <p:cNvSpPr>
            <a:spLocks noGrp="1"/>
          </p:cNvSpPr>
          <p:nvPr>
            <p:ph idx="1"/>
          </p:nvPr>
        </p:nvSpPr>
        <p:spPr>
          <a:xfrm>
            <a:off x="315686" y="1382486"/>
            <a:ext cx="11266714" cy="5175477"/>
          </a:xfrm>
        </p:spPr>
        <p:txBody>
          <a:bodyPr>
            <a:normAutofit/>
          </a:bodyPr>
          <a:lstStyle/>
          <a:p>
            <a:pPr>
              <a:spcBef>
                <a:spcPts val="600"/>
              </a:spcBef>
            </a:pPr>
            <a:r>
              <a:rPr lang="en-US" i="1" dirty="0" smtClean="0"/>
              <a:t>ARIC </a:t>
            </a:r>
            <a:r>
              <a:rPr lang="en-US" i="1" dirty="0"/>
              <a:t>study</a:t>
            </a:r>
            <a:r>
              <a:rPr lang="en-US" dirty="0" smtClean="0"/>
              <a:t>: https</a:t>
            </a:r>
            <a:r>
              <a:rPr lang="en-US" dirty="0"/>
              <a:t>://</a:t>
            </a:r>
            <a:r>
              <a:rPr lang="en-US" dirty="0" smtClean="0"/>
              <a:t>www2.cscc.unc.edu/aric/Cohort_Description</a:t>
            </a:r>
          </a:p>
          <a:p>
            <a:pPr>
              <a:spcBef>
                <a:spcPts val="600"/>
              </a:spcBef>
            </a:pPr>
            <a:r>
              <a:rPr lang="en-US" i="1" dirty="0" smtClean="0"/>
              <a:t>Hispanic Community Health Study/Study </a:t>
            </a:r>
            <a:r>
              <a:rPr lang="en-US" i="1" dirty="0"/>
              <a:t>of Latinos (SOL</a:t>
            </a:r>
            <a:r>
              <a:rPr lang="en-US" dirty="0"/>
              <a:t>): </a:t>
            </a:r>
            <a:r>
              <a:rPr lang="en-US" dirty="0">
                <a:solidFill>
                  <a:srgbClr val="0000FF"/>
                </a:solidFill>
                <a:hlinkClick r:id="rId5"/>
              </a:rPr>
              <a:t>https://</a:t>
            </a:r>
            <a:r>
              <a:rPr lang="en-US" dirty="0" smtClean="0">
                <a:solidFill>
                  <a:srgbClr val="0000FF"/>
                </a:solidFill>
                <a:hlinkClick r:id="rId5"/>
              </a:rPr>
              <a:t>sites.cscc.unc.edu/hchs/StudyOverview</a:t>
            </a:r>
            <a:endParaRPr lang="en-US" dirty="0" smtClean="0">
              <a:solidFill>
                <a:srgbClr val="0000FF"/>
              </a:solidFill>
            </a:endParaRPr>
          </a:p>
          <a:p>
            <a:pPr>
              <a:spcBef>
                <a:spcPts val="600"/>
              </a:spcBef>
            </a:pPr>
            <a:r>
              <a:rPr lang="en-US" i="1" dirty="0" smtClean="0"/>
              <a:t>Multi-Ethnic Study of Atherosclerosis (MESA):</a:t>
            </a:r>
          </a:p>
          <a:p>
            <a:pPr marL="285750" indent="0">
              <a:spcBef>
                <a:spcPts val="600"/>
              </a:spcBef>
              <a:buNone/>
            </a:pPr>
            <a:r>
              <a:rPr lang="en-US" dirty="0"/>
              <a:t>https://</a:t>
            </a:r>
            <a:r>
              <a:rPr lang="en-US" dirty="0" smtClean="0"/>
              <a:t>www.mesa-nhlbi.org/aboutMESAOverviewProtocol.aspx</a:t>
            </a:r>
          </a:p>
          <a:p>
            <a:pPr>
              <a:spcBef>
                <a:spcPts val="600"/>
              </a:spcBef>
            </a:pPr>
            <a:r>
              <a:rPr lang="en-US" i="1" dirty="0" smtClean="0"/>
              <a:t>The Coronary Artery Risk Development in Young Adults (CARDIA</a:t>
            </a:r>
            <a:r>
              <a:rPr lang="en-US" i="1" dirty="0"/>
              <a:t>) study</a:t>
            </a:r>
            <a:r>
              <a:rPr lang="en-US" dirty="0"/>
              <a:t>: https://www.cardia.dopm.uab.edu</a:t>
            </a:r>
            <a:r>
              <a:rPr lang="en-US" dirty="0" smtClean="0"/>
              <a:t>/</a:t>
            </a:r>
          </a:p>
          <a:p>
            <a:pPr>
              <a:spcBef>
                <a:spcPts val="600"/>
              </a:spcBef>
            </a:pPr>
            <a:r>
              <a:rPr lang="en-US" i="1" dirty="0" smtClean="0"/>
              <a:t>International Childhood cardiovascular cohort Consortium </a:t>
            </a:r>
            <a:r>
              <a:rPr lang="en-US" dirty="0"/>
              <a:t>(i3C</a:t>
            </a:r>
            <a:r>
              <a:rPr lang="en-US" dirty="0" smtClean="0"/>
              <a:t>): http</a:t>
            </a:r>
            <a:r>
              <a:rPr lang="en-US" dirty="0"/>
              <a:t>://</a:t>
            </a:r>
            <a:r>
              <a:rPr lang="en-US" dirty="0" smtClean="0"/>
              <a:t>www.i3cconsortium.org/cohorts.html</a:t>
            </a:r>
          </a:p>
          <a:p>
            <a:pPr>
              <a:spcBef>
                <a:spcPts val="600"/>
              </a:spcBef>
            </a:pPr>
            <a:r>
              <a:rPr lang="en-US" i="1" dirty="0" smtClean="0"/>
              <a:t>The Cameron County Hispanic Cohort (CCHC</a:t>
            </a:r>
            <a:r>
              <a:rPr lang="en-US" i="1" dirty="0"/>
              <a:t>) </a:t>
            </a:r>
            <a:r>
              <a:rPr lang="en-US" dirty="0"/>
              <a:t>study</a:t>
            </a:r>
            <a:r>
              <a:rPr lang="en-US" dirty="0" smtClean="0"/>
              <a:t>: https</a:t>
            </a:r>
            <a:r>
              <a:rPr lang="en-US" dirty="0"/>
              <a:t>://sph.uth.edu/research/centers/hispanic-health/</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99384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a:t>Distinguish different cohort study designs</a:t>
            </a:r>
          </a:p>
          <a:p>
            <a:r>
              <a:rPr lang="en-US" dirty="0" smtClean="0"/>
              <a:t>Discuss </a:t>
            </a:r>
            <a:r>
              <a:rPr lang="en-US" dirty="0"/>
              <a:t>study design elements of a cohort study</a:t>
            </a:r>
          </a:p>
          <a:p>
            <a:r>
              <a:rPr lang="en-US" dirty="0" smtClean="0"/>
              <a:t>Describe appropriate measures of disease occurrence and measures of association </a:t>
            </a:r>
          </a:p>
        </p:txBody>
      </p:sp>
    </p:spTree>
    <p:extLst>
      <p:ext uri="{BB962C8B-B14F-4D97-AF65-F5344CB8AC3E}">
        <p14:creationId xmlns:p14="http://schemas.microsoft.com/office/powerpoint/2010/main" val="74396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4543" y="274638"/>
            <a:ext cx="11157857" cy="850392"/>
          </a:xfrm>
        </p:spPr>
        <p:txBody>
          <a:bodyPr/>
          <a:lstStyle/>
          <a:p>
            <a:r>
              <a:rPr lang="en-US" dirty="0" smtClean="0">
                <a:solidFill>
                  <a:schemeClr val="bg1"/>
                </a:solidFill>
              </a:rPr>
              <a:t>Study design</a:t>
            </a:r>
            <a:r>
              <a:rPr lang="en-US" dirty="0" smtClean="0"/>
              <a:t>: </a:t>
            </a:r>
            <a:r>
              <a:rPr lang="en-US" dirty="0" smtClean="0">
                <a:solidFill>
                  <a:schemeClr val="bg1"/>
                </a:solidFill>
              </a:rPr>
              <a:t>HCHS/SOL</a:t>
            </a:r>
            <a:endParaRPr lang="en-US" dirty="0">
              <a:solidFill>
                <a:schemeClr val="bg1"/>
              </a:solidFill>
            </a:endParaRPr>
          </a:p>
        </p:txBody>
      </p:sp>
      <p:sp>
        <p:nvSpPr>
          <p:cNvPr id="5" name="Content Placeholder 4"/>
          <p:cNvSpPr>
            <a:spLocks noGrp="1"/>
          </p:cNvSpPr>
          <p:nvPr>
            <p:ph sz="half" idx="1"/>
          </p:nvPr>
        </p:nvSpPr>
        <p:spPr>
          <a:xfrm>
            <a:off x="424543" y="1262349"/>
            <a:ext cx="11157857" cy="4863815"/>
          </a:xfrm>
        </p:spPr>
        <p:txBody>
          <a:bodyPr/>
          <a:lstStyle/>
          <a:p>
            <a:pPr marL="0" indent="0">
              <a:buNone/>
            </a:pPr>
            <a:r>
              <a:rPr lang="en-US" dirty="0" smtClean="0"/>
              <a:t>Study aims or goals</a:t>
            </a:r>
          </a:p>
          <a:p>
            <a:pPr marL="300038" lvl="1" indent="0">
              <a:spcBef>
                <a:spcPts val="600"/>
              </a:spcBef>
              <a:buNone/>
            </a:pPr>
            <a:r>
              <a:rPr lang="en-US" dirty="0" smtClean="0"/>
              <a:t>To address burden of chronic diseases, mainly cardiovascular disease and others (e.g., stroke, chronic obstructive lung disease, sleep disorders), and to examine the risk factors related to development of these chronic diseases within context of acculturation</a:t>
            </a:r>
          </a:p>
          <a:p>
            <a:pPr marL="0" indent="0">
              <a:spcBef>
                <a:spcPts val="600"/>
              </a:spcBef>
              <a:buNone/>
            </a:pPr>
            <a:r>
              <a:rPr lang="en-US" dirty="0" smtClean="0"/>
              <a:t>Selection of cohorts</a:t>
            </a:r>
          </a:p>
          <a:p>
            <a:pPr>
              <a:spcBef>
                <a:spcPts val="600"/>
              </a:spcBef>
              <a:buFontTx/>
              <a:buChar char="-"/>
            </a:pPr>
            <a:r>
              <a:rPr lang="en-US" dirty="0" smtClean="0"/>
              <a:t>Probability based samplings </a:t>
            </a:r>
          </a:p>
          <a:p>
            <a:pPr>
              <a:spcBef>
                <a:spcPts val="600"/>
              </a:spcBef>
              <a:buFontTx/>
              <a:buChar char="-"/>
            </a:pPr>
            <a:r>
              <a:rPr lang="en-US" dirty="0" smtClean="0"/>
              <a:t>Recruitment from 4 geographic areas with different racial backgrounds </a:t>
            </a:r>
            <a:endParaRPr lang="en-US" dirty="0"/>
          </a:p>
          <a:p>
            <a:pPr marL="0" indent="0">
              <a:spcBef>
                <a:spcPts val="600"/>
              </a:spcBef>
              <a:buNone/>
            </a:pPr>
            <a:r>
              <a:rPr lang="en-US" dirty="0" smtClean="0"/>
              <a:t>Assessment of exposure and outcomes </a:t>
            </a:r>
          </a:p>
          <a:p>
            <a:pPr>
              <a:buFontTx/>
              <a:buChar char="-"/>
            </a:pPr>
            <a:endParaRPr lang="en-US" dirty="0"/>
          </a:p>
        </p:txBody>
      </p:sp>
      <p:pic>
        <p:nvPicPr>
          <p:cNvPr id="7" name="Picture 6"/>
          <p:cNvPicPr>
            <a:picLocks noChangeAspect="1"/>
          </p:cNvPicPr>
          <p:nvPr/>
        </p:nvPicPr>
        <p:blipFill>
          <a:blip r:embed="rId3"/>
          <a:stretch>
            <a:fillRect/>
          </a:stretch>
        </p:blipFill>
        <p:spPr>
          <a:xfrm>
            <a:off x="9300256" y="4225399"/>
            <a:ext cx="2680043" cy="190076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3852" y="88839"/>
            <a:ext cx="1206447" cy="1125030"/>
          </a:xfrm>
          <a:prstGeom prst="rect">
            <a:avLst/>
          </a:prstGeom>
        </p:spPr>
      </p:pic>
      <p:sp>
        <p:nvSpPr>
          <p:cNvPr id="2" name="Rectangle 1"/>
          <p:cNvSpPr/>
          <p:nvPr/>
        </p:nvSpPr>
        <p:spPr>
          <a:xfrm>
            <a:off x="8430023" y="6215003"/>
            <a:ext cx="3683851" cy="487569"/>
          </a:xfrm>
          <a:prstGeom prst="rect">
            <a:avLst/>
          </a:prstGeom>
        </p:spPr>
        <p:txBody>
          <a:bodyPr wrap="square">
            <a:spAutoFit/>
          </a:bodyPr>
          <a:lstStyle/>
          <a:p>
            <a:pPr marR="0" lvl="1" algn="r">
              <a:lnSpc>
                <a:spcPct val="107000"/>
              </a:lnSpc>
              <a:spcBef>
                <a:spcPts val="0"/>
              </a:spcBef>
              <a:spcAft>
                <a:spcPts val="0"/>
              </a:spcAft>
            </a:pPr>
            <a:r>
              <a:rPr lang="en-US" sz="12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Sorlie</a:t>
            </a:r>
            <a:r>
              <a:rPr lang="en-US"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PD et al., </a:t>
            </a:r>
            <a:r>
              <a:rPr lang="en-US" sz="1200" i="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Ann </a:t>
            </a:r>
            <a:r>
              <a:rPr lang="en-US" sz="1200" i="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Epidemiol</a:t>
            </a:r>
            <a:r>
              <a:rPr lang="en-US" sz="1200" dirty="0">
                <a:solidFill>
                  <a:srgbClr val="000000"/>
                </a:solidFill>
                <a:latin typeface="Arial" panose="020B0604020202020204" pitchFamily="34" charset="0"/>
                <a:ea typeface="Calibri" panose="020F0502020204030204" pitchFamily="34" charset="0"/>
                <a:cs typeface="Times New Roman" panose="02020603050405020304" pitchFamily="18" charset="0"/>
              </a:rPr>
              <a:t> 2010;20:629-41. PMC2904957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t="3687"/>
          <a:stretch/>
        </p:blipFill>
        <p:spPr>
          <a:xfrm>
            <a:off x="427092" y="4441371"/>
            <a:ext cx="7605032" cy="2261201"/>
          </a:xfrm>
          <a:prstGeom prst="rect">
            <a:avLst/>
          </a:prstGeom>
        </p:spPr>
      </p:pic>
    </p:spTree>
    <p:extLst>
      <p:ext uri="{BB962C8B-B14F-4D97-AF65-F5344CB8AC3E}">
        <p14:creationId xmlns:p14="http://schemas.microsoft.com/office/powerpoint/2010/main" val="2223853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t="2246" b="-1"/>
          <a:stretch/>
        </p:blipFill>
        <p:spPr>
          <a:xfrm>
            <a:off x="4517645" y="3243943"/>
            <a:ext cx="7200900" cy="3316412"/>
          </a:xfrm>
          <a:prstGeom prst="rect">
            <a:avLst/>
          </a:prstGeom>
        </p:spPr>
      </p:pic>
      <p:sp>
        <p:nvSpPr>
          <p:cNvPr id="2" name="Title 1"/>
          <p:cNvSpPr>
            <a:spLocks noGrp="1"/>
          </p:cNvSpPr>
          <p:nvPr>
            <p:ph type="title"/>
          </p:nvPr>
        </p:nvSpPr>
        <p:spPr/>
        <p:txBody>
          <a:bodyPr/>
          <a:lstStyle/>
          <a:p>
            <a:r>
              <a:rPr lang="en-US" dirty="0" smtClean="0"/>
              <a:t>Studies of multiple exposures and multiple outcomes</a:t>
            </a:r>
            <a:endParaRPr lang="en-US" dirty="0"/>
          </a:p>
        </p:txBody>
      </p:sp>
      <p:sp>
        <p:nvSpPr>
          <p:cNvPr id="4" name="Rectangle 3"/>
          <p:cNvSpPr/>
          <p:nvPr/>
        </p:nvSpPr>
        <p:spPr>
          <a:xfrm>
            <a:off x="184984" y="6368534"/>
            <a:ext cx="4332661" cy="369332"/>
          </a:xfrm>
          <a:prstGeom prst="rect">
            <a:avLst/>
          </a:prstGeom>
        </p:spPr>
        <p:txBody>
          <a:bodyPr wrap="none">
            <a:spAutoFit/>
          </a:bodyPr>
          <a:lstStyle/>
          <a:p>
            <a:r>
              <a:rPr lang="en-US" dirty="0"/>
              <a:t>https://sites.cscc.unc.edu/aric/study_design</a:t>
            </a:r>
          </a:p>
        </p:txBody>
      </p:sp>
      <p:sp>
        <p:nvSpPr>
          <p:cNvPr id="5" name="object 2"/>
          <p:cNvSpPr txBox="1"/>
          <p:nvPr/>
        </p:nvSpPr>
        <p:spPr>
          <a:xfrm>
            <a:off x="1416810" y="2166321"/>
            <a:ext cx="606425" cy="139700"/>
          </a:xfrm>
          <a:prstGeom prst="rect">
            <a:avLst/>
          </a:prstGeom>
        </p:spPr>
        <p:txBody>
          <a:bodyPr vert="horz" wrap="square" lIns="0" tIns="0" rIns="0" bIns="0" rtlCol="0">
            <a:spAutoFit/>
          </a:bodyPr>
          <a:lstStyle/>
          <a:p>
            <a:pPr marL="12700">
              <a:lnSpc>
                <a:spcPct val="100000"/>
              </a:lnSpc>
            </a:pPr>
            <a:r>
              <a:rPr sz="800" b="1" spc="-5" dirty="0">
                <a:latin typeface="Calibri"/>
                <a:cs typeface="Calibri"/>
              </a:rPr>
              <a:t>Cohort</a:t>
            </a:r>
            <a:r>
              <a:rPr sz="800" b="1" spc="-90" dirty="0">
                <a:latin typeface="Calibri"/>
                <a:cs typeface="Calibri"/>
              </a:rPr>
              <a:t> </a:t>
            </a:r>
            <a:r>
              <a:rPr sz="800" b="1" spc="-5" dirty="0">
                <a:latin typeface="Calibri"/>
                <a:cs typeface="Calibri"/>
              </a:rPr>
              <a:t>Exams</a:t>
            </a:r>
            <a:endParaRPr sz="800">
              <a:latin typeface="Calibri"/>
              <a:cs typeface="Calibri"/>
            </a:endParaRPr>
          </a:p>
        </p:txBody>
      </p:sp>
      <p:sp>
        <p:nvSpPr>
          <p:cNvPr id="6" name="object 3"/>
          <p:cNvSpPr/>
          <p:nvPr/>
        </p:nvSpPr>
        <p:spPr>
          <a:xfrm>
            <a:off x="2191510" y="2882855"/>
            <a:ext cx="47625" cy="0"/>
          </a:xfrm>
          <a:custGeom>
            <a:avLst/>
            <a:gdLst/>
            <a:ahLst/>
            <a:cxnLst/>
            <a:rect l="l" t="t" r="r" b="b"/>
            <a:pathLst>
              <a:path w="47625">
                <a:moveTo>
                  <a:pt x="47243" y="0"/>
                </a:moveTo>
                <a:lnTo>
                  <a:pt x="0" y="0"/>
                </a:lnTo>
              </a:path>
            </a:pathLst>
          </a:custGeom>
          <a:ln w="3175">
            <a:solidFill>
              <a:srgbClr val="000000"/>
            </a:solidFill>
          </a:ln>
        </p:spPr>
        <p:txBody>
          <a:bodyPr wrap="square" lIns="0" tIns="0" rIns="0" bIns="0" rtlCol="0"/>
          <a:lstStyle/>
          <a:p>
            <a:endParaRPr/>
          </a:p>
        </p:txBody>
      </p:sp>
      <p:sp>
        <p:nvSpPr>
          <p:cNvPr id="7" name="object 4"/>
          <p:cNvSpPr/>
          <p:nvPr/>
        </p:nvSpPr>
        <p:spPr>
          <a:xfrm>
            <a:off x="2238754" y="2558244"/>
            <a:ext cx="47625" cy="0"/>
          </a:xfrm>
          <a:custGeom>
            <a:avLst/>
            <a:gdLst/>
            <a:ahLst/>
            <a:cxnLst/>
            <a:rect l="l" t="t" r="r" b="b"/>
            <a:pathLst>
              <a:path w="47625">
                <a:moveTo>
                  <a:pt x="47243" y="0"/>
                </a:moveTo>
                <a:lnTo>
                  <a:pt x="0" y="0"/>
                </a:lnTo>
              </a:path>
            </a:pathLst>
          </a:custGeom>
          <a:ln w="3175">
            <a:solidFill>
              <a:srgbClr val="000000"/>
            </a:solidFill>
          </a:ln>
        </p:spPr>
        <p:txBody>
          <a:bodyPr wrap="square" lIns="0" tIns="0" rIns="0" bIns="0" rtlCol="0"/>
          <a:lstStyle/>
          <a:p>
            <a:endParaRPr/>
          </a:p>
        </p:txBody>
      </p:sp>
      <p:sp>
        <p:nvSpPr>
          <p:cNvPr id="8" name="object 5"/>
          <p:cNvSpPr/>
          <p:nvPr/>
        </p:nvSpPr>
        <p:spPr>
          <a:xfrm>
            <a:off x="2238754" y="3104598"/>
            <a:ext cx="47625" cy="0"/>
          </a:xfrm>
          <a:custGeom>
            <a:avLst/>
            <a:gdLst/>
            <a:ahLst/>
            <a:cxnLst/>
            <a:rect l="l" t="t" r="r" b="b"/>
            <a:pathLst>
              <a:path w="47625">
                <a:moveTo>
                  <a:pt x="47243" y="0"/>
                </a:moveTo>
                <a:lnTo>
                  <a:pt x="0" y="0"/>
                </a:lnTo>
              </a:path>
            </a:pathLst>
          </a:custGeom>
          <a:ln w="3175">
            <a:solidFill>
              <a:srgbClr val="000000"/>
            </a:solidFill>
          </a:ln>
        </p:spPr>
        <p:txBody>
          <a:bodyPr wrap="square" lIns="0" tIns="0" rIns="0" bIns="0" rtlCol="0"/>
          <a:lstStyle/>
          <a:p>
            <a:endParaRPr/>
          </a:p>
        </p:txBody>
      </p:sp>
      <p:sp>
        <p:nvSpPr>
          <p:cNvPr id="9" name="object 6"/>
          <p:cNvSpPr txBox="1"/>
          <p:nvPr/>
        </p:nvSpPr>
        <p:spPr>
          <a:xfrm>
            <a:off x="1381755" y="2785829"/>
            <a:ext cx="1300480" cy="394980"/>
          </a:xfrm>
          <a:prstGeom prst="rect">
            <a:avLst/>
          </a:prstGeom>
        </p:spPr>
        <p:txBody>
          <a:bodyPr vert="horz" wrap="square" lIns="0" tIns="0" rIns="0" bIns="0" rtlCol="0">
            <a:spAutoFit/>
          </a:bodyPr>
          <a:lstStyle/>
          <a:p>
            <a:pPr marL="69215" indent="-57150">
              <a:lnSpc>
                <a:spcPct val="100000"/>
              </a:lnSpc>
            </a:pPr>
            <a:r>
              <a:rPr sz="800" b="1" spc="-5" dirty="0">
                <a:latin typeface="Calibri"/>
                <a:cs typeface="Calibri"/>
              </a:rPr>
              <a:t>Annual</a:t>
            </a:r>
            <a:r>
              <a:rPr sz="800" b="1" spc="-70" dirty="0">
                <a:latin typeface="Calibri"/>
                <a:cs typeface="Calibri"/>
              </a:rPr>
              <a:t> </a:t>
            </a:r>
            <a:r>
              <a:rPr sz="800" b="1" spc="-5" dirty="0">
                <a:latin typeface="Calibri"/>
                <a:cs typeface="Calibri"/>
              </a:rPr>
              <a:t>Follow-Up</a:t>
            </a:r>
            <a:endParaRPr sz="800" dirty="0">
              <a:latin typeface="Calibri"/>
              <a:cs typeface="Calibri"/>
            </a:endParaRPr>
          </a:p>
          <a:p>
            <a:pPr marL="69215">
              <a:lnSpc>
                <a:spcPct val="100000"/>
              </a:lnSpc>
              <a:spcBef>
                <a:spcPts val="200"/>
              </a:spcBef>
            </a:pPr>
            <a:r>
              <a:rPr sz="800" b="1" spc="-5" dirty="0">
                <a:latin typeface="Calibri"/>
                <a:cs typeface="Calibri"/>
              </a:rPr>
              <a:t>(Contact</a:t>
            </a:r>
            <a:r>
              <a:rPr sz="800" b="1" spc="-55" dirty="0">
                <a:latin typeface="Calibri"/>
                <a:cs typeface="Calibri"/>
              </a:rPr>
              <a:t> </a:t>
            </a:r>
            <a:r>
              <a:rPr sz="800" b="1" spc="-5" dirty="0">
                <a:latin typeface="Calibri"/>
                <a:cs typeface="Calibri"/>
              </a:rPr>
              <a:t>Years)</a:t>
            </a:r>
            <a:endParaRPr sz="800" dirty="0">
              <a:latin typeface="Calibri"/>
              <a:cs typeface="Calibri"/>
            </a:endParaRPr>
          </a:p>
          <a:p>
            <a:pPr>
              <a:lnSpc>
                <a:spcPct val="100000"/>
              </a:lnSpc>
            </a:pPr>
            <a:endParaRPr sz="800" dirty="0">
              <a:latin typeface="Times New Roman"/>
              <a:cs typeface="Times New Roman"/>
            </a:endParaRPr>
          </a:p>
        </p:txBody>
      </p:sp>
      <p:sp>
        <p:nvSpPr>
          <p:cNvPr id="10" name="object 7"/>
          <p:cNvSpPr txBox="1"/>
          <p:nvPr/>
        </p:nvSpPr>
        <p:spPr>
          <a:xfrm>
            <a:off x="2141473" y="1419308"/>
            <a:ext cx="8383270" cy="447040"/>
          </a:xfrm>
          <a:prstGeom prst="rect">
            <a:avLst/>
          </a:prstGeom>
        </p:spPr>
        <p:txBody>
          <a:bodyPr vert="horz" wrap="square" lIns="0" tIns="0" rIns="0" bIns="0" rtlCol="0">
            <a:spAutoFit/>
          </a:bodyPr>
          <a:lstStyle/>
          <a:p>
            <a:pPr marL="2562860">
              <a:lnSpc>
                <a:spcPct val="100000"/>
              </a:lnSpc>
            </a:pPr>
            <a:r>
              <a:rPr sz="1600" b="1" spc="-5" dirty="0">
                <a:latin typeface="Calibri"/>
                <a:cs typeface="Calibri"/>
              </a:rPr>
              <a:t>Cohort and Community Surveillance</a:t>
            </a:r>
            <a:r>
              <a:rPr sz="1600" b="1" spc="10" dirty="0">
                <a:latin typeface="Calibri"/>
                <a:cs typeface="Calibri"/>
              </a:rPr>
              <a:t> </a:t>
            </a:r>
            <a:r>
              <a:rPr sz="1600" b="1" spc="-5" dirty="0">
                <a:latin typeface="Calibri"/>
                <a:cs typeface="Calibri"/>
              </a:rPr>
              <a:t>Components</a:t>
            </a:r>
            <a:endParaRPr sz="1600">
              <a:latin typeface="Calibri"/>
              <a:cs typeface="Calibri"/>
            </a:endParaRPr>
          </a:p>
          <a:p>
            <a:pPr marL="12700">
              <a:lnSpc>
                <a:spcPct val="100000"/>
              </a:lnSpc>
              <a:spcBef>
                <a:spcPts val="625"/>
              </a:spcBef>
            </a:pPr>
            <a:r>
              <a:rPr sz="700" spc="-5" dirty="0">
                <a:latin typeface="Calibri"/>
                <a:cs typeface="Calibri"/>
              </a:rPr>
              <a:t>1987   1988   1989   1990   1991   1992   1993   1994   1995   1996   1997   1998   1999   2000   2001   2002   2003   2004   2005   2006   2007   2008   2009   2010   2011   2012   2013   2014   2015   2016   2017   2018   2019   2020      </a:t>
            </a:r>
            <a:r>
              <a:rPr sz="700" spc="50" dirty="0">
                <a:latin typeface="Calibri"/>
                <a:cs typeface="Calibri"/>
              </a:rPr>
              <a:t> </a:t>
            </a:r>
            <a:r>
              <a:rPr sz="700" spc="-5" dirty="0">
                <a:latin typeface="Calibri"/>
                <a:cs typeface="Calibri"/>
              </a:rPr>
              <a:t>2021</a:t>
            </a:r>
            <a:endParaRPr sz="700">
              <a:latin typeface="Calibri"/>
              <a:cs typeface="Calibri"/>
            </a:endParaRPr>
          </a:p>
        </p:txBody>
      </p:sp>
      <p:graphicFrame>
        <p:nvGraphicFramePr>
          <p:cNvPr id="16" name="object 24"/>
          <p:cNvGraphicFramePr>
            <a:graphicFrameLocks noGrp="1"/>
          </p:cNvGraphicFramePr>
          <p:nvPr>
            <p:extLst>
              <p:ext uri="{D42A27DB-BD31-4B8C-83A1-F6EECF244321}">
                <p14:modId xmlns:p14="http://schemas.microsoft.com/office/powerpoint/2010/main" val="1158988953"/>
              </p:ext>
            </p:extLst>
          </p:nvPr>
        </p:nvGraphicFramePr>
        <p:xfrm>
          <a:off x="2129535" y="1991061"/>
          <a:ext cx="8534382" cy="1118233"/>
        </p:xfrm>
        <a:graphic>
          <a:graphicData uri="http://schemas.openxmlformats.org/drawingml/2006/table">
            <a:tbl>
              <a:tblPr firstRow="1" bandRow="1">
                <a:tableStyleId>{2D5ABB26-0587-4C30-8999-92F81FD0307C}</a:tableStyleId>
              </a:tblPr>
              <a:tblGrid>
                <a:gridCol w="250698">
                  <a:extLst>
                    <a:ext uri="{9D8B030D-6E8A-4147-A177-3AD203B41FA5}">
                      <a16:colId xmlns:a16="http://schemas.microsoft.com/office/drawing/2014/main" val="20000"/>
                    </a:ext>
                  </a:extLst>
                </a:gridCol>
                <a:gridCol w="461009">
                  <a:extLst>
                    <a:ext uri="{9D8B030D-6E8A-4147-A177-3AD203B41FA5}">
                      <a16:colId xmlns:a16="http://schemas.microsoft.com/office/drawing/2014/main" val="20001"/>
                    </a:ext>
                  </a:extLst>
                </a:gridCol>
                <a:gridCol w="275463">
                  <a:extLst>
                    <a:ext uri="{9D8B030D-6E8A-4147-A177-3AD203B41FA5}">
                      <a16:colId xmlns:a16="http://schemas.microsoft.com/office/drawing/2014/main" val="20002"/>
                    </a:ext>
                  </a:extLst>
                </a:gridCol>
                <a:gridCol w="189356">
                  <a:extLst>
                    <a:ext uri="{9D8B030D-6E8A-4147-A177-3AD203B41FA5}">
                      <a16:colId xmlns:a16="http://schemas.microsoft.com/office/drawing/2014/main" val="20003"/>
                    </a:ext>
                  </a:extLst>
                </a:gridCol>
                <a:gridCol w="272224">
                  <a:extLst>
                    <a:ext uri="{9D8B030D-6E8A-4147-A177-3AD203B41FA5}">
                      <a16:colId xmlns:a16="http://schemas.microsoft.com/office/drawing/2014/main" val="20004"/>
                    </a:ext>
                  </a:extLst>
                </a:gridCol>
                <a:gridCol w="275653">
                  <a:extLst>
                    <a:ext uri="{9D8B030D-6E8A-4147-A177-3AD203B41FA5}">
                      <a16:colId xmlns:a16="http://schemas.microsoft.com/office/drawing/2014/main" val="20005"/>
                    </a:ext>
                  </a:extLst>
                </a:gridCol>
                <a:gridCol w="191262">
                  <a:extLst>
                    <a:ext uri="{9D8B030D-6E8A-4147-A177-3AD203B41FA5}">
                      <a16:colId xmlns:a16="http://schemas.microsoft.com/office/drawing/2014/main" val="20006"/>
                    </a:ext>
                  </a:extLst>
                </a:gridCol>
                <a:gridCol w="270510">
                  <a:extLst>
                    <a:ext uri="{9D8B030D-6E8A-4147-A177-3AD203B41FA5}">
                      <a16:colId xmlns:a16="http://schemas.microsoft.com/office/drawing/2014/main" val="20007"/>
                    </a:ext>
                  </a:extLst>
                </a:gridCol>
                <a:gridCol w="273938">
                  <a:extLst>
                    <a:ext uri="{9D8B030D-6E8A-4147-A177-3AD203B41FA5}">
                      <a16:colId xmlns:a16="http://schemas.microsoft.com/office/drawing/2014/main" val="20008"/>
                    </a:ext>
                  </a:extLst>
                </a:gridCol>
                <a:gridCol w="193928">
                  <a:extLst>
                    <a:ext uri="{9D8B030D-6E8A-4147-A177-3AD203B41FA5}">
                      <a16:colId xmlns:a16="http://schemas.microsoft.com/office/drawing/2014/main" val="20009"/>
                    </a:ext>
                  </a:extLst>
                </a:gridCol>
                <a:gridCol w="268795">
                  <a:extLst>
                    <a:ext uri="{9D8B030D-6E8A-4147-A177-3AD203B41FA5}">
                      <a16:colId xmlns:a16="http://schemas.microsoft.com/office/drawing/2014/main" val="20010"/>
                    </a:ext>
                  </a:extLst>
                </a:gridCol>
                <a:gridCol w="272986">
                  <a:extLst>
                    <a:ext uri="{9D8B030D-6E8A-4147-A177-3AD203B41FA5}">
                      <a16:colId xmlns:a16="http://schemas.microsoft.com/office/drawing/2014/main" val="20011"/>
                    </a:ext>
                  </a:extLst>
                </a:gridCol>
                <a:gridCol w="195072">
                  <a:extLst>
                    <a:ext uri="{9D8B030D-6E8A-4147-A177-3AD203B41FA5}">
                      <a16:colId xmlns:a16="http://schemas.microsoft.com/office/drawing/2014/main" val="20012"/>
                    </a:ext>
                  </a:extLst>
                </a:gridCol>
                <a:gridCol w="241935">
                  <a:extLst>
                    <a:ext uri="{9D8B030D-6E8A-4147-A177-3AD203B41FA5}">
                      <a16:colId xmlns:a16="http://schemas.microsoft.com/office/drawing/2014/main" val="20013"/>
                    </a:ext>
                  </a:extLst>
                </a:gridCol>
                <a:gridCol w="300608">
                  <a:extLst>
                    <a:ext uri="{9D8B030D-6E8A-4147-A177-3AD203B41FA5}">
                      <a16:colId xmlns:a16="http://schemas.microsoft.com/office/drawing/2014/main" val="20014"/>
                    </a:ext>
                  </a:extLst>
                </a:gridCol>
                <a:gridCol w="195072">
                  <a:extLst>
                    <a:ext uri="{9D8B030D-6E8A-4147-A177-3AD203B41FA5}">
                      <a16:colId xmlns:a16="http://schemas.microsoft.com/office/drawing/2014/main" val="20015"/>
                    </a:ext>
                  </a:extLst>
                </a:gridCol>
                <a:gridCol w="243077">
                  <a:extLst>
                    <a:ext uri="{9D8B030D-6E8A-4147-A177-3AD203B41FA5}">
                      <a16:colId xmlns:a16="http://schemas.microsoft.com/office/drawing/2014/main" val="20016"/>
                    </a:ext>
                  </a:extLst>
                </a:gridCol>
                <a:gridCol w="300990">
                  <a:extLst>
                    <a:ext uri="{9D8B030D-6E8A-4147-A177-3AD203B41FA5}">
                      <a16:colId xmlns:a16="http://schemas.microsoft.com/office/drawing/2014/main" val="20017"/>
                    </a:ext>
                  </a:extLst>
                </a:gridCol>
                <a:gridCol w="193547">
                  <a:extLst>
                    <a:ext uri="{9D8B030D-6E8A-4147-A177-3AD203B41FA5}">
                      <a16:colId xmlns:a16="http://schemas.microsoft.com/office/drawing/2014/main" val="20018"/>
                    </a:ext>
                  </a:extLst>
                </a:gridCol>
                <a:gridCol w="240411">
                  <a:extLst>
                    <a:ext uri="{9D8B030D-6E8A-4147-A177-3AD203B41FA5}">
                      <a16:colId xmlns:a16="http://schemas.microsoft.com/office/drawing/2014/main" val="20019"/>
                    </a:ext>
                  </a:extLst>
                </a:gridCol>
                <a:gridCol w="302895">
                  <a:extLst>
                    <a:ext uri="{9D8B030D-6E8A-4147-A177-3AD203B41FA5}">
                      <a16:colId xmlns:a16="http://schemas.microsoft.com/office/drawing/2014/main" val="20020"/>
                    </a:ext>
                  </a:extLst>
                </a:gridCol>
                <a:gridCol w="190880">
                  <a:extLst>
                    <a:ext uri="{9D8B030D-6E8A-4147-A177-3AD203B41FA5}">
                      <a16:colId xmlns:a16="http://schemas.microsoft.com/office/drawing/2014/main" val="20021"/>
                    </a:ext>
                  </a:extLst>
                </a:gridCol>
                <a:gridCol w="263651">
                  <a:extLst>
                    <a:ext uri="{9D8B030D-6E8A-4147-A177-3AD203B41FA5}">
                      <a16:colId xmlns:a16="http://schemas.microsoft.com/office/drawing/2014/main" val="20022"/>
                    </a:ext>
                  </a:extLst>
                </a:gridCol>
                <a:gridCol w="260223">
                  <a:extLst>
                    <a:ext uri="{9D8B030D-6E8A-4147-A177-3AD203B41FA5}">
                      <a16:colId xmlns:a16="http://schemas.microsoft.com/office/drawing/2014/main" val="20023"/>
                    </a:ext>
                  </a:extLst>
                </a:gridCol>
                <a:gridCol w="237362">
                  <a:extLst>
                    <a:ext uri="{9D8B030D-6E8A-4147-A177-3AD203B41FA5}">
                      <a16:colId xmlns:a16="http://schemas.microsoft.com/office/drawing/2014/main" val="20024"/>
                    </a:ext>
                  </a:extLst>
                </a:gridCol>
                <a:gridCol w="176022">
                  <a:extLst>
                    <a:ext uri="{9D8B030D-6E8A-4147-A177-3AD203B41FA5}">
                      <a16:colId xmlns:a16="http://schemas.microsoft.com/office/drawing/2014/main" val="20025"/>
                    </a:ext>
                  </a:extLst>
                </a:gridCol>
                <a:gridCol w="324230">
                  <a:extLst>
                    <a:ext uri="{9D8B030D-6E8A-4147-A177-3AD203B41FA5}">
                      <a16:colId xmlns:a16="http://schemas.microsoft.com/office/drawing/2014/main" val="20026"/>
                    </a:ext>
                  </a:extLst>
                </a:gridCol>
                <a:gridCol w="146303">
                  <a:extLst>
                    <a:ext uri="{9D8B030D-6E8A-4147-A177-3AD203B41FA5}">
                      <a16:colId xmlns:a16="http://schemas.microsoft.com/office/drawing/2014/main" val="20027"/>
                    </a:ext>
                  </a:extLst>
                </a:gridCol>
                <a:gridCol w="57530">
                  <a:extLst>
                    <a:ext uri="{9D8B030D-6E8A-4147-A177-3AD203B41FA5}">
                      <a16:colId xmlns:a16="http://schemas.microsoft.com/office/drawing/2014/main" val="20028"/>
                    </a:ext>
                  </a:extLst>
                </a:gridCol>
                <a:gridCol w="203453">
                  <a:extLst>
                    <a:ext uri="{9D8B030D-6E8A-4147-A177-3AD203B41FA5}">
                      <a16:colId xmlns:a16="http://schemas.microsoft.com/office/drawing/2014/main" val="20029"/>
                    </a:ext>
                  </a:extLst>
                </a:gridCol>
                <a:gridCol w="220599">
                  <a:extLst>
                    <a:ext uri="{9D8B030D-6E8A-4147-A177-3AD203B41FA5}">
                      <a16:colId xmlns:a16="http://schemas.microsoft.com/office/drawing/2014/main" val="20030"/>
                    </a:ext>
                  </a:extLst>
                </a:gridCol>
                <a:gridCol w="108965">
                  <a:extLst>
                    <a:ext uri="{9D8B030D-6E8A-4147-A177-3AD203B41FA5}">
                      <a16:colId xmlns:a16="http://schemas.microsoft.com/office/drawing/2014/main" val="20031"/>
                    </a:ext>
                  </a:extLst>
                </a:gridCol>
                <a:gridCol w="200025">
                  <a:extLst>
                    <a:ext uri="{9D8B030D-6E8A-4147-A177-3AD203B41FA5}">
                      <a16:colId xmlns:a16="http://schemas.microsoft.com/office/drawing/2014/main" val="20032"/>
                    </a:ext>
                  </a:extLst>
                </a:gridCol>
                <a:gridCol w="182880">
                  <a:extLst>
                    <a:ext uri="{9D8B030D-6E8A-4147-A177-3AD203B41FA5}">
                      <a16:colId xmlns:a16="http://schemas.microsoft.com/office/drawing/2014/main" val="20033"/>
                    </a:ext>
                  </a:extLst>
                </a:gridCol>
                <a:gridCol w="552830">
                  <a:extLst>
                    <a:ext uri="{9D8B030D-6E8A-4147-A177-3AD203B41FA5}">
                      <a16:colId xmlns:a16="http://schemas.microsoft.com/office/drawing/2014/main" val="20034"/>
                    </a:ext>
                  </a:extLst>
                </a:gridCol>
              </a:tblGrid>
              <a:tr h="487299">
                <a:tc gridSpan="2">
                  <a:txBody>
                    <a:bodyPr/>
                    <a:lstStyle/>
                    <a:p>
                      <a:pPr marL="144145" marR="111125" indent="49530">
                        <a:lnSpc>
                          <a:spcPct val="121100"/>
                        </a:lnSpc>
                        <a:spcBef>
                          <a:spcPts val="20"/>
                        </a:spcBef>
                      </a:pPr>
                      <a:r>
                        <a:rPr sz="900" dirty="0">
                          <a:latin typeface="Calibri"/>
                          <a:cs typeface="Calibri"/>
                        </a:rPr>
                        <a:t>Exam 1  n=15,792</a:t>
                      </a:r>
                      <a:endParaRPr sz="900">
                        <a:latin typeface="Calibri"/>
                        <a:cs typeface="Calibri"/>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2D050"/>
                    </a:solidFill>
                  </a:tcPr>
                </a:tc>
                <a:tc hMerge="1">
                  <a:txBody>
                    <a:bodyPr/>
                    <a:lstStyle/>
                    <a:p>
                      <a:endParaRPr/>
                    </a:p>
                  </a:txBody>
                  <a:tcPr marL="0" marR="0" marT="0" marB="0"/>
                </a:tc>
                <a:tc gridSpan="3">
                  <a:txBody>
                    <a:bodyPr/>
                    <a:lstStyle/>
                    <a:p>
                      <a:pPr marL="169545" marR="111760" indent="49530">
                        <a:lnSpc>
                          <a:spcPct val="121100"/>
                        </a:lnSpc>
                        <a:spcBef>
                          <a:spcPts val="20"/>
                        </a:spcBef>
                      </a:pPr>
                      <a:r>
                        <a:rPr sz="900" dirty="0">
                          <a:latin typeface="Calibri"/>
                          <a:cs typeface="Calibri"/>
                        </a:rPr>
                        <a:t>Exam 2  n=14,348</a:t>
                      </a:r>
                      <a:endParaRPr sz="900">
                        <a:latin typeface="Calibri"/>
                        <a:cs typeface="Calibri"/>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2D050"/>
                    </a:solidFill>
                  </a:tcPr>
                </a:tc>
                <a:tc hMerge="1">
                  <a:txBody>
                    <a:bodyPr/>
                    <a:lstStyle/>
                    <a:p>
                      <a:endParaRPr/>
                    </a:p>
                  </a:txBody>
                  <a:tcPr marL="0" marR="0" marT="0" marB="0"/>
                </a:tc>
                <a:tc hMerge="1">
                  <a:txBody>
                    <a:bodyPr/>
                    <a:lstStyle/>
                    <a:p>
                      <a:endParaRPr/>
                    </a:p>
                  </a:txBody>
                  <a:tcPr marL="0" marR="0" marT="0" marB="0"/>
                </a:tc>
                <a:tc gridSpan="3">
                  <a:txBody>
                    <a:bodyPr/>
                    <a:lstStyle/>
                    <a:p>
                      <a:pPr marL="170180" marR="111125" indent="49530">
                        <a:lnSpc>
                          <a:spcPct val="121100"/>
                        </a:lnSpc>
                        <a:spcBef>
                          <a:spcPts val="20"/>
                        </a:spcBef>
                      </a:pPr>
                      <a:r>
                        <a:rPr sz="900" dirty="0">
                          <a:latin typeface="Calibri"/>
                          <a:cs typeface="Calibri"/>
                        </a:rPr>
                        <a:t>Exam 3  n=12,887</a:t>
                      </a:r>
                      <a:endParaRPr sz="900">
                        <a:latin typeface="Calibri"/>
                        <a:cs typeface="Calibri"/>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2D050"/>
                    </a:solidFill>
                  </a:tcPr>
                </a:tc>
                <a:tc hMerge="1">
                  <a:txBody>
                    <a:bodyPr/>
                    <a:lstStyle/>
                    <a:p>
                      <a:endParaRPr/>
                    </a:p>
                  </a:txBody>
                  <a:tcPr marL="0" marR="0" marT="0" marB="0"/>
                </a:tc>
                <a:tc hMerge="1">
                  <a:txBody>
                    <a:bodyPr/>
                    <a:lstStyle/>
                    <a:p>
                      <a:endParaRPr/>
                    </a:p>
                  </a:txBody>
                  <a:tcPr marL="0" marR="0" marT="0" marB="0"/>
                </a:tc>
                <a:tc gridSpan="3">
                  <a:txBody>
                    <a:bodyPr/>
                    <a:lstStyle/>
                    <a:p>
                      <a:pPr marL="169545" marR="111125" indent="49530">
                        <a:lnSpc>
                          <a:spcPct val="121100"/>
                        </a:lnSpc>
                        <a:spcBef>
                          <a:spcPts val="20"/>
                        </a:spcBef>
                      </a:pPr>
                      <a:r>
                        <a:rPr sz="900" dirty="0">
                          <a:latin typeface="Calibri"/>
                          <a:cs typeface="Calibri"/>
                        </a:rPr>
                        <a:t>Exam 4  n=11,656</a:t>
                      </a:r>
                      <a:endParaRPr sz="900">
                        <a:latin typeface="Calibri"/>
                        <a:cs typeface="Calibri"/>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2D050"/>
                    </a:solidFill>
                  </a:tcPr>
                </a:tc>
                <a:tc hMerge="1">
                  <a:txBody>
                    <a:bodyPr/>
                    <a:lstStyle/>
                    <a:p>
                      <a:endParaRPr/>
                    </a:p>
                  </a:txBody>
                  <a:tcPr marL="0" marR="0" marT="0" marB="0"/>
                </a:tc>
                <a:tc hMerge="1">
                  <a:txBody>
                    <a:bodyPr/>
                    <a:lstStyle/>
                    <a:p>
                      <a:endParaRPr/>
                    </a:p>
                  </a:txBody>
                  <a:tcPr marL="0" marR="0" marT="0" marB="0"/>
                </a:tc>
                <a:tc gridSpan="12">
                  <a:txBody>
                    <a:bodyPr/>
                    <a:lstStyle/>
                    <a:p>
                      <a:endParaRPr sz="900">
                        <a:latin typeface="Calibri"/>
                        <a:cs typeface="Calibri"/>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78740" marR="20320" indent="20955">
                        <a:lnSpc>
                          <a:spcPct val="121100"/>
                        </a:lnSpc>
                        <a:spcBef>
                          <a:spcPts val="35"/>
                        </a:spcBef>
                      </a:pPr>
                      <a:r>
                        <a:rPr sz="900" dirty="0">
                          <a:latin typeface="Calibri"/>
                          <a:cs typeface="Calibri"/>
                        </a:rPr>
                        <a:t>Exam 5  n=6,538</a:t>
                      </a:r>
                      <a:endParaRPr sz="9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2D050"/>
                    </a:solidFill>
                  </a:tcPr>
                </a:tc>
                <a:tc hMerge="1">
                  <a:txBody>
                    <a:bodyPr/>
                    <a:lstStyle/>
                    <a:p>
                      <a:endParaRPr/>
                    </a:p>
                  </a:txBody>
                  <a:tcPr marL="0" marR="0" marT="0" marB="0"/>
                </a:tc>
                <a:tc gridSpan="3">
                  <a:txBody>
                    <a:bodyPr/>
                    <a:lstStyle/>
                    <a:p>
                      <a:endParaRPr sz="900">
                        <a:latin typeface="Calibri"/>
                        <a:cs typeface="Calibri"/>
                      </a:endParaRPr>
                    </a:p>
                  </a:txBody>
                  <a:tcPr marL="0" marR="0" marT="0" marB="0">
                    <a:lnL w="12700">
                      <a:solidFill>
                        <a:srgbClr val="000000"/>
                      </a:solidFill>
                      <a:prstDash val="solid"/>
                    </a:lnL>
                    <a:lnR w="12699">
                      <a:solidFill>
                        <a:srgbClr val="000000"/>
                      </a:solidFill>
                      <a:prstDash val="solid"/>
                    </a:lnR>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marL="53975" indent="30480">
                        <a:lnSpc>
                          <a:spcPct val="100000"/>
                        </a:lnSpc>
                        <a:spcBef>
                          <a:spcPts val="275"/>
                        </a:spcBef>
                      </a:pPr>
                      <a:r>
                        <a:rPr sz="800" spc="-5" dirty="0">
                          <a:latin typeface="Calibri"/>
                          <a:cs typeface="Calibri"/>
                        </a:rPr>
                        <a:t>Exam</a:t>
                      </a:r>
                      <a:r>
                        <a:rPr sz="800" spc="-90" dirty="0">
                          <a:latin typeface="Calibri"/>
                          <a:cs typeface="Calibri"/>
                        </a:rPr>
                        <a:t> </a:t>
                      </a:r>
                      <a:r>
                        <a:rPr sz="800" spc="-5" dirty="0">
                          <a:latin typeface="Calibri"/>
                          <a:cs typeface="Calibri"/>
                        </a:rPr>
                        <a:t>6</a:t>
                      </a:r>
                      <a:endParaRPr sz="800" dirty="0">
                        <a:latin typeface="Calibri"/>
                        <a:cs typeface="Calibri"/>
                      </a:endParaRPr>
                    </a:p>
                    <a:p>
                      <a:pPr>
                        <a:lnSpc>
                          <a:spcPct val="100000"/>
                        </a:lnSpc>
                        <a:spcBef>
                          <a:spcPts val="55"/>
                        </a:spcBef>
                      </a:pPr>
                      <a:endParaRPr sz="650" dirty="0">
                        <a:latin typeface="Times New Roman"/>
                        <a:cs typeface="Times New Roman"/>
                      </a:endParaRPr>
                    </a:p>
                    <a:p>
                      <a:pPr marL="53975">
                        <a:lnSpc>
                          <a:spcPct val="100000"/>
                        </a:lnSpc>
                      </a:pPr>
                      <a:r>
                        <a:rPr sz="800" spc="-5" dirty="0">
                          <a:latin typeface="Calibri"/>
                          <a:cs typeface="Calibri"/>
                        </a:rPr>
                        <a:t>n=</a:t>
                      </a:r>
                      <a:r>
                        <a:rPr sz="800" spc="-100" dirty="0">
                          <a:latin typeface="Calibri"/>
                          <a:cs typeface="Calibri"/>
                        </a:rPr>
                        <a:t> </a:t>
                      </a:r>
                      <a:r>
                        <a:rPr sz="800" spc="-5" dirty="0">
                          <a:latin typeface="Calibri"/>
                          <a:cs typeface="Calibri"/>
                        </a:rPr>
                        <a:t>4,214</a:t>
                      </a:r>
                      <a:endParaRPr sz="800" dirty="0">
                        <a:latin typeface="Calibri"/>
                        <a:cs typeface="Calibri"/>
                      </a:endParaRPr>
                    </a:p>
                  </a:txBody>
                  <a:tcPr marL="0" marR="0" marT="34925"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2D050"/>
                    </a:solidFill>
                  </a:tcPr>
                </a:tc>
                <a:tc hMerge="1">
                  <a:txBody>
                    <a:bodyPr/>
                    <a:lstStyle/>
                    <a:p>
                      <a:endParaRPr/>
                    </a:p>
                  </a:txBody>
                  <a:tcPr marL="0" marR="0" marT="0" marB="0"/>
                </a:tc>
                <a:tc hMerge="1">
                  <a:txBody>
                    <a:bodyPr/>
                    <a:lstStyle/>
                    <a:p>
                      <a:endParaRPr/>
                    </a:p>
                  </a:txBody>
                  <a:tcPr marL="0" marR="0" marT="0" marB="0"/>
                </a:tc>
                <a:tc gridSpan="3">
                  <a:txBody>
                    <a:bodyPr/>
                    <a:lstStyle/>
                    <a:p>
                      <a:pPr marL="49530" indent="28575">
                        <a:lnSpc>
                          <a:spcPct val="100000"/>
                        </a:lnSpc>
                        <a:spcBef>
                          <a:spcPts val="275"/>
                        </a:spcBef>
                      </a:pPr>
                      <a:r>
                        <a:rPr sz="800" spc="-5" dirty="0">
                          <a:latin typeface="Calibri"/>
                          <a:cs typeface="Calibri"/>
                        </a:rPr>
                        <a:t>Exam</a:t>
                      </a:r>
                      <a:r>
                        <a:rPr sz="800" spc="-85" dirty="0">
                          <a:latin typeface="Calibri"/>
                          <a:cs typeface="Calibri"/>
                        </a:rPr>
                        <a:t> </a:t>
                      </a:r>
                      <a:r>
                        <a:rPr sz="800" spc="-5" dirty="0">
                          <a:latin typeface="Calibri"/>
                          <a:cs typeface="Calibri"/>
                        </a:rPr>
                        <a:t>7</a:t>
                      </a:r>
                      <a:endParaRPr sz="800">
                        <a:latin typeface="Calibri"/>
                        <a:cs typeface="Calibri"/>
                      </a:endParaRPr>
                    </a:p>
                    <a:p>
                      <a:pPr>
                        <a:lnSpc>
                          <a:spcPct val="100000"/>
                        </a:lnSpc>
                        <a:spcBef>
                          <a:spcPts val="55"/>
                        </a:spcBef>
                      </a:pPr>
                      <a:endParaRPr sz="650">
                        <a:latin typeface="Times New Roman"/>
                        <a:cs typeface="Times New Roman"/>
                      </a:endParaRPr>
                    </a:p>
                    <a:p>
                      <a:pPr marL="49530">
                        <a:lnSpc>
                          <a:spcPct val="100000"/>
                        </a:lnSpc>
                      </a:pPr>
                      <a:r>
                        <a:rPr sz="800" spc="-5" dirty="0">
                          <a:latin typeface="Calibri"/>
                          <a:cs typeface="Calibri"/>
                        </a:rPr>
                        <a:t>n~</a:t>
                      </a:r>
                      <a:r>
                        <a:rPr sz="800" spc="-114" dirty="0">
                          <a:latin typeface="Calibri"/>
                          <a:cs typeface="Calibri"/>
                        </a:rPr>
                        <a:t> </a:t>
                      </a:r>
                      <a:r>
                        <a:rPr sz="800" spc="-5" dirty="0">
                          <a:latin typeface="Calibri"/>
                          <a:cs typeface="Calibri"/>
                        </a:rPr>
                        <a:t>3,700</a:t>
                      </a:r>
                      <a:endParaRPr sz="800">
                        <a:latin typeface="Calibri"/>
                        <a:cs typeface="Calibri"/>
                      </a:endParaRPr>
                    </a:p>
                  </a:txBody>
                  <a:tcPr marL="0" marR="0" marT="34925"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2D050"/>
                    </a:solidFill>
                  </a:tcPr>
                </a:tc>
                <a:tc hMerge="1">
                  <a:txBody>
                    <a:bodyPr/>
                    <a:lstStyle/>
                    <a:p>
                      <a:endParaRPr/>
                    </a:p>
                  </a:txBody>
                  <a:tcPr marL="0" marR="0" marT="0" marB="0"/>
                </a:tc>
                <a:tc hMerge="1">
                  <a:txBody>
                    <a:bodyPr/>
                    <a:lstStyle/>
                    <a:p>
                      <a:endParaRPr/>
                    </a:p>
                  </a:txBody>
                  <a:tcPr marL="0" marR="0" marT="0" marB="0"/>
                </a:tc>
                <a:tc>
                  <a:txBody>
                    <a:bodyPr/>
                    <a:lstStyle/>
                    <a:p>
                      <a:endParaRPr sz="800" dirty="0">
                        <a:latin typeface="Calibri"/>
                        <a:cs typeface="Calibri"/>
                      </a:endParaRPr>
                    </a:p>
                  </a:txBody>
                  <a:tcPr marL="0" marR="0" marT="0" marB="0">
                    <a:lnL w="12699">
                      <a:solidFill>
                        <a:srgbClr val="000000"/>
                      </a:solidFill>
                      <a:prstDash val="solid"/>
                    </a:lnL>
                  </a:tcPr>
                </a:tc>
                <a:extLst>
                  <a:ext uri="{0D108BD9-81ED-4DB2-BD59-A6C34878D82A}">
                    <a16:rowId xmlns:a16="http://schemas.microsoft.com/office/drawing/2014/main" val="10000"/>
                  </a:ext>
                </a:extLst>
              </a:tr>
              <a:tr h="208025">
                <a:tc>
                  <a:txBody>
                    <a:bodyPr/>
                    <a:lstStyle/>
                    <a:p>
                      <a:endParaRPr sz="800">
                        <a:latin typeface="Calibri"/>
                        <a:cs typeface="Calibri"/>
                      </a:endParaRPr>
                    </a:p>
                  </a:txBody>
                  <a:tcPr marL="0" marR="0" marT="0" marB="0">
                    <a:lnR w="12700">
                      <a:solidFill>
                        <a:srgbClr val="000000"/>
                      </a:solidFill>
                      <a:prstDash val="solid"/>
                    </a:lnR>
                    <a:lnT w="12700">
                      <a:solidFill>
                        <a:srgbClr val="000000"/>
                      </a:solidFill>
                      <a:prstDash val="solid"/>
                    </a:lnT>
                  </a:tcPr>
                </a:tc>
                <a:tc gridSpan="2">
                  <a:txBody>
                    <a:bodyPr/>
                    <a:lstStyle/>
                    <a:p>
                      <a:pPr algn="ctr">
                        <a:lnSpc>
                          <a:spcPct val="100000"/>
                        </a:lnSpc>
                        <a:spcBef>
                          <a:spcPts val="234"/>
                        </a:spcBef>
                      </a:pPr>
                      <a:r>
                        <a:rPr sz="1000" dirty="0">
                          <a:latin typeface="Calibri"/>
                          <a:cs typeface="Calibri"/>
                        </a:rPr>
                        <a:t>CY2</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FEBF7"/>
                    </a:solidFill>
                  </a:tcPr>
                </a:tc>
                <a:tc hMerge="1">
                  <a:txBody>
                    <a:bodyPr/>
                    <a:lstStyle/>
                    <a:p>
                      <a:endParaRPr/>
                    </a:p>
                  </a:txBody>
                  <a:tcPr marL="0" marR="0" marT="0" marB="0"/>
                </a:tc>
                <a:tc gridSpan="3">
                  <a:txBody>
                    <a:bodyPr/>
                    <a:lstStyle/>
                    <a:p>
                      <a:pPr algn="ctr">
                        <a:lnSpc>
                          <a:spcPct val="100000"/>
                        </a:lnSpc>
                        <a:spcBef>
                          <a:spcPts val="234"/>
                        </a:spcBef>
                      </a:pPr>
                      <a:r>
                        <a:rPr sz="1000" spc="-5" dirty="0">
                          <a:latin typeface="Calibri"/>
                          <a:cs typeface="Calibri"/>
                        </a:rPr>
                        <a:t>CY</a:t>
                      </a:r>
                      <a:r>
                        <a:rPr sz="1000" spc="-100" dirty="0">
                          <a:latin typeface="Calibri"/>
                          <a:cs typeface="Calibri"/>
                        </a:rPr>
                        <a:t> </a:t>
                      </a:r>
                      <a:r>
                        <a:rPr sz="1000" dirty="0">
                          <a:latin typeface="Calibri"/>
                          <a:cs typeface="Calibri"/>
                        </a:rPr>
                        <a:t>5</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D7E1"/>
                    </a:solidFill>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234"/>
                        </a:spcBef>
                      </a:pPr>
                      <a:r>
                        <a:rPr sz="1000" spc="-5" dirty="0">
                          <a:latin typeface="Calibri"/>
                          <a:cs typeface="Calibri"/>
                        </a:rPr>
                        <a:t>CY</a:t>
                      </a:r>
                      <a:r>
                        <a:rPr sz="1000" spc="-100" dirty="0">
                          <a:latin typeface="Calibri"/>
                          <a:cs typeface="Calibri"/>
                        </a:rPr>
                        <a:t> </a:t>
                      </a:r>
                      <a:r>
                        <a:rPr sz="1000" dirty="0">
                          <a:latin typeface="Calibri"/>
                          <a:cs typeface="Calibri"/>
                        </a:rPr>
                        <a:t>8</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3CC"/>
                    </a:solidFill>
                  </a:tcPr>
                </a:tc>
                <a:tc hMerge="1">
                  <a:txBody>
                    <a:bodyPr/>
                    <a:lstStyle/>
                    <a:p>
                      <a:endParaRPr/>
                    </a:p>
                  </a:txBody>
                  <a:tcPr marL="0" marR="0" marT="0" marB="0"/>
                </a:tc>
                <a:tc hMerge="1">
                  <a:txBody>
                    <a:bodyPr/>
                    <a:lstStyle/>
                    <a:p>
                      <a:endParaRPr/>
                    </a:p>
                  </a:txBody>
                  <a:tcPr marL="0" marR="0" marT="0" marB="0"/>
                </a:tc>
                <a:tc gridSpan="3">
                  <a:txBody>
                    <a:bodyPr/>
                    <a:lstStyle/>
                    <a:p>
                      <a:pPr marL="216535">
                        <a:lnSpc>
                          <a:spcPct val="100000"/>
                        </a:lnSpc>
                        <a:spcBef>
                          <a:spcPts val="234"/>
                        </a:spcBef>
                      </a:pPr>
                      <a:r>
                        <a:rPr sz="1000" spc="-5" dirty="0">
                          <a:latin typeface="Calibri"/>
                          <a:cs typeface="Calibri"/>
                        </a:rPr>
                        <a:t>CY</a:t>
                      </a:r>
                      <a:r>
                        <a:rPr sz="1000" spc="-100" dirty="0">
                          <a:latin typeface="Calibri"/>
                          <a:cs typeface="Calibri"/>
                        </a:rPr>
                        <a:t> </a:t>
                      </a:r>
                      <a:r>
                        <a:rPr sz="1000" spc="-5" dirty="0">
                          <a:latin typeface="Calibri"/>
                          <a:cs typeface="Calibri"/>
                        </a:rPr>
                        <a:t>11</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3F3F3"/>
                    </a:solidFill>
                  </a:tcPr>
                </a:tc>
                <a:tc hMerge="1">
                  <a:txBody>
                    <a:bodyPr/>
                    <a:lstStyle/>
                    <a:p>
                      <a:endParaRPr/>
                    </a:p>
                  </a:txBody>
                  <a:tcPr marL="0" marR="0" marT="0" marB="0"/>
                </a:tc>
                <a:tc hMerge="1">
                  <a:txBody>
                    <a:bodyPr/>
                    <a:lstStyle/>
                    <a:p>
                      <a:endParaRPr/>
                    </a:p>
                  </a:txBody>
                  <a:tcPr marL="0" marR="0" marT="0" marB="0"/>
                </a:tc>
                <a:tc gridSpan="3">
                  <a:txBody>
                    <a:bodyPr/>
                    <a:lstStyle/>
                    <a:p>
                      <a:pPr marL="217170">
                        <a:lnSpc>
                          <a:spcPct val="100000"/>
                        </a:lnSpc>
                        <a:spcBef>
                          <a:spcPts val="234"/>
                        </a:spcBef>
                      </a:pPr>
                      <a:r>
                        <a:rPr sz="1000" spc="-5" dirty="0">
                          <a:latin typeface="Calibri"/>
                          <a:cs typeface="Calibri"/>
                        </a:rPr>
                        <a:t>CY</a:t>
                      </a:r>
                      <a:r>
                        <a:rPr sz="1000" spc="-100" dirty="0">
                          <a:latin typeface="Calibri"/>
                          <a:cs typeface="Calibri"/>
                        </a:rPr>
                        <a:t> </a:t>
                      </a:r>
                      <a:r>
                        <a:rPr sz="1000" spc="-5" dirty="0">
                          <a:latin typeface="Calibri"/>
                          <a:cs typeface="Calibri"/>
                        </a:rPr>
                        <a:t>14</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hMerge="1">
                  <a:txBody>
                    <a:bodyPr/>
                    <a:lstStyle/>
                    <a:p>
                      <a:endParaRPr/>
                    </a:p>
                  </a:txBody>
                  <a:tcPr marL="0" marR="0" marT="0" marB="0"/>
                </a:tc>
                <a:tc hMerge="1">
                  <a:txBody>
                    <a:bodyPr/>
                    <a:lstStyle/>
                    <a:p>
                      <a:endParaRPr/>
                    </a:p>
                  </a:txBody>
                  <a:tcPr marL="0" marR="0" marT="0" marB="0"/>
                </a:tc>
                <a:tc gridSpan="3">
                  <a:txBody>
                    <a:bodyPr/>
                    <a:lstStyle/>
                    <a:p>
                      <a:pPr marL="219075">
                        <a:lnSpc>
                          <a:spcPct val="100000"/>
                        </a:lnSpc>
                        <a:spcBef>
                          <a:spcPts val="234"/>
                        </a:spcBef>
                      </a:pPr>
                      <a:r>
                        <a:rPr sz="1000" spc="-5" dirty="0">
                          <a:latin typeface="Calibri"/>
                          <a:cs typeface="Calibri"/>
                        </a:rPr>
                        <a:t>CY</a:t>
                      </a:r>
                      <a:r>
                        <a:rPr sz="1000" spc="-100" dirty="0">
                          <a:latin typeface="Calibri"/>
                          <a:cs typeface="Calibri"/>
                        </a:rPr>
                        <a:t> </a:t>
                      </a:r>
                      <a:r>
                        <a:rPr sz="1000" spc="-5" dirty="0">
                          <a:latin typeface="Calibri"/>
                          <a:cs typeface="Calibri"/>
                        </a:rPr>
                        <a:t>17</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5D6"/>
                    </a:solidFill>
                  </a:tcPr>
                </a:tc>
                <a:tc hMerge="1">
                  <a:txBody>
                    <a:bodyPr/>
                    <a:lstStyle/>
                    <a:p>
                      <a:endParaRPr/>
                    </a:p>
                  </a:txBody>
                  <a:tcPr marL="0" marR="0" marT="0" marB="0"/>
                </a:tc>
                <a:tc hMerge="1">
                  <a:txBody>
                    <a:bodyPr/>
                    <a:lstStyle/>
                    <a:p>
                      <a:endParaRPr/>
                    </a:p>
                  </a:txBody>
                  <a:tcPr marL="0" marR="0" marT="0" marB="0"/>
                </a:tc>
                <a:tc gridSpan="3">
                  <a:txBody>
                    <a:bodyPr/>
                    <a:lstStyle/>
                    <a:p>
                      <a:pPr marL="233045">
                        <a:lnSpc>
                          <a:spcPct val="100000"/>
                        </a:lnSpc>
                        <a:spcBef>
                          <a:spcPts val="234"/>
                        </a:spcBef>
                      </a:pPr>
                      <a:r>
                        <a:rPr sz="1000" spc="-5" dirty="0">
                          <a:latin typeface="Calibri"/>
                          <a:cs typeface="Calibri"/>
                        </a:rPr>
                        <a:t>CY20</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C5C5"/>
                    </a:solidFill>
                  </a:tcPr>
                </a:tc>
                <a:tc hMerge="1">
                  <a:txBody>
                    <a:bodyPr/>
                    <a:lstStyle/>
                    <a:p>
                      <a:endParaRPr/>
                    </a:p>
                  </a:txBody>
                  <a:tcPr marL="0" marR="0" marT="0" marB="0"/>
                </a:tc>
                <a:tc hMerge="1">
                  <a:txBody>
                    <a:bodyPr/>
                    <a:lstStyle/>
                    <a:p>
                      <a:endParaRPr/>
                    </a:p>
                  </a:txBody>
                  <a:tcPr marL="0" marR="0" marT="0" marB="0"/>
                </a:tc>
                <a:tc gridSpan="3">
                  <a:txBody>
                    <a:bodyPr/>
                    <a:lstStyle/>
                    <a:p>
                      <a:pPr marL="216535">
                        <a:lnSpc>
                          <a:spcPct val="100000"/>
                        </a:lnSpc>
                        <a:spcBef>
                          <a:spcPts val="234"/>
                        </a:spcBef>
                      </a:pPr>
                      <a:r>
                        <a:rPr sz="1000" spc="-5" dirty="0">
                          <a:latin typeface="Calibri"/>
                          <a:cs typeface="Calibri"/>
                        </a:rPr>
                        <a:t>CY</a:t>
                      </a:r>
                      <a:r>
                        <a:rPr sz="1000" spc="-100" dirty="0">
                          <a:latin typeface="Calibri"/>
                          <a:cs typeface="Calibri"/>
                        </a:rPr>
                        <a:t> </a:t>
                      </a:r>
                      <a:r>
                        <a:rPr sz="1000" spc="-5" dirty="0">
                          <a:latin typeface="Calibri"/>
                          <a:cs typeface="Calibri"/>
                        </a:rPr>
                        <a:t>23</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hMerge="1">
                  <a:txBody>
                    <a:bodyPr/>
                    <a:lstStyle/>
                    <a:p>
                      <a:endParaRPr/>
                    </a:p>
                  </a:txBody>
                  <a:tcPr marL="0" marR="0" marT="0" marB="0"/>
                </a:tc>
                <a:tc hMerge="1">
                  <a:txBody>
                    <a:bodyPr/>
                    <a:lstStyle/>
                    <a:p>
                      <a:endParaRPr/>
                    </a:p>
                  </a:txBody>
                  <a:tcPr marL="0" marR="0" marT="0" marB="0"/>
                </a:tc>
                <a:tc gridSpan="3">
                  <a:txBody>
                    <a:bodyPr/>
                    <a:lstStyle/>
                    <a:p>
                      <a:pPr marL="218440">
                        <a:lnSpc>
                          <a:spcPct val="100000"/>
                        </a:lnSpc>
                        <a:spcBef>
                          <a:spcPts val="234"/>
                        </a:spcBef>
                      </a:pPr>
                      <a:r>
                        <a:rPr sz="1000" spc="-5" dirty="0">
                          <a:latin typeface="Calibri"/>
                          <a:cs typeface="Calibri"/>
                        </a:rPr>
                        <a:t>CY</a:t>
                      </a:r>
                      <a:r>
                        <a:rPr sz="1000" spc="-100" dirty="0">
                          <a:latin typeface="Calibri"/>
                          <a:cs typeface="Calibri"/>
                        </a:rPr>
                        <a:t> </a:t>
                      </a:r>
                      <a:r>
                        <a:rPr sz="1000" spc="-5" dirty="0">
                          <a:latin typeface="Calibri"/>
                          <a:cs typeface="Calibri"/>
                        </a:rPr>
                        <a:t>26</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c hMerge="1">
                  <a:txBody>
                    <a:bodyPr/>
                    <a:lstStyle/>
                    <a:p>
                      <a:endParaRPr/>
                    </a:p>
                  </a:txBody>
                  <a:tcPr marL="0" marR="0" marT="0" marB="0"/>
                </a:tc>
                <a:tc hMerge="1">
                  <a:txBody>
                    <a:bodyPr/>
                    <a:lstStyle/>
                    <a:p>
                      <a:endParaRPr/>
                    </a:p>
                  </a:txBody>
                  <a:tcPr marL="0" marR="0" marT="0" marB="0"/>
                </a:tc>
                <a:tc gridSpan="5">
                  <a:txBody>
                    <a:bodyPr/>
                    <a:lstStyle/>
                    <a:p>
                      <a:pPr marL="217170">
                        <a:lnSpc>
                          <a:spcPct val="100000"/>
                        </a:lnSpc>
                        <a:spcBef>
                          <a:spcPts val="234"/>
                        </a:spcBef>
                      </a:pPr>
                      <a:r>
                        <a:rPr sz="1000" spc="-5" dirty="0">
                          <a:latin typeface="Calibri"/>
                          <a:cs typeface="Calibri"/>
                        </a:rPr>
                        <a:t>CY</a:t>
                      </a:r>
                      <a:r>
                        <a:rPr sz="1000" spc="-100" dirty="0">
                          <a:latin typeface="Calibri"/>
                          <a:cs typeface="Calibri"/>
                        </a:rPr>
                        <a:t> </a:t>
                      </a:r>
                      <a:r>
                        <a:rPr sz="1000" spc="-5" dirty="0">
                          <a:latin typeface="Calibri"/>
                          <a:cs typeface="Calibri"/>
                        </a:rPr>
                        <a:t>29</a:t>
                      </a:r>
                      <a:endParaRPr sz="1000">
                        <a:latin typeface="Calibri"/>
                        <a:cs typeface="Calibri"/>
                      </a:endParaRPr>
                    </a:p>
                  </a:txBody>
                  <a:tcPr marL="0" marR="0" marT="29844" marB="0">
                    <a:lnL w="12700">
                      <a:solidFill>
                        <a:srgbClr val="000000"/>
                      </a:solidFill>
                      <a:prstDash val="solid"/>
                    </a:lnL>
                    <a:lnR w="12700">
                      <a:solidFill>
                        <a:srgbClr val="000000"/>
                      </a:solidFill>
                      <a:prstDash val="solid"/>
                    </a:lnR>
                    <a:lnT w="12699">
                      <a:solidFill>
                        <a:srgbClr val="000000"/>
                      </a:solidFill>
                      <a:prstDash val="solid"/>
                    </a:lnT>
                    <a:lnB w="12700">
                      <a:solidFill>
                        <a:srgbClr val="000000"/>
                      </a:solidFill>
                      <a:prstDash val="solid"/>
                    </a:lnB>
                    <a:solidFill>
                      <a:srgbClr val="D7AEC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endParaRPr sz="1000">
                        <a:latin typeface="Calibri"/>
                        <a:cs typeface="Calibri"/>
                      </a:endParaRPr>
                    </a:p>
                  </a:txBody>
                  <a:tcPr marL="0" marR="0" marT="0" marB="0">
                    <a:lnL w="12700">
                      <a:solidFill>
                        <a:srgbClr val="000000"/>
                      </a:solidFill>
                      <a:prstDash val="solid"/>
                    </a:ln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11836">
                <a:tc gridSpan="2">
                  <a:txBody>
                    <a:bodyPr/>
                    <a:lstStyle/>
                    <a:p>
                      <a:endParaRPr sz="1000">
                        <a:latin typeface="Calibri"/>
                        <a:cs typeface="Calibri"/>
                      </a:endParaRPr>
                    </a:p>
                  </a:txBody>
                  <a:tcPr marL="0" marR="0" marT="0" marB="0">
                    <a:lnR w="12700">
                      <a:solidFill>
                        <a:srgbClr val="000000"/>
                      </a:solidFill>
                      <a:prstDash val="solid"/>
                    </a:lnR>
                  </a:tcPr>
                </a:tc>
                <a:tc hMerge="1">
                  <a:txBody>
                    <a:bodyPr/>
                    <a:lstStyle/>
                    <a:p>
                      <a:endParaRPr/>
                    </a:p>
                  </a:txBody>
                  <a:tcPr marL="0" marR="0" marT="0" marB="0"/>
                </a:tc>
                <a:tc gridSpan="3">
                  <a:txBody>
                    <a:bodyPr/>
                    <a:lstStyle/>
                    <a:p>
                      <a:pPr marL="223520">
                        <a:lnSpc>
                          <a:spcPct val="100000"/>
                        </a:lnSpc>
                        <a:spcBef>
                          <a:spcPts val="260"/>
                        </a:spcBef>
                      </a:pPr>
                      <a:r>
                        <a:rPr sz="1000" spc="-5" dirty="0">
                          <a:latin typeface="Calibri"/>
                          <a:cs typeface="Calibri"/>
                        </a:rPr>
                        <a:t>CY</a:t>
                      </a:r>
                      <a:r>
                        <a:rPr sz="1000" spc="-100" dirty="0">
                          <a:latin typeface="Calibri"/>
                          <a:cs typeface="Calibri"/>
                        </a:rPr>
                        <a:t> </a:t>
                      </a:r>
                      <a:r>
                        <a:rPr sz="1000" dirty="0">
                          <a:latin typeface="Calibri"/>
                          <a:cs typeface="Calibri"/>
                        </a:rPr>
                        <a:t>3</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FEBF7"/>
                    </a:solidFill>
                  </a:tcPr>
                </a:tc>
                <a:tc hMerge="1">
                  <a:txBody>
                    <a:bodyPr/>
                    <a:lstStyle/>
                    <a:p>
                      <a:endParaRPr/>
                    </a:p>
                  </a:txBody>
                  <a:tcPr marL="0" marR="0" marT="0" marB="0"/>
                </a:tc>
                <a:tc hMerge="1">
                  <a:txBody>
                    <a:bodyPr/>
                    <a:lstStyle/>
                    <a:p>
                      <a:endParaRPr/>
                    </a:p>
                  </a:txBody>
                  <a:tcPr marL="0" marR="0" marT="0" marB="0"/>
                </a:tc>
                <a:tc gridSpan="3">
                  <a:txBody>
                    <a:bodyPr/>
                    <a:lstStyle/>
                    <a:p>
                      <a:pPr marL="224154">
                        <a:lnSpc>
                          <a:spcPct val="100000"/>
                        </a:lnSpc>
                        <a:spcBef>
                          <a:spcPts val="260"/>
                        </a:spcBef>
                      </a:pPr>
                      <a:r>
                        <a:rPr sz="1000" spc="-5" dirty="0">
                          <a:latin typeface="Calibri"/>
                          <a:cs typeface="Calibri"/>
                        </a:rPr>
                        <a:t>CY</a:t>
                      </a:r>
                      <a:r>
                        <a:rPr sz="1000" spc="-100" dirty="0">
                          <a:latin typeface="Calibri"/>
                          <a:cs typeface="Calibri"/>
                        </a:rPr>
                        <a:t> </a:t>
                      </a:r>
                      <a:r>
                        <a:rPr sz="1000" dirty="0">
                          <a:latin typeface="Calibri"/>
                          <a:cs typeface="Calibri"/>
                        </a:rPr>
                        <a:t>6</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D7E1"/>
                    </a:solidFill>
                  </a:tcPr>
                </a:tc>
                <a:tc hMerge="1">
                  <a:txBody>
                    <a:bodyPr/>
                    <a:lstStyle/>
                    <a:p>
                      <a:endParaRPr/>
                    </a:p>
                  </a:txBody>
                  <a:tcPr marL="0" marR="0" marT="0" marB="0"/>
                </a:tc>
                <a:tc hMerge="1">
                  <a:txBody>
                    <a:bodyPr/>
                    <a:lstStyle/>
                    <a:p>
                      <a:endParaRPr/>
                    </a:p>
                  </a:txBody>
                  <a:tcPr marL="0" marR="0" marT="0" marB="0"/>
                </a:tc>
                <a:tc gridSpan="3">
                  <a:txBody>
                    <a:bodyPr/>
                    <a:lstStyle/>
                    <a:p>
                      <a:pPr marL="223520">
                        <a:lnSpc>
                          <a:spcPct val="100000"/>
                        </a:lnSpc>
                        <a:spcBef>
                          <a:spcPts val="260"/>
                        </a:spcBef>
                      </a:pPr>
                      <a:r>
                        <a:rPr sz="1000" spc="-5" dirty="0">
                          <a:latin typeface="Calibri"/>
                          <a:cs typeface="Calibri"/>
                        </a:rPr>
                        <a:t>CY</a:t>
                      </a:r>
                      <a:r>
                        <a:rPr sz="1000" spc="-100" dirty="0">
                          <a:latin typeface="Calibri"/>
                          <a:cs typeface="Calibri"/>
                        </a:rPr>
                        <a:t> </a:t>
                      </a:r>
                      <a:r>
                        <a:rPr sz="1000" dirty="0">
                          <a:latin typeface="Calibri"/>
                          <a:cs typeface="Calibri"/>
                        </a:rPr>
                        <a:t>9</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3CC"/>
                    </a:solidFill>
                  </a:tcPr>
                </a:tc>
                <a:tc hMerge="1">
                  <a:txBody>
                    <a:bodyPr/>
                    <a:lstStyle/>
                    <a:p>
                      <a:endParaRPr/>
                    </a:p>
                  </a:txBody>
                  <a:tcPr marL="0" marR="0" marT="0" marB="0"/>
                </a:tc>
                <a:tc hMerge="1">
                  <a:txBody>
                    <a:bodyPr/>
                    <a:lstStyle/>
                    <a:p>
                      <a:endParaRPr/>
                    </a:p>
                  </a:txBody>
                  <a:tcPr marL="0" marR="0" marT="0" marB="0"/>
                </a:tc>
                <a:tc gridSpan="3">
                  <a:txBody>
                    <a:bodyPr/>
                    <a:lstStyle/>
                    <a:p>
                      <a:pPr marL="189230">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12</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3F3F3"/>
                    </a:solidFill>
                  </a:tcPr>
                </a:tc>
                <a:tc hMerge="1">
                  <a:txBody>
                    <a:bodyPr/>
                    <a:lstStyle/>
                    <a:p>
                      <a:endParaRPr/>
                    </a:p>
                  </a:txBody>
                  <a:tcPr marL="0" marR="0" marT="0" marB="0"/>
                </a:tc>
                <a:tc hMerge="1">
                  <a:txBody>
                    <a:bodyPr/>
                    <a:lstStyle/>
                    <a:p>
                      <a:endParaRPr/>
                    </a:p>
                  </a:txBody>
                  <a:tcPr marL="0" marR="0" marT="0" marB="0"/>
                </a:tc>
                <a:tc gridSpan="3">
                  <a:txBody>
                    <a:bodyPr/>
                    <a:lstStyle/>
                    <a:p>
                      <a:pPr marL="218440">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15</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hMerge="1">
                  <a:txBody>
                    <a:bodyPr/>
                    <a:lstStyle/>
                    <a:p>
                      <a:endParaRPr/>
                    </a:p>
                  </a:txBody>
                  <a:tcPr marL="0" marR="0" marT="0" marB="0"/>
                </a:tc>
                <a:tc hMerge="1">
                  <a:txBody>
                    <a:bodyPr/>
                    <a:lstStyle/>
                    <a:p>
                      <a:endParaRPr/>
                    </a:p>
                  </a:txBody>
                  <a:tcPr marL="0" marR="0" marT="0" marB="0"/>
                </a:tc>
                <a:tc gridSpan="3">
                  <a:txBody>
                    <a:bodyPr/>
                    <a:lstStyle/>
                    <a:p>
                      <a:pPr marL="219075">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18</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5D6"/>
                    </a:solidFill>
                  </a:tcPr>
                </a:tc>
                <a:tc hMerge="1">
                  <a:txBody>
                    <a:bodyPr/>
                    <a:lstStyle/>
                    <a:p>
                      <a:endParaRPr/>
                    </a:p>
                  </a:txBody>
                  <a:tcPr marL="0" marR="0" marT="0" marB="0"/>
                </a:tc>
                <a:tc hMerge="1">
                  <a:txBody>
                    <a:bodyPr/>
                    <a:lstStyle/>
                    <a:p>
                      <a:endParaRPr/>
                    </a:p>
                  </a:txBody>
                  <a:tcPr marL="0" marR="0" marT="0" marB="0"/>
                </a:tc>
                <a:tc gridSpan="3">
                  <a:txBody>
                    <a:bodyPr/>
                    <a:lstStyle/>
                    <a:p>
                      <a:pPr marL="213995">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21</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C5C5"/>
                    </a:solidFill>
                  </a:tcPr>
                </a:tc>
                <a:tc hMerge="1">
                  <a:txBody>
                    <a:bodyPr/>
                    <a:lstStyle/>
                    <a:p>
                      <a:endParaRPr/>
                    </a:p>
                  </a:txBody>
                  <a:tcPr marL="0" marR="0" marT="0" marB="0"/>
                </a:tc>
                <a:tc hMerge="1">
                  <a:txBody>
                    <a:bodyPr/>
                    <a:lstStyle/>
                    <a:p>
                      <a:endParaRPr/>
                    </a:p>
                  </a:txBody>
                  <a:tcPr marL="0" marR="0" marT="0" marB="0"/>
                </a:tc>
                <a:tc gridSpan="3">
                  <a:txBody>
                    <a:bodyPr/>
                    <a:lstStyle/>
                    <a:p>
                      <a:pPr marL="156210">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24</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hMerge="1">
                  <a:txBody>
                    <a:bodyPr/>
                    <a:lstStyle/>
                    <a:p>
                      <a:endParaRPr/>
                    </a:p>
                  </a:txBody>
                  <a:tcPr marL="0" marR="0" marT="0" marB="0"/>
                </a:tc>
                <a:tc hMerge="1">
                  <a:txBody>
                    <a:bodyPr/>
                    <a:lstStyle/>
                    <a:p>
                      <a:endParaRPr/>
                    </a:p>
                  </a:txBody>
                  <a:tcPr marL="0" marR="0" marT="0" marB="0"/>
                </a:tc>
                <a:tc gridSpan="4">
                  <a:txBody>
                    <a:bodyPr/>
                    <a:lstStyle/>
                    <a:p>
                      <a:pPr marL="215265">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27</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marL="214629">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30</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AEC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endParaRPr sz="1000">
                        <a:latin typeface="Calibri"/>
                        <a:cs typeface="Calibri"/>
                      </a:endParaRPr>
                    </a:p>
                  </a:txBody>
                  <a:tcPr marL="0" marR="0" marT="0" marB="0">
                    <a:lnL w="12700">
                      <a:solidFill>
                        <a:srgbClr val="000000"/>
                      </a:solidFill>
                      <a:prstDash val="solid"/>
                    </a:lnL>
                    <a:lnB w="12700">
                      <a:solidFill>
                        <a:srgbClr val="000000"/>
                      </a:solidFill>
                      <a:prstDash val="solid"/>
                    </a:lnB>
                  </a:tcPr>
                </a:tc>
                <a:extLst>
                  <a:ext uri="{0D108BD9-81ED-4DB2-BD59-A6C34878D82A}">
                    <a16:rowId xmlns:a16="http://schemas.microsoft.com/office/drawing/2014/main" val="10002"/>
                  </a:ext>
                </a:extLst>
              </a:tr>
              <a:tr h="211073">
                <a:tc gridSpan="4">
                  <a:txBody>
                    <a:bodyPr/>
                    <a:lstStyle/>
                    <a:p>
                      <a:endParaRPr sz="1000">
                        <a:latin typeface="Calibri"/>
                        <a:cs typeface="Calibri"/>
                      </a:endParaRPr>
                    </a:p>
                  </a:txBody>
                  <a:tcPr marL="0" marR="0" marT="0" marB="0">
                    <a:lnR w="12700">
                      <a:solidFill>
                        <a:srgbClr val="000000"/>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260"/>
                        </a:spcBef>
                      </a:pPr>
                      <a:r>
                        <a:rPr sz="1000" spc="-5" dirty="0">
                          <a:latin typeface="Calibri"/>
                          <a:cs typeface="Calibri"/>
                        </a:rPr>
                        <a:t>CY</a:t>
                      </a:r>
                      <a:r>
                        <a:rPr sz="1000" spc="-100" dirty="0">
                          <a:latin typeface="Calibri"/>
                          <a:cs typeface="Calibri"/>
                        </a:rPr>
                        <a:t> </a:t>
                      </a:r>
                      <a:r>
                        <a:rPr sz="1000" dirty="0">
                          <a:latin typeface="Calibri"/>
                          <a:cs typeface="Calibri"/>
                        </a:rPr>
                        <a:t>4</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FEBF7"/>
                    </a:solidFill>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260"/>
                        </a:spcBef>
                      </a:pPr>
                      <a:r>
                        <a:rPr sz="1000" spc="-5" dirty="0">
                          <a:latin typeface="Calibri"/>
                          <a:cs typeface="Calibri"/>
                        </a:rPr>
                        <a:t>CY</a:t>
                      </a:r>
                      <a:r>
                        <a:rPr sz="1000" spc="-100" dirty="0">
                          <a:latin typeface="Calibri"/>
                          <a:cs typeface="Calibri"/>
                        </a:rPr>
                        <a:t> </a:t>
                      </a:r>
                      <a:r>
                        <a:rPr sz="1000" dirty="0">
                          <a:latin typeface="Calibri"/>
                          <a:cs typeface="Calibri"/>
                        </a:rPr>
                        <a:t>7</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D7E1"/>
                    </a:solidFill>
                  </a:tcPr>
                </a:tc>
                <a:tc hMerge="1">
                  <a:txBody>
                    <a:bodyPr/>
                    <a:lstStyle/>
                    <a:p>
                      <a:endParaRPr/>
                    </a:p>
                  </a:txBody>
                  <a:tcPr marL="0" marR="0" marT="0" marB="0"/>
                </a:tc>
                <a:tc hMerge="1">
                  <a:txBody>
                    <a:bodyPr/>
                    <a:lstStyle/>
                    <a:p>
                      <a:endParaRPr/>
                    </a:p>
                  </a:txBody>
                  <a:tcPr marL="0" marR="0" marT="0" marB="0"/>
                </a:tc>
                <a:tc gridSpan="3">
                  <a:txBody>
                    <a:bodyPr/>
                    <a:lstStyle/>
                    <a:p>
                      <a:pPr marL="217170">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10</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3CC"/>
                    </a:solidFill>
                  </a:tcPr>
                </a:tc>
                <a:tc hMerge="1">
                  <a:txBody>
                    <a:bodyPr/>
                    <a:lstStyle/>
                    <a:p>
                      <a:endParaRPr/>
                    </a:p>
                  </a:txBody>
                  <a:tcPr marL="0" marR="0" marT="0" marB="0"/>
                </a:tc>
                <a:tc hMerge="1">
                  <a:txBody>
                    <a:bodyPr/>
                    <a:lstStyle/>
                    <a:p>
                      <a:endParaRPr/>
                    </a:p>
                  </a:txBody>
                  <a:tcPr marL="0" marR="0" marT="0" marB="0"/>
                </a:tc>
                <a:tc gridSpan="3">
                  <a:txBody>
                    <a:bodyPr/>
                    <a:lstStyle/>
                    <a:p>
                      <a:pPr marL="217804">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13</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3F3F3"/>
                    </a:solidFill>
                  </a:tcPr>
                </a:tc>
                <a:tc hMerge="1">
                  <a:txBody>
                    <a:bodyPr/>
                    <a:lstStyle/>
                    <a:p>
                      <a:endParaRPr/>
                    </a:p>
                  </a:txBody>
                  <a:tcPr marL="0" marR="0" marT="0" marB="0"/>
                </a:tc>
                <a:tc hMerge="1">
                  <a:txBody>
                    <a:bodyPr/>
                    <a:lstStyle/>
                    <a:p>
                      <a:endParaRPr/>
                    </a:p>
                  </a:txBody>
                  <a:tcPr marL="0" marR="0" marT="0" marB="0"/>
                </a:tc>
                <a:tc gridSpan="3">
                  <a:txBody>
                    <a:bodyPr/>
                    <a:lstStyle/>
                    <a:p>
                      <a:pPr marL="217170">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16</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tc hMerge="1">
                  <a:txBody>
                    <a:bodyPr/>
                    <a:lstStyle/>
                    <a:p>
                      <a:endParaRPr/>
                    </a:p>
                  </a:txBody>
                  <a:tcPr marL="0" marR="0" marT="0" marB="0"/>
                </a:tc>
                <a:tc hMerge="1">
                  <a:txBody>
                    <a:bodyPr/>
                    <a:lstStyle/>
                    <a:p>
                      <a:endParaRPr/>
                    </a:p>
                  </a:txBody>
                  <a:tcPr marL="0" marR="0" marT="0" marB="0"/>
                </a:tc>
                <a:tc gridSpan="3">
                  <a:txBody>
                    <a:bodyPr/>
                    <a:lstStyle/>
                    <a:p>
                      <a:pPr marL="218440">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19</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5D6"/>
                    </a:solidFill>
                  </a:tcPr>
                </a:tc>
                <a:tc hMerge="1">
                  <a:txBody>
                    <a:bodyPr/>
                    <a:lstStyle/>
                    <a:p>
                      <a:endParaRPr/>
                    </a:p>
                  </a:txBody>
                  <a:tcPr marL="0" marR="0" marT="0" marB="0"/>
                </a:tc>
                <a:tc hMerge="1">
                  <a:txBody>
                    <a:bodyPr/>
                    <a:lstStyle/>
                    <a:p>
                      <a:endParaRPr/>
                    </a:p>
                  </a:txBody>
                  <a:tcPr marL="0" marR="0" marT="0" marB="0"/>
                </a:tc>
                <a:tc gridSpan="3">
                  <a:txBody>
                    <a:bodyPr/>
                    <a:lstStyle/>
                    <a:p>
                      <a:pPr marL="214629">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22</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C5C5"/>
                    </a:solidFill>
                  </a:tcPr>
                </a:tc>
                <a:tc hMerge="1">
                  <a:txBody>
                    <a:bodyPr/>
                    <a:lstStyle/>
                    <a:p>
                      <a:endParaRPr/>
                    </a:p>
                  </a:txBody>
                  <a:tcPr marL="0" marR="0" marT="0" marB="0"/>
                </a:tc>
                <a:tc hMerge="1">
                  <a:txBody>
                    <a:bodyPr/>
                    <a:lstStyle/>
                    <a:p>
                      <a:endParaRPr/>
                    </a:p>
                  </a:txBody>
                  <a:tcPr marL="0" marR="0" marT="0" marB="0"/>
                </a:tc>
                <a:tc gridSpan="4">
                  <a:txBody>
                    <a:bodyPr/>
                    <a:lstStyle/>
                    <a:p>
                      <a:pPr marL="187960">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25</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marL="214629">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28</a:t>
                      </a:r>
                      <a:endParaRPr sz="1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215900">
                        <a:lnSpc>
                          <a:spcPct val="100000"/>
                        </a:lnSpc>
                        <a:spcBef>
                          <a:spcPts val="260"/>
                        </a:spcBef>
                      </a:pPr>
                      <a:r>
                        <a:rPr sz="1000" spc="-5" dirty="0">
                          <a:latin typeface="Calibri"/>
                          <a:cs typeface="Calibri"/>
                        </a:rPr>
                        <a:t>CY</a:t>
                      </a:r>
                      <a:r>
                        <a:rPr sz="1000" spc="-100" dirty="0">
                          <a:latin typeface="Calibri"/>
                          <a:cs typeface="Calibri"/>
                        </a:rPr>
                        <a:t> </a:t>
                      </a:r>
                      <a:r>
                        <a:rPr sz="1000" spc="-5" dirty="0">
                          <a:latin typeface="Calibri"/>
                          <a:cs typeface="Calibri"/>
                        </a:rPr>
                        <a:t>31</a:t>
                      </a:r>
                      <a:endParaRPr sz="1000" dirty="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AEC2"/>
                    </a:solidFill>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17" name="object 30"/>
          <p:cNvSpPr/>
          <p:nvPr/>
        </p:nvSpPr>
        <p:spPr>
          <a:xfrm>
            <a:off x="3931919" y="1449534"/>
            <a:ext cx="737616" cy="21335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36390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790" y="2809538"/>
            <a:ext cx="8428872" cy="1724236"/>
          </a:xfrm>
        </p:spPr>
        <p:txBody>
          <a:bodyPr>
            <a:normAutofit/>
          </a:bodyPr>
          <a:lstStyle/>
          <a:p>
            <a:r>
              <a:rPr lang="en-US" dirty="0" smtClean="0"/>
              <a:t>Part 3 – </a:t>
            </a:r>
            <a:br>
              <a:rPr lang="en-US" dirty="0" smtClean="0"/>
            </a:br>
            <a:r>
              <a:rPr lang="en-US" dirty="0" smtClean="0"/>
              <a:t>Incidence based on individual at risk</a:t>
            </a:r>
            <a:br>
              <a:rPr lang="en-US" dirty="0" smtClean="0"/>
            </a:br>
            <a:r>
              <a:rPr lang="en-US" dirty="0" smtClean="0"/>
              <a:t>Incidence based on person-time</a:t>
            </a:r>
            <a:endParaRPr lang="en-US" dirty="0"/>
          </a:p>
        </p:txBody>
      </p:sp>
    </p:spTree>
    <p:extLst>
      <p:ext uri="{BB962C8B-B14F-4D97-AF65-F5344CB8AC3E}">
        <p14:creationId xmlns:p14="http://schemas.microsoft.com/office/powerpoint/2010/main" val="306579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78146" y="417271"/>
            <a:ext cx="7168430" cy="5519763"/>
          </a:xfrm>
          <a:prstGeom prst="rect">
            <a:avLst/>
          </a:prstGeom>
        </p:spPr>
      </p:pic>
      <p:sp>
        <p:nvSpPr>
          <p:cNvPr id="78" name="TextBox 77"/>
          <p:cNvSpPr txBox="1"/>
          <p:nvPr/>
        </p:nvSpPr>
        <p:spPr>
          <a:xfrm>
            <a:off x="141767" y="6345902"/>
            <a:ext cx="5626733"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Rothman, Epidemiology: An Introduction 2</a:t>
            </a:r>
            <a:r>
              <a:rPr lang="en-US" sz="1600" baseline="30000" dirty="0" smtClean="0">
                <a:latin typeface="Arial" panose="020B0604020202020204" pitchFamily="34" charset="0"/>
                <a:cs typeface="Arial" panose="020B0604020202020204" pitchFamily="34" charset="0"/>
              </a:rPr>
              <a:t>nd</a:t>
            </a:r>
            <a:r>
              <a:rPr lang="en-US" sz="1600" dirty="0" smtClean="0">
                <a:latin typeface="Arial" panose="020B0604020202020204" pitchFamily="34" charset="0"/>
                <a:cs typeface="Arial" panose="020B0604020202020204" pitchFamily="34" charset="0"/>
              </a:rPr>
              <a:t> Ed. pp 164-170</a:t>
            </a:r>
            <a:endParaRPr lang="en-US" sz="1600" dirty="0">
              <a:latin typeface="Arial" panose="020B0604020202020204" pitchFamily="34" charset="0"/>
              <a:cs typeface="Arial" panose="020B0604020202020204" pitchFamily="34" charset="0"/>
            </a:endParaRPr>
          </a:p>
        </p:txBody>
      </p:sp>
      <p:sp>
        <p:nvSpPr>
          <p:cNvPr id="4" name="Rectangle 3"/>
          <p:cNvSpPr/>
          <p:nvPr/>
        </p:nvSpPr>
        <p:spPr>
          <a:xfrm>
            <a:off x="3952068" y="2386739"/>
            <a:ext cx="1084881" cy="790414"/>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010401" y="2386739"/>
            <a:ext cx="1084881" cy="790414"/>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350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695" y="277905"/>
            <a:ext cx="10240505" cy="762000"/>
          </a:xfrm>
        </p:spPr>
        <p:txBody>
          <a:bodyPr>
            <a:noAutofit/>
          </a:bodyPr>
          <a:lstStyle/>
          <a:p>
            <a:pPr>
              <a:spcBef>
                <a:spcPts val="0"/>
              </a:spcBef>
              <a:defRPr/>
            </a:pPr>
            <a:r>
              <a:rPr lang="en-US" sz="4400" b="1" dirty="0"/>
              <a:t>Incidence</a:t>
            </a:r>
            <a:endParaRPr sz="4400"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33339" y="1405579"/>
                <a:ext cx="7439003" cy="4143248"/>
              </a:xfrm>
              <a:ln>
                <a:noFill/>
              </a:ln>
            </p:spPr>
            <p:txBody>
              <a:bodyPr>
                <a:noAutofit/>
              </a:bodyPr>
              <a:lstStyle/>
              <a:p>
                <a:pPr>
                  <a:lnSpc>
                    <a:spcPct val="90000"/>
                  </a:lnSpc>
                </a:pPr>
                <a:r>
                  <a:rPr lang="en-US" altLang="en-US" b="1" dirty="0"/>
                  <a:t>Cumulative incidence (</a:t>
                </a:r>
                <a:r>
                  <a:rPr lang="en-US" altLang="en-US" b="1" i="1" dirty="0"/>
                  <a:t>a / a</a:t>
                </a:r>
                <a:r>
                  <a:rPr lang="en-US" altLang="en-US" b="1" dirty="0"/>
                  <a:t>+</a:t>
                </a:r>
                <a:r>
                  <a:rPr lang="en-US" altLang="en-US" b="1" i="1" dirty="0"/>
                  <a:t>b</a:t>
                </a:r>
                <a:r>
                  <a:rPr lang="en-US" altLang="en-US" b="1" dirty="0"/>
                  <a:t>; time)</a:t>
                </a:r>
              </a:p>
              <a:p>
                <a:pPr lvl="1">
                  <a:lnSpc>
                    <a:spcPct val="90000"/>
                  </a:lnSpc>
                  <a:buFont typeface="Courier New" panose="02070309020205020404" pitchFamily="49" charset="0"/>
                  <a:buChar char="o"/>
                </a:pPr>
                <a:r>
                  <a:rPr lang="en-US" altLang="en-US" i="1" dirty="0"/>
                  <a:t>a</a:t>
                </a:r>
                <a:r>
                  <a:rPr lang="en-US" altLang="en-US" dirty="0"/>
                  <a:t> = number of </a:t>
                </a:r>
                <a:r>
                  <a:rPr lang="en-US" altLang="en-US" i="1" dirty="0"/>
                  <a:t>new</a:t>
                </a:r>
                <a:r>
                  <a:rPr lang="en-US" altLang="en-US" dirty="0"/>
                  <a:t> cases of disease</a:t>
                </a:r>
                <a:endParaRPr lang="en-US" altLang="en-US" i="1" dirty="0"/>
              </a:p>
              <a:p>
                <a:pPr lvl="1">
                  <a:lnSpc>
                    <a:spcPct val="90000"/>
                  </a:lnSpc>
                  <a:buFont typeface="Courier New" panose="02070309020205020404" pitchFamily="49" charset="0"/>
                  <a:buChar char="o"/>
                </a:pPr>
                <a:r>
                  <a:rPr lang="en-US" altLang="en-US" b="1" i="1" dirty="0"/>
                  <a:t>a + </a:t>
                </a:r>
                <a:r>
                  <a:rPr lang="en-US" altLang="en-US" b="1" dirty="0"/>
                  <a:t>b </a:t>
                </a:r>
                <a:r>
                  <a:rPr lang="en-US" altLang="en-US" dirty="0"/>
                  <a:t>= total number of </a:t>
                </a:r>
                <a:r>
                  <a:rPr lang="en-US" altLang="en-US" b="1" u="sng" dirty="0">
                    <a:solidFill>
                      <a:srgbClr val="FF0000"/>
                    </a:solidFill>
                  </a:rPr>
                  <a:t>people</a:t>
                </a:r>
                <a:r>
                  <a:rPr lang="en-US" altLang="en-US" b="1" dirty="0">
                    <a:solidFill>
                      <a:srgbClr val="FF0000"/>
                    </a:solidFill>
                  </a:rPr>
                  <a:t> </a:t>
                </a:r>
                <a:r>
                  <a:rPr lang="en-US" altLang="en-US" b="1" i="1" dirty="0">
                    <a:solidFill>
                      <a:srgbClr val="0070C0"/>
                    </a:solidFill>
                  </a:rPr>
                  <a:t>at-risk</a:t>
                </a:r>
              </a:p>
              <a:p>
                <a:pPr lvl="1">
                  <a:lnSpc>
                    <a:spcPct val="90000"/>
                  </a:lnSpc>
                  <a:buFont typeface="Courier New" panose="02070309020205020404" pitchFamily="49" charset="0"/>
                  <a:buChar char="o"/>
                </a:pPr>
                <a:r>
                  <a:rPr lang="en-US" altLang="en-US" dirty="0"/>
                  <a:t>over a </a:t>
                </a:r>
                <a:r>
                  <a:rPr lang="en-US" altLang="en-US" u="sng" dirty="0"/>
                  <a:t>period</a:t>
                </a:r>
                <a:r>
                  <a:rPr lang="en-US" altLang="en-US" dirty="0"/>
                  <a:t> of time (e.g., Jan 1-Dec 31, 2018</a:t>
                </a:r>
                <a:r>
                  <a:rPr lang="en-US" altLang="en-US" dirty="0" smtClean="0"/>
                  <a:t>)</a:t>
                </a:r>
              </a:p>
              <a:p>
                <a:pPr lvl="1">
                  <a:lnSpc>
                    <a:spcPct val="90000"/>
                  </a:lnSpc>
                  <a:buFont typeface="Courier New" panose="02070309020205020404" pitchFamily="49" charset="0"/>
                  <a:buChar char="o"/>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𝑁𝑜</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𝑛𝑒𝑤</m:t>
                        </m:r>
                        <m:r>
                          <a:rPr lang="en-US" i="1">
                            <a:latin typeface="Cambria Math" panose="02040503050406030204" pitchFamily="18" charset="0"/>
                          </a:rPr>
                          <m:t> </m:t>
                        </m:r>
                        <m:r>
                          <a:rPr lang="en-US" i="1">
                            <a:latin typeface="Cambria Math" panose="02040503050406030204" pitchFamily="18" charset="0"/>
                          </a:rPr>
                          <m:t>𝑐𝑎𝑠𝑒𝑠</m:t>
                        </m:r>
                      </m:num>
                      <m:den>
                        <m:r>
                          <a:rPr lang="en-US" i="1">
                            <a:latin typeface="Cambria Math" panose="02040503050406030204" pitchFamily="18" charset="0"/>
                          </a:rPr>
                          <m:t>𝑝𝑒𝑟𝑠𝑜𝑛𝑠</m:t>
                        </m:r>
                        <m:r>
                          <a:rPr lang="en-US" i="1">
                            <a:latin typeface="Cambria Math" panose="02040503050406030204" pitchFamily="18" charset="0"/>
                          </a:rPr>
                          <m:t> </m:t>
                        </m:r>
                        <m:r>
                          <a:rPr lang="en-US" i="1">
                            <a:latin typeface="Cambria Math" panose="02040503050406030204" pitchFamily="18" charset="0"/>
                          </a:rPr>
                          <m:t>𝑎𝑡</m:t>
                        </m:r>
                        <m:r>
                          <a:rPr lang="en-US" i="1">
                            <a:latin typeface="Cambria Math" panose="02040503050406030204" pitchFamily="18" charset="0"/>
                          </a:rPr>
                          <m:t> </m:t>
                        </m:r>
                        <m:r>
                          <a:rPr lang="en-US" i="1">
                            <a:latin typeface="Cambria Math" panose="02040503050406030204" pitchFamily="18" charset="0"/>
                          </a:rPr>
                          <m:t>𝑟𝑖𝑠𝑘</m:t>
                        </m:r>
                        <m:r>
                          <a:rPr lang="en-US" i="1">
                            <a:latin typeface="Cambria Math" panose="02040503050406030204" pitchFamily="18" charset="0"/>
                          </a:rPr>
                          <m:t> </m:t>
                        </m:r>
                      </m:den>
                    </m:f>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×1,000 </m:t>
                    </m:r>
                    <m:r>
                      <a:rPr lang="en-US" i="1">
                        <a:latin typeface="Cambria Math" panose="02040503050406030204" pitchFamily="18" charset="0"/>
                        <a:ea typeface="Cambria Math" panose="02040503050406030204" pitchFamily="18" charset="0"/>
                      </a:rPr>
                      <m:t>𝑜𝑟</m:t>
                    </m:r>
                    <m:r>
                      <a:rPr lang="en-US" i="1">
                        <a:latin typeface="Cambria Math" panose="02040503050406030204" pitchFamily="18" charset="0"/>
                        <a:ea typeface="Cambria Math" panose="02040503050406030204" pitchFamily="18" charset="0"/>
                      </a:rPr>
                      <m:t> 100)</m:t>
                    </m:r>
                  </m:oMath>
                </a14:m>
                <a:endParaRPr lang="en-US" dirty="0"/>
              </a:p>
              <a:p>
                <a:pPr>
                  <a:lnSpc>
                    <a:spcPct val="90000"/>
                  </a:lnSpc>
                  <a:spcBef>
                    <a:spcPts val="4200"/>
                  </a:spcBef>
                </a:pPr>
                <a:r>
                  <a:rPr lang="en-US" altLang="en-US" b="1" dirty="0" smtClean="0"/>
                  <a:t>Incidence </a:t>
                </a:r>
                <a:r>
                  <a:rPr lang="en-US" altLang="en-US" b="1" dirty="0"/>
                  <a:t>density (</a:t>
                </a:r>
                <a:r>
                  <a:rPr lang="en-US" altLang="en-US" b="1" i="1" dirty="0"/>
                  <a:t>a / a</a:t>
                </a:r>
                <a:r>
                  <a:rPr lang="en-US" altLang="en-US" b="1" dirty="0"/>
                  <a:t>+</a:t>
                </a:r>
                <a:r>
                  <a:rPr lang="en-US" altLang="en-US" b="1" i="1" dirty="0"/>
                  <a:t>b</a:t>
                </a:r>
                <a:r>
                  <a:rPr lang="en-US" altLang="en-US" b="1" dirty="0"/>
                  <a:t>; time)</a:t>
                </a:r>
              </a:p>
              <a:p>
                <a:pPr lvl="1">
                  <a:lnSpc>
                    <a:spcPct val="90000"/>
                  </a:lnSpc>
                  <a:buFont typeface="Courier New" panose="02070309020205020404" pitchFamily="49" charset="0"/>
                  <a:buChar char="o"/>
                </a:pPr>
                <a:r>
                  <a:rPr lang="en-US" altLang="en-US" i="1" dirty="0"/>
                  <a:t>a</a:t>
                </a:r>
                <a:r>
                  <a:rPr lang="en-US" altLang="en-US" dirty="0"/>
                  <a:t> = number of </a:t>
                </a:r>
                <a:r>
                  <a:rPr lang="en-US" altLang="en-US" i="1" dirty="0"/>
                  <a:t>new</a:t>
                </a:r>
                <a:r>
                  <a:rPr lang="en-US" altLang="en-US" dirty="0"/>
                  <a:t> cases of disease</a:t>
                </a:r>
                <a:endParaRPr lang="en-US" altLang="en-US" i="1" dirty="0"/>
              </a:p>
              <a:p>
                <a:pPr lvl="1">
                  <a:lnSpc>
                    <a:spcPct val="90000"/>
                  </a:lnSpc>
                  <a:buFont typeface="Courier New" panose="02070309020205020404" pitchFamily="49" charset="0"/>
                  <a:buChar char="o"/>
                </a:pPr>
                <a:r>
                  <a:rPr lang="en-US" altLang="en-US" b="1" i="1" dirty="0"/>
                  <a:t>a + </a:t>
                </a:r>
                <a:r>
                  <a:rPr lang="en-US" altLang="en-US" b="1" dirty="0"/>
                  <a:t>b </a:t>
                </a:r>
                <a:r>
                  <a:rPr lang="en-US" altLang="en-US" dirty="0"/>
                  <a:t>= total number of </a:t>
                </a:r>
                <a:r>
                  <a:rPr lang="en-US" altLang="en-US" b="1" u="sng" dirty="0" smtClean="0">
                    <a:solidFill>
                      <a:srgbClr val="FF0000"/>
                    </a:solidFill>
                  </a:rPr>
                  <a:t>person-time</a:t>
                </a:r>
                <a:r>
                  <a:rPr lang="en-US" altLang="en-US" b="1" dirty="0" smtClean="0">
                    <a:solidFill>
                      <a:srgbClr val="0070C0"/>
                    </a:solidFill>
                  </a:rPr>
                  <a:t> </a:t>
                </a:r>
                <a:r>
                  <a:rPr lang="en-US" altLang="en-US" b="1" i="1" dirty="0">
                    <a:solidFill>
                      <a:srgbClr val="0070C0"/>
                    </a:solidFill>
                  </a:rPr>
                  <a:t>at-risk</a:t>
                </a:r>
              </a:p>
              <a:p>
                <a:pPr lvl="1">
                  <a:lnSpc>
                    <a:spcPct val="90000"/>
                  </a:lnSpc>
                  <a:buFont typeface="Courier New" panose="02070309020205020404" pitchFamily="49" charset="0"/>
                  <a:buChar char="o"/>
                </a:pPr>
                <a:r>
                  <a:rPr lang="en-US" altLang="en-US" dirty="0"/>
                  <a:t>over a </a:t>
                </a:r>
                <a:r>
                  <a:rPr lang="en-US" altLang="en-US" u="sng" dirty="0"/>
                  <a:t>period</a:t>
                </a:r>
                <a:r>
                  <a:rPr lang="en-US" altLang="en-US" dirty="0"/>
                  <a:t> of time (e.g., Jan 1-Dec 31, 2018)</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33339" y="1405579"/>
                <a:ext cx="7439003" cy="4143248"/>
              </a:xfrm>
              <a:blipFill>
                <a:blip r:embed="rId3"/>
                <a:stretch>
                  <a:fillRect l="-820" t="-2504" b="-30044"/>
                </a:stretch>
              </a:blipFill>
              <a:ln>
                <a:noFill/>
              </a:ln>
            </p:spPr>
            <p:txBody>
              <a:bodyPr/>
              <a:lstStyle/>
              <a:p>
                <a:r>
                  <a:rPr lang="en-US">
                    <a:noFill/>
                  </a:rPr>
                  <a:t> </a:t>
                </a:r>
              </a:p>
            </p:txBody>
          </p:sp>
        </mc:Fallback>
      </mc:AlternateContent>
      <p:sp>
        <p:nvSpPr>
          <p:cNvPr id="4" name="TextBox 3"/>
          <p:cNvSpPr txBox="1"/>
          <p:nvPr/>
        </p:nvSpPr>
        <p:spPr>
          <a:xfrm>
            <a:off x="9616763" y="6326023"/>
            <a:ext cx="2103012" cy="369332"/>
          </a:xfrm>
          <a:prstGeom prst="rect">
            <a:avLst/>
          </a:prstGeom>
          <a:noFill/>
        </p:spPr>
        <p:txBody>
          <a:bodyPr wrap="none" rtlCol="0">
            <a:spAutoFit/>
          </a:bodyPr>
          <a:lstStyle/>
          <a:p>
            <a:r>
              <a:rPr lang="en-US" dirty="0"/>
              <a:t>S &amp; N textbook p 77 </a:t>
            </a:r>
          </a:p>
        </p:txBody>
      </p:sp>
      <p:pic>
        <p:nvPicPr>
          <p:cNvPr id="3" name="Picture 2"/>
          <p:cNvPicPr>
            <a:picLocks noChangeAspect="1"/>
          </p:cNvPicPr>
          <p:nvPr/>
        </p:nvPicPr>
        <p:blipFill>
          <a:blip r:embed="rId4"/>
          <a:stretch>
            <a:fillRect/>
          </a:stretch>
        </p:blipFill>
        <p:spPr>
          <a:xfrm>
            <a:off x="7572342" y="1378802"/>
            <a:ext cx="4450535" cy="4717199"/>
          </a:xfrm>
          <a:prstGeom prst="rect">
            <a:avLst/>
          </a:prstGeom>
        </p:spPr>
      </p:pic>
    </p:spTree>
    <p:extLst>
      <p:ext uri="{BB962C8B-B14F-4D97-AF65-F5344CB8AC3E}">
        <p14:creationId xmlns:p14="http://schemas.microsoft.com/office/powerpoint/2010/main" val="547210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Incidence based on </a:t>
            </a:r>
            <a:r>
              <a:rPr lang="en-US" b="1" dirty="0" smtClean="0"/>
              <a:t>individuals</a:t>
            </a:r>
            <a:r>
              <a:rPr lang="en-US" dirty="0" smtClean="0"/>
              <a:t> at risk</a:t>
            </a:r>
            <a:endParaRPr lang="en-US" dirty="0"/>
          </a:p>
        </p:txBody>
      </p:sp>
      <p:sp>
        <p:nvSpPr>
          <p:cNvPr id="5" name="Content Placeholder 4"/>
          <p:cNvSpPr>
            <a:spLocks noGrp="1"/>
          </p:cNvSpPr>
          <p:nvPr>
            <p:ph idx="1"/>
          </p:nvPr>
        </p:nvSpPr>
        <p:spPr/>
        <p:txBody>
          <a:bodyPr>
            <a:normAutofit fontScale="92500"/>
          </a:bodyPr>
          <a:lstStyle/>
          <a:p>
            <a:r>
              <a:rPr lang="en-US" dirty="0" smtClean="0"/>
              <a:t>Cumulative incidence – survival analysis </a:t>
            </a:r>
          </a:p>
          <a:p>
            <a:r>
              <a:rPr lang="en-US" dirty="0" smtClean="0"/>
              <a:t>No loss-of-follow-up </a:t>
            </a:r>
          </a:p>
          <a:p>
            <a:pPr lvl="1"/>
            <a:r>
              <a:rPr lang="en-US" dirty="0"/>
              <a:t> </a:t>
            </a:r>
            <a:r>
              <a:rPr lang="en-US" dirty="0" smtClean="0"/>
              <a:t>Cumulative incidence  = # of events/ initial population during the follow up</a:t>
            </a:r>
          </a:p>
          <a:p>
            <a:pPr marL="2743200" lvl="8" indent="0">
              <a:buNone/>
            </a:pPr>
            <a:r>
              <a:rPr lang="en-US" dirty="0" smtClean="0"/>
              <a:t>		</a:t>
            </a:r>
            <a:r>
              <a:rPr lang="en-US" sz="2400" dirty="0" smtClean="0">
                <a:solidFill>
                  <a:srgbClr val="FF0000"/>
                </a:solidFill>
                <a:latin typeface="Arial" panose="020B0604020202020204" pitchFamily="34" charset="0"/>
                <a:cs typeface="Arial" panose="020B0604020202020204" pitchFamily="34" charset="0"/>
              </a:rPr>
              <a:t>	= incidence based on persons at risk </a:t>
            </a:r>
          </a:p>
          <a:p>
            <a:r>
              <a:rPr lang="en-US" dirty="0" smtClean="0"/>
              <a:t>Losses of follow-up </a:t>
            </a:r>
          </a:p>
          <a:p>
            <a:pPr lvl="1"/>
            <a:r>
              <a:rPr lang="en-US" dirty="0" smtClean="0"/>
              <a:t>Outcome of event vs. censored </a:t>
            </a:r>
            <a:r>
              <a:rPr lang="en-US" dirty="0"/>
              <a:t>observations = </a:t>
            </a:r>
            <a:r>
              <a:rPr lang="en-US" dirty="0" smtClean="0"/>
              <a:t>loss </a:t>
            </a:r>
            <a:r>
              <a:rPr lang="en-US" dirty="0"/>
              <a:t>of follow-up (collectively) </a:t>
            </a:r>
            <a:endParaRPr lang="en-US" dirty="0" smtClean="0"/>
          </a:p>
          <a:p>
            <a:pPr lvl="1"/>
            <a:r>
              <a:rPr lang="en-US" dirty="0" smtClean="0"/>
              <a:t>Cumulative survival (or survival function) with censored observations</a:t>
            </a:r>
          </a:p>
          <a:p>
            <a:pPr marL="1143000" lvl="2" indent="-457200">
              <a:buAutoNum type="arabicParenR"/>
            </a:pPr>
            <a:r>
              <a:rPr lang="en-US" dirty="0" smtClean="0"/>
              <a:t>Life table of the actuarial type (interval based life table)</a:t>
            </a:r>
          </a:p>
          <a:p>
            <a:pPr marL="1143000" lvl="2" indent="-457200">
              <a:buAutoNum type="arabicParenR"/>
            </a:pPr>
            <a:r>
              <a:rPr lang="en-US" dirty="0" smtClean="0"/>
              <a:t>Kaplan-Meier method </a:t>
            </a:r>
            <a:endParaRPr lang="en-US" dirty="0"/>
          </a:p>
          <a:p>
            <a:pPr lvl="1"/>
            <a:endParaRPr lang="en-US" dirty="0"/>
          </a:p>
        </p:txBody>
      </p:sp>
      <p:sp>
        <p:nvSpPr>
          <p:cNvPr id="6" name="TextBox 5"/>
          <p:cNvSpPr txBox="1"/>
          <p:nvPr/>
        </p:nvSpPr>
        <p:spPr>
          <a:xfrm>
            <a:off x="2695720" y="6014753"/>
            <a:ext cx="2694969"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Cumulative incidence </a:t>
            </a:r>
            <a:endParaRPr lang="en-US" sz="2000" dirty="0">
              <a:latin typeface="Arial" panose="020B0604020202020204" pitchFamily="34" charset="0"/>
              <a:cs typeface="Arial" panose="020B0604020202020204" pitchFamily="34" charset="0"/>
            </a:endParaRPr>
          </a:p>
        </p:txBody>
      </p:sp>
      <p:cxnSp>
        <p:nvCxnSpPr>
          <p:cNvPr id="8" name="Straight Arrow Connector 7"/>
          <p:cNvCxnSpPr>
            <a:endCxn id="9" idx="1"/>
          </p:cNvCxnSpPr>
          <p:nvPr/>
        </p:nvCxnSpPr>
        <p:spPr>
          <a:xfrm>
            <a:off x="5251406" y="6216136"/>
            <a:ext cx="1018459" cy="1538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269865" y="6031468"/>
            <a:ext cx="2409634"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Cumulative survival</a:t>
            </a:r>
            <a:endParaRPr lang="en-US" sz="2000" dirty="0">
              <a:latin typeface="Arial" panose="020B0604020202020204" pitchFamily="34" charset="0"/>
              <a:cs typeface="Arial" panose="020B0604020202020204" pitchFamily="34" charset="0"/>
            </a:endParaRPr>
          </a:p>
        </p:txBody>
      </p:sp>
      <p:pic>
        <p:nvPicPr>
          <p:cNvPr id="7" name="Picture 6" descr="Happy Person PNG Transparent Images | PNG Al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671" y="190966"/>
            <a:ext cx="1257452" cy="905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7993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600" dirty="0"/>
              <a:t>Incidence based on </a:t>
            </a:r>
            <a:r>
              <a:rPr lang="en-US" sz="3600" b="1" dirty="0"/>
              <a:t>person-time</a:t>
            </a:r>
            <a:endParaRPr lang="en-US" sz="3600" b="1" dirty="0">
              <a:cs typeface="Times New Roman" pitchFamily="18" charset="0"/>
            </a:endParaRPr>
          </a:p>
        </p:txBody>
      </p:sp>
      <p:sp>
        <p:nvSpPr>
          <p:cNvPr id="43011" name="Rectangle 3"/>
          <p:cNvSpPr>
            <a:spLocks noGrp="1" noChangeArrowheads="1"/>
          </p:cNvSpPr>
          <p:nvPr>
            <p:ph idx="1"/>
          </p:nvPr>
        </p:nvSpPr>
        <p:spPr>
          <a:xfrm>
            <a:off x="381000" y="1285690"/>
            <a:ext cx="11201400" cy="4840475"/>
          </a:xfrm>
        </p:spPr>
        <p:txBody>
          <a:bodyPr>
            <a:normAutofit/>
          </a:bodyPr>
          <a:lstStyle/>
          <a:p>
            <a:pPr marL="457200" indent="-457200">
              <a:spcBef>
                <a:spcPts val="600"/>
              </a:spcBef>
              <a:buClr>
                <a:srgbClr val="0070C0"/>
              </a:buClr>
              <a:buFont typeface="Arial" panose="020B0604020202020204" pitchFamily="34" charset="0"/>
              <a:buChar char="•"/>
            </a:pPr>
            <a:r>
              <a:rPr lang="en-US" dirty="0" smtClean="0"/>
              <a:t>Two components to calculate incidence rate: </a:t>
            </a:r>
            <a:r>
              <a:rPr lang="en-US" dirty="0" smtClean="0">
                <a:solidFill>
                  <a:srgbClr val="0070C0"/>
                </a:solidFill>
              </a:rPr>
              <a:t>1) # of new cases and 2) person-time at risk</a:t>
            </a:r>
            <a:r>
              <a:rPr lang="en-US" dirty="0" smtClean="0"/>
              <a:t> </a:t>
            </a:r>
          </a:p>
          <a:p>
            <a:pPr marL="457200" indent="-457200">
              <a:spcBef>
                <a:spcPts val="600"/>
              </a:spcBef>
              <a:buClr>
                <a:srgbClr val="0070C0"/>
              </a:buClr>
              <a:buFont typeface="Arial" panose="020B0604020202020204" pitchFamily="34" charset="0"/>
              <a:buChar char="•"/>
            </a:pPr>
            <a:r>
              <a:rPr lang="en-US" dirty="0" smtClean="0"/>
              <a:t>Induction </a:t>
            </a:r>
            <a:r>
              <a:rPr lang="en-US" dirty="0"/>
              <a:t>periods </a:t>
            </a:r>
            <a:r>
              <a:rPr lang="en-US" i="1" dirty="0"/>
              <a:t>(time exposed </a:t>
            </a:r>
            <a:r>
              <a:rPr lang="en-US" dirty="0"/>
              <a:t>vs </a:t>
            </a:r>
            <a:r>
              <a:rPr lang="en-US" i="1" dirty="0"/>
              <a:t>time at </a:t>
            </a:r>
            <a:r>
              <a:rPr lang="en-US" i="1" dirty="0" smtClean="0"/>
              <a:t>risk</a:t>
            </a:r>
            <a:r>
              <a:rPr lang="en-US" dirty="0" smtClean="0"/>
              <a:t>)</a:t>
            </a:r>
            <a:endParaRPr lang="en-US" dirty="0"/>
          </a:p>
          <a:p>
            <a:pPr marL="457200" indent="-457200" algn="l">
              <a:spcBef>
                <a:spcPts val="600"/>
              </a:spcBef>
              <a:buClr>
                <a:srgbClr val="0070C0"/>
              </a:buClr>
              <a:buFont typeface="Arial" panose="020B0604020202020204" pitchFamily="34" charset="0"/>
              <a:buChar char="•"/>
            </a:pPr>
            <a:r>
              <a:rPr lang="en-US" dirty="0" smtClean="0"/>
              <a:t>in the denominator is linked to assumptions about induction time.</a:t>
            </a:r>
          </a:p>
          <a:p>
            <a:pPr marL="457200" indent="-457200" algn="l">
              <a:spcBef>
                <a:spcPts val="600"/>
              </a:spcBef>
              <a:buClr>
                <a:srgbClr val="0070C0"/>
              </a:buClr>
              <a:buFont typeface="Arial" panose="020B0604020202020204" pitchFamily="34" charset="0"/>
              <a:buChar char="•"/>
            </a:pPr>
            <a:r>
              <a:rPr lang="en-US" dirty="0" smtClean="0"/>
              <a:t>Contribution to </a:t>
            </a:r>
            <a:r>
              <a:rPr lang="en-US" i="1" dirty="0" smtClean="0">
                <a:solidFill>
                  <a:srgbClr val="0070C0"/>
                </a:solidFill>
              </a:rPr>
              <a:t>person-years at risk </a:t>
            </a:r>
            <a:r>
              <a:rPr lang="en-US" dirty="0" smtClean="0"/>
              <a:t>begins when induction time begins.</a:t>
            </a:r>
          </a:p>
        </p:txBody>
      </p:sp>
      <p:pic>
        <p:nvPicPr>
          <p:cNvPr id="2" name="Picture 1"/>
          <p:cNvPicPr>
            <a:picLocks noChangeAspect="1"/>
          </p:cNvPicPr>
          <p:nvPr/>
        </p:nvPicPr>
        <p:blipFill rotWithShape="1">
          <a:blip r:embed="rId3"/>
          <a:srcRect t="7431"/>
          <a:stretch/>
        </p:blipFill>
        <p:spPr>
          <a:xfrm>
            <a:off x="2596463" y="3705927"/>
            <a:ext cx="7492734" cy="3036814"/>
          </a:xfrm>
          <a:prstGeom prst="rect">
            <a:avLst/>
          </a:prstGeom>
        </p:spPr>
      </p:pic>
      <p:pic>
        <p:nvPicPr>
          <p:cNvPr id="3" name="Picture 2" descr="How much time did that take? Time Tracking Tools for Self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5029" y="110814"/>
            <a:ext cx="1395751" cy="1116600"/>
          </a:xfrm>
          <a:prstGeom prst="rect">
            <a:avLst/>
          </a:prstGeom>
        </p:spPr>
      </p:pic>
    </p:spTree>
    <p:extLst>
      <p:ext uri="{BB962C8B-B14F-4D97-AF65-F5344CB8AC3E}">
        <p14:creationId xmlns:p14="http://schemas.microsoft.com/office/powerpoint/2010/main" val="2798492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calculate person-time</a:t>
            </a:r>
            <a:endParaRPr lang="en-US" dirty="0"/>
          </a:p>
        </p:txBody>
      </p:sp>
      <p:sp>
        <p:nvSpPr>
          <p:cNvPr id="3" name="Content Placeholder 2"/>
          <p:cNvSpPr>
            <a:spLocks noGrp="1"/>
          </p:cNvSpPr>
          <p:nvPr>
            <p:ph idx="1"/>
          </p:nvPr>
        </p:nvSpPr>
        <p:spPr>
          <a:xfrm>
            <a:off x="389525" y="1333719"/>
            <a:ext cx="11430000" cy="5342240"/>
          </a:xfrm>
        </p:spPr>
        <p:txBody>
          <a:bodyPr>
            <a:normAutofit fontScale="92500" lnSpcReduction="20000"/>
          </a:bodyPr>
          <a:lstStyle/>
          <a:p>
            <a:pPr>
              <a:lnSpc>
                <a:spcPct val="120000"/>
              </a:lnSpc>
              <a:spcBef>
                <a:spcPts val="600"/>
              </a:spcBef>
            </a:pPr>
            <a:r>
              <a:rPr lang="en-US" sz="2400" dirty="0" smtClean="0"/>
              <a:t>Researchers </a:t>
            </a:r>
            <a:r>
              <a:rPr lang="en-US" sz="2400" dirty="0"/>
              <a:t>are studying the rate of developing asthma. The researchers enroll 100 participants who have been determined to not have asthma. The researchers plan to follow these participants over one year to see who develops asthma, beginning on January 1st. Participants visit a doctor </a:t>
            </a:r>
            <a:r>
              <a:rPr lang="en-US" sz="2400" b="1" u="sng" dirty="0"/>
              <a:t>monthly</a:t>
            </a:r>
            <a:r>
              <a:rPr lang="en-US" sz="2400" dirty="0"/>
              <a:t>, at the end of the month, to determine if they have asthma. After one year, 5 of the participants have developed </a:t>
            </a:r>
            <a:r>
              <a:rPr lang="en-US" sz="2400" dirty="0" smtClean="0"/>
              <a:t>asthma. See below table.</a:t>
            </a:r>
          </a:p>
          <a:p>
            <a:pPr>
              <a:lnSpc>
                <a:spcPct val="120000"/>
              </a:lnSpc>
              <a:spcBef>
                <a:spcPts val="600"/>
              </a:spcBef>
            </a:pPr>
            <a:endParaRPr lang="en-US" sz="2400" dirty="0"/>
          </a:p>
          <a:p>
            <a:pPr>
              <a:lnSpc>
                <a:spcPct val="120000"/>
              </a:lnSpc>
              <a:spcBef>
                <a:spcPts val="600"/>
              </a:spcBef>
            </a:pPr>
            <a:endParaRPr lang="en-US" sz="2400" dirty="0" smtClean="0"/>
          </a:p>
          <a:p>
            <a:pPr>
              <a:lnSpc>
                <a:spcPct val="120000"/>
              </a:lnSpc>
              <a:spcBef>
                <a:spcPts val="600"/>
              </a:spcBef>
            </a:pPr>
            <a:r>
              <a:rPr lang="en-US" sz="2400" dirty="0" smtClean="0"/>
              <a:t># of new cases at the end of 1 year study period: 5 cases </a:t>
            </a:r>
          </a:p>
          <a:p>
            <a:pPr>
              <a:lnSpc>
                <a:spcPct val="120000"/>
              </a:lnSpc>
              <a:spcBef>
                <a:spcPts val="600"/>
              </a:spcBef>
            </a:pPr>
            <a:r>
              <a:rPr lang="en-US" sz="2400" dirty="0" smtClean="0"/>
              <a:t>Person time: ‘person months’ will be calculated</a:t>
            </a:r>
          </a:p>
          <a:p>
            <a:pPr>
              <a:lnSpc>
                <a:spcPct val="120000"/>
              </a:lnSpc>
              <a:spcBef>
                <a:spcPts val="600"/>
              </a:spcBef>
              <a:buFont typeface="Wingdings" panose="05000000000000000000" pitchFamily="2" charset="2"/>
              <a:buChar char="è"/>
            </a:pPr>
            <a:r>
              <a:rPr lang="en-US" sz="2400" dirty="0" smtClean="0">
                <a:sym typeface="Wingdings" panose="05000000000000000000" pitchFamily="2" charset="2"/>
              </a:rPr>
              <a:t>(100 – 5) subjects * 12 months = 1140; 2 subjects * 3 months = 6; 2 subjects * 8 months = 16; 1 subject * 11 months = 11  Sum: 1173 person-months</a:t>
            </a:r>
          </a:p>
          <a:p>
            <a:pPr>
              <a:lnSpc>
                <a:spcPct val="120000"/>
              </a:lnSpc>
              <a:spcBef>
                <a:spcPts val="600"/>
              </a:spcBef>
            </a:pPr>
            <a:r>
              <a:rPr lang="en-US" sz="2400" dirty="0" smtClean="0">
                <a:sym typeface="Wingdings" panose="05000000000000000000" pitchFamily="2" charset="2"/>
              </a:rPr>
              <a:t>Incidence rate of asthma: (# of new cases)/total person time at risk = 5/1173 = 0.0043 or 4.3 per 1,000 person-months.</a:t>
            </a:r>
            <a:endParaRPr lang="en-US" sz="2400" dirty="0"/>
          </a:p>
          <a:p>
            <a:pPr>
              <a:lnSpc>
                <a:spcPct val="120000"/>
              </a:lnSpc>
              <a:spcBef>
                <a:spcPts val="600"/>
              </a:spcBef>
            </a:pPr>
            <a:endParaRPr lang="en-US" sz="2400" dirty="0"/>
          </a:p>
        </p:txBody>
      </p:sp>
      <p:graphicFrame>
        <p:nvGraphicFramePr>
          <p:cNvPr id="4" name="Table 3"/>
          <p:cNvGraphicFramePr>
            <a:graphicFrameLocks noGrp="1"/>
          </p:cNvGraphicFramePr>
          <p:nvPr>
            <p:extLst/>
          </p:nvPr>
        </p:nvGraphicFramePr>
        <p:xfrm>
          <a:off x="1185312" y="3389957"/>
          <a:ext cx="9838425" cy="741680"/>
        </p:xfrm>
        <a:graphic>
          <a:graphicData uri="http://schemas.openxmlformats.org/drawingml/2006/table">
            <a:tbl>
              <a:tblPr firstRow="1" bandRow="1">
                <a:tableStyleId>{7DF18680-E054-41AD-8BC1-D1AEF772440D}</a:tableStyleId>
              </a:tblPr>
              <a:tblGrid>
                <a:gridCol w="655895">
                  <a:extLst>
                    <a:ext uri="{9D8B030D-6E8A-4147-A177-3AD203B41FA5}">
                      <a16:colId xmlns:a16="http://schemas.microsoft.com/office/drawing/2014/main" val="4207569910"/>
                    </a:ext>
                  </a:extLst>
                </a:gridCol>
                <a:gridCol w="655895">
                  <a:extLst>
                    <a:ext uri="{9D8B030D-6E8A-4147-A177-3AD203B41FA5}">
                      <a16:colId xmlns:a16="http://schemas.microsoft.com/office/drawing/2014/main" val="1224421114"/>
                    </a:ext>
                  </a:extLst>
                </a:gridCol>
                <a:gridCol w="655895">
                  <a:extLst>
                    <a:ext uri="{9D8B030D-6E8A-4147-A177-3AD203B41FA5}">
                      <a16:colId xmlns:a16="http://schemas.microsoft.com/office/drawing/2014/main" val="1372446000"/>
                    </a:ext>
                  </a:extLst>
                </a:gridCol>
                <a:gridCol w="655895">
                  <a:extLst>
                    <a:ext uri="{9D8B030D-6E8A-4147-A177-3AD203B41FA5}">
                      <a16:colId xmlns:a16="http://schemas.microsoft.com/office/drawing/2014/main" val="830582008"/>
                    </a:ext>
                  </a:extLst>
                </a:gridCol>
                <a:gridCol w="655895">
                  <a:extLst>
                    <a:ext uri="{9D8B030D-6E8A-4147-A177-3AD203B41FA5}">
                      <a16:colId xmlns:a16="http://schemas.microsoft.com/office/drawing/2014/main" val="17840672"/>
                    </a:ext>
                  </a:extLst>
                </a:gridCol>
                <a:gridCol w="655895">
                  <a:extLst>
                    <a:ext uri="{9D8B030D-6E8A-4147-A177-3AD203B41FA5}">
                      <a16:colId xmlns:a16="http://schemas.microsoft.com/office/drawing/2014/main" val="3415486722"/>
                    </a:ext>
                  </a:extLst>
                </a:gridCol>
                <a:gridCol w="655895">
                  <a:extLst>
                    <a:ext uri="{9D8B030D-6E8A-4147-A177-3AD203B41FA5}">
                      <a16:colId xmlns:a16="http://schemas.microsoft.com/office/drawing/2014/main" val="252949992"/>
                    </a:ext>
                  </a:extLst>
                </a:gridCol>
                <a:gridCol w="655895">
                  <a:extLst>
                    <a:ext uri="{9D8B030D-6E8A-4147-A177-3AD203B41FA5}">
                      <a16:colId xmlns:a16="http://schemas.microsoft.com/office/drawing/2014/main" val="1770515892"/>
                    </a:ext>
                  </a:extLst>
                </a:gridCol>
                <a:gridCol w="655895">
                  <a:extLst>
                    <a:ext uri="{9D8B030D-6E8A-4147-A177-3AD203B41FA5}">
                      <a16:colId xmlns:a16="http://schemas.microsoft.com/office/drawing/2014/main" val="1482893891"/>
                    </a:ext>
                  </a:extLst>
                </a:gridCol>
                <a:gridCol w="655895">
                  <a:extLst>
                    <a:ext uri="{9D8B030D-6E8A-4147-A177-3AD203B41FA5}">
                      <a16:colId xmlns:a16="http://schemas.microsoft.com/office/drawing/2014/main" val="3773246982"/>
                    </a:ext>
                  </a:extLst>
                </a:gridCol>
                <a:gridCol w="655895">
                  <a:extLst>
                    <a:ext uri="{9D8B030D-6E8A-4147-A177-3AD203B41FA5}">
                      <a16:colId xmlns:a16="http://schemas.microsoft.com/office/drawing/2014/main" val="3210362678"/>
                    </a:ext>
                  </a:extLst>
                </a:gridCol>
                <a:gridCol w="655895">
                  <a:extLst>
                    <a:ext uri="{9D8B030D-6E8A-4147-A177-3AD203B41FA5}">
                      <a16:colId xmlns:a16="http://schemas.microsoft.com/office/drawing/2014/main" val="13008630"/>
                    </a:ext>
                  </a:extLst>
                </a:gridCol>
                <a:gridCol w="655895">
                  <a:extLst>
                    <a:ext uri="{9D8B030D-6E8A-4147-A177-3AD203B41FA5}">
                      <a16:colId xmlns:a16="http://schemas.microsoft.com/office/drawing/2014/main" val="3269148135"/>
                    </a:ext>
                  </a:extLst>
                </a:gridCol>
                <a:gridCol w="655895">
                  <a:extLst>
                    <a:ext uri="{9D8B030D-6E8A-4147-A177-3AD203B41FA5}">
                      <a16:colId xmlns:a16="http://schemas.microsoft.com/office/drawing/2014/main" val="1624900982"/>
                    </a:ext>
                  </a:extLst>
                </a:gridCol>
                <a:gridCol w="655895">
                  <a:extLst>
                    <a:ext uri="{9D8B030D-6E8A-4147-A177-3AD203B41FA5}">
                      <a16:colId xmlns:a16="http://schemas.microsoft.com/office/drawing/2014/main" val="756476036"/>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Jan</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Feb</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Mar</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Apr</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May</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Jun</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Jul</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Jul</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Aug</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Sep</a:t>
                      </a:r>
                      <a:r>
                        <a:rPr lang="en-US" sz="1600" baseline="0" dirty="0" smtClean="0"/>
                        <a:t> </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Oct</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Nov</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Dec</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Total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33157200"/>
                  </a:ext>
                </a:extLst>
              </a:tr>
              <a:tr h="370840">
                <a:tc>
                  <a:txBody>
                    <a:bodyPr/>
                    <a:lstStyle/>
                    <a:p>
                      <a:r>
                        <a:rPr lang="en-US" sz="1600" dirty="0" smtClean="0"/>
                        <a:t>Sub</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2</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2</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1</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t>5</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70378661"/>
                  </a:ext>
                </a:extLst>
              </a:tr>
            </a:tbl>
          </a:graphicData>
        </a:graphic>
      </p:graphicFrame>
      <p:sp>
        <p:nvSpPr>
          <p:cNvPr id="5" name="Rectangle 4"/>
          <p:cNvSpPr/>
          <p:nvPr/>
        </p:nvSpPr>
        <p:spPr>
          <a:xfrm>
            <a:off x="6951370" y="6306627"/>
            <a:ext cx="5034007" cy="369332"/>
          </a:xfrm>
          <a:prstGeom prst="rect">
            <a:avLst/>
          </a:prstGeom>
        </p:spPr>
        <p:txBody>
          <a:bodyPr wrap="none">
            <a:spAutoFit/>
          </a:bodyPr>
          <a:lstStyle/>
          <a:p>
            <a:pPr lvl="0" defTabSz="914400">
              <a:defRPr/>
            </a:pPr>
            <a:r>
              <a:rPr lang="en-US" dirty="0">
                <a:hlinkClick r:id="rId3"/>
              </a:rPr>
              <a:t>https://sph.unc.edu/files/2015/07/nciph_ERIC4.pdf</a:t>
            </a:r>
            <a:endParaRPr lang="en-US" dirty="0"/>
          </a:p>
        </p:txBody>
      </p:sp>
    </p:spTree>
    <p:extLst>
      <p:ext uri="{BB962C8B-B14F-4D97-AF65-F5344CB8AC3E}">
        <p14:creationId xmlns:p14="http://schemas.microsoft.com/office/powerpoint/2010/main" val="1987575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0.1.1.17\productions\ART\ART PROCESS\PPT Process\Szklo_PPT_169170\Chapter_2\9781284116595_CH02_FIGF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525" y="1385135"/>
            <a:ext cx="5764663" cy="53884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bg1"/>
                </a:solidFill>
              </a:rPr>
              <a:t>Hypothetical example</a:t>
            </a:r>
            <a:endParaRPr lang="en-US" dirty="0">
              <a:solidFill>
                <a:schemeClr val="bg1"/>
              </a:solidFill>
            </a:endParaRPr>
          </a:p>
        </p:txBody>
      </p:sp>
      <p:sp>
        <p:nvSpPr>
          <p:cNvPr id="3" name="Content Placeholder 2"/>
          <p:cNvSpPr>
            <a:spLocks noGrp="1"/>
          </p:cNvSpPr>
          <p:nvPr>
            <p:ph idx="1"/>
          </p:nvPr>
        </p:nvSpPr>
        <p:spPr>
          <a:xfrm>
            <a:off x="199085" y="1324027"/>
            <a:ext cx="6025705" cy="4525963"/>
          </a:xfrm>
        </p:spPr>
        <p:txBody>
          <a:bodyPr/>
          <a:lstStyle/>
          <a:p>
            <a:r>
              <a:rPr lang="en-US" dirty="0"/>
              <a:t>Follow up of 10 patients for 2 years</a:t>
            </a:r>
          </a:p>
          <a:p>
            <a:pPr lvl="1"/>
            <a:r>
              <a:rPr lang="en-US" dirty="0"/>
              <a:t>6 Deaths</a:t>
            </a:r>
          </a:p>
          <a:p>
            <a:pPr lvl="1"/>
            <a:r>
              <a:rPr lang="en-US" dirty="0"/>
              <a:t>3 censored before 2 full years of follow-up</a:t>
            </a:r>
          </a:p>
          <a:p>
            <a:pPr lvl="1"/>
            <a:r>
              <a:rPr lang="en-US" dirty="0"/>
              <a:t>1 survived for 2 full years</a:t>
            </a:r>
          </a:p>
          <a:p>
            <a:r>
              <a:rPr lang="en-US" dirty="0"/>
              <a:t>Question: What is the </a:t>
            </a:r>
            <a:r>
              <a:rPr lang="en-US" dirty="0" smtClean="0">
                <a:solidFill>
                  <a:srgbClr val="FF0000"/>
                </a:solidFill>
              </a:rPr>
              <a:t>cumulative </a:t>
            </a:r>
            <a:r>
              <a:rPr lang="en-US" dirty="0">
                <a:solidFill>
                  <a:srgbClr val="FF0000"/>
                </a:solidFill>
              </a:rPr>
              <a:t>Incidence </a:t>
            </a:r>
            <a:r>
              <a:rPr lang="en-US" dirty="0" smtClean="0"/>
              <a:t>of death (or </a:t>
            </a:r>
            <a:r>
              <a:rPr lang="en-US" dirty="0"/>
              <a:t>the </a:t>
            </a:r>
            <a:r>
              <a:rPr lang="en-US" dirty="0" smtClean="0"/>
              <a:t>cumulative survival</a:t>
            </a:r>
            <a:r>
              <a:rPr lang="en-US" dirty="0"/>
              <a:t>) up to 2 years?</a:t>
            </a:r>
          </a:p>
        </p:txBody>
      </p:sp>
      <p:sp>
        <p:nvSpPr>
          <p:cNvPr id="6" name="Content Placeholder 3"/>
          <p:cNvSpPr txBox="1">
            <a:spLocks/>
          </p:cNvSpPr>
          <p:nvPr/>
        </p:nvSpPr>
        <p:spPr>
          <a:xfrm>
            <a:off x="4363253" y="6400234"/>
            <a:ext cx="2881052" cy="373381"/>
          </a:xfr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Narrow" panose="020B0606020202030204" pitchFamily="34" charset="0"/>
              </a:rPr>
              <a:t>SOURCE: Szklo &amp; Nieto (2019)</a:t>
            </a:r>
          </a:p>
        </p:txBody>
      </p:sp>
    </p:spTree>
    <p:extLst>
      <p:ext uri="{BB962C8B-B14F-4D97-AF65-F5344CB8AC3E}">
        <p14:creationId xmlns:p14="http://schemas.microsoft.com/office/powerpoint/2010/main" val="1774396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568"/>
            <a:ext cx="11430000" cy="789664"/>
          </a:xfrm>
        </p:spPr>
        <p:txBody>
          <a:bodyPr>
            <a:normAutofit/>
          </a:bodyPr>
          <a:lstStyle/>
          <a:p>
            <a:r>
              <a:rPr lang="en-US" sz="3600" dirty="0" smtClean="0"/>
              <a:t>Example: 2 </a:t>
            </a:r>
            <a:r>
              <a:rPr lang="en-US" sz="3600" dirty="0"/>
              <a:t>year cumulative probability </a:t>
            </a:r>
            <a:r>
              <a:rPr lang="en-US" sz="3600" dirty="0" smtClean="0"/>
              <a:t>death</a:t>
            </a:r>
            <a:endParaRPr lang="en-US" sz="3600" dirty="0"/>
          </a:p>
        </p:txBody>
      </p:sp>
      <p:sp>
        <p:nvSpPr>
          <p:cNvPr id="3" name="Content Placeholder 2"/>
          <p:cNvSpPr>
            <a:spLocks noGrp="1"/>
          </p:cNvSpPr>
          <p:nvPr>
            <p:ph idx="1"/>
          </p:nvPr>
        </p:nvSpPr>
        <p:spPr>
          <a:xfrm>
            <a:off x="609600" y="1249251"/>
            <a:ext cx="10972800" cy="4876914"/>
          </a:xfrm>
        </p:spPr>
        <p:txBody>
          <a:bodyPr/>
          <a:lstStyle/>
          <a:p>
            <a:r>
              <a:rPr lang="en-US" dirty="0" smtClean="0"/>
              <a:t>Reorganize our example:</a:t>
            </a:r>
            <a:endParaRPr lang="en-US" dirty="0"/>
          </a:p>
        </p:txBody>
      </p:sp>
      <p:graphicFrame>
        <p:nvGraphicFramePr>
          <p:cNvPr id="4" name="Table 3"/>
          <p:cNvGraphicFramePr>
            <a:graphicFrameLocks noGrp="1"/>
          </p:cNvGraphicFramePr>
          <p:nvPr>
            <p:extLst/>
          </p:nvPr>
        </p:nvGraphicFramePr>
        <p:xfrm>
          <a:off x="609600" y="1746289"/>
          <a:ext cx="10972800" cy="4980727"/>
        </p:xfrm>
        <a:graphic>
          <a:graphicData uri="http://schemas.openxmlformats.org/drawingml/2006/table">
            <a:tbl>
              <a:tblPr/>
              <a:tblGrid>
                <a:gridCol w="1041743">
                  <a:extLst>
                    <a:ext uri="{9D8B030D-6E8A-4147-A177-3AD203B41FA5}">
                      <a16:colId xmlns:a16="http://schemas.microsoft.com/office/drawing/2014/main" val="2510583144"/>
                    </a:ext>
                  </a:extLst>
                </a:gridCol>
                <a:gridCol w="1976277">
                  <a:extLst>
                    <a:ext uri="{9D8B030D-6E8A-4147-A177-3AD203B41FA5}">
                      <a16:colId xmlns:a16="http://schemas.microsoft.com/office/drawing/2014/main" val="418413151"/>
                    </a:ext>
                  </a:extLst>
                </a:gridCol>
                <a:gridCol w="3224570">
                  <a:extLst>
                    <a:ext uri="{9D8B030D-6E8A-4147-A177-3AD203B41FA5}">
                      <a16:colId xmlns:a16="http://schemas.microsoft.com/office/drawing/2014/main" val="1197839106"/>
                    </a:ext>
                  </a:extLst>
                </a:gridCol>
                <a:gridCol w="2735155">
                  <a:extLst>
                    <a:ext uri="{9D8B030D-6E8A-4147-A177-3AD203B41FA5}">
                      <a16:colId xmlns:a16="http://schemas.microsoft.com/office/drawing/2014/main" val="3469936393"/>
                    </a:ext>
                  </a:extLst>
                </a:gridCol>
                <a:gridCol w="1995055">
                  <a:extLst>
                    <a:ext uri="{9D8B030D-6E8A-4147-A177-3AD203B41FA5}">
                      <a16:colId xmlns:a16="http://schemas.microsoft.com/office/drawing/2014/main" val="3684338146"/>
                    </a:ext>
                  </a:extLst>
                </a:gridCol>
              </a:tblGrid>
              <a:tr h="545887">
                <a:tc>
                  <a:txBody>
                    <a:bodyPr/>
                    <a:lstStyle/>
                    <a:p>
                      <a:pPr algn="l" fontAlgn="b"/>
                      <a:r>
                        <a:rPr lang="en-US" sz="22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l" fontAlgn="b"/>
                      <a:r>
                        <a:rPr lang="en-US" sz="22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accent1">
                        <a:lumMod val="20000"/>
                        <a:lumOff val="80000"/>
                      </a:schemeClr>
                    </a:solidFill>
                  </a:tcPr>
                </a:tc>
                <a:tc gridSpan="3">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Contribution to the total number of person </a:t>
                      </a:r>
                      <a:r>
                        <a:rPr lang="en-US" sz="2200" b="0" i="0" u="none" strike="noStrike" dirty="0" smtClean="0">
                          <a:solidFill>
                            <a:srgbClr val="000000"/>
                          </a:solidFill>
                          <a:effectLst/>
                          <a:latin typeface="Arial" panose="020B0604020202020204" pitchFamily="34" charset="0"/>
                          <a:cs typeface="Arial" panose="020B0604020202020204" pitchFamily="34" charset="0"/>
                        </a:rPr>
                        <a:t>yrs </a:t>
                      </a:r>
                      <a:r>
                        <a:rPr lang="en-US" sz="2200" b="0" i="0" u="none" strike="noStrike" dirty="0">
                          <a:solidFill>
                            <a:srgbClr val="000000"/>
                          </a:solidFill>
                          <a:effectLst/>
                          <a:latin typeface="Arial" panose="020B0604020202020204" pitchFamily="34" charset="0"/>
                          <a:cs typeface="Arial" panose="020B0604020202020204" pitchFamily="34" charset="0"/>
                        </a:rPr>
                        <a:t>by </a:t>
                      </a:r>
                      <a:r>
                        <a:rPr lang="en-US" sz="2200" b="0" i="0" u="none" strike="noStrike" dirty="0" smtClean="0">
                          <a:solidFill>
                            <a:srgbClr val="000000"/>
                          </a:solidFill>
                          <a:effectLst/>
                          <a:latin typeface="Arial" panose="020B0604020202020204" pitchFamily="34" charset="0"/>
                          <a:cs typeface="Arial" panose="020B0604020202020204" pitchFamily="34" charset="0"/>
                        </a:rPr>
                        <a:t>participants </a:t>
                      </a:r>
                      <a:r>
                        <a:rPr lang="en-US" sz="2200" b="0" i="0" u="none" strike="noStrike" dirty="0">
                          <a:solidFill>
                            <a:srgbClr val="000000"/>
                          </a:solidFill>
                          <a:effectLst/>
                          <a:latin typeface="Arial" panose="020B0604020202020204" pitchFamily="34" charset="0"/>
                          <a:cs typeface="Arial" panose="020B0604020202020204" pitchFamily="34" charset="0"/>
                        </a:rPr>
                        <a:t>in: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accent1">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32048577"/>
                  </a:ext>
                </a:extLst>
              </a:tr>
              <a:tr h="608795">
                <a:tc>
                  <a:txBody>
                    <a:bodyPr/>
                    <a:lstStyle/>
                    <a:p>
                      <a:pPr algn="l" fontAlgn="b"/>
                      <a:r>
                        <a:rPr lang="en-US" sz="2200" b="0" i="0" u="none" strike="noStrike" dirty="0">
                          <a:solidFill>
                            <a:srgbClr val="000000"/>
                          </a:solidFill>
                          <a:effectLst/>
                          <a:latin typeface="Arial" panose="020B0604020202020204" pitchFamily="34" charset="0"/>
                          <a:cs typeface="Arial" panose="020B0604020202020204" pitchFamily="34" charset="0"/>
                        </a:rPr>
                        <a:t>Person No.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200" b="0" i="0" u="none" strike="noStrike" dirty="0">
                          <a:solidFill>
                            <a:srgbClr val="000000"/>
                          </a:solidFill>
                          <a:effectLst/>
                          <a:latin typeface="Arial" panose="020B0604020202020204" pitchFamily="34" charset="0"/>
                          <a:cs typeface="Arial" panose="020B0604020202020204" pitchFamily="34" charset="0"/>
                        </a:rPr>
                        <a:t>Total follow-up (months)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 </a:t>
                      </a:r>
                      <a:r>
                        <a:rPr lang="en-US" sz="2200" b="0" i="0" u="none" strike="noStrike" dirty="0" smtClean="0">
                          <a:solidFill>
                            <a:srgbClr val="000000"/>
                          </a:solidFill>
                          <a:effectLst/>
                          <a:latin typeface="Arial" panose="020B0604020202020204" pitchFamily="34" charset="0"/>
                          <a:cs typeface="Arial" panose="020B0604020202020204" pitchFamily="34" charset="0"/>
                        </a:rPr>
                        <a:t>yr. </a:t>
                      </a:r>
                      <a:r>
                        <a:rPr lang="en-US" sz="2200" b="0" i="0" u="none" strike="noStrike" dirty="0">
                          <a:solidFill>
                            <a:srgbClr val="000000"/>
                          </a:solidFill>
                          <a:effectLst/>
                          <a:latin typeface="Arial" panose="020B0604020202020204" pitchFamily="34" charset="0"/>
                          <a:cs typeface="Arial" panose="020B0604020202020204" pitchFamily="34" charset="0"/>
                        </a:rPr>
                        <a:t>of follow up</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 </a:t>
                      </a:r>
                      <a:r>
                        <a:rPr lang="en-US" sz="2200" b="0" i="0" u="none" strike="noStrike" dirty="0" smtClean="0">
                          <a:solidFill>
                            <a:srgbClr val="000000"/>
                          </a:solidFill>
                          <a:effectLst/>
                          <a:latin typeface="Arial" panose="020B0604020202020204" pitchFamily="34" charset="0"/>
                          <a:cs typeface="Arial" panose="020B0604020202020204" pitchFamily="34" charset="0"/>
                        </a:rPr>
                        <a:t>year </a:t>
                      </a:r>
                      <a:r>
                        <a:rPr lang="en-US" sz="2200" b="0" i="0" u="none" strike="noStrike" dirty="0">
                          <a:solidFill>
                            <a:srgbClr val="000000"/>
                          </a:solidFill>
                          <a:effectLst/>
                          <a:latin typeface="Arial" panose="020B0604020202020204" pitchFamily="34" charset="0"/>
                          <a:cs typeface="Arial" panose="020B0604020202020204" pitchFamily="34" charset="0"/>
                        </a:rPr>
                        <a:t>of follow up</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Total follow up period</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750037"/>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1/12 = 0.083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0.083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extLst>
                  <a:ext uri="{0D108BD9-81ED-4DB2-BD59-A6C34878D82A}">
                    <a16:rowId xmlns:a16="http://schemas.microsoft.com/office/drawing/2014/main" val="2766245389"/>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17</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5/12 = 0.417</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1.417</a:t>
                      </a:r>
                    </a:p>
                  </a:txBody>
                  <a:tcPr marL="6350" marR="6350" marT="6350" marB="0" anchor="b">
                    <a:lnL>
                      <a:noFill/>
                    </a:lnL>
                    <a:lnR>
                      <a:noFill/>
                    </a:lnR>
                    <a:lnT>
                      <a:noFill/>
                    </a:lnT>
                    <a:lnB>
                      <a:noFill/>
                    </a:lnB>
                  </a:tcPr>
                </a:tc>
                <a:extLst>
                  <a:ext uri="{0D108BD9-81ED-4DB2-BD59-A6C34878D82A}">
                    <a16:rowId xmlns:a16="http://schemas.microsoft.com/office/drawing/2014/main" val="2673868947"/>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3</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8/12 = 0.667</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1.667</a:t>
                      </a:r>
                    </a:p>
                  </a:txBody>
                  <a:tcPr marL="6350" marR="6350" marT="6350" marB="0" anchor="b">
                    <a:lnL>
                      <a:noFill/>
                    </a:lnL>
                    <a:lnR>
                      <a:noFill/>
                    </a:lnR>
                    <a:lnT>
                      <a:noFill/>
                    </a:lnT>
                    <a:lnB>
                      <a:noFill/>
                    </a:lnB>
                  </a:tcPr>
                </a:tc>
                <a:extLst>
                  <a:ext uri="{0D108BD9-81ED-4DB2-BD59-A6C34878D82A}">
                    <a16:rowId xmlns:a16="http://schemas.microsoft.com/office/drawing/2014/main" val="3749487601"/>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4</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9</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9/12 = 0.750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0.750</a:t>
                      </a:r>
                    </a:p>
                  </a:txBody>
                  <a:tcPr marL="6350" marR="6350" marT="6350" marB="0" anchor="b">
                    <a:lnL>
                      <a:noFill/>
                    </a:lnL>
                    <a:lnR>
                      <a:noFill/>
                    </a:lnR>
                    <a:lnT>
                      <a:noFill/>
                    </a:lnT>
                    <a:lnB>
                      <a:noFill/>
                    </a:lnB>
                    <a:solidFill>
                      <a:srgbClr val="E2EFDA"/>
                    </a:solidFill>
                  </a:tcPr>
                </a:tc>
                <a:extLst>
                  <a:ext uri="{0D108BD9-81ED-4DB2-BD59-A6C34878D82A}">
                    <a16:rowId xmlns:a16="http://schemas.microsoft.com/office/drawing/2014/main" val="196378693"/>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5</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24</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2.000</a:t>
                      </a:r>
                    </a:p>
                  </a:txBody>
                  <a:tcPr marL="6350" marR="6350" marT="6350" marB="0" anchor="b">
                    <a:lnL>
                      <a:noFill/>
                    </a:lnL>
                    <a:lnR>
                      <a:noFill/>
                    </a:lnR>
                    <a:lnT>
                      <a:noFill/>
                    </a:lnT>
                    <a:lnB>
                      <a:noFill/>
                    </a:lnB>
                  </a:tcPr>
                </a:tc>
                <a:extLst>
                  <a:ext uri="{0D108BD9-81ED-4DB2-BD59-A6C34878D82A}">
                    <a16:rowId xmlns:a16="http://schemas.microsoft.com/office/drawing/2014/main" val="3218209765"/>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6</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16</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4/12 = 0.333</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1.333</a:t>
                      </a:r>
                    </a:p>
                  </a:txBody>
                  <a:tcPr marL="6350" marR="6350" marT="6350" marB="0" anchor="b">
                    <a:lnL>
                      <a:noFill/>
                    </a:lnL>
                    <a:lnR>
                      <a:noFill/>
                    </a:lnR>
                    <a:lnT>
                      <a:noFill/>
                    </a:lnT>
                    <a:lnB>
                      <a:noFill/>
                    </a:lnB>
                  </a:tcPr>
                </a:tc>
                <a:extLst>
                  <a:ext uri="{0D108BD9-81ED-4DB2-BD59-A6C34878D82A}">
                    <a16:rowId xmlns:a16="http://schemas.microsoft.com/office/drawing/2014/main" val="1168181519"/>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7</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2/12 = 0.167</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0.167</a:t>
                      </a:r>
                    </a:p>
                  </a:txBody>
                  <a:tcPr marL="6350" marR="6350" marT="6350" marB="0" anchor="b">
                    <a:lnL>
                      <a:noFill/>
                    </a:lnL>
                    <a:lnR>
                      <a:noFill/>
                    </a:lnR>
                    <a:lnT>
                      <a:noFill/>
                    </a:lnT>
                    <a:lnB>
                      <a:noFill/>
                    </a:lnB>
                    <a:solidFill>
                      <a:srgbClr val="E2EFDA"/>
                    </a:solidFill>
                  </a:tcPr>
                </a:tc>
                <a:extLst>
                  <a:ext uri="{0D108BD9-81ED-4DB2-BD59-A6C34878D82A}">
                    <a16:rowId xmlns:a16="http://schemas.microsoft.com/office/drawing/2014/main" val="3077953321"/>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8</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13</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12/12 = 1.000</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1/12 = 0.083</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1.083</a:t>
                      </a:r>
                    </a:p>
                  </a:txBody>
                  <a:tcPr marL="6350" marR="6350" marT="6350" marB="0" anchor="b">
                    <a:lnL>
                      <a:noFill/>
                    </a:lnL>
                    <a:lnR>
                      <a:noFill/>
                    </a:lnR>
                    <a:lnT>
                      <a:noFill/>
                    </a:lnT>
                    <a:lnB>
                      <a:noFill/>
                    </a:lnB>
                  </a:tcPr>
                </a:tc>
                <a:extLst>
                  <a:ext uri="{0D108BD9-81ED-4DB2-BD59-A6C34878D82A}">
                    <a16:rowId xmlns:a16="http://schemas.microsoft.com/office/drawing/2014/main" val="2279264698"/>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9</a:t>
                      </a:r>
                    </a:p>
                  </a:txBody>
                  <a:tcPr marL="6350" marR="6350" marT="6350" marB="0" anchor="b">
                    <a:lnL>
                      <a:noFill/>
                    </a:lnL>
                    <a:lnR>
                      <a:noFill/>
                    </a:lnR>
                    <a:lnT>
                      <a:noFill/>
                    </a:lnT>
                    <a:lnB>
                      <a:noFill/>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10/12 = 0.833</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a:noFill/>
                    </a:lnT>
                    <a:lnB>
                      <a:noFill/>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0.833</a:t>
                      </a:r>
                    </a:p>
                  </a:txBody>
                  <a:tcPr marL="6350" marR="6350" marT="6350" marB="0" anchor="b">
                    <a:lnL>
                      <a:noFill/>
                    </a:lnL>
                    <a:lnR>
                      <a:noFill/>
                    </a:lnR>
                    <a:lnT>
                      <a:noFill/>
                    </a:lnT>
                    <a:lnB>
                      <a:noFill/>
                    </a:lnB>
                    <a:solidFill>
                      <a:srgbClr val="E2EFDA"/>
                    </a:solidFill>
                  </a:tcPr>
                </a:tc>
                <a:extLst>
                  <a:ext uri="{0D108BD9-81ED-4DB2-BD59-A6C34878D82A}">
                    <a16:rowId xmlns:a16="http://schemas.microsoft.com/office/drawing/2014/main" val="3326499181"/>
                  </a:ext>
                </a:extLst>
              </a:tr>
              <a:tr h="294251">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10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3</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3/12 = 0.250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2200" b="0" i="0" u="none" strike="noStrike" dirty="0">
                          <a:solidFill>
                            <a:srgbClr val="000000"/>
                          </a:solidFill>
                          <a:effectLst/>
                          <a:latin typeface="Arial" panose="020B0604020202020204" pitchFamily="34" charset="0"/>
                          <a:cs typeface="Arial" panose="020B0604020202020204" pitchFamily="34" charset="0"/>
                        </a:rPr>
                        <a:t>0.250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83378473"/>
                  </a:ext>
                </a:extLst>
              </a:tr>
              <a:tr h="294251">
                <a:tc>
                  <a:txBody>
                    <a:bodyPr/>
                    <a:lstStyle/>
                    <a:p>
                      <a:pPr algn="l" fontAlgn="b"/>
                      <a:r>
                        <a:rPr lang="en-US" sz="2200" b="1" i="0" u="none" strike="noStrike" dirty="0">
                          <a:solidFill>
                            <a:srgbClr val="000000"/>
                          </a:solidFill>
                          <a:effectLst/>
                          <a:latin typeface="Arial" panose="020B0604020202020204" pitchFamily="34" charset="0"/>
                          <a:cs typeface="Arial" panose="020B0604020202020204" pitchFamily="34"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Arial" panose="020B0604020202020204" pitchFamily="34" charset="0"/>
                          <a:cs typeface="Arial" panose="020B0604020202020204" pitchFamily="34" charset="0"/>
                        </a:rPr>
                        <a:t>115</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Arial" panose="020B0604020202020204" pitchFamily="34" charset="0"/>
                          <a:cs typeface="Arial" panose="020B0604020202020204" pitchFamily="34" charset="0"/>
                        </a:rPr>
                        <a:t>7.083 years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Arial" panose="020B0604020202020204" pitchFamily="34" charset="0"/>
                          <a:cs typeface="Arial" panose="020B0604020202020204" pitchFamily="34" charset="0"/>
                        </a:rPr>
                        <a:t>2.500 years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1" i="0" u="none" strike="noStrike" dirty="0">
                          <a:solidFill>
                            <a:srgbClr val="000000"/>
                          </a:solidFill>
                          <a:effectLst/>
                          <a:latin typeface="Arial" panose="020B0604020202020204" pitchFamily="34" charset="0"/>
                          <a:cs typeface="Arial" panose="020B0604020202020204" pitchFamily="34" charset="0"/>
                        </a:rPr>
                        <a:t>9.583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674968"/>
                  </a:ext>
                </a:extLst>
              </a:tr>
            </a:tbl>
          </a:graphicData>
        </a:graphic>
      </p:graphicFrame>
    </p:spTree>
    <p:extLst>
      <p:ext uri="{BB962C8B-B14F-4D97-AF65-F5344CB8AC3E}">
        <p14:creationId xmlns:p14="http://schemas.microsoft.com/office/powerpoint/2010/main" val="3611286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789" y="2809538"/>
            <a:ext cx="8827705" cy="1724236"/>
          </a:xfrm>
        </p:spPr>
        <p:txBody>
          <a:bodyPr/>
          <a:lstStyle/>
          <a:p>
            <a:r>
              <a:rPr lang="en-US" dirty="0" smtClean="0"/>
              <a:t>Part 1 – Study design </a:t>
            </a:r>
            <a:br>
              <a:rPr lang="en-US" dirty="0" smtClean="0"/>
            </a:br>
            <a:r>
              <a:rPr lang="en-US" dirty="0" smtClean="0"/>
              <a:t>Prospective vs. Retrospective cohort</a:t>
            </a:r>
            <a:endParaRPr lang="en-US" dirty="0"/>
          </a:p>
        </p:txBody>
      </p:sp>
    </p:spTree>
    <p:extLst>
      <p:ext uri="{BB962C8B-B14F-4D97-AF65-F5344CB8AC3E}">
        <p14:creationId xmlns:p14="http://schemas.microsoft.com/office/powerpoint/2010/main" val="3587081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2 year cumulative probability death</a:t>
            </a:r>
          </a:p>
        </p:txBody>
      </p:sp>
      <p:sp>
        <p:nvSpPr>
          <p:cNvPr id="3" name="Content Placeholder 2"/>
          <p:cNvSpPr>
            <a:spLocks noGrp="1"/>
          </p:cNvSpPr>
          <p:nvPr>
            <p:ph idx="1"/>
          </p:nvPr>
        </p:nvSpPr>
        <p:spPr>
          <a:xfrm>
            <a:off x="464696" y="1326525"/>
            <a:ext cx="11380560" cy="4864550"/>
          </a:xfrm>
        </p:spPr>
        <p:txBody>
          <a:bodyPr>
            <a:normAutofit/>
          </a:bodyPr>
          <a:lstStyle/>
          <a:p>
            <a:r>
              <a:rPr lang="en-US" dirty="0" smtClean="0"/>
              <a:t>Step </a:t>
            </a:r>
            <a:r>
              <a:rPr lang="en-US" dirty="0"/>
              <a:t>1: Calculate denominator, i.e. units of time contributed by each individuals, and </a:t>
            </a:r>
            <a:r>
              <a:rPr lang="en-US" dirty="0" smtClean="0"/>
              <a:t>total</a:t>
            </a:r>
            <a:r>
              <a:rPr lang="en-US" dirty="0"/>
              <a:t> </a:t>
            </a:r>
            <a:r>
              <a:rPr lang="en-US" dirty="0" smtClean="0"/>
              <a:t>(e.g., 9.583 years)</a:t>
            </a:r>
            <a:endParaRPr lang="en-US" dirty="0"/>
          </a:p>
          <a:p>
            <a:r>
              <a:rPr lang="en-US" dirty="0"/>
              <a:t>Step 2: Calculate rate per person-year for the total follow-up period</a:t>
            </a:r>
            <a:r>
              <a:rPr lang="en-US" dirty="0" smtClean="0"/>
              <a:t>:</a:t>
            </a:r>
          </a:p>
          <a:p>
            <a:endParaRPr lang="en-US" dirty="0"/>
          </a:p>
          <a:p>
            <a:r>
              <a:rPr lang="en-US" dirty="0" smtClean="0"/>
              <a:t>For our example</a:t>
            </a:r>
          </a:p>
          <a:p>
            <a:pPr marL="0" indent="0">
              <a:buNone/>
            </a:pPr>
            <a:endParaRPr lang="en-US" dirty="0"/>
          </a:p>
          <a:p>
            <a:endParaRPr lang="en-US" dirty="0"/>
          </a:p>
        </p:txBody>
      </p:sp>
      <p:pic>
        <p:nvPicPr>
          <p:cNvPr id="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73058" y="3164406"/>
            <a:ext cx="5066667" cy="760000"/>
          </a:xfrm>
          <a:prstGeom prst="rect">
            <a:avLst/>
          </a:prstGeom>
          <a:noFill/>
        </p:spPr>
      </p:pic>
      <mc:AlternateContent xmlns:mc="http://schemas.openxmlformats.org/markup-compatibility/2006" xmlns:a14="http://schemas.microsoft.com/office/drawing/2010/main">
        <mc:Choice Requires="a14">
          <p:sp>
            <p:nvSpPr>
              <p:cNvPr id="6" name="TextBox 5"/>
              <p:cNvSpPr txBox="1"/>
              <p:nvPr/>
            </p:nvSpPr>
            <p:spPr>
              <a:xfrm>
                <a:off x="950410" y="4822301"/>
                <a:ext cx="10409132" cy="883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𝐼𝑛𝑐𝑖𝑑𝑒𝑛𝑐𝑒</m:t>
                      </m:r>
                      <m:r>
                        <a:rPr lang="en-US" sz="2800" b="0" i="1" smtClean="0">
                          <a:latin typeface="Cambria Math" panose="02040503050406030204" pitchFamily="18" charset="0"/>
                        </a:rPr>
                        <m:t> </m:t>
                      </m:r>
                      <m:r>
                        <a:rPr lang="en-US" sz="2800" b="0" i="1" smtClean="0">
                          <a:latin typeface="Cambria Math" panose="02040503050406030204" pitchFamily="18" charset="0"/>
                        </a:rPr>
                        <m:t>𝑑𝑒𝑛𝑠𝑖𝑡𝑦</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𝑟𝑎𝑡𝑒</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6 </m:t>
                          </m:r>
                          <m:r>
                            <a:rPr lang="en-US" sz="2800" b="0" i="1" smtClean="0">
                              <a:latin typeface="Cambria Math" panose="02040503050406030204" pitchFamily="18" charset="0"/>
                            </a:rPr>
                            <m:t>𝑒𝑣𝑒𝑛𝑡𝑠</m:t>
                          </m:r>
                        </m:num>
                        <m:den>
                          <m:r>
                            <a:rPr lang="en-US" sz="2800" b="0" i="1" smtClean="0">
                              <a:latin typeface="Cambria Math" panose="02040503050406030204" pitchFamily="18" charset="0"/>
                            </a:rPr>
                            <m:t>9.583 </m:t>
                          </m:r>
                          <m:r>
                            <a:rPr lang="en-US" sz="2800" b="0" i="1" smtClean="0">
                              <a:latin typeface="Cambria Math" panose="02040503050406030204" pitchFamily="18" charset="0"/>
                            </a:rPr>
                            <m:t>𝑦𝑒𝑎𝑟𝑠</m:t>
                          </m:r>
                        </m:den>
                      </m:f>
                      <m:r>
                        <a:rPr lang="en-US" sz="2800" b="0" i="1" smtClean="0">
                          <a:latin typeface="Cambria Math" panose="02040503050406030204" pitchFamily="18" charset="0"/>
                        </a:rPr>
                        <m:t>=0.63 </m:t>
                      </m:r>
                      <m:r>
                        <a:rPr lang="en-US" sz="2800" b="0" i="1" smtClean="0">
                          <a:latin typeface="Cambria Math" panose="02040503050406030204" pitchFamily="18" charset="0"/>
                        </a:rPr>
                        <m:t>𝑝𝑒𝑟</m:t>
                      </m:r>
                      <m:r>
                        <a:rPr lang="en-US" sz="2800" b="0" i="1" smtClean="0">
                          <a:latin typeface="Cambria Math" panose="02040503050406030204" pitchFamily="18" charset="0"/>
                        </a:rPr>
                        <m:t> </m:t>
                      </m:r>
                      <m:r>
                        <a:rPr lang="en-US" sz="2800" b="0" i="1" smtClean="0">
                          <a:latin typeface="Cambria Math" panose="02040503050406030204" pitchFamily="18" charset="0"/>
                        </a:rPr>
                        <m:t>𝑝𝑒𝑟𝑠𝑜𝑛</m:t>
                      </m:r>
                      <m:r>
                        <a:rPr lang="en-US" sz="2800" b="0" i="1" smtClean="0">
                          <a:latin typeface="Cambria Math" panose="02040503050406030204" pitchFamily="18" charset="0"/>
                        </a:rPr>
                        <m:t> </m:t>
                      </m:r>
                      <m:r>
                        <a:rPr lang="en-US" sz="2800" b="0" i="1" smtClean="0">
                          <a:latin typeface="Cambria Math" panose="02040503050406030204" pitchFamily="18" charset="0"/>
                        </a:rPr>
                        <m:t>𝑦𝑒𝑎𝑟𝑠</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950410" y="4822301"/>
                <a:ext cx="10409132" cy="88306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95158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normAutofit/>
          </a:bodyPr>
          <a:lstStyle/>
          <a:p>
            <a:r>
              <a:rPr lang="en-US" dirty="0">
                <a:solidFill>
                  <a:srgbClr val="0070C0"/>
                </a:solidFill>
              </a:rPr>
              <a:t>Rates have units (time</a:t>
            </a:r>
            <a:r>
              <a:rPr lang="en-US" baseline="30000" dirty="0">
                <a:solidFill>
                  <a:srgbClr val="0070C0"/>
                </a:solidFill>
              </a:rPr>
              <a:t>-1</a:t>
            </a:r>
            <a:r>
              <a:rPr lang="en-US" dirty="0">
                <a:solidFill>
                  <a:srgbClr val="0070C0"/>
                </a:solidFill>
              </a:rPr>
              <a:t>)</a:t>
            </a:r>
            <a:r>
              <a:rPr lang="en-US" dirty="0"/>
              <a:t>.</a:t>
            </a:r>
          </a:p>
          <a:p>
            <a:r>
              <a:rPr lang="en-US" dirty="0"/>
              <a:t>Proportions (e.g., cumulative incidence) are unitless.</a:t>
            </a:r>
          </a:p>
          <a:p>
            <a:r>
              <a:rPr lang="en-US" dirty="0"/>
              <a:t>As </a:t>
            </a:r>
            <a:r>
              <a:rPr lang="en-US" u="sng" dirty="0"/>
              <a:t>velocity</a:t>
            </a:r>
            <a:r>
              <a:rPr lang="en-US" dirty="0"/>
              <a:t>, </a:t>
            </a:r>
            <a:r>
              <a:rPr lang="en-US" u="sng" dirty="0"/>
              <a:t>rate is an instantaneous concept</a:t>
            </a:r>
            <a:r>
              <a:rPr lang="en-US" dirty="0"/>
              <a:t>. The choice of time unit used to express it is totally arbitrary. Depending on this choice, the value of the rate can range between </a:t>
            </a:r>
            <a:r>
              <a:rPr lang="en-US" b="1" dirty="0"/>
              <a:t>0 and ∞.</a:t>
            </a:r>
          </a:p>
          <a:p>
            <a:pPr lvl="1"/>
            <a:r>
              <a:rPr lang="en-US" dirty="0"/>
              <a:t>E.g.: 0.024 per person-hour = 0.576 per person-day</a:t>
            </a:r>
          </a:p>
          <a:p>
            <a:pPr marL="457200" lvl="1" indent="0">
              <a:buNone/>
            </a:pPr>
            <a:r>
              <a:rPr lang="en-US" dirty="0"/>
              <a:t>				           = 210.2 per person-year</a:t>
            </a:r>
          </a:p>
        </p:txBody>
      </p:sp>
    </p:spTree>
    <p:extLst>
      <p:ext uri="{BB962C8B-B14F-4D97-AF65-F5344CB8AC3E}">
        <p14:creationId xmlns:p14="http://schemas.microsoft.com/office/powerpoint/2010/main" val="3496786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4262" y="1526770"/>
            <a:ext cx="4660022" cy="3588264"/>
          </a:xfrm>
          <a:prstGeom prst="rect">
            <a:avLst/>
          </a:prstGeom>
        </p:spPr>
      </p:pic>
      <p:cxnSp>
        <p:nvCxnSpPr>
          <p:cNvPr id="9" name="Straight Arrow Connector 8"/>
          <p:cNvCxnSpPr/>
          <p:nvPr/>
        </p:nvCxnSpPr>
        <p:spPr>
          <a:xfrm flipV="1">
            <a:off x="4907344" y="1720702"/>
            <a:ext cx="1496651" cy="16002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a:xfrm>
            <a:off x="4907344" y="3404371"/>
            <a:ext cx="1303254" cy="16271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8" name="TextBox 77"/>
          <p:cNvSpPr txBox="1"/>
          <p:nvPr/>
        </p:nvSpPr>
        <p:spPr>
          <a:xfrm>
            <a:off x="141767" y="6345902"/>
            <a:ext cx="5626733"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Rothman, Epidemiology: An Introduction 2</a:t>
            </a:r>
            <a:r>
              <a:rPr lang="en-US" sz="1600" baseline="30000" dirty="0" smtClean="0">
                <a:latin typeface="Arial" panose="020B0604020202020204" pitchFamily="34" charset="0"/>
                <a:cs typeface="Arial" panose="020B0604020202020204" pitchFamily="34" charset="0"/>
              </a:rPr>
              <a:t>nd</a:t>
            </a:r>
            <a:r>
              <a:rPr lang="en-US" sz="1600" dirty="0" smtClean="0">
                <a:latin typeface="Arial" panose="020B0604020202020204" pitchFamily="34" charset="0"/>
                <a:cs typeface="Arial" panose="020B0604020202020204" pitchFamily="34" charset="0"/>
              </a:rPr>
              <a:t> Ed. pp 164-170</a:t>
            </a:r>
            <a:endParaRPr lang="en-US" sz="1600"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a:stretch>
            <a:fillRect/>
          </a:stretch>
        </p:blipFill>
        <p:spPr>
          <a:xfrm>
            <a:off x="6403995" y="175734"/>
            <a:ext cx="5675877" cy="3200400"/>
          </a:xfrm>
          <a:prstGeom prst="rect">
            <a:avLst/>
          </a:prstGeom>
        </p:spPr>
      </p:pic>
      <p:pic>
        <p:nvPicPr>
          <p:cNvPr id="15" name="Picture 14"/>
          <p:cNvPicPr>
            <a:picLocks noChangeAspect="1"/>
          </p:cNvPicPr>
          <p:nvPr/>
        </p:nvPicPr>
        <p:blipFill>
          <a:blip r:embed="rId5"/>
          <a:stretch>
            <a:fillRect/>
          </a:stretch>
        </p:blipFill>
        <p:spPr>
          <a:xfrm>
            <a:off x="6116033" y="3514834"/>
            <a:ext cx="6075967" cy="3200400"/>
          </a:xfrm>
          <a:prstGeom prst="rect">
            <a:avLst/>
          </a:prstGeom>
        </p:spPr>
      </p:pic>
    </p:spTree>
    <p:extLst>
      <p:ext uri="{BB962C8B-B14F-4D97-AF65-F5344CB8AC3E}">
        <p14:creationId xmlns:p14="http://schemas.microsoft.com/office/powerpoint/2010/main" val="30584638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Measures of </a:t>
            </a:r>
            <a:r>
              <a:rPr lang="en-US" u="sng" dirty="0" smtClean="0"/>
              <a:t>association</a:t>
            </a:r>
            <a:r>
              <a:rPr lang="en-US" dirty="0" smtClean="0"/>
              <a:t> </a:t>
            </a:r>
            <a:r>
              <a:rPr lang="en-US" dirty="0"/>
              <a:t>used in a </a:t>
            </a:r>
            <a:r>
              <a:rPr lang="en-US" dirty="0" smtClean="0"/>
              <a:t>cohort study</a:t>
            </a:r>
            <a:endParaRPr lang="en-US" dirty="0"/>
          </a:p>
        </p:txBody>
      </p:sp>
      <p:sp>
        <p:nvSpPr>
          <p:cNvPr id="3" name="Content Placeholder 2"/>
          <p:cNvSpPr>
            <a:spLocks noGrp="1"/>
          </p:cNvSpPr>
          <p:nvPr>
            <p:ph idx="1"/>
          </p:nvPr>
        </p:nvSpPr>
        <p:spPr>
          <a:xfrm>
            <a:off x="389525" y="1304049"/>
            <a:ext cx="11430000" cy="5285351"/>
          </a:xfrm>
        </p:spPr>
        <p:txBody>
          <a:bodyPr>
            <a:noAutofit/>
          </a:bodyPr>
          <a:lstStyle/>
          <a:p>
            <a:pPr>
              <a:spcBef>
                <a:spcPts val="600"/>
              </a:spcBef>
            </a:pPr>
            <a:r>
              <a:rPr lang="en-US" sz="2400" b="1" dirty="0" smtClean="0"/>
              <a:t>Relative differences </a:t>
            </a:r>
          </a:p>
          <a:p>
            <a:pPr lvl="1">
              <a:spcBef>
                <a:spcPts val="600"/>
              </a:spcBef>
            </a:pPr>
            <a:r>
              <a:rPr lang="en-US" sz="1800" b="1" dirty="0" smtClean="0"/>
              <a:t>Risk</a:t>
            </a:r>
            <a:r>
              <a:rPr lang="en-US" sz="1800" dirty="0" smtClean="0"/>
              <a:t> ratio: </a:t>
            </a:r>
            <a:r>
              <a:rPr lang="en-US" sz="1800" dirty="0"/>
              <a:t>ratio of two cumulative </a:t>
            </a:r>
            <a:r>
              <a:rPr lang="en-US" sz="1800" dirty="0" smtClean="0"/>
              <a:t>incidences between exposed and not exposed groups</a:t>
            </a:r>
          </a:p>
          <a:p>
            <a:pPr marL="342900" lvl="1" indent="0">
              <a:spcBef>
                <a:spcPts val="600"/>
              </a:spcBef>
              <a:buNone/>
            </a:pPr>
            <a:r>
              <a:rPr lang="en-US" sz="1800" dirty="0"/>
              <a:t>	</a:t>
            </a:r>
            <a:r>
              <a:rPr lang="en-US" sz="1800" dirty="0" smtClean="0"/>
              <a:t> </a:t>
            </a:r>
            <a:r>
              <a:rPr lang="en-US" sz="1800" dirty="0"/>
              <a:t>-</a:t>
            </a:r>
            <a:r>
              <a:rPr lang="en-US" sz="2400" u="sng" dirty="0">
                <a:solidFill>
                  <a:srgbClr val="0070C0"/>
                </a:solidFill>
              </a:rPr>
              <a:t>Risk ratio </a:t>
            </a:r>
            <a:r>
              <a:rPr lang="en-US" sz="2400" dirty="0">
                <a:solidFill>
                  <a:srgbClr val="0070C0"/>
                </a:solidFill>
              </a:rPr>
              <a:t>of cumulative incidence (CIR) </a:t>
            </a:r>
            <a:r>
              <a:rPr lang="en-US" sz="2400" dirty="0" smtClean="0">
                <a:solidFill>
                  <a:srgbClr val="0070C0"/>
                </a:solidFill>
              </a:rPr>
              <a:t>= [a / N</a:t>
            </a:r>
            <a:r>
              <a:rPr lang="en-US" sz="2400" baseline="-25000" dirty="0" smtClean="0">
                <a:solidFill>
                  <a:srgbClr val="0070C0"/>
                </a:solidFill>
              </a:rPr>
              <a:t>1</a:t>
            </a:r>
            <a:r>
              <a:rPr lang="en-US" sz="2400" dirty="0" smtClean="0">
                <a:solidFill>
                  <a:srgbClr val="0070C0"/>
                </a:solidFill>
              </a:rPr>
              <a:t>] / [c / N</a:t>
            </a:r>
            <a:r>
              <a:rPr lang="en-US" sz="2400" baseline="-25000" dirty="0" smtClean="0">
                <a:solidFill>
                  <a:srgbClr val="0070C0"/>
                </a:solidFill>
              </a:rPr>
              <a:t>0</a:t>
            </a:r>
            <a:r>
              <a:rPr lang="en-US" sz="2400" dirty="0" smtClean="0">
                <a:solidFill>
                  <a:srgbClr val="0070C0"/>
                </a:solidFill>
              </a:rPr>
              <a:t>]</a:t>
            </a:r>
          </a:p>
          <a:p>
            <a:pPr lvl="1">
              <a:spcBef>
                <a:spcPts val="600"/>
              </a:spcBef>
            </a:pPr>
            <a:r>
              <a:rPr lang="en-US" sz="1800" b="1" dirty="0" smtClean="0"/>
              <a:t>Rate</a:t>
            </a:r>
            <a:r>
              <a:rPr lang="en-US" sz="1800" dirty="0" smtClean="0"/>
              <a:t> ratio: ratio of two incidence densities or incidence rates </a:t>
            </a:r>
          </a:p>
          <a:p>
            <a:pPr marL="342900" lvl="1" indent="0">
              <a:spcBef>
                <a:spcPts val="600"/>
              </a:spcBef>
              <a:buNone/>
            </a:pPr>
            <a:r>
              <a:rPr lang="en-US" sz="1800" dirty="0"/>
              <a:t>	</a:t>
            </a:r>
            <a:r>
              <a:rPr lang="en-US" sz="1800" dirty="0" smtClean="0"/>
              <a:t>– </a:t>
            </a:r>
            <a:r>
              <a:rPr lang="en-US" sz="2400" u="sng" dirty="0">
                <a:solidFill>
                  <a:srgbClr val="0070C0"/>
                </a:solidFill>
              </a:rPr>
              <a:t>Rate ratio </a:t>
            </a:r>
            <a:r>
              <a:rPr lang="en-US" sz="2400" dirty="0">
                <a:solidFill>
                  <a:srgbClr val="0070C0"/>
                </a:solidFill>
              </a:rPr>
              <a:t>of incidence rate (IRR) </a:t>
            </a:r>
            <a:r>
              <a:rPr lang="en-US" sz="2400" dirty="0" smtClean="0">
                <a:solidFill>
                  <a:srgbClr val="0070C0"/>
                </a:solidFill>
              </a:rPr>
              <a:t>= [a / PT</a:t>
            </a:r>
            <a:r>
              <a:rPr lang="en-US" sz="2400" baseline="-25000" dirty="0" smtClean="0">
                <a:solidFill>
                  <a:srgbClr val="0070C0"/>
                </a:solidFill>
              </a:rPr>
              <a:t>1</a:t>
            </a:r>
            <a:r>
              <a:rPr lang="en-US" sz="2400" dirty="0" smtClean="0">
                <a:solidFill>
                  <a:srgbClr val="0070C0"/>
                </a:solidFill>
              </a:rPr>
              <a:t> ] / [c / PT</a:t>
            </a:r>
            <a:r>
              <a:rPr lang="en-US" sz="2400" baseline="-25000" dirty="0" smtClean="0">
                <a:solidFill>
                  <a:srgbClr val="0070C0"/>
                </a:solidFill>
              </a:rPr>
              <a:t>0</a:t>
            </a:r>
            <a:r>
              <a:rPr lang="en-US" sz="2400" dirty="0" smtClean="0">
                <a:solidFill>
                  <a:srgbClr val="0070C0"/>
                </a:solidFill>
              </a:rPr>
              <a:t>]  </a:t>
            </a:r>
            <a:endParaRPr lang="en-US" sz="2400" dirty="0">
              <a:solidFill>
                <a:srgbClr val="0070C0"/>
              </a:solidFill>
            </a:endParaRPr>
          </a:p>
          <a:p>
            <a:pPr lvl="1">
              <a:spcBef>
                <a:spcPts val="600"/>
              </a:spcBef>
            </a:pPr>
            <a:r>
              <a:rPr lang="en-US" sz="1800" dirty="0"/>
              <a:t>Odds </a:t>
            </a:r>
            <a:r>
              <a:rPr lang="en-US" sz="1800" dirty="0" smtClean="0"/>
              <a:t>ratios</a:t>
            </a:r>
            <a:r>
              <a:rPr lang="en-US" sz="1800" dirty="0"/>
              <a:t>: ratio of two </a:t>
            </a:r>
            <a:r>
              <a:rPr lang="en-US" sz="1800" dirty="0" smtClean="0"/>
              <a:t>odds</a:t>
            </a:r>
          </a:p>
          <a:p>
            <a:pPr lvl="1">
              <a:spcBef>
                <a:spcPts val="600"/>
              </a:spcBef>
            </a:pPr>
            <a:r>
              <a:rPr lang="en-US" sz="1800" dirty="0" smtClean="0"/>
              <a:t>A measure of the </a:t>
            </a:r>
            <a:r>
              <a:rPr lang="en-US" sz="1800" b="1" dirty="0" smtClean="0"/>
              <a:t>strength of the association </a:t>
            </a:r>
            <a:r>
              <a:rPr lang="en-US" sz="1800" dirty="0" smtClean="0"/>
              <a:t>between a factor and an outcome</a:t>
            </a:r>
          </a:p>
          <a:p>
            <a:pPr>
              <a:spcBef>
                <a:spcPts val="600"/>
              </a:spcBef>
            </a:pPr>
            <a:r>
              <a:rPr lang="en-US" sz="3600" dirty="0" smtClean="0"/>
              <a:t>Also </a:t>
            </a:r>
            <a:r>
              <a:rPr lang="en-US" sz="3600" dirty="0"/>
              <a:t>applies to other related association measures</a:t>
            </a:r>
          </a:p>
          <a:p>
            <a:pPr lvl="1">
              <a:spcBef>
                <a:spcPts val="600"/>
              </a:spcBef>
            </a:pPr>
            <a:r>
              <a:rPr lang="en-US" sz="2800" dirty="0" smtClean="0">
                <a:solidFill>
                  <a:srgbClr val="0070C0"/>
                </a:solidFill>
              </a:rPr>
              <a:t> </a:t>
            </a:r>
            <a:r>
              <a:rPr lang="en-US" sz="2800" dirty="0" smtClean="0"/>
              <a:t>Hazard ratio</a:t>
            </a:r>
          </a:p>
          <a:p>
            <a:pPr>
              <a:spcBef>
                <a:spcPts val="600"/>
              </a:spcBef>
            </a:pPr>
            <a:r>
              <a:rPr lang="en-US" sz="2400" dirty="0" smtClean="0"/>
              <a:t>Absolute risk difference </a:t>
            </a:r>
            <a:r>
              <a:rPr lang="en-US" sz="2400" dirty="0"/>
              <a:t>(attributable risk) between two incidence </a:t>
            </a:r>
            <a:r>
              <a:rPr lang="en-US" sz="2400" dirty="0" smtClean="0"/>
              <a:t>probabilities</a:t>
            </a:r>
          </a:p>
          <a:p>
            <a:pPr marL="573088" indent="-231775">
              <a:spcBef>
                <a:spcPts val="600"/>
              </a:spcBef>
              <a:buNone/>
            </a:pPr>
            <a:r>
              <a:rPr lang="en-US" sz="2400" dirty="0" smtClean="0"/>
              <a:t>- </a:t>
            </a:r>
            <a:r>
              <a:rPr lang="en-US" sz="1800" dirty="0" smtClean="0"/>
              <a:t>A measure of </a:t>
            </a:r>
            <a:r>
              <a:rPr lang="en-US" sz="1800" b="1" dirty="0" smtClean="0"/>
              <a:t>the public health impact of the risk factor</a:t>
            </a:r>
            <a:r>
              <a:rPr lang="en-US" sz="1800" dirty="0" smtClean="0"/>
              <a:t>, and it focuses on the number of cases that could potentially be prevented by eliminating the risk factor </a:t>
            </a:r>
            <a:endParaRPr lang="en-US" sz="1800" dirty="0"/>
          </a:p>
          <a:p>
            <a:pPr>
              <a:lnSpc>
                <a:spcPct val="120000"/>
              </a:lnSpc>
              <a:spcBef>
                <a:spcPts val="600"/>
              </a:spcBef>
            </a:pPr>
            <a:endParaRPr lang="en-US" sz="2400" dirty="0"/>
          </a:p>
        </p:txBody>
      </p:sp>
    </p:spTree>
    <p:extLst>
      <p:ext uri="{BB962C8B-B14F-4D97-AF65-F5344CB8AC3E}">
        <p14:creationId xmlns:p14="http://schemas.microsoft.com/office/powerpoint/2010/main" val="40773122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(1-alpha)%</a:t>
            </a:r>
            <a:r>
              <a:rPr lang="en-US" dirty="0"/>
              <a:t>Confidence</a:t>
            </a:r>
            <a:r>
              <a:rPr lang="en-US" dirty="0" smtClean="0"/>
              <a:t> Interval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6357" y="1278903"/>
                <a:ext cx="11256335" cy="4864435"/>
              </a:xfrm>
            </p:spPr>
            <p:txBody>
              <a:bodyPr>
                <a:normAutofit fontScale="92500" lnSpcReduction="10000"/>
              </a:bodyPr>
              <a:lstStyle/>
              <a:p>
                <a:pPr>
                  <a:lnSpc>
                    <a:spcPct val="120000"/>
                  </a:lnSpc>
                  <a:spcBef>
                    <a:spcPts val="600"/>
                  </a:spcBef>
                </a:pPr>
                <a:r>
                  <a:rPr lang="en-US" dirty="0" smtClean="0"/>
                  <a:t>Desired z values for  90%, 95%, or 99%CI: 1.645, </a:t>
                </a:r>
                <a:r>
                  <a:rPr lang="en-US" dirty="0" smtClean="0">
                    <a:solidFill>
                      <a:srgbClr val="0070C0"/>
                    </a:solidFill>
                  </a:rPr>
                  <a:t>1.96</a:t>
                </a:r>
                <a:r>
                  <a:rPr lang="en-US" dirty="0" smtClean="0"/>
                  <a:t>, or 2.576</a:t>
                </a:r>
                <a:endParaRPr lang="en-US" dirty="0"/>
              </a:p>
              <a:p>
                <a:pPr>
                  <a:lnSpc>
                    <a:spcPct val="120000"/>
                  </a:lnSpc>
                  <a:spcBef>
                    <a:spcPts val="600"/>
                  </a:spcBef>
                </a:pPr>
                <a:r>
                  <a:rPr lang="en-US" dirty="0" smtClean="0"/>
                  <a:t>Risk ratio of cumulative incidence (CIR) = </a:t>
                </a:r>
                <a:r>
                  <a:rPr lang="en-US" dirty="0" smtClean="0">
                    <a:solidFill>
                      <a:srgbClr val="0070C0"/>
                    </a:solidFill>
                  </a:rPr>
                  <a:t>[</a:t>
                </a:r>
                <a:r>
                  <a:rPr lang="en-US" dirty="0">
                    <a:solidFill>
                      <a:srgbClr val="0070C0"/>
                    </a:solidFill>
                  </a:rPr>
                  <a:t>a / N</a:t>
                </a:r>
                <a:r>
                  <a:rPr lang="en-US" baseline="-25000" dirty="0">
                    <a:solidFill>
                      <a:srgbClr val="0070C0"/>
                    </a:solidFill>
                  </a:rPr>
                  <a:t>1</a:t>
                </a:r>
                <a:r>
                  <a:rPr lang="en-US" dirty="0">
                    <a:solidFill>
                      <a:srgbClr val="0070C0"/>
                    </a:solidFill>
                  </a:rPr>
                  <a:t>] / [c / N</a:t>
                </a:r>
                <a:r>
                  <a:rPr lang="en-US" baseline="-25000" dirty="0">
                    <a:solidFill>
                      <a:srgbClr val="0070C0"/>
                    </a:solidFill>
                  </a:rPr>
                  <a:t>0</a:t>
                </a:r>
                <a:r>
                  <a:rPr lang="en-US" dirty="0">
                    <a:solidFill>
                      <a:srgbClr val="0070C0"/>
                    </a:solidFill>
                  </a:rPr>
                  <a:t>]</a:t>
                </a:r>
              </a:p>
              <a:p>
                <a:pPr marL="0" indent="0">
                  <a:lnSpc>
                    <a:spcPct val="120000"/>
                  </a:lnSpc>
                  <a:spcBef>
                    <a:spcPts val="600"/>
                  </a:spcBef>
                  <a:buNone/>
                </a:pPr>
                <a:r>
                  <a:rPr lang="en-US" i="1" dirty="0" smtClean="0">
                    <a:solidFill>
                      <a:srgbClr val="0070C0"/>
                    </a:solidFill>
                    <a:sym typeface="Wingdings" panose="05000000000000000000" pitchFamily="2" charset="2"/>
                  </a:rPr>
                  <a:t>- </a:t>
                </a:r>
                <a:r>
                  <a:rPr lang="en-US" i="1" dirty="0" smtClean="0">
                    <a:sym typeface="Wingdings" panose="05000000000000000000" pitchFamily="2" charset="2"/>
                  </a:rPr>
                  <a:t>95%CI </a:t>
                </a:r>
                <a:r>
                  <a:rPr lang="en-US" i="1" dirty="0">
                    <a:sym typeface="Wingdings" panose="05000000000000000000" pitchFamily="2" charset="2"/>
                  </a:rPr>
                  <a:t>for </a:t>
                </a:r>
                <a:r>
                  <a:rPr lang="en-US" i="1" dirty="0" smtClean="0">
                    <a:sym typeface="Wingdings" panose="05000000000000000000" pitchFamily="2" charset="2"/>
                  </a:rPr>
                  <a:t>CIR</a:t>
                </a:r>
                <a:endParaRPr lang="en-US" i="1" dirty="0" smtClean="0">
                  <a:latin typeface="Cambria Math" panose="02040503050406030204" pitchFamily="18" charset="0"/>
                  <a:sym typeface="Wingdings" panose="05000000000000000000" pitchFamily="2" charset="2"/>
                </a:endParaRPr>
              </a:p>
              <a:p>
                <a:pPr marL="0" indent="0">
                  <a:lnSpc>
                    <a:spcPct val="120000"/>
                  </a:lnSpc>
                  <a:spcBef>
                    <a:spcPts val="600"/>
                  </a:spcBef>
                  <a:buNone/>
                </a:pPr>
                <a14:m>
                  <m:oMath xmlns:m="http://schemas.openxmlformats.org/officeDocument/2006/math">
                    <m:r>
                      <a:rPr lang="en-US" i="1">
                        <a:latin typeface="Cambria Math" panose="02040503050406030204" pitchFamily="18" charset="0"/>
                        <a:sym typeface="Wingdings" panose="05000000000000000000" pitchFamily="2" charset="2"/>
                      </a:rPr>
                      <m:t>𝑒𝑥𝑝</m:t>
                    </m:r>
                    <m:d>
                      <m:dPr>
                        <m:begChr m:val="{"/>
                        <m:endChr m:val="}"/>
                        <m:ctrlPr>
                          <a:rPr lang="en-US" i="1">
                            <a:latin typeface="Cambria Math" panose="02040503050406030204" pitchFamily="18" charset="0"/>
                            <a:sym typeface="Wingdings" panose="05000000000000000000" pitchFamily="2" charset="2"/>
                          </a:rPr>
                        </m:ctrlPr>
                      </m:dPr>
                      <m:e>
                        <m:r>
                          <a:rPr lang="en-US" i="1" smtClean="0">
                            <a:solidFill>
                              <a:schemeClr val="accent6">
                                <a:lumMod val="75000"/>
                              </a:schemeClr>
                            </a:solidFill>
                            <a:latin typeface="Cambria Math" panose="02040503050406030204" pitchFamily="18" charset="0"/>
                            <a:sym typeface="Wingdings" panose="05000000000000000000" pitchFamily="2" charset="2"/>
                          </a:rPr>
                          <m:t>𝑙𝑜𝑔</m:t>
                        </m:r>
                        <m:r>
                          <a:rPr lang="en-US" b="0" i="1" smtClean="0">
                            <a:latin typeface="Cambria Math" panose="02040503050406030204" pitchFamily="18" charset="0"/>
                            <a:sym typeface="Wingdings" panose="05000000000000000000" pitchFamily="2" charset="2"/>
                          </a:rPr>
                          <m:t>𝐶𝐼𝑅</m:t>
                        </m:r>
                        <m:r>
                          <a:rPr lang="en-US" i="1">
                            <a:latin typeface="Cambria Math" panose="02040503050406030204" pitchFamily="18" charset="0"/>
                            <a:sym typeface="Wingdings" panose="05000000000000000000" pitchFamily="2" charset="2"/>
                          </a:rPr>
                          <m:t> ±</m:t>
                        </m:r>
                        <m:r>
                          <a:rPr lang="en-US" i="1" smtClean="0">
                            <a:solidFill>
                              <a:schemeClr val="tx1"/>
                            </a:solidFill>
                            <a:latin typeface="Cambria Math" panose="02040503050406030204" pitchFamily="18" charset="0"/>
                            <a:sym typeface="Wingdings" panose="05000000000000000000" pitchFamily="2" charset="2"/>
                          </a:rPr>
                          <m:t>1.96</m:t>
                        </m:r>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𝑆𝐸</m:t>
                        </m:r>
                        <m:r>
                          <a:rPr lang="en-US" b="0" i="1" smtClean="0">
                            <a:latin typeface="Cambria Math" panose="02040503050406030204" pitchFamily="18" charset="0"/>
                            <a:ea typeface="Cambria Math" panose="02040503050406030204" pitchFamily="18" charset="0"/>
                            <a:sym typeface="Wingdings" panose="05000000000000000000" pitchFamily="2" charset="2"/>
                          </a:rPr>
                          <m:t> (</m:t>
                        </m:r>
                        <m:func>
                          <m:func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ea typeface="Cambria Math" panose="02040503050406030204" pitchFamily="18" charset="0"/>
                                <a:sym typeface="Wingdings" panose="05000000000000000000" pitchFamily="2" charset="2"/>
                              </a:rPr>
                              <m:t>log</m:t>
                            </m:r>
                          </m:fName>
                          <m:e>
                            <m:r>
                              <a:rPr lang="en-US" b="0" i="1" smtClean="0">
                                <a:latin typeface="Cambria Math" panose="02040503050406030204" pitchFamily="18" charset="0"/>
                                <a:ea typeface="Cambria Math" panose="02040503050406030204" pitchFamily="18" charset="0"/>
                                <a:sym typeface="Wingdings" panose="05000000000000000000" pitchFamily="2" charset="2"/>
                              </a:rPr>
                              <m:t>𝐶𝐼𝑅</m:t>
                            </m:r>
                            <m:r>
                              <a:rPr lang="en-US" b="0" i="1" smtClean="0">
                                <a:latin typeface="Cambria Math" panose="02040503050406030204" pitchFamily="18" charset="0"/>
                                <a:ea typeface="Cambria Math" panose="02040503050406030204" pitchFamily="18" charset="0"/>
                                <a:sym typeface="Wingdings" panose="05000000000000000000" pitchFamily="2" charset="2"/>
                              </a:rPr>
                              <m:t>)</m:t>
                            </m:r>
                          </m:e>
                        </m:func>
                      </m:e>
                    </m:d>
                    <m:r>
                      <a:rPr lang="en-US" b="0" i="0" smtClean="0">
                        <a:latin typeface="Cambria Math" panose="02040503050406030204" pitchFamily="18" charset="0"/>
                        <a:ea typeface="Cambria Math" panose="02040503050406030204" pitchFamily="18" charset="0"/>
                        <a:sym typeface="Wingdings" panose="05000000000000000000" pitchFamily="2" charset="2"/>
                      </a:rPr>
                      <m:t>, </m:t>
                    </m:r>
                  </m:oMath>
                </a14:m>
                <a:r>
                  <a:rPr lang="en-US" sz="2400" dirty="0" smtClean="0">
                    <a:sym typeface="Wingdings" panose="05000000000000000000" pitchFamily="2" charset="2"/>
                  </a:rPr>
                  <a:t>where </a:t>
                </a:r>
                <a:r>
                  <a:rPr lang="en-US" sz="2400" dirty="0">
                    <a:sym typeface="Wingdings" panose="05000000000000000000" pitchFamily="2" charset="2"/>
                  </a:rPr>
                  <a:t>SE(log </a:t>
                </a:r>
                <a:r>
                  <a:rPr lang="en-US" sz="2400" dirty="0" smtClean="0">
                    <a:sym typeface="Wingdings" panose="05000000000000000000" pitchFamily="2" charset="2"/>
                  </a:rPr>
                  <a:t>CIR) </a:t>
                </a:r>
                <a:r>
                  <a:rPr lang="en-US" sz="2400" dirty="0">
                    <a:sym typeface="Wingdings" panose="05000000000000000000" pitchFamily="2" charset="2"/>
                  </a:rPr>
                  <a:t>= </a:t>
                </a:r>
                <a14:m>
                  <m:oMath xmlns:m="http://schemas.openxmlformats.org/officeDocument/2006/math">
                    <m:rad>
                      <m:radPr>
                        <m:degHide m:val="on"/>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num>
                          <m:den>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𝑎</m:t>
                            </m:r>
                          </m:den>
                        </m:f>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f>
                          <m:f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num>
                          <m:den>
                            <m:sSub>
                              <m:sSub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sub>
                            </m:sSub>
                          </m:den>
                        </m:f>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f>
                          <m:f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num>
                          <m:den>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𝑐</m:t>
                            </m:r>
                          </m:den>
                        </m:f>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f>
                          <m:f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num>
                          <m:den>
                            <m:sSub>
                              <m:sSub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0</m:t>
                                </m:r>
                              </m:sub>
                            </m:sSub>
                          </m:den>
                        </m:f>
                      </m:e>
                    </m:rad>
                  </m:oMath>
                </a14:m>
                <a:r>
                  <a:rPr lang="en-US" dirty="0" smtClean="0">
                    <a:ea typeface="Cambria Math" panose="02040503050406030204" pitchFamily="18" charset="0"/>
                    <a:sym typeface="Wingdings" panose="05000000000000000000" pitchFamily="2" charset="2"/>
                  </a:rPr>
                  <a:t> </a:t>
                </a:r>
              </a:p>
              <a:p>
                <a:pPr>
                  <a:lnSpc>
                    <a:spcPct val="120000"/>
                  </a:lnSpc>
                  <a:spcBef>
                    <a:spcPts val="600"/>
                  </a:spcBef>
                </a:pPr>
                <a:endParaRPr lang="en-US" sz="1000" dirty="0" smtClean="0"/>
              </a:p>
              <a:p>
                <a:pPr>
                  <a:lnSpc>
                    <a:spcPct val="120000"/>
                  </a:lnSpc>
                  <a:spcBef>
                    <a:spcPts val="600"/>
                  </a:spcBef>
                </a:pPr>
                <a:r>
                  <a:rPr lang="en-US" dirty="0" smtClean="0"/>
                  <a:t>Rate </a:t>
                </a:r>
                <a:r>
                  <a:rPr lang="en-US" dirty="0"/>
                  <a:t>ratio of </a:t>
                </a:r>
                <a:r>
                  <a:rPr lang="en-US" dirty="0" smtClean="0"/>
                  <a:t>incidence rate (IRR) = </a:t>
                </a:r>
                <a:r>
                  <a:rPr lang="en-US" dirty="0" smtClean="0">
                    <a:solidFill>
                      <a:srgbClr val="0070C0"/>
                    </a:solidFill>
                  </a:rPr>
                  <a:t>[</a:t>
                </a:r>
                <a:r>
                  <a:rPr lang="en-US" dirty="0">
                    <a:solidFill>
                      <a:srgbClr val="0070C0"/>
                    </a:solidFill>
                  </a:rPr>
                  <a:t>a / PT</a:t>
                </a:r>
                <a:r>
                  <a:rPr lang="en-US" baseline="-25000" dirty="0">
                    <a:solidFill>
                      <a:srgbClr val="0070C0"/>
                    </a:solidFill>
                  </a:rPr>
                  <a:t>1</a:t>
                </a:r>
                <a:r>
                  <a:rPr lang="en-US" dirty="0">
                    <a:solidFill>
                      <a:srgbClr val="0070C0"/>
                    </a:solidFill>
                  </a:rPr>
                  <a:t> ] / [c / PT</a:t>
                </a:r>
                <a:r>
                  <a:rPr lang="en-US" baseline="-25000" dirty="0">
                    <a:solidFill>
                      <a:srgbClr val="0070C0"/>
                    </a:solidFill>
                  </a:rPr>
                  <a:t>0</a:t>
                </a:r>
                <a:r>
                  <a:rPr lang="en-US" dirty="0">
                    <a:solidFill>
                      <a:srgbClr val="0070C0"/>
                    </a:solidFill>
                  </a:rPr>
                  <a:t>] </a:t>
                </a:r>
                <a:endParaRPr lang="en-US" dirty="0"/>
              </a:p>
              <a:p>
                <a:pPr marL="0" indent="0">
                  <a:lnSpc>
                    <a:spcPct val="120000"/>
                  </a:lnSpc>
                  <a:spcBef>
                    <a:spcPts val="600"/>
                  </a:spcBef>
                  <a:buNone/>
                </a:pPr>
                <a:r>
                  <a:rPr lang="en-US" i="1" dirty="0" smtClean="0">
                    <a:solidFill>
                      <a:srgbClr val="0070C0"/>
                    </a:solidFill>
                    <a:sym typeface="Wingdings" panose="05000000000000000000" pitchFamily="2" charset="2"/>
                  </a:rPr>
                  <a:t>- </a:t>
                </a:r>
                <a:r>
                  <a:rPr lang="en-US" i="1" dirty="0" smtClean="0">
                    <a:sym typeface="Wingdings" panose="05000000000000000000" pitchFamily="2" charset="2"/>
                  </a:rPr>
                  <a:t>95%CI </a:t>
                </a:r>
                <a:r>
                  <a:rPr lang="en-US" i="1" dirty="0">
                    <a:sym typeface="Wingdings" panose="05000000000000000000" pitchFamily="2" charset="2"/>
                  </a:rPr>
                  <a:t>for </a:t>
                </a:r>
                <a:r>
                  <a:rPr lang="en-US" i="1" dirty="0" smtClean="0">
                    <a:sym typeface="Wingdings" panose="05000000000000000000" pitchFamily="2" charset="2"/>
                  </a:rPr>
                  <a:t>IRR</a:t>
                </a:r>
                <a:endParaRPr lang="en-US" i="1" dirty="0">
                  <a:sym typeface="Wingdings" panose="05000000000000000000" pitchFamily="2" charset="2"/>
                </a:endParaRPr>
              </a:p>
              <a:p>
                <a:pPr marL="0" indent="0">
                  <a:lnSpc>
                    <a:spcPct val="120000"/>
                  </a:lnSpc>
                  <a:spcBef>
                    <a:spcPts val="600"/>
                  </a:spcBef>
                  <a:buNone/>
                </a:pPr>
                <a14:m>
                  <m:oMath xmlns:m="http://schemas.openxmlformats.org/officeDocument/2006/math">
                    <m:r>
                      <a:rPr lang="en-US" i="1">
                        <a:latin typeface="Cambria Math" panose="02040503050406030204" pitchFamily="18" charset="0"/>
                        <a:sym typeface="Wingdings" panose="05000000000000000000" pitchFamily="2" charset="2"/>
                      </a:rPr>
                      <m:t>𝑒𝑥𝑝</m:t>
                    </m:r>
                    <m:d>
                      <m:dPr>
                        <m:begChr m:val="{"/>
                        <m:endChr m:val="}"/>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𝑙𝑜𝑔</m:t>
                        </m:r>
                        <m:r>
                          <a:rPr lang="en-US" b="0" i="1" smtClean="0">
                            <a:latin typeface="Cambria Math" panose="02040503050406030204" pitchFamily="18" charset="0"/>
                            <a:sym typeface="Wingdings" panose="05000000000000000000" pitchFamily="2" charset="2"/>
                          </a:rPr>
                          <m:t>𝐼𝑅𝑅</m:t>
                        </m:r>
                        <m:r>
                          <a:rPr lang="en-US" i="1">
                            <a:latin typeface="Cambria Math" panose="02040503050406030204" pitchFamily="18" charset="0"/>
                            <a:sym typeface="Wingdings" panose="05000000000000000000" pitchFamily="2" charset="2"/>
                          </a:rPr>
                          <m:t> ±</m:t>
                        </m:r>
                        <m:r>
                          <a:rPr lang="en-US" i="1" smtClean="0">
                            <a:solidFill>
                              <a:schemeClr val="tx1"/>
                            </a:solidFill>
                            <a:latin typeface="Cambria Math" panose="02040503050406030204" pitchFamily="18" charset="0"/>
                            <a:sym typeface="Wingdings" panose="05000000000000000000" pitchFamily="2" charset="2"/>
                          </a:rPr>
                          <m:t>1.96</m:t>
                        </m:r>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ea typeface="Cambria Math" panose="02040503050406030204" pitchFamily="18" charset="0"/>
                            <a:sym typeface="Wingdings" panose="05000000000000000000" pitchFamily="2" charset="2"/>
                          </a:rPr>
                          <m:t>𝑆𝐸</m:t>
                        </m:r>
                        <m:r>
                          <a:rPr lang="en-US" i="1">
                            <a:latin typeface="Cambria Math" panose="02040503050406030204" pitchFamily="18" charset="0"/>
                            <a:ea typeface="Cambria Math" panose="02040503050406030204" pitchFamily="18" charset="0"/>
                            <a:sym typeface="Wingdings" panose="05000000000000000000" pitchFamily="2" charset="2"/>
                          </a:rPr>
                          <m:t> (</m:t>
                        </m:r>
                        <m:func>
                          <m:funcPr>
                            <m:ctrlPr>
                              <a:rPr lang="en-US" i="1">
                                <a:latin typeface="Cambria Math" panose="02040503050406030204" pitchFamily="18" charset="0"/>
                                <a:ea typeface="Cambria Math" panose="02040503050406030204" pitchFamily="18" charset="0"/>
                                <a:sym typeface="Wingdings" panose="05000000000000000000" pitchFamily="2" charset="2"/>
                              </a:rPr>
                            </m:ctrlPr>
                          </m:funcPr>
                          <m:fName>
                            <m:r>
                              <m:rPr>
                                <m:sty m:val="p"/>
                              </m:rPr>
                              <a:rPr lang="en-US">
                                <a:latin typeface="Cambria Math" panose="02040503050406030204" pitchFamily="18" charset="0"/>
                                <a:ea typeface="Cambria Math" panose="02040503050406030204" pitchFamily="18" charset="0"/>
                                <a:sym typeface="Wingdings" panose="05000000000000000000" pitchFamily="2" charset="2"/>
                              </a:rPr>
                              <m:t>log</m:t>
                            </m:r>
                          </m:fName>
                          <m:e>
                            <m:r>
                              <a:rPr lang="en-US" b="0" i="1" smtClean="0">
                                <a:latin typeface="Cambria Math" panose="02040503050406030204" pitchFamily="18" charset="0"/>
                                <a:ea typeface="Cambria Math" panose="02040503050406030204" pitchFamily="18" charset="0"/>
                                <a:sym typeface="Wingdings" panose="05000000000000000000" pitchFamily="2" charset="2"/>
                              </a:rPr>
                              <m:t>𝐼𝑅𝑅</m:t>
                            </m:r>
                            <m:r>
                              <a:rPr lang="en-US" i="1">
                                <a:latin typeface="Cambria Math" panose="02040503050406030204" pitchFamily="18" charset="0"/>
                                <a:ea typeface="Cambria Math" panose="02040503050406030204" pitchFamily="18" charset="0"/>
                                <a:sym typeface="Wingdings" panose="05000000000000000000" pitchFamily="2" charset="2"/>
                              </a:rPr>
                              <m:t>)</m:t>
                            </m:r>
                          </m:e>
                        </m:func>
                      </m:e>
                    </m:d>
                    <m:r>
                      <a:rPr lang="en-US">
                        <a:latin typeface="Cambria Math" panose="02040503050406030204" pitchFamily="18" charset="0"/>
                        <a:ea typeface="Cambria Math" panose="02040503050406030204" pitchFamily="18" charset="0"/>
                        <a:sym typeface="Wingdings" panose="05000000000000000000" pitchFamily="2" charset="2"/>
                      </a:rPr>
                      <m:t>, </m:t>
                    </m:r>
                  </m:oMath>
                </a14:m>
                <a:r>
                  <a:rPr lang="en-US" sz="2400" dirty="0">
                    <a:sym typeface="Wingdings" panose="05000000000000000000" pitchFamily="2" charset="2"/>
                  </a:rPr>
                  <a:t>where SE(log </a:t>
                </a:r>
                <a:r>
                  <a:rPr lang="en-US" sz="2400" dirty="0" smtClean="0">
                    <a:sym typeface="Wingdings" panose="05000000000000000000" pitchFamily="2" charset="2"/>
                  </a:rPr>
                  <a:t>IRR) </a:t>
                </a:r>
                <a:r>
                  <a:rPr lang="en-US" sz="2400" dirty="0">
                    <a:sym typeface="Wingdings" panose="05000000000000000000" pitchFamily="2" charset="2"/>
                  </a:rPr>
                  <a:t>= </a:t>
                </a:r>
                <a14:m>
                  <m:oMath xmlns:m="http://schemas.openxmlformats.org/officeDocument/2006/math">
                    <m:rad>
                      <m:radPr>
                        <m:degHide m:val="on"/>
                        <m:ctrlPr>
                          <a:rPr lang="en-US"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1</m:t>
                            </m:r>
                          </m:num>
                          <m:den>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m:t>
                            </m:r>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𝑎</m:t>
                            </m:r>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m:t>
                            </m:r>
                          </m:den>
                        </m:f>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 </m:t>
                        </m:r>
                        <m:f>
                          <m:fPr>
                            <m:ctrlP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1</m:t>
                            </m:r>
                          </m:num>
                          <m:den>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m:t>
                            </m:r>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𝑐</m:t>
                            </m:r>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m:t>
                            </m:r>
                          </m:den>
                        </m:f>
                      </m:e>
                    </m:ra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6357" y="1278903"/>
                <a:ext cx="11256335" cy="4864435"/>
              </a:xfrm>
              <a:blipFill>
                <a:blip r:embed="rId3"/>
                <a:stretch>
                  <a:fillRect l="-866" t="-877"/>
                </a:stretch>
              </a:blipFill>
            </p:spPr>
            <p:txBody>
              <a:bodyPr/>
              <a:lstStyle/>
              <a:p>
                <a:r>
                  <a:rPr lang="en-US">
                    <a:noFill/>
                  </a:rPr>
                  <a:t> </a:t>
                </a:r>
              </a:p>
            </p:txBody>
          </p:sp>
        </mc:Fallback>
      </mc:AlternateContent>
      <p:sp>
        <p:nvSpPr>
          <p:cNvPr id="4" name="Rectangle 3"/>
          <p:cNvSpPr/>
          <p:nvPr/>
        </p:nvSpPr>
        <p:spPr>
          <a:xfrm>
            <a:off x="267416" y="6207274"/>
            <a:ext cx="2708818"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sym typeface="Wingdings" panose="05000000000000000000" pitchFamily="2" charset="2"/>
              </a:rPr>
              <a:t>‘</a:t>
            </a:r>
            <a:r>
              <a:rPr lang="en-US" dirty="0" smtClean="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Log</a:t>
            </a:r>
            <a:r>
              <a:rPr lang="en-US" dirty="0" smtClean="0">
                <a:latin typeface="Arial" panose="020B0604020202020204" pitchFamily="34" charset="0"/>
                <a:cs typeface="Arial" panose="020B0604020202020204" pitchFamily="34" charset="0"/>
                <a:sym typeface="Wingdings" panose="05000000000000000000" pitchFamily="2" charset="2"/>
              </a:rPr>
              <a:t>’ = natural logarithm</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6386756" y="6391940"/>
            <a:ext cx="5805244" cy="369332"/>
          </a:xfrm>
          <a:prstGeom prst="rect">
            <a:avLst/>
          </a:prstGeom>
          <a:noFill/>
        </p:spPr>
        <p:txBody>
          <a:bodyPr wrap="none" rtlCol="0">
            <a:spAutoFit/>
          </a:bodyPr>
          <a:lstStyle/>
          <a:p>
            <a:r>
              <a:rPr lang="en-US" dirty="0" smtClean="0"/>
              <a:t>Rothman, Epidemiology: An Introduction 2</a:t>
            </a:r>
            <a:r>
              <a:rPr lang="en-US" baseline="30000" dirty="0" smtClean="0"/>
              <a:t>nd</a:t>
            </a:r>
            <a:r>
              <a:rPr lang="en-US" dirty="0" smtClean="0"/>
              <a:t> Ed. pp 164-170</a:t>
            </a:r>
            <a:endParaRPr lang="en-US" dirty="0"/>
          </a:p>
        </p:txBody>
      </p:sp>
    </p:spTree>
    <p:extLst>
      <p:ext uri="{BB962C8B-B14F-4D97-AF65-F5344CB8AC3E}">
        <p14:creationId xmlns:p14="http://schemas.microsoft.com/office/powerpoint/2010/main" val="21447974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Cumulative incidence for 20 year follow-up</a:t>
            </a:r>
            <a:endParaRPr lang="en-US" dirty="0"/>
          </a:p>
        </p:txBody>
      </p:sp>
      <p:sp>
        <p:nvSpPr>
          <p:cNvPr id="3" name="Content Placeholder 2"/>
          <p:cNvSpPr>
            <a:spLocks noGrp="1"/>
          </p:cNvSpPr>
          <p:nvPr>
            <p:ph idx="1"/>
          </p:nvPr>
        </p:nvSpPr>
        <p:spPr>
          <a:xfrm>
            <a:off x="326569" y="1306284"/>
            <a:ext cx="11430000" cy="5142147"/>
          </a:xfrm>
        </p:spPr>
        <p:txBody>
          <a:bodyPr>
            <a:noAutofit/>
          </a:bodyPr>
          <a:lstStyle/>
          <a:p>
            <a:pPr>
              <a:spcBef>
                <a:spcPts val="600"/>
              </a:spcBef>
            </a:pPr>
            <a:endParaRPr lang="en-US" sz="3200" dirty="0"/>
          </a:p>
          <a:p>
            <a:pPr>
              <a:spcBef>
                <a:spcPts val="600"/>
              </a:spcBef>
            </a:pPr>
            <a:endParaRPr lang="en-US" sz="3200" dirty="0" smtClean="0"/>
          </a:p>
          <a:p>
            <a:pPr>
              <a:spcBef>
                <a:spcPts val="600"/>
              </a:spcBef>
            </a:pPr>
            <a:endParaRPr lang="en-US" sz="2000" dirty="0" smtClean="0"/>
          </a:p>
          <a:p>
            <a:pPr>
              <a:spcBef>
                <a:spcPts val="600"/>
              </a:spcBef>
            </a:pPr>
            <a:endParaRPr lang="en-US" sz="2000" dirty="0" smtClean="0"/>
          </a:p>
          <a:p>
            <a:pPr>
              <a:spcBef>
                <a:spcPts val="600"/>
              </a:spcBef>
            </a:pPr>
            <a:r>
              <a:rPr lang="en-US" sz="2600" dirty="0" smtClean="0"/>
              <a:t>Cumulative incidence for those exposed to SHS:  ?</a:t>
            </a:r>
          </a:p>
          <a:p>
            <a:pPr>
              <a:spcBef>
                <a:spcPts val="600"/>
              </a:spcBef>
            </a:pPr>
            <a:r>
              <a:rPr lang="en-US" sz="2600" dirty="0"/>
              <a:t>Cumulative incidence </a:t>
            </a:r>
            <a:r>
              <a:rPr lang="en-US" sz="2600" dirty="0" smtClean="0"/>
              <a:t>for </a:t>
            </a:r>
            <a:r>
              <a:rPr lang="en-US" sz="2600" dirty="0"/>
              <a:t>those </a:t>
            </a:r>
            <a:r>
              <a:rPr lang="en-US" sz="2600" dirty="0" smtClean="0"/>
              <a:t>NOT exposed </a:t>
            </a:r>
            <a:r>
              <a:rPr lang="en-US" sz="2600" dirty="0"/>
              <a:t>to </a:t>
            </a:r>
            <a:r>
              <a:rPr lang="en-US" sz="2600" dirty="0" smtClean="0"/>
              <a:t>SHS: ?</a:t>
            </a:r>
          </a:p>
          <a:p>
            <a:pPr>
              <a:spcBef>
                <a:spcPts val="600"/>
              </a:spcBef>
            </a:pPr>
            <a:r>
              <a:rPr lang="en-US" sz="2600" dirty="0" smtClean="0"/>
              <a:t>CIR = ?</a:t>
            </a:r>
          </a:p>
          <a:p>
            <a:pPr>
              <a:spcBef>
                <a:spcPts val="600"/>
              </a:spcBef>
            </a:pPr>
            <a:r>
              <a:rPr lang="en-US" sz="2600" dirty="0" smtClean="0"/>
              <a:t>95%CI for CIR: ?</a:t>
            </a:r>
          </a:p>
          <a:p>
            <a:pPr>
              <a:spcBef>
                <a:spcPts val="600"/>
              </a:spcBef>
            </a:pPr>
            <a:r>
              <a:rPr lang="en-US" sz="2600" dirty="0" smtClean="0"/>
              <a:t>Interpretation of CIR and 95%CI for CIR?</a:t>
            </a:r>
          </a:p>
        </p:txBody>
      </p:sp>
      <p:graphicFrame>
        <p:nvGraphicFramePr>
          <p:cNvPr id="5" name="Table 4"/>
          <p:cNvGraphicFramePr>
            <a:graphicFrameLocks noGrp="1"/>
          </p:cNvGraphicFramePr>
          <p:nvPr>
            <p:extLst>
              <p:ext uri="{D42A27DB-BD31-4B8C-83A1-F6EECF244321}">
                <p14:modId xmlns:p14="http://schemas.microsoft.com/office/powerpoint/2010/main" val="3283894186"/>
              </p:ext>
            </p:extLst>
          </p:nvPr>
        </p:nvGraphicFramePr>
        <p:xfrm>
          <a:off x="783771" y="1609942"/>
          <a:ext cx="10003971" cy="1493520"/>
        </p:xfrm>
        <a:graphic>
          <a:graphicData uri="http://schemas.openxmlformats.org/drawingml/2006/table">
            <a:tbl>
              <a:tblPr firstRow="1" bandRow="1">
                <a:tableStyleId>{7DF18680-E054-41AD-8BC1-D1AEF772440D}</a:tableStyleId>
              </a:tblPr>
              <a:tblGrid>
                <a:gridCol w="3334657">
                  <a:extLst>
                    <a:ext uri="{9D8B030D-6E8A-4147-A177-3AD203B41FA5}">
                      <a16:colId xmlns:a16="http://schemas.microsoft.com/office/drawing/2014/main" val="712401977"/>
                    </a:ext>
                  </a:extLst>
                </a:gridCol>
                <a:gridCol w="3334657">
                  <a:extLst>
                    <a:ext uri="{9D8B030D-6E8A-4147-A177-3AD203B41FA5}">
                      <a16:colId xmlns:a16="http://schemas.microsoft.com/office/drawing/2014/main" val="304902675"/>
                    </a:ext>
                  </a:extLst>
                </a:gridCol>
                <a:gridCol w="3334657">
                  <a:extLst>
                    <a:ext uri="{9D8B030D-6E8A-4147-A177-3AD203B41FA5}">
                      <a16:colId xmlns:a16="http://schemas.microsoft.com/office/drawing/2014/main" val="2214704862"/>
                    </a:ext>
                  </a:extLst>
                </a:gridCol>
              </a:tblGrid>
              <a:tr h="370840">
                <a:tc>
                  <a:txBody>
                    <a:bodyPr/>
                    <a:lstStyle/>
                    <a:p>
                      <a:pPr algn="ctr"/>
                      <a:r>
                        <a:rPr lang="en-US" sz="2000" dirty="0" smtClean="0"/>
                        <a:t>Secon</a:t>
                      </a:r>
                      <a:r>
                        <a:rPr lang="en-US" sz="2000" baseline="0" dirty="0" smtClean="0"/>
                        <a:t>d hand smoking (SHS)</a:t>
                      </a:r>
                    </a:p>
                    <a:p>
                      <a:pPr algn="ctr"/>
                      <a:r>
                        <a:rPr lang="en-US" sz="2000" baseline="0" dirty="0" smtClean="0"/>
                        <a:t>(exposure)</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smtClean="0"/>
                        <a:t>N</a:t>
                      </a:r>
                      <a:r>
                        <a:rPr lang="en-US" sz="2000" baseline="0" dirty="0" smtClean="0"/>
                        <a:t> of myocardial infarction (Cases)</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smtClean="0"/>
                        <a:t>People</a:t>
                      </a:r>
                      <a:r>
                        <a:rPr lang="en-US" sz="2000" baseline="0" dirty="0" smtClean="0"/>
                        <a:t> at risk</a:t>
                      </a:r>
                      <a:endParaRPr lang="en-US" sz="2000" dirty="0">
                        <a:latin typeface="Arial" panose="020B0604020202020204" pitchFamily="34" charset="0"/>
                        <a:cs typeface="Arial" panose="020B0604020202020204" pitchFamily="34" charset="0"/>
                      </a:endParaRPr>
                    </a:p>
                  </a:txBody>
                  <a:tcPr>
                    <a:solidFill>
                      <a:srgbClr val="00B050"/>
                    </a:solidFill>
                  </a:tcPr>
                </a:tc>
                <a:extLst>
                  <a:ext uri="{0D108BD9-81ED-4DB2-BD59-A6C34878D82A}">
                    <a16:rowId xmlns:a16="http://schemas.microsoft.com/office/drawing/2014/main" val="211996137"/>
                  </a:ext>
                </a:extLst>
              </a:tr>
              <a:tr h="370840">
                <a:tc>
                  <a:txBody>
                    <a:bodyPr/>
                    <a:lstStyle/>
                    <a:p>
                      <a:pPr algn="ctr"/>
                      <a:r>
                        <a:rPr lang="en-US" sz="2000" dirty="0" smtClean="0"/>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120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20,000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209354"/>
                  </a:ext>
                </a:extLst>
              </a:tr>
              <a:tr h="370840">
                <a:tc>
                  <a:txBody>
                    <a:bodyPr/>
                    <a:lstStyle/>
                    <a:p>
                      <a:pPr algn="ctr"/>
                      <a:r>
                        <a:rPr lang="en-US" sz="2000" dirty="0" smtClean="0"/>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90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23,000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5189964"/>
                  </a:ext>
                </a:extLst>
              </a:tr>
            </a:tbl>
          </a:graphicData>
        </a:graphic>
      </p:graphicFrame>
    </p:spTree>
    <p:extLst>
      <p:ext uri="{BB962C8B-B14F-4D97-AF65-F5344CB8AC3E}">
        <p14:creationId xmlns:p14="http://schemas.microsoft.com/office/powerpoint/2010/main" val="446677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Cumulative incidence for 20 year follow-up</a:t>
            </a:r>
            <a:endParaRPr lang="en-US" dirty="0"/>
          </a:p>
        </p:txBody>
      </p:sp>
      <p:sp>
        <p:nvSpPr>
          <p:cNvPr id="3" name="Content Placeholder 2"/>
          <p:cNvSpPr>
            <a:spLocks noGrp="1"/>
          </p:cNvSpPr>
          <p:nvPr>
            <p:ph idx="1"/>
          </p:nvPr>
        </p:nvSpPr>
        <p:spPr>
          <a:xfrm>
            <a:off x="359227" y="1468430"/>
            <a:ext cx="11430000" cy="5154176"/>
          </a:xfrm>
        </p:spPr>
        <p:txBody>
          <a:bodyPr>
            <a:noAutofit/>
          </a:bodyPr>
          <a:lstStyle/>
          <a:p>
            <a:pPr>
              <a:spcBef>
                <a:spcPts val="600"/>
              </a:spcBef>
            </a:pPr>
            <a:endParaRPr lang="en-US" sz="2800" dirty="0"/>
          </a:p>
          <a:p>
            <a:pPr>
              <a:spcBef>
                <a:spcPts val="600"/>
              </a:spcBef>
            </a:pPr>
            <a:endParaRPr lang="en-US" sz="2800" dirty="0" smtClean="0"/>
          </a:p>
          <a:p>
            <a:pPr>
              <a:spcBef>
                <a:spcPts val="600"/>
              </a:spcBef>
            </a:pPr>
            <a:endParaRPr lang="en-US" sz="1800" dirty="0" smtClean="0"/>
          </a:p>
          <a:p>
            <a:pPr>
              <a:spcBef>
                <a:spcPts val="600"/>
              </a:spcBef>
            </a:pPr>
            <a:r>
              <a:rPr lang="en-US" sz="2600" dirty="0" smtClean="0"/>
              <a:t>Cumulative incidence for those exposed to SHS:  </a:t>
            </a:r>
            <a:r>
              <a:rPr lang="en-US" sz="2600" dirty="0" smtClean="0">
                <a:solidFill>
                  <a:srgbClr val="0070C0"/>
                </a:solidFill>
              </a:rPr>
              <a:t>120/20,000 = 6.0 per 1000 or 0.0060</a:t>
            </a:r>
          </a:p>
          <a:p>
            <a:pPr>
              <a:spcBef>
                <a:spcPts val="600"/>
              </a:spcBef>
            </a:pPr>
            <a:r>
              <a:rPr lang="en-US" sz="2600" dirty="0"/>
              <a:t>Cumulative incidence </a:t>
            </a:r>
            <a:r>
              <a:rPr lang="en-US" sz="2600" dirty="0" smtClean="0"/>
              <a:t>for </a:t>
            </a:r>
            <a:r>
              <a:rPr lang="en-US" sz="2600" dirty="0"/>
              <a:t>those </a:t>
            </a:r>
            <a:r>
              <a:rPr lang="en-US" sz="2600" dirty="0" smtClean="0"/>
              <a:t>NOT exposed </a:t>
            </a:r>
            <a:r>
              <a:rPr lang="en-US" sz="2600" dirty="0"/>
              <a:t>to </a:t>
            </a:r>
            <a:r>
              <a:rPr lang="en-US" sz="2600" dirty="0" smtClean="0"/>
              <a:t>SHS: </a:t>
            </a:r>
            <a:r>
              <a:rPr lang="en-US" sz="2600" dirty="0" smtClean="0">
                <a:solidFill>
                  <a:srgbClr val="0070C0"/>
                </a:solidFill>
              </a:rPr>
              <a:t>90/23,000  </a:t>
            </a:r>
          </a:p>
          <a:p>
            <a:pPr>
              <a:spcBef>
                <a:spcPts val="600"/>
              </a:spcBef>
            </a:pPr>
            <a:r>
              <a:rPr lang="en-US" sz="2600" dirty="0" smtClean="0">
                <a:solidFill>
                  <a:srgbClr val="0070C0"/>
                </a:solidFill>
              </a:rPr>
              <a:t>= 3.913 per 1000 or 0.0039</a:t>
            </a:r>
          </a:p>
          <a:p>
            <a:pPr>
              <a:spcBef>
                <a:spcPts val="600"/>
              </a:spcBef>
            </a:pPr>
            <a:r>
              <a:rPr lang="en-US" sz="2600" dirty="0" smtClean="0"/>
              <a:t>CIR = 0.0060/0.0039 = </a:t>
            </a:r>
            <a:r>
              <a:rPr lang="en-US" sz="2600" dirty="0" smtClean="0">
                <a:solidFill>
                  <a:srgbClr val="0070C0"/>
                </a:solidFill>
              </a:rPr>
              <a:t>1.533 for 20 year follow-up</a:t>
            </a:r>
          </a:p>
          <a:p>
            <a:pPr>
              <a:spcBef>
                <a:spcPts val="600"/>
              </a:spcBef>
            </a:pPr>
            <a:r>
              <a:rPr lang="en-US" sz="2600" dirty="0" smtClean="0"/>
              <a:t>95%CI for CIR: </a:t>
            </a:r>
            <a:r>
              <a:rPr lang="en-US" sz="2600" dirty="0" err="1" smtClean="0"/>
              <a:t>exp</a:t>
            </a:r>
            <a:r>
              <a:rPr lang="en-US" sz="2600" dirty="0" smtClean="0"/>
              <a:t>{log</a:t>
            </a:r>
            <a:r>
              <a:rPr lang="en-US" sz="2600" baseline="30000" dirty="0" smtClean="0"/>
              <a:t>*</a:t>
            </a:r>
            <a:r>
              <a:rPr lang="en-US" sz="2600" dirty="0" smtClean="0"/>
              <a:t>(1.533) ± 1.96*0.139} ~= </a:t>
            </a:r>
            <a:r>
              <a:rPr lang="en-US" sz="2600" dirty="0" err="1" smtClean="0"/>
              <a:t>exp</a:t>
            </a:r>
            <a:r>
              <a:rPr lang="en-US" sz="2600" dirty="0" smtClean="0"/>
              <a:t>{0.154, 0.701} </a:t>
            </a:r>
            <a:r>
              <a:rPr lang="en-US" sz="2600" dirty="0" smtClean="0">
                <a:sym typeface="Wingdings" panose="05000000000000000000" pitchFamily="2" charset="2"/>
              </a:rPr>
              <a:t>~ </a:t>
            </a:r>
            <a:r>
              <a:rPr lang="en-US" sz="2600" dirty="0" smtClean="0">
                <a:solidFill>
                  <a:srgbClr val="0070C0"/>
                </a:solidFill>
                <a:sym typeface="Wingdings" panose="05000000000000000000" pitchFamily="2" charset="2"/>
              </a:rPr>
              <a:t>(1.167, 2.015)</a:t>
            </a:r>
          </a:p>
          <a:p>
            <a:pPr marL="0" indent="0">
              <a:spcBef>
                <a:spcPts val="600"/>
              </a:spcBef>
              <a:buNone/>
            </a:pPr>
            <a:r>
              <a:rPr lang="en-US" sz="1800" dirty="0" smtClean="0">
                <a:solidFill>
                  <a:srgbClr val="0070C0"/>
                </a:solidFill>
                <a:sym typeface="Wingdings" panose="05000000000000000000" pitchFamily="2" charset="2"/>
              </a:rPr>
              <a:t>Log means natural logarithm function (i.e., ln)</a:t>
            </a:r>
            <a:endParaRPr lang="en-US" sz="1800" dirty="0" smtClean="0">
              <a:solidFill>
                <a:srgbClr val="0070C0"/>
              </a:solidFill>
            </a:endParaRPr>
          </a:p>
        </p:txBody>
      </p:sp>
      <p:sp>
        <p:nvSpPr>
          <p:cNvPr id="6" name="Rectangle 5"/>
          <p:cNvSpPr/>
          <p:nvPr/>
        </p:nvSpPr>
        <p:spPr>
          <a:xfrm>
            <a:off x="3253563" y="6459318"/>
            <a:ext cx="8938437" cy="261610"/>
          </a:xfrm>
          <a:prstGeom prst="rect">
            <a:avLst/>
          </a:prstGeom>
        </p:spPr>
        <p:txBody>
          <a:bodyPr wrap="square">
            <a:spAutoFit/>
          </a:bodyPr>
          <a:lstStyle/>
          <a:p>
            <a:pPr algn="r"/>
            <a:r>
              <a:rPr lang="en-US" sz="1100" dirty="0"/>
              <a:t>http://sphweb.bumc.bu.edu/otlt/MPH-Modules/QuantCore/PH717_ComparingFrequencies/PH717_ComparingFrequencies9.html</a:t>
            </a:r>
          </a:p>
        </p:txBody>
      </p:sp>
      <p:graphicFrame>
        <p:nvGraphicFramePr>
          <p:cNvPr id="8" name="Table 7"/>
          <p:cNvGraphicFramePr>
            <a:graphicFrameLocks noGrp="1"/>
          </p:cNvGraphicFramePr>
          <p:nvPr>
            <p:extLst>
              <p:ext uri="{D42A27DB-BD31-4B8C-83A1-F6EECF244321}">
                <p14:modId xmlns:p14="http://schemas.microsoft.com/office/powerpoint/2010/main" val="2050286287"/>
              </p:ext>
            </p:extLst>
          </p:nvPr>
        </p:nvGraphicFramePr>
        <p:xfrm>
          <a:off x="892628" y="1305142"/>
          <a:ext cx="10003971" cy="1493520"/>
        </p:xfrm>
        <a:graphic>
          <a:graphicData uri="http://schemas.openxmlformats.org/drawingml/2006/table">
            <a:tbl>
              <a:tblPr firstRow="1" bandRow="1">
                <a:tableStyleId>{7DF18680-E054-41AD-8BC1-D1AEF772440D}</a:tableStyleId>
              </a:tblPr>
              <a:tblGrid>
                <a:gridCol w="3334657">
                  <a:extLst>
                    <a:ext uri="{9D8B030D-6E8A-4147-A177-3AD203B41FA5}">
                      <a16:colId xmlns:a16="http://schemas.microsoft.com/office/drawing/2014/main" val="712401977"/>
                    </a:ext>
                  </a:extLst>
                </a:gridCol>
                <a:gridCol w="3334657">
                  <a:extLst>
                    <a:ext uri="{9D8B030D-6E8A-4147-A177-3AD203B41FA5}">
                      <a16:colId xmlns:a16="http://schemas.microsoft.com/office/drawing/2014/main" val="304902675"/>
                    </a:ext>
                  </a:extLst>
                </a:gridCol>
                <a:gridCol w="3334657">
                  <a:extLst>
                    <a:ext uri="{9D8B030D-6E8A-4147-A177-3AD203B41FA5}">
                      <a16:colId xmlns:a16="http://schemas.microsoft.com/office/drawing/2014/main" val="2214704862"/>
                    </a:ext>
                  </a:extLst>
                </a:gridCol>
              </a:tblGrid>
              <a:tr h="370840">
                <a:tc>
                  <a:txBody>
                    <a:bodyPr/>
                    <a:lstStyle/>
                    <a:p>
                      <a:pPr algn="ctr"/>
                      <a:r>
                        <a:rPr lang="en-US" sz="2000" dirty="0" smtClean="0"/>
                        <a:t>Secon</a:t>
                      </a:r>
                      <a:r>
                        <a:rPr lang="en-US" sz="2000" baseline="0" dirty="0" smtClean="0"/>
                        <a:t>d hand smoking (SHS)</a:t>
                      </a:r>
                    </a:p>
                    <a:p>
                      <a:pPr algn="ctr"/>
                      <a:r>
                        <a:rPr lang="en-US" sz="2000" baseline="0" dirty="0" smtClean="0"/>
                        <a:t>(exposure)</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smtClean="0"/>
                        <a:t>N</a:t>
                      </a:r>
                      <a:r>
                        <a:rPr lang="en-US" sz="2000" baseline="0" dirty="0" smtClean="0"/>
                        <a:t> of myocardial infarction (Cases)</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smtClean="0"/>
                        <a:t>People</a:t>
                      </a:r>
                      <a:r>
                        <a:rPr lang="en-US" sz="2000" baseline="0" dirty="0" smtClean="0"/>
                        <a:t> at risk</a:t>
                      </a:r>
                      <a:endParaRPr lang="en-US" sz="2000" dirty="0">
                        <a:latin typeface="Arial" panose="020B0604020202020204" pitchFamily="34" charset="0"/>
                        <a:cs typeface="Arial" panose="020B0604020202020204" pitchFamily="34" charset="0"/>
                      </a:endParaRPr>
                    </a:p>
                  </a:txBody>
                  <a:tcPr>
                    <a:solidFill>
                      <a:srgbClr val="00B050"/>
                    </a:solidFill>
                  </a:tcPr>
                </a:tc>
                <a:extLst>
                  <a:ext uri="{0D108BD9-81ED-4DB2-BD59-A6C34878D82A}">
                    <a16:rowId xmlns:a16="http://schemas.microsoft.com/office/drawing/2014/main" val="211996137"/>
                  </a:ext>
                </a:extLst>
              </a:tr>
              <a:tr h="370840">
                <a:tc>
                  <a:txBody>
                    <a:bodyPr/>
                    <a:lstStyle/>
                    <a:p>
                      <a:pPr algn="ctr"/>
                      <a:r>
                        <a:rPr lang="en-US" sz="2000" dirty="0" smtClean="0"/>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120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20,000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209354"/>
                  </a:ext>
                </a:extLst>
              </a:tr>
              <a:tr h="370840">
                <a:tc>
                  <a:txBody>
                    <a:bodyPr/>
                    <a:lstStyle/>
                    <a:p>
                      <a:pPr algn="ctr"/>
                      <a:r>
                        <a:rPr lang="en-US" sz="2000" dirty="0" smtClean="0"/>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90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23,000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5189964"/>
                  </a:ext>
                </a:extLst>
              </a:tr>
            </a:tbl>
          </a:graphicData>
        </a:graphic>
      </p:graphicFrame>
    </p:spTree>
    <p:extLst>
      <p:ext uri="{BB962C8B-B14F-4D97-AF65-F5344CB8AC3E}">
        <p14:creationId xmlns:p14="http://schemas.microsoft.com/office/powerpoint/2010/main" val="1109428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Incidence rate</a:t>
            </a:r>
            <a:endParaRPr lang="en-US" dirty="0"/>
          </a:p>
        </p:txBody>
      </p:sp>
      <p:sp>
        <p:nvSpPr>
          <p:cNvPr id="3" name="Content Placeholder 2"/>
          <p:cNvSpPr>
            <a:spLocks noGrp="1"/>
          </p:cNvSpPr>
          <p:nvPr>
            <p:ph idx="1"/>
          </p:nvPr>
        </p:nvSpPr>
        <p:spPr>
          <a:xfrm>
            <a:off x="446314" y="1328057"/>
            <a:ext cx="11430000" cy="4798108"/>
          </a:xfrm>
        </p:spPr>
        <p:txBody>
          <a:bodyPr>
            <a:normAutofit lnSpcReduction="10000"/>
          </a:bodyPr>
          <a:lstStyle/>
          <a:p>
            <a:pPr>
              <a:lnSpc>
                <a:spcPct val="120000"/>
              </a:lnSpc>
              <a:spcBef>
                <a:spcPts val="600"/>
              </a:spcBef>
            </a:pPr>
            <a:r>
              <a:rPr lang="en-US" dirty="0" smtClean="0"/>
              <a:t>The Nurses Health Study </a:t>
            </a:r>
          </a:p>
          <a:p>
            <a:pPr>
              <a:lnSpc>
                <a:spcPct val="120000"/>
              </a:lnSpc>
              <a:spcBef>
                <a:spcPts val="600"/>
              </a:spcBef>
            </a:pPr>
            <a:endParaRPr lang="en-US" dirty="0"/>
          </a:p>
          <a:p>
            <a:pPr>
              <a:lnSpc>
                <a:spcPct val="120000"/>
              </a:lnSpc>
              <a:spcBef>
                <a:spcPts val="600"/>
              </a:spcBef>
            </a:pPr>
            <a:endParaRPr lang="en-US" dirty="0" smtClean="0"/>
          </a:p>
          <a:p>
            <a:pPr>
              <a:lnSpc>
                <a:spcPct val="120000"/>
              </a:lnSpc>
              <a:spcBef>
                <a:spcPts val="600"/>
              </a:spcBef>
            </a:pPr>
            <a:endParaRPr lang="en-US" sz="2400" dirty="0" smtClean="0"/>
          </a:p>
          <a:p>
            <a:pPr>
              <a:lnSpc>
                <a:spcPct val="120000"/>
              </a:lnSpc>
              <a:spcBef>
                <a:spcPts val="600"/>
              </a:spcBef>
            </a:pPr>
            <a:r>
              <a:rPr lang="en-US" sz="2400" dirty="0" smtClean="0"/>
              <a:t>Incidence rate for those exposed to HRT: ?</a:t>
            </a:r>
          </a:p>
          <a:p>
            <a:pPr>
              <a:lnSpc>
                <a:spcPct val="120000"/>
              </a:lnSpc>
              <a:spcBef>
                <a:spcPts val="600"/>
              </a:spcBef>
            </a:pPr>
            <a:r>
              <a:rPr lang="en-US" sz="2400" dirty="0"/>
              <a:t>Incidence rate for those </a:t>
            </a:r>
            <a:r>
              <a:rPr lang="en-US" sz="2400" dirty="0" smtClean="0"/>
              <a:t>NOT exposed </a:t>
            </a:r>
            <a:r>
              <a:rPr lang="en-US" sz="2400" dirty="0"/>
              <a:t>to HRT: </a:t>
            </a:r>
            <a:r>
              <a:rPr lang="en-US" sz="2400" dirty="0" smtClean="0"/>
              <a:t>?</a:t>
            </a:r>
            <a:endParaRPr lang="en-US" sz="2400" dirty="0"/>
          </a:p>
          <a:p>
            <a:pPr>
              <a:lnSpc>
                <a:spcPct val="120000"/>
              </a:lnSpc>
              <a:spcBef>
                <a:spcPts val="600"/>
              </a:spcBef>
            </a:pPr>
            <a:r>
              <a:rPr lang="en-US" dirty="0" smtClean="0"/>
              <a:t>IRR = ?</a:t>
            </a:r>
          </a:p>
          <a:p>
            <a:pPr>
              <a:lnSpc>
                <a:spcPct val="120000"/>
              </a:lnSpc>
              <a:spcBef>
                <a:spcPts val="600"/>
              </a:spcBef>
            </a:pPr>
            <a:r>
              <a:rPr lang="en-US" dirty="0" smtClean="0"/>
              <a:t>95%CI for IRR: ?</a:t>
            </a:r>
          </a:p>
          <a:p>
            <a:pPr>
              <a:lnSpc>
                <a:spcPct val="120000"/>
              </a:lnSpc>
              <a:spcBef>
                <a:spcPts val="600"/>
              </a:spcBef>
            </a:pPr>
            <a:r>
              <a:rPr lang="en-US" dirty="0" smtClean="0"/>
              <a:t>Interpretation of IRR and 95%CI for IRR ?</a:t>
            </a:r>
          </a:p>
        </p:txBody>
      </p:sp>
      <p:graphicFrame>
        <p:nvGraphicFramePr>
          <p:cNvPr id="5" name="Table 4"/>
          <p:cNvGraphicFramePr>
            <a:graphicFrameLocks noGrp="1"/>
          </p:cNvGraphicFramePr>
          <p:nvPr>
            <p:extLst>
              <p:ext uri="{D42A27DB-BD31-4B8C-83A1-F6EECF244321}">
                <p14:modId xmlns:p14="http://schemas.microsoft.com/office/powerpoint/2010/main" val="3052359910"/>
              </p:ext>
            </p:extLst>
          </p:nvPr>
        </p:nvGraphicFramePr>
        <p:xfrm>
          <a:off x="1027476" y="1856083"/>
          <a:ext cx="9217245" cy="1493520"/>
        </p:xfrm>
        <a:graphic>
          <a:graphicData uri="http://schemas.openxmlformats.org/drawingml/2006/table">
            <a:tbl>
              <a:tblPr firstRow="1" bandRow="1">
                <a:tableStyleId>{7DF18680-E054-41AD-8BC1-D1AEF772440D}</a:tableStyleId>
              </a:tblPr>
              <a:tblGrid>
                <a:gridCol w="3072415">
                  <a:extLst>
                    <a:ext uri="{9D8B030D-6E8A-4147-A177-3AD203B41FA5}">
                      <a16:colId xmlns:a16="http://schemas.microsoft.com/office/drawing/2014/main" val="712401977"/>
                    </a:ext>
                  </a:extLst>
                </a:gridCol>
                <a:gridCol w="3072415">
                  <a:extLst>
                    <a:ext uri="{9D8B030D-6E8A-4147-A177-3AD203B41FA5}">
                      <a16:colId xmlns:a16="http://schemas.microsoft.com/office/drawing/2014/main" val="304902675"/>
                    </a:ext>
                  </a:extLst>
                </a:gridCol>
                <a:gridCol w="3072415">
                  <a:extLst>
                    <a:ext uri="{9D8B030D-6E8A-4147-A177-3AD203B41FA5}">
                      <a16:colId xmlns:a16="http://schemas.microsoft.com/office/drawing/2014/main" val="2214704862"/>
                    </a:ext>
                  </a:extLst>
                </a:gridCol>
              </a:tblGrid>
              <a:tr h="370840">
                <a:tc>
                  <a:txBody>
                    <a:bodyPr/>
                    <a:lstStyle/>
                    <a:p>
                      <a:r>
                        <a:rPr lang="en-US" sz="2000" dirty="0" smtClean="0"/>
                        <a:t>Post menopausal HRT</a:t>
                      </a:r>
                      <a:r>
                        <a:rPr lang="en-US" sz="2000" baseline="0" dirty="0" smtClean="0"/>
                        <a:t> use</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smtClean="0"/>
                        <a:t>N</a:t>
                      </a:r>
                      <a:r>
                        <a:rPr lang="en-US" sz="2000" baseline="0" dirty="0" smtClean="0"/>
                        <a:t> of coronary artery disease  (cases)</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smtClean="0"/>
                        <a:t>Person-years of follow-ups</a:t>
                      </a:r>
                    </a:p>
                    <a:p>
                      <a:pPr algn="ctr"/>
                      <a:r>
                        <a:rPr lang="en-US" sz="2000" dirty="0" smtClean="0"/>
                        <a:t>(people-time</a:t>
                      </a:r>
                      <a:r>
                        <a:rPr lang="en-US" sz="2000" baseline="0" dirty="0" smtClean="0"/>
                        <a:t> at risk</a:t>
                      </a:r>
                      <a:r>
                        <a:rPr lang="en-US" sz="2000" dirty="0" smtClean="0"/>
                        <a:t>)</a:t>
                      </a:r>
                      <a:endParaRPr lang="en-US" sz="2000" dirty="0">
                        <a:latin typeface="Arial" panose="020B0604020202020204" pitchFamily="34" charset="0"/>
                        <a:cs typeface="Arial" panose="020B0604020202020204" pitchFamily="34" charset="0"/>
                      </a:endParaRPr>
                    </a:p>
                  </a:txBody>
                  <a:tcPr>
                    <a:solidFill>
                      <a:srgbClr val="00B050"/>
                    </a:solidFill>
                  </a:tcPr>
                </a:tc>
                <a:extLst>
                  <a:ext uri="{0D108BD9-81ED-4DB2-BD59-A6C34878D82A}">
                    <a16:rowId xmlns:a16="http://schemas.microsoft.com/office/drawing/2014/main" val="211996137"/>
                  </a:ext>
                </a:extLst>
              </a:tr>
              <a:tr h="370840">
                <a:tc>
                  <a:txBody>
                    <a:bodyPr/>
                    <a:lstStyle/>
                    <a:p>
                      <a:pPr algn="ctr"/>
                      <a:r>
                        <a:rPr lang="en-US" sz="2000" dirty="0" smtClean="0"/>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30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54,308.7</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209354"/>
                  </a:ext>
                </a:extLst>
              </a:tr>
              <a:tr h="370840">
                <a:tc>
                  <a:txBody>
                    <a:bodyPr/>
                    <a:lstStyle/>
                    <a:p>
                      <a:pPr algn="ctr"/>
                      <a:r>
                        <a:rPr lang="en-US" sz="2000" dirty="0" smtClean="0"/>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60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51,477.5</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5189964"/>
                  </a:ext>
                </a:extLst>
              </a:tr>
            </a:tbl>
          </a:graphicData>
        </a:graphic>
      </p:graphicFrame>
      <p:sp>
        <p:nvSpPr>
          <p:cNvPr id="6" name="Rectangle 5"/>
          <p:cNvSpPr/>
          <p:nvPr/>
        </p:nvSpPr>
        <p:spPr>
          <a:xfrm>
            <a:off x="3253563" y="6459318"/>
            <a:ext cx="8938437" cy="261610"/>
          </a:xfrm>
          <a:prstGeom prst="rect">
            <a:avLst/>
          </a:prstGeom>
        </p:spPr>
        <p:txBody>
          <a:bodyPr wrap="square">
            <a:spAutoFit/>
          </a:bodyPr>
          <a:lstStyle/>
          <a:p>
            <a:pPr algn="r"/>
            <a:r>
              <a:rPr lang="en-US" sz="1100" dirty="0"/>
              <a:t>http://sphweb.bumc.bu.edu/otlt/MPH-Modules/QuantCore/PH717_ComparingFrequencies/PH717_ComparingFrequencies9.html</a:t>
            </a:r>
          </a:p>
        </p:txBody>
      </p:sp>
    </p:spTree>
    <p:extLst>
      <p:ext uri="{BB962C8B-B14F-4D97-AF65-F5344CB8AC3E}">
        <p14:creationId xmlns:p14="http://schemas.microsoft.com/office/powerpoint/2010/main" val="3200584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Incidence rate</a:t>
            </a:r>
            <a:endParaRPr lang="en-US" dirty="0"/>
          </a:p>
        </p:txBody>
      </p:sp>
      <p:sp>
        <p:nvSpPr>
          <p:cNvPr id="3" name="Content Placeholder 2"/>
          <p:cNvSpPr>
            <a:spLocks noGrp="1"/>
          </p:cNvSpPr>
          <p:nvPr>
            <p:ph idx="1"/>
          </p:nvPr>
        </p:nvSpPr>
        <p:spPr>
          <a:xfrm>
            <a:off x="337457" y="1328056"/>
            <a:ext cx="11702141" cy="5131261"/>
          </a:xfrm>
        </p:spPr>
        <p:txBody>
          <a:bodyPr>
            <a:normAutofit fontScale="92500"/>
          </a:bodyPr>
          <a:lstStyle/>
          <a:p>
            <a:endParaRPr lang="en-US" dirty="0" smtClean="0"/>
          </a:p>
          <a:p>
            <a:endParaRPr lang="en-US" dirty="0" smtClean="0"/>
          </a:p>
          <a:p>
            <a:r>
              <a:rPr lang="en-US" sz="2400" dirty="0" smtClean="0"/>
              <a:t>Incidence rate for those exposed to HRT: 30/54308.7  = </a:t>
            </a:r>
            <a:r>
              <a:rPr lang="en-US" sz="2400" dirty="0" smtClean="0">
                <a:solidFill>
                  <a:srgbClr val="0070C0"/>
                </a:solidFill>
              </a:rPr>
              <a:t>55.2 per 100,000 </a:t>
            </a:r>
            <a:r>
              <a:rPr lang="en-US" sz="2400" dirty="0" smtClean="0"/>
              <a:t>person years</a:t>
            </a:r>
          </a:p>
          <a:p>
            <a:r>
              <a:rPr lang="en-US" sz="2400" dirty="0"/>
              <a:t>Incidence rate for those </a:t>
            </a:r>
            <a:r>
              <a:rPr lang="en-US" sz="2400" dirty="0" smtClean="0"/>
              <a:t>NOT exposed </a:t>
            </a:r>
            <a:r>
              <a:rPr lang="en-US" sz="2400" dirty="0"/>
              <a:t>to HRT: </a:t>
            </a:r>
            <a:r>
              <a:rPr lang="en-US" sz="2400" dirty="0" smtClean="0"/>
              <a:t>60/51,477.5  </a:t>
            </a:r>
            <a:r>
              <a:rPr lang="en-US" sz="2400" dirty="0"/>
              <a:t>= </a:t>
            </a:r>
            <a:r>
              <a:rPr lang="en-US" sz="2400" dirty="0" smtClean="0">
                <a:solidFill>
                  <a:srgbClr val="0070C0"/>
                </a:solidFill>
              </a:rPr>
              <a:t>116.6 </a:t>
            </a:r>
            <a:r>
              <a:rPr lang="en-US" sz="2400" dirty="0">
                <a:solidFill>
                  <a:srgbClr val="0070C0"/>
                </a:solidFill>
              </a:rPr>
              <a:t>per </a:t>
            </a:r>
            <a:r>
              <a:rPr lang="en-US" sz="2400" dirty="0" smtClean="0">
                <a:solidFill>
                  <a:srgbClr val="0070C0"/>
                </a:solidFill>
              </a:rPr>
              <a:t>100,000 </a:t>
            </a:r>
            <a:r>
              <a:rPr lang="en-US" sz="2400" dirty="0">
                <a:solidFill>
                  <a:srgbClr val="0070C0"/>
                </a:solidFill>
              </a:rPr>
              <a:t>person years</a:t>
            </a:r>
          </a:p>
          <a:p>
            <a:r>
              <a:rPr lang="en-US" dirty="0" smtClean="0"/>
              <a:t>IRR = 55.2/116.6 = </a:t>
            </a:r>
            <a:r>
              <a:rPr lang="en-US" dirty="0" smtClean="0">
                <a:solidFill>
                  <a:srgbClr val="0070C0"/>
                </a:solidFill>
              </a:rPr>
              <a:t>0.474</a:t>
            </a:r>
          </a:p>
          <a:p>
            <a:r>
              <a:rPr lang="en-US" dirty="0" smtClean="0"/>
              <a:t>95%CI for IRR: </a:t>
            </a:r>
            <a:r>
              <a:rPr lang="en-US" dirty="0" err="1" smtClean="0"/>
              <a:t>exp</a:t>
            </a:r>
            <a:r>
              <a:rPr lang="en-US" dirty="0" smtClean="0"/>
              <a:t>{log(0.474) ± 1.96*0.224} = </a:t>
            </a:r>
            <a:r>
              <a:rPr lang="en-US" dirty="0" err="1" smtClean="0"/>
              <a:t>exp</a:t>
            </a:r>
            <a:r>
              <a:rPr lang="en-US" dirty="0" smtClean="0"/>
              <a:t>{-1.184, -0.308} </a:t>
            </a:r>
            <a:r>
              <a:rPr lang="en-US" dirty="0" smtClean="0">
                <a:sym typeface="Wingdings" panose="05000000000000000000" pitchFamily="2" charset="2"/>
              </a:rPr>
              <a:t> </a:t>
            </a:r>
            <a:r>
              <a:rPr lang="en-US" dirty="0" smtClean="0">
                <a:solidFill>
                  <a:srgbClr val="0070C0"/>
                </a:solidFill>
                <a:sym typeface="Wingdings" panose="05000000000000000000" pitchFamily="2" charset="2"/>
              </a:rPr>
              <a:t>(0.306,0.735)</a:t>
            </a:r>
            <a:endParaRPr lang="en-US" dirty="0" smtClean="0">
              <a:solidFill>
                <a:srgbClr val="0070C0"/>
              </a:solidFill>
            </a:endParaRPr>
          </a:p>
        </p:txBody>
      </p:sp>
      <p:sp>
        <p:nvSpPr>
          <p:cNvPr id="6" name="Rectangle 5"/>
          <p:cNvSpPr/>
          <p:nvPr/>
        </p:nvSpPr>
        <p:spPr>
          <a:xfrm>
            <a:off x="3253563" y="6459318"/>
            <a:ext cx="8938437" cy="261610"/>
          </a:xfrm>
          <a:prstGeom prst="rect">
            <a:avLst/>
          </a:prstGeom>
        </p:spPr>
        <p:txBody>
          <a:bodyPr wrap="square">
            <a:spAutoFit/>
          </a:bodyPr>
          <a:lstStyle/>
          <a:p>
            <a:pPr algn="r"/>
            <a:r>
              <a:rPr lang="en-US" sz="1100" dirty="0"/>
              <a:t>http://sphweb.bumc.bu.edu/otlt/MPH-Modules/QuantCore/PH717_ComparingFrequencies/PH717_ComparingFrequencies9.html</a:t>
            </a:r>
          </a:p>
        </p:txBody>
      </p:sp>
      <p:graphicFrame>
        <p:nvGraphicFramePr>
          <p:cNvPr id="8" name="Table 7"/>
          <p:cNvGraphicFramePr>
            <a:graphicFrameLocks noGrp="1"/>
          </p:cNvGraphicFramePr>
          <p:nvPr>
            <p:extLst>
              <p:ext uri="{D42A27DB-BD31-4B8C-83A1-F6EECF244321}">
                <p14:modId xmlns:p14="http://schemas.microsoft.com/office/powerpoint/2010/main" val="1203814079"/>
              </p:ext>
            </p:extLst>
          </p:nvPr>
        </p:nvGraphicFramePr>
        <p:xfrm>
          <a:off x="1168990" y="1291169"/>
          <a:ext cx="9217245" cy="1493520"/>
        </p:xfrm>
        <a:graphic>
          <a:graphicData uri="http://schemas.openxmlformats.org/drawingml/2006/table">
            <a:tbl>
              <a:tblPr firstRow="1" bandRow="1">
                <a:tableStyleId>{7DF18680-E054-41AD-8BC1-D1AEF772440D}</a:tableStyleId>
              </a:tblPr>
              <a:tblGrid>
                <a:gridCol w="3072415">
                  <a:extLst>
                    <a:ext uri="{9D8B030D-6E8A-4147-A177-3AD203B41FA5}">
                      <a16:colId xmlns:a16="http://schemas.microsoft.com/office/drawing/2014/main" val="712401977"/>
                    </a:ext>
                  </a:extLst>
                </a:gridCol>
                <a:gridCol w="3072415">
                  <a:extLst>
                    <a:ext uri="{9D8B030D-6E8A-4147-A177-3AD203B41FA5}">
                      <a16:colId xmlns:a16="http://schemas.microsoft.com/office/drawing/2014/main" val="304902675"/>
                    </a:ext>
                  </a:extLst>
                </a:gridCol>
                <a:gridCol w="3072415">
                  <a:extLst>
                    <a:ext uri="{9D8B030D-6E8A-4147-A177-3AD203B41FA5}">
                      <a16:colId xmlns:a16="http://schemas.microsoft.com/office/drawing/2014/main" val="2214704862"/>
                    </a:ext>
                  </a:extLst>
                </a:gridCol>
              </a:tblGrid>
              <a:tr h="684780">
                <a:tc>
                  <a:txBody>
                    <a:bodyPr/>
                    <a:lstStyle/>
                    <a:p>
                      <a:r>
                        <a:rPr lang="en-US" sz="2000" dirty="0" smtClean="0"/>
                        <a:t>Post menopausal HRT</a:t>
                      </a:r>
                      <a:r>
                        <a:rPr lang="en-US" sz="2000" baseline="0" dirty="0" smtClean="0"/>
                        <a:t> use</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smtClean="0"/>
                        <a:t>N</a:t>
                      </a:r>
                      <a:r>
                        <a:rPr lang="en-US" sz="2000" baseline="0" dirty="0" smtClean="0"/>
                        <a:t> of coronary artery disease  (cases)</a:t>
                      </a:r>
                      <a:endParaRPr lang="en-US" sz="2000" dirty="0">
                        <a:latin typeface="Arial" panose="020B0604020202020204" pitchFamily="34" charset="0"/>
                        <a:cs typeface="Arial" panose="020B0604020202020204" pitchFamily="34" charset="0"/>
                      </a:endParaRPr>
                    </a:p>
                  </a:txBody>
                  <a:tcPr>
                    <a:solidFill>
                      <a:srgbClr val="00B050"/>
                    </a:solidFill>
                  </a:tcPr>
                </a:tc>
                <a:tc>
                  <a:txBody>
                    <a:bodyPr/>
                    <a:lstStyle/>
                    <a:p>
                      <a:pPr algn="ctr"/>
                      <a:r>
                        <a:rPr lang="en-US" sz="2000" dirty="0" smtClean="0"/>
                        <a:t>Person-years of follow-ups</a:t>
                      </a:r>
                    </a:p>
                    <a:p>
                      <a:pPr algn="ctr"/>
                      <a:r>
                        <a:rPr lang="en-US" sz="2000" dirty="0" smtClean="0"/>
                        <a:t>(people-time</a:t>
                      </a:r>
                      <a:r>
                        <a:rPr lang="en-US" sz="2000" baseline="0" dirty="0" smtClean="0"/>
                        <a:t> at risk</a:t>
                      </a:r>
                      <a:r>
                        <a:rPr lang="en-US" sz="2000" dirty="0" smtClean="0"/>
                        <a:t>)</a:t>
                      </a:r>
                      <a:endParaRPr lang="en-US" sz="2000" dirty="0">
                        <a:latin typeface="Arial" panose="020B0604020202020204" pitchFamily="34" charset="0"/>
                        <a:cs typeface="Arial" panose="020B0604020202020204" pitchFamily="34" charset="0"/>
                      </a:endParaRPr>
                    </a:p>
                  </a:txBody>
                  <a:tcPr>
                    <a:solidFill>
                      <a:srgbClr val="00B050"/>
                    </a:solidFill>
                  </a:tcPr>
                </a:tc>
                <a:extLst>
                  <a:ext uri="{0D108BD9-81ED-4DB2-BD59-A6C34878D82A}">
                    <a16:rowId xmlns:a16="http://schemas.microsoft.com/office/drawing/2014/main" val="211996137"/>
                  </a:ext>
                </a:extLst>
              </a:tr>
              <a:tr h="370840">
                <a:tc>
                  <a:txBody>
                    <a:bodyPr/>
                    <a:lstStyle/>
                    <a:p>
                      <a:pPr algn="ctr"/>
                      <a:r>
                        <a:rPr lang="en-US" sz="2000" dirty="0" smtClean="0"/>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30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54,308.7</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209354"/>
                  </a:ext>
                </a:extLst>
              </a:tr>
              <a:tr h="370840">
                <a:tc>
                  <a:txBody>
                    <a:bodyPr/>
                    <a:lstStyle/>
                    <a:p>
                      <a:pPr algn="ctr"/>
                      <a:r>
                        <a:rPr lang="en-US" sz="2000" dirty="0" smtClean="0"/>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60</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t>51,477.5</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5189964"/>
                  </a:ext>
                </a:extLst>
              </a:tr>
            </a:tbl>
          </a:graphicData>
        </a:graphic>
      </p:graphicFrame>
    </p:spTree>
    <p:extLst>
      <p:ext uri="{BB962C8B-B14F-4D97-AF65-F5344CB8AC3E}">
        <p14:creationId xmlns:p14="http://schemas.microsoft.com/office/powerpoint/2010/main" val="632338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Difference/Rate Difference</a:t>
            </a:r>
            <a:endParaRPr lang="en-US" dirty="0"/>
          </a:p>
        </p:txBody>
      </p:sp>
      <p:sp>
        <p:nvSpPr>
          <p:cNvPr id="3" name="Content Placeholder 2"/>
          <p:cNvSpPr>
            <a:spLocks noGrp="1"/>
          </p:cNvSpPr>
          <p:nvPr>
            <p:ph idx="1"/>
          </p:nvPr>
        </p:nvSpPr>
        <p:spPr>
          <a:xfrm>
            <a:off x="609600" y="1271393"/>
            <a:ext cx="10972800" cy="5247394"/>
          </a:xfrm>
        </p:spPr>
        <p:txBody>
          <a:bodyPr>
            <a:normAutofit lnSpcReduction="10000"/>
          </a:bodyPr>
          <a:lstStyle/>
          <a:p>
            <a:pPr>
              <a:lnSpc>
                <a:spcPct val="120000"/>
              </a:lnSpc>
              <a:spcBef>
                <a:spcPts val="600"/>
              </a:spcBef>
              <a:buFont typeface="Wingdings" panose="05000000000000000000" pitchFamily="2" charset="2"/>
              <a:buChar char="ü"/>
            </a:pPr>
            <a:r>
              <a:rPr lang="en-US" sz="2400" dirty="0" smtClean="0"/>
              <a:t>The excess risk than can be attributed to having had the exposure</a:t>
            </a:r>
          </a:p>
          <a:p>
            <a:pPr>
              <a:lnSpc>
                <a:spcPct val="120000"/>
              </a:lnSpc>
              <a:spcBef>
                <a:spcPts val="600"/>
              </a:spcBef>
              <a:buFont typeface="Wingdings" panose="05000000000000000000" pitchFamily="2" charset="2"/>
              <a:buChar char="ü"/>
            </a:pPr>
            <a:r>
              <a:rPr lang="en-US" sz="2400" i="1" dirty="0" smtClean="0"/>
              <a:t>Caution: </a:t>
            </a:r>
            <a:r>
              <a:rPr lang="en-US" sz="2400" i="1" dirty="0" smtClean="0">
                <a:solidFill>
                  <a:srgbClr val="FF0000"/>
                </a:solidFill>
              </a:rPr>
              <a:t>The term (Attributable risk) presumes a causal relationship but in fact it may represent only an estimate (association) of the causal relationship.</a:t>
            </a:r>
            <a:endParaRPr lang="en-US" sz="2400" i="1" dirty="0">
              <a:solidFill>
                <a:srgbClr val="FF0000"/>
              </a:solidFill>
            </a:endParaRPr>
          </a:p>
          <a:p>
            <a:pPr>
              <a:lnSpc>
                <a:spcPct val="120000"/>
              </a:lnSpc>
              <a:spcBef>
                <a:spcPts val="600"/>
              </a:spcBef>
              <a:buFont typeface="Wingdings" panose="05000000000000000000" pitchFamily="2" charset="2"/>
              <a:buChar char="ü"/>
            </a:pPr>
            <a:r>
              <a:rPr lang="en-US" sz="2400" dirty="0" smtClean="0"/>
              <a:t> It </a:t>
            </a:r>
            <a:r>
              <a:rPr lang="en-US" sz="2400" dirty="0"/>
              <a:t>is useful </a:t>
            </a:r>
            <a:r>
              <a:rPr lang="en-US" sz="2400" dirty="0" smtClean="0"/>
              <a:t>for </a:t>
            </a:r>
            <a:r>
              <a:rPr lang="en-US" sz="2400" i="1" dirty="0" smtClean="0"/>
              <a:t>the study of the </a:t>
            </a:r>
            <a:r>
              <a:rPr lang="en-US" sz="2400" i="1" dirty="0"/>
              <a:t>primary </a:t>
            </a:r>
            <a:r>
              <a:rPr lang="en-US" sz="2400" i="1" dirty="0" smtClean="0"/>
              <a:t>prevention or screening impact</a:t>
            </a:r>
            <a:r>
              <a:rPr lang="en-US" sz="2400" dirty="0"/>
              <a:t> </a:t>
            </a:r>
            <a:r>
              <a:rPr lang="en-US" sz="2400" dirty="0" smtClean="0"/>
              <a:t>in clinical practice and public health </a:t>
            </a:r>
          </a:p>
          <a:p>
            <a:pPr marL="0" indent="0">
              <a:lnSpc>
                <a:spcPct val="120000"/>
              </a:lnSpc>
              <a:spcBef>
                <a:spcPts val="600"/>
              </a:spcBef>
              <a:buNone/>
            </a:pPr>
            <a:endParaRPr lang="en-US" sz="2400" dirty="0" smtClean="0"/>
          </a:p>
          <a:p>
            <a:pPr>
              <a:lnSpc>
                <a:spcPct val="120000"/>
              </a:lnSpc>
              <a:spcBef>
                <a:spcPts val="600"/>
              </a:spcBef>
            </a:pPr>
            <a:r>
              <a:rPr lang="en-US" b="1" dirty="0" smtClean="0"/>
              <a:t>Risk</a:t>
            </a:r>
            <a:r>
              <a:rPr lang="en-US" dirty="0" smtClean="0"/>
              <a:t> difference = </a:t>
            </a:r>
            <a:r>
              <a:rPr lang="en-US" u="sng" dirty="0" smtClean="0"/>
              <a:t>cumulative incidence </a:t>
            </a:r>
            <a:r>
              <a:rPr lang="en-US" dirty="0" smtClean="0"/>
              <a:t>in </a:t>
            </a:r>
            <a:r>
              <a:rPr lang="en-US" b="1" dirty="0" smtClean="0"/>
              <a:t>exposed</a:t>
            </a:r>
            <a:r>
              <a:rPr lang="en-US" dirty="0" smtClean="0"/>
              <a:t> group – cumulative incidence in </a:t>
            </a:r>
            <a:r>
              <a:rPr lang="en-US" b="1" dirty="0" smtClean="0"/>
              <a:t>unexposed</a:t>
            </a:r>
            <a:r>
              <a:rPr lang="en-US" dirty="0" smtClean="0"/>
              <a:t> group</a:t>
            </a:r>
          </a:p>
          <a:p>
            <a:pPr>
              <a:lnSpc>
                <a:spcPct val="120000"/>
              </a:lnSpc>
              <a:spcBef>
                <a:spcPts val="600"/>
              </a:spcBef>
            </a:pPr>
            <a:r>
              <a:rPr lang="en-US" b="1" dirty="0" smtClean="0"/>
              <a:t>Rate</a:t>
            </a:r>
            <a:r>
              <a:rPr lang="en-US" dirty="0" smtClean="0"/>
              <a:t> difference = </a:t>
            </a:r>
            <a:r>
              <a:rPr lang="en-US" u="sng" dirty="0" smtClean="0"/>
              <a:t>Incidence rate (or density) </a:t>
            </a:r>
            <a:r>
              <a:rPr lang="en-US" dirty="0" smtClean="0"/>
              <a:t>in </a:t>
            </a:r>
            <a:r>
              <a:rPr lang="en-US" b="1" dirty="0" smtClean="0"/>
              <a:t>exposed</a:t>
            </a:r>
            <a:r>
              <a:rPr lang="en-US" dirty="0" smtClean="0"/>
              <a:t> group -  Incidence rate in </a:t>
            </a:r>
            <a:r>
              <a:rPr lang="en-US" b="1" dirty="0" smtClean="0"/>
              <a:t>unexposed</a:t>
            </a:r>
            <a:r>
              <a:rPr lang="en-US" dirty="0" smtClean="0"/>
              <a:t> group  </a:t>
            </a:r>
            <a:endParaRPr lang="en-US" dirty="0"/>
          </a:p>
        </p:txBody>
      </p:sp>
    </p:spTree>
    <p:extLst>
      <p:ext uri="{BB962C8B-B14F-4D97-AF65-F5344CB8AC3E}">
        <p14:creationId xmlns:p14="http://schemas.microsoft.com/office/powerpoint/2010/main" val="353494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Studies</a:t>
            </a:r>
          </a:p>
        </p:txBody>
      </p:sp>
      <p:sp>
        <p:nvSpPr>
          <p:cNvPr id="3" name="Content Placeholder 2"/>
          <p:cNvSpPr>
            <a:spLocks noGrp="1"/>
          </p:cNvSpPr>
          <p:nvPr>
            <p:ph idx="1"/>
          </p:nvPr>
        </p:nvSpPr>
        <p:spPr>
          <a:xfrm>
            <a:off x="525954" y="5076174"/>
            <a:ext cx="5458250" cy="827314"/>
          </a:xfrm>
        </p:spPr>
        <p:txBody>
          <a:bodyPr>
            <a:normAutofit/>
          </a:bodyPr>
          <a:lstStyle/>
          <a:p>
            <a:pPr marL="0" indent="0">
              <a:buNone/>
            </a:pPr>
            <a:r>
              <a:rPr lang="en-US" sz="2000" b="1" dirty="0"/>
              <a:t>Figure 1.12: </a:t>
            </a:r>
            <a:r>
              <a:rPr lang="en-IN" sz="2000" dirty="0"/>
              <a:t>Basic components of a cohort study: exposure, time, and outcome.</a:t>
            </a:r>
          </a:p>
        </p:txBody>
      </p:sp>
      <p:pic>
        <p:nvPicPr>
          <p:cNvPr id="4098" name="Picture 2" descr="\\10.1.1.17\productions\ART\ART PROCESS\PPT Process\Szklo_PPT_169170\Chapter_ 1\9781284116595_CH01_FIGF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88" y="1779324"/>
            <a:ext cx="5374604" cy="298116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10.1.1.17\productions\ART\ART PROCESS\PPT Process\Szklo_PPT_169170\Chapter_ 1\9781284116595_CH01_FIGF1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4204" y="1783677"/>
            <a:ext cx="6028272" cy="297680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248400" y="4999972"/>
            <a:ext cx="5473998" cy="10319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latin typeface="Arial" panose="020B0604020202020204" pitchFamily="34" charset="0"/>
                <a:cs typeface="Arial" panose="020B0604020202020204" pitchFamily="34" charset="0"/>
              </a:rPr>
              <a:t>Figure 1.14: </a:t>
            </a:r>
            <a:r>
              <a:rPr lang="en-IN" sz="2000" dirty="0">
                <a:latin typeface="Arial" panose="020B0604020202020204" pitchFamily="34" charset="0"/>
                <a:cs typeface="Arial" panose="020B0604020202020204" pitchFamily="34" charset="0"/>
              </a:rPr>
              <a:t>Basic analytical approach in a cohort study.</a:t>
            </a:r>
          </a:p>
        </p:txBody>
      </p:sp>
      <p:sp>
        <p:nvSpPr>
          <p:cNvPr id="4" name="TextBox 3"/>
          <p:cNvSpPr txBox="1"/>
          <p:nvPr/>
        </p:nvSpPr>
        <p:spPr>
          <a:xfrm>
            <a:off x="10050465" y="6263014"/>
            <a:ext cx="1671933" cy="369332"/>
          </a:xfrm>
          <a:prstGeom prst="rect">
            <a:avLst/>
          </a:prstGeom>
          <a:noFill/>
        </p:spPr>
        <p:txBody>
          <a:bodyPr wrap="none" rtlCol="0">
            <a:spAutoFit/>
          </a:bodyPr>
          <a:lstStyle/>
          <a:p>
            <a:r>
              <a:rPr lang="en-US" dirty="0" smtClean="0"/>
              <a:t>S &amp; N Chapter 1</a:t>
            </a:r>
            <a:endParaRPr lang="en-US" dirty="0"/>
          </a:p>
        </p:txBody>
      </p:sp>
    </p:spTree>
    <p:extLst>
      <p:ext uri="{BB962C8B-B14F-4D97-AF65-F5344CB8AC3E}">
        <p14:creationId xmlns:p14="http://schemas.microsoft.com/office/powerpoint/2010/main" val="1149414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(1-alpha)%Confidence Interval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338942"/>
                <a:ext cx="11430000" cy="4765450"/>
              </a:xfrm>
            </p:spPr>
            <p:txBody>
              <a:bodyPr>
                <a:normAutofit lnSpcReduction="10000"/>
              </a:bodyPr>
              <a:lstStyle/>
              <a:p>
                <a:pPr>
                  <a:lnSpc>
                    <a:spcPct val="120000"/>
                  </a:lnSpc>
                  <a:spcBef>
                    <a:spcPts val="600"/>
                  </a:spcBef>
                </a:pPr>
                <a:r>
                  <a:rPr lang="en-US" dirty="0" smtClean="0"/>
                  <a:t>Risk difference of cumulative incidence (CI)</a:t>
                </a:r>
              </a:p>
              <a:p>
                <a:pPr marL="0" indent="0">
                  <a:lnSpc>
                    <a:spcPct val="120000"/>
                  </a:lnSpc>
                  <a:spcBef>
                    <a:spcPts val="600"/>
                  </a:spcBef>
                  <a:buNone/>
                </a:pPr>
                <a:r>
                  <a:rPr lang="en-US" dirty="0" smtClean="0">
                    <a:solidFill>
                      <a:srgbClr val="0070C0"/>
                    </a:solidFill>
                    <a:sym typeface="Wingdings" panose="05000000000000000000" pitchFamily="2" charset="2"/>
                  </a:rPr>
                  <a:t>95</a:t>
                </a:r>
                <a:r>
                  <a:rPr lang="en-US" dirty="0" smtClean="0">
                    <a:sym typeface="Wingdings" panose="05000000000000000000" pitchFamily="2" charset="2"/>
                  </a:rPr>
                  <a:t>%CI </a:t>
                </a:r>
                <a:r>
                  <a:rPr lang="en-US" dirty="0">
                    <a:sym typeface="Wingdings" panose="05000000000000000000" pitchFamily="2" charset="2"/>
                  </a:rPr>
                  <a:t>for </a:t>
                </a:r>
                <a:r>
                  <a:rPr lang="en-US" dirty="0" smtClean="0">
                    <a:sym typeface="Wingdings" panose="05000000000000000000" pitchFamily="2" charset="2"/>
                  </a:rPr>
                  <a:t>risk difference (CID)</a:t>
                </a:r>
                <a:endParaRPr lang="en-US" dirty="0">
                  <a:sym typeface="Wingdings" panose="05000000000000000000" pitchFamily="2" charset="2"/>
                </a:endParaRPr>
              </a:p>
              <a:p>
                <a:pPr marL="0" indent="0">
                  <a:lnSpc>
                    <a:spcPct val="120000"/>
                  </a:lnSpc>
                  <a:spcBef>
                    <a:spcPts val="600"/>
                  </a:spcBef>
                  <a:buNone/>
                </a:pP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𝐶𝐼𝐷</m:t>
                        </m:r>
                        <m:r>
                          <a:rPr lang="en-US" b="0" i="1" smtClean="0">
                            <a:latin typeface="Cambria Math" panose="02040503050406030204" pitchFamily="18" charset="0"/>
                            <a:sym typeface="Wingdings" panose="05000000000000000000" pitchFamily="2" charset="2"/>
                          </a:rPr>
                          <m:t>  ±1.96×</m:t>
                        </m:r>
                        <m:r>
                          <a:rPr lang="en-US" b="0" i="1" smtClean="0">
                            <a:latin typeface="Cambria Math" panose="02040503050406030204" pitchFamily="18" charset="0"/>
                            <a:ea typeface="Cambria Math" panose="02040503050406030204" pitchFamily="18" charset="0"/>
                            <a:sym typeface="Wingdings" panose="05000000000000000000" pitchFamily="2" charset="2"/>
                          </a:rPr>
                          <m:t>𝑆𝐸</m:t>
                        </m:r>
                        <m:r>
                          <a:rPr lang="en-US" b="0" i="1" smtClean="0">
                            <a:latin typeface="Cambria Math" panose="02040503050406030204" pitchFamily="18" charset="0"/>
                            <a:ea typeface="Cambria Math" panose="02040503050406030204" pitchFamily="18" charset="0"/>
                            <a:sym typeface="Wingdings" panose="05000000000000000000" pitchFamily="2" charset="2"/>
                          </a:rPr>
                          <m:t> (</m:t>
                        </m:r>
                        <m:r>
                          <a:rPr lang="en-US" b="0" i="1" smtClean="0">
                            <a:latin typeface="Cambria Math" panose="02040503050406030204" pitchFamily="18" charset="0"/>
                            <a:ea typeface="Cambria Math" panose="02040503050406030204" pitchFamily="18" charset="0"/>
                            <a:sym typeface="Wingdings" panose="05000000000000000000" pitchFamily="2" charset="2"/>
                          </a:rPr>
                          <m:t>𝐶𝐼𝐷</m:t>
                        </m:r>
                      </m:e>
                    </m:d>
                    <m:r>
                      <a:rPr lang="en-US" b="0" i="0" smtClean="0">
                        <a:latin typeface="Cambria Math" panose="02040503050406030204" pitchFamily="18" charset="0"/>
                        <a:ea typeface="Cambria Math" panose="02040503050406030204" pitchFamily="18" charset="0"/>
                        <a:sym typeface="Wingdings" panose="05000000000000000000" pitchFamily="2" charset="2"/>
                      </a:rPr>
                      <m:t>, </m:t>
                    </m:r>
                  </m:oMath>
                </a14:m>
                <a:r>
                  <a:rPr lang="en-US" sz="2400" dirty="0" smtClean="0">
                    <a:sym typeface="Wingdings" panose="05000000000000000000" pitchFamily="2" charset="2"/>
                  </a:rPr>
                  <a:t>where SE(CID ) </a:t>
                </a:r>
                <a:r>
                  <a:rPr lang="en-US" sz="2400" dirty="0">
                    <a:sym typeface="Wingdings" panose="05000000000000000000" pitchFamily="2" charset="2"/>
                  </a:rPr>
                  <a:t>= </a:t>
                </a:r>
                <a14:m>
                  <m:oMath xmlns:m="http://schemas.openxmlformats.org/officeDocument/2006/math">
                    <m:rad>
                      <m:radPr>
                        <m:degHide m:val="on"/>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𝑎</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sub>
                            </m:s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𝑎</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num>
                          <m:den>
                            <m:sSubSup>
                              <m:sSubSupPr>
                                <m:ctrlPr>
                                  <a:rPr lang="en-US"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SupPr>
                              <m:e>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1</m:t>
                                </m:r>
                              </m:sub>
                              <m:sup>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3</m:t>
                                </m:r>
                              </m:sup>
                            </m:sSubSup>
                          </m:den>
                        </m:f>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f>
                          <m:fPr>
                            <m:ctrlP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𝑐</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0</m:t>
                                </m:r>
                              </m:sub>
                            </m:sSub>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𝑐</m:t>
                            </m:r>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m:t>
                            </m:r>
                          </m:num>
                          <m:den>
                            <m:sSubSup>
                              <m:sSubSupPr>
                                <m:ctrlP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ctrlPr>
                              </m:sSubSupPr>
                              <m:e>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𝑁</m:t>
                                </m:r>
                              </m:e>
                              <m:sub>
                                <m:r>
                                  <a:rPr lang="en-US" b="0" i="1" smtClean="0">
                                    <a:solidFill>
                                      <a:srgbClr val="008000"/>
                                    </a:solidFill>
                                    <a:latin typeface="Cambria Math" panose="02040503050406030204" pitchFamily="18" charset="0"/>
                                    <a:ea typeface="Cambria Math" panose="02040503050406030204" pitchFamily="18" charset="0"/>
                                    <a:sym typeface="Wingdings" panose="05000000000000000000" pitchFamily="2" charset="2"/>
                                  </a:rPr>
                                  <m:t>0</m:t>
                                </m:r>
                              </m:sub>
                              <m:sup>
                                <m:r>
                                  <a:rPr lang="en-US" i="1">
                                    <a:solidFill>
                                      <a:srgbClr val="008000"/>
                                    </a:solidFill>
                                    <a:latin typeface="Cambria Math" panose="02040503050406030204" pitchFamily="18" charset="0"/>
                                    <a:ea typeface="Cambria Math" panose="02040503050406030204" pitchFamily="18" charset="0"/>
                                    <a:sym typeface="Wingdings" panose="05000000000000000000" pitchFamily="2" charset="2"/>
                                  </a:rPr>
                                  <m:t>3</m:t>
                                </m:r>
                              </m:sup>
                            </m:sSubSup>
                          </m:den>
                        </m:f>
                      </m:e>
                    </m:rad>
                  </m:oMath>
                </a14:m>
                <a:endParaRPr lang="en-US" dirty="0" smtClean="0">
                  <a:ea typeface="Cambria Math" panose="02040503050406030204" pitchFamily="18" charset="0"/>
                  <a:sym typeface="Wingdings" panose="05000000000000000000" pitchFamily="2" charset="2"/>
                </a:endParaRPr>
              </a:p>
              <a:p>
                <a:pPr>
                  <a:lnSpc>
                    <a:spcPct val="120000"/>
                  </a:lnSpc>
                  <a:spcBef>
                    <a:spcPts val="600"/>
                  </a:spcBef>
                </a:pPr>
                <a:endParaRPr lang="en-US" dirty="0" smtClean="0"/>
              </a:p>
              <a:p>
                <a:pPr>
                  <a:lnSpc>
                    <a:spcPct val="120000"/>
                  </a:lnSpc>
                  <a:spcBef>
                    <a:spcPts val="600"/>
                  </a:spcBef>
                </a:pPr>
                <a:r>
                  <a:rPr lang="en-US" dirty="0" smtClean="0"/>
                  <a:t>Rate difference of incidence rate (IR) </a:t>
                </a:r>
                <a:endParaRPr lang="en-US" dirty="0"/>
              </a:p>
              <a:p>
                <a:pPr marL="0" indent="0">
                  <a:lnSpc>
                    <a:spcPct val="120000"/>
                  </a:lnSpc>
                  <a:spcBef>
                    <a:spcPts val="600"/>
                  </a:spcBef>
                  <a:buNone/>
                </a:pPr>
                <a:r>
                  <a:rPr lang="en-US" dirty="0" smtClean="0">
                    <a:solidFill>
                      <a:srgbClr val="0070C0"/>
                    </a:solidFill>
                    <a:sym typeface="Wingdings" panose="05000000000000000000" pitchFamily="2" charset="2"/>
                  </a:rPr>
                  <a:t>95</a:t>
                </a:r>
                <a:r>
                  <a:rPr lang="en-US" dirty="0" smtClean="0">
                    <a:sym typeface="Wingdings" panose="05000000000000000000" pitchFamily="2" charset="2"/>
                  </a:rPr>
                  <a:t>%CI for rate difference (IRD)</a:t>
                </a:r>
                <a:endParaRPr lang="en-US" dirty="0">
                  <a:sym typeface="Wingdings" panose="05000000000000000000" pitchFamily="2" charset="2"/>
                </a:endParaRPr>
              </a:p>
              <a:p>
                <a:pPr marL="0" indent="0">
                  <a:lnSpc>
                    <a:spcPct val="120000"/>
                  </a:lnSpc>
                  <a:spcBef>
                    <a:spcPts val="600"/>
                  </a:spcBef>
                  <a:buNone/>
                </a:pP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𝐼𝑅𝐷</m:t>
                        </m:r>
                        <m:r>
                          <a:rPr lang="en-US" b="0" i="1" smtClean="0">
                            <a:latin typeface="Cambria Math" panose="02040503050406030204" pitchFamily="18" charset="0"/>
                            <a:sym typeface="Wingdings" panose="05000000000000000000" pitchFamily="2" charset="2"/>
                          </a:rPr>
                          <m:t>  ±1.96×</m:t>
                        </m:r>
                        <m:r>
                          <a:rPr lang="en-US" i="1">
                            <a:latin typeface="Cambria Math" panose="02040503050406030204" pitchFamily="18" charset="0"/>
                            <a:ea typeface="Cambria Math" panose="02040503050406030204" pitchFamily="18" charset="0"/>
                            <a:sym typeface="Wingdings" panose="05000000000000000000" pitchFamily="2" charset="2"/>
                          </a:rPr>
                          <m:t>𝑆𝐸</m:t>
                        </m:r>
                        <m:r>
                          <a:rPr lang="en-US" i="1">
                            <a:latin typeface="Cambria Math" panose="02040503050406030204" pitchFamily="18" charset="0"/>
                            <a:ea typeface="Cambria Math" panose="02040503050406030204" pitchFamily="18" charset="0"/>
                            <a:sym typeface="Wingdings" panose="05000000000000000000" pitchFamily="2" charset="2"/>
                          </a:rPr>
                          <m:t> (</m:t>
                        </m:r>
                        <m:r>
                          <a:rPr lang="en-US" i="1" smtClean="0">
                            <a:latin typeface="Cambria Math" panose="02040503050406030204" pitchFamily="18" charset="0"/>
                            <a:ea typeface="Cambria Math" panose="02040503050406030204" pitchFamily="18" charset="0"/>
                            <a:sym typeface="Wingdings" panose="05000000000000000000" pitchFamily="2" charset="2"/>
                          </a:rPr>
                          <m:t>𝐼</m:t>
                        </m:r>
                        <m:r>
                          <a:rPr lang="en-US" b="0" i="1" smtClean="0">
                            <a:latin typeface="Cambria Math" panose="02040503050406030204" pitchFamily="18" charset="0"/>
                            <a:ea typeface="Cambria Math" panose="02040503050406030204" pitchFamily="18" charset="0"/>
                            <a:sym typeface="Wingdings" panose="05000000000000000000" pitchFamily="2" charset="2"/>
                          </a:rPr>
                          <m:t>𝑅𝐷</m:t>
                        </m:r>
                        <m:r>
                          <a:rPr lang="en-US" b="0" i="1" smtClean="0">
                            <a:latin typeface="Cambria Math" panose="02040503050406030204" pitchFamily="18" charset="0"/>
                            <a:ea typeface="Cambria Math" panose="02040503050406030204" pitchFamily="18" charset="0"/>
                            <a:sym typeface="Wingdings" panose="05000000000000000000" pitchFamily="2" charset="2"/>
                          </a:rPr>
                          <m:t>)</m:t>
                        </m:r>
                      </m:e>
                    </m:d>
                    <m:r>
                      <a:rPr lang="en-US">
                        <a:latin typeface="Cambria Math" panose="02040503050406030204" pitchFamily="18" charset="0"/>
                        <a:ea typeface="Cambria Math" panose="02040503050406030204" pitchFamily="18" charset="0"/>
                        <a:sym typeface="Wingdings" panose="05000000000000000000" pitchFamily="2" charset="2"/>
                      </a:rPr>
                      <m:t>, </m:t>
                    </m:r>
                  </m:oMath>
                </a14:m>
                <a:r>
                  <a:rPr lang="en-US" sz="2400" dirty="0">
                    <a:sym typeface="Wingdings" panose="05000000000000000000" pitchFamily="2" charset="2"/>
                  </a:rPr>
                  <a:t>where </a:t>
                </a:r>
                <a:r>
                  <a:rPr lang="en-US" sz="2400" dirty="0" smtClean="0">
                    <a:sym typeface="Wingdings" panose="05000000000000000000" pitchFamily="2" charset="2"/>
                  </a:rPr>
                  <a:t>SE(IRD) </a:t>
                </a:r>
                <a:r>
                  <a:rPr lang="en-US" sz="2400" dirty="0">
                    <a:sym typeface="Wingdings" panose="05000000000000000000" pitchFamily="2" charset="2"/>
                  </a:rPr>
                  <a:t>= </a:t>
                </a:r>
                <a14:m>
                  <m:oMath xmlns:m="http://schemas.openxmlformats.org/officeDocument/2006/math">
                    <m:rad>
                      <m:radPr>
                        <m:degHide m:val="on"/>
                        <m:ctrlPr>
                          <a:rPr lang="en-US"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𝑎</m:t>
                            </m:r>
                          </m:num>
                          <m:den>
                            <m:sSubSup>
                              <m:sSubSupPr>
                                <m:ctrlP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sSubSupPr>
                              <m:e>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𝑃𝑇</m:t>
                                </m:r>
                              </m:e>
                              <m:sub>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1</m:t>
                                </m:r>
                              </m:sub>
                              <m:sup>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2</m:t>
                                </m:r>
                              </m:sup>
                            </m:sSubSup>
                          </m:den>
                        </m:f>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 </m:t>
                        </m:r>
                        <m:f>
                          <m:fPr>
                            <m:ctrlP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fPr>
                          <m:num>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𝑐</m:t>
                            </m:r>
                          </m:num>
                          <m:den>
                            <m:sSubSup>
                              <m:sSubSupPr>
                                <m:ctrlP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ctrlPr>
                              </m:sSubSupPr>
                              <m:e>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𝑃𝑇</m:t>
                                </m:r>
                              </m:e>
                              <m:sub>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0</m:t>
                                </m:r>
                              </m:sub>
                              <m:sup>
                                <m:r>
                                  <a:rPr lang="en-US" i="1">
                                    <a:solidFill>
                                      <a:srgbClr val="C00000"/>
                                    </a:solidFill>
                                    <a:latin typeface="Cambria Math" panose="02040503050406030204" pitchFamily="18" charset="0"/>
                                    <a:ea typeface="Cambria Math" panose="02040503050406030204" pitchFamily="18" charset="0"/>
                                    <a:sym typeface="Wingdings" panose="05000000000000000000" pitchFamily="2" charset="2"/>
                                  </a:rPr>
                                  <m:t>2</m:t>
                                </m:r>
                              </m:sup>
                            </m:sSubSup>
                            <m:r>
                              <a:rPr lang="en-US" b="0" i="1"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m:t>  </m:t>
                            </m:r>
                          </m:den>
                        </m:f>
                      </m:e>
                    </m:ra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338942"/>
                <a:ext cx="11430000" cy="4765450"/>
              </a:xfrm>
              <a:blipFill>
                <a:blip r:embed="rId3"/>
                <a:stretch>
                  <a:fillRect l="-1013" t="-1152"/>
                </a:stretch>
              </a:blipFill>
            </p:spPr>
            <p:txBody>
              <a:bodyPr/>
              <a:lstStyle/>
              <a:p>
                <a:r>
                  <a:rPr lang="en-US">
                    <a:noFill/>
                  </a:rPr>
                  <a:t> </a:t>
                </a:r>
              </a:p>
            </p:txBody>
          </p:sp>
        </mc:Fallback>
      </mc:AlternateContent>
      <p:sp>
        <p:nvSpPr>
          <p:cNvPr id="4" name="TextBox 3"/>
          <p:cNvSpPr txBox="1"/>
          <p:nvPr/>
        </p:nvSpPr>
        <p:spPr>
          <a:xfrm>
            <a:off x="6096000" y="6363222"/>
            <a:ext cx="5805244" cy="369332"/>
          </a:xfrm>
          <a:prstGeom prst="rect">
            <a:avLst/>
          </a:prstGeom>
          <a:noFill/>
        </p:spPr>
        <p:txBody>
          <a:bodyPr wrap="none" rtlCol="0">
            <a:spAutoFit/>
          </a:bodyPr>
          <a:lstStyle/>
          <a:p>
            <a:r>
              <a:rPr lang="en-US" dirty="0" smtClean="0"/>
              <a:t>Rothman, Epidemiology: An Introduction 2</a:t>
            </a:r>
            <a:r>
              <a:rPr lang="en-US" baseline="30000" dirty="0" smtClean="0"/>
              <a:t>nd</a:t>
            </a:r>
            <a:r>
              <a:rPr lang="en-US" dirty="0" smtClean="0"/>
              <a:t> Ed. pp 164-170</a:t>
            </a:r>
            <a:endParaRPr lang="en-US" dirty="0"/>
          </a:p>
        </p:txBody>
      </p:sp>
    </p:spTree>
    <p:extLst>
      <p:ext uri="{BB962C8B-B14F-4D97-AF65-F5344CB8AC3E}">
        <p14:creationId xmlns:p14="http://schemas.microsoft.com/office/powerpoint/2010/main" val="41933403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89525" y="1328058"/>
            <a:ext cx="11430000" cy="4711021"/>
          </a:xfrm>
        </p:spPr>
        <p:txBody>
          <a:bodyPr>
            <a:normAutofit lnSpcReduction="10000"/>
          </a:bodyPr>
          <a:lstStyle/>
          <a:p>
            <a:pPr>
              <a:lnSpc>
                <a:spcPct val="120000"/>
              </a:lnSpc>
              <a:spcBef>
                <a:spcPts val="600"/>
              </a:spcBef>
            </a:pPr>
            <a:r>
              <a:rPr lang="en-US" sz="2800" dirty="0" smtClean="0"/>
              <a:t>Second Hand Smoking and MI example</a:t>
            </a:r>
          </a:p>
          <a:p>
            <a:pPr marL="0" indent="0">
              <a:lnSpc>
                <a:spcPct val="120000"/>
              </a:lnSpc>
              <a:spcBef>
                <a:spcPts val="600"/>
              </a:spcBef>
              <a:buNone/>
            </a:pPr>
            <a:r>
              <a:rPr lang="en-US" sz="2800" b="1" dirty="0" smtClean="0">
                <a:solidFill>
                  <a:srgbClr val="FF0000"/>
                </a:solidFill>
              </a:rPr>
              <a:t>Risk</a:t>
            </a:r>
            <a:r>
              <a:rPr lang="en-US" sz="2800" b="1" dirty="0" smtClean="0"/>
              <a:t> </a:t>
            </a:r>
            <a:r>
              <a:rPr lang="en-US" sz="2800" dirty="0" smtClean="0"/>
              <a:t>difference = ?</a:t>
            </a:r>
          </a:p>
          <a:p>
            <a:pPr marL="0" indent="0">
              <a:lnSpc>
                <a:spcPct val="120000"/>
              </a:lnSpc>
              <a:spcBef>
                <a:spcPts val="600"/>
              </a:spcBef>
              <a:buNone/>
            </a:pPr>
            <a:r>
              <a:rPr lang="en-US" sz="2800" dirty="0" smtClean="0"/>
              <a:t>95%CI for risk difference = ?</a:t>
            </a:r>
          </a:p>
          <a:p>
            <a:pPr marL="0" indent="0">
              <a:lnSpc>
                <a:spcPct val="120000"/>
              </a:lnSpc>
              <a:spcBef>
                <a:spcPts val="600"/>
              </a:spcBef>
              <a:buNone/>
            </a:pPr>
            <a:endParaRPr lang="en-US" sz="2800" dirty="0"/>
          </a:p>
          <a:p>
            <a:pPr marL="0" indent="0">
              <a:lnSpc>
                <a:spcPct val="120000"/>
              </a:lnSpc>
              <a:spcBef>
                <a:spcPts val="600"/>
              </a:spcBef>
              <a:buNone/>
            </a:pPr>
            <a:endParaRPr lang="en-US" sz="2800" dirty="0" smtClean="0"/>
          </a:p>
          <a:p>
            <a:pPr>
              <a:lnSpc>
                <a:spcPct val="120000"/>
              </a:lnSpc>
              <a:spcBef>
                <a:spcPts val="600"/>
              </a:spcBef>
            </a:pPr>
            <a:r>
              <a:rPr lang="en-US" sz="2800" dirty="0" smtClean="0"/>
              <a:t>HRT and coronary artery disease example</a:t>
            </a:r>
          </a:p>
          <a:p>
            <a:pPr marL="0" indent="0">
              <a:lnSpc>
                <a:spcPct val="120000"/>
              </a:lnSpc>
              <a:spcBef>
                <a:spcPts val="600"/>
              </a:spcBef>
              <a:buNone/>
            </a:pPr>
            <a:r>
              <a:rPr lang="en-US" sz="2800" b="1" dirty="0" smtClean="0">
                <a:solidFill>
                  <a:srgbClr val="FF0000"/>
                </a:solidFill>
              </a:rPr>
              <a:t>Rate </a:t>
            </a:r>
            <a:r>
              <a:rPr lang="en-US" sz="2800" dirty="0" smtClean="0"/>
              <a:t>difference = ?</a:t>
            </a:r>
          </a:p>
          <a:p>
            <a:pPr marL="0" indent="0">
              <a:lnSpc>
                <a:spcPct val="120000"/>
              </a:lnSpc>
              <a:spcBef>
                <a:spcPts val="600"/>
              </a:spcBef>
              <a:buNone/>
            </a:pPr>
            <a:r>
              <a:rPr lang="en-US" sz="2800" dirty="0" smtClean="0"/>
              <a:t>95%CI for rate difference = ?</a:t>
            </a:r>
            <a:endParaRPr lang="en-US" sz="2800" dirty="0"/>
          </a:p>
          <a:p>
            <a:pPr marL="0" indent="0">
              <a:lnSpc>
                <a:spcPct val="120000"/>
              </a:lnSpc>
              <a:spcBef>
                <a:spcPts val="600"/>
              </a:spcBef>
              <a:buNone/>
            </a:pPr>
            <a:endParaRPr lang="en-US" dirty="0"/>
          </a:p>
        </p:txBody>
      </p:sp>
    </p:spTree>
    <p:extLst>
      <p:ext uri="{BB962C8B-B14F-4D97-AF65-F5344CB8AC3E}">
        <p14:creationId xmlns:p14="http://schemas.microsoft.com/office/powerpoint/2010/main" val="1476176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89525" y="1325821"/>
            <a:ext cx="11430000" cy="5347121"/>
          </a:xfrm>
        </p:spPr>
        <p:txBody>
          <a:bodyPr>
            <a:normAutofit lnSpcReduction="10000"/>
          </a:bodyPr>
          <a:lstStyle/>
          <a:p>
            <a:pPr>
              <a:lnSpc>
                <a:spcPct val="120000"/>
              </a:lnSpc>
              <a:spcBef>
                <a:spcPts val="600"/>
              </a:spcBef>
            </a:pPr>
            <a:r>
              <a:rPr lang="en-US" dirty="0" smtClean="0"/>
              <a:t>Second Hand Smoking and MI example</a:t>
            </a:r>
          </a:p>
          <a:p>
            <a:pPr marL="0" indent="0">
              <a:lnSpc>
                <a:spcPct val="120000"/>
              </a:lnSpc>
              <a:spcBef>
                <a:spcPts val="600"/>
              </a:spcBef>
              <a:buNone/>
            </a:pPr>
            <a:r>
              <a:rPr lang="en-US" b="1" dirty="0" smtClean="0">
                <a:solidFill>
                  <a:srgbClr val="FF0000"/>
                </a:solidFill>
              </a:rPr>
              <a:t>Risk</a:t>
            </a:r>
            <a:r>
              <a:rPr lang="en-US" dirty="0" smtClean="0"/>
              <a:t> difference </a:t>
            </a:r>
            <a:r>
              <a:rPr lang="en-US" dirty="0" smtClean="0">
                <a:solidFill>
                  <a:srgbClr val="0070C0"/>
                </a:solidFill>
              </a:rPr>
              <a:t>= 0.00209 or 2.09 per 1000</a:t>
            </a:r>
          </a:p>
          <a:p>
            <a:pPr marL="0" indent="0">
              <a:lnSpc>
                <a:spcPct val="120000"/>
              </a:lnSpc>
              <a:spcBef>
                <a:spcPts val="600"/>
              </a:spcBef>
              <a:buNone/>
            </a:pPr>
            <a:r>
              <a:rPr lang="en-US" dirty="0" smtClean="0"/>
              <a:t>95%CI for risk difference </a:t>
            </a:r>
            <a:r>
              <a:rPr lang="en-US" dirty="0" smtClean="0">
                <a:solidFill>
                  <a:srgbClr val="0070C0"/>
                </a:solidFill>
              </a:rPr>
              <a:t>= 0.00209 ± 1.96*0.000674 </a:t>
            </a:r>
            <a:r>
              <a:rPr lang="en-US" dirty="0" smtClean="0">
                <a:solidFill>
                  <a:srgbClr val="0070C0"/>
                </a:solidFill>
                <a:sym typeface="Wingdings" panose="05000000000000000000" pitchFamily="2" charset="2"/>
              </a:rPr>
              <a:t> </a:t>
            </a:r>
            <a:r>
              <a:rPr lang="en-US" dirty="0" smtClean="0">
                <a:solidFill>
                  <a:srgbClr val="0070C0"/>
                </a:solidFill>
              </a:rPr>
              <a:t>(0.00075, 0.00343)</a:t>
            </a:r>
          </a:p>
          <a:p>
            <a:pPr marL="0" indent="0">
              <a:lnSpc>
                <a:spcPct val="120000"/>
              </a:lnSpc>
              <a:spcBef>
                <a:spcPts val="600"/>
              </a:spcBef>
              <a:buNone/>
            </a:pPr>
            <a:endParaRPr lang="en-US" dirty="0" smtClean="0"/>
          </a:p>
          <a:p>
            <a:pPr>
              <a:lnSpc>
                <a:spcPct val="120000"/>
              </a:lnSpc>
              <a:spcBef>
                <a:spcPts val="600"/>
              </a:spcBef>
            </a:pPr>
            <a:r>
              <a:rPr lang="en-US" dirty="0" smtClean="0"/>
              <a:t>HRT and coronary artery disease example</a:t>
            </a:r>
          </a:p>
          <a:p>
            <a:pPr marL="0" indent="0">
              <a:lnSpc>
                <a:spcPct val="120000"/>
              </a:lnSpc>
              <a:spcBef>
                <a:spcPts val="600"/>
              </a:spcBef>
              <a:buNone/>
            </a:pPr>
            <a:r>
              <a:rPr lang="en-US" b="1" dirty="0" smtClean="0">
                <a:solidFill>
                  <a:srgbClr val="FF0000"/>
                </a:solidFill>
              </a:rPr>
              <a:t>Rate</a:t>
            </a:r>
            <a:r>
              <a:rPr lang="en-US" dirty="0" smtClean="0"/>
              <a:t> difference </a:t>
            </a:r>
            <a:r>
              <a:rPr lang="en-US" dirty="0" smtClean="0">
                <a:solidFill>
                  <a:srgbClr val="0070C0"/>
                </a:solidFill>
              </a:rPr>
              <a:t>= -0.000613 or -61.3 per 100,000 person years </a:t>
            </a:r>
          </a:p>
          <a:p>
            <a:pPr marL="0" indent="0">
              <a:lnSpc>
                <a:spcPct val="120000"/>
              </a:lnSpc>
              <a:spcBef>
                <a:spcPts val="600"/>
              </a:spcBef>
              <a:buNone/>
            </a:pPr>
            <a:r>
              <a:rPr lang="en-US" dirty="0" smtClean="0"/>
              <a:t>95%CI for rate difference </a:t>
            </a:r>
            <a:r>
              <a:rPr lang="en-US" dirty="0" smtClean="0">
                <a:solidFill>
                  <a:srgbClr val="0070C0"/>
                </a:solidFill>
              </a:rPr>
              <a:t>= - 0.000613 ± 1.96*0.000181 </a:t>
            </a:r>
            <a:r>
              <a:rPr lang="en-US" dirty="0" smtClean="0">
                <a:solidFill>
                  <a:srgbClr val="0070C0"/>
                </a:solidFill>
                <a:sym typeface="Wingdings" panose="05000000000000000000" pitchFamily="2" charset="2"/>
              </a:rPr>
              <a:t> </a:t>
            </a:r>
          </a:p>
          <a:p>
            <a:pPr marL="0" indent="0">
              <a:lnSpc>
                <a:spcPct val="120000"/>
              </a:lnSpc>
              <a:spcBef>
                <a:spcPts val="600"/>
              </a:spcBef>
              <a:buNone/>
            </a:pPr>
            <a:r>
              <a:rPr lang="en-US" dirty="0" smtClean="0">
                <a:solidFill>
                  <a:srgbClr val="0070C0"/>
                </a:solidFill>
                <a:sym typeface="Wingdings" panose="05000000000000000000" pitchFamily="2" charset="2"/>
              </a:rPr>
              <a:t>~(-0.000968, -0.000258)  -96.8 per 100,000 person years, -25.8 per 100,000 person years</a:t>
            </a:r>
            <a:endParaRPr lang="en-US" dirty="0">
              <a:solidFill>
                <a:srgbClr val="0070C0"/>
              </a:solidFill>
            </a:endParaRPr>
          </a:p>
          <a:p>
            <a:pPr marL="0" indent="0">
              <a:lnSpc>
                <a:spcPct val="120000"/>
              </a:lnSpc>
              <a:spcBef>
                <a:spcPts val="600"/>
              </a:spcBef>
              <a:buNone/>
            </a:pPr>
            <a:endParaRPr lang="en-US" dirty="0"/>
          </a:p>
        </p:txBody>
      </p:sp>
    </p:spTree>
    <p:extLst>
      <p:ext uri="{BB962C8B-B14F-4D97-AF65-F5344CB8AC3E}">
        <p14:creationId xmlns:p14="http://schemas.microsoft.com/office/powerpoint/2010/main" val="276223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of </a:t>
            </a:r>
            <a:r>
              <a:rPr lang="en-US" dirty="0" smtClean="0"/>
              <a:t>cohort studies</a:t>
            </a:r>
            <a:endParaRPr lang="en-US" dirty="0"/>
          </a:p>
        </p:txBody>
      </p:sp>
      <p:sp>
        <p:nvSpPr>
          <p:cNvPr id="3" name="Content Placeholder 2"/>
          <p:cNvSpPr>
            <a:spLocks noGrp="1"/>
          </p:cNvSpPr>
          <p:nvPr>
            <p:ph idx="1"/>
          </p:nvPr>
        </p:nvSpPr>
        <p:spPr>
          <a:xfrm>
            <a:off x="199085" y="1360715"/>
            <a:ext cx="11810881" cy="4765450"/>
          </a:xfrm>
        </p:spPr>
        <p:txBody>
          <a:bodyPr>
            <a:normAutofit lnSpcReduction="10000"/>
          </a:bodyPr>
          <a:lstStyle/>
          <a:p>
            <a:pPr>
              <a:lnSpc>
                <a:spcPct val="120000"/>
              </a:lnSpc>
              <a:spcBef>
                <a:spcPts val="600"/>
              </a:spcBef>
            </a:pPr>
            <a:r>
              <a:rPr lang="en-US" dirty="0"/>
              <a:t>Allows calculation of incidence.</a:t>
            </a:r>
          </a:p>
          <a:p>
            <a:pPr>
              <a:lnSpc>
                <a:spcPct val="120000"/>
              </a:lnSpc>
              <a:spcBef>
                <a:spcPts val="600"/>
              </a:spcBef>
            </a:pPr>
            <a:r>
              <a:rPr lang="en-US" dirty="0"/>
              <a:t>Time sequence is clear (exposure </a:t>
            </a:r>
            <a:r>
              <a:rPr lang="en-US" dirty="0">
                <a:sym typeface="Wingdings" pitchFamily="2" charset="2"/>
              </a:rPr>
              <a:t> outcome).</a:t>
            </a:r>
          </a:p>
          <a:p>
            <a:pPr>
              <a:lnSpc>
                <a:spcPct val="120000"/>
              </a:lnSpc>
              <a:spcBef>
                <a:spcPts val="600"/>
              </a:spcBef>
            </a:pPr>
            <a:r>
              <a:rPr lang="en-US" dirty="0">
                <a:sym typeface="Wingdings" pitchFamily="2" charset="2"/>
              </a:rPr>
              <a:t>Allows calculation of all measures of association.</a:t>
            </a:r>
          </a:p>
          <a:p>
            <a:pPr>
              <a:lnSpc>
                <a:spcPct val="120000"/>
              </a:lnSpc>
              <a:spcBef>
                <a:spcPts val="600"/>
              </a:spcBef>
            </a:pPr>
            <a:r>
              <a:rPr lang="en-US" dirty="0">
                <a:sym typeface="Wingdings" pitchFamily="2" charset="2"/>
              </a:rPr>
              <a:t>Multiple outcomes can be assessed.</a:t>
            </a:r>
          </a:p>
          <a:p>
            <a:pPr>
              <a:lnSpc>
                <a:spcPct val="120000"/>
              </a:lnSpc>
              <a:spcBef>
                <a:spcPts val="600"/>
              </a:spcBef>
            </a:pPr>
            <a:r>
              <a:rPr lang="en-US" dirty="0">
                <a:sym typeface="Wingdings" pitchFamily="2" charset="2"/>
              </a:rPr>
              <a:t>Multiple exposures </a:t>
            </a:r>
            <a:r>
              <a:rPr lang="en-US" dirty="0" smtClean="0">
                <a:sym typeface="Wingdings" pitchFamily="2" charset="2"/>
              </a:rPr>
              <a:t>including rare exposure can </a:t>
            </a:r>
            <a:r>
              <a:rPr lang="en-US" dirty="0">
                <a:sym typeface="Wingdings" pitchFamily="2" charset="2"/>
              </a:rPr>
              <a:t>be assessed.</a:t>
            </a:r>
          </a:p>
          <a:p>
            <a:pPr>
              <a:lnSpc>
                <a:spcPct val="120000"/>
              </a:lnSpc>
              <a:spcBef>
                <a:spcPts val="600"/>
              </a:spcBef>
            </a:pPr>
            <a:r>
              <a:rPr lang="en-US" dirty="0">
                <a:sym typeface="Wingdings" pitchFamily="2" charset="2"/>
              </a:rPr>
              <a:t>New hypothesis can be tested as time goes by.</a:t>
            </a:r>
          </a:p>
          <a:p>
            <a:pPr>
              <a:lnSpc>
                <a:spcPct val="120000"/>
              </a:lnSpc>
              <a:spcBef>
                <a:spcPts val="600"/>
              </a:spcBef>
            </a:pPr>
            <a:r>
              <a:rPr lang="en-US" dirty="0">
                <a:sym typeface="Wingdings" pitchFamily="2" charset="2"/>
              </a:rPr>
              <a:t>Efficient way to evaluate associations (stored specimens can be analyzed later).</a:t>
            </a:r>
          </a:p>
          <a:p>
            <a:pPr>
              <a:lnSpc>
                <a:spcPct val="120000"/>
              </a:lnSpc>
              <a:spcBef>
                <a:spcPts val="600"/>
              </a:spcBef>
            </a:pPr>
            <a:r>
              <a:rPr lang="en-US" dirty="0">
                <a:sym typeface="Wingdings" pitchFamily="2" charset="2"/>
              </a:rPr>
              <a:t>Can incorporate changes in exposure and confounders over time.</a:t>
            </a:r>
            <a:endParaRPr lang="en-US" dirty="0"/>
          </a:p>
        </p:txBody>
      </p:sp>
    </p:spTree>
    <p:extLst>
      <p:ext uri="{BB962C8B-B14F-4D97-AF65-F5344CB8AC3E}">
        <p14:creationId xmlns:p14="http://schemas.microsoft.com/office/powerpoint/2010/main" val="35766162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5428" y="296333"/>
            <a:ext cx="11430000" cy="914400"/>
          </a:xfrm>
        </p:spPr>
        <p:txBody>
          <a:bodyPr/>
          <a:lstStyle/>
          <a:p>
            <a:r>
              <a:rPr lang="en-US" altLang="en-US" sz="3600" dirty="0" smtClean="0">
                <a:cs typeface="Times New Roman" panose="02020603050405020304" pitchFamily="18" charset="0"/>
              </a:rPr>
              <a:t>Weaknesses of cohort studies</a:t>
            </a:r>
            <a:r>
              <a:rPr lang="en-US" altLang="en-US" sz="3600" dirty="0" smtClean="0"/>
              <a:t> </a:t>
            </a:r>
            <a:endParaRPr lang="en-US" sz="3600" dirty="0"/>
          </a:p>
        </p:txBody>
      </p:sp>
      <p:sp>
        <p:nvSpPr>
          <p:cNvPr id="4" name="Rectangle 3"/>
          <p:cNvSpPr>
            <a:spLocks noGrp="1" noChangeArrowheads="1"/>
          </p:cNvSpPr>
          <p:nvPr>
            <p:ph idx="1"/>
          </p:nvPr>
        </p:nvSpPr>
        <p:spPr>
          <a:xfrm>
            <a:off x="435428" y="1322665"/>
            <a:ext cx="11430000" cy="4343400"/>
          </a:xfrm>
        </p:spPr>
        <p:txBody>
          <a:bodyPr>
            <a:noAutofit/>
          </a:bodyPr>
          <a:lstStyle/>
          <a:p>
            <a:r>
              <a:rPr lang="en-US" altLang="en-US" sz="3200" dirty="0" smtClean="0">
                <a:cs typeface="Times New Roman" panose="02020603050405020304" pitchFamily="18" charset="0"/>
              </a:rPr>
              <a:t>Time </a:t>
            </a:r>
            <a:r>
              <a:rPr lang="en-US" altLang="en-US" sz="3200" dirty="0">
                <a:cs typeface="Times New Roman" panose="02020603050405020304" pitchFamily="18" charset="0"/>
              </a:rPr>
              <a:t>and expense can limit </a:t>
            </a:r>
            <a:r>
              <a:rPr lang="en-US" altLang="en-US" sz="3200" dirty="0" smtClean="0">
                <a:cs typeface="Times New Roman" panose="02020603050405020304" pitchFamily="18" charset="0"/>
              </a:rPr>
              <a:t>feasibility in prospective studies</a:t>
            </a:r>
          </a:p>
          <a:p>
            <a:r>
              <a:rPr lang="en-US" altLang="en-US" sz="3200" dirty="0">
                <a:cs typeface="Times New Roman" panose="02020603050405020304" pitchFamily="18" charset="0"/>
              </a:rPr>
              <a:t>I</a:t>
            </a:r>
            <a:r>
              <a:rPr lang="en-US" altLang="en-US" sz="3200" dirty="0" smtClean="0">
                <a:cs typeface="Times New Roman" panose="02020603050405020304" pitchFamily="18" charset="0"/>
              </a:rPr>
              <a:t>nefficient to </a:t>
            </a:r>
            <a:r>
              <a:rPr lang="en-US" altLang="en-US" sz="3200" dirty="0">
                <a:cs typeface="Times New Roman" panose="02020603050405020304" pitchFamily="18" charset="0"/>
              </a:rPr>
              <a:t>study rare disease with long induction </a:t>
            </a:r>
            <a:r>
              <a:rPr lang="en-US" altLang="en-US" sz="3200" dirty="0" smtClean="0">
                <a:cs typeface="Times New Roman" panose="02020603050405020304" pitchFamily="18" charset="0"/>
              </a:rPr>
              <a:t>periods</a:t>
            </a:r>
          </a:p>
          <a:p>
            <a:r>
              <a:rPr lang="en-US" altLang="en-US" sz="3200" dirty="0" smtClean="0">
                <a:cs typeface="Times New Roman" panose="02020603050405020304" pitchFamily="18" charset="0"/>
              </a:rPr>
              <a:t>Change in exposure level</a:t>
            </a:r>
            <a:endParaRPr lang="en-US" altLang="en-US" sz="3200" dirty="0">
              <a:cs typeface="Times New Roman" panose="02020603050405020304" pitchFamily="18" charset="0"/>
            </a:endParaRPr>
          </a:p>
          <a:p>
            <a:r>
              <a:rPr lang="en-US" altLang="en-US" sz="3200" i="1" dirty="0">
                <a:cs typeface="Times New Roman" panose="02020603050405020304" pitchFamily="18" charset="0"/>
              </a:rPr>
              <a:t>Potential for </a:t>
            </a:r>
            <a:r>
              <a:rPr lang="en-US" altLang="en-US" sz="3200" i="1" dirty="0" smtClean="0">
                <a:cs typeface="Times New Roman" panose="02020603050405020304" pitchFamily="18" charset="0"/>
              </a:rPr>
              <a:t>biases (e.g., loss-to-follow up) including selection bias.</a:t>
            </a:r>
            <a:endParaRPr lang="en-US" altLang="en-US" sz="3200" i="1" dirty="0">
              <a:cs typeface="Times New Roman" panose="02020603050405020304" pitchFamily="18" charset="0"/>
            </a:endParaRPr>
          </a:p>
          <a:p>
            <a:pPr>
              <a:buClr>
                <a:schemeClr val="accent1"/>
              </a:buClr>
            </a:pPr>
            <a:endParaRPr lang="en-US" altLang="en-US" sz="2000" dirty="0">
              <a:cs typeface="Times New Roman" panose="02020603050405020304" pitchFamily="18" charset="0"/>
            </a:endParaRPr>
          </a:p>
        </p:txBody>
      </p:sp>
    </p:spTree>
    <p:extLst>
      <p:ext uri="{BB962C8B-B14F-4D97-AF65-F5344CB8AC3E}">
        <p14:creationId xmlns:p14="http://schemas.microsoft.com/office/powerpoint/2010/main" val="1376339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89" y="2809538"/>
            <a:ext cx="11155921" cy="1724236"/>
          </a:xfrm>
        </p:spPr>
        <p:txBody>
          <a:bodyPr>
            <a:noAutofit/>
          </a:bodyPr>
          <a:lstStyle/>
          <a:p>
            <a:r>
              <a:rPr lang="en-US" sz="3600" b="1" dirty="0"/>
              <a:t>Part 2: Life Table (Interval) Approach</a:t>
            </a:r>
            <a:br>
              <a:rPr lang="en-US" sz="3600" b="1" dirty="0"/>
            </a:br>
            <a:r>
              <a:rPr lang="en-US" sz="3600" b="1" dirty="0" smtClean="0"/>
              <a:t>Part </a:t>
            </a:r>
            <a:r>
              <a:rPr lang="en-US" sz="3600" b="1" dirty="0"/>
              <a:t>3: Kaplan-Meier Curves</a:t>
            </a:r>
            <a:br>
              <a:rPr lang="en-US" sz="3600" b="1" dirty="0"/>
            </a:br>
            <a:r>
              <a:rPr lang="en-US" sz="3600" b="1" dirty="0"/>
              <a:t>- </a:t>
            </a:r>
            <a:r>
              <a:rPr lang="en-US" sz="3600" dirty="0"/>
              <a:t>Incidence based on individuals at risk</a:t>
            </a:r>
            <a:endParaRPr lang="en-US" sz="3600" b="1" dirty="0"/>
          </a:p>
        </p:txBody>
      </p:sp>
      <p:sp>
        <p:nvSpPr>
          <p:cNvPr id="3" name="TextBox 2"/>
          <p:cNvSpPr txBox="1"/>
          <p:nvPr/>
        </p:nvSpPr>
        <p:spPr bwMode="auto">
          <a:xfrm>
            <a:off x="532263" y="1883391"/>
            <a:ext cx="3548418" cy="914400"/>
          </a:xfrm>
          <a:prstGeom prst="rect">
            <a:avLst/>
          </a:prstGeom>
          <a:noFill/>
          <a:ln>
            <a:noFill/>
            <a:miter lim="800000"/>
            <a:headEnd/>
            <a:tailEnd/>
          </a:ln>
        </p:spPr>
        <p:txBody>
          <a:bodyPr vert="horz" wrap="none" lIns="91429" tIns="45715" rIns="91429" bIns="45715" rtlCol="0">
            <a:normAutofit/>
          </a:bodyPr>
          <a:lstStyle/>
          <a:p>
            <a:r>
              <a:rPr lang="en-US" sz="4000" dirty="0" smtClean="0">
                <a:solidFill>
                  <a:schemeClr val="bg1"/>
                </a:solidFill>
                <a:latin typeface="Arial" panose="020B0604020202020204" pitchFamily="34" charset="0"/>
                <a:cs typeface="Arial" panose="020B0604020202020204" pitchFamily="34" charset="0"/>
              </a:rPr>
              <a:t>Module 2 A</a:t>
            </a:r>
            <a:endParaRPr lang="en-US" sz="4000" dirty="0">
              <a:solidFill>
                <a:schemeClr val="bg1"/>
              </a:solidFill>
              <a:latin typeface="Arial" panose="020B0604020202020204" pitchFamily="34" charset="0"/>
              <a:cs typeface="Arial" panose="020B0604020202020204" pitchFamily="34" charset="0"/>
            </a:endParaRPr>
          </a:p>
        </p:txBody>
      </p:sp>
      <p:pic>
        <p:nvPicPr>
          <p:cNvPr id="4" name="Picture 3" descr="Life of an Educator - Dr. Justin Tarte: Don't forge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28184">
            <a:off x="9453610" y="532263"/>
            <a:ext cx="1806360" cy="1565512"/>
          </a:xfrm>
          <a:prstGeom prst="rect">
            <a:avLst/>
          </a:prstGeom>
        </p:spPr>
      </p:pic>
    </p:spTree>
    <p:custDataLst>
      <p:tags r:id="rId1"/>
    </p:custDataLst>
    <p:extLst>
      <p:ext uri="{BB962C8B-B14F-4D97-AF65-F5344CB8AC3E}">
        <p14:creationId xmlns:p14="http://schemas.microsoft.com/office/powerpoint/2010/main" val="3598916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Cohort study design</a:t>
            </a:r>
            <a:endParaRPr lang="en-US" dirty="0"/>
          </a:p>
        </p:txBody>
      </p:sp>
      <p:sp>
        <p:nvSpPr>
          <p:cNvPr id="3" name="Content Placeholder 2"/>
          <p:cNvSpPr>
            <a:spLocks noGrp="1"/>
          </p:cNvSpPr>
          <p:nvPr>
            <p:ph idx="1"/>
          </p:nvPr>
        </p:nvSpPr>
        <p:spPr/>
        <p:txBody>
          <a:bodyPr>
            <a:normAutofit/>
          </a:bodyPr>
          <a:lstStyle/>
          <a:p>
            <a:pPr marL="284163" indent="-242888"/>
            <a:r>
              <a:rPr lang="en-US" sz="3200" b="1" dirty="0"/>
              <a:t>YouTube videos</a:t>
            </a:r>
          </a:p>
          <a:p>
            <a:pPr marL="342900" lvl="1" indent="0">
              <a:buNone/>
            </a:pPr>
            <a:r>
              <a:rPr lang="en-US" sz="2800" dirty="0"/>
              <a:t>STATA leaner (</a:t>
            </a:r>
            <a:r>
              <a:rPr lang="en-US" sz="2800" dirty="0" err="1"/>
              <a:t>edX</a:t>
            </a:r>
            <a:r>
              <a:rPr lang="en-US" sz="2800" dirty="0"/>
              <a:t>: Week </a:t>
            </a:r>
            <a:r>
              <a:rPr lang="en-US" sz="2800" dirty="0" smtClean="0"/>
              <a:t>7 Cohort study series</a:t>
            </a:r>
            <a:r>
              <a:rPr lang="en-US" sz="2800" dirty="0"/>
              <a:t>)</a:t>
            </a:r>
            <a:endParaRPr lang="en-US" sz="2800" dirty="0" smtClean="0"/>
          </a:p>
          <a:p>
            <a:pPr lvl="1"/>
            <a:r>
              <a:rPr lang="en-US" sz="2800" dirty="0" smtClean="0">
                <a:hlinkClick r:id="rId3"/>
              </a:rPr>
              <a:t>https</a:t>
            </a:r>
            <a:r>
              <a:rPr lang="en-US" sz="2800" dirty="0">
                <a:hlinkClick r:id="rId3"/>
              </a:rPr>
              <a:t>://</a:t>
            </a:r>
            <a:r>
              <a:rPr lang="en-US" sz="2800" dirty="0" smtClean="0">
                <a:hlinkClick r:id="rId3"/>
              </a:rPr>
              <a:t>www.youtube.com/watch?v=PU3NGMKNj5o&amp;list=PL6p7gIm6aWd_nh7fSOioOIj7qngTDAFRH</a:t>
            </a:r>
            <a:endParaRPr lang="en-US" sz="2800" dirty="0" smtClean="0"/>
          </a:p>
          <a:p>
            <a:pPr lvl="1"/>
            <a:r>
              <a:rPr lang="en-US" sz="2800" dirty="0" smtClean="0"/>
              <a:t>Cohort studies chunk 2 – open/close </a:t>
            </a:r>
          </a:p>
          <a:p>
            <a:pPr lvl="1"/>
            <a:r>
              <a:rPr lang="en-US" sz="2800" dirty="0" smtClean="0"/>
              <a:t>Cohort studies chunk 3 – pro/retro</a:t>
            </a:r>
          </a:p>
          <a:p>
            <a:pPr lvl="1"/>
            <a:r>
              <a:rPr lang="en-US" sz="2800" dirty="0" smtClean="0"/>
              <a:t>Cohort studies chunk 4 – induction/latency </a:t>
            </a:r>
          </a:p>
        </p:txBody>
      </p:sp>
    </p:spTree>
    <p:extLst>
      <p:ext uri="{BB962C8B-B14F-4D97-AF65-F5344CB8AC3E}">
        <p14:creationId xmlns:p14="http://schemas.microsoft.com/office/powerpoint/2010/main" val="12750923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3600" dirty="0" smtClean="0">
                <a:cs typeface="Times New Roman" pitchFamily="18" charset="0"/>
              </a:rPr>
              <a:t>Summary</a:t>
            </a:r>
            <a:endParaRPr lang="en-US" dirty="0">
              <a:cs typeface="Times New Roman" pitchFamily="18" charset="0"/>
            </a:endParaRPr>
          </a:p>
        </p:txBody>
      </p:sp>
      <p:sp>
        <p:nvSpPr>
          <p:cNvPr id="78851" name="Rectangle 3"/>
          <p:cNvSpPr>
            <a:spLocks noGrp="1" noChangeArrowheads="1"/>
          </p:cNvSpPr>
          <p:nvPr>
            <p:ph idx="1"/>
          </p:nvPr>
        </p:nvSpPr>
        <p:spPr>
          <a:xfrm>
            <a:off x="199085" y="1315734"/>
            <a:ext cx="11430000" cy="4525963"/>
          </a:xfrm>
        </p:spPr>
        <p:txBody>
          <a:bodyPr>
            <a:normAutofit fontScale="77500" lnSpcReduction="20000"/>
          </a:bodyPr>
          <a:lstStyle/>
          <a:p>
            <a:pPr marL="571500" indent="-571500" algn="l">
              <a:lnSpc>
                <a:spcPct val="120000"/>
              </a:lnSpc>
              <a:spcBef>
                <a:spcPts val="600"/>
              </a:spcBef>
              <a:buClr>
                <a:srgbClr val="0070C0"/>
              </a:buClr>
              <a:buFont typeface="Arial" panose="020B0604020202020204" pitchFamily="34" charset="0"/>
              <a:buChar char="•"/>
            </a:pPr>
            <a:r>
              <a:rPr lang="en-US" sz="3600" dirty="0" smtClean="0">
                <a:cs typeface="Times New Roman" pitchFamily="18" charset="0"/>
              </a:rPr>
              <a:t>Cohort studies generally begin with identification of exposed and unexposed groups who are then followed for the event of interest</a:t>
            </a:r>
            <a:endParaRPr lang="en-US" sz="3600" dirty="0">
              <a:cs typeface="Times New Roman" pitchFamily="18" charset="0"/>
            </a:endParaRPr>
          </a:p>
          <a:p>
            <a:pPr marL="571500" indent="-571500" algn="l">
              <a:lnSpc>
                <a:spcPct val="120000"/>
              </a:lnSpc>
              <a:spcBef>
                <a:spcPts val="600"/>
              </a:spcBef>
              <a:buClr>
                <a:srgbClr val="0070C0"/>
              </a:buClr>
              <a:buFont typeface="Arial" panose="020B0604020202020204" pitchFamily="34" charset="0"/>
              <a:buChar char="•"/>
            </a:pPr>
            <a:r>
              <a:rPr lang="en-US" sz="3600" dirty="0" smtClean="0">
                <a:cs typeface="Times New Roman" pitchFamily="18" charset="0"/>
              </a:rPr>
              <a:t>Persons in cohorts are free of the event at beginning of the study</a:t>
            </a:r>
            <a:endParaRPr lang="en-US" sz="3600" dirty="0">
              <a:cs typeface="Times New Roman" pitchFamily="18" charset="0"/>
            </a:endParaRPr>
          </a:p>
          <a:p>
            <a:pPr marL="571500" indent="-571500" algn="l">
              <a:lnSpc>
                <a:spcPct val="120000"/>
              </a:lnSpc>
              <a:spcBef>
                <a:spcPts val="600"/>
              </a:spcBef>
              <a:buClr>
                <a:srgbClr val="0070C0"/>
              </a:buClr>
              <a:buFont typeface="Arial" panose="020B0604020202020204" pitchFamily="34" charset="0"/>
              <a:buChar char="•"/>
            </a:pPr>
            <a:r>
              <a:rPr lang="en-US" sz="3600" dirty="0" smtClean="0">
                <a:cs typeface="Times New Roman" pitchFamily="18" charset="0"/>
              </a:rPr>
              <a:t>Selection of participants is flexible</a:t>
            </a:r>
            <a:endParaRPr lang="en-US" sz="3600" dirty="0">
              <a:cs typeface="Times New Roman" pitchFamily="18" charset="0"/>
            </a:endParaRPr>
          </a:p>
          <a:p>
            <a:pPr marL="571500" indent="-571500" algn="l">
              <a:lnSpc>
                <a:spcPct val="120000"/>
              </a:lnSpc>
              <a:spcBef>
                <a:spcPts val="600"/>
              </a:spcBef>
              <a:buClr>
                <a:srgbClr val="0070C0"/>
              </a:buClr>
              <a:buFont typeface="Arial" panose="020B0604020202020204" pitchFamily="34" charset="0"/>
              <a:buChar char="•"/>
            </a:pPr>
            <a:r>
              <a:rPr lang="en-US" sz="3600" dirty="0" smtClean="0">
                <a:cs typeface="Times New Roman" pitchFamily="18" charset="0"/>
              </a:rPr>
              <a:t>Counting exposure time and time at risk should be defined carefully at study start. </a:t>
            </a:r>
            <a:endParaRPr lang="en-US" sz="3600" dirty="0">
              <a:cs typeface="Times New Roman" pitchFamily="18" charset="0"/>
            </a:endParaRPr>
          </a:p>
          <a:p>
            <a:pPr marL="571500" indent="-571500" algn="l">
              <a:lnSpc>
                <a:spcPct val="120000"/>
              </a:lnSpc>
              <a:spcBef>
                <a:spcPts val="600"/>
              </a:spcBef>
              <a:buClr>
                <a:srgbClr val="0070C0"/>
              </a:buClr>
              <a:buFont typeface="Arial" panose="020B0604020202020204" pitchFamily="34" charset="0"/>
              <a:buChar char="•"/>
            </a:pPr>
            <a:r>
              <a:rPr lang="en-US" sz="3600" dirty="0" smtClean="0">
                <a:cs typeface="Times New Roman" pitchFamily="18" charset="0"/>
              </a:rPr>
              <a:t>Know advantages and disadvantages of cohort studies</a:t>
            </a:r>
          </a:p>
          <a:p>
            <a:pPr marL="571500" indent="-571500" algn="l">
              <a:lnSpc>
                <a:spcPct val="120000"/>
              </a:lnSpc>
              <a:spcBef>
                <a:spcPts val="600"/>
              </a:spcBef>
              <a:buClr>
                <a:srgbClr val="0070C0"/>
              </a:buClr>
              <a:buFont typeface="Arial" panose="020B0604020202020204" pitchFamily="34" charset="0"/>
              <a:buChar char="•"/>
            </a:pPr>
            <a:endParaRPr lang="en-US" sz="3600" dirty="0" smtClean="0">
              <a:cs typeface="Times New Roman" pitchFamily="18" charset="0"/>
            </a:endParaRPr>
          </a:p>
          <a:p>
            <a:pPr marL="571500" indent="-571500" algn="l">
              <a:lnSpc>
                <a:spcPct val="120000"/>
              </a:lnSpc>
              <a:spcBef>
                <a:spcPts val="600"/>
              </a:spcBef>
              <a:buClr>
                <a:srgbClr val="0070C0"/>
              </a:buClr>
              <a:buFont typeface="Arial" panose="020B0604020202020204" pitchFamily="34" charset="0"/>
              <a:buChar char="•"/>
            </a:pPr>
            <a:r>
              <a:rPr lang="en-US" sz="3600" dirty="0" smtClean="0">
                <a:cs typeface="Times New Roman" pitchFamily="18" charset="0"/>
              </a:rPr>
              <a:t>Strengths and limitations</a:t>
            </a:r>
            <a:endParaRPr lang="en-US" sz="3600" dirty="0">
              <a:cs typeface="Times New Roman"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6589" y="172734"/>
            <a:ext cx="1413377" cy="941465"/>
          </a:xfrm>
          <a:prstGeom prst="rect">
            <a:avLst/>
          </a:prstGeom>
        </p:spPr>
      </p:pic>
    </p:spTree>
    <p:extLst>
      <p:ext uri="{BB962C8B-B14F-4D97-AF65-F5344CB8AC3E}">
        <p14:creationId xmlns:p14="http://schemas.microsoft.com/office/powerpoint/2010/main" val="161228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8851">
                                            <p:txEl>
                                              <p:pRg st="4" end="4"/>
                                            </p:txEl>
                                          </p:spTgt>
                                        </p:tgtEl>
                                        <p:attrNameLst>
                                          <p:attrName>style.visibility</p:attrName>
                                        </p:attrNameLst>
                                      </p:cBhvr>
                                      <p:to>
                                        <p:strVal val="visible"/>
                                      </p:to>
                                    </p:set>
                                    <p:anim calcmode="lin" valueType="num">
                                      <p:cBhvr additive="base">
                                        <p:cTn id="31"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8851">
                                            <p:txEl>
                                              <p:pRg st="6" end="6"/>
                                            </p:txEl>
                                          </p:spTgt>
                                        </p:tgtEl>
                                        <p:attrNameLst>
                                          <p:attrName>style.visibility</p:attrName>
                                        </p:attrNameLst>
                                      </p:cBhvr>
                                      <p:to>
                                        <p:strVal val="visible"/>
                                      </p:to>
                                    </p:set>
                                    <p:anim calcmode="lin" valueType="num">
                                      <p:cBhvr additive="base">
                                        <p:cTn id="37"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88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pPr marL="42862" indent="0">
              <a:buNone/>
            </a:pPr>
            <a:r>
              <a:rPr lang="en-US" dirty="0"/>
              <a:t>This presentation includes </a:t>
            </a:r>
            <a:r>
              <a:rPr lang="en-US" dirty="0" smtClean="0"/>
              <a:t>some material/examples/slides </a:t>
            </a:r>
            <a:r>
              <a:rPr lang="en-US" dirty="0"/>
              <a:t>from:</a:t>
            </a:r>
          </a:p>
          <a:p>
            <a:pPr lvl="1"/>
            <a:r>
              <a:rPr lang="en-US" dirty="0"/>
              <a:t>Szklo &amp; Nieto, Epidemiology: Beyond the </a:t>
            </a:r>
            <a:r>
              <a:rPr lang="en-US" dirty="0" smtClean="0"/>
              <a:t>Basics. </a:t>
            </a:r>
            <a:r>
              <a:rPr lang="en-US" dirty="0"/>
              <a:t>4</a:t>
            </a:r>
            <a:r>
              <a:rPr lang="en-US" baseline="30000" dirty="0"/>
              <a:t>th</a:t>
            </a:r>
            <a:r>
              <a:rPr lang="en-US" dirty="0"/>
              <a:t> Edition</a:t>
            </a:r>
          </a:p>
          <a:p>
            <a:pPr lvl="1"/>
            <a:r>
              <a:rPr lang="en-US" dirty="0" smtClean="0"/>
              <a:t>Rothman, Greenland, &amp; Lash. Modern Epidemiology. 3</a:t>
            </a:r>
            <a:r>
              <a:rPr lang="en-US" baseline="30000" dirty="0" smtClean="0"/>
              <a:t>rd</a:t>
            </a:r>
            <a:r>
              <a:rPr lang="en-US" dirty="0" smtClean="0"/>
              <a:t> Edition</a:t>
            </a:r>
          </a:p>
          <a:p>
            <a:pPr lvl="1"/>
            <a:r>
              <a:rPr lang="en-US" dirty="0" err="1" smtClean="0"/>
              <a:t>Celentano</a:t>
            </a:r>
            <a:r>
              <a:rPr lang="en-US" dirty="0" smtClean="0"/>
              <a:t> </a:t>
            </a:r>
            <a:r>
              <a:rPr lang="en-US" dirty="0"/>
              <a:t>&amp; Szklo, </a:t>
            </a:r>
            <a:r>
              <a:rPr lang="en-US" dirty="0" err="1"/>
              <a:t>Gordis</a:t>
            </a:r>
            <a:r>
              <a:rPr lang="en-US" dirty="0"/>
              <a:t> </a:t>
            </a:r>
            <a:r>
              <a:rPr lang="en-US" dirty="0" smtClean="0"/>
              <a:t>Epidemiology. </a:t>
            </a:r>
            <a:r>
              <a:rPr lang="en-US" dirty="0"/>
              <a:t>6</a:t>
            </a:r>
            <a:r>
              <a:rPr lang="en-US" baseline="30000" dirty="0"/>
              <a:t>th</a:t>
            </a:r>
            <a:r>
              <a:rPr lang="en-US" dirty="0"/>
              <a:t> Edition </a:t>
            </a:r>
          </a:p>
          <a:p>
            <a:pPr lvl="1"/>
            <a:r>
              <a:rPr lang="en-US" smtClean="0"/>
              <a:t>edX</a:t>
            </a:r>
            <a:r>
              <a:rPr lang="en-US" dirty="0"/>
              <a:t>: Week </a:t>
            </a:r>
            <a:r>
              <a:rPr lang="en-US" dirty="0" smtClean="0"/>
              <a:t>7 Cohort studies</a:t>
            </a:r>
            <a:r>
              <a:rPr lang="en-US" dirty="0"/>
              <a:t>, Harvard University, School of Public Health https://www.youtube.com/watch?v=PU3NGMKNj5o&amp;list=PL6p7gIm6aWd_nh7fSOioOIj7qngTDAFRH</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7383" y="6029850"/>
            <a:ext cx="1942884" cy="463599"/>
          </a:xfrm>
          <a:prstGeom prst="rect">
            <a:avLst/>
          </a:prstGeom>
        </p:spPr>
      </p:pic>
    </p:spTree>
    <p:extLst>
      <p:ext uri="{BB962C8B-B14F-4D97-AF65-F5344CB8AC3E}">
        <p14:creationId xmlns:p14="http://schemas.microsoft.com/office/powerpoint/2010/main" val="4000858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sz="3600" dirty="0" smtClean="0">
                <a:cs typeface="Times New Roman" pitchFamily="18" charset="0"/>
              </a:rPr>
              <a:t>Consideration in </a:t>
            </a:r>
            <a:r>
              <a:rPr lang="en-US" sz="3600" dirty="0">
                <a:cs typeface="Times New Roman" pitchFamily="18" charset="0"/>
              </a:rPr>
              <a:t>the </a:t>
            </a:r>
            <a:r>
              <a:rPr lang="en-US" sz="3600" dirty="0" smtClean="0">
                <a:cs typeface="Times New Roman" pitchFamily="18" charset="0"/>
              </a:rPr>
              <a:t>design </a:t>
            </a:r>
            <a:r>
              <a:rPr lang="en-US" sz="3600" dirty="0">
                <a:cs typeface="Times New Roman" pitchFamily="18" charset="0"/>
              </a:rPr>
              <a:t>of </a:t>
            </a:r>
            <a:r>
              <a:rPr lang="en-US" sz="3600" dirty="0" smtClean="0">
                <a:cs typeface="Times New Roman" pitchFamily="18" charset="0"/>
              </a:rPr>
              <a:t>cohort studies</a:t>
            </a:r>
            <a:r>
              <a:rPr lang="en-US" dirty="0" smtClean="0">
                <a:cs typeface="Times New Roman" pitchFamily="18" charset="0"/>
              </a:rPr>
              <a:t> </a:t>
            </a:r>
            <a:endParaRPr lang="en-US" dirty="0">
              <a:cs typeface="Times New Roman" pitchFamily="18" charset="0"/>
            </a:endParaRPr>
          </a:p>
        </p:txBody>
      </p:sp>
      <p:sp>
        <p:nvSpPr>
          <p:cNvPr id="78851" name="Rectangle 3"/>
          <p:cNvSpPr>
            <a:spLocks noGrp="1" noChangeArrowheads="1"/>
          </p:cNvSpPr>
          <p:nvPr>
            <p:ph idx="1"/>
          </p:nvPr>
        </p:nvSpPr>
        <p:spPr/>
        <p:txBody>
          <a:bodyPr>
            <a:normAutofit/>
          </a:bodyPr>
          <a:lstStyle/>
          <a:p>
            <a:pPr marL="571500" indent="-571500" algn="l">
              <a:buClr>
                <a:srgbClr val="0070C0"/>
              </a:buClr>
              <a:buFont typeface="Arial" panose="020B0604020202020204" pitchFamily="34" charset="0"/>
              <a:buChar char="•"/>
            </a:pPr>
            <a:r>
              <a:rPr lang="en-US" sz="3600" dirty="0">
                <a:cs typeface="Times New Roman" pitchFamily="18" charset="0"/>
              </a:rPr>
              <a:t>Selection of the exposed </a:t>
            </a:r>
            <a:r>
              <a:rPr lang="en-US" sz="3600" dirty="0" smtClean="0">
                <a:cs typeface="Times New Roman" pitchFamily="18" charset="0"/>
              </a:rPr>
              <a:t>and comparison groups</a:t>
            </a:r>
            <a:endParaRPr lang="en-US" sz="3600" dirty="0">
              <a:cs typeface="Times New Roman" pitchFamily="18" charset="0"/>
            </a:endParaRPr>
          </a:p>
          <a:p>
            <a:pPr marL="571500" indent="-571500" algn="l">
              <a:buClr>
                <a:srgbClr val="0070C0"/>
              </a:buClr>
              <a:buFont typeface="Arial" panose="020B0604020202020204" pitchFamily="34" charset="0"/>
              <a:buChar char="•"/>
            </a:pPr>
            <a:r>
              <a:rPr lang="en-US" sz="3600" dirty="0" smtClean="0">
                <a:cs typeface="Times New Roman" pitchFamily="18" charset="0"/>
              </a:rPr>
              <a:t>Approaches </a:t>
            </a:r>
            <a:r>
              <a:rPr lang="en-US" sz="3600" dirty="0">
                <a:cs typeface="Times New Roman" pitchFamily="18" charset="0"/>
              </a:rPr>
              <a:t>to follow </a:t>
            </a:r>
            <a:r>
              <a:rPr lang="en-US" sz="3600" dirty="0" smtClean="0">
                <a:cs typeface="Times New Roman" pitchFamily="18" charset="0"/>
              </a:rPr>
              <a:t>up</a:t>
            </a:r>
          </a:p>
          <a:p>
            <a:pPr marL="571500" indent="-571500" algn="l">
              <a:buClr>
                <a:srgbClr val="0070C0"/>
              </a:buClr>
              <a:buFont typeface="Arial" panose="020B0604020202020204" pitchFamily="34" charset="0"/>
              <a:buChar char="•"/>
            </a:pPr>
            <a:r>
              <a:rPr lang="en-US" sz="3600" dirty="0" smtClean="0">
                <a:cs typeface="Times New Roman" pitchFamily="18" charset="0"/>
              </a:rPr>
              <a:t>Sources </a:t>
            </a:r>
            <a:r>
              <a:rPr lang="en-US" sz="3600" dirty="0">
                <a:cs typeface="Times New Roman" pitchFamily="18" charset="0"/>
              </a:rPr>
              <a:t>of </a:t>
            </a:r>
            <a:r>
              <a:rPr lang="en-US" sz="3600" dirty="0" smtClean="0">
                <a:cs typeface="Times New Roman" pitchFamily="18" charset="0"/>
              </a:rPr>
              <a:t>data</a:t>
            </a:r>
            <a:endParaRPr lang="en-US" sz="3600" dirty="0">
              <a:cs typeface="Times New Roman" pitchFamily="18" charset="0"/>
            </a:endParaRPr>
          </a:p>
          <a:p>
            <a:pPr marL="571500" indent="-571500" algn="l">
              <a:buClr>
                <a:srgbClr val="0070C0"/>
              </a:buClr>
              <a:buFont typeface="Arial" panose="020B0604020202020204" pitchFamily="34" charset="0"/>
              <a:buChar char="•"/>
            </a:pPr>
            <a:r>
              <a:rPr lang="en-US" sz="3600" dirty="0">
                <a:cs typeface="Times New Roman" pitchFamily="18" charset="0"/>
              </a:rPr>
              <a:t>Analysis &amp; interpretation </a:t>
            </a:r>
            <a:r>
              <a:rPr lang="en-US" sz="3600" dirty="0" smtClean="0">
                <a:cs typeface="Times New Roman" pitchFamily="18" charset="0"/>
              </a:rPr>
              <a:t>(e.g., confounding</a:t>
            </a:r>
            <a:r>
              <a:rPr lang="en-US" sz="3600" dirty="0">
                <a:cs typeface="Times New Roman" pitchFamily="18" charset="0"/>
              </a:rPr>
              <a:t>, bias, loss to follow up, non-response</a:t>
            </a:r>
            <a:r>
              <a:rPr lang="en-US" sz="3600" dirty="0" smtClean="0">
                <a:cs typeface="Times New Roman" pitchFamily="18" charset="0"/>
              </a:rPr>
              <a:t>)</a:t>
            </a:r>
            <a:endParaRPr lang="en-US" sz="3600" dirty="0">
              <a:cs typeface="Times New Roman" pitchFamily="18" charset="0"/>
            </a:endParaRPr>
          </a:p>
        </p:txBody>
      </p:sp>
    </p:spTree>
    <p:extLst>
      <p:ext uri="{BB962C8B-B14F-4D97-AF65-F5344CB8AC3E}">
        <p14:creationId xmlns:p14="http://schemas.microsoft.com/office/powerpoint/2010/main" val="425201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a:t>
            </a:r>
            <a:endParaRPr lang="en-US" dirty="0"/>
          </a:p>
        </p:txBody>
      </p:sp>
      <p:sp>
        <p:nvSpPr>
          <p:cNvPr id="3" name="Content Placeholder 2"/>
          <p:cNvSpPr>
            <a:spLocks noGrp="1"/>
          </p:cNvSpPr>
          <p:nvPr>
            <p:ph idx="1"/>
          </p:nvPr>
        </p:nvSpPr>
        <p:spPr>
          <a:xfrm>
            <a:off x="389525" y="1351129"/>
            <a:ext cx="11430000" cy="4751270"/>
          </a:xfrm>
        </p:spPr>
        <p:txBody>
          <a:bodyPr>
            <a:noAutofit/>
          </a:bodyPr>
          <a:lstStyle/>
          <a:p>
            <a:r>
              <a:rPr lang="en-US" sz="2800" dirty="0" smtClean="0"/>
              <a:t>Select </a:t>
            </a:r>
            <a:r>
              <a:rPr lang="en-US" sz="2800" dirty="0"/>
              <a:t>the cohort on the basis </a:t>
            </a:r>
            <a:r>
              <a:rPr lang="en-US" sz="2800" dirty="0" smtClean="0"/>
              <a:t>of exposure</a:t>
            </a:r>
            <a:endParaRPr lang="en-US" sz="2800" dirty="0"/>
          </a:p>
          <a:p>
            <a:pPr lvl="1"/>
            <a:r>
              <a:rPr lang="en-US" sz="2800" dirty="0" smtClean="0"/>
              <a:t>General: a </a:t>
            </a:r>
            <a:r>
              <a:rPr lang="en-US" sz="2800" dirty="0"/>
              <a:t>certain geographical </a:t>
            </a:r>
            <a:r>
              <a:rPr lang="en-US" sz="2800" dirty="0" smtClean="0"/>
              <a:t>area (e.g., Framingham Heart Study)</a:t>
            </a:r>
          </a:p>
          <a:p>
            <a:pPr lvl="1"/>
            <a:r>
              <a:rPr lang="en-US" sz="2800" dirty="0" smtClean="0"/>
              <a:t>Special-exposure groups</a:t>
            </a:r>
          </a:p>
          <a:p>
            <a:pPr lvl="2"/>
            <a:r>
              <a:rPr lang="en-US" sz="2800" dirty="0" smtClean="0"/>
              <a:t>Occupational </a:t>
            </a:r>
            <a:r>
              <a:rPr lang="en-US" sz="2800" dirty="0"/>
              <a:t>status (e.g., </a:t>
            </a:r>
            <a:r>
              <a:rPr lang="en-US" sz="2800" dirty="0" smtClean="0"/>
              <a:t>Nurse Health study)</a:t>
            </a:r>
            <a:endParaRPr lang="en-US" sz="2800" dirty="0"/>
          </a:p>
          <a:p>
            <a:pPr lvl="2"/>
            <a:r>
              <a:rPr lang="en-US" sz="2800" dirty="0" smtClean="0"/>
              <a:t>Characteristics </a:t>
            </a:r>
            <a:r>
              <a:rPr lang="en-US" sz="2800" dirty="0"/>
              <a:t>that place members at high risk of disease</a:t>
            </a:r>
          </a:p>
          <a:p>
            <a:pPr marL="942975" lvl="2" indent="-257175"/>
            <a:r>
              <a:rPr lang="en-US" sz="2800" dirty="0" smtClean="0"/>
              <a:t>Logistical </a:t>
            </a:r>
            <a:r>
              <a:rPr lang="en-US" sz="2800" dirty="0"/>
              <a:t>advantages (e.g., insurance/prepaid health care </a:t>
            </a:r>
            <a:r>
              <a:rPr lang="en-US" sz="2800" dirty="0" smtClean="0"/>
              <a:t>plans)</a:t>
            </a:r>
          </a:p>
          <a:p>
            <a:pPr marL="342900" indent="-342900"/>
            <a:r>
              <a:rPr lang="en-US" sz="2800" dirty="0" smtClean="0"/>
              <a:t>Study </a:t>
            </a:r>
            <a:r>
              <a:rPr lang="en-US" sz="2800" dirty="0"/>
              <a:t>population is followed for detection of all </a:t>
            </a:r>
            <a:r>
              <a:rPr lang="en-US" sz="2800" dirty="0" smtClean="0"/>
              <a:t>incident events </a:t>
            </a:r>
            <a:r>
              <a:rPr lang="en-US" sz="2800" dirty="0"/>
              <a:t>of </a:t>
            </a:r>
            <a:r>
              <a:rPr lang="en-US" sz="2800" dirty="0" smtClean="0"/>
              <a:t>interest</a:t>
            </a:r>
            <a:endParaRPr lang="en-US" sz="2800" dirty="0"/>
          </a:p>
        </p:txBody>
      </p:sp>
    </p:spTree>
    <p:extLst>
      <p:ext uri="{BB962C8B-B14F-4D97-AF65-F5344CB8AC3E}">
        <p14:creationId xmlns:p14="http://schemas.microsoft.com/office/powerpoint/2010/main" val="171434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02405"/>
            <a:ext cx="8229600" cy="714375"/>
          </a:xfrm>
        </p:spPr>
        <p:txBody>
          <a:bodyPr/>
          <a:lstStyle/>
          <a:p>
            <a:r>
              <a:rPr lang="en-US" altLang="en-US" sz="3800" dirty="0"/>
              <a:t>Selection of comparison group</a:t>
            </a:r>
          </a:p>
        </p:txBody>
      </p:sp>
      <p:sp>
        <p:nvSpPr>
          <p:cNvPr id="32771" name="Rectangle 3"/>
          <p:cNvSpPr>
            <a:spLocks noGrp="1" noChangeArrowheads="1"/>
          </p:cNvSpPr>
          <p:nvPr>
            <p:ph idx="1"/>
          </p:nvPr>
        </p:nvSpPr>
        <p:spPr>
          <a:xfrm>
            <a:off x="560119" y="1300720"/>
            <a:ext cx="5775367" cy="5211763"/>
          </a:xfrm>
        </p:spPr>
        <p:txBody>
          <a:bodyPr>
            <a:normAutofit lnSpcReduction="10000"/>
          </a:bodyPr>
          <a:lstStyle/>
          <a:p>
            <a:pPr>
              <a:lnSpc>
                <a:spcPct val="90000"/>
              </a:lnSpc>
            </a:pPr>
            <a:r>
              <a:rPr lang="en-US" altLang="en-US" sz="2800" dirty="0"/>
              <a:t>Internal comparison</a:t>
            </a:r>
          </a:p>
          <a:p>
            <a:pPr lvl="1">
              <a:lnSpc>
                <a:spcPct val="90000"/>
              </a:lnSpc>
            </a:pPr>
            <a:r>
              <a:rPr lang="en-US" altLang="en-US" sz="2400" dirty="0"/>
              <a:t>Only one </a:t>
            </a:r>
            <a:r>
              <a:rPr lang="en-US" altLang="en-US" sz="2400" dirty="0" smtClean="0"/>
              <a:t>defined cohort </a:t>
            </a:r>
            <a:r>
              <a:rPr lang="en-US" altLang="en-US" sz="2400" dirty="0"/>
              <a:t>involved in study</a:t>
            </a:r>
          </a:p>
          <a:p>
            <a:pPr lvl="1">
              <a:lnSpc>
                <a:spcPct val="90000"/>
              </a:lnSpc>
            </a:pPr>
            <a:r>
              <a:rPr lang="en-US" altLang="en-US" sz="2400" dirty="0" smtClean="0"/>
              <a:t>Follow up and sub-classified </a:t>
            </a:r>
            <a:r>
              <a:rPr lang="en-US" altLang="en-US" sz="2400" dirty="0"/>
              <a:t>and internal comparison </a:t>
            </a:r>
            <a:r>
              <a:rPr lang="en-US" altLang="en-US" sz="2400" dirty="0" smtClean="0"/>
              <a:t>done follow up</a:t>
            </a:r>
            <a:endParaRPr lang="en-US" altLang="en-US" sz="2400" dirty="0"/>
          </a:p>
          <a:p>
            <a:pPr>
              <a:lnSpc>
                <a:spcPct val="90000"/>
              </a:lnSpc>
            </a:pPr>
            <a:r>
              <a:rPr lang="en-US" altLang="en-US" sz="2800" dirty="0"/>
              <a:t>External comparison</a:t>
            </a:r>
          </a:p>
          <a:p>
            <a:pPr lvl="1">
              <a:lnSpc>
                <a:spcPct val="90000"/>
              </a:lnSpc>
            </a:pPr>
            <a:r>
              <a:rPr lang="en-US" altLang="en-US" sz="2400" dirty="0"/>
              <a:t>More than one cohort in the study for the purpose of comparison</a:t>
            </a:r>
          </a:p>
          <a:p>
            <a:pPr>
              <a:lnSpc>
                <a:spcPct val="90000"/>
              </a:lnSpc>
            </a:pPr>
            <a:r>
              <a:rPr lang="en-US" altLang="en-US" sz="2800" dirty="0" smtClean="0"/>
              <a:t>Comparison </a:t>
            </a:r>
            <a:r>
              <a:rPr lang="en-US" altLang="en-US" sz="2800" dirty="0"/>
              <a:t>with general population rates</a:t>
            </a:r>
          </a:p>
          <a:p>
            <a:pPr lvl="1">
              <a:lnSpc>
                <a:spcPct val="90000"/>
              </a:lnSpc>
            </a:pPr>
            <a:r>
              <a:rPr lang="en-US" altLang="en-US" sz="2400" dirty="0"/>
              <a:t>If no comparison group is available we can compare the rates of study cohort with general </a:t>
            </a:r>
            <a:r>
              <a:rPr lang="en-US" altLang="en-US" sz="2400" dirty="0" smtClean="0"/>
              <a:t>population</a:t>
            </a:r>
            <a:endParaRPr lang="en-US" alt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257" y="1068842"/>
            <a:ext cx="4415517" cy="280105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9257" y="4274004"/>
            <a:ext cx="4762580" cy="2165378"/>
          </a:xfrm>
          <a:prstGeom prst="rect">
            <a:avLst/>
          </a:prstGeom>
        </p:spPr>
      </p:pic>
      <p:sp>
        <p:nvSpPr>
          <p:cNvPr id="4" name="TextBox 3"/>
          <p:cNvSpPr txBox="1"/>
          <p:nvPr/>
        </p:nvSpPr>
        <p:spPr>
          <a:xfrm>
            <a:off x="7576457" y="6430595"/>
            <a:ext cx="4403770" cy="338554"/>
          </a:xfrm>
          <a:prstGeom prst="rect">
            <a:avLst/>
          </a:prstGeom>
          <a:noFill/>
        </p:spPr>
        <p:txBody>
          <a:bodyPr wrap="none" rtlCol="0">
            <a:spAutoFit/>
          </a:bodyPr>
          <a:lstStyle/>
          <a:p>
            <a:r>
              <a:rPr lang="en-US" sz="1600" dirty="0" err="1" smtClean="0">
                <a:latin typeface="Arial" panose="020B0604020202020204" pitchFamily="34" charset="0"/>
                <a:cs typeface="Arial" panose="020B0604020202020204" pitchFamily="34" charset="0"/>
              </a:rPr>
              <a:t>Gordis</a:t>
            </a:r>
            <a:r>
              <a:rPr lang="en-US" sz="1600" dirty="0" smtClean="0">
                <a:latin typeface="Arial" panose="020B0604020202020204" pitchFamily="34" charset="0"/>
                <a:cs typeface="Arial" panose="020B0604020202020204" pitchFamily="34" charset="0"/>
              </a:rPr>
              <a:t> Epidemiology (6</a:t>
            </a:r>
            <a:r>
              <a:rPr lang="en-US" sz="1600" baseline="30000" dirty="0" smtClean="0">
                <a:latin typeface="Arial" panose="020B0604020202020204" pitchFamily="34" charset="0"/>
                <a:cs typeface="Arial" panose="020B0604020202020204" pitchFamily="34" charset="0"/>
              </a:rPr>
              <a:t>th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ed</a:t>
            </a:r>
            <a:r>
              <a:rPr lang="en-US" sz="1600" dirty="0" smtClean="0">
                <a:latin typeface="Arial" panose="020B0604020202020204" pitchFamily="34" charset="0"/>
                <a:cs typeface="Arial" panose="020B0604020202020204" pitchFamily="34" charset="0"/>
              </a:rPr>
              <a:t>) Figures 8.3 &amp; 8.4</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266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population</a:t>
            </a:r>
            <a:endParaRPr lang="en-US" dirty="0"/>
          </a:p>
        </p:txBody>
      </p:sp>
      <p:sp>
        <p:nvSpPr>
          <p:cNvPr id="3" name="Content Placeholder 2"/>
          <p:cNvSpPr>
            <a:spLocks noGrp="1"/>
          </p:cNvSpPr>
          <p:nvPr>
            <p:ph idx="1"/>
          </p:nvPr>
        </p:nvSpPr>
        <p:spPr/>
        <p:txBody>
          <a:bodyPr/>
          <a:lstStyle/>
          <a:p>
            <a:r>
              <a:rPr lang="en-US" dirty="0" smtClean="0">
                <a:cs typeface="Times New Roman" pitchFamily="18" charset="0"/>
              </a:rPr>
              <a:t>May gain and lose members over time – migration, birth, death or certain events that define cohort membership   </a:t>
            </a:r>
          </a:p>
          <a:p>
            <a:r>
              <a:rPr lang="en-US" dirty="0" smtClean="0">
                <a:cs typeface="Times New Roman" pitchFamily="18" charset="0"/>
              </a:rPr>
              <a:t>Person-time </a:t>
            </a:r>
            <a:r>
              <a:rPr lang="en-US" dirty="0">
                <a:cs typeface="Times New Roman" pitchFamily="18" charset="0"/>
              </a:rPr>
              <a:t>formed by a changing group of individuals migrating in and out of the </a:t>
            </a:r>
            <a:r>
              <a:rPr lang="en-US" dirty="0" smtClean="0">
                <a:cs typeface="Times New Roman" pitchFamily="18" charset="0"/>
              </a:rPr>
              <a:t>cohort</a:t>
            </a:r>
            <a:endParaRPr lang="en-US" dirty="0">
              <a:cs typeface="Times New Roman" pitchFamily="18" charset="0"/>
            </a:endParaRPr>
          </a:p>
          <a:p>
            <a:endParaRPr lang="en-US" dirty="0"/>
          </a:p>
        </p:txBody>
      </p:sp>
    </p:spTree>
    <p:extLst>
      <p:ext uri="{BB962C8B-B14F-4D97-AF65-F5344CB8AC3E}">
        <p14:creationId xmlns:p14="http://schemas.microsoft.com/office/powerpoint/2010/main" val="385355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or fixed cohort</a:t>
            </a:r>
            <a:endParaRPr lang="en-US" dirty="0"/>
          </a:p>
        </p:txBody>
      </p:sp>
      <p:sp>
        <p:nvSpPr>
          <p:cNvPr id="3" name="Content Placeholder 2"/>
          <p:cNvSpPr>
            <a:spLocks noGrp="1"/>
          </p:cNvSpPr>
          <p:nvPr>
            <p:ph idx="1"/>
          </p:nvPr>
        </p:nvSpPr>
        <p:spPr/>
        <p:txBody>
          <a:bodyPr/>
          <a:lstStyle/>
          <a:p>
            <a:r>
              <a:rPr lang="en-US" dirty="0" smtClean="0"/>
              <a:t>No new members after beginning of the study</a:t>
            </a:r>
          </a:p>
          <a:p>
            <a:r>
              <a:rPr lang="en-US" dirty="0" smtClean="0"/>
              <a:t>Membership ends by </a:t>
            </a:r>
            <a:r>
              <a:rPr lang="en-US" u="sng" dirty="0" smtClean="0"/>
              <a:t>death from outcome of interest</a:t>
            </a:r>
          </a:p>
          <a:p>
            <a:r>
              <a:rPr lang="en-US" dirty="0" smtClean="0"/>
              <a:t>Withdrawals from the study are treated as censored outcomes</a:t>
            </a:r>
          </a:p>
          <a:p>
            <a:pPr lvl="1"/>
            <a:r>
              <a:rPr lang="en-US" dirty="0" smtClean="0"/>
              <a:t>Loss to follow-up or refusals</a:t>
            </a:r>
          </a:p>
          <a:p>
            <a:pPr lvl="1"/>
            <a:r>
              <a:rPr lang="en-US" dirty="0" smtClean="0"/>
              <a:t>Death due to other disease or outcome </a:t>
            </a:r>
          </a:p>
          <a:p>
            <a:pPr lvl="1"/>
            <a:r>
              <a:rPr lang="en-US" dirty="0" smtClean="0"/>
              <a:t>Termination of observation</a:t>
            </a:r>
          </a:p>
          <a:p>
            <a:pPr lvl="1"/>
            <a:r>
              <a:rPr lang="en-US" dirty="0" smtClean="0"/>
              <a:t>Events that affect risk of disease </a:t>
            </a:r>
            <a:endParaRPr lang="en-US" dirty="0"/>
          </a:p>
        </p:txBody>
      </p:sp>
    </p:spTree>
    <p:extLst>
      <p:ext uri="{BB962C8B-B14F-4D97-AF65-F5344CB8AC3E}">
        <p14:creationId xmlns:p14="http://schemas.microsoft.com/office/powerpoint/2010/main" val="1006816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THealthSPH-norm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miter lim="800000"/>
          <a:headEnd/>
          <a:tailEnd/>
        </a:ln>
      </a:spPr>
      <a:bodyPr vert="horz" lIns="91429" tIns="45715" rIns="91429" bIns="45715" rtlCol="0">
        <a:normAutofit/>
      </a:bodyPr>
      <a:lstStyle>
        <a:defPPr>
          <a:defRPr dirty="0"/>
        </a:defPPr>
      </a:lstStyle>
    </a:txDef>
  </a:objectDefaults>
  <a:extraClrSchemeLst/>
  <a:extLst>
    <a:ext uri="{05A4C25C-085E-4340-85A3-A5531E510DB2}">
      <thm15:themeFamily xmlns:thm15="http://schemas.microsoft.com/office/thememl/2012/main" name="Module 2 A- Measure of Disease frequency 2020 Spring" id="{169A4F7B-3E47-4EC0-9BF4-4B424E304E85}" vid="{7C31CE70-5EB7-4956-8E12-36BCE1616FD8}"/>
    </a:ext>
  </a:extLst>
</a:theme>
</file>

<file path=ppt/theme/theme2.xml><?xml version="1.0" encoding="utf-8"?>
<a:theme xmlns:a="http://schemas.openxmlformats.org/drawingml/2006/main" name="UTHealthSPH-vertic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ule 2 A- Measure of Disease frequency 2020 Spring" id="{169A4F7B-3E47-4EC0-9BF4-4B424E304E85}" vid="{24ABCB14-4058-43EC-9AEC-CAC86A877C6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FD7AD56D-500D-4D0A-8FEF-F0CA06305DB8}"/>
</file>

<file path=customXml/itemProps2.xml><?xml version="1.0" encoding="utf-8"?>
<ds:datastoreItem xmlns:ds="http://schemas.openxmlformats.org/officeDocument/2006/customXml" ds:itemID="{AF0D1FEC-C542-4C22-B755-188E58FD2D40}"/>
</file>

<file path=customXml/itemProps3.xml><?xml version="1.0" encoding="utf-8"?>
<ds:datastoreItem xmlns:ds="http://schemas.openxmlformats.org/officeDocument/2006/customXml" ds:itemID="{3A3C123C-C8FE-49D5-BD6B-7EFD105AAB5B}"/>
</file>

<file path=docProps/app.xml><?xml version="1.0" encoding="utf-8"?>
<Properties xmlns="http://schemas.openxmlformats.org/officeDocument/2006/extended-properties" xmlns:vt="http://schemas.openxmlformats.org/officeDocument/2006/docPropsVTypes">
  <Template>PH2710L theme 2020 UTHealth</Template>
  <TotalTime>2371</TotalTime>
  <Words>8583</Words>
  <Application>Microsoft Office PowerPoint</Application>
  <PresentationFormat>Widescreen</PresentationFormat>
  <Paragraphs>659</Paragraphs>
  <Slides>48</Slides>
  <Notes>45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48</vt:i4>
      </vt:variant>
    </vt:vector>
  </HeadingPairs>
  <TitlesOfParts>
    <vt:vector size="62" baseType="lpstr">
      <vt:lpstr>Lucida Grande</vt:lpstr>
      <vt:lpstr>ＭＳ Ｐゴシック</vt:lpstr>
      <vt:lpstr>Arial</vt:lpstr>
      <vt:lpstr>Arial Narrow</vt:lpstr>
      <vt:lpstr>Bookman Old Style</vt:lpstr>
      <vt:lpstr>Calibri</vt:lpstr>
      <vt:lpstr>Calibri Light</vt:lpstr>
      <vt:lpstr>Cambria Math</vt:lpstr>
      <vt:lpstr>Courier New</vt:lpstr>
      <vt:lpstr>Georgia</vt:lpstr>
      <vt:lpstr>Times New Roman</vt:lpstr>
      <vt:lpstr>Wingdings</vt:lpstr>
      <vt:lpstr>UTHealthSPH-normal</vt:lpstr>
      <vt:lpstr>UTHealthSPH-vertical</vt:lpstr>
      <vt:lpstr>Module 9 – Cohort study I</vt:lpstr>
      <vt:lpstr>Learning objectives</vt:lpstr>
      <vt:lpstr>Part 1 – Study design  Prospective vs. Retrospective cohort</vt:lpstr>
      <vt:lpstr>Cohort Studies</vt:lpstr>
      <vt:lpstr>Consideration in the design of cohort studies </vt:lpstr>
      <vt:lpstr>Cohort? </vt:lpstr>
      <vt:lpstr>Selection of comparison group</vt:lpstr>
      <vt:lpstr>Open population</vt:lpstr>
      <vt:lpstr>Closed or fixed cohort</vt:lpstr>
      <vt:lpstr>Types of cohort studies according to temporality</vt:lpstr>
      <vt:lpstr>Prospective vs Retrospective Cohort Studies </vt:lpstr>
      <vt:lpstr>Selecting appropriate individuals for retrospective cohort study</vt:lpstr>
      <vt:lpstr>Questions</vt:lpstr>
      <vt:lpstr>Part 2 – Study design element (Exposure)</vt:lpstr>
      <vt:lpstr>Obtaining data on exposure</vt:lpstr>
      <vt:lpstr>Exposure can vary over time</vt:lpstr>
      <vt:lpstr>Natural history of a disease - Screening</vt:lpstr>
      <vt:lpstr>Natural history of a disease - Exposure</vt:lpstr>
      <vt:lpstr>Study design: cohort studies</vt:lpstr>
      <vt:lpstr>Study design: HCHS/SOL</vt:lpstr>
      <vt:lpstr>Studies of multiple exposures and multiple outcomes</vt:lpstr>
      <vt:lpstr>Part 3 –  Incidence based on individual at risk Incidence based on person-time</vt:lpstr>
      <vt:lpstr>PowerPoint Presentation</vt:lpstr>
      <vt:lpstr>Incidence</vt:lpstr>
      <vt:lpstr>Incidence based on individuals at risk</vt:lpstr>
      <vt:lpstr>Incidence based on person-time</vt:lpstr>
      <vt:lpstr>How to calculate person-time</vt:lpstr>
      <vt:lpstr>Hypothetical example</vt:lpstr>
      <vt:lpstr>Example: 2 year cumulative probability death</vt:lpstr>
      <vt:lpstr>Example: 2 year cumulative probability death</vt:lpstr>
      <vt:lpstr>Notes</vt:lpstr>
      <vt:lpstr>PowerPoint Presentation</vt:lpstr>
      <vt:lpstr>Measures of association used in a cohort study</vt:lpstr>
      <vt:lpstr>(1-alpha)%Confidence Interval </vt:lpstr>
      <vt:lpstr>Example: Cumulative incidence for 20 year follow-up</vt:lpstr>
      <vt:lpstr>Example: Cumulative incidence for 20 year follow-up</vt:lpstr>
      <vt:lpstr>Example: Incidence rate</vt:lpstr>
      <vt:lpstr>Example: Incidence rate</vt:lpstr>
      <vt:lpstr>Risk Difference/Rate Difference</vt:lpstr>
      <vt:lpstr>(1-alpha)%Confidence Interval </vt:lpstr>
      <vt:lpstr>Example</vt:lpstr>
      <vt:lpstr>Example</vt:lpstr>
      <vt:lpstr>Strengths of cohort studies</vt:lpstr>
      <vt:lpstr>Weaknesses of cohort studies </vt:lpstr>
      <vt:lpstr>Part 2: Life Table (Interval) Approach Part 3: Kaplan-Meier Curves - Incidence based on individuals at risk</vt:lpstr>
      <vt:lpstr>Cohort study design</vt:lpstr>
      <vt:lpstr>Summary</vt:lpstr>
      <vt:lpstr>Acknowledgements</vt:lpstr>
    </vt:vector>
  </TitlesOfParts>
  <Company>UTHealth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 – Cohort study I</dc:title>
  <dc:creator>Miryoung Lee</dc:creator>
  <cp:lastModifiedBy>Miryoung Lee</cp:lastModifiedBy>
  <cp:revision>184</cp:revision>
  <dcterms:created xsi:type="dcterms:W3CDTF">2019-04-14T23:47:21Z</dcterms:created>
  <dcterms:modified xsi:type="dcterms:W3CDTF">2020-03-10T14:26:48Z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