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diagrams/data1.xml" ContentType="application/vnd.openxmlformats-officedocument.drawingml.diagramData+xml"/>
  <Override PartName="/ppt/slides/slide29.xml" ContentType="application/vnd.openxmlformats-officedocument.presentationml.slide+xml"/>
  <Override PartName="/ppt/presentation.xml" ContentType="application/vnd.openxmlformats-officedocument.presentationml.presentation.main+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2.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9.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commentAuthors.xml" ContentType="application/vnd.openxmlformats-officedocument.presentationml.commentAuthors+xml"/>
  <Override PartName="/ppt/charts/chart1.xml" ContentType="application/vnd.openxmlformats-officedocument.drawingml.chart+xml"/>
  <Override PartName="/ppt/charts/style1.xml" ContentType="application/vnd.ms-office.chartstyle+xml"/>
  <Override PartName="/ppt/theme/theme1.xml" ContentType="application/vnd.openxmlformats-officedocument.theme+xml"/>
  <Override PartName="/ppt/charts/colors1.xml" ContentType="application/vnd.ms-office.chartcolorstyl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510" r:id="rId3"/>
    <p:sldId id="362" r:id="rId4"/>
    <p:sldId id="471" r:id="rId5"/>
    <p:sldId id="511" r:id="rId6"/>
    <p:sldId id="483" r:id="rId7"/>
    <p:sldId id="467" r:id="rId8"/>
    <p:sldId id="466" r:id="rId9"/>
    <p:sldId id="296" r:id="rId10"/>
    <p:sldId id="470" r:id="rId11"/>
    <p:sldId id="297" r:id="rId12"/>
    <p:sldId id="298" r:id="rId13"/>
    <p:sldId id="260" r:id="rId14"/>
    <p:sldId id="264" r:id="rId15"/>
    <p:sldId id="279" r:id="rId16"/>
    <p:sldId id="274" r:id="rId17"/>
    <p:sldId id="286" r:id="rId18"/>
    <p:sldId id="288" r:id="rId19"/>
    <p:sldId id="468" r:id="rId20"/>
    <p:sldId id="273" r:id="rId21"/>
    <p:sldId id="269" r:id="rId22"/>
    <p:sldId id="270" r:id="rId23"/>
    <p:sldId id="271" r:id="rId24"/>
    <p:sldId id="272" r:id="rId25"/>
    <p:sldId id="265" r:id="rId26"/>
    <p:sldId id="266" r:id="rId27"/>
    <p:sldId id="267" r:id="rId28"/>
    <p:sldId id="268" r:id="rId29"/>
    <p:sldId id="25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20" clrIdx="0">
    <p:extLst>
      <p:ext uri="{19B8F6BF-5375-455C-9EA6-DF929625EA0E}">
        <p15:presenceInfo xmlns:p15="http://schemas.microsoft.com/office/powerpoint/2012/main" userId="S::michael.b.cannell@uth.tmc.edu::df291291-9ac9-42c2-a976-062f6e2ad9da" providerId="AD"/>
      </p:ext>
    </p:extLst>
  </p:cmAuthor>
  <p:cmAuthor id="2" name="Brad Cannell" initials="MOU" lastIdx="10" clrIdx="1">
    <p:extLst>
      <p:ext uri="{19B8F6BF-5375-455C-9EA6-DF929625EA0E}">
        <p15:presenceInfo xmlns:p15="http://schemas.microsoft.com/office/powerpoint/2012/main" userId="Brad Cann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30" autoAdjust="0"/>
    <p:restoredTop sz="64647"/>
  </p:normalViewPr>
  <p:slideViewPr>
    <p:cSldViewPr snapToGrid="0">
      <p:cViewPr varScale="1">
        <p:scale>
          <a:sx n="82" d="100"/>
          <a:sy n="82" d="100"/>
        </p:scale>
        <p:origin x="17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8820291994750653E-2"/>
          <c:y val="2.2222222222222223E-2"/>
          <c:w val="0.96124745734908135"/>
          <c:h val="0.77908501020705745"/>
        </c:manualLayout>
      </c:layout>
      <c:scatterChart>
        <c:scatterStyle val="lineMarker"/>
        <c:varyColors val="0"/>
        <c:ser>
          <c:idx val="0"/>
          <c:order val="0"/>
          <c:tx>
            <c:strRef>
              <c:f>Sheet1!$B$1</c:f>
              <c:strCache>
                <c:ptCount val="1"/>
                <c:pt idx="0">
                  <c:v>Patient 1</c:v>
                </c:pt>
              </c:strCache>
            </c:strRef>
          </c:tx>
          <c:spPr>
            <a:ln w="44450" cap="rnd">
              <a:solidFill>
                <a:schemeClr val="accent1"/>
              </a:solidFill>
              <a:round/>
            </a:ln>
            <a:effectLst/>
          </c:spPr>
          <c:marker>
            <c:symbol val="circle"/>
            <c:size val="5"/>
            <c:spPr>
              <a:solidFill>
                <a:schemeClr val="accent1"/>
              </a:solidFill>
              <a:ln w="63500">
                <a:solidFill>
                  <a:schemeClr val="accent1"/>
                </a:solidFill>
              </a:ln>
              <a:effectLst/>
            </c:spPr>
          </c:marker>
          <c:xVal>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Sheet1!$B$2:$B$13</c:f>
              <c:numCache>
                <c:formatCode>General</c:formatCode>
                <c:ptCount val="12"/>
                <c:pt idx="0">
                  <c:v>1</c:v>
                </c:pt>
                <c:pt idx="1">
                  <c:v>1</c:v>
                </c:pt>
                <c:pt idx="2">
                  <c:v>1</c:v>
                </c:pt>
                <c:pt idx="3">
                  <c:v>1</c:v>
                </c:pt>
                <c:pt idx="4">
                  <c:v>1</c:v>
                </c:pt>
                <c:pt idx="5">
                  <c:v>1</c:v>
                </c:pt>
                <c:pt idx="6">
                  <c:v>1</c:v>
                </c:pt>
                <c:pt idx="7">
                  <c:v>1</c:v>
                </c:pt>
                <c:pt idx="8">
                  <c:v>1</c:v>
                </c:pt>
                <c:pt idx="9">
                  <c:v>1</c:v>
                </c:pt>
                <c:pt idx="10">
                  <c:v>1</c:v>
                </c:pt>
                <c:pt idx="11">
                  <c:v>1</c:v>
                </c:pt>
              </c:numCache>
            </c:numRef>
          </c:yVal>
          <c:smooth val="0"/>
          <c:extLst>
            <c:ext xmlns:c16="http://schemas.microsoft.com/office/drawing/2014/chart" uri="{C3380CC4-5D6E-409C-BE32-E72D297353CC}">
              <c16:uniqueId val="{00000000-95DD-C042-9484-6AA6AE0F43A5}"/>
            </c:ext>
          </c:extLst>
        </c:ser>
        <c:ser>
          <c:idx val="1"/>
          <c:order val="1"/>
          <c:tx>
            <c:strRef>
              <c:f>Sheet1!$C$1</c:f>
              <c:strCache>
                <c:ptCount val="1"/>
                <c:pt idx="0">
                  <c:v>Patient 2</c:v>
                </c:pt>
              </c:strCache>
            </c:strRef>
          </c:tx>
          <c:spPr>
            <a:ln w="44450" cap="rnd">
              <a:solidFill>
                <a:schemeClr val="accent2"/>
              </a:solidFill>
              <a:round/>
            </a:ln>
            <a:effectLst/>
          </c:spPr>
          <c:marker>
            <c:symbol val="circle"/>
            <c:size val="5"/>
            <c:spPr>
              <a:solidFill>
                <a:schemeClr val="accent2"/>
              </a:solidFill>
              <a:ln w="63500">
                <a:solidFill>
                  <a:schemeClr val="accent2"/>
                </a:solidFill>
              </a:ln>
              <a:effectLst/>
            </c:spPr>
          </c:marker>
          <c:xVal>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Sheet1!$C$2:$C$13</c:f>
              <c:numCache>
                <c:formatCode>General</c:formatCode>
                <c:ptCount val="12"/>
                <c:pt idx="3">
                  <c:v>2</c:v>
                </c:pt>
                <c:pt idx="4">
                  <c:v>2</c:v>
                </c:pt>
                <c:pt idx="5">
                  <c:v>2</c:v>
                </c:pt>
                <c:pt idx="6">
                  <c:v>2</c:v>
                </c:pt>
                <c:pt idx="7">
                  <c:v>2</c:v>
                </c:pt>
                <c:pt idx="8">
                  <c:v>2</c:v>
                </c:pt>
                <c:pt idx="9">
                  <c:v>2</c:v>
                </c:pt>
                <c:pt idx="10">
                  <c:v>2</c:v>
                </c:pt>
                <c:pt idx="11">
                  <c:v>2</c:v>
                </c:pt>
              </c:numCache>
            </c:numRef>
          </c:yVal>
          <c:smooth val="0"/>
          <c:extLst>
            <c:ext xmlns:c16="http://schemas.microsoft.com/office/drawing/2014/chart" uri="{C3380CC4-5D6E-409C-BE32-E72D297353CC}">
              <c16:uniqueId val="{00000001-95DD-C042-9484-6AA6AE0F43A5}"/>
            </c:ext>
          </c:extLst>
        </c:ser>
        <c:ser>
          <c:idx val="2"/>
          <c:order val="2"/>
          <c:tx>
            <c:strRef>
              <c:f>Sheet1!$D$1</c:f>
              <c:strCache>
                <c:ptCount val="1"/>
                <c:pt idx="0">
                  <c:v>Patient 3</c:v>
                </c:pt>
              </c:strCache>
            </c:strRef>
          </c:tx>
          <c:spPr>
            <a:ln w="44450" cap="rnd">
              <a:solidFill>
                <a:schemeClr val="accent3"/>
              </a:solidFill>
              <a:round/>
            </a:ln>
            <a:effectLst/>
          </c:spPr>
          <c:marker>
            <c:symbol val="circle"/>
            <c:size val="5"/>
            <c:spPr>
              <a:solidFill>
                <a:schemeClr val="accent3"/>
              </a:solidFill>
              <a:ln w="63500">
                <a:solidFill>
                  <a:schemeClr val="accent3"/>
                </a:solidFill>
              </a:ln>
              <a:effectLst/>
            </c:spPr>
          </c:marker>
          <c:xVal>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Sheet1!$D$2:$D$13</c:f>
              <c:numCache>
                <c:formatCode>General</c:formatCode>
                <c:ptCount val="12"/>
                <c:pt idx="1">
                  <c:v>3</c:v>
                </c:pt>
                <c:pt idx="2">
                  <c:v>3</c:v>
                </c:pt>
                <c:pt idx="3">
                  <c:v>3</c:v>
                </c:pt>
                <c:pt idx="4">
                  <c:v>3</c:v>
                </c:pt>
              </c:numCache>
            </c:numRef>
          </c:yVal>
          <c:smooth val="0"/>
          <c:extLst>
            <c:ext xmlns:c16="http://schemas.microsoft.com/office/drawing/2014/chart" uri="{C3380CC4-5D6E-409C-BE32-E72D297353CC}">
              <c16:uniqueId val="{00000002-95DD-C042-9484-6AA6AE0F43A5}"/>
            </c:ext>
          </c:extLst>
        </c:ser>
        <c:ser>
          <c:idx val="3"/>
          <c:order val="3"/>
          <c:tx>
            <c:strRef>
              <c:f>Sheet1!$E$1</c:f>
              <c:strCache>
                <c:ptCount val="1"/>
                <c:pt idx="0">
                  <c:v>Patient 4</c:v>
                </c:pt>
              </c:strCache>
            </c:strRef>
          </c:tx>
          <c:spPr>
            <a:ln w="44450" cap="rnd">
              <a:solidFill>
                <a:schemeClr val="accent4"/>
              </a:solidFill>
              <a:round/>
            </a:ln>
            <a:effectLst/>
          </c:spPr>
          <c:marker>
            <c:symbol val="circle"/>
            <c:size val="5"/>
            <c:spPr>
              <a:solidFill>
                <a:schemeClr val="accent4"/>
              </a:solidFill>
              <a:ln w="63500">
                <a:solidFill>
                  <a:schemeClr val="accent4"/>
                </a:solidFill>
              </a:ln>
              <a:effectLst/>
            </c:spPr>
          </c:marker>
          <c:xVal>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Sheet1!$E$2:$E$13</c:f>
              <c:numCache>
                <c:formatCode>General</c:formatCode>
                <c:ptCount val="12"/>
                <c:pt idx="5">
                  <c:v>4</c:v>
                </c:pt>
                <c:pt idx="6">
                  <c:v>4</c:v>
                </c:pt>
                <c:pt idx="7">
                  <c:v>4</c:v>
                </c:pt>
                <c:pt idx="8">
                  <c:v>4</c:v>
                </c:pt>
                <c:pt idx="9">
                  <c:v>4</c:v>
                </c:pt>
                <c:pt idx="10">
                  <c:v>4</c:v>
                </c:pt>
                <c:pt idx="11">
                  <c:v>4</c:v>
                </c:pt>
              </c:numCache>
            </c:numRef>
          </c:yVal>
          <c:smooth val="0"/>
          <c:extLst>
            <c:ext xmlns:c16="http://schemas.microsoft.com/office/drawing/2014/chart" uri="{C3380CC4-5D6E-409C-BE32-E72D297353CC}">
              <c16:uniqueId val="{00000003-95DD-C042-9484-6AA6AE0F43A5}"/>
            </c:ext>
          </c:extLst>
        </c:ser>
        <c:dLbls>
          <c:showLegendKey val="0"/>
          <c:showVal val="0"/>
          <c:showCatName val="0"/>
          <c:showSerName val="0"/>
          <c:showPercent val="0"/>
          <c:showBubbleSize val="0"/>
        </c:dLbls>
        <c:axId val="223071128"/>
        <c:axId val="223067600"/>
      </c:scatterChart>
      <c:valAx>
        <c:axId val="223071128"/>
        <c:scaling>
          <c:orientation val="minMax"/>
          <c:max val="12"/>
          <c:min val="1"/>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Months of Follow Up</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23067600"/>
        <c:crosses val="autoZero"/>
        <c:crossBetween val="midCat"/>
      </c:valAx>
      <c:valAx>
        <c:axId val="223067600"/>
        <c:scaling>
          <c:orientation val="minMax"/>
        </c:scaling>
        <c:delete val="1"/>
        <c:axPos val="l"/>
        <c:numFmt formatCode="General" sourceLinked="1"/>
        <c:majorTickMark val="none"/>
        <c:minorTickMark val="none"/>
        <c:tickLblPos val="nextTo"/>
        <c:crossAx val="22307112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Sheet1!$B$26</c:f>
              <c:strCache>
                <c:ptCount val="1"/>
                <c:pt idx="0">
                  <c:v>Patient 1</c:v>
                </c:pt>
              </c:strCache>
            </c:strRef>
          </c:tx>
          <c:spPr>
            <a:ln w="44450" cap="rnd">
              <a:solidFill>
                <a:schemeClr val="accent1"/>
              </a:solidFill>
              <a:round/>
            </a:ln>
            <a:effectLst/>
          </c:spPr>
          <c:marker>
            <c:symbol val="circle"/>
            <c:size val="5"/>
            <c:spPr>
              <a:solidFill>
                <a:schemeClr val="accent1"/>
              </a:solidFill>
              <a:ln w="63500">
                <a:solidFill>
                  <a:schemeClr val="accent1"/>
                </a:solidFill>
              </a:ln>
              <a:effectLst/>
            </c:spPr>
          </c:marker>
          <c:xVal>
            <c:numRef>
              <c:f>Sheet1!$A$27:$A$38</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Sheet1!$B$27:$B$38</c:f>
              <c:numCache>
                <c:formatCode>General</c:formatCode>
                <c:ptCount val="12"/>
                <c:pt idx="0">
                  <c:v>1</c:v>
                </c:pt>
                <c:pt idx="1">
                  <c:v>1</c:v>
                </c:pt>
                <c:pt idx="2">
                  <c:v>1</c:v>
                </c:pt>
                <c:pt idx="3">
                  <c:v>1</c:v>
                </c:pt>
                <c:pt idx="4">
                  <c:v>1</c:v>
                </c:pt>
                <c:pt idx="5">
                  <c:v>1</c:v>
                </c:pt>
                <c:pt idx="6">
                  <c:v>1</c:v>
                </c:pt>
                <c:pt idx="7">
                  <c:v>1</c:v>
                </c:pt>
                <c:pt idx="8">
                  <c:v>1</c:v>
                </c:pt>
                <c:pt idx="9">
                  <c:v>1</c:v>
                </c:pt>
                <c:pt idx="10">
                  <c:v>1</c:v>
                </c:pt>
                <c:pt idx="11">
                  <c:v>1</c:v>
                </c:pt>
              </c:numCache>
            </c:numRef>
          </c:yVal>
          <c:smooth val="0"/>
          <c:extLst>
            <c:ext xmlns:c16="http://schemas.microsoft.com/office/drawing/2014/chart" uri="{C3380CC4-5D6E-409C-BE32-E72D297353CC}">
              <c16:uniqueId val="{00000000-01C0-1544-AAA4-073F5D3EEDA4}"/>
            </c:ext>
          </c:extLst>
        </c:ser>
        <c:ser>
          <c:idx val="1"/>
          <c:order val="1"/>
          <c:tx>
            <c:strRef>
              <c:f>Sheet1!$C$26</c:f>
              <c:strCache>
                <c:ptCount val="1"/>
                <c:pt idx="0">
                  <c:v>Patient 2</c:v>
                </c:pt>
              </c:strCache>
            </c:strRef>
          </c:tx>
          <c:spPr>
            <a:ln w="44450" cap="rnd">
              <a:solidFill>
                <a:schemeClr val="accent2"/>
              </a:solidFill>
              <a:round/>
            </a:ln>
            <a:effectLst/>
          </c:spPr>
          <c:marker>
            <c:symbol val="circle"/>
            <c:size val="5"/>
            <c:spPr>
              <a:solidFill>
                <a:schemeClr val="accent2"/>
              </a:solidFill>
              <a:ln w="63500">
                <a:solidFill>
                  <a:schemeClr val="accent2"/>
                </a:solidFill>
              </a:ln>
              <a:effectLst/>
            </c:spPr>
          </c:marker>
          <c:xVal>
            <c:numRef>
              <c:f>Sheet1!$A$27:$A$38</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Sheet1!$C$27:$C$38</c:f>
              <c:numCache>
                <c:formatCode>General</c:formatCode>
                <c:ptCount val="12"/>
                <c:pt idx="0">
                  <c:v>2</c:v>
                </c:pt>
                <c:pt idx="1">
                  <c:v>2</c:v>
                </c:pt>
                <c:pt idx="2">
                  <c:v>2</c:v>
                </c:pt>
                <c:pt idx="3">
                  <c:v>2</c:v>
                </c:pt>
                <c:pt idx="4">
                  <c:v>2</c:v>
                </c:pt>
                <c:pt idx="5">
                  <c:v>2</c:v>
                </c:pt>
                <c:pt idx="6">
                  <c:v>2</c:v>
                </c:pt>
                <c:pt idx="7">
                  <c:v>2</c:v>
                </c:pt>
                <c:pt idx="8">
                  <c:v>2</c:v>
                </c:pt>
              </c:numCache>
            </c:numRef>
          </c:yVal>
          <c:smooth val="0"/>
          <c:extLst>
            <c:ext xmlns:c16="http://schemas.microsoft.com/office/drawing/2014/chart" uri="{C3380CC4-5D6E-409C-BE32-E72D297353CC}">
              <c16:uniqueId val="{00000001-01C0-1544-AAA4-073F5D3EEDA4}"/>
            </c:ext>
          </c:extLst>
        </c:ser>
        <c:ser>
          <c:idx val="2"/>
          <c:order val="2"/>
          <c:tx>
            <c:strRef>
              <c:f>Sheet1!$D$26</c:f>
              <c:strCache>
                <c:ptCount val="1"/>
                <c:pt idx="0">
                  <c:v>Patient 3</c:v>
                </c:pt>
              </c:strCache>
            </c:strRef>
          </c:tx>
          <c:spPr>
            <a:ln w="44450" cap="rnd">
              <a:solidFill>
                <a:schemeClr val="accent3"/>
              </a:solidFill>
              <a:round/>
            </a:ln>
            <a:effectLst/>
          </c:spPr>
          <c:marker>
            <c:symbol val="circle"/>
            <c:size val="5"/>
            <c:spPr>
              <a:solidFill>
                <a:schemeClr val="accent3"/>
              </a:solidFill>
              <a:ln w="63500">
                <a:solidFill>
                  <a:schemeClr val="accent3"/>
                </a:solidFill>
              </a:ln>
              <a:effectLst/>
            </c:spPr>
          </c:marker>
          <c:xVal>
            <c:numRef>
              <c:f>Sheet1!$A$27:$A$38</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Sheet1!$D$27:$D$38</c:f>
              <c:numCache>
                <c:formatCode>General</c:formatCode>
                <c:ptCount val="12"/>
                <c:pt idx="0">
                  <c:v>3</c:v>
                </c:pt>
                <c:pt idx="1">
                  <c:v>3</c:v>
                </c:pt>
                <c:pt idx="2">
                  <c:v>3</c:v>
                </c:pt>
                <c:pt idx="3">
                  <c:v>3</c:v>
                </c:pt>
              </c:numCache>
            </c:numRef>
          </c:yVal>
          <c:smooth val="0"/>
          <c:extLst>
            <c:ext xmlns:c16="http://schemas.microsoft.com/office/drawing/2014/chart" uri="{C3380CC4-5D6E-409C-BE32-E72D297353CC}">
              <c16:uniqueId val="{00000002-01C0-1544-AAA4-073F5D3EEDA4}"/>
            </c:ext>
          </c:extLst>
        </c:ser>
        <c:ser>
          <c:idx val="3"/>
          <c:order val="3"/>
          <c:tx>
            <c:strRef>
              <c:f>Sheet1!$E$26</c:f>
              <c:strCache>
                <c:ptCount val="1"/>
                <c:pt idx="0">
                  <c:v>Patient 4</c:v>
                </c:pt>
              </c:strCache>
            </c:strRef>
          </c:tx>
          <c:spPr>
            <a:ln w="44450" cap="rnd">
              <a:solidFill>
                <a:schemeClr val="accent4"/>
              </a:solidFill>
              <a:round/>
            </a:ln>
            <a:effectLst/>
          </c:spPr>
          <c:marker>
            <c:symbol val="circle"/>
            <c:size val="5"/>
            <c:spPr>
              <a:solidFill>
                <a:schemeClr val="accent4"/>
              </a:solidFill>
              <a:ln w="63500">
                <a:solidFill>
                  <a:schemeClr val="accent4"/>
                </a:solidFill>
              </a:ln>
              <a:effectLst/>
            </c:spPr>
          </c:marker>
          <c:xVal>
            <c:numRef>
              <c:f>Sheet1!$A$27:$A$38</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Sheet1!$E$27:$E$38</c:f>
              <c:numCache>
                <c:formatCode>General</c:formatCode>
                <c:ptCount val="12"/>
                <c:pt idx="0">
                  <c:v>4</c:v>
                </c:pt>
                <c:pt idx="1">
                  <c:v>4</c:v>
                </c:pt>
                <c:pt idx="2">
                  <c:v>4</c:v>
                </c:pt>
                <c:pt idx="3">
                  <c:v>4</c:v>
                </c:pt>
                <c:pt idx="4">
                  <c:v>4</c:v>
                </c:pt>
                <c:pt idx="5">
                  <c:v>4</c:v>
                </c:pt>
                <c:pt idx="6">
                  <c:v>4</c:v>
                </c:pt>
              </c:numCache>
            </c:numRef>
          </c:yVal>
          <c:smooth val="0"/>
          <c:extLst>
            <c:ext xmlns:c16="http://schemas.microsoft.com/office/drawing/2014/chart" uri="{C3380CC4-5D6E-409C-BE32-E72D297353CC}">
              <c16:uniqueId val="{00000003-01C0-1544-AAA4-073F5D3EEDA4}"/>
            </c:ext>
          </c:extLst>
        </c:ser>
        <c:dLbls>
          <c:showLegendKey val="0"/>
          <c:showVal val="0"/>
          <c:showCatName val="0"/>
          <c:showSerName val="0"/>
          <c:showPercent val="0"/>
          <c:showBubbleSize val="0"/>
        </c:dLbls>
        <c:axId val="223073872"/>
        <c:axId val="223071520"/>
      </c:scatterChart>
      <c:valAx>
        <c:axId val="223073872"/>
        <c:scaling>
          <c:orientation val="minMax"/>
          <c:max val="12"/>
          <c:min val="1"/>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Months Since Diagnosis</a:t>
                </a:r>
              </a:p>
            </c:rich>
          </c:tx>
          <c:layout>
            <c:manualLayout>
              <c:xMode val="edge"/>
              <c:yMode val="edge"/>
              <c:x val="0.39771858595800524"/>
              <c:y val="0.8789609215514726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23071520"/>
        <c:crosses val="autoZero"/>
        <c:crossBetween val="midCat"/>
        <c:majorUnit val="1"/>
      </c:valAx>
      <c:valAx>
        <c:axId val="223071520"/>
        <c:scaling>
          <c:orientation val="minMax"/>
        </c:scaling>
        <c:delete val="1"/>
        <c:axPos val="l"/>
        <c:numFmt formatCode="General" sourceLinked="1"/>
        <c:majorTickMark val="none"/>
        <c:minorTickMark val="none"/>
        <c:tickLblPos val="nextTo"/>
        <c:crossAx val="22307387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t>Description</a:t>
          </a:r>
        </a:p>
      </dgm:t>
    </dgm:pt>
    <dgm:pt modelId="{13F26035-8C6D-4746-9376-E114FB0E98F8}" type="parTrans" cxnId="{D92F84A3-35E6-7D4F-891B-4C0A0C42A8DD}">
      <dgm:prSet/>
      <dgm:spPr/>
      <dgm:t>
        <a:bodyPr/>
        <a:lstStyle/>
        <a:p>
          <a:endParaRPr lang="en-US"/>
        </a:p>
      </dgm:t>
    </dgm:pt>
    <dgm:pt modelId="{04909AAD-B001-4341-A599-5DA32685966B}" type="sibTrans" cxnId="{D92F84A3-35E6-7D4F-891B-4C0A0C42A8DD}">
      <dgm:prSet/>
      <dgm:spPr/>
      <dgm:t>
        <a:bodyPr/>
        <a:lstStyle/>
        <a:p>
          <a:endParaRPr lang="en-US"/>
        </a:p>
      </dgm:t>
    </dgm:pt>
    <dgm:pt modelId="{C21558DB-0AF4-2141-95C3-5446409970E1}">
      <dgm:prSet phldrT="[Text]" custT="1"/>
      <dgm:spPr/>
      <dgm:t>
        <a:bodyPr/>
        <a:lstStyle/>
        <a:p>
          <a:r>
            <a:rPr lang="en-US" sz="4000" dirty="0"/>
            <a:t>Causation</a:t>
          </a:r>
        </a:p>
      </dgm:t>
    </dgm:pt>
    <dgm:pt modelId="{F4210790-A30F-0848-94D3-B73A070A03E0}" type="parTrans" cxnId="{76693ACC-F546-2B4E-8CAC-E9E79AACA4CB}">
      <dgm:prSet/>
      <dgm:spPr/>
      <dgm:t>
        <a:bodyPr/>
        <a:lstStyle/>
        <a:p>
          <a:endParaRPr lang="en-US"/>
        </a:p>
      </dgm:t>
    </dgm:pt>
    <dgm:pt modelId="{18556C23-47A3-6E4E-9787-09B8054D2A23}" type="sibTrans" cxnId="{76693ACC-F546-2B4E-8CAC-E9E79AACA4CB}">
      <dgm:prSet/>
      <dgm:spPr/>
      <dgm:t>
        <a:bodyPr/>
        <a:lstStyle/>
        <a:p>
          <a:endParaRPr lang="en-US"/>
        </a:p>
      </dgm:t>
    </dgm:pt>
    <dgm:pt modelId="{28197771-D306-244F-9743-B26F65EC9B93}">
      <dgm:prSet phldrT="[Text]"/>
      <dgm:spPr/>
      <dgm:t>
        <a:bodyPr/>
        <a:lstStyle/>
        <a:p>
          <a:r>
            <a:rPr lang="en-US" dirty="0"/>
            <a:t>Prediction</a:t>
          </a:r>
        </a:p>
      </dgm:t>
    </dgm:pt>
    <dgm:pt modelId="{B39554AC-A85C-B44E-A2B1-ECA0234F69B0}" type="parTrans" cxnId="{E5837AA4-9623-114A-BEAA-B492F3BDEAA1}">
      <dgm:prSet/>
      <dgm:spPr/>
      <dgm:t>
        <a:bodyPr/>
        <a:lstStyle/>
        <a:p>
          <a:endParaRPr lang="en-US"/>
        </a:p>
      </dgm:t>
    </dgm:pt>
    <dgm:pt modelId="{E737E574-04CB-164A-A811-A018896538E0}" type="sibTrans" cxnId="{E5837AA4-9623-114A-BEAA-B492F3BDEAA1}">
      <dgm:prSet/>
      <dgm:spPr/>
      <dgm:t>
        <a:bodyPr/>
        <a:lstStyle/>
        <a:p>
          <a:endParaRPr lang="en-US"/>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A6B22-9C97-487C-80E6-CD2C66AF26CE}" type="datetimeFigureOut">
              <a:rPr lang="en-US" smtClean="0"/>
              <a:t>11/15/21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FEA89-A7E1-49A0-A3ED-DCED0C97B048}" type="slidenum">
              <a:rPr lang="en-US" smtClean="0"/>
              <a:t>‹#›</a:t>
            </a:fld>
            <a:endParaRPr lang="en-US"/>
          </a:p>
        </p:txBody>
      </p:sp>
    </p:spTree>
    <p:extLst>
      <p:ext uri="{BB962C8B-B14F-4D97-AF65-F5344CB8AC3E}">
        <p14:creationId xmlns:p14="http://schemas.microsoft.com/office/powerpoint/2010/main" val="244297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9EDE00-0B65-4F6E-A934-82B6AF9371EB}" type="slidenum">
              <a:rPr lang="en-US"/>
              <a:pPr/>
              <a:t>1</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dirty="0"/>
              <a:t>This week we’re discussing cohort studies. Specifically, we will focus on the design and conduct of cohort studies</a:t>
            </a:r>
          </a:p>
        </p:txBody>
      </p:sp>
    </p:spTree>
    <p:extLst>
      <p:ext uri="{BB962C8B-B14F-4D97-AF65-F5344CB8AC3E}">
        <p14:creationId xmlns:p14="http://schemas.microsoft.com/office/powerpoint/2010/main" val="265621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fixed cohort, you may still be able to calculate a “close enough” estimate of incidence proportion or risk difference if competing risks are small.</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10</a:t>
            </a:fld>
            <a:endParaRPr lang="en-US"/>
          </a:p>
        </p:txBody>
      </p:sp>
    </p:spTree>
    <p:extLst>
      <p:ext uri="{BB962C8B-B14F-4D97-AF65-F5344CB8AC3E}">
        <p14:creationId xmlns:p14="http://schemas.microsoft.com/office/powerpoint/2010/main" val="2198591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11</a:t>
            </a:fld>
            <a:endParaRPr lang="en-US"/>
          </a:p>
        </p:txBody>
      </p:sp>
    </p:spTree>
    <p:extLst>
      <p:ext uri="{BB962C8B-B14F-4D97-AF65-F5344CB8AC3E}">
        <p14:creationId xmlns:p14="http://schemas.microsoft.com/office/powerpoint/2010/main" val="2017679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12</a:t>
            </a:fld>
            <a:endParaRPr lang="en-US"/>
          </a:p>
        </p:txBody>
      </p:sp>
    </p:spTree>
    <p:extLst>
      <p:ext uri="{BB962C8B-B14F-4D97-AF65-F5344CB8AC3E}">
        <p14:creationId xmlns:p14="http://schemas.microsoft.com/office/powerpoint/2010/main" val="2582645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Cohorts studies are also sometimes defined by the timing of data collection.</a:t>
            </a:r>
          </a:p>
          <a:p>
            <a:endParaRPr lang="en-US" dirty="0"/>
          </a:p>
          <a:p>
            <a:r>
              <a:rPr lang="en-US" dirty="0"/>
              <a:t>** Socrative 9</a:t>
            </a:r>
          </a:p>
        </p:txBody>
      </p:sp>
      <p:sp>
        <p:nvSpPr>
          <p:cNvPr id="4" name="Slide Number Placeholder 3"/>
          <p:cNvSpPr>
            <a:spLocks noGrp="1"/>
          </p:cNvSpPr>
          <p:nvPr>
            <p:ph type="sldNum" sz="quarter" idx="5"/>
          </p:nvPr>
        </p:nvSpPr>
        <p:spPr/>
        <p:txBody>
          <a:bodyPr/>
          <a:lstStyle/>
          <a:p>
            <a:fld id="{0BEFEA89-A7E1-49A0-A3ED-DCED0C97B048}" type="slidenum">
              <a:rPr lang="en-US" smtClean="0"/>
              <a:t>13</a:t>
            </a:fld>
            <a:endParaRPr lang="en-US"/>
          </a:p>
        </p:txBody>
      </p:sp>
    </p:spTree>
    <p:extLst>
      <p:ext uri="{BB962C8B-B14F-4D97-AF65-F5344CB8AC3E}">
        <p14:creationId xmlns:p14="http://schemas.microsoft.com/office/powerpoint/2010/main" val="3326843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confuse retrospective cohort and case-control.</a:t>
            </a:r>
          </a:p>
        </p:txBody>
      </p:sp>
      <p:sp>
        <p:nvSpPr>
          <p:cNvPr id="4" name="Slide Number Placeholder 3"/>
          <p:cNvSpPr>
            <a:spLocks noGrp="1"/>
          </p:cNvSpPr>
          <p:nvPr>
            <p:ph type="sldNum" sz="quarter" idx="5"/>
          </p:nvPr>
        </p:nvSpPr>
        <p:spPr/>
        <p:txBody>
          <a:bodyPr/>
          <a:lstStyle/>
          <a:p>
            <a:fld id="{0BEFEA89-A7E1-49A0-A3ED-DCED0C97B048}" type="slidenum">
              <a:rPr lang="en-US" smtClean="0"/>
              <a:t>14</a:t>
            </a:fld>
            <a:endParaRPr lang="en-US"/>
          </a:p>
        </p:txBody>
      </p:sp>
    </p:spTree>
    <p:extLst>
      <p:ext uri="{BB962C8B-B14F-4D97-AF65-F5344CB8AC3E}">
        <p14:creationId xmlns:p14="http://schemas.microsoft.com/office/powerpoint/2010/main" val="114040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determine exposure status for </a:t>
            </a:r>
          </a:p>
        </p:txBody>
      </p:sp>
      <p:sp>
        <p:nvSpPr>
          <p:cNvPr id="4" name="Slide Number Placeholder 3"/>
          <p:cNvSpPr>
            <a:spLocks noGrp="1"/>
          </p:cNvSpPr>
          <p:nvPr>
            <p:ph type="sldNum" sz="quarter" idx="5"/>
          </p:nvPr>
        </p:nvSpPr>
        <p:spPr/>
        <p:txBody>
          <a:bodyPr/>
          <a:lstStyle/>
          <a:p>
            <a:fld id="{0BEFEA89-A7E1-49A0-A3ED-DCED0C97B048}" type="slidenum">
              <a:rPr lang="en-US" smtClean="0"/>
              <a:t>15</a:t>
            </a:fld>
            <a:endParaRPr lang="en-US"/>
          </a:p>
        </p:txBody>
      </p:sp>
    </p:spTree>
    <p:extLst>
      <p:ext uri="{BB962C8B-B14F-4D97-AF65-F5344CB8AC3E}">
        <p14:creationId xmlns:p14="http://schemas.microsoft.com/office/powerpoint/2010/main" val="3794919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common sources people use to find disease-free people who can be classified as exposed and unexposed.</a:t>
            </a:r>
          </a:p>
        </p:txBody>
      </p:sp>
      <p:sp>
        <p:nvSpPr>
          <p:cNvPr id="4" name="Slide Number Placeholder 3"/>
          <p:cNvSpPr>
            <a:spLocks noGrp="1"/>
          </p:cNvSpPr>
          <p:nvPr>
            <p:ph type="sldNum" sz="quarter" idx="5"/>
          </p:nvPr>
        </p:nvSpPr>
        <p:spPr/>
        <p:txBody>
          <a:bodyPr/>
          <a:lstStyle/>
          <a:p>
            <a:fld id="{0BEFEA89-A7E1-49A0-A3ED-DCED0C97B048}" type="slidenum">
              <a:rPr lang="en-US" smtClean="0"/>
              <a:t>16</a:t>
            </a:fld>
            <a:endParaRPr lang="en-US"/>
          </a:p>
        </p:txBody>
      </p:sp>
    </p:spTree>
    <p:extLst>
      <p:ext uri="{BB962C8B-B14F-4D97-AF65-F5344CB8AC3E}">
        <p14:creationId xmlns:p14="http://schemas.microsoft.com/office/powerpoint/2010/main" val="3686006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an exposure will be relatively straightforward. </a:t>
            </a:r>
          </a:p>
          <a:p>
            <a:endParaRPr lang="en-US" dirty="0"/>
          </a:p>
          <a:p>
            <a:r>
              <a:rPr lang="en-US" dirty="0"/>
              <a:t>For example, </a:t>
            </a:r>
            <a:r>
              <a:rPr lang="en-US" sz="1200" b="0" i="0" kern="1200" dirty="0">
                <a:solidFill>
                  <a:schemeClr val="tx1"/>
                </a:solidFill>
                <a:effectLst/>
                <a:latin typeface="+mn-lt"/>
                <a:ea typeface="+mn-ea"/>
                <a:cs typeface="+mn-cs"/>
              </a:rPr>
              <a:t>polymorphism in the apolipoprotein E (APOE) gene is a major genetic risk determinant of late-onset Alzheimer disease, with the </a:t>
            </a:r>
            <a:r>
              <a:rPr lang="en-US" sz="1200" b="0" i="1" kern="1200" dirty="0">
                <a:solidFill>
                  <a:schemeClr val="tx1"/>
                </a:solidFill>
                <a:effectLst/>
                <a:latin typeface="+mn-lt"/>
                <a:ea typeface="+mn-ea"/>
                <a:cs typeface="+mn-cs"/>
              </a:rPr>
              <a:t>APOE*</a:t>
            </a:r>
            <a:r>
              <a:rPr lang="el-GR" sz="1200" b="0" i="0" kern="1200" dirty="0">
                <a:solidFill>
                  <a:schemeClr val="tx1"/>
                </a:solidFill>
                <a:effectLst/>
                <a:latin typeface="+mn-lt"/>
                <a:ea typeface="+mn-ea"/>
                <a:cs typeface="+mn-cs"/>
              </a:rPr>
              <a:t>ε</a:t>
            </a:r>
            <a:r>
              <a:rPr lang="el-GR" sz="1200" b="0" i="1" kern="1200" dirty="0">
                <a:solidFill>
                  <a:schemeClr val="tx1"/>
                </a:solidFill>
                <a:effectLst/>
                <a:latin typeface="+mn-lt"/>
                <a:ea typeface="+mn-ea"/>
                <a:cs typeface="+mn-cs"/>
              </a:rPr>
              <a:t>4</a:t>
            </a:r>
            <a:r>
              <a:rPr lang="el-GR"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allele conferring an increased risk and the </a:t>
            </a:r>
            <a:r>
              <a:rPr lang="en-US" sz="1200" b="0" i="1" kern="1200" dirty="0">
                <a:solidFill>
                  <a:schemeClr val="tx1"/>
                </a:solidFill>
                <a:effectLst/>
                <a:latin typeface="+mn-lt"/>
                <a:ea typeface="+mn-ea"/>
                <a:cs typeface="+mn-cs"/>
              </a:rPr>
              <a:t>APOE*</a:t>
            </a:r>
            <a:r>
              <a:rPr lang="el-GR" sz="1200" b="0" i="0" kern="1200" dirty="0">
                <a:solidFill>
                  <a:schemeClr val="tx1"/>
                </a:solidFill>
                <a:effectLst/>
                <a:latin typeface="+mn-lt"/>
                <a:ea typeface="+mn-ea"/>
                <a:cs typeface="+mn-cs"/>
              </a:rPr>
              <a:t>ε</a:t>
            </a:r>
            <a:r>
              <a:rPr lang="el-GR" sz="1200" b="0" i="1" kern="1200" dirty="0">
                <a:solidFill>
                  <a:schemeClr val="tx1"/>
                </a:solidFill>
                <a:effectLst/>
                <a:latin typeface="+mn-lt"/>
                <a:ea typeface="+mn-ea"/>
                <a:cs typeface="+mn-cs"/>
              </a:rPr>
              <a:t>2</a:t>
            </a:r>
            <a:r>
              <a:rPr lang="el-GR"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allele conferring a decreased risk relative to the common </a:t>
            </a:r>
            <a:r>
              <a:rPr lang="en-US" sz="1200" b="0" i="1" kern="1200" dirty="0">
                <a:solidFill>
                  <a:schemeClr val="tx1"/>
                </a:solidFill>
                <a:effectLst/>
                <a:latin typeface="+mn-lt"/>
                <a:ea typeface="+mn-ea"/>
                <a:cs typeface="+mn-cs"/>
              </a:rPr>
              <a:t>APOE*</a:t>
            </a:r>
            <a:r>
              <a:rPr lang="el-GR" sz="1200" b="0" i="0" kern="1200" dirty="0">
                <a:solidFill>
                  <a:schemeClr val="tx1"/>
                </a:solidFill>
                <a:effectLst/>
                <a:latin typeface="+mn-lt"/>
                <a:ea typeface="+mn-ea"/>
                <a:cs typeface="+mn-cs"/>
              </a:rPr>
              <a:t>ε</a:t>
            </a:r>
            <a:r>
              <a:rPr lang="el-GR" sz="1200" b="0" i="1" kern="1200" dirty="0">
                <a:solidFill>
                  <a:schemeClr val="tx1"/>
                </a:solidFill>
                <a:effectLst/>
                <a:latin typeface="+mn-lt"/>
                <a:ea typeface="+mn-ea"/>
                <a:cs typeface="+mn-cs"/>
              </a:rPr>
              <a:t>3</a:t>
            </a:r>
            <a:r>
              <a:rPr lang="el-GR"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allele. A person either has the epsilon 4 allele or does not.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what about smoking? Technically, a person who smoked one cigarette as a young adult and a person who smoked 2 packs a day for 40 years are both people who have smoked, but is it really reasonable to lump these two people together as having the same exposure?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addition to the dose of exposure, we also need to consider the timing of the exposure. More specifically, we need to think about the time period in which a given exposure can reasonably be assumed to be causally related to the outcome.</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Socrative 10</a:t>
            </a:r>
            <a:endParaRPr lang="en-US"/>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EFEA89-A7E1-49A0-A3ED-DCED0C97B048}" type="slidenum">
              <a:rPr lang="en-US" smtClean="0"/>
              <a:t>17</a:t>
            </a:fld>
            <a:endParaRPr lang="en-US"/>
          </a:p>
        </p:txBody>
      </p:sp>
    </p:spTree>
    <p:extLst>
      <p:ext uri="{BB962C8B-B14F-4D97-AF65-F5344CB8AC3E}">
        <p14:creationId xmlns:p14="http://schemas.microsoft.com/office/powerpoint/2010/main" val="2856872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Socrative question about smoking and lung cancer highlights the importance of accounting for the induction period and latent period in our considerations of who is at risk. </a:t>
            </a:r>
          </a:p>
        </p:txBody>
      </p:sp>
      <p:sp>
        <p:nvSpPr>
          <p:cNvPr id="4" name="Slide Number Placeholder 3"/>
          <p:cNvSpPr>
            <a:spLocks noGrp="1"/>
          </p:cNvSpPr>
          <p:nvPr>
            <p:ph type="sldNum" sz="quarter" idx="5"/>
          </p:nvPr>
        </p:nvSpPr>
        <p:spPr/>
        <p:txBody>
          <a:bodyPr/>
          <a:lstStyle/>
          <a:p>
            <a:fld id="{0BEFEA89-A7E1-49A0-A3ED-DCED0C97B048}" type="slidenum">
              <a:rPr lang="en-US" smtClean="0"/>
              <a:t>18</a:t>
            </a:fld>
            <a:endParaRPr lang="en-US"/>
          </a:p>
        </p:txBody>
      </p:sp>
    </p:spTree>
    <p:extLst>
      <p:ext uri="{BB962C8B-B14F-4D97-AF65-F5344CB8AC3E}">
        <p14:creationId xmlns:p14="http://schemas.microsoft.com/office/powerpoint/2010/main" val="247175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Graphically, the induction and latent periods look like this. </a:t>
            </a:r>
          </a:p>
          <a:p>
            <a:endParaRPr lang="en-US" dirty="0"/>
          </a:p>
          <a:p>
            <a:r>
              <a:rPr lang="en-US" dirty="0"/>
              <a:t>The big idea is that the temporal relationship between exposure and outcome should be accounted for. A person who has an incident outcome during the induction period shouldn’t count. </a:t>
            </a:r>
          </a:p>
          <a:p>
            <a:endParaRPr lang="en-US" dirty="0"/>
          </a:p>
          <a:p>
            <a:r>
              <a:rPr lang="en-US" dirty="0"/>
              <a:t>Further, it is also clearly possible to count people with disease as non-cases when they are in the induction period.</a:t>
            </a:r>
          </a:p>
          <a:p>
            <a:endParaRPr lang="en-US" dirty="0"/>
          </a:p>
          <a:p>
            <a:r>
              <a:rPr lang="en-US" dirty="0"/>
              <a:t>﻿Typically, the investigator cannot be sure what the induction time is for a given exposure and disease. In that case, it may be necessary to hypothesize various induction times and reanalyze the data under each separate hypothesis.</a:t>
            </a:r>
          </a:p>
          <a:p>
            <a:endParaRPr lang="en-US" dirty="0"/>
          </a:p>
          <a:p>
            <a:r>
              <a:rPr lang="en-US" dirty="0"/>
              <a:t>Rothman, Kenneth J.. Epidemiology: An Introduction (p. 81). Oxford University Press. Kindle Edition. </a:t>
            </a:r>
          </a:p>
        </p:txBody>
      </p:sp>
      <p:sp>
        <p:nvSpPr>
          <p:cNvPr id="4" name="Slide Number Placeholder 3"/>
          <p:cNvSpPr>
            <a:spLocks noGrp="1"/>
          </p:cNvSpPr>
          <p:nvPr>
            <p:ph type="sldNum" sz="quarter" idx="5"/>
          </p:nvPr>
        </p:nvSpPr>
        <p:spPr/>
        <p:txBody>
          <a:bodyPr/>
          <a:lstStyle/>
          <a:p>
            <a:fld id="{0BEFEA89-A7E1-49A0-A3ED-DCED0C97B048}" type="slidenum">
              <a:rPr lang="en-US" smtClean="0"/>
              <a:t>19</a:t>
            </a:fld>
            <a:endParaRPr lang="en-US"/>
          </a:p>
        </p:txBody>
      </p:sp>
    </p:spTree>
    <p:extLst>
      <p:ext uri="{BB962C8B-B14F-4D97-AF65-F5344CB8AC3E}">
        <p14:creationId xmlns:p14="http://schemas.microsoft.com/office/powerpoint/2010/main" val="1782406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previously discussed the central role that measurement, typically in the form of data, and data analysis, play in epidemiology. We said that the end result of our measurement and analysis activities are typically descriptions, predictions, and/or causal explanations of health-related phenomena. </a:t>
            </a:r>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3430318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we must carefully consider who are comparison group is.</a:t>
            </a:r>
          </a:p>
        </p:txBody>
      </p:sp>
      <p:sp>
        <p:nvSpPr>
          <p:cNvPr id="4" name="Slide Number Placeholder 3"/>
          <p:cNvSpPr>
            <a:spLocks noGrp="1"/>
          </p:cNvSpPr>
          <p:nvPr>
            <p:ph type="sldNum" sz="quarter" idx="5"/>
          </p:nvPr>
        </p:nvSpPr>
        <p:spPr/>
        <p:txBody>
          <a:bodyPr/>
          <a:lstStyle/>
          <a:p>
            <a:fld id="{0BEFEA89-A7E1-49A0-A3ED-DCED0C97B048}" type="slidenum">
              <a:rPr lang="en-US" smtClean="0"/>
              <a:t>20</a:t>
            </a:fld>
            <a:endParaRPr lang="en-US"/>
          </a:p>
        </p:txBody>
      </p:sp>
    </p:spTree>
    <p:extLst>
      <p:ext uri="{BB962C8B-B14F-4D97-AF65-F5344CB8AC3E}">
        <p14:creationId xmlns:p14="http://schemas.microsoft.com/office/powerpoint/2010/main" val="3913200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general classes of comparison groups to choose from in a cohort study.</a:t>
            </a:r>
          </a:p>
        </p:txBody>
      </p:sp>
      <p:sp>
        <p:nvSpPr>
          <p:cNvPr id="4" name="Slide Number Placeholder 3"/>
          <p:cNvSpPr>
            <a:spLocks noGrp="1"/>
          </p:cNvSpPr>
          <p:nvPr>
            <p:ph type="sldNum" sz="quarter" idx="10"/>
          </p:nvPr>
        </p:nvSpPr>
        <p:spPr/>
        <p:txBody>
          <a:bodyPr/>
          <a:lstStyle/>
          <a:p>
            <a:fld id="{B06B7AC5-196D-40BF-8B23-517B41BFD1FE}" type="slidenum">
              <a:rPr lang="en-US" smtClean="0"/>
              <a:pPr/>
              <a:t>21</a:t>
            </a:fld>
            <a:endParaRPr lang="en-US"/>
          </a:p>
        </p:txBody>
      </p:sp>
    </p:spTree>
    <p:extLst>
      <p:ext uri="{BB962C8B-B14F-4D97-AF65-F5344CB8AC3E}">
        <p14:creationId xmlns:p14="http://schemas.microsoft.com/office/powerpoint/2010/main" val="3347505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22</a:t>
            </a:fld>
            <a:endParaRPr lang="en-US"/>
          </a:p>
        </p:txBody>
      </p:sp>
    </p:spTree>
    <p:extLst>
      <p:ext uri="{BB962C8B-B14F-4D97-AF65-F5344CB8AC3E}">
        <p14:creationId xmlns:p14="http://schemas.microsoft.com/office/powerpoint/2010/main" val="652830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23</a:t>
            </a:fld>
            <a:endParaRPr lang="en-US"/>
          </a:p>
        </p:txBody>
      </p:sp>
    </p:spTree>
    <p:extLst>
      <p:ext uri="{BB962C8B-B14F-4D97-AF65-F5344CB8AC3E}">
        <p14:creationId xmlns:p14="http://schemas.microsoft.com/office/powerpoint/2010/main" val="4017399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Problems: </a:t>
            </a:r>
          </a:p>
          <a:p>
            <a:pPr marL="228600" indent="-228600">
              <a:buAutoNum type="arabicParenR"/>
            </a:pPr>
            <a:r>
              <a:rPr lang="en-US" sz="1200" b="0" i="0" kern="1200" dirty="0">
                <a:solidFill>
                  <a:schemeClr val="tx1"/>
                </a:solidFill>
                <a:effectLst/>
                <a:latin typeface="+mn-lt"/>
                <a:ea typeface="+mn-ea"/>
                <a:cs typeface="+mn-cs"/>
              </a:rPr>
              <a:t>Some of the general population will have had the exposure (same occupation); </a:t>
            </a:r>
          </a:p>
          <a:p>
            <a:pPr marL="228600" indent="-228600">
              <a:buAutoNum type="arabicParenR"/>
            </a:pPr>
            <a:r>
              <a:rPr lang="en-US" sz="1200" b="0" i="0" kern="1200" dirty="0">
                <a:solidFill>
                  <a:schemeClr val="tx1"/>
                </a:solidFill>
                <a:effectLst/>
                <a:latin typeface="+mn-lt"/>
                <a:ea typeface="+mn-ea"/>
                <a:cs typeface="+mn-cs"/>
              </a:rPr>
              <a:t>the general population includes people who are unable to work because of illness or disability. Employed workers tend to be healthier than the general population. This is a well-documented phenomenon know as the "healthy worker effect." Rates of disease and death tend to be higher in the general population than in the employed work force because the general population includes many people who are too sick or disabled to work. As a result, even if the exposure was, in fact, associated with higher mortality, the magnitude of association would be underestimated because of the inherently higher mortality rate in the general population (which includes both employed and unemployed workers).  Although this is not a problem with all diseases, the general population generally exhibits the greatest departure from the counterfactual ideal, and therefore is less widely used today than in the past. </a:t>
            </a:r>
          </a:p>
          <a:p>
            <a:endParaRPr lang="en-US" sz="1200" b="0" i="0" kern="1200" dirty="0">
              <a:solidFill>
                <a:schemeClr val="tx1"/>
              </a:solidFill>
              <a:effectLst/>
              <a:latin typeface="+mn-lt"/>
              <a:ea typeface="+mn-ea"/>
              <a:cs typeface="+mn-cs"/>
            </a:endParaRPr>
          </a:p>
          <a:p>
            <a:r>
              <a:rPr lang="en-US" dirty="0"/>
              <a:t>https://</a:t>
            </a:r>
            <a:r>
              <a:rPr lang="en-US" dirty="0" err="1"/>
              <a:t>sphweb.bumc.bu.edu</a:t>
            </a:r>
            <a:r>
              <a:rPr lang="en-US" dirty="0"/>
              <a:t>/</a:t>
            </a:r>
            <a:r>
              <a:rPr lang="en-US" dirty="0" err="1"/>
              <a:t>otlt</a:t>
            </a:r>
            <a:r>
              <a:rPr lang="en-US" dirty="0"/>
              <a:t>/mph-modules/ep/ep713_cohortstudies/ep713_cohortstudies_print.html</a:t>
            </a:r>
          </a:p>
        </p:txBody>
      </p:sp>
      <p:sp>
        <p:nvSpPr>
          <p:cNvPr id="4" name="Slide Number Placeholder 3"/>
          <p:cNvSpPr>
            <a:spLocks noGrp="1"/>
          </p:cNvSpPr>
          <p:nvPr>
            <p:ph type="sldNum" sz="quarter" idx="5"/>
          </p:nvPr>
        </p:nvSpPr>
        <p:spPr/>
        <p:txBody>
          <a:bodyPr/>
          <a:lstStyle/>
          <a:p>
            <a:fld id="{0BEFEA89-A7E1-49A0-A3ED-DCED0C97B048}" type="slidenum">
              <a:rPr lang="en-US" smtClean="0"/>
              <a:t>24</a:t>
            </a:fld>
            <a:endParaRPr lang="en-US"/>
          </a:p>
        </p:txBody>
      </p:sp>
    </p:spTree>
    <p:extLst>
      <p:ext uri="{BB962C8B-B14F-4D97-AF65-F5344CB8AC3E}">
        <p14:creationId xmlns:p14="http://schemas.microsoft.com/office/powerpoint/2010/main" val="1976655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25</a:t>
            </a:fld>
            <a:endParaRPr lang="en-US"/>
          </a:p>
        </p:txBody>
      </p:sp>
    </p:spTree>
    <p:extLst>
      <p:ext uri="{BB962C8B-B14F-4D97-AF65-F5344CB8AC3E}">
        <p14:creationId xmlns:p14="http://schemas.microsoft.com/office/powerpoint/2010/main" val="3077968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26</a:t>
            </a:fld>
            <a:endParaRPr lang="en-US"/>
          </a:p>
        </p:txBody>
      </p:sp>
    </p:spTree>
    <p:extLst>
      <p:ext uri="{BB962C8B-B14F-4D97-AF65-F5344CB8AC3E}">
        <p14:creationId xmlns:p14="http://schemas.microsoft.com/office/powerpoint/2010/main" val="4626383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summarize the basics, cohort studies fall into the bigger class of studies known as observational studies. This just means that we don’t choose who is exposed and who isn’t exposed. We only observe what happens to those who are exposed or not by some other process. </a:t>
            </a:r>
          </a:p>
          <a:p>
            <a:endParaRPr lang="en-US" dirty="0"/>
          </a:p>
          <a:p>
            <a:r>
              <a:rPr lang="en-US" dirty="0"/>
              <a:t>The basic idea is that we</a:t>
            </a:r>
          </a:p>
          <a:p>
            <a:pPr marL="914400" lvl="1" indent="-457200">
              <a:buFont typeface="+mj-lt"/>
              <a:buAutoNum type="arabicPeriod"/>
            </a:pPr>
            <a:r>
              <a:rPr lang="en-US" dirty="0"/>
              <a:t>Start with people who are </a:t>
            </a:r>
            <a:r>
              <a:rPr lang="en-US" i="1" dirty="0"/>
              <a:t>at risk of the outcome.</a:t>
            </a:r>
          </a:p>
          <a:p>
            <a:pPr marL="914400" lvl="1" indent="-457200">
              <a:buFont typeface="+mj-lt"/>
              <a:buAutoNum type="arabicPeriod"/>
            </a:pPr>
            <a:r>
              <a:rPr lang="en-US" dirty="0"/>
              <a:t>Categorize, or even select, participants based on their exposure status as </a:t>
            </a:r>
            <a:r>
              <a:rPr lang="en-US" i="1" dirty="0"/>
              <a:t>exposed </a:t>
            </a:r>
            <a:r>
              <a:rPr lang="en-US" dirty="0"/>
              <a:t>and </a:t>
            </a:r>
            <a:r>
              <a:rPr lang="en-US" i="1" dirty="0"/>
              <a:t>unexposed</a:t>
            </a:r>
            <a:r>
              <a:rPr lang="en-US" dirty="0"/>
              <a:t>, then look forward towards their outcome status.</a:t>
            </a:r>
          </a:p>
          <a:p>
            <a:pPr marL="914400" lvl="1" indent="-457200">
              <a:buFont typeface="+mj-lt"/>
              <a:buAutoNum type="arabicPeriod"/>
            </a:pPr>
            <a:r>
              <a:rPr lang="en-US" dirty="0"/>
              <a:t>Typically, the incidence (risk) of outcome among the exposed is compared to the incidence among the unexposed for a specific period of time.</a:t>
            </a:r>
          </a:p>
          <a:p>
            <a:endParaRPr lang="en-US" dirty="0"/>
          </a:p>
          <a:p>
            <a:r>
              <a:rPr lang="en-US" dirty="0"/>
              <a:t>Cohort studies are widely considered to be highly efficient when we are interested in studying a rare exposure. An example of a rare exposure is surviving the atomic bomb blasts in Hiroshima and Nagasaki. This is because we can actually select people for our study based on the fact that they have the exposure. </a:t>
            </a:r>
          </a:p>
          <a:p>
            <a:endParaRPr lang="en-US" dirty="0"/>
          </a:p>
          <a:p>
            <a:r>
              <a:rPr lang="en-US" dirty="0"/>
              <a:t>This is not to say that cohorts are </a:t>
            </a:r>
            <a:r>
              <a:rPr lang="en-US" i="1" dirty="0"/>
              <a:t>only </a:t>
            </a:r>
            <a:r>
              <a:rPr lang="en-US" i="0" dirty="0"/>
              <a:t>selected for exposure status.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Framingham Heart Study is a long-term, ongoing cardiovascular cohort study of residents of the city of Framingham, Massachusetts.</a:t>
            </a:r>
          </a:p>
          <a:p>
            <a:pPr marL="171450" indent="-171450">
              <a:buFont typeface="Arial" panose="020B0604020202020204" pitchFamily="34" charset="0"/>
              <a:buChar char="•"/>
            </a:pPr>
            <a:r>
              <a:rPr lang="en-US" dirty="0"/>
              <a:t>﻿An example of an open cohort is the population of Connecticut, where one of the oldest cancer registries in the United States is found. The population studied in the Connecticut cancer registry may be considered a dynamic cohort that comprises the people of Connecticut.</a:t>
            </a:r>
          </a:p>
          <a:p>
            <a:endParaRPr lang="en-US" dirty="0"/>
          </a:p>
          <a:p>
            <a:r>
              <a:rPr lang="en-US" dirty="0"/>
              <a:t>Rothman, Kenneth J.. Epidemiology: An Introduction (p. 78). Oxford University Press. Kindle Edition. </a:t>
            </a:r>
          </a:p>
          <a:p>
            <a:endParaRPr lang="en-US" dirty="0"/>
          </a:p>
          <a:p>
            <a:r>
              <a:rPr lang="en-US" dirty="0"/>
              <a:t>Another useful feature of cohort studies is that it is generally relatively east to study the effect of one or more exposures on multiple outcomes in a single study.</a:t>
            </a:r>
          </a:p>
          <a:p>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29</a:t>
            </a:fld>
            <a:endParaRPr lang="en-US"/>
          </a:p>
        </p:txBody>
      </p:sp>
    </p:spTree>
    <p:extLst>
      <p:ext uri="{BB962C8B-B14F-4D97-AF65-F5344CB8AC3E}">
        <p14:creationId xmlns:p14="http://schemas.microsoft.com/office/powerpoint/2010/main" val="3295836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talked about needing to measure the characteristics of the population that are thought to be relevant to the health-related phenomenon of interest.</a:t>
            </a:r>
          </a:p>
          <a:p>
            <a:endParaRPr lang="en-US" dirty="0"/>
          </a:p>
          <a:p>
            <a:r>
              <a:rPr lang="en-US" dirty="0"/>
              <a:t>But, how do we get these measurements?</a:t>
            </a:r>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1432106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we will conduct a study (or use data from a study that someone else conducted) to gather our measurements of interest. There are many different types of studies we can choose from. This module is about cohort studies.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Socrative 1, 2, 3</a:t>
            </a:r>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181709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already talked about experimental studies where we start with a cohort of people who are have not yet been exposed to our primary exposure of interest and who have not yet experienced our outcome of interest. </a:t>
            </a:r>
          </a:p>
          <a:p>
            <a:endParaRPr lang="en-US" dirty="0"/>
          </a:p>
          <a:p>
            <a:r>
              <a:rPr lang="en-US" dirty="0"/>
              <a:t>For example, if our outcome of interest was the flu and and our exposure of interest was the flu vaccine, then our initial study cohort would include only people who had not yet received the flu vaccine (probably within some window of time) and who didn’t have the flu (probably within some window of time). </a:t>
            </a:r>
          </a:p>
          <a:p>
            <a:endParaRPr lang="en-US" dirty="0"/>
          </a:p>
          <a:p>
            <a:r>
              <a:rPr lang="en-US" dirty="0"/>
              <a:t>The researchers would then choose who gets the flu vaccine and who doesn’t -- ideally at random. The study participants do NOT choose their own exposure value. We then follow the cohort of people for some meaningful period of time, then we compare the occurrence of the outcome – in this case the flu – between our exposure groups – in this case, those who did and did not get vaccinated. </a:t>
            </a:r>
          </a:p>
          <a:p>
            <a:endParaRPr lang="en-US" dirty="0"/>
          </a:p>
          <a:p>
            <a:r>
              <a:rPr lang="en-US" dirty="0"/>
              <a:t>Where:</a:t>
            </a:r>
          </a:p>
          <a:p>
            <a:pPr marL="171450" indent="-171450">
              <a:buFont typeface="Arial" panose="020B0604020202020204" pitchFamily="34" charset="0"/>
              <a:buChar char="•"/>
            </a:pPr>
            <a:r>
              <a:rPr lang="en-US" dirty="0"/>
              <a:t>Orange = Exposed to vaccine</a:t>
            </a:r>
          </a:p>
          <a:p>
            <a:pPr marL="171450" indent="-171450">
              <a:buFont typeface="Arial" panose="020B0604020202020204" pitchFamily="34" charset="0"/>
              <a:buChar char="•"/>
            </a:pPr>
            <a:r>
              <a:rPr lang="en-US" dirty="0"/>
              <a:t>Blue = Unexposed to vaccine</a:t>
            </a:r>
          </a:p>
          <a:p>
            <a:pPr marL="171450" indent="-171450">
              <a:buFont typeface="Arial" panose="020B0604020202020204" pitchFamily="34" charset="0"/>
              <a:buChar char="•"/>
            </a:pPr>
            <a:r>
              <a:rPr lang="en-US" dirty="0"/>
              <a:t>Circle = No Flu</a:t>
            </a:r>
          </a:p>
          <a:p>
            <a:pPr marL="171450" indent="-171450">
              <a:buFont typeface="Arial" panose="020B0604020202020204" pitchFamily="34" charset="0"/>
              <a:buChar char="•"/>
            </a:pPr>
            <a:r>
              <a:rPr lang="en-US" dirty="0"/>
              <a:t>Triangle = Flu</a:t>
            </a:r>
          </a:p>
        </p:txBody>
      </p:sp>
      <p:sp>
        <p:nvSpPr>
          <p:cNvPr id="4" name="Slide Number Placeholder 3"/>
          <p:cNvSpPr>
            <a:spLocks noGrp="1"/>
          </p:cNvSpPr>
          <p:nvPr>
            <p:ph type="sldNum" sz="quarter" idx="5"/>
          </p:nvPr>
        </p:nvSpPr>
        <p:spPr/>
        <p:txBody>
          <a:bodyPr/>
          <a:lstStyle/>
          <a:p>
            <a:fld id="{0BEFEA89-A7E1-49A0-A3ED-DCED0C97B048}" type="slidenum">
              <a:rPr lang="en-US" smtClean="0"/>
              <a:t>5</a:t>
            </a:fld>
            <a:endParaRPr lang="en-US"/>
          </a:p>
        </p:txBody>
      </p:sp>
    </p:spTree>
    <p:extLst>
      <p:ext uri="{BB962C8B-B14F-4D97-AF65-F5344CB8AC3E}">
        <p14:creationId xmlns:p14="http://schemas.microsoft.com/office/powerpoint/2010/main" val="2065542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here, the basic prospective cohort study is actually pretty similar to the basic experimental study. Probably the most important difference is that the researchers are no longer choosing who is exposed and who isn’t. </a:t>
            </a:r>
            <a:r>
              <a:rPr lang="en-US" sz="1200" b="0" i="0" kern="1200" dirty="0">
                <a:solidFill>
                  <a:schemeClr val="tx1"/>
                </a:solidFill>
                <a:effectLst/>
                <a:latin typeface="+mn-lt"/>
                <a:ea typeface="+mn-ea"/>
                <a:cs typeface="+mn-cs"/>
              </a:rPr>
              <a:t>Some other process (i.e., self-selection, the actions of others, or both) determines who is exposed and who isn’t. </a:t>
            </a:r>
            <a:endParaRPr lang="en-US" dirty="0"/>
          </a:p>
          <a:p>
            <a:endParaRPr lang="en-US" dirty="0"/>
          </a:p>
          <a:p>
            <a:r>
              <a:rPr lang="en-US" dirty="0"/>
              <a:t>Then, we come along and measure these exposures and classify a group of people (a cohort) as exposed or unexposed. Then, we let some time pass, and we see if more exposed people or more unexposed people develop the outcome, or outcomes, we are interested in. Pretty clean and simple (at least in theory).</a:t>
            </a:r>
          </a:p>
          <a:p>
            <a:endParaRPr lang="en-US" dirty="0"/>
          </a:p>
          <a:p>
            <a:r>
              <a:rPr lang="en-US" dirty="0"/>
              <a:t>Where:</a:t>
            </a:r>
          </a:p>
          <a:p>
            <a:pPr marL="171450" indent="-171450">
              <a:buFont typeface="Arial" panose="020B0604020202020204" pitchFamily="34" charset="0"/>
              <a:buChar char="•"/>
            </a:pPr>
            <a:r>
              <a:rPr lang="en-US" dirty="0"/>
              <a:t>Orange = Exposed to vaccine</a:t>
            </a:r>
          </a:p>
          <a:p>
            <a:pPr marL="171450" indent="-171450">
              <a:buFont typeface="Arial" panose="020B0604020202020204" pitchFamily="34" charset="0"/>
              <a:buChar char="•"/>
            </a:pPr>
            <a:r>
              <a:rPr lang="en-US" dirty="0"/>
              <a:t>Blue = Unexposed to vaccine</a:t>
            </a:r>
          </a:p>
          <a:p>
            <a:pPr marL="171450" indent="-171450">
              <a:buFont typeface="Arial" panose="020B0604020202020204" pitchFamily="34" charset="0"/>
              <a:buChar char="•"/>
            </a:pPr>
            <a:r>
              <a:rPr lang="en-US" dirty="0"/>
              <a:t>Circle = No Flu</a:t>
            </a:r>
          </a:p>
          <a:p>
            <a:pPr marL="171450" indent="-171450">
              <a:buFont typeface="Arial" panose="020B0604020202020204" pitchFamily="34" charset="0"/>
              <a:buChar char="•"/>
            </a:pPr>
            <a:r>
              <a:rPr lang="en-US" dirty="0"/>
              <a:t>Triangle = Flu</a:t>
            </a:r>
          </a:p>
        </p:txBody>
      </p:sp>
      <p:sp>
        <p:nvSpPr>
          <p:cNvPr id="4" name="Slide Number Placeholder 3"/>
          <p:cNvSpPr>
            <a:spLocks noGrp="1"/>
          </p:cNvSpPr>
          <p:nvPr>
            <p:ph type="sldNum" sz="quarter" idx="5"/>
          </p:nvPr>
        </p:nvSpPr>
        <p:spPr/>
        <p:txBody>
          <a:bodyPr/>
          <a:lstStyle/>
          <a:p>
            <a:fld id="{0BEFEA89-A7E1-49A0-A3ED-DCED0C97B048}" type="slidenum">
              <a:rPr lang="en-US" smtClean="0"/>
              <a:t>6</a:t>
            </a:fld>
            <a:endParaRPr lang="en-US"/>
          </a:p>
        </p:txBody>
      </p:sp>
    </p:spTree>
    <p:extLst>
      <p:ext uri="{BB962C8B-B14F-4D97-AF65-F5344CB8AC3E}">
        <p14:creationId xmlns:p14="http://schemas.microsoft.com/office/powerpoint/2010/main" val="2599920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Cohorts should consist of people who are at risk of developing the disease of interest. This implies that all members of the cohort should be </a:t>
            </a:r>
            <a:r>
              <a:rPr lang="en-US" i="0" dirty="0"/>
              <a:t>free of the disease of interest (although they may have other diseases) at the outset of follow-up. The reasoning behind this is that someone cannot typically develop a new disease that they already have. Sometimes this criteria is straightforward. Other times, it can be tricky.</a:t>
            </a:r>
            <a:endParaRPr lang="en-US" dirty="0"/>
          </a:p>
          <a:p>
            <a:endParaRPr lang="en-US" dirty="0"/>
          </a:p>
          <a:p>
            <a:r>
              <a:rPr lang="en-US" dirty="0"/>
              <a:t>** Socrative 4, 5, 6</a:t>
            </a:r>
          </a:p>
        </p:txBody>
      </p:sp>
      <p:sp>
        <p:nvSpPr>
          <p:cNvPr id="4" name="Slide Number Placeholder 3"/>
          <p:cNvSpPr>
            <a:spLocks noGrp="1"/>
          </p:cNvSpPr>
          <p:nvPr>
            <p:ph type="sldNum" sz="quarter" idx="5"/>
          </p:nvPr>
        </p:nvSpPr>
        <p:spPr/>
        <p:txBody>
          <a:bodyPr/>
          <a:lstStyle/>
          <a:p>
            <a:fld id="{0BEFEA89-A7E1-49A0-A3ED-DCED0C97B048}" type="slidenum">
              <a:rPr lang="en-US" smtClean="0"/>
              <a:t>7</a:t>
            </a:fld>
            <a:endParaRPr lang="en-US"/>
          </a:p>
        </p:txBody>
      </p:sp>
    </p:spTree>
    <p:extLst>
      <p:ext uri="{BB962C8B-B14F-4D97-AF65-F5344CB8AC3E}">
        <p14:creationId xmlns:p14="http://schemas.microsoft.com/office/powerpoint/2010/main" val="1200264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actually a few different types of cohorts we can assemble.</a:t>
            </a:r>
          </a:p>
        </p:txBody>
      </p:sp>
      <p:sp>
        <p:nvSpPr>
          <p:cNvPr id="4" name="Slide Number Placeholder 3"/>
          <p:cNvSpPr>
            <a:spLocks noGrp="1"/>
          </p:cNvSpPr>
          <p:nvPr>
            <p:ph type="sldNum" sz="quarter" idx="5"/>
          </p:nvPr>
        </p:nvSpPr>
        <p:spPr/>
        <p:txBody>
          <a:bodyPr/>
          <a:lstStyle/>
          <a:p>
            <a:fld id="{0BEFEA89-A7E1-49A0-A3ED-DCED0C97B048}" type="slidenum">
              <a:rPr lang="en-US" smtClean="0"/>
              <a:t>8</a:t>
            </a:fld>
            <a:endParaRPr lang="en-US"/>
          </a:p>
        </p:txBody>
      </p:sp>
    </p:spTree>
    <p:extLst>
      <p:ext uri="{BB962C8B-B14F-4D97-AF65-F5344CB8AC3E}">
        <p14:creationId xmlns:p14="http://schemas.microsoft.com/office/powerpoint/2010/main" val="2254805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distinction matters because the appropriate effect estimate in a cohort study will depend on whether the cohort is open/dynamic or fixed.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Socrative 7 and 8</a:t>
            </a:r>
          </a:p>
        </p:txBody>
      </p:sp>
      <p:sp>
        <p:nvSpPr>
          <p:cNvPr id="4" name="Slide Number Placeholder 3"/>
          <p:cNvSpPr>
            <a:spLocks noGrp="1"/>
          </p:cNvSpPr>
          <p:nvPr>
            <p:ph type="sldNum" sz="quarter" idx="5"/>
          </p:nvPr>
        </p:nvSpPr>
        <p:spPr/>
        <p:txBody>
          <a:bodyPr/>
          <a:lstStyle/>
          <a:p>
            <a:fld id="{0BEFEA89-A7E1-49A0-A3ED-DCED0C97B048}" type="slidenum">
              <a:rPr lang="en-US" smtClean="0"/>
              <a:t>9</a:t>
            </a:fld>
            <a:endParaRPr lang="en-US"/>
          </a:p>
        </p:txBody>
      </p:sp>
    </p:spTree>
    <p:extLst>
      <p:ext uri="{BB962C8B-B14F-4D97-AF65-F5344CB8AC3E}">
        <p14:creationId xmlns:p14="http://schemas.microsoft.com/office/powerpoint/2010/main" val="3026867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1E0087-D222-4197-9743-F5A8ACDEAF8C}" type="datetimeFigureOut">
              <a:rPr lang="en-US" smtClean="0"/>
              <a:t>11/15/21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383022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04719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00250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92573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E0087-D222-4197-9743-F5A8ACDEAF8C}" type="datetimeFigureOut">
              <a:rPr lang="en-US" smtClean="0"/>
              <a:t>11/15/21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15764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1E0087-D222-4197-9743-F5A8ACDEAF8C}" type="datetimeFigureOut">
              <a:rPr lang="en-US" smtClean="0"/>
              <a:t>11/15/21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83600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1E0087-D222-4197-9743-F5A8ACDEAF8C}" type="datetimeFigureOut">
              <a:rPr lang="en-US" smtClean="0"/>
              <a:t>11/15/21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400462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1E0087-D222-4197-9743-F5A8ACDEAF8C}" type="datetimeFigureOut">
              <a:rPr lang="en-US" smtClean="0"/>
              <a:t>11/15/21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64515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E0087-D222-4197-9743-F5A8ACDEAF8C}" type="datetimeFigureOut">
              <a:rPr lang="en-US" smtClean="0"/>
              <a:t>11/15/21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61310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11/15/21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27563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11/15/21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92895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E0087-D222-4197-9743-F5A8ACDEAF8C}" type="datetimeFigureOut">
              <a:rPr lang="en-US" smtClean="0"/>
              <a:t>11/15/21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D5D50-C2C3-46AC-8268-3FAF0AF70E4A}" type="slidenum">
              <a:rPr lang="en-US" smtClean="0"/>
              <a:t>‹#›</a:t>
            </a:fld>
            <a:endParaRPr lang="en-US"/>
          </a:p>
        </p:txBody>
      </p:sp>
    </p:spTree>
    <p:extLst>
      <p:ext uri="{BB962C8B-B14F-4D97-AF65-F5344CB8AC3E}">
        <p14:creationId xmlns:p14="http://schemas.microsoft.com/office/powerpoint/2010/main" val="223922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599C-8D12-114E-81FC-03C1FB27A2F4}"/>
              </a:ext>
            </a:extLst>
          </p:cNvPr>
          <p:cNvSpPr>
            <a:spLocks noGrp="1"/>
          </p:cNvSpPr>
          <p:nvPr>
            <p:ph type="ctrTitle"/>
          </p:nvPr>
        </p:nvSpPr>
        <p:spPr/>
        <p:txBody>
          <a:bodyPr/>
          <a:lstStyle/>
          <a:p>
            <a:r>
              <a:rPr lang="en-US" dirty="0"/>
              <a:t>Cohort Studies</a:t>
            </a:r>
          </a:p>
        </p:txBody>
      </p:sp>
      <p:sp>
        <p:nvSpPr>
          <p:cNvPr id="3" name="Subtitle 2">
            <a:extLst>
              <a:ext uri="{FF2B5EF4-FFF2-40B4-BE49-F238E27FC236}">
                <a16:creationId xmlns:a16="http://schemas.microsoft.com/office/drawing/2014/main" id="{C31EAB57-AE05-5F45-AC6D-613FBEC5BC29}"/>
              </a:ext>
            </a:extLst>
          </p:cNvPr>
          <p:cNvSpPr>
            <a:spLocks noGrp="1"/>
          </p:cNvSpPr>
          <p:nvPr>
            <p:ph type="subTitle" idx="1"/>
          </p:nvPr>
        </p:nvSpPr>
        <p:spPr/>
        <p:txBody>
          <a:bodyPr/>
          <a:lstStyle/>
          <a:p>
            <a:r>
              <a:rPr lang="en-US" dirty="0"/>
              <a:t>Design and Conduct</a:t>
            </a:r>
          </a:p>
        </p:txBody>
      </p:sp>
    </p:spTree>
    <p:extLst>
      <p:ext uri="{BB962C8B-B14F-4D97-AF65-F5344CB8AC3E}">
        <p14:creationId xmlns:p14="http://schemas.microsoft.com/office/powerpoint/2010/main" val="105296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456A3-E113-9F4A-B49D-A745499C9C0E}"/>
              </a:ext>
            </a:extLst>
          </p:cNvPr>
          <p:cNvSpPr>
            <a:spLocks noGrp="1"/>
          </p:cNvSpPr>
          <p:nvPr>
            <p:ph type="title"/>
          </p:nvPr>
        </p:nvSpPr>
        <p:spPr/>
        <p:txBody>
          <a:bodyPr/>
          <a:lstStyle/>
          <a:p>
            <a:r>
              <a:rPr lang="en-US" dirty="0"/>
              <a:t>Cohort type and analysis of data</a:t>
            </a:r>
          </a:p>
        </p:txBody>
      </p:sp>
      <p:sp>
        <p:nvSpPr>
          <p:cNvPr id="3" name="Content Placeholder 2">
            <a:extLst>
              <a:ext uri="{FF2B5EF4-FFF2-40B4-BE49-F238E27FC236}">
                <a16:creationId xmlns:a16="http://schemas.microsoft.com/office/drawing/2014/main" id="{8C962647-67AC-D74F-B2A3-34B19BC8130A}"/>
              </a:ext>
            </a:extLst>
          </p:cNvPr>
          <p:cNvSpPr>
            <a:spLocks noGrp="1"/>
          </p:cNvSpPr>
          <p:nvPr>
            <p:ph idx="1"/>
          </p:nvPr>
        </p:nvSpPr>
        <p:spPr/>
        <p:txBody>
          <a:bodyPr/>
          <a:lstStyle/>
          <a:p>
            <a:r>
              <a:rPr lang="en-US" dirty="0"/>
              <a:t>Closed cohort: Can calculate incidence proportion (i.e., cumulative incidence, risk), risk difference, or incidence rate directly.</a:t>
            </a:r>
          </a:p>
          <a:p>
            <a:endParaRPr lang="en-US" dirty="0"/>
          </a:p>
          <a:p>
            <a:r>
              <a:rPr lang="en-US" dirty="0"/>
              <a:t>Fixed cohort: Can calculate incidence proportion (i.e., cumulative incidence, risk), risk difference directly (under certain assumptions). Can calculate the incidence rate directly.</a:t>
            </a:r>
          </a:p>
          <a:p>
            <a:endParaRPr lang="en-US" dirty="0"/>
          </a:p>
          <a:p>
            <a:r>
              <a:rPr lang="en-US" dirty="0"/>
              <a:t>Open cohort – Can calculate the incidence rate or use survival analysis.</a:t>
            </a:r>
          </a:p>
        </p:txBody>
      </p:sp>
    </p:spTree>
    <p:extLst>
      <p:ext uri="{BB962C8B-B14F-4D97-AF65-F5344CB8AC3E}">
        <p14:creationId xmlns:p14="http://schemas.microsoft.com/office/powerpoint/2010/main" val="3412510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1205808908"/>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59842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705007602"/>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33045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of Data Collection</a:t>
            </a:r>
          </a:p>
        </p:txBody>
      </p:sp>
      <p:sp>
        <p:nvSpPr>
          <p:cNvPr id="3" name="Content Placeholder 2"/>
          <p:cNvSpPr>
            <a:spLocks noGrp="1"/>
          </p:cNvSpPr>
          <p:nvPr>
            <p:ph idx="1"/>
          </p:nvPr>
        </p:nvSpPr>
        <p:spPr/>
        <p:txBody>
          <a:bodyPr/>
          <a:lstStyle/>
          <a:p>
            <a:r>
              <a:rPr lang="en-US" b="1" dirty="0"/>
              <a:t>Prospective</a:t>
            </a:r>
          </a:p>
          <a:p>
            <a:pPr lvl="1"/>
            <a:r>
              <a:rPr lang="en-US" dirty="0"/>
              <a:t>Investigators observe events as they occur in time.</a:t>
            </a:r>
          </a:p>
          <a:p>
            <a:endParaRPr lang="en-US" dirty="0"/>
          </a:p>
          <a:p>
            <a:r>
              <a:rPr lang="en-US" b="1" dirty="0"/>
              <a:t>Retrospective, Historical or Non-Concurrent</a:t>
            </a:r>
          </a:p>
          <a:p>
            <a:pPr lvl="1"/>
            <a:r>
              <a:rPr lang="en-US" dirty="0"/>
              <a:t>Collect data on events that have already occurred.</a:t>
            </a:r>
          </a:p>
        </p:txBody>
      </p:sp>
    </p:spTree>
    <p:extLst>
      <p:ext uri="{BB962C8B-B14F-4D97-AF65-F5344CB8AC3E}">
        <p14:creationId xmlns:p14="http://schemas.microsoft.com/office/powerpoint/2010/main" val="110295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Retrospective Cohort vs Case control</a:t>
            </a:r>
          </a:p>
        </p:txBody>
      </p:sp>
      <p:sp>
        <p:nvSpPr>
          <p:cNvPr id="3" name="Content Placeholder 2"/>
          <p:cNvSpPr>
            <a:spLocks noGrp="1"/>
          </p:cNvSpPr>
          <p:nvPr>
            <p:ph idx="1"/>
          </p:nvPr>
        </p:nvSpPr>
        <p:spPr/>
        <p:txBody>
          <a:bodyPr/>
          <a:lstStyle/>
          <a:p>
            <a:r>
              <a:rPr lang="en-US" dirty="0"/>
              <a:t>Case-control</a:t>
            </a:r>
          </a:p>
          <a:p>
            <a:pPr lvl="1"/>
            <a:r>
              <a:rPr lang="en-US" dirty="0"/>
              <a:t>Sample based on outcome and look backward for exposure.</a:t>
            </a:r>
          </a:p>
          <a:p>
            <a:pPr lvl="1"/>
            <a:endParaRPr lang="en-US" dirty="0"/>
          </a:p>
          <a:p>
            <a:r>
              <a:rPr lang="en-US" dirty="0"/>
              <a:t>Retrospective Cohort</a:t>
            </a:r>
          </a:p>
          <a:p>
            <a:pPr lvl="1"/>
            <a:r>
              <a:rPr lang="en-US" dirty="0"/>
              <a:t>Sample based on exposure and look “forward” towards the outcome</a:t>
            </a:r>
          </a:p>
          <a:p>
            <a:pPr lvl="1"/>
            <a:r>
              <a:rPr lang="en-US" dirty="0"/>
              <a:t>A cohort study was done, you just weren’t there to initially observe it</a:t>
            </a:r>
          </a:p>
          <a:p>
            <a:pPr lvl="1"/>
            <a:endParaRPr lang="en-US" dirty="0"/>
          </a:p>
        </p:txBody>
      </p:sp>
    </p:spTree>
    <p:extLst>
      <p:ext uri="{BB962C8B-B14F-4D97-AF65-F5344CB8AC3E}">
        <p14:creationId xmlns:p14="http://schemas.microsoft.com/office/powerpoint/2010/main" val="3904012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Categorizing exposure status</a:t>
            </a:r>
          </a:p>
        </p:txBody>
      </p:sp>
    </p:spTree>
    <p:extLst>
      <p:ext uri="{BB962C8B-B14F-4D97-AF65-F5344CB8AC3E}">
        <p14:creationId xmlns:p14="http://schemas.microsoft.com/office/powerpoint/2010/main" val="4058843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of Exposure</a:t>
            </a:r>
          </a:p>
        </p:txBody>
      </p:sp>
      <p:sp>
        <p:nvSpPr>
          <p:cNvPr id="3" name="Content Placeholder 2"/>
          <p:cNvSpPr>
            <a:spLocks noGrp="1"/>
          </p:cNvSpPr>
          <p:nvPr>
            <p:ph idx="1"/>
          </p:nvPr>
        </p:nvSpPr>
        <p:spPr/>
        <p:txBody>
          <a:bodyPr>
            <a:normAutofit fontScale="85000" lnSpcReduction="20000"/>
          </a:bodyPr>
          <a:lstStyle/>
          <a:p>
            <a:r>
              <a:rPr lang="en-US" dirty="0"/>
              <a:t>Occupational records</a:t>
            </a:r>
          </a:p>
          <a:p>
            <a:endParaRPr lang="en-US" dirty="0"/>
          </a:p>
          <a:p>
            <a:r>
              <a:rPr lang="en-US" dirty="0"/>
              <a:t>Medical and pharmacy records</a:t>
            </a:r>
          </a:p>
          <a:p>
            <a:endParaRPr lang="en-US" dirty="0"/>
          </a:p>
          <a:p>
            <a:r>
              <a:rPr lang="en-US" dirty="0"/>
              <a:t>Vital records</a:t>
            </a:r>
          </a:p>
          <a:p>
            <a:endParaRPr lang="en-US" dirty="0"/>
          </a:p>
          <a:p>
            <a:r>
              <a:rPr lang="en-US" dirty="0"/>
              <a:t>Interviews or questionnaires</a:t>
            </a:r>
          </a:p>
          <a:p>
            <a:endParaRPr lang="en-US" dirty="0"/>
          </a:p>
          <a:p>
            <a:r>
              <a:rPr lang="en-US" dirty="0"/>
              <a:t>Direct measurement (e.g. biomarkers)</a:t>
            </a:r>
          </a:p>
          <a:p>
            <a:endParaRPr lang="en-US" dirty="0"/>
          </a:p>
          <a:p>
            <a:r>
              <a:rPr lang="en-US" dirty="0"/>
              <a:t>Diaries</a:t>
            </a:r>
          </a:p>
        </p:txBody>
      </p:sp>
    </p:spTree>
    <p:extLst>
      <p:ext uri="{BB962C8B-B14F-4D97-AF65-F5344CB8AC3E}">
        <p14:creationId xmlns:p14="http://schemas.microsoft.com/office/powerpoint/2010/main" val="2688656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Dose and Time Considerations</a:t>
            </a:r>
          </a:p>
        </p:txBody>
      </p:sp>
      <p:sp>
        <p:nvSpPr>
          <p:cNvPr id="3" name="Content Placeholder 2"/>
          <p:cNvSpPr>
            <a:spLocks noGrp="1"/>
          </p:cNvSpPr>
          <p:nvPr>
            <p:ph idx="1"/>
          </p:nvPr>
        </p:nvSpPr>
        <p:spPr/>
        <p:txBody>
          <a:bodyPr/>
          <a:lstStyle/>
          <a:p>
            <a:r>
              <a:rPr lang="en-US" dirty="0"/>
              <a:t>Measure is needed to capture the duration, frequency and intensity of exposure over a specified time period</a:t>
            </a:r>
          </a:p>
          <a:p>
            <a:endParaRPr lang="en-US" dirty="0"/>
          </a:p>
          <a:p>
            <a:r>
              <a:rPr lang="en-US" dirty="0"/>
              <a:t>Need to consider the </a:t>
            </a:r>
            <a:r>
              <a:rPr lang="en-US" b="1" dirty="0"/>
              <a:t>etiologically relevant time window</a:t>
            </a:r>
          </a:p>
          <a:p>
            <a:pPr lvl="1"/>
            <a:r>
              <a:rPr lang="en-US" dirty="0"/>
              <a:t>Time period which a given exposure is causally related to outcome.</a:t>
            </a:r>
          </a:p>
        </p:txBody>
      </p:sp>
    </p:spTree>
    <p:extLst>
      <p:ext uri="{BB962C8B-B14F-4D97-AF65-F5344CB8AC3E}">
        <p14:creationId xmlns:p14="http://schemas.microsoft.com/office/powerpoint/2010/main" val="121854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about Time</a:t>
            </a:r>
          </a:p>
        </p:txBody>
      </p:sp>
      <p:sp>
        <p:nvSpPr>
          <p:cNvPr id="3" name="Content Placeholder 2"/>
          <p:cNvSpPr>
            <a:spLocks noGrp="1"/>
          </p:cNvSpPr>
          <p:nvPr>
            <p:ph idx="1"/>
          </p:nvPr>
        </p:nvSpPr>
        <p:spPr/>
        <p:txBody>
          <a:bodyPr/>
          <a:lstStyle/>
          <a:p>
            <a:r>
              <a:rPr lang="en-US" dirty="0"/>
              <a:t>To make decision about what time at risk to include in the denominator for an individual need to know:</a:t>
            </a:r>
          </a:p>
          <a:p>
            <a:pPr lvl="1"/>
            <a:endParaRPr lang="en-US" dirty="0"/>
          </a:p>
          <a:p>
            <a:pPr lvl="1"/>
            <a:r>
              <a:rPr lang="en-US" b="1" dirty="0"/>
              <a:t>Induction period</a:t>
            </a:r>
            <a:r>
              <a:rPr lang="en-US" dirty="0"/>
              <a:t>: time from exposure to disease initiation.</a:t>
            </a:r>
          </a:p>
          <a:p>
            <a:pPr lvl="1"/>
            <a:r>
              <a:rPr lang="en-US" b="1" dirty="0"/>
              <a:t>Latent period</a:t>
            </a:r>
            <a:r>
              <a:rPr lang="en-US" dirty="0"/>
              <a:t>: time from disease initiation to detection.</a:t>
            </a:r>
          </a:p>
        </p:txBody>
      </p:sp>
    </p:spTree>
    <p:extLst>
      <p:ext uri="{BB962C8B-B14F-4D97-AF65-F5344CB8AC3E}">
        <p14:creationId xmlns:p14="http://schemas.microsoft.com/office/powerpoint/2010/main" val="2345431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DED09025-3F28-104A-A00D-68E5F4A5B660}"/>
              </a:ext>
            </a:extLst>
          </p:cNvPr>
          <p:cNvCxnSpPr/>
          <p:nvPr/>
        </p:nvCxnSpPr>
        <p:spPr>
          <a:xfrm>
            <a:off x="561473" y="3048000"/>
            <a:ext cx="11069053"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2D2599C-B397-4C4D-A329-D197F86D1093}"/>
              </a:ext>
            </a:extLst>
          </p:cNvPr>
          <p:cNvSpPr txBox="1"/>
          <p:nvPr/>
        </p:nvSpPr>
        <p:spPr>
          <a:xfrm>
            <a:off x="5119977" y="2817736"/>
            <a:ext cx="805029" cy="461665"/>
          </a:xfrm>
          <a:prstGeom prst="rect">
            <a:avLst/>
          </a:prstGeom>
          <a:solidFill>
            <a:schemeClr val="bg1"/>
          </a:solidFill>
          <a:ln>
            <a:solidFill>
              <a:srgbClr val="0070C0"/>
            </a:solidFill>
          </a:ln>
        </p:spPr>
        <p:txBody>
          <a:bodyPr wrap="none" rtlCol="0">
            <a:spAutoFit/>
          </a:bodyPr>
          <a:lstStyle/>
          <a:p>
            <a:r>
              <a:rPr lang="en-US" sz="2400" dirty="0"/>
              <a:t>Time</a:t>
            </a:r>
          </a:p>
        </p:txBody>
      </p:sp>
      <p:sp>
        <p:nvSpPr>
          <p:cNvPr id="4" name="Oval 3">
            <a:extLst>
              <a:ext uri="{FF2B5EF4-FFF2-40B4-BE49-F238E27FC236}">
                <a16:creationId xmlns:a16="http://schemas.microsoft.com/office/drawing/2014/main" id="{49F82F19-94F1-704C-AD25-B94FD0120875}"/>
              </a:ext>
            </a:extLst>
          </p:cNvPr>
          <p:cNvSpPr/>
          <p:nvPr/>
        </p:nvSpPr>
        <p:spPr>
          <a:xfrm>
            <a:off x="561473" y="3345531"/>
            <a:ext cx="1427747" cy="142774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76C107E-496B-7244-9EB5-61E9334A685C}"/>
              </a:ext>
            </a:extLst>
          </p:cNvPr>
          <p:cNvSpPr txBox="1"/>
          <p:nvPr/>
        </p:nvSpPr>
        <p:spPr>
          <a:xfrm>
            <a:off x="648203" y="5039569"/>
            <a:ext cx="1222199" cy="369332"/>
          </a:xfrm>
          <a:prstGeom prst="rect">
            <a:avLst/>
          </a:prstGeom>
          <a:noFill/>
        </p:spPr>
        <p:txBody>
          <a:bodyPr wrap="square" rtlCol="0">
            <a:spAutoFit/>
          </a:bodyPr>
          <a:lstStyle/>
          <a:p>
            <a:pPr algn="ctr"/>
            <a:r>
              <a:rPr lang="en-US" dirty="0"/>
              <a:t>Exposure</a:t>
            </a:r>
          </a:p>
        </p:txBody>
      </p:sp>
      <p:cxnSp>
        <p:nvCxnSpPr>
          <p:cNvPr id="9" name="Straight Connector 8">
            <a:extLst>
              <a:ext uri="{FF2B5EF4-FFF2-40B4-BE49-F238E27FC236}">
                <a16:creationId xmlns:a16="http://schemas.microsoft.com/office/drawing/2014/main" id="{9E8A9B47-E7E2-C74E-A52F-30BE95FBD0D2}"/>
              </a:ext>
            </a:extLst>
          </p:cNvPr>
          <p:cNvCxnSpPr>
            <a:stCxn id="4" idx="2"/>
            <a:endCxn id="4" idx="6"/>
          </p:cNvCxnSpPr>
          <p:nvPr/>
        </p:nvCxnSpPr>
        <p:spPr>
          <a:xfrm>
            <a:off x="561473" y="4059405"/>
            <a:ext cx="14277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357F8F2-451E-B343-84C1-53E5B4E7FAF0}"/>
              </a:ext>
            </a:extLst>
          </p:cNvPr>
          <p:cNvSpPr txBox="1"/>
          <p:nvPr/>
        </p:nvSpPr>
        <p:spPr>
          <a:xfrm>
            <a:off x="767021" y="3611822"/>
            <a:ext cx="984565" cy="369332"/>
          </a:xfrm>
          <a:prstGeom prst="rect">
            <a:avLst/>
          </a:prstGeom>
          <a:noFill/>
        </p:spPr>
        <p:txBody>
          <a:bodyPr wrap="none" rtlCol="0">
            <a:spAutoFit/>
          </a:bodyPr>
          <a:lstStyle/>
          <a:p>
            <a:pPr algn="ctr"/>
            <a:r>
              <a:rPr lang="en-US" dirty="0"/>
              <a:t>Smoking</a:t>
            </a:r>
          </a:p>
        </p:txBody>
      </p:sp>
      <p:sp>
        <p:nvSpPr>
          <p:cNvPr id="11" name="Oval 10">
            <a:extLst>
              <a:ext uri="{FF2B5EF4-FFF2-40B4-BE49-F238E27FC236}">
                <a16:creationId xmlns:a16="http://schemas.microsoft.com/office/drawing/2014/main" id="{78B7F3CA-97FD-324F-BFF9-816EBBEB6234}"/>
              </a:ext>
            </a:extLst>
          </p:cNvPr>
          <p:cNvSpPr/>
          <p:nvPr/>
        </p:nvSpPr>
        <p:spPr>
          <a:xfrm>
            <a:off x="3151542" y="3345531"/>
            <a:ext cx="1427747" cy="142774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9C4E2A3-BA14-3647-B027-78B9B8621D32}"/>
              </a:ext>
            </a:extLst>
          </p:cNvPr>
          <p:cNvCxnSpPr>
            <a:stCxn id="11" idx="2"/>
            <a:endCxn id="11" idx="6"/>
          </p:cNvCxnSpPr>
          <p:nvPr/>
        </p:nvCxnSpPr>
        <p:spPr>
          <a:xfrm>
            <a:off x="3151542" y="4059405"/>
            <a:ext cx="14277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EA763F-D195-C34C-B96C-C0F4E5638AE0}"/>
              </a:ext>
            </a:extLst>
          </p:cNvPr>
          <p:cNvSpPr txBox="1"/>
          <p:nvPr/>
        </p:nvSpPr>
        <p:spPr>
          <a:xfrm>
            <a:off x="3357090" y="3611822"/>
            <a:ext cx="984565" cy="369332"/>
          </a:xfrm>
          <a:prstGeom prst="rect">
            <a:avLst/>
          </a:prstGeom>
          <a:noFill/>
        </p:spPr>
        <p:txBody>
          <a:bodyPr wrap="none" rtlCol="0">
            <a:spAutoFit/>
          </a:bodyPr>
          <a:lstStyle/>
          <a:p>
            <a:pPr algn="ctr"/>
            <a:r>
              <a:rPr lang="en-US" dirty="0"/>
              <a:t>Smoking</a:t>
            </a:r>
          </a:p>
        </p:txBody>
      </p:sp>
      <p:sp>
        <p:nvSpPr>
          <p:cNvPr id="14" name="TextBox 13">
            <a:extLst>
              <a:ext uri="{FF2B5EF4-FFF2-40B4-BE49-F238E27FC236}">
                <a16:creationId xmlns:a16="http://schemas.microsoft.com/office/drawing/2014/main" id="{B3EA66F2-B60D-044D-A3D6-4EE0745FC55F}"/>
              </a:ext>
            </a:extLst>
          </p:cNvPr>
          <p:cNvSpPr txBox="1"/>
          <p:nvPr/>
        </p:nvSpPr>
        <p:spPr>
          <a:xfrm>
            <a:off x="2878441" y="5057114"/>
            <a:ext cx="1941861" cy="923330"/>
          </a:xfrm>
          <a:prstGeom prst="rect">
            <a:avLst/>
          </a:prstGeom>
          <a:noFill/>
        </p:spPr>
        <p:txBody>
          <a:bodyPr wrap="square" rtlCol="0">
            <a:spAutoFit/>
          </a:bodyPr>
          <a:lstStyle/>
          <a:p>
            <a:pPr algn="ctr"/>
            <a:r>
              <a:rPr lang="en-US" dirty="0"/>
              <a:t>Sufficient cause complete - disease initiation</a:t>
            </a:r>
          </a:p>
        </p:txBody>
      </p:sp>
      <p:sp>
        <p:nvSpPr>
          <p:cNvPr id="15" name="TextBox 14">
            <a:extLst>
              <a:ext uri="{FF2B5EF4-FFF2-40B4-BE49-F238E27FC236}">
                <a16:creationId xmlns:a16="http://schemas.microsoft.com/office/drawing/2014/main" id="{52A6F701-07FD-634C-A1E0-038CDCB2AF7A}"/>
              </a:ext>
            </a:extLst>
          </p:cNvPr>
          <p:cNvSpPr txBox="1"/>
          <p:nvPr/>
        </p:nvSpPr>
        <p:spPr>
          <a:xfrm>
            <a:off x="3699342" y="4197837"/>
            <a:ext cx="332142" cy="369332"/>
          </a:xfrm>
          <a:prstGeom prst="rect">
            <a:avLst/>
          </a:prstGeom>
          <a:noFill/>
        </p:spPr>
        <p:txBody>
          <a:bodyPr wrap="none" rtlCol="0">
            <a:spAutoFit/>
          </a:bodyPr>
          <a:lstStyle/>
          <a:p>
            <a:pPr algn="ctr"/>
            <a:r>
              <a:rPr lang="en-US" dirty="0"/>
              <a:t>U</a:t>
            </a:r>
          </a:p>
        </p:txBody>
      </p:sp>
      <p:sp>
        <p:nvSpPr>
          <p:cNvPr id="17" name="Left Brace 16">
            <a:extLst>
              <a:ext uri="{FF2B5EF4-FFF2-40B4-BE49-F238E27FC236}">
                <a16:creationId xmlns:a16="http://schemas.microsoft.com/office/drawing/2014/main" id="{6403F431-3926-B646-ABE3-2557789C8921}"/>
              </a:ext>
            </a:extLst>
          </p:cNvPr>
          <p:cNvSpPr/>
          <p:nvPr/>
        </p:nvSpPr>
        <p:spPr>
          <a:xfrm rot="5400000">
            <a:off x="2265195" y="1037555"/>
            <a:ext cx="595056" cy="2606841"/>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E3156DD8-C02E-164C-8AFB-1B36E9D69672}"/>
              </a:ext>
            </a:extLst>
          </p:cNvPr>
          <p:cNvSpPr txBox="1"/>
          <p:nvPr/>
        </p:nvSpPr>
        <p:spPr>
          <a:xfrm>
            <a:off x="1591792" y="1159265"/>
            <a:ext cx="1941861" cy="830997"/>
          </a:xfrm>
          <a:prstGeom prst="rect">
            <a:avLst/>
          </a:prstGeom>
          <a:noFill/>
        </p:spPr>
        <p:txBody>
          <a:bodyPr wrap="square" rtlCol="0">
            <a:spAutoFit/>
          </a:bodyPr>
          <a:lstStyle/>
          <a:p>
            <a:pPr algn="ctr"/>
            <a:r>
              <a:rPr lang="en-US" sz="2400" b="1" dirty="0"/>
              <a:t>Induction Period</a:t>
            </a:r>
          </a:p>
        </p:txBody>
      </p:sp>
      <p:cxnSp>
        <p:nvCxnSpPr>
          <p:cNvPr id="20" name="Straight Connector 19">
            <a:extLst>
              <a:ext uri="{FF2B5EF4-FFF2-40B4-BE49-F238E27FC236}">
                <a16:creationId xmlns:a16="http://schemas.microsoft.com/office/drawing/2014/main" id="{C51151B8-C81B-A24F-BB93-E3787FFAFC6C}"/>
              </a:ext>
            </a:extLst>
          </p:cNvPr>
          <p:cNvCxnSpPr/>
          <p:nvPr/>
        </p:nvCxnSpPr>
        <p:spPr>
          <a:xfrm>
            <a:off x="1259302" y="2807368"/>
            <a:ext cx="0" cy="449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449194-8640-F34B-AC95-6389C3707249}"/>
              </a:ext>
            </a:extLst>
          </p:cNvPr>
          <p:cNvCxnSpPr/>
          <p:nvPr/>
        </p:nvCxnSpPr>
        <p:spPr>
          <a:xfrm>
            <a:off x="3866144" y="2807368"/>
            <a:ext cx="0" cy="449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D699931-A282-D449-B5E5-118830C4DC98}"/>
              </a:ext>
            </a:extLst>
          </p:cNvPr>
          <p:cNvCxnSpPr/>
          <p:nvPr/>
        </p:nvCxnSpPr>
        <p:spPr>
          <a:xfrm>
            <a:off x="7178839" y="2815388"/>
            <a:ext cx="0" cy="449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B87FD0-DCB1-9E4B-B702-47F16E151967}"/>
              </a:ext>
            </a:extLst>
          </p:cNvPr>
          <p:cNvSpPr txBox="1"/>
          <p:nvPr/>
        </p:nvSpPr>
        <p:spPr>
          <a:xfrm>
            <a:off x="6207908" y="3519489"/>
            <a:ext cx="1941861" cy="369332"/>
          </a:xfrm>
          <a:prstGeom prst="rect">
            <a:avLst/>
          </a:prstGeom>
          <a:noFill/>
        </p:spPr>
        <p:txBody>
          <a:bodyPr wrap="square" rtlCol="0">
            <a:spAutoFit/>
          </a:bodyPr>
          <a:lstStyle/>
          <a:p>
            <a:pPr algn="ctr"/>
            <a:r>
              <a:rPr lang="en-US" dirty="0"/>
              <a:t>Symptoms</a:t>
            </a:r>
          </a:p>
        </p:txBody>
      </p:sp>
      <p:cxnSp>
        <p:nvCxnSpPr>
          <p:cNvPr id="24" name="Straight Connector 23">
            <a:extLst>
              <a:ext uri="{FF2B5EF4-FFF2-40B4-BE49-F238E27FC236}">
                <a16:creationId xmlns:a16="http://schemas.microsoft.com/office/drawing/2014/main" id="{96A38E09-8812-C748-A1C3-D4F1AE1C4058}"/>
              </a:ext>
            </a:extLst>
          </p:cNvPr>
          <p:cNvCxnSpPr/>
          <p:nvPr/>
        </p:nvCxnSpPr>
        <p:spPr>
          <a:xfrm>
            <a:off x="9930060" y="2807366"/>
            <a:ext cx="0" cy="449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C12AD92-1D1A-974E-B611-6BB2D2EEC7C6}"/>
              </a:ext>
            </a:extLst>
          </p:cNvPr>
          <p:cNvSpPr txBox="1"/>
          <p:nvPr/>
        </p:nvSpPr>
        <p:spPr>
          <a:xfrm>
            <a:off x="8959129" y="3481375"/>
            <a:ext cx="1941861" cy="369332"/>
          </a:xfrm>
          <a:prstGeom prst="rect">
            <a:avLst/>
          </a:prstGeom>
          <a:noFill/>
        </p:spPr>
        <p:txBody>
          <a:bodyPr wrap="square" rtlCol="0">
            <a:spAutoFit/>
          </a:bodyPr>
          <a:lstStyle/>
          <a:p>
            <a:pPr algn="ctr"/>
            <a:r>
              <a:rPr lang="en-US" dirty="0"/>
              <a:t>Diagnosis</a:t>
            </a:r>
          </a:p>
        </p:txBody>
      </p:sp>
      <p:sp>
        <p:nvSpPr>
          <p:cNvPr id="26" name="Left Brace 25">
            <a:extLst>
              <a:ext uri="{FF2B5EF4-FFF2-40B4-BE49-F238E27FC236}">
                <a16:creationId xmlns:a16="http://schemas.microsoft.com/office/drawing/2014/main" id="{F476D97B-BBBE-2E49-A406-708A23BA2A5A}"/>
              </a:ext>
            </a:extLst>
          </p:cNvPr>
          <p:cNvSpPr/>
          <p:nvPr/>
        </p:nvSpPr>
        <p:spPr>
          <a:xfrm rot="5400000">
            <a:off x="6600574" y="-697833"/>
            <a:ext cx="595056" cy="606391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E1E0ACAC-5F80-7442-9948-DC43D9802438}"/>
              </a:ext>
            </a:extLst>
          </p:cNvPr>
          <p:cNvSpPr txBox="1"/>
          <p:nvPr/>
        </p:nvSpPr>
        <p:spPr>
          <a:xfrm>
            <a:off x="5925006" y="1187723"/>
            <a:ext cx="1941861" cy="830997"/>
          </a:xfrm>
          <a:prstGeom prst="rect">
            <a:avLst/>
          </a:prstGeom>
          <a:noFill/>
        </p:spPr>
        <p:txBody>
          <a:bodyPr wrap="square" rtlCol="0">
            <a:spAutoFit/>
          </a:bodyPr>
          <a:lstStyle/>
          <a:p>
            <a:pPr algn="ctr"/>
            <a:r>
              <a:rPr lang="en-US" sz="2400" b="1" dirty="0"/>
              <a:t>Latent </a:t>
            </a:r>
          </a:p>
          <a:p>
            <a:pPr algn="ctr"/>
            <a:r>
              <a:rPr lang="en-US" sz="2400" b="1" dirty="0"/>
              <a:t>Period</a:t>
            </a:r>
          </a:p>
        </p:txBody>
      </p:sp>
    </p:spTree>
    <p:extLst>
      <p:ext uri="{BB962C8B-B14F-4D97-AF65-F5344CB8AC3E}">
        <p14:creationId xmlns:p14="http://schemas.microsoft.com/office/powerpoint/2010/main" val="2210087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8086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Picking a Comparison Group</a:t>
            </a:r>
          </a:p>
        </p:txBody>
      </p:sp>
    </p:spTree>
    <p:extLst>
      <p:ext uri="{BB962C8B-B14F-4D97-AF65-F5344CB8AC3E}">
        <p14:creationId xmlns:p14="http://schemas.microsoft.com/office/powerpoint/2010/main" val="831776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Group Types</a:t>
            </a:r>
          </a:p>
        </p:txBody>
      </p:sp>
      <p:sp>
        <p:nvSpPr>
          <p:cNvPr id="3" name="Content Placeholder 2"/>
          <p:cNvSpPr>
            <a:spLocks noGrp="1"/>
          </p:cNvSpPr>
          <p:nvPr>
            <p:ph idx="1"/>
          </p:nvPr>
        </p:nvSpPr>
        <p:spPr/>
        <p:txBody>
          <a:bodyPr/>
          <a:lstStyle/>
          <a:p>
            <a:pPr marL="514350" indent="-514350">
              <a:buFont typeface="+mj-lt"/>
              <a:buAutoNum type="arabicPeriod"/>
            </a:pPr>
            <a:r>
              <a:rPr lang="en-US" dirty="0"/>
              <a:t>Internal comparison group</a:t>
            </a:r>
          </a:p>
          <a:p>
            <a:pPr marL="514350" indent="-514350">
              <a:buFont typeface="+mj-lt"/>
              <a:buAutoNum type="arabicPeriod"/>
            </a:pPr>
            <a:endParaRPr lang="en-US" dirty="0"/>
          </a:p>
          <a:p>
            <a:pPr marL="514350" indent="-514350">
              <a:buFont typeface="+mj-lt"/>
              <a:buAutoNum type="arabicPeriod"/>
            </a:pPr>
            <a:r>
              <a:rPr lang="en-US" dirty="0"/>
              <a:t>External comparison cohort</a:t>
            </a:r>
          </a:p>
          <a:p>
            <a:pPr marL="514350" indent="-514350">
              <a:buFont typeface="+mj-lt"/>
              <a:buAutoNum type="arabicPeriod"/>
            </a:pPr>
            <a:endParaRPr lang="en-US" dirty="0"/>
          </a:p>
          <a:p>
            <a:pPr marL="514350" indent="-514350">
              <a:buFont typeface="+mj-lt"/>
              <a:buAutoNum type="arabicPeriod"/>
            </a:pPr>
            <a:r>
              <a:rPr lang="en-US" dirty="0"/>
              <a:t>General Population</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563422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Comparison Group</a:t>
            </a:r>
          </a:p>
        </p:txBody>
      </p:sp>
      <p:sp>
        <p:nvSpPr>
          <p:cNvPr id="3" name="Content Placeholder 2"/>
          <p:cNvSpPr>
            <a:spLocks noGrp="1"/>
          </p:cNvSpPr>
          <p:nvPr>
            <p:ph idx="1"/>
          </p:nvPr>
        </p:nvSpPr>
        <p:spPr/>
        <p:txBody>
          <a:bodyPr>
            <a:normAutofit/>
          </a:bodyPr>
          <a:lstStyle/>
          <a:p>
            <a:r>
              <a:rPr lang="en-US" dirty="0"/>
              <a:t>Unexposed members of the same cohort (subcohorts)</a:t>
            </a:r>
          </a:p>
          <a:p>
            <a:pPr marL="0" indent="0">
              <a:buNone/>
            </a:pPr>
            <a:endParaRPr lang="en-US" dirty="0"/>
          </a:p>
          <a:p>
            <a:r>
              <a:rPr lang="en-US" dirty="0"/>
              <a:t>Considered best because subjects are comparable</a:t>
            </a:r>
          </a:p>
          <a:p>
            <a:endParaRPr lang="en-US" dirty="0"/>
          </a:p>
          <a:p>
            <a:r>
              <a:rPr lang="en-US" dirty="0"/>
              <a:t>Example: Nurses’ Health Study</a:t>
            </a:r>
          </a:p>
          <a:p>
            <a:pPr lvl="1"/>
            <a:r>
              <a:rPr lang="en-US" dirty="0">
                <a:solidFill>
                  <a:schemeClr val="accent4">
                    <a:lumMod val="10000"/>
                  </a:schemeClr>
                </a:solidFill>
              </a:rPr>
              <a:t>Obesity and MI</a:t>
            </a:r>
          </a:p>
          <a:p>
            <a:pPr lvl="1"/>
            <a:r>
              <a:rPr lang="en-US" dirty="0">
                <a:solidFill>
                  <a:schemeClr val="accent4">
                    <a:lumMod val="10000"/>
                  </a:schemeClr>
                </a:solidFill>
              </a:rPr>
              <a:t>5 levels of body mass index</a:t>
            </a:r>
          </a:p>
          <a:p>
            <a:pPr lvl="1"/>
            <a:r>
              <a:rPr lang="en-US" dirty="0">
                <a:solidFill>
                  <a:schemeClr val="accent4">
                    <a:lumMod val="10000"/>
                  </a:schemeClr>
                </a:solidFill>
              </a:rPr>
              <a:t>Group with lowest BMI (referent or comparison group)</a:t>
            </a:r>
          </a:p>
        </p:txBody>
      </p:sp>
      <p:sp>
        <p:nvSpPr>
          <p:cNvPr id="4" name="TextBox 3">
            <a:extLst>
              <a:ext uri="{FF2B5EF4-FFF2-40B4-BE49-F238E27FC236}">
                <a16:creationId xmlns:a16="http://schemas.microsoft.com/office/drawing/2014/main" id="{6A01A740-4C26-F34B-9166-3AB2414B8F55}"/>
              </a:ext>
            </a:extLst>
          </p:cNvPr>
          <p:cNvSpPr txBox="1"/>
          <p:nvPr/>
        </p:nvSpPr>
        <p:spPr>
          <a:xfrm>
            <a:off x="0" y="6581001"/>
            <a:ext cx="11502190" cy="276999"/>
          </a:xfrm>
          <a:prstGeom prst="rect">
            <a:avLst/>
          </a:prstGeom>
          <a:noFill/>
        </p:spPr>
        <p:txBody>
          <a:bodyPr wrap="square" rtlCol="0">
            <a:spAutoFit/>
          </a:bodyPr>
          <a:lstStyle/>
          <a:p>
            <a:r>
              <a:rPr lang="en-US" sz="1200" dirty="0"/>
              <a:t>Source: https://</a:t>
            </a:r>
            <a:r>
              <a:rPr lang="en-US" sz="1200" dirty="0" err="1"/>
              <a:t>sphweb.bumc.bu.edu</a:t>
            </a:r>
            <a:r>
              <a:rPr lang="en-US" sz="1200" dirty="0"/>
              <a:t>/</a:t>
            </a:r>
            <a:r>
              <a:rPr lang="en-US" sz="1200" dirty="0" err="1"/>
              <a:t>otlt</a:t>
            </a:r>
            <a:r>
              <a:rPr lang="en-US" sz="1200" dirty="0"/>
              <a:t>/mph-modules/ep/ep713_cohortstudies/ep713_cohortstudies_print.html</a:t>
            </a:r>
          </a:p>
        </p:txBody>
      </p:sp>
    </p:spTree>
    <p:extLst>
      <p:ext uri="{BB962C8B-B14F-4D97-AF65-F5344CB8AC3E}">
        <p14:creationId xmlns:p14="http://schemas.microsoft.com/office/powerpoint/2010/main" val="3467772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comparison cohort</a:t>
            </a:r>
          </a:p>
        </p:txBody>
      </p:sp>
      <p:sp>
        <p:nvSpPr>
          <p:cNvPr id="3" name="Content Placeholder 2"/>
          <p:cNvSpPr>
            <a:spLocks noGrp="1"/>
          </p:cNvSpPr>
          <p:nvPr>
            <p:ph idx="1"/>
          </p:nvPr>
        </p:nvSpPr>
        <p:spPr/>
        <p:txBody>
          <a:bodyPr>
            <a:normAutofit/>
          </a:bodyPr>
          <a:lstStyle/>
          <a:p>
            <a:r>
              <a:rPr lang="en-US" dirty="0"/>
              <a:t>Used when it’s not possible to take a well-defined cohort and divide it into exposure groups</a:t>
            </a:r>
          </a:p>
          <a:p>
            <a:pPr lvl="1"/>
            <a:r>
              <a:rPr lang="en-US" dirty="0"/>
              <a:t>Everyone is exposed</a:t>
            </a:r>
          </a:p>
          <a:p>
            <a:endParaRPr lang="en-US" dirty="0"/>
          </a:p>
          <a:p>
            <a:r>
              <a:rPr lang="en-US" dirty="0"/>
              <a:t>Example: Rayon factory workers exposed to disulfide compared to paper mill workers who were not exposed to disulfide.</a:t>
            </a:r>
          </a:p>
        </p:txBody>
      </p:sp>
      <p:sp>
        <p:nvSpPr>
          <p:cNvPr id="5" name="TextBox 4">
            <a:extLst>
              <a:ext uri="{FF2B5EF4-FFF2-40B4-BE49-F238E27FC236}">
                <a16:creationId xmlns:a16="http://schemas.microsoft.com/office/drawing/2014/main" id="{2FE04744-7DA3-3046-BA50-3B88276BCF87}"/>
              </a:ext>
            </a:extLst>
          </p:cNvPr>
          <p:cNvSpPr txBox="1"/>
          <p:nvPr/>
        </p:nvSpPr>
        <p:spPr>
          <a:xfrm>
            <a:off x="0" y="6581001"/>
            <a:ext cx="11502190" cy="276999"/>
          </a:xfrm>
          <a:prstGeom prst="rect">
            <a:avLst/>
          </a:prstGeom>
          <a:noFill/>
        </p:spPr>
        <p:txBody>
          <a:bodyPr wrap="square" rtlCol="0">
            <a:spAutoFit/>
          </a:bodyPr>
          <a:lstStyle/>
          <a:p>
            <a:r>
              <a:rPr lang="en-US" sz="1200" dirty="0"/>
              <a:t>Source: https://</a:t>
            </a:r>
            <a:r>
              <a:rPr lang="en-US" sz="1200" dirty="0" err="1"/>
              <a:t>sphweb.bumc.bu.edu</a:t>
            </a:r>
            <a:r>
              <a:rPr lang="en-US" sz="1200" dirty="0"/>
              <a:t>/</a:t>
            </a:r>
            <a:r>
              <a:rPr lang="en-US" sz="1200" dirty="0" err="1"/>
              <a:t>otlt</a:t>
            </a:r>
            <a:r>
              <a:rPr lang="en-US" sz="1200" dirty="0"/>
              <a:t>/mph-modules/ep/ep713_cohortstudies/ep713_cohortstudies_print.html</a:t>
            </a:r>
          </a:p>
        </p:txBody>
      </p:sp>
    </p:spTree>
    <p:extLst>
      <p:ext uri="{BB962C8B-B14F-4D97-AF65-F5344CB8AC3E}">
        <p14:creationId xmlns:p14="http://schemas.microsoft.com/office/powerpoint/2010/main" val="3430584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Population</a:t>
            </a:r>
          </a:p>
        </p:txBody>
      </p:sp>
      <p:sp>
        <p:nvSpPr>
          <p:cNvPr id="3" name="Content Placeholder 2"/>
          <p:cNvSpPr>
            <a:spLocks noGrp="1"/>
          </p:cNvSpPr>
          <p:nvPr>
            <p:ph idx="1"/>
          </p:nvPr>
        </p:nvSpPr>
        <p:spPr/>
        <p:txBody>
          <a:bodyPr>
            <a:normAutofit/>
          </a:bodyPr>
          <a:lstStyle/>
          <a:p>
            <a:r>
              <a:rPr lang="en-US" dirty="0"/>
              <a:t>Works best where only small percentage of the population would be exposed</a:t>
            </a:r>
          </a:p>
          <a:p>
            <a:endParaRPr lang="en-US" dirty="0"/>
          </a:p>
          <a:p>
            <a:r>
              <a:rPr lang="en-US" dirty="0"/>
              <a:t>Advantage is availability of data but has lead to “healthy worker effect”</a:t>
            </a:r>
          </a:p>
          <a:p>
            <a:endParaRPr lang="en-US" dirty="0"/>
          </a:p>
          <a:p>
            <a:r>
              <a:rPr lang="en-US" dirty="0"/>
              <a:t>Example: Mortality rates of workers in rubber industry compared to general US population</a:t>
            </a:r>
          </a:p>
        </p:txBody>
      </p:sp>
      <p:sp>
        <p:nvSpPr>
          <p:cNvPr id="4" name="TextBox 3">
            <a:extLst>
              <a:ext uri="{FF2B5EF4-FFF2-40B4-BE49-F238E27FC236}">
                <a16:creationId xmlns:a16="http://schemas.microsoft.com/office/drawing/2014/main" id="{99FD8B6A-AE8E-6545-9DBA-ABF0BE533755}"/>
              </a:ext>
            </a:extLst>
          </p:cNvPr>
          <p:cNvSpPr txBox="1"/>
          <p:nvPr/>
        </p:nvSpPr>
        <p:spPr>
          <a:xfrm>
            <a:off x="0" y="6581001"/>
            <a:ext cx="11502190" cy="276999"/>
          </a:xfrm>
          <a:prstGeom prst="rect">
            <a:avLst/>
          </a:prstGeom>
          <a:noFill/>
        </p:spPr>
        <p:txBody>
          <a:bodyPr wrap="square" rtlCol="0">
            <a:spAutoFit/>
          </a:bodyPr>
          <a:lstStyle/>
          <a:p>
            <a:r>
              <a:rPr lang="en-US" sz="1200" dirty="0"/>
              <a:t>Source: https://</a:t>
            </a:r>
            <a:r>
              <a:rPr lang="en-US" sz="1200" dirty="0" err="1"/>
              <a:t>sphweb.bumc.bu.edu</a:t>
            </a:r>
            <a:r>
              <a:rPr lang="en-US" sz="1200" dirty="0"/>
              <a:t>/</a:t>
            </a:r>
            <a:r>
              <a:rPr lang="en-US" sz="1200" dirty="0" err="1"/>
              <a:t>otlt</a:t>
            </a:r>
            <a:r>
              <a:rPr lang="en-US" sz="1200" dirty="0"/>
              <a:t>/mph-modules/ep/ep713_cohortstudies/ep713_cohortstudies_print.html</a:t>
            </a:r>
          </a:p>
        </p:txBody>
      </p:sp>
    </p:spTree>
    <p:extLst>
      <p:ext uri="{BB962C8B-B14F-4D97-AF65-F5344CB8AC3E}">
        <p14:creationId xmlns:p14="http://schemas.microsoft.com/office/powerpoint/2010/main" val="714233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Cohort Design</a:t>
            </a:r>
          </a:p>
        </p:txBody>
      </p:sp>
      <p:sp>
        <p:nvSpPr>
          <p:cNvPr id="3" name="Content Placeholder 2"/>
          <p:cNvSpPr>
            <a:spLocks noGrp="1"/>
          </p:cNvSpPr>
          <p:nvPr>
            <p:ph idx="1"/>
          </p:nvPr>
        </p:nvSpPr>
        <p:spPr/>
        <p:txBody>
          <a:bodyPr>
            <a:normAutofit/>
          </a:bodyPr>
          <a:lstStyle/>
          <a:p>
            <a:r>
              <a:rPr lang="en-US" dirty="0"/>
              <a:t>Method of subject selection establishes temporal relation between exposure and outcome under study</a:t>
            </a:r>
          </a:p>
          <a:p>
            <a:endParaRPr lang="en-US" dirty="0"/>
          </a:p>
          <a:p>
            <a:r>
              <a:rPr lang="en-US" dirty="0"/>
              <a:t>Minimization of recall bias and selection bias in relation to exposure and to some extent selection bias as it relates to outcome (can still be loss to follow-up)</a:t>
            </a:r>
          </a:p>
          <a:p>
            <a:endParaRPr lang="en-US" dirty="0"/>
          </a:p>
          <a:p>
            <a:r>
              <a:rPr lang="en-US" dirty="0"/>
              <a:t>Can help us identify biomarkers of disease and factors that could influence those biomarkers which aid in planning RCTs </a:t>
            </a:r>
          </a:p>
          <a:p>
            <a:endParaRPr lang="en-US" dirty="0"/>
          </a:p>
          <a:p>
            <a:endParaRPr lang="en-US" dirty="0"/>
          </a:p>
          <a:p>
            <a:endParaRPr lang="en-US" dirty="0"/>
          </a:p>
        </p:txBody>
      </p:sp>
    </p:spTree>
    <p:extLst>
      <p:ext uri="{BB962C8B-B14F-4D97-AF65-F5344CB8AC3E}">
        <p14:creationId xmlns:p14="http://schemas.microsoft.com/office/powerpoint/2010/main" val="3166908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in Cohort Design</a:t>
            </a:r>
          </a:p>
        </p:txBody>
      </p:sp>
      <p:sp>
        <p:nvSpPr>
          <p:cNvPr id="3" name="Content Placeholder 2"/>
          <p:cNvSpPr>
            <a:spLocks noGrp="1"/>
          </p:cNvSpPr>
          <p:nvPr>
            <p:ph idx="1"/>
          </p:nvPr>
        </p:nvSpPr>
        <p:spPr/>
        <p:txBody>
          <a:bodyPr>
            <a:normAutofit/>
          </a:bodyPr>
          <a:lstStyle/>
          <a:p>
            <a:r>
              <a:rPr lang="en-US" dirty="0"/>
              <a:t>Risk factors may change over time</a:t>
            </a:r>
          </a:p>
          <a:p>
            <a:endParaRPr lang="en-US" dirty="0"/>
          </a:p>
          <a:p>
            <a:r>
              <a:rPr lang="en-US" dirty="0"/>
              <a:t>Temporal trends may affect participants (exposure or advances in treatment)</a:t>
            </a:r>
          </a:p>
          <a:p>
            <a:endParaRPr lang="en-US" dirty="0"/>
          </a:p>
          <a:p>
            <a:r>
              <a:rPr lang="en-US" dirty="0"/>
              <a:t>Exposures to risk factors of primary interest may change, confounding and modifying factors</a:t>
            </a:r>
          </a:p>
          <a:p>
            <a:endParaRPr lang="en-US" dirty="0"/>
          </a:p>
          <a:p>
            <a:endParaRPr lang="en-US" dirty="0"/>
          </a:p>
        </p:txBody>
      </p:sp>
    </p:spTree>
    <p:extLst>
      <p:ext uri="{BB962C8B-B14F-4D97-AF65-F5344CB8AC3E}">
        <p14:creationId xmlns:p14="http://schemas.microsoft.com/office/powerpoint/2010/main" val="3149191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Cohort Design</a:t>
            </a:r>
          </a:p>
        </p:txBody>
      </p:sp>
      <p:sp>
        <p:nvSpPr>
          <p:cNvPr id="3" name="Content Placeholder 2"/>
          <p:cNvSpPr>
            <a:spLocks noGrp="1"/>
          </p:cNvSpPr>
          <p:nvPr>
            <p:ph idx="1"/>
          </p:nvPr>
        </p:nvSpPr>
        <p:spPr/>
        <p:txBody>
          <a:bodyPr>
            <a:normAutofit/>
          </a:bodyPr>
          <a:lstStyle/>
          <a:p>
            <a:r>
              <a:rPr lang="en-US" dirty="0"/>
              <a:t>Retrospective design only possible if historical data of adequate quality are available</a:t>
            </a:r>
          </a:p>
          <a:p>
            <a:endParaRPr lang="en-US" dirty="0"/>
          </a:p>
          <a:p>
            <a:r>
              <a:rPr lang="en-US" dirty="0"/>
              <a:t>Ability to repeat measurements limited due to concerns for feasibility, cost and participant burden</a:t>
            </a:r>
          </a:p>
          <a:p>
            <a:pPr marL="0" indent="0">
              <a:buNone/>
            </a:pPr>
            <a:endParaRPr lang="en-US" dirty="0"/>
          </a:p>
          <a:p>
            <a:r>
              <a:rPr lang="en-US" dirty="0"/>
              <a:t>Loss to follow-up may result in differential selection bias</a:t>
            </a:r>
          </a:p>
        </p:txBody>
      </p:sp>
    </p:spTree>
    <p:extLst>
      <p:ext uri="{BB962C8B-B14F-4D97-AF65-F5344CB8AC3E}">
        <p14:creationId xmlns:p14="http://schemas.microsoft.com/office/powerpoint/2010/main" val="2283345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Cohort Design</a:t>
            </a:r>
          </a:p>
        </p:txBody>
      </p:sp>
      <p:sp>
        <p:nvSpPr>
          <p:cNvPr id="3" name="Content Placeholder 2"/>
          <p:cNvSpPr>
            <a:spLocks noGrp="1"/>
          </p:cNvSpPr>
          <p:nvPr>
            <p:ph idx="1"/>
          </p:nvPr>
        </p:nvSpPr>
        <p:spPr/>
        <p:txBody>
          <a:bodyPr>
            <a:normAutofit fontScale="92500" lnSpcReduction="10000"/>
          </a:bodyPr>
          <a:lstStyle/>
          <a:p>
            <a:r>
              <a:rPr lang="en-US" dirty="0"/>
              <a:t>Long follow-up time</a:t>
            </a:r>
          </a:p>
          <a:p>
            <a:endParaRPr lang="en-US" dirty="0"/>
          </a:p>
          <a:p>
            <a:r>
              <a:rPr lang="en-US" dirty="0"/>
              <a:t>Expensive and time consuming</a:t>
            </a:r>
          </a:p>
          <a:p>
            <a:endParaRPr lang="en-US" dirty="0"/>
          </a:p>
          <a:p>
            <a:r>
              <a:rPr lang="en-US" dirty="0"/>
              <a:t>Not good for rare disease or long latency</a:t>
            </a:r>
          </a:p>
          <a:p>
            <a:endParaRPr lang="en-US" dirty="0"/>
          </a:p>
          <a:p>
            <a:r>
              <a:rPr lang="en-US" dirty="0"/>
              <a:t>Differential loss to follow-up can introduce selection bias</a:t>
            </a:r>
          </a:p>
          <a:p>
            <a:endParaRPr lang="en-US" dirty="0"/>
          </a:p>
          <a:p>
            <a:r>
              <a:rPr lang="en-US" dirty="0"/>
              <a:t>Data on retrospective exposure can be of poor quality, little info on confounders</a:t>
            </a:r>
          </a:p>
        </p:txBody>
      </p:sp>
    </p:spTree>
    <p:extLst>
      <p:ext uri="{BB962C8B-B14F-4D97-AF65-F5344CB8AC3E}">
        <p14:creationId xmlns:p14="http://schemas.microsoft.com/office/powerpoint/2010/main" val="2441021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Studies</a:t>
            </a:r>
          </a:p>
        </p:txBody>
      </p:sp>
      <p:sp>
        <p:nvSpPr>
          <p:cNvPr id="3" name="Content Placeholder 2"/>
          <p:cNvSpPr>
            <a:spLocks noGrp="1"/>
          </p:cNvSpPr>
          <p:nvPr>
            <p:ph idx="1"/>
          </p:nvPr>
        </p:nvSpPr>
        <p:spPr/>
        <p:txBody>
          <a:bodyPr>
            <a:normAutofit lnSpcReduction="10000"/>
          </a:bodyPr>
          <a:lstStyle/>
          <a:p>
            <a:r>
              <a:rPr lang="en-US" dirty="0"/>
              <a:t>Observational design</a:t>
            </a:r>
          </a:p>
          <a:p>
            <a:r>
              <a:rPr lang="en-US" dirty="0"/>
              <a:t>The basic idea</a:t>
            </a:r>
          </a:p>
          <a:p>
            <a:pPr marL="914400" lvl="1" indent="-457200">
              <a:buFont typeface="+mj-lt"/>
              <a:buAutoNum type="arabicPeriod"/>
            </a:pPr>
            <a:r>
              <a:rPr lang="en-US" dirty="0"/>
              <a:t>Start with people who are </a:t>
            </a:r>
            <a:r>
              <a:rPr lang="en-US" i="1" dirty="0"/>
              <a:t>at risk of the outcome.</a:t>
            </a:r>
          </a:p>
          <a:p>
            <a:pPr marL="914400" lvl="1" indent="-457200">
              <a:buFont typeface="+mj-lt"/>
              <a:buAutoNum type="arabicPeriod"/>
            </a:pPr>
            <a:r>
              <a:rPr lang="en-US" dirty="0"/>
              <a:t>Categorize, or even select, participants based on their exposure status as </a:t>
            </a:r>
            <a:r>
              <a:rPr lang="en-US" i="1" dirty="0"/>
              <a:t>exposed </a:t>
            </a:r>
            <a:r>
              <a:rPr lang="en-US" dirty="0"/>
              <a:t>and </a:t>
            </a:r>
            <a:r>
              <a:rPr lang="en-US" i="1" dirty="0"/>
              <a:t>unexposed</a:t>
            </a:r>
            <a:r>
              <a:rPr lang="en-US" dirty="0"/>
              <a:t>, then look forward towards their outcome status.</a:t>
            </a:r>
          </a:p>
          <a:p>
            <a:pPr marL="914400" lvl="1" indent="-457200">
              <a:buFont typeface="+mj-lt"/>
              <a:buAutoNum type="arabicPeriod"/>
            </a:pPr>
            <a:r>
              <a:rPr lang="en-US" dirty="0"/>
              <a:t>The incidence (risk) of outcome among the exposed is compared to the incidence among the unexposed for a specific period of time.</a:t>
            </a:r>
          </a:p>
          <a:p>
            <a:pPr lvl="1"/>
            <a:endParaRPr lang="en-US" dirty="0"/>
          </a:p>
          <a:p>
            <a:r>
              <a:rPr lang="en-US" dirty="0"/>
              <a:t>When to Use</a:t>
            </a:r>
          </a:p>
          <a:p>
            <a:pPr lvl="1"/>
            <a:r>
              <a:rPr lang="en-US" dirty="0"/>
              <a:t>💪 Highly efficient when exposure is rare</a:t>
            </a:r>
          </a:p>
          <a:p>
            <a:pPr lvl="1"/>
            <a:r>
              <a:rPr lang="en-US" dirty="0"/>
              <a:t>💪 Study the effect of exposure on multiple outcomes</a:t>
            </a:r>
          </a:p>
        </p:txBody>
      </p:sp>
    </p:spTree>
    <p:extLst>
      <p:ext uri="{BB962C8B-B14F-4D97-AF65-F5344CB8AC3E}">
        <p14:creationId xmlns:p14="http://schemas.microsoft.com/office/powerpoint/2010/main" val="449035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42212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Measure</a:t>
            </a:r>
          </a:p>
        </p:txBody>
      </p:sp>
      <p:sp>
        <p:nvSpPr>
          <p:cNvPr id="9" name="Rounded Rectangle 8">
            <a:extLst>
              <a:ext uri="{FF2B5EF4-FFF2-40B4-BE49-F238E27FC236}">
                <a16:creationId xmlns:a16="http://schemas.microsoft.com/office/drawing/2014/main" id="{84EF14E1-7EB8-984D-9D2F-4A5BA56C8532}"/>
              </a:ext>
            </a:extLst>
          </p:cNvPr>
          <p:cNvSpPr/>
          <p:nvPr/>
        </p:nvSpPr>
        <p:spPr>
          <a:xfrm>
            <a:off x="258893" y="20603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5">
                    <a:lumMod val="75000"/>
                  </a:schemeClr>
                </a:solidFill>
              </a:rPr>
              <a:t>Truth</a:t>
            </a:r>
          </a:p>
        </p:txBody>
      </p:sp>
      <p:sp>
        <p:nvSpPr>
          <p:cNvPr id="10" name="Rounded Rectangle 9">
            <a:extLst>
              <a:ext uri="{FF2B5EF4-FFF2-40B4-BE49-F238E27FC236}">
                <a16:creationId xmlns:a16="http://schemas.microsoft.com/office/drawing/2014/main" id="{EC63FE5D-1EE6-3843-A891-7A61B6957B45}"/>
              </a:ext>
            </a:extLst>
          </p:cNvPr>
          <p:cNvSpPr/>
          <p:nvPr/>
        </p:nvSpPr>
        <p:spPr>
          <a:xfrm>
            <a:off x="8183693" y="206324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Error</a:t>
            </a:r>
          </a:p>
        </p:txBody>
      </p:sp>
      <p:cxnSp>
        <p:nvCxnSpPr>
          <p:cNvPr id="6" name="Straight Arrow Connector 5">
            <a:extLst>
              <a:ext uri="{FF2B5EF4-FFF2-40B4-BE49-F238E27FC236}">
                <a16:creationId xmlns:a16="http://schemas.microsoft.com/office/drawing/2014/main" id="{97098CBC-CCAB-7F40-8783-6D4A96F94776}"/>
              </a:ext>
            </a:extLst>
          </p:cNvPr>
          <p:cNvCxnSpPr>
            <a:cxnSpLocks/>
            <a:stCxn id="10" idx="1"/>
            <a:endCxn id="8" idx="2"/>
          </p:cNvCxnSpPr>
          <p:nvPr/>
        </p:nvCxnSpPr>
        <p:spPr>
          <a:xfrm flipH="1" flipV="1">
            <a:off x="6096000" y="1521080"/>
            <a:ext cx="2087693" cy="1226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FC0B8C3-0526-7942-8C64-0F50CF0BF9E4}"/>
              </a:ext>
            </a:extLst>
          </p:cNvPr>
          <p:cNvCxnSpPr>
            <a:cxnSpLocks/>
            <a:stCxn id="9" idx="3"/>
            <a:endCxn id="8" idx="2"/>
          </p:cNvCxnSpPr>
          <p:nvPr/>
        </p:nvCxnSpPr>
        <p:spPr>
          <a:xfrm flipV="1">
            <a:off x="4008307" y="1521080"/>
            <a:ext cx="2087693" cy="12235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0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a:t>
            </a:r>
          </a:p>
          <a:p>
            <a:pPr algn="ctr"/>
            <a:r>
              <a:rPr lang="en-US" sz="2400" dirty="0">
                <a:solidFill>
                  <a:schemeClr val="tx1"/>
                </a:solidFill>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1015663"/>
          </a:xfrm>
          <a:prstGeom prst="rect">
            <a:avLst/>
          </a:prstGeom>
          <a:noFill/>
        </p:spPr>
        <p:txBody>
          <a:bodyPr wrap="square" rtlCol="0">
            <a:spAutoFit/>
          </a:bodyPr>
          <a:lstStyle/>
          <a:p>
            <a:pPr algn="ctr"/>
            <a:r>
              <a:rPr lang="en-US" sz="2000" dirty="0"/>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261811"/>
            <a:ext cx="1643914" cy="1015663"/>
          </a:xfrm>
          <a:prstGeom prst="rect">
            <a:avLst/>
          </a:prstGeom>
          <a:noFill/>
        </p:spPr>
        <p:txBody>
          <a:bodyPr wrap="square" rtlCol="0">
            <a:spAutoFit/>
          </a:bodyPr>
          <a:lstStyle/>
          <a:p>
            <a:pPr algn="ctr"/>
            <a:r>
              <a:rPr lang="en-US" sz="2000" dirty="0"/>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flipV="1">
            <a:off x="1636296" y="5769643"/>
            <a:ext cx="8680352"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64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5C1D31-6F7A-F040-BCD1-8173ADE04A6B}"/>
              </a:ext>
            </a:extLst>
          </p:cNvPr>
          <p:cNvGrpSpPr/>
          <p:nvPr/>
        </p:nvGrpSpPr>
        <p:grpSpPr>
          <a:xfrm>
            <a:off x="3205620" y="2440811"/>
            <a:ext cx="2525027" cy="2525027"/>
            <a:chOff x="324848" y="715478"/>
            <a:chExt cx="2525027" cy="2525027"/>
          </a:xfrm>
        </p:grpSpPr>
        <p:sp>
          <p:nvSpPr>
            <p:cNvPr id="4" name="Oval 3">
              <a:extLst>
                <a:ext uri="{FF2B5EF4-FFF2-40B4-BE49-F238E27FC236}">
                  <a16:creationId xmlns:a16="http://schemas.microsoft.com/office/drawing/2014/main" id="{6E683DB5-9802-A741-86C3-5A54C69137ED}"/>
                </a:ext>
              </a:extLst>
            </p:cNvPr>
            <p:cNvSpPr/>
            <p:nvPr/>
          </p:nvSpPr>
          <p:spPr>
            <a:xfrm>
              <a:off x="877293"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1853845"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A5EBB1B-FD10-9244-9C0E-8098FF613772}"/>
                </a:ext>
              </a:extLst>
            </p:cNvPr>
            <p:cNvSpPr/>
            <p:nvPr/>
          </p:nvSpPr>
          <p:spPr>
            <a:xfrm>
              <a:off x="389017"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DF54185-4612-3E4B-BA17-EEFC6732A3F6}"/>
                </a:ext>
              </a:extLst>
            </p:cNvPr>
            <p:cNvSpPr/>
            <p:nvPr/>
          </p:nvSpPr>
          <p:spPr>
            <a:xfrm>
              <a:off x="2342121"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1365569"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DD173F-C20B-D349-94E3-9B5E7C450F59}"/>
                </a:ext>
              </a:extLst>
            </p:cNvPr>
            <p:cNvSpPr/>
            <p:nvPr/>
          </p:nvSpPr>
          <p:spPr>
            <a:xfrm>
              <a:off x="324848" y="715478"/>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2464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273474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175819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877293"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BD09933-A7C5-7E49-8904-8D9AA8429634}"/>
                </a:ext>
              </a:extLst>
            </p:cNvPr>
            <p:cNvSpPr/>
            <p:nvPr/>
          </p:nvSpPr>
          <p:spPr>
            <a:xfrm>
              <a:off x="1853845"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2342121"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B7AFB17-0843-1D4D-83C2-642E539FA68B}"/>
                </a:ext>
              </a:extLst>
            </p:cNvPr>
            <p:cNvSpPr/>
            <p:nvPr/>
          </p:nvSpPr>
          <p:spPr>
            <a:xfrm>
              <a:off x="1365569"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044F9E3-AF0A-DE4B-A994-D5ACAFEC2353}"/>
                </a:ext>
              </a:extLst>
            </p:cNvPr>
            <p:cNvSpPr/>
            <p:nvPr/>
          </p:nvSpPr>
          <p:spPr>
            <a:xfrm>
              <a:off x="877293"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1853845"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66A77B-A2F4-E44A-A1C4-EF2EDA31A7CF}"/>
                </a:ext>
              </a:extLst>
            </p:cNvPr>
            <p:cNvSpPr/>
            <p:nvPr/>
          </p:nvSpPr>
          <p:spPr>
            <a:xfrm>
              <a:off x="2342121"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1365569"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884079"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1371602"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3F613F7-1172-3849-84EE-2C4F2F3CBA8A}"/>
                </a:ext>
              </a:extLst>
            </p:cNvPr>
            <p:cNvSpPr/>
            <p:nvPr/>
          </p:nvSpPr>
          <p:spPr>
            <a:xfrm>
              <a:off x="1859125"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1B98501-D21B-6847-A364-A14346ED8C6C}"/>
                </a:ext>
              </a:extLst>
            </p:cNvPr>
            <p:cNvSpPr/>
            <p:nvPr/>
          </p:nvSpPr>
          <p:spPr>
            <a:xfrm>
              <a:off x="2346648"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4389E0A-CD77-144F-91BE-FABD4071592E}"/>
                </a:ext>
              </a:extLst>
            </p:cNvPr>
            <p:cNvSpPr/>
            <p:nvPr/>
          </p:nvSpPr>
          <p:spPr>
            <a:xfrm>
              <a:off x="877293"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764B5AC4-D435-A54A-BF25-8C376C8B44EA}"/>
                </a:ext>
              </a:extLst>
            </p:cNvPr>
            <p:cNvSpPr/>
            <p:nvPr/>
          </p:nvSpPr>
          <p:spPr>
            <a:xfrm>
              <a:off x="1364816"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1852339"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2339862"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a:extLst>
              <a:ext uri="{FF2B5EF4-FFF2-40B4-BE49-F238E27FC236}">
                <a16:creationId xmlns:a16="http://schemas.microsoft.com/office/drawing/2014/main" id="{3F0578C5-07F7-8743-AF27-AE13CAB56274}"/>
              </a:ext>
            </a:extLst>
          </p:cNvPr>
          <p:cNvCxnSpPr>
            <a:cxnSpLocks/>
            <a:stCxn id="25" idx="3"/>
            <a:endCxn id="210" idx="1"/>
          </p:cNvCxnSpPr>
          <p:nvPr/>
        </p:nvCxnSpPr>
        <p:spPr>
          <a:xfrm flipV="1">
            <a:off x="5730647" y="1965946"/>
            <a:ext cx="1239561" cy="17373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B778FD5F-6C54-A24A-81E8-B6B4E280E221}"/>
              </a:ext>
            </a:extLst>
          </p:cNvPr>
          <p:cNvCxnSpPr>
            <a:cxnSpLocks/>
            <a:stCxn id="25" idx="3"/>
            <a:endCxn id="236" idx="1"/>
          </p:cNvCxnSpPr>
          <p:nvPr/>
        </p:nvCxnSpPr>
        <p:spPr>
          <a:xfrm>
            <a:off x="5730647" y="3703325"/>
            <a:ext cx="1239562" cy="11875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9B0CED0F-5C1C-D24F-B0ED-3B4096DD7166}"/>
              </a:ext>
            </a:extLst>
          </p:cNvPr>
          <p:cNvGrpSpPr/>
          <p:nvPr/>
        </p:nvGrpSpPr>
        <p:grpSpPr>
          <a:xfrm>
            <a:off x="6970209" y="4073520"/>
            <a:ext cx="2525027" cy="1634697"/>
            <a:chOff x="5503916" y="4449264"/>
            <a:chExt cx="2525027" cy="1634697"/>
          </a:xfrm>
        </p:grpSpPr>
        <p:sp>
          <p:nvSpPr>
            <p:cNvPr id="236" name="Rectangle 235">
              <a:extLst>
                <a:ext uri="{FF2B5EF4-FFF2-40B4-BE49-F238E27FC236}">
                  <a16:creationId xmlns:a16="http://schemas.microsoft.com/office/drawing/2014/main" id="{3CC5DBB0-8453-154D-83EC-2FA42EAA1BA2}"/>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riangle 237">
              <a:extLst>
                <a:ext uri="{FF2B5EF4-FFF2-40B4-BE49-F238E27FC236}">
                  <a16:creationId xmlns:a16="http://schemas.microsoft.com/office/drawing/2014/main" id="{33482B3E-38DB-804B-BB43-26D31B960CF9}"/>
                </a:ext>
              </a:extLst>
            </p:cNvPr>
            <p:cNvSpPr/>
            <p:nvPr/>
          </p:nvSpPr>
          <p:spPr>
            <a:xfrm>
              <a:off x="5575625" y="5089922"/>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Oval 238">
              <a:extLst>
                <a:ext uri="{FF2B5EF4-FFF2-40B4-BE49-F238E27FC236}">
                  <a16:creationId xmlns:a16="http://schemas.microsoft.com/office/drawing/2014/main" id="{519DC60D-123D-4248-8EE6-495F430C9917}"/>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097F87A4-7ADA-D446-A098-7075E4091856}"/>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riangle 240">
              <a:extLst>
                <a:ext uri="{FF2B5EF4-FFF2-40B4-BE49-F238E27FC236}">
                  <a16:creationId xmlns:a16="http://schemas.microsoft.com/office/drawing/2014/main" id="{0BE3B999-7E85-4C42-AA79-71C1C994C02F}"/>
                </a:ext>
              </a:extLst>
            </p:cNvPr>
            <p:cNvSpPr/>
            <p:nvPr/>
          </p:nvSpPr>
          <p:spPr>
            <a:xfrm>
              <a:off x="6056361"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riangle 241">
              <a:extLst>
                <a:ext uri="{FF2B5EF4-FFF2-40B4-BE49-F238E27FC236}">
                  <a16:creationId xmlns:a16="http://schemas.microsoft.com/office/drawing/2014/main" id="{5D16F66A-F215-3745-B43C-45AE47B3BF5D}"/>
                </a:ext>
              </a:extLst>
            </p:cNvPr>
            <p:cNvSpPr/>
            <p:nvPr/>
          </p:nvSpPr>
          <p:spPr>
            <a:xfrm>
              <a:off x="7032913"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BA1D44AB-9FA1-2847-8215-5C394CD62A8B}"/>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0F47FE81-1B29-4641-9878-86F51A59C53F}"/>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riangle 244">
              <a:extLst>
                <a:ext uri="{FF2B5EF4-FFF2-40B4-BE49-F238E27FC236}">
                  <a16:creationId xmlns:a16="http://schemas.microsoft.com/office/drawing/2014/main" id="{644C7FFE-CC9C-DA4A-A66D-70CFB5BE1ED5}"/>
                </a:ext>
              </a:extLst>
            </p:cNvPr>
            <p:cNvSpPr/>
            <p:nvPr/>
          </p:nvSpPr>
          <p:spPr>
            <a:xfrm>
              <a:off x="6056361" y="557418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6FA9AE6B-71C3-9D42-9744-FED124AD593A}"/>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D3DB60B9-D242-144E-BE60-BCDEC74DA095}"/>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Triangle 253">
              <a:extLst>
                <a:ext uri="{FF2B5EF4-FFF2-40B4-BE49-F238E27FC236}">
                  <a16:creationId xmlns:a16="http://schemas.microsoft.com/office/drawing/2014/main" id="{047F6BA7-0B84-C746-8FAA-A11CE6FE7764}"/>
                </a:ext>
              </a:extLst>
            </p:cNvPr>
            <p:cNvSpPr/>
            <p:nvPr/>
          </p:nvSpPr>
          <p:spPr>
            <a:xfrm>
              <a:off x="6543884"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A36A597A-BE00-3946-97D7-69A205CAE4C6}"/>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Triangle 255">
              <a:extLst>
                <a:ext uri="{FF2B5EF4-FFF2-40B4-BE49-F238E27FC236}">
                  <a16:creationId xmlns:a16="http://schemas.microsoft.com/office/drawing/2014/main" id="{F8EF0C67-9F53-B74B-8EA8-D2F6CF169A2E}"/>
                </a:ext>
              </a:extLst>
            </p:cNvPr>
            <p:cNvSpPr/>
            <p:nvPr/>
          </p:nvSpPr>
          <p:spPr>
            <a:xfrm>
              <a:off x="7518930"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8" name="TextBox 257">
            <a:extLst>
              <a:ext uri="{FF2B5EF4-FFF2-40B4-BE49-F238E27FC236}">
                <a16:creationId xmlns:a16="http://schemas.microsoft.com/office/drawing/2014/main" id="{803BC9D6-1244-5543-8A63-6285B56DBA61}"/>
              </a:ext>
            </a:extLst>
          </p:cNvPr>
          <p:cNvSpPr txBox="1"/>
          <p:nvPr/>
        </p:nvSpPr>
        <p:spPr>
          <a:xfrm>
            <a:off x="7073112" y="3366443"/>
            <a:ext cx="2319225" cy="707886"/>
          </a:xfrm>
          <a:prstGeom prst="rect">
            <a:avLst/>
          </a:prstGeom>
          <a:noFill/>
        </p:spPr>
        <p:txBody>
          <a:bodyPr wrap="none" rtlCol="0">
            <a:spAutoFit/>
          </a:bodyPr>
          <a:lstStyle/>
          <a:p>
            <a:pPr algn="ctr"/>
            <a:r>
              <a:rPr lang="en-US" sz="2000" dirty="0"/>
              <a:t>Outcome Measured </a:t>
            </a:r>
          </a:p>
          <a:p>
            <a:pPr algn="ctr"/>
            <a:r>
              <a:rPr lang="en-US" sz="2000" dirty="0"/>
              <a:t>in Unexposed</a:t>
            </a:r>
          </a:p>
        </p:txBody>
      </p: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236459" y="1442707"/>
            <a:ext cx="2525027" cy="1015663"/>
          </a:xfrm>
          <a:prstGeom prst="rect">
            <a:avLst/>
          </a:prstGeom>
          <a:noFill/>
        </p:spPr>
        <p:txBody>
          <a:bodyPr wrap="square" rtlCol="0">
            <a:spAutoFit/>
          </a:bodyPr>
          <a:lstStyle/>
          <a:p>
            <a:pPr algn="ctr"/>
            <a:r>
              <a:rPr lang="en-US" sz="2000" dirty="0"/>
              <a:t>Unexposed Cohort - Free of Outcome of Interest</a:t>
            </a:r>
            <a:endParaRPr lang="en-US" dirty="0"/>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457406"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804F4106-576F-F947-B9AA-945A39FE037F}"/>
              </a:ext>
            </a:extLst>
          </p:cNvPr>
          <p:cNvGrpSpPr/>
          <p:nvPr/>
        </p:nvGrpSpPr>
        <p:grpSpPr>
          <a:xfrm>
            <a:off x="6970208" y="457198"/>
            <a:ext cx="2525027" cy="2298028"/>
            <a:chOff x="6948189" y="796859"/>
            <a:chExt cx="2525027" cy="2298028"/>
          </a:xfrm>
        </p:grpSpPr>
        <p:sp>
          <p:nvSpPr>
            <p:cNvPr id="205" name="Triangle 204">
              <a:extLst>
                <a:ext uri="{FF2B5EF4-FFF2-40B4-BE49-F238E27FC236}">
                  <a16:creationId xmlns:a16="http://schemas.microsoft.com/office/drawing/2014/main" id="{15B279FB-2C16-C341-A1E1-9C9F87BCC796}"/>
                </a:ext>
              </a:extLst>
            </p:cNvPr>
            <p:cNvSpPr/>
            <p:nvPr/>
          </p:nvSpPr>
          <p:spPr>
            <a:xfrm>
              <a:off x="7500634"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riangle 205">
              <a:extLst>
                <a:ext uri="{FF2B5EF4-FFF2-40B4-BE49-F238E27FC236}">
                  <a16:creationId xmlns:a16="http://schemas.microsoft.com/office/drawing/2014/main" id="{5C69BAC4-DDBD-2841-97E0-D306FC6428EF}"/>
                </a:ext>
              </a:extLst>
            </p:cNvPr>
            <p:cNvSpPr/>
            <p:nvPr/>
          </p:nvSpPr>
          <p:spPr>
            <a:xfrm>
              <a:off x="8477186"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488FB599-B9A0-4741-B157-F533FE3E505D}"/>
                </a:ext>
              </a:extLst>
            </p:cNvPr>
            <p:cNvSpPr/>
            <p:nvPr/>
          </p:nvSpPr>
          <p:spPr>
            <a:xfrm>
              <a:off x="7012358"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AB31733A-57E1-5D43-A0D3-509647940DB4}"/>
                </a:ext>
              </a:extLst>
            </p:cNvPr>
            <p:cNvSpPr/>
            <p:nvPr/>
          </p:nvSpPr>
          <p:spPr>
            <a:xfrm>
              <a:off x="8965462"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0879B93D-4679-F547-AE84-B7BD5C27BA3E}"/>
                </a:ext>
              </a:extLst>
            </p:cNvPr>
            <p:cNvSpPr/>
            <p:nvPr/>
          </p:nvSpPr>
          <p:spPr>
            <a:xfrm>
              <a:off x="7988910"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Triangle 210">
              <a:extLst>
                <a:ext uri="{FF2B5EF4-FFF2-40B4-BE49-F238E27FC236}">
                  <a16:creationId xmlns:a16="http://schemas.microsoft.com/office/drawing/2014/main" id="{563FAABA-EB64-554F-9CD0-9A7DBCF1AFB2}"/>
                </a:ext>
              </a:extLst>
            </p:cNvPr>
            <p:cNvSpPr/>
            <p:nvPr/>
          </p:nvSpPr>
          <p:spPr>
            <a:xfrm>
              <a:off x="7019897"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046030DC-EAEA-A240-B8A9-B74A273A0AF7}"/>
                </a:ext>
              </a:extLst>
            </p:cNvPr>
            <p:cNvSpPr/>
            <p:nvPr/>
          </p:nvSpPr>
          <p:spPr>
            <a:xfrm>
              <a:off x="7507420"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riangle 223">
              <a:extLst>
                <a:ext uri="{FF2B5EF4-FFF2-40B4-BE49-F238E27FC236}">
                  <a16:creationId xmlns:a16="http://schemas.microsoft.com/office/drawing/2014/main" id="{223B8A3C-EBFD-F747-B256-145690CB28D0}"/>
                </a:ext>
              </a:extLst>
            </p:cNvPr>
            <p:cNvSpPr/>
            <p:nvPr/>
          </p:nvSpPr>
          <p:spPr>
            <a:xfrm>
              <a:off x="7994943"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B8464313-5E55-D44C-ACDB-75866DD2032B}"/>
                </a:ext>
              </a:extLst>
            </p:cNvPr>
            <p:cNvSpPr/>
            <p:nvPr/>
          </p:nvSpPr>
          <p:spPr>
            <a:xfrm>
              <a:off x="8482466"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riangle 225">
              <a:extLst>
                <a:ext uri="{FF2B5EF4-FFF2-40B4-BE49-F238E27FC236}">
                  <a16:creationId xmlns:a16="http://schemas.microsoft.com/office/drawing/2014/main" id="{2F5A5B8E-DBED-5D49-9DD3-8ADDBA0DEAC0}"/>
                </a:ext>
              </a:extLst>
            </p:cNvPr>
            <p:cNvSpPr/>
            <p:nvPr/>
          </p:nvSpPr>
          <p:spPr>
            <a:xfrm>
              <a:off x="8969989"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FCEDF102-9A5E-1146-B602-AACC3BC7FCD6}"/>
                </a:ext>
              </a:extLst>
            </p:cNvPr>
            <p:cNvGrpSpPr/>
            <p:nvPr/>
          </p:nvGrpSpPr>
          <p:grpSpPr>
            <a:xfrm>
              <a:off x="6948189" y="796859"/>
              <a:ext cx="2525027" cy="2298028"/>
              <a:chOff x="6948189" y="796859"/>
              <a:chExt cx="2525027" cy="2298028"/>
            </a:xfrm>
          </p:grpSpPr>
          <p:sp>
            <p:nvSpPr>
              <p:cNvPr id="210" name="Rectangle 209">
                <a:extLst>
                  <a:ext uri="{FF2B5EF4-FFF2-40B4-BE49-F238E27FC236}">
                    <a16:creationId xmlns:a16="http://schemas.microsoft.com/office/drawing/2014/main" id="{244241B3-D509-D240-AEDA-D608420D9BD5}"/>
                  </a:ext>
                </a:extLst>
              </p:cNvPr>
              <p:cNvSpPr/>
              <p:nvPr/>
            </p:nvSpPr>
            <p:spPr>
              <a:xfrm>
                <a:off x="6948189" y="1516326"/>
                <a:ext cx="2525027" cy="157856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1CE5D71-714C-8647-B31D-430128765103}"/>
                  </a:ext>
                </a:extLst>
              </p:cNvPr>
              <p:cNvSpPr txBox="1"/>
              <p:nvPr/>
            </p:nvSpPr>
            <p:spPr>
              <a:xfrm>
                <a:off x="7029074" y="796859"/>
                <a:ext cx="2319225" cy="707886"/>
              </a:xfrm>
              <a:prstGeom prst="rect">
                <a:avLst/>
              </a:prstGeom>
              <a:noFill/>
            </p:spPr>
            <p:txBody>
              <a:bodyPr wrap="none" rtlCol="0">
                <a:spAutoFit/>
              </a:bodyPr>
              <a:lstStyle/>
              <a:p>
                <a:pPr algn="ctr"/>
                <a:r>
                  <a:rPr lang="en-US" sz="2000" dirty="0"/>
                  <a:t>Outcome Measured </a:t>
                </a:r>
              </a:p>
              <a:p>
                <a:pPr algn="ctr"/>
                <a:r>
                  <a:rPr lang="en-US" sz="2000" dirty="0"/>
                  <a:t>in Exposed</a:t>
                </a:r>
                <a:endParaRPr lang="en-US" dirty="0"/>
              </a:p>
            </p:txBody>
          </p:sp>
        </p:grpSp>
        <p:sp>
          <p:nvSpPr>
            <p:cNvPr id="298" name="Triangle 297">
              <a:extLst>
                <a:ext uri="{FF2B5EF4-FFF2-40B4-BE49-F238E27FC236}">
                  <a16:creationId xmlns:a16="http://schemas.microsoft.com/office/drawing/2014/main" id="{C9F345D0-4324-084B-A028-AE280E9F737C}"/>
                </a:ext>
              </a:extLst>
            </p:cNvPr>
            <p:cNvSpPr/>
            <p:nvPr/>
          </p:nvSpPr>
          <p:spPr>
            <a:xfrm>
              <a:off x="7499540" y="2572687"/>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A8EE88E3-FBCB-964B-ABC4-444F24A0447E}"/>
                </a:ext>
              </a:extLst>
            </p:cNvPr>
            <p:cNvSpPr/>
            <p:nvPr/>
          </p:nvSpPr>
          <p:spPr>
            <a:xfrm>
              <a:off x="7011264" y="25726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a:extLst>
              <a:ext uri="{FF2B5EF4-FFF2-40B4-BE49-F238E27FC236}">
                <a16:creationId xmlns:a16="http://schemas.microsoft.com/office/drawing/2014/main" id="{B4719840-8A64-0544-8868-0A54B27D394E}"/>
              </a:ext>
            </a:extLst>
          </p:cNvPr>
          <p:cNvSpPr txBox="1"/>
          <p:nvPr/>
        </p:nvSpPr>
        <p:spPr>
          <a:xfrm>
            <a:off x="294895" y="192505"/>
            <a:ext cx="3231975" cy="369332"/>
          </a:xfrm>
          <a:prstGeom prst="rect">
            <a:avLst/>
          </a:prstGeom>
          <a:noFill/>
        </p:spPr>
        <p:txBody>
          <a:bodyPr wrap="none" rtlCol="0">
            <a:spAutoFit/>
          </a:bodyPr>
          <a:lstStyle/>
          <a:p>
            <a:r>
              <a:rPr lang="en-US" dirty="0"/>
              <a:t>Basic experimental study design</a:t>
            </a:r>
          </a:p>
        </p:txBody>
      </p:sp>
      <p:sp>
        <p:nvSpPr>
          <p:cNvPr id="3" name="TextBox 2">
            <a:extLst>
              <a:ext uri="{FF2B5EF4-FFF2-40B4-BE49-F238E27FC236}">
                <a16:creationId xmlns:a16="http://schemas.microsoft.com/office/drawing/2014/main" id="{769BA77E-DED7-F44A-A3B7-C17CD7A9821D}"/>
              </a:ext>
            </a:extLst>
          </p:cNvPr>
          <p:cNvSpPr txBox="1"/>
          <p:nvPr/>
        </p:nvSpPr>
        <p:spPr>
          <a:xfrm>
            <a:off x="3205620" y="932247"/>
            <a:ext cx="2525026" cy="1569660"/>
          </a:xfrm>
          <a:prstGeom prst="rect">
            <a:avLst/>
          </a:prstGeom>
          <a:noFill/>
        </p:spPr>
        <p:txBody>
          <a:bodyPr wrap="square" rtlCol="0">
            <a:spAutoFit/>
          </a:bodyPr>
          <a:lstStyle/>
          <a:p>
            <a:pPr algn="ctr"/>
            <a:r>
              <a:rPr lang="en-US" sz="3600" dirty="0"/>
              <a:t>👩🏽‍⚕️👨‍🔬</a:t>
            </a:r>
          </a:p>
          <a:p>
            <a:pPr algn="ctr"/>
            <a:r>
              <a:rPr lang="en-US" sz="2000" dirty="0"/>
              <a:t>Exposure Status Assigned by Researchers </a:t>
            </a:r>
          </a:p>
        </p:txBody>
      </p:sp>
      <p:sp>
        <p:nvSpPr>
          <p:cNvPr id="103" name="Rectangle 102">
            <a:extLst>
              <a:ext uri="{FF2B5EF4-FFF2-40B4-BE49-F238E27FC236}">
                <a16:creationId xmlns:a16="http://schemas.microsoft.com/office/drawing/2014/main" id="{6DC7B448-A697-164C-8BEE-2D73365D4BC4}"/>
              </a:ext>
            </a:extLst>
          </p:cNvPr>
          <p:cNvSpPr/>
          <p:nvPr/>
        </p:nvSpPr>
        <p:spPr>
          <a:xfrm>
            <a:off x="10186341" y="169162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Incidence Proportion</a:t>
            </a:r>
          </a:p>
        </p:txBody>
      </p:sp>
      <p:cxnSp>
        <p:nvCxnSpPr>
          <p:cNvPr id="104" name="Straight Arrow Connector 103">
            <a:extLst>
              <a:ext uri="{FF2B5EF4-FFF2-40B4-BE49-F238E27FC236}">
                <a16:creationId xmlns:a16="http://schemas.microsoft.com/office/drawing/2014/main" id="{0790F07A-723D-7648-846B-455B54CA1527}"/>
              </a:ext>
            </a:extLst>
          </p:cNvPr>
          <p:cNvCxnSpPr>
            <a:cxnSpLocks/>
            <a:endCxn id="103" idx="1"/>
          </p:cNvCxnSpPr>
          <p:nvPr/>
        </p:nvCxnSpPr>
        <p:spPr>
          <a:xfrm flipV="1">
            <a:off x="9495235" y="1965945"/>
            <a:ext cx="69110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8F42F4AE-E218-5C4B-B17A-DDAF355257DC}"/>
              </a:ext>
            </a:extLst>
          </p:cNvPr>
          <p:cNvSpPr/>
          <p:nvPr/>
        </p:nvSpPr>
        <p:spPr>
          <a:xfrm>
            <a:off x="10186340" y="461481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Incidence Proportion</a:t>
            </a:r>
          </a:p>
        </p:txBody>
      </p:sp>
      <p:cxnSp>
        <p:nvCxnSpPr>
          <p:cNvPr id="106" name="Straight Arrow Connector 105">
            <a:extLst>
              <a:ext uri="{FF2B5EF4-FFF2-40B4-BE49-F238E27FC236}">
                <a16:creationId xmlns:a16="http://schemas.microsoft.com/office/drawing/2014/main" id="{D81C896F-03A4-9E47-B13D-6A35A9001663}"/>
              </a:ext>
            </a:extLst>
          </p:cNvPr>
          <p:cNvCxnSpPr>
            <a:cxnSpLocks/>
            <a:endCxn id="105" idx="1"/>
          </p:cNvCxnSpPr>
          <p:nvPr/>
        </p:nvCxnSpPr>
        <p:spPr>
          <a:xfrm flipV="1">
            <a:off x="9495236" y="4889135"/>
            <a:ext cx="691104" cy="1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54530F9E-9A5A-9043-BB57-14B583CBF4CC}"/>
              </a:ext>
            </a:extLst>
          </p:cNvPr>
          <p:cNvSpPr/>
          <p:nvPr/>
        </p:nvSpPr>
        <p:spPr>
          <a:xfrm>
            <a:off x="10186340" y="3027369"/>
            <a:ext cx="1545336" cy="91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Incidence Proportion</a:t>
            </a:r>
          </a:p>
        </p:txBody>
      </p:sp>
      <p:cxnSp>
        <p:nvCxnSpPr>
          <p:cNvPr id="108" name="Straight Arrow Connector 107">
            <a:extLst>
              <a:ext uri="{FF2B5EF4-FFF2-40B4-BE49-F238E27FC236}">
                <a16:creationId xmlns:a16="http://schemas.microsoft.com/office/drawing/2014/main" id="{6F845E0D-C723-364C-BC50-DB2B025F1380}"/>
              </a:ext>
            </a:extLst>
          </p:cNvPr>
          <p:cNvCxnSpPr>
            <a:cxnSpLocks/>
            <a:stCxn id="103" idx="2"/>
            <a:endCxn id="107" idx="0"/>
          </p:cNvCxnSpPr>
          <p:nvPr/>
        </p:nvCxnSpPr>
        <p:spPr>
          <a:xfrm flipH="1">
            <a:off x="10959008" y="2240265"/>
            <a:ext cx="822" cy="787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DF4A91DF-3050-7941-8972-058517C726A9}"/>
              </a:ext>
            </a:extLst>
          </p:cNvPr>
          <p:cNvCxnSpPr>
            <a:cxnSpLocks/>
            <a:stCxn id="105" idx="0"/>
            <a:endCxn id="107" idx="2"/>
          </p:cNvCxnSpPr>
          <p:nvPr/>
        </p:nvCxnSpPr>
        <p:spPr>
          <a:xfrm flipH="1" flipV="1">
            <a:off x="10959008" y="3941769"/>
            <a:ext cx="821" cy="6730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58D7D6FC-4C12-554E-AD7B-04FB8F4E4914}"/>
              </a:ext>
            </a:extLst>
          </p:cNvPr>
          <p:cNvSpPr/>
          <p:nvPr/>
        </p:nvSpPr>
        <p:spPr>
          <a:xfrm>
            <a:off x="60386" y="5278852"/>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Where:</a:t>
            </a:r>
          </a:p>
          <a:p>
            <a:r>
              <a:rPr lang="en-US" dirty="0"/>
              <a:t>Orange = Exposed</a:t>
            </a:r>
          </a:p>
          <a:p>
            <a:r>
              <a:rPr lang="en-US" dirty="0"/>
              <a:t>Blue = Unexposed</a:t>
            </a:r>
          </a:p>
          <a:p>
            <a:r>
              <a:rPr lang="en-US" dirty="0"/>
              <a:t>Circle = No Outcome</a:t>
            </a:r>
          </a:p>
          <a:p>
            <a:r>
              <a:rPr lang="en-US" dirty="0"/>
              <a:t>Triangle = Outcome</a:t>
            </a:r>
          </a:p>
        </p:txBody>
      </p:sp>
    </p:spTree>
    <p:extLst>
      <p:ext uri="{BB962C8B-B14F-4D97-AF65-F5344CB8AC3E}">
        <p14:creationId xmlns:p14="http://schemas.microsoft.com/office/powerpoint/2010/main" val="323685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5C1D31-6F7A-F040-BCD1-8173ADE04A6B}"/>
              </a:ext>
            </a:extLst>
          </p:cNvPr>
          <p:cNvGrpSpPr/>
          <p:nvPr/>
        </p:nvGrpSpPr>
        <p:grpSpPr>
          <a:xfrm>
            <a:off x="3205620" y="2440811"/>
            <a:ext cx="2525027" cy="2525027"/>
            <a:chOff x="324848" y="715478"/>
            <a:chExt cx="2525027" cy="2525027"/>
          </a:xfrm>
        </p:grpSpPr>
        <p:sp>
          <p:nvSpPr>
            <p:cNvPr id="4" name="Oval 3">
              <a:extLst>
                <a:ext uri="{FF2B5EF4-FFF2-40B4-BE49-F238E27FC236}">
                  <a16:creationId xmlns:a16="http://schemas.microsoft.com/office/drawing/2014/main" id="{6E683DB5-9802-A741-86C3-5A54C69137ED}"/>
                </a:ext>
              </a:extLst>
            </p:cNvPr>
            <p:cNvSpPr/>
            <p:nvPr/>
          </p:nvSpPr>
          <p:spPr>
            <a:xfrm>
              <a:off x="877293"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1853845"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A5EBB1B-FD10-9244-9C0E-8098FF613772}"/>
                </a:ext>
              </a:extLst>
            </p:cNvPr>
            <p:cNvSpPr/>
            <p:nvPr/>
          </p:nvSpPr>
          <p:spPr>
            <a:xfrm>
              <a:off x="389017"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DF54185-4612-3E4B-BA17-EEFC6732A3F6}"/>
                </a:ext>
              </a:extLst>
            </p:cNvPr>
            <p:cNvSpPr/>
            <p:nvPr/>
          </p:nvSpPr>
          <p:spPr>
            <a:xfrm>
              <a:off x="2342121"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1365569"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DD173F-C20B-D349-94E3-9B5E7C450F59}"/>
                </a:ext>
              </a:extLst>
            </p:cNvPr>
            <p:cNvSpPr/>
            <p:nvPr/>
          </p:nvSpPr>
          <p:spPr>
            <a:xfrm>
              <a:off x="324848" y="715478"/>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2464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273474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175819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877293"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BD09933-A7C5-7E49-8904-8D9AA8429634}"/>
                </a:ext>
              </a:extLst>
            </p:cNvPr>
            <p:cNvSpPr/>
            <p:nvPr/>
          </p:nvSpPr>
          <p:spPr>
            <a:xfrm>
              <a:off x="1853845"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2342121"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B7AFB17-0843-1D4D-83C2-642E539FA68B}"/>
                </a:ext>
              </a:extLst>
            </p:cNvPr>
            <p:cNvSpPr/>
            <p:nvPr/>
          </p:nvSpPr>
          <p:spPr>
            <a:xfrm>
              <a:off x="1365569"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044F9E3-AF0A-DE4B-A994-D5ACAFEC2353}"/>
                </a:ext>
              </a:extLst>
            </p:cNvPr>
            <p:cNvSpPr/>
            <p:nvPr/>
          </p:nvSpPr>
          <p:spPr>
            <a:xfrm>
              <a:off x="877293"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1853845"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66A77B-A2F4-E44A-A1C4-EF2EDA31A7CF}"/>
                </a:ext>
              </a:extLst>
            </p:cNvPr>
            <p:cNvSpPr/>
            <p:nvPr/>
          </p:nvSpPr>
          <p:spPr>
            <a:xfrm>
              <a:off x="2342121"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1365569"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884079"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1371602"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3F613F7-1172-3849-84EE-2C4F2F3CBA8A}"/>
                </a:ext>
              </a:extLst>
            </p:cNvPr>
            <p:cNvSpPr/>
            <p:nvPr/>
          </p:nvSpPr>
          <p:spPr>
            <a:xfrm>
              <a:off x="1859125"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1B98501-D21B-6847-A364-A14346ED8C6C}"/>
                </a:ext>
              </a:extLst>
            </p:cNvPr>
            <p:cNvSpPr/>
            <p:nvPr/>
          </p:nvSpPr>
          <p:spPr>
            <a:xfrm>
              <a:off x="2346648"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4389E0A-CD77-144F-91BE-FABD4071592E}"/>
                </a:ext>
              </a:extLst>
            </p:cNvPr>
            <p:cNvSpPr/>
            <p:nvPr/>
          </p:nvSpPr>
          <p:spPr>
            <a:xfrm>
              <a:off x="877293"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764B5AC4-D435-A54A-BF25-8C376C8B44EA}"/>
                </a:ext>
              </a:extLst>
            </p:cNvPr>
            <p:cNvSpPr/>
            <p:nvPr/>
          </p:nvSpPr>
          <p:spPr>
            <a:xfrm>
              <a:off x="1364816"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1852339"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2339862"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a:extLst>
              <a:ext uri="{FF2B5EF4-FFF2-40B4-BE49-F238E27FC236}">
                <a16:creationId xmlns:a16="http://schemas.microsoft.com/office/drawing/2014/main" id="{3F0578C5-07F7-8743-AF27-AE13CAB56274}"/>
              </a:ext>
            </a:extLst>
          </p:cNvPr>
          <p:cNvCxnSpPr>
            <a:cxnSpLocks/>
            <a:stCxn id="25" idx="3"/>
            <a:endCxn id="210" idx="1"/>
          </p:cNvCxnSpPr>
          <p:nvPr/>
        </p:nvCxnSpPr>
        <p:spPr>
          <a:xfrm flipV="1">
            <a:off x="5730647" y="1965946"/>
            <a:ext cx="1239561" cy="17373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B778FD5F-6C54-A24A-81E8-B6B4E280E221}"/>
              </a:ext>
            </a:extLst>
          </p:cNvPr>
          <p:cNvCxnSpPr>
            <a:cxnSpLocks/>
            <a:stCxn id="25" idx="3"/>
            <a:endCxn id="236" idx="1"/>
          </p:cNvCxnSpPr>
          <p:nvPr/>
        </p:nvCxnSpPr>
        <p:spPr>
          <a:xfrm>
            <a:off x="5730647" y="3703325"/>
            <a:ext cx="1239562" cy="11875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9B0CED0F-5C1C-D24F-B0ED-3B4096DD7166}"/>
              </a:ext>
            </a:extLst>
          </p:cNvPr>
          <p:cNvGrpSpPr/>
          <p:nvPr/>
        </p:nvGrpSpPr>
        <p:grpSpPr>
          <a:xfrm>
            <a:off x="6970209" y="4073520"/>
            <a:ext cx="2525027" cy="1634697"/>
            <a:chOff x="5503916" y="4449264"/>
            <a:chExt cx="2525027" cy="1634697"/>
          </a:xfrm>
        </p:grpSpPr>
        <p:sp>
          <p:nvSpPr>
            <p:cNvPr id="236" name="Rectangle 235">
              <a:extLst>
                <a:ext uri="{FF2B5EF4-FFF2-40B4-BE49-F238E27FC236}">
                  <a16:creationId xmlns:a16="http://schemas.microsoft.com/office/drawing/2014/main" id="{3CC5DBB0-8453-154D-83EC-2FA42EAA1BA2}"/>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riangle 237">
              <a:extLst>
                <a:ext uri="{FF2B5EF4-FFF2-40B4-BE49-F238E27FC236}">
                  <a16:creationId xmlns:a16="http://schemas.microsoft.com/office/drawing/2014/main" id="{33482B3E-38DB-804B-BB43-26D31B960CF9}"/>
                </a:ext>
              </a:extLst>
            </p:cNvPr>
            <p:cNvSpPr/>
            <p:nvPr/>
          </p:nvSpPr>
          <p:spPr>
            <a:xfrm>
              <a:off x="5575625" y="5089922"/>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Oval 238">
              <a:extLst>
                <a:ext uri="{FF2B5EF4-FFF2-40B4-BE49-F238E27FC236}">
                  <a16:creationId xmlns:a16="http://schemas.microsoft.com/office/drawing/2014/main" id="{519DC60D-123D-4248-8EE6-495F430C9917}"/>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097F87A4-7ADA-D446-A098-7075E4091856}"/>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riangle 240">
              <a:extLst>
                <a:ext uri="{FF2B5EF4-FFF2-40B4-BE49-F238E27FC236}">
                  <a16:creationId xmlns:a16="http://schemas.microsoft.com/office/drawing/2014/main" id="{0BE3B999-7E85-4C42-AA79-71C1C994C02F}"/>
                </a:ext>
              </a:extLst>
            </p:cNvPr>
            <p:cNvSpPr/>
            <p:nvPr/>
          </p:nvSpPr>
          <p:spPr>
            <a:xfrm>
              <a:off x="6056361"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riangle 241">
              <a:extLst>
                <a:ext uri="{FF2B5EF4-FFF2-40B4-BE49-F238E27FC236}">
                  <a16:creationId xmlns:a16="http://schemas.microsoft.com/office/drawing/2014/main" id="{5D16F66A-F215-3745-B43C-45AE47B3BF5D}"/>
                </a:ext>
              </a:extLst>
            </p:cNvPr>
            <p:cNvSpPr/>
            <p:nvPr/>
          </p:nvSpPr>
          <p:spPr>
            <a:xfrm>
              <a:off x="7032913"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BA1D44AB-9FA1-2847-8215-5C394CD62A8B}"/>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0F47FE81-1B29-4641-9878-86F51A59C53F}"/>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riangle 244">
              <a:extLst>
                <a:ext uri="{FF2B5EF4-FFF2-40B4-BE49-F238E27FC236}">
                  <a16:creationId xmlns:a16="http://schemas.microsoft.com/office/drawing/2014/main" id="{644C7FFE-CC9C-DA4A-A66D-70CFB5BE1ED5}"/>
                </a:ext>
              </a:extLst>
            </p:cNvPr>
            <p:cNvSpPr/>
            <p:nvPr/>
          </p:nvSpPr>
          <p:spPr>
            <a:xfrm>
              <a:off x="6056361" y="557418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6FA9AE6B-71C3-9D42-9744-FED124AD593A}"/>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D3DB60B9-D242-144E-BE60-BCDEC74DA095}"/>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Triangle 253">
              <a:extLst>
                <a:ext uri="{FF2B5EF4-FFF2-40B4-BE49-F238E27FC236}">
                  <a16:creationId xmlns:a16="http://schemas.microsoft.com/office/drawing/2014/main" id="{047F6BA7-0B84-C746-8FAA-A11CE6FE7764}"/>
                </a:ext>
              </a:extLst>
            </p:cNvPr>
            <p:cNvSpPr/>
            <p:nvPr/>
          </p:nvSpPr>
          <p:spPr>
            <a:xfrm>
              <a:off x="6543884"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A36A597A-BE00-3946-97D7-69A205CAE4C6}"/>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Triangle 255">
              <a:extLst>
                <a:ext uri="{FF2B5EF4-FFF2-40B4-BE49-F238E27FC236}">
                  <a16:creationId xmlns:a16="http://schemas.microsoft.com/office/drawing/2014/main" id="{F8EF0C67-9F53-B74B-8EA8-D2F6CF169A2E}"/>
                </a:ext>
              </a:extLst>
            </p:cNvPr>
            <p:cNvSpPr/>
            <p:nvPr/>
          </p:nvSpPr>
          <p:spPr>
            <a:xfrm>
              <a:off x="7518930"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8" name="TextBox 257">
            <a:extLst>
              <a:ext uri="{FF2B5EF4-FFF2-40B4-BE49-F238E27FC236}">
                <a16:creationId xmlns:a16="http://schemas.microsoft.com/office/drawing/2014/main" id="{803BC9D6-1244-5543-8A63-6285B56DBA61}"/>
              </a:ext>
            </a:extLst>
          </p:cNvPr>
          <p:cNvSpPr txBox="1"/>
          <p:nvPr/>
        </p:nvSpPr>
        <p:spPr>
          <a:xfrm>
            <a:off x="7073112" y="3366443"/>
            <a:ext cx="2319225" cy="707886"/>
          </a:xfrm>
          <a:prstGeom prst="rect">
            <a:avLst/>
          </a:prstGeom>
          <a:noFill/>
        </p:spPr>
        <p:txBody>
          <a:bodyPr wrap="none" rtlCol="0">
            <a:spAutoFit/>
          </a:bodyPr>
          <a:lstStyle/>
          <a:p>
            <a:pPr algn="ctr"/>
            <a:r>
              <a:rPr lang="en-US" sz="2000" dirty="0"/>
              <a:t>Outcome Measured </a:t>
            </a:r>
          </a:p>
          <a:p>
            <a:pPr algn="ctr"/>
            <a:r>
              <a:rPr lang="en-US" sz="2000" dirty="0"/>
              <a:t>in Unexposed</a:t>
            </a:r>
          </a:p>
        </p:txBody>
      </p:sp>
      <p:sp>
        <p:nvSpPr>
          <p:cNvPr id="259" name="TextBox 258">
            <a:extLst>
              <a:ext uri="{FF2B5EF4-FFF2-40B4-BE49-F238E27FC236}">
                <a16:creationId xmlns:a16="http://schemas.microsoft.com/office/drawing/2014/main" id="{C3E4EB33-7E2C-304E-8A04-5192202BB89C}"/>
              </a:ext>
            </a:extLst>
          </p:cNvPr>
          <p:cNvSpPr txBox="1"/>
          <p:nvPr/>
        </p:nvSpPr>
        <p:spPr>
          <a:xfrm>
            <a:off x="3341254" y="1724530"/>
            <a:ext cx="2253759" cy="707886"/>
          </a:xfrm>
          <a:prstGeom prst="rect">
            <a:avLst/>
          </a:prstGeom>
          <a:noFill/>
        </p:spPr>
        <p:txBody>
          <a:bodyPr wrap="none" rtlCol="0">
            <a:spAutoFit/>
          </a:bodyPr>
          <a:lstStyle/>
          <a:p>
            <a:pPr algn="ctr"/>
            <a:r>
              <a:rPr lang="en-US" sz="2000" dirty="0"/>
              <a:t>Cohort Identified</a:t>
            </a:r>
          </a:p>
          <a:p>
            <a:pPr algn="ctr"/>
            <a:r>
              <a:rPr lang="en-US" sz="2000" dirty="0"/>
              <a:t>Exposure Measured</a:t>
            </a:r>
            <a:endParaRPr lang="en-US" dirty="0"/>
          </a:p>
        </p:txBody>
      </p: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287488" y="2017852"/>
            <a:ext cx="2396425" cy="400110"/>
          </a:xfrm>
          <a:prstGeom prst="rect">
            <a:avLst/>
          </a:prstGeom>
          <a:noFill/>
        </p:spPr>
        <p:txBody>
          <a:bodyPr wrap="none" rtlCol="0">
            <a:spAutoFit/>
          </a:bodyPr>
          <a:lstStyle/>
          <a:p>
            <a:pPr algn="ctr"/>
            <a:r>
              <a:rPr lang="en-US" sz="2000" dirty="0"/>
              <a:t>Exposure Occurrence</a:t>
            </a:r>
            <a:endParaRPr lang="en-US" dirty="0"/>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457406"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804F4106-576F-F947-B9AA-945A39FE037F}"/>
              </a:ext>
            </a:extLst>
          </p:cNvPr>
          <p:cNvGrpSpPr/>
          <p:nvPr/>
        </p:nvGrpSpPr>
        <p:grpSpPr>
          <a:xfrm>
            <a:off x="6970208" y="457198"/>
            <a:ext cx="2525027" cy="2298028"/>
            <a:chOff x="6948189" y="796859"/>
            <a:chExt cx="2525027" cy="2298028"/>
          </a:xfrm>
        </p:grpSpPr>
        <p:sp>
          <p:nvSpPr>
            <p:cNvPr id="205" name="Triangle 204">
              <a:extLst>
                <a:ext uri="{FF2B5EF4-FFF2-40B4-BE49-F238E27FC236}">
                  <a16:creationId xmlns:a16="http://schemas.microsoft.com/office/drawing/2014/main" id="{15B279FB-2C16-C341-A1E1-9C9F87BCC796}"/>
                </a:ext>
              </a:extLst>
            </p:cNvPr>
            <p:cNvSpPr/>
            <p:nvPr/>
          </p:nvSpPr>
          <p:spPr>
            <a:xfrm>
              <a:off x="7500634"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riangle 205">
              <a:extLst>
                <a:ext uri="{FF2B5EF4-FFF2-40B4-BE49-F238E27FC236}">
                  <a16:creationId xmlns:a16="http://schemas.microsoft.com/office/drawing/2014/main" id="{5C69BAC4-DDBD-2841-97E0-D306FC6428EF}"/>
                </a:ext>
              </a:extLst>
            </p:cNvPr>
            <p:cNvSpPr/>
            <p:nvPr/>
          </p:nvSpPr>
          <p:spPr>
            <a:xfrm>
              <a:off x="8477186"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488FB599-B9A0-4741-B157-F533FE3E505D}"/>
                </a:ext>
              </a:extLst>
            </p:cNvPr>
            <p:cNvSpPr/>
            <p:nvPr/>
          </p:nvSpPr>
          <p:spPr>
            <a:xfrm>
              <a:off x="7012358"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AB31733A-57E1-5D43-A0D3-509647940DB4}"/>
                </a:ext>
              </a:extLst>
            </p:cNvPr>
            <p:cNvSpPr/>
            <p:nvPr/>
          </p:nvSpPr>
          <p:spPr>
            <a:xfrm>
              <a:off x="8965462"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0879B93D-4679-F547-AE84-B7BD5C27BA3E}"/>
                </a:ext>
              </a:extLst>
            </p:cNvPr>
            <p:cNvSpPr/>
            <p:nvPr/>
          </p:nvSpPr>
          <p:spPr>
            <a:xfrm>
              <a:off x="7988910"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Triangle 210">
              <a:extLst>
                <a:ext uri="{FF2B5EF4-FFF2-40B4-BE49-F238E27FC236}">
                  <a16:creationId xmlns:a16="http://schemas.microsoft.com/office/drawing/2014/main" id="{563FAABA-EB64-554F-9CD0-9A7DBCF1AFB2}"/>
                </a:ext>
              </a:extLst>
            </p:cNvPr>
            <p:cNvSpPr/>
            <p:nvPr/>
          </p:nvSpPr>
          <p:spPr>
            <a:xfrm>
              <a:off x="7019897"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046030DC-EAEA-A240-B8A9-B74A273A0AF7}"/>
                </a:ext>
              </a:extLst>
            </p:cNvPr>
            <p:cNvSpPr/>
            <p:nvPr/>
          </p:nvSpPr>
          <p:spPr>
            <a:xfrm>
              <a:off x="7507420"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riangle 223">
              <a:extLst>
                <a:ext uri="{FF2B5EF4-FFF2-40B4-BE49-F238E27FC236}">
                  <a16:creationId xmlns:a16="http://schemas.microsoft.com/office/drawing/2014/main" id="{223B8A3C-EBFD-F747-B256-145690CB28D0}"/>
                </a:ext>
              </a:extLst>
            </p:cNvPr>
            <p:cNvSpPr/>
            <p:nvPr/>
          </p:nvSpPr>
          <p:spPr>
            <a:xfrm>
              <a:off x="7994943"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B8464313-5E55-D44C-ACDB-75866DD2032B}"/>
                </a:ext>
              </a:extLst>
            </p:cNvPr>
            <p:cNvSpPr/>
            <p:nvPr/>
          </p:nvSpPr>
          <p:spPr>
            <a:xfrm>
              <a:off x="8482466"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riangle 225">
              <a:extLst>
                <a:ext uri="{FF2B5EF4-FFF2-40B4-BE49-F238E27FC236}">
                  <a16:creationId xmlns:a16="http://schemas.microsoft.com/office/drawing/2014/main" id="{2F5A5B8E-DBED-5D49-9DD3-8ADDBA0DEAC0}"/>
                </a:ext>
              </a:extLst>
            </p:cNvPr>
            <p:cNvSpPr/>
            <p:nvPr/>
          </p:nvSpPr>
          <p:spPr>
            <a:xfrm>
              <a:off x="8969989"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FCEDF102-9A5E-1146-B602-AACC3BC7FCD6}"/>
                </a:ext>
              </a:extLst>
            </p:cNvPr>
            <p:cNvGrpSpPr/>
            <p:nvPr/>
          </p:nvGrpSpPr>
          <p:grpSpPr>
            <a:xfrm>
              <a:off x="6948189" y="796859"/>
              <a:ext cx="2525027" cy="2298028"/>
              <a:chOff x="6948189" y="796859"/>
              <a:chExt cx="2525027" cy="2298028"/>
            </a:xfrm>
          </p:grpSpPr>
          <p:sp>
            <p:nvSpPr>
              <p:cNvPr id="210" name="Rectangle 209">
                <a:extLst>
                  <a:ext uri="{FF2B5EF4-FFF2-40B4-BE49-F238E27FC236}">
                    <a16:creationId xmlns:a16="http://schemas.microsoft.com/office/drawing/2014/main" id="{244241B3-D509-D240-AEDA-D608420D9BD5}"/>
                  </a:ext>
                </a:extLst>
              </p:cNvPr>
              <p:cNvSpPr/>
              <p:nvPr/>
            </p:nvSpPr>
            <p:spPr>
              <a:xfrm>
                <a:off x="6948189" y="1516326"/>
                <a:ext cx="2525027" cy="157856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1CE5D71-714C-8647-B31D-430128765103}"/>
                  </a:ext>
                </a:extLst>
              </p:cNvPr>
              <p:cNvSpPr txBox="1"/>
              <p:nvPr/>
            </p:nvSpPr>
            <p:spPr>
              <a:xfrm>
                <a:off x="7029074" y="796859"/>
                <a:ext cx="2319225" cy="707886"/>
              </a:xfrm>
              <a:prstGeom prst="rect">
                <a:avLst/>
              </a:prstGeom>
              <a:noFill/>
            </p:spPr>
            <p:txBody>
              <a:bodyPr wrap="none" rtlCol="0">
                <a:spAutoFit/>
              </a:bodyPr>
              <a:lstStyle/>
              <a:p>
                <a:pPr algn="ctr"/>
                <a:r>
                  <a:rPr lang="en-US" sz="2000" dirty="0"/>
                  <a:t>Outcome Measured </a:t>
                </a:r>
              </a:p>
              <a:p>
                <a:pPr algn="ctr"/>
                <a:r>
                  <a:rPr lang="en-US" sz="2000" dirty="0"/>
                  <a:t>in Exposed</a:t>
                </a:r>
                <a:endParaRPr lang="en-US" dirty="0"/>
              </a:p>
            </p:txBody>
          </p:sp>
        </p:grpSp>
        <p:sp>
          <p:nvSpPr>
            <p:cNvPr id="298" name="Triangle 297">
              <a:extLst>
                <a:ext uri="{FF2B5EF4-FFF2-40B4-BE49-F238E27FC236}">
                  <a16:creationId xmlns:a16="http://schemas.microsoft.com/office/drawing/2014/main" id="{C9F345D0-4324-084B-A028-AE280E9F737C}"/>
                </a:ext>
              </a:extLst>
            </p:cNvPr>
            <p:cNvSpPr/>
            <p:nvPr/>
          </p:nvSpPr>
          <p:spPr>
            <a:xfrm>
              <a:off x="7499540" y="2572687"/>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A8EE88E3-FBCB-964B-ABC4-444F24A0447E}"/>
                </a:ext>
              </a:extLst>
            </p:cNvPr>
            <p:cNvSpPr/>
            <p:nvPr/>
          </p:nvSpPr>
          <p:spPr>
            <a:xfrm>
              <a:off x="7011264" y="25726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a:extLst>
              <a:ext uri="{FF2B5EF4-FFF2-40B4-BE49-F238E27FC236}">
                <a16:creationId xmlns:a16="http://schemas.microsoft.com/office/drawing/2014/main" id="{B4719840-8A64-0544-8868-0A54B27D394E}"/>
              </a:ext>
            </a:extLst>
          </p:cNvPr>
          <p:cNvSpPr txBox="1"/>
          <p:nvPr/>
        </p:nvSpPr>
        <p:spPr>
          <a:xfrm>
            <a:off x="294895" y="192505"/>
            <a:ext cx="2560637" cy="369332"/>
          </a:xfrm>
          <a:prstGeom prst="rect">
            <a:avLst/>
          </a:prstGeom>
          <a:noFill/>
        </p:spPr>
        <p:txBody>
          <a:bodyPr wrap="none" rtlCol="0">
            <a:spAutoFit/>
          </a:bodyPr>
          <a:lstStyle/>
          <a:p>
            <a:r>
              <a:rPr lang="en-US" dirty="0"/>
              <a:t>Basic cohort study design</a:t>
            </a:r>
          </a:p>
        </p:txBody>
      </p:sp>
      <p:sp>
        <p:nvSpPr>
          <p:cNvPr id="103" name="Rectangle 102">
            <a:extLst>
              <a:ext uri="{FF2B5EF4-FFF2-40B4-BE49-F238E27FC236}">
                <a16:creationId xmlns:a16="http://schemas.microsoft.com/office/drawing/2014/main" id="{54248597-152C-F14C-931E-C65C0E1BDB72}"/>
              </a:ext>
            </a:extLst>
          </p:cNvPr>
          <p:cNvSpPr/>
          <p:nvPr/>
        </p:nvSpPr>
        <p:spPr>
          <a:xfrm>
            <a:off x="10186341" y="169162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Incidence Proportion</a:t>
            </a:r>
          </a:p>
        </p:txBody>
      </p:sp>
      <p:cxnSp>
        <p:nvCxnSpPr>
          <p:cNvPr id="104" name="Straight Arrow Connector 103">
            <a:extLst>
              <a:ext uri="{FF2B5EF4-FFF2-40B4-BE49-F238E27FC236}">
                <a16:creationId xmlns:a16="http://schemas.microsoft.com/office/drawing/2014/main" id="{C5027A0F-B304-FC4C-9C03-2A2492987B66}"/>
              </a:ext>
            </a:extLst>
          </p:cNvPr>
          <p:cNvCxnSpPr>
            <a:cxnSpLocks/>
            <a:endCxn id="103" idx="1"/>
          </p:cNvCxnSpPr>
          <p:nvPr/>
        </p:nvCxnSpPr>
        <p:spPr>
          <a:xfrm flipV="1">
            <a:off x="9495235" y="1965945"/>
            <a:ext cx="69110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5467EDE8-40E7-2D46-9B25-255E9A84964D}"/>
              </a:ext>
            </a:extLst>
          </p:cNvPr>
          <p:cNvSpPr/>
          <p:nvPr/>
        </p:nvSpPr>
        <p:spPr>
          <a:xfrm>
            <a:off x="10186340" y="461481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Incidence Proportion</a:t>
            </a:r>
          </a:p>
        </p:txBody>
      </p:sp>
      <p:cxnSp>
        <p:nvCxnSpPr>
          <p:cNvPr id="106" name="Straight Arrow Connector 105">
            <a:extLst>
              <a:ext uri="{FF2B5EF4-FFF2-40B4-BE49-F238E27FC236}">
                <a16:creationId xmlns:a16="http://schemas.microsoft.com/office/drawing/2014/main" id="{15A1C2E7-BB96-CF4D-BA47-DC5268E6A747}"/>
              </a:ext>
            </a:extLst>
          </p:cNvPr>
          <p:cNvCxnSpPr>
            <a:cxnSpLocks/>
            <a:endCxn id="105" idx="1"/>
          </p:cNvCxnSpPr>
          <p:nvPr/>
        </p:nvCxnSpPr>
        <p:spPr>
          <a:xfrm flipV="1">
            <a:off x="9495236" y="4889135"/>
            <a:ext cx="691104" cy="1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4F91EE1E-D3D3-9F46-96DF-2479034B4F8F}"/>
              </a:ext>
            </a:extLst>
          </p:cNvPr>
          <p:cNvSpPr/>
          <p:nvPr/>
        </p:nvSpPr>
        <p:spPr>
          <a:xfrm>
            <a:off x="10186340" y="3027369"/>
            <a:ext cx="1545336" cy="91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Incidence Proportion</a:t>
            </a:r>
          </a:p>
        </p:txBody>
      </p:sp>
      <p:cxnSp>
        <p:nvCxnSpPr>
          <p:cNvPr id="108" name="Straight Arrow Connector 107">
            <a:extLst>
              <a:ext uri="{FF2B5EF4-FFF2-40B4-BE49-F238E27FC236}">
                <a16:creationId xmlns:a16="http://schemas.microsoft.com/office/drawing/2014/main" id="{17957E6F-2031-2A4D-B8A0-C4553B4E8E97}"/>
              </a:ext>
            </a:extLst>
          </p:cNvPr>
          <p:cNvCxnSpPr>
            <a:cxnSpLocks/>
            <a:stCxn id="103" idx="2"/>
            <a:endCxn id="107" idx="0"/>
          </p:cNvCxnSpPr>
          <p:nvPr/>
        </p:nvCxnSpPr>
        <p:spPr>
          <a:xfrm flipH="1">
            <a:off x="10959008" y="2240265"/>
            <a:ext cx="822" cy="787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B107A3DF-C8ED-E946-A5B7-2D5C192CDBAC}"/>
              </a:ext>
            </a:extLst>
          </p:cNvPr>
          <p:cNvCxnSpPr>
            <a:cxnSpLocks/>
            <a:stCxn id="105" idx="0"/>
            <a:endCxn id="107" idx="2"/>
          </p:cNvCxnSpPr>
          <p:nvPr/>
        </p:nvCxnSpPr>
        <p:spPr>
          <a:xfrm flipH="1" flipV="1">
            <a:off x="10959008" y="3941769"/>
            <a:ext cx="821" cy="6730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FE313BA0-0FB2-664C-9DAC-334C53A65E69}"/>
              </a:ext>
            </a:extLst>
          </p:cNvPr>
          <p:cNvSpPr/>
          <p:nvPr/>
        </p:nvSpPr>
        <p:spPr>
          <a:xfrm>
            <a:off x="60386" y="5278852"/>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Where:</a:t>
            </a:r>
          </a:p>
          <a:p>
            <a:r>
              <a:rPr lang="en-US" dirty="0"/>
              <a:t>Orange = Exposed</a:t>
            </a:r>
          </a:p>
          <a:p>
            <a:r>
              <a:rPr lang="en-US" dirty="0"/>
              <a:t>Blue = Unexposed</a:t>
            </a:r>
          </a:p>
          <a:p>
            <a:r>
              <a:rPr lang="en-US" dirty="0"/>
              <a:t>Circle = No Outcome</a:t>
            </a:r>
          </a:p>
          <a:p>
            <a:r>
              <a:rPr lang="en-US" dirty="0"/>
              <a:t>Triangle = Outcome</a:t>
            </a:r>
          </a:p>
        </p:txBody>
      </p:sp>
    </p:spTree>
    <p:extLst>
      <p:ext uri="{BB962C8B-B14F-4D97-AF65-F5344CB8AC3E}">
        <p14:creationId xmlns:p14="http://schemas.microsoft.com/office/powerpoint/2010/main" val="3877179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at risk</a:t>
            </a:r>
          </a:p>
        </p:txBody>
      </p:sp>
      <p:sp>
        <p:nvSpPr>
          <p:cNvPr id="3" name="Content Placeholder 2"/>
          <p:cNvSpPr>
            <a:spLocks noGrp="1"/>
          </p:cNvSpPr>
          <p:nvPr>
            <p:ph idx="1"/>
          </p:nvPr>
        </p:nvSpPr>
        <p:spPr/>
        <p:txBody>
          <a:bodyPr>
            <a:normAutofit/>
          </a:bodyPr>
          <a:lstStyle/>
          <a:p>
            <a:r>
              <a:rPr lang="en-US" dirty="0"/>
              <a:t>All members of the cohort should be </a:t>
            </a:r>
            <a:r>
              <a:rPr lang="en-US" i="1" dirty="0"/>
              <a:t>at risk of developing </a:t>
            </a:r>
            <a:r>
              <a:rPr lang="en-US" dirty="0"/>
              <a:t>the disease of interest.</a:t>
            </a:r>
          </a:p>
          <a:p>
            <a:r>
              <a:rPr lang="en-US" dirty="0"/>
              <a:t>Implies that all members should be </a:t>
            </a:r>
            <a:r>
              <a:rPr lang="en-US" i="1" dirty="0"/>
              <a:t>free of the disease </a:t>
            </a:r>
            <a:r>
              <a:rPr lang="en-US" dirty="0"/>
              <a:t>of interest at the outset of follow-up.</a:t>
            </a:r>
          </a:p>
        </p:txBody>
      </p:sp>
    </p:spTree>
    <p:extLst>
      <p:ext uri="{BB962C8B-B14F-4D97-AF65-F5344CB8AC3E}">
        <p14:creationId xmlns:p14="http://schemas.microsoft.com/office/powerpoint/2010/main" val="1266643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38E1-3CF4-8149-B177-57222FC4D156}"/>
              </a:ext>
            </a:extLst>
          </p:cNvPr>
          <p:cNvSpPr>
            <a:spLocks noGrp="1"/>
          </p:cNvSpPr>
          <p:nvPr>
            <p:ph type="title"/>
          </p:nvPr>
        </p:nvSpPr>
        <p:spPr/>
        <p:txBody>
          <a:bodyPr/>
          <a:lstStyle/>
          <a:p>
            <a:r>
              <a:rPr lang="en-US" dirty="0"/>
              <a:t>Types of cohorts</a:t>
            </a:r>
          </a:p>
        </p:txBody>
      </p:sp>
      <p:sp>
        <p:nvSpPr>
          <p:cNvPr id="3" name="Content Placeholder 2">
            <a:extLst>
              <a:ext uri="{FF2B5EF4-FFF2-40B4-BE49-F238E27FC236}">
                <a16:creationId xmlns:a16="http://schemas.microsoft.com/office/drawing/2014/main" id="{90D375BE-3587-6842-B000-3F3696DA889D}"/>
              </a:ext>
            </a:extLst>
          </p:cNvPr>
          <p:cNvSpPr>
            <a:spLocks noGrp="1"/>
          </p:cNvSpPr>
          <p:nvPr>
            <p:ph idx="1"/>
          </p:nvPr>
        </p:nvSpPr>
        <p:spPr/>
        <p:txBody>
          <a:bodyPr>
            <a:normAutofit fontScale="92500"/>
          </a:bodyPr>
          <a:lstStyle/>
          <a:p>
            <a:r>
              <a:rPr lang="en-US" dirty="0"/>
              <a:t>﻿When the exposure groups in a cohort study are defined at the start of follow-up, with no movement of individuals between exposure groups during the follow-up, the groups are sometimes called </a:t>
            </a:r>
            <a:r>
              <a:rPr lang="en-US" b="1" dirty="0"/>
              <a:t>fixed cohorts</a:t>
            </a:r>
            <a:r>
              <a:rPr lang="en-US" dirty="0"/>
              <a:t>.</a:t>
            </a:r>
          </a:p>
          <a:p>
            <a:r>
              <a:rPr lang="en-US" dirty="0"/>
              <a:t>﻿If no losses occur from a fixed cohort, the cohort satisfies the definition of a closed population and is often called a </a:t>
            </a:r>
            <a:r>
              <a:rPr lang="en-US" b="1" dirty="0"/>
              <a:t>closed cohort</a:t>
            </a:r>
            <a:r>
              <a:rPr lang="en-US" dirty="0"/>
              <a:t>.</a:t>
            </a:r>
          </a:p>
          <a:p>
            <a:r>
              <a:rPr lang="en-US" dirty="0"/>
              <a:t>﻿The terms open population or dynamic population describe a population in which the person-time experience can accrue from a changing roster of individuals. (Sometimes the term </a:t>
            </a:r>
            <a:r>
              <a:rPr lang="en-US" b="1" dirty="0"/>
              <a:t>open cohort </a:t>
            </a:r>
            <a:r>
              <a:rPr lang="en-US" dirty="0"/>
              <a:t>or </a:t>
            </a:r>
            <a:r>
              <a:rPr lang="en-US" b="1" dirty="0"/>
              <a:t>dynamic cohort </a:t>
            </a:r>
            <a:r>
              <a:rPr lang="en-US" dirty="0"/>
              <a:t>is used, but this usage conflicts with other usage in which a cohort is a fixed roster of individuals.)</a:t>
            </a:r>
          </a:p>
        </p:txBody>
      </p:sp>
      <p:sp>
        <p:nvSpPr>
          <p:cNvPr id="4" name="TextBox 3">
            <a:extLst>
              <a:ext uri="{FF2B5EF4-FFF2-40B4-BE49-F238E27FC236}">
                <a16:creationId xmlns:a16="http://schemas.microsoft.com/office/drawing/2014/main" id="{6D5A05D9-8014-BF4C-AF12-CD5EB763EB94}"/>
              </a:ext>
            </a:extLst>
          </p:cNvPr>
          <p:cNvSpPr txBox="1"/>
          <p:nvPr/>
        </p:nvSpPr>
        <p:spPr>
          <a:xfrm>
            <a:off x="0" y="6581001"/>
            <a:ext cx="11502190" cy="276999"/>
          </a:xfrm>
          <a:prstGeom prst="rect">
            <a:avLst/>
          </a:prstGeom>
          <a:noFill/>
        </p:spPr>
        <p:txBody>
          <a:bodyPr wrap="square" rtlCol="0">
            <a:spAutoFit/>
          </a:bodyPr>
          <a:lstStyle/>
          <a:p>
            <a:r>
              <a:rPr lang="en-US" sz="1200" dirty="0"/>
              <a:t>Source: Rothman, Kenneth J.; Greenland, Sander; Lash, Timothy L.. Modern Epidemiology (p. 101). </a:t>
            </a:r>
            <a:r>
              <a:rPr lang="en-US" sz="1200" dirty="0" err="1"/>
              <a:t>Lippincot</a:t>
            </a:r>
            <a:r>
              <a:rPr lang="en-US" sz="1200" dirty="0"/>
              <a:t> (Wolters Kluwer Health). Kindle Edition.</a:t>
            </a:r>
          </a:p>
        </p:txBody>
      </p:sp>
    </p:spTree>
    <p:extLst>
      <p:ext uri="{BB962C8B-B14F-4D97-AF65-F5344CB8AC3E}">
        <p14:creationId xmlns:p14="http://schemas.microsoft.com/office/powerpoint/2010/main" val="2019518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vs Dynamic Cohorts</a:t>
            </a:r>
          </a:p>
        </p:txBody>
      </p:sp>
      <p:sp>
        <p:nvSpPr>
          <p:cNvPr id="3" name="Content Placeholder 2"/>
          <p:cNvSpPr>
            <a:spLocks noGrp="1"/>
          </p:cNvSpPr>
          <p:nvPr>
            <p:ph idx="1"/>
          </p:nvPr>
        </p:nvSpPr>
        <p:spPr/>
        <p:txBody>
          <a:bodyPr>
            <a:normAutofit fontScale="55000" lnSpcReduction="20000"/>
          </a:bodyPr>
          <a:lstStyle/>
          <a:p>
            <a:pPr marL="228600" lvl="1">
              <a:spcBef>
                <a:spcPts val="1000"/>
              </a:spcBef>
            </a:pPr>
            <a:r>
              <a:rPr lang="en-US" sz="3200" dirty="0">
                <a:solidFill>
                  <a:schemeClr val="accent4">
                    <a:lumMod val="10000"/>
                  </a:schemeClr>
                </a:solidFill>
              </a:rPr>
              <a:t>Fixed cohort</a:t>
            </a:r>
          </a:p>
          <a:p>
            <a:pPr marL="685800" lvl="2">
              <a:spcBef>
                <a:spcPts val="1000"/>
              </a:spcBef>
            </a:pPr>
            <a:r>
              <a:rPr lang="en-US" sz="3200" dirty="0">
                <a:solidFill>
                  <a:schemeClr val="accent4">
                    <a:lumMod val="10000"/>
                  </a:schemeClr>
                </a:solidFill>
              </a:rPr>
              <a:t>Exposure groups defined at the beginning of study and there is no movement between exposure groups </a:t>
            </a:r>
          </a:p>
          <a:p>
            <a:pPr marL="228600" lvl="1">
              <a:spcBef>
                <a:spcPts val="1000"/>
              </a:spcBef>
            </a:pPr>
            <a:endParaRPr lang="en-US" sz="3200" dirty="0">
              <a:solidFill>
                <a:schemeClr val="accent4">
                  <a:lumMod val="10000"/>
                </a:schemeClr>
              </a:solidFill>
            </a:endParaRPr>
          </a:p>
          <a:p>
            <a:pPr marL="228600" lvl="1">
              <a:spcBef>
                <a:spcPts val="1000"/>
              </a:spcBef>
            </a:pPr>
            <a:r>
              <a:rPr lang="en-US" sz="3200" dirty="0">
                <a:solidFill>
                  <a:schemeClr val="accent4">
                    <a:lumMod val="10000"/>
                  </a:schemeClr>
                </a:solidFill>
              </a:rPr>
              <a:t>Closed cohort</a:t>
            </a:r>
          </a:p>
          <a:p>
            <a:pPr lvl="1"/>
            <a:r>
              <a:rPr lang="en-US" sz="3200" dirty="0">
                <a:solidFill>
                  <a:schemeClr val="accent4">
                    <a:lumMod val="10000"/>
                  </a:schemeClr>
                </a:solidFill>
              </a:rPr>
              <a:t>No one dies from another factor/cause during follow-up (competing risks)</a:t>
            </a:r>
          </a:p>
          <a:p>
            <a:pPr lvl="1"/>
            <a:endParaRPr lang="en-US" sz="3200" dirty="0">
              <a:solidFill>
                <a:schemeClr val="accent4">
                  <a:lumMod val="10000"/>
                </a:schemeClr>
              </a:solidFill>
            </a:endParaRPr>
          </a:p>
          <a:p>
            <a:pPr lvl="1"/>
            <a:r>
              <a:rPr lang="en-US" sz="3200" dirty="0">
                <a:solidFill>
                  <a:schemeClr val="accent4">
                    <a:lumMod val="10000"/>
                  </a:schemeClr>
                </a:solidFill>
              </a:rPr>
              <a:t>No one is lost to follow-up</a:t>
            </a:r>
          </a:p>
          <a:p>
            <a:pPr lvl="1"/>
            <a:endParaRPr lang="en-US" sz="3200" dirty="0">
              <a:solidFill>
                <a:schemeClr val="accent4">
                  <a:lumMod val="10000"/>
                </a:schemeClr>
              </a:solidFill>
            </a:endParaRPr>
          </a:p>
          <a:p>
            <a:pPr lvl="1"/>
            <a:r>
              <a:rPr lang="en-US" sz="3200" dirty="0">
                <a:solidFill>
                  <a:schemeClr val="accent4">
                    <a:lumMod val="10000"/>
                  </a:schemeClr>
                </a:solidFill>
              </a:rPr>
              <a:t>No one withdraws from the study</a:t>
            </a:r>
          </a:p>
          <a:p>
            <a:pPr lvl="1"/>
            <a:endParaRPr lang="en-US" sz="3200" dirty="0">
              <a:solidFill>
                <a:schemeClr val="accent4">
                  <a:lumMod val="10000"/>
                </a:schemeClr>
              </a:solidFill>
            </a:endParaRPr>
          </a:p>
          <a:p>
            <a:pPr lvl="1"/>
            <a:r>
              <a:rPr lang="en-US" sz="3200" dirty="0">
                <a:solidFill>
                  <a:schemeClr val="accent4">
                    <a:lumMod val="10000"/>
                  </a:schemeClr>
                </a:solidFill>
              </a:rPr>
              <a:t>Everybody is followed for the same time</a:t>
            </a:r>
          </a:p>
          <a:p>
            <a:pPr lvl="1"/>
            <a:endParaRPr lang="en-US" sz="3200" dirty="0">
              <a:solidFill>
                <a:schemeClr val="accent4">
                  <a:lumMod val="10000"/>
                </a:schemeClr>
              </a:solidFill>
            </a:endParaRPr>
          </a:p>
          <a:p>
            <a:r>
              <a:rPr lang="en-US" sz="3200" dirty="0"/>
              <a:t>Open/dynamic cohorts</a:t>
            </a:r>
          </a:p>
          <a:p>
            <a:pPr marL="685800" lvl="2">
              <a:spcBef>
                <a:spcPts val="1000"/>
              </a:spcBef>
            </a:pPr>
            <a:r>
              <a:rPr lang="en-US" sz="3200" dirty="0">
                <a:solidFill>
                  <a:schemeClr val="accent4">
                    <a:lumMod val="10000"/>
                  </a:schemeClr>
                </a:solidFill>
              </a:rPr>
              <a:t>Person-time accrues from a changing roster individuals</a:t>
            </a:r>
          </a:p>
          <a:p>
            <a:endParaRPr lang="en-US" dirty="0">
              <a:solidFill>
                <a:schemeClr val="accent4">
                  <a:lumMod val="10000"/>
                </a:schemeClr>
              </a:solidFill>
            </a:endParaRPr>
          </a:p>
          <a:p>
            <a:endParaRPr lang="en-US" dirty="0">
              <a:solidFill>
                <a:schemeClr val="accent4">
                  <a:lumMod val="10000"/>
                </a:schemeClr>
              </a:solidFill>
            </a:endParaRPr>
          </a:p>
          <a:p>
            <a:pPr marL="228600" lvl="1">
              <a:spcBef>
                <a:spcPts val="1000"/>
              </a:spcBef>
            </a:pPr>
            <a:endParaRPr lang="en-US" dirty="0">
              <a:solidFill>
                <a:schemeClr val="accent4">
                  <a:lumMod val="10000"/>
                </a:schemeClr>
              </a:solidFill>
            </a:endParaRPr>
          </a:p>
          <a:p>
            <a:pPr marL="228600" lvl="1">
              <a:spcBef>
                <a:spcPts val="1000"/>
              </a:spcBef>
            </a:pPr>
            <a:endParaRPr lang="en-US" dirty="0">
              <a:solidFill>
                <a:schemeClr val="accent4">
                  <a:lumMod val="10000"/>
                </a:schemeClr>
              </a:solidFill>
            </a:endParaRPr>
          </a:p>
          <a:p>
            <a:endParaRPr lang="en-US" dirty="0"/>
          </a:p>
        </p:txBody>
      </p:sp>
    </p:spTree>
    <p:extLst>
      <p:ext uri="{BB962C8B-B14F-4D97-AF65-F5344CB8AC3E}">
        <p14:creationId xmlns:p14="http://schemas.microsoft.com/office/powerpoint/2010/main" val="569296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8EA0CE98-2B49-4A18-AAFE-9B669861D3A4}"/>
</file>

<file path=customXml/itemProps2.xml><?xml version="1.0" encoding="utf-8"?>
<ds:datastoreItem xmlns:ds="http://schemas.openxmlformats.org/officeDocument/2006/customXml" ds:itemID="{5596772B-6428-43D4-9CDB-665913388599}"/>
</file>

<file path=customXml/itemProps3.xml><?xml version="1.0" encoding="utf-8"?>
<ds:datastoreItem xmlns:ds="http://schemas.openxmlformats.org/officeDocument/2006/customXml" ds:itemID="{5AE165F0-A684-4444-AAAF-049264811FEC}"/>
</file>

<file path=docProps/app.xml><?xml version="1.0" encoding="utf-8"?>
<Properties xmlns="http://schemas.openxmlformats.org/officeDocument/2006/extended-properties" xmlns:vt="http://schemas.openxmlformats.org/officeDocument/2006/docPropsVTypes">
  <TotalTime>11367</TotalTime>
  <Words>2769</Words>
  <Application>Microsoft Macintosh PowerPoint</Application>
  <PresentationFormat>Widescreen</PresentationFormat>
  <Paragraphs>316</Paragraphs>
  <Slides>29</Slides>
  <Notes>27</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Cohort Studies</vt:lpstr>
      <vt:lpstr>PowerPoint Presentation</vt:lpstr>
      <vt:lpstr>PowerPoint Presentation</vt:lpstr>
      <vt:lpstr>PowerPoint Presentation</vt:lpstr>
      <vt:lpstr>PowerPoint Presentation</vt:lpstr>
      <vt:lpstr>PowerPoint Presentation</vt:lpstr>
      <vt:lpstr>Population at risk</vt:lpstr>
      <vt:lpstr>Types of cohorts</vt:lpstr>
      <vt:lpstr>Fixed vs Dynamic Cohorts</vt:lpstr>
      <vt:lpstr>Cohort type and analysis of data</vt:lpstr>
      <vt:lpstr>PowerPoint Presentation</vt:lpstr>
      <vt:lpstr>PowerPoint Presentation</vt:lpstr>
      <vt:lpstr>Timing of Data Collection</vt:lpstr>
      <vt:lpstr>Retrospective Cohort vs Case control</vt:lpstr>
      <vt:lpstr>Categorizing exposure status</vt:lpstr>
      <vt:lpstr>Measurement of Exposure</vt:lpstr>
      <vt:lpstr>Dose and Time Considerations</vt:lpstr>
      <vt:lpstr>Assumptions about Time</vt:lpstr>
      <vt:lpstr>PowerPoint Presentation</vt:lpstr>
      <vt:lpstr>Picking a Comparison Group</vt:lpstr>
      <vt:lpstr>Comparison Group Types</vt:lpstr>
      <vt:lpstr>Internal Comparison Group</vt:lpstr>
      <vt:lpstr>External comparison cohort</vt:lpstr>
      <vt:lpstr>General Population</vt:lpstr>
      <vt:lpstr>Advantages of Cohort Design</vt:lpstr>
      <vt:lpstr>Challenges in Cohort Design</vt:lpstr>
      <vt:lpstr>Limitations of Cohort Design</vt:lpstr>
      <vt:lpstr>Disadvantages of Cohort Design</vt:lpstr>
      <vt:lpstr>Cohort Studies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Bias in Epidemiologic Studies</dc:title>
  <dc:creator>Cannell, Michael B</dc:creator>
  <cp:lastModifiedBy>Brad Cannell</cp:lastModifiedBy>
  <cp:revision>295</cp:revision>
  <dcterms:created xsi:type="dcterms:W3CDTF">2020-09-28T19:19:05Z</dcterms:created>
  <dcterms:modified xsi:type="dcterms:W3CDTF">2021-11-15T22:49:48Z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