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4.xml" ContentType="application/vnd.openxmlformats-officedocument.presentationml.slide+xml"/>
  <Override PartName="/ppt/slides/slide11.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2.xml" ContentType="application/vnd.openxmlformats-officedocument.presentationml.slideMaster+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slideLayouts/slideLayout29.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8.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3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36.xml" ContentType="application/vnd.openxmlformats-officedocument.presentationml.tags+xml"/>
  <Override PartName="/ppt/tags/tag39.xml" ContentType="application/vnd.openxmlformats-officedocument.presentationml.tags+xml"/>
  <Override PartName="/ppt/tags/tag1.xml" ContentType="application/vnd.openxmlformats-officedocument.presentationml.tags+xml"/>
  <Override PartName="/ppt/tags/tag35.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0.xml" ContentType="application/vnd.openxmlformats-officedocument.presentationml.tags+xml"/>
  <Override PartName="/ppt/tags/tag44.xml" ContentType="application/vnd.openxmlformats-officedocument.presentationml.tags+xml"/>
  <Override PartName="/ppt/tags/tag42.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45.xml" ContentType="application/vnd.openxmlformats-officedocument.presentationml.tags+xml"/>
  <Override PartName="/ppt/tags/tag43.xml" ContentType="application/vnd.openxmlformats-officedocument.presentationml.tags+xml"/>
  <Override PartName="/ppt/tags/tag41.xml" ContentType="application/vnd.openxmlformats-officedocument.presentationml.tags+xml"/>
  <Override PartName="/ppt/tags/tag2.xml" ContentType="application/vnd.openxmlformats-officedocument.presentationml.tags+xml"/>
  <Override PartName="/ppt/tags/tag4.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32.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34.xml" ContentType="application/vnd.openxmlformats-officedocument.presentationml.tags+xml"/>
  <Override PartName="/ppt/tags/tag5.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33.xml" ContentType="application/vnd.openxmlformats-officedocument.presentationml.tags+xml"/>
  <Override PartName="/ppt/tags/tag12.xml" ContentType="application/vnd.openxmlformats-officedocument.presentationml.tags+xml"/>
  <Override PartName="/ppt/tags/tag3.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9" r:id="rId2"/>
  </p:sldMasterIdLst>
  <p:notesMasterIdLst>
    <p:notesMasterId r:id="rId25"/>
  </p:notesMasterIdLst>
  <p:sldIdLst>
    <p:sldId id="256" r:id="rId3"/>
    <p:sldId id="257" r:id="rId4"/>
    <p:sldId id="317" r:id="rId5"/>
    <p:sldId id="337" r:id="rId6"/>
    <p:sldId id="336" r:id="rId7"/>
    <p:sldId id="333" r:id="rId8"/>
    <p:sldId id="339" r:id="rId9"/>
    <p:sldId id="318" r:id="rId10"/>
    <p:sldId id="323" r:id="rId11"/>
    <p:sldId id="324" r:id="rId12"/>
    <p:sldId id="343" r:id="rId13"/>
    <p:sldId id="345" r:id="rId14"/>
    <p:sldId id="332" r:id="rId15"/>
    <p:sldId id="344" r:id="rId16"/>
    <p:sldId id="346" r:id="rId17"/>
    <p:sldId id="342" r:id="rId18"/>
    <p:sldId id="348" r:id="rId19"/>
    <p:sldId id="349" r:id="rId20"/>
    <p:sldId id="340" r:id="rId21"/>
    <p:sldId id="351" r:id="rId22"/>
    <p:sldId id="350"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60736" autoAdjust="0"/>
  </p:normalViewPr>
  <p:slideViewPr>
    <p:cSldViewPr snapToGrid="0">
      <p:cViewPr varScale="1">
        <p:scale>
          <a:sx n="68" d="100"/>
          <a:sy n="68" d="100"/>
        </p:scale>
        <p:origin x="1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D3F1D-656F-4FE5-BE24-E4ED86E5F5AD}" type="datetimeFigureOut">
              <a:rPr lang="en-US" smtClean="0"/>
              <a:t>3/23/2020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4C475-650E-47AA-AD4F-8DFF2BCF6833}" type="slidenum">
              <a:rPr lang="en-US" smtClean="0"/>
              <a:t>‹#›</a:t>
            </a:fld>
            <a:endParaRPr lang="en-US" dirty="0"/>
          </a:p>
        </p:txBody>
      </p:sp>
    </p:spTree>
    <p:extLst>
      <p:ext uri="{BB962C8B-B14F-4D97-AF65-F5344CB8AC3E}">
        <p14:creationId xmlns:p14="http://schemas.microsoft.com/office/powerpoint/2010/main" val="266788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Module 10 </a:t>
            </a:r>
            <a:r>
              <a:rPr lang="en-US" dirty="0" smtClean="0"/>
              <a:t>cohort</a:t>
            </a:r>
            <a:r>
              <a:rPr lang="en-US" baseline="0" dirty="0" smtClean="0"/>
              <a:t> </a:t>
            </a:r>
            <a:r>
              <a:rPr lang="en-US" baseline="0" dirty="0" smtClean="0"/>
              <a:t>study II</a:t>
            </a:r>
            <a:r>
              <a:rPr lang="en-US" dirty="0" smtClean="0"/>
              <a:t>! </a:t>
            </a:r>
            <a:r>
              <a:rPr lang="en-US" baseline="0" dirty="0" smtClean="0"/>
              <a:t>we will continue to review most useful study design in observational studies, cohort study.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1</a:t>
            </a:fld>
            <a:endParaRPr lang="en-US" dirty="0"/>
          </a:p>
        </p:txBody>
      </p:sp>
    </p:spTree>
    <p:extLst>
      <p:ext uri="{BB962C8B-B14F-4D97-AF65-F5344CB8AC3E}">
        <p14:creationId xmlns:p14="http://schemas.microsoft.com/office/powerpoint/2010/main" val="2645624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Similarly, n</a:t>
            </a:r>
            <a:r>
              <a:rPr lang="en-US" dirty="0" smtClean="0"/>
              <a:t>on-Differential misclassification of the</a:t>
            </a:r>
            <a:r>
              <a:rPr lang="en-US" baseline="0" dirty="0" smtClean="0"/>
              <a:t> outcome</a:t>
            </a:r>
            <a:r>
              <a:rPr lang="en-US" dirty="0" smtClean="0"/>
              <a:t> tends to weaken</a:t>
            </a:r>
            <a:r>
              <a:rPr lang="en-US" baseline="0" dirty="0" smtClean="0"/>
              <a:t> the observed measure of association.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Differential misclassification of outcome </a:t>
            </a:r>
            <a:r>
              <a:rPr lang="en-US" baseline="0" dirty="0" smtClean="0"/>
              <a:t>can </a:t>
            </a:r>
            <a:r>
              <a:rPr lang="en-US" sz="1200" dirty="0" smtClean="0"/>
              <a:t>operate in both directions or in other words, it can weaken or strengthen the observed measure of the true association</a:t>
            </a:r>
            <a:r>
              <a:rPr lang="en-US" sz="1200" baseline="0" dirty="0" smtClean="0"/>
              <a:t> in cohort studies. </a:t>
            </a:r>
            <a:endParaRPr lang="en-US" dirty="0" smtClean="0"/>
          </a:p>
          <a:p>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10</a:t>
            </a:fld>
            <a:endParaRPr lang="en-US" dirty="0"/>
          </a:p>
        </p:txBody>
      </p:sp>
    </p:spTree>
    <p:extLst>
      <p:ext uri="{BB962C8B-B14F-4D97-AF65-F5344CB8AC3E}">
        <p14:creationId xmlns:p14="http://schemas.microsoft.com/office/powerpoint/2010/main" val="1376932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particular, misclassification</a:t>
            </a:r>
            <a:r>
              <a:rPr lang="en-US" baseline="0" dirty="0" smtClean="0"/>
              <a:t> of outcome is linked to detection bias or medical surveillance bias (S &amp;N textbook, p153), diagnostic bias and reporting bias.</a:t>
            </a:r>
          </a:p>
          <a:p>
            <a:r>
              <a:rPr lang="en-US" i="1" dirty="0" smtClean="0"/>
              <a:t>Detection Bias (Medical-Surveillance)</a:t>
            </a:r>
            <a:r>
              <a:rPr lang="en-US" i="0" baseline="0" dirty="0" smtClean="0"/>
              <a:t> may occur when e</a:t>
            </a:r>
            <a:r>
              <a:rPr lang="en-US" dirty="0" smtClean="0"/>
              <a:t>xposure groups are subjected to different surveillance for disease detection</a:t>
            </a:r>
          </a:p>
          <a:p>
            <a:r>
              <a:rPr lang="en-US" i="1" dirty="0" smtClean="0"/>
              <a:t>Diagnostic Bias</a:t>
            </a:r>
            <a:r>
              <a:rPr lang="en-US" i="0" baseline="0" dirty="0" smtClean="0"/>
              <a:t> may occur when d</a:t>
            </a:r>
            <a:r>
              <a:rPr lang="en-US" dirty="0" smtClean="0"/>
              <a:t>isease diagnosis is influenced by the clinician’s knowledge of the subject’s exposure status or the level of related variables</a:t>
            </a:r>
          </a:p>
          <a:p>
            <a:r>
              <a:rPr lang="en-US" i="1" dirty="0" smtClean="0"/>
              <a:t>Reporting Bias</a:t>
            </a:r>
            <a:r>
              <a:rPr lang="en-US" dirty="0" smtClean="0"/>
              <a:t>: The reporting of the disease status is different for the exposure groups</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11</a:t>
            </a:fld>
            <a:endParaRPr lang="en-US" dirty="0"/>
          </a:p>
        </p:txBody>
      </p:sp>
    </p:spTree>
    <p:extLst>
      <p:ext uri="{BB962C8B-B14F-4D97-AF65-F5344CB8AC3E}">
        <p14:creationId xmlns:p14="http://schemas.microsoft.com/office/powerpoint/2010/main" val="698899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valid study is equivalent to an “unbiased” study—a study that, based on its design, methods, and procedures, will produce (on average) overall results that are close to the truth.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recall screening test and definition</a:t>
            </a:r>
            <a:r>
              <a:rPr lang="en-US" sz="1200" kern="1200" baseline="0" dirty="0" smtClean="0">
                <a:solidFill>
                  <a:schemeClr val="tx1"/>
                </a:solidFill>
                <a:effectLst/>
                <a:latin typeface="+mn-lt"/>
                <a:ea typeface="+mn-ea"/>
                <a:cs typeface="+mn-cs"/>
              </a:rPr>
              <a:t> of Sensitivity and Specificity. </a:t>
            </a:r>
            <a:r>
              <a:rPr lang="en-US" sz="1200" kern="1200" dirty="0" smtClean="0">
                <a:solidFill>
                  <a:schemeClr val="tx1"/>
                </a:solidFill>
                <a:effectLst/>
                <a:latin typeface="+mn-lt"/>
                <a:ea typeface="+mn-ea"/>
                <a:cs typeface="+mn-cs"/>
              </a:rPr>
              <a:t>Sensitivity and specificity are defined as the two main components of validity.</a:t>
            </a:r>
            <a:r>
              <a:rPr lang="en-US" sz="1200" kern="1200" baseline="0" dirty="0" smtClean="0">
                <a:solidFill>
                  <a:schemeClr val="tx1"/>
                </a:solidFill>
                <a:effectLst/>
                <a:latin typeface="+mn-lt"/>
                <a:ea typeface="+mn-ea"/>
                <a:cs typeface="+mn-cs"/>
              </a:rPr>
              <a:t> Here, consider redefine sensitivity and specificity based on disease or outcome. </a:t>
            </a:r>
            <a:endParaRPr lang="en-US" sz="1200" u="none" kern="1200" baseline="0" dirty="0" smtClean="0">
              <a:solidFill>
                <a:schemeClr val="tx1"/>
              </a:solidFill>
              <a:effectLst/>
              <a:latin typeface="+mn-lt"/>
              <a:ea typeface="+mn-ea"/>
              <a:cs typeface="+mn-cs"/>
            </a:endParaRPr>
          </a:p>
          <a:p>
            <a:r>
              <a:rPr lang="en-US" b="0" dirty="0" smtClean="0"/>
              <a:t>Sensitivity (Se) is  the probability of correctly classifying those as “diseased” who are in fact diseased</a:t>
            </a:r>
          </a:p>
          <a:p>
            <a:r>
              <a:rPr lang="en-US" b="0" dirty="0" smtClean="0"/>
              <a:t>Specificity (Sp) is the probability of correctly classifying thos as “non-diseased” who are in fact non-diseased” </a:t>
            </a:r>
          </a:p>
          <a:p>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12</a:t>
            </a:fld>
            <a:endParaRPr lang="en-US" dirty="0"/>
          </a:p>
        </p:txBody>
      </p:sp>
    </p:spTree>
    <p:extLst>
      <p:ext uri="{BB962C8B-B14F-4D97-AF65-F5344CB8AC3E}">
        <p14:creationId xmlns:p14="http://schemas.microsoft.com/office/powerpoint/2010/main" val="248416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a:t>
            </a:r>
            <a:r>
              <a:rPr lang="en-US" baseline="0" dirty="0" smtClean="0"/>
              <a:t> at an example from S &amp; N textbook page </a:t>
            </a:r>
            <a:r>
              <a:rPr lang="en-US" baseline="0" dirty="0" smtClean="0"/>
              <a:t>172-173. </a:t>
            </a:r>
            <a:endParaRPr lang="en-US" baseline="0" dirty="0" smtClean="0"/>
          </a:p>
          <a:p>
            <a:r>
              <a:rPr lang="en-US" baseline="0" dirty="0" smtClean="0"/>
              <a:t>This example is from Mondul et al’s study on the examination of </a:t>
            </a:r>
            <a:r>
              <a:rPr lang="en-US" dirty="0" smtClean="0"/>
              <a:t>serum retinol (vitamin A) </a:t>
            </a:r>
            <a:r>
              <a:rPr lang="en-US" baseline="0" dirty="0" smtClean="0"/>
              <a:t>and prostate cancer. </a:t>
            </a:r>
          </a:p>
          <a:p>
            <a:r>
              <a:rPr lang="en-US" baseline="0" dirty="0" smtClean="0"/>
              <a:t>In this example, s</a:t>
            </a:r>
            <a:r>
              <a:rPr lang="en-US" dirty="0" smtClean="0"/>
              <a:t>tudy population was</a:t>
            </a:r>
            <a:r>
              <a:rPr lang="en-US" baseline="0" dirty="0" smtClean="0"/>
              <a:t> comprised of </a:t>
            </a:r>
            <a:r>
              <a:rPr lang="en-US" dirty="0" smtClean="0"/>
              <a:t>30,000 smoking men aged 50-69 at baseline.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t>
            </a:r>
            <a:r>
              <a:rPr lang="en-US" baseline="0" dirty="0" smtClean="0"/>
              <a:t>risk ratio of </a:t>
            </a:r>
            <a:r>
              <a:rPr lang="en-US" baseline="0" dirty="0" smtClean="0"/>
              <a:t>prostate cancer </a:t>
            </a:r>
            <a:r>
              <a:rPr lang="en-US" dirty="0" smtClean="0"/>
              <a:t>between the upper quintile of serum retinol levels and the lowest quintile was about 1.13 in the 3 year follow-up</a:t>
            </a:r>
            <a:r>
              <a:rPr lang="en-US" baseline="0" dirty="0" smtClean="0"/>
              <a:t> as shown in the slide.</a:t>
            </a:r>
            <a:endParaRPr lang="en-US" dirty="0" smtClean="0"/>
          </a:p>
        </p:txBody>
      </p:sp>
      <p:sp>
        <p:nvSpPr>
          <p:cNvPr id="4" name="Slide Number Placeholder 3"/>
          <p:cNvSpPr>
            <a:spLocks noGrp="1"/>
          </p:cNvSpPr>
          <p:nvPr>
            <p:ph type="sldNum" sz="quarter" idx="10"/>
          </p:nvPr>
        </p:nvSpPr>
        <p:spPr/>
        <p:txBody>
          <a:bodyPr/>
          <a:lstStyle/>
          <a:p>
            <a:fld id="{B044C475-650E-47AA-AD4F-8DFF2BCF6833}" type="slidenum">
              <a:rPr lang="en-US" smtClean="0"/>
              <a:t>13</a:t>
            </a:fld>
            <a:endParaRPr lang="en-US" dirty="0"/>
          </a:p>
        </p:txBody>
      </p:sp>
    </p:spTree>
    <p:extLst>
      <p:ext uri="{BB962C8B-B14F-4D97-AF65-F5344CB8AC3E}">
        <p14:creationId xmlns:p14="http://schemas.microsoft.com/office/powerpoint/2010/main" val="490475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table is the</a:t>
            </a:r>
            <a:r>
              <a:rPr lang="en-US" u="sng" baseline="0" dirty="0" smtClean="0"/>
              <a:t> modified </a:t>
            </a:r>
            <a:r>
              <a:rPr lang="en-US" baseline="0" dirty="0" smtClean="0"/>
              <a:t>version of what you saw in Module </a:t>
            </a:r>
            <a:r>
              <a:rPr lang="en-US" baseline="0" dirty="0" smtClean="0"/>
              <a:t>3B</a:t>
            </a:r>
            <a:r>
              <a:rPr lang="en-US" baseline="0" dirty="0" smtClean="0"/>
              <a:t>: calculation of biased estimated measure of association due to exposure.  Please check the cell labels. </a:t>
            </a:r>
          </a:p>
          <a:p>
            <a:r>
              <a:rPr lang="en-US" baseline="0" dirty="0" smtClean="0"/>
              <a:t>Followed by 2 x 2 table, I labelled Disease:Exposed group as A and Not Diseased: Exposed group as B. We will assume that disease status will be correctly classified with a sensitivity of 1.0 and a specificity of 1.0 under true classification. </a:t>
            </a:r>
          </a:p>
          <a:p>
            <a:r>
              <a:rPr lang="en-US" baseline="0" dirty="0" smtClean="0"/>
              <a:t>So the cell for Diseased in exposed group will be calculated based on A * sensitivity and B * (1-specificity) and so forth. </a:t>
            </a:r>
            <a:endParaRPr lang="en-US" dirty="0" smtClean="0"/>
          </a:p>
        </p:txBody>
      </p:sp>
      <p:sp>
        <p:nvSpPr>
          <p:cNvPr id="4" name="Slide Number Placeholder 3"/>
          <p:cNvSpPr>
            <a:spLocks noGrp="1"/>
          </p:cNvSpPr>
          <p:nvPr>
            <p:ph type="sldNum" sz="quarter" idx="10"/>
          </p:nvPr>
        </p:nvSpPr>
        <p:spPr/>
        <p:txBody>
          <a:bodyPr/>
          <a:lstStyle/>
          <a:p>
            <a:fld id="{92642205-50F4-4643-AC72-2E85EE02A33A}" type="slidenum">
              <a:rPr lang="en-US" smtClean="0"/>
              <a:t>14</a:t>
            </a:fld>
            <a:endParaRPr lang="en-US" dirty="0"/>
          </a:p>
        </p:txBody>
      </p:sp>
    </p:spTree>
    <p:extLst>
      <p:ext uri="{BB962C8B-B14F-4D97-AF65-F5344CB8AC3E}">
        <p14:creationId xmlns:p14="http://schemas.microsoft.com/office/powerpoint/2010/main" val="515076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for our example, when</a:t>
            </a:r>
            <a:r>
              <a:rPr lang="en-US" baseline="0" dirty="0" smtClean="0"/>
              <a:t> there was no misclassification bias related to our outcome, prostate cancer classification, we have Risk ratio of 1.13 between Quintile 5 in retinol A levels and quintile 1 in retinol A levels </a:t>
            </a:r>
          </a:p>
          <a:p>
            <a:r>
              <a:rPr lang="en-US" dirty="0" smtClean="0"/>
              <a:t>We</a:t>
            </a:r>
            <a:r>
              <a:rPr lang="en-US" baseline="0" dirty="0" smtClean="0"/>
              <a:t> can fill in ‘no cancer’ (or not diseased) cells (B, D) based on No of total persons from pervious table.  Now let’s work on misclassified cell information, a, b, c, and d. Total should not be changed assuming there is no loss of follow up. </a:t>
            </a:r>
          </a:p>
          <a:p>
            <a:r>
              <a:rPr lang="en-US" dirty="0" smtClean="0"/>
              <a:t>The question is about the</a:t>
            </a:r>
            <a:r>
              <a:rPr lang="en-US" baseline="0" dirty="0" smtClean="0"/>
              <a:t> sensitivity and specificity of ascertaining prostate cancer incidence based on serum prostate specific antigen (PSA &gt;= 4.0 ng/ml) levels.  </a:t>
            </a:r>
          </a:p>
          <a:p>
            <a:r>
              <a:rPr lang="en-US" baseline="0" dirty="0" smtClean="0"/>
              <a:t>Let’s assume followings: 1) sensitivity and specificity of PSA testing is about 0.70 and 0.90 respectively, and 2) these values influence the outcomes regardless of exposure levels (quintile 1 or quintile 5). </a:t>
            </a:r>
          </a:p>
          <a:p>
            <a:r>
              <a:rPr lang="en-US" baseline="0" dirty="0" smtClean="0"/>
              <a:t>As you already guessed, there may be non-differential misclassification because cancer cases and non-cancer participants (controls) will be affected both. </a:t>
            </a:r>
            <a:endParaRPr lang="en-US" dirty="0" smtClean="0"/>
          </a:p>
          <a:p>
            <a:endParaRPr lang="en-US" dirty="0" smtClean="0"/>
          </a:p>
          <a:p>
            <a:r>
              <a:rPr lang="en-US" dirty="0" smtClean="0"/>
              <a:t>Please</a:t>
            </a:r>
            <a:r>
              <a:rPr lang="en-US" baseline="0" dirty="0" smtClean="0"/>
              <a:t> try to fill in small a, b, c, and d on your own based on equations from the slide 14.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15</a:t>
            </a:fld>
            <a:endParaRPr lang="en-US" dirty="0"/>
          </a:p>
        </p:txBody>
      </p:sp>
    </p:spTree>
    <p:extLst>
      <p:ext uri="{BB962C8B-B14F-4D97-AF65-F5344CB8AC3E}">
        <p14:creationId xmlns:p14="http://schemas.microsoft.com/office/powerpoint/2010/main" val="1351474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a:t>
            </a:r>
            <a:r>
              <a:rPr lang="en-US" baseline="0" dirty="0" smtClean="0"/>
              <a:t> you able to correctly calculate all cells? The calculated risk ratio is 1.00, which is underestimated value in comparison with 1.13. Thus, non differential misclassification here push the true risk ratio toward the null as we expected. </a:t>
            </a:r>
            <a:endParaRPr lang="en-US" dirty="0" smtClean="0"/>
          </a:p>
          <a:p>
            <a:pPr algn="l"/>
            <a:endParaRPr lang="en-US" dirty="0"/>
          </a:p>
        </p:txBody>
      </p:sp>
      <p:sp>
        <p:nvSpPr>
          <p:cNvPr id="4" name="Slide Number Placeholder 3"/>
          <p:cNvSpPr>
            <a:spLocks noGrp="1"/>
          </p:cNvSpPr>
          <p:nvPr>
            <p:ph type="sldNum" sz="quarter" idx="10"/>
          </p:nvPr>
        </p:nvSpPr>
        <p:spPr/>
        <p:txBody>
          <a:bodyPr/>
          <a:lstStyle/>
          <a:p>
            <a:fld id="{92642205-50F4-4643-AC72-2E85EE02A33A}" type="slidenum">
              <a:rPr lang="en-US" smtClean="0"/>
              <a:t>16</a:t>
            </a:fld>
            <a:endParaRPr lang="en-US" dirty="0"/>
          </a:p>
        </p:txBody>
      </p:sp>
    </p:spTree>
    <p:extLst>
      <p:ext uri="{BB962C8B-B14F-4D97-AF65-F5344CB8AC3E}">
        <p14:creationId xmlns:p14="http://schemas.microsoft.com/office/powerpoint/2010/main" val="3874262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Let’s do another simple exercise.</a:t>
            </a:r>
            <a:r>
              <a:rPr lang="en-US" b="0" baseline="0" dirty="0" smtClean="0"/>
              <a:t> Consider we are examining the oral contraceptive use and kidney disease incidence. The kidney disease diagnosis is based on estimated </a:t>
            </a:r>
            <a:r>
              <a:rPr lang="en-US" b="0" dirty="0" smtClean="0"/>
              <a:t>Glomerular filtration rate, but the diagnostic</a:t>
            </a:r>
            <a:r>
              <a:rPr lang="en-US" b="0" baseline="0" dirty="0" smtClean="0"/>
              <a:t> test is not perfect. Sensitivity and specificity of this test is assumed as 0.80 and 0.90. Please use these numbers to calculated misclassified risk ratio. </a:t>
            </a:r>
            <a:endParaRPr lang="en-US" b="0" baseline="0" dirty="0" smtClean="0"/>
          </a:p>
          <a:p>
            <a:r>
              <a:rPr lang="en-US" b="0" baseline="0" dirty="0" smtClean="0"/>
              <a:t>Please take a moment to fill in four cells.</a:t>
            </a:r>
            <a:endParaRPr lang="en-US" b="0" baseline="0" dirty="0" smtClean="0"/>
          </a:p>
        </p:txBody>
      </p:sp>
      <p:sp>
        <p:nvSpPr>
          <p:cNvPr id="4" name="Slide Number Placeholder 3"/>
          <p:cNvSpPr>
            <a:spLocks noGrp="1"/>
          </p:cNvSpPr>
          <p:nvPr>
            <p:ph type="sldNum" sz="quarter" idx="10"/>
          </p:nvPr>
        </p:nvSpPr>
        <p:spPr/>
        <p:txBody>
          <a:bodyPr/>
          <a:lstStyle/>
          <a:p>
            <a:fld id="{92642205-50F4-4643-AC72-2E85EE02A33A}" type="slidenum">
              <a:rPr lang="en-US" smtClean="0"/>
              <a:t>17</a:t>
            </a:fld>
            <a:endParaRPr lang="en-US" dirty="0"/>
          </a:p>
        </p:txBody>
      </p:sp>
    </p:spTree>
    <p:extLst>
      <p:ext uri="{BB962C8B-B14F-4D97-AF65-F5344CB8AC3E}">
        <p14:creationId xmlns:p14="http://schemas.microsoft.com/office/powerpoint/2010/main" val="1724507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a:t>
            </a:r>
            <a:r>
              <a:rPr lang="en-US" baseline="0" dirty="0" smtClean="0"/>
              <a:t> you able to correctly calculate all cells?</a:t>
            </a:r>
          </a:p>
          <a:p>
            <a:r>
              <a:rPr lang="en-US" baseline="0" dirty="0" smtClean="0"/>
              <a:t>The calculated risk ratio is 1.58 which is underestimated value in comparison with true RR of 2.0. Thus, non differential misclassification here push the true risk ratio toward the null as we expected. </a:t>
            </a:r>
            <a:endParaRPr lang="en-US" dirty="0" smtClean="0"/>
          </a:p>
        </p:txBody>
      </p:sp>
      <p:sp>
        <p:nvSpPr>
          <p:cNvPr id="4" name="Slide Number Placeholder 3"/>
          <p:cNvSpPr>
            <a:spLocks noGrp="1"/>
          </p:cNvSpPr>
          <p:nvPr>
            <p:ph type="sldNum" sz="quarter" idx="10"/>
          </p:nvPr>
        </p:nvSpPr>
        <p:spPr/>
        <p:txBody>
          <a:bodyPr/>
          <a:lstStyle/>
          <a:p>
            <a:fld id="{92642205-50F4-4643-AC72-2E85EE02A33A}" type="slidenum">
              <a:rPr lang="en-US" smtClean="0"/>
              <a:t>18</a:t>
            </a:fld>
            <a:endParaRPr lang="en-US" dirty="0"/>
          </a:p>
        </p:txBody>
      </p:sp>
    </p:spTree>
    <p:extLst>
      <p:ext uri="{BB962C8B-B14F-4D97-AF65-F5344CB8AC3E}">
        <p14:creationId xmlns:p14="http://schemas.microsoft.com/office/powerpoint/2010/main" val="3489719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Outcome (e.g., disease) identification bias may occur in both case-control and cohort studies. This bias may result from either differential or nondifferential misclassification of disease status, which in turn may be due to an imperfect definition of the outcome or to errors at the data collection stage.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observer</a:t>
            </a:r>
            <a:r>
              <a:rPr lang="en-US" sz="1200" kern="1200" baseline="0" dirty="0" smtClean="0">
                <a:solidFill>
                  <a:schemeClr val="tx1"/>
                </a:solidFill>
                <a:effectLst/>
                <a:latin typeface="+mn-lt"/>
                <a:ea typeface="+mn-ea"/>
                <a:cs typeface="+mn-cs"/>
              </a:rPr>
              <a:t> bias is more prevalence in a cohort study because </a:t>
            </a:r>
            <a:r>
              <a:rPr lang="en-US" sz="1200" kern="1200" dirty="0" smtClean="0">
                <a:solidFill>
                  <a:schemeClr val="tx1"/>
                </a:solidFill>
                <a:effectLst/>
                <a:latin typeface="+mn-lt"/>
                <a:ea typeface="+mn-ea"/>
                <a:cs typeface="+mn-cs"/>
              </a:rPr>
              <a:t>the decision as to whether the outcome is present may be affected by knowledge of the exposure status of the study participant. This may happen particularly when the outcome is “soft,” such as, for example, when reporting migraine episodes or psychiatric symptoms.  There</a:t>
            </a:r>
            <a:r>
              <a:rPr lang="en-US" sz="1200" kern="1200" baseline="0" dirty="0" smtClean="0">
                <a:solidFill>
                  <a:schemeClr val="tx1"/>
                </a:solidFill>
                <a:effectLst/>
                <a:latin typeface="+mn-lt"/>
                <a:ea typeface="+mn-ea"/>
                <a:cs typeface="+mn-cs"/>
              </a:rPr>
              <a:t> a couple of methods such as masking and use of multiple observers for outcome have been used in epidemiologic studies.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75C3816-5633-4C15-A8ED-C273842F834F}" type="slidenum">
              <a:rPr lang="en-US" smtClean="0"/>
              <a:t>19</a:t>
            </a:fld>
            <a:endParaRPr lang="en-US" dirty="0"/>
          </a:p>
        </p:txBody>
      </p:sp>
    </p:spTree>
    <p:extLst>
      <p:ext uri="{BB962C8B-B14F-4D97-AF65-F5344CB8AC3E}">
        <p14:creationId xmlns:p14="http://schemas.microsoft.com/office/powerpoint/2010/main" val="318691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we will review potential</a:t>
            </a:r>
            <a:r>
              <a:rPr lang="en-US" baseline="0" dirty="0" smtClean="0"/>
              <a:t> selection biases and information biases occurring in prospective and retrospective cohort studies.  In addition, I will briefly summarize the disadvantages of retrospective cohort study. Please refer to Module 9 on detailed information on measures of associations.</a:t>
            </a:r>
            <a:endParaRPr lang="en-US" dirty="0" smtClean="0"/>
          </a:p>
          <a:p>
            <a:endParaRPr lang="en-US" dirty="0" smtClean="0"/>
          </a:p>
          <a:p>
            <a:r>
              <a:rPr lang="en-US" dirty="0" smtClean="0"/>
              <a:t>Reference: Euser et al. Cohort studies: prospective versus retrospective.  Nephron Clin Pract 2009;113:c214-c217</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2</a:t>
            </a:fld>
            <a:endParaRPr lang="en-US" dirty="0"/>
          </a:p>
        </p:txBody>
      </p:sp>
    </p:spTree>
    <p:extLst>
      <p:ext uri="{BB962C8B-B14F-4D97-AF65-F5344CB8AC3E}">
        <p14:creationId xmlns:p14="http://schemas.microsoft.com/office/powerpoint/2010/main" val="1836300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cohort study, the detection bias</a:t>
            </a:r>
            <a:r>
              <a:rPr lang="en-US" sz="1200" kern="1200" baseline="0" dirty="0" smtClean="0">
                <a:solidFill>
                  <a:schemeClr val="tx1"/>
                </a:solidFill>
                <a:effectLst/>
                <a:latin typeface="+mn-lt"/>
                <a:ea typeface="+mn-ea"/>
                <a:cs typeface="+mn-cs"/>
              </a:rPr>
              <a:t> is likely to occur. </a:t>
            </a:r>
            <a:r>
              <a:rPr lang="en-US" dirty="0" smtClean="0"/>
              <a:t>Detection bias can either cause an overestimate or underestimate of measure</a:t>
            </a:r>
            <a:r>
              <a:rPr lang="en-US" baseline="0" dirty="0" smtClean="0"/>
              <a:t> of association. </a:t>
            </a:r>
            <a:r>
              <a:rPr lang="en-US" sz="1200" kern="1200" baseline="0" dirty="0" smtClean="0">
                <a:solidFill>
                  <a:schemeClr val="tx1"/>
                </a:solidFill>
                <a:effectLst/>
                <a:latin typeface="+mn-lt"/>
                <a:ea typeface="+mn-ea"/>
                <a:cs typeface="+mn-cs"/>
              </a:rPr>
              <a:t>Among exposed participants, it may </a:t>
            </a:r>
            <a:r>
              <a:rPr lang="en-US" sz="1200" kern="1200" dirty="0" smtClean="0">
                <a:solidFill>
                  <a:schemeClr val="tx1"/>
                </a:solidFill>
                <a:effectLst/>
                <a:latin typeface="+mn-lt"/>
                <a:ea typeface="+mn-ea"/>
                <a:cs typeface="+mn-cs"/>
              </a:rPr>
              <a:t>leads to frequent and thorough checkups and the outcome is more likely to be diagnosed during the frequent medical encounters resulting from the need to monitor the “exposure.”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Depending on the study design, medical surveillance bias can be regarded as a type of either selection bias or information bias.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 cohort study, medical surveillance bias may be akin to information bias if, for example, the exposed individuals undergo a more thorough examination than the unexposed individuals.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example, </a:t>
            </a:r>
            <a:r>
              <a:rPr lang="en-US" dirty="0" smtClean="0"/>
              <a:t>Dusingie et al. examined</a:t>
            </a:r>
            <a:r>
              <a:rPr lang="en-US" baseline="0" dirty="0" smtClean="0"/>
              <a:t> a number of risk factors and </a:t>
            </a:r>
            <a:r>
              <a:rPr lang="en-US" dirty="0" smtClean="0"/>
              <a:t>risks of basal cell or squamous cell cancer in a</a:t>
            </a:r>
            <a:r>
              <a:rPr lang="en-US" baseline="0" dirty="0" smtClean="0"/>
              <a:t>  prospective study of skin cancer. The authors </a:t>
            </a:r>
            <a:r>
              <a:rPr lang="en-US" dirty="0" smtClean="0"/>
              <a:t>found that current smokers had significantly lower risks (HR = 0.6, 95%Ci 0.4-0.9) of basal cell carcinoma, but higher risks (2.3, 95%CI 1.5-3.6) of squamous cell carcinoma. Former smokers had similar risks for each cancer as did never smokers. When the</a:t>
            </a:r>
            <a:r>
              <a:rPr lang="en-US" baseline="0" dirty="0" smtClean="0"/>
              <a:t> authors </a:t>
            </a:r>
            <a:r>
              <a:rPr lang="en-US" dirty="0" smtClean="0"/>
              <a:t>looked more closely the results,</a:t>
            </a:r>
            <a:r>
              <a:rPr lang="en-US" baseline="0" dirty="0" smtClean="0"/>
              <a:t> they found </a:t>
            </a:r>
            <a:r>
              <a:rPr lang="en-US" dirty="0" smtClean="0"/>
              <a:t>that current smokers had had fewer skin examinations and procedures than never smokers</a:t>
            </a:r>
            <a:r>
              <a:rPr lang="en-US" baseline="0" dirty="0" smtClean="0"/>
              <a:t> suggestion detection bias played a role in producing biased risk estimate in this study.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dirty="0" smtClean="0"/>
              <a:t>Reference: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Dusingize JC1, Olsen CM1, Pandeya NP2, Subramaniam P3, Thompson BS2, Neale RE2, Green AC4, Whiteman DC5; QSkin Study.  Cigarette Smoking and the Risks of Basal Cell Carcinoma and Squamous Cell Carcinoma. J Invest Dermatol. 2017 Aug;137(8):1700-1708. doi: 10.1016/j.jid.2017.03.027. Epub 2017 Apr 13. PMID: 28414022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75C3816-5633-4C15-A8ED-C273842F834F}" type="slidenum">
              <a:rPr lang="en-US" smtClean="0"/>
              <a:t>20</a:t>
            </a:fld>
            <a:endParaRPr lang="en-US" dirty="0"/>
          </a:p>
        </p:txBody>
      </p:sp>
    </p:spTree>
    <p:extLst>
      <p:ext uri="{BB962C8B-B14F-4D97-AF65-F5344CB8AC3E}">
        <p14:creationId xmlns:p14="http://schemas.microsoft.com/office/powerpoint/2010/main" val="1636564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a:t>
            </a:r>
            <a:r>
              <a:rPr lang="en-US" baseline="0" dirty="0" smtClean="0"/>
              <a:t>, we have reviewed biases that may occur in cohort study. I would like to add a few more words on retrospective cohort study before we finish this module.</a:t>
            </a:r>
            <a:endParaRPr lang="en-US" dirty="0" smtClean="0"/>
          </a:p>
          <a:p>
            <a:r>
              <a:rPr lang="en-US" dirty="0" smtClean="0"/>
              <a:t> In</a:t>
            </a:r>
            <a:r>
              <a:rPr lang="en-US" baseline="0" dirty="0" smtClean="0"/>
              <a:t> module 9, we mainly focused on strengths and limitations of prospective studies. Will the retrospective study design have same strength and limitations as prospective cohort study? </a:t>
            </a:r>
          </a:p>
          <a:p>
            <a:r>
              <a:rPr lang="en-US" dirty="0" smtClean="0"/>
              <a:t>As with prospective cohort studies, they are not good for very rare diseases. If investigators use records that were not originally designed for the study, and were</a:t>
            </a:r>
            <a:r>
              <a:rPr lang="en-US" baseline="0" dirty="0" smtClean="0"/>
              <a:t> not quality controlled,</a:t>
            </a:r>
            <a:r>
              <a:rPr lang="en-US" dirty="0" smtClean="0"/>
              <a:t> the available data may be of poor quality.  Again since the study was not designed</a:t>
            </a:r>
            <a:r>
              <a:rPr lang="en-US" baseline="0" dirty="0" smtClean="0"/>
              <a:t> to collect exposure and other confounders at baseline, rather information was set as baseline from future,</a:t>
            </a:r>
            <a:r>
              <a:rPr lang="en-US" dirty="0" smtClean="0"/>
              <a:t> missing data on potential confounding factors is</a:t>
            </a:r>
            <a:r>
              <a:rPr lang="en-US" baseline="0" dirty="0" smtClean="0"/>
              <a:t> more likely than a prospective cohort study </a:t>
            </a:r>
            <a:r>
              <a:rPr lang="en-US" dirty="0" smtClean="0"/>
              <a:t>if the data was recorded in the past. Further, it may be difficult to identify an appropriate exposed cohort and an appropriate comparison group</a:t>
            </a:r>
            <a:r>
              <a:rPr lang="en-US" baseline="0" dirty="0" smtClean="0"/>
              <a:t> since we are starting at present time.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Differential losses to follow up may occur</a:t>
            </a:r>
            <a:r>
              <a:rPr lang="en-US" baseline="0" dirty="0" smtClean="0"/>
              <a:t> in</a:t>
            </a:r>
            <a:r>
              <a:rPr lang="en-US" dirty="0" smtClean="0"/>
              <a:t> retrospective cohort studies</a:t>
            </a:r>
          </a:p>
          <a:p>
            <a:endParaRPr lang="en-US" dirty="0" smtClean="0"/>
          </a:p>
          <a:p>
            <a:r>
              <a:rPr lang="en-US" dirty="0" smtClean="0"/>
              <a:t>Reference: Euser Am, Zoccali C, Jager KJ, Dekker</a:t>
            </a:r>
            <a:r>
              <a:rPr lang="en-US" baseline="0" dirty="0" smtClean="0"/>
              <a:t> FW. Cohort studies: prospective versus retrospective. Nephron Clin Pract 2009;113:c214-7. PMID: 19690438</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21</a:t>
            </a:fld>
            <a:endParaRPr lang="en-US" dirty="0"/>
          </a:p>
        </p:txBody>
      </p:sp>
    </p:spTree>
    <p:extLst>
      <p:ext uri="{BB962C8B-B14F-4D97-AF65-F5344CB8AC3E}">
        <p14:creationId xmlns:p14="http://schemas.microsoft.com/office/powerpoint/2010/main" val="316712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642205-50F4-4643-AC72-2E85EE02A33A}" type="slidenum">
              <a:rPr lang="en-US" smtClean="0"/>
              <a:t>22</a:t>
            </a:fld>
            <a:endParaRPr lang="en-US" dirty="0"/>
          </a:p>
        </p:txBody>
      </p:sp>
    </p:spTree>
    <p:extLst>
      <p:ext uri="{BB962C8B-B14F-4D97-AF65-F5344CB8AC3E}">
        <p14:creationId xmlns:p14="http://schemas.microsoft.com/office/powerpoint/2010/main" val="28254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Chap 4 in our textbook explains</a:t>
            </a:r>
            <a:r>
              <a:rPr lang="en-US" baseline="0" dirty="0" smtClean="0"/>
              <a:t> selection bias and information bias very well. Please refer to Module </a:t>
            </a:r>
            <a:r>
              <a:rPr lang="en-US" baseline="0" dirty="0" smtClean="0"/>
              <a:t>3 Bias </a:t>
            </a:r>
            <a:r>
              <a:rPr lang="en-US" baseline="0" dirty="0" smtClean="0"/>
              <a:t>to see for the information on some biases.  </a:t>
            </a:r>
          </a:p>
          <a:p>
            <a:endParaRPr lang="en-US" baseline="0" dirty="0" smtClean="0"/>
          </a:p>
          <a:p>
            <a:r>
              <a:rPr lang="en-US" baseline="0" dirty="0" smtClean="0"/>
              <a:t>Most prospective cohort studies published their study rationale, study design and methodologies of selecting cohort and measurement protocols. Based on rigorous study protocols, investigators aimed to identify correct exposure group and comparison groups if they recruit two study groups based on exposure or to recruit cohorts with apparently healthy and no exposure history.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Selection bias can occur when factors that affect participation influence the relationship between exposure and disease differently for those who participate as compared to those in the target population. However, we do not know the relationship between exposure and outcomes of interest among NON-participants is not generally known. Thus the presence of selection bias is usually inferred: selected participants will differ from non participants in certain situation.  </a:t>
            </a:r>
          </a:p>
          <a:p>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There are some common selection biases noted in cohort study. Those are healthy worker effect, self-selection bias and loss to follow-up bias. </a:t>
            </a:r>
            <a:r>
              <a:rPr lang="en-US" baseline="0" dirty="0" smtClean="0"/>
              <a:t>In cohort studies</a:t>
            </a:r>
            <a:r>
              <a:rPr lang="en-US" dirty="0" smtClean="0"/>
              <a:t>, the most common selection</a:t>
            </a:r>
            <a:r>
              <a:rPr lang="en-US" baseline="0" dirty="0" smtClean="0"/>
              <a:t> bias is loss-to-follow up bias. It refer to differential loss to follow up and when it occur, bias will threaten the validity of study outcome. </a:t>
            </a:r>
            <a:r>
              <a:rPr lang="en-US" sz="1200" b="0" i="0" u="none" strike="noStrike" kern="1200" baseline="0" dirty="0" smtClean="0">
                <a:solidFill>
                  <a:schemeClr val="tx1"/>
                </a:solidFill>
                <a:latin typeface="+mn-lt"/>
                <a:ea typeface="+mn-ea"/>
                <a:cs typeface="+mn-cs"/>
              </a:rPr>
              <a:t>Comparison group serves to provide an estimate of what the disease incidence would have been in the exposed group if the exposure have been </a:t>
            </a:r>
            <a:r>
              <a:rPr lang="en-US" sz="1200" b="0" i="0" u="sng" strike="noStrike" kern="1200" baseline="0" dirty="0" smtClean="0">
                <a:solidFill>
                  <a:schemeClr val="tx1"/>
                </a:solidFill>
                <a:latin typeface="+mn-lt"/>
                <a:ea typeface="+mn-ea"/>
                <a:cs typeface="+mn-cs"/>
              </a:rPr>
              <a:t>absent (over the same period of time and for the same group of individuals</a:t>
            </a:r>
            <a:r>
              <a:rPr lang="en-US" sz="1200" b="0" i="0" u="none" strike="noStrike" kern="1200" baseline="0" dirty="0" smtClean="0">
                <a:solidFill>
                  <a:schemeClr val="tx1"/>
                </a:solidFill>
                <a:latin typeface="+mn-lt"/>
                <a:ea typeface="+mn-ea"/>
                <a:cs typeface="+mn-cs"/>
              </a:rPr>
              <a:t>).</a:t>
            </a:r>
            <a:endParaRPr lang="en-US" baseline="0" dirty="0" smtClean="0"/>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044C475-650E-47AA-AD4F-8DFF2BCF6833}" type="slidenum">
              <a:rPr lang="en-US" smtClean="0"/>
              <a:t>3</a:t>
            </a:fld>
            <a:endParaRPr lang="en-US" dirty="0"/>
          </a:p>
        </p:txBody>
      </p:sp>
    </p:spTree>
    <p:extLst>
      <p:ext uri="{BB962C8B-B14F-4D97-AF65-F5344CB8AC3E}">
        <p14:creationId xmlns:p14="http://schemas.microsoft.com/office/powerpoint/2010/main" val="2415572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Healthy</a:t>
            </a:r>
            <a:r>
              <a:rPr lang="en-US" baseline="0" dirty="0" smtClean="0"/>
              <a:t> worker effect as we reviewed before, a</a:t>
            </a:r>
            <a:r>
              <a:rPr lang="en-US" sz="1200" b="0" i="0" u="none" strike="noStrike" kern="1200" baseline="0" dirty="0" smtClean="0">
                <a:solidFill>
                  <a:schemeClr val="tx1"/>
                </a:solidFill>
                <a:latin typeface="+mn-lt"/>
                <a:ea typeface="+mn-ea"/>
                <a:cs typeface="+mn-cs"/>
              </a:rPr>
              <a:t>rises in a cohort study when study outcomes among workers are compared to the general population (with similar age, sex, and racial/ethnic characteristics). Healthy worker effect can happen even when we compare exposure groups based on occupation or specific job titles, in addition to those employed versus the general population.  According to Rothman’s Modern Epidemiology, healthy worker effect possibly derives from a screening process that allows relatively healthy people in employed population through self-selection.  </a:t>
            </a:r>
            <a:r>
              <a:rPr lang="en-US" dirty="0" smtClean="0"/>
              <a:t>Generally,</a:t>
            </a:r>
            <a:r>
              <a:rPr lang="en-US" baseline="0" dirty="0" smtClean="0"/>
              <a:t> healthy worker effect tends to underestimate true associations between exposure and outcome or disease.  Using the structural approach (based on DAG), Herman et al., proposed that healthy worker effect may not be a bias but the result of confounding when we compare the risk in certain group of workers with that in a group of subjects from the general population. Please see following reference for more details if you’d like. </a:t>
            </a:r>
          </a:p>
          <a:p>
            <a:endParaRPr lang="en-US" baseline="0" dirty="0" smtClean="0"/>
          </a:p>
          <a:p>
            <a:r>
              <a:rPr lang="en-US" baseline="0" dirty="0" smtClean="0"/>
              <a:t>Herman MA, Hernandez-Diaz S, Robin JM. A structural approach to selection bias. Epidemiology 2004;15:615-625.  PMID: 15308962</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4</a:t>
            </a:fld>
            <a:endParaRPr lang="en-US" dirty="0"/>
          </a:p>
        </p:txBody>
      </p:sp>
    </p:spTree>
    <p:extLst>
      <p:ext uri="{BB962C8B-B14F-4D97-AF65-F5344CB8AC3E}">
        <p14:creationId xmlns:p14="http://schemas.microsoft.com/office/powerpoint/2010/main" val="3178910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a:t>
            </a:r>
            <a:r>
              <a:rPr lang="en-US" baseline="0" dirty="0" smtClean="0"/>
              <a:t> to Encyclopedia of survey Research Methods, s</a:t>
            </a:r>
            <a:r>
              <a:rPr lang="en-US" dirty="0" smtClean="0"/>
              <a:t>elf-selection bias occurs</a:t>
            </a:r>
            <a:r>
              <a:rPr lang="en-US" baseline="0" dirty="0" smtClean="0"/>
              <a:t> </a:t>
            </a:r>
            <a:r>
              <a:rPr lang="en-US" dirty="0" smtClean="0"/>
              <a:t>when participants,</a:t>
            </a:r>
            <a:r>
              <a:rPr lang="en-US" baseline="0" dirty="0" smtClean="0"/>
              <a:t> not investigators, </a:t>
            </a:r>
            <a:r>
              <a:rPr lang="en-US" dirty="0" smtClean="0"/>
              <a:t>are allowed to decide entirely for themselves whether or not they want to participate in a survey or study. In</a:t>
            </a:r>
            <a:r>
              <a:rPr lang="en-US" baseline="0" dirty="0" smtClean="0"/>
              <a:t> most cases, individuals’ inclination to participate in the study </a:t>
            </a:r>
            <a:r>
              <a:rPr lang="en-US" dirty="0" smtClean="0"/>
              <a:t>is correlated with the outcome</a:t>
            </a:r>
            <a:r>
              <a:rPr lang="en-US" baseline="0" dirty="0" smtClean="0"/>
              <a:t> or exposure that </a:t>
            </a:r>
            <a:r>
              <a:rPr lang="en-US" dirty="0" smtClean="0"/>
              <a:t>the researchers are trying to study. Thus,</a:t>
            </a:r>
            <a:r>
              <a:rPr lang="en-US" baseline="0" dirty="0" smtClean="0"/>
              <a:t> </a:t>
            </a:r>
            <a:r>
              <a:rPr lang="en-US" dirty="0" smtClean="0"/>
              <a:t>there will be self-selection bias in the resulting data. In most instances, due to self-selection</a:t>
            </a:r>
            <a:r>
              <a:rPr lang="en-US" baseline="0" dirty="0" smtClean="0"/>
              <a:t> bias, participants will not be entirely representative of the target population, and self selection bias will distort the association between exposure and outcome. </a:t>
            </a:r>
          </a:p>
          <a:p>
            <a:endParaRPr lang="en-US" baseline="0" dirty="0" smtClean="0"/>
          </a:p>
          <a:p>
            <a:r>
              <a:rPr lang="en-US" baseline="0" dirty="0" smtClean="0"/>
              <a:t>One example mentioned in Modern Epidemiology textbook is Smoky Atomic Test study. This study was about leukemia incidence among troops who were present during Smoky Atomic Test in Nevada. Please read the section in Modern Epidemiology book, and interesting recent article (2016) published by Caldwell reporting that “</a:t>
            </a:r>
            <a:r>
              <a:rPr lang="en-US" i="1" dirty="0" smtClean="0"/>
              <a:t>Leukemia risk, initially reported to be significantly increased among SMOKY participants, remained elevated, but this risk diminished over time. … Historically, the SMOKY studies have </a:t>
            </a:r>
            <a:r>
              <a:rPr lang="en-US" i="1" dirty="0" err="1" smtClean="0"/>
              <a:t>importances</a:t>
            </a:r>
            <a:r>
              <a:rPr lang="en-US" i="1" dirty="0" smtClean="0"/>
              <a:t> in recognizing that environmental exposure from atmospheric testing may have contributed to subsequent health effects,</a:t>
            </a:r>
            <a:r>
              <a:rPr lang="en-US" i="1" baseline="0" dirty="0" smtClean="0"/>
              <a:t> </a:t>
            </a:r>
            <a:r>
              <a:rPr lang="en-US" baseline="0" dirty="0" smtClean="0"/>
              <a:t>…“</a:t>
            </a:r>
          </a:p>
          <a:p>
            <a:endParaRPr lang="en-US" baseline="0" dirty="0" smtClean="0"/>
          </a:p>
          <a:p>
            <a:pPr lvl="0"/>
            <a:r>
              <a:rPr lang="en-US" baseline="0" dirty="0" smtClean="0"/>
              <a:t>Another example is based on Nilsen et al’s comparison of participants between the Autism Spectrum Disorder (ASD) study in Norway and Medical Birth Registry of Norway. </a:t>
            </a:r>
            <a:r>
              <a:rPr lang="en-US" dirty="0" smtClean="0"/>
              <a:t>Participants in the Autism Spectrum Disorder (ASD) study were compared with a national birth registry in Norway (Medical Birth Registry of Norway). </a:t>
            </a:r>
          </a:p>
          <a:p>
            <a:pPr lvl="0"/>
            <a:r>
              <a:rPr lang="en-US" baseline="0" dirty="0" smtClean="0"/>
              <a:t>The authors found that the cohort sample had underrepresented younger women, and mothers who smoked during pregnancy, whereas overrepresented  mothers using prenatal folic acid supplements for example. Overall the relative deviation in various exposures was less than 16% between the cohort sample and the registry population.  Autism </a:t>
            </a:r>
            <a:r>
              <a:rPr lang="en-US" dirty="0" smtClean="0"/>
              <a:t>spectrum disorders were reported</a:t>
            </a:r>
            <a:r>
              <a:rPr lang="en-US" baseline="0" dirty="0" smtClean="0"/>
              <a:t> less in ASD study (</a:t>
            </a:r>
            <a:r>
              <a:rPr lang="en-US" dirty="0" smtClean="0"/>
              <a:t>234 (0.26%) children) compared with 2,072 (0.41%) in the nationwide population.</a:t>
            </a:r>
          </a:p>
          <a:p>
            <a:pPr lvl="0"/>
            <a:r>
              <a:rPr lang="en-US" dirty="0" smtClean="0"/>
              <a:t>Interesting</a:t>
            </a:r>
            <a:r>
              <a:rPr lang="en-US" baseline="0" dirty="0" smtClean="0"/>
              <a:t> aspect of this study was that the authors showed that “l</a:t>
            </a:r>
            <a:r>
              <a:rPr lang="en-US" dirty="0" smtClean="0"/>
              <a:t>arge prospective studies are generally robust against bias arising from initial participation and self-selection.”</a:t>
            </a:r>
            <a:r>
              <a:rPr lang="en-US" baseline="0" dirty="0" smtClean="0"/>
              <a:t>  </a:t>
            </a:r>
            <a:r>
              <a:rPr lang="en-US" dirty="0" smtClean="0"/>
              <a:t>Bias analysis showed that bias in risk estimates was minimal in the ASD study.</a:t>
            </a:r>
          </a:p>
          <a:p>
            <a:pPr lvl="0"/>
            <a:endParaRPr lang="en-US" baseline="0" dirty="0" smtClean="0"/>
          </a:p>
          <a:p>
            <a:r>
              <a:rPr lang="en-US" baseline="0" dirty="0" smtClean="0"/>
              <a:t>Reference: Caldwell GG wet al., Mortality among Military Participants at the 1957 PLUMBBOB Nuclear Weapons Test Series and on Leukemia among Participants at the SMOKY Test. J Radiol Prot 2016;36:474-489. PMC5115961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Caldwell GG, Kelley DB, Heath CW., Jr Leukemia among participants in military maneuvers at a nuclear bomb test (SMOKY) a preliminary report. JAMA. 1980;244:1575–1578. PMID: 6932516 </a:t>
            </a:r>
          </a:p>
          <a:p>
            <a:endParaRPr lang="en-US" dirty="0" smtClean="0"/>
          </a:p>
          <a:p>
            <a:r>
              <a:rPr lang="en-US" dirty="0" smtClean="0"/>
              <a:t>Nilsen RM</a:t>
            </a:r>
            <a:r>
              <a:rPr lang="en-US" baseline="0" dirty="0" smtClean="0"/>
              <a:t> et al., Analysis of Self-Selection Bias in a Population-Based Cohort Study of Autism Spectrum Disorders. Paediatr Perinat Epidemiol. 2013;27:10.111/ppe.12077 PMC3851582</a:t>
            </a:r>
            <a:endParaRPr lang="en-US" dirty="0" smtClean="0"/>
          </a:p>
        </p:txBody>
      </p:sp>
      <p:sp>
        <p:nvSpPr>
          <p:cNvPr id="4" name="Slide Number Placeholder 3"/>
          <p:cNvSpPr>
            <a:spLocks noGrp="1"/>
          </p:cNvSpPr>
          <p:nvPr>
            <p:ph type="sldNum" sz="quarter" idx="10"/>
          </p:nvPr>
        </p:nvSpPr>
        <p:spPr/>
        <p:txBody>
          <a:bodyPr/>
          <a:lstStyle/>
          <a:p>
            <a:fld id="{B044C475-650E-47AA-AD4F-8DFF2BCF6833}" type="slidenum">
              <a:rPr lang="en-US" smtClean="0"/>
              <a:t>5</a:t>
            </a:fld>
            <a:endParaRPr lang="en-US" dirty="0"/>
          </a:p>
        </p:txBody>
      </p:sp>
    </p:spTree>
    <p:extLst>
      <p:ext uri="{BB962C8B-B14F-4D97-AF65-F5344CB8AC3E}">
        <p14:creationId xmlns:p14="http://schemas.microsoft.com/office/powerpoint/2010/main" val="1852196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Because prospective cohort studies may require long follow-up periods, it is important to minimize loss to follow-up. Loss to follow-up is a situation in which the investigator loses contact with the subject, resulting in missing data. If too many subjects are loss to follow-up, the internal validity of the study is reduced. A general rule of thumb requires that the loss to follow-up rate not exceed 20% or 30% (by some investigators, which is very high) of the sample. </a:t>
            </a:r>
          </a:p>
          <a:p>
            <a:endParaRPr lang="en-US" sz="1200" b="0" i="0" u="none" strike="noStrike" kern="1200" baseline="0" dirty="0" smtClean="0">
              <a:solidFill>
                <a:schemeClr val="tx1"/>
              </a:solidFill>
              <a:latin typeface="+mn-lt"/>
              <a:ea typeface="+mn-ea"/>
              <a:cs typeface="+mn-cs"/>
            </a:endParaRPr>
          </a:p>
          <a:p>
            <a:r>
              <a:rPr lang="en-US" dirty="0" smtClean="0"/>
              <a:t>Even if the cohort at baseline adequately represents the source population, selection bias can occur if the health outcome is not determined for everyone in the cohort.</a:t>
            </a:r>
            <a:r>
              <a:rPr lang="en-US" baseline="0" dirty="0" smtClean="0"/>
              <a:t> </a:t>
            </a:r>
            <a:r>
              <a:rPr lang="en-US" dirty="0" smtClean="0"/>
              <a:t>The</a:t>
            </a:r>
            <a:r>
              <a:rPr lang="en-US" baseline="0" dirty="0" smtClean="0"/>
              <a:t> selection bias is due to loss to follow-up, administrative withdrawal, or non-response from participants. </a:t>
            </a:r>
            <a:r>
              <a:rPr lang="en-US" sz="1200" b="0" i="0" u="none" strike="noStrike" kern="1200" baseline="0" dirty="0" smtClean="0">
                <a:solidFill>
                  <a:schemeClr val="tx1"/>
                </a:solidFill>
                <a:latin typeface="+mn-lt"/>
                <a:ea typeface="+mn-ea"/>
                <a:cs typeface="+mn-cs"/>
              </a:rPr>
              <a:t>Those who remain in the study may no longer represent the source population from which the original sample was collected</a:t>
            </a: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Any systematic differences related to the outcome or exposure of risk factors between those who drop out and those who stay in the study must be examined, if possible, by comparing individuals who remain in the study and those who were loss to follow-up or dropped out.</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6</a:t>
            </a:fld>
            <a:endParaRPr lang="en-US" dirty="0"/>
          </a:p>
        </p:txBody>
      </p:sp>
    </p:spTree>
    <p:extLst>
      <p:ext uri="{BB962C8B-B14F-4D97-AF65-F5344CB8AC3E}">
        <p14:creationId xmlns:p14="http://schemas.microsoft.com/office/powerpoint/2010/main" val="1266613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the </a:t>
            </a:r>
            <a:r>
              <a:rPr lang="en-US" u="sng" baseline="0" dirty="0" smtClean="0"/>
              <a:t>disease of interest influences the loss of subjects to follow-up differentially for exposed and unexposed cohort members, </a:t>
            </a:r>
            <a:r>
              <a:rPr lang="en-US" baseline="0" dirty="0" smtClean="0"/>
              <a:t>selection bias will occur.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When</a:t>
            </a:r>
            <a:r>
              <a:rPr lang="en-US" baseline="0" dirty="0" smtClean="0"/>
              <a:t> the losses from the exposed and unexposed groups in following cases, however, selection bias may </a:t>
            </a:r>
            <a:r>
              <a:rPr lang="en-US" u="sng" baseline="0" dirty="0" smtClean="0"/>
              <a:t>not </a:t>
            </a:r>
            <a:r>
              <a:rPr lang="en-US" baseline="0" dirty="0" smtClean="0"/>
              <a:t>occur. </a:t>
            </a:r>
          </a:p>
          <a:p>
            <a:r>
              <a:rPr lang="en-US" baseline="0" dirty="0" smtClean="0"/>
              <a:t>When losses are random in both unexposed and exposed groups. </a:t>
            </a:r>
          </a:p>
          <a:p>
            <a:r>
              <a:rPr lang="en-US" baseline="0" dirty="0" smtClean="0"/>
              <a:t>When attrition in outcomes and non-outcomes is equal </a:t>
            </a:r>
          </a:p>
          <a:p>
            <a:r>
              <a:rPr lang="en-US" baseline="0" dirty="0" smtClean="0"/>
              <a:t>When the losses are related to disease status are equal even random losses form the exposed is not equal to the unexposed group</a:t>
            </a:r>
          </a:p>
          <a:p>
            <a:endParaRPr lang="en-US" baseline="0" dirty="0" smtClean="0"/>
          </a:p>
          <a:p>
            <a:r>
              <a:rPr lang="en-US" baseline="0" dirty="0" smtClean="0"/>
              <a:t>To try to minimize the loss to follow up, investigators proposed different protocols mentioned above.</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7</a:t>
            </a:fld>
            <a:endParaRPr lang="en-US" dirty="0"/>
          </a:p>
        </p:txBody>
      </p:sp>
    </p:spTree>
    <p:extLst>
      <p:ext uri="{BB962C8B-B14F-4D97-AF65-F5344CB8AC3E}">
        <p14:creationId xmlns:p14="http://schemas.microsoft.com/office/powerpoint/2010/main" val="379332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we already reviewed in Module 6B, i</a:t>
            </a:r>
            <a:r>
              <a:rPr lang="en-US" altLang="en-US" u="none" dirty="0" smtClean="0">
                <a:ea typeface="ＭＳ Ｐゴシック" charset="-128"/>
              </a:rPr>
              <a:t>nformation bias </a:t>
            </a:r>
            <a:r>
              <a:rPr lang="en-US" altLang="en-US" dirty="0" smtClean="0">
                <a:ea typeface="ＭＳ Ｐゴシック" charset="-128"/>
              </a:rPr>
              <a:t>refers to any systematic error that arises when collecting data from the study sample.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kern="1200" dirty="0" smtClean="0">
                <a:solidFill>
                  <a:schemeClr val="tx1"/>
                </a:solidFill>
                <a:effectLst/>
                <a:latin typeface="+mn-lt"/>
                <a:ea typeface="+mn-ea"/>
                <a:cs typeface="+mn-cs"/>
              </a:rPr>
              <a:t>Information bias results from either imperfect definitions of study variables or flawed data collection procedures. I</a:t>
            </a:r>
            <a:r>
              <a:rPr lang="en-US" dirty="0" smtClean="0"/>
              <a:t>nformation bias relates to inaccurately measured information on exposure, outcome and potential confounder. </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1200" kern="1200" dirty="0" smtClean="0">
                <a:solidFill>
                  <a:schemeClr val="tx1"/>
                </a:solidFill>
                <a:effectLst/>
                <a:latin typeface="+mn-lt"/>
                <a:ea typeface="+mn-ea"/>
                <a:cs typeface="+mn-cs"/>
              </a:rPr>
              <a:t>These errors may result in misclassification of exposure and/or outcome status for a significant proportion of study participants. </a:t>
            </a:r>
            <a:r>
              <a:rPr lang="en-US" sz="1200" b="0" i="0" u="none" strike="noStrike" kern="1200" baseline="0" dirty="0" smtClean="0">
                <a:solidFill>
                  <a:schemeClr val="tx1"/>
                </a:solidFill>
                <a:effectLst/>
                <a:latin typeface="+mn-lt"/>
                <a:ea typeface="+mn-ea"/>
                <a:cs typeface="+mn-cs"/>
              </a:rPr>
              <a:t>Owing </a:t>
            </a:r>
            <a:r>
              <a:rPr lang="en-US" sz="1200" b="0" i="0" u="none" strike="noStrike" kern="1200" baseline="0" dirty="0" smtClean="0">
                <a:solidFill>
                  <a:schemeClr val="tx1"/>
                </a:solidFill>
                <a:latin typeface="+mn-lt"/>
                <a:ea typeface="+mn-ea"/>
                <a:cs typeface="+mn-cs"/>
              </a:rPr>
              <a:t>to information bias, misclassification of subjects on one or more confounding variables may result in a distortion in the estimate of the effect of exposure on outcome.  </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dirty="0" smtClean="0"/>
              <a:t>It may occur because of 1) unintentional or intentional misreporting from a study participant of something not objectively verifiable or socially</a:t>
            </a:r>
            <a:r>
              <a:rPr lang="en-US" baseline="0" dirty="0" smtClean="0"/>
              <a:t> less desirable </a:t>
            </a:r>
            <a:r>
              <a:rPr lang="en-US" dirty="0" smtClean="0"/>
              <a:t>(for example, levels of use of prenatal vitamins</a:t>
            </a:r>
            <a:r>
              <a:rPr lang="en-US" baseline="0" dirty="0" smtClean="0"/>
              <a:t> or smoking</a:t>
            </a:r>
            <a:r>
              <a:rPr lang="en-US" dirty="0" smtClean="0"/>
              <a:t>); 2) recording errors in self‐administered questionnaires, interviews or medical records; 3) misinterpretation of information because of unstandardized data collection by different individuals; 4) unintentional or intentional erroneous assignment of outcomes by clinicians based on prior knowledge of exposure, or 5) erroneous classification</a:t>
            </a:r>
            <a:r>
              <a:rPr lang="en-US" baseline="0" dirty="0" smtClean="0"/>
              <a:t> of exp</a:t>
            </a:r>
            <a:r>
              <a:rPr lang="en-US" dirty="0" smtClean="0"/>
              <a:t>osure by clinicians based on prior knowledge of an outcome. Further, information</a:t>
            </a:r>
            <a:r>
              <a:rPr lang="en-US" baseline="0" dirty="0" smtClean="0"/>
              <a:t> bias can occur during the analysis phase when we categorize </a:t>
            </a:r>
            <a:r>
              <a:rPr lang="en-US" dirty="0" smtClean="0"/>
              <a:t>continuous data.</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8</a:t>
            </a:fld>
            <a:endParaRPr lang="en-US" dirty="0"/>
          </a:p>
        </p:txBody>
      </p:sp>
    </p:spTree>
    <p:extLst>
      <p:ext uri="{BB962C8B-B14F-4D97-AF65-F5344CB8AC3E}">
        <p14:creationId xmlns:p14="http://schemas.microsoft.com/office/powerpoint/2010/main" val="787275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practiced that how information bias related to exposure could influence the measure of association in Module 6B slides 18-26.</a:t>
            </a:r>
          </a:p>
          <a:p>
            <a:r>
              <a:rPr lang="en-US" baseline="0" dirty="0" smtClean="0"/>
              <a:t>In general </a:t>
            </a:r>
            <a:r>
              <a:rPr lang="en-US" dirty="0" smtClean="0"/>
              <a:t>Non-Differential misclassification of exposure tends to weaken</a:t>
            </a:r>
            <a:r>
              <a:rPr lang="en-US" baseline="0" dirty="0" smtClean="0"/>
              <a:t> the observed measure of association. </a:t>
            </a:r>
          </a:p>
          <a:p>
            <a:r>
              <a:rPr lang="en-US" sz="1200" kern="1200" dirty="0" smtClean="0">
                <a:solidFill>
                  <a:schemeClr val="tx1"/>
                </a:solidFill>
                <a:effectLst/>
                <a:latin typeface="+mn-lt"/>
                <a:ea typeface="+mn-ea"/>
                <a:cs typeface="+mn-cs"/>
              </a:rPr>
              <a:t>Differential misclassification occurs when the degree of misclassification differs between the groups being compared. </a:t>
            </a:r>
            <a:endParaRPr lang="en-US" dirty="0" smtClean="0"/>
          </a:p>
          <a:p>
            <a:r>
              <a:rPr lang="en-US" baseline="0" dirty="0" smtClean="0"/>
              <a:t>Differential misclassification of exposure can result in weakening or strengthening of the measure of association in cohort studies. </a:t>
            </a:r>
            <a:endParaRPr lang="en-US" dirty="0"/>
          </a:p>
        </p:txBody>
      </p:sp>
      <p:sp>
        <p:nvSpPr>
          <p:cNvPr id="4" name="Slide Number Placeholder 3"/>
          <p:cNvSpPr>
            <a:spLocks noGrp="1"/>
          </p:cNvSpPr>
          <p:nvPr>
            <p:ph type="sldNum" sz="quarter" idx="10"/>
          </p:nvPr>
        </p:nvSpPr>
        <p:spPr/>
        <p:txBody>
          <a:bodyPr/>
          <a:lstStyle/>
          <a:p>
            <a:fld id="{B044C475-650E-47AA-AD4F-8DFF2BCF6833}" type="slidenum">
              <a:rPr lang="en-US" smtClean="0"/>
              <a:t>9</a:t>
            </a:fld>
            <a:endParaRPr lang="en-US" dirty="0"/>
          </a:p>
        </p:txBody>
      </p:sp>
    </p:spTree>
    <p:extLst>
      <p:ext uri="{BB962C8B-B14F-4D97-AF65-F5344CB8AC3E}">
        <p14:creationId xmlns:p14="http://schemas.microsoft.com/office/powerpoint/2010/main" val="88814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tags" Target="../tags/tag35.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tags" Target="../tags/tag3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2.xml"/><Relationship Id="rId1" Type="http://schemas.openxmlformats.org/officeDocument/2006/relationships/tags" Target="../tags/tag41.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tags" Target="../tags/tag47.xml"/></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0.xml"/><Relationship Id="rId1" Type="http://schemas.openxmlformats.org/officeDocument/2006/relationships/tags" Target="../tags/tag49.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1.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2.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with-one-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88189" y="1032193"/>
            <a:ext cx="11435504" cy="1468439"/>
          </a:xfrm>
          <a:prstGeom prst="rect">
            <a:avLst/>
          </a:prstGeom>
          <a:noFill/>
          <a:ln>
            <a:miter lim="800000"/>
            <a:headEnd/>
            <a:tailEnd/>
          </a:ln>
        </p:spPr>
        <p:txBody>
          <a:bodyPr lIns="91418" tIns="45710" rIns="91418" bIns="45710" anchor="b">
            <a:normAutofit/>
          </a:bodyPr>
          <a:lstStyle>
            <a:lvl1pPr>
              <a:defRPr sz="4267">
                <a:solidFill>
                  <a:srgbClr val="FFFFFF"/>
                </a:solidFill>
                <a:latin typeface="Arial" panose="020B0604020202020204" pitchFamily="34" charset="0"/>
                <a:cs typeface="Arial" panose="020B0604020202020204" pitchFamily="34" charset="0"/>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2457866" y="2904364"/>
            <a:ext cx="9365827" cy="1824373"/>
          </a:xfrm>
          <a:prstGeom prst="rect">
            <a:avLst/>
          </a:prstGeom>
          <a:noFill/>
          <a:ln>
            <a:noFill/>
            <a:miter lim="800000"/>
            <a:headEnd/>
            <a:tailEnd/>
          </a:ln>
        </p:spPr>
        <p:txBody>
          <a:bodyPr lIns="91429" tIns="45715" rIns="91429" bIns="45715"/>
          <a:lstStyle>
            <a:lvl1pPr marL="0" indent="0" algn="l">
              <a:spcBef>
                <a:spcPct val="0"/>
              </a:spcBef>
              <a:buFont typeface="Wingdings" pitchFamily="-84" charset="2"/>
              <a:buNone/>
              <a:defRPr sz="2667" baseline="0">
                <a:solidFill>
                  <a:srgbClr val="FFFFFF"/>
                </a:solidFill>
                <a:latin typeface="Arial" panose="020B0604020202020204" pitchFamily="34" charset="0"/>
                <a:cs typeface="Arial" panose="020B0604020202020204" pitchFamily="34" charset="0"/>
              </a:defRPr>
            </a:lvl1pPr>
          </a:lstStyle>
          <a:p>
            <a:r>
              <a:rPr lang="en-US" dirty="0"/>
              <a:t>Click to add faculty name</a:t>
            </a:r>
          </a:p>
        </p:txBody>
      </p:sp>
      <p:sp>
        <p:nvSpPr>
          <p:cNvPr id="7" name="Faculty Photo"/>
          <p:cNvSpPr>
            <a:spLocks noGrp="1"/>
          </p:cNvSpPr>
          <p:nvPr>
            <p:ph type="pic" sz="quarter" idx="11" hasCustomPrompt="1"/>
          </p:nvPr>
        </p:nvSpPr>
        <p:spPr>
          <a:xfrm>
            <a:off x="388189" y="2904364"/>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p:nvCxnSpPr>
        <p:spPr bwMode="auto">
          <a:xfrm>
            <a:off x="362789" y="2642127"/>
            <a:ext cx="11460904" cy="0"/>
          </a:xfrm>
          <a:prstGeom prst="line">
            <a:avLst/>
          </a:prstGeom>
          <a:noFill/>
          <a:ln w="9525">
            <a:solidFill>
              <a:srgbClr val="FFFFFF"/>
            </a:solidFill>
            <a:round/>
            <a:headEnd type="none" w="sm" len="sm"/>
            <a:tailEnd type="none" w="sm" len="sm"/>
          </a:ln>
        </p:spPr>
      </p:cxnSp>
    </p:spTree>
    <p:custDataLst>
      <p:tags r:id="rId1"/>
    </p:custDataLst>
    <p:extLst>
      <p:ext uri="{BB962C8B-B14F-4D97-AF65-F5344CB8AC3E}">
        <p14:creationId xmlns:p14="http://schemas.microsoft.com/office/powerpoint/2010/main" val="40485887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tacked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586305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ontent Placeholder 2"/>
          <p:cNvSpPr>
            <a:spLocks noGrp="1"/>
          </p:cNvSpPr>
          <p:nvPr>
            <p:ph idx="14" hasCustomPrompt="1"/>
          </p:nvPr>
        </p:nvSpPr>
        <p:spPr>
          <a:xfrm>
            <a:off x="6146915" y="3901442"/>
            <a:ext cx="586305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79799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1"/>
            <a:ext cx="5855352" cy="4525963"/>
          </a:xfrm>
        </p:spPr>
        <p:txBody>
          <a:bodyPr>
            <a:normAutofit/>
          </a:bodyPr>
          <a:lstStyle>
            <a:lvl1pPr marL="385224" indent="-385224">
              <a:buFont typeface="Arial" panose="020B0604020202020204" pitchFamily="34" charset="0"/>
              <a:buChar char="►"/>
              <a:defRPr sz="2667" baseline="0"/>
            </a:lvl1pPr>
            <a:lvl2pPr marL="757748" indent="-378875">
              <a:buFont typeface="Arial" panose="020B0604020202020204" pitchFamily="34" charset="0"/>
              <a:buChar char="►"/>
              <a:defRPr sz="2667"/>
            </a:lvl2pPr>
            <a:lvl3pPr marL="1077357" indent="-313259">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235445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 with top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6" name="Text Placeholder 1"/>
          <p:cNvSpPr>
            <a:spLocks noGrp="1"/>
          </p:cNvSpPr>
          <p:nvPr>
            <p:ph type="body" sz="quarter" idx="15" hasCustomPrompt="1"/>
          </p:nvPr>
        </p:nvSpPr>
        <p:spPr>
          <a:xfrm>
            <a:off x="188923" y="1637287"/>
            <a:ext cx="5865515" cy="601133"/>
          </a:xfrm>
          <a:solidFill>
            <a:schemeClr val="bg1">
              <a:lumMod val="85000"/>
            </a:schemeClr>
          </a:solidFill>
          <a:ln>
            <a:noFill/>
          </a:ln>
        </p:spPr>
        <p:txBody>
          <a:bodyPr anchor="ctr">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8" name="Content Placeholder 1"/>
          <p:cNvSpPr>
            <a:spLocks noGrp="1"/>
          </p:cNvSpPr>
          <p:nvPr>
            <p:ph idx="13" hasCustomPrompt="1"/>
          </p:nvPr>
        </p:nvSpPr>
        <p:spPr>
          <a:xfrm>
            <a:off x="199085" y="2325507"/>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1638831"/>
            <a:ext cx="5865515" cy="601133"/>
          </a:xfrm>
          <a:solidFill>
            <a:schemeClr val="bg1">
              <a:lumMod val="85000"/>
            </a:schemeClr>
          </a:solidFill>
          <a:ln>
            <a:noFill/>
          </a:ln>
        </p:spPr>
        <p:txBody>
          <a:bodyPr anchor="ctr">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2327201"/>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907160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 with bottom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2"/>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88923" y="5536140"/>
            <a:ext cx="5865515"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1601896"/>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5537684"/>
            <a:ext cx="5865515"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579541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2 captions 2 source boxe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2"/>
            <a:ext cx="5855352" cy="380999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88923" y="5536140"/>
            <a:ext cx="5865515" cy="601133"/>
          </a:xfrm>
          <a:solidFill>
            <a:schemeClr val="bg1">
              <a:lumMod val="85000"/>
            </a:schemeClr>
          </a:solidFill>
          <a:ln>
            <a:noFill/>
          </a:ln>
        </p:spPr>
        <p:txBody>
          <a:bodyPr anchor="t">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2" hasCustomPrompt="1"/>
          </p:nvPr>
        </p:nvSpPr>
        <p:spPr>
          <a:xfrm>
            <a:off x="6153689" y="1601896"/>
            <a:ext cx="5856276" cy="3808304"/>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6153688" y="5537684"/>
            <a:ext cx="5865515" cy="601133"/>
          </a:xfrm>
          <a:solidFill>
            <a:schemeClr val="bg1">
              <a:lumMod val="85000"/>
            </a:schemeClr>
          </a:solidFill>
          <a:ln>
            <a:noFill/>
          </a:ln>
        </p:spPr>
        <p:txBody>
          <a:bodyPr anchor="t">
            <a:noAutofit/>
          </a:bodyPr>
          <a:lstStyle>
            <a:lvl1pPr marL="0" indent="0" algn="ctr">
              <a:buNone/>
              <a:defRPr sz="2667"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5200231"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
        <p:nvSpPr>
          <p:cNvPr id="12" name="Source"/>
          <p:cNvSpPr>
            <a:spLocks noGrp="1"/>
          </p:cNvSpPr>
          <p:nvPr>
            <p:ph idx="17" hasCustomPrompt="1"/>
          </p:nvPr>
        </p:nvSpPr>
        <p:spPr>
          <a:xfrm>
            <a:off x="6153689" y="6378786"/>
            <a:ext cx="5200231"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994128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 quote">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Content Placeholder 1"/>
          <p:cNvSpPr>
            <a:spLocks noGrp="1"/>
          </p:cNvSpPr>
          <p:nvPr>
            <p:ph idx="1" hasCustomPrompt="1"/>
          </p:nvPr>
        </p:nvSpPr>
        <p:spPr>
          <a:xfrm>
            <a:off x="199085" y="1600201"/>
            <a:ext cx="5883369" cy="4525963"/>
          </a:xfrm>
          <a:noFill/>
          <a:ln>
            <a:solidFill>
              <a:schemeClr val="bg1">
                <a:lumMod val="75000"/>
              </a:schemeClr>
            </a:solidFill>
            <a:prstDash val="sysDash"/>
          </a:ln>
        </p:spPr>
        <p:txBody>
          <a:bodyPr anchor="ctr"/>
          <a:lstStyle>
            <a:lvl1pPr marL="0" indent="0">
              <a:buNone/>
              <a:defRPr baseline="0">
                <a:latin typeface="Times New Roman"/>
                <a:cs typeface="Times New Roman"/>
              </a:defRPr>
            </a:lvl1pPr>
            <a:lvl2pPr marL="757748" indent="-378875">
              <a:defRPr/>
            </a:lvl2pPr>
            <a:lvl3pPr marL="757748" indent="313259">
              <a:defRPr/>
            </a:lvl3pPr>
            <a:lvl4pPr marL="1828754" indent="0">
              <a:buNone/>
              <a:defRPr/>
            </a:lvl4pPr>
            <a:lvl5pPr marL="2438339" indent="0">
              <a:buNone/>
              <a:defRPr/>
            </a:lvl5pPr>
          </a:lstStyle>
          <a:p>
            <a:pPr lvl="0"/>
            <a:r>
              <a:rPr lang="en-US" dirty="0"/>
              <a:t>Click to add quote</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783432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lumn with table title lef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Text Placeholder 1"/>
          <p:cNvSpPr>
            <a:spLocks noGrp="1"/>
          </p:cNvSpPr>
          <p:nvPr>
            <p:ph type="body" sz="quarter" idx="14" hasCustomPrompt="1"/>
          </p:nvPr>
        </p:nvSpPr>
        <p:spPr>
          <a:xfrm>
            <a:off x="199083" y="1601897"/>
            <a:ext cx="5856276" cy="512233"/>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199082" y="2221655"/>
            <a:ext cx="5856276" cy="3904509"/>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081130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lumn with table title righ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2"/>
          <p:cNvSpPr>
            <a:spLocks noGrp="1"/>
          </p:cNvSpPr>
          <p:nvPr>
            <p:ph idx="12" hasCustomPrompt="1"/>
          </p:nvPr>
        </p:nvSpPr>
        <p:spPr>
          <a:xfrm>
            <a:off x="199081" y="1601896"/>
            <a:ext cx="5856276"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4" hasCustomPrompt="1"/>
          </p:nvPr>
        </p:nvSpPr>
        <p:spPr>
          <a:xfrm>
            <a:off x="6153690" y="1601897"/>
            <a:ext cx="5856276" cy="512233"/>
          </a:xfrm>
          <a:solidFill>
            <a:schemeClr val="bg1">
              <a:lumMod val="85000"/>
            </a:schemeClr>
          </a:solidFill>
          <a:ln>
            <a:noFill/>
          </a:ln>
        </p:spPr>
        <p:txBody>
          <a:bodyPr/>
          <a:lstStyle>
            <a:lvl1pPr marL="0" indent="0" algn="ctr">
              <a:buNone/>
              <a:defRPr b="1" baseline="0"/>
            </a:lvl1pPr>
          </a:lstStyle>
          <a:p>
            <a:pPr lvl="0"/>
            <a:r>
              <a:rPr lang="en-US" dirty="0"/>
              <a:t>Click to add table title</a:t>
            </a:r>
          </a:p>
        </p:txBody>
      </p:sp>
      <p:sp>
        <p:nvSpPr>
          <p:cNvPr id="17" name="Content Placeholder 1"/>
          <p:cNvSpPr>
            <a:spLocks noGrp="1"/>
          </p:cNvSpPr>
          <p:nvPr>
            <p:ph idx="1" hasCustomPrompt="1"/>
          </p:nvPr>
        </p:nvSpPr>
        <p:spPr>
          <a:xfrm>
            <a:off x="6153689" y="2221655"/>
            <a:ext cx="5856276" cy="3904509"/>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1439324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99085"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3" name="Text Placeholder 2"/>
          <p:cNvSpPr>
            <a:spLocks noGrp="1"/>
          </p:cNvSpPr>
          <p:nvPr>
            <p:ph idx="13" hasCustomPrompt="1"/>
          </p:nvPr>
        </p:nvSpPr>
        <p:spPr>
          <a:xfrm>
            <a:off x="4205933"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2" name="Text Placeholder 3"/>
          <p:cNvSpPr>
            <a:spLocks noGrp="1"/>
          </p:cNvSpPr>
          <p:nvPr>
            <p:ph idx="12" hasCustomPrompt="1"/>
          </p:nvPr>
        </p:nvSpPr>
        <p:spPr>
          <a:xfrm>
            <a:off x="8212782" y="1600201"/>
            <a:ext cx="3797183" cy="452596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423453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s and 3 captions at top">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Text Placeholder 1"/>
          <p:cNvSpPr>
            <a:spLocks noGrp="1"/>
          </p:cNvSpPr>
          <p:nvPr>
            <p:ph type="body" sz="quarter" idx="15" hasCustomPrompt="1"/>
          </p:nvPr>
        </p:nvSpPr>
        <p:spPr>
          <a:xfrm>
            <a:off x="188923" y="1600202"/>
            <a:ext cx="3816096"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7" name="Text Placeholder 1"/>
          <p:cNvSpPr>
            <a:spLocks noGrp="1"/>
          </p:cNvSpPr>
          <p:nvPr>
            <p:ph idx="1" hasCustomPrompt="1"/>
          </p:nvPr>
        </p:nvSpPr>
        <p:spPr>
          <a:xfrm>
            <a:off x="199085"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4199468" y="1600202"/>
            <a:ext cx="3810729"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3" name="Text Placeholder 2"/>
          <p:cNvSpPr>
            <a:spLocks noGrp="1"/>
          </p:cNvSpPr>
          <p:nvPr>
            <p:ph idx="13" hasCustomPrompt="1"/>
          </p:nvPr>
        </p:nvSpPr>
        <p:spPr>
          <a:xfrm>
            <a:off x="4205934"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8199237" y="1600202"/>
            <a:ext cx="3810728" cy="601133"/>
          </a:xfr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2" name="Text Placeholder 3"/>
          <p:cNvSpPr>
            <a:spLocks noGrp="1"/>
          </p:cNvSpPr>
          <p:nvPr>
            <p:ph idx="12" hasCustomPrompt="1"/>
          </p:nvPr>
        </p:nvSpPr>
        <p:spPr>
          <a:xfrm>
            <a:off x="8212782" y="2327440"/>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buFont typeface="Arial" panose="020B0604020202020204" pitchFamily="34" charset="0"/>
              <a:buChar char="►"/>
              <a:defRPr sz="2400"/>
            </a:lvl2pPr>
            <a:lvl3pPr marL="1064657" indent="-306910">
              <a:buFont typeface="Arial" panose="020B0604020202020204" pitchFamily="34" charset="0"/>
              <a:buChar char="●"/>
              <a:defRPr sz="2400"/>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98622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with-two-faculty">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88189" y="1032193"/>
            <a:ext cx="11572163" cy="1468439"/>
          </a:xfrm>
          <a:prstGeom prst="rect">
            <a:avLst/>
          </a:prstGeom>
          <a:noFill/>
          <a:ln>
            <a:miter lim="800000"/>
            <a:headEnd/>
            <a:tailEnd/>
          </a:ln>
        </p:spPr>
        <p:txBody>
          <a:bodyPr lIns="91418" tIns="45710" rIns="91418" bIns="45710" anchor="b">
            <a:normAutofit/>
          </a:bodyPr>
          <a:lstStyle>
            <a:lvl1pPr>
              <a:defRPr sz="4267">
                <a:solidFill>
                  <a:srgbClr val="FFFFFF"/>
                </a:solidFill>
                <a:latin typeface="Calibri"/>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3"/>
            </p:custDataLst>
          </p:nvPr>
        </p:nvSpPr>
        <p:spPr bwMode="auto">
          <a:xfrm>
            <a:off x="2417227" y="2904364"/>
            <a:ext cx="3651680" cy="1824373"/>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2400" baseline="0">
                <a:solidFill>
                  <a:srgbClr val="FFFFFF"/>
                </a:solidFill>
                <a:latin typeface="Calibri"/>
                <a:cs typeface="Calibri"/>
              </a:defRPr>
            </a:lvl1pPr>
          </a:lstStyle>
          <a:p>
            <a:r>
              <a:rPr lang="en-US" dirty="0"/>
              <a:t>Click to add faculty 1 name</a:t>
            </a:r>
          </a:p>
        </p:txBody>
      </p:sp>
      <p:sp>
        <p:nvSpPr>
          <p:cNvPr id="7" name="Faculty Photo"/>
          <p:cNvSpPr>
            <a:spLocks noGrp="1"/>
          </p:cNvSpPr>
          <p:nvPr>
            <p:ph type="pic" sz="quarter" idx="11" hasCustomPrompt="1"/>
          </p:nvPr>
        </p:nvSpPr>
        <p:spPr>
          <a:xfrm>
            <a:off x="388189" y="2904364"/>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cxnSp>
        <p:nvCxnSpPr>
          <p:cNvPr id="9" name="Straight Connector 1"/>
          <p:cNvCxnSpPr>
            <a:cxnSpLocks noChangeShapeType="1"/>
          </p:cNvCxnSpPr>
          <p:nvPr/>
        </p:nvCxnSpPr>
        <p:spPr bwMode="auto">
          <a:xfrm>
            <a:off x="362790" y="2642127"/>
            <a:ext cx="8753263" cy="0"/>
          </a:xfrm>
          <a:prstGeom prst="line">
            <a:avLst/>
          </a:prstGeom>
          <a:noFill/>
          <a:ln w="9525">
            <a:solidFill>
              <a:srgbClr val="FFFFFF"/>
            </a:solidFill>
            <a:round/>
            <a:headEnd type="none" w="sm" len="sm"/>
            <a:tailEnd type="none" w="sm" len="sm"/>
          </a:ln>
        </p:spPr>
      </p:cxnSp>
      <p:sp>
        <p:nvSpPr>
          <p:cNvPr id="13" name="Faculty Photo"/>
          <p:cNvSpPr>
            <a:spLocks noGrp="1"/>
          </p:cNvSpPr>
          <p:nvPr>
            <p:ph type="pic" sz="quarter" idx="12" hasCustomPrompt="1"/>
          </p:nvPr>
        </p:nvSpPr>
        <p:spPr>
          <a:xfrm>
            <a:off x="6269144" y="2909742"/>
            <a:ext cx="1828800" cy="1824373"/>
          </a:xfrm>
          <a:prstGeom prst="rect">
            <a:avLst/>
          </a:prstGeom>
          <a:ln w="12700" cap="flat" cmpd="sng" algn="ctr">
            <a:solidFill>
              <a:srgbClr val="FFFFFF"/>
            </a:solidFill>
            <a:prstDash val="solid"/>
            <a:miter lim="800000"/>
            <a:headEnd type="none" w="med" len="med"/>
            <a:tailEnd type="none" w="med" len="med"/>
          </a:ln>
        </p:spPr>
        <p:txBody>
          <a:bodyPr/>
          <a:lstStyle>
            <a:lvl1pPr>
              <a:buNone/>
              <a:defRPr sz="1867">
                <a:solidFill>
                  <a:srgbClr val="FFFFFF"/>
                </a:solidFill>
                <a:latin typeface="+mj-lt"/>
                <a:cs typeface="Arial"/>
              </a:defRPr>
            </a:lvl1pPr>
          </a:lstStyle>
          <a:p>
            <a:r>
              <a:rPr lang="en-US" dirty="0"/>
              <a:t>Drag image to placeholder or click icon to add</a:t>
            </a:r>
          </a:p>
        </p:txBody>
      </p:sp>
      <p:sp>
        <p:nvSpPr>
          <p:cNvPr id="5" name="Text Placeholder 4"/>
          <p:cNvSpPr>
            <a:spLocks noGrp="1"/>
          </p:cNvSpPr>
          <p:nvPr>
            <p:ph type="body" sz="quarter" idx="13" hasCustomPrompt="1"/>
          </p:nvPr>
        </p:nvSpPr>
        <p:spPr>
          <a:xfrm>
            <a:off x="8302752" y="2901696"/>
            <a:ext cx="3657600" cy="1828800"/>
          </a:xfrm>
          <a:ln>
            <a:noFill/>
          </a:ln>
        </p:spPr>
        <p:txBody>
          <a:bodyPr>
            <a:noAutofit/>
          </a:bodyPr>
          <a:lstStyle>
            <a:lvl1pPr marL="0" indent="0">
              <a:buFontTx/>
              <a:buNone/>
              <a:defRPr sz="2400" baseline="0">
                <a:solidFill>
                  <a:schemeClr val="bg1"/>
                </a:solidFill>
                <a:latin typeface="+mn-lt"/>
              </a:defRPr>
            </a:lvl1pPr>
            <a:lvl2pPr>
              <a:defRPr sz="2400">
                <a:solidFill>
                  <a:schemeClr val="bg1"/>
                </a:solidFill>
                <a:latin typeface="+mn-lt"/>
              </a:defRPr>
            </a:lvl2pPr>
            <a:lvl3pPr>
              <a:defRPr sz="2400">
                <a:solidFill>
                  <a:schemeClr val="bg1"/>
                </a:solidFill>
                <a:latin typeface="+mn-lt"/>
              </a:defRPr>
            </a:lvl3pPr>
            <a:lvl4pPr>
              <a:defRPr sz="2400">
                <a:solidFill>
                  <a:schemeClr val="bg1"/>
                </a:solidFill>
                <a:latin typeface="+mn-lt"/>
              </a:defRPr>
            </a:lvl4pPr>
            <a:lvl5pPr>
              <a:defRPr sz="2400">
                <a:solidFill>
                  <a:schemeClr val="bg1"/>
                </a:solidFill>
                <a:latin typeface="+mn-lt"/>
              </a:defRPr>
            </a:lvl5pPr>
          </a:lstStyle>
          <a:p>
            <a:pPr lvl="0"/>
            <a:r>
              <a:rPr lang="en-US" dirty="0"/>
              <a:t>Click to add faculty 2 name</a:t>
            </a:r>
          </a:p>
        </p:txBody>
      </p:sp>
    </p:spTree>
    <p:custDataLst>
      <p:tags r:id="rId1"/>
    </p:custDataLst>
    <p:extLst>
      <p:ext uri="{BB962C8B-B14F-4D97-AF65-F5344CB8AC3E}">
        <p14:creationId xmlns:p14="http://schemas.microsoft.com/office/powerpoint/2010/main" val="28389079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lumns and 3 captions at bottom">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99085"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7" name="Text Placeholder 1"/>
          <p:cNvSpPr>
            <a:spLocks noGrp="1"/>
          </p:cNvSpPr>
          <p:nvPr>
            <p:ph type="body" sz="quarter" idx="15" hasCustomPrompt="1"/>
          </p:nvPr>
        </p:nvSpPr>
        <p:spPr>
          <a:xfrm>
            <a:off x="188923" y="5536140"/>
            <a:ext cx="3816096"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3" name="Text Placeholder 2"/>
          <p:cNvSpPr>
            <a:spLocks noGrp="1"/>
          </p:cNvSpPr>
          <p:nvPr>
            <p:ph idx="13" hasCustomPrompt="1"/>
          </p:nvPr>
        </p:nvSpPr>
        <p:spPr>
          <a:xfrm>
            <a:off x="4205934"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4199468" y="5536140"/>
            <a:ext cx="3810729"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2" name="Text Placeholder 3"/>
          <p:cNvSpPr>
            <a:spLocks noGrp="1"/>
          </p:cNvSpPr>
          <p:nvPr>
            <p:ph idx="12" hasCustomPrompt="1"/>
          </p:nvPr>
        </p:nvSpPr>
        <p:spPr>
          <a:xfrm>
            <a:off x="8212782" y="1600201"/>
            <a:ext cx="3797183" cy="3809123"/>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8199237" y="5536140"/>
            <a:ext cx="3810728" cy="601133"/>
          </a:xfrm>
          <a:solidFill>
            <a:schemeClr val="bg1">
              <a:lumMod val="85000"/>
            </a:schemeClr>
          </a:solidFill>
          <a:ln>
            <a:noFill/>
          </a:ln>
        </p:spPr>
        <p:txBody>
          <a:bodyP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551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horiz">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99085" y="1600201"/>
            <a:ext cx="5855352" cy="2188027"/>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5" hasCustomPrompt="1"/>
          </p:nvPr>
        </p:nvSpPr>
        <p:spPr>
          <a:xfrm>
            <a:off x="199084" y="3939937"/>
            <a:ext cx="5855352" cy="2188027"/>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6153689" y="1601897"/>
            <a:ext cx="5856276" cy="2186332"/>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1" name="Content Placeholder 2"/>
          <p:cNvSpPr>
            <a:spLocks noGrp="1"/>
          </p:cNvSpPr>
          <p:nvPr>
            <p:ph idx="14" hasCustomPrompt="1"/>
          </p:nvPr>
        </p:nvSpPr>
        <p:spPr>
          <a:xfrm>
            <a:off x="6153689" y="3941633"/>
            <a:ext cx="5856276" cy="2186332"/>
          </a:xfrm>
          <a:prstGeom prst="rect">
            <a:avLst/>
          </a:prstGeom>
          <a:ln>
            <a:solidFill>
              <a:schemeClr val="bg1">
                <a:lumMod val="75000"/>
              </a:schemeClr>
            </a:solidFill>
          </a:ln>
        </p:spPr>
        <p:txBody>
          <a:bodyPr vert="horz" lIns="91440" tIns="45720" rIns="91440" bIns="45720" rtlCol="0">
            <a:normAutofit/>
          </a:bodyPr>
          <a:lstStyle>
            <a:lvl1pPr marL="385224" indent="-385224">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buFont typeface="Arial" panose="020B0604020202020204" pitchFamily="34" charset="0"/>
              <a:buChar char="►"/>
              <a:defRPr sz="2667"/>
            </a:lvl2pPr>
            <a:lvl3pPr marL="1064657" indent="-306910">
              <a:buFont typeface="Arial" panose="020B0604020202020204" pitchFamily="34" charset="0"/>
              <a:buChar char="●"/>
              <a:defRPr sz="2667"/>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523386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rge photo">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085" y="71967"/>
            <a:ext cx="11810881" cy="114300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4" name="Picture Placeholder 1"/>
          <p:cNvSpPr>
            <a:spLocks noGrp="1"/>
          </p:cNvSpPr>
          <p:nvPr>
            <p:ph type="pic" sz="quarter" idx="13" hasCustomPrompt="1"/>
          </p:nvPr>
        </p:nvSpPr>
        <p:spPr>
          <a:xfrm>
            <a:off x="0" y="1286933"/>
            <a:ext cx="12192000" cy="5571067"/>
          </a:xfrm>
        </p:spPr>
        <p:txBody>
          <a:bodyPr/>
          <a:lstStyle>
            <a:lvl1pPr marL="0" indent="0">
              <a:buNone/>
              <a:defRPr baseline="0"/>
            </a:lvl1pPr>
          </a:lstStyle>
          <a:p>
            <a:r>
              <a:rPr lang="en-US" dirty="0"/>
              <a:t>Click to add image or drag and drop image to placeholder</a:t>
            </a:r>
          </a:p>
        </p:txBody>
      </p:sp>
      <p:sp>
        <p:nvSpPr>
          <p:cNvPr id="9"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8491888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idde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9085" y="1488948"/>
            <a:ext cx="11810881" cy="1143000"/>
          </a:xfrm>
        </p:spPr>
        <p:txBody>
          <a:bodyPr/>
          <a:lstStyle>
            <a:lvl1pPr>
              <a:defRPr baseline="0">
                <a:solidFill>
                  <a:schemeClr val="tx1"/>
                </a:solidFill>
              </a:defRPr>
            </a:lvl1pPr>
          </a:lstStyle>
          <a:p>
            <a:r>
              <a:rPr lang="en-US" dirty="0"/>
              <a:t>Select “Title 1” in Selection Pane &amp; type to add hidden slide title.</a:t>
            </a:r>
          </a:p>
        </p:txBody>
      </p:sp>
      <p:sp>
        <p:nvSpPr>
          <p:cNvPr id="4" name="Picture Placeholder 1"/>
          <p:cNvSpPr>
            <a:spLocks noGrp="1"/>
          </p:cNvSpPr>
          <p:nvPr>
            <p:ph type="pic" sz="quarter" idx="13" hasCustomPrompt="1"/>
          </p:nvPr>
        </p:nvSpPr>
        <p:spPr>
          <a:xfrm>
            <a:off x="0" y="0"/>
            <a:ext cx="12192000" cy="6858000"/>
          </a:xfrm>
        </p:spPr>
        <p:txBody>
          <a:bodyPr/>
          <a:lstStyle>
            <a:lvl1pPr marL="0" indent="0">
              <a:buNone/>
              <a:defRPr baseline="0">
                <a:solidFill>
                  <a:schemeClr val="bg1"/>
                </a:solidFill>
              </a:defRPr>
            </a:lvl1pPr>
          </a:lstStyle>
          <a:p>
            <a:r>
              <a:rPr lang="en-US" dirty="0"/>
              <a:t>Click icon to add full-slide image</a:t>
            </a:r>
          </a:p>
        </p:txBody>
      </p:sp>
      <p:sp>
        <p:nvSpPr>
          <p:cNvPr id="7"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487071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A79A61-03FF-464E-8A01-6F86F15BA67A}" type="slidenum">
              <a:rPr lang="en-US" smtClean="0"/>
              <a:t>‹#›</a:t>
            </a:fld>
            <a:endParaRPr lang="en-US" dirty="0"/>
          </a:p>
        </p:txBody>
      </p:sp>
    </p:spTree>
    <p:extLst>
      <p:ext uri="{BB962C8B-B14F-4D97-AF65-F5344CB8AC3E}">
        <p14:creationId xmlns:p14="http://schemas.microsoft.com/office/powerpoint/2010/main" val="90981918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normAutofit/>
          </a:bodyPr>
          <a:lstStyle>
            <a:lvl1pPr>
              <a:defRPr sz="4400" b="1">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A79A61-03FF-464E-8A01-6F86F15BA67A}" type="slidenum">
              <a:rPr lang="en-US" smtClean="0"/>
              <a:t>‹#›</a:t>
            </a:fld>
            <a:endParaRPr lang="en-US" dirty="0"/>
          </a:p>
        </p:txBody>
      </p:sp>
    </p:spTree>
    <p:extLst>
      <p:ext uri="{BB962C8B-B14F-4D97-AF65-F5344CB8AC3E}">
        <p14:creationId xmlns:p14="http://schemas.microsoft.com/office/powerpoint/2010/main" val="365614788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392"/>
          </a:xfrm>
        </p:spPr>
        <p:txBody>
          <a:bodyPr>
            <a:normAutofit/>
          </a:bodyPr>
          <a:lstStyle>
            <a:lvl1pPr>
              <a:defRPr sz="3600">
                <a:solidFill>
                  <a:schemeClr val="accent6">
                    <a:lumMod val="75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A79A61-03FF-464E-8A01-6F86F15BA67A}" type="slidenum">
              <a:rPr lang="en-US" smtClean="0"/>
              <a:t>‹#›</a:t>
            </a:fld>
            <a:endParaRPr lang="en-US" dirty="0"/>
          </a:p>
        </p:txBody>
      </p:sp>
    </p:spTree>
    <p:extLst>
      <p:ext uri="{BB962C8B-B14F-4D97-AF65-F5344CB8AC3E}">
        <p14:creationId xmlns:p14="http://schemas.microsoft.com/office/powerpoint/2010/main" val="349159498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a:t>Click to add title</a:t>
            </a:r>
          </a:p>
        </p:txBody>
      </p:sp>
      <p:sp>
        <p:nvSpPr>
          <p:cNvPr id="4" name="Picture Placeholder 1"/>
          <p:cNvSpPr>
            <a:spLocks noGrp="1"/>
          </p:cNvSpPr>
          <p:nvPr>
            <p:ph type="pic" sz="quarter" idx="11" hasCustomPrompt="1"/>
          </p:nvPr>
        </p:nvSpPr>
        <p:spPr>
          <a:xfrm>
            <a:off x="3385819" y="0"/>
            <a:ext cx="8806180" cy="6858000"/>
          </a:xfrm>
          <a:prstGeom prst="rect">
            <a:avLst/>
          </a:prstGeom>
        </p:spPr>
        <p:txBody>
          <a:bodyPr vert="horz"/>
          <a:lstStyle>
            <a:lvl1pPr marL="0" indent="0">
              <a:buNone/>
              <a:defRPr sz="2400" baseline="0"/>
            </a:lvl1pPr>
          </a:lstStyle>
          <a:p>
            <a:r>
              <a:rPr lang="en-US" dirty="0"/>
              <a:t>Click icon to add image or drag and drop image to placeholder</a:t>
            </a:r>
          </a:p>
        </p:txBody>
      </p:sp>
      <p:sp>
        <p:nvSpPr>
          <p:cNvPr id="8"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45539418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bulle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Content Placeholder 1"/>
          <p:cNvSpPr>
            <a:spLocks noGrp="1"/>
          </p:cNvSpPr>
          <p:nvPr>
            <p:ph idx="1" hasCustomPrompt="1"/>
          </p:nvPr>
        </p:nvSpPr>
        <p:spPr>
          <a:xfrm>
            <a:off x="3467946" y="204894"/>
            <a:ext cx="8520855"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7357" indent="-313259">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1003387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3674">
          <p15:clr>
            <a:srgbClr val="FBAE40"/>
          </p15:clr>
        </p15:guide>
        <p15:guide id="4" pos="1632">
          <p15:clr>
            <a:srgbClr val="FBAE40"/>
          </p15:clr>
        </p15:guide>
        <p15:guide id="5" pos="5664">
          <p15:clr>
            <a:srgbClr val="FBAE40"/>
          </p15:clr>
        </p15:guide>
        <p15:guide id="6" orient="horz" pos="29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erticle tabl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5" name="Text Placeholder 1"/>
          <p:cNvSpPr>
            <a:spLocks noGrp="1"/>
          </p:cNvSpPr>
          <p:nvPr>
            <p:ph type="body" sz="quarter" idx="17" hasCustomPrompt="1"/>
          </p:nvPr>
        </p:nvSpPr>
        <p:spPr>
          <a:xfrm>
            <a:off x="3467945" y="215687"/>
            <a:ext cx="8520856" cy="514773"/>
          </a:xfrm>
          <a:prstGeom prst="rect">
            <a:avLst/>
          </a:prstGeom>
          <a:ln>
            <a:noFill/>
          </a:ln>
        </p:spPr>
        <p:txBody>
          <a:bodyPr vert="horz"/>
          <a:lstStyle>
            <a:lvl1pPr marL="0" indent="0" algn="ctr">
              <a:buNone/>
              <a:defRPr sz="2667" baseline="0"/>
            </a:lvl1pPr>
            <a:lvl2pPr marL="609585" indent="0">
              <a:buNone/>
              <a:defRPr/>
            </a:lvl2pPr>
          </a:lstStyle>
          <a:p>
            <a:pPr lvl="0"/>
            <a:r>
              <a:rPr lang="en-US" dirty="0"/>
              <a:t>Click to add table/graph title</a:t>
            </a:r>
          </a:p>
        </p:txBody>
      </p:sp>
      <p:sp>
        <p:nvSpPr>
          <p:cNvPr id="6" name="Content Placeholder 1"/>
          <p:cNvSpPr>
            <a:spLocks noGrp="1"/>
          </p:cNvSpPr>
          <p:nvPr>
            <p:ph idx="1" hasCustomPrompt="1"/>
          </p:nvPr>
        </p:nvSpPr>
        <p:spPr>
          <a:xfrm>
            <a:off x="3467947" y="870857"/>
            <a:ext cx="8520856" cy="5352143"/>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1255481788"/>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orient="horz" pos="84">
          <p15:clr>
            <a:srgbClr val="FBAE40"/>
          </p15:clr>
        </p15:guide>
        <p15:guide id="4" pos="1632">
          <p15:clr>
            <a:srgbClr val="FBAE40"/>
          </p15:clr>
        </p15:guide>
        <p15:guide id="5" pos="566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with logo">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cxnSp>
        <p:nvCxnSpPr>
          <p:cNvPr id="9" name="Straight Connector 1"/>
          <p:cNvCxnSpPr>
            <a:cxnSpLocks noChangeShapeType="1"/>
          </p:cNvCxnSpPr>
          <p:nvPr/>
        </p:nvCxnSpPr>
        <p:spPr bwMode="auto">
          <a:xfrm>
            <a:off x="362790" y="2642127"/>
            <a:ext cx="8753263" cy="0"/>
          </a:xfrm>
          <a:prstGeom prst="line">
            <a:avLst/>
          </a:prstGeom>
          <a:noFill/>
          <a:ln w="9525">
            <a:solidFill>
              <a:srgbClr val="FFFFFF"/>
            </a:solidFill>
            <a:round/>
            <a:headEnd type="none" w="sm" len="sm"/>
            <a:tailEnd type="none" w="sm" len="sm"/>
          </a:ln>
        </p:spPr>
      </p:cxnSp>
      <p:sp>
        <p:nvSpPr>
          <p:cNvPr id="8" name="Title 1"/>
          <p:cNvSpPr txBox="1">
            <a:spLocks/>
          </p:cNvSpPr>
          <p:nvPr/>
        </p:nvSpPr>
        <p:spPr>
          <a:xfrm>
            <a:off x="388190" y="2809538"/>
            <a:ext cx="6515100" cy="1724236"/>
          </a:xfrm>
          <a:prstGeom prst="rect">
            <a:avLst/>
          </a:prstGeom>
          <a:ln>
            <a:noFill/>
          </a:ln>
        </p:spPr>
        <p:txBody>
          <a:bodyPr vert="horz" lIns="121920" tIns="60960" rIns="121920" bIns="60960" rtlCol="0" anchor="t">
            <a:normAutofit/>
          </a:bodyPr>
          <a:lstStyle>
            <a:lvl1pPr algn="l" defTabSz="457200" rtl="0" eaLnBrk="1" latinLnBrk="0" hangingPunct="1">
              <a:spcBef>
                <a:spcPct val="0"/>
              </a:spcBef>
              <a:buNone/>
              <a:defRPr sz="2200" kern="1200">
                <a:solidFill>
                  <a:srgbClr val="FFFFFF"/>
                </a:solidFill>
                <a:latin typeface="Calibri" panose="020F0502020204030204" pitchFamily="34" charset="0"/>
                <a:ea typeface="+mj-ea"/>
                <a:cs typeface="Calibri" panose="020F0502020204030204" pitchFamily="34" charset="0"/>
              </a:defRPr>
            </a:lvl1pPr>
          </a:lstStyle>
          <a:p>
            <a:endParaRPr lang="en-US" sz="3733" dirty="0"/>
          </a:p>
        </p:txBody>
      </p:sp>
      <p:sp>
        <p:nvSpPr>
          <p:cNvPr id="6" name="Title 1"/>
          <p:cNvSpPr>
            <a:spLocks noGrp="1"/>
          </p:cNvSpPr>
          <p:nvPr>
            <p:ph type="title" hasCustomPrompt="1"/>
          </p:nvPr>
        </p:nvSpPr>
        <p:spPr>
          <a:xfrm>
            <a:off x="362790" y="2809538"/>
            <a:ext cx="6515100" cy="1724236"/>
          </a:xfrm>
        </p:spPr>
        <p:txBody>
          <a:bodyPr anchor="t">
            <a:normAutofit/>
          </a:bodyPr>
          <a:lstStyle>
            <a:lvl1pPr>
              <a:defRPr sz="3200">
                <a:solidFill>
                  <a:srgbClr val="FFFFFF"/>
                </a:solidFill>
              </a:defRPr>
            </a:lvl1pPr>
          </a:lstStyle>
          <a:p>
            <a:r>
              <a:rPr lang="en-US" dirty="0"/>
              <a:t>Click to add section title</a:t>
            </a:r>
          </a:p>
        </p:txBody>
      </p:sp>
    </p:spTree>
    <p:custDataLst>
      <p:tags r:id="rId1"/>
    </p:custDataLst>
    <p:extLst>
      <p:ext uri="{BB962C8B-B14F-4D97-AF65-F5344CB8AC3E}">
        <p14:creationId xmlns:p14="http://schemas.microsoft.com/office/powerpoint/2010/main" val="338695031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ertical colum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1"/>
          <p:cNvSpPr>
            <a:spLocks noGrp="1"/>
          </p:cNvSpPr>
          <p:nvPr>
            <p:ph idx="1" hasCustomPrompt="1"/>
          </p:nvPr>
        </p:nvSpPr>
        <p:spPr>
          <a:xfrm>
            <a:off x="3467947" y="204896"/>
            <a:ext cx="4084320"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6" hasCustomPrompt="1"/>
          </p:nvPr>
        </p:nvSpPr>
        <p:spPr>
          <a:xfrm>
            <a:off x="7901154" y="204896"/>
            <a:ext cx="4087647" cy="60181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7357" indent="-313259">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951745596"/>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6" orient="horz" pos="8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al column with column caption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6" name="Text Placeholder 1">
            <a:extLst>
              <a:ext uri="{FF2B5EF4-FFF2-40B4-BE49-F238E27FC236}">
                <a16:creationId xmlns:a16="http://schemas.microsoft.com/office/drawing/2014/main" id="{9A5C5BAD-82C0-D04B-8F31-321B143491CE}"/>
              </a:ext>
            </a:extLst>
          </p:cNvPr>
          <p:cNvSpPr>
            <a:spLocks noGrp="1"/>
          </p:cNvSpPr>
          <p:nvPr>
            <p:ph type="body" sz="quarter" idx="17" hasCustomPrompt="1"/>
          </p:nvPr>
        </p:nvSpPr>
        <p:spPr>
          <a:xfrm>
            <a:off x="3488446" y="204895"/>
            <a:ext cx="4063821" cy="601133"/>
          </a:xfrm>
          <a:prstGeom prst="rect">
            <a:avLst/>
          </a:prstGeo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3" name="Content Placeholder 1"/>
          <p:cNvSpPr>
            <a:spLocks noGrp="1"/>
          </p:cNvSpPr>
          <p:nvPr>
            <p:ph idx="1" hasCustomPrompt="1"/>
          </p:nvPr>
        </p:nvSpPr>
        <p:spPr>
          <a:xfrm>
            <a:off x="3467947" y="961813"/>
            <a:ext cx="4084320" cy="5261187"/>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Text Placeholder 1">
            <a:extLst>
              <a:ext uri="{FF2B5EF4-FFF2-40B4-BE49-F238E27FC236}">
                <a16:creationId xmlns:a16="http://schemas.microsoft.com/office/drawing/2014/main" id="{AC202F10-720C-0245-ABF0-6185171E6DC3}"/>
              </a:ext>
            </a:extLst>
          </p:cNvPr>
          <p:cNvSpPr>
            <a:spLocks noGrp="1"/>
          </p:cNvSpPr>
          <p:nvPr>
            <p:ph type="body" sz="quarter" idx="18" hasCustomPrompt="1"/>
          </p:nvPr>
        </p:nvSpPr>
        <p:spPr>
          <a:xfrm>
            <a:off x="7901154" y="204895"/>
            <a:ext cx="4063821" cy="601133"/>
          </a:xfrm>
          <a:prstGeom prst="rect">
            <a:avLst/>
          </a:prstGeom>
          <a:solidFill>
            <a:schemeClr val="bg1">
              <a:lumMod val="85000"/>
            </a:schemeClr>
          </a:solidFill>
          <a:ln>
            <a:noFill/>
          </a:ln>
        </p:spPr>
        <p:txBody>
          <a:bodyPr anchor="ctr">
            <a:noAutofit/>
          </a:bodyPr>
          <a:lstStyle>
            <a:lvl1pPr marL="0" indent="0" algn="ctr">
              <a:buNone/>
              <a:defRPr sz="2400" b="1">
                <a:solidFill>
                  <a:schemeClr val="tx1"/>
                </a:solidFill>
              </a:defRPr>
            </a:lvl1pPr>
            <a:lvl2pPr marL="609585" indent="0">
              <a:buNone/>
              <a:defRPr sz="1867"/>
            </a:lvl2pPr>
            <a:lvl3pPr marL="1064657" indent="0">
              <a:buNone/>
              <a:defRPr sz="1867"/>
            </a:lvl3pPr>
            <a:lvl4pPr marL="1828754" indent="0">
              <a:buNone/>
              <a:defRPr sz="1867"/>
            </a:lvl4pPr>
            <a:lvl5pPr marL="2438339" indent="0">
              <a:buNone/>
              <a:defRPr sz="1867"/>
            </a:lvl5pPr>
          </a:lstStyle>
          <a:p>
            <a:pPr lvl="0"/>
            <a:r>
              <a:rPr lang="en-US" dirty="0"/>
              <a:t>Click to add caption</a:t>
            </a:r>
          </a:p>
        </p:txBody>
      </p:sp>
      <p:sp>
        <p:nvSpPr>
          <p:cNvPr id="7" name="Content Placeholder 2"/>
          <p:cNvSpPr>
            <a:spLocks noGrp="1"/>
          </p:cNvSpPr>
          <p:nvPr>
            <p:ph idx="16" hasCustomPrompt="1"/>
          </p:nvPr>
        </p:nvSpPr>
        <p:spPr>
          <a:xfrm>
            <a:off x="7901154" y="961813"/>
            <a:ext cx="4087647" cy="5261187"/>
          </a:xfrm>
          <a:prstGeom prst="rect">
            <a:avLst/>
          </a:prstGeom>
          <a:ln w="9525" cmpd="sng">
            <a:solidFill>
              <a:schemeClr val="bg1">
                <a:lumMod val="75000"/>
              </a:schemeClr>
            </a:solidFill>
          </a:ln>
        </p:spPr>
        <p:txBody>
          <a:bodyPr/>
          <a:lstStyle>
            <a:lvl1pPr marL="390134" indent="-390134">
              <a:spcBef>
                <a:spcPts val="3200"/>
              </a:spcBef>
              <a:buClr>
                <a:srgbClr val="C000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7357" indent="-313259">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546416697"/>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6" orient="horz" pos="8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0" name="Content Placeholder 1"/>
          <p:cNvSpPr>
            <a:spLocks noGrp="1"/>
          </p:cNvSpPr>
          <p:nvPr>
            <p:ph idx="1" hasCustomPrompt="1"/>
          </p:nvPr>
        </p:nvSpPr>
        <p:spPr>
          <a:xfrm>
            <a:off x="3467946" y="204896"/>
            <a:ext cx="8520855" cy="29193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ontent Placeholder 1"/>
          <p:cNvSpPr>
            <a:spLocks noGrp="1"/>
          </p:cNvSpPr>
          <p:nvPr>
            <p:ph idx="16" hasCustomPrompt="1"/>
          </p:nvPr>
        </p:nvSpPr>
        <p:spPr>
          <a:xfrm>
            <a:off x="3467947" y="3291841"/>
            <a:ext cx="8520855" cy="2919305"/>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667"/>
            </a:lvl2pPr>
            <a:lvl3pPr marL="1071007" indent="-306910">
              <a:spcBef>
                <a:spcPts val="0"/>
              </a:spcBef>
              <a:buClr>
                <a:srgbClr val="BF5700"/>
              </a:buClr>
              <a:buFont typeface="Arial" panose="020B0604020202020204" pitchFamily="34" charset="0"/>
              <a:buChar char="●"/>
              <a:tabLst/>
              <a:defRPr sz="2667"/>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575134567"/>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5" orient="horz" pos="84">
          <p15:clr>
            <a:srgbClr val="FBAE40"/>
          </p15:clr>
        </p15:guide>
        <p15:guide id="6" orient="horz" pos="147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3" name="Content Placeholder 1"/>
          <p:cNvSpPr>
            <a:spLocks noGrp="1"/>
          </p:cNvSpPr>
          <p:nvPr>
            <p:ph idx="17" hasCustomPrompt="1"/>
          </p:nvPr>
        </p:nvSpPr>
        <p:spPr>
          <a:xfrm>
            <a:off x="3467946" y="204895"/>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4" name="Content Placeholder 1"/>
          <p:cNvSpPr>
            <a:spLocks noGrp="1"/>
          </p:cNvSpPr>
          <p:nvPr>
            <p:ph idx="18" hasCustomPrompt="1"/>
          </p:nvPr>
        </p:nvSpPr>
        <p:spPr>
          <a:xfrm>
            <a:off x="3467946" y="1784051"/>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5" name="Content Placeholder 1"/>
          <p:cNvSpPr>
            <a:spLocks noGrp="1"/>
          </p:cNvSpPr>
          <p:nvPr>
            <p:ph idx="19" hasCustomPrompt="1"/>
          </p:nvPr>
        </p:nvSpPr>
        <p:spPr>
          <a:xfrm>
            <a:off x="3467945" y="3291840"/>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6" name="Content Placeholder 1"/>
          <p:cNvSpPr>
            <a:spLocks noGrp="1"/>
          </p:cNvSpPr>
          <p:nvPr>
            <p:ph idx="20" hasCustomPrompt="1"/>
          </p:nvPr>
        </p:nvSpPr>
        <p:spPr>
          <a:xfrm>
            <a:off x="3467945" y="4870025"/>
            <a:ext cx="8520855" cy="1341120"/>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071007" indent="-306910">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439455088"/>
      </p:ext>
    </p:extLst>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p15:clr>
            <a:srgbClr val="FBAE40"/>
          </p15:clr>
        </p15:guide>
        <p15:guide id="5" orient="horz" pos="84">
          <p15:clr>
            <a:srgbClr val="FBAE40"/>
          </p15:clr>
        </p15:guide>
        <p15:guide id="6" orient="horz" pos="147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8" name="Text Placeholder 1"/>
          <p:cNvSpPr>
            <a:spLocks noGrp="1"/>
          </p:cNvSpPr>
          <p:nvPr>
            <p:ph type="body" sz="quarter" idx="11" hasCustomPrompt="1"/>
          </p:nvPr>
        </p:nvSpPr>
        <p:spPr>
          <a:xfrm>
            <a:off x="3467947" y="212636"/>
            <a:ext cx="8520855" cy="6010365"/>
          </a:xfrm>
          <a:prstGeom prst="rect">
            <a:avLst/>
          </a:prstGeom>
          <a:ln>
            <a:solidFill>
              <a:schemeClr val="bg1">
                <a:lumMod val="75000"/>
              </a:schemeClr>
            </a:solidFill>
            <a:prstDash val="sysDash"/>
          </a:ln>
        </p:spPr>
        <p:txBody>
          <a:bodyPr vert="horz" anchor="ctr"/>
          <a:lstStyle>
            <a:lvl1pPr marL="0" indent="0">
              <a:buNone/>
              <a:defRPr sz="2400">
                <a:latin typeface="Times New Roman"/>
                <a:cs typeface="Times New Roman"/>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add quote</a:t>
            </a:r>
          </a:p>
        </p:txBody>
      </p:sp>
      <p:sp>
        <p:nvSpPr>
          <p:cNvPr id="9"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18193512"/>
      </p:ext>
    </p:extLst>
  </p:cSld>
  <p:clrMapOvr>
    <a:masterClrMapping/>
  </p:clrMapOvr>
  <p:extLst>
    <p:ext uri="{DCECCB84-F9BA-43D5-87BE-67443E8EF086}">
      <p15:sldGuideLst xmlns:p15="http://schemas.microsoft.com/office/powerpoint/2012/main">
        <p15:guide id="1" orient="horz" pos="2940">
          <p15:clr>
            <a:srgbClr val="FBAE40"/>
          </p15:clr>
        </p15:guide>
        <p15:guide id="2" pos="2880">
          <p15:clr>
            <a:srgbClr val="FBAE40"/>
          </p15:clr>
        </p15:guide>
        <p15:guide id="3" orient="horz" pos="84">
          <p15:clr>
            <a:srgbClr val="FBAE40"/>
          </p15:clr>
        </p15:guide>
        <p15:guide id="4" pos="5664">
          <p15:clr>
            <a:srgbClr val="FBAE40"/>
          </p15:clr>
        </p15:guide>
        <p15:guide id="5" pos="163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ertical four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18" name="Content Placeholder 1"/>
          <p:cNvSpPr>
            <a:spLocks noGrp="1"/>
          </p:cNvSpPr>
          <p:nvPr>
            <p:ph idx="26" hasCustomPrompt="1"/>
          </p:nvPr>
        </p:nvSpPr>
        <p:spPr>
          <a:xfrm>
            <a:off x="3467947" y="177799"/>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9" name="Content Placeholder 1"/>
          <p:cNvSpPr>
            <a:spLocks noGrp="1"/>
          </p:cNvSpPr>
          <p:nvPr>
            <p:ph idx="27" hasCustomPrompt="1"/>
          </p:nvPr>
        </p:nvSpPr>
        <p:spPr>
          <a:xfrm>
            <a:off x="3467947" y="3273005"/>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ontent Placeholder 1"/>
          <p:cNvSpPr>
            <a:spLocks noGrp="1"/>
          </p:cNvSpPr>
          <p:nvPr>
            <p:ph idx="25" hasCustomPrompt="1"/>
          </p:nvPr>
        </p:nvSpPr>
        <p:spPr>
          <a:xfrm>
            <a:off x="7805589" y="177801"/>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Content Placeholder 1"/>
          <p:cNvSpPr>
            <a:spLocks noGrp="1"/>
          </p:cNvSpPr>
          <p:nvPr>
            <p:ph idx="24" hasCustomPrompt="1"/>
          </p:nvPr>
        </p:nvSpPr>
        <p:spPr>
          <a:xfrm>
            <a:off x="7805589" y="3273006"/>
            <a:ext cx="4183212" cy="2949996"/>
          </a:xfrm>
          <a:prstGeom prst="rect">
            <a:avLst/>
          </a:prstGeom>
          <a:ln w="9525" cmpd="sng">
            <a:solidFill>
              <a:schemeClr val="bg1">
                <a:lumMod val="75000"/>
              </a:schemeClr>
            </a:solidFill>
          </a:ln>
        </p:spPr>
        <p:txBody>
          <a:bodyPr/>
          <a:lstStyle>
            <a:lvl1pPr marL="390134" indent="-390134">
              <a:spcBef>
                <a:spcPts val="3200"/>
              </a:spcBef>
              <a:buClr>
                <a:srgbClr val="BF5700"/>
              </a:buClr>
              <a:buSzPct val="80000"/>
              <a:buFont typeface="Arial" panose="020B0604020202020204" pitchFamily="34" charset="0"/>
              <a:buChar char="►"/>
              <a:defRPr lang="en-US" sz="2400" kern="1200" baseline="0" dirty="0" smtClean="0">
                <a:solidFill>
                  <a:schemeClr val="tx1"/>
                </a:solidFill>
                <a:latin typeface="+mn-lt"/>
                <a:ea typeface="+mn-ea"/>
                <a:cs typeface="+mn-cs"/>
              </a:defRPr>
            </a:lvl1pPr>
            <a:lvl2pPr marL="757748" indent="-378875">
              <a:spcBef>
                <a:spcPts val="0"/>
              </a:spcBef>
              <a:buClr>
                <a:srgbClr val="BF5700"/>
              </a:buClr>
              <a:buSzPct val="80000"/>
              <a:buFont typeface="Arial" panose="020B0604020202020204" pitchFamily="34" charset="0"/>
              <a:buChar char="►"/>
              <a:defRPr sz="2400"/>
            </a:lvl2pPr>
            <a:lvl3pPr marL="1153555" indent="-389457">
              <a:spcBef>
                <a:spcPts val="0"/>
              </a:spcBef>
              <a:buClr>
                <a:srgbClr val="BF5700"/>
              </a:buClr>
              <a:buFont typeface="Arial" panose="020B0604020202020204" pitchFamily="34" charset="0"/>
              <a:buChar char="●"/>
              <a:tabLst/>
              <a:defRPr sz="2400"/>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Source"/>
          <p:cNvSpPr>
            <a:spLocks noGrp="1"/>
          </p:cNvSpPr>
          <p:nvPr>
            <p:ph idx="15" hasCustomPrompt="1"/>
            <p:custDataLst>
              <p:tags r:id="rId2"/>
            </p:custDataLst>
          </p:nvPr>
        </p:nvSpPr>
        <p:spPr>
          <a:xfrm>
            <a:off x="3467947" y="6378786"/>
            <a:ext cx="7667413"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56758758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3672">
          <p15:clr>
            <a:srgbClr val="FBAE40"/>
          </p15:clr>
        </p15:guide>
        <p15:guide id="4" pos="5664">
          <p15:clr>
            <a:srgbClr val="FBAE40"/>
          </p15:clr>
        </p15:guide>
        <p15:guide id="5" pos="1632">
          <p15:clr>
            <a:srgbClr val="FBAE40"/>
          </p15:clr>
        </p15:guide>
        <p15:guide id="6" orient="horz" pos="84">
          <p15:clr>
            <a:srgbClr val="FBAE40"/>
          </p15:clr>
        </p15:guide>
        <p15:guide id="7" orient="horz" pos="2940">
          <p15:clr>
            <a:srgbClr val="FBAE40"/>
          </p15:clr>
        </p15:guide>
        <p15:guide id="8" orient="horz" pos="147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ture for entire slide">
    <p:bg>
      <p:bgPr>
        <a:solidFill>
          <a:srgbClr val="0F2C5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64096"/>
          </a:xfrm>
          <a:prstGeom prst="rect">
            <a:avLst/>
          </a:prstGeom>
        </p:spPr>
        <p:txBody>
          <a:bodyPr/>
          <a:lstStyle>
            <a:lvl1pPr marL="0" indent="0">
              <a:buNone/>
              <a:defRPr/>
            </a:lvl1pPr>
          </a:lstStyle>
          <a:p>
            <a:r>
              <a:rPr lang="en-US" smtClean="0"/>
              <a:t>Click icon to add picture</a:t>
            </a:r>
            <a:endParaRPr lang="en-US" dirty="0"/>
          </a:p>
        </p:txBody>
      </p:sp>
    </p:spTree>
    <p:custDataLst>
      <p:tags r:id="rId1"/>
    </p:custDataLst>
    <p:extLst>
      <p:ext uri="{BB962C8B-B14F-4D97-AF65-F5344CB8AC3E}">
        <p14:creationId xmlns:p14="http://schemas.microsoft.com/office/powerpoint/2010/main" val="40507585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ne liner">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95072" y="3133344"/>
            <a:ext cx="11789664" cy="609600"/>
          </a:xfrm>
          <a:prstGeom prst="rect">
            <a:avLst/>
          </a:prstGeom>
        </p:spPr>
        <p:txBody>
          <a:bodyPr/>
          <a:lstStyle>
            <a:lvl1pPr marL="0" indent="0" algn="ctr">
              <a:buNone/>
              <a:defRPr sz="3733" baseline="0">
                <a:solidFill>
                  <a:schemeClr val="bg1"/>
                </a:solidFill>
              </a:defRPr>
            </a:lvl1pPr>
            <a:lvl2pPr marL="609585" indent="0">
              <a:buNone/>
              <a:defRPr>
                <a:solidFill>
                  <a:schemeClr val="bg1"/>
                </a:solidFill>
              </a:defRPr>
            </a:lvl2pPr>
            <a:lvl3pPr marL="1219170" indent="0">
              <a:buNone/>
              <a:defRPr>
                <a:solidFill>
                  <a:schemeClr val="bg1"/>
                </a:solidFill>
              </a:defRPr>
            </a:lvl3pPr>
            <a:lvl4pPr marL="1828754" indent="0">
              <a:buNone/>
              <a:defRPr>
                <a:solidFill>
                  <a:schemeClr val="bg1"/>
                </a:solidFill>
              </a:defRPr>
            </a:lvl4pPr>
            <a:lvl5pPr marL="2438339" indent="0">
              <a:buNone/>
              <a:defRPr>
                <a:solidFill>
                  <a:schemeClr val="bg1"/>
                </a:solidFill>
              </a:defRPr>
            </a:lvl5pPr>
          </a:lstStyle>
          <a:p>
            <a:pPr lvl="0"/>
            <a:r>
              <a:rPr lang="en-US" dirty="0"/>
              <a:t>Click to edit Master text styles</a:t>
            </a:r>
          </a:p>
        </p:txBody>
      </p:sp>
      <p:sp>
        <p:nvSpPr>
          <p:cNvPr id="6" name="Content Placeholder 5"/>
          <p:cNvSpPr>
            <a:spLocks noGrp="1"/>
          </p:cNvSpPr>
          <p:nvPr>
            <p:ph sz="quarter" idx="11" hasCustomPrompt="1"/>
          </p:nvPr>
        </p:nvSpPr>
        <p:spPr>
          <a:xfrm>
            <a:off x="219456" y="6352032"/>
            <a:ext cx="11460480" cy="365760"/>
          </a:xfrm>
          <a:prstGeom prst="rect">
            <a:avLst/>
          </a:prstGeom>
        </p:spPr>
        <p:txBody>
          <a:bodyPr/>
          <a:lstStyle>
            <a:lvl1pPr marL="0" indent="0">
              <a:buNone/>
              <a:defRPr sz="160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1902518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0F2C5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95072" y="1389888"/>
            <a:ext cx="11789664" cy="4084320"/>
          </a:xfrm>
          <a:prstGeom prst="rect">
            <a:avLst/>
          </a:prstGeom>
        </p:spPr>
        <p:txBody>
          <a:bodyPr/>
          <a:lstStyle>
            <a:lvl1pPr marL="0" indent="0" algn="ctr">
              <a:buNone/>
              <a:defRPr sz="2667"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THIS SLIDE IS FOR NOTICE ONLY</a:t>
            </a:r>
          </a:p>
          <a:p>
            <a:pPr lvl="0"/>
            <a:r>
              <a:rPr lang="en-US" dirty="0"/>
              <a:t>And is not intended to be used in a presentation</a:t>
            </a:r>
          </a:p>
          <a:p>
            <a:pPr lvl="0"/>
            <a:r>
              <a:rPr lang="en-US" dirty="0"/>
              <a:t>This PowerPoint Template was developed by</a:t>
            </a:r>
          </a:p>
          <a:p>
            <a:pPr lvl="0"/>
            <a:r>
              <a:rPr lang="en-US" dirty="0"/>
              <a:t>Instructional Design Team</a:t>
            </a:r>
          </a:p>
          <a:p>
            <a:pPr lvl="0"/>
            <a:r>
              <a:rPr lang="en-US" dirty="0"/>
              <a:t>UTHealth-School of Public Health</a:t>
            </a:r>
          </a:p>
          <a:p>
            <a:pPr lvl="0"/>
            <a:endParaRPr lang="en-US" dirty="0"/>
          </a:p>
          <a:p>
            <a:pPr lvl="0"/>
            <a:r>
              <a:rPr lang="en-US" dirty="0"/>
              <a:t>Last modified: September 3, 2019</a:t>
            </a:r>
          </a:p>
        </p:txBody>
      </p:sp>
    </p:spTree>
    <p:custDataLst>
      <p:tags r:id="rId1"/>
    </p:custDataLst>
    <p:extLst>
      <p:ext uri="{BB962C8B-B14F-4D97-AF65-F5344CB8AC3E}">
        <p14:creationId xmlns:p14="http://schemas.microsoft.com/office/powerpoint/2010/main" val="331026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1">
    <p:bg>
      <p:bgPr>
        <a:solidFill>
          <a:srgbClr val="0F2C52"/>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2"/>
            </p:custDataLst>
          </p:nvPr>
        </p:nvSpPr>
        <p:spPr bwMode="auto">
          <a:xfrm>
            <a:off x="361951" y="2610699"/>
            <a:ext cx="9365827" cy="1468439"/>
          </a:xfrm>
          <a:prstGeom prst="rect">
            <a:avLst/>
          </a:prstGeom>
          <a:noFill/>
          <a:ln>
            <a:miter lim="800000"/>
            <a:headEnd/>
            <a:tailEnd/>
          </a:ln>
        </p:spPr>
        <p:txBody>
          <a:bodyPr lIns="91418" tIns="45710" rIns="91418" bIns="45710" anchor="b">
            <a:normAutofit/>
          </a:bodyPr>
          <a:lstStyle>
            <a:lvl1pPr>
              <a:defRPr sz="3733">
                <a:solidFill>
                  <a:srgbClr val="FFFFFF"/>
                </a:solidFill>
                <a:latin typeface="Arial" panose="020B0604020202020204" pitchFamily="34" charset="0"/>
                <a:cs typeface="Arial" panose="020B0604020202020204" pitchFamily="34" charset="0"/>
              </a:defRPr>
            </a:lvl1pPr>
          </a:lstStyle>
          <a:p>
            <a:r>
              <a:rPr lang="en-US" dirty="0"/>
              <a:t>Click to add section title</a:t>
            </a:r>
          </a:p>
        </p:txBody>
      </p:sp>
      <p:sp>
        <p:nvSpPr>
          <p:cNvPr id="6" name="Faculty Name"/>
          <p:cNvSpPr>
            <a:spLocks noGrp="1" noChangeArrowheads="1"/>
          </p:cNvSpPr>
          <p:nvPr>
            <p:ph type="subTitle" idx="1" hasCustomPrompt="1"/>
            <p:custDataLst>
              <p:tags r:id="rId3"/>
            </p:custDataLst>
          </p:nvPr>
        </p:nvSpPr>
        <p:spPr bwMode="auto">
          <a:xfrm>
            <a:off x="361951" y="4383617"/>
            <a:ext cx="9365827" cy="1427904"/>
          </a:xfrm>
          <a:prstGeom prst="rect">
            <a:avLst/>
          </a:prstGeom>
          <a:noFill/>
          <a:ln>
            <a:noFill/>
            <a:miter lim="800000"/>
            <a:headEnd/>
            <a:tailEnd/>
          </a:ln>
        </p:spPr>
        <p:txBody>
          <a:bodyPr lIns="91429" tIns="45715" rIns="91429" bIns="45715">
            <a:normAutofit/>
          </a:bodyPr>
          <a:lstStyle>
            <a:lvl1pPr marL="0" indent="0" algn="l">
              <a:spcBef>
                <a:spcPct val="0"/>
              </a:spcBef>
              <a:buFont typeface="Wingdings" pitchFamily="-84" charset="2"/>
              <a:buNone/>
              <a:defRPr sz="3200" baseline="0">
                <a:solidFill>
                  <a:srgbClr val="FFFFFF"/>
                </a:solidFill>
                <a:latin typeface="Arial" panose="020B0604020202020204" pitchFamily="34" charset="0"/>
                <a:cs typeface="Arial" panose="020B0604020202020204" pitchFamily="34" charset="0"/>
              </a:defRPr>
            </a:lvl1pPr>
          </a:lstStyle>
          <a:p>
            <a:r>
              <a:rPr lang="en-US" dirty="0"/>
              <a:t>Click to add section number</a:t>
            </a:r>
          </a:p>
        </p:txBody>
      </p:sp>
      <p:sp>
        <p:nvSpPr>
          <p:cNvPr id="3" name="Text Placeholder 1"/>
          <p:cNvSpPr>
            <a:spLocks noGrp="1"/>
          </p:cNvSpPr>
          <p:nvPr>
            <p:ph type="body" sz="quarter" idx="12" hasCustomPrompt="1"/>
          </p:nvPr>
        </p:nvSpPr>
        <p:spPr>
          <a:xfrm>
            <a:off x="361951" y="6212417"/>
            <a:ext cx="8424333" cy="528320"/>
          </a:xfrm>
          <a:ln>
            <a:noFill/>
          </a:ln>
        </p:spPr>
        <p:txBody>
          <a:bodyPr anchor="b">
            <a:noAutofit/>
          </a:bodyPr>
          <a:lstStyle>
            <a:lvl1pPr marL="0" indent="0">
              <a:buNone/>
              <a:defRPr sz="1867" i="1" baseline="0">
                <a:solidFill>
                  <a:schemeClr val="bg1"/>
                </a:solidFill>
                <a:latin typeface="Arial" panose="020B0604020202020204" pitchFamily="34" charset="0"/>
                <a:cs typeface="Arial" panose="020B0604020202020204" pitchFamily="34" charset="0"/>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p:nvCxnSpPr>
        <p:spPr bwMode="auto">
          <a:xfrm>
            <a:off x="336551" y="4220633"/>
            <a:ext cx="8753263" cy="0"/>
          </a:xfrm>
          <a:prstGeom prst="line">
            <a:avLst/>
          </a:prstGeom>
          <a:noFill/>
          <a:ln w="9525">
            <a:solidFill>
              <a:srgbClr val="FFFFFF"/>
            </a:solidFill>
            <a:round/>
            <a:headEnd type="none" w="sm" len="sm"/>
            <a:tailEnd type="none" w="sm" len="sm"/>
          </a:ln>
        </p:spPr>
      </p:cxnSp>
      <p:pic>
        <p:nvPicPr>
          <p:cNvPr id="13"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3936" y="252289"/>
            <a:ext cx="1749904" cy="1224299"/>
          </a:xfrm>
          <a:prstGeom prst="rect">
            <a:avLst/>
          </a:prstGeom>
          <a:noFill/>
        </p:spPr>
      </p:pic>
    </p:spTree>
    <p:custDataLst>
      <p:tags r:id="rId1"/>
    </p:custDataLst>
    <p:extLst>
      <p:ext uri="{BB962C8B-B14F-4D97-AF65-F5344CB8AC3E}">
        <p14:creationId xmlns:p14="http://schemas.microsoft.com/office/powerpoint/2010/main" val="17908592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2">
    <p:bg>
      <p:bgPr>
        <a:solidFill>
          <a:srgbClr val="0F2C5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342243" y="4344670"/>
            <a:ext cx="6515100" cy="1724236"/>
          </a:xfrm>
        </p:spPr>
        <p:txBody>
          <a:bodyPr anchor="t">
            <a:normAutofit/>
          </a:bodyPr>
          <a:lstStyle>
            <a:lvl1pPr>
              <a:defRPr sz="3200">
                <a:solidFill>
                  <a:srgbClr val="FFFFFF"/>
                </a:solidFill>
              </a:defRPr>
            </a:lvl1pPr>
          </a:lstStyle>
          <a:p>
            <a:r>
              <a:rPr lang="en-US" dirty="0"/>
              <a:t>Click to add section title</a:t>
            </a:r>
          </a:p>
        </p:txBody>
      </p:sp>
      <p:sp>
        <p:nvSpPr>
          <p:cNvPr id="6" name="Rectangle 5"/>
          <p:cNvSpPr/>
          <p:nvPr/>
        </p:nvSpPr>
        <p:spPr>
          <a:xfrm>
            <a:off x="130955" y="6198527"/>
            <a:ext cx="11952672" cy="492443"/>
          </a:xfrm>
          <a:prstGeom prst="rect">
            <a:avLst/>
          </a:prstGeom>
        </p:spPr>
        <p:txBody>
          <a:bodyPr wrap="square" lIns="0" tIns="0" rIns="0" bIns="0">
            <a:spAutoFit/>
          </a:bodyPr>
          <a:lstStyle/>
          <a:p>
            <a:pPr algn="ctr"/>
            <a:r>
              <a:rPr lang="en-US" sz="1600" kern="1200" dirty="0">
                <a:solidFill>
                  <a:schemeClr val="bg1"/>
                </a:solidFill>
                <a:latin typeface="Calibri" charset="0"/>
                <a:ea typeface="ＭＳ Ｐゴシック" pitchFamily="-1" charset="-128"/>
                <a:cs typeface="Calibri Light"/>
              </a:rPr>
              <a:t>The material in this video is subject to the copyright of the owners of the material and is being provided for educational purposes</a:t>
            </a:r>
            <a:r>
              <a:rPr lang="en-US" sz="1600" kern="1200" baseline="0" dirty="0">
                <a:solidFill>
                  <a:schemeClr val="bg1"/>
                </a:solidFill>
                <a:latin typeface="Calibri" charset="0"/>
                <a:ea typeface="ＭＳ Ｐゴシック" pitchFamily="-1" charset="-128"/>
                <a:cs typeface="Calibri Light"/>
              </a:rPr>
              <a:t> </a:t>
            </a:r>
            <a:r>
              <a:rPr lang="en-US" sz="1600" kern="1200" dirty="0">
                <a:solidFill>
                  <a:schemeClr val="bg1"/>
                </a:solidFill>
                <a:latin typeface="Calibri" charset="0"/>
                <a:ea typeface="ＭＳ Ｐゴシック" pitchFamily="-1" charset="-128"/>
                <a:cs typeface="Calibri Light"/>
              </a:rPr>
              <a:t>under</a:t>
            </a:r>
            <a:br>
              <a:rPr lang="en-US" sz="1600" kern="1200" dirty="0">
                <a:solidFill>
                  <a:schemeClr val="bg1"/>
                </a:solidFill>
                <a:latin typeface="Calibri" charset="0"/>
                <a:ea typeface="ＭＳ Ｐゴシック" pitchFamily="-1" charset="-128"/>
                <a:cs typeface="Calibri Light"/>
              </a:rPr>
            </a:br>
            <a:r>
              <a:rPr lang="en-US" sz="1600" kern="1200" dirty="0">
                <a:solidFill>
                  <a:schemeClr val="bg1"/>
                </a:solidFill>
                <a:latin typeface="Calibri" charset="0"/>
                <a:ea typeface="ＭＳ Ｐゴシック" pitchFamily="-1" charset="-128"/>
                <a:cs typeface="Calibri Light"/>
              </a:rPr>
              <a:t>rules of fair use for registered students in this course only. No additional copies of the copyrighted work may be made or distributed.</a:t>
            </a:r>
            <a:endParaRPr lang="en-US" sz="1600" dirty="0">
              <a:solidFill>
                <a:schemeClr val="bg1"/>
              </a:solidFill>
              <a:latin typeface="Calibri" charset="0"/>
              <a:cs typeface="Calibri Light"/>
            </a:endParaRPr>
          </a:p>
        </p:txBody>
      </p:sp>
      <p:cxnSp>
        <p:nvCxnSpPr>
          <p:cNvPr id="10" name="Straight Connector 1"/>
          <p:cNvCxnSpPr>
            <a:cxnSpLocks noChangeShapeType="1"/>
          </p:cNvCxnSpPr>
          <p:nvPr/>
        </p:nvCxnSpPr>
        <p:spPr bwMode="auto">
          <a:xfrm>
            <a:off x="342243" y="4220634"/>
            <a:ext cx="6546851" cy="2117"/>
          </a:xfrm>
          <a:prstGeom prst="line">
            <a:avLst/>
          </a:prstGeom>
          <a:noFill/>
          <a:ln w="9525">
            <a:solidFill>
              <a:srgbClr val="FFFFFF"/>
            </a:solidFill>
            <a:round/>
            <a:headEnd type="none" w="sm" len="sm"/>
            <a:tailEnd type="none" w="sm" len="sm"/>
          </a:ln>
        </p:spPr>
      </p:cxn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3936" y="252289"/>
            <a:ext cx="1749904" cy="1224299"/>
          </a:xfrm>
          <a:prstGeom prst="rect">
            <a:avLst/>
          </a:prstGeom>
          <a:noFill/>
        </p:spPr>
      </p:pic>
    </p:spTree>
    <p:custDataLst>
      <p:tags r:id="rId1"/>
    </p:custDataLst>
    <p:extLst>
      <p:ext uri="{BB962C8B-B14F-4D97-AF65-F5344CB8AC3E}">
        <p14:creationId xmlns:p14="http://schemas.microsoft.com/office/powerpoint/2010/main" val="25857147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ormal">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Arial" panose="020B0604020202020204" pitchFamily="34" charset="0"/>
                <a:cs typeface="Arial" panose="020B0604020202020204" pitchFamily="34" charset="0"/>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871154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ormal with table 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6" name="Text Placeholder 1"/>
          <p:cNvSpPr>
            <a:spLocks noGrp="1"/>
          </p:cNvSpPr>
          <p:nvPr>
            <p:ph type="body" sz="quarter" idx="14" hasCustomPrompt="1"/>
          </p:nvPr>
        </p:nvSpPr>
        <p:spPr>
          <a:xfrm>
            <a:off x="198967" y="1437641"/>
            <a:ext cx="11811000" cy="512233"/>
          </a:xfrm>
          <a:ln>
            <a:noFill/>
          </a:ln>
        </p:spPr>
        <p:txBody>
          <a:bodyPr/>
          <a:lstStyle>
            <a:lvl1pPr marL="0" indent="0" algn="ctr">
              <a:buNone/>
              <a:defRPr baseline="0"/>
            </a:lvl1pPr>
          </a:lstStyle>
          <a:p>
            <a:pPr lvl="0"/>
            <a:r>
              <a:rPr lang="en-US" dirty="0"/>
              <a:t>Click to add table title</a:t>
            </a:r>
          </a:p>
        </p:txBody>
      </p:sp>
      <p:sp>
        <p:nvSpPr>
          <p:cNvPr id="3" name="Content Placeholder 1"/>
          <p:cNvSpPr>
            <a:spLocks noGrp="1"/>
          </p:cNvSpPr>
          <p:nvPr>
            <p:ph idx="1" hasCustomPrompt="1"/>
          </p:nvPr>
        </p:nvSpPr>
        <p:spPr>
          <a:xfrm>
            <a:off x="199085" y="2060028"/>
            <a:ext cx="11810881" cy="4066136"/>
          </a:xfrm>
        </p:spPr>
        <p:txBody>
          <a:bodyPr/>
          <a:lstStyle>
            <a:lvl1pPr marL="385224" indent="-385224">
              <a:buClr>
                <a:srgbClr val="BD4F19"/>
              </a:buClr>
              <a:buFont typeface="Arial" panose="020B0604020202020204" pitchFamily="34" charset="0"/>
              <a:buChar char="►"/>
              <a:defRPr baseline="0"/>
            </a:lvl1pPr>
            <a:lvl2pPr marL="757748" indent="-378875">
              <a:buClr>
                <a:srgbClr val="BD4F19"/>
              </a:buClr>
              <a:buFont typeface="Arial" panose="020B0604020202020204" pitchFamily="34" charset="0"/>
              <a:buChar char="►"/>
              <a:defRPr/>
            </a:lvl2pPr>
            <a:lvl3pPr marL="1077357" indent="-313259">
              <a:buClr>
                <a:srgbClr val="BD4F19"/>
              </a:buClr>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37640347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rmal w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FFFFFF"/>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27715307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tacked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99085" y="1600202"/>
            <a:ext cx="5863049"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3" hasCustomPrompt="1"/>
          </p:nvPr>
        </p:nvSpPr>
        <p:spPr>
          <a:xfrm>
            <a:off x="6146916" y="1600202"/>
            <a:ext cx="5863049"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99084" y="3901442"/>
            <a:ext cx="11810881" cy="2219959"/>
          </a:xfrm>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chemeClr val="tx1"/>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custDataLst>
      <p:tags r:id="rId1"/>
    </p:custDataLst>
    <p:extLst>
      <p:ext uri="{BB962C8B-B14F-4D97-AF65-F5344CB8AC3E}">
        <p14:creationId xmlns:p14="http://schemas.microsoft.com/office/powerpoint/2010/main" val="6996577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ags" Target="../tags/tag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custDataLst>
              <p:tags r:id="rId29"/>
            </p:custDataLst>
          </p:nvPr>
        </p:nvSpPr>
        <p:spPr bwMode="auto">
          <a:xfrm>
            <a:off x="0" y="0"/>
            <a:ext cx="12192000" cy="1286933"/>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sz="2400" dirty="0">
              <a:latin typeface="Bookman Old Style" pitchFamily="-84" charset="0"/>
              <a:ea typeface="ＭＳ Ｐゴシック" pitchFamily="-84" charset="-128"/>
              <a:cs typeface="ＭＳ Ｐゴシック" pitchFamily="-84" charset="-128"/>
            </a:endParaRPr>
          </a:p>
        </p:txBody>
      </p:sp>
      <p:sp>
        <p:nvSpPr>
          <p:cNvPr id="2" name="Title Placeholder 1"/>
          <p:cNvSpPr>
            <a:spLocks noGrp="1"/>
          </p:cNvSpPr>
          <p:nvPr>
            <p:ph type="title"/>
          </p:nvPr>
        </p:nvSpPr>
        <p:spPr>
          <a:xfrm>
            <a:off x="199085" y="71967"/>
            <a:ext cx="11810881" cy="1143000"/>
          </a:xfrm>
          <a:prstGeom prst="rect">
            <a:avLst/>
          </a:prstGeom>
          <a:ln>
            <a:noFill/>
          </a:ln>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9085" y="1600201"/>
            <a:ext cx="11810881" cy="4525963"/>
          </a:xfrm>
          <a:prstGeom prst="rect">
            <a:avLst/>
          </a:prstGeom>
          <a:ln>
            <a:no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6" name="Slide Number Placeholder 5"/>
          <p:cNvSpPr txBox="1">
            <a:spLocks/>
          </p:cNvSpPr>
          <p:nvPr/>
        </p:nvSpPr>
        <p:spPr>
          <a:xfrm>
            <a:off x="11270828" y="6387042"/>
            <a:ext cx="739137" cy="365125"/>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28"/>
    </p:custDataLst>
    <p:extLst>
      <p:ext uri="{BB962C8B-B14F-4D97-AF65-F5344CB8AC3E}">
        <p14:creationId xmlns:p14="http://schemas.microsoft.com/office/powerpoint/2010/main" val="32670057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Lst>
  <p:timing>
    <p:tnLst>
      <p:par>
        <p:cTn id="1" dur="indefinite" restart="never" nodeType="tmRoot"/>
      </p:par>
    </p:tnLst>
  </p:timing>
  <p:txStyles>
    <p:titleStyle>
      <a:lvl1pPr algn="l" defTabSz="609585" rtl="0" eaLnBrk="1" latinLnBrk="0" hangingPunct="1">
        <a:spcBef>
          <a:spcPct val="0"/>
        </a:spcBef>
        <a:buNone/>
        <a:defRPr sz="3733" kern="1200">
          <a:solidFill>
            <a:schemeClr val="bg1"/>
          </a:solidFill>
          <a:latin typeface="Arial" panose="020B0604020202020204" pitchFamily="34" charset="0"/>
          <a:ea typeface="+mj-ea"/>
          <a:cs typeface="Arial" panose="020B0604020202020204" pitchFamily="34" charset="0"/>
        </a:defRPr>
      </a:lvl1pPr>
    </p:titleStyle>
    <p:bodyStyle>
      <a:lvl1pPr marL="385224" indent="-385224" algn="l" defTabSz="609585" rtl="0" eaLnBrk="1" latinLnBrk="0" hangingPunct="1">
        <a:spcBef>
          <a:spcPts val="3200"/>
        </a:spcBef>
        <a:buClr>
          <a:srgbClr val="BF5700"/>
        </a:buClr>
        <a:buSzPct val="80000"/>
        <a:buFont typeface="Arial" panose="020B0604020202020204" pitchFamily="34" charset="0"/>
        <a:buChar char="►"/>
        <a:defRPr lang="en-US" sz="2667" kern="1200" baseline="0" dirty="0" smtClean="0">
          <a:solidFill>
            <a:schemeClr val="tx1"/>
          </a:solidFill>
          <a:latin typeface="Arial" panose="020B0604020202020204" pitchFamily="34" charset="0"/>
          <a:ea typeface="+mn-ea"/>
          <a:cs typeface="Arial" panose="020B0604020202020204" pitchFamily="34" charset="0"/>
        </a:defRPr>
      </a:lvl1pPr>
      <a:lvl2pPr marL="755885" indent="-378875" algn="l" defTabSz="609585" rtl="0" eaLnBrk="1" latinLnBrk="0" hangingPunct="1">
        <a:spcBef>
          <a:spcPts val="0"/>
        </a:spcBef>
        <a:buClr>
          <a:srgbClr val="BF5700"/>
        </a:buClr>
        <a:buSzPct val="80000"/>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2pPr>
      <a:lvl3pPr marL="755885" indent="316984" algn="l" defTabSz="609585" rtl="0" eaLnBrk="1" latinLnBrk="0" hangingPunct="1">
        <a:spcBef>
          <a:spcPts val="0"/>
        </a:spcBef>
        <a:buClr>
          <a:srgbClr val="BF5700"/>
        </a:buClr>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80">
          <p15:clr>
            <a:srgbClr val="F26B43"/>
          </p15:clr>
        </p15:guide>
        <p15:guide id="5" orient="horz" pos="2892">
          <p15:clr>
            <a:srgbClr val="F26B43"/>
          </p15:clr>
        </p15:guide>
        <p15:guide id="8" pos="96">
          <p15:clr>
            <a:srgbClr val="F26B43"/>
          </p15:clr>
        </p15:guide>
        <p15:guide id="9" pos="5664">
          <p15:clr>
            <a:srgbClr val="F26B43"/>
          </p15:clr>
        </p15:guide>
        <p15:guide id="10" orient="horz" pos="1620">
          <p15:clr>
            <a:srgbClr val="F26B43"/>
          </p15:clr>
        </p15:guide>
        <p15:guide id="11" orient="horz" pos="2556">
          <p15:clr>
            <a:srgbClr val="F26B43"/>
          </p15:clr>
        </p15:guide>
        <p15:guide id="12" orient="horz" pos="31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217475" y="72000"/>
            <a:ext cx="2922084" cy="1657563"/>
          </a:xfrm>
          <a:prstGeom prst="rect">
            <a:avLst/>
          </a:prstGeom>
        </p:spPr>
        <p:txBody>
          <a:bodyPr vert="horz" lIns="91440" tIns="45720" rIns="91440" bIns="45720" rtlCol="0" anchor="t">
            <a:noAutofit/>
          </a:bodyPr>
          <a:lstStyle/>
          <a:p>
            <a:r>
              <a:rPr lang="en-US" dirty="0"/>
              <a:t>Click to add title</a:t>
            </a:r>
          </a:p>
        </p:txBody>
      </p:sp>
      <p:sp>
        <p:nvSpPr>
          <p:cNvPr id="7" name="Rectangle 6"/>
          <p:cNvSpPr>
            <a:spLocks noChangeArrowheads="1"/>
          </p:cNvSpPr>
          <p:nvPr/>
        </p:nvSpPr>
        <p:spPr bwMode="auto">
          <a:xfrm>
            <a:off x="1" y="0"/>
            <a:ext cx="3361268" cy="6858000"/>
          </a:xfrm>
          <a:prstGeom prst="rect">
            <a:avLst/>
          </a:prstGeom>
          <a:solidFill>
            <a:srgbClr val="0F2C52"/>
          </a:solidFill>
          <a:ln w="9525">
            <a:noFill/>
            <a:round/>
            <a:headEnd type="none" w="sm" len="sm"/>
            <a:tailEnd type="none" w="sm" len="sm"/>
          </a:ln>
        </p:spPr>
        <p:txBody>
          <a:bodyPr>
            <a:prstTxWarp prst="textNoShape">
              <a:avLst/>
            </a:prstTxWarp>
          </a:bodyPr>
          <a:lstStyle/>
          <a:p>
            <a:pPr>
              <a:defRPr/>
            </a:pPr>
            <a:endParaRPr lang="en-US" sz="2400" dirty="0">
              <a:latin typeface="Bookman Old Style" pitchFamily="-84" charset="0"/>
              <a:ea typeface="ＭＳ Ｐゴシック" pitchFamily="-84" charset="-128"/>
              <a:cs typeface="ＭＳ Ｐゴシック" pitchFamily="-84" charset="-128"/>
            </a:endParaRPr>
          </a:p>
        </p:txBody>
      </p:sp>
      <p:sp>
        <p:nvSpPr>
          <p:cNvPr id="9" name="Slide Number Placeholder 1"/>
          <p:cNvSpPr txBox="1">
            <a:spLocks/>
          </p:cNvSpPr>
          <p:nvPr/>
        </p:nvSpPr>
        <p:spPr>
          <a:xfrm>
            <a:off x="11270828" y="6387042"/>
            <a:ext cx="739137" cy="365125"/>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609585"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6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custDataLst>
      <p:tags r:id="rId14"/>
    </p:custDataLst>
    <p:extLst>
      <p:ext uri="{BB962C8B-B14F-4D97-AF65-F5344CB8AC3E}">
        <p14:creationId xmlns:p14="http://schemas.microsoft.com/office/powerpoint/2010/main" val="85210537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609585" rtl="0" eaLnBrk="1" latinLnBrk="0" hangingPunct="1">
        <a:spcBef>
          <a:spcPct val="0"/>
        </a:spcBef>
        <a:buNone/>
        <a:defRPr sz="3200" kern="1200">
          <a:solidFill>
            <a:srgbClr val="FFFFFF"/>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10 – Cohort study II</a:t>
            </a:r>
            <a:endParaRPr lang="en-US" dirty="0"/>
          </a:p>
        </p:txBody>
      </p:sp>
      <p:sp>
        <p:nvSpPr>
          <p:cNvPr id="3" name="Subtitle 2"/>
          <p:cNvSpPr>
            <a:spLocks noGrp="1"/>
          </p:cNvSpPr>
          <p:nvPr>
            <p:ph type="subTitle" idx="1"/>
          </p:nvPr>
        </p:nvSpPr>
        <p:spPr/>
        <p:txBody>
          <a:bodyPr>
            <a:normAutofit/>
          </a:bodyPr>
          <a:lstStyle/>
          <a:p>
            <a:r>
              <a:rPr lang="en-US" dirty="0"/>
              <a:t>PHW 2710 L </a:t>
            </a:r>
          </a:p>
          <a:p>
            <a:r>
              <a:rPr lang="en-US" dirty="0"/>
              <a:t>Epidemiology III</a:t>
            </a:r>
          </a:p>
          <a:p>
            <a:r>
              <a:rPr lang="en-US" dirty="0" smtClean="0"/>
              <a:t>Miryoung Lee</a:t>
            </a:r>
            <a:endParaRPr lang="en-US" dirty="0"/>
          </a:p>
          <a:p>
            <a:endParaRPr lang="en-US" dirty="0"/>
          </a:p>
        </p:txBody>
      </p:sp>
      <p:pic>
        <p:nvPicPr>
          <p:cNvPr id="5" name="Picture Placeholder 4"/>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9948" r="29948"/>
          <a:stretch>
            <a:fillRect/>
          </a:stretch>
        </p:blipFill>
        <p:spPr/>
      </p:pic>
    </p:spTree>
    <p:extLst>
      <p:ext uri="{BB962C8B-B14F-4D97-AF65-F5344CB8AC3E}">
        <p14:creationId xmlns:p14="http://schemas.microsoft.com/office/powerpoint/2010/main" val="1337276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information bias: Disease</a:t>
            </a:r>
            <a:endParaRPr lang="en-US" dirty="0"/>
          </a:p>
        </p:txBody>
      </p:sp>
      <p:sp>
        <p:nvSpPr>
          <p:cNvPr id="3" name="Content Placeholder 2"/>
          <p:cNvSpPr>
            <a:spLocks noGrp="1"/>
          </p:cNvSpPr>
          <p:nvPr>
            <p:ph idx="1"/>
          </p:nvPr>
        </p:nvSpPr>
        <p:spPr>
          <a:xfrm>
            <a:off x="199085" y="1335315"/>
            <a:ext cx="11430000" cy="4790850"/>
          </a:xfrm>
        </p:spPr>
        <p:txBody>
          <a:bodyPr>
            <a:noAutofit/>
          </a:bodyPr>
          <a:lstStyle/>
          <a:p>
            <a:pPr>
              <a:spcBef>
                <a:spcPts val="600"/>
              </a:spcBef>
            </a:pPr>
            <a:r>
              <a:rPr lang="en-US" sz="2800" dirty="0"/>
              <a:t>Non-Differential misclassification of outcome </a:t>
            </a:r>
            <a:r>
              <a:rPr lang="en-US" sz="2800" dirty="0" smtClean="0"/>
              <a:t>– degree </a:t>
            </a:r>
            <a:r>
              <a:rPr lang="en-US" sz="2800" dirty="0"/>
              <a:t>of misclassification of the outcome </a:t>
            </a:r>
            <a:r>
              <a:rPr lang="en-US" sz="2800" dirty="0" smtClean="0"/>
              <a:t>is </a:t>
            </a:r>
            <a:r>
              <a:rPr lang="en-US" sz="2800" u="sng" dirty="0" smtClean="0"/>
              <a:t>independent </a:t>
            </a:r>
            <a:r>
              <a:rPr lang="en-US" sz="2800" u="sng" dirty="0"/>
              <a:t>of exposure</a:t>
            </a:r>
          </a:p>
          <a:p>
            <a:pPr>
              <a:spcBef>
                <a:spcPts val="600"/>
              </a:spcBef>
              <a:buFont typeface="Wingdings" panose="05000000000000000000" pitchFamily="2" charset="2"/>
              <a:buChar char="ü"/>
            </a:pPr>
            <a:r>
              <a:rPr lang="en-US" sz="2800" dirty="0" smtClean="0"/>
              <a:t>Tends </a:t>
            </a:r>
            <a:r>
              <a:rPr lang="en-US" sz="2800" dirty="0"/>
              <a:t>to weaken the observed measure of the </a:t>
            </a:r>
            <a:r>
              <a:rPr lang="en-US" sz="2800" dirty="0" smtClean="0"/>
              <a:t>association (</a:t>
            </a:r>
            <a:r>
              <a:rPr lang="en-US" sz="2800" i="1" dirty="0" smtClean="0"/>
              <a:t>expected </a:t>
            </a:r>
            <a:r>
              <a:rPr lang="en-US" sz="2800" dirty="0"/>
              <a:t>direction - towards the null</a:t>
            </a:r>
            <a:r>
              <a:rPr lang="en-US" sz="2800" dirty="0" smtClean="0"/>
              <a:t>)</a:t>
            </a:r>
          </a:p>
          <a:p>
            <a:pPr>
              <a:spcBef>
                <a:spcPts val="600"/>
              </a:spcBef>
              <a:buFont typeface="Wingdings" panose="05000000000000000000" pitchFamily="2" charset="2"/>
              <a:buChar char="ü"/>
            </a:pPr>
            <a:endParaRPr lang="en-US" sz="2800" dirty="0"/>
          </a:p>
          <a:p>
            <a:pPr>
              <a:spcBef>
                <a:spcPts val="600"/>
              </a:spcBef>
            </a:pPr>
            <a:r>
              <a:rPr lang="en-US" sz="2800" dirty="0" smtClean="0"/>
              <a:t>Differential </a:t>
            </a:r>
            <a:r>
              <a:rPr lang="en-US" sz="2800" dirty="0"/>
              <a:t>misclassification of outcome </a:t>
            </a:r>
            <a:r>
              <a:rPr lang="en-US" sz="2800" dirty="0" smtClean="0"/>
              <a:t>– degree of misclassification </a:t>
            </a:r>
            <a:r>
              <a:rPr lang="en-US" sz="2800" dirty="0"/>
              <a:t>differs between </a:t>
            </a:r>
            <a:r>
              <a:rPr lang="en-US" sz="2800" dirty="0" smtClean="0"/>
              <a:t>the those </a:t>
            </a:r>
            <a:r>
              <a:rPr lang="en-US" sz="2800" dirty="0"/>
              <a:t>with and without </a:t>
            </a:r>
            <a:r>
              <a:rPr lang="en-US" sz="2800" dirty="0" smtClean="0"/>
              <a:t>exposure </a:t>
            </a:r>
            <a:endParaRPr lang="en-US" sz="2800" dirty="0"/>
          </a:p>
          <a:p>
            <a:pPr marL="342900" indent="-342900">
              <a:spcBef>
                <a:spcPts val="600"/>
              </a:spcBef>
              <a:buFont typeface="Wingdings" panose="05000000000000000000" pitchFamily="2" charset="2"/>
              <a:buChar char="ü"/>
            </a:pPr>
            <a:r>
              <a:rPr lang="en-US" sz="2800" dirty="0" smtClean="0"/>
              <a:t>Can </a:t>
            </a:r>
            <a:r>
              <a:rPr lang="en-US" sz="2800" dirty="0"/>
              <a:t>operate in both directions (i.e., can weaken </a:t>
            </a:r>
            <a:r>
              <a:rPr lang="en-US" sz="2800" dirty="0" smtClean="0"/>
              <a:t>or strengthen </a:t>
            </a:r>
            <a:r>
              <a:rPr lang="en-US" sz="2800" dirty="0"/>
              <a:t>the observed measure of the </a:t>
            </a:r>
            <a:r>
              <a:rPr lang="en-US" sz="2800" dirty="0" smtClean="0"/>
              <a:t>true association</a:t>
            </a:r>
            <a:r>
              <a:rPr lang="en-US" sz="2800" dirty="0"/>
              <a:t>)</a:t>
            </a:r>
          </a:p>
        </p:txBody>
      </p:sp>
    </p:spTree>
    <p:extLst>
      <p:ext uri="{BB962C8B-B14F-4D97-AF65-F5344CB8AC3E}">
        <p14:creationId xmlns:p14="http://schemas.microsoft.com/office/powerpoint/2010/main" val="352239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Misclassification of outcome</a:t>
            </a:r>
            <a:endParaRPr lang="en-US" dirty="0"/>
          </a:p>
        </p:txBody>
      </p:sp>
      <p:sp>
        <p:nvSpPr>
          <p:cNvPr id="3" name="Content Placeholder 2"/>
          <p:cNvSpPr>
            <a:spLocks noGrp="1"/>
          </p:cNvSpPr>
          <p:nvPr>
            <p:ph idx="1"/>
          </p:nvPr>
        </p:nvSpPr>
        <p:spPr>
          <a:xfrm>
            <a:off x="389525" y="1349829"/>
            <a:ext cx="11430000" cy="4747307"/>
          </a:xfrm>
        </p:spPr>
        <p:txBody>
          <a:bodyPr>
            <a:normAutofit/>
          </a:bodyPr>
          <a:lstStyle/>
          <a:p>
            <a:pPr>
              <a:spcBef>
                <a:spcPts val="600"/>
              </a:spcBef>
            </a:pPr>
            <a:r>
              <a:rPr lang="en-US" sz="2800" i="1" dirty="0"/>
              <a:t>Detection </a:t>
            </a:r>
            <a:r>
              <a:rPr lang="en-US" sz="2800" i="1" dirty="0" smtClean="0"/>
              <a:t>Bias (Medical-Surveillance)</a:t>
            </a:r>
            <a:r>
              <a:rPr lang="en-US" sz="2800" dirty="0" smtClean="0"/>
              <a:t>: </a:t>
            </a:r>
            <a:r>
              <a:rPr lang="en-US" sz="2800" dirty="0"/>
              <a:t>Exposure groups are </a:t>
            </a:r>
            <a:r>
              <a:rPr lang="en-US" sz="2800" dirty="0" smtClean="0"/>
              <a:t>subjected to </a:t>
            </a:r>
            <a:r>
              <a:rPr lang="en-US" sz="2800" dirty="0"/>
              <a:t>different surveillance for disease detection</a:t>
            </a:r>
          </a:p>
          <a:p>
            <a:pPr>
              <a:spcBef>
                <a:spcPts val="600"/>
              </a:spcBef>
            </a:pPr>
            <a:r>
              <a:rPr lang="en-US" sz="2800" i="1" dirty="0" smtClean="0"/>
              <a:t>Diagnostic </a:t>
            </a:r>
            <a:r>
              <a:rPr lang="en-US" sz="2800" i="1" dirty="0"/>
              <a:t>Bias</a:t>
            </a:r>
            <a:r>
              <a:rPr lang="en-US" sz="2800" dirty="0"/>
              <a:t>: Disease diagnosis is </a:t>
            </a:r>
            <a:r>
              <a:rPr lang="en-US" sz="2800" dirty="0" smtClean="0"/>
              <a:t>influenced by </a:t>
            </a:r>
            <a:r>
              <a:rPr lang="en-US" sz="2800" dirty="0"/>
              <a:t>the clinician’s knowledge of the </a:t>
            </a:r>
            <a:r>
              <a:rPr lang="en-US" sz="2800" dirty="0" smtClean="0"/>
              <a:t>subject’s exposure </a:t>
            </a:r>
            <a:r>
              <a:rPr lang="en-US" sz="2800" dirty="0"/>
              <a:t>status or the level of related variables</a:t>
            </a:r>
          </a:p>
          <a:p>
            <a:pPr>
              <a:spcBef>
                <a:spcPts val="600"/>
              </a:spcBef>
            </a:pPr>
            <a:r>
              <a:rPr lang="en-US" sz="2800" i="1" dirty="0" smtClean="0"/>
              <a:t>Reporting </a:t>
            </a:r>
            <a:r>
              <a:rPr lang="en-US" sz="2800" i="1" dirty="0"/>
              <a:t>Bias</a:t>
            </a:r>
            <a:r>
              <a:rPr lang="en-US" sz="2800" dirty="0"/>
              <a:t>: The reporting of the </a:t>
            </a:r>
            <a:r>
              <a:rPr lang="en-US" sz="2800" dirty="0" smtClean="0"/>
              <a:t>disease status </a:t>
            </a:r>
            <a:r>
              <a:rPr lang="en-US" sz="2800" dirty="0"/>
              <a:t>is different for the exposure groups</a:t>
            </a:r>
          </a:p>
        </p:txBody>
      </p:sp>
    </p:spTree>
    <p:extLst>
      <p:ext uri="{BB962C8B-B14F-4D97-AF65-F5344CB8AC3E}">
        <p14:creationId xmlns:p14="http://schemas.microsoft.com/office/powerpoint/2010/main" val="164651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and specificity of the outcome</a:t>
            </a:r>
            <a:endParaRPr lang="en-US" dirty="0"/>
          </a:p>
        </p:txBody>
      </p:sp>
      <p:sp>
        <p:nvSpPr>
          <p:cNvPr id="3" name="Content Placeholder 2"/>
          <p:cNvSpPr>
            <a:spLocks noGrp="1"/>
          </p:cNvSpPr>
          <p:nvPr>
            <p:ph idx="1"/>
          </p:nvPr>
        </p:nvSpPr>
        <p:spPr>
          <a:xfrm>
            <a:off x="389525" y="1335315"/>
            <a:ext cx="11430000" cy="4790850"/>
          </a:xfrm>
        </p:spPr>
        <p:txBody>
          <a:bodyPr>
            <a:normAutofit/>
          </a:bodyPr>
          <a:lstStyle/>
          <a:p>
            <a:r>
              <a:rPr lang="en-US" sz="2800" b="1" dirty="0" smtClean="0"/>
              <a:t>Sensitivity (Se)</a:t>
            </a:r>
            <a:r>
              <a:rPr lang="en-US" sz="2800" dirty="0" smtClean="0"/>
              <a:t> – the probability of correctly classifying those as “diseased” who are in fact diseased</a:t>
            </a:r>
          </a:p>
          <a:p>
            <a:r>
              <a:rPr lang="en-US" sz="2800" b="1" dirty="0" smtClean="0"/>
              <a:t>Specificity</a:t>
            </a:r>
            <a:r>
              <a:rPr lang="en-US" sz="2800" dirty="0" smtClean="0"/>
              <a:t> </a:t>
            </a:r>
            <a:r>
              <a:rPr lang="en-US" sz="2800" b="1" dirty="0" smtClean="0"/>
              <a:t>(Sp</a:t>
            </a:r>
            <a:r>
              <a:rPr lang="en-US" sz="2800" dirty="0" smtClean="0"/>
              <a:t>) – the probability of correctly classifying thos as “non-diseased” who are in fact non-diseased”</a:t>
            </a:r>
            <a:r>
              <a:rPr lang="en-US" sz="2800" dirty="0"/>
              <a:t> </a:t>
            </a:r>
            <a:endParaRPr lang="en-US" sz="2800" dirty="0" smtClean="0"/>
          </a:p>
          <a:p>
            <a:endParaRPr lang="en-US" sz="2800" dirty="0"/>
          </a:p>
        </p:txBody>
      </p:sp>
    </p:spTree>
    <p:extLst>
      <p:ext uri="{BB962C8B-B14F-4D97-AF65-F5344CB8AC3E}">
        <p14:creationId xmlns:p14="http://schemas.microsoft.com/office/powerpoint/2010/main" val="116441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prostate specific antigen (PSA) and prostate cancer </a:t>
            </a:r>
            <a:endParaRPr lang="en-US" dirty="0"/>
          </a:p>
        </p:txBody>
      </p:sp>
      <p:sp>
        <p:nvSpPr>
          <p:cNvPr id="3" name="Content Placeholder 2"/>
          <p:cNvSpPr>
            <a:spLocks noGrp="1"/>
          </p:cNvSpPr>
          <p:nvPr>
            <p:ph idx="1"/>
          </p:nvPr>
        </p:nvSpPr>
        <p:spPr>
          <a:xfrm>
            <a:off x="409407" y="1376013"/>
            <a:ext cx="11430000" cy="4748729"/>
          </a:xfrm>
        </p:spPr>
        <p:txBody>
          <a:bodyPr/>
          <a:lstStyle/>
          <a:p>
            <a:r>
              <a:rPr lang="en-US" dirty="0" smtClean="0"/>
              <a:t>A cohort study to evaluate the relationship of serum retinol (vitamin A) level to prostate cancer (</a:t>
            </a:r>
            <a:r>
              <a:rPr lang="en-US" sz="2000" dirty="0" smtClean="0"/>
              <a:t>Mondul et al., Am J Epidemiol 2011;173:813-821</a:t>
            </a:r>
            <a:r>
              <a:rPr lang="en-US" dirty="0" smtClean="0"/>
              <a:t>)</a:t>
            </a:r>
          </a:p>
          <a:p>
            <a:r>
              <a:rPr lang="en-US" dirty="0" smtClean="0"/>
              <a:t>Study population: ~ 30,000 smoking men aged 50-69 at baseline</a:t>
            </a:r>
          </a:p>
          <a:p>
            <a:r>
              <a:rPr lang="en-US" dirty="0" smtClean="0"/>
              <a:t>Cumulative incidence ratio of prostate cancer between the upper quintile of serum retinol levels and the lowest quintile was about 1.13 in the 3 year follow-up.</a:t>
            </a:r>
          </a:p>
          <a:p>
            <a:pPr marL="0" indent="0">
              <a:buNone/>
            </a:pPr>
            <a:endParaRPr lang="en-US" dirty="0"/>
          </a:p>
        </p:txBody>
      </p:sp>
      <p:sp>
        <p:nvSpPr>
          <p:cNvPr id="4" name="Rectangle 3"/>
          <p:cNvSpPr/>
          <p:nvPr/>
        </p:nvSpPr>
        <p:spPr>
          <a:xfrm>
            <a:off x="8930084" y="6346762"/>
            <a:ext cx="2909323" cy="369332"/>
          </a:xfrm>
          <a:prstGeom prst="rect">
            <a:avLst/>
          </a:prstGeom>
        </p:spPr>
        <p:txBody>
          <a:bodyPr wrap="none">
            <a:spAutoFit/>
          </a:bodyPr>
          <a:lstStyle/>
          <a:p>
            <a:r>
              <a:rPr lang="en-US" dirty="0"/>
              <a:t> (S &amp; N textbook, pp172-173)</a:t>
            </a:r>
          </a:p>
        </p:txBody>
      </p:sp>
      <p:graphicFrame>
        <p:nvGraphicFramePr>
          <p:cNvPr id="5" name="Table 4"/>
          <p:cNvGraphicFramePr>
            <a:graphicFrameLocks noGrp="1"/>
          </p:cNvGraphicFramePr>
          <p:nvPr>
            <p:extLst>
              <p:ext uri="{D42A27DB-BD31-4B8C-83A1-F6EECF244321}">
                <p14:modId xmlns:p14="http://schemas.microsoft.com/office/powerpoint/2010/main" val="2354549824"/>
              </p:ext>
            </p:extLst>
          </p:nvPr>
        </p:nvGraphicFramePr>
        <p:xfrm>
          <a:off x="1523999" y="4778828"/>
          <a:ext cx="9579430" cy="1752600"/>
        </p:xfrm>
        <a:graphic>
          <a:graphicData uri="http://schemas.openxmlformats.org/drawingml/2006/table">
            <a:tbl>
              <a:tblPr firstRow="1" bandRow="1">
                <a:tableStyleId>{2D5ABB26-0587-4C30-8999-92F81FD0307C}</a:tableStyleId>
              </a:tblPr>
              <a:tblGrid>
                <a:gridCol w="2177144">
                  <a:extLst>
                    <a:ext uri="{9D8B030D-6E8A-4147-A177-3AD203B41FA5}">
                      <a16:colId xmlns:a16="http://schemas.microsoft.com/office/drawing/2014/main" val="4250436813"/>
                    </a:ext>
                  </a:extLst>
                </a:gridCol>
                <a:gridCol w="1654628">
                  <a:extLst>
                    <a:ext uri="{9D8B030D-6E8A-4147-A177-3AD203B41FA5}">
                      <a16:colId xmlns:a16="http://schemas.microsoft.com/office/drawing/2014/main" val="1850163457"/>
                    </a:ext>
                  </a:extLst>
                </a:gridCol>
                <a:gridCol w="1915886">
                  <a:extLst>
                    <a:ext uri="{9D8B030D-6E8A-4147-A177-3AD203B41FA5}">
                      <a16:colId xmlns:a16="http://schemas.microsoft.com/office/drawing/2014/main" val="3990225623"/>
                    </a:ext>
                  </a:extLst>
                </a:gridCol>
                <a:gridCol w="1915886">
                  <a:extLst>
                    <a:ext uri="{9D8B030D-6E8A-4147-A177-3AD203B41FA5}">
                      <a16:colId xmlns:a16="http://schemas.microsoft.com/office/drawing/2014/main" val="1094219969"/>
                    </a:ext>
                  </a:extLst>
                </a:gridCol>
                <a:gridCol w="1915886">
                  <a:extLst>
                    <a:ext uri="{9D8B030D-6E8A-4147-A177-3AD203B41FA5}">
                      <a16:colId xmlns:a16="http://schemas.microsoft.com/office/drawing/2014/main" val="2774730191"/>
                    </a:ext>
                  </a:extLst>
                </a:gridCol>
              </a:tblGrid>
              <a:tr h="370840">
                <a:tc gridSpan="5">
                  <a:txBody>
                    <a:bodyPr/>
                    <a:lstStyle/>
                    <a:p>
                      <a:r>
                        <a:rPr lang="en-US" sz="1800" dirty="0" smtClean="0">
                          <a:latin typeface="Arial" panose="020B0604020202020204" pitchFamily="34" charset="0"/>
                          <a:cs typeface="Arial" panose="020B0604020202020204" pitchFamily="34" charset="0"/>
                        </a:rPr>
                        <a:t>Incidence rates and relative risk of prostate cancer</a:t>
                      </a:r>
                      <a:r>
                        <a:rPr lang="en-US" sz="1800" baseline="0" dirty="0" smtClean="0">
                          <a:latin typeface="Arial" panose="020B0604020202020204" pitchFamily="34" charset="0"/>
                          <a:cs typeface="Arial" panose="020B0604020202020204" pitchFamily="34" charset="0"/>
                        </a:rPr>
                        <a:t>: Alpha-Tocopherol, Beta-Carotene Cancer Prevention Study</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8268137"/>
                  </a:ext>
                </a:extLst>
              </a:tr>
              <a:tr h="370840">
                <a:tc>
                  <a:txBody>
                    <a:bodyPr/>
                    <a:lstStyle/>
                    <a:p>
                      <a:r>
                        <a:rPr lang="en-US" sz="1800" dirty="0" smtClean="0">
                          <a:latin typeface="Arial" panose="020B0604020202020204" pitchFamily="34" charset="0"/>
                          <a:cs typeface="Arial" panose="020B0604020202020204" pitchFamily="34" charset="0"/>
                        </a:rPr>
                        <a:t>Retinol</a:t>
                      </a:r>
                      <a:r>
                        <a:rPr lang="en-US" sz="1800" baseline="0" dirty="0" smtClean="0">
                          <a:latin typeface="Arial" panose="020B0604020202020204" pitchFamily="34" charset="0"/>
                          <a:cs typeface="Arial" panose="020B0604020202020204" pitchFamily="34" charset="0"/>
                        </a:rPr>
                        <a:t> levels (exp)</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anose="020B0604020202020204" pitchFamily="34" charset="0"/>
                          <a:cs typeface="Arial" panose="020B0604020202020204" pitchFamily="34" charset="0"/>
                        </a:rPr>
                        <a:t>No</a:t>
                      </a:r>
                      <a:r>
                        <a:rPr lang="en-US" sz="1800" baseline="0" dirty="0" smtClean="0">
                          <a:latin typeface="Arial" panose="020B0604020202020204" pitchFamily="34" charset="0"/>
                          <a:cs typeface="Arial" panose="020B0604020202020204" pitchFamily="34" charset="0"/>
                        </a:rPr>
                        <a:t> of cases</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anose="020B0604020202020204" pitchFamily="34" charset="0"/>
                          <a:cs typeface="Arial" panose="020B0604020202020204" pitchFamily="34" charset="0"/>
                        </a:rPr>
                        <a:t>No. of persons</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anose="020B0604020202020204" pitchFamily="34" charset="0"/>
                          <a:cs typeface="Arial" panose="020B0604020202020204" pitchFamily="34" charset="0"/>
                        </a:rPr>
                        <a:t>Incidence/1000</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anose="020B0604020202020204" pitchFamily="34" charset="0"/>
                          <a:cs typeface="Arial" panose="020B0604020202020204" pitchFamily="34" charset="0"/>
                        </a:rPr>
                        <a:t>Relative risk</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3010964"/>
                  </a:ext>
                </a:extLst>
              </a:tr>
              <a:tr h="370840">
                <a:tc>
                  <a:txBody>
                    <a:bodyPr/>
                    <a:lstStyle/>
                    <a:p>
                      <a:r>
                        <a:rPr lang="en-US" sz="1800" dirty="0" smtClean="0">
                          <a:latin typeface="Arial" panose="020B0604020202020204" pitchFamily="34" charset="0"/>
                          <a:cs typeface="Arial" panose="020B0604020202020204" pitchFamily="34" charset="0"/>
                        </a:rPr>
                        <a:t>Quintile</a:t>
                      </a:r>
                      <a:r>
                        <a:rPr lang="en-US" sz="1800" baseline="0" dirty="0" smtClean="0">
                          <a:latin typeface="Arial" panose="020B0604020202020204" pitchFamily="34" charset="0"/>
                          <a:cs typeface="Arial" panose="020B0604020202020204" pitchFamily="34" charset="0"/>
                        </a:rPr>
                        <a:t> 5 (exp +)</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anose="020B0604020202020204" pitchFamily="34" charset="0"/>
                          <a:cs typeface="Arial" panose="020B0604020202020204" pitchFamily="34" charset="0"/>
                        </a:rPr>
                        <a:t>377</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anose="020B0604020202020204" pitchFamily="34" charset="0"/>
                          <a:cs typeface="Arial" panose="020B0604020202020204" pitchFamily="34" charset="0"/>
                        </a:rPr>
                        <a:t>70,747</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anose="020B0604020202020204" pitchFamily="34" charset="0"/>
                          <a:cs typeface="Arial" panose="020B0604020202020204" pitchFamily="34" charset="0"/>
                        </a:rPr>
                        <a:t>5.33</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anose="020B0604020202020204" pitchFamily="34" charset="0"/>
                          <a:cs typeface="Arial" panose="020B0604020202020204" pitchFamily="34" charset="0"/>
                        </a:rPr>
                        <a:t>1.13</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4041505"/>
                  </a:ext>
                </a:extLst>
              </a:tr>
              <a:tr h="370840">
                <a:tc>
                  <a:txBody>
                    <a:bodyPr/>
                    <a:lstStyle/>
                    <a:p>
                      <a:r>
                        <a:rPr lang="en-US" sz="1800" dirty="0" smtClean="0">
                          <a:latin typeface="Arial" panose="020B0604020202020204" pitchFamily="34" charset="0"/>
                          <a:cs typeface="Arial" panose="020B0604020202020204" pitchFamily="34" charset="0"/>
                        </a:rPr>
                        <a:t>Quintile 1 (exp</a:t>
                      </a:r>
                      <a:r>
                        <a:rPr lang="en-US" sz="1800" baseline="0" dirty="0" smtClean="0">
                          <a:latin typeface="Arial" panose="020B0604020202020204" pitchFamily="34" charset="0"/>
                          <a:cs typeface="Arial" panose="020B0604020202020204" pitchFamily="34" charset="0"/>
                        </a:rPr>
                        <a:t> -) </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anose="020B0604020202020204" pitchFamily="34" charset="0"/>
                          <a:cs typeface="Arial" panose="020B0604020202020204" pitchFamily="34" charset="0"/>
                        </a:rPr>
                        <a:t>312</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anose="020B0604020202020204" pitchFamily="34" charset="0"/>
                          <a:cs typeface="Arial" panose="020B0604020202020204" pitchFamily="34" charset="0"/>
                        </a:rPr>
                        <a:t>66,010</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anose="020B0604020202020204" pitchFamily="34" charset="0"/>
                          <a:cs typeface="Arial" panose="020B0604020202020204" pitchFamily="34" charset="0"/>
                        </a:rPr>
                        <a:t>4.73</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6978987"/>
                  </a:ext>
                </a:extLst>
              </a:tr>
            </a:tbl>
          </a:graphicData>
        </a:graphic>
      </p:graphicFrame>
    </p:spTree>
    <p:extLst>
      <p:ext uri="{BB962C8B-B14F-4D97-AF65-F5344CB8AC3E}">
        <p14:creationId xmlns:p14="http://schemas.microsoft.com/office/powerpoint/2010/main" val="237569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Relationships between correctly classified and misclassified OUTCOME </a:t>
            </a:r>
            <a:endParaRPr lang="en-US" dirty="0"/>
          </a:p>
        </p:txBody>
      </p:sp>
      <p:sp>
        <p:nvSpPr>
          <p:cNvPr id="5" name="Content Placeholder 4"/>
          <p:cNvSpPr>
            <a:spLocks noGrp="1"/>
          </p:cNvSpPr>
          <p:nvPr>
            <p:ph idx="1"/>
          </p:nvPr>
        </p:nvSpPr>
        <p:spPr>
          <a:xfrm>
            <a:off x="420914" y="1300589"/>
            <a:ext cx="11430000" cy="4440240"/>
          </a:xfrm>
        </p:spPr>
        <p:txBody>
          <a:bodyPr/>
          <a:lstStyle/>
          <a:p>
            <a:r>
              <a:rPr lang="en-US" b="1" dirty="0" smtClean="0"/>
              <a:t>Se</a:t>
            </a:r>
            <a:r>
              <a:rPr lang="en-US" dirty="0"/>
              <a:t>, the probability of correctly classifying those as “diseased” who are in fact diseased</a:t>
            </a:r>
          </a:p>
          <a:p>
            <a:r>
              <a:rPr lang="en-US" b="1" dirty="0" smtClean="0"/>
              <a:t>Sp</a:t>
            </a:r>
            <a:r>
              <a:rPr lang="en-US" dirty="0" smtClean="0"/>
              <a:t>, the </a:t>
            </a:r>
            <a:r>
              <a:rPr lang="en-US" dirty="0"/>
              <a:t>probability of correctly classifying thos as “non-diseased” who are in fact non-diseased” </a:t>
            </a:r>
          </a:p>
        </p:txBody>
      </p:sp>
      <p:graphicFrame>
        <p:nvGraphicFramePr>
          <p:cNvPr id="3" name="Table 2"/>
          <p:cNvGraphicFramePr>
            <a:graphicFrameLocks noGrp="1"/>
          </p:cNvGraphicFramePr>
          <p:nvPr>
            <p:extLst>
              <p:ext uri="{D42A27DB-BD31-4B8C-83A1-F6EECF244321}">
                <p14:modId xmlns:p14="http://schemas.microsoft.com/office/powerpoint/2010/main" val="1122200284"/>
              </p:ext>
            </p:extLst>
          </p:nvPr>
        </p:nvGraphicFramePr>
        <p:xfrm>
          <a:off x="551450" y="3667451"/>
          <a:ext cx="11106149" cy="2159000"/>
        </p:xfrm>
        <a:graphic>
          <a:graphicData uri="http://schemas.openxmlformats.org/drawingml/2006/table">
            <a:tbl>
              <a:tblPr>
                <a:tableStyleId>{5C22544A-7EE6-4342-B048-85BDC9FD1C3A}</a:tableStyleId>
              </a:tblPr>
              <a:tblGrid>
                <a:gridCol w="1531882">
                  <a:extLst>
                    <a:ext uri="{9D8B030D-6E8A-4147-A177-3AD203B41FA5}">
                      <a16:colId xmlns:a16="http://schemas.microsoft.com/office/drawing/2014/main" val="3350997129"/>
                    </a:ext>
                  </a:extLst>
                </a:gridCol>
                <a:gridCol w="1021254">
                  <a:extLst>
                    <a:ext uri="{9D8B030D-6E8A-4147-A177-3AD203B41FA5}">
                      <a16:colId xmlns:a16="http://schemas.microsoft.com/office/drawing/2014/main" val="462340019"/>
                    </a:ext>
                  </a:extLst>
                </a:gridCol>
                <a:gridCol w="866338">
                  <a:extLst>
                    <a:ext uri="{9D8B030D-6E8A-4147-A177-3AD203B41FA5}">
                      <a16:colId xmlns:a16="http://schemas.microsoft.com/office/drawing/2014/main" val="2581326825"/>
                    </a:ext>
                  </a:extLst>
                </a:gridCol>
                <a:gridCol w="3624910">
                  <a:extLst>
                    <a:ext uri="{9D8B030D-6E8A-4147-A177-3AD203B41FA5}">
                      <a16:colId xmlns:a16="http://schemas.microsoft.com/office/drawing/2014/main" val="1230331625"/>
                    </a:ext>
                  </a:extLst>
                </a:gridCol>
                <a:gridCol w="4061765">
                  <a:extLst>
                    <a:ext uri="{9D8B030D-6E8A-4147-A177-3AD203B41FA5}">
                      <a16:colId xmlns:a16="http://schemas.microsoft.com/office/drawing/2014/main" val="2231573786"/>
                    </a:ext>
                  </a:extLst>
                </a:gridCol>
              </a:tblGrid>
              <a:tr h="782638">
                <a:tc>
                  <a:txBody>
                    <a:bodyPr/>
                    <a:lstStyle/>
                    <a:p>
                      <a:pPr algn="ctr" fontAlgn="b"/>
                      <a:r>
                        <a:rPr lang="en-US" sz="2800" u="none" strike="noStrike" dirty="0">
                          <a:effectLst/>
                          <a:latin typeface="Arial" panose="020B0604020202020204" pitchFamily="34" charset="0"/>
                          <a:cs typeface="Arial" panose="020B0604020202020204" pitchFamily="34" charset="0"/>
                        </a:rPr>
                        <a:t> </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b"/>
                      <a:r>
                        <a:rPr lang="en-US" sz="2800" u="none" strike="noStrike" dirty="0">
                          <a:effectLst/>
                          <a:latin typeface="Arial" panose="020B0604020202020204" pitchFamily="34" charset="0"/>
                          <a:cs typeface="Arial" panose="020B0604020202020204" pitchFamily="34" charset="0"/>
                        </a:rPr>
                        <a:t>True Disease</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fontAlgn="b"/>
                      <a:endParaRPr lang="en-US" sz="2800" u="none" strike="noStrike" dirty="0" smtClean="0">
                        <a:effectLst/>
                        <a:latin typeface="Arial" panose="020B0604020202020204" pitchFamily="34" charset="0"/>
                        <a:cs typeface="Arial" panose="020B0604020202020204" pitchFamily="34" charset="0"/>
                      </a:endParaRPr>
                    </a:p>
                    <a:p>
                      <a:pPr algn="ctr" fontAlgn="b"/>
                      <a:r>
                        <a:rPr lang="en-US" sz="2800" u="none" strike="noStrike" dirty="0" smtClean="0">
                          <a:effectLst/>
                          <a:latin typeface="Arial" panose="020B0604020202020204" pitchFamily="34" charset="0"/>
                          <a:cs typeface="Arial" panose="020B0604020202020204" pitchFamily="34" charset="0"/>
                        </a:rPr>
                        <a:t>Misclassified Disease</a:t>
                      </a:r>
                      <a:r>
                        <a:rPr lang="en-US" sz="2800" u="none" strike="noStrike" dirty="0">
                          <a:effectLst/>
                          <a:latin typeface="Arial" panose="020B0604020202020204" pitchFamily="34" charset="0"/>
                          <a:cs typeface="Arial" panose="020B0604020202020204" pitchFamily="34" charset="0"/>
                        </a:rPr>
                        <a:t> </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b"/>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859766880"/>
                  </a:ext>
                </a:extLst>
              </a:tr>
              <a:tr h="184150">
                <a:tc>
                  <a:txBody>
                    <a:bodyPr/>
                    <a:lstStyle/>
                    <a:p>
                      <a:pPr algn="ctr" fontAlgn="b"/>
                      <a:r>
                        <a:rPr lang="en-US" sz="2800" u="none" strike="noStrike" dirty="0">
                          <a:effectLst/>
                          <a:latin typeface="Arial" panose="020B0604020202020204" pitchFamily="34" charset="0"/>
                          <a:cs typeface="Arial" panose="020B0604020202020204" pitchFamily="34" charset="0"/>
                        </a:rPr>
                        <a:t>Exposure</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u="none" strike="noStrike" dirty="0">
                          <a:effectLst/>
                          <a:latin typeface="Arial" panose="020B0604020202020204" pitchFamily="34" charset="0"/>
                          <a:cs typeface="Arial" panose="020B0604020202020204" pitchFamily="34" charset="0"/>
                        </a:rPr>
                        <a:t>Yes </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u="none" strike="noStrike" dirty="0">
                          <a:effectLst/>
                          <a:latin typeface="Arial" panose="020B0604020202020204" pitchFamily="34" charset="0"/>
                          <a:cs typeface="Arial" panose="020B0604020202020204" pitchFamily="34" charset="0"/>
                        </a:rPr>
                        <a:t>no</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u="none" strike="noStrike" dirty="0">
                          <a:effectLst/>
                          <a:latin typeface="Arial" panose="020B0604020202020204" pitchFamily="34" charset="0"/>
                          <a:cs typeface="Arial" panose="020B0604020202020204" pitchFamily="34" charset="0"/>
                        </a:rPr>
                        <a:t>Yes</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u="none" strike="noStrike" dirty="0">
                          <a:effectLst/>
                          <a:latin typeface="Arial" panose="020B0604020202020204" pitchFamily="34" charset="0"/>
                          <a:cs typeface="Arial" panose="020B0604020202020204" pitchFamily="34" charset="0"/>
                        </a:rPr>
                        <a:t>No</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226038"/>
                  </a:ext>
                </a:extLst>
              </a:tr>
              <a:tr h="184150">
                <a:tc>
                  <a:txBody>
                    <a:bodyPr/>
                    <a:lstStyle/>
                    <a:p>
                      <a:pPr algn="ctr" fontAlgn="b"/>
                      <a:r>
                        <a:rPr lang="en-US" sz="2800" u="none" strike="noStrike" dirty="0">
                          <a:effectLst/>
                          <a:latin typeface="Arial" panose="020B0604020202020204" pitchFamily="34" charset="0"/>
                          <a:cs typeface="Arial" panose="020B0604020202020204" pitchFamily="34" charset="0"/>
                        </a:rPr>
                        <a:t>Yes</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u="none" strike="noStrike" dirty="0">
                          <a:effectLst/>
                          <a:latin typeface="Arial" panose="020B0604020202020204" pitchFamily="34" charset="0"/>
                          <a:cs typeface="Arial" panose="020B0604020202020204" pitchFamily="34" charset="0"/>
                        </a:rPr>
                        <a:t>A</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u="none" strike="noStrike" dirty="0" smtClean="0">
                          <a:effectLst/>
                          <a:latin typeface="Arial" panose="020B0604020202020204" pitchFamily="34" charset="0"/>
                          <a:cs typeface="Arial" panose="020B0604020202020204" pitchFamily="34" charset="0"/>
                        </a:rPr>
                        <a:t>B</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b="1" u="none" strike="noStrike" dirty="0">
                          <a:solidFill>
                            <a:srgbClr val="0000FF"/>
                          </a:solidFill>
                          <a:effectLst/>
                          <a:latin typeface="Arial" panose="020B0604020202020204" pitchFamily="34" charset="0"/>
                          <a:cs typeface="Arial" panose="020B0604020202020204" pitchFamily="34" charset="0"/>
                        </a:rPr>
                        <a:t>a</a:t>
                      </a:r>
                      <a:r>
                        <a:rPr lang="en-US" sz="2800" u="none" strike="noStrike" dirty="0">
                          <a:solidFill>
                            <a:srgbClr val="0000FF"/>
                          </a:solidFill>
                          <a:effectLst/>
                          <a:latin typeface="Arial" panose="020B0604020202020204" pitchFamily="34" charset="0"/>
                          <a:cs typeface="Arial" panose="020B0604020202020204" pitchFamily="34" charset="0"/>
                        </a:rPr>
                        <a:t> = Se *A + (1-Sp )*B</a:t>
                      </a:r>
                      <a:endParaRPr lang="en-US" sz="28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b="1" u="none" strike="noStrike" dirty="0">
                          <a:solidFill>
                            <a:srgbClr val="0000FF"/>
                          </a:solidFill>
                          <a:effectLst/>
                          <a:latin typeface="Arial" panose="020B0604020202020204" pitchFamily="34" charset="0"/>
                          <a:cs typeface="Arial" panose="020B0604020202020204" pitchFamily="34" charset="0"/>
                        </a:rPr>
                        <a:t>b</a:t>
                      </a:r>
                      <a:r>
                        <a:rPr lang="en-US" sz="2800" u="none" strike="noStrike" dirty="0">
                          <a:solidFill>
                            <a:srgbClr val="0000FF"/>
                          </a:solidFill>
                          <a:effectLst/>
                          <a:latin typeface="Arial" panose="020B0604020202020204" pitchFamily="34" charset="0"/>
                          <a:cs typeface="Arial" panose="020B0604020202020204" pitchFamily="34" charset="0"/>
                        </a:rPr>
                        <a:t> = (1-Se )*A + (Sp )*B</a:t>
                      </a:r>
                      <a:endParaRPr lang="en-US" sz="28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5185630"/>
                  </a:ext>
                </a:extLst>
              </a:tr>
              <a:tr h="0">
                <a:tc>
                  <a:txBody>
                    <a:bodyPr/>
                    <a:lstStyle/>
                    <a:p>
                      <a:pPr algn="ctr" fontAlgn="b"/>
                      <a:r>
                        <a:rPr lang="en-US" sz="2800" u="none" strike="noStrike" dirty="0">
                          <a:effectLst/>
                          <a:latin typeface="Arial" panose="020B0604020202020204" pitchFamily="34" charset="0"/>
                          <a:cs typeface="Arial" panose="020B0604020202020204" pitchFamily="34" charset="0"/>
                        </a:rPr>
                        <a:t>No</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u="none" strike="noStrike" dirty="0" smtClean="0">
                          <a:effectLst/>
                          <a:latin typeface="Arial" panose="020B0604020202020204" pitchFamily="34" charset="0"/>
                          <a:cs typeface="Arial" panose="020B0604020202020204" pitchFamily="34" charset="0"/>
                        </a:rPr>
                        <a:t>C</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u="none" strike="noStrike" dirty="0">
                          <a:effectLst/>
                          <a:latin typeface="Arial" panose="020B0604020202020204" pitchFamily="34" charset="0"/>
                          <a:cs typeface="Arial" panose="020B0604020202020204" pitchFamily="34" charset="0"/>
                        </a:rPr>
                        <a:t>D</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b="1" u="none" strike="noStrike" dirty="0">
                          <a:solidFill>
                            <a:srgbClr val="0000FF"/>
                          </a:solidFill>
                          <a:effectLst/>
                          <a:latin typeface="Arial" panose="020B0604020202020204" pitchFamily="34" charset="0"/>
                          <a:cs typeface="Arial" panose="020B0604020202020204" pitchFamily="34" charset="0"/>
                        </a:rPr>
                        <a:t>c </a:t>
                      </a:r>
                      <a:r>
                        <a:rPr lang="en-US" sz="2800" u="none" strike="noStrike" dirty="0">
                          <a:solidFill>
                            <a:srgbClr val="0000FF"/>
                          </a:solidFill>
                          <a:effectLst/>
                          <a:latin typeface="Arial" panose="020B0604020202020204" pitchFamily="34" charset="0"/>
                          <a:cs typeface="Arial" panose="020B0604020202020204" pitchFamily="34" charset="0"/>
                        </a:rPr>
                        <a:t>= Se *C + (1-Sp )*D</a:t>
                      </a:r>
                      <a:endParaRPr lang="en-US" sz="28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800" b="1" u="none" strike="noStrike" dirty="0">
                          <a:solidFill>
                            <a:srgbClr val="0000FF"/>
                          </a:solidFill>
                          <a:effectLst/>
                          <a:latin typeface="Arial" panose="020B0604020202020204" pitchFamily="34" charset="0"/>
                          <a:cs typeface="Arial" panose="020B0604020202020204" pitchFamily="34" charset="0"/>
                        </a:rPr>
                        <a:t>d</a:t>
                      </a:r>
                      <a:r>
                        <a:rPr lang="en-US" sz="2800" u="none" strike="noStrike" dirty="0">
                          <a:solidFill>
                            <a:srgbClr val="0000FF"/>
                          </a:solidFill>
                          <a:effectLst/>
                          <a:latin typeface="Arial" panose="020B0604020202020204" pitchFamily="34" charset="0"/>
                          <a:cs typeface="Arial" panose="020B0604020202020204" pitchFamily="34" charset="0"/>
                        </a:rPr>
                        <a:t> = (1-Se1)*C + (Sp )*D</a:t>
                      </a:r>
                      <a:endParaRPr lang="en-US" sz="2800" b="0" i="0" u="none" strike="noStrike" dirty="0">
                        <a:solidFill>
                          <a:srgbClr val="0000FF"/>
                        </a:solidFill>
                        <a:effectLst/>
                        <a:latin typeface="Arial" panose="020B0604020202020204" pitchFamily="34" charset="0"/>
                        <a:cs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1736753"/>
                  </a:ext>
                </a:extLst>
              </a:tr>
            </a:tbl>
          </a:graphicData>
        </a:graphic>
      </p:graphicFrame>
    </p:spTree>
    <p:extLst>
      <p:ext uri="{BB962C8B-B14F-4D97-AF65-F5344CB8AC3E}">
        <p14:creationId xmlns:p14="http://schemas.microsoft.com/office/powerpoint/2010/main" val="2663481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misclassification</a:t>
            </a:r>
            <a:endParaRPr lang="en-US" dirty="0"/>
          </a:p>
        </p:txBody>
      </p:sp>
      <p:sp>
        <p:nvSpPr>
          <p:cNvPr id="3" name="Content Placeholder 2"/>
          <p:cNvSpPr>
            <a:spLocks noGrp="1"/>
          </p:cNvSpPr>
          <p:nvPr>
            <p:ph idx="1"/>
          </p:nvPr>
        </p:nvSpPr>
        <p:spPr/>
        <p:txBody>
          <a:bodyPr/>
          <a:lstStyle/>
          <a:p>
            <a:r>
              <a:rPr lang="en-US" dirty="0" smtClean="0"/>
              <a:t>Risk Ratio =  1.13</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307530226"/>
              </p:ext>
            </p:extLst>
          </p:nvPr>
        </p:nvGraphicFramePr>
        <p:xfrm>
          <a:off x="238092" y="2585291"/>
          <a:ext cx="5547713" cy="2876835"/>
        </p:xfrm>
        <a:graphic>
          <a:graphicData uri="http://schemas.openxmlformats.org/drawingml/2006/table">
            <a:tbl>
              <a:tblPr firstRow="1" bandRow="1">
                <a:tableStyleId>{3B4B98B0-60AC-42C2-AFA5-B58CD77FA1E5}</a:tableStyleId>
              </a:tblPr>
              <a:tblGrid>
                <a:gridCol w="676175">
                  <a:extLst>
                    <a:ext uri="{9D8B030D-6E8A-4147-A177-3AD203B41FA5}">
                      <a16:colId xmlns:a16="http://schemas.microsoft.com/office/drawing/2014/main" val="2911175001"/>
                    </a:ext>
                  </a:extLst>
                </a:gridCol>
                <a:gridCol w="775576">
                  <a:extLst>
                    <a:ext uri="{9D8B030D-6E8A-4147-A177-3AD203B41FA5}">
                      <a16:colId xmlns:a16="http://schemas.microsoft.com/office/drawing/2014/main" val="447920563"/>
                    </a:ext>
                  </a:extLst>
                </a:gridCol>
                <a:gridCol w="1371092">
                  <a:extLst>
                    <a:ext uri="{9D8B030D-6E8A-4147-A177-3AD203B41FA5}">
                      <a16:colId xmlns:a16="http://schemas.microsoft.com/office/drawing/2014/main" val="2345821509"/>
                    </a:ext>
                  </a:extLst>
                </a:gridCol>
                <a:gridCol w="1595599">
                  <a:extLst>
                    <a:ext uri="{9D8B030D-6E8A-4147-A177-3AD203B41FA5}">
                      <a16:colId xmlns:a16="http://schemas.microsoft.com/office/drawing/2014/main" val="3910862480"/>
                    </a:ext>
                  </a:extLst>
                </a:gridCol>
                <a:gridCol w="1129271">
                  <a:extLst>
                    <a:ext uri="{9D8B030D-6E8A-4147-A177-3AD203B41FA5}">
                      <a16:colId xmlns:a16="http://schemas.microsoft.com/office/drawing/2014/main" val="3114356413"/>
                    </a:ext>
                  </a:extLst>
                </a:gridCol>
              </a:tblGrid>
              <a:tr h="575367">
                <a:tc rowSpan="4">
                  <a:txBody>
                    <a:bodyPr/>
                    <a:lstStyle/>
                    <a:p>
                      <a:r>
                        <a:rPr lang="en-US" sz="2000" dirty="0" smtClean="0">
                          <a:latin typeface="Arial" panose="020B0604020202020204" pitchFamily="34" charset="0"/>
                          <a:cs typeface="Arial" panose="020B0604020202020204" pitchFamily="34" charset="0"/>
                        </a:rPr>
                        <a:t>Retinol A</a:t>
                      </a:r>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000" dirty="0" smtClean="0">
                          <a:latin typeface="Arial" panose="020B0604020202020204" pitchFamily="34" charset="0"/>
                          <a:cs typeface="Arial" panose="020B0604020202020204" pitchFamily="34" charset="0"/>
                        </a:rPr>
                        <a:t>Prostate cancer</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063419"/>
                  </a:ext>
                </a:extLst>
              </a:tr>
              <a:tr h="57536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Cancer</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 cancer</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2464032"/>
                  </a:ext>
                </a:extLst>
              </a:tr>
              <a:tr h="57536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Q5</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377 (A)</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solidFill>
                            <a:srgbClr val="0070C0"/>
                          </a:solidFill>
                          <a:latin typeface="Arial" panose="020B0604020202020204" pitchFamily="34" charset="0"/>
                          <a:cs typeface="Arial" panose="020B0604020202020204" pitchFamily="34" charset="0"/>
                        </a:rPr>
                        <a:t>70370 (B)</a:t>
                      </a:r>
                      <a:endParaRPr lang="en-US" sz="20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70747</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09822"/>
                  </a:ext>
                </a:extLst>
              </a:tr>
              <a:tr h="57536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Q1</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312</a:t>
                      </a:r>
                      <a:r>
                        <a:rPr lang="en-US" sz="2000" baseline="0" dirty="0" smtClean="0">
                          <a:latin typeface="Arial" panose="020B0604020202020204" pitchFamily="34" charset="0"/>
                          <a:cs typeface="Arial" panose="020B0604020202020204" pitchFamily="34" charset="0"/>
                        </a:rPr>
                        <a:t> (C)</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solidFill>
                            <a:srgbClr val="0070C0"/>
                          </a:solidFill>
                          <a:latin typeface="Arial" panose="020B0604020202020204" pitchFamily="34" charset="0"/>
                          <a:cs typeface="Arial" panose="020B0604020202020204" pitchFamily="34" charset="0"/>
                        </a:rPr>
                        <a:t>65698 (D)</a:t>
                      </a:r>
                      <a:endParaRPr lang="en-US" sz="2000"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66010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091559"/>
                  </a:ext>
                </a:extLst>
              </a:tr>
              <a:tr h="575367">
                <a:tc>
                  <a:txBody>
                    <a:bodyPr/>
                    <a:lstStyle/>
                    <a:p>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550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820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136757</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20112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105671866"/>
              </p:ext>
            </p:extLst>
          </p:nvPr>
        </p:nvGraphicFramePr>
        <p:xfrm>
          <a:off x="6082150" y="2585291"/>
          <a:ext cx="5871758" cy="2876835"/>
        </p:xfrm>
        <a:graphic>
          <a:graphicData uri="http://schemas.openxmlformats.org/drawingml/2006/table">
            <a:tbl>
              <a:tblPr firstRow="1" bandRow="1">
                <a:tableStyleId>{3B4B98B0-60AC-42C2-AFA5-B58CD77FA1E5}</a:tableStyleId>
              </a:tblPr>
              <a:tblGrid>
                <a:gridCol w="715670">
                  <a:extLst>
                    <a:ext uri="{9D8B030D-6E8A-4147-A177-3AD203B41FA5}">
                      <a16:colId xmlns:a16="http://schemas.microsoft.com/office/drawing/2014/main" val="2911175001"/>
                    </a:ext>
                  </a:extLst>
                </a:gridCol>
                <a:gridCol w="820878">
                  <a:extLst>
                    <a:ext uri="{9D8B030D-6E8A-4147-A177-3AD203B41FA5}">
                      <a16:colId xmlns:a16="http://schemas.microsoft.com/office/drawing/2014/main" val="447920563"/>
                    </a:ext>
                  </a:extLst>
                </a:gridCol>
                <a:gridCol w="1451178">
                  <a:extLst>
                    <a:ext uri="{9D8B030D-6E8A-4147-A177-3AD203B41FA5}">
                      <a16:colId xmlns:a16="http://schemas.microsoft.com/office/drawing/2014/main" val="2345821509"/>
                    </a:ext>
                  </a:extLst>
                </a:gridCol>
                <a:gridCol w="1688799">
                  <a:extLst>
                    <a:ext uri="{9D8B030D-6E8A-4147-A177-3AD203B41FA5}">
                      <a16:colId xmlns:a16="http://schemas.microsoft.com/office/drawing/2014/main" val="3910862480"/>
                    </a:ext>
                  </a:extLst>
                </a:gridCol>
                <a:gridCol w="1195233">
                  <a:extLst>
                    <a:ext uri="{9D8B030D-6E8A-4147-A177-3AD203B41FA5}">
                      <a16:colId xmlns:a16="http://schemas.microsoft.com/office/drawing/2014/main" val="3114356413"/>
                    </a:ext>
                  </a:extLst>
                </a:gridCol>
              </a:tblGrid>
              <a:tr h="575367">
                <a:tc rowSpan="4">
                  <a:txBody>
                    <a:bodyPr/>
                    <a:lstStyle/>
                    <a:p>
                      <a:r>
                        <a:rPr lang="en-US" sz="2000" dirty="0" smtClean="0">
                          <a:latin typeface="Arial" panose="020B0604020202020204" pitchFamily="34" charset="0"/>
                          <a:cs typeface="Arial" panose="020B0604020202020204" pitchFamily="34" charset="0"/>
                        </a:rPr>
                        <a:t>Retinol A</a:t>
                      </a:r>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000" dirty="0" smtClean="0">
                          <a:latin typeface="Arial" panose="020B0604020202020204" pitchFamily="34" charset="0"/>
                          <a:cs typeface="Arial" panose="020B0604020202020204" pitchFamily="34" charset="0"/>
                        </a:rPr>
                        <a:t>Prostate cancer</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063419"/>
                  </a:ext>
                </a:extLst>
              </a:tr>
              <a:tr h="57536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Cancer</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 cancer</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2464032"/>
                  </a:ext>
                </a:extLst>
              </a:tr>
              <a:tr h="57536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Q5</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a</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b</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09822"/>
                  </a:ext>
                </a:extLst>
              </a:tr>
              <a:tr h="57536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Q1</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c</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d</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091559"/>
                  </a:ext>
                </a:extLst>
              </a:tr>
              <a:tr h="575367">
                <a:tc>
                  <a:txBody>
                    <a:bodyPr/>
                    <a:lstStyle/>
                    <a:p>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136757</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201120"/>
                  </a:ext>
                </a:extLst>
              </a:tr>
            </a:tbl>
          </a:graphicData>
        </a:graphic>
      </p:graphicFrame>
      <p:sp>
        <p:nvSpPr>
          <p:cNvPr id="6" name="Right Arrow 5"/>
          <p:cNvSpPr/>
          <p:nvPr/>
        </p:nvSpPr>
        <p:spPr>
          <a:xfrm>
            <a:off x="5785806" y="3924637"/>
            <a:ext cx="461246" cy="453154"/>
          </a:xfrm>
          <a:prstGeom prst="rightArrow">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812708" y="5643815"/>
            <a:ext cx="10062988" cy="461665"/>
          </a:xfrm>
          <a:prstGeom prst="rect">
            <a:avLst/>
          </a:prstGeom>
          <a:noFill/>
        </p:spPr>
        <p:txBody>
          <a:bodyPr wrap="square" rtlCol="0">
            <a:spAutoFit/>
          </a:bodyPr>
          <a:lstStyle/>
          <a:p>
            <a:r>
              <a:rPr lang="en-US" sz="2400" dirty="0" smtClean="0">
                <a:solidFill>
                  <a:srgbClr val="FF0000"/>
                </a:solidFill>
                <a:latin typeface="Arial" panose="020B0604020202020204" pitchFamily="34" charset="0"/>
                <a:cs typeface="Arial" panose="020B0604020202020204" pitchFamily="34" charset="0"/>
              </a:rPr>
              <a:t>Sensitivity = </a:t>
            </a:r>
            <a:r>
              <a:rPr lang="en-US" sz="2400" b="1" dirty="0" smtClean="0">
                <a:solidFill>
                  <a:srgbClr val="FF0000"/>
                </a:solidFill>
                <a:latin typeface="Arial" panose="020B0604020202020204" pitchFamily="34" charset="0"/>
                <a:cs typeface="Arial" panose="020B0604020202020204" pitchFamily="34" charset="0"/>
              </a:rPr>
              <a:t>0.70</a:t>
            </a:r>
            <a:r>
              <a:rPr lang="en-US" sz="2400" dirty="0" smtClean="0">
                <a:solidFill>
                  <a:srgbClr val="FF0000"/>
                </a:solidFill>
                <a:latin typeface="Arial" panose="020B0604020202020204" pitchFamily="34" charset="0"/>
                <a:cs typeface="Arial" panose="020B0604020202020204" pitchFamily="34" charset="0"/>
              </a:rPr>
              <a:t> &amp; Specificity = </a:t>
            </a:r>
            <a:r>
              <a:rPr lang="en-US" sz="2400" b="1" dirty="0" smtClean="0">
                <a:solidFill>
                  <a:srgbClr val="FF0000"/>
                </a:solidFill>
                <a:latin typeface="Arial" panose="020B0604020202020204" pitchFamily="34" charset="0"/>
                <a:cs typeface="Arial" panose="020B0604020202020204" pitchFamily="34" charset="0"/>
              </a:rPr>
              <a:t>0.90</a:t>
            </a:r>
            <a:r>
              <a:rPr lang="en-US" sz="2400" dirty="0" smtClean="0">
                <a:solidFill>
                  <a:srgbClr val="FF0000"/>
                </a:solidFill>
                <a:latin typeface="Arial" panose="020B0604020202020204" pitchFamily="34" charset="0"/>
                <a:cs typeface="Arial" panose="020B0604020202020204" pitchFamily="34" charset="0"/>
              </a:rPr>
              <a:t> for Disease classification</a:t>
            </a:r>
            <a:endParaRPr 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9126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How does the sensitivity and specificity of PSA testing affecting outcome influence?</a:t>
            </a:r>
            <a:endParaRPr lang="en-US" dirty="0">
              <a:solidFill>
                <a:schemeClr val="bg1"/>
              </a:solidFill>
            </a:endParaRPr>
          </a:p>
        </p:txBody>
      </p:sp>
      <p:graphicFrame>
        <p:nvGraphicFramePr>
          <p:cNvPr id="3" name="Content Placeholder 3"/>
          <p:cNvGraphicFramePr>
            <a:graphicFrameLocks/>
          </p:cNvGraphicFramePr>
          <p:nvPr>
            <p:extLst>
              <p:ext uri="{D42A27DB-BD31-4B8C-83A1-F6EECF244321}">
                <p14:modId xmlns:p14="http://schemas.microsoft.com/office/powerpoint/2010/main" val="3881376795"/>
              </p:ext>
            </p:extLst>
          </p:nvPr>
        </p:nvGraphicFramePr>
        <p:xfrm>
          <a:off x="229114" y="1487432"/>
          <a:ext cx="4998341" cy="1981200"/>
        </p:xfrm>
        <a:graphic>
          <a:graphicData uri="http://schemas.openxmlformats.org/drawingml/2006/table">
            <a:tbl>
              <a:tblPr firstRow="1" bandRow="1">
                <a:tableStyleId>{3B4B98B0-60AC-42C2-AFA5-B58CD77FA1E5}</a:tableStyleId>
              </a:tblPr>
              <a:tblGrid>
                <a:gridCol w="597981">
                  <a:extLst>
                    <a:ext uri="{9D8B030D-6E8A-4147-A177-3AD203B41FA5}">
                      <a16:colId xmlns:a16="http://schemas.microsoft.com/office/drawing/2014/main" val="2911175001"/>
                    </a:ext>
                  </a:extLst>
                </a:gridCol>
                <a:gridCol w="685888">
                  <a:extLst>
                    <a:ext uri="{9D8B030D-6E8A-4147-A177-3AD203B41FA5}">
                      <a16:colId xmlns:a16="http://schemas.microsoft.com/office/drawing/2014/main" val="447920563"/>
                    </a:ext>
                  </a:extLst>
                </a:gridCol>
                <a:gridCol w="1212537">
                  <a:extLst>
                    <a:ext uri="{9D8B030D-6E8A-4147-A177-3AD203B41FA5}">
                      <a16:colId xmlns:a16="http://schemas.microsoft.com/office/drawing/2014/main" val="2345821509"/>
                    </a:ext>
                  </a:extLst>
                </a:gridCol>
                <a:gridCol w="1411082">
                  <a:extLst>
                    <a:ext uri="{9D8B030D-6E8A-4147-A177-3AD203B41FA5}">
                      <a16:colId xmlns:a16="http://schemas.microsoft.com/office/drawing/2014/main" val="3910862480"/>
                    </a:ext>
                  </a:extLst>
                </a:gridCol>
                <a:gridCol w="1090853">
                  <a:extLst>
                    <a:ext uri="{9D8B030D-6E8A-4147-A177-3AD203B41FA5}">
                      <a16:colId xmlns:a16="http://schemas.microsoft.com/office/drawing/2014/main" val="3114356413"/>
                    </a:ext>
                  </a:extLst>
                </a:gridCol>
              </a:tblGrid>
              <a:tr h="370840">
                <a:tc rowSpan="4">
                  <a:txBody>
                    <a:bodyPr/>
                    <a:lstStyle/>
                    <a:p>
                      <a:r>
                        <a:rPr lang="en-US" sz="2000" dirty="0" smtClean="0">
                          <a:latin typeface="Arial" panose="020B0604020202020204" pitchFamily="34" charset="0"/>
                          <a:cs typeface="Arial" panose="020B0604020202020204" pitchFamily="34" charset="0"/>
                        </a:rPr>
                        <a:t>Retinol A</a:t>
                      </a:r>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000" dirty="0" smtClean="0">
                          <a:latin typeface="Arial" panose="020B0604020202020204" pitchFamily="34" charset="0"/>
                          <a:cs typeface="Arial" panose="020B0604020202020204" pitchFamily="34" charset="0"/>
                        </a:rPr>
                        <a:t>Prostate cancer</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063419"/>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Cancer</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 cancer</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2464032"/>
                  </a:ext>
                </a:extLst>
              </a:tr>
              <a:tr h="370840">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Q5</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377 (A)</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70370 (B)</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70747</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098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Q1</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312</a:t>
                      </a:r>
                      <a:r>
                        <a:rPr lang="en-US" sz="2000" baseline="0" dirty="0" smtClean="0">
                          <a:latin typeface="Arial" panose="020B0604020202020204" pitchFamily="34" charset="0"/>
                          <a:cs typeface="Arial" panose="020B0604020202020204" pitchFamily="34" charset="0"/>
                        </a:rPr>
                        <a:t> (C)</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65698 (D)</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66010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091559"/>
                  </a:ext>
                </a:extLst>
              </a:tr>
              <a:tr h="370840">
                <a:tc>
                  <a:txBody>
                    <a:bodyPr/>
                    <a:lstStyle/>
                    <a:p>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550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820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136757</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201120"/>
                  </a:ext>
                </a:extLst>
              </a:tr>
            </a:tbl>
          </a:graphicData>
        </a:graphic>
      </p:graphicFrame>
      <p:graphicFrame>
        <p:nvGraphicFramePr>
          <p:cNvPr id="4" name="Content Placeholder 3"/>
          <p:cNvGraphicFramePr>
            <a:graphicFrameLocks/>
          </p:cNvGraphicFramePr>
          <p:nvPr>
            <p:extLst>
              <p:ext uri="{D42A27DB-BD31-4B8C-83A1-F6EECF244321}">
                <p14:modId xmlns:p14="http://schemas.microsoft.com/office/powerpoint/2010/main" val="783136446"/>
              </p:ext>
            </p:extLst>
          </p:nvPr>
        </p:nvGraphicFramePr>
        <p:xfrm>
          <a:off x="6215780" y="1584232"/>
          <a:ext cx="5299186" cy="1981200"/>
        </p:xfrm>
        <a:graphic>
          <a:graphicData uri="http://schemas.openxmlformats.org/drawingml/2006/table">
            <a:tbl>
              <a:tblPr firstRow="1" bandRow="1">
                <a:tableStyleId>{3B4B98B0-60AC-42C2-AFA5-B58CD77FA1E5}</a:tableStyleId>
              </a:tblPr>
              <a:tblGrid>
                <a:gridCol w="581558">
                  <a:extLst>
                    <a:ext uri="{9D8B030D-6E8A-4147-A177-3AD203B41FA5}">
                      <a16:colId xmlns:a16="http://schemas.microsoft.com/office/drawing/2014/main" val="2911175001"/>
                    </a:ext>
                  </a:extLst>
                </a:gridCol>
                <a:gridCol w="667051">
                  <a:extLst>
                    <a:ext uri="{9D8B030D-6E8A-4147-A177-3AD203B41FA5}">
                      <a16:colId xmlns:a16="http://schemas.microsoft.com/office/drawing/2014/main" val="447920563"/>
                    </a:ext>
                  </a:extLst>
                </a:gridCol>
                <a:gridCol w="1381040">
                  <a:extLst>
                    <a:ext uri="{9D8B030D-6E8A-4147-A177-3AD203B41FA5}">
                      <a16:colId xmlns:a16="http://schemas.microsoft.com/office/drawing/2014/main" val="2345821509"/>
                    </a:ext>
                  </a:extLst>
                </a:gridCol>
                <a:gridCol w="1553671">
                  <a:extLst>
                    <a:ext uri="{9D8B030D-6E8A-4147-A177-3AD203B41FA5}">
                      <a16:colId xmlns:a16="http://schemas.microsoft.com/office/drawing/2014/main" val="3910862480"/>
                    </a:ext>
                  </a:extLst>
                </a:gridCol>
                <a:gridCol w="1115866">
                  <a:extLst>
                    <a:ext uri="{9D8B030D-6E8A-4147-A177-3AD203B41FA5}">
                      <a16:colId xmlns:a16="http://schemas.microsoft.com/office/drawing/2014/main" val="3114356413"/>
                    </a:ext>
                  </a:extLst>
                </a:gridCol>
              </a:tblGrid>
              <a:tr h="370840">
                <a:tc rowSpan="4">
                  <a:txBody>
                    <a:bodyPr/>
                    <a:lstStyle/>
                    <a:p>
                      <a:r>
                        <a:rPr lang="en-US" sz="2000" dirty="0" smtClean="0">
                          <a:latin typeface="Arial" panose="020B0604020202020204" pitchFamily="34" charset="0"/>
                          <a:cs typeface="Arial" panose="020B0604020202020204" pitchFamily="34" charset="0"/>
                        </a:rPr>
                        <a:t>Retinol A</a:t>
                      </a:r>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000" dirty="0" smtClean="0">
                          <a:latin typeface="Arial" panose="020B0604020202020204" pitchFamily="34" charset="0"/>
                          <a:cs typeface="Arial" panose="020B0604020202020204" pitchFamily="34" charset="0"/>
                        </a:rPr>
                        <a:t>Prostate cancer</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063419"/>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Cancer</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 cancer</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2464032"/>
                  </a:ext>
                </a:extLst>
              </a:tr>
              <a:tr h="370840">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Q5</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solidFill>
                            <a:srgbClr val="0000FF"/>
                          </a:solidFill>
                          <a:latin typeface="Arial" panose="020B0604020202020204" pitchFamily="34" charset="0"/>
                          <a:cs typeface="Arial" panose="020B0604020202020204" pitchFamily="34" charset="0"/>
                        </a:rPr>
                        <a:t>7301 (a)</a:t>
                      </a:r>
                      <a:endParaRPr lang="en-US" sz="2000" dirty="0">
                        <a:solidFill>
                          <a:srgbClr val="0000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solidFill>
                            <a:srgbClr val="0000FF"/>
                          </a:solidFill>
                          <a:latin typeface="Arial" panose="020B0604020202020204" pitchFamily="34" charset="0"/>
                          <a:cs typeface="Arial" panose="020B0604020202020204" pitchFamily="34" charset="0"/>
                        </a:rPr>
                        <a:t>63446 (b)</a:t>
                      </a:r>
                      <a:endParaRPr lang="en-US" sz="2000" dirty="0">
                        <a:solidFill>
                          <a:srgbClr val="0000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70747</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098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Q1</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solidFill>
                            <a:srgbClr val="0000FF"/>
                          </a:solidFill>
                          <a:latin typeface="Arial" panose="020B0604020202020204" pitchFamily="34" charset="0"/>
                          <a:cs typeface="Arial" panose="020B0604020202020204" pitchFamily="34" charset="0"/>
                        </a:rPr>
                        <a:t>6788</a:t>
                      </a:r>
                      <a:r>
                        <a:rPr lang="en-US" sz="2000" baseline="0" dirty="0" smtClean="0">
                          <a:solidFill>
                            <a:srgbClr val="0000FF"/>
                          </a:solidFill>
                          <a:latin typeface="Arial" panose="020B0604020202020204" pitchFamily="34" charset="0"/>
                          <a:cs typeface="Arial" panose="020B0604020202020204" pitchFamily="34" charset="0"/>
                        </a:rPr>
                        <a:t> (c)</a:t>
                      </a:r>
                      <a:endParaRPr lang="en-US" sz="2000" dirty="0">
                        <a:solidFill>
                          <a:srgbClr val="0000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solidFill>
                            <a:srgbClr val="0000FF"/>
                          </a:solidFill>
                          <a:latin typeface="Arial" panose="020B0604020202020204" pitchFamily="34" charset="0"/>
                          <a:cs typeface="Arial" panose="020B0604020202020204" pitchFamily="34" charset="0"/>
                        </a:rPr>
                        <a:t>59222 (d)</a:t>
                      </a:r>
                      <a:endParaRPr lang="en-US" sz="2000" dirty="0">
                        <a:solidFill>
                          <a:srgbClr val="0000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66010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091559"/>
                  </a:ext>
                </a:extLst>
              </a:tr>
              <a:tr h="370840">
                <a:tc>
                  <a:txBody>
                    <a:bodyPr/>
                    <a:lstStyle/>
                    <a:p>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14089</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122668</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136757</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20112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29543146"/>
              </p:ext>
            </p:extLst>
          </p:nvPr>
        </p:nvGraphicFramePr>
        <p:xfrm>
          <a:off x="427629" y="4300375"/>
          <a:ext cx="11154771" cy="2265936"/>
        </p:xfrm>
        <a:graphic>
          <a:graphicData uri="http://schemas.openxmlformats.org/drawingml/2006/table">
            <a:tbl>
              <a:tblPr firstRow="1" bandRow="1">
                <a:tableStyleId>{5940675A-B579-460E-94D1-54222C63F5DA}</a:tableStyleId>
              </a:tblPr>
              <a:tblGrid>
                <a:gridCol w="1304067">
                  <a:extLst>
                    <a:ext uri="{9D8B030D-6E8A-4147-A177-3AD203B41FA5}">
                      <a16:colId xmlns:a16="http://schemas.microsoft.com/office/drawing/2014/main" val="3744891902"/>
                    </a:ext>
                  </a:extLst>
                </a:gridCol>
                <a:gridCol w="1302817">
                  <a:extLst>
                    <a:ext uri="{9D8B030D-6E8A-4147-A177-3AD203B41FA5}">
                      <a16:colId xmlns:a16="http://schemas.microsoft.com/office/drawing/2014/main" val="489418302"/>
                    </a:ext>
                  </a:extLst>
                </a:gridCol>
                <a:gridCol w="1556716">
                  <a:extLst>
                    <a:ext uri="{9D8B030D-6E8A-4147-A177-3AD203B41FA5}">
                      <a16:colId xmlns:a16="http://schemas.microsoft.com/office/drawing/2014/main" val="2215120823"/>
                    </a:ext>
                  </a:extLst>
                </a:gridCol>
                <a:gridCol w="3473685">
                  <a:extLst>
                    <a:ext uri="{9D8B030D-6E8A-4147-A177-3AD203B41FA5}">
                      <a16:colId xmlns:a16="http://schemas.microsoft.com/office/drawing/2014/main" val="577775412"/>
                    </a:ext>
                  </a:extLst>
                </a:gridCol>
                <a:gridCol w="3517486">
                  <a:extLst>
                    <a:ext uri="{9D8B030D-6E8A-4147-A177-3AD203B41FA5}">
                      <a16:colId xmlns:a16="http://schemas.microsoft.com/office/drawing/2014/main" val="499814561"/>
                    </a:ext>
                  </a:extLst>
                </a:gridCol>
              </a:tblGrid>
              <a:tr h="431928">
                <a:tc>
                  <a:txBody>
                    <a:bodyPr/>
                    <a:lstStyle/>
                    <a:p>
                      <a:endParaRPr lang="en-US" sz="2000" dirty="0">
                        <a:latin typeface="Arial" panose="020B0604020202020204" pitchFamily="34" charset="0"/>
                        <a:cs typeface="Arial" panose="020B0604020202020204" pitchFamily="34" charset="0"/>
                      </a:endParaRPr>
                    </a:p>
                  </a:txBody>
                  <a:tcPr/>
                </a:tc>
                <a:tc gridSpan="2">
                  <a:txBody>
                    <a:bodyPr/>
                    <a:lstStyle/>
                    <a:p>
                      <a:pPr algn="ctr"/>
                      <a:r>
                        <a:rPr lang="en-US" sz="2000" dirty="0" smtClean="0">
                          <a:latin typeface="Arial" panose="020B0604020202020204" pitchFamily="34" charset="0"/>
                          <a:cs typeface="Arial" panose="020B0604020202020204" pitchFamily="34" charset="0"/>
                        </a:rPr>
                        <a:t>True Disease</a:t>
                      </a:r>
                      <a:endParaRPr lang="en-US" sz="2000" dirty="0">
                        <a:latin typeface="Arial" panose="020B0604020202020204" pitchFamily="34" charset="0"/>
                        <a:cs typeface="Arial" panose="020B0604020202020204" pitchFamily="34" charset="0"/>
                      </a:endParaRPr>
                    </a:p>
                  </a:txBody>
                  <a:tcPr/>
                </a:tc>
                <a:tc hMerge="1">
                  <a:txBody>
                    <a:bodyPr/>
                    <a:lstStyle/>
                    <a:p>
                      <a:endParaRPr lang="en-US" dirty="0"/>
                    </a:p>
                  </a:txBody>
                  <a:tcPr/>
                </a:tc>
                <a:tc gridSpan="2">
                  <a:txBody>
                    <a:bodyPr/>
                    <a:lstStyle/>
                    <a:p>
                      <a:pPr algn="ctr"/>
                      <a:r>
                        <a:rPr lang="en-US" sz="2000" dirty="0" smtClean="0">
                          <a:latin typeface="Arial" panose="020B0604020202020204" pitchFamily="34" charset="0"/>
                          <a:cs typeface="Arial" panose="020B0604020202020204" pitchFamily="34" charset="0"/>
                        </a:rPr>
                        <a:t>Misclassified Outcome/Disease</a:t>
                      </a:r>
                      <a:endParaRPr lang="en-US" sz="2000" dirty="0">
                        <a:latin typeface="Arial" panose="020B0604020202020204" pitchFamily="34" charset="0"/>
                        <a:cs typeface="Arial" panose="020B0604020202020204" pitchFamily="34" charset="0"/>
                      </a:endParaRPr>
                    </a:p>
                  </a:txBody>
                  <a:tcPr/>
                </a:tc>
                <a:tc hMerge="1">
                  <a:txBody>
                    <a:bodyPr/>
                    <a:lstStyle/>
                    <a:p>
                      <a:endParaRPr lang="en-US" dirty="0"/>
                    </a:p>
                  </a:txBody>
                  <a:tcPr/>
                </a:tc>
                <a:extLst>
                  <a:ext uri="{0D108BD9-81ED-4DB2-BD59-A6C34878D82A}">
                    <a16:rowId xmlns:a16="http://schemas.microsoft.com/office/drawing/2014/main" val="1314617723"/>
                  </a:ext>
                </a:extLst>
              </a:tr>
              <a:tr h="431928">
                <a:tc>
                  <a:txBody>
                    <a:bodyPr/>
                    <a:lstStyle/>
                    <a:p>
                      <a:r>
                        <a:rPr lang="en-US" sz="2000" dirty="0" smtClean="0">
                          <a:latin typeface="Arial" panose="020B0604020202020204" pitchFamily="34" charset="0"/>
                          <a:cs typeface="Arial" panose="020B0604020202020204" pitchFamily="34" charset="0"/>
                        </a:rPr>
                        <a:t>Exposure</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85004229"/>
                  </a:ext>
                </a:extLst>
              </a:tr>
              <a:tr h="431928">
                <a:tc>
                  <a:txBody>
                    <a:bodyPr/>
                    <a:lstStyle/>
                    <a:p>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377 (A)</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70370 (B</a:t>
                      </a:r>
                      <a:r>
                        <a:rPr lang="en-US" sz="2000" baseline="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0.7*377+(1-0.9)*70370</a:t>
                      </a:r>
                      <a:r>
                        <a:rPr lang="en-US" sz="2000" baseline="0" dirty="0" smtClean="0">
                          <a:latin typeface="Arial" panose="020B0604020202020204" pitchFamily="34" charset="0"/>
                          <a:cs typeface="Arial" panose="020B0604020202020204" pitchFamily="34" charset="0"/>
                        </a:rPr>
                        <a:t> = 7301 (a)</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(1-0.7)*377+0.9*70370 = 63446 (b)</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62614499"/>
                  </a:ext>
                </a:extLst>
              </a:tr>
              <a:tr h="431928">
                <a:tc>
                  <a:txBody>
                    <a:bodyPr/>
                    <a:lstStyle/>
                    <a:p>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312 (C)</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solidFill>
                            <a:schemeClr val="tx1"/>
                          </a:solidFill>
                          <a:latin typeface="Arial" panose="020B0604020202020204" pitchFamily="34" charset="0"/>
                          <a:cs typeface="Arial" panose="020B0604020202020204" pitchFamily="34" charset="0"/>
                        </a:rPr>
                        <a:t>65698</a:t>
                      </a:r>
                      <a:r>
                        <a:rPr lang="en-US" sz="2000" dirty="0" smtClean="0">
                          <a:latin typeface="Arial" panose="020B0604020202020204" pitchFamily="34" charset="0"/>
                          <a:cs typeface="Arial" panose="020B0604020202020204" pitchFamily="34" charset="0"/>
                        </a:rPr>
                        <a:t> (D)</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0.7*312+(1-0.9)*65698</a:t>
                      </a:r>
                      <a:r>
                        <a:rPr lang="en-US" sz="2000" baseline="0" dirty="0" smtClean="0">
                          <a:latin typeface="Arial" panose="020B0604020202020204" pitchFamily="34" charset="0"/>
                          <a:cs typeface="Arial" panose="020B0604020202020204" pitchFamily="34" charset="0"/>
                        </a:rPr>
                        <a:t> = 6788 (c)</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(1-0.7)</a:t>
                      </a:r>
                      <a:r>
                        <a:rPr lang="en-US" sz="2000" baseline="0" dirty="0" smtClean="0">
                          <a:latin typeface="Arial" panose="020B0604020202020204" pitchFamily="34" charset="0"/>
                          <a:cs typeface="Arial" panose="020B0604020202020204" pitchFamily="34" charset="0"/>
                        </a:rPr>
                        <a:t>*312+0.9*65698 = 59222 (d)</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22329622"/>
                  </a:ext>
                </a:extLst>
              </a:tr>
            </a:tbl>
          </a:graphicData>
        </a:graphic>
      </p:graphicFrame>
      <p:sp>
        <p:nvSpPr>
          <p:cNvPr id="6" name="Right Arrow 5"/>
          <p:cNvSpPr/>
          <p:nvPr/>
        </p:nvSpPr>
        <p:spPr>
          <a:xfrm>
            <a:off x="5459106" y="2524839"/>
            <a:ext cx="852943" cy="409433"/>
          </a:xfrm>
          <a:prstGeom prst="rightArrow">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8775170" y="1287615"/>
            <a:ext cx="3496470"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Misclassified CIR = </a:t>
            </a:r>
            <a:r>
              <a:rPr lang="en-US" sz="2400" b="1" dirty="0" smtClean="0">
                <a:solidFill>
                  <a:srgbClr val="FF0000"/>
                </a:solidFill>
                <a:latin typeface="Arial" panose="020B0604020202020204" pitchFamily="34" charset="0"/>
                <a:cs typeface="Arial" panose="020B0604020202020204" pitchFamily="34" charset="0"/>
              </a:rPr>
              <a:t>1.00</a:t>
            </a:r>
            <a:endParaRPr lang="en-US" sz="2400" b="1" dirty="0">
              <a:solidFill>
                <a:srgbClr val="FF0000"/>
              </a:solidFill>
              <a:latin typeface="Arial" panose="020B0604020202020204" pitchFamily="34" charset="0"/>
              <a:cs typeface="Arial" panose="020B0604020202020204" pitchFamily="34" charset="0"/>
            </a:endParaRPr>
          </a:p>
        </p:txBody>
      </p:sp>
      <p:sp>
        <p:nvSpPr>
          <p:cNvPr id="9" name="TextBox 8"/>
          <p:cNvSpPr txBox="1"/>
          <p:nvPr/>
        </p:nvSpPr>
        <p:spPr>
          <a:xfrm>
            <a:off x="335278" y="3600201"/>
            <a:ext cx="10062988" cy="461665"/>
          </a:xfrm>
          <a:prstGeom prst="rect">
            <a:avLst/>
          </a:prstGeom>
          <a:noFill/>
        </p:spPr>
        <p:txBody>
          <a:bodyPr wrap="square" rtlCol="0">
            <a:spAutoFit/>
          </a:bodyPr>
          <a:lstStyle/>
          <a:p>
            <a:r>
              <a:rPr lang="en-US" sz="2400" dirty="0" smtClean="0">
                <a:solidFill>
                  <a:srgbClr val="FF0000"/>
                </a:solidFill>
                <a:latin typeface="Arial" panose="020B0604020202020204" pitchFamily="34" charset="0"/>
                <a:cs typeface="Arial" panose="020B0604020202020204" pitchFamily="34" charset="0"/>
              </a:rPr>
              <a:t>Sensitivity = </a:t>
            </a:r>
            <a:r>
              <a:rPr lang="en-US" sz="2400" b="1" dirty="0" smtClean="0">
                <a:solidFill>
                  <a:srgbClr val="FF0000"/>
                </a:solidFill>
                <a:latin typeface="Arial" panose="020B0604020202020204" pitchFamily="34" charset="0"/>
                <a:cs typeface="Arial" panose="020B0604020202020204" pitchFamily="34" charset="0"/>
              </a:rPr>
              <a:t>0.70</a:t>
            </a:r>
            <a:r>
              <a:rPr lang="en-US" sz="2400" dirty="0" smtClean="0">
                <a:solidFill>
                  <a:srgbClr val="FF0000"/>
                </a:solidFill>
                <a:latin typeface="Arial" panose="020B0604020202020204" pitchFamily="34" charset="0"/>
                <a:cs typeface="Arial" panose="020B0604020202020204" pitchFamily="34" charset="0"/>
              </a:rPr>
              <a:t> &amp; Specificity = </a:t>
            </a:r>
            <a:r>
              <a:rPr lang="en-US" sz="2400" b="1" dirty="0" smtClean="0">
                <a:solidFill>
                  <a:srgbClr val="FF0000"/>
                </a:solidFill>
                <a:latin typeface="Arial" panose="020B0604020202020204" pitchFamily="34" charset="0"/>
                <a:cs typeface="Arial" panose="020B0604020202020204" pitchFamily="34" charset="0"/>
              </a:rPr>
              <a:t>0.90</a:t>
            </a:r>
            <a:r>
              <a:rPr lang="en-US" sz="2400" dirty="0" smtClean="0">
                <a:solidFill>
                  <a:srgbClr val="FF0000"/>
                </a:solidFill>
                <a:latin typeface="Arial" panose="020B0604020202020204" pitchFamily="34" charset="0"/>
                <a:cs typeface="Arial" panose="020B0604020202020204" pitchFamily="34" charset="0"/>
              </a:rPr>
              <a:t> for Disease classification</a:t>
            </a:r>
            <a:endParaRPr lang="en-US" sz="2400" dirty="0">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3909818" y="1437303"/>
            <a:ext cx="2370970" cy="461665"/>
          </a:xfrm>
          <a:prstGeom prst="rect">
            <a:avLst/>
          </a:prstGeom>
          <a:noFill/>
        </p:spPr>
        <p:txBody>
          <a:bodyPr wrap="none" rtlCol="0">
            <a:spAutoFit/>
          </a:bodyPr>
          <a:lstStyle/>
          <a:p>
            <a:r>
              <a:rPr lang="en-US" sz="2400" dirty="0" smtClean="0">
                <a:latin typeface="Arial" panose="020B0604020202020204" pitchFamily="34" charset="0"/>
                <a:cs typeface="Arial" panose="020B0604020202020204" pitchFamily="34" charset="0"/>
              </a:rPr>
              <a:t>True CIR = 1.13</a:t>
            </a:r>
          </a:p>
        </p:txBody>
      </p:sp>
    </p:spTree>
    <p:extLst>
      <p:ext uri="{BB962C8B-B14F-4D97-AF65-F5344CB8AC3E}">
        <p14:creationId xmlns:p14="http://schemas.microsoft.com/office/powerpoint/2010/main" val="2567371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29" y="274638"/>
            <a:ext cx="11154771" cy="850392"/>
          </a:xfrm>
        </p:spPr>
        <p:txBody>
          <a:bodyPr>
            <a:normAutofit/>
          </a:bodyPr>
          <a:lstStyle/>
          <a:p>
            <a:r>
              <a:rPr lang="en-US" dirty="0" smtClean="0">
                <a:solidFill>
                  <a:schemeClr val="bg1"/>
                </a:solidFill>
              </a:rPr>
              <a:t>Exercise - OC use and Kidney disease  </a:t>
            </a:r>
            <a:endParaRPr lang="en-US" dirty="0">
              <a:solidFill>
                <a:schemeClr val="bg1"/>
              </a:solidFill>
            </a:endParaRPr>
          </a:p>
        </p:txBody>
      </p:sp>
      <p:graphicFrame>
        <p:nvGraphicFramePr>
          <p:cNvPr id="3" name="Content Placeholder 3"/>
          <p:cNvGraphicFramePr>
            <a:graphicFrameLocks/>
          </p:cNvGraphicFramePr>
          <p:nvPr>
            <p:extLst>
              <p:ext uri="{D42A27DB-BD31-4B8C-83A1-F6EECF244321}">
                <p14:modId xmlns:p14="http://schemas.microsoft.com/office/powerpoint/2010/main" val="2394742467"/>
              </p:ext>
            </p:extLst>
          </p:nvPr>
        </p:nvGraphicFramePr>
        <p:xfrm>
          <a:off x="229114" y="1487432"/>
          <a:ext cx="4998341" cy="1981200"/>
        </p:xfrm>
        <a:graphic>
          <a:graphicData uri="http://schemas.openxmlformats.org/drawingml/2006/table">
            <a:tbl>
              <a:tblPr firstRow="1" bandRow="1">
                <a:tableStyleId>{3B4B98B0-60AC-42C2-AFA5-B58CD77FA1E5}</a:tableStyleId>
              </a:tblPr>
              <a:tblGrid>
                <a:gridCol w="597981">
                  <a:extLst>
                    <a:ext uri="{9D8B030D-6E8A-4147-A177-3AD203B41FA5}">
                      <a16:colId xmlns:a16="http://schemas.microsoft.com/office/drawing/2014/main" val="2911175001"/>
                    </a:ext>
                  </a:extLst>
                </a:gridCol>
                <a:gridCol w="685888">
                  <a:extLst>
                    <a:ext uri="{9D8B030D-6E8A-4147-A177-3AD203B41FA5}">
                      <a16:colId xmlns:a16="http://schemas.microsoft.com/office/drawing/2014/main" val="447920563"/>
                    </a:ext>
                  </a:extLst>
                </a:gridCol>
                <a:gridCol w="1212537">
                  <a:extLst>
                    <a:ext uri="{9D8B030D-6E8A-4147-A177-3AD203B41FA5}">
                      <a16:colId xmlns:a16="http://schemas.microsoft.com/office/drawing/2014/main" val="2345821509"/>
                    </a:ext>
                  </a:extLst>
                </a:gridCol>
                <a:gridCol w="1411082">
                  <a:extLst>
                    <a:ext uri="{9D8B030D-6E8A-4147-A177-3AD203B41FA5}">
                      <a16:colId xmlns:a16="http://schemas.microsoft.com/office/drawing/2014/main" val="3910862480"/>
                    </a:ext>
                  </a:extLst>
                </a:gridCol>
                <a:gridCol w="1090853">
                  <a:extLst>
                    <a:ext uri="{9D8B030D-6E8A-4147-A177-3AD203B41FA5}">
                      <a16:colId xmlns:a16="http://schemas.microsoft.com/office/drawing/2014/main" val="3114356413"/>
                    </a:ext>
                  </a:extLst>
                </a:gridCol>
              </a:tblGrid>
              <a:tr h="370840">
                <a:tc rowSpan="4">
                  <a:txBody>
                    <a:bodyPr/>
                    <a:lstStyle/>
                    <a:p>
                      <a:pPr algn="l"/>
                      <a:r>
                        <a:rPr lang="en-US" sz="2000" dirty="0" smtClean="0">
                          <a:latin typeface="Arial" panose="020B0604020202020204" pitchFamily="34" charset="0"/>
                          <a:cs typeface="Arial" panose="020B0604020202020204" pitchFamily="34" charset="0"/>
                        </a:rPr>
                        <a:t>OC use</a:t>
                      </a:r>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000" dirty="0" smtClean="0">
                          <a:latin typeface="Arial" panose="020B0604020202020204" pitchFamily="34" charset="0"/>
                          <a:cs typeface="Arial" panose="020B0604020202020204" pitchFamily="34" charset="0"/>
                        </a:rPr>
                        <a:t>Kidney Disease</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063419"/>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2464032"/>
                  </a:ext>
                </a:extLst>
              </a:tr>
              <a:tr h="370840">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400 (A)</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600 (B)</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1000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098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200</a:t>
                      </a:r>
                      <a:r>
                        <a:rPr lang="en-US" sz="2000" baseline="0" dirty="0" smtClean="0">
                          <a:latin typeface="Arial" panose="020B0604020202020204" pitchFamily="34" charset="0"/>
                          <a:cs typeface="Arial" panose="020B0604020202020204" pitchFamily="34" charset="0"/>
                        </a:rPr>
                        <a:t> (C)</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800 (D)</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1000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091559"/>
                  </a:ext>
                </a:extLst>
              </a:tr>
              <a:tr h="370840">
                <a:tc>
                  <a:txBody>
                    <a:bodyPr/>
                    <a:lstStyle/>
                    <a:p>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600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1400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2000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201120"/>
                  </a:ext>
                </a:extLst>
              </a:tr>
            </a:tbl>
          </a:graphicData>
        </a:graphic>
      </p:graphicFrame>
      <p:graphicFrame>
        <p:nvGraphicFramePr>
          <p:cNvPr id="4" name="Content Placeholder 3"/>
          <p:cNvGraphicFramePr>
            <a:graphicFrameLocks/>
          </p:cNvGraphicFramePr>
          <p:nvPr>
            <p:extLst>
              <p:ext uri="{D42A27DB-BD31-4B8C-83A1-F6EECF244321}">
                <p14:modId xmlns:p14="http://schemas.microsoft.com/office/powerpoint/2010/main" val="2187144939"/>
              </p:ext>
            </p:extLst>
          </p:nvPr>
        </p:nvGraphicFramePr>
        <p:xfrm>
          <a:off x="6215780" y="1584232"/>
          <a:ext cx="5299186" cy="1981200"/>
        </p:xfrm>
        <a:graphic>
          <a:graphicData uri="http://schemas.openxmlformats.org/drawingml/2006/table">
            <a:tbl>
              <a:tblPr firstRow="1" bandRow="1">
                <a:tableStyleId>{3B4B98B0-60AC-42C2-AFA5-B58CD77FA1E5}</a:tableStyleId>
              </a:tblPr>
              <a:tblGrid>
                <a:gridCol w="581558">
                  <a:extLst>
                    <a:ext uri="{9D8B030D-6E8A-4147-A177-3AD203B41FA5}">
                      <a16:colId xmlns:a16="http://schemas.microsoft.com/office/drawing/2014/main" val="2911175001"/>
                    </a:ext>
                  </a:extLst>
                </a:gridCol>
                <a:gridCol w="667051">
                  <a:extLst>
                    <a:ext uri="{9D8B030D-6E8A-4147-A177-3AD203B41FA5}">
                      <a16:colId xmlns:a16="http://schemas.microsoft.com/office/drawing/2014/main" val="447920563"/>
                    </a:ext>
                  </a:extLst>
                </a:gridCol>
                <a:gridCol w="1381040">
                  <a:extLst>
                    <a:ext uri="{9D8B030D-6E8A-4147-A177-3AD203B41FA5}">
                      <a16:colId xmlns:a16="http://schemas.microsoft.com/office/drawing/2014/main" val="2345821509"/>
                    </a:ext>
                  </a:extLst>
                </a:gridCol>
                <a:gridCol w="1553671">
                  <a:extLst>
                    <a:ext uri="{9D8B030D-6E8A-4147-A177-3AD203B41FA5}">
                      <a16:colId xmlns:a16="http://schemas.microsoft.com/office/drawing/2014/main" val="3910862480"/>
                    </a:ext>
                  </a:extLst>
                </a:gridCol>
                <a:gridCol w="1115866">
                  <a:extLst>
                    <a:ext uri="{9D8B030D-6E8A-4147-A177-3AD203B41FA5}">
                      <a16:colId xmlns:a16="http://schemas.microsoft.com/office/drawing/2014/main" val="3114356413"/>
                    </a:ext>
                  </a:extLst>
                </a:gridCol>
              </a:tblGrid>
              <a:tr h="370840">
                <a:tc rowSpan="4">
                  <a:txBody>
                    <a:bodyPr/>
                    <a:lstStyle/>
                    <a:p>
                      <a:pPr algn="l"/>
                      <a:r>
                        <a:rPr lang="en-US" sz="2000" dirty="0" smtClean="0">
                          <a:latin typeface="Arial" panose="020B0604020202020204" pitchFamily="34" charset="0"/>
                          <a:cs typeface="Arial" panose="020B0604020202020204" pitchFamily="34" charset="0"/>
                        </a:rPr>
                        <a:t>OC use</a:t>
                      </a:r>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000" dirty="0" smtClean="0">
                          <a:latin typeface="Arial" panose="020B0604020202020204" pitchFamily="34" charset="0"/>
                          <a:cs typeface="Arial" panose="020B0604020202020204" pitchFamily="34" charset="0"/>
                        </a:rPr>
                        <a:t>Kidney Disease</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063419"/>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2464032"/>
                  </a:ext>
                </a:extLst>
              </a:tr>
              <a:tr h="370840">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a</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b</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098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c</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d</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091559"/>
                  </a:ext>
                </a:extLst>
              </a:tr>
              <a:tr h="370840">
                <a:tc>
                  <a:txBody>
                    <a:bodyPr/>
                    <a:lstStyle/>
                    <a:p>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2000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20112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23756340"/>
              </p:ext>
            </p:extLst>
          </p:nvPr>
        </p:nvGraphicFramePr>
        <p:xfrm>
          <a:off x="427629" y="4300375"/>
          <a:ext cx="11154771" cy="1727712"/>
        </p:xfrm>
        <a:graphic>
          <a:graphicData uri="http://schemas.openxmlformats.org/drawingml/2006/table">
            <a:tbl>
              <a:tblPr firstRow="1" bandRow="1">
                <a:tableStyleId>{5940675A-B579-460E-94D1-54222C63F5DA}</a:tableStyleId>
              </a:tblPr>
              <a:tblGrid>
                <a:gridCol w="1304067">
                  <a:extLst>
                    <a:ext uri="{9D8B030D-6E8A-4147-A177-3AD203B41FA5}">
                      <a16:colId xmlns:a16="http://schemas.microsoft.com/office/drawing/2014/main" val="3744891902"/>
                    </a:ext>
                  </a:extLst>
                </a:gridCol>
                <a:gridCol w="1302817">
                  <a:extLst>
                    <a:ext uri="{9D8B030D-6E8A-4147-A177-3AD203B41FA5}">
                      <a16:colId xmlns:a16="http://schemas.microsoft.com/office/drawing/2014/main" val="489418302"/>
                    </a:ext>
                  </a:extLst>
                </a:gridCol>
                <a:gridCol w="1556716">
                  <a:extLst>
                    <a:ext uri="{9D8B030D-6E8A-4147-A177-3AD203B41FA5}">
                      <a16:colId xmlns:a16="http://schemas.microsoft.com/office/drawing/2014/main" val="2215120823"/>
                    </a:ext>
                  </a:extLst>
                </a:gridCol>
                <a:gridCol w="3473685">
                  <a:extLst>
                    <a:ext uri="{9D8B030D-6E8A-4147-A177-3AD203B41FA5}">
                      <a16:colId xmlns:a16="http://schemas.microsoft.com/office/drawing/2014/main" val="577775412"/>
                    </a:ext>
                  </a:extLst>
                </a:gridCol>
                <a:gridCol w="3517486">
                  <a:extLst>
                    <a:ext uri="{9D8B030D-6E8A-4147-A177-3AD203B41FA5}">
                      <a16:colId xmlns:a16="http://schemas.microsoft.com/office/drawing/2014/main" val="499814561"/>
                    </a:ext>
                  </a:extLst>
                </a:gridCol>
              </a:tblGrid>
              <a:tr h="431928">
                <a:tc>
                  <a:txBody>
                    <a:bodyPr/>
                    <a:lstStyle/>
                    <a:p>
                      <a:endParaRPr lang="en-US" sz="2000" dirty="0">
                        <a:latin typeface="Arial" panose="020B0604020202020204" pitchFamily="34" charset="0"/>
                        <a:cs typeface="Arial" panose="020B0604020202020204" pitchFamily="34" charset="0"/>
                      </a:endParaRPr>
                    </a:p>
                  </a:txBody>
                  <a:tcPr/>
                </a:tc>
                <a:tc gridSpan="2">
                  <a:txBody>
                    <a:bodyPr/>
                    <a:lstStyle/>
                    <a:p>
                      <a:pPr algn="ctr"/>
                      <a:r>
                        <a:rPr lang="en-US" sz="2000" dirty="0" smtClean="0">
                          <a:latin typeface="Arial" panose="020B0604020202020204" pitchFamily="34" charset="0"/>
                          <a:cs typeface="Arial" panose="020B0604020202020204" pitchFamily="34" charset="0"/>
                        </a:rPr>
                        <a:t>True Disease</a:t>
                      </a:r>
                      <a:endParaRPr lang="en-US" sz="2000" dirty="0">
                        <a:latin typeface="Arial" panose="020B0604020202020204" pitchFamily="34" charset="0"/>
                        <a:cs typeface="Arial" panose="020B0604020202020204" pitchFamily="34" charset="0"/>
                      </a:endParaRPr>
                    </a:p>
                  </a:txBody>
                  <a:tcPr/>
                </a:tc>
                <a:tc hMerge="1">
                  <a:txBody>
                    <a:bodyPr/>
                    <a:lstStyle/>
                    <a:p>
                      <a:endParaRPr lang="en-US" dirty="0"/>
                    </a:p>
                  </a:txBody>
                  <a:tcPr/>
                </a:tc>
                <a:tc gridSpan="2">
                  <a:txBody>
                    <a:bodyPr/>
                    <a:lstStyle/>
                    <a:p>
                      <a:pPr algn="ctr"/>
                      <a:r>
                        <a:rPr lang="en-US" sz="2000" dirty="0" smtClean="0">
                          <a:latin typeface="Arial" panose="020B0604020202020204" pitchFamily="34" charset="0"/>
                          <a:cs typeface="Arial" panose="020B0604020202020204" pitchFamily="34" charset="0"/>
                        </a:rPr>
                        <a:t>Misclassified Outcome/Disease</a:t>
                      </a:r>
                      <a:endParaRPr lang="en-US" sz="2000" dirty="0">
                        <a:latin typeface="Arial" panose="020B0604020202020204" pitchFamily="34" charset="0"/>
                        <a:cs typeface="Arial" panose="020B0604020202020204" pitchFamily="34" charset="0"/>
                      </a:endParaRPr>
                    </a:p>
                  </a:txBody>
                  <a:tcPr/>
                </a:tc>
                <a:tc hMerge="1">
                  <a:txBody>
                    <a:bodyPr/>
                    <a:lstStyle/>
                    <a:p>
                      <a:endParaRPr lang="en-US" dirty="0"/>
                    </a:p>
                  </a:txBody>
                  <a:tcPr/>
                </a:tc>
                <a:extLst>
                  <a:ext uri="{0D108BD9-81ED-4DB2-BD59-A6C34878D82A}">
                    <a16:rowId xmlns:a16="http://schemas.microsoft.com/office/drawing/2014/main" val="1314617723"/>
                  </a:ext>
                </a:extLst>
              </a:tr>
              <a:tr h="431928">
                <a:tc>
                  <a:txBody>
                    <a:bodyPr/>
                    <a:lstStyle/>
                    <a:p>
                      <a:r>
                        <a:rPr lang="en-US" sz="2000" dirty="0" smtClean="0">
                          <a:latin typeface="Arial" panose="020B0604020202020204" pitchFamily="34" charset="0"/>
                          <a:cs typeface="Arial" panose="020B0604020202020204" pitchFamily="34" charset="0"/>
                        </a:rPr>
                        <a:t>Exposure</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85004229"/>
                  </a:ext>
                </a:extLst>
              </a:tr>
              <a:tr h="431928">
                <a:tc>
                  <a:txBody>
                    <a:bodyPr/>
                    <a:lstStyle/>
                    <a:p>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400 (A)</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600 (B)</a:t>
                      </a:r>
                      <a:endParaRPr lang="en-US" sz="2000" dirty="0">
                        <a:latin typeface="Arial" panose="020B0604020202020204" pitchFamily="34" charset="0"/>
                        <a:cs typeface="Arial" panose="020B0604020202020204" pitchFamily="34" charset="0"/>
                      </a:endParaRPr>
                    </a:p>
                  </a:txBody>
                  <a:tcPr/>
                </a:tc>
                <a:tc>
                  <a:txBody>
                    <a:bodyPr/>
                    <a:lstStyle/>
                    <a:p>
                      <a:endParaRPr lang="en-US" sz="2000" dirty="0">
                        <a:latin typeface="Arial" panose="020B0604020202020204" pitchFamily="34" charset="0"/>
                        <a:cs typeface="Arial" panose="020B0604020202020204" pitchFamily="34" charset="0"/>
                      </a:endParaRPr>
                    </a:p>
                  </a:txBody>
                  <a:tcPr/>
                </a:tc>
                <a:tc>
                  <a:txBody>
                    <a:bodyPr/>
                    <a:lstStyle/>
                    <a:p>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62614499"/>
                  </a:ext>
                </a:extLst>
              </a:tr>
              <a:tr h="431928">
                <a:tc>
                  <a:txBody>
                    <a:bodyPr/>
                    <a:lstStyle/>
                    <a:p>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200</a:t>
                      </a:r>
                      <a:r>
                        <a:rPr lang="en-US" sz="2000" baseline="0" dirty="0" smtClean="0">
                          <a:latin typeface="Arial" panose="020B0604020202020204" pitchFamily="34" charset="0"/>
                          <a:cs typeface="Arial" panose="020B0604020202020204" pitchFamily="34" charset="0"/>
                        </a:rPr>
                        <a:t> (C)</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800 (D)</a:t>
                      </a:r>
                      <a:endParaRPr lang="en-US" sz="2000" dirty="0">
                        <a:latin typeface="Arial" panose="020B0604020202020204" pitchFamily="34" charset="0"/>
                        <a:cs typeface="Arial" panose="020B0604020202020204" pitchFamily="34" charset="0"/>
                      </a:endParaRPr>
                    </a:p>
                  </a:txBody>
                  <a:tcPr/>
                </a:tc>
                <a:tc>
                  <a:txBody>
                    <a:bodyPr/>
                    <a:lstStyle/>
                    <a:p>
                      <a:endParaRPr lang="en-US" sz="2000" dirty="0">
                        <a:latin typeface="Arial" panose="020B0604020202020204" pitchFamily="34" charset="0"/>
                        <a:cs typeface="Arial" panose="020B0604020202020204" pitchFamily="34" charset="0"/>
                      </a:endParaRPr>
                    </a:p>
                  </a:txBody>
                  <a:tcPr/>
                </a:tc>
                <a:tc>
                  <a:txBody>
                    <a:bodyPr/>
                    <a:lstStyle/>
                    <a:p>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22329622"/>
                  </a:ext>
                </a:extLst>
              </a:tr>
            </a:tbl>
          </a:graphicData>
        </a:graphic>
      </p:graphicFrame>
      <p:sp>
        <p:nvSpPr>
          <p:cNvPr id="6" name="Right Arrow 5"/>
          <p:cNvSpPr/>
          <p:nvPr/>
        </p:nvSpPr>
        <p:spPr>
          <a:xfrm>
            <a:off x="5459106" y="2524839"/>
            <a:ext cx="852943" cy="409433"/>
          </a:xfrm>
          <a:prstGeom prst="rightArrow">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9139561" y="1288806"/>
            <a:ext cx="2545890" cy="461665"/>
          </a:xfrm>
          <a:prstGeom prst="rect">
            <a:avLst/>
          </a:prstGeom>
          <a:noFill/>
        </p:spPr>
        <p:txBody>
          <a:bodyPr wrap="none" rtlCol="0">
            <a:spAutoFit/>
          </a:bodyPr>
          <a:lstStyle/>
          <a:p>
            <a:r>
              <a:rPr lang="en-US" sz="2400" dirty="0" smtClean="0"/>
              <a:t>Misclassified RR </a:t>
            </a:r>
            <a:r>
              <a:rPr lang="en-US" sz="2400" dirty="0" smtClean="0"/>
              <a:t>=?</a:t>
            </a:r>
            <a:endParaRPr lang="en-US" sz="2400" b="1" dirty="0">
              <a:solidFill>
                <a:srgbClr val="FF0000"/>
              </a:solidFill>
            </a:endParaRPr>
          </a:p>
        </p:txBody>
      </p:sp>
      <p:sp>
        <p:nvSpPr>
          <p:cNvPr id="9" name="TextBox 8"/>
          <p:cNvSpPr txBox="1"/>
          <p:nvPr/>
        </p:nvSpPr>
        <p:spPr>
          <a:xfrm>
            <a:off x="335278" y="3600201"/>
            <a:ext cx="10062988" cy="461665"/>
          </a:xfrm>
          <a:prstGeom prst="rect">
            <a:avLst/>
          </a:prstGeom>
          <a:noFill/>
        </p:spPr>
        <p:txBody>
          <a:bodyPr wrap="square" rtlCol="0">
            <a:spAutoFit/>
          </a:bodyPr>
          <a:lstStyle/>
          <a:p>
            <a:r>
              <a:rPr lang="en-US" sz="2400" dirty="0" smtClean="0">
                <a:solidFill>
                  <a:srgbClr val="FF0000"/>
                </a:solidFill>
                <a:latin typeface="Arial" panose="020B0604020202020204" pitchFamily="34" charset="0"/>
                <a:cs typeface="Arial" panose="020B0604020202020204" pitchFamily="34" charset="0"/>
              </a:rPr>
              <a:t>Sensitivity = </a:t>
            </a:r>
            <a:r>
              <a:rPr lang="en-US" sz="2400" b="1" dirty="0" smtClean="0">
                <a:solidFill>
                  <a:srgbClr val="FF0000"/>
                </a:solidFill>
                <a:latin typeface="Arial" panose="020B0604020202020204" pitchFamily="34" charset="0"/>
                <a:cs typeface="Arial" panose="020B0604020202020204" pitchFamily="34" charset="0"/>
              </a:rPr>
              <a:t>0.80</a:t>
            </a:r>
            <a:r>
              <a:rPr lang="en-US" sz="2400" dirty="0" smtClean="0">
                <a:solidFill>
                  <a:srgbClr val="FF0000"/>
                </a:solidFill>
                <a:latin typeface="Arial" panose="020B0604020202020204" pitchFamily="34" charset="0"/>
                <a:cs typeface="Arial" panose="020B0604020202020204" pitchFamily="34" charset="0"/>
              </a:rPr>
              <a:t> &amp; Specificity = </a:t>
            </a:r>
            <a:r>
              <a:rPr lang="en-US" sz="2400" b="1" dirty="0" smtClean="0">
                <a:solidFill>
                  <a:srgbClr val="FF0000"/>
                </a:solidFill>
                <a:latin typeface="Arial" panose="020B0604020202020204" pitchFamily="34" charset="0"/>
                <a:cs typeface="Arial" panose="020B0604020202020204" pitchFamily="34" charset="0"/>
              </a:rPr>
              <a:t>0.9</a:t>
            </a:r>
            <a:r>
              <a:rPr lang="en-US" sz="2400" dirty="0" smtClean="0">
                <a:solidFill>
                  <a:srgbClr val="FF0000"/>
                </a:solidFill>
                <a:latin typeface="Arial" panose="020B0604020202020204" pitchFamily="34" charset="0"/>
                <a:cs typeface="Arial" panose="020B0604020202020204" pitchFamily="34" charset="0"/>
              </a:rPr>
              <a:t> for Disease classification</a:t>
            </a:r>
            <a:endParaRPr lang="en-US" sz="2400" dirty="0">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3909818" y="1437303"/>
            <a:ext cx="1976951" cy="461665"/>
          </a:xfrm>
          <a:prstGeom prst="rect">
            <a:avLst/>
          </a:prstGeom>
          <a:noFill/>
        </p:spPr>
        <p:txBody>
          <a:bodyPr wrap="none" rtlCol="0">
            <a:spAutoFit/>
          </a:bodyPr>
          <a:lstStyle/>
          <a:p>
            <a:r>
              <a:rPr lang="en-US" sz="2400" dirty="0" smtClean="0"/>
              <a:t>True RR = 2.00</a:t>
            </a:r>
          </a:p>
        </p:txBody>
      </p:sp>
    </p:spTree>
    <p:extLst>
      <p:ext uri="{BB962C8B-B14F-4D97-AF65-F5344CB8AC3E}">
        <p14:creationId xmlns:p14="http://schemas.microsoft.com/office/powerpoint/2010/main" val="3845376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629" y="274638"/>
            <a:ext cx="11154771" cy="850392"/>
          </a:xfrm>
        </p:spPr>
        <p:txBody>
          <a:bodyPr>
            <a:normAutofit/>
          </a:bodyPr>
          <a:lstStyle/>
          <a:p>
            <a:r>
              <a:rPr lang="en-US" dirty="0" smtClean="0">
                <a:solidFill>
                  <a:schemeClr val="bg1"/>
                </a:solidFill>
              </a:rPr>
              <a:t>Exercise - OC use and Kidney disease</a:t>
            </a:r>
            <a:endParaRPr lang="en-US" dirty="0">
              <a:solidFill>
                <a:schemeClr val="bg1"/>
              </a:solidFill>
            </a:endParaRPr>
          </a:p>
        </p:txBody>
      </p:sp>
      <p:graphicFrame>
        <p:nvGraphicFramePr>
          <p:cNvPr id="3" name="Content Placeholder 3"/>
          <p:cNvGraphicFramePr>
            <a:graphicFrameLocks/>
          </p:cNvGraphicFramePr>
          <p:nvPr>
            <p:extLst>
              <p:ext uri="{D42A27DB-BD31-4B8C-83A1-F6EECF244321}">
                <p14:modId xmlns:p14="http://schemas.microsoft.com/office/powerpoint/2010/main" val="2557884196"/>
              </p:ext>
            </p:extLst>
          </p:nvPr>
        </p:nvGraphicFramePr>
        <p:xfrm>
          <a:off x="229114" y="1487432"/>
          <a:ext cx="4998341" cy="1981200"/>
        </p:xfrm>
        <a:graphic>
          <a:graphicData uri="http://schemas.openxmlformats.org/drawingml/2006/table">
            <a:tbl>
              <a:tblPr firstRow="1" bandRow="1">
                <a:tableStyleId>{3B4B98B0-60AC-42C2-AFA5-B58CD77FA1E5}</a:tableStyleId>
              </a:tblPr>
              <a:tblGrid>
                <a:gridCol w="597981">
                  <a:extLst>
                    <a:ext uri="{9D8B030D-6E8A-4147-A177-3AD203B41FA5}">
                      <a16:colId xmlns:a16="http://schemas.microsoft.com/office/drawing/2014/main" val="2911175001"/>
                    </a:ext>
                  </a:extLst>
                </a:gridCol>
                <a:gridCol w="685888">
                  <a:extLst>
                    <a:ext uri="{9D8B030D-6E8A-4147-A177-3AD203B41FA5}">
                      <a16:colId xmlns:a16="http://schemas.microsoft.com/office/drawing/2014/main" val="447920563"/>
                    </a:ext>
                  </a:extLst>
                </a:gridCol>
                <a:gridCol w="1212537">
                  <a:extLst>
                    <a:ext uri="{9D8B030D-6E8A-4147-A177-3AD203B41FA5}">
                      <a16:colId xmlns:a16="http://schemas.microsoft.com/office/drawing/2014/main" val="2345821509"/>
                    </a:ext>
                  </a:extLst>
                </a:gridCol>
                <a:gridCol w="1411082">
                  <a:extLst>
                    <a:ext uri="{9D8B030D-6E8A-4147-A177-3AD203B41FA5}">
                      <a16:colId xmlns:a16="http://schemas.microsoft.com/office/drawing/2014/main" val="3910862480"/>
                    </a:ext>
                  </a:extLst>
                </a:gridCol>
                <a:gridCol w="1090853">
                  <a:extLst>
                    <a:ext uri="{9D8B030D-6E8A-4147-A177-3AD203B41FA5}">
                      <a16:colId xmlns:a16="http://schemas.microsoft.com/office/drawing/2014/main" val="3114356413"/>
                    </a:ext>
                  </a:extLst>
                </a:gridCol>
              </a:tblGrid>
              <a:tr h="370840">
                <a:tc rowSpan="4">
                  <a:txBody>
                    <a:bodyPr/>
                    <a:lstStyle/>
                    <a:p>
                      <a:pPr algn="l"/>
                      <a:r>
                        <a:rPr lang="en-US" sz="2000" dirty="0" smtClean="0">
                          <a:latin typeface="Arial" panose="020B0604020202020204" pitchFamily="34" charset="0"/>
                          <a:cs typeface="Arial" panose="020B0604020202020204" pitchFamily="34" charset="0"/>
                        </a:rPr>
                        <a:t>OC use</a:t>
                      </a:r>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000" dirty="0" smtClean="0">
                          <a:latin typeface="Arial" panose="020B0604020202020204" pitchFamily="34" charset="0"/>
                          <a:cs typeface="Arial" panose="020B0604020202020204" pitchFamily="34" charset="0"/>
                        </a:rPr>
                        <a:t>Kidney Disease</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063419"/>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2464032"/>
                  </a:ext>
                </a:extLst>
              </a:tr>
              <a:tr h="370840">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400 (A)</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600 (B)</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1000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098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200</a:t>
                      </a:r>
                      <a:r>
                        <a:rPr lang="en-US" sz="2000" baseline="0" dirty="0" smtClean="0">
                          <a:latin typeface="Arial" panose="020B0604020202020204" pitchFamily="34" charset="0"/>
                          <a:cs typeface="Arial" panose="020B0604020202020204" pitchFamily="34" charset="0"/>
                        </a:rPr>
                        <a:t> (C)</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800 (D)</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1000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091559"/>
                  </a:ext>
                </a:extLst>
              </a:tr>
              <a:tr h="370840">
                <a:tc>
                  <a:txBody>
                    <a:bodyPr/>
                    <a:lstStyle/>
                    <a:p>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600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1400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2000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201120"/>
                  </a:ext>
                </a:extLst>
              </a:tr>
            </a:tbl>
          </a:graphicData>
        </a:graphic>
      </p:graphicFrame>
      <p:graphicFrame>
        <p:nvGraphicFramePr>
          <p:cNvPr id="4" name="Content Placeholder 3"/>
          <p:cNvGraphicFramePr>
            <a:graphicFrameLocks/>
          </p:cNvGraphicFramePr>
          <p:nvPr>
            <p:extLst>
              <p:ext uri="{D42A27DB-BD31-4B8C-83A1-F6EECF244321}">
                <p14:modId xmlns:p14="http://schemas.microsoft.com/office/powerpoint/2010/main" val="2455398174"/>
              </p:ext>
            </p:extLst>
          </p:nvPr>
        </p:nvGraphicFramePr>
        <p:xfrm>
          <a:off x="6215780" y="1584232"/>
          <a:ext cx="5299186" cy="1981200"/>
        </p:xfrm>
        <a:graphic>
          <a:graphicData uri="http://schemas.openxmlformats.org/drawingml/2006/table">
            <a:tbl>
              <a:tblPr firstRow="1" bandRow="1">
                <a:tableStyleId>{3B4B98B0-60AC-42C2-AFA5-B58CD77FA1E5}</a:tableStyleId>
              </a:tblPr>
              <a:tblGrid>
                <a:gridCol w="581558">
                  <a:extLst>
                    <a:ext uri="{9D8B030D-6E8A-4147-A177-3AD203B41FA5}">
                      <a16:colId xmlns:a16="http://schemas.microsoft.com/office/drawing/2014/main" val="2911175001"/>
                    </a:ext>
                  </a:extLst>
                </a:gridCol>
                <a:gridCol w="667051">
                  <a:extLst>
                    <a:ext uri="{9D8B030D-6E8A-4147-A177-3AD203B41FA5}">
                      <a16:colId xmlns:a16="http://schemas.microsoft.com/office/drawing/2014/main" val="447920563"/>
                    </a:ext>
                  </a:extLst>
                </a:gridCol>
                <a:gridCol w="1381040">
                  <a:extLst>
                    <a:ext uri="{9D8B030D-6E8A-4147-A177-3AD203B41FA5}">
                      <a16:colId xmlns:a16="http://schemas.microsoft.com/office/drawing/2014/main" val="2345821509"/>
                    </a:ext>
                  </a:extLst>
                </a:gridCol>
                <a:gridCol w="1553671">
                  <a:extLst>
                    <a:ext uri="{9D8B030D-6E8A-4147-A177-3AD203B41FA5}">
                      <a16:colId xmlns:a16="http://schemas.microsoft.com/office/drawing/2014/main" val="3910862480"/>
                    </a:ext>
                  </a:extLst>
                </a:gridCol>
                <a:gridCol w="1115866">
                  <a:extLst>
                    <a:ext uri="{9D8B030D-6E8A-4147-A177-3AD203B41FA5}">
                      <a16:colId xmlns:a16="http://schemas.microsoft.com/office/drawing/2014/main" val="3114356413"/>
                    </a:ext>
                  </a:extLst>
                </a:gridCol>
              </a:tblGrid>
              <a:tr h="370840">
                <a:tc rowSpan="4">
                  <a:txBody>
                    <a:bodyPr/>
                    <a:lstStyle/>
                    <a:p>
                      <a:pPr algn="l"/>
                      <a:r>
                        <a:rPr lang="en-US" sz="2000" dirty="0" smtClean="0">
                          <a:latin typeface="Arial" panose="020B0604020202020204" pitchFamily="34" charset="0"/>
                          <a:cs typeface="Arial" panose="020B0604020202020204" pitchFamily="34" charset="0"/>
                        </a:rPr>
                        <a:t>OC use</a:t>
                      </a:r>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000" dirty="0" smtClean="0">
                          <a:latin typeface="Arial" panose="020B0604020202020204" pitchFamily="34" charset="0"/>
                          <a:cs typeface="Arial" panose="020B0604020202020204" pitchFamily="34" charset="0"/>
                        </a:rPr>
                        <a:t>Kidney Disease</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063419"/>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2464032"/>
                  </a:ext>
                </a:extLst>
              </a:tr>
              <a:tr h="370840">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solidFill>
                            <a:srgbClr val="0000FF"/>
                          </a:solidFill>
                          <a:latin typeface="Arial" panose="020B0604020202020204" pitchFamily="34" charset="0"/>
                          <a:cs typeface="Arial" panose="020B0604020202020204" pitchFamily="34" charset="0"/>
                        </a:rPr>
                        <a:t>380 (a)</a:t>
                      </a:r>
                      <a:endParaRPr lang="en-US" sz="2000" dirty="0">
                        <a:solidFill>
                          <a:srgbClr val="0000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solidFill>
                            <a:srgbClr val="0000FF"/>
                          </a:solidFill>
                          <a:latin typeface="Arial" panose="020B0604020202020204" pitchFamily="34" charset="0"/>
                          <a:cs typeface="Arial" panose="020B0604020202020204" pitchFamily="34" charset="0"/>
                        </a:rPr>
                        <a:t>620 (b)</a:t>
                      </a:r>
                      <a:endParaRPr lang="en-US" sz="2000" dirty="0">
                        <a:solidFill>
                          <a:srgbClr val="0000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1000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109822"/>
                  </a:ext>
                </a:extLst>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solidFill>
                            <a:srgbClr val="0000FF"/>
                          </a:solidFill>
                          <a:latin typeface="Arial" panose="020B0604020202020204" pitchFamily="34" charset="0"/>
                          <a:cs typeface="Arial" panose="020B0604020202020204" pitchFamily="34" charset="0"/>
                        </a:rPr>
                        <a:t>240 (c)</a:t>
                      </a:r>
                      <a:endParaRPr lang="en-US" sz="2000" dirty="0">
                        <a:solidFill>
                          <a:srgbClr val="0000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solidFill>
                            <a:srgbClr val="0000FF"/>
                          </a:solidFill>
                          <a:latin typeface="Arial" panose="020B0604020202020204" pitchFamily="34" charset="0"/>
                          <a:cs typeface="Arial" panose="020B0604020202020204" pitchFamily="34" charset="0"/>
                        </a:rPr>
                        <a:t>760 (d)</a:t>
                      </a:r>
                      <a:endParaRPr lang="en-US" sz="2000" dirty="0">
                        <a:solidFill>
                          <a:srgbClr val="0000FF"/>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1000</a:t>
                      </a:r>
                      <a:endParaRPr lang="en-US"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091559"/>
                  </a:ext>
                </a:extLst>
              </a:tr>
              <a:tr h="370840">
                <a:tc>
                  <a:txBody>
                    <a:bodyPr/>
                    <a:lstStyle/>
                    <a:p>
                      <a:endParaRPr lang="en-US" sz="2000" dirty="0">
                        <a:latin typeface="Arial" panose="020B0604020202020204" pitchFamily="34" charset="0"/>
                        <a:cs typeface="Arial" panose="020B0604020202020204" pitchFamily="34" charset="0"/>
                      </a:endParaRPr>
                    </a:p>
                  </a:txBody>
                  <a:tcPr vert="vert27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620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1380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latin typeface="Arial" panose="020B0604020202020204" pitchFamily="34" charset="0"/>
                          <a:cs typeface="Arial" panose="020B0604020202020204" pitchFamily="34" charset="0"/>
                        </a:rPr>
                        <a:t>2000</a:t>
                      </a:r>
                      <a:endParaRPr lang="en-US" sz="200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220112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45911355"/>
              </p:ext>
            </p:extLst>
          </p:nvPr>
        </p:nvGraphicFramePr>
        <p:xfrm>
          <a:off x="427629" y="4300375"/>
          <a:ext cx="11154771" cy="1727712"/>
        </p:xfrm>
        <a:graphic>
          <a:graphicData uri="http://schemas.openxmlformats.org/drawingml/2006/table">
            <a:tbl>
              <a:tblPr firstRow="1" bandRow="1">
                <a:tableStyleId>{5940675A-B579-460E-94D1-54222C63F5DA}</a:tableStyleId>
              </a:tblPr>
              <a:tblGrid>
                <a:gridCol w="1304067">
                  <a:extLst>
                    <a:ext uri="{9D8B030D-6E8A-4147-A177-3AD203B41FA5}">
                      <a16:colId xmlns:a16="http://schemas.microsoft.com/office/drawing/2014/main" val="3744891902"/>
                    </a:ext>
                  </a:extLst>
                </a:gridCol>
                <a:gridCol w="1302817">
                  <a:extLst>
                    <a:ext uri="{9D8B030D-6E8A-4147-A177-3AD203B41FA5}">
                      <a16:colId xmlns:a16="http://schemas.microsoft.com/office/drawing/2014/main" val="489418302"/>
                    </a:ext>
                  </a:extLst>
                </a:gridCol>
                <a:gridCol w="1556716">
                  <a:extLst>
                    <a:ext uri="{9D8B030D-6E8A-4147-A177-3AD203B41FA5}">
                      <a16:colId xmlns:a16="http://schemas.microsoft.com/office/drawing/2014/main" val="2215120823"/>
                    </a:ext>
                  </a:extLst>
                </a:gridCol>
                <a:gridCol w="3473685">
                  <a:extLst>
                    <a:ext uri="{9D8B030D-6E8A-4147-A177-3AD203B41FA5}">
                      <a16:colId xmlns:a16="http://schemas.microsoft.com/office/drawing/2014/main" val="577775412"/>
                    </a:ext>
                  </a:extLst>
                </a:gridCol>
                <a:gridCol w="3517486">
                  <a:extLst>
                    <a:ext uri="{9D8B030D-6E8A-4147-A177-3AD203B41FA5}">
                      <a16:colId xmlns:a16="http://schemas.microsoft.com/office/drawing/2014/main" val="499814561"/>
                    </a:ext>
                  </a:extLst>
                </a:gridCol>
              </a:tblGrid>
              <a:tr h="431928">
                <a:tc>
                  <a:txBody>
                    <a:bodyPr/>
                    <a:lstStyle/>
                    <a:p>
                      <a:endParaRPr lang="en-US" sz="2000" dirty="0">
                        <a:latin typeface="Arial" panose="020B0604020202020204" pitchFamily="34" charset="0"/>
                        <a:cs typeface="Arial" panose="020B0604020202020204" pitchFamily="34" charset="0"/>
                      </a:endParaRPr>
                    </a:p>
                  </a:txBody>
                  <a:tcPr/>
                </a:tc>
                <a:tc gridSpan="2">
                  <a:txBody>
                    <a:bodyPr/>
                    <a:lstStyle/>
                    <a:p>
                      <a:pPr algn="ctr"/>
                      <a:r>
                        <a:rPr lang="en-US" sz="2000" dirty="0" smtClean="0">
                          <a:latin typeface="Arial" panose="020B0604020202020204" pitchFamily="34" charset="0"/>
                          <a:cs typeface="Arial" panose="020B0604020202020204" pitchFamily="34" charset="0"/>
                        </a:rPr>
                        <a:t>True Disease</a:t>
                      </a:r>
                      <a:endParaRPr lang="en-US" sz="2000" dirty="0">
                        <a:latin typeface="Arial" panose="020B0604020202020204" pitchFamily="34" charset="0"/>
                        <a:cs typeface="Arial" panose="020B0604020202020204" pitchFamily="34" charset="0"/>
                      </a:endParaRPr>
                    </a:p>
                  </a:txBody>
                  <a:tcPr/>
                </a:tc>
                <a:tc hMerge="1">
                  <a:txBody>
                    <a:bodyPr/>
                    <a:lstStyle/>
                    <a:p>
                      <a:endParaRPr lang="en-US" dirty="0"/>
                    </a:p>
                  </a:txBody>
                  <a:tcPr/>
                </a:tc>
                <a:tc gridSpan="2">
                  <a:txBody>
                    <a:bodyPr/>
                    <a:lstStyle/>
                    <a:p>
                      <a:pPr algn="ctr"/>
                      <a:r>
                        <a:rPr lang="en-US" sz="2000" dirty="0" smtClean="0">
                          <a:latin typeface="Arial" panose="020B0604020202020204" pitchFamily="34" charset="0"/>
                          <a:cs typeface="Arial" panose="020B0604020202020204" pitchFamily="34" charset="0"/>
                        </a:rPr>
                        <a:t>Misclassified Outcome/Disease</a:t>
                      </a:r>
                      <a:endParaRPr lang="en-US" sz="2000" dirty="0">
                        <a:latin typeface="Arial" panose="020B0604020202020204" pitchFamily="34" charset="0"/>
                        <a:cs typeface="Arial" panose="020B0604020202020204" pitchFamily="34" charset="0"/>
                      </a:endParaRPr>
                    </a:p>
                  </a:txBody>
                  <a:tcPr/>
                </a:tc>
                <a:tc hMerge="1">
                  <a:txBody>
                    <a:bodyPr/>
                    <a:lstStyle/>
                    <a:p>
                      <a:endParaRPr lang="en-US" dirty="0"/>
                    </a:p>
                  </a:txBody>
                  <a:tcPr/>
                </a:tc>
                <a:extLst>
                  <a:ext uri="{0D108BD9-81ED-4DB2-BD59-A6C34878D82A}">
                    <a16:rowId xmlns:a16="http://schemas.microsoft.com/office/drawing/2014/main" val="1314617723"/>
                  </a:ext>
                </a:extLst>
              </a:tr>
              <a:tr h="431928">
                <a:tc>
                  <a:txBody>
                    <a:bodyPr/>
                    <a:lstStyle/>
                    <a:p>
                      <a:r>
                        <a:rPr lang="en-US" sz="2000" dirty="0" smtClean="0">
                          <a:latin typeface="Arial" panose="020B0604020202020204" pitchFamily="34" charset="0"/>
                          <a:cs typeface="Arial" panose="020B0604020202020204" pitchFamily="34" charset="0"/>
                        </a:rPr>
                        <a:t>Exposure</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85004229"/>
                  </a:ext>
                </a:extLst>
              </a:tr>
              <a:tr h="431928">
                <a:tc>
                  <a:txBody>
                    <a:bodyPr/>
                    <a:lstStyle/>
                    <a:p>
                      <a:r>
                        <a:rPr lang="en-US" sz="2000" dirty="0" smtClean="0">
                          <a:latin typeface="Arial" panose="020B0604020202020204" pitchFamily="34" charset="0"/>
                          <a:cs typeface="Arial" panose="020B0604020202020204" pitchFamily="34" charset="0"/>
                        </a:rPr>
                        <a:t>Yes</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400 (A)</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600 (B)</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0.8*400 +(1-0.9)*600 = 380</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(1-0.8)*400 +0.9*600 = 620</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62614499"/>
                  </a:ext>
                </a:extLst>
              </a:tr>
              <a:tr h="431928">
                <a:tc>
                  <a:txBody>
                    <a:bodyPr/>
                    <a:lstStyle/>
                    <a:p>
                      <a:r>
                        <a:rPr lang="en-US" sz="2000" dirty="0" smtClean="0">
                          <a:latin typeface="Arial" panose="020B0604020202020204" pitchFamily="34" charset="0"/>
                          <a:cs typeface="Arial" panose="020B0604020202020204" pitchFamily="34" charset="0"/>
                        </a:rPr>
                        <a:t>No</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200</a:t>
                      </a:r>
                      <a:r>
                        <a:rPr lang="en-US" sz="2000" baseline="0" dirty="0" smtClean="0">
                          <a:latin typeface="Arial" panose="020B0604020202020204" pitchFamily="34" charset="0"/>
                          <a:cs typeface="Arial" panose="020B0604020202020204" pitchFamily="34" charset="0"/>
                        </a:rPr>
                        <a:t> (C)</a:t>
                      </a:r>
                      <a:endParaRPr lang="en-US" sz="2000" dirty="0">
                        <a:latin typeface="Arial" panose="020B0604020202020204" pitchFamily="34" charset="0"/>
                        <a:cs typeface="Arial" panose="020B0604020202020204" pitchFamily="34" charset="0"/>
                      </a:endParaRPr>
                    </a:p>
                  </a:txBody>
                  <a:tcPr/>
                </a:tc>
                <a:tc>
                  <a:txBody>
                    <a:bodyPr/>
                    <a:lstStyle/>
                    <a:p>
                      <a:pPr algn="ctr"/>
                      <a:r>
                        <a:rPr lang="en-US" sz="2000" dirty="0" smtClean="0">
                          <a:latin typeface="Arial" panose="020B0604020202020204" pitchFamily="34" charset="0"/>
                          <a:cs typeface="Arial" panose="020B0604020202020204" pitchFamily="34" charset="0"/>
                        </a:rPr>
                        <a:t>800 (D)</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0.8*200 +(1-0.9)*800 = 240</a:t>
                      </a:r>
                      <a:endParaRPr lang="en-US" sz="2000" dirty="0">
                        <a:latin typeface="Arial" panose="020B0604020202020204" pitchFamily="34" charset="0"/>
                        <a:cs typeface="Arial" panose="020B0604020202020204" pitchFamily="34" charset="0"/>
                      </a:endParaRPr>
                    </a:p>
                  </a:txBody>
                  <a:tcPr/>
                </a:tc>
                <a:tc>
                  <a:txBody>
                    <a:bodyPr/>
                    <a:lstStyle/>
                    <a:p>
                      <a:r>
                        <a:rPr lang="en-US" sz="2000" dirty="0" smtClean="0">
                          <a:latin typeface="Arial" panose="020B0604020202020204" pitchFamily="34" charset="0"/>
                          <a:cs typeface="Arial" panose="020B0604020202020204" pitchFamily="34" charset="0"/>
                        </a:rPr>
                        <a:t>(1-0.8)*240 +0.9*800 = 760</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22329622"/>
                  </a:ext>
                </a:extLst>
              </a:tr>
            </a:tbl>
          </a:graphicData>
        </a:graphic>
      </p:graphicFrame>
      <p:sp>
        <p:nvSpPr>
          <p:cNvPr id="6" name="Right Arrow 5"/>
          <p:cNvSpPr/>
          <p:nvPr/>
        </p:nvSpPr>
        <p:spPr>
          <a:xfrm>
            <a:off x="5459106" y="2524839"/>
            <a:ext cx="852943" cy="409433"/>
          </a:xfrm>
          <a:prstGeom prst="rightArrow">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9139561" y="1288806"/>
            <a:ext cx="3015569" cy="461665"/>
          </a:xfrm>
          <a:prstGeom prst="rect">
            <a:avLst/>
          </a:prstGeom>
          <a:noFill/>
        </p:spPr>
        <p:txBody>
          <a:bodyPr wrap="none" rtlCol="0">
            <a:spAutoFit/>
          </a:bodyPr>
          <a:lstStyle/>
          <a:p>
            <a:r>
              <a:rPr lang="en-US" sz="2400" dirty="0" smtClean="0">
                <a:solidFill>
                  <a:srgbClr val="0000FF"/>
                </a:solidFill>
              </a:rPr>
              <a:t>Misclassified RR = 1.58</a:t>
            </a:r>
            <a:endParaRPr lang="en-US" sz="2400" b="1" dirty="0">
              <a:solidFill>
                <a:srgbClr val="0000FF"/>
              </a:solidFill>
            </a:endParaRPr>
          </a:p>
        </p:txBody>
      </p:sp>
      <p:sp>
        <p:nvSpPr>
          <p:cNvPr id="9" name="TextBox 8"/>
          <p:cNvSpPr txBox="1"/>
          <p:nvPr/>
        </p:nvSpPr>
        <p:spPr>
          <a:xfrm>
            <a:off x="335278" y="3600201"/>
            <a:ext cx="10062988" cy="461665"/>
          </a:xfrm>
          <a:prstGeom prst="rect">
            <a:avLst/>
          </a:prstGeom>
          <a:noFill/>
        </p:spPr>
        <p:txBody>
          <a:bodyPr wrap="square" rtlCol="0">
            <a:spAutoFit/>
          </a:bodyPr>
          <a:lstStyle/>
          <a:p>
            <a:r>
              <a:rPr lang="en-US" sz="2400" dirty="0" smtClean="0">
                <a:solidFill>
                  <a:srgbClr val="FF0000"/>
                </a:solidFill>
                <a:latin typeface="Arial" panose="020B0604020202020204" pitchFamily="34" charset="0"/>
                <a:cs typeface="Arial" panose="020B0604020202020204" pitchFamily="34" charset="0"/>
              </a:rPr>
              <a:t>Sensitivity = </a:t>
            </a:r>
            <a:r>
              <a:rPr lang="en-US" sz="2400" b="1" dirty="0" smtClean="0">
                <a:solidFill>
                  <a:srgbClr val="FF0000"/>
                </a:solidFill>
                <a:latin typeface="Arial" panose="020B0604020202020204" pitchFamily="34" charset="0"/>
                <a:cs typeface="Arial" panose="020B0604020202020204" pitchFamily="34" charset="0"/>
              </a:rPr>
              <a:t>0.80</a:t>
            </a:r>
            <a:r>
              <a:rPr lang="en-US" sz="2400" dirty="0" smtClean="0">
                <a:solidFill>
                  <a:srgbClr val="FF0000"/>
                </a:solidFill>
                <a:latin typeface="Arial" panose="020B0604020202020204" pitchFamily="34" charset="0"/>
                <a:cs typeface="Arial" panose="020B0604020202020204" pitchFamily="34" charset="0"/>
              </a:rPr>
              <a:t> &amp; Specificity = </a:t>
            </a:r>
            <a:r>
              <a:rPr lang="en-US" sz="2400" b="1" dirty="0" smtClean="0">
                <a:solidFill>
                  <a:srgbClr val="FF0000"/>
                </a:solidFill>
                <a:latin typeface="Arial" panose="020B0604020202020204" pitchFamily="34" charset="0"/>
                <a:cs typeface="Arial" panose="020B0604020202020204" pitchFamily="34" charset="0"/>
              </a:rPr>
              <a:t>0.9</a:t>
            </a:r>
            <a:r>
              <a:rPr lang="en-US" sz="2400" dirty="0" smtClean="0">
                <a:solidFill>
                  <a:srgbClr val="FF0000"/>
                </a:solidFill>
                <a:latin typeface="Arial" panose="020B0604020202020204" pitchFamily="34" charset="0"/>
                <a:cs typeface="Arial" panose="020B0604020202020204" pitchFamily="34" charset="0"/>
              </a:rPr>
              <a:t> for Disease classification</a:t>
            </a:r>
            <a:endParaRPr lang="en-US" sz="2400" dirty="0">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3909818" y="1437303"/>
            <a:ext cx="1976951" cy="461665"/>
          </a:xfrm>
          <a:prstGeom prst="rect">
            <a:avLst/>
          </a:prstGeom>
          <a:noFill/>
        </p:spPr>
        <p:txBody>
          <a:bodyPr wrap="none" rtlCol="0">
            <a:spAutoFit/>
          </a:bodyPr>
          <a:lstStyle/>
          <a:p>
            <a:r>
              <a:rPr lang="en-US" sz="2400" dirty="0" smtClean="0"/>
              <a:t>True RR = 2.00</a:t>
            </a:r>
          </a:p>
        </p:txBody>
      </p:sp>
    </p:spTree>
    <p:extLst>
      <p:ext uri="{BB962C8B-B14F-4D97-AF65-F5344CB8AC3E}">
        <p14:creationId xmlns:p14="http://schemas.microsoft.com/office/powerpoint/2010/main" val="2156306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Bias</a:t>
            </a:r>
          </a:p>
        </p:txBody>
      </p:sp>
      <p:sp>
        <p:nvSpPr>
          <p:cNvPr id="3" name="Content Placeholder 2"/>
          <p:cNvSpPr>
            <a:spLocks noGrp="1"/>
          </p:cNvSpPr>
          <p:nvPr>
            <p:ph idx="1"/>
          </p:nvPr>
        </p:nvSpPr>
        <p:spPr>
          <a:xfrm>
            <a:off x="389525" y="1320801"/>
            <a:ext cx="11430000" cy="4776335"/>
          </a:xfrm>
        </p:spPr>
        <p:txBody>
          <a:bodyPr>
            <a:normAutofit/>
          </a:bodyPr>
          <a:lstStyle/>
          <a:p>
            <a:r>
              <a:rPr lang="en-US" sz="3200" dirty="0"/>
              <a:t>In cohort study: decisions for outcome presence affected by knowledge of the exposure status of the study participant</a:t>
            </a:r>
          </a:p>
          <a:p>
            <a:pPr lvl="1"/>
            <a:r>
              <a:rPr lang="en-US" sz="2800" dirty="0"/>
              <a:t>"Soft" or subjective outcome</a:t>
            </a:r>
          </a:p>
          <a:p>
            <a:r>
              <a:rPr lang="en-US" sz="3200" dirty="0"/>
              <a:t>Differential misclassification of </a:t>
            </a:r>
            <a:r>
              <a:rPr lang="en-US" sz="3200" dirty="0" smtClean="0"/>
              <a:t>outcome </a:t>
            </a:r>
            <a:endParaRPr lang="en-US" sz="3200" dirty="0"/>
          </a:p>
          <a:p>
            <a:r>
              <a:rPr lang="en-US" sz="3200" dirty="0"/>
              <a:t>Methods to prevent observer </a:t>
            </a:r>
            <a:r>
              <a:rPr lang="en-US" sz="3200" dirty="0" smtClean="0"/>
              <a:t>bias</a:t>
            </a:r>
          </a:p>
          <a:p>
            <a:pPr lvl="1"/>
            <a:r>
              <a:rPr lang="en-US" sz="2800" dirty="0"/>
              <a:t> </a:t>
            </a:r>
            <a:r>
              <a:rPr lang="en-US" sz="2800" dirty="0" smtClean="0"/>
              <a:t>Masking observers in charge of outcome verification for the exposure status</a:t>
            </a:r>
          </a:p>
          <a:p>
            <a:pPr lvl="1"/>
            <a:r>
              <a:rPr lang="en-US" sz="2800" dirty="0" smtClean="0"/>
              <a:t>Performing diagnostic classification with multiple observers</a:t>
            </a:r>
            <a:endParaRPr lang="en-US" sz="2800" dirty="0"/>
          </a:p>
        </p:txBody>
      </p:sp>
    </p:spTree>
    <p:extLst>
      <p:ext uri="{BB962C8B-B14F-4D97-AF65-F5344CB8AC3E}">
        <p14:creationId xmlns:p14="http://schemas.microsoft.com/office/powerpoint/2010/main" val="3736665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a:xfrm>
            <a:off x="199085" y="1214967"/>
            <a:ext cx="11810881" cy="4911197"/>
          </a:xfrm>
        </p:spPr>
        <p:txBody>
          <a:bodyPr/>
          <a:lstStyle/>
          <a:p>
            <a:r>
              <a:rPr lang="en-US" dirty="0"/>
              <a:t>Describe </a:t>
            </a:r>
            <a:r>
              <a:rPr lang="en-US" dirty="0" smtClean="0"/>
              <a:t>and identify biases in cohort </a:t>
            </a:r>
            <a:r>
              <a:rPr lang="en-US" dirty="0"/>
              <a:t>study designs</a:t>
            </a:r>
          </a:p>
          <a:p>
            <a:r>
              <a:rPr lang="en-US" dirty="0" smtClean="0"/>
              <a:t>List disadvantages of cohort studies.</a:t>
            </a:r>
          </a:p>
          <a:p>
            <a:endParaRPr lang="en-US" dirty="0" smtClean="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195" t="2974" b="1332"/>
          <a:stretch/>
        </p:blipFill>
        <p:spPr>
          <a:xfrm>
            <a:off x="2764970" y="2656114"/>
            <a:ext cx="5606143" cy="3810000"/>
          </a:xfrm>
          <a:prstGeom prst="rect">
            <a:avLst/>
          </a:prstGeom>
        </p:spPr>
      </p:pic>
      <p:sp>
        <p:nvSpPr>
          <p:cNvPr id="5" name="Rectangle 4"/>
          <p:cNvSpPr/>
          <p:nvPr/>
        </p:nvSpPr>
        <p:spPr>
          <a:xfrm>
            <a:off x="3701142" y="6466114"/>
            <a:ext cx="8490858"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Euser et al. Cohort studies: prospective versus retrospective.  </a:t>
            </a:r>
            <a:r>
              <a:rPr lang="en-US" sz="1400" i="1" dirty="0">
                <a:latin typeface="Arial" panose="020B0604020202020204" pitchFamily="34" charset="0"/>
                <a:cs typeface="Arial" panose="020B0604020202020204" pitchFamily="34" charset="0"/>
              </a:rPr>
              <a:t>Nephron Clin Pract </a:t>
            </a:r>
            <a:r>
              <a:rPr lang="en-US" sz="1400" dirty="0">
                <a:latin typeface="Arial" panose="020B0604020202020204" pitchFamily="34" charset="0"/>
                <a:cs typeface="Arial" panose="020B0604020202020204" pitchFamily="34" charset="0"/>
              </a:rPr>
              <a:t>2009;113:c214-c217</a:t>
            </a:r>
          </a:p>
        </p:txBody>
      </p:sp>
    </p:spTree>
    <p:extLst>
      <p:ext uri="{BB962C8B-B14F-4D97-AF65-F5344CB8AC3E}">
        <p14:creationId xmlns:p14="http://schemas.microsoft.com/office/powerpoint/2010/main" val="743966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Detection (or Medical Surveillance) Bias</a:t>
            </a:r>
            <a:endParaRPr lang="en-US" dirty="0"/>
          </a:p>
        </p:txBody>
      </p:sp>
      <p:sp>
        <p:nvSpPr>
          <p:cNvPr id="3" name="Content Placeholder 2"/>
          <p:cNvSpPr>
            <a:spLocks noGrp="1"/>
          </p:cNvSpPr>
          <p:nvPr>
            <p:ph idx="1"/>
          </p:nvPr>
        </p:nvSpPr>
        <p:spPr>
          <a:xfrm>
            <a:off x="300684" y="1393371"/>
            <a:ext cx="11430000" cy="4732793"/>
          </a:xfrm>
        </p:spPr>
        <p:txBody>
          <a:bodyPr>
            <a:normAutofit/>
          </a:bodyPr>
          <a:lstStyle/>
          <a:p>
            <a:r>
              <a:rPr lang="en-US" sz="3200" dirty="0" smtClean="0"/>
              <a:t>Occurs when a relevant exposure leads to a closer surveillance for study outcomes </a:t>
            </a:r>
          </a:p>
          <a:p>
            <a:pPr lvl="1"/>
            <a:r>
              <a:rPr lang="en-US" sz="2800" dirty="0" smtClean="0"/>
              <a:t>Higher probability of detection in exposed individuals</a:t>
            </a:r>
          </a:p>
          <a:p>
            <a:r>
              <a:rPr lang="en-US" sz="3200" dirty="0" smtClean="0"/>
              <a:t>Likelihood of occurrence in outcome according to exposure </a:t>
            </a:r>
          </a:p>
          <a:p>
            <a:pPr lvl="1"/>
            <a:r>
              <a:rPr lang="en-US" sz="2800" dirty="0" smtClean="0"/>
              <a:t>Smoking history and basal </a:t>
            </a:r>
            <a:r>
              <a:rPr lang="en-US" sz="2800" dirty="0"/>
              <a:t>cell carcinoma (BCC) or squamous cell carcinoma (SCC) in QSkin, a prospective study of skin cancer (N = 43,794</a:t>
            </a:r>
            <a:r>
              <a:rPr lang="en-US" sz="2800" dirty="0" smtClean="0"/>
              <a:t>) (</a:t>
            </a:r>
            <a:r>
              <a:rPr lang="en-US" sz="2000" dirty="0" smtClean="0"/>
              <a:t>Dusingize et al., J Invest Dermatol, 2017;1700-8</a:t>
            </a:r>
            <a:r>
              <a:rPr lang="en-US" sz="2800" dirty="0" smtClean="0"/>
              <a:t>)</a:t>
            </a:r>
          </a:p>
          <a:p>
            <a:endParaRPr lang="en-US" sz="3200" dirty="0"/>
          </a:p>
        </p:txBody>
      </p:sp>
    </p:spTree>
    <p:extLst>
      <p:ext uri="{BB962C8B-B14F-4D97-AF65-F5344CB8AC3E}">
        <p14:creationId xmlns:p14="http://schemas.microsoft.com/office/powerpoint/2010/main" val="775279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Prospective vs. retrospective studies</a:t>
            </a:r>
            <a:endParaRPr lang="en-US" dirty="0"/>
          </a:p>
        </p:txBody>
      </p:sp>
      <p:sp>
        <p:nvSpPr>
          <p:cNvPr id="3" name="Content Placeholder 2"/>
          <p:cNvSpPr>
            <a:spLocks noGrp="1"/>
          </p:cNvSpPr>
          <p:nvPr>
            <p:ph idx="1"/>
          </p:nvPr>
        </p:nvSpPr>
        <p:spPr>
          <a:xfrm>
            <a:off x="358740" y="1378857"/>
            <a:ext cx="11430000" cy="4747307"/>
          </a:xfrm>
        </p:spPr>
        <p:txBody>
          <a:bodyPr>
            <a:normAutofit/>
          </a:bodyPr>
          <a:lstStyle/>
          <a:p>
            <a:pPr marL="0" indent="0">
              <a:lnSpc>
                <a:spcPct val="110000"/>
              </a:lnSpc>
              <a:spcBef>
                <a:spcPts val="600"/>
              </a:spcBef>
              <a:buNone/>
            </a:pPr>
            <a:r>
              <a:rPr lang="en-US" b="1" i="1" dirty="0"/>
              <a:t>Disadvantages of retrospective cohort studies</a:t>
            </a:r>
          </a:p>
          <a:p>
            <a:pPr>
              <a:lnSpc>
                <a:spcPct val="110000"/>
              </a:lnSpc>
              <a:spcBef>
                <a:spcPts val="600"/>
              </a:spcBef>
            </a:pPr>
            <a:r>
              <a:rPr lang="en-US" dirty="0"/>
              <a:t>Not good for very rare diseases.</a:t>
            </a:r>
          </a:p>
          <a:p>
            <a:pPr>
              <a:lnSpc>
                <a:spcPct val="110000"/>
              </a:lnSpc>
              <a:spcBef>
                <a:spcPts val="600"/>
              </a:spcBef>
            </a:pPr>
            <a:r>
              <a:rPr lang="en-US" dirty="0"/>
              <a:t>Possible poor quality of available data</a:t>
            </a:r>
          </a:p>
          <a:p>
            <a:pPr>
              <a:lnSpc>
                <a:spcPct val="110000"/>
              </a:lnSpc>
              <a:spcBef>
                <a:spcPts val="600"/>
              </a:spcBef>
            </a:pPr>
            <a:r>
              <a:rPr lang="en-US" dirty="0"/>
              <a:t>Missing potential confounding factors if the data was recorded in the past.</a:t>
            </a:r>
          </a:p>
          <a:p>
            <a:pPr>
              <a:lnSpc>
                <a:spcPct val="110000"/>
              </a:lnSpc>
              <a:spcBef>
                <a:spcPts val="600"/>
              </a:spcBef>
            </a:pPr>
            <a:r>
              <a:rPr lang="en-US" dirty="0"/>
              <a:t>Identification of appropriate exposed cohort and an appropriate comparison group </a:t>
            </a:r>
          </a:p>
          <a:p>
            <a:pPr>
              <a:lnSpc>
                <a:spcPct val="110000"/>
              </a:lnSpc>
              <a:spcBef>
                <a:spcPts val="600"/>
              </a:spcBef>
            </a:pPr>
            <a:r>
              <a:rPr lang="en-US" dirty="0"/>
              <a:t>Differential losses to follow up</a:t>
            </a:r>
          </a:p>
        </p:txBody>
      </p:sp>
    </p:spTree>
    <p:extLst>
      <p:ext uri="{BB962C8B-B14F-4D97-AF65-F5344CB8AC3E}">
        <p14:creationId xmlns:p14="http://schemas.microsoft.com/office/powerpoint/2010/main" val="1668008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a:bodyPr>
          <a:lstStyle/>
          <a:p>
            <a:pPr marL="42862" indent="0">
              <a:buNone/>
            </a:pPr>
            <a:r>
              <a:rPr lang="en-US" dirty="0"/>
              <a:t>This presentation includes </a:t>
            </a:r>
            <a:r>
              <a:rPr lang="en-US" dirty="0" smtClean="0"/>
              <a:t>some material/examples/slides </a:t>
            </a:r>
            <a:r>
              <a:rPr lang="en-US" dirty="0"/>
              <a:t>from:</a:t>
            </a:r>
          </a:p>
          <a:p>
            <a:pPr lvl="1"/>
            <a:r>
              <a:rPr lang="en-US" dirty="0"/>
              <a:t>Szklo &amp; Nieto, Epidemiology: Beyond the </a:t>
            </a:r>
            <a:r>
              <a:rPr lang="en-US" dirty="0" smtClean="0"/>
              <a:t>Basics. </a:t>
            </a:r>
            <a:r>
              <a:rPr lang="en-US" dirty="0"/>
              <a:t>4</a:t>
            </a:r>
            <a:r>
              <a:rPr lang="en-US" baseline="30000" dirty="0"/>
              <a:t>th</a:t>
            </a:r>
            <a:r>
              <a:rPr lang="en-US" dirty="0"/>
              <a:t> Edition</a:t>
            </a:r>
          </a:p>
          <a:p>
            <a:pPr lvl="1"/>
            <a:r>
              <a:rPr lang="en-US" dirty="0" smtClean="0"/>
              <a:t>Rothman, Greenland, &amp; Lash. Modern Epidemiology. 3</a:t>
            </a:r>
            <a:r>
              <a:rPr lang="en-US" baseline="30000" dirty="0" smtClean="0"/>
              <a:t>rd</a:t>
            </a:r>
            <a:r>
              <a:rPr lang="en-US" dirty="0" smtClean="0"/>
              <a:t> Edition</a:t>
            </a:r>
          </a:p>
          <a:p>
            <a:pPr lvl="1"/>
            <a:r>
              <a:rPr lang="en-US" dirty="0" smtClean="0"/>
              <a:t>Celentano </a:t>
            </a:r>
            <a:r>
              <a:rPr lang="en-US" dirty="0"/>
              <a:t>&amp; Szklo, Gordis </a:t>
            </a:r>
            <a:r>
              <a:rPr lang="en-US" dirty="0" smtClean="0"/>
              <a:t>Epidemiology. </a:t>
            </a:r>
            <a:r>
              <a:rPr lang="en-US" dirty="0"/>
              <a:t>6</a:t>
            </a:r>
            <a:r>
              <a:rPr lang="en-US" baseline="30000" dirty="0"/>
              <a:t>th</a:t>
            </a:r>
            <a:r>
              <a:rPr lang="en-US" dirty="0"/>
              <a:t> Edition </a:t>
            </a:r>
          </a:p>
          <a:p>
            <a:pPr lvl="1"/>
            <a:r>
              <a:rPr lang="en-US" dirty="0"/>
              <a:t>Dr. Elaine Symanski (Fall 2018, Epidemiology III</a:t>
            </a:r>
            <a:r>
              <a:rPr lang="en-US" dirty="0" smtClean="0"/>
              <a:t>)</a:t>
            </a:r>
          </a:p>
          <a:p>
            <a:pPr lvl="1"/>
            <a:r>
              <a:rPr lang="en-US" dirty="0" smtClean="0"/>
              <a:t>edX</a:t>
            </a:r>
            <a:r>
              <a:rPr lang="en-US" dirty="0"/>
              <a:t>: Week </a:t>
            </a:r>
            <a:r>
              <a:rPr lang="en-US" dirty="0" smtClean="0"/>
              <a:t>7 Cohort studies</a:t>
            </a:r>
            <a:r>
              <a:rPr lang="en-US" dirty="0"/>
              <a:t>, Harvard University, School of Public Health https://www.youtube.com/watch?v=PU3NGMKNj5o&amp;list=PL6p7gIm6aWd_nh7fSOioOIj7qngTDAFRH</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47383" y="6029850"/>
            <a:ext cx="1942884" cy="463599"/>
          </a:xfrm>
          <a:prstGeom prst="rect">
            <a:avLst/>
          </a:prstGeom>
        </p:spPr>
      </p:pic>
    </p:spTree>
    <p:extLst>
      <p:ext uri="{BB962C8B-B14F-4D97-AF65-F5344CB8AC3E}">
        <p14:creationId xmlns:p14="http://schemas.microsoft.com/office/powerpoint/2010/main" val="4000858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selection bias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Systematic error </a:t>
            </a:r>
          </a:p>
          <a:p>
            <a:r>
              <a:rPr lang="en-US" dirty="0" smtClean="0"/>
              <a:t>Selected participants are different from target population</a:t>
            </a:r>
          </a:p>
          <a:p>
            <a:r>
              <a:rPr lang="en-US" dirty="0" smtClean="0"/>
              <a:t>Counterfactual construct: selection bias  </a:t>
            </a:r>
          </a:p>
          <a:p>
            <a:endParaRPr lang="en-US" dirty="0" smtClean="0"/>
          </a:p>
          <a:p>
            <a:r>
              <a:rPr lang="en-US" dirty="0" smtClean="0"/>
              <a:t>Healthy worker effect</a:t>
            </a:r>
          </a:p>
          <a:p>
            <a:r>
              <a:rPr lang="en-US" dirty="0"/>
              <a:t>Self-selection </a:t>
            </a:r>
            <a:r>
              <a:rPr lang="en-US" dirty="0" smtClean="0"/>
              <a:t>bias</a:t>
            </a:r>
            <a:endParaRPr lang="en-US" strike="sngStrike" dirty="0"/>
          </a:p>
          <a:p>
            <a:r>
              <a:rPr lang="en-US" dirty="0" smtClean="0"/>
              <a:t>Loss to follow-up bias</a:t>
            </a:r>
            <a:endParaRPr lang="en-US" dirty="0"/>
          </a:p>
        </p:txBody>
      </p:sp>
    </p:spTree>
    <p:extLst>
      <p:ext uri="{BB962C8B-B14F-4D97-AF65-F5344CB8AC3E}">
        <p14:creationId xmlns:p14="http://schemas.microsoft.com/office/powerpoint/2010/main" val="3531831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Healthy Worker Effect</a:t>
            </a:r>
            <a:endParaRPr lang="en-US" dirty="0"/>
          </a:p>
        </p:txBody>
      </p:sp>
      <p:sp>
        <p:nvSpPr>
          <p:cNvPr id="3" name="Content Placeholder 2"/>
          <p:cNvSpPr>
            <a:spLocks noGrp="1"/>
          </p:cNvSpPr>
          <p:nvPr>
            <p:ph idx="1"/>
          </p:nvPr>
        </p:nvSpPr>
        <p:spPr/>
        <p:txBody>
          <a:bodyPr>
            <a:normAutofit fontScale="92500"/>
          </a:bodyPr>
          <a:lstStyle/>
          <a:p>
            <a:r>
              <a:rPr lang="en-US" dirty="0"/>
              <a:t>When employed persons have lower death rates or less disease than a sample drawn from the general population in </a:t>
            </a:r>
            <a:r>
              <a:rPr lang="en-US" u="sng" dirty="0"/>
              <a:t>a cohort </a:t>
            </a:r>
            <a:r>
              <a:rPr lang="en-US" dirty="0"/>
              <a:t>study in occupational epidemiology </a:t>
            </a:r>
            <a:endParaRPr lang="en-US" dirty="0" smtClean="0"/>
          </a:p>
          <a:p>
            <a:r>
              <a:rPr lang="en-US" dirty="0" smtClean="0"/>
              <a:t>Can occur when we compare </a:t>
            </a:r>
            <a:r>
              <a:rPr lang="en-US" dirty="0"/>
              <a:t>exposure </a:t>
            </a:r>
            <a:r>
              <a:rPr lang="en-US" dirty="0" smtClean="0"/>
              <a:t>groups based </a:t>
            </a:r>
            <a:r>
              <a:rPr lang="en-US" dirty="0"/>
              <a:t>on occupation or specific job titles, in </a:t>
            </a:r>
            <a:r>
              <a:rPr lang="en-US" dirty="0" smtClean="0"/>
              <a:t>addition to </a:t>
            </a:r>
            <a:r>
              <a:rPr lang="en-US" dirty="0"/>
              <a:t>those employed versus the general population.</a:t>
            </a:r>
            <a:r>
              <a:rPr lang="en-US" dirty="0" smtClean="0"/>
              <a:t> </a:t>
            </a:r>
          </a:p>
          <a:p>
            <a:r>
              <a:rPr lang="en-US" dirty="0" smtClean="0"/>
              <a:t>Healthy worker effect - NOT a selection bias but an example of confounding? (</a:t>
            </a:r>
            <a:r>
              <a:rPr lang="en-US" sz="2000" dirty="0" smtClean="0"/>
              <a:t>Hernan et al. Epidemiology 2004 PMID: 15308962</a:t>
            </a:r>
            <a:r>
              <a:rPr lang="en-US" dirty="0" smtClean="0"/>
              <a:t>)</a:t>
            </a:r>
            <a:endParaRPr lang="en-US" dirty="0"/>
          </a:p>
          <a:p>
            <a:pPr lvl="1"/>
            <a:r>
              <a:rPr lang="en-US" dirty="0" smtClean="0"/>
              <a:t>L: health status of worker, E: membership in the group of workers, and D outcome of interest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738" y="5562689"/>
            <a:ext cx="5280170" cy="957854"/>
          </a:xfrm>
          <a:prstGeom prst="rect">
            <a:avLst/>
          </a:prstGeom>
        </p:spPr>
      </p:pic>
    </p:spTree>
    <p:extLst>
      <p:ext uri="{BB962C8B-B14F-4D97-AF65-F5344CB8AC3E}">
        <p14:creationId xmlns:p14="http://schemas.microsoft.com/office/powerpoint/2010/main" val="107952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Self-selection bias</a:t>
            </a:r>
            <a:endParaRPr lang="en-US" dirty="0"/>
          </a:p>
        </p:txBody>
      </p:sp>
      <p:sp>
        <p:nvSpPr>
          <p:cNvPr id="4" name="Text Placeholder 3"/>
          <p:cNvSpPr>
            <a:spLocks noGrp="1"/>
          </p:cNvSpPr>
          <p:nvPr>
            <p:ph idx="1"/>
          </p:nvPr>
        </p:nvSpPr>
        <p:spPr/>
        <p:txBody>
          <a:bodyPr>
            <a:normAutofit/>
          </a:bodyPr>
          <a:lstStyle/>
          <a:p>
            <a:r>
              <a:rPr lang="en-US" dirty="0" smtClean="0"/>
              <a:t>“self-selection </a:t>
            </a:r>
            <a:r>
              <a:rPr lang="en-US" dirty="0"/>
              <a:t>bias occurs when participants, not investigators, are allowed to decide entirely for themselves whether or not they want to participate in a </a:t>
            </a:r>
            <a:r>
              <a:rPr lang="en-US" dirty="0" smtClean="0"/>
              <a:t>survey”</a:t>
            </a:r>
          </a:p>
          <a:p>
            <a:r>
              <a:rPr lang="en-US" dirty="0" smtClean="0"/>
              <a:t>Examples</a:t>
            </a:r>
          </a:p>
          <a:p>
            <a:pPr lvl="1"/>
            <a:r>
              <a:rPr lang="en-US" dirty="0" smtClean="0"/>
              <a:t>Smoky Atomic Test study (Rothman, Modern epidemiology 3</a:t>
            </a:r>
            <a:r>
              <a:rPr lang="en-US" baseline="30000" dirty="0" smtClean="0"/>
              <a:t>rd</a:t>
            </a:r>
            <a:r>
              <a:rPr lang="en-US" dirty="0" smtClean="0"/>
              <a:t> Ed p 134)</a:t>
            </a:r>
          </a:p>
          <a:p>
            <a:pPr lvl="1"/>
            <a:r>
              <a:rPr lang="en-US" dirty="0" smtClean="0"/>
              <a:t>Self selection bias in a cohort study of autism spectrum disorders (</a:t>
            </a:r>
            <a:r>
              <a:rPr lang="en-US" sz="2000" dirty="0" smtClean="0"/>
              <a:t>Nilsen et al. </a:t>
            </a:r>
            <a:r>
              <a:rPr lang="en-US" sz="2000" i="1" dirty="0" smtClean="0"/>
              <a:t>Paediatr Perinat Epidemiol </a:t>
            </a:r>
            <a:r>
              <a:rPr lang="en-US" sz="2000" dirty="0" smtClean="0"/>
              <a:t>2013 PMC3851582</a:t>
            </a:r>
            <a:r>
              <a:rPr lang="en-US" dirty="0" smtClean="0"/>
              <a:t>)</a:t>
            </a:r>
          </a:p>
          <a:p>
            <a:pPr marL="685800" lvl="2" indent="0">
              <a:buNone/>
            </a:pPr>
            <a:endParaRPr lang="en-US" dirty="0"/>
          </a:p>
          <a:p>
            <a:pPr marL="0" indent="0">
              <a:buNone/>
            </a:pPr>
            <a:endParaRPr lang="en-US" dirty="0"/>
          </a:p>
        </p:txBody>
      </p:sp>
    </p:spTree>
    <p:extLst>
      <p:ext uri="{BB962C8B-B14F-4D97-AF65-F5344CB8AC3E}">
        <p14:creationId xmlns:p14="http://schemas.microsoft.com/office/powerpoint/2010/main" val="19541971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 bias (loss-to-follow up)</a:t>
            </a:r>
            <a:endParaRPr lang="en-US" dirty="0"/>
          </a:p>
        </p:txBody>
      </p:sp>
      <p:sp>
        <p:nvSpPr>
          <p:cNvPr id="3" name="Content Placeholder 2"/>
          <p:cNvSpPr>
            <a:spLocks noGrp="1"/>
          </p:cNvSpPr>
          <p:nvPr>
            <p:ph idx="1"/>
          </p:nvPr>
        </p:nvSpPr>
        <p:spPr/>
        <p:txBody>
          <a:bodyPr/>
          <a:lstStyle/>
          <a:p>
            <a:r>
              <a:rPr lang="en-US" dirty="0" smtClean="0"/>
              <a:t>Even </a:t>
            </a:r>
            <a:r>
              <a:rPr lang="en-US" dirty="0"/>
              <a:t>if the cohort at baseline </a:t>
            </a:r>
            <a:r>
              <a:rPr lang="en-US" dirty="0" smtClean="0"/>
              <a:t>adequately represents </a:t>
            </a:r>
            <a:r>
              <a:rPr lang="en-US" dirty="0"/>
              <a:t>the source population, if the </a:t>
            </a:r>
            <a:r>
              <a:rPr lang="en-US" dirty="0" smtClean="0"/>
              <a:t>health outcome </a:t>
            </a:r>
            <a:r>
              <a:rPr lang="en-US" dirty="0"/>
              <a:t>is not determined for everyone in </a:t>
            </a:r>
            <a:r>
              <a:rPr lang="en-US" dirty="0" smtClean="0"/>
              <a:t>the cohort</a:t>
            </a:r>
            <a:r>
              <a:rPr lang="en-US" dirty="0"/>
              <a:t>, then </a:t>
            </a:r>
            <a:r>
              <a:rPr lang="en-US" dirty="0" smtClean="0"/>
              <a:t>selection </a:t>
            </a:r>
            <a:r>
              <a:rPr lang="en-US" dirty="0"/>
              <a:t>bias can </a:t>
            </a:r>
            <a:r>
              <a:rPr lang="en-US" dirty="0" smtClean="0"/>
              <a:t>occur.</a:t>
            </a:r>
          </a:p>
          <a:p>
            <a:pPr lvl="1"/>
            <a:r>
              <a:rPr lang="en-US" dirty="0" smtClean="0"/>
              <a:t>Loss to follow-up</a:t>
            </a:r>
          </a:p>
          <a:p>
            <a:pPr lvl="1"/>
            <a:r>
              <a:rPr lang="en-US" dirty="0" smtClean="0"/>
              <a:t>Withdrawal</a:t>
            </a:r>
          </a:p>
          <a:p>
            <a:pPr lvl="1"/>
            <a:r>
              <a:rPr lang="en-US" dirty="0" smtClean="0"/>
              <a:t>Non-response </a:t>
            </a:r>
          </a:p>
          <a:p>
            <a:r>
              <a:rPr lang="en-US" dirty="0" smtClean="0"/>
              <a:t>Loss to follow-up: Not exceed 20%~30% of the cohort </a:t>
            </a:r>
          </a:p>
          <a:p>
            <a:r>
              <a:rPr lang="en-US" dirty="0" smtClean="0"/>
              <a:t>Can the remaining participants represent the source population?</a:t>
            </a:r>
            <a:endParaRPr lang="en-US" dirty="0"/>
          </a:p>
        </p:txBody>
      </p:sp>
      <p:sp>
        <p:nvSpPr>
          <p:cNvPr id="4" name="TextBox 3"/>
          <p:cNvSpPr txBox="1"/>
          <p:nvPr/>
        </p:nvSpPr>
        <p:spPr>
          <a:xfrm>
            <a:off x="9383486" y="6270216"/>
            <a:ext cx="2576154" cy="369332"/>
          </a:xfrm>
          <a:prstGeom prst="rect">
            <a:avLst/>
          </a:prstGeom>
          <a:noFill/>
        </p:spPr>
        <p:txBody>
          <a:bodyPr wrap="none" rtlCol="0">
            <a:spAutoFit/>
          </a:bodyPr>
          <a:lstStyle/>
          <a:p>
            <a:r>
              <a:rPr lang="en-US" dirty="0" smtClean="0"/>
              <a:t>Dr. Symanski, PH2710 Fall</a:t>
            </a:r>
            <a:endParaRPr lang="en-US" dirty="0"/>
          </a:p>
        </p:txBody>
      </p:sp>
    </p:spTree>
    <p:extLst>
      <p:ext uri="{BB962C8B-B14F-4D97-AF65-F5344CB8AC3E}">
        <p14:creationId xmlns:p14="http://schemas.microsoft.com/office/powerpoint/2010/main" val="118592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loss to follow-up</a:t>
            </a:r>
            <a:endParaRPr lang="en-US" dirty="0"/>
          </a:p>
        </p:txBody>
      </p:sp>
      <p:sp>
        <p:nvSpPr>
          <p:cNvPr id="3" name="Content Placeholder 2"/>
          <p:cNvSpPr>
            <a:spLocks noGrp="1"/>
          </p:cNvSpPr>
          <p:nvPr>
            <p:ph idx="1"/>
          </p:nvPr>
        </p:nvSpPr>
        <p:spPr>
          <a:xfrm>
            <a:off x="485940" y="1346571"/>
            <a:ext cx="10972800" cy="4998823"/>
          </a:xfrm>
        </p:spPr>
        <p:txBody>
          <a:bodyPr/>
          <a:lstStyle/>
          <a:p>
            <a:r>
              <a:rPr lang="en-US" dirty="0"/>
              <a:t>Differential loss to follow up in </a:t>
            </a:r>
            <a:r>
              <a:rPr lang="en-US" dirty="0" smtClean="0"/>
              <a:t>a cohort </a:t>
            </a:r>
            <a:r>
              <a:rPr lang="en-US" dirty="0"/>
              <a:t>study, such that likelihood of being lost to follow </a:t>
            </a:r>
            <a:r>
              <a:rPr lang="en-US" dirty="0" smtClean="0"/>
              <a:t>up is </a:t>
            </a:r>
            <a:r>
              <a:rPr lang="en-US" dirty="0"/>
              <a:t>related to outcome or exposure status</a:t>
            </a:r>
          </a:p>
        </p:txBody>
      </p:sp>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b="1846"/>
          <a:stretch/>
        </p:blipFill>
        <p:spPr>
          <a:xfrm>
            <a:off x="2078798" y="2284124"/>
            <a:ext cx="7787083" cy="4500652"/>
          </a:xfrm>
          <a:prstGeom prst="rect">
            <a:avLst/>
          </a:prstGeom>
        </p:spPr>
      </p:pic>
      <p:sp>
        <p:nvSpPr>
          <p:cNvPr id="5" name="TextBox 4"/>
          <p:cNvSpPr txBox="1"/>
          <p:nvPr/>
        </p:nvSpPr>
        <p:spPr>
          <a:xfrm>
            <a:off x="7539764" y="6476999"/>
            <a:ext cx="465223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Song &amp; Chung </a:t>
            </a:r>
            <a:r>
              <a:rPr lang="en-US" sz="1400" i="1" dirty="0" smtClean="0">
                <a:latin typeface="Arial" panose="020B0604020202020204" pitchFamily="34" charset="0"/>
                <a:cs typeface="Arial" panose="020B0604020202020204" pitchFamily="34" charset="0"/>
              </a:rPr>
              <a:t>Past Reconstr Surg </a:t>
            </a:r>
            <a:r>
              <a:rPr lang="en-US" sz="1400" dirty="0" smtClean="0">
                <a:latin typeface="Arial" panose="020B0604020202020204" pitchFamily="34" charset="0"/>
                <a:cs typeface="Arial" panose="020B0604020202020204" pitchFamily="34" charset="0"/>
              </a:rPr>
              <a:t>2010;126:2234-2242</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495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 information bias</a:t>
            </a:r>
            <a:endParaRPr lang="en-US" dirty="0"/>
          </a:p>
        </p:txBody>
      </p:sp>
      <p:sp>
        <p:nvSpPr>
          <p:cNvPr id="3" name="Content Placeholder 2"/>
          <p:cNvSpPr>
            <a:spLocks noGrp="1"/>
          </p:cNvSpPr>
          <p:nvPr>
            <p:ph idx="1"/>
          </p:nvPr>
        </p:nvSpPr>
        <p:spPr>
          <a:xfrm>
            <a:off x="199085" y="1378857"/>
            <a:ext cx="11810881" cy="4876800"/>
          </a:xfrm>
        </p:spPr>
        <p:txBody>
          <a:bodyPr>
            <a:normAutofit fontScale="85000" lnSpcReduction="10000"/>
          </a:bodyPr>
          <a:lstStyle/>
          <a:p>
            <a:pPr>
              <a:lnSpc>
                <a:spcPct val="110000"/>
              </a:lnSpc>
              <a:spcBef>
                <a:spcPts val="600"/>
              </a:spcBef>
            </a:pPr>
            <a:r>
              <a:rPr lang="en-US" sz="3000" dirty="0"/>
              <a:t>Exposure Identification Bias – </a:t>
            </a:r>
            <a:r>
              <a:rPr lang="en-US" sz="3000" dirty="0" smtClean="0"/>
              <a:t>imperfect measurement </a:t>
            </a:r>
            <a:r>
              <a:rPr lang="en-US" sz="3000" dirty="0"/>
              <a:t>of exposure</a:t>
            </a:r>
          </a:p>
          <a:p>
            <a:pPr>
              <a:lnSpc>
                <a:spcPct val="110000"/>
              </a:lnSpc>
              <a:spcBef>
                <a:spcPts val="600"/>
              </a:spcBef>
            </a:pPr>
            <a:r>
              <a:rPr lang="en-US" sz="3000" dirty="0" smtClean="0"/>
              <a:t>Outcome </a:t>
            </a:r>
            <a:r>
              <a:rPr lang="en-US" sz="3000" dirty="0"/>
              <a:t>identification Bias </a:t>
            </a:r>
            <a:r>
              <a:rPr lang="en-US" sz="3000" dirty="0" smtClean="0"/>
              <a:t>– imperfect measurement </a:t>
            </a:r>
            <a:r>
              <a:rPr lang="en-US" sz="3000" dirty="0"/>
              <a:t>of disease (outcome</a:t>
            </a:r>
            <a:r>
              <a:rPr lang="en-US" sz="3000" dirty="0" smtClean="0"/>
              <a:t>)</a:t>
            </a:r>
          </a:p>
          <a:p>
            <a:pPr marL="0" indent="0">
              <a:lnSpc>
                <a:spcPct val="120000"/>
              </a:lnSpc>
              <a:spcBef>
                <a:spcPts val="600"/>
              </a:spcBef>
              <a:buNone/>
            </a:pPr>
            <a:endParaRPr lang="en-US" sz="2800" dirty="0"/>
          </a:p>
          <a:p>
            <a:pPr lvl="1">
              <a:lnSpc>
                <a:spcPct val="120000"/>
              </a:lnSpc>
              <a:spcBef>
                <a:spcPts val="600"/>
              </a:spcBef>
            </a:pPr>
            <a:r>
              <a:rPr lang="en-US" sz="3300" dirty="0" smtClean="0"/>
              <a:t>Observer bias </a:t>
            </a:r>
          </a:p>
          <a:p>
            <a:pPr lvl="1">
              <a:lnSpc>
                <a:spcPct val="120000"/>
              </a:lnSpc>
              <a:spcBef>
                <a:spcPts val="600"/>
              </a:spcBef>
            </a:pPr>
            <a:r>
              <a:rPr lang="en-US" sz="3300" dirty="0" smtClean="0"/>
              <a:t>Interviewer bias</a:t>
            </a:r>
          </a:p>
          <a:p>
            <a:pPr lvl="1">
              <a:lnSpc>
                <a:spcPct val="120000"/>
              </a:lnSpc>
              <a:spcBef>
                <a:spcPts val="600"/>
              </a:spcBef>
            </a:pPr>
            <a:r>
              <a:rPr lang="en-US" sz="3300" dirty="0" smtClean="0"/>
              <a:t>Reporting bias</a:t>
            </a:r>
          </a:p>
          <a:p>
            <a:pPr lvl="1">
              <a:lnSpc>
                <a:spcPct val="120000"/>
              </a:lnSpc>
              <a:spcBef>
                <a:spcPts val="600"/>
              </a:spcBef>
            </a:pPr>
            <a:r>
              <a:rPr lang="en-US" sz="3300" dirty="0" smtClean="0"/>
              <a:t>Response bias</a:t>
            </a:r>
          </a:p>
          <a:p>
            <a:pPr lvl="1">
              <a:lnSpc>
                <a:spcPct val="120000"/>
              </a:lnSpc>
              <a:spcBef>
                <a:spcPts val="600"/>
              </a:spcBef>
            </a:pPr>
            <a:r>
              <a:rPr lang="en-US" sz="3300" dirty="0" smtClean="0"/>
              <a:t> Detection bias </a:t>
            </a:r>
          </a:p>
          <a:p>
            <a:pPr marL="0" indent="0">
              <a:lnSpc>
                <a:spcPct val="120000"/>
              </a:lnSpc>
              <a:spcBef>
                <a:spcPts val="600"/>
              </a:spcBef>
              <a:buNone/>
            </a:pPr>
            <a:r>
              <a:rPr lang="en-US" sz="2800" dirty="0"/>
              <a:t>	</a:t>
            </a:r>
          </a:p>
        </p:txBody>
      </p:sp>
    </p:spTree>
    <p:extLst>
      <p:ext uri="{BB962C8B-B14F-4D97-AF65-F5344CB8AC3E}">
        <p14:creationId xmlns:p14="http://schemas.microsoft.com/office/powerpoint/2010/main" val="170459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information bias: Exposure</a:t>
            </a:r>
            <a:endParaRPr lang="en-US" dirty="0"/>
          </a:p>
        </p:txBody>
      </p:sp>
      <p:sp>
        <p:nvSpPr>
          <p:cNvPr id="3" name="Content Placeholder 2"/>
          <p:cNvSpPr>
            <a:spLocks noGrp="1"/>
          </p:cNvSpPr>
          <p:nvPr>
            <p:ph idx="1"/>
          </p:nvPr>
        </p:nvSpPr>
        <p:spPr>
          <a:xfrm>
            <a:off x="389525" y="1320799"/>
            <a:ext cx="11430000" cy="4920343"/>
          </a:xfrm>
        </p:spPr>
        <p:txBody>
          <a:bodyPr>
            <a:normAutofit/>
          </a:bodyPr>
          <a:lstStyle/>
          <a:p>
            <a:pPr>
              <a:spcBef>
                <a:spcPts val="600"/>
              </a:spcBef>
            </a:pPr>
            <a:r>
              <a:rPr lang="en-US" sz="2800" dirty="0" smtClean="0"/>
              <a:t>Non-Differential </a:t>
            </a:r>
            <a:r>
              <a:rPr lang="en-US" sz="2800" dirty="0"/>
              <a:t>misclassification of exposure </a:t>
            </a:r>
            <a:r>
              <a:rPr lang="en-US" sz="2800" dirty="0" smtClean="0"/>
              <a:t>– degree </a:t>
            </a:r>
            <a:r>
              <a:rPr lang="en-US" sz="2800" dirty="0"/>
              <a:t>of misclassification of exposure </a:t>
            </a:r>
            <a:r>
              <a:rPr lang="en-US" sz="2800" dirty="0" smtClean="0"/>
              <a:t>is </a:t>
            </a:r>
            <a:r>
              <a:rPr lang="en-US" sz="2800" u="sng" dirty="0" smtClean="0"/>
              <a:t>independent </a:t>
            </a:r>
            <a:r>
              <a:rPr lang="en-US" sz="2800" u="sng" dirty="0"/>
              <a:t>of disease</a:t>
            </a:r>
          </a:p>
          <a:p>
            <a:pPr>
              <a:spcBef>
                <a:spcPts val="600"/>
              </a:spcBef>
              <a:buFont typeface="Wingdings" panose="05000000000000000000" pitchFamily="2" charset="2"/>
              <a:buChar char="ü"/>
            </a:pPr>
            <a:r>
              <a:rPr lang="en-US" sz="2800" dirty="0" smtClean="0"/>
              <a:t>Tends </a:t>
            </a:r>
            <a:r>
              <a:rPr lang="en-US" sz="2800" dirty="0"/>
              <a:t>to weaken the observed measure of </a:t>
            </a:r>
            <a:r>
              <a:rPr lang="en-US" sz="2800" dirty="0" smtClean="0"/>
              <a:t>association (</a:t>
            </a:r>
            <a:r>
              <a:rPr lang="en-US" sz="2800" i="1" dirty="0" smtClean="0"/>
              <a:t>expected </a:t>
            </a:r>
            <a:r>
              <a:rPr lang="en-US" sz="2800" dirty="0"/>
              <a:t>direction - towards the null</a:t>
            </a:r>
            <a:r>
              <a:rPr lang="en-US" sz="2800" dirty="0" smtClean="0"/>
              <a:t>)</a:t>
            </a:r>
          </a:p>
          <a:p>
            <a:pPr>
              <a:spcBef>
                <a:spcPts val="600"/>
              </a:spcBef>
              <a:buFont typeface="Wingdings" panose="05000000000000000000" pitchFamily="2" charset="2"/>
              <a:buChar char="ü"/>
            </a:pPr>
            <a:endParaRPr lang="en-US" sz="2800" dirty="0"/>
          </a:p>
          <a:p>
            <a:pPr>
              <a:spcBef>
                <a:spcPts val="600"/>
              </a:spcBef>
            </a:pPr>
            <a:r>
              <a:rPr lang="en-US" sz="2800" dirty="0" smtClean="0"/>
              <a:t>Differential </a:t>
            </a:r>
            <a:r>
              <a:rPr lang="en-US" sz="2800" dirty="0"/>
              <a:t>misclassification of exposure </a:t>
            </a:r>
            <a:r>
              <a:rPr lang="en-US" sz="2800" dirty="0" smtClean="0"/>
              <a:t>– degree </a:t>
            </a:r>
            <a:r>
              <a:rPr lang="en-US" sz="2800" dirty="0"/>
              <a:t>of misclassification differs between </a:t>
            </a:r>
            <a:r>
              <a:rPr lang="en-US" sz="2800" dirty="0" smtClean="0"/>
              <a:t>the those </a:t>
            </a:r>
            <a:r>
              <a:rPr lang="en-US" sz="2800" dirty="0"/>
              <a:t>with and without disease</a:t>
            </a:r>
          </a:p>
          <a:p>
            <a:pPr marL="757238" lvl="1" indent="-457200">
              <a:spcBef>
                <a:spcPts val="600"/>
              </a:spcBef>
              <a:buFont typeface="Wingdings" panose="05000000000000000000" pitchFamily="2" charset="2"/>
              <a:buChar char="ü"/>
            </a:pPr>
            <a:r>
              <a:rPr lang="en-US" sz="3200" dirty="0" smtClean="0"/>
              <a:t>Can result in </a:t>
            </a:r>
            <a:r>
              <a:rPr lang="en-US" sz="3200" dirty="0"/>
              <a:t>both directions (i.e., can weaken </a:t>
            </a:r>
            <a:r>
              <a:rPr lang="en-US" sz="3200" dirty="0" smtClean="0"/>
              <a:t>or strengthen </a:t>
            </a:r>
            <a:r>
              <a:rPr lang="en-US" sz="3200" dirty="0"/>
              <a:t>the observed measure of the </a:t>
            </a:r>
            <a:r>
              <a:rPr lang="en-US" sz="3200" dirty="0" smtClean="0"/>
              <a:t>true association</a:t>
            </a:r>
            <a:r>
              <a:rPr lang="en-US" sz="3200" dirty="0"/>
              <a:t>)</a:t>
            </a:r>
            <a:r>
              <a:rPr lang="en-US" sz="3200" dirty="0" smtClean="0"/>
              <a:t> </a:t>
            </a:r>
            <a:endParaRPr lang="en-US" sz="3200" dirty="0"/>
          </a:p>
        </p:txBody>
      </p:sp>
    </p:spTree>
    <p:extLst>
      <p:ext uri="{BB962C8B-B14F-4D97-AF65-F5344CB8AC3E}">
        <p14:creationId xmlns:p14="http://schemas.microsoft.com/office/powerpoint/2010/main" val="11843895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THealthSPH-norm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miter lim="800000"/>
          <a:headEnd/>
          <a:tailEnd/>
        </a:ln>
      </a:spPr>
      <a:bodyPr vert="horz" lIns="91429" tIns="45715" rIns="91429" bIns="45715" rtlCol="0">
        <a:normAutofit/>
      </a:bodyPr>
      <a:lstStyle>
        <a:defPPr>
          <a:defRPr dirty="0"/>
        </a:defPPr>
      </a:lstStyle>
    </a:txDef>
  </a:objectDefaults>
  <a:extraClrSchemeLst/>
  <a:extLst>
    <a:ext uri="{05A4C25C-085E-4340-85A3-A5531E510DB2}">
      <thm15:themeFamily xmlns:thm15="http://schemas.microsoft.com/office/thememl/2012/main" name="Module 2 A- Measure of Disease frequency 2020 Spring" id="{169A4F7B-3E47-4EC0-9BF4-4B424E304E85}" vid="{7C31CE70-5EB7-4956-8E12-36BCE1616FD8}"/>
    </a:ext>
  </a:extLst>
</a:theme>
</file>

<file path=ppt/theme/theme2.xml><?xml version="1.0" encoding="utf-8"?>
<a:theme xmlns:a="http://schemas.openxmlformats.org/drawingml/2006/main" name="UTHealthSPH-vertical">
  <a:themeElements>
    <a:clrScheme name="BLACKLINK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ule 2 A- Measure of Disease frequency 2020 Spring" id="{169A4F7B-3E47-4EC0-9BF4-4B424E304E85}" vid="{24ABCB14-4058-43EC-9AEC-CAC86A877C6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40AEA9C8-7784-49CC-9A2F-FCD39B0D14D3}"/>
</file>

<file path=customXml/itemProps2.xml><?xml version="1.0" encoding="utf-8"?>
<ds:datastoreItem xmlns:ds="http://schemas.openxmlformats.org/officeDocument/2006/customXml" ds:itemID="{E1A054D2-A1E2-46E3-946D-D949FE4FDA58}"/>
</file>

<file path=customXml/itemProps3.xml><?xml version="1.0" encoding="utf-8"?>
<ds:datastoreItem xmlns:ds="http://schemas.openxmlformats.org/officeDocument/2006/customXml" ds:itemID="{C7809F89-CFF4-4F13-9DAA-757D19B36714}"/>
</file>

<file path=docProps/app.xml><?xml version="1.0" encoding="utf-8"?>
<Properties xmlns="http://schemas.openxmlformats.org/officeDocument/2006/extended-properties" xmlns:vt="http://schemas.openxmlformats.org/officeDocument/2006/docPropsVTypes">
  <Template>PH2710L theme 2020 UTHealth</Template>
  <TotalTime>2480</TotalTime>
  <Words>4672</Words>
  <Application>Microsoft Office PowerPoint</Application>
  <PresentationFormat>Widescreen</PresentationFormat>
  <Paragraphs>426</Paragraphs>
  <Slides>22</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Lucida Grande</vt:lpstr>
      <vt:lpstr>ＭＳ Ｐゴシック</vt:lpstr>
      <vt:lpstr>Arial</vt:lpstr>
      <vt:lpstr>Bookman Old Style</vt:lpstr>
      <vt:lpstr>Calibri</vt:lpstr>
      <vt:lpstr>Calibri Light</vt:lpstr>
      <vt:lpstr>Georgia</vt:lpstr>
      <vt:lpstr>Times New Roman</vt:lpstr>
      <vt:lpstr>Wingdings</vt:lpstr>
      <vt:lpstr>UTHealthSPH-normal</vt:lpstr>
      <vt:lpstr>UTHealthSPH-vertical</vt:lpstr>
      <vt:lpstr>Module 10 – Cohort study II</vt:lpstr>
      <vt:lpstr>Learning objectives</vt:lpstr>
      <vt:lpstr>Bias- selection bias</vt:lpstr>
      <vt:lpstr>Healthy Worker Effect</vt:lpstr>
      <vt:lpstr>Self-selection bias</vt:lpstr>
      <vt:lpstr>Attrition bias (loss-to-follow up)</vt:lpstr>
      <vt:lpstr>Differential loss to follow-up</vt:lpstr>
      <vt:lpstr>Bias – information bias</vt:lpstr>
      <vt:lpstr>Results of information bias: Exposure</vt:lpstr>
      <vt:lpstr>Results of information bias: Disease</vt:lpstr>
      <vt:lpstr>Misclassification of outcome</vt:lpstr>
      <vt:lpstr>Sensitivity and specificity of the outcome</vt:lpstr>
      <vt:lpstr>Exercise: prostate specific antigen (PSA) and prostate cancer </vt:lpstr>
      <vt:lpstr>Relationships between correctly classified and misclassified OUTCOME </vt:lpstr>
      <vt:lpstr>No misclassification</vt:lpstr>
      <vt:lpstr>How does the sensitivity and specificity of PSA testing affecting outcome influence?</vt:lpstr>
      <vt:lpstr>Exercise - OC use and Kidney disease  </vt:lpstr>
      <vt:lpstr>Exercise - OC use and Kidney disease</vt:lpstr>
      <vt:lpstr>Observer Bias</vt:lpstr>
      <vt:lpstr>Detection (or Medical Surveillance) Bias</vt:lpstr>
      <vt:lpstr>Prospective vs. retrospective studies</vt:lpstr>
      <vt:lpstr>Acknowledgements</vt:lpstr>
    </vt:vector>
  </TitlesOfParts>
  <Company>UTHealth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12 – Cohort study I</dc:title>
  <dc:creator>Miryoung Lee</dc:creator>
  <cp:lastModifiedBy>Miryoung Lee</cp:lastModifiedBy>
  <cp:revision>213</cp:revision>
  <dcterms:created xsi:type="dcterms:W3CDTF">2019-04-14T23:47:21Z</dcterms:created>
  <dcterms:modified xsi:type="dcterms:W3CDTF">2020-03-23T08:18:10Z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