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5.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22.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slideMasters/slideMaster1.xml" ContentType="application/vnd.openxmlformats-officedocument.presentationml.slideMaster+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slideMasters/slideMaster2.xml" ContentType="application/vnd.openxmlformats-officedocument.presentationml.slideMaster+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2.xml" ContentType="application/vnd.openxmlformats-officedocument.presentationml.notes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8.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9.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2.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2.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1.xml" ContentType="application/vnd.openxmlformats-officedocument.presentationml.tags+xml"/>
  <Override PartName="/ppt/tags/tag12.xml" ContentType="application/vnd.openxmlformats-officedocument.presentationml.tags+xml"/>
  <Override PartName="/ppt/tags/tag11.xml" ContentType="application/vnd.openxmlformats-officedocument.presentationml.tags+xml"/>
  <Override PartName="/ppt/tags/tag29.xml" ContentType="application/vnd.openxmlformats-officedocument.presentationml.tags+xml"/>
  <Override PartName="/ppt/tags/tag44.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46.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45.xml" ContentType="application/vnd.openxmlformats-officedocument.presentationml.tags+xml"/>
  <Override PartName="/ppt/tags/tag49.xml" ContentType="application/vnd.openxmlformats-officedocument.presentationml.tags+xml"/>
  <Override PartName="/ppt/tags/tag42.xml" ContentType="application/vnd.openxmlformats-officedocument.presentationml.tags+xml"/>
  <Override PartName="/ppt/tags/tag35.xml" ContentType="application/vnd.openxmlformats-officedocument.presentationml.tags+xml"/>
  <Override PartName="/ppt/tags/tag34.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6.xml" ContentType="application/vnd.openxmlformats-officedocument.presentationml.tags+xml"/>
  <Override PartName="/ppt/tags/tag43.xml" ContentType="application/vnd.openxmlformats-officedocument.presentationml.tags+xml"/>
  <Override PartName="/ppt/tags/tag38.xml" ContentType="application/vnd.openxmlformats-officedocument.presentationml.tags+xml"/>
  <Override PartName="/ppt/tags/tag41.xml" ContentType="application/vnd.openxmlformats-officedocument.presentationml.tags+xml"/>
  <Override PartName="/ppt/tags/tag37.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00" r:id="rId2"/>
  </p:sldMasterIdLst>
  <p:notesMasterIdLst>
    <p:notesMasterId r:id="rId37"/>
  </p:notesMasterIdLst>
  <p:sldIdLst>
    <p:sldId id="256" r:id="rId3"/>
    <p:sldId id="267" r:id="rId4"/>
    <p:sldId id="472" r:id="rId5"/>
    <p:sldId id="437" r:id="rId6"/>
    <p:sldId id="424" r:id="rId7"/>
    <p:sldId id="452" r:id="rId8"/>
    <p:sldId id="425" r:id="rId9"/>
    <p:sldId id="436" r:id="rId10"/>
    <p:sldId id="439" r:id="rId11"/>
    <p:sldId id="306" r:id="rId12"/>
    <p:sldId id="310" r:id="rId13"/>
    <p:sldId id="427" r:id="rId14"/>
    <p:sldId id="440" r:id="rId15"/>
    <p:sldId id="443" r:id="rId16"/>
    <p:sldId id="444" r:id="rId17"/>
    <p:sldId id="463" r:id="rId18"/>
    <p:sldId id="423" r:id="rId19"/>
    <p:sldId id="464" r:id="rId20"/>
    <p:sldId id="442" r:id="rId21"/>
    <p:sldId id="449" r:id="rId22"/>
    <p:sldId id="448" r:id="rId23"/>
    <p:sldId id="438" r:id="rId24"/>
    <p:sldId id="450" r:id="rId25"/>
    <p:sldId id="432" r:id="rId26"/>
    <p:sldId id="318" r:id="rId27"/>
    <p:sldId id="429" r:id="rId28"/>
    <p:sldId id="433" r:id="rId29"/>
    <p:sldId id="434" r:id="rId30"/>
    <p:sldId id="430" r:id="rId31"/>
    <p:sldId id="435" r:id="rId32"/>
    <p:sldId id="451" r:id="rId33"/>
    <p:sldId id="453" r:id="rId34"/>
    <p:sldId id="273" r:id="rId35"/>
    <p:sldId id="26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3" autoAdjust="0"/>
    <p:restoredTop sz="42801" autoAdjust="0"/>
  </p:normalViewPr>
  <p:slideViewPr>
    <p:cSldViewPr snapToGrid="0">
      <p:cViewPr varScale="1">
        <p:scale>
          <a:sx n="26" d="100"/>
          <a:sy n="26" d="100"/>
        </p:scale>
        <p:origin x="1920" y="2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2.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868DC-8042-4698-B63C-17CC2B9F5409}" type="datetimeFigureOut">
              <a:rPr lang="en-US" smtClean="0"/>
              <a:t>3/10/2020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69889-A084-4FF7-846C-A17A68011A00}" type="slidenum">
              <a:rPr lang="en-US" smtClean="0"/>
              <a:t>‹#›</a:t>
            </a:fld>
            <a:endParaRPr lang="en-US" dirty="0"/>
          </a:p>
        </p:txBody>
      </p:sp>
    </p:spTree>
    <p:extLst>
      <p:ext uri="{BB962C8B-B14F-4D97-AF65-F5344CB8AC3E}">
        <p14:creationId xmlns:p14="http://schemas.microsoft.com/office/powerpoint/2010/main" val="1664470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a:t>
            </a:r>
            <a:r>
              <a:rPr lang="en-US" baseline="0" dirty="0" smtClean="0"/>
              <a:t> to module 9 B.</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1</a:t>
            </a:fld>
            <a:endParaRPr lang="en-US" dirty="0"/>
          </a:p>
        </p:txBody>
      </p:sp>
    </p:spTree>
    <p:extLst>
      <p:ext uri="{BB962C8B-B14F-4D97-AF65-F5344CB8AC3E}">
        <p14:creationId xmlns:p14="http://schemas.microsoft.com/office/powerpoint/2010/main" val="191852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log rank test also known as Mantel-Cox test is a popular non-parametric test to test the null hypothesis of “</a:t>
            </a:r>
            <a:r>
              <a:rPr lang="en-US" sz="1200" b="0" i="0" u="sng" strike="noStrike" kern="1200" baseline="0" dirty="0" smtClean="0">
                <a:solidFill>
                  <a:schemeClr val="tx1"/>
                </a:solidFill>
                <a:latin typeface="+mn-lt"/>
                <a:ea typeface="+mn-ea"/>
                <a:cs typeface="+mn-cs"/>
              </a:rPr>
              <a:t>no difference in survivals”</a:t>
            </a:r>
            <a:r>
              <a:rPr lang="en-US" sz="1200" b="0" i="0" u="none" strike="noStrike" kern="1200" baseline="0" dirty="0" smtClean="0">
                <a:solidFill>
                  <a:schemeClr val="tx1"/>
                </a:solidFill>
                <a:latin typeface="+mn-lt"/>
                <a:ea typeface="+mn-ea"/>
                <a:cs typeface="+mn-cs"/>
              </a:rPr>
              <a:t> between two or more independent groups.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test compares the overall survival curves between groups. By comparing estimated survival curves in each groups in previous slide, we can test whether the survival curves are identical between treatment 1 and treatment 2 groups or not. </a:t>
            </a:r>
          </a:p>
          <a:p>
            <a:r>
              <a:rPr lang="en-US" sz="1200" b="0" i="0" u="none" strike="noStrike" kern="1200" baseline="0" dirty="0" smtClean="0">
                <a:solidFill>
                  <a:schemeClr val="tx1"/>
                </a:solidFill>
                <a:latin typeface="+mn-lt"/>
                <a:ea typeface="+mn-ea"/>
                <a:cs typeface="+mn-cs"/>
              </a:rPr>
              <a:t>Please note that there are </a:t>
            </a:r>
            <a:r>
              <a:rPr lang="en-US" sz="1200" b="0" i="0" u="sng" strike="noStrike" kern="1200" baseline="0" dirty="0" smtClean="0">
                <a:solidFill>
                  <a:schemeClr val="tx1"/>
                </a:solidFill>
                <a:latin typeface="+mn-lt"/>
                <a:ea typeface="+mn-ea"/>
                <a:cs typeface="+mn-cs"/>
              </a:rPr>
              <a:t>several variations </a:t>
            </a:r>
            <a:r>
              <a:rPr lang="en-US" sz="1200" b="0" i="0" u="none" strike="noStrike" kern="1200" baseline="0" dirty="0" smtClean="0">
                <a:solidFill>
                  <a:schemeClr val="tx1"/>
                </a:solidFill>
                <a:latin typeface="+mn-lt"/>
                <a:ea typeface="+mn-ea"/>
                <a:cs typeface="+mn-cs"/>
              </a:rPr>
              <a:t>of the log rank test statistic that are implemented in different statistical programs. </a:t>
            </a:r>
          </a:p>
          <a:p>
            <a:r>
              <a:rPr lang="en-US" sz="1200" b="0" i="0" u="none" strike="noStrike" kern="1200" baseline="0" dirty="0" smtClean="0">
                <a:solidFill>
                  <a:schemeClr val="tx1"/>
                </a:solidFill>
                <a:latin typeface="+mn-lt"/>
                <a:ea typeface="+mn-ea"/>
                <a:cs typeface="+mn-cs"/>
              </a:rPr>
              <a:t>The log rank test can be used in dataset with censored data or varying degrees of follow-up. One benefit of using this method is that we do not need know about the shape of the survival curves at all. </a:t>
            </a:r>
          </a:p>
          <a:p>
            <a:r>
              <a:rPr lang="en-US" sz="1200" b="0" i="0" u="none" strike="noStrike" kern="1200" baseline="0" dirty="0" smtClean="0">
                <a:solidFill>
                  <a:schemeClr val="tx1"/>
                </a:solidFill>
                <a:latin typeface="+mn-lt"/>
                <a:ea typeface="+mn-ea"/>
                <a:cs typeface="+mn-cs"/>
              </a:rPr>
              <a:t>On the other hand, it is less useful to examine the difference in survival functions between groups are influenced by covariates or confounding factors.  </a:t>
            </a:r>
          </a:p>
        </p:txBody>
      </p:sp>
      <p:sp>
        <p:nvSpPr>
          <p:cNvPr id="4" name="Slide Number Placeholder 3"/>
          <p:cNvSpPr>
            <a:spLocks noGrp="1"/>
          </p:cNvSpPr>
          <p:nvPr>
            <p:ph type="sldNum" sz="quarter" idx="10"/>
          </p:nvPr>
        </p:nvSpPr>
        <p:spPr/>
        <p:txBody>
          <a:bodyPr/>
          <a:lstStyle/>
          <a:p>
            <a:fld id="{34369889-A084-4FF7-846C-A17A68011A00}" type="slidenum">
              <a:rPr lang="en-US" smtClean="0"/>
              <a:t>10</a:t>
            </a:fld>
            <a:endParaRPr lang="en-US" dirty="0"/>
          </a:p>
        </p:txBody>
      </p:sp>
    </p:spTree>
    <p:extLst>
      <p:ext uri="{BB962C8B-B14F-4D97-AF65-F5344CB8AC3E}">
        <p14:creationId xmlns:p14="http://schemas.microsoft.com/office/powerpoint/2010/main" val="1736660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log rank test compares the observed number of events in each group to the expected number under the null hypothesis. </a:t>
            </a:r>
          </a:p>
          <a:p>
            <a:pPr marL="0" indent="0">
              <a:buNone/>
            </a:pPr>
            <a:r>
              <a:rPr lang="en-US" dirty="0" smtClean="0"/>
              <a:t>Null hypothesis</a:t>
            </a:r>
            <a:r>
              <a:rPr lang="en-US" baseline="0" dirty="0" smtClean="0"/>
              <a:t> is that there is</a:t>
            </a:r>
            <a:r>
              <a:rPr lang="en-US" dirty="0" smtClean="0"/>
              <a:t> no difference in survival curves (S</a:t>
            </a:r>
            <a:r>
              <a:rPr lang="en-US" baseline="-25000" dirty="0" smtClean="0"/>
              <a:t>1t</a:t>
            </a:r>
            <a:r>
              <a:rPr lang="en-US" dirty="0" smtClean="0"/>
              <a:t> = S</a:t>
            </a:r>
            <a:r>
              <a:rPr lang="en-US" baseline="-25000" dirty="0" smtClean="0"/>
              <a:t>2t</a:t>
            </a:r>
            <a:r>
              <a:rPr lang="en-US" dirty="0" smtClean="0"/>
              <a:t>) between two treatment groups at significant level. </a:t>
            </a:r>
          </a:p>
          <a:p>
            <a:pPr marL="0" indent="0">
              <a:buNone/>
            </a:pPr>
            <a:r>
              <a:rPr lang="en-US" dirty="0" smtClean="0"/>
              <a:t>Alternative hypothesis is that the two survival cures are not identical (S</a:t>
            </a:r>
            <a:r>
              <a:rPr lang="en-US" baseline="-25000" dirty="0" smtClean="0"/>
              <a:t>1t</a:t>
            </a:r>
            <a:r>
              <a:rPr lang="en-US" dirty="0" smtClean="0"/>
              <a:t> ≠ S</a:t>
            </a:r>
            <a:r>
              <a:rPr lang="en-US" baseline="-25000" dirty="0" smtClean="0"/>
              <a:t>2t</a:t>
            </a:r>
            <a:r>
              <a:rPr lang="en-US" dirty="0" smtClean="0"/>
              <a:t>, at any time t) between two treatment groups.  Please pay attention</a:t>
            </a:r>
            <a:r>
              <a:rPr lang="en-US" baseline="0" dirty="0" smtClean="0"/>
              <a:t> to time (t) component here. </a:t>
            </a:r>
          </a:p>
          <a:p>
            <a:pPr marL="0" indent="0">
              <a:buNone/>
            </a:pPr>
            <a:r>
              <a:rPr lang="en-US" baseline="0" dirty="0" smtClean="0"/>
              <a:t>The log rank statistic is approximately distributed as a chi-square statistic. “O” mean the sum of the observed number in the treatment 1 and treatment 2 over time and E means the expected number. </a:t>
            </a:r>
            <a:endParaRPr lang="en-US" dirty="0" smtClean="0"/>
          </a:p>
          <a:p>
            <a:endParaRPr lang="en-US" dirty="0" smtClean="0"/>
          </a:p>
          <a:p>
            <a:r>
              <a:rPr lang="en-US" sz="1200" b="0" i="0" u="none" strike="noStrike" kern="1200" baseline="0" dirty="0" smtClean="0">
                <a:solidFill>
                  <a:schemeClr val="tx1"/>
                </a:solidFill>
                <a:latin typeface="+mn-lt"/>
                <a:ea typeface="+mn-ea"/>
                <a:cs typeface="+mn-cs"/>
              </a:rPr>
              <a:t>Please note again that there are several variations of the log rank statistic. Some statistical computing packages include variance of expected events in the equation for the log rank test to compare two independent groups</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11</a:t>
            </a:fld>
            <a:endParaRPr lang="en-US" dirty="0"/>
          </a:p>
        </p:txBody>
      </p:sp>
    </p:spTree>
    <p:extLst>
      <p:ext uri="{BB962C8B-B14F-4D97-AF65-F5344CB8AC3E}">
        <p14:creationId xmlns:p14="http://schemas.microsoft.com/office/powerpoint/2010/main" val="3190059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a:t>
            </a:r>
            <a:r>
              <a:rPr lang="en-US" baseline="0" dirty="0" smtClean="0"/>
              <a:t> at the log rank test results obtained from STATA. The calculated chi-square test statistic is about 4.588 based on table and previous equation.  </a:t>
            </a:r>
          </a:p>
          <a:p>
            <a:endParaRPr lang="en-US" baseline="0" dirty="0" smtClean="0"/>
          </a:p>
          <a:p>
            <a:r>
              <a:rPr lang="en-US" baseline="0" dirty="0" smtClean="0"/>
              <a:t>Please ignore the reported chi-square static (5.68) from STATA for a minute. </a:t>
            </a:r>
          </a:p>
          <a:p>
            <a:endParaRPr lang="en-US" baseline="0" dirty="0" smtClean="0"/>
          </a:p>
          <a:p>
            <a:r>
              <a:rPr lang="en-US" baseline="0" dirty="0" smtClean="0"/>
              <a:t>We can compare this chi-square test statistic and a critical value with df=1 at significance level of 0.05, which is a value of 3.84. </a:t>
            </a:r>
          </a:p>
          <a:p>
            <a:r>
              <a:rPr lang="en-US" baseline="0" dirty="0" smtClean="0"/>
              <a:t>So we reject the null hypothesis at significance level of 0.05.  We conclude that there is significant difference in two survival curves from treatment 1 and treatment 2 groups at some point of time during the study period in our example. </a:t>
            </a:r>
          </a:p>
          <a:p>
            <a:r>
              <a:rPr lang="en-US" baseline="0" dirty="0" smtClean="0"/>
              <a:t>In other words, the treatment is associated with time to death in study patients. </a:t>
            </a:r>
          </a:p>
          <a:p>
            <a:endParaRPr lang="en-US" baseline="0" dirty="0" smtClean="0"/>
          </a:p>
          <a:p>
            <a:r>
              <a:rPr lang="en-US" baseline="0" dirty="0" smtClean="0"/>
              <a:t>As discussed before, STATA or other statistical programs use slight different formula to calculate the chi-square test statistic.  </a:t>
            </a:r>
          </a:p>
          <a:p>
            <a:r>
              <a:rPr lang="en-US" baseline="0" dirty="0" smtClean="0"/>
              <a:t>When you use STATA for your analysis, please use the reported chi-square test statistic. </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4369889-A084-4FF7-846C-A17A68011A00}" type="slidenum">
              <a:rPr lang="en-US" smtClean="0"/>
              <a:t>12</a:t>
            </a:fld>
            <a:endParaRPr lang="en-US" dirty="0"/>
          </a:p>
        </p:txBody>
      </p:sp>
    </p:spTree>
    <p:extLst>
      <p:ext uri="{BB962C8B-B14F-4D97-AF65-F5344CB8AC3E}">
        <p14:creationId xmlns:p14="http://schemas.microsoft.com/office/powerpoint/2010/main" val="2638760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13</a:t>
            </a:fld>
            <a:endParaRPr lang="en-US" dirty="0"/>
          </a:p>
        </p:txBody>
      </p:sp>
    </p:spTree>
    <p:extLst>
      <p:ext uri="{BB962C8B-B14F-4D97-AF65-F5344CB8AC3E}">
        <p14:creationId xmlns:p14="http://schemas.microsoft.com/office/powerpoint/2010/main" val="971398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review again about the survival probability.  You know how to calculate survival probabilities based on Actuarial Table (or Life Table) and Kaplan-Meier (Product limit) approach.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survival function or curve is estimated from </a:t>
            </a:r>
            <a:r>
              <a:rPr lang="en-US" sz="1200" b="0" i="0" u="none" strike="noStrike" kern="1200" baseline="0" dirty="0" smtClean="0">
                <a:solidFill>
                  <a:schemeClr val="tx1"/>
                </a:solidFill>
                <a:latin typeface="+mn-lt"/>
                <a:ea typeface="+mn-ea"/>
                <a:cs typeface="+mn-cs"/>
              </a:rPr>
              <a:t>event status and follow up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Survival probabilities ranges between  0 and 1 and it declines over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Time information can be years, months or days.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ECB13EF-BC8F-4C63-8D2A-FE3654BB56AD}" type="slidenum">
              <a:rPr lang="en-US" smtClean="0"/>
              <a:pPr/>
              <a:t>14</a:t>
            </a:fld>
            <a:endParaRPr lang="en-US" dirty="0"/>
          </a:p>
        </p:txBody>
      </p:sp>
    </p:spTree>
    <p:extLst>
      <p:ext uri="{BB962C8B-B14F-4D97-AF65-F5344CB8AC3E}">
        <p14:creationId xmlns:p14="http://schemas.microsoft.com/office/powerpoint/2010/main" val="2097176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After we estimate the survival probability (or cumulative probability of survival),</a:t>
            </a:r>
            <a:r>
              <a:rPr lang="en-US" baseline="0" dirty="0" smtClean="0"/>
              <a:t> we can </a:t>
            </a:r>
            <a:r>
              <a:rPr lang="en-US" dirty="0" smtClean="0"/>
              <a:t>plot the </a:t>
            </a:r>
            <a:r>
              <a:rPr lang="en-US" sz="1200" b="1" kern="1200" dirty="0" smtClean="0">
                <a:solidFill>
                  <a:schemeClr val="tx1"/>
                </a:solidFill>
                <a:effectLst/>
                <a:latin typeface="+mn-lt"/>
                <a:ea typeface="+mn-ea"/>
                <a:cs typeface="+mn-cs"/>
              </a:rPr>
              <a:t>survival curve</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Survival curves are plotted as step functions based on survival probability, as shown in the figure above.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Time is shown on the X-axis and survival (based on Kaplan-Meier</a:t>
            </a:r>
            <a:r>
              <a:rPr lang="en-US" baseline="0" dirty="0" smtClean="0"/>
              <a:t> approach)</a:t>
            </a:r>
            <a:r>
              <a:rPr lang="en-US" dirty="0" smtClean="0"/>
              <a:t> is shown on the Y-axis. Please note that the percentage of participants surviving does not </a:t>
            </a:r>
            <a:r>
              <a:rPr lang="en-US" u="sng" dirty="0" smtClean="0"/>
              <a:t>always</a:t>
            </a:r>
            <a:r>
              <a:rPr lang="en-US" dirty="0" smtClean="0"/>
              <a:t> represent the percentage who are alive when the event of interest is death. Or the percentage</a:t>
            </a:r>
            <a:r>
              <a:rPr lang="en-US" baseline="0" dirty="0" smtClean="0"/>
              <a:t> of surviving (not having event of interest) does not represent the % of people who were event free. </a:t>
            </a:r>
            <a:r>
              <a:rPr lang="en-US" dirty="0" smtClean="0"/>
              <a:t>"Survival" can also refer to the proportion who are free of another outcome event (e.g., percentage free of MI or cardiovascular disease), or it can also represent the percentage who do not experience a healthy outcome.</a:t>
            </a:r>
          </a:p>
          <a:p>
            <a:endParaRPr lang="en-US" dirty="0" smtClean="0"/>
          </a:p>
          <a:p>
            <a:r>
              <a:rPr lang="en-US" dirty="0" smtClean="0"/>
              <a:t>The median survival is about 9 months (i.e., 50% of the population survive 9 months</a:t>
            </a:r>
            <a:r>
              <a:rPr lang="en-US" baseline="0" dirty="0" smtClean="0"/>
              <a:t> according to the plot in this slide.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15</a:t>
            </a:fld>
            <a:endParaRPr lang="en-US" dirty="0"/>
          </a:p>
        </p:txBody>
      </p:sp>
    </p:spTree>
    <p:extLst>
      <p:ext uri="{BB962C8B-B14F-4D97-AF65-F5344CB8AC3E}">
        <p14:creationId xmlns:p14="http://schemas.microsoft.com/office/powerpoint/2010/main" val="2532287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switch the gears a little bit to discuss a</a:t>
            </a:r>
            <a:r>
              <a:rPr lang="en-US" sz="1200" kern="1200" baseline="0" dirty="0" smtClean="0">
                <a:solidFill>
                  <a:schemeClr val="tx1"/>
                </a:solidFill>
                <a:effectLst/>
                <a:latin typeface="+mn-lt"/>
                <a:ea typeface="+mn-ea"/>
                <a:cs typeface="+mn-cs"/>
              </a:rPr>
              <a:t> hazard rate.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alternative definition of an </a:t>
            </a:r>
            <a:r>
              <a:rPr lang="en-US" sz="1200" u="sng" kern="1200" dirty="0" smtClean="0">
                <a:solidFill>
                  <a:schemeClr val="tx1"/>
                </a:solidFill>
                <a:effectLst/>
                <a:latin typeface="+mn-lt"/>
                <a:ea typeface="+mn-ea"/>
                <a:cs typeface="+mn-cs"/>
              </a:rPr>
              <a:t>instantaneous incidence rate (density</a:t>
            </a:r>
            <a:r>
              <a:rPr lang="en-US" sz="1200" kern="1200" dirty="0" smtClean="0">
                <a:solidFill>
                  <a:schemeClr val="tx1"/>
                </a:solidFill>
                <a:effectLst/>
                <a:latin typeface="+mn-lt"/>
                <a:ea typeface="+mn-ea"/>
                <a:cs typeface="+mn-cs"/>
              </a:rPr>
              <a:t>) is the so-called </a:t>
            </a:r>
            <a:r>
              <a:rPr lang="en-US" sz="1200" b="1" kern="1200" dirty="0" smtClean="0">
                <a:solidFill>
                  <a:schemeClr val="tx1"/>
                </a:solidFill>
                <a:effectLst/>
                <a:latin typeface="+mn-lt"/>
                <a:ea typeface="+mn-ea"/>
                <a:cs typeface="+mn-cs"/>
              </a:rPr>
              <a:t>hazard rate </a:t>
            </a:r>
            <a:r>
              <a:rPr lang="en-US" sz="1200" kern="1200" dirty="0" smtClean="0">
                <a:solidFill>
                  <a:schemeClr val="tx1"/>
                </a:solidFill>
                <a:effectLst/>
                <a:latin typeface="+mn-lt"/>
                <a:ea typeface="+mn-ea"/>
                <a:cs typeface="+mn-cs"/>
              </a:rPr>
              <a:t>or </a:t>
            </a:r>
            <a:r>
              <a:rPr lang="en-US" sz="1200" b="1" u="sng" kern="1200" dirty="0" smtClean="0">
                <a:solidFill>
                  <a:schemeClr val="tx1"/>
                </a:solidFill>
                <a:effectLst/>
                <a:latin typeface="+mn-lt"/>
                <a:ea typeface="+mn-ea"/>
                <a:cs typeface="+mn-cs"/>
              </a:rPr>
              <a:t>instantaneous </a:t>
            </a:r>
            <a:r>
              <a:rPr lang="en-US" sz="1200" b="1" kern="1200" dirty="0" smtClean="0">
                <a:solidFill>
                  <a:schemeClr val="tx1"/>
                </a:solidFill>
                <a:effectLst/>
                <a:latin typeface="+mn-lt"/>
                <a:ea typeface="+mn-ea"/>
                <a:cs typeface="+mn-cs"/>
              </a:rPr>
              <a:t>conditional incidence</a:t>
            </a:r>
            <a:r>
              <a:rPr lang="en-US"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hazard rate can be defined as each individual’s instantaneous probability of the event at precise time t (or at a very small interval [t, t+Δt]), given (or “conditioned” on) the fact that the individual was at risk at time t.  </a:t>
            </a: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hazard is analogous to the conditional probability of the event that is calculated at each event time using Kaplan-Meier’s approach; however, because its denominator is “time-at-risk,” it is </a:t>
            </a:r>
            <a:r>
              <a:rPr lang="en-US" sz="1200" b="1" kern="1200" dirty="0" smtClean="0">
                <a:solidFill>
                  <a:schemeClr val="tx1"/>
                </a:solidFill>
                <a:effectLst/>
                <a:latin typeface="+mn-lt"/>
                <a:ea typeface="+mn-ea"/>
                <a:cs typeface="+mn-cs"/>
              </a:rPr>
              <a:t>a rate measured in units of time</a:t>
            </a:r>
            <a:r>
              <a:rPr lang="en-US" sz="1200" b="1" kern="1200" baseline="300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a:t>
            </a:r>
            <a:r>
              <a:rPr lang="en-US" sz="1100" kern="1200" dirty="0" smtClean="0">
                <a:solidFill>
                  <a:schemeClr val="tx1"/>
                </a:solidFill>
                <a:effectLst/>
                <a:latin typeface="+mn-lt"/>
                <a:ea typeface="+mn-ea"/>
                <a:cs typeface="+mn-cs"/>
              </a:rPr>
              <a:t> Please note</a:t>
            </a:r>
            <a:r>
              <a:rPr lang="en-US" sz="1100" kern="1200" baseline="0" dirty="0" smtClean="0">
                <a:solidFill>
                  <a:schemeClr val="tx1"/>
                </a:solidFill>
                <a:effectLst/>
                <a:latin typeface="+mn-lt"/>
                <a:ea typeface="+mn-ea"/>
                <a:cs typeface="+mn-cs"/>
              </a:rPr>
              <a:t> the denominator is “time”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16</a:t>
            </a:fld>
            <a:endParaRPr lang="en-US" dirty="0"/>
          </a:p>
        </p:txBody>
      </p:sp>
    </p:spTree>
    <p:extLst>
      <p:ext uri="{BB962C8B-B14F-4D97-AF65-F5344CB8AC3E}">
        <p14:creationId xmlns:p14="http://schemas.microsoft.com/office/powerpoint/2010/main" val="1190711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Cox’s proportional hazards model is analogous to a linear or logistic regression model that can include multiple confounders or covariates. </a:t>
            </a:r>
          </a:p>
          <a:p>
            <a:r>
              <a:rPr lang="en-US" sz="1200" b="0" i="0" u="none" strike="noStrike" kern="1200" baseline="0" dirty="0" smtClean="0">
                <a:solidFill>
                  <a:schemeClr val="tx1"/>
                </a:solidFill>
                <a:latin typeface="+mn-lt"/>
                <a:ea typeface="+mn-ea"/>
                <a:cs typeface="+mn-cs"/>
              </a:rPr>
              <a:t>We can examine the difference between in survival or failure times of particular groups of participants while we adjust for other factors related to time to event or treatment in the model.  </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Hazard function or hazard</a:t>
            </a:r>
            <a:r>
              <a:rPr lang="en-US" baseline="0" dirty="0" smtClean="0"/>
              <a:t> rate is a measure of effect in Cox proportional hazards regression models. It represent the RISK of failure, in other words, the RISK of suffering the event of interest given </a:t>
            </a:r>
            <a:r>
              <a:rPr lang="en-US" sz="1200" b="0" i="0" u="none" strike="noStrike" kern="1200" baseline="0" dirty="0" smtClean="0">
                <a:solidFill>
                  <a:schemeClr val="tx1"/>
                </a:solidFill>
                <a:latin typeface="+mn-lt"/>
                <a:ea typeface="+mn-ea"/>
                <a:cs typeface="+mn-cs"/>
              </a:rPr>
              <a:t>that the participant has survived up to a specific time.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response variable in the model is the hazard rate or function,  which is the probability of experiencing the event of interest given that participants have to be event-free up to </a:t>
            </a:r>
            <a:r>
              <a:rPr lang="en-US" sz="1200" b="0" i="0" u="sng" strike="noStrike" kern="1200" baseline="0" dirty="0" smtClean="0">
                <a:solidFill>
                  <a:schemeClr val="tx1"/>
                </a:solidFill>
                <a:latin typeface="+mn-lt"/>
                <a:ea typeface="+mn-ea"/>
                <a:cs typeface="+mn-cs"/>
              </a:rPr>
              <a:t>a given point</a:t>
            </a:r>
            <a:r>
              <a:rPr lang="en-US" sz="1200" b="0" i="0" u="none" strike="noStrike" kern="1200" baseline="0" dirty="0" smtClean="0">
                <a:solidFill>
                  <a:schemeClr val="tx1"/>
                </a:solidFill>
                <a:latin typeface="+mn-lt"/>
                <a:ea typeface="+mn-ea"/>
                <a:cs typeface="+mn-cs"/>
              </a:rPr>
              <a:t> in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Or it can be the risk for death at THAT moment (spontaneous). </a:t>
            </a:r>
          </a:p>
          <a:p>
            <a:endParaRPr lang="en-US" dirty="0" smtClean="0"/>
          </a:p>
          <a:p>
            <a:r>
              <a:rPr lang="en-US" dirty="0" smtClean="0"/>
              <a:t>Unlike survival probability</a:t>
            </a:r>
            <a:r>
              <a:rPr lang="en-US" baseline="0" dirty="0" smtClean="0"/>
              <a:t> (range 0 to 1), the </a:t>
            </a:r>
            <a:r>
              <a:rPr lang="en-US" sz="1200" b="0" i="0" u="none" strike="noStrike" kern="1200" baseline="0" dirty="0" smtClean="0">
                <a:solidFill>
                  <a:schemeClr val="tx1"/>
                </a:solidFill>
                <a:latin typeface="+mn-lt"/>
                <a:ea typeface="+mn-ea"/>
                <a:cs typeface="+mn-cs"/>
              </a:rPr>
              <a:t>hazard represents the </a:t>
            </a:r>
            <a:r>
              <a:rPr lang="en-US" sz="1200" b="1" i="0" u="none" strike="noStrike" kern="1200" baseline="0" dirty="0" smtClean="0">
                <a:solidFill>
                  <a:schemeClr val="tx1"/>
                </a:solidFill>
                <a:latin typeface="+mn-lt"/>
                <a:ea typeface="+mn-ea"/>
                <a:cs typeface="+mn-cs"/>
              </a:rPr>
              <a:t>expected number of events per one unit of time</a:t>
            </a:r>
            <a:r>
              <a:rPr lang="en-US" sz="1200" b="0" i="0" u="none" strike="noStrike" kern="1200" baseline="0" dirty="0" smtClean="0">
                <a:solidFill>
                  <a:schemeClr val="tx1"/>
                </a:solidFill>
                <a:latin typeface="+mn-lt"/>
                <a:ea typeface="+mn-ea"/>
                <a:cs typeface="+mn-cs"/>
              </a:rPr>
              <a:t>. Thus, the hazard in a group can be larger than 1. </a:t>
            </a:r>
          </a:p>
          <a:p>
            <a:r>
              <a:rPr lang="en-US" sz="1200" b="0" i="0" u="none" strike="noStrike" kern="1200" baseline="0" dirty="0" smtClean="0">
                <a:solidFill>
                  <a:schemeClr val="tx1"/>
                </a:solidFill>
                <a:latin typeface="+mn-lt"/>
                <a:ea typeface="+mn-ea"/>
                <a:cs typeface="+mn-cs"/>
              </a:rPr>
              <a:t>If the hazard is 0.5 at time t and the time units are years, then on average, 0.5 events are expected per person at risk per year. </a:t>
            </a:r>
          </a:p>
          <a:p>
            <a:r>
              <a:rPr lang="en-US" sz="1200" b="0" i="0" u="none" strike="noStrike" kern="1200" baseline="0" dirty="0" smtClean="0">
                <a:solidFill>
                  <a:schemeClr val="tx1"/>
                </a:solidFill>
                <a:latin typeface="+mn-lt"/>
                <a:ea typeface="+mn-ea"/>
                <a:cs typeface="+mn-cs"/>
              </a:rPr>
              <a:t>Or we used the reciprocal of the hazard: 1/0.5 = 2, which is the expected event-FREE time (2 years) per person at risk.</a:t>
            </a:r>
          </a:p>
          <a:p>
            <a:endParaRPr lang="en-US" sz="1200" b="0" i="0" u="none" strike="noStrike" kern="1200" baseline="0" dirty="0" smtClean="0">
              <a:solidFill>
                <a:schemeClr val="tx1"/>
              </a:solidFill>
              <a:latin typeface="+mn-lt"/>
              <a:ea typeface="+mn-ea"/>
              <a:cs typeface="+mn-cs"/>
            </a:endParaRPr>
          </a:p>
          <a:p>
            <a:r>
              <a:rPr lang="en-US" dirty="0" smtClean="0"/>
              <a:t>The</a:t>
            </a:r>
            <a:r>
              <a:rPr lang="en-US" baseline="0" dirty="0" smtClean="0"/>
              <a:t> hazard measures the instantaneous risk for outcome.  Thus it is would be hard to display individual hazard. Instead, we can calculate the </a:t>
            </a:r>
            <a:r>
              <a:rPr lang="en-US" b="1" u="sng" baseline="0" dirty="0" smtClean="0"/>
              <a:t>cumulative </a:t>
            </a:r>
            <a:r>
              <a:rPr lang="en-US" baseline="0" dirty="0" smtClean="0"/>
              <a:t>hazard function </a:t>
            </a:r>
            <a:r>
              <a:rPr lang="en-US" b="1" u="sng" baseline="0" dirty="0" smtClean="0"/>
              <a:t>H(t)</a:t>
            </a:r>
            <a:r>
              <a:rPr lang="en-US" baseline="0" dirty="0" smtClean="0"/>
              <a:t>. </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4369889-A084-4FF7-846C-A17A68011A00}" type="slidenum">
              <a:rPr lang="en-US" smtClean="0"/>
              <a:t>17</a:t>
            </a:fld>
            <a:endParaRPr lang="en-US" dirty="0"/>
          </a:p>
        </p:txBody>
      </p:sp>
    </p:spTree>
    <p:extLst>
      <p:ext uri="{BB962C8B-B14F-4D97-AF65-F5344CB8AC3E}">
        <p14:creationId xmlns:p14="http://schemas.microsoft.com/office/powerpoint/2010/main" val="2135887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hazard rate or function cannot be directly calculated, as it is defined for an infinitely small time interval; however, the hazard function over time can be estimated using available parametric survival analysis techniques.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 the hazard rate is constant over time and it is equal to 0.03, for example, we expect 0.03 events to occur in one time interval. Also, i</a:t>
            </a:r>
            <a:r>
              <a:rPr lang="en-US" sz="1200" dirty="0" smtClean="0"/>
              <a:t>f a subject A had a hazard rate of 0.03 at time </a:t>
            </a:r>
            <a:r>
              <a:rPr lang="en-US" sz="1200" i="1" dirty="0" smtClean="0"/>
              <a:t>t</a:t>
            </a:r>
            <a:r>
              <a:rPr lang="en-US" sz="1200" dirty="0" smtClean="0"/>
              <a:t> and another subject B had a hazard rate of 0.015 at time </a:t>
            </a:r>
            <a:r>
              <a:rPr lang="en-US" sz="1200" i="1" dirty="0" smtClean="0"/>
              <a:t>t,</a:t>
            </a:r>
            <a:r>
              <a:rPr lang="en-US" sz="1200" dirty="0" smtClean="0"/>
              <a:t> then the second subject (B)'s risk of an event is half of the first subject’s at time </a:t>
            </a:r>
            <a:r>
              <a:rPr lang="en-US" sz="1200" i="1" dirty="0" smtClean="0"/>
              <a:t>t</a:t>
            </a:r>
            <a:r>
              <a:rPr lang="en-US" sz="1200" dirty="0" smtClean="0"/>
              <a:t>.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18</a:t>
            </a:fld>
            <a:endParaRPr lang="en-US" dirty="0"/>
          </a:p>
        </p:txBody>
      </p:sp>
    </p:spTree>
    <p:extLst>
      <p:ext uri="{BB962C8B-B14F-4D97-AF65-F5344CB8AC3E}">
        <p14:creationId xmlns:p14="http://schemas.microsoft.com/office/powerpoint/2010/main" val="3824370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 number of ways to calculate the cumulative hazard functions.  Cumulative hazard functions generally increase over time and as you can tell, the value can be larger than 1. </a:t>
            </a:r>
          </a:p>
          <a:p>
            <a:r>
              <a:rPr lang="en-US" baseline="0" dirty="0" smtClean="0"/>
              <a:t>In this slide, two cumulative hazard functions, H(t) were included.  </a:t>
            </a:r>
          </a:p>
          <a:p>
            <a:endParaRPr lang="en-US" baseline="0" dirty="0" smtClean="0"/>
          </a:p>
          <a:p>
            <a:r>
              <a:rPr lang="en-US" baseline="0" dirty="0" smtClean="0"/>
              <a:t>In Bewick et al paper, the cumulative hazard function is estimated using the cumulative survival function (or survival probability).</a:t>
            </a:r>
          </a:p>
          <a:p>
            <a:r>
              <a:rPr lang="en-US" baseline="0" dirty="0" smtClean="0"/>
              <a:t>As you can see (and Table 4, paper by </a:t>
            </a:r>
            <a:r>
              <a:rPr lang="en-US" baseline="0" dirty="0" err="1" smtClean="0"/>
              <a:t>Bewick</a:t>
            </a:r>
            <a:r>
              <a:rPr lang="en-US" baseline="0" dirty="0" smtClean="0"/>
              <a:t> et al), cumulative hazard function (Ht) is calculated as  </a:t>
            </a:r>
            <a:r>
              <a:rPr lang="en-US" sz="1200" b="0" i="0" u="none" strike="noStrike" kern="1200" baseline="0" dirty="0" smtClean="0">
                <a:solidFill>
                  <a:schemeClr val="tx1"/>
                </a:solidFill>
                <a:latin typeface="+mn-lt"/>
                <a:ea typeface="+mn-ea"/>
                <a:cs typeface="+mn-cs"/>
              </a:rPr>
              <a:t>minus the log (natural log) of</a:t>
            </a:r>
            <a:r>
              <a:rPr lang="en-US" baseline="0" dirty="0" smtClean="0"/>
              <a:t> survival function. </a:t>
            </a:r>
          </a:p>
          <a:p>
            <a:r>
              <a:rPr lang="en-US" baseline="0" dirty="0" smtClean="0"/>
              <a:t>The </a:t>
            </a:r>
            <a:r>
              <a:rPr lang="en-US" u="sng" baseline="0" dirty="0" smtClean="0"/>
              <a:t>red</a:t>
            </a:r>
            <a:r>
              <a:rPr lang="en-US" baseline="0" dirty="0" smtClean="0"/>
              <a:t> line on the graph (labelled as Cumulative Hazard: -log(s)) represents these values. </a:t>
            </a:r>
          </a:p>
          <a:p>
            <a:endParaRPr lang="en-US" baseline="0" dirty="0" smtClean="0"/>
          </a:p>
          <a:p>
            <a:r>
              <a:rPr lang="en-US" baseline="0" dirty="0" smtClean="0"/>
              <a:t>However, in STATA, the most widely used cumulative hazard function is calculated using the Nelson-Aalen method (depicted as Blue line), which uses more complicated formula, rather than – </a:t>
            </a:r>
            <a:r>
              <a:rPr lang="en-US" baseline="0" dirty="0" err="1" smtClean="0"/>
              <a:t>lnS</a:t>
            </a:r>
            <a:r>
              <a:rPr lang="en-US" baseline="0" dirty="0" smtClean="0"/>
              <a:t>(t). </a:t>
            </a:r>
          </a:p>
          <a:p>
            <a:r>
              <a:rPr lang="en-US" baseline="0" dirty="0" smtClean="0"/>
              <a:t>The Nelson-Aalen method estimates the hazard at each </a:t>
            </a:r>
            <a:r>
              <a:rPr lang="en-US" u="sng" baseline="0" dirty="0" smtClean="0"/>
              <a:t>distinct time </a:t>
            </a:r>
            <a:r>
              <a:rPr lang="en-US" baseline="0" dirty="0" smtClean="0"/>
              <a:t>of death as the ratio of the number of deaths (observed) to the number of expected. </a:t>
            </a:r>
          </a:p>
          <a:p>
            <a:r>
              <a:rPr lang="en-US" baseline="0" dirty="0" smtClean="0"/>
              <a:t>As you see on the graph on the slide, the cumulative hazard values estimated using Nelson-Aalen method tends to be lower than the others (-log(St)). </a:t>
            </a:r>
          </a:p>
        </p:txBody>
      </p:sp>
      <p:sp>
        <p:nvSpPr>
          <p:cNvPr id="4" name="Slide Number Placeholder 3"/>
          <p:cNvSpPr>
            <a:spLocks noGrp="1"/>
          </p:cNvSpPr>
          <p:nvPr>
            <p:ph type="sldNum" sz="quarter" idx="10"/>
          </p:nvPr>
        </p:nvSpPr>
        <p:spPr/>
        <p:txBody>
          <a:bodyPr/>
          <a:lstStyle/>
          <a:p>
            <a:fld id="{34369889-A084-4FF7-846C-A17A68011A00}" type="slidenum">
              <a:rPr lang="en-US" smtClean="0"/>
              <a:t>19</a:t>
            </a:fld>
            <a:endParaRPr lang="en-US" dirty="0"/>
          </a:p>
        </p:txBody>
      </p:sp>
    </p:spTree>
    <p:extLst>
      <p:ext uri="{BB962C8B-B14F-4D97-AF65-F5344CB8AC3E}">
        <p14:creationId xmlns:p14="http://schemas.microsoft.com/office/powerpoint/2010/main" val="191707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During this module, we will use statistical methods to test whether there is significant difference in survival curves between groups such as exposed vs unexposed groups or treatment vs. control groups over the study period. </a:t>
            </a:r>
          </a:p>
          <a:p>
            <a:r>
              <a:rPr lang="en-US" baseline="0" dirty="0" smtClean="0"/>
              <a:t>We will use the Log rank test and Cox proportional hazard regression analysis to test the difference in survival functions using a hypothetical dataset. Again, model diagnostics or different methods of taking care of tied events are beyond the scope of this class.  </a:t>
            </a:r>
          </a:p>
          <a:p>
            <a:endParaRPr lang="en-US" baseline="0" dirty="0" smtClean="0"/>
          </a:p>
          <a:p>
            <a:r>
              <a:rPr lang="en-US" baseline="0" dirty="0" smtClean="0"/>
              <a:t>Please note that slides are based on STATA commands.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2</a:t>
            </a:fld>
            <a:endParaRPr lang="en-US" dirty="0"/>
          </a:p>
        </p:txBody>
      </p:sp>
    </p:spTree>
    <p:extLst>
      <p:ext uri="{BB962C8B-B14F-4D97-AF65-F5344CB8AC3E}">
        <p14:creationId xmlns:p14="http://schemas.microsoft.com/office/powerpoint/2010/main" val="11046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Again, two functions that are dependent of time are used to</a:t>
            </a:r>
            <a:r>
              <a:rPr lang="en-US" baseline="0" dirty="0" smtClean="0"/>
              <a:t> test time-to-event data: </a:t>
            </a:r>
            <a:r>
              <a:rPr lang="en-US" dirty="0" smtClean="0"/>
              <a:t>the survival function and the hazard function</a:t>
            </a:r>
            <a:r>
              <a:rPr lang="en-US" baseline="0" dirty="0" smtClean="0"/>
              <a:t> as we reviewed already.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method is to compare the cumulative survival function.  </a:t>
            </a:r>
            <a:r>
              <a:rPr lang="en-US" dirty="0" smtClean="0"/>
              <a:t>The survival function S(t) is defined as the probability of </a:t>
            </a:r>
            <a:r>
              <a:rPr lang="en-US" u="sng" dirty="0" smtClean="0"/>
              <a:t>surviving</a:t>
            </a:r>
            <a:r>
              <a:rPr lang="en-US" dirty="0" smtClean="0"/>
              <a:t> at least to time 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second method is based</a:t>
            </a:r>
            <a:r>
              <a:rPr lang="en-US" baseline="0" dirty="0" smtClean="0"/>
              <a:t> on the comparison between hazard rates or hazard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hazard function h(t) is the conditional probability of </a:t>
            </a:r>
            <a:r>
              <a:rPr lang="en-US" b="1" u="sng" dirty="0" smtClean="0"/>
              <a:t>dying (failure or event) at time t having survived to that time</a:t>
            </a:r>
            <a:r>
              <a:rPr lang="en-US" dirty="0" smtClean="0"/>
              <a:t>.</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can compare the survival function (St) between groups or compare the hazard rates via hazard ratio between two treatment groups.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smtClean="0"/>
              <a:t>The hazard ratio</a:t>
            </a:r>
            <a:r>
              <a:rPr lang="en-US" i="0" baseline="0" dirty="0" smtClean="0"/>
              <a:t> is </a:t>
            </a:r>
            <a:r>
              <a:rPr lang="en-US" i="0" dirty="0" smtClean="0">
                <a:solidFill>
                  <a:srgbClr val="0000FF"/>
                </a:solidFill>
              </a:rPr>
              <a:t>the ratio of two hazard rates at a </a:t>
            </a:r>
            <a:r>
              <a:rPr lang="en-US" b="1" i="0" u="sng" dirty="0" smtClean="0">
                <a:solidFill>
                  <a:srgbClr val="0000FF"/>
                </a:solidFill>
              </a:rPr>
              <a:t>particular point </a:t>
            </a:r>
            <a:r>
              <a:rPr lang="en-US" i="0" u="sng" dirty="0" smtClean="0">
                <a:solidFill>
                  <a:srgbClr val="0000FF"/>
                </a:solidFill>
              </a:rPr>
              <a:t>in time</a:t>
            </a:r>
            <a:r>
              <a:rPr lang="en-US" i="0" dirty="0" smtClean="0">
                <a:solidFill>
                  <a:srgbClr val="0000FF"/>
                </a:solidFill>
              </a:rPr>
              <a:t>  and</a:t>
            </a:r>
            <a:r>
              <a:rPr lang="en-US" i="0" baseline="0" dirty="0" smtClean="0">
                <a:solidFill>
                  <a:srgbClr val="0000FF"/>
                </a:solidFill>
              </a:rPr>
              <a:t> it is analogues to an odds ratio.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Hazard rates can be compared between two or more groups.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baseline="0" dirty="0" smtClean="0">
              <a:solidFill>
                <a:srgbClr val="0000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solidFill>
                  <a:srgbClr val="0000FF"/>
                </a:solidFill>
              </a:rPr>
              <a:t>The HR in our example is the ratio of </a:t>
            </a:r>
            <a:r>
              <a:rPr lang="en-US" i="0" dirty="0" smtClean="0"/>
              <a:t>the hazard rate at time t for patients in treatment group 2 and the hazard rate at time t for patients in treatment group 1.</a:t>
            </a:r>
            <a:r>
              <a:rPr lang="en-US" i="0" baseline="0" dirty="0" smtClean="0"/>
              <a:t> </a:t>
            </a:r>
            <a:endParaRPr lang="en-US" i="0" dirty="0" smtClean="0"/>
          </a:p>
          <a:p>
            <a:r>
              <a:rPr lang="en-US" dirty="0" smtClean="0"/>
              <a:t>The HR can be</a:t>
            </a:r>
            <a:r>
              <a:rPr lang="en-US" baseline="0" dirty="0" smtClean="0"/>
              <a:t> the ratio of the total number of observed to expected events in two independent comparison groups like in the log rank test. </a:t>
            </a:r>
            <a:endParaRPr lang="en-US" dirty="0" smtClean="0"/>
          </a:p>
          <a:p>
            <a:endParaRPr lang="en-US" dirty="0"/>
          </a:p>
        </p:txBody>
      </p:sp>
      <p:sp>
        <p:nvSpPr>
          <p:cNvPr id="4" name="Slide Number Placeholder 3"/>
          <p:cNvSpPr>
            <a:spLocks noGrp="1"/>
          </p:cNvSpPr>
          <p:nvPr>
            <p:ph type="sldNum" sz="quarter" idx="10"/>
          </p:nvPr>
        </p:nvSpPr>
        <p:spPr/>
        <p:txBody>
          <a:bodyPr/>
          <a:lstStyle/>
          <a:p>
            <a:fld id="{FECB13EF-BC8F-4C63-8D2A-FE3654BB56AD}" type="slidenum">
              <a:rPr lang="en-US" smtClean="0"/>
              <a:pPr/>
              <a:t>20</a:t>
            </a:fld>
            <a:endParaRPr lang="en-US" dirty="0"/>
          </a:p>
        </p:txBody>
      </p:sp>
    </p:spTree>
    <p:extLst>
      <p:ext uri="{BB962C8B-B14F-4D97-AF65-F5344CB8AC3E}">
        <p14:creationId xmlns:p14="http://schemas.microsoft.com/office/powerpoint/2010/main" val="3320105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interpretation of Hazard Ratio is similar </a:t>
            </a:r>
            <a:r>
              <a:rPr lang="en-US" dirty="0" smtClean="0"/>
              <a:t>to that of Risk</a:t>
            </a:r>
            <a:r>
              <a:rPr lang="en-US" baseline="0" dirty="0" smtClean="0"/>
              <a:t> Ratio or Odds ratio. </a:t>
            </a:r>
          </a:p>
          <a:p>
            <a:r>
              <a:rPr lang="en-US" sz="3000" dirty="0" smtClean="0"/>
              <a:t>HR that </a:t>
            </a:r>
            <a:r>
              <a:rPr lang="en-US" sz="3000" dirty="0" smtClean="0">
                <a:solidFill>
                  <a:srgbClr val="0000FF"/>
                </a:solidFill>
              </a:rPr>
              <a:t>are equal to 1 </a:t>
            </a:r>
            <a:r>
              <a:rPr lang="en-US" sz="3000" dirty="0" smtClean="0"/>
              <a:t>mean that the hazard rates for the two groups are the same.</a:t>
            </a:r>
          </a:p>
          <a:p>
            <a:r>
              <a:rPr lang="en-US" sz="3000" dirty="0" smtClean="0"/>
              <a:t>HR that </a:t>
            </a:r>
            <a:r>
              <a:rPr lang="en-US" sz="3000" dirty="0" smtClean="0">
                <a:solidFill>
                  <a:srgbClr val="0000FF"/>
                </a:solidFill>
              </a:rPr>
              <a:t>are greater than 1 </a:t>
            </a:r>
            <a:r>
              <a:rPr lang="en-US" sz="3000" dirty="0" smtClean="0"/>
              <a:t>mean that the hazard rate in the numerator is greater than the hazard rate in the denominator.HR that </a:t>
            </a:r>
            <a:r>
              <a:rPr lang="en-US" sz="3000" dirty="0" smtClean="0">
                <a:solidFill>
                  <a:srgbClr val="0000FF"/>
                </a:solidFill>
              </a:rPr>
              <a:t>are smaller than 1 </a:t>
            </a:r>
            <a:r>
              <a:rPr lang="en-US" sz="3000" dirty="0" smtClean="0"/>
              <a:t>mean that the hazard rate in the numerator is smaller than the hazard rate in the denominator.</a:t>
            </a:r>
          </a:p>
        </p:txBody>
      </p:sp>
      <p:sp>
        <p:nvSpPr>
          <p:cNvPr id="4" name="Slide Number Placeholder 3"/>
          <p:cNvSpPr>
            <a:spLocks noGrp="1"/>
          </p:cNvSpPr>
          <p:nvPr>
            <p:ph type="sldNum" sz="quarter" idx="10"/>
          </p:nvPr>
        </p:nvSpPr>
        <p:spPr/>
        <p:txBody>
          <a:bodyPr/>
          <a:lstStyle/>
          <a:p>
            <a:fld id="{FECB13EF-BC8F-4C63-8D2A-FE3654BB56AD}" type="slidenum">
              <a:rPr lang="en-US" smtClean="0"/>
              <a:pPr/>
              <a:t>21</a:t>
            </a:fld>
            <a:endParaRPr lang="en-US" dirty="0"/>
          </a:p>
        </p:txBody>
      </p:sp>
    </p:spTree>
    <p:extLst>
      <p:ext uri="{BB962C8B-B14F-4D97-AF65-F5344CB8AC3E}">
        <p14:creationId xmlns:p14="http://schemas.microsoft.com/office/powerpoint/2010/main" val="3964745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There are several important assumptions for the appropriate use of the Cox proportional hazards regression model. </a:t>
            </a:r>
          </a:p>
          <a:p>
            <a:r>
              <a:rPr lang="en-US" sz="1200" b="0" i="0" u="none" strike="noStrike" kern="1200" baseline="0" dirty="0" smtClean="0">
                <a:solidFill>
                  <a:schemeClr val="tx1"/>
                </a:solidFill>
                <a:latin typeface="+mn-lt"/>
                <a:ea typeface="+mn-ea"/>
                <a:cs typeface="+mn-cs"/>
              </a:rPr>
              <a:t>These include 1) </a:t>
            </a:r>
            <a:r>
              <a:rPr lang="en-US" dirty="0" smtClean="0"/>
              <a:t>Independence of survival times between distinct participants in the sample, </a:t>
            </a:r>
          </a:p>
          <a:p>
            <a:r>
              <a:rPr lang="en-US" dirty="0" smtClean="0"/>
              <a:t>2)</a:t>
            </a:r>
            <a:r>
              <a:rPr lang="en-US" baseline="0" dirty="0" smtClean="0"/>
              <a:t> a</a:t>
            </a:r>
            <a:r>
              <a:rPr lang="en-US" dirty="0" smtClean="0"/>
              <a:t> multiplicative relationships between the predictors (Xs) and the hazard shown in next slide</a:t>
            </a:r>
            <a:r>
              <a:rPr lang="en-US" baseline="0" dirty="0" smtClean="0"/>
              <a:t> (see first equation, the product of baseline hazard (h0(t)) and the exponential function of (linear combination) the predictors (Xs)</a:t>
            </a:r>
          </a:p>
          <a:p>
            <a:r>
              <a:rPr lang="en-US" baseline="0" dirty="0" smtClean="0"/>
              <a:t>The third most important assumption is that the ratio of the hazards between groups should be same over the study period. In other words, a constant hazard ratio over time. </a:t>
            </a:r>
          </a:p>
          <a:p>
            <a:endParaRPr lang="en-US" dirty="0" smtClean="0"/>
          </a:p>
        </p:txBody>
      </p:sp>
      <p:sp>
        <p:nvSpPr>
          <p:cNvPr id="4" name="Slide Number Placeholder 3"/>
          <p:cNvSpPr>
            <a:spLocks noGrp="1"/>
          </p:cNvSpPr>
          <p:nvPr>
            <p:ph type="sldNum" sz="quarter" idx="10"/>
          </p:nvPr>
        </p:nvSpPr>
        <p:spPr/>
        <p:txBody>
          <a:bodyPr/>
          <a:lstStyle/>
          <a:p>
            <a:fld id="{34369889-A084-4FF7-846C-A17A68011A00}" type="slidenum">
              <a:rPr lang="en-US" smtClean="0"/>
              <a:t>22</a:t>
            </a:fld>
            <a:endParaRPr lang="en-US" dirty="0"/>
          </a:p>
        </p:txBody>
      </p:sp>
    </p:spTree>
    <p:extLst>
      <p:ext uri="{BB962C8B-B14F-4D97-AF65-F5344CB8AC3E}">
        <p14:creationId xmlns:p14="http://schemas.microsoft.com/office/powerpoint/2010/main" val="954895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discussed</a:t>
            </a:r>
            <a:r>
              <a:rPr lang="en-US" baseline="0" dirty="0" smtClean="0"/>
              <a:t> before, proportional hazards or Cox regression model is similar to the models such as linear or logistics regression model. </a:t>
            </a:r>
          </a:p>
          <a:p>
            <a:endParaRPr lang="en-US" baseline="0" dirty="0" smtClean="0"/>
          </a:p>
          <a:p>
            <a:r>
              <a:rPr lang="en-US" baseline="0" dirty="0" smtClean="0"/>
              <a:t>The h(t) is the expected hazard at time t, h</a:t>
            </a:r>
            <a:r>
              <a:rPr lang="en-US" baseline="-25000" dirty="0" smtClean="0"/>
              <a:t>0</a:t>
            </a:r>
            <a:r>
              <a:rPr lang="en-US" baseline="0" dirty="0" smtClean="0"/>
              <a:t>(t) represent the </a:t>
            </a:r>
            <a:r>
              <a:rPr lang="en-US" dirty="0" smtClean="0"/>
              <a:t>(</a:t>
            </a:r>
            <a:r>
              <a:rPr lang="en-US" u="sng" dirty="0" smtClean="0"/>
              <a:t>unspecified</a:t>
            </a:r>
            <a:r>
              <a:rPr lang="en-US" dirty="0" smtClean="0"/>
              <a:t>) hazard and represent all of predictors (Xi) are equal to zero (0). Other part of the equation</a:t>
            </a:r>
            <a:r>
              <a:rPr lang="en-US" baseline="0" dirty="0" smtClean="0"/>
              <a:t> is similar to regression model expression. </a:t>
            </a:r>
          </a:p>
          <a:p>
            <a:r>
              <a:rPr lang="en-US" dirty="0" smtClean="0"/>
              <a:t>Here</a:t>
            </a:r>
            <a:r>
              <a:rPr lang="en-US" baseline="0" dirty="0" smtClean="0"/>
              <a:t> ‘ln’ represents the natural log. </a:t>
            </a:r>
            <a:endParaRPr lang="en-US" dirty="0" smtClean="0"/>
          </a:p>
          <a:p>
            <a:r>
              <a:rPr lang="en-US" sz="1200" b="0" i="0" u="none" strike="noStrike" kern="1200" baseline="0" dirty="0" smtClean="0">
                <a:solidFill>
                  <a:schemeClr val="tx1"/>
                </a:solidFill>
                <a:latin typeface="+mn-lt"/>
                <a:ea typeface="+mn-ea"/>
                <a:cs typeface="+mn-cs"/>
              </a:rPr>
              <a:t>The assumption that the proportional hazards stay constant over time can be examined on a plot showing the natural logarithm of the estimated cumulative hazard function over time by two groups, for example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Log H(t)s from two groups seem to be parallel over time on the left figure. Or the difference between the logarithms of the cumulative hazard functions is constant unlike in figure on the right. </a:t>
            </a:r>
          </a:p>
        </p:txBody>
      </p:sp>
      <p:sp>
        <p:nvSpPr>
          <p:cNvPr id="4" name="Slide Number Placeholder 3"/>
          <p:cNvSpPr>
            <a:spLocks noGrp="1"/>
          </p:cNvSpPr>
          <p:nvPr>
            <p:ph type="sldNum" sz="quarter" idx="10"/>
          </p:nvPr>
        </p:nvSpPr>
        <p:spPr/>
        <p:txBody>
          <a:bodyPr/>
          <a:lstStyle/>
          <a:p>
            <a:fld id="{34369889-A084-4FF7-846C-A17A68011A00}" type="slidenum">
              <a:rPr lang="en-US" smtClean="0"/>
              <a:t>23</a:t>
            </a:fld>
            <a:endParaRPr lang="en-US" dirty="0"/>
          </a:p>
        </p:txBody>
      </p:sp>
    </p:spTree>
    <p:extLst>
      <p:ext uri="{BB962C8B-B14F-4D97-AF65-F5344CB8AC3E}">
        <p14:creationId xmlns:p14="http://schemas.microsoft.com/office/powerpoint/2010/main" val="763518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Let’s examine the</a:t>
            </a:r>
            <a:r>
              <a:rPr lang="en-US" baseline="0" dirty="0" smtClean="0"/>
              <a:t> dataset using the cox regression analysis. </a:t>
            </a:r>
          </a:p>
          <a:p>
            <a:r>
              <a:rPr lang="en-US" dirty="0" smtClean="0"/>
              <a:t>This output includes only treatment </a:t>
            </a:r>
            <a:r>
              <a:rPr lang="en-US" baseline="0" dirty="0" smtClean="0"/>
              <a:t>as a predictor for expected hazard function as shown in Cox regression model.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Estimated regression coefficient (b</a:t>
            </a:r>
            <a:r>
              <a:rPr lang="en-US" baseline="-25000" dirty="0" smtClean="0"/>
              <a:t>1</a:t>
            </a:r>
            <a:r>
              <a:rPr lang="en-US" baseline="0" dirty="0" smtClean="0"/>
              <a:t>=1.818)</a:t>
            </a:r>
            <a:r>
              <a:rPr lang="en-US" dirty="0" smtClean="0"/>
              <a:t> represent the </a:t>
            </a:r>
            <a:r>
              <a:rPr lang="en-US" dirty="0" smtClean="0">
                <a:solidFill>
                  <a:srgbClr val="FF0000"/>
                </a:solidFill>
              </a:rPr>
              <a:t>change in the expected log of the hazard ratio relative to a one unit change in X</a:t>
            </a:r>
            <a:r>
              <a:rPr lang="en-US" baseline="-25000" dirty="0" smtClean="0">
                <a:solidFill>
                  <a:srgbClr val="FF0000"/>
                </a:solidFill>
              </a:rPr>
              <a:t>1</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this</a:t>
            </a:r>
            <a:r>
              <a:rPr lang="en-US" baseline="0" dirty="0" smtClean="0"/>
              <a:t> example beta 1 is 1.818 and it represent the change in the expected log of the HR for a patient given treatment 2 compared with a patient given treatment 1.  </a:t>
            </a:r>
          </a:p>
        </p:txBody>
      </p:sp>
      <p:sp>
        <p:nvSpPr>
          <p:cNvPr id="4" name="Slide Number Placeholder 3"/>
          <p:cNvSpPr>
            <a:spLocks noGrp="1"/>
          </p:cNvSpPr>
          <p:nvPr>
            <p:ph type="sldNum" sz="quarter" idx="10"/>
          </p:nvPr>
        </p:nvSpPr>
        <p:spPr/>
        <p:txBody>
          <a:bodyPr/>
          <a:lstStyle/>
          <a:p>
            <a:fld id="{34369889-A084-4FF7-846C-A17A68011A00}" type="slidenum">
              <a:rPr lang="en-US" smtClean="0"/>
              <a:t>24</a:t>
            </a:fld>
            <a:endParaRPr lang="en-US" dirty="0"/>
          </a:p>
        </p:txBody>
      </p:sp>
    </p:spTree>
    <p:extLst>
      <p:ext uri="{BB962C8B-B14F-4D97-AF65-F5344CB8AC3E}">
        <p14:creationId xmlns:p14="http://schemas.microsoft.com/office/powerpoint/2010/main" val="3710930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To test whether the regression coefficient (b) is significantly different from “0”, we can use z-statistic (standard normal) or chi-square statistic.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Where the null hypothesis is true, the treatment is not related to the time to event (death) in patients. </a:t>
                </a:r>
              </a:p>
              <a:p>
                <a:r>
                  <a:rPr lang="en-US" baseline="0" dirty="0" smtClean="0"/>
                  <a:t>On the STATA output, the beta coefficient for treatment effect is 1.818 and it is tested under standard normal distribution (z = 2.13, p=0.033) , </a:t>
                </a:r>
                <a14:m>
                  <m:oMath xmlns:m="http://schemas.openxmlformats.org/officeDocument/2006/math">
                    <m:sSup>
                      <m:sSupPr>
                        <m:ctrlPr>
                          <a:rPr lang="en-US" i="1" smtClean="0">
                            <a:latin typeface="Cambria Math" panose="02040503050406030204" pitchFamily="18" charset="0"/>
                          </a:rPr>
                        </m:ctrlPr>
                      </m:sSupPr>
                      <m:e>
                        <m:r>
                          <a:rPr lang="en-US" i="1">
                            <a:latin typeface="Cambria Math"/>
                            <a:ea typeface="Cambria Math"/>
                          </a:rPr>
                          <m:t>𝜒</m:t>
                        </m:r>
                      </m:e>
                      <m:sup>
                        <m:r>
                          <a:rPr lang="en-US" i="1">
                            <a:latin typeface="Cambria Math"/>
                          </a:rPr>
                          <m:t>2</m:t>
                        </m:r>
                      </m:sup>
                    </m:sSup>
                  </m:oMath>
                </a14:m>
                <a:r>
                  <a:rPr lang="en-US" baseline="0" dirty="0" smtClean="0"/>
                  <a:t> =~4.537 &gt;</a:t>
                </a:r>
                <a14:m>
                  <m:oMath xmlns:m="http://schemas.openxmlformats.org/officeDocument/2006/math">
                    <m:sSup>
                      <m:sSupPr>
                        <m:ctrlPr>
                          <a:rPr lang="en-US" i="1" smtClean="0">
                            <a:latin typeface="Cambria Math" panose="02040503050406030204" pitchFamily="18" charset="0"/>
                          </a:rPr>
                        </m:ctrlPr>
                      </m:sSupPr>
                      <m:e>
                        <m:r>
                          <a:rPr lang="en-US" i="1">
                            <a:latin typeface="Cambria Math"/>
                            <a:ea typeface="Cambria Math"/>
                          </a:rPr>
                          <m:t>𝜒</m:t>
                        </m:r>
                      </m:e>
                      <m:sup>
                        <m:r>
                          <a:rPr lang="en-US" i="1">
                            <a:latin typeface="Cambria Math"/>
                          </a:rPr>
                          <m:t>2</m:t>
                        </m:r>
                      </m:sup>
                    </m:sSup>
                  </m:oMath>
                </a14:m>
                <a:r>
                  <a:rPr lang="en-US" baseline="0" dirty="0" smtClean="0"/>
                  <a:t>df=1 = 3.84). </a:t>
                </a:r>
              </a:p>
              <a:p>
                <a:endParaRPr lang="en-US" baseline="0" dirty="0" smtClean="0"/>
              </a:p>
              <a:p>
                <a:r>
                  <a:rPr lang="en-US" baseline="0" dirty="0" smtClean="0"/>
                  <a:t>Wald’s chi-square (</a:t>
                </a:r>
                <a14:m>
                  <m:oMath xmlns:m="http://schemas.openxmlformats.org/officeDocument/2006/math">
                    <m:sSup>
                      <m:sSupPr>
                        <m:ctrlPr>
                          <a:rPr lang="en-US" i="1" smtClean="0">
                            <a:latin typeface="Cambria Math" panose="02040503050406030204" pitchFamily="18" charset="0"/>
                          </a:rPr>
                        </m:ctrlPr>
                      </m:sSupPr>
                      <m:e>
                        <m:r>
                          <a:rPr lang="en-US" i="1">
                            <a:latin typeface="Cambria Math"/>
                            <a:ea typeface="Cambria Math"/>
                          </a:rPr>
                          <m:t>𝜒</m:t>
                        </m:r>
                      </m:e>
                      <m:sup>
                        <m:r>
                          <a:rPr lang="en-US" i="1">
                            <a:latin typeface="Cambria Math"/>
                          </a:rPr>
                          <m:t>2</m:t>
                        </m:r>
                      </m:sup>
                    </m:sSup>
                  </m:oMath>
                </a14:m>
                <a:r>
                  <a:rPr lang="en-US" baseline="0" dirty="0" smtClean="0"/>
                  <a:t>) statistic is about 4.547 with df=1, and it is larger than a critical value 3.84  at alpha level of 0.05. </a:t>
                </a:r>
              </a:p>
              <a:p>
                <a:r>
                  <a:rPr lang="en-US" baseline="0" dirty="0" smtClean="0"/>
                  <a:t>Thus we can reject the null hypothesis and we conclude that </a:t>
                </a:r>
                <a:r>
                  <a:rPr lang="en-US" dirty="0" smtClean="0">
                    <a:sym typeface="Wingdings" panose="05000000000000000000" pitchFamily="2" charset="2"/>
                  </a:rPr>
                  <a:t>there is significant treatment effect on the time to death. </a:t>
                </a:r>
              </a:p>
              <a:p>
                <a:r>
                  <a:rPr lang="en-US" dirty="0" smtClean="0">
                    <a:sym typeface="Wingdings" panose="05000000000000000000" pitchFamily="2" charset="2"/>
                  </a:rPr>
                  <a:t>This</a:t>
                </a:r>
                <a:r>
                  <a:rPr lang="en-US" baseline="0" dirty="0" smtClean="0">
                    <a:sym typeface="Wingdings" panose="05000000000000000000" pitchFamily="2" charset="2"/>
                  </a:rPr>
                  <a:t> cox regression analysis result has similar conclusion as the log rank test in Slide 12. </a:t>
                </a:r>
                <a:endParaRPr lang="en-US" baseline="0" dirty="0" smtClean="0"/>
              </a:p>
              <a:p>
                <a:endParaRPr lang="en-US" baseline="0" dirty="0" smtClean="0"/>
              </a:p>
              <a:p>
                <a:endParaRPr lang="en-US" baseline="0" dirty="0" smtClean="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To test whether the regression coefficient (b) is significantly different from “0”, we can use z-statistic (standard normal) or chi-square statistic.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Where the null hypothesis is true, the treatment is not related to the time to event (death) in patients. </a:t>
                </a:r>
              </a:p>
              <a:p>
                <a:r>
                  <a:rPr lang="en-US" baseline="0" dirty="0" smtClean="0"/>
                  <a:t>On the STATA output, the beta coefficient for treatment effect is 1.818 and it is tested under standard normal distribution (z = 2.13, p=0.033) , </a:t>
                </a:r>
                <a:r>
                  <a:rPr lang="en-US" i="0">
                    <a:latin typeface="Cambria Math"/>
                    <a:ea typeface="Cambria Math"/>
                  </a:rPr>
                  <a:t>𝜒</a:t>
                </a:r>
                <a:r>
                  <a:rPr lang="en-US" i="0" smtClean="0">
                    <a:latin typeface="Cambria Math" panose="02040503050406030204" pitchFamily="18" charset="0"/>
                    <a:ea typeface="Cambria Math"/>
                  </a:rPr>
                  <a:t>^</a:t>
                </a:r>
                <a:r>
                  <a:rPr lang="en-US" i="0">
                    <a:latin typeface="Cambria Math"/>
                  </a:rPr>
                  <a:t>2</a:t>
                </a:r>
                <a:r>
                  <a:rPr lang="en-US" baseline="0" dirty="0" smtClean="0"/>
                  <a:t> =~4.537 &gt;</a:t>
                </a:r>
                <a:r>
                  <a:rPr lang="en-US" i="0">
                    <a:latin typeface="Cambria Math"/>
                    <a:ea typeface="Cambria Math"/>
                  </a:rPr>
                  <a:t>𝜒</a:t>
                </a:r>
                <a:r>
                  <a:rPr lang="en-US" i="0" smtClean="0">
                    <a:latin typeface="Cambria Math" panose="02040503050406030204" pitchFamily="18" charset="0"/>
                    <a:ea typeface="Cambria Math"/>
                  </a:rPr>
                  <a:t>^</a:t>
                </a:r>
                <a:r>
                  <a:rPr lang="en-US" i="0">
                    <a:latin typeface="Cambria Math"/>
                  </a:rPr>
                  <a:t>2</a:t>
                </a:r>
                <a:r>
                  <a:rPr lang="en-US" baseline="0" dirty="0" smtClean="0"/>
                  <a:t>df=1 = 3.84). </a:t>
                </a:r>
              </a:p>
              <a:p>
                <a:endParaRPr lang="en-US" baseline="0" dirty="0" smtClean="0"/>
              </a:p>
              <a:p>
                <a:r>
                  <a:rPr lang="en-US" baseline="0" dirty="0" smtClean="0"/>
                  <a:t>Wald’s chi-square (</a:t>
                </a:r>
                <a:r>
                  <a:rPr lang="en-US" i="0">
                    <a:latin typeface="Cambria Math"/>
                    <a:ea typeface="Cambria Math"/>
                  </a:rPr>
                  <a:t>𝜒</a:t>
                </a:r>
                <a:r>
                  <a:rPr lang="en-US" i="0" smtClean="0">
                    <a:latin typeface="Cambria Math" panose="02040503050406030204" pitchFamily="18" charset="0"/>
                    <a:ea typeface="Cambria Math"/>
                  </a:rPr>
                  <a:t>^</a:t>
                </a:r>
                <a:r>
                  <a:rPr lang="en-US" i="0">
                    <a:latin typeface="Cambria Math"/>
                  </a:rPr>
                  <a:t>2</a:t>
                </a:r>
                <a:r>
                  <a:rPr lang="en-US" baseline="0" dirty="0" smtClean="0"/>
                  <a:t>) statistic is about 4.547 with df=1, and it is larger than a critical value 3.84  at alpha level of 0.05. </a:t>
                </a:r>
              </a:p>
              <a:p>
                <a:r>
                  <a:rPr lang="en-US" baseline="0" dirty="0" smtClean="0"/>
                  <a:t>Thus we can reject the null hypothesis and conclude that </a:t>
                </a:r>
                <a:r>
                  <a:rPr lang="en-US" dirty="0" smtClean="0">
                    <a:sym typeface="Wingdings" panose="05000000000000000000" pitchFamily="2" charset="2"/>
                  </a:rPr>
                  <a:t>there is significant treatment effect on the time to death. </a:t>
                </a:r>
                <a:endParaRPr lang="en-US" baseline="0" dirty="0" smtClean="0"/>
              </a:p>
              <a:p>
                <a:endParaRPr lang="en-US" baseline="0" dirty="0" smtClean="0"/>
              </a:p>
              <a:p>
                <a:endParaRPr lang="en-US" baseline="0" dirty="0" smtClean="0"/>
              </a:p>
            </p:txBody>
          </p:sp>
        </mc:Fallback>
      </mc:AlternateContent>
      <p:sp>
        <p:nvSpPr>
          <p:cNvPr id="4" name="Slide Number Placeholder 3"/>
          <p:cNvSpPr>
            <a:spLocks noGrp="1"/>
          </p:cNvSpPr>
          <p:nvPr>
            <p:ph type="sldNum" sz="quarter" idx="10"/>
          </p:nvPr>
        </p:nvSpPr>
        <p:spPr/>
        <p:txBody>
          <a:bodyPr/>
          <a:lstStyle/>
          <a:p>
            <a:fld id="{34369889-A084-4FF7-846C-A17A68011A00}" type="slidenum">
              <a:rPr lang="en-US" smtClean="0"/>
              <a:t>25</a:t>
            </a:fld>
            <a:endParaRPr lang="en-US" dirty="0"/>
          </a:p>
        </p:txBody>
      </p:sp>
    </p:spTree>
    <p:extLst>
      <p:ext uri="{BB962C8B-B14F-4D97-AF65-F5344CB8AC3E}">
        <p14:creationId xmlns:p14="http://schemas.microsoft.com/office/powerpoint/2010/main" val="548600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Again, the estimated coefficient in the Cox proportional hazards regression model, b1=1.818, represent </a:t>
            </a:r>
            <a:r>
              <a:rPr lang="en-US" sz="1200" b="0" i="0" u="sng" strike="noStrike" kern="1200" baseline="0" dirty="0" smtClean="0">
                <a:solidFill>
                  <a:schemeClr val="tx1"/>
                </a:solidFill>
                <a:latin typeface="+mn-lt"/>
                <a:ea typeface="+mn-ea"/>
                <a:cs typeface="+mn-cs"/>
              </a:rPr>
              <a:t>the change (or difference) </a:t>
            </a:r>
            <a:r>
              <a:rPr lang="en-US" sz="1200" b="0" i="0" u="none" strike="noStrike" kern="1200" baseline="0" dirty="0" smtClean="0">
                <a:solidFill>
                  <a:schemeClr val="tx1"/>
                </a:solidFill>
                <a:latin typeface="+mn-lt"/>
                <a:ea typeface="+mn-ea"/>
                <a:cs typeface="+mn-cs"/>
              </a:rPr>
              <a:t>in the expected log of the hazard ratio relative to a one unit change in X1. </a:t>
            </a:r>
          </a:p>
          <a:p>
            <a:r>
              <a:rPr lang="en-US" sz="1200" b="0" i="0" u="none" strike="noStrike" kern="1200" baseline="0" dirty="0" smtClean="0">
                <a:solidFill>
                  <a:schemeClr val="tx1"/>
                </a:solidFill>
                <a:latin typeface="+mn-lt"/>
                <a:ea typeface="+mn-ea"/>
                <a:cs typeface="+mn-cs"/>
              </a:rPr>
              <a:t>If we include other predictors, we will need to hold all other predictors constant.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antilog of an estimated regression coefficient, exp(bi), produces a hazard ratio.</a:t>
            </a:r>
            <a:r>
              <a:rPr lang="en-US" sz="1200" dirty="0" smtClean="0">
                <a:latin typeface="Arial" panose="020B0604020202020204" pitchFamily="34" charset="0"/>
                <a:cs typeface="Arial" panose="020B0604020202020204" pitchFamily="34" charset="0"/>
              </a:rPr>
              <a:t>  By exponentiating</a:t>
            </a:r>
            <a:r>
              <a:rPr lang="en-US" sz="1200" baseline="0" dirty="0" smtClean="0">
                <a:latin typeface="Arial" panose="020B0604020202020204" pitchFamily="34" charset="0"/>
                <a:cs typeface="Arial" panose="020B0604020202020204" pitchFamily="34" charset="0"/>
              </a:rPr>
              <a:t> the parameter estimate, exp(1.818166),  we will get HR of 6.1605 as shown on this slide ( STATA output in red box)</a:t>
            </a:r>
            <a:endParaRPr lang="en-US" sz="12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The</a:t>
            </a:r>
            <a:r>
              <a:rPr lang="en-US" sz="1200" baseline="0" dirty="0" smtClean="0">
                <a:latin typeface="Arial" panose="020B0604020202020204" pitchFamily="34" charset="0"/>
                <a:cs typeface="Arial" panose="020B0604020202020204" pitchFamily="34" charset="0"/>
              </a:rPr>
              <a:t> antilog of 1.818166, Hazard ratio, is about 6.1605 shown on the output.  The 95%CI fall between 1.158 and 32.764. </a:t>
            </a:r>
          </a:p>
          <a:p>
            <a:endParaRPr lang="en-US" sz="1200" baseline="0" dirty="0" smtClean="0">
              <a:latin typeface="Arial" panose="020B0604020202020204" pitchFamily="34" charset="0"/>
              <a:cs typeface="Arial" panose="020B0604020202020204" pitchFamily="34" charset="0"/>
            </a:endParaRPr>
          </a:p>
          <a:p>
            <a:r>
              <a:rPr lang="en-US" b="1" dirty="0" smtClean="0"/>
              <a:t>In</a:t>
            </a:r>
            <a:r>
              <a:rPr lang="en-US" b="1" baseline="0" dirty="0" smtClean="0"/>
              <a:t> terms of interpretation, we can say that the expected hazard is 6.1605 times higher in patients on treatment 2 as compared to the hazard in patients on treatment 1. T</a:t>
            </a:r>
            <a:r>
              <a:rPr lang="en-US" sz="1200" b="1" i="0" u="none" strike="noStrike" kern="1200" baseline="0" dirty="0" smtClean="0">
                <a:solidFill>
                  <a:schemeClr val="tx1"/>
                </a:solidFill>
                <a:latin typeface="+mn-lt"/>
                <a:ea typeface="+mn-ea"/>
                <a:cs typeface="+mn-cs"/>
              </a:rPr>
              <a:t>he 95% CI for the true hazard ratio does not include 1 (the null value).</a:t>
            </a:r>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26</a:t>
            </a:fld>
            <a:endParaRPr lang="en-US" dirty="0"/>
          </a:p>
        </p:txBody>
      </p:sp>
    </p:spTree>
    <p:extLst>
      <p:ext uri="{BB962C8B-B14F-4D97-AF65-F5344CB8AC3E}">
        <p14:creationId xmlns:p14="http://schemas.microsoft.com/office/powerpoint/2010/main" val="678355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There are several approaches to assess the proportionality assumption for Cox-regression model.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Some are based on statistical tests and others are based on graphical assessments.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There are several graphical displays that can be used to assess, whether the proportional hazards assumption is reasonable.</a:t>
            </a:r>
            <a:endParaRPr lang="en-US" dirty="0" smtClean="0"/>
          </a:p>
          <a:p>
            <a:r>
              <a:rPr lang="en-US" sz="1200" b="0" i="0" u="none" strike="noStrike" kern="1200" baseline="0" dirty="0" smtClean="0">
                <a:solidFill>
                  <a:schemeClr val="tx1"/>
                </a:solidFill>
                <a:latin typeface="+mn-lt"/>
                <a:ea typeface="+mn-ea"/>
                <a:cs typeface="+mn-cs"/>
              </a:rPr>
              <a:t>Regarding the statistical testing approach, predictor by time interaction effect is included in the model and it is tested for statistical significance. </a:t>
            </a:r>
          </a:p>
          <a:p>
            <a:pPr marL="0" indent="0">
              <a:buFont typeface="Arial" panose="020B0604020202020204" pitchFamily="34" charset="0"/>
              <a:buNone/>
            </a:pPr>
            <a:endParaRPr lang="en-US" sz="12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200" dirty="0" smtClean="0">
                <a:latin typeface="Arial" panose="020B0604020202020204" pitchFamily="34" charset="0"/>
                <a:cs typeface="Arial" panose="020B0604020202020204" pitchFamily="34" charset="0"/>
              </a:rPr>
              <a:t>Based on the proportional-hazards assumption test based on Schoenfield residuals, we do </a:t>
            </a:r>
            <a:r>
              <a:rPr lang="en-US" sz="1200" dirty="0" smtClean="0">
                <a:solidFill>
                  <a:srgbClr val="FF0000"/>
                </a:solidFill>
                <a:latin typeface="Arial" panose="020B0604020202020204" pitchFamily="34" charset="0"/>
                <a:cs typeface="Arial" panose="020B0604020202020204" pitchFamily="34" charset="0"/>
              </a:rPr>
              <a:t>not reject the null </a:t>
            </a:r>
            <a:r>
              <a:rPr lang="en-US" sz="1200" dirty="0" smtClean="0">
                <a:latin typeface="Arial" panose="020B0604020202020204" pitchFamily="34" charset="0"/>
                <a:cs typeface="Arial" panose="020B0604020202020204" pitchFamily="34" charset="0"/>
              </a:rPr>
              <a:t>(proportional hazards, p=0.968).</a:t>
            </a:r>
            <a:r>
              <a:rPr lang="en-US" sz="1200" baseline="0" dirty="0" smtClean="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1200" baseline="0" dirty="0" smtClean="0">
                <a:latin typeface="Arial" panose="020B0604020202020204" pitchFamily="34" charset="0"/>
                <a:cs typeface="Arial" panose="020B0604020202020204" pitchFamily="34" charset="0"/>
              </a:rPr>
              <a:t>Thus the assumption of proportionally was not violated. </a:t>
            </a:r>
            <a:endParaRPr lang="en-US" sz="12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200" dirty="0" smtClean="0">
                <a:latin typeface="Arial" panose="020B0604020202020204" pitchFamily="34" charset="0"/>
                <a:cs typeface="Arial" panose="020B0604020202020204" pitchFamily="34" charset="0"/>
              </a:rPr>
              <a:t>The graphical display of log-log of survival function also showed that the HR between two groups is relatively </a:t>
            </a:r>
            <a:r>
              <a:rPr lang="en-US" sz="1200" dirty="0" smtClean="0">
                <a:solidFill>
                  <a:srgbClr val="FF0000"/>
                </a:solidFill>
                <a:latin typeface="Arial" panose="020B0604020202020204" pitchFamily="34" charset="0"/>
                <a:cs typeface="Arial" panose="020B0604020202020204" pitchFamily="34" charset="0"/>
              </a:rPr>
              <a:t>constant over time</a:t>
            </a:r>
            <a:r>
              <a:rPr lang="en-US" sz="1200" dirty="0" smtClean="0">
                <a:latin typeface="Arial" panose="020B0604020202020204" pitchFamily="34" charset="0"/>
                <a:cs typeface="Arial" panose="020B0604020202020204" pitchFamily="34" charset="0"/>
              </a:rPr>
              <a:t>. </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4369889-A084-4FF7-846C-A17A68011A00}" type="slidenum">
              <a:rPr lang="en-US" smtClean="0"/>
              <a:t>27</a:t>
            </a:fld>
            <a:endParaRPr lang="en-US" dirty="0"/>
          </a:p>
        </p:txBody>
      </p:sp>
    </p:spTree>
    <p:extLst>
      <p:ext uri="{BB962C8B-B14F-4D97-AF65-F5344CB8AC3E}">
        <p14:creationId xmlns:p14="http://schemas.microsoft.com/office/powerpoint/2010/main" val="2215389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about the age adjusted model. In</a:t>
            </a:r>
            <a:r>
              <a:rPr lang="en-US" baseline="0" dirty="0" smtClean="0"/>
              <a:t> this model, we include treatment as independent variable and age as a confounder (or 2</a:t>
            </a:r>
            <a:r>
              <a:rPr lang="en-US" baseline="30000" dirty="0" smtClean="0"/>
              <a:t>nd</a:t>
            </a:r>
            <a:r>
              <a:rPr lang="en-US" baseline="0" dirty="0" smtClean="0"/>
              <a:t> explanatory variable). </a:t>
            </a:r>
          </a:p>
          <a:p>
            <a:r>
              <a:rPr lang="en-US" baseline="0" dirty="0" smtClean="0"/>
              <a:t>The null hypothesis for the beta coefficient for treatment is shown on the slide. </a:t>
            </a:r>
          </a:p>
          <a:p>
            <a:r>
              <a:rPr lang="en-US" baseline="0" dirty="0" smtClean="0"/>
              <a:t>Please note the test is conducted while all other variable, in this example age in particular, are held constant. </a:t>
            </a:r>
          </a:p>
          <a:p>
            <a:endParaRPr lang="en-US" baseline="0" dirty="0" smtClean="0"/>
          </a:p>
          <a:p>
            <a:r>
              <a:rPr lang="en-US" baseline="0" dirty="0" smtClean="0"/>
              <a:t>The relationship between treatment and the time to death in this example was changed a little bit from beta coefficient of 1.818 to 1.887. </a:t>
            </a:r>
          </a:p>
          <a:p>
            <a:r>
              <a:rPr lang="en-US" baseline="0" dirty="0" smtClean="0"/>
              <a:t>The statistical testing result (p value of 0.052) indicated that we may not reject the null hypothesis at significance level of  0.05.  </a:t>
            </a:r>
          </a:p>
          <a:p>
            <a:r>
              <a:rPr lang="en-US" dirty="0" smtClean="0"/>
              <a:t>However,</a:t>
            </a:r>
            <a:r>
              <a:rPr lang="en-US" baseline="0" dirty="0" smtClean="0"/>
              <a:t> there is a significant relationship between </a:t>
            </a:r>
            <a:r>
              <a:rPr lang="en-US" b="1" u="sng" baseline="0" dirty="0" smtClean="0"/>
              <a:t>age and the time to death </a:t>
            </a:r>
            <a:r>
              <a:rPr lang="en-US" baseline="0" dirty="0" smtClean="0"/>
              <a:t>in this example. The beta coefficient for age is 0.220 and it seems to be significant (different from 0, p-value = 0.010 after controlling for treatment in the model). </a:t>
            </a:r>
          </a:p>
          <a:p>
            <a:endParaRPr lang="en-US" baseline="0" dirty="0" smtClean="0"/>
          </a:p>
          <a:p>
            <a:r>
              <a:rPr lang="en-US" baseline="0" dirty="0" smtClean="0"/>
              <a:t>We can interpret that t</a:t>
            </a:r>
            <a:r>
              <a:rPr lang="en-US" sz="1200" b="0" i="0" u="none" strike="noStrike" kern="1200" baseline="0" dirty="0" smtClean="0">
                <a:solidFill>
                  <a:schemeClr val="tx1"/>
                </a:solidFill>
                <a:latin typeface="+mn-lt"/>
                <a:ea typeface="+mn-ea"/>
                <a:cs typeface="+mn-cs"/>
              </a:rPr>
              <a:t>here is a 0.2204 unit increase in the expected log of the relative hazard for each one year increase in age, holding treatment constant (give the same treatment).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Let’s calculate the HR by exponentiating the beta coefficients. </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4369889-A084-4FF7-846C-A17A68011A00}" type="slidenum">
              <a:rPr lang="en-US" smtClean="0"/>
              <a:t>28</a:t>
            </a:fld>
            <a:endParaRPr lang="en-US" dirty="0"/>
          </a:p>
        </p:txBody>
      </p:sp>
    </p:spTree>
    <p:extLst>
      <p:ext uri="{BB962C8B-B14F-4D97-AF65-F5344CB8AC3E}">
        <p14:creationId xmlns:p14="http://schemas.microsoft.com/office/powerpoint/2010/main" val="34323036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smtClean="0">
                <a:latin typeface="Arial" panose="020B0604020202020204" pitchFamily="34" charset="0"/>
                <a:cs typeface="Arial" panose="020B0604020202020204" pitchFamily="34" charset="0"/>
              </a:rPr>
              <a:t> For the treatment,</a:t>
            </a:r>
            <a:r>
              <a:rPr lang="en-US" sz="1200" baseline="0" dirty="0" smtClean="0">
                <a:latin typeface="Arial" panose="020B0604020202020204" pitchFamily="34" charset="0"/>
                <a:cs typeface="Arial" panose="020B0604020202020204" pitchFamily="34" charset="0"/>
              </a:rPr>
              <a:t> the </a:t>
            </a:r>
            <a:r>
              <a:rPr lang="en-US" sz="1200" b="1" dirty="0" smtClean="0">
                <a:solidFill>
                  <a:srgbClr val="0070C0"/>
                </a:solidFill>
                <a:latin typeface="Arial" panose="020B0604020202020204" pitchFamily="34" charset="0"/>
                <a:cs typeface="Arial" panose="020B0604020202020204" pitchFamily="34" charset="0"/>
              </a:rPr>
              <a:t> expected hazard is 6.600 times higher in patients on treatment 2 as compared to the hazard in patients on treatment 1 while age is held constant. </a:t>
            </a:r>
            <a:r>
              <a:rPr lang="en-US" sz="1200" dirty="0" smtClean="0">
                <a:solidFill>
                  <a:srgbClr val="0070C0"/>
                </a:solidFill>
                <a:latin typeface="Arial" panose="020B060402020202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solidFill>
                  <a:srgbClr val="0070C0"/>
                </a:solidFill>
                <a:latin typeface="Arial" panose="020B0604020202020204" pitchFamily="34" charset="0"/>
                <a:cs typeface="Arial" panose="020B0604020202020204" pitchFamily="34" charset="0"/>
              </a:rPr>
              <a:t>We can also say the expected </a:t>
            </a:r>
            <a:r>
              <a:rPr lang="en-US" sz="1200" b="1" dirty="0" smtClean="0">
                <a:solidFill>
                  <a:srgbClr val="0070C0"/>
                </a:solidFill>
                <a:latin typeface="Arial" panose="020B0604020202020204" pitchFamily="34" charset="0"/>
                <a:cs typeface="Arial" panose="020B0604020202020204" pitchFamily="34" charset="0"/>
              </a:rPr>
              <a:t>hazard of</a:t>
            </a:r>
            <a:r>
              <a:rPr lang="en-US" sz="1200" b="1" baseline="0" dirty="0" smtClean="0">
                <a:solidFill>
                  <a:srgbClr val="0070C0"/>
                </a:solidFill>
                <a:latin typeface="Arial" panose="020B0604020202020204" pitchFamily="34" charset="0"/>
                <a:cs typeface="Arial" panose="020B0604020202020204" pitchFamily="34" charset="0"/>
              </a:rPr>
              <a:t> dying in treatment 2 group is about 6.600 times the hazard (risk) of dying in treatment 1 group, while adjusting for age in the model</a:t>
            </a:r>
            <a:r>
              <a:rPr lang="en-US" sz="1200" baseline="0" dirty="0" smtClean="0">
                <a:solidFill>
                  <a:srgbClr val="0070C0"/>
                </a:solidFill>
                <a:latin typeface="Arial" panose="020B0604020202020204" pitchFamily="34" charset="0"/>
                <a:cs typeface="Arial" panose="020B0604020202020204" pitchFamily="34" charset="0"/>
              </a:rPr>
              <a:t>. </a:t>
            </a:r>
            <a:endParaRPr lang="en-US" sz="1200" dirty="0" smtClean="0">
              <a:solidFill>
                <a:srgbClr val="0070C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solidFill>
                  <a:srgbClr val="0070C0"/>
                </a:solidFill>
                <a:latin typeface="Arial" panose="020B0604020202020204" pitchFamily="34" charset="0"/>
                <a:cs typeface="Arial" panose="020B0604020202020204" pitchFamily="34" charset="0"/>
              </a:rPr>
              <a:t>The 95%CI</a:t>
            </a:r>
            <a:r>
              <a:rPr lang="en-US" sz="1200" baseline="0" dirty="0" smtClean="0">
                <a:solidFill>
                  <a:srgbClr val="0070C0"/>
                </a:solidFill>
                <a:latin typeface="Arial" panose="020B0604020202020204" pitchFamily="34" charset="0"/>
                <a:cs typeface="Arial" panose="020B0604020202020204" pitchFamily="34" charset="0"/>
              </a:rPr>
              <a:t> fall between 0.980 and 44.449 and these include 1.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smtClean="0">
              <a:solidFill>
                <a:srgbClr val="0070C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latin typeface="Arial" panose="020B0604020202020204" pitchFamily="34" charset="0"/>
                <a:cs typeface="Arial" panose="020B0604020202020204" pitchFamily="34" charset="0"/>
              </a:rPr>
              <a:t>For age, </a:t>
            </a:r>
            <a:r>
              <a:rPr lang="en-US" sz="1200" b="1" dirty="0" smtClean="0">
                <a:solidFill>
                  <a:srgbClr val="0070C0"/>
                </a:solidFill>
                <a:latin typeface="Arial" panose="020B0604020202020204" pitchFamily="34" charset="0"/>
                <a:cs typeface="Arial" panose="020B0604020202020204" pitchFamily="34" charset="0"/>
              </a:rPr>
              <a:t>the expected hazard is 1.246 times higher in a patient who is one year  older than the other, given both are on the same treatment (holding treatment constant). </a:t>
            </a:r>
            <a:r>
              <a:rPr lang="en-US" sz="1200" dirty="0" smtClean="0">
                <a:solidFill>
                  <a:srgbClr val="0070C0"/>
                </a:solidFill>
                <a:latin typeface="Arial" panose="020B060402020202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solidFill>
                  <a:srgbClr val="0070C0"/>
                </a:solidFill>
                <a:latin typeface="Arial" panose="020B0604020202020204" pitchFamily="34" charset="0"/>
                <a:cs typeface="Arial" panose="020B0604020202020204" pitchFamily="34" charset="0"/>
              </a:rPr>
              <a:t>We can also say that there is an 24.6% increase in the expected</a:t>
            </a:r>
            <a:r>
              <a:rPr lang="en-US" sz="1200" baseline="0" dirty="0" smtClean="0">
                <a:solidFill>
                  <a:srgbClr val="0070C0"/>
                </a:solidFill>
                <a:latin typeface="Arial" panose="020B0604020202020204" pitchFamily="34" charset="0"/>
                <a:cs typeface="Arial" panose="020B0604020202020204" pitchFamily="34" charset="0"/>
              </a:rPr>
              <a:t> hazard related to a one year increase in age, holding treatment constant. </a:t>
            </a:r>
            <a:r>
              <a:rPr lang="en-US" sz="1200" dirty="0" smtClean="0">
                <a:solidFill>
                  <a:srgbClr val="0070C0"/>
                </a:solidFill>
                <a:latin typeface="Arial" panose="020B0604020202020204" pitchFamily="34" charset="0"/>
                <a:cs typeface="Arial" panose="020B0604020202020204" pitchFamily="34" charset="0"/>
              </a:rPr>
              <a:t>The 95%CI</a:t>
            </a:r>
            <a:r>
              <a:rPr lang="en-US" sz="1200" baseline="0" dirty="0" smtClean="0">
                <a:solidFill>
                  <a:srgbClr val="0070C0"/>
                </a:solidFill>
                <a:latin typeface="Arial" panose="020B0604020202020204" pitchFamily="34" charset="0"/>
                <a:cs typeface="Arial" panose="020B0604020202020204" pitchFamily="34" charset="0"/>
              </a:rPr>
              <a:t> fall between 1.054 and 1.473 and these do not include 1. </a:t>
            </a:r>
            <a:endParaRPr lang="en-US" sz="1200" dirty="0" smtClean="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4369889-A084-4FF7-846C-A17A68011A00}" type="slidenum">
              <a:rPr lang="en-US" smtClean="0"/>
              <a:t>29</a:t>
            </a:fld>
            <a:endParaRPr lang="en-US" dirty="0"/>
          </a:p>
        </p:txBody>
      </p:sp>
    </p:spTree>
    <p:extLst>
      <p:ext uri="{BB962C8B-B14F-4D97-AF65-F5344CB8AC3E}">
        <p14:creationId xmlns:p14="http://schemas.microsoft.com/office/powerpoint/2010/main" val="137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3550" marR="0" lvl="0" indent="-463550" algn="l" defTabSz="914400" rtl="0" eaLnBrk="1" fontAlgn="auto" latinLnBrk="0" hangingPunct="1">
              <a:lnSpc>
                <a:spcPct val="100000"/>
              </a:lnSpc>
              <a:spcBef>
                <a:spcPts val="0"/>
              </a:spcBef>
              <a:spcAft>
                <a:spcPts val="0"/>
              </a:spcAft>
              <a:buClrTx/>
              <a:buSzTx/>
              <a:buFontTx/>
              <a:buNone/>
              <a:tabLst/>
              <a:defRPr/>
            </a:pPr>
            <a:r>
              <a:rPr lang="en-US" sz="1200" dirty="0" smtClean="0"/>
              <a:t>Our</a:t>
            </a:r>
            <a:r>
              <a:rPr lang="en-US" sz="1200" baseline="0" dirty="0" smtClean="0"/>
              <a:t> working dataset is a hypothetical dataset created by </a:t>
            </a:r>
            <a:r>
              <a:rPr lang="en-US" sz="1200" dirty="0" err="1" smtClean="0"/>
              <a:t>Bewick</a:t>
            </a:r>
            <a:r>
              <a:rPr lang="en-US" sz="1200" dirty="0" smtClean="0"/>
              <a:t> et al (2004)</a:t>
            </a:r>
            <a:r>
              <a:rPr lang="en-US" sz="1200" baseline="0" dirty="0" smtClean="0"/>
              <a:t>.  Please check out the paper by </a:t>
            </a:r>
            <a:r>
              <a:rPr lang="en-US" sz="1200" baseline="0" dirty="0" err="1" smtClean="0"/>
              <a:t>Bewick</a:t>
            </a:r>
            <a:r>
              <a:rPr lang="en-US" sz="1200" baseline="0" dirty="0" smtClean="0"/>
              <a:t> et al in your reading list. </a:t>
            </a:r>
          </a:p>
          <a:p>
            <a:pPr marL="463550" marR="0" lvl="0" indent="-463550" algn="l" defTabSz="914400" rtl="0" eaLnBrk="1" fontAlgn="auto" latinLnBrk="0" hangingPunct="1">
              <a:lnSpc>
                <a:spcPct val="100000"/>
              </a:lnSpc>
              <a:spcBef>
                <a:spcPts val="0"/>
              </a:spcBef>
              <a:spcAft>
                <a:spcPts val="0"/>
              </a:spcAft>
              <a:buClrTx/>
              <a:buSzTx/>
              <a:buFontTx/>
              <a:buNone/>
              <a:tabLst/>
              <a:defRPr/>
            </a:pPr>
            <a:r>
              <a:rPr lang="en-US" sz="1200" baseline="0" dirty="0" smtClean="0"/>
              <a:t>You can also download the dataset called, “</a:t>
            </a:r>
            <a:r>
              <a:rPr lang="en-US" sz="1200" baseline="0" dirty="0" err="1" smtClean="0"/>
              <a:t>Bewick</a:t>
            </a:r>
            <a:r>
              <a:rPr lang="en-US" sz="1200" baseline="0" dirty="0" smtClean="0"/>
              <a:t> 2004 Table 1.dta” under Module 9 tab. </a:t>
            </a:r>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3</a:t>
            </a:fld>
            <a:endParaRPr lang="en-US" dirty="0"/>
          </a:p>
        </p:txBody>
      </p:sp>
    </p:spTree>
    <p:extLst>
      <p:ext uri="{BB962C8B-B14F-4D97-AF65-F5344CB8AC3E}">
        <p14:creationId xmlns:p14="http://schemas.microsoft.com/office/powerpoint/2010/main" val="29893564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summarize</a:t>
            </a:r>
            <a:r>
              <a:rPr lang="en-US" baseline="0" dirty="0" smtClean="0"/>
              <a:t> what we have reviewed from previous slides</a:t>
            </a:r>
          </a:p>
          <a:p>
            <a:pPr>
              <a:lnSpc>
                <a:spcPct val="110000"/>
              </a:lnSpc>
            </a:pPr>
            <a:r>
              <a:rPr lang="en-US" b="1" dirty="0" smtClean="0"/>
              <a:t>In</a:t>
            </a:r>
            <a:r>
              <a:rPr lang="en-US" b="1" baseline="0" dirty="0" smtClean="0"/>
              <a:t> a model with only t</a:t>
            </a:r>
            <a:r>
              <a:rPr lang="en-US" b="1" dirty="0" smtClean="0"/>
              <a:t>reatment as a</a:t>
            </a:r>
            <a:r>
              <a:rPr lang="en-US" b="1" baseline="0" dirty="0" smtClean="0"/>
              <a:t>n explanatory variable, we can say that </a:t>
            </a:r>
            <a:r>
              <a:rPr lang="en-US" dirty="0" smtClean="0"/>
              <a:t> </a:t>
            </a:r>
          </a:p>
          <a:p>
            <a:pPr marL="398463" indent="-398463">
              <a:lnSpc>
                <a:spcPct val="110000"/>
              </a:lnSpc>
              <a:buFont typeface="Wingdings" panose="05000000000000000000" pitchFamily="2" charset="2"/>
              <a:buChar char="ü"/>
            </a:pPr>
            <a:r>
              <a:rPr lang="en-US" sz="1200" dirty="0" smtClean="0"/>
              <a:t>The expected hazard is 6.1605 times higher in patients on treatment 2 as compared to the hazard in patients on treatment 1. The 95%CIs for the true HR do not include 1 (the null value).</a:t>
            </a:r>
          </a:p>
          <a:p>
            <a:pPr marL="398463" indent="-398463">
              <a:lnSpc>
                <a:spcPct val="110000"/>
              </a:lnSpc>
              <a:buFont typeface="Wingdings" panose="05000000000000000000" pitchFamily="2" charset="2"/>
              <a:buChar char="ü"/>
            </a:pPr>
            <a:r>
              <a:rPr lang="en-US" sz="1200" dirty="0" smtClean="0"/>
              <a:t>The assumption of proportionally was </a:t>
            </a:r>
            <a:r>
              <a:rPr lang="en-US" sz="1200" u="sng" dirty="0" smtClean="0"/>
              <a:t>not </a:t>
            </a:r>
            <a:r>
              <a:rPr lang="en-US" sz="1200" dirty="0" smtClean="0"/>
              <a:t>violated in this model. </a:t>
            </a:r>
          </a:p>
          <a:p>
            <a:pPr marL="0" indent="0">
              <a:lnSpc>
                <a:spcPct val="110000"/>
              </a:lnSpc>
              <a:buNone/>
            </a:pPr>
            <a:endParaRPr lang="en-US" sz="800" dirty="0" smtClean="0"/>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30</a:t>
            </a:fld>
            <a:endParaRPr lang="en-US" dirty="0"/>
          </a:p>
        </p:txBody>
      </p:sp>
    </p:spTree>
    <p:extLst>
      <p:ext uri="{BB962C8B-B14F-4D97-AF65-F5344CB8AC3E}">
        <p14:creationId xmlns:p14="http://schemas.microsoft.com/office/powerpoint/2010/main" val="26683746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smtClean="0"/>
              <a:t>In</a:t>
            </a:r>
            <a:r>
              <a:rPr lang="en-US" b="1" baseline="0" dirty="0" smtClean="0"/>
              <a:t> a model with t</a:t>
            </a:r>
            <a:r>
              <a:rPr lang="en-US" b="1" dirty="0" smtClean="0"/>
              <a:t>reatment as a</a:t>
            </a:r>
            <a:r>
              <a:rPr lang="en-US" b="1" baseline="0" dirty="0" smtClean="0"/>
              <a:t>n explanatory variable and age as another variable (or confounder), we can say that </a:t>
            </a:r>
            <a:r>
              <a:rPr lang="en-US" dirty="0" smtClean="0"/>
              <a:t> </a:t>
            </a:r>
          </a:p>
          <a:p>
            <a:pPr marL="463550" lvl="0" indent="-463550" defTabSz="914400">
              <a:lnSpc>
                <a:spcPct val="110000"/>
              </a:lnSpc>
              <a:spcBef>
                <a:spcPts val="0"/>
              </a:spcBef>
              <a:buFont typeface="Wingdings" panose="05000000000000000000" pitchFamily="2" charset="2"/>
              <a:buChar char="ü"/>
              <a:defRPr/>
            </a:pPr>
            <a:r>
              <a:rPr lang="en-US" sz="1200" dirty="0" smtClean="0"/>
              <a:t>The expected hazard of dying in treatment 2 group is about 6.600 times the hazard (risk) of dying in treatment 1 group, while adjusting for age in the model. The 95%CI fall between 0.980 and 44.449 and these include 1. </a:t>
            </a:r>
          </a:p>
          <a:p>
            <a:pPr marL="463550" indent="-463550">
              <a:lnSpc>
                <a:spcPct val="110000"/>
              </a:lnSpc>
              <a:buFont typeface="Wingdings" panose="05000000000000000000" pitchFamily="2" charset="2"/>
              <a:buChar char="ü"/>
            </a:pPr>
            <a:r>
              <a:rPr lang="en-US" sz="1200" dirty="0" smtClean="0"/>
              <a:t>The expected hazard is 1.246 times higher in a patient who is </a:t>
            </a:r>
            <a:r>
              <a:rPr lang="en-US" sz="1200" u="sng" dirty="0" smtClean="0"/>
              <a:t>one year older </a:t>
            </a:r>
            <a:r>
              <a:rPr lang="en-US" sz="1200" dirty="0" smtClean="0"/>
              <a:t>than the other, given both are on the same treatment. The 95%CI fall between 1.054 and 1.473 and these do not include 1. </a:t>
            </a:r>
          </a:p>
          <a:p>
            <a:pPr marL="463550" indent="-463550">
              <a:lnSpc>
                <a:spcPct val="110000"/>
              </a:lnSpc>
              <a:buFont typeface="Wingdings" panose="05000000000000000000" pitchFamily="2" charset="2"/>
              <a:buChar char="ü"/>
            </a:pPr>
            <a:r>
              <a:rPr lang="en-US" sz="1200" dirty="0" smtClean="0"/>
              <a:t>The assumption of proportionally was </a:t>
            </a:r>
            <a:r>
              <a:rPr lang="en-US" sz="1200" u="sng" dirty="0" smtClean="0"/>
              <a:t>not </a:t>
            </a:r>
            <a:r>
              <a:rPr lang="en-US" sz="1200" dirty="0" smtClean="0"/>
              <a:t>violated in this model (p-value=0.955).</a:t>
            </a:r>
            <a:r>
              <a:rPr lang="en-US" sz="1200" baseline="0" dirty="0" smtClean="0"/>
              <a:t>  This result is not shown here but you can check the result by </a:t>
            </a:r>
            <a:r>
              <a:rPr lang="en-US" sz="1200" baseline="0" dirty="0" err="1" smtClean="0"/>
              <a:t>estat</a:t>
            </a:r>
            <a:r>
              <a:rPr lang="en-US" sz="1200" baseline="0" dirty="0" smtClean="0"/>
              <a:t> </a:t>
            </a:r>
            <a:r>
              <a:rPr lang="en-US" sz="1200" baseline="0" dirty="0" err="1" smtClean="0"/>
              <a:t>phtest</a:t>
            </a:r>
            <a:r>
              <a:rPr lang="en-US" sz="1200" baseline="0" dirty="0" smtClean="0"/>
              <a:t> (STATA command)</a:t>
            </a:r>
            <a:endParaRPr lang="en-US" sz="1200" dirty="0" smtClean="0"/>
          </a:p>
        </p:txBody>
      </p:sp>
      <p:sp>
        <p:nvSpPr>
          <p:cNvPr id="4" name="Slide Number Placeholder 3"/>
          <p:cNvSpPr>
            <a:spLocks noGrp="1"/>
          </p:cNvSpPr>
          <p:nvPr>
            <p:ph type="sldNum" sz="quarter" idx="10"/>
          </p:nvPr>
        </p:nvSpPr>
        <p:spPr/>
        <p:txBody>
          <a:bodyPr/>
          <a:lstStyle/>
          <a:p>
            <a:fld id="{34369889-A084-4FF7-846C-A17A68011A00}" type="slidenum">
              <a:rPr lang="en-US" smtClean="0"/>
              <a:t>31</a:t>
            </a:fld>
            <a:endParaRPr lang="en-US" dirty="0"/>
          </a:p>
        </p:txBody>
      </p:sp>
    </p:spTree>
    <p:extLst>
      <p:ext uri="{BB962C8B-B14F-4D97-AF65-F5344CB8AC3E}">
        <p14:creationId xmlns:p14="http://schemas.microsoft.com/office/powerpoint/2010/main" val="37368153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contains basic</a:t>
            </a:r>
            <a:r>
              <a:rPr lang="en-US" baseline="0" dirty="0" smtClean="0"/>
              <a:t> STATA commands used to generate the results shown in this Module.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32</a:t>
            </a:fld>
            <a:endParaRPr lang="en-US"/>
          </a:p>
        </p:txBody>
      </p:sp>
    </p:spTree>
    <p:extLst>
      <p:ext uri="{BB962C8B-B14F-4D97-AF65-F5344CB8AC3E}">
        <p14:creationId xmlns:p14="http://schemas.microsoft.com/office/powerpoint/2010/main" val="4176500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check out a</a:t>
            </a:r>
            <a:r>
              <a:rPr lang="en-US" baseline="0" dirty="0" smtClean="0"/>
              <a:t> couple of useful YouTube videos for survival analysis, posted by STATA group.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33</a:t>
            </a:fld>
            <a:endParaRPr lang="en-US"/>
          </a:p>
        </p:txBody>
      </p:sp>
    </p:spTree>
    <p:extLst>
      <p:ext uri="{BB962C8B-B14F-4D97-AF65-F5344CB8AC3E}">
        <p14:creationId xmlns:p14="http://schemas.microsoft.com/office/powerpoint/2010/main" val="41463167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usual, </a:t>
            </a:r>
            <a:r>
              <a:rPr lang="en-US" baseline="0" dirty="0" smtClean="0"/>
              <a:t>we will end this lecture with acknowledgments for the sources that helped in making this lecture. </a:t>
            </a:r>
            <a:endParaRPr lang="en-US" dirty="0" smtClean="0"/>
          </a:p>
          <a:p>
            <a:endParaRPr lang="en-US" dirty="0"/>
          </a:p>
        </p:txBody>
      </p:sp>
      <p:sp>
        <p:nvSpPr>
          <p:cNvPr id="4" name="Slide Number Placeholder 3"/>
          <p:cNvSpPr>
            <a:spLocks noGrp="1"/>
          </p:cNvSpPr>
          <p:nvPr>
            <p:ph type="sldNum" sz="quarter" idx="10"/>
          </p:nvPr>
        </p:nvSpPr>
        <p:spPr/>
        <p:txBody>
          <a:bodyPr/>
          <a:lstStyle/>
          <a:p>
            <a:fld id="{92642205-50F4-4643-AC72-2E85EE02A33A}" type="slidenum">
              <a:rPr lang="en-US" smtClean="0"/>
              <a:t>34</a:t>
            </a:fld>
            <a:endParaRPr lang="en-US" dirty="0"/>
          </a:p>
        </p:txBody>
      </p:sp>
    </p:spTree>
    <p:extLst>
      <p:ext uri="{BB962C8B-B14F-4D97-AF65-F5344CB8AC3E}">
        <p14:creationId xmlns:p14="http://schemas.microsoft.com/office/powerpoint/2010/main" val="194567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3550" marR="0" lvl="0" indent="-463550" algn="l" defTabSz="914400" rtl="0" eaLnBrk="1" fontAlgn="auto" latinLnBrk="0" hangingPunct="1">
              <a:lnSpc>
                <a:spcPct val="100000"/>
              </a:lnSpc>
              <a:spcBef>
                <a:spcPts val="0"/>
              </a:spcBef>
              <a:spcAft>
                <a:spcPts val="0"/>
              </a:spcAft>
              <a:buClrTx/>
              <a:buSzTx/>
              <a:buFontTx/>
              <a:buNone/>
              <a:tabLst/>
              <a:defRPr/>
            </a:pPr>
            <a:r>
              <a:rPr lang="en-US" sz="4000" baseline="0" dirty="0" smtClean="0"/>
              <a:t>This hypothetical dataset includes 15 participants and their information on age, two treatment status (treatment 1 and 2), time to event</a:t>
            </a:r>
            <a:r>
              <a:rPr lang="en-US" sz="4000" dirty="0" smtClean="0"/>
              <a:t>, and outcome of</a:t>
            </a:r>
            <a:r>
              <a:rPr lang="en-US" sz="4000" baseline="0" dirty="0" smtClean="0"/>
              <a:t> interest (i.e., death). </a:t>
            </a:r>
          </a:p>
          <a:p>
            <a:pPr marL="463550" marR="0" lvl="0" indent="-463550" algn="l" defTabSz="914400" rtl="0" eaLnBrk="1" fontAlgn="auto" latinLnBrk="0" hangingPunct="1">
              <a:lnSpc>
                <a:spcPct val="100000"/>
              </a:lnSpc>
              <a:spcBef>
                <a:spcPts val="0"/>
              </a:spcBef>
              <a:spcAft>
                <a:spcPts val="0"/>
              </a:spcAft>
              <a:buClrTx/>
              <a:buSzTx/>
              <a:buFontTx/>
              <a:buNone/>
              <a:tabLst/>
              <a:defRPr/>
            </a:pPr>
            <a:r>
              <a:rPr lang="en-US" sz="4000" baseline="0" dirty="0" smtClean="0"/>
              <a:t>The main study question here is whether there is any difference in survival probability for patients who were in two different treatment groups.</a:t>
            </a:r>
          </a:p>
          <a:p>
            <a:pPr marL="463550" marR="0" lvl="0" indent="-463550" algn="l" defTabSz="914400" rtl="0" eaLnBrk="1" fontAlgn="auto" latinLnBrk="0" hangingPunct="1">
              <a:lnSpc>
                <a:spcPct val="100000"/>
              </a:lnSpc>
              <a:spcBef>
                <a:spcPts val="0"/>
              </a:spcBef>
              <a:spcAft>
                <a:spcPts val="0"/>
              </a:spcAft>
              <a:buClrTx/>
              <a:buSzTx/>
              <a:buFontTx/>
              <a:buNone/>
              <a:tabLst/>
              <a:defRPr/>
            </a:pPr>
            <a:r>
              <a:rPr lang="en-US" sz="4000" baseline="0" dirty="0" smtClean="0"/>
              <a:t>Let’s begin the investigation by describing some descriptive characteristics. </a:t>
            </a:r>
          </a:p>
          <a:p>
            <a:pPr marL="463550" marR="0" lvl="0" indent="-463550" algn="l" defTabSz="914400" rtl="0" eaLnBrk="1" fontAlgn="auto" latinLnBrk="0" hangingPunct="1">
              <a:lnSpc>
                <a:spcPct val="100000"/>
              </a:lnSpc>
              <a:spcBef>
                <a:spcPts val="0"/>
              </a:spcBef>
              <a:spcAft>
                <a:spcPts val="0"/>
              </a:spcAft>
              <a:buClrTx/>
              <a:buSzTx/>
              <a:buFontTx/>
              <a:buNone/>
              <a:tabLst/>
              <a:defRPr/>
            </a:pPr>
            <a:r>
              <a:rPr lang="en-US" sz="4000" baseline="0" dirty="0" smtClean="0"/>
              <a:t> </a:t>
            </a:r>
          </a:p>
          <a:p>
            <a:pPr marL="463550" marR="0" lvl="0" indent="-463550" algn="l" defTabSz="914400" rtl="0" eaLnBrk="1" fontAlgn="auto" latinLnBrk="0" hangingPunct="1">
              <a:lnSpc>
                <a:spcPct val="100000"/>
              </a:lnSpc>
              <a:spcBef>
                <a:spcPts val="0"/>
              </a:spcBef>
              <a:spcAft>
                <a:spcPts val="0"/>
              </a:spcAft>
              <a:buClrTx/>
              <a:buSzTx/>
              <a:buFontTx/>
              <a:buNone/>
              <a:tabLst/>
              <a:defRPr/>
            </a:pPr>
            <a:r>
              <a:rPr lang="en-US" sz="4000" baseline="0" dirty="0" smtClean="0"/>
              <a:t>Participants’ death occurred between day 1 and day 72. </a:t>
            </a:r>
          </a:p>
          <a:p>
            <a:pPr marL="463550" marR="0" lvl="0" indent="-463550" algn="l" defTabSz="914400" rtl="0" eaLnBrk="1" fontAlgn="auto" latinLnBrk="0" hangingPunct="1">
              <a:lnSpc>
                <a:spcPct val="100000"/>
              </a:lnSpc>
              <a:spcBef>
                <a:spcPts val="0"/>
              </a:spcBef>
              <a:spcAft>
                <a:spcPts val="0"/>
              </a:spcAft>
              <a:buClrTx/>
              <a:buSzTx/>
              <a:buFontTx/>
              <a:buNone/>
              <a:tabLst/>
              <a:defRPr/>
            </a:pPr>
            <a:r>
              <a:rPr lang="en-US" sz="4000" baseline="0" dirty="0" smtClean="0"/>
              <a:t>Seven participants received treatment 1 and eight participants received treatment 2. Ten participants died, three participants survived and two participants’ outcome status is unknown. </a:t>
            </a:r>
          </a:p>
          <a:p>
            <a:pPr marL="463550" marR="0" lvl="0" indent="-463550" algn="l" defTabSz="914400" rtl="0" eaLnBrk="1" fontAlgn="auto" latinLnBrk="0" hangingPunct="1">
              <a:lnSpc>
                <a:spcPct val="100000"/>
              </a:lnSpc>
              <a:spcBef>
                <a:spcPts val="0"/>
              </a:spcBef>
              <a:spcAft>
                <a:spcPts val="0"/>
              </a:spcAft>
              <a:buClrTx/>
              <a:buSzTx/>
              <a:buFontTx/>
              <a:buNone/>
              <a:tabLst/>
              <a:defRPr/>
            </a:pPr>
            <a:r>
              <a:rPr lang="en-US" sz="4000" baseline="0" dirty="0" smtClean="0"/>
              <a:t>Thus, five participants were censored at the end of study. </a:t>
            </a:r>
          </a:p>
          <a:p>
            <a:pPr marL="463550" marR="0" lvl="0" indent="-463550" algn="l" defTabSz="914400" rtl="0" eaLnBrk="1" fontAlgn="auto" latinLnBrk="0" hangingPunct="1">
              <a:lnSpc>
                <a:spcPct val="100000"/>
              </a:lnSpc>
              <a:spcBef>
                <a:spcPts val="0"/>
              </a:spcBef>
              <a:spcAft>
                <a:spcPts val="0"/>
              </a:spcAft>
              <a:buClrTx/>
              <a:buSzTx/>
              <a:buFontTx/>
              <a:buNone/>
              <a:tabLst/>
              <a:defRPr/>
            </a:pPr>
            <a:r>
              <a:rPr lang="en-US" sz="4000" baseline="0" dirty="0" smtClean="0"/>
              <a:t>Participants’ age ranges between 59 and 85. </a:t>
            </a:r>
          </a:p>
          <a:p>
            <a:pPr marL="463550" marR="0" lvl="0" indent="-46355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463550" marR="0" lvl="0" indent="-463550" algn="l" defTabSz="914400" rtl="0" eaLnBrk="1" fontAlgn="auto" latinLnBrk="0" hangingPunct="1">
              <a:lnSpc>
                <a:spcPct val="100000"/>
              </a:lnSpc>
              <a:spcBef>
                <a:spcPts val="0"/>
              </a:spcBef>
              <a:spcAft>
                <a:spcPts val="0"/>
              </a:spcAft>
              <a:buClrTx/>
              <a:buSzTx/>
              <a:buFontTx/>
              <a:buNone/>
              <a:tabLst/>
              <a:defRPr/>
            </a:pPr>
            <a:r>
              <a:rPr lang="en-US" sz="1200" dirty="0" smtClean="0"/>
              <a:t>Reference: Bewick V, Cheek L, and Ball J. Statistics review 12: Survival analysis. Critical Care 2004;8:389-394  PMC1065034</a:t>
            </a:r>
          </a:p>
          <a:p>
            <a:pPr marL="463550" indent="-463550"/>
            <a:endParaRPr lang="en-US" sz="1200" baseline="0" dirty="0" smtClean="0"/>
          </a:p>
        </p:txBody>
      </p:sp>
      <p:sp>
        <p:nvSpPr>
          <p:cNvPr id="4" name="Slide Number Placeholder 3"/>
          <p:cNvSpPr>
            <a:spLocks noGrp="1"/>
          </p:cNvSpPr>
          <p:nvPr>
            <p:ph type="sldNum" sz="quarter" idx="10"/>
          </p:nvPr>
        </p:nvSpPr>
        <p:spPr/>
        <p:txBody>
          <a:bodyPr/>
          <a:lstStyle/>
          <a:p>
            <a:fld id="{34369889-A084-4FF7-846C-A17A68011A00}" type="slidenum">
              <a:rPr lang="en-US" smtClean="0"/>
              <a:t>4</a:t>
            </a:fld>
            <a:endParaRPr lang="en-US" dirty="0"/>
          </a:p>
        </p:txBody>
      </p:sp>
    </p:spTree>
    <p:extLst>
      <p:ext uri="{BB962C8B-B14F-4D97-AF65-F5344CB8AC3E}">
        <p14:creationId xmlns:p14="http://schemas.microsoft.com/office/powerpoint/2010/main" val="2997305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this dataset is small enough, we can construct the life table based on </a:t>
            </a:r>
            <a:r>
              <a:rPr lang="en-US" baseline="0" dirty="0" smtClean="0"/>
              <a:t>Kaplan-Meier </a:t>
            </a:r>
            <a:r>
              <a:rPr lang="en-US" baseline="0" dirty="0" smtClean="0"/>
              <a:t>approach., that includes cumulative survival probabilities or survival function by treatment group,  </a:t>
            </a:r>
            <a:r>
              <a:rPr lang="en-US" dirty="0" smtClean="0"/>
              <a:t>In this slide,</a:t>
            </a:r>
            <a:r>
              <a:rPr lang="en-US" baseline="0" dirty="0" smtClean="0"/>
              <a:t> we have the KM survival probability estimates from treatment group 1. </a:t>
            </a:r>
          </a:p>
          <a:p>
            <a:pPr marL="463550" marR="0" lvl="0" indent="-463550" algn="l" defTabSz="914400" rtl="0" eaLnBrk="1" fontAlgn="auto" latinLnBrk="0" hangingPunct="1">
              <a:lnSpc>
                <a:spcPct val="100000"/>
              </a:lnSpc>
              <a:spcBef>
                <a:spcPts val="0"/>
              </a:spcBef>
              <a:spcAft>
                <a:spcPts val="0"/>
              </a:spcAft>
              <a:buClrTx/>
              <a:buSzTx/>
              <a:buFontTx/>
              <a:buNone/>
              <a:tabLst/>
              <a:defRPr/>
            </a:pPr>
            <a:endParaRPr lang="en-US" sz="4000" baseline="0" dirty="0" smtClean="0"/>
          </a:p>
          <a:p>
            <a:pPr marL="463550" indent="-463550"/>
            <a:endParaRPr lang="en-US" sz="4000" baseline="0" dirty="0" smtClean="0"/>
          </a:p>
          <a:p>
            <a:pPr marL="463550" marR="0" lvl="0" indent="-463550" algn="l" defTabSz="914400" rtl="0" eaLnBrk="1" fontAlgn="auto" latinLnBrk="0" hangingPunct="1">
              <a:lnSpc>
                <a:spcPct val="100000"/>
              </a:lnSpc>
              <a:spcBef>
                <a:spcPts val="0"/>
              </a:spcBef>
              <a:spcAft>
                <a:spcPts val="0"/>
              </a:spcAft>
              <a:buClrTx/>
              <a:buSzTx/>
              <a:buFontTx/>
              <a:buNone/>
              <a:tabLst/>
              <a:defRPr/>
            </a:pPr>
            <a:r>
              <a:rPr lang="en-US" sz="4000" dirty="0" smtClean="0"/>
              <a:t>Reference: Bewick V, Cheek L, and Ball J. Statistics review 12: Survival analysis. Critical Care 2004;8:389-394  PMC1065034</a:t>
            </a:r>
          </a:p>
          <a:p>
            <a:pPr marL="463550" indent="-463550"/>
            <a:endParaRPr lang="en-US" sz="4000"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5</a:t>
            </a:fld>
            <a:endParaRPr lang="en-US" dirty="0"/>
          </a:p>
        </p:txBody>
      </p:sp>
    </p:spTree>
    <p:extLst>
      <p:ext uri="{BB962C8B-B14F-4D97-AF65-F5344CB8AC3E}">
        <p14:creationId xmlns:p14="http://schemas.microsoft.com/office/powerpoint/2010/main" val="347113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 is the list of participants who were treated by 2</a:t>
            </a:r>
            <a:r>
              <a:rPr lang="en-US" sz="1200" baseline="30000" dirty="0" smtClean="0"/>
              <a:t>nd</a:t>
            </a:r>
            <a:r>
              <a:rPr lang="en-US" sz="1200" baseline="0" dirty="0" smtClean="0"/>
              <a:t> treatment regimen.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34369889-A084-4FF7-846C-A17A68011A00}" type="slidenum">
              <a:rPr lang="en-US" smtClean="0"/>
              <a:t>6</a:t>
            </a:fld>
            <a:endParaRPr lang="en-US" dirty="0"/>
          </a:p>
        </p:txBody>
      </p:sp>
    </p:spTree>
    <p:extLst>
      <p:ext uri="{BB962C8B-B14F-4D97-AF65-F5344CB8AC3E}">
        <p14:creationId xmlns:p14="http://schemas.microsoft.com/office/powerpoint/2010/main" val="303401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Can you calculate the </a:t>
            </a:r>
            <a:r>
              <a:rPr lang="en-US" sz="1200" baseline="0" dirty="0" err="1" smtClean="0"/>
              <a:t>Qt</a:t>
            </a:r>
            <a:r>
              <a:rPr lang="en-US" sz="1200" baseline="0" dirty="0" smtClean="0"/>
              <a:t> (outcome proportion), Pt (survival probability) and St (cumulative survival probability)?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the KM survival probability estimates from treatment group 2. </a:t>
            </a:r>
          </a:p>
          <a:p>
            <a:r>
              <a:rPr lang="en-US" dirty="0" smtClean="0"/>
              <a:t>The true survival time is not known for participant ID 5 and 7 because the study ends or because a participant drops out of the study (unknown)</a:t>
            </a:r>
            <a:r>
              <a:rPr lang="en-US" baseline="0" dirty="0" smtClean="0"/>
              <a:t> </a:t>
            </a:r>
            <a:r>
              <a:rPr lang="en-US" dirty="0" smtClean="0"/>
              <a:t>before</a:t>
            </a:r>
            <a:r>
              <a:rPr lang="en-US" baseline="0" dirty="0" smtClean="0"/>
              <a:t> he/she had an outcome (</a:t>
            </a:r>
            <a:r>
              <a:rPr lang="en-US" dirty="0" smtClean="0"/>
              <a:t>death). </a:t>
            </a:r>
          </a:p>
          <a:p>
            <a:r>
              <a:rPr lang="en-US" dirty="0" smtClean="0"/>
              <a:t>In this case, it is likely that the participant’s survival time is greater than their last observed follow-up time. The</a:t>
            </a:r>
            <a:r>
              <a:rPr lang="en-US" baseline="0" dirty="0" smtClean="0"/>
              <a:t> days of these participants are called censored times. </a:t>
            </a:r>
          </a:p>
          <a:p>
            <a:endParaRPr lang="en-US" sz="1200" baseline="0" dirty="0" smtClean="0"/>
          </a:p>
          <a:p>
            <a:r>
              <a:rPr lang="en-US" sz="1200" baseline="0" dirty="0" smtClean="0"/>
              <a:t>Check out PH2710L_KM approach </a:t>
            </a:r>
            <a:r>
              <a:rPr lang="en-US" sz="1200" baseline="0" dirty="0" err="1" smtClean="0"/>
              <a:t>Bewick</a:t>
            </a:r>
            <a:r>
              <a:rPr lang="en-US" sz="1200" baseline="0" dirty="0" smtClean="0"/>
              <a:t> data.xlsx for the calculation.</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34369889-A084-4FF7-846C-A17A68011A00}" type="slidenum">
              <a:rPr lang="en-US" smtClean="0"/>
              <a:t>7</a:t>
            </a:fld>
            <a:endParaRPr lang="en-US" dirty="0"/>
          </a:p>
        </p:txBody>
      </p:sp>
    </p:spTree>
    <p:extLst>
      <p:ext uri="{BB962C8B-B14F-4D97-AF65-F5344CB8AC3E}">
        <p14:creationId xmlns:p14="http://schemas.microsoft.com/office/powerpoint/2010/main" val="3003179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the</a:t>
            </a:r>
            <a:r>
              <a:rPr lang="en-US" baseline="0" dirty="0" smtClean="0"/>
              <a:t> cumulative survival probabilities or KM survival estimates by treatment groups over the study period.  </a:t>
            </a:r>
          </a:p>
          <a:p>
            <a:endParaRPr lang="en-US" baseline="0" dirty="0" smtClean="0"/>
          </a:p>
          <a:p>
            <a:r>
              <a:rPr lang="en-US" baseline="0" dirty="0" smtClean="0"/>
              <a:t>As you can see, median survival times between two groups seems to be quite different. P</a:t>
            </a:r>
            <a:r>
              <a:rPr lang="en-US" dirty="0" smtClean="0"/>
              <a:t>atients in treatment 1 group (in blue line) appear to have a higher survival rate than those in treatment 2 group (in</a:t>
            </a:r>
            <a:r>
              <a:rPr lang="en-US" baseline="0" dirty="0" smtClean="0"/>
              <a:t> red line). </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graph can be also used to estimate the median survival time and t</a:t>
            </a:r>
            <a:r>
              <a:rPr lang="en-US" baseline="0" dirty="0" smtClean="0"/>
              <a:t>he red dotted line represents the </a:t>
            </a:r>
            <a:r>
              <a:rPr lang="en-US" dirty="0" smtClean="0"/>
              <a:t>probability of survival of 0.5</a:t>
            </a:r>
            <a:r>
              <a:rPr lang="en-US" baseline="0" dirty="0" smtClean="0"/>
              <a:t>. </a:t>
            </a:r>
          </a:p>
          <a:p>
            <a:r>
              <a:rPr lang="en-US" dirty="0" smtClean="0"/>
              <a:t>The median survival time for those on treatment 2 is 5 days versus about 37 days on treatment 1</a:t>
            </a:r>
            <a:r>
              <a:rPr lang="en-US" baseline="0" dirty="0" smtClean="0"/>
              <a:t> as shown in data summary table. Please check 50% survival time for each group in blue box.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Please see </a:t>
            </a:r>
            <a:r>
              <a:rPr lang="en-US" smtClean="0"/>
              <a:t>Slide 32 for </a:t>
            </a:r>
            <a:r>
              <a:rPr lang="en-US" dirty="0" smtClean="0"/>
              <a:t>basic</a:t>
            </a:r>
            <a:r>
              <a:rPr lang="en-US" baseline="0" dirty="0" smtClean="0"/>
              <a:t> STATA commands that were used to generate the results shown in this Module. </a:t>
            </a:r>
            <a:endParaRPr lang="en-US" dirty="0" smtClean="0"/>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8</a:t>
            </a:fld>
            <a:endParaRPr lang="en-US" dirty="0"/>
          </a:p>
        </p:txBody>
      </p:sp>
    </p:spTree>
    <p:extLst>
      <p:ext uri="{BB962C8B-B14F-4D97-AF65-F5344CB8AC3E}">
        <p14:creationId xmlns:p14="http://schemas.microsoft.com/office/powerpoint/2010/main" val="3953161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whether survival probabilities</a:t>
            </a:r>
            <a:r>
              <a:rPr lang="en-US" baseline="0" dirty="0" smtClean="0"/>
              <a:t> between two treatment groups are statistically significantly different using the Log Rank test.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9</a:t>
            </a:fld>
            <a:endParaRPr lang="en-US" dirty="0"/>
          </a:p>
        </p:txBody>
      </p:sp>
    </p:spTree>
    <p:extLst>
      <p:ext uri="{BB962C8B-B14F-4D97-AF65-F5344CB8AC3E}">
        <p14:creationId xmlns:p14="http://schemas.microsoft.com/office/powerpoint/2010/main" val="21834802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tags" Target="../tags/tag35.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tags" Target="../tags/tag3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2.xml"/><Relationship Id="rId1" Type="http://schemas.openxmlformats.org/officeDocument/2006/relationships/tags" Target="../tags/tag41.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tags" Target="../tags/tag47.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0.xml"/><Relationship Id="rId1" Type="http://schemas.openxmlformats.org/officeDocument/2006/relationships/tags" Target="../tags/tag49.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1.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2.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with-one-faculty">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88189" y="1032193"/>
            <a:ext cx="11435504" cy="1468439"/>
          </a:xfrm>
          <a:prstGeom prst="rect">
            <a:avLst/>
          </a:prstGeom>
          <a:noFill/>
          <a:ln>
            <a:miter lim="800000"/>
            <a:headEnd/>
            <a:tailEnd/>
          </a:ln>
        </p:spPr>
        <p:txBody>
          <a:bodyPr lIns="91418" tIns="45710" rIns="91418" bIns="45710" anchor="b">
            <a:normAutofit/>
          </a:bodyPr>
          <a:lstStyle>
            <a:lvl1pPr>
              <a:defRPr sz="4267">
                <a:solidFill>
                  <a:srgbClr val="FFFFFF"/>
                </a:solidFill>
                <a:latin typeface="Arial" panose="020B0604020202020204" pitchFamily="34" charset="0"/>
                <a:cs typeface="Arial" panose="020B0604020202020204" pitchFamily="34" charset="0"/>
              </a:defRPr>
            </a:lvl1pPr>
          </a:lstStyle>
          <a:p>
            <a:r>
              <a:rPr lang="en-US" dirty="0"/>
              <a:t>Click to add presentation title</a:t>
            </a:r>
          </a:p>
        </p:txBody>
      </p:sp>
      <p:sp>
        <p:nvSpPr>
          <p:cNvPr id="6" name="Faculty Name"/>
          <p:cNvSpPr>
            <a:spLocks noGrp="1" noChangeArrowheads="1"/>
          </p:cNvSpPr>
          <p:nvPr>
            <p:ph type="subTitle" idx="1" hasCustomPrompt="1"/>
            <p:custDataLst>
              <p:tags r:id="rId3"/>
            </p:custDataLst>
          </p:nvPr>
        </p:nvSpPr>
        <p:spPr bwMode="auto">
          <a:xfrm>
            <a:off x="2457866" y="2904364"/>
            <a:ext cx="9365827" cy="1824373"/>
          </a:xfrm>
          <a:prstGeom prst="rect">
            <a:avLst/>
          </a:prstGeom>
          <a:noFill/>
          <a:ln>
            <a:noFill/>
            <a:miter lim="800000"/>
            <a:headEnd/>
            <a:tailEnd/>
          </a:ln>
        </p:spPr>
        <p:txBody>
          <a:bodyPr lIns="91429" tIns="45715" rIns="91429" bIns="45715"/>
          <a:lstStyle>
            <a:lvl1pPr marL="0" indent="0" algn="l">
              <a:spcBef>
                <a:spcPct val="0"/>
              </a:spcBef>
              <a:buFont typeface="Wingdings" pitchFamily="-84" charset="2"/>
              <a:buNone/>
              <a:defRPr sz="2667" baseline="0">
                <a:solidFill>
                  <a:srgbClr val="FFFFFF"/>
                </a:solidFill>
                <a:latin typeface="Arial" panose="020B0604020202020204" pitchFamily="34" charset="0"/>
                <a:cs typeface="Arial" panose="020B0604020202020204" pitchFamily="34" charset="0"/>
              </a:defRPr>
            </a:lvl1pPr>
          </a:lstStyle>
          <a:p>
            <a:r>
              <a:rPr lang="en-US" dirty="0"/>
              <a:t>Click to add faculty name</a:t>
            </a:r>
          </a:p>
        </p:txBody>
      </p:sp>
      <p:sp>
        <p:nvSpPr>
          <p:cNvPr id="7" name="Faculty Photo"/>
          <p:cNvSpPr>
            <a:spLocks noGrp="1"/>
          </p:cNvSpPr>
          <p:nvPr>
            <p:ph type="pic" sz="quarter" idx="11" hasCustomPrompt="1"/>
          </p:nvPr>
        </p:nvSpPr>
        <p:spPr>
          <a:xfrm>
            <a:off x="388189" y="2904364"/>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cxnSp>
        <p:nvCxnSpPr>
          <p:cNvPr id="9" name="Straight Connector 1"/>
          <p:cNvCxnSpPr>
            <a:cxnSpLocks noChangeShapeType="1"/>
          </p:cNvCxnSpPr>
          <p:nvPr/>
        </p:nvCxnSpPr>
        <p:spPr bwMode="auto">
          <a:xfrm>
            <a:off x="362789" y="2642127"/>
            <a:ext cx="11460904" cy="0"/>
          </a:xfrm>
          <a:prstGeom prst="line">
            <a:avLst/>
          </a:prstGeom>
          <a:noFill/>
          <a:ln w="9525">
            <a:solidFill>
              <a:srgbClr val="FFFFFF"/>
            </a:solidFill>
            <a:round/>
            <a:headEnd type="none" w="sm" len="sm"/>
            <a:tailEnd type="none" w="sm" len="sm"/>
          </a:ln>
        </p:spPr>
      </p:cxnSp>
    </p:spTree>
    <p:custDataLst>
      <p:tags r:id="rId1"/>
    </p:custDataLst>
    <p:extLst>
      <p:ext uri="{BB962C8B-B14F-4D97-AF65-F5344CB8AC3E}">
        <p14:creationId xmlns:p14="http://schemas.microsoft.com/office/powerpoint/2010/main" val="22741552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tacked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586305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Content Placeholder 2"/>
          <p:cNvSpPr>
            <a:spLocks noGrp="1"/>
          </p:cNvSpPr>
          <p:nvPr>
            <p:ph idx="14" hasCustomPrompt="1"/>
          </p:nvPr>
        </p:nvSpPr>
        <p:spPr>
          <a:xfrm>
            <a:off x="6146915" y="3901442"/>
            <a:ext cx="586305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02347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1"/>
            <a:ext cx="5855352" cy="4525963"/>
          </a:xfrm>
        </p:spPr>
        <p:txBody>
          <a:bodyPr>
            <a:normAutofit/>
          </a:bodyPr>
          <a:lstStyle>
            <a:lvl1pPr marL="385224" indent="-385224">
              <a:buFont typeface="Arial" panose="020B0604020202020204" pitchFamily="34" charset="0"/>
              <a:buChar char="►"/>
              <a:defRPr sz="2667" baseline="0"/>
            </a:lvl1pPr>
            <a:lvl2pPr marL="757748" indent="-378875">
              <a:buFont typeface="Arial" panose="020B0604020202020204" pitchFamily="34" charset="0"/>
              <a:buChar char="►"/>
              <a:defRPr sz="2667"/>
            </a:lvl2pPr>
            <a:lvl3pPr marL="1077357" indent="-313259">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643263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 with top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6" name="Text Placeholder 1"/>
          <p:cNvSpPr>
            <a:spLocks noGrp="1"/>
          </p:cNvSpPr>
          <p:nvPr>
            <p:ph type="body" sz="quarter" idx="15" hasCustomPrompt="1"/>
          </p:nvPr>
        </p:nvSpPr>
        <p:spPr>
          <a:xfrm>
            <a:off x="188923" y="1637287"/>
            <a:ext cx="5865515" cy="601133"/>
          </a:xfrm>
          <a:solidFill>
            <a:schemeClr val="bg1">
              <a:lumMod val="85000"/>
            </a:schemeClr>
          </a:solidFill>
          <a:ln>
            <a:noFill/>
          </a:ln>
        </p:spPr>
        <p:txBody>
          <a:bodyPr anchor="ctr">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8" name="Content Placeholder 1"/>
          <p:cNvSpPr>
            <a:spLocks noGrp="1"/>
          </p:cNvSpPr>
          <p:nvPr>
            <p:ph idx="13" hasCustomPrompt="1"/>
          </p:nvPr>
        </p:nvSpPr>
        <p:spPr>
          <a:xfrm>
            <a:off x="199085" y="2325507"/>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1638831"/>
            <a:ext cx="5865515" cy="601133"/>
          </a:xfrm>
          <a:solidFill>
            <a:schemeClr val="bg1">
              <a:lumMod val="85000"/>
            </a:schemeClr>
          </a:solidFill>
          <a:ln>
            <a:noFill/>
          </a:ln>
        </p:spPr>
        <p:txBody>
          <a:bodyPr anchor="ctr">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2327201"/>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153452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 with bottom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2"/>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88923" y="5536140"/>
            <a:ext cx="5865515"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1601896"/>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5537684"/>
            <a:ext cx="5865515"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78128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lumns 2 captions 2 source boxe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2"/>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88923" y="5536140"/>
            <a:ext cx="5865515" cy="601133"/>
          </a:xfrm>
          <a:solidFill>
            <a:schemeClr val="bg1">
              <a:lumMod val="85000"/>
            </a:schemeClr>
          </a:solidFill>
          <a:ln>
            <a:noFill/>
          </a:ln>
        </p:spPr>
        <p:txBody>
          <a:bodyPr anchor="t">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1601896"/>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5537684"/>
            <a:ext cx="5865515" cy="601133"/>
          </a:xfrm>
          <a:solidFill>
            <a:schemeClr val="bg1">
              <a:lumMod val="85000"/>
            </a:schemeClr>
          </a:solidFill>
          <a:ln>
            <a:noFill/>
          </a:ln>
        </p:spPr>
        <p:txBody>
          <a:bodyPr anchor="t">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5200231"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
        <p:nvSpPr>
          <p:cNvPr id="12" name="Source"/>
          <p:cNvSpPr>
            <a:spLocks noGrp="1"/>
          </p:cNvSpPr>
          <p:nvPr>
            <p:ph idx="17" hasCustomPrompt="1"/>
          </p:nvPr>
        </p:nvSpPr>
        <p:spPr>
          <a:xfrm>
            <a:off x="6153689" y="6378786"/>
            <a:ext cx="5200231"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209260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column quote">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Content Placeholder 1"/>
          <p:cNvSpPr>
            <a:spLocks noGrp="1"/>
          </p:cNvSpPr>
          <p:nvPr>
            <p:ph idx="1" hasCustomPrompt="1"/>
          </p:nvPr>
        </p:nvSpPr>
        <p:spPr>
          <a:xfrm>
            <a:off x="199085" y="1600201"/>
            <a:ext cx="5883369" cy="4525963"/>
          </a:xfrm>
          <a:noFill/>
          <a:ln>
            <a:solidFill>
              <a:schemeClr val="bg1">
                <a:lumMod val="75000"/>
              </a:schemeClr>
            </a:solidFill>
            <a:prstDash val="sysDash"/>
          </a:ln>
        </p:spPr>
        <p:txBody>
          <a:bodyPr anchor="ctr"/>
          <a:lstStyle>
            <a:lvl1pPr marL="0" indent="0">
              <a:buNone/>
              <a:defRPr baseline="0">
                <a:latin typeface="Times New Roman"/>
                <a:cs typeface="Times New Roman"/>
              </a:defRPr>
            </a:lvl1pPr>
            <a:lvl2pPr marL="757748" indent="-378875">
              <a:defRPr/>
            </a:lvl2pPr>
            <a:lvl3pPr marL="757748" indent="313259">
              <a:defRPr/>
            </a:lvl3pPr>
            <a:lvl4pPr marL="1828754" indent="0">
              <a:buNone/>
              <a:defRPr/>
            </a:lvl4pPr>
            <a:lvl5pPr marL="2438339" indent="0">
              <a:buNone/>
              <a:defRPr/>
            </a:lvl5pPr>
          </a:lstStyle>
          <a:p>
            <a:pPr lvl="0"/>
            <a:r>
              <a:rPr lang="en-US" dirty="0"/>
              <a:t>Click to add quote</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432919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lumn with table title lef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Text Placeholder 1"/>
          <p:cNvSpPr>
            <a:spLocks noGrp="1"/>
          </p:cNvSpPr>
          <p:nvPr>
            <p:ph type="body" sz="quarter" idx="14" hasCustomPrompt="1"/>
          </p:nvPr>
        </p:nvSpPr>
        <p:spPr>
          <a:xfrm>
            <a:off x="199083" y="1601897"/>
            <a:ext cx="5856276" cy="512233"/>
          </a:xfrm>
          <a:solidFill>
            <a:schemeClr val="bg1">
              <a:lumMod val="85000"/>
            </a:schemeClr>
          </a:solidFill>
          <a:ln>
            <a:noFill/>
          </a:ln>
        </p:spPr>
        <p:txBody>
          <a:bodyPr/>
          <a:lstStyle>
            <a:lvl1pPr marL="0" indent="0" algn="ctr">
              <a:buNone/>
              <a:defRPr b="1" baseline="0"/>
            </a:lvl1pPr>
          </a:lstStyle>
          <a:p>
            <a:pPr lvl="0"/>
            <a:r>
              <a:rPr lang="en-US" dirty="0"/>
              <a:t>Click to add table title</a:t>
            </a:r>
          </a:p>
        </p:txBody>
      </p:sp>
      <p:sp>
        <p:nvSpPr>
          <p:cNvPr id="17" name="Content Placeholder 1"/>
          <p:cNvSpPr>
            <a:spLocks noGrp="1"/>
          </p:cNvSpPr>
          <p:nvPr>
            <p:ph idx="1" hasCustomPrompt="1"/>
          </p:nvPr>
        </p:nvSpPr>
        <p:spPr>
          <a:xfrm>
            <a:off x="199082" y="2221655"/>
            <a:ext cx="5856276" cy="3904509"/>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956334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lumn with table title righ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2"/>
          <p:cNvSpPr>
            <a:spLocks noGrp="1"/>
          </p:cNvSpPr>
          <p:nvPr>
            <p:ph idx="12" hasCustomPrompt="1"/>
          </p:nvPr>
        </p:nvSpPr>
        <p:spPr>
          <a:xfrm>
            <a:off x="199081"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4" hasCustomPrompt="1"/>
          </p:nvPr>
        </p:nvSpPr>
        <p:spPr>
          <a:xfrm>
            <a:off x="6153690" y="1601897"/>
            <a:ext cx="5856276" cy="512233"/>
          </a:xfrm>
          <a:solidFill>
            <a:schemeClr val="bg1">
              <a:lumMod val="85000"/>
            </a:schemeClr>
          </a:solidFill>
          <a:ln>
            <a:noFill/>
          </a:ln>
        </p:spPr>
        <p:txBody>
          <a:bodyPr/>
          <a:lstStyle>
            <a:lvl1pPr marL="0" indent="0" algn="ctr">
              <a:buNone/>
              <a:defRPr b="1" baseline="0"/>
            </a:lvl1pPr>
          </a:lstStyle>
          <a:p>
            <a:pPr lvl="0"/>
            <a:r>
              <a:rPr lang="en-US" dirty="0"/>
              <a:t>Click to add table title</a:t>
            </a:r>
          </a:p>
        </p:txBody>
      </p:sp>
      <p:sp>
        <p:nvSpPr>
          <p:cNvPr id="17" name="Content Placeholder 1"/>
          <p:cNvSpPr>
            <a:spLocks noGrp="1"/>
          </p:cNvSpPr>
          <p:nvPr>
            <p:ph idx="1" hasCustomPrompt="1"/>
          </p:nvPr>
        </p:nvSpPr>
        <p:spPr>
          <a:xfrm>
            <a:off x="6153689" y="2221655"/>
            <a:ext cx="5856276" cy="3904509"/>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007156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99085"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3" name="Text Placeholder 2"/>
          <p:cNvSpPr>
            <a:spLocks noGrp="1"/>
          </p:cNvSpPr>
          <p:nvPr>
            <p:ph idx="13" hasCustomPrompt="1"/>
          </p:nvPr>
        </p:nvSpPr>
        <p:spPr>
          <a:xfrm>
            <a:off x="4205933"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2" name="Text Placeholder 3"/>
          <p:cNvSpPr>
            <a:spLocks noGrp="1"/>
          </p:cNvSpPr>
          <p:nvPr>
            <p:ph idx="12" hasCustomPrompt="1"/>
          </p:nvPr>
        </p:nvSpPr>
        <p:spPr>
          <a:xfrm>
            <a:off x="8212782"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120582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s and 3 captions at top">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7" name="Text Placeholder 1"/>
          <p:cNvSpPr>
            <a:spLocks noGrp="1"/>
          </p:cNvSpPr>
          <p:nvPr>
            <p:ph type="body" sz="quarter" idx="15" hasCustomPrompt="1"/>
          </p:nvPr>
        </p:nvSpPr>
        <p:spPr>
          <a:xfrm>
            <a:off x="188923" y="1600202"/>
            <a:ext cx="3816096"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7" name="Text Placeholder 1"/>
          <p:cNvSpPr>
            <a:spLocks noGrp="1"/>
          </p:cNvSpPr>
          <p:nvPr>
            <p:ph idx="1" hasCustomPrompt="1"/>
          </p:nvPr>
        </p:nvSpPr>
        <p:spPr>
          <a:xfrm>
            <a:off x="199085"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4199468" y="1600202"/>
            <a:ext cx="3810729"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3" name="Text Placeholder 2"/>
          <p:cNvSpPr>
            <a:spLocks noGrp="1"/>
          </p:cNvSpPr>
          <p:nvPr>
            <p:ph idx="13" hasCustomPrompt="1"/>
          </p:nvPr>
        </p:nvSpPr>
        <p:spPr>
          <a:xfrm>
            <a:off x="4205934"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8199237" y="1600202"/>
            <a:ext cx="3810728"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2" name="Text Placeholder 3"/>
          <p:cNvSpPr>
            <a:spLocks noGrp="1"/>
          </p:cNvSpPr>
          <p:nvPr>
            <p:ph idx="12" hasCustomPrompt="1"/>
          </p:nvPr>
        </p:nvSpPr>
        <p:spPr>
          <a:xfrm>
            <a:off x="8212782"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buFont typeface="Arial" panose="020B0604020202020204" pitchFamily="34" charset="0"/>
              <a:buChar char="►"/>
              <a:defRPr sz="2400"/>
            </a:lvl2pPr>
            <a:lvl3pPr marL="1064657" indent="-306910">
              <a:buFont typeface="Arial" panose="020B0604020202020204" pitchFamily="34" charset="0"/>
              <a:buChar char="●"/>
              <a:defRPr sz="2400"/>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63895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with-two-faculty">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88189" y="1032193"/>
            <a:ext cx="11572163" cy="1468439"/>
          </a:xfrm>
          <a:prstGeom prst="rect">
            <a:avLst/>
          </a:prstGeom>
          <a:noFill/>
          <a:ln>
            <a:miter lim="800000"/>
            <a:headEnd/>
            <a:tailEnd/>
          </a:ln>
        </p:spPr>
        <p:txBody>
          <a:bodyPr lIns="91418" tIns="45710" rIns="91418" bIns="45710" anchor="b">
            <a:normAutofit/>
          </a:bodyPr>
          <a:lstStyle>
            <a:lvl1pPr>
              <a:defRPr sz="4267">
                <a:solidFill>
                  <a:srgbClr val="FFFFFF"/>
                </a:solidFill>
                <a:latin typeface="Calibri"/>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3"/>
            </p:custDataLst>
          </p:nvPr>
        </p:nvSpPr>
        <p:spPr bwMode="auto">
          <a:xfrm>
            <a:off x="2417227" y="2904364"/>
            <a:ext cx="3651680" cy="1824373"/>
          </a:xfrm>
          <a:prstGeom prst="rect">
            <a:avLst/>
          </a:prstGeom>
          <a:noFill/>
          <a:ln>
            <a:noFill/>
            <a:miter lim="800000"/>
            <a:headEnd/>
            <a:tailEnd/>
          </a:ln>
        </p:spPr>
        <p:txBody>
          <a:bodyPr lIns="91429" tIns="45715" rIns="91429" bIns="45715">
            <a:normAutofit/>
          </a:bodyPr>
          <a:lstStyle>
            <a:lvl1pPr marL="0" indent="0" algn="l">
              <a:spcBef>
                <a:spcPct val="0"/>
              </a:spcBef>
              <a:buFont typeface="Wingdings" pitchFamily="-84" charset="2"/>
              <a:buNone/>
              <a:defRPr sz="2400" baseline="0">
                <a:solidFill>
                  <a:srgbClr val="FFFFFF"/>
                </a:solidFill>
                <a:latin typeface="Calibri"/>
                <a:cs typeface="Calibri"/>
              </a:defRPr>
            </a:lvl1pPr>
          </a:lstStyle>
          <a:p>
            <a:r>
              <a:rPr lang="en-US" dirty="0"/>
              <a:t>Click to add faculty 1 name</a:t>
            </a:r>
          </a:p>
        </p:txBody>
      </p:sp>
      <p:sp>
        <p:nvSpPr>
          <p:cNvPr id="7" name="Faculty Photo"/>
          <p:cNvSpPr>
            <a:spLocks noGrp="1"/>
          </p:cNvSpPr>
          <p:nvPr>
            <p:ph type="pic" sz="quarter" idx="11" hasCustomPrompt="1"/>
          </p:nvPr>
        </p:nvSpPr>
        <p:spPr>
          <a:xfrm>
            <a:off x="388189" y="2904364"/>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cxnSp>
        <p:nvCxnSpPr>
          <p:cNvPr id="9" name="Straight Connector 1"/>
          <p:cNvCxnSpPr>
            <a:cxnSpLocks noChangeShapeType="1"/>
          </p:cNvCxnSpPr>
          <p:nvPr/>
        </p:nvCxnSpPr>
        <p:spPr bwMode="auto">
          <a:xfrm>
            <a:off x="362790" y="2642127"/>
            <a:ext cx="8753263" cy="0"/>
          </a:xfrm>
          <a:prstGeom prst="line">
            <a:avLst/>
          </a:prstGeom>
          <a:noFill/>
          <a:ln w="9525">
            <a:solidFill>
              <a:srgbClr val="FFFFFF"/>
            </a:solidFill>
            <a:round/>
            <a:headEnd type="none" w="sm" len="sm"/>
            <a:tailEnd type="none" w="sm" len="sm"/>
          </a:ln>
        </p:spPr>
      </p:cxnSp>
      <p:sp>
        <p:nvSpPr>
          <p:cNvPr id="13" name="Faculty Photo"/>
          <p:cNvSpPr>
            <a:spLocks noGrp="1"/>
          </p:cNvSpPr>
          <p:nvPr>
            <p:ph type="pic" sz="quarter" idx="12" hasCustomPrompt="1"/>
          </p:nvPr>
        </p:nvSpPr>
        <p:spPr>
          <a:xfrm>
            <a:off x="6269144" y="2909742"/>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sp>
        <p:nvSpPr>
          <p:cNvPr id="5" name="Text Placeholder 4"/>
          <p:cNvSpPr>
            <a:spLocks noGrp="1"/>
          </p:cNvSpPr>
          <p:nvPr>
            <p:ph type="body" sz="quarter" idx="13" hasCustomPrompt="1"/>
          </p:nvPr>
        </p:nvSpPr>
        <p:spPr>
          <a:xfrm>
            <a:off x="8302752" y="2901696"/>
            <a:ext cx="3657600" cy="1828800"/>
          </a:xfrm>
          <a:ln>
            <a:noFill/>
          </a:ln>
        </p:spPr>
        <p:txBody>
          <a:bodyPr>
            <a:noAutofit/>
          </a:bodyPr>
          <a:lstStyle>
            <a:lvl1pPr marL="0" indent="0">
              <a:buFontTx/>
              <a:buNone/>
              <a:defRPr sz="2400" baseline="0">
                <a:solidFill>
                  <a:schemeClr val="bg1"/>
                </a:solidFill>
                <a:latin typeface="+mn-lt"/>
              </a:defRPr>
            </a:lvl1pPr>
            <a:lvl2pPr>
              <a:defRPr sz="2400">
                <a:solidFill>
                  <a:schemeClr val="bg1"/>
                </a:solidFill>
                <a:latin typeface="+mn-lt"/>
              </a:defRPr>
            </a:lvl2pPr>
            <a:lvl3pPr>
              <a:defRPr sz="2400">
                <a:solidFill>
                  <a:schemeClr val="bg1"/>
                </a:solidFill>
                <a:latin typeface="+mn-lt"/>
              </a:defRPr>
            </a:lvl3pPr>
            <a:lvl4pPr>
              <a:defRPr sz="2400">
                <a:solidFill>
                  <a:schemeClr val="bg1"/>
                </a:solidFill>
                <a:latin typeface="+mn-lt"/>
              </a:defRPr>
            </a:lvl4pPr>
            <a:lvl5pPr>
              <a:defRPr sz="2400">
                <a:solidFill>
                  <a:schemeClr val="bg1"/>
                </a:solidFill>
                <a:latin typeface="+mn-lt"/>
              </a:defRPr>
            </a:lvl5pPr>
          </a:lstStyle>
          <a:p>
            <a:pPr lvl="0"/>
            <a:r>
              <a:rPr lang="en-US" dirty="0"/>
              <a:t>Click to add faculty 2 name</a:t>
            </a:r>
          </a:p>
        </p:txBody>
      </p:sp>
    </p:spTree>
    <p:custDataLst>
      <p:tags r:id="rId1"/>
    </p:custDataLst>
    <p:extLst>
      <p:ext uri="{BB962C8B-B14F-4D97-AF65-F5344CB8AC3E}">
        <p14:creationId xmlns:p14="http://schemas.microsoft.com/office/powerpoint/2010/main" val="19370543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olumns and 3 captions at bottom">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99085"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7" name="Text Placeholder 1"/>
          <p:cNvSpPr>
            <a:spLocks noGrp="1"/>
          </p:cNvSpPr>
          <p:nvPr>
            <p:ph type="body" sz="quarter" idx="15" hasCustomPrompt="1"/>
          </p:nvPr>
        </p:nvSpPr>
        <p:spPr>
          <a:xfrm>
            <a:off x="188923" y="5536140"/>
            <a:ext cx="3816096"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3" name="Text Placeholder 2"/>
          <p:cNvSpPr>
            <a:spLocks noGrp="1"/>
          </p:cNvSpPr>
          <p:nvPr>
            <p:ph idx="13" hasCustomPrompt="1"/>
          </p:nvPr>
        </p:nvSpPr>
        <p:spPr>
          <a:xfrm>
            <a:off x="4205934"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4199468" y="5536140"/>
            <a:ext cx="3810729"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2" name="Text Placeholder 3"/>
          <p:cNvSpPr>
            <a:spLocks noGrp="1"/>
          </p:cNvSpPr>
          <p:nvPr>
            <p:ph idx="12" hasCustomPrompt="1"/>
          </p:nvPr>
        </p:nvSpPr>
        <p:spPr>
          <a:xfrm>
            <a:off x="8212782"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8199237" y="5536140"/>
            <a:ext cx="3810728"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2755033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horiz">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1"/>
            <a:ext cx="5855352" cy="2188027"/>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5" hasCustomPrompt="1"/>
          </p:nvPr>
        </p:nvSpPr>
        <p:spPr>
          <a:xfrm>
            <a:off x="199084" y="3939937"/>
            <a:ext cx="5855352" cy="2188027"/>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7"/>
            <a:ext cx="5856276" cy="2186332"/>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1" name="Content Placeholder 2"/>
          <p:cNvSpPr>
            <a:spLocks noGrp="1"/>
          </p:cNvSpPr>
          <p:nvPr>
            <p:ph idx="14" hasCustomPrompt="1"/>
          </p:nvPr>
        </p:nvSpPr>
        <p:spPr>
          <a:xfrm>
            <a:off x="6153689" y="3941633"/>
            <a:ext cx="5856276" cy="2186332"/>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86530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arge photo">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4" name="Picture Placeholder 1"/>
          <p:cNvSpPr>
            <a:spLocks noGrp="1"/>
          </p:cNvSpPr>
          <p:nvPr>
            <p:ph type="pic" sz="quarter" idx="13" hasCustomPrompt="1"/>
          </p:nvPr>
        </p:nvSpPr>
        <p:spPr>
          <a:xfrm>
            <a:off x="0" y="1286933"/>
            <a:ext cx="12192000" cy="5571067"/>
          </a:xfrm>
        </p:spPr>
        <p:txBody>
          <a:bodyPr/>
          <a:lstStyle>
            <a:lvl1pPr marL="0" indent="0">
              <a:buNone/>
              <a:defRPr baseline="0"/>
            </a:lvl1pPr>
          </a:lstStyle>
          <a:p>
            <a:r>
              <a:rPr lang="en-US" dirty="0"/>
              <a:t>Click to add image or drag and drop image to placeholder</a:t>
            </a:r>
          </a:p>
        </p:txBody>
      </p:sp>
      <p:sp>
        <p:nvSpPr>
          <p:cNvPr id="9"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439140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idde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9085" y="1488948"/>
            <a:ext cx="11810881" cy="1143000"/>
          </a:xfrm>
        </p:spPr>
        <p:txBody>
          <a:bodyPr/>
          <a:lstStyle>
            <a:lvl1pPr>
              <a:defRPr baseline="0">
                <a:solidFill>
                  <a:schemeClr val="tx1"/>
                </a:solidFill>
              </a:defRPr>
            </a:lvl1pPr>
          </a:lstStyle>
          <a:p>
            <a:r>
              <a:rPr lang="en-US" dirty="0"/>
              <a:t>Select “Title 1” in Selection Pane &amp; type to add hidden slide title.</a:t>
            </a:r>
          </a:p>
        </p:txBody>
      </p:sp>
      <p:sp>
        <p:nvSpPr>
          <p:cNvPr id="4" name="Picture Placeholder 1"/>
          <p:cNvSpPr>
            <a:spLocks noGrp="1"/>
          </p:cNvSpPr>
          <p:nvPr>
            <p:ph type="pic" sz="quarter" idx="13" hasCustomPrompt="1"/>
          </p:nvPr>
        </p:nvSpPr>
        <p:spPr>
          <a:xfrm>
            <a:off x="0" y="0"/>
            <a:ext cx="12192000" cy="6858000"/>
          </a:xfrm>
        </p:spPr>
        <p:txBody>
          <a:bodyPr/>
          <a:lstStyle>
            <a:lvl1pPr marL="0" indent="0">
              <a:buNone/>
              <a:defRPr baseline="0">
                <a:solidFill>
                  <a:schemeClr val="bg1"/>
                </a:solidFill>
              </a:defRPr>
            </a:lvl1pPr>
          </a:lstStyle>
          <a:p>
            <a:r>
              <a:rPr lang="en-US" dirty="0"/>
              <a:t>Click icon to add full-slide image</a:t>
            </a:r>
          </a:p>
        </p:txBody>
      </p:sp>
      <p:sp>
        <p:nvSpPr>
          <p:cNvPr id="7"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4706606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A1427-824C-4377-90DB-06A36A438D1E}" type="slidenum">
              <a:rPr lang="en-US" smtClean="0"/>
              <a:t>‹#›</a:t>
            </a:fld>
            <a:endParaRPr lang="en-US" dirty="0"/>
          </a:p>
        </p:txBody>
      </p:sp>
    </p:spTree>
    <p:extLst>
      <p:ext uri="{BB962C8B-B14F-4D97-AF65-F5344CB8AC3E}">
        <p14:creationId xmlns:p14="http://schemas.microsoft.com/office/powerpoint/2010/main" val="31830883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normAutofit/>
          </a:bodyPr>
          <a:lstStyle>
            <a:lvl1pPr>
              <a:defRPr sz="4400" b="1">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A1427-824C-4377-90DB-06A36A438D1E}" type="slidenum">
              <a:rPr lang="en-US" smtClean="0"/>
              <a:t>‹#›</a:t>
            </a:fld>
            <a:endParaRPr lang="en-US" dirty="0"/>
          </a:p>
        </p:txBody>
      </p:sp>
    </p:spTree>
    <p:extLst>
      <p:ext uri="{BB962C8B-B14F-4D97-AF65-F5344CB8AC3E}">
        <p14:creationId xmlns:p14="http://schemas.microsoft.com/office/powerpoint/2010/main" val="328886707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E8A1427-824C-4377-90DB-06A36A438D1E}" type="slidenum">
              <a:rPr lang="en-US" smtClean="0"/>
              <a:t>‹#›</a:t>
            </a:fld>
            <a:endParaRPr lang="en-US" dirty="0"/>
          </a:p>
        </p:txBody>
      </p:sp>
    </p:spTree>
    <p:extLst>
      <p:ext uri="{BB962C8B-B14F-4D97-AF65-F5344CB8AC3E}">
        <p14:creationId xmlns:p14="http://schemas.microsoft.com/office/powerpoint/2010/main" val="69211485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rge photo">
    <p:spTree>
      <p:nvGrpSpPr>
        <p:cNvPr id="1" name=""/>
        <p:cNvGrpSpPr/>
        <p:nvPr/>
      </p:nvGrpSpPr>
      <p:grpSpPr>
        <a:xfrm>
          <a:off x="0" y="0"/>
          <a:ext cx="0" cy="0"/>
          <a:chOff x="0" y="0"/>
          <a:chExt cx="0" cy="0"/>
        </a:xfrm>
      </p:grpSpPr>
      <p:sp>
        <p:nvSpPr>
          <p:cNvPr id="3" name="Title 1"/>
          <p:cNvSpPr>
            <a:spLocks noGrp="1"/>
          </p:cNvSpPr>
          <p:nvPr>
            <p:ph type="title" hasCustomPrompt="1"/>
          </p:nvPr>
        </p:nvSpPr>
        <p:spPr/>
        <p:txBody>
          <a:bodyPr/>
          <a:lstStyle>
            <a:lvl1pPr>
              <a:defRPr/>
            </a:lvl1pPr>
          </a:lstStyle>
          <a:p>
            <a:r>
              <a:rPr lang="en-US" dirty="0"/>
              <a:t>Click to add title</a:t>
            </a:r>
          </a:p>
        </p:txBody>
      </p:sp>
      <p:sp>
        <p:nvSpPr>
          <p:cNvPr id="4" name="Picture Placeholder 1"/>
          <p:cNvSpPr>
            <a:spLocks noGrp="1"/>
          </p:cNvSpPr>
          <p:nvPr>
            <p:ph type="pic" sz="quarter" idx="11" hasCustomPrompt="1"/>
          </p:nvPr>
        </p:nvSpPr>
        <p:spPr>
          <a:xfrm>
            <a:off x="3385819" y="0"/>
            <a:ext cx="8806180" cy="6858000"/>
          </a:xfrm>
          <a:prstGeom prst="rect">
            <a:avLst/>
          </a:prstGeom>
        </p:spPr>
        <p:txBody>
          <a:bodyPr vert="horz"/>
          <a:lstStyle>
            <a:lvl1pPr marL="0" indent="0">
              <a:buNone/>
              <a:defRPr sz="2400" baseline="0"/>
            </a:lvl1pPr>
          </a:lstStyle>
          <a:p>
            <a:r>
              <a:rPr lang="en-US" dirty="0"/>
              <a:t>Click icon to add image or drag and drop image to placeholder</a:t>
            </a:r>
          </a:p>
        </p:txBody>
      </p:sp>
      <p:sp>
        <p:nvSpPr>
          <p:cNvPr id="8"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26362977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bulle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Content Placeholder 1"/>
          <p:cNvSpPr>
            <a:spLocks noGrp="1"/>
          </p:cNvSpPr>
          <p:nvPr>
            <p:ph idx="1" hasCustomPrompt="1"/>
          </p:nvPr>
        </p:nvSpPr>
        <p:spPr>
          <a:xfrm>
            <a:off x="3467946" y="204894"/>
            <a:ext cx="8520855"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7357" indent="-313259">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88334436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3674">
          <p15:clr>
            <a:srgbClr val="FBAE40"/>
          </p15:clr>
        </p15:guide>
        <p15:guide id="4" pos="1632">
          <p15:clr>
            <a:srgbClr val="FBAE40"/>
          </p15:clr>
        </p15:guide>
        <p15:guide id="5" pos="5664">
          <p15:clr>
            <a:srgbClr val="FBAE40"/>
          </p15:clr>
        </p15:guide>
        <p15:guide id="6" orient="horz" pos="29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erticle tabl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5" name="Text Placeholder 1"/>
          <p:cNvSpPr>
            <a:spLocks noGrp="1"/>
          </p:cNvSpPr>
          <p:nvPr>
            <p:ph type="body" sz="quarter" idx="17" hasCustomPrompt="1"/>
          </p:nvPr>
        </p:nvSpPr>
        <p:spPr>
          <a:xfrm>
            <a:off x="3467945" y="215687"/>
            <a:ext cx="8520856" cy="514773"/>
          </a:xfrm>
          <a:prstGeom prst="rect">
            <a:avLst/>
          </a:prstGeom>
          <a:ln>
            <a:noFill/>
          </a:ln>
        </p:spPr>
        <p:txBody>
          <a:bodyPr vert="horz"/>
          <a:lstStyle>
            <a:lvl1pPr marL="0" indent="0" algn="ctr">
              <a:buNone/>
              <a:defRPr sz="2667" baseline="0"/>
            </a:lvl1pPr>
            <a:lvl2pPr marL="609585" indent="0">
              <a:buNone/>
              <a:defRPr/>
            </a:lvl2pPr>
          </a:lstStyle>
          <a:p>
            <a:pPr lvl="0"/>
            <a:r>
              <a:rPr lang="en-US" dirty="0"/>
              <a:t>Click to add table/graph title</a:t>
            </a:r>
          </a:p>
        </p:txBody>
      </p:sp>
      <p:sp>
        <p:nvSpPr>
          <p:cNvPr id="6" name="Content Placeholder 1"/>
          <p:cNvSpPr>
            <a:spLocks noGrp="1"/>
          </p:cNvSpPr>
          <p:nvPr>
            <p:ph idx="1" hasCustomPrompt="1"/>
          </p:nvPr>
        </p:nvSpPr>
        <p:spPr>
          <a:xfrm>
            <a:off x="3467947" y="870857"/>
            <a:ext cx="8520856" cy="5352143"/>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750503946"/>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orient="horz" pos="84">
          <p15:clr>
            <a:srgbClr val="FBAE40"/>
          </p15:clr>
        </p15:guide>
        <p15:guide id="4" pos="1632">
          <p15:clr>
            <a:srgbClr val="FBAE40"/>
          </p15:clr>
        </p15:guide>
        <p15:guide id="5" pos="566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with logo">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cxnSp>
        <p:nvCxnSpPr>
          <p:cNvPr id="9" name="Straight Connector 1"/>
          <p:cNvCxnSpPr>
            <a:cxnSpLocks noChangeShapeType="1"/>
          </p:cNvCxnSpPr>
          <p:nvPr/>
        </p:nvCxnSpPr>
        <p:spPr bwMode="auto">
          <a:xfrm>
            <a:off x="362790" y="2642127"/>
            <a:ext cx="8753263" cy="0"/>
          </a:xfrm>
          <a:prstGeom prst="line">
            <a:avLst/>
          </a:prstGeom>
          <a:noFill/>
          <a:ln w="9525">
            <a:solidFill>
              <a:srgbClr val="FFFFFF"/>
            </a:solidFill>
            <a:round/>
            <a:headEnd type="none" w="sm" len="sm"/>
            <a:tailEnd type="none" w="sm" len="sm"/>
          </a:ln>
        </p:spPr>
      </p:cxnSp>
      <p:sp>
        <p:nvSpPr>
          <p:cNvPr id="8" name="Title 1"/>
          <p:cNvSpPr txBox="1">
            <a:spLocks/>
          </p:cNvSpPr>
          <p:nvPr/>
        </p:nvSpPr>
        <p:spPr>
          <a:xfrm>
            <a:off x="388190" y="2809538"/>
            <a:ext cx="6515100" cy="1724236"/>
          </a:xfrm>
          <a:prstGeom prst="rect">
            <a:avLst/>
          </a:prstGeom>
          <a:ln>
            <a:noFill/>
          </a:ln>
        </p:spPr>
        <p:txBody>
          <a:bodyPr vert="horz" lIns="121920" tIns="60960" rIns="121920" bIns="60960" rtlCol="0" anchor="t">
            <a:normAutofit/>
          </a:bodyPr>
          <a:lstStyle>
            <a:lvl1pPr algn="l" defTabSz="457200" rtl="0" eaLnBrk="1" latinLnBrk="0" hangingPunct="1">
              <a:spcBef>
                <a:spcPct val="0"/>
              </a:spcBef>
              <a:buNone/>
              <a:defRPr sz="2200" kern="1200">
                <a:solidFill>
                  <a:srgbClr val="FFFFFF"/>
                </a:solidFill>
                <a:latin typeface="Calibri" panose="020F0502020204030204" pitchFamily="34" charset="0"/>
                <a:ea typeface="+mj-ea"/>
                <a:cs typeface="Calibri" panose="020F0502020204030204" pitchFamily="34" charset="0"/>
              </a:defRPr>
            </a:lvl1pPr>
          </a:lstStyle>
          <a:p>
            <a:endParaRPr lang="en-US" sz="3733" dirty="0"/>
          </a:p>
        </p:txBody>
      </p:sp>
      <p:sp>
        <p:nvSpPr>
          <p:cNvPr id="6" name="Title 1"/>
          <p:cNvSpPr>
            <a:spLocks noGrp="1"/>
          </p:cNvSpPr>
          <p:nvPr>
            <p:ph type="title" hasCustomPrompt="1"/>
          </p:nvPr>
        </p:nvSpPr>
        <p:spPr>
          <a:xfrm>
            <a:off x="362790" y="2809538"/>
            <a:ext cx="6515100" cy="1724236"/>
          </a:xfrm>
        </p:spPr>
        <p:txBody>
          <a:bodyPr anchor="t">
            <a:normAutofit/>
          </a:bodyPr>
          <a:lstStyle>
            <a:lvl1pPr>
              <a:defRPr sz="3200">
                <a:solidFill>
                  <a:srgbClr val="FFFFFF"/>
                </a:solidFill>
              </a:defRPr>
            </a:lvl1pPr>
          </a:lstStyle>
          <a:p>
            <a:r>
              <a:rPr lang="en-US" dirty="0"/>
              <a:t>Click to add section title</a:t>
            </a:r>
          </a:p>
        </p:txBody>
      </p:sp>
    </p:spTree>
    <p:custDataLst>
      <p:tags r:id="rId1"/>
    </p:custDataLst>
    <p:extLst>
      <p:ext uri="{BB962C8B-B14F-4D97-AF65-F5344CB8AC3E}">
        <p14:creationId xmlns:p14="http://schemas.microsoft.com/office/powerpoint/2010/main" val="321284398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ertical colum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1"/>
          <p:cNvSpPr>
            <a:spLocks noGrp="1"/>
          </p:cNvSpPr>
          <p:nvPr>
            <p:ph idx="1" hasCustomPrompt="1"/>
          </p:nvPr>
        </p:nvSpPr>
        <p:spPr>
          <a:xfrm>
            <a:off x="3467947" y="204896"/>
            <a:ext cx="4084320"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6" hasCustomPrompt="1"/>
          </p:nvPr>
        </p:nvSpPr>
        <p:spPr>
          <a:xfrm>
            <a:off x="7901154" y="204896"/>
            <a:ext cx="4087647"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7357" indent="-313259">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411343140"/>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6" orient="horz" pos="8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ertical column with column caption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6" name="Text Placeholder 1">
            <a:extLst>
              <a:ext uri="{FF2B5EF4-FFF2-40B4-BE49-F238E27FC236}">
                <a16:creationId xmlns:a16="http://schemas.microsoft.com/office/drawing/2014/main" id="{9A5C5BAD-82C0-D04B-8F31-321B143491CE}"/>
              </a:ext>
            </a:extLst>
          </p:cNvPr>
          <p:cNvSpPr>
            <a:spLocks noGrp="1"/>
          </p:cNvSpPr>
          <p:nvPr>
            <p:ph type="body" sz="quarter" idx="17" hasCustomPrompt="1"/>
          </p:nvPr>
        </p:nvSpPr>
        <p:spPr>
          <a:xfrm>
            <a:off x="3488446" y="204895"/>
            <a:ext cx="4063821" cy="601133"/>
          </a:xfrm>
          <a:prstGeom prst="rect">
            <a:avLst/>
          </a:prstGeo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3" name="Content Placeholder 1"/>
          <p:cNvSpPr>
            <a:spLocks noGrp="1"/>
          </p:cNvSpPr>
          <p:nvPr>
            <p:ph idx="1" hasCustomPrompt="1"/>
          </p:nvPr>
        </p:nvSpPr>
        <p:spPr>
          <a:xfrm>
            <a:off x="3467947" y="961813"/>
            <a:ext cx="4084320" cy="5261187"/>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Text Placeholder 1">
            <a:extLst>
              <a:ext uri="{FF2B5EF4-FFF2-40B4-BE49-F238E27FC236}">
                <a16:creationId xmlns:a16="http://schemas.microsoft.com/office/drawing/2014/main" id="{AC202F10-720C-0245-ABF0-6185171E6DC3}"/>
              </a:ext>
            </a:extLst>
          </p:cNvPr>
          <p:cNvSpPr>
            <a:spLocks noGrp="1"/>
          </p:cNvSpPr>
          <p:nvPr>
            <p:ph type="body" sz="quarter" idx="18" hasCustomPrompt="1"/>
          </p:nvPr>
        </p:nvSpPr>
        <p:spPr>
          <a:xfrm>
            <a:off x="7901154" y="204895"/>
            <a:ext cx="4063821" cy="601133"/>
          </a:xfrm>
          <a:prstGeom prst="rect">
            <a:avLst/>
          </a:prstGeo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6" hasCustomPrompt="1"/>
          </p:nvPr>
        </p:nvSpPr>
        <p:spPr>
          <a:xfrm>
            <a:off x="7901154" y="961813"/>
            <a:ext cx="4087647" cy="5261187"/>
          </a:xfrm>
          <a:prstGeom prst="rect">
            <a:avLst/>
          </a:prstGeom>
          <a:ln w="9525" cmpd="sng">
            <a:solidFill>
              <a:schemeClr val="bg1">
                <a:lumMod val="75000"/>
              </a:schemeClr>
            </a:solidFill>
          </a:ln>
        </p:spPr>
        <p:txBody>
          <a:bodyPr/>
          <a:lstStyle>
            <a:lvl1pPr marL="390134" indent="-390134">
              <a:spcBef>
                <a:spcPts val="3200"/>
              </a:spcBef>
              <a:buClr>
                <a:srgbClr val="C000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7357" indent="-313259">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618412418"/>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6" orient="horz" pos="8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0" name="Content Placeholder 1"/>
          <p:cNvSpPr>
            <a:spLocks noGrp="1"/>
          </p:cNvSpPr>
          <p:nvPr>
            <p:ph idx="1" hasCustomPrompt="1"/>
          </p:nvPr>
        </p:nvSpPr>
        <p:spPr>
          <a:xfrm>
            <a:off x="3467946" y="204896"/>
            <a:ext cx="8520855" cy="29193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ontent Placeholder 1"/>
          <p:cNvSpPr>
            <a:spLocks noGrp="1"/>
          </p:cNvSpPr>
          <p:nvPr>
            <p:ph idx="16" hasCustomPrompt="1"/>
          </p:nvPr>
        </p:nvSpPr>
        <p:spPr>
          <a:xfrm>
            <a:off x="3467947" y="3291841"/>
            <a:ext cx="8520855" cy="29193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294886315"/>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5" orient="horz" pos="84">
          <p15:clr>
            <a:srgbClr val="FBAE40"/>
          </p15:clr>
        </p15:guide>
        <p15:guide id="6" orient="horz" pos="147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3" name="Content Placeholder 1"/>
          <p:cNvSpPr>
            <a:spLocks noGrp="1"/>
          </p:cNvSpPr>
          <p:nvPr>
            <p:ph idx="17" hasCustomPrompt="1"/>
          </p:nvPr>
        </p:nvSpPr>
        <p:spPr>
          <a:xfrm>
            <a:off x="3467946" y="204895"/>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Content Placeholder 1"/>
          <p:cNvSpPr>
            <a:spLocks noGrp="1"/>
          </p:cNvSpPr>
          <p:nvPr>
            <p:ph idx="18" hasCustomPrompt="1"/>
          </p:nvPr>
        </p:nvSpPr>
        <p:spPr>
          <a:xfrm>
            <a:off x="3467946" y="1784051"/>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Content Placeholder 1"/>
          <p:cNvSpPr>
            <a:spLocks noGrp="1"/>
          </p:cNvSpPr>
          <p:nvPr>
            <p:ph idx="19" hasCustomPrompt="1"/>
          </p:nvPr>
        </p:nvSpPr>
        <p:spPr>
          <a:xfrm>
            <a:off x="3467945" y="3291840"/>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6" name="Content Placeholder 1"/>
          <p:cNvSpPr>
            <a:spLocks noGrp="1"/>
          </p:cNvSpPr>
          <p:nvPr>
            <p:ph idx="20" hasCustomPrompt="1"/>
          </p:nvPr>
        </p:nvSpPr>
        <p:spPr>
          <a:xfrm>
            <a:off x="3467945" y="4870025"/>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92248892"/>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5" orient="horz" pos="84">
          <p15:clr>
            <a:srgbClr val="FBAE40"/>
          </p15:clr>
        </p15:guide>
        <p15:guide id="6" orient="horz" pos="147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rtical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8" name="Text Placeholder 1"/>
          <p:cNvSpPr>
            <a:spLocks noGrp="1"/>
          </p:cNvSpPr>
          <p:nvPr>
            <p:ph type="body" sz="quarter" idx="11" hasCustomPrompt="1"/>
          </p:nvPr>
        </p:nvSpPr>
        <p:spPr>
          <a:xfrm>
            <a:off x="3467947" y="212636"/>
            <a:ext cx="8520855" cy="6010365"/>
          </a:xfrm>
          <a:prstGeom prst="rect">
            <a:avLst/>
          </a:prstGeom>
          <a:ln>
            <a:solidFill>
              <a:schemeClr val="bg1">
                <a:lumMod val="75000"/>
              </a:schemeClr>
            </a:solidFill>
            <a:prstDash val="sysDash"/>
          </a:ln>
        </p:spPr>
        <p:txBody>
          <a:bodyPr vert="horz" anchor="ctr"/>
          <a:lstStyle>
            <a:lvl1pPr marL="0" indent="0">
              <a:buNone/>
              <a:defRPr sz="2400">
                <a:latin typeface="Times New Roman"/>
                <a:cs typeface="Times New Roman"/>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add quote</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840970147"/>
      </p:ext>
    </p:extLst>
  </p:cSld>
  <p:clrMapOvr>
    <a:masterClrMapping/>
  </p:clrMapOvr>
  <p:extLst>
    <p:ext uri="{DCECCB84-F9BA-43D5-87BE-67443E8EF086}">
      <p15:sldGuideLst xmlns:p15="http://schemas.microsoft.com/office/powerpoint/2012/main">
        <p15:guide id="1" orient="horz" pos="2940">
          <p15:clr>
            <a:srgbClr val="FBAE40"/>
          </p15:clr>
        </p15:guide>
        <p15:guide id="2" pos="2880">
          <p15:clr>
            <a:srgbClr val="FBAE40"/>
          </p15:clr>
        </p15:guide>
        <p15:guide id="3" orient="horz" pos="84">
          <p15:clr>
            <a:srgbClr val="FBAE40"/>
          </p15:clr>
        </p15:guide>
        <p15:guide id="4" pos="5664">
          <p15:clr>
            <a:srgbClr val="FBAE40"/>
          </p15:clr>
        </p15:guide>
        <p15:guide id="5" pos="163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ertical four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18" name="Content Placeholder 1"/>
          <p:cNvSpPr>
            <a:spLocks noGrp="1"/>
          </p:cNvSpPr>
          <p:nvPr>
            <p:ph idx="26" hasCustomPrompt="1"/>
          </p:nvPr>
        </p:nvSpPr>
        <p:spPr>
          <a:xfrm>
            <a:off x="3467947" y="177799"/>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9" name="Content Placeholder 1"/>
          <p:cNvSpPr>
            <a:spLocks noGrp="1"/>
          </p:cNvSpPr>
          <p:nvPr>
            <p:ph idx="27" hasCustomPrompt="1"/>
          </p:nvPr>
        </p:nvSpPr>
        <p:spPr>
          <a:xfrm>
            <a:off x="3467947" y="3273005"/>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7" name="Content Placeholder 1"/>
          <p:cNvSpPr>
            <a:spLocks noGrp="1"/>
          </p:cNvSpPr>
          <p:nvPr>
            <p:ph idx="25" hasCustomPrompt="1"/>
          </p:nvPr>
        </p:nvSpPr>
        <p:spPr>
          <a:xfrm>
            <a:off x="7805589" y="177801"/>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Content Placeholder 1"/>
          <p:cNvSpPr>
            <a:spLocks noGrp="1"/>
          </p:cNvSpPr>
          <p:nvPr>
            <p:ph idx="24" hasCustomPrompt="1"/>
          </p:nvPr>
        </p:nvSpPr>
        <p:spPr>
          <a:xfrm>
            <a:off x="7805589" y="3273006"/>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73274071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3672">
          <p15:clr>
            <a:srgbClr val="FBAE40"/>
          </p15:clr>
        </p15:guide>
        <p15:guide id="4" pos="5664">
          <p15:clr>
            <a:srgbClr val="FBAE40"/>
          </p15:clr>
        </p15:guide>
        <p15:guide id="5" pos="1632">
          <p15:clr>
            <a:srgbClr val="FBAE40"/>
          </p15:clr>
        </p15:guide>
        <p15:guide id="6" orient="horz" pos="84">
          <p15:clr>
            <a:srgbClr val="FBAE40"/>
          </p15:clr>
        </p15:guide>
        <p15:guide id="7" orient="horz" pos="2940">
          <p15:clr>
            <a:srgbClr val="FBAE40"/>
          </p15:clr>
        </p15:guide>
        <p15:guide id="8" orient="horz" pos="147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for entire slide">
    <p:bg>
      <p:bgPr>
        <a:solidFill>
          <a:srgbClr val="0F2C5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64096"/>
          </a:xfrm>
          <a:prstGeom prst="rect">
            <a:avLst/>
          </a:prstGeom>
        </p:spPr>
        <p:txBody>
          <a:bodyPr/>
          <a:lstStyle>
            <a:lvl1pPr marL="0" indent="0">
              <a:buNone/>
              <a:defRPr/>
            </a:lvl1pPr>
          </a:lstStyle>
          <a:p>
            <a:r>
              <a:rPr lang="en-US" smtClean="0"/>
              <a:t>Click icon to add picture</a:t>
            </a:r>
            <a:endParaRPr lang="en-US" dirty="0"/>
          </a:p>
        </p:txBody>
      </p:sp>
    </p:spTree>
    <p:custDataLst>
      <p:tags r:id="rId1"/>
    </p:custDataLst>
    <p:extLst>
      <p:ext uri="{BB962C8B-B14F-4D97-AF65-F5344CB8AC3E}">
        <p14:creationId xmlns:p14="http://schemas.microsoft.com/office/powerpoint/2010/main" val="1402485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liner">
    <p:bg>
      <p:bgPr>
        <a:solidFill>
          <a:srgbClr val="0F2C5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95072" y="3133344"/>
            <a:ext cx="11789664" cy="609600"/>
          </a:xfrm>
          <a:prstGeom prst="rect">
            <a:avLst/>
          </a:prstGeom>
        </p:spPr>
        <p:txBody>
          <a:bodyPr/>
          <a:lstStyle>
            <a:lvl1pPr marL="0" indent="0" algn="ctr">
              <a:buNone/>
              <a:defRPr sz="3733" baseline="0">
                <a:solidFill>
                  <a:schemeClr val="bg1"/>
                </a:solidFill>
              </a:defRPr>
            </a:lvl1pPr>
            <a:lvl2pPr marL="609585" indent="0">
              <a:buNone/>
              <a:defRPr>
                <a:solidFill>
                  <a:schemeClr val="bg1"/>
                </a:solidFill>
              </a:defRPr>
            </a:lvl2pPr>
            <a:lvl3pPr marL="1219170" indent="0">
              <a:buNone/>
              <a:defRPr>
                <a:solidFill>
                  <a:schemeClr val="bg1"/>
                </a:solidFill>
              </a:defRPr>
            </a:lvl3pPr>
            <a:lvl4pPr marL="1828754" indent="0">
              <a:buNone/>
              <a:defRPr>
                <a:solidFill>
                  <a:schemeClr val="bg1"/>
                </a:solidFill>
              </a:defRPr>
            </a:lvl4pPr>
            <a:lvl5pPr marL="2438339" indent="0">
              <a:buNone/>
              <a:defRPr>
                <a:solidFill>
                  <a:schemeClr val="bg1"/>
                </a:solidFill>
              </a:defRPr>
            </a:lvl5pPr>
          </a:lstStyle>
          <a:p>
            <a:pPr lvl="0"/>
            <a:r>
              <a:rPr lang="en-US" dirty="0"/>
              <a:t>Click to edit Master text styles</a:t>
            </a:r>
          </a:p>
        </p:txBody>
      </p:sp>
      <p:sp>
        <p:nvSpPr>
          <p:cNvPr id="6" name="Content Placeholder 5"/>
          <p:cNvSpPr>
            <a:spLocks noGrp="1"/>
          </p:cNvSpPr>
          <p:nvPr>
            <p:ph sz="quarter" idx="11" hasCustomPrompt="1"/>
          </p:nvPr>
        </p:nvSpPr>
        <p:spPr>
          <a:xfrm>
            <a:off x="219456" y="6352032"/>
            <a:ext cx="11460480" cy="365760"/>
          </a:xfrm>
          <a:prstGeom prst="rect">
            <a:avLst/>
          </a:prstGeom>
        </p:spPr>
        <p:txBody>
          <a:bodyPr/>
          <a:lstStyle>
            <a:lvl1pPr marL="0" indent="0">
              <a:buNone/>
              <a:defRPr sz="160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3227827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p:bg>
      <p:bgPr>
        <a:solidFill>
          <a:srgbClr val="0F2C5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95072" y="1389888"/>
            <a:ext cx="11789664" cy="4084320"/>
          </a:xfrm>
          <a:prstGeom prst="rect">
            <a:avLst/>
          </a:prstGeom>
        </p:spPr>
        <p:txBody>
          <a:bodyPr/>
          <a:lstStyle>
            <a:lvl1pPr marL="0" indent="0" algn="ctr">
              <a:buNone/>
              <a:defRPr sz="2667"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THIS SLIDE IS FOR NOTICE ONLY</a:t>
            </a:r>
          </a:p>
          <a:p>
            <a:pPr lvl="0"/>
            <a:r>
              <a:rPr lang="en-US" dirty="0"/>
              <a:t>And is not intended to be used in a presentation</a:t>
            </a:r>
          </a:p>
          <a:p>
            <a:pPr lvl="0"/>
            <a:r>
              <a:rPr lang="en-US" dirty="0"/>
              <a:t>This PowerPoint Template was developed by</a:t>
            </a:r>
          </a:p>
          <a:p>
            <a:pPr lvl="0"/>
            <a:r>
              <a:rPr lang="en-US" dirty="0"/>
              <a:t>Instructional Design Team</a:t>
            </a:r>
          </a:p>
          <a:p>
            <a:pPr lvl="0"/>
            <a:r>
              <a:rPr lang="en-US" dirty="0"/>
              <a:t>UTHealth-School of Public Health</a:t>
            </a:r>
          </a:p>
          <a:p>
            <a:pPr lvl="0"/>
            <a:endParaRPr lang="en-US" dirty="0"/>
          </a:p>
          <a:p>
            <a:pPr lvl="0"/>
            <a:r>
              <a:rPr lang="en-US" dirty="0"/>
              <a:t>Last modified: September 3, 2019</a:t>
            </a:r>
          </a:p>
        </p:txBody>
      </p:sp>
    </p:spTree>
    <p:custDataLst>
      <p:tags r:id="rId1"/>
    </p:custDataLst>
    <p:extLst>
      <p:ext uri="{BB962C8B-B14F-4D97-AF65-F5344CB8AC3E}">
        <p14:creationId xmlns:p14="http://schemas.microsoft.com/office/powerpoint/2010/main" val="20955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1">
    <p:bg>
      <p:bgPr>
        <a:solidFill>
          <a:srgbClr val="0F2C52"/>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61951" y="2610699"/>
            <a:ext cx="9365827" cy="1468439"/>
          </a:xfrm>
          <a:prstGeom prst="rect">
            <a:avLst/>
          </a:prstGeom>
          <a:noFill/>
          <a:ln>
            <a:miter lim="800000"/>
            <a:headEnd/>
            <a:tailEnd/>
          </a:ln>
        </p:spPr>
        <p:txBody>
          <a:bodyPr lIns="91418" tIns="45710" rIns="91418" bIns="45710" anchor="b">
            <a:normAutofit/>
          </a:bodyPr>
          <a:lstStyle>
            <a:lvl1pPr>
              <a:defRPr sz="3733">
                <a:solidFill>
                  <a:srgbClr val="FFFFFF"/>
                </a:solidFill>
                <a:latin typeface="Arial" panose="020B0604020202020204" pitchFamily="34" charset="0"/>
                <a:cs typeface="Arial" panose="020B0604020202020204" pitchFamily="34" charset="0"/>
              </a:defRPr>
            </a:lvl1pPr>
          </a:lstStyle>
          <a:p>
            <a:r>
              <a:rPr lang="en-US" dirty="0"/>
              <a:t>Click to add section title</a:t>
            </a:r>
          </a:p>
        </p:txBody>
      </p:sp>
      <p:sp>
        <p:nvSpPr>
          <p:cNvPr id="6" name="Faculty Name"/>
          <p:cNvSpPr>
            <a:spLocks noGrp="1" noChangeArrowheads="1"/>
          </p:cNvSpPr>
          <p:nvPr>
            <p:ph type="subTitle" idx="1" hasCustomPrompt="1"/>
            <p:custDataLst>
              <p:tags r:id="rId3"/>
            </p:custDataLst>
          </p:nvPr>
        </p:nvSpPr>
        <p:spPr bwMode="auto">
          <a:xfrm>
            <a:off x="361951" y="4383617"/>
            <a:ext cx="9365827" cy="1427904"/>
          </a:xfrm>
          <a:prstGeom prst="rect">
            <a:avLst/>
          </a:prstGeom>
          <a:noFill/>
          <a:ln>
            <a:noFill/>
            <a:miter lim="800000"/>
            <a:headEnd/>
            <a:tailEnd/>
          </a:ln>
        </p:spPr>
        <p:txBody>
          <a:bodyPr lIns="91429" tIns="45715" rIns="91429" bIns="45715">
            <a:normAutofit/>
          </a:bodyPr>
          <a:lstStyle>
            <a:lvl1pPr marL="0" indent="0" algn="l">
              <a:spcBef>
                <a:spcPct val="0"/>
              </a:spcBef>
              <a:buFont typeface="Wingdings" pitchFamily="-84" charset="2"/>
              <a:buNone/>
              <a:defRPr sz="3200" baseline="0">
                <a:solidFill>
                  <a:srgbClr val="FFFFFF"/>
                </a:solidFill>
                <a:latin typeface="Arial" panose="020B0604020202020204" pitchFamily="34" charset="0"/>
                <a:cs typeface="Arial" panose="020B0604020202020204" pitchFamily="34" charset="0"/>
              </a:defRPr>
            </a:lvl1pPr>
          </a:lstStyle>
          <a:p>
            <a:r>
              <a:rPr lang="en-US" dirty="0"/>
              <a:t>Click to add section number</a:t>
            </a:r>
          </a:p>
        </p:txBody>
      </p:sp>
      <p:sp>
        <p:nvSpPr>
          <p:cNvPr id="3" name="Text Placeholder 1"/>
          <p:cNvSpPr>
            <a:spLocks noGrp="1"/>
          </p:cNvSpPr>
          <p:nvPr>
            <p:ph type="body" sz="quarter" idx="12" hasCustomPrompt="1"/>
          </p:nvPr>
        </p:nvSpPr>
        <p:spPr>
          <a:xfrm>
            <a:off x="361951" y="6212417"/>
            <a:ext cx="8424333" cy="528320"/>
          </a:xfrm>
          <a:ln>
            <a:noFill/>
          </a:ln>
        </p:spPr>
        <p:txBody>
          <a:bodyPr anchor="b">
            <a:noAutofit/>
          </a:bodyPr>
          <a:lstStyle>
            <a:lvl1pPr marL="0" indent="0">
              <a:buNone/>
              <a:defRPr sz="1867" i="1" baseline="0">
                <a:solidFill>
                  <a:schemeClr val="bg1"/>
                </a:solidFill>
                <a:latin typeface="Arial" panose="020B0604020202020204" pitchFamily="34" charset="0"/>
                <a:cs typeface="Arial" panose="020B0604020202020204" pitchFamily="34" charset="0"/>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Click to add credits for others who contributed to this presentation</a:t>
            </a:r>
          </a:p>
        </p:txBody>
      </p:sp>
      <p:cxnSp>
        <p:nvCxnSpPr>
          <p:cNvPr id="9" name="Straight Connector 1"/>
          <p:cNvCxnSpPr>
            <a:cxnSpLocks noChangeShapeType="1"/>
          </p:cNvCxnSpPr>
          <p:nvPr/>
        </p:nvCxnSpPr>
        <p:spPr bwMode="auto">
          <a:xfrm>
            <a:off x="336551" y="4220633"/>
            <a:ext cx="8753263" cy="0"/>
          </a:xfrm>
          <a:prstGeom prst="line">
            <a:avLst/>
          </a:prstGeom>
          <a:noFill/>
          <a:ln w="9525">
            <a:solidFill>
              <a:srgbClr val="FFFFFF"/>
            </a:solidFill>
            <a:round/>
            <a:headEnd type="none" w="sm" len="sm"/>
            <a:tailEnd type="none" w="sm" len="sm"/>
          </a:ln>
        </p:spPr>
      </p:cxnSp>
      <p:pic>
        <p:nvPicPr>
          <p:cNvPr id="13" name="Picture 1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3936" y="252289"/>
            <a:ext cx="1749904" cy="1224299"/>
          </a:xfrm>
          <a:prstGeom prst="rect">
            <a:avLst/>
          </a:prstGeom>
          <a:noFill/>
        </p:spPr>
      </p:pic>
    </p:spTree>
    <p:custDataLst>
      <p:tags r:id="rId1"/>
    </p:custDataLst>
    <p:extLst>
      <p:ext uri="{BB962C8B-B14F-4D97-AF65-F5344CB8AC3E}">
        <p14:creationId xmlns:p14="http://schemas.microsoft.com/office/powerpoint/2010/main" val="28233651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2">
    <p:bg>
      <p:bgPr>
        <a:solidFill>
          <a:srgbClr val="0F2C5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42243" y="4344670"/>
            <a:ext cx="6515100" cy="1724236"/>
          </a:xfrm>
        </p:spPr>
        <p:txBody>
          <a:bodyPr anchor="t">
            <a:normAutofit/>
          </a:bodyPr>
          <a:lstStyle>
            <a:lvl1pPr>
              <a:defRPr sz="3200">
                <a:solidFill>
                  <a:srgbClr val="FFFFFF"/>
                </a:solidFill>
              </a:defRPr>
            </a:lvl1pPr>
          </a:lstStyle>
          <a:p>
            <a:r>
              <a:rPr lang="en-US" dirty="0"/>
              <a:t>Click to add section title</a:t>
            </a:r>
          </a:p>
        </p:txBody>
      </p:sp>
      <p:sp>
        <p:nvSpPr>
          <p:cNvPr id="6" name="Rectangle 5"/>
          <p:cNvSpPr/>
          <p:nvPr/>
        </p:nvSpPr>
        <p:spPr>
          <a:xfrm>
            <a:off x="130955" y="6198527"/>
            <a:ext cx="11952672" cy="492443"/>
          </a:xfrm>
          <a:prstGeom prst="rect">
            <a:avLst/>
          </a:prstGeom>
        </p:spPr>
        <p:txBody>
          <a:bodyPr wrap="square" lIns="0" tIns="0" rIns="0" bIns="0">
            <a:spAutoFit/>
          </a:bodyPr>
          <a:lstStyle/>
          <a:p>
            <a:pPr algn="ctr"/>
            <a:r>
              <a:rPr lang="en-US" sz="1600" kern="1200" dirty="0">
                <a:solidFill>
                  <a:schemeClr val="bg1"/>
                </a:solidFill>
                <a:latin typeface="Calibri" charset="0"/>
                <a:ea typeface="ＭＳ Ｐゴシック" pitchFamily="-1" charset="-128"/>
                <a:cs typeface="Calibri Light"/>
              </a:rPr>
              <a:t>The material in this video is subject to the copyright of the owners of the material and is being provided for educational purposes</a:t>
            </a:r>
            <a:r>
              <a:rPr lang="en-US" sz="1600" kern="1200" baseline="0" dirty="0">
                <a:solidFill>
                  <a:schemeClr val="bg1"/>
                </a:solidFill>
                <a:latin typeface="Calibri" charset="0"/>
                <a:ea typeface="ＭＳ Ｐゴシック" pitchFamily="-1" charset="-128"/>
                <a:cs typeface="Calibri Light"/>
              </a:rPr>
              <a:t> </a:t>
            </a:r>
            <a:r>
              <a:rPr lang="en-US" sz="1600" kern="1200" dirty="0">
                <a:solidFill>
                  <a:schemeClr val="bg1"/>
                </a:solidFill>
                <a:latin typeface="Calibri" charset="0"/>
                <a:ea typeface="ＭＳ Ｐゴシック" pitchFamily="-1" charset="-128"/>
                <a:cs typeface="Calibri Light"/>
              </a:rPr>
              <a:t>under</a:t>
            </a:r>
            <a:br>
              <a:rPr lang="en-US" sz="1600" kern="1200" dirty="0">
                <a:solidFill>
                  <a:schemeClr val="bg1"/>
                </a:solidFill>
                <a:latin typeface="Calibri" charset="0"/>
                <a:ea typeface="ＭＳ Ｐゴシック" pitchFamily="-1" charset="-128"/>
                <a:cs typeface="Calibri Light"/>
              </a:rPr>
            </a:br>
            <a:r>
              <a:rPr lang="en-US" sz="1600" kern="1200" dirty="0">
                <a:solidFill>
                  <a:schemeClr val="bg1"/>
                </a:solidFill>
                <a:latin typeface="Calibri" charset="0"/>
                <a:ea typeface="ＭＳ Ｐゴシック" pitchFamily="-1" charset="-128"/>
                <a:cs typeface="Calibri Light"/>
              </a:rPr>
              <a:t>rules of fair use for registered students in this course only. No additional copies of the copyrighted work may be made or distributed.</a:t>
            </a:r>
            <a:endParaRPr lang="en-US" sz="1600" dirty="0">
              <a:solidFill>
                <a:schemeClr val="bg1"/>
              </a:solidFill>
              <a:latin typeface="Calibri" charset="0"/>
              <a:cs typeface="Calibri Light"/>
            </a:endParaRPr>
          </a:p>
        </p:txBody>
      </p:sp>
      <p:cxnSp>
        <p:nvCxnSpPr>
          <p:cNvPr id="10" name="Straight Connector 1"/>
          <p:cNvCxnSpPr>
            <a:cxnSpLocks noChangeShapeType="1"/>
          </p:cNvCxnSpPr>
          <p:nvPr/>
        </p:nvCxnSpPr>
        <p:spPr bwMode="auto">
          <a:xfrm>
            <a:off x="342243" y="4220634"/>
            <a:ext cx="6546851" cy="2117"/>
          </a:xfrm>
          <a:prstGeom prst="line">
            <a:avLst/>
          </a:prstGeom>
          <a:noFill/>
          <a:ln w="9525">
            <a:solidFill>
              <a:srgbClr val="FFFFFF"/>
            </a:solidFill>
            <a:round/>
            <a:headEnd type="none" w="sm" len="sm"/>
            <a:tailEnd type="none" w="sm" len="sm"/>
          </a:ln>
        </p:spPr>
      </p:cxn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3936" y="252289"/>
            <a:ext cx="1749904" cy="1224299"/>
          </a:xfrm>
          <a:prstGeom prst="rect">
            <a:avLst/>
          </a:prstGeom>
          <a:noFill/>
        </p:spPr>
      </p:pic>
    </p:spTree>
    <p:custDataLst>
      <p:tags r:id="rId1"/>
    </p:custDataLst>
    <p:extLst>
      <p:ext uri="{BB962C8B-B14F-4D97-AF65-F5344CB8AC3E}">
        <p14:creationId xmlns:p14="http://schemas.microsoft.com/office/powerpoint/2010/main" val="26969571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ormal">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Arial" panose="020B0604020202020204" pitchFamily="34" charset="0"/>
                <a:cs typeface="Arial" panose="020B0604020202020204" pitchFamily="34" charset="0"/>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7849216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ormal with table 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6" name="Text Placeholder 1"/>
          <p:cNvSpPr>
            <a:spLocks noGrp="1"/>
          </p:cNvSpPr>
          <p:nvPr>
            <p:ph type="body" sz="quarter" idx="14" hasCustomPrompt="1"/>
          </p:nvPr>
        </p:nvSpPr>
        <p:spPr>
          <a:xfrm>
            <a:off x="198967" y="1437641"/>
            <a:ext cx="11811000" cy="512233"/>
          </a:xfrm>
          <a:ln>
            <a:noFill/>
          </a:ln>
        </p:spPr>
        <p:txBody>
          <a:bodyPr/>
          <a:lstStyle>
            <a:lvl1pPr marL="0" indent="0" algn="ctr">
              <a:buNone/>
              <a:defRPr baseline="0"/>
            </a:lvl1pPr>
          </a:lstStyle>
          <a:p>
            <a:pPr lvl="0"/>
            <a:r>
              <a:rPr lang="en-US" dirty="0"/>
              <a:t>Click to add table title</a:t>
            </a:r>
          </a:p>
        </p:txBody>
      </p:sp>
      <p:sp>
        <p:nvSpPr>
          <p:cNvPr id="3" name="Content Placeholder 1"/>
          <p:cNvSpPr>
            <a:spLocks noGrp="1"/>
          </p:cNvSpPr>
          <p:nvPr>
            <p:ph idx="1" hasCustomPrompt="1"/>
          </p:nvPr>
        </p:nvSpPr>
        <p:spPr>
          <a:xfrm>
            <a:off x="199085" y="2060028"/>
            <a:ext cx="11810881" cy="4066136"/>
          </a:xfrm>
        </p:spPr>
        <p:txBody>
          <a:bodyPr/>
          <a:lstStyle>
            <a:lvl1pPr marL="385224" indent="-385224">
              <a:buClr>
                <a:srgbClr val="BD4F19"/>
              </a:buClr>
              <a:buFont typeface="Arial" panose="020B0604020202020204" pitchFamily="34" charset="0"/>
              <a:buChar char="►"/>
              <a:defRPr baseline="0"/>
            </a:lvl1pPr>
            <a:lvl2pPr marL="757748" indent="-378875">
              <a:buClr>
                <a:srgbClr val="BD4F19"/>
              </a:buClr>
              <a:buFont typeface="Arial" panose="020B0604020202020204" pitchFamily="34" charset="0"/>
              <a:buChar char="►"/>
              <a:defRPr/>
            </a:lvl2pPr>
            <a:lvl3pPr marL="1077357" indent="-313259">
              <a:buClr>
                <a:srgbClr val="BD4F19"/>
              </a:buClr>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9736546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rmal w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FFFFFF"/>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53131089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tacked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5863049"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3" hasCustomPrompt="1"/>
          </p:nvPr>
        </p:nvSpPr>
        <p:spPr>
          <a:xfrm>
            <a:off x="6146916" y="1600202"/>
            <a:ext cx="5863049"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4872321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ags" Target="../tags/tag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p:custDataLst>
              <p:tags r:id="rId29"/>
            </p:custDataLst>
          </p:nvPr>
        </p:nvSpPr>
        <p:spPr bwMode="auto">
          <a:xfrm>
            <a:off x="0" y="0"/>
            <a:ext cx="12192000" cy="1286933"/>
          </a:xfrm>
          <a:prstGeom prst="rect">
            <a:avLst/>
          </a:prstGeom>
          <a:solidFill>
            <a:srgbClr val="0F2C52"/>
          </a:solidFill>
          <a:ln w="9525">
            <a:noFill/>
            <a:round/>
            <a:headEnd type="none" w="sm" len="sm"/>
            <a:tailEnd type="none" w="sm" len="sm"/>
          </a:ln>
        </p:spPr>
        <p:txBody>
          <a:bodyPr>
            <a:prstTxWarp prst="textNoShape">
              <a:avLst/>
            </a:prstTxWarp>
          </a:bodyPr>
          <a:lstStyle/>
          <a:p>
            <a:pPr>
              <a:defRPr/>
            </a:pPr>
            <a:endParaRPr lang="en-US" sz="2400" dirty="0">
              <a:latin typeface="Bookman Old Style" pitchFamily="-84" charset="0"/>
              <a:ea typeface="ＭＳ Ｐゴシック" pitchFamily="-84" charset="-128"/>
              <a:cs typeface="ＭＳ Ｐゴシック" pitchFamily="-84" charset="-128"/>
            </a:endParaRPr>
          </a:p>
        </p:txBody>
      </p:sp>
      <p:sp>
        <p:nvSpPr>
          <p:cNvPr id="2" name="Title Placeholder 1"/>
          <p:cNvSpPr>
            <a:spLocks noGrp="1"/>
          </p:cNvSpPr>
          <p:nvPr>
            <p:ph type="title"/>
          </p:nvPr>
        </p:nvSpPr>
        <p:spPr>
          <a:xfrm>
            <a:off x="199085" y="71967"/>
            <a:ext cx="11810881" cy="1143000"/>
          </a:xfrm>
          <a:prstGeom prst="rect">
            <a:avLst/>
          </a:prstGeom>
          <a:ln>
            <a:noFill/>
          </a:ln>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9085" y="1600201"/>
            <a:ext cx="11810881" cy="4525963"/>
          </a:xfrm>
          <a:prstGeom prst="rect">
            <a:avLst/>
          </a:prstGeom>
          <a:ln>
            <a:noFill/>
          </a:ln>
        </p:spPr>
        <p:txBody>
          <a:bodyPr vert="horz" lIns="91440" tIns="45720" rIns="91440" bIns="45720" rtlCol="0">
            <a:normAutofit/>
          </a:bodyPr>
          <a:lstStyle/>
          <a:p>
            <a:pPr lvl="0"/>
            <a:r>
              <a:rPr lang="en-US" dirty="0"/>
              <a:t>Click to add first-level bullet</a:t>
            </a:r>
          </a:p>
          <a:p>
            <a:pPr lvl="1"/>
            <a:r>
              <a:rPr lang="en-US" dirty="0"/>
              <a:t>Second level</a:t>
            </a:r>
          </a:p>
          <a:p>
            <a:pPr lvl="2"/>
            <a:r>
              <a:rPr lang="en-US" dirty="0"/>
              <a:t>Third level</a:t>
            </a:r>
          </a:p>
        </p:txBody>
      </p:sp>
      <p:sp>
        <p:nvSpPr>
          <p:cNvPr id="6" name="Slide Number Placeholder 5"/>
          <p:cNvSpPr txBox="1">
            <a:spLocks/>
          </p:cNvSpPr>
          <p:nvPr/>
        </p:nvSpPr>
        <p:spPr>
          <a:xfrm>
            <a:off x="11270828" y="6387042"/>
            <a:ext cx="739137" cy="365125"/>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609585"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custDataLst>
      <p:tags r:id="rId28"/>
    </p:custDataLst>
    <p:extLst>
      <p:ext uri="{BB962C8B-B14F-4D97-AF65-F5344CB8AC3E}">
        <p14:creationId xmlns:p14="http://schemas.microsoft.com/office/powerpoint/2010/main" val="29959849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Lst>
  <p:timing>
    <p:tnLst>
      <p:par>
        <p:cTn id="1" dur="indefinite" restart="never" nodeType="tmRoot"/>
      </p:par>
    </p:tnLst>
  </p:timing>
  <p:txStyles>
    <p:titleStyle>
      <a:lvl1pPr algn="l" defTabSz="609585" rtl="0" eaLnBrk="1" latinLnBrk="0" hangingPunct="1">
        <a:spcBef>
          <a:spcPct val="0"/>
        </a:spcBef>
        <a:buNone/>
        <a:defRPr sz="3733" kern="1200">
          <a:solidFill>
            <a:schemeClr val="bg1"/>
          </a:solidFill>
          <a:latin typeface="Arial" panose="020B0604020202020204" pitchFamily="34" charset="0"/>
          <a:ea typeface="+mj-ea"/>
          <a:cs typeface="Arial" panose="020B0604020202020204" pitchFamily="34" charset="0"/>
        </a:defRPr>
      </a:lvl1pPr>
    </p:titleStyle>
    <p:bodyStyle>
      <a:lvl1pPr marL="385224" indent="-385224" algn="l" defTabSz="609585" rtl="0" eaLnBrk="1" latinLnBrk="0" hangingPunct="1">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Arial" panose="020B0604020202020204" pitchFamily="34" charset="0"/>
          <a:ea typeface="+mn-ea"/>
          <a:cs typeface="Arial" panose="020B0604020202020204" pitchFamily="34" charset="0"/>
        </a:defRPr>
      </a:lvl1pPr>
      <a:lvl2pPr marL="755885" indent="-378875" algn="l" defTabSz="609585" rtl="0" eaLnBrk="1" latinLnBrk="0" hangingPunct="1">
        <a:spcBef>
          <a:spcPts val="0"/>
        </a:spcBef>
        <a:buClr>
          <a:srgbClr val="BF5700"/>
        </a:buClr>
        <a:buSzPct val="80000"/>
        <a:buFont typeface="Arial" panose="020B0604020202020204" pitchFamily="34" charset="0"/>
        <a:buChar char="►"/>
        <a:defRPr sz="2667" kern="1200">
          <a:solidFill>
            <a:schemeClr val="tx1"/>
          </a:solidFill>
          <a:latin typeface="Arial" panose="020B0604020202020204" pitchFamily="34" charset="0"/>
          <a:ea typeface="+mn-ea"/>
          <a:cs typeface="Arial" panose="020B0604020202020204" pitchFamily="34" charset="0"/>
        </a:defRPr>
      </a:lvl2pPr>
      <a:lvl3pPr marL="755885" indent="316984" algn="l" defTabSz="609585" rtl="0" eaLnBrk="1" latinLnBrk="0" hangingPunct="1">
        <a:spcBef>
          <a:spcPts val="0"/>
        </a:spcBef>
        <a:buClr>
          <a:srgbClr val="BF5700"/>
        </a:buClr>
        <a:buFont typeface="Arial" panose="020B0604020202020204" pitchFamily="34" charset="0"/>
        <a:buChar char="●"/>
        <a:defRPr sz="2667" kern="1200">
          <a:solidFill>
            <a:schemeClr val="tx1"/>
          </a:solidFill>
          <a:latin typeface="Arial" panose="020B0604020202020204" pitchFamily="34" charset="0"/>
          <a:ea typeface="+mn-ea"/>
          <a:cs typeface="Arial" panose="020B0604020202020204" pitchFamily="34" charset="0"/>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80">
          <p15:clr>
            <a:srgbClr val="F26B43"/>
          </p15:clr>
        </p15:guide>
        <p15:guide id="5" orient="horz" pos="2892">
          <p15:clr>
            <a:srgbClr val="F26B43"/>
          </p15:clr>
        </p15:guide>
        <p15:guide id="8" pos="96">
          <p15:clr>
            <a:srgbClr val="F26B43"/>
          </p15:clr>
        </p15:guide>
        <p15:guide id="9" pos="5664">
          <p15:clr>
            <a:srgbClr val="F26B43"/>
          </p15:clr>
        </p15:guide>
        <p15:guide id="10" orient="horz" pos="1620">
          <p15:clr>
            <a:srgbClr val="F26B43"/>
          </p15:clr>
        </p15:guide>
        <p15:guide id="11" orient="horz" pos="2556">
          <p15:clr>
            <a:srgbClr val="F26B43"/>
          </p15:clr>
        </p15:guide>
        <p15:guide id="12" orient="horz" pos="31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17475" y="72000"/>
            <a:ext cx="2922084" cy="1657563"/>
          </a:xfrm>
          <a:prstGeom prst="rect">
            <a:avLst/>
          </a:prstGeom>
        </p:spPr>
        <p:txBody>
          <a:bodyPr vert="horz" lIns="91440" tIns="45720" rIns="91440" bIns="45720" rtlCol="0" anchor="t">
            <a:noAutofit/>
          </a:bodyPr>
          <a:lstStyle/>
          <a:p>
            <a:r>
              <a:rPr lang="en-US" dirty="0"/>
              <a:t>Click to add title</a:t>
            </a:r>
          </a:p>
        </p:txBody>
      </p:sp>
      <p:sp>
        <p:nvSpPr>
          <p:cNvPr id="7" name="Rectangle 6"/>
          <p:cNvSpPr>
            <a:spLocks noChangeArrowheads="1"/>
          </p:cNvSpPr>
          <p:nvPr/>
        </p:nvSpPr>
        <p:spPr bwMode="auto">
          <a:xfrm>
            <a:off x="1" y="0"/>
            <a:ext cx="3361268" cy="6858000"/>
          </a:xfrm>
          <a:prstGeom prst="rect">
            <a:avLst/>
          </a:prstGeom>
          <a:solidFill>
            <a:srgbClr val="0F2C52"/>
          </a:solidFill>
          <a:ln w="9525">
            <a:noFill/>
            <a:round/>
            <a:headEnd type="none" w="sm" len="sm"/>
            <a:tailEnd type="none" w="sm" len="sm"/>
          </a:ln>
        </p:spPr>
        <p:txBody>
          <a:bodyPr>
            <a:prstTxWarp prst="textNoShape">
              <a:avLst/>
            </a:prstTxWarp>
          </a:bodyPr>
          <a:lstStyle/>
          <a:p>
            <a:pPr>
              <a:defRPr/>
            </a:pPr>
            <a:endParaRPr lang="en-US" sz="2400" dirty="0">
              <a:latin typeface="Bookman Old Style" pitchFamily="-84" charset="0"/>
              <a:ea typeface="ＭＳ Ｐゴシック" pitchFamily="-84" charset="-128"/>
              <a:cs typeface="ＭＳ Ｐゴシック" pitchFamily="-84" charset="-128"/>
            </a:endParaRPr>
          </a:p>
        </p:txBody>
      </p:sp>
      <p:sp>
        <p:nvSpPr>
          <p:cNvPr id="9" name="Slide Number Placeholder 1"/>
          <p:cNvSpPr txBox="1">
            <a:spLocks/>
          </p:cNvSpPr>
          <p:nvPr/>
        </p:nvSpPr>
        <p:spPr>
          <a:xfrm>
            <a:off x="11270828" y="6387042"/>
            <a:ext cx="739137" cy="365125"/>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609585"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custDataLst>
      <p:tags r:id="rId14"/>
    </p:custDataLst>
    <p:extLst>
      <p:ext uri="{BB962C8B-B14F-4D97-AF65-F5344CB8AC3E}">
        <p14:creationId xmlns:p14="http://schemas.microsoft.com/office/powerpoint/2010/main" val="384147334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609585" rtl="0" eaLnBrk="1" latinLnBrk="0" hangingPunct="1">
        <a:spcBef>
          <a:spcPct val="0"/>
        </a:spcBef>
        <a:buNone/>
        <a:defRPr sz="3200" kern="1200">
          <a:solidFill>
            <a:srgbClr val="FFFFFF"/>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image" Target="../media/image140.png"/><Relationship Id="rId5" Type="http://schemas.openxmlformats.org/officeDocument/2006/relationships/image" Target="../media/image1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4.xml"/><Relationship Id="rId5" Type="http://schemas.openxmlformats.org/officeDocument/2006/relationships/image" Target="../media/image19.emf"/><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4.xml"/><Relationship Id="rId5" Type="http://schemas.openxmlformats.org/officeDocument/2006/relationships/image" Target="../media/image21.jpeg"/><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4.xml"/><Relationship Id="rId5" Type="http://schemas.openxmlformats.org/officeDocument/2006/relationships/image" Target="../media/image13.jpeg"/><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4.xml"/><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6.xml"/><Relationship Id="rId1" Type="http://schemas.openxmlformats.org/officeDocument/2006/relationships/slideLayout" Target="../slideLayouts/slideLayout24.xml"/><Relationship Id="rId5" Type="http://schemas.openxmlformats.org/officeDocument/2006/relationships/image" Target="../media/image32.png"/><Relationship Id="rId4" Type="http://schemas.openxmlformats.org/officeDocument/2006/relationships/image" Target="../media/image13.jpeg"/></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7.xml"/><Relationship Id="rId1" Type="http://schemas.openxmlformats.org/officeDocument/2006/relationships/slideLayout" Target="../slideLayouts/slideLayout24.xml"/><Relationship Id="rId5" Type="http://schemas.openxmlformats.org/officeDocument/2006/relationships/image" Target="../media/image25.emf"/><Relationship Id="rId4" Type="http://schemas.openxmlformats.org/officeDocument/2006/relationships/image" Target="../media/image13.jpe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4.xml"/><Relationship Id="rId5" Type="http://schemas.openxmlformats.org/officeDocument/2006/relationships/image" Target="../media/image13.jpeg"/><Relationship Id="rId4" Type="http://schemas.openxmlformats.org/officeDocument/2006/relationships/image" Target="../media/image26.emf"/></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9.xml"/><Relationship Id="rId1" Type="http://schemas.openxmlformats.org/officeDocument/2006/relationships/slideLayout" Target="../slideLayouts/slideLayout24.xml"/><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I53Ji4lXoyg" TargetMode="External"/><Relationship Id="rId7" Type="http://schemas.openxmlformats.org/officeDocument/2006/relationships/hyperlink" Target="https://www.youtube.com/watch?v=ime8BaLLXxw" TargetMode="External"/><Relationship Id="rId2" Type="http://schemas.openxmlformats.org/officeDocument/2006/relationships/notesSlide" Target="../notesSlides/notesSlide33.xml"/><Relationship Id="rId1" Type="http://schemas.openxmlformats.org/officeDocument/2006/relationships/slideLayout" Target="../slideLayouts/slideLayout24.xml"/><Relationship Id="rId6" Type="http://schemas.openxmlformats.org/officeDocument/2006/relationships/hyperlink" Target="https://www.youtube.com/watch?v=9XZR32zElZ8" TargetMode="External"/><Relationship Id="rId5" Type="http://schemas.openxmlformats.org/officeDocument/2006/relationships/hyperlink" Target="https://www.youtube.com/watch?v=W1uympJV7Ko" TargetMode="External"/><Relationship Id="rId4" Type="http://schemas.openxmlformats.org/officeDocument/2006/relationships/hyperlink" Target="https://www.youtube.com/watch?v=zw8UvYdI8y8"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4.xml"/><Relationship Id="rId5" Type="http://schemas.openxmlformats.org/officeDocument/2006/relationships/image" Target="../media/image5.png"/><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9 B – Survival Analysis </a:t>
            </a:r>
            <a:br>
              <a:rPr lang="en-US" dirty="0" smtClean="0"/>
            </a:br>
            <a:r>
              <a:rPr lang="en-US" dirty="0" smtClean="0"/>
              <a:t>Using an example dataset</a:t>
            </a:r>
            <a:endParaRPr lang="en-US" dirty="0"/>
          </a:p>
        </p:txBody>
      </p:sp>
      <p:sp>
        <p:nvSpPr>
          <p:cNvPr id="3" name="Subtitle 2"/>
          <p:cNvSpPr>
            <a:spLocks noGrp="1"/>
          </p:cNvSpPr>
          <p:nvPr>
            <p:ph type="subTitle" idx="1"/>
          </p:nvPr>
        </p:nvSpPr>
        <p:spPr/>
        <p:txBody>
          <a:bodyPr>
            <a:normAutofit/>
          </a:bodyPr>
          <a:lstStyle/>
          <a:p>
            <a:r>
              <a:rPr lang="en-US" dirty="0"/>
              <a:t>PHW 2710 L </a:t>
            </a:r>
          </a:p>
          <a:p>
            <a:r>
              <a:rPr lang="en-US" dirty="0"/>
              <a:t>Epidemiology III</a:t>
            </a:r>
          </a:p>
          <a:p>
            <a:r>
              <a:rPr lang="en-US" dirty="0" smtClean="0"/>
              <a:t>Miryoung Lee</a:t>
            </a:r>
            <a:endParaRPr lang="en-US" dirty="0"/>
          </a:p>
          <a:p>
            <a:endParaRPr lang="en-US" dirty="0"/>
          </a:p>
        </p:txBody>
      </p:sp>
      <p:pic>
        <p:nvPicPr>
          <p:cNvPr id="5" name="Picture Placeholder 4"/>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9948" r="29948"/>
          <a:stretch>
            <a:fillRect/>
          </a:stretch>
        </p:blipFill>
        <p:spPr/>
      </p:pic>
    </p:spTree>
    <p:extLst>
      <p:ext uri="{BB962C8B-B14F-4D97-AF65-F5344CB8AC3E}">
        <p14:creationId xmlns:p14="http://schemas.microsoft.com/office/powerpoint/2010/main" val="3477744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Log-rank Test</a:t>
            </a:r>
            <a:endParaRPr lang="en-US" dirty="0"/>
          </a:p>
        </p:txBody>
      </p:sp>
      <p:sp>
        <p:nvSpPr>
          <p:cNvPr id="5" name="Content Placeholder 4"/>
          <p:cNvSpPr>
            <a:spLocks noGrp="1"/>
          </p:cNvSpPr>
          <p:nvPr>
            <p:ph idx="1"/>
          </p:nvPr>
        </p:nvSpPr>
        <p:spPr>
          <a:xfrm>
            <a:off x="199085" y="1405756"/>
            <a:ext cx="11810881" cy="4525963"/>
          </a:xfrm>
        </p:spPr>
        <p:txBody>
          <a:bodyPr>
            <a:normAutofit fontScale="77500" lnSpcReduction="20000"/>
          </a:bodyPr>
          <a:lstStyle/>
          <a:p>
            <a:pPr>
              <a:lnSpc>
                <a:spcPct val="120000"/>
              </a:lnSpc>
              <a:spcBef>
                <a:spcPts val="600"/>
              </a:spcBef>
            </a:pPr>
            <a:r>
              <a:rPr lang="en-US" dirty="0" smtClean="0"/>
              <a:t>Mantel-Cox test (aka)</a:t>
            </a:r>
          </a:p>
          <a:p>
            <a:pPr>
              <a:lnSpc>
                <a:spcPct val="120000"/>
              </a:lnSpc>
              <a:spcBef>
                <a:spcPts val="600"/>
              </a:spcBef>
            </a:pPr>
            <a:r>
              <a:rPr lang="en-US" dirty="0" smtClean="0"/>
              <a:t>Popular non-parametric test to compare the survival curves (event free) between groups</a:t>
            </a:r>
          </a:p>
          <a:p>
            <a:pPr>
              <a:lnSpc>
                <a:spcPct val="120000"/>
              </a:lnSpc>
              <a:spcBef>
                <a:spcPts val="600"/>
              </a:spcBef>
            </a:pPr>
            <a:r>
              <a:rPr lang="en-US" dirty="0" smtClean="0"/>
              <a:t>S(t) for each group, dependent of time, t</a:t>
            </a:r>
          </a:p>
          <a:p>
            <a:pPr>
              <a:lnSpc>
                <a:spcPct val="120000"/>
              </a:lnSpc>
              <a:spcBef>
                <a:spcPts val="600"/>
              </a:spcBef>
            </a:pPr>
            <a:r>
              <a:rPr lang="en-US" dirty="0" smtClean="0"/>
              <a:t>It </a:t>
            </a:r>
            <a:r>
              <a:rPr lang="en-US" dirty="0"/>
              <a:t>does not require us to know anything about the shape of the survival curve or the distribution of survival </a:t>
            </a:r>
            <a:r>
              <a:rPr lang="en-US" dirty="0" smtClean="0"/>
              <a:t>times. </a:t>
            </a:r>
            <a:endParaRPr lang="en-US" dirty="0"/>
          </a:p>
          <a:p>
            <a:pPr marL="0" indent="0">
              <a:lnSpc>
                <a:spcPct val="120000"/>
              </a:lnSpc>
              <a:spcBef>
                <a:spcPts val="600"/>
              </a:spcBef>
              <a:buNone/>
            </a:pPr>
            <a:endParaRPr lang="en-US" dirty="0"/>
          </a:p>
          <a:p>
            <a:pPr>
              <a:lnSpc>
                <a:spcPct val="120000"/>
              </a:lnSpc>
              <a:spcBef>
                <a:spcPts val="600"/>
              </a:spcBef>
            </a:pPr>
            <a:r>
              <a:rPr lang="en-US" dirty="0"/>
              <a:t>Works with censored data </a:t>
            </a:r>
          </a:p>
          <a:p>
            <a:pPr>
              <a:lnSpc>
                <a:spcPct val="120000"/>
              </a:lnSpc>
              <a:spcBef>
                <a:spcPts val="600"/>
              </a:spcBef>
            </a:pPr>
            <a:r>
              <a:rPr lang="en-US" dirty="0"/>
              <a:t>Works with varying periods of follow-up</a:t>
            </a:r>
          </a:p>
          <a:p>
            <a:pPr>
              <a:lnSpc>
                <a:spcPct val="120000"/>
              </a:lnSpc>
              <a:spcBef>
                <a:spcPts val="600"/>
              </a:spcBef>
            </a:pPr>
            <a:r>
              <a:rPr lang="en-US" dirty="0"/>
              <a:t>Allows you to test </a:t>
            </a:r>
            <a:r>
              <a:rPr lang="en-US" dirty="0" smtClean="0"/>
              <a:t>the relationship </a:t>
            </a:r>
            <a:r>
              <a:rPr lang="en-US" dirty="0"/>
              <a:t>between survival (outcome) and a </a:t>
            </a:r>
            <a:r>
              <a:rPr lang="en-US" dirty="0">
                <a:solidFill>
                  <a:srgbClr val="FF0000"/>
                </a:solidFill>
              </a:rPr>
              <a:t>SINGLE “exposure” </a:t>
            </a:r>
            <a:r>
              <a:rPr lang="en-US" dirty="0" smtClean="0"/>
              <a:t>variable</a:t>
            </a:r>
          </a:p>
          <a:p>
            <a:pPr>
              <a:lnSpc>
                <a:spcPct val="120000"/>
              </a:lnSpc>
              <a:spcBef>
                <a:spcPts val="600"/>
              </a:spcBef>
            </a:pPr>
            <a:r>
              <a:rPr lang="en-US" dirty="0" smtClean="0"/>
              <a:t>Stratification to adjust for a confounding (categorical) variable </a:t>
            </a:r>
            <a:endParaRPr lang="en-US" dirty="0"/>
          </a:p>
          <a:p>
            <a:pPr>
              <a:lnSpc>
                <a:spcPct val="120000"/>
              </a:lnSpc>
              <a:spcBef>
                <a:spcPts val="600"/>
              </a:spcBef>
            </a:pPr>
            <a:endParaRPr lang="en-US" i="1" dirty="0" smtClean="0">
              <a:sym typeface="Wingdings" panose="05000000000000000000" pitchFamily="2" charset="2"/>
            </a:endParaRPr>
          </a:p>
        </p:txBody>
      </p:sp>
      <p:pic>
        <p:nvPicPr>
          <p:cNvPr id="6" name="Picture 5" descr="Happy Person PNG Transparent Images | PNG Al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144910">
            <a:off x="10675716" y="319361"/>
            <a:ext cx="900657" cy="648212"/>
          </a:xfrm>
          <a:prstGeom prst="rect">
            <a:avLst/>
          </a:prstGeom>
        </p:spPr>
      </p:pic>
    </p:spTree>
    <p:extLst>
      <p:ext uri="{BB962C8B-B14F-4D97-AF65-F5344CB8AC3E}">
        <p14:creationId xmlns:p14="http://schemas.microsoft.com/office/powerpoint/2010/main" val="3665542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of hypothesis </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609601" y="1295400"/>
                <a:ext cx="11051096" cy="5257800"/>
              </a:xfrm>
            </p:spPr>
            <p:txBody>
              <a:bodyPr>
                <a:normAutofit fontScale="92500" lnSpcReduction="20000"/>
              </a:bodyPr>
              <a:lstStyle/>
              <a:p>
                <a:r>
                  <a:rPr lang="en-US" dirty="0" smtClean="0"/>
                  <a:t>Hypothesis </a:t>
                </a:r>
              </a:p>
              <a:p>
                <a:pPr marL="0" indent="0">
                  <a:buNone/>
                </a:pPr>
                <a:r>
                  <a:rPr lang="en-US" dirty="0" smtClean="0"/>
                  <a:t>– H</a:t>
                </a:r>
                <a:r>
                  <a:rPr lang="en-US" baseline="-25000" dirty="0" smtClean="0"/>
                  <a:t>0</a:t>
                </a:r>
                <a:r>
                  <a:rPr lang="en-US" dirty="0" smtClean="0"/>
                  <a:t>: no difference in survival curves (S</a:t>
                </a:r>
                <a:r>
                  <a:rPr lang="en-US" baseline="-25000" dirty="0" smtClean="0"/>
                  <a:t>1t</a:t>
                </a:r>
                <a:r>
                  <a:rPr lang="en-US" dirty="0" smtClean="0"/>
                  <a:t> = S</a:t>
                </a:r>
                <a:r>
                  <a:rPr lang="en-US" baseline="-25000" dirty="0" smtClean="0"/>
                  <a:t>2t</a:t>
                </a:r>
                <a:r>
                  <a:rPr lang="en-US" dirty="0" smtClean="0"/>
                  <a:t>) between two treatment groups for all points in time</a:t>
                </a:r>
              </a:p>
              <a:p>
                <a:pPr marL="0" indent="0">
                  <a:buNone/>
                </a:pPr>
                <a:r>
                  <a:rPr lang="en-US" dirty="0"/>
                  <a:t>– </a:t>
                </a:r>
                <a:r>
                  <a:rPr lang="en-US" dirty="0" smtClean="0"/>
                  <a:t>H</a:t>
                </a:r>
                <a:r>
                  <a:rPr lang="en-US" baseline="-25000" dirty="0" smtClean="0"/>
                  <a:t>1</a:t>
                </a:r>
                <a:r>
                  <a:rPr lang="en-US" dirty="0" smtClean="0"/>
                  <a:t>: The two survival cures are not identical </a:t>
                </a:r>
                <a:r>
                  <a:rPr lang="en-US" dirty="0"/>
                  <a:t>(S</a:t>
                </a:r>
                <a:r>
                  <a:rPr lang="en-US" baseline="-25000" dirty="0"/>
                  <a:t>1t</a:t>
                </a:r>
                <a:r>
                  <a:rPr lang="en-US" dirty="0"/>
                  <a:t> </a:t>
                </a:r>
                <a:r>
                  <a:rPr lang="en-US" dirty="0" smtClean="0"/>
                  <a:t>≠ S</a:t>
                </a:r>
                <a:r>
                  <a:rPr lang="en-US" baseline="-25000" dirty="0" smtClean="0"/>
                  <a:t>2t</a:t>
                </a:r>
                <a:r>
                  <a:rPr lang="en-US" dirty="0" smtClean="0"/>
                  <a:t>, at any time t) between two groups.   </a:t>
                </a:r>
              </a:p>
              <a:p>
                <a:r>
                  <a:rPr lang="en-US" dirty="0" smtClean="0"/>
                  <a:t>Test statistic – </a:t>
                </a:r>
                <a14:m>
                  <m:oMath xmlns:m="http://schemas.openxmlformats.org/officeDocument/2006/math">
                    <m:sSup>
                      <m:sSupPr>
                        <m:ctrlPr>
                          <a:rPr lang="en-US" i="1" dirty="0" smtClean="0">
                            <a:latin typeface="Cambria Math" panose="02040503050406030204" pitchFamily="18" charset="0"/>
                          </a:rPr>
                        </m:ctrlPr>
                      </m:sSupPr>
                      <m:e>
                        <m:r>
                          <a:rPr lang="en-US" i="1" dirty="0">
                            <a:latin typeface="Cambria Math"/>
                            <a:ea typeface="Cambria Math"/>
                          </a:rPr>
                          <m:t>𝜒</m:t>
                        </m:r>
                      </m:e>
                      <m:sup>
                        <m:r>
                          <a:rPr lang="en-US" b="0" i="1" dirty="0" smtClean="0">
                            <a:latin typeface="Cambria Math"/>
                          </a:rPr>
                          <m:t>2</m:t>
                        </m:r>
                      </m:sup>
                    </m:sSup>
                  </m:oMath>
                </a14:m>
                <a:r>
                  <a:rPr lang="en-US" dirty="0" smtClean="0"/>
                  <a:t> distribution</a:t>
                </a:r>
              </a:p>
              <a:p>
                <a:pPr marL="0" indent="0">
                  <a:buNone/>
                </a:pPr>
                <a:r>
                  <a:rPr lang="en-US" dirty="0" smtClean="0"/>
                  <a:t> </a:t>
                </a:r>
                <a14:m>
                  <m:oMath xmlns:m="http://schemas.openxmlformats.org/officeDocument/2006/math">
                    <m:sSubSup>
                      <m:sSubSupPr>
                        <m:ctrlPr>
                          <a:rPr lang="en-US" i="1" smtClean="0">
                            <a:latin typeface="Cambria Math" panose="02040503050406030204" pitchFamily="18" charset="0"/>
                          </a:rPr>
                        </m:ctrlPr>
                      </m:sSubSupPr>
                      <m:e>
                        <m:r>
                          <a:rPr lang="el-GR" i="1">
                            <a:latin typeface="Cambria Math"/>
                            <a:ea typeface="Cambria Math"/>
                          </a:rPr>
                          <m:t>𝜒</m:t>
                        </m:r>
                      </m:e>
                      <m:sub>
                        <m:r>
                          <a:rPr lang="en-US" i="1" baseline="-25000">
                            <a:latin typeface="Cambria Math"/>
                            <a:ea typeface="Cambria Math"/>
                          </a:rPr>
                          <m:t>𝑙𝑜𝑔𝑟𝑎𝑛𝑘</m:t>
                        </m:r>
                      </m:sub>
                      <m:sup>
                        <m:r>
                          <a:rPr lang="en-US" b="0" i="1" smtClean="0">
                            <a:latin typeface="Cambria Math"/>
                          </a:rPr>
                          <m:t>2</m:t>
                        </m:r>
                      </m:sup>
                    </m:sSubSup>
                  </m:oMath>
                </a14:m>
                <a:r>
                  <a:rPr lang="en-US" dirty="0" smtClean="0"/>
                  <a:t> =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nary>
                                      <m:naryPr>
                                        <m:chr m:val="∑"/>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𝑗𝑡</m:t>
                                            </m:r>
                                          </m:sub>
                                        </m:sSub>
                                      </m:e>
                                    </m:nary>
                                    <m:r>
                                      <a:rPr lang="en-US" b="0" i="1" smtClean="0">
                                        <a:latin typeface="Cambria Math" panose="02040503050406030204" pitchFamily="18" charset="0"/>
                                      </a:rPr>
                                      <m:t> − </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𝑗𝑡</m:t>
                                            </m:r>
                                          </m:sub>
                                        </m:sSub>
                                      </m:e>
                                    </m:nary>
                                  </m:e>
                                </m:d>
                              </m:e>
                              <m:sup>
                                <m:r>
                                  <a:rPr lang="en-US" b="0" i="1" smtClean="0">
                                    <a:latin typeface="Cambria Math" panose="02040503050406030204" pitchFamily="18" charset="0"/>
                                  </a:rPr>
                                  <m:t>2</m:t>
                                </m:r>
                              </m:sup>
                            </m:sSup>
                          </m:num>
                          <m:den>
                            <m:nary>
                              <m:naryPr>
                                <m:chr m:val="∑"/>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𝑗𝑡</m:t>
                                    </m:r>
                                  </m:sub>
                                </m:sSub>
                              </m:e>
                            </m:nary>
                          </m:den>
                        </m:f>
                      </m:e>
                    </m:nary>
                  </m:oMath>
                </a14:m>
                <a:r>
                  <a:rPr lang="en-US" dirty="0" smtClean="0"/>
                  <a:t>with df = j-1, where j means # of groups</a:t>
                </a:r>
              </a:p>
              <a:p>
                <a:pPr marL="0" indent="0">
                  <a:buNone/>
                </a:pPr>
                <a:r>
                  <a:rPr lang="en-US" dirty="0" smtClean="0"/>
                  <a:t>Or </a:t>
                </a:r>
                <a14:m>
                  <m:oMath xmlns:m="http://schemas.openxmlformats.org/officeDocument/2006/math">
                    <m:nary>
                      <m:naryPr>
                        <m:chr m:val="∑"/>
                        <m:subHide m:val="on"/>
                        <m:supHide m:val="on"/>
                        <m:ctrlPr>
                          <a:rPr lang="en-US" i="1">
                            <a:latin typeface="Cambria Math" panose="02040503050406030204" pitchFamily="18" charset="0"/>
                          </a:rPr>
                        </m:ctrlPr>
                      </m:naryPr>
                      <m:sub/>
                      <m:sup/>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𝑗𝑡</m:t>
                                            </m:r>
                                          </m:sub>
                                        </m:sSub>
                                      </m:e>
                                    </m:nary>
                                    <m:r>
                                      <a:rPr lang="en-US" i="1">
                                        <a:latin typeface="Cambria Math" panose="02040503050406030204" pitchFamily="18" charset="0"/>
                                      </a:rPr>
                                      <m:t> − </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𝑗𝑡</m:t>
                                            </m:r>
                                          </m:sub>
                                        </m:sSub>
                                      </m:e>
                                    </m:nary>
                                  </m:e>
                                </m:d>
                              </m:e>
                              <m:sup>
                                <m:r>
                                  <a:rPr lang="en-US" i="1">
                                    <a:latin typeface="Cambria Math" panose="02040503050406030204" pitchFamily="18" charset="0"/>
                                  </a:rPr>
                                  <m:t>2</m:t>
                                </m:r>
                              </m:sup>
                            </m:sSup>
                          </m:num>
                          <m:den>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b="0" i="1" smtClean="0">
                                        <a:latin typeface="Cambria Math" panose="02040503050406030204" pitchFamily="18" charset="0"/>
                                      </a:rPr>
                                      <m:t>𝑉𝑎𝑟𝑖𝑎𝑛𝑐𝑒</m:t>
                                    </m:r>
                                    <m:r>
                                      <a:rPr lang="en-US" b="0" i="1" smtClean="0">
                                        <a:latin typeface="Cambria Math" panose="02040503050406030204" pitchFamily="18" charset="0"/>
                                      </a:rPr>
                                      <m:t>(</m:t>
                                    </m:r>
                                    <m:r>
                                      <a:rPr lang="en-US" i="1">
                                        <a:latin typeface="Cambria Math" panose="02040503050406030204" pitchFamily="18" charset="0"/>
                                      </a:rPr>
                                      <m:t>𝐸</m:t>
                                    </m:r>
                                  </m:e>
                                  <m:sub>
                                    <m:r>
                                      <a:rPr lang="en-US" i="1">
                                        <a:latin typeface="Cambria Math" panose="02040503050406030204" pitchFamily="18" charset="0"/>
                                      </a:rPr>
                                      <m:t>𝑗𝑡</m:t>
                                    </m:r>
                                  </m:sub>
                                </m:sSub>
                                <m:r>
                                  <a:rPr lang="en-US" b="0" i="1" smtClean="0">
                                    <a:latin typeface="Cambria Math" panose="02040503050406030204" pitchFamily="18" charset="0"/>
                                  </a:rPr>
                                  <m:t>)</m:t>
                                </m:r>
                              </m:e>
                            </m:nary>
                          </m:den>
                        </m:f>
                      </m:e>
                    </m:nary>
                  </m:oMath>
                </a14:m>
                <a:r>
                  <a:rPr lang="en-US" dirty="0" smtClean="0"/>
                  <a:t>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609601" y="1295400"/>
                <a:ext cx="11051096" cy="5257800"/>
              </a:xfrm>
              <a:blipFill>
                <a:blip r:embed="rId3"/>
                <a:stretch>
                  <a:fillRect l="-883" t="-2436"/>
                </a:stretch>
              </a:blipFill>
            </p:spPr>
            <p:txBody>
              <a:bodyPr/>
              <a:lstStyle/>
              <a:p>
                <a:r>
                  <a:rPr lang="en-US">
                    <a:noFill/>
                  </a:rPr>
                  <a:t> </a:t>
                </a:r>
              </a:p>
            </p:txBody>
          </p:sp>
        </mc:Fallback>
      </mc:AlternateContent>
      <p:pic>
        <p:nvPicPr>
          <p:cNvPr id="7" name="Picture 6" descr="Happy Person PNG Transparent Images | PNG All"/>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144910">
            <a:off x="10933293" y="319361"/>
            <a:ext cx="900657" cy="648212"/>
          </a:xfrm>
          <a:prstGeom prst="rect">
            <a:avLst/>
          </a:prstGeom>
        </p:spPr>
      </p:pic>
    </p:spTree>
    <p:extLst>
      <p:ext uri="{BB962C8B-B14F-4D97-AF65-F5344CB8AC3E}">
        <p14:creationId xmlns:p14="http://schemas.microsoft.com/office/powerpoint/2010/main" val="2389924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rank test </a:t>
            </a:r>
            <a:endParaRPr lang="en-US" dirty="0"/>
          </a:p>
        </p:txBody>
      </p:sp>
      <p:pic>
        <p:nvPicPr>
          <p:cNvPr id="4" name="Content Placeholder 3"/>
          <p:cNvPicPr>
            <a:picLocks noGrp="1" noChangeAspect="1"/>
          </p:cNvPicPr>
          <p:nvPr>
            <p:ph idx="1"/>
          </p:nvPr>
        </p:nvPicPr>
        <p:blipFill rotWithShape="1">
          <a:blip r:embed="rId3"/>
          <a:srcRect r="61840"/>
          <a:stretch/>
        </p:blipFill>
        <p:spPr>
          <a:xfrm>
            <a:off x="131427" y="1328355"/>
            <a:ext cx="6415114" cy="4418104"/>
          </a:xfrm>
          <a:prstGeom prst="rect">
            <a:avLst/>
          </a:prstGeom>
        </p:spPr>
      </p:pic>
      <p:pic>
        <p:nvPicPr>
          <p:cNvPr id="7" name="Picture 6" descr="Happy Person PNG Transparent Images | PNG All"/>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144910">
            <a:off x="10998035" y="317332"/>
            <a:ext cx="900657" cy="648212"/>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6403928" y="1234639"/>
                <a:ext cx="5390993" cy="5490862"/>
              </a:xfrm>
              <a:prstGeom prst="rect">
                <a:avLst/>
              </a:prstGeom>
              <a:noFill/>
            </p:spPr>
            <p:txBody>
              <a:bodyPr wrap="square" lIns="0" tIns="0" rIns="0" bIns="0" rtlCol="0">
                <a:spAutoFit/>
              </a:bodyPr>
              <a:lstStyle/>
              <a:p>
                <a:pPr marL="457200" indent="-457200">
                  <a:buFont typeface="Arial" panose="020B0604020202020204" pitchFamily="34" charset="0"/>
                  <a:buChar char="•"/>
                </a:pPr>
                <a14:m>
                  <m:oMath xmlns:m="http://schemas.openxmlformats.org/officeDocument/2006/math">
                    <m:sSup>
                      <m:sSupPr>
                        <m:ctrlPr>
                          <a:rPr lang="en-US" sz="2600" i="1" smtClean="0">
                            <a:latin typeface="Cambria Math" panose="02040503050406030204" pitchFamily="18" charset="0"/>
                          </a:rPr>
                        </m:ctrlPr>
                      </m:sSupPr>
                      <m:e>
                        <m:r>
                          <a:rPr lang="en-US" sz="2600" i="1">
                            <a:latin typeface="Cambria Math" panose="02040503050406030204" pitchFamily="18" charset="0"/>
                            <a:ea typeface="Cambria Math" panose="02040503050406030204" pitchFamily="18" charset="0"/>
                          </a:rPr>
                          <m:t>𝜒</m:t>
                        </m:r>
                        <m:r>
                          <m:rPr>
                            <m:nor/>
                          </m:rPr>
                          <a:rPr lang="en-US" sz="2600" dirty="0">
                            <a:latin typeface="Arial" panose="020B0604020202020204" pitchFamily="34" charset="0"/>
                            <a:cs typeface="Arial" panose="020B0604020202020204" pitchFamily="34" charset="0"/>
                          </a:rPr>
                          <m:t> </m:t>
                        </m:r>
                      </m:e>
                      <m:sup>
                        <m:r>
                          <a:rPr lang="en-US" sz="2600" b="0" i="1" smtClean="0">
                            <a:latin typeface="Cambria Math" panose="02040503050406030204" pitchFamily="18" charset="0"/>
                          </a:rPr>
                          <m:t>2</m:t>
                        </m:r>
                      </m:sup>
                    </m:sSup>
                  </m:oMath>
                </a14:m>
                <a:r>
                  <a:rPr lang="en-US" sz="2600" dirty="0" smtClean="0">
                    <a:latin typeface="Arial" panose="020B0604020202020204" pitchFamily="34" charset="0"/>
                    <a:cs typeface="Arial" panose="020B0604020202020204" pitchFamily="34" charset="0"/>
                  </a:rPr>
                  <a:t> =  </a:t>
                </a:r>
                <a14:m>
                  <m:oMath xmlns:m="http://schemas.openxmlformats.org/officeDocument/2006/math">
                    <m:f>
                      <m:fPr>
                        <m:ctrlPr>
                          <a:rPr lang="en-US" sz="2600" i="1" smtClean="0">
                            <a:latin typeface="Cambria Math" panose="02040503050406030204" pitchFamily="18" charset="0"/>
                          </a:rPr>
                        </m:ctrlPr>
                      </m:fPr>
                      <m:num>
                        <m:sSup>
                          <m:sSupPr>
                            <m:ctrlPr>
                              <a:rPr lang="en-US" sz="2600" i="1" smtClean="0">
                                <a:latin typeface="Cambria Math" panose="02040503050406030204" pitchFamily="18" charset="0"/>
                              </a:rPr>
                            </m:ctrlPr>
                          </m:sSupPr>
                          <m:e>
                            <m:r>
                              <a:rPr lang="en-US" sz="2600" b="0" i="1" smtClean="0">
                                <a:latin typeface="Cambria Math" panose="02040503050406030204" pitchFamily="18" charset="0"/>
                              </a:rPr>
                              <m:t>(4−7.08)</m:t>
                            </m:r>
                          </m:e>
                          <m:sup>
                            <m:r>
                              <a:rPr lang="en-US" sz="2600" b="0" i="1" smtClean="0">
                                <a:latin typeface="Cambria Math" panose="02040503050406030204" pitchFamily="18" charset="0"/>
                              </a:rPr>
                              <m:t>2</m:t>
                            </m:r>
                          </m:sup>
                        </m:sSup>
                      </m:num>
                      <m:den>
                        <m:r>
                          <a:rPr lang="en-US" sz="2600" b="0" i="1" smtClean="0">
                            <a:latin typeface="Cambria Math" panose="02040503050406030204" pitchFamily="18" charset="0"/>
                          </a:rPr>
                          <m:t>7.08</m:t>
                        </m:r>
                      </m:den>
                    </m:f>
                    <m:r>
                      <a:rPr lang="en-US" sz="2600" b="0" i="1" smtClean="0">
                        <a:latin typeface="Cambria Math" panose="02040503050406030204" pitchFamily="18" charset="0"/>
                      </a:rPr>
                      <m:t>+ </m:t>
                    </m:r>
                    <m:f>
                      <m:fPr>
                        <m:ctrlPr>
                          <a:rPr lang="en-US" sz="2600" b="0" i="1" smtClean="0">
                            <a:latin typeface="Cambria Math" panose="02040503050406030204" pitchFamily="18" charset="0"/>
                          </a:rPr>
                        </m:ctrlPr>
                      </m:fPr>
                      <m:num>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(6−2.92)</m:t>
                            </m:r>
                          </m:e>
                          <m:sup>
                            <m:r>
                              <a:rPr lang="en-US" sz="2600" b="0" i="1" smtClean="0">
                                <a:latin typeface="Cambria Math" panose="02040503050406030204" pitchFamily="18" charset="0"/>
                              </a:rPr>
                              <m:t>2</m:t>
                            </m:r>
                          </m:sup>
                        </m:sSup>
                      </m:num>
                      <m:den>
                        <m:r>
                          <a:rPr lang="en-US" sz="2600" b="0" i="1" smtClean="0">
                            <a:latin typeface="Cambria Math" panose="02040503050406030204" pitchFamily="18" charset="0"/>
                          </a:rPr>
                          <m:t>2.92</m:t>
                        </m:r>
                      </m:den>
                    </m:f>
                  </m:oMath>
                </a14:m>
                <a:r>
                  <a:rPr lang="en-US" sz="2600" dirty="0" smtClean="0">
                    <a:latin typeface="Arial" panose="020B0604020202020204" pitchFamily="34" charset="0"/>
                    <a:cs typeface="Arial" panose="020B0604020202020204" pitchFamily="34" charset="0"/>
                  </a:rPr>
                  <a:t> </a:t>
                </a:r>
              </a:p>
              <a:p>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 4.589, df = 1</a:t>
                </a:r>
              </a:p>
              <a:p>
                <a:pPr marL="457200" indent="-457200">
                  <a:buFont typeface="Arial" panose="020B0604020202020204" pitchFamily="34" charset="0"/>
                  <a:buChar char="•"/>
                </a:pPr>
                <a:endParaRPr lang="en-US" sz="26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smtClean="0">
                    <a:latin typeface="Arial" panose="020B0604020202020204" pitchFamily="34" charset="0"/>
                    <a:cs typeface="Arial" panose="020B0604020202020204" pitchFamily="34" charset="0"/>
                  </a:rPr>
                  <a:t>At alpha = 0.05, </a:t>
                </a:r>
                <a14:m>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ea typeface="Cambria Math" panose="02040503050406030204" pitchFamily="18" charset="0"/>
                          </a:rPr>
                          <m:t>𝜒</m:t>
                        </m:r>
                        <m:r>
                          <m:rPr>
                            <m:nor/>
                          </m:rPr>
                          <a:rPr lang="en-US" sz="2600" dirty="0">
                            <a:latin typeface="Arial" panose="020B0604020202020204" pitchFamily="34" charset="0"/>
                            <a:cs typeface="Arial" panose="020B0604020202020204" pitchFamily="34" charset="0"/>
                          </a:rPr>
                          <m:t> </m:t>
                        </m:r>
                      </m:e>
                      <m:sup>
                        <m:r>
                          <a:rPr lang="en-US" sz="2600" i="1">
                            <a:latin typeface="Cambria Math" panose="02040503050406030204" pitchFamily="18" charset="0"/>
                          </a:rPr>
                          <m:t>2</m:t>
                        </m:r>
                      </m:sup>
                    </m:sSup>
                  </m:oMath>
                </a14:m>
                <a:r>
                  <a:rPr lang="en-US" sz="2600" dirty="0" smtClean="0">
                    <a:latin typeface="Arial" panose="020B0604020202020204" pitchFamily="34" charset="0"/>
                    <a:cs typeface="Arial" panose="020B0604020202020204" pitchFamily="34" charset="0"/>
                  </a:rPr>
                  <a:t> = 4.589 &gt; </a:t>
                </a:r>
              </a:p>
              <a:p>
                <a:r>
                  <a:rPr lang="en-US" sz="2600" dirty="0" smtClean="0">
                    <a:latin typeface="Arial" panose="020B0604020202020204" pitchFamily="34" charset="0"/>
                    <a:cs typeface="Arial" panose="020B0604020202020204" pitchFamily="34" charset="0"/>
                  </a:rPr>
                  <a:t>	</a:t>
                </a:r>
                <a14:m>
                  <m:oMath xmlns:m="http://schemas.openxmlformats.org/officeDocument/2006/math">
                    <m:sSubSup>
                      <m:sSubSupPr>
                        <m:ctrlPr>
                          <a:rPr lang="en-US" sz="2600" i="1" smtClean="0">
                            <a:latin typeface="Cambria Math" panose="02040503050406030204" pitchFamily="18" charset="0"/>
                          </a:rPr>
                        </m:ctrlPr>
                      </m:sSubSupPr>
                      <m:e>
                        <m:r>
                          <a:rPr lang="en-US" sz="2600" i="1">
                            <a:latin typeface="Cambria Math" panose="02040503050406030204" pitchFamily="18" charset="0"/>
                            <a:ea typeface="Cambria Math" panose="02040503050406030204" pitchFamily="18" charset="0"/>
                          </a:rPr>
                          <m:t>𝜒</m:t>
                        </m:r>
                      </m:e>
                      <m:sub>
                        <m:r>
                          <a:rPr lang="en-US" sz="2600" b="0" i="1" smtClean="0">
                            <a:latin typeface="Cambria Math" panose="02040503050406030204" pitchFamily="18" charset="0"/>
                          </a:rPr>
                          <m:t>𝑑𝑓</m:t>
                        </m:r>
                        <m:r>
                          <a:rPr lang="en-US" sz="2600" b="0" i="1" smtClean="0">
                            <a:latin typeface="Cambria Math" panose="02040503050406030204" pitchFamily="18" charset="0"/>
                          </a:rPr>
                          <m:t>=1</m:t>
                        </m:r>
                      </m:sub>
                      <m:sup>
                        <m:r>
                          <a:rPr lang="en-US" sz="2600" b="0" i="1" smtClean="0">
                            <a:latin typeface="Cambria Math" panose="02040503050406030204" pitchFamily="18" charset="0"/>
                          </a:rPr>
                          <m:t>2</m:t>
                        </m:r>
                      </m:sup>
                    </m:sSubSup>
                  </m:oMath>
                </a14:m>
                <a:r>
                  <a:rPr lang="en-US" sz="2600" dirty="0" smtClean="0">
                    <a:latin typeface="Arial" panose="020B0604020202020204" pitchFamily="34" charset="0"/>
                    <a:cs typeface="Arial" panose="020B0604020202020204" pitchFamily="34" charset="0"/>
                  </a:rPr>
                  <a:t>=3.84. </a:t>
                </a:r>
              </a:p>
              <a:p>
                <a:pPr marL="457200" indent="-457200">
                  <a:buFont typeface="Arial" panose="020B0604020202020204" pitchFamily="34" charset="0"/>
                  <a:buChar char="•"/>
                </a:pPr>
                <a:endParaRPr lang="en-US" sz="26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smtClean="0">
                    <a:solidFill>
                      <a:schemeClr val="accent6">
                        <a:lumMod val="75000"/>
                      </a:schemeClr>
                    </a:solidFill>
                    <a:latin typeface="Arial" panose="020B0604020202020204" pitchFamily="34" charset="0"/>
                    <a:cs typeface="Arial" panose="020B0604020202020204" pitchFamily="34" charset="0"/>
                  </a:rPr>
                  <a:t>Test result - </a:t>
                </a:r>
                <a:r>
                  <a:rPr lang="en-US" sz="2600" dirty="0" smtClean="0">
                    <a:latin typeface="Arial" panose="020B0604020202020204" pitchFamily="34" charset="0"/>
                    <a:cs typeface="Arial" panose="020B0604020202020204" pitchFamily="34" charset="0"/>
                  </a:rPr>
                  <a:t>We reject the null hypothesis.</a:t>
                </a:r>
              </a:p>
              <a:p>
                <a:pPr marL="457200" indent="-457200">
                  <a:buFont typeface="Arial" panose="020B0604020202020204" pitchFamily="34" charset="0"/>
                  <a:buChar char="•"/>
                </a:pPr>
                <a:endParaRPr lang="en-US" sz="2600" dirty="0" smtClean="0">
                  <a:solidFill>
                    <a:schemeClr val="accent6">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smtClean="0">
                    <a:solidFill>
                      <a:schemeClr val="accent6">
                        <a:lumMod val="75000"/>
                      </a:schemeClr>
                    </a:solidFill>
                    <a:latin typeface="Arial" panose="020B0604020202020204" pitchFamily="34" charset="0"/>
                    <a:cs typeface="Arial" panose="020B0604020202020204" pitchFamily="34" charset="0"/>
                  </a:rPr>
                  <a:t>Interpretation -  </a:t>
                </a:r>
                <a:r>
                  <a:rPr lang="en-US" sz="2600" dirty="0" smtClean="0">
                    <a:latin typeface="Arial" panose="020B0604020202020204" pitchFamily="34" charset="0"/>
                    <a:cs typeface="Arial" panose="020B0604020202020204" pitchFamily="34" charset="0"/>
                  </a:rPr>
                  <a:t>The two survival curves in treatment 1 and treatment  2 groups are different at some point ‘t’. </a:t>
                </a:r>
                <a:endParaRPr lang="en-US" sz="2600" dirty="0">
                  <a:latin typeface="Arial" panose="020B0604020202020204" pitchFamily="34" charset="0"/>
                  <a:cs typeface="Arial" panose="020B0604020202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403928" y="1234639"/>
                <a:ext cx="5390993" cy="5490862"/>
              </a:xfrm>
              <a:prstGeom prst="rect">
                <a:avLst/>
              </a:prstGeom>
              <a:blipFill>
                <a:blip r:embed="rId5"/>
                <a:stretch>
                  <a:fillRect l="-3507" r="-1471" b="-2778"/>
                </a:stretch>
              </a:blipFill>
            </p:spPr>
            <p:txBody>
              <a:bodyPr/>
              <a:lstStyle/>
              <a:p>
                <a:r>
                  <a:rPr lang="en-US">
                    <a:noFill/>
                  </a:rPr>
                  <a:t> </a:t>
                </a:r>
              </a:p>
            </p:txBody>
          </p:sp>
        </mc:Fallback>
      </mc:AlternateContent>
      <p:sp>
        <p:nvSpPr>
          <p:cNvPr id="9" name="Rectangle 8"/>
          <p:cNvSpPr/>
          <p:nvPr/>
        </p:nvSpPr>
        <p:spPr>
          <a:xfrm>
            <a:off x="2122415" y="4907560"/>
            <a:ext cx="3061981" cy="587229"/>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Rectangle 10"/>
              <p:cNvSpPr/>
              <p:nvPr/>
            </p:nvSpPr>
            <p:spPr>
              <a:xfrm>
                <a:off x="322976" y="5746459"/>
                <a:ext cx="2855462" cy="8631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𝜒</m:t>
                          </m:r>
                          <m:r>
                            <m:rPr>
                              <m:nor/>
                            </m:rPr>
                            <a:rPr lang="en-US" dirty="0">
                              <a:latin typeface="Arial" panose="020B0604020202020204" pitchFamily="34" charset="0"/>
                              <a:cs typeface="Arial" panose="020B0604020202020204" pitchFamily="34" charset="0"/>
                            </a:rPr>
                            <m:t> </m:t>
                          </m:r>
                        </m:e>
                        <m:sup>
                          <m:r>
                            <a:rPr lang="en-US" i="1">
                              <a:latin typeface="Cambria Math" panose="02040503050406030204" pitchFamily="18" charset="0"/>
                            </a:rPr>
                            <m:t>2</m:t>
                          </m:r>
                        </m:sup>
                      </m:sSup>
                      <m:r>
                        <a:rPr lang="en-US" i="1">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𝑗𝑡</m:t>
                                              </m:r>
                                            </m:sub>
                                          </m:sSub>
                                        </m:e>
                                      </m:nary>
                                      <m:r>
                                        <a:rPr lang="en-US" i="1">
                                          <a:latin typeface="Cambria Math" panose="02040503050406030204" pitchFamily="18" charset="0"/>
                                        </a:rPr>
                                        <m:t> − </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𝑗𝑡</m:t>
                                              </m:r>
                                            </m:sub>
                                          </m:sSub>
                                        </m:e>
                                      </m:nary>
                                    </m:e>
                                  </m:d>
                                </m:e>
                                <m:sup>
                                  <m:r>
                                    <a:rPr lang="en-US" i="1">
                                      <a:latin typeface="Cambria Math" panose="02040503050406030204" pitchFamily="18" charset="0"/>
                                    </a:rPr>
                                    <m:t>2</m:t>
                                  </m:r>
                                </m:sup>
                              </m:sSup>
                            </m:num>
                            <m:den>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𝑉𝑎𝑟𝑖𝑎𝑛𝑐𝑒</m:t>
                                      </m:r>
                                      <m:r>
                                        <a:rPr lang="en-US" i="1">
                                          <a:latin typeface="Cambria Math" panose="02040503050406030204" pitchFamily="18" charset="0"/>
                                        </a:rPr>
                                        <m:t>(</m:t>
                                      </m:r>
                                      <m:r>
                                        <a:rPr lang="en-US" i="1">
                                          <a:latin typeface="Cambria Math" panose="02040503050406030204" pitchFamily="18" charset="0"/>
                                        </a:rPr>
                                        <m:t>𝐸</m:t>
                                      </m:r>
                                    </m:e>
                                    <m:sub>
                                      <m:r>
                                        <a:rPr lang="en-US" i="1">
                                          <a:latin typeface="Cambria Math" panose="02040503050406030204" pitchFamily="18" charset="0"/>
                                        </a:rPr>
                                        <m:t>𝑗𝑡</m:t>
                                      </m:r>
                                    </m:sub>
                                  </m:sSub>
                                  <m:r>
                                    <a:rPr lang="en-US" i="1">
                                      <a:latin typeface="Cambria Math" panose="02040503050406030204" pitchFamily="18" charset="0"/>
                                    </a:rPr>
                                    <m:t>)</m:t>
                                  </m:r>
                                </m:e>
                              </m:nary>
                            </m:den>
                          </m:f>
                        </m:e>
                      </m:nary>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322976" y="5746459"/>
                <a:ext cx="2855462" cy="863121"/>
              </a:xfrm>
              <a:prstGeom prst="rect">
                <a:avLst/>
              </a:prstGeom>
              <a:blipFill>
                <a:blip r:embed="rId6"/>
                <a:stretch>
                  <a:fillRect/>
                </a:stretch>
              </a:blipFill>
            </p:spPr>
            <p:txBody>
              <a:bodyPr/>
              <a:lstStyle/>
              <a:p>
                <a:r>
                  <a:rPr lang="en-US">
                    <a:noFill/>
                  </a:rPr>
                  <a:t> </a:t>
                </a:r>
              </a:p>
            </p:txBody>
          </p:sp>
        </mc:Fallback>
      </mc:AlternateContent>
      <p:cxnSp>
        <p:nvCxnSpPr>
          <p:cNvPr id="13" name="Elbow Connector 12"/>
          <p:cNvCxnSpPr>
            <a:stCxn id="11" idx="0"/>
            <a:endCxn id="9" idx="1"/>
          </p:cNvCxnSpPr>
          <p:nvPr/>
        </p:nvCxnSpPr>
        <p:spPr>
          <a:xfrm rot="5400000" flipH="1" flipV="1">
            <a:off x="1663919" y="5287963"/>
            <a:ext cx="545284" cy="371708"/>
          </a:xfrm>
          <a:prstGeom prst="bentConnector2">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7270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89" y="2809538"/>
            <a:ext cx="8739265" cy="1724236"/>
          </a:xfrm>
        </p:spPr>
        <p:txBody>
          <a:bodyPr/>
          <a:lstStyle/>
          <a:p>
            <a:r>
              <a:rPr lang="en-US" dirty="0" smtClean="0"/>
              <a:t>Part 3 – Hazard and Cox </a:t>
            </a:r>
            <a:r>
              <a:rPr lang="en-US" dirty="0"/>
              <a:t>proportional hazards </a:t>
            </a:r>
            <a:r>
              <a:rPr lang="en-US" dirty="0" smtClean="0"/>
              <a:t>regression analysis</a:t>
            </a:r>
            <a:endParaRPr lang="en-US" dirty="0"/>
          </a:p>
        </p:txBody>
      </p:sp>
      <p:pic>
        <p:nvPicPr>
          <p:cNvPr id="4" name="Picture 3" descr="How much time did that take? Time Tracking Tools for Self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891" y="2191206"/>
            <a:ext cx="1011926" cy="809540"/>
          </a:xfrm>
          <a:prstGeom prst="rect">
            <a:avLst/>
          </a:prstGeom>
        </p:spPr>
      </p:pic>
    </p:spTree>
    <p:extLst>
      <p:ext uri="{BB962C8B-B14F-4D97-AF65-F5344CB8AC3E}">
        <p14:creationId xmlns:p14="http://schemas.microsoft.com/office/powerpoint/2010/main" val="3622383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Survival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4282" y="1266422"/>
                <a:ext cx="11430000" cy="5352491"/>
              </a:xfrm>
            </p:spPr>
            <p:txBody>
              <a:bodyPr>
                <a:normAutofit lnSpcReduction="10000"/>
              </a:bodyPr>
              <a:lstStyle/>
              <a:p>
                <a:pPr marL="465138" lvl="1" indent="-457200"/>
                <a:r>
                  <a:rPr lang="en-US" sz="3500" dirty="0"/>
                  <a:t>Outcome: Time-to-Event </a:t>
                </a:r>
              </a:p>
              <a:p>
                <a:pPr marL="465138" lvl="1" indent="-457200"/>
                <a:r>
                  <a:rPr lang="en-US" sz="3500" dirty="0"/>
                  <a:t>Event rates are different at different time </a:t>
                </a:r>
                <a:r>
                  <a:rPr lang="en-US" sz="3500" dirty="0" smtClean="0"/>
                  <a:t>points</a:t>
                </a:r>
              </a:p>
              <a:p>
                <a:pPr marL="463550" lvl="1" indent="-455613">
                  <a:buFont typeface="Arial" panose="020B0604020202020204" pitchFamily="34" charset="0"/>
                  <a:buChar char="•"/>
                </a:pPr>
                <a:r>
                  <a:rPr lang="en-US" sz="3000" dirty="0" smtClean="0"/>
                  <a:t>Survival </a:t>
                </a:r>
                <a:r>
                  <a:rPr lang="en-US" sz="3000" dirty="0"/>
                  <a:t>probabilities</a:t>
                </a:r>
              </a:p>
              <a:p>
                <a:pPr marL="804863" lvl="1" indent="-457200">
                  <a:buFont typeface="Wingdings" panose="05000000000000000000" pitchFamily="2" charset="2"/>
                  <a:buChar char="Ø"/>
                </a:pPr>
                <a:r>
                  <a:rPr lang="en-US" sz="3000" dirty="0"/>
                  <a:t>Survival: the probability that the </a:t>
                </a:r>
                <a:r>
                  <a:rPr lang="en-US" sz="3000" dirty="0">
                    <a:solidFill>
                      <a:srgbClr val="0000FF"/>
                    </a:solidFill>
                  </a:rPr>
                  <a:t>event will occur beyond the time point ‘t’</a:t>
                </a:r>
                <a:r>
                  <a:rPr lang="en-US" sz="3000" dirty="0"/>
                  <a:t>.</a:t>
                </a:r>
              </a:p>
              <a:p>
                <a:pPr marL="804863" lvl="1" indent="-457200">
                  <a:buFont typeface="Wingdings" panose="05000000000000000000" pitchFamily="2" charset="2"/>
                  <a:buChar char="Ø"/>
                </a:pPr>
                <a:r>
                  <a:rPr lang="en-US" sz="3000" dirty="0">
                    <a:solidFill>
                      <a:srgbClr val="0000FF"/>
                    </a:solidFill>
                  </a:rPr>
                  <a:t>NON-event rate </a:t>
                </a:r>
                <a:r>
                  <a:rPr lang="en-US" sz="3000" dirty="0"/>
                  <a:t>at different time points </a:t>
                </a:r>
                <a:endParaRPr lang="en-US" sz="3000" dirty="0" smtClean="0"/>
              </a:p>
              <a:p>
                <a:pPr marL="347663" lvl="1" indent="0">
                  <a:buNone/>
                </a:pPr>
                <a:endParaRPr lang="en-US" sz="3000" dirty="0" smtClean="0"/>
              </a:p>
              <a:p>
                <a:pPr marL="457200" lvl="1" indent="-457200">
                  <a:buFont typeface="Arial" panose="020B0604020202020204" pitchFamily="34" charset="0"/>
                  <a:buChar char="•"/>
                </a:pPr>
                <a:r>
                  <a:rPr lang="en-US" sz="3000" dirty="0"/>
                  <a:t>Survival function</a:t>
                </a:r>
              </a:p>
              <a:p>
                <a:pPr marL="742950" lvl="1" indent="-342900">
                  <a:buFont typeface="Arial" panose="020B0604020202020204" pitchFamily="34" charset="0"/>
                  <a:buChar char="•"/>
                  <a:tabLst>
                    <a:tab pos="739775" algn="l"/>
                  </a:tabLst>
                </a:pPr>
                <a:r>
                  <a:rPr lang="en-US" sz="3000" dirty="0"/>
                  <a:t>Time t </a:t>
                </a:r>
                <a:r>
                  <a:rPr lang="en-US" sz="3000" dirty="0">
                    <a:sym typeface="Wingdings" panose="05000000000000000000" pitchFamily="2" charset="2"/>
                  </a:rPr>
                  <a:t> [0, </a:t>
                </a:r>
                <a14:m>
                  <m:oMath xmlns:m="http://schemas.openxmlformats.org/officeDocument/2006/math">
                    <m:r>
                      <a:rPr lang="en-US" sz="3000" i="1">
                        <a:latin typeface="Cambria Math"/>
                        <a:ea typeface="Cambria Math"/>
                        <a:sym typeface="Wingdings" panose="05000000000000000000" pitchFamily="2" charset="2"/>
                      </a:rPr>
                      <m:t>∞)</m:t>
                    </m:r>
                  </m:oMath>
                </a14:m>
                <a:endParaRPr lang="en-US" sz="3000" dirty="0">
                  <a:ea typeface="Cambria Math"/>
                  <a:sym typeface="Wingdings" panose="05000000000000000000" pitchFamily="2" charset="2"/>
                </a:endParaRPr>
              </a:p>
              <a:p>
                <a:pPr marL="742950" lvl="1" indent="-342900">
                  <a:buFont typeface="Arial" panose="020B0604020202020204" pitchFamily="34" charset="0"/>
                  <a:buChar char="•"/>
                  <a:tabLst>
                    <a:tab pos="739775" algn="l"/>
                  </a:tabLst>
                </a:pPr>
                <a:r>
                  <a:rPr lang="en-US" sz="3000" dirty="0"/>
                  <a:t>S(t) </a:t>
                </a:r>
                <a:r>
                  <a:rPr lang="en-US" sz="3000" dirty="0">
                    <a:sym typeface="Wingdings" panose="05000000000000000000" pitchFamily="2" charset="2"/>
                  </a:rPr>
                  <a:t> [0, 1], S(t) declines over time</a:t>
                </a:r>
              </a:p>
              <a:p>
                <a:pPr marL="742950" lvl="1" indent="-342900">
                  <a:buFont typeface="Arial" panose="020B0604020202020204" pitchFamily="34" charset="0"/>
                  <a:buChar char="•"/>
                  <a:tabLst>
                    <a:tab pos="739775" algn="l"/>
                  </a:tabLst>
                </a:pPr>
                <a:r>
                  <a:rPr lang="en-US" sz="3000" dirty="0">
                    <a:sym typeface="Wingdings" panose="05000000000000000000" pitchFamily="2" charset="2"/>
                  </a:rPr>
                  <a:t>Assumed that all individuals undergo the event if they have enough time</a:t>
                </a:r>
                <a:endParaRPr lang="en-US" sz="3000" dirty="0"/>
              </a:p>
              <a:p>
                <a:pPr marL="47625" indent="0">
                  <a:buNone/>
                </a:pPr>
                <a:endParaRPr lang="en-US" sz="4400" dirty="0" smtClean="0"/>
              </a:p>
              <a:p>
                <a:pPr marL="347663" lvl="1" indent="0">
                  <a:buNone/>
                </a:pPr>
                <a:endParaRPr lang="en-US" sz="4000" dirty="0"/>
              </a:p>
              <a:p>
                <a:pPr marL="407988" lvl="2" indent="0">
                  <a:buNone/>
                </a:pPr>
                <a:endParaRPr lang="en-US" sz="4000" dirty="0"/>
              </a:p>
              <a:p>
                <a:pPr marL="750888" lvl="1" indent="-742950">
                  <a:buFont typeface="+mj-lt"/>
                  <a:buAutoNum type="arabicParenR"/>
                </a:pPr>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4282" y="1266422"/>
                <a:ext cx="11430000" cy="5352491"/>
              </a:xfrm>
              <a:blipFill>
                <a:blip r:embed="rId3"/>
                <a:stretch>
                  <a:fillRect l="-907" t="-2847"/>
                </a:stretch>
              </a:blipFill>
            </p:spPr>
            <p:txBody>
              <a:bodyPr/>
              <a:lstStyle/>
              <a:p>
                <a:r>
                  <a:rPr lang="en-US">
                    <a:noFill/>
                  </a:rPr>
                  <a:t> </a:t>
                </a:r>
              </a:p>
            </p:txBody>
          </p:sp>
        </mc:Fallback>
      </mc:AlternateContent>
      <p:pic>
        <p:nvPicPr>
          <p:cNvPr id="5" name="Picture 4" descr="How much time did that take? Time Tracking Tools for Self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4745" y="130587"/>
            <a:ext cx="1011926" cy="809540"/>
          </a:xfrm>
          <a:prstGeom prst="rect">
            <a:avLst/>
          </a:prstGeom>
        </p:spPr>
      </p:pic>
    </p:spTree>
    <p:extLst>
      <p:ext uri="{BB962C8B-B14F-4D97-AF65-F5344CB8AC3E}">
        <p14:creationId xmlns:p14="http://schemas.microsoft.com/office/powerpoint/2010/main" val="404969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Survival function: S(t)</a:t>
            </a:r>
            <a:endParaRPr lang="en-US" dirty="0"/>
          </a:p>
        </p:txBody>
      </p:sp>
      <p:sp>
        <p:nvSpPr>
          <p:cNvPr id="3" name="Content Placeholder 2"/>
          <p:cNvSpPr>
            <a:spLocks noGrp="1"/>
          </p:cNvSpPr>
          <p:nvPr>
            <p:ph idx="1"/>
          </p:nvPr>
        </p:nvSpPr>
        <p:spPr>
          <a:xfrm>
            <a:off x="302909" y="1348721"/>
            <a:ext cx="4245735" cy="4754563"/>
          </a:xfrm>
        </p:spPr>
        <p:txBody>
          <a:bodyPr/>
          <a:lstStyle/>
          <a:p>
            <a:r>
              <a:rPr lang="en-US" dirty="0" smtClean="0"/>
              <a:t>A plot of survival probabilities over time at time t = S(t) </a:t>
            </a:r>
            <a:r>
              <a:rPr lang="en-US" dirty="0" smtClean="0">
                <a:sym typeface="Wingdings" panose="05000000000000000000" pitchFamily="2" charset="2"/>
              </a:rPr>
              <a:t> Probability of surviving at least to time t</a:t>
            </a:r>
            <a:endParaRPr lang="en-US" dirty="0" smtClean="0"/>
          </a:p>
          <a:p>
            <a:pPr marL="0" indent="0">
              <a:buNone/>
            </a:pPr>
            <a:r>
              <a:rPr lang="en-US" dirty="0" smtClean="0"/>
              <a:t> </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1602" y="1348721"/>
            <a:ext cx="6800402" cy="4957437"/>
          </a:xfrm>
          <a:prstGeom prst="rect">
            <a:avLst/>
          </a:prstGeom>
        </p:spPr>
      </p:pic>
      <p:cxnSp>
        <p:nvCxnSpPr>
          <p:cNvPr id="7" name="Straight Arrow Connector 6"/>
          <p:cNvCxnSpPr/>
          <p:nvPr/>
        </p:nvCxnSpPr>
        <p:spPr>
          <a:xfrm>
            <a:off x="5545123" y="3514987"/>
            <a:ext cx="520117" cy="0"/>
          </a:xfrm>
          <a:prstGeom prst="straightConnector1">
            <a:avLst/>
          </a:prstGeom>
          <a:ln>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a:off x="6107185" y="3523376"/>
            <a:ext cx="58723" cy="1627464"/>
          </a:xfrm>
          <a:prstGeom prst="straightConnector1">
            <a:avLst/>
          </a:prstGeom>
          <a:ln>
            <a:solidFill>
              <a:srgbClr val="0070C0"/>
            </a:solidFill>
            <a:tailEnd type="triangle"/>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1750302" y="5451157"/>
            <a:ext cx="4620111" cy="492443"/>
          </a:xfrm>
          <a:prstGeom prst="rect">
            <a:avLst/>
          </a:prstGeom>
          <a:noFill/>
        </p:spPr>
        <p:txBody>
          <a:bodyPr wrap="none" rtlCol="0">
            <a:spAutoFit/>
          </a:bodyPr>
          <a:lstStyle/>
          <a:p>
            <a:r>
              <a:rPr lang="en-US" sz="2600" dirty="0" smtClean="0">
                <a:solidFill>
                  <a:srgbClr val="C00000"/>
                </a:solidFill>
              </a:rPr>
              <a:t>Median survival time ~ 9 months</a:t>
            </a:r>
            <a:endParaRPr lang="en-US" sz="2600" dirty="0">
              <a:solidFill>
                <a:srgbClr val="C00000"/>
              </a:solidFill>
            </a:endParaRPr>
          </a:p>
        </p:txBody>
      </p:sp>
      <p:sp>
        <p:nvSpPr>
          <p:cNvPr id="17" name="TextBox 16"/>
          <p:cNvSpPr txBox="1"/>
          <p:nvPr/>
        </p:nvSpPr>
        <p:spPr>
          <a:xfrm>
            <a:off x="3967993" y="3566318"/>
            <a:ext cx="184731" cy="369332"/>
          </a:xfrm>
          <a:prstGeom prst="rect">
            <a:avLst/>
          </a:prstGeom>
          <a:noFill/>
        </p:spPr>
        <p:txBody>
          <a:bodyPr wrap="none" rtlCol="0">
            <a:spAutoFit/>
          </a:bodyPr>
          <a:lstStyle/>
          <a:p>
            <a:endParaRPr lang="en-US" dirty="0"/>
          </a:p>
        </p:txBody>
      </p:sp>
      <p:sp>
        <p:nvSpPr>
          <p:cNvPr id="18" name="TextBox 17"/>
          <p:cNvSpPr txBox="1"/>
          <p:nvPr/>
        </p:nvSpPr>
        <p:spPr>
          <a:xfrm>
            <a:off x="11126442" y="5574268"/>
            <a:ext cx="911916" cy="369332"/>
          </a:xfrm>
          <a:prstGeom prst="rect">
            <a:avLst/>
          </a:prstGeom>
          <a:noFill/>
        </p:spPr>
        <p:txBody>
          <a:bodyPr wrap="none" rtlCol="0">
            <a:spAutoFit/>
          </a:bodyPr>
          <a:lstStyle/>
          <a:p>
            <a:r>
              <a:rPr lang="en-US" dirty="0" smtClean="0"/>
              <a:t>Months</a:t>
            </a:r>
            <a:endParaRPr lang="en-US" dirty="0"/>
          </a:p>
        </p:txBody>
      </p:sp>
      <p:cxnSp>
        <p:nvCxnSpPr>
          <p:cNvPr id="8" name="Straight Arrow Connector 7"/>
          <p:cNvCxnSpPr/>
          <p:nvPr/>
        </p:nvCxnSpPr>
        <p:spPr>
          <a:xfrm flipV="1">
            <a:off x="4152724" y="5241701"/>
            <a:ext cx="2013184" cy="209456"/>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pic>
        <p:nvPicPr>
          <p:cNvPr id="16" name="Picture 15" descr="How much time did that take? Time Tracking Tools for Self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4745" y="130587"/>
            <a:ext cx="1011926" cy="809540"/>
          </a:xfrm>
          <a:prstGeom prst="rect">
            <a:avLst/>
          </a:prstGeom>
        </p:spPr>
      </p:pic>
    </p:spTree>
    <p:extLst>
      <p:ext uri="{BB962C8B-B14F-4D97-AF65-F5344CB8AC3E}">
        <p14:creationId xmlns:p14="http://schemas.microsoft.com/office/powerpoint/2010/main" val="5344834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389" y="283830"/>
            <a:ext cx="11430000" cy="914400"/>
          </a:xfrm>
        </p:spPr>
        <p:txBody>
          <a:bodyPr/>
          <a:lstStyle/>
          <a:p>
            <a:r>
              <a:rPr lang="en-US" dirty="0" smtClean="0"/>
              <a:t>Hazard rate</a:t>
            </a:r>
            <a:endParaRPr lang="en-US" dirty="0"/>
          </a:p>
        </p:txBody>
      </p:sp>
      <p:sp>
        <p:nvSpPr>
          <p:cNvPr id="5" name="Content Placeholder 4"/>
          <p:cNvSpPr>
            <a:spLocks noGrp="1"/>
          </p:cNvSpPr>
          <p:nvPr>
            <p:ph idx="1"/>
          </p:nvPr>
        </p:nvSpPr>
        <p:spPr>
          <a:xfrm>
            <a:off x="329472" y="1271393"/>
            <a:ext cx="11430000" cy="4854771"/>
          </a:xfrm>
        </p:spPr>
        <p:txBody>
          <a:bodyPr>
            <a:normAutofit/>
          </a:bodyPr>
          <a:lstStyle/>
          <a:p>
            <a:r>
              <a:rPr lang="en-US" dirty="0"/>
              <a:t>An instantaneous </a:t>
            </a:r>
            <a:r>
              <a:rPr lang="en-US" b="1" dirty="0"/>
              <a:t>incidence rate (density) </a:t>
            </a:r>
            <a:r>
              <a:rPr lang="en-US" dirty="0"/>
              <a:t>is the so-called hazard rate. </a:t>
            </a:r>
          </a:p>
          <a:p>
            <a:r>
              <a:rPr lang="en-US" dirty="0" smtClean="0"/>
              <a:t>Event rates that vary substantially over time are called hazard rates.</a:t>
            </a:r>
          </a:p>
          <a:p>
            <a:r>
              <a:rPr lang="en-US" i="1" dirty="0" smtClean="0"/>
              <a:t>The </a:t>
            </a:r>
            <a:r>
              <a:rPr lang="en-US" b="1" i="1" dirty="0" smtClean="0"/>
              <a:t>hazard rate</a:t>
            </a:r>
            <a:r>
              <a:rPr lang="en-US" i="1" dirty="0" smtClean="0"/>
              <a:t> is the probability that an individual will experience an event at time t (assuming the event has not happened).</a:t>
            </a:r>
          </a:p>
          <a:p>
            <a:pPr lvl="1"/>
            <a:r>
              <a:rPr lang="en-US" dirty="0" smtClean="0"/>
              <a:t>The denominator for the hazard rate is the number of subjects that still have not had the event. </a:t>
            </a:r>
          </a:p>
          <a:p>
            <a:pPr lvl="1"/>
            <a:r>
              <a:rPr lang="en-US" dirty="0" smtClean="0"/>
              <a:t>Calculate the event rate for each time period of interest</a:t>
            </a:r>
            <a:r>
              <a:rPr lang="en-US" dirty="0" smtClean="0">
                <a:solidFill>
                  <a:srgbClr val="0000FF"/>
                </a:solidFill>
              </a:rPr>
              <a:t>.</a:t>
            </a:r>
          </a:p>
        </p:txBody>
      </p:sp>
      <p:pic>
        <p:nvPicPr>
          <p:cNvPr id="6" name="Picture 5">
            <a:extLst>
              <a:ext uri="{FF2B5EF4-FFF2-40B4-BE49-F238E27FC236}">
                <a16:creationId xmlns:a16="http://schemas.microsoft.com/office/drawing/2014/main" id="{A8738E64-EB8A-0848-9F88-64170BE395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5424600"/>
            <a:ext cx="7342340" cy="1092110"/>
          </a:xfrm>
          <a:prstGeom prst="rect">
            <a:avLst/>
          </a:prstGeom>
        </p:spPr>
      </p:pic>
      <p:pic>
        <p:nvPicPr>
          <p:cNvPr id="7" name="Picture 6" descr="How much time did that take? Time Tracking Tools for Self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1396" y="154793"/>
            <a:ext cx="1395751" cy="1116600"/>
          </a:xfrm>
          <a:prstGeom prst="rect">
            <a:avLst/>
          </a:prstGeom>
        </p:spPr>
      </p:pic>
    </p:spTree>
    <p:extLst>
      <p:ext uri="{BB962C8B-B14F-4D97-AF65-F5344CB8AC3E}">
        <p14:creationId xmlns:p14="http://schemas.microsoft.com/office/powerpoint/2010/main" val="1357867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Hazard rate</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324375" y="1273587"/>
                <a:ext cx="11430000" cy="5213297"/>
              </a:xfrm>
            </p:spPr>
            <p:txBody>
              <a:bodyPr>
                <a:normAutofit/>
              </a:bodyPr>
              <a:lstStyle/>
              <a:p>
                <a:r>
                  <a:rPr lang="en-US" dirty="0" smtClean="0"/>
                  <a:t>Hazard rate (risk) </a:t>
                </a:r>
              </a:p>
              <a:p>
                <a:pPr marL="735013" lvl="1" indent="-571500">
                  <a:buFont typeface="Wingdings" panose="05000000000000000000" pitchFamily="2" charset="2"/>
                  <a:buChar char="§"/>
                </a:pPr>
                <a:r>
                  <a:rPr lang="en-US" sz="2800" dirty="0"/>
                  <a:t>Hazard: the </a:t>
                </a:r>
                <a:r>
                  <a:rPr lang="en-US" sz="2800" b="1" dirty="0">
                    <a:solidFill>
                      <a:srgbClr val="0000FF"/>
                    </a:solidFill>
                  </a:rPr>
                  <a:t>occurrence of event </a:t>
                </a:r>
                <a:r>
                  <a:rPr lang="en-US" sz="2800" b="1" dirty="0" smtClean="0">
                    <a:solidFill>
                      <a:srgbClr val="0000FF"/>
                    </a:solidFill>
                  </a:rPr>
                  <a:t>(e.g., death) </a:t>
                </a:r>
                <a:r>
                  <a:rPr lang="en-US" sz="2800" dirty="0" smtClean="0"/>
                  <a:t>for </a:t>
                </a:r>
                <a:r>
                  <a:rPr lang="en-US" sz="2800" dirty="0"/>
                  <a:t>subjects “at </a:t>
                </a:r>
                <a:r>
                  <a:rPr lang="en-US" sz="2800" b="1" dirty="0"/>
                  <a:t>risk</a:t>
                </a:r>
                <a:r>
                  <a:rPr lang="en-US" sz="2800" dirty="0"/>
                  <a:t>” for an event (good or bad) at </a:t>
                </a:r>
                <a:r>
                  <a:rPr lang="en-US" sz="2800" dirty="0" smtClean="0"/>
                  <a:t>different time points</a:t>
                </a:r>
                <a:endParaRPr lang="en-US" sz="2800" dirty="0"/>
              </a:p>
              <a:p>
                <a:pPr marL="735013" lvl="1" indent="-571500">
                  <a:buFont typeface="Wingdings" panose="05000000000000000000" pitchFamily="2" charset="2"/>
                  <a:buChar char="§"/>
                </a:pPr>
                <a:r>
                  <a:rPr lang="en-US" sz="2800" dirty="0" smtClean="0">
                    <a:solidFill>
                      <a:srgbClr val="0000FF"/>
                    </a:solidFill>
                  </a:rPr>
                  <a:t>Measures of </a:t>
                </a:r>
                <a:r>
                  <a:rPr lang="en-US" sz="2800" u="sng" dirty="0" smtClean="0">
                    <a:solidFill>
                      <a:srgbClr val="0000FF"/>
                    </a:solidFill>
                  </a:rPr>
                  <a:t>instantaneous </a:t>
                </a:r>
                <a:r>
                  <a:rPr lang="en-US" sz="2800" dirty="0" smtClean="0">
                    <a:solidFill>
                      <a:srgbClr val="0000FF"/>
                    </a:solidFill>
                  </a:rPr>
                  <a:t>risk for event (e.g., death)</a:t>
                </a:r>
                <a:endParaRPr lang="en-US" sz="2800" dirty="0"/>
              </a:p>
              <a:p>
                <a:pPr>
                  <a:spcBef>
                    <a:spcPts val="600"/>
                  </a:spcBef>
                </a:pPr>
                <a:endParaRPr lang="en-US" dirty="0" smtClean="0"/>
              </a:p>
              <a:p>
                <a:pPr>
                  <a:spcBef>
                    <a:spcPts val="600"/>
                  </a:spcBef>
                </a:pPr>
                <a:r>
                  <a:rPr lang="en-US" dirty="0" smtClean="0"/>
                  <a:t>Hazard function </a:t>
                </a:r>
              </a:p>
              <a:p>
                <a:pPr marL="682625" lvl="1" indent="-284163" defTabSz="341313">
                  <a:buFont typeface="Wingdings" panose="05000000000000000000" pitchFamily="2" charset="2"/>
                  <a:buChar char="§"/>
                </a:pPr>
                <a:r>
                  <a:rPr lang="en-US" sz="2800" dirty="0" smtClean="0"/>
                  <a:t>Time </a:t>
                </a:r>
                <a:r>
                  <a:rPr lang="en-US" sz="2800" dirty="0"/>
                  <a:t>t </a:t>
                </a:r>
                <a:r>
                  <a:rPr lang="en-US" sz="2800" dirty="0">
                    <a:sym typeface="Wingdings" panose="05000000000000000000" pitchFamily="2" charset="2"/>
                  </a:rPr>
                  <a:t> [0, </a:t>
                </a:r>
                <a14:m>
                  <m:oMath xmlns:m="http://schemas.openxmlformats.org/officeDocument/2006/math">
                    <m:r>
                      <a:rPr lang="en-US" sz="2800" i="1">
                        <a:latin typeface="Cambria Math"/>
                        <a:ea typeface="Cambria Math"/>
                        <a:sym typeface="Wingdings" panose="05000000000000000000" pitchFamily="2" charset="2"/>
                      </a:rPr>
                      <m:t>∞),</m:t>
                    </m:r>
                  </m:oMath>
                </a14:m>
                <a:r>
                  <a:rPr lang="en-US" sz="2800" dirty="0">
                    <a:ea typeface="Cambria Math"/>
                    <a:sym typeface="Wingdings" panose="05000000000000000000" pitchFamily="2" charset="2"/>
                  </a:rPr>
                  <a:t> the elapsed time until an event</a:t>
                </a:r>
              </a:p>
              <a:p>
                <a:pPr marL="739775" lvl="2" indent="-339725">
                  <a:buFont typeface="Wingdings" panose="05000000000000000000" pitchFamily="2" charset="2"/>
                  <a:buChar char="§"/>
                </a:pPr>
                <a:r>
                  <a:rPr lang="en-US" sz="2800" dirty="0"/>
                  <a:t>h(t) is </a:t>
                </a:r>
                <a:r>
                  <a:rPr lang="en-US" sz="2800" b="1" dirty="0"/>
                  <a:t>NOT a probability</a:t>
                </a:r>
                <a:r>
                  <a:rPr lang="en-US" sz="2800" dirty="0"/>
                  <a:t>, h(t) &gt; 1 is possible. </a:t>
                </a:r>
                <a:endParaRPr lang="en-US" sz="2800" dirty="0" smtClean="0"/>
              </a:p>
              <a:p>
                <a:pPr marL="739775" lvl="2" indent="-339725">
                  <a:buFont typeface="Wingdings" panose="05000000000000000000" pitchFamily="2" charset="2"/>
                  <a:buChar char="§"/>
                </a:pPr>
                <a:r>
                  <a:rPr lang="en-US" sz="2800" dirty="0" smtClean="0"/>
                  <a:t>Instantaneous (very short) time, </a:t>
                </a:r>
                <a:r>
                  <a:rPr lang="el-GR" sz="2800" dirty="0" smtClean="0">
                    <a:solidFill>
                      <a:srgbClr val="FF0000"/>
                    </a:solidFill>
                  </a:rPr>
                  <a:t>Δ</a:t>
                </a:r>
                <a:r>
                  <a:rPr lang="en-US" sz="2800" dirty="0" smtClean="0">
                    <a:solidFill>
                      <a:srgbClr val="FF0000"/>
                    </a:solidFill>
                  </a:rPr>
                  <a:t>t  </a:t>
                </a:r>
                <a:r>
                  <a:rPr lang="en-US" sz="2800" dirty="0" smtClean="0">
                    <a:solidFill>
                      <a:srgbClr val="FF0000"/>
                    </a:solidFill>
                    <a:sym typeface="Wingdings" panose="05000000000000000000" pitchFamily="2" charset="2"/>
                  </a:rPr>
                  <a:t> </a:t>
                </a:r>
                <a:r>
                  <a:rPr lang="en-US" sz="2800" u="sng" dirty="0" smtClean="0">
                    <a:solidFill>
                      <a:srgbClr val="FF0000"/>
                    </a:solidFill>
                    <a:sym typeface="Wingdings" panose="05000000000000000000" pitchFamily="2" charset="2"/>
                  </a:rPr>
                  <a:t>Cumulative</a:t>
                </a:r>
                <a:r>
                  <a:rPr lang="en-US" sz="2800" dirty="0" smtClean="0">
                    <a:solidFill>
                      <a:srgbClr val="FF0000"/>
                    </a:solidFill>
                    <a:sym typeface="Wingdings" panose="05000000000000000000" pitchFamily="2" charset="2"/>
                  </a:rPr>
                  <a:t> hazard function, </a:t>
                </a:r>
                <a:r>
                  <a:rPr lang="en-US" sz="2800" b="1" u="sng" dirty="0" smtClean="0">
                    <a:solidFill>
                      <a:srgbClr val="FF0000"/>
                    </a:solidFill>
                    <a:sym typeface="Wingdings" panose="05000000000000000000" pitchFamily="2" charset="2"/>
                  </a:rPr>
                  <a:t>H</a:t>
                </a:r>
                <a:r>
                  <a:rPr lang="en-US" sz="2800" dirty="0" smtClean="0">
                    <a:solidFill>
                      <a:srgbClr val="FF0000"/>
                    </a:solidFill>
                    <a:sym typeface="Wingdings" panose="05000000000000000000" pitchFamily="2" charset="2"/>
                  </a:rPr>
                  <a:t>(t)</a:t>
                </a:r>
                <a:endParaRPr lang="en-US" sz="2800" dirty="0" smtClean="0">
                  <a:solidFill>
                    <a:srgbClr val="FF0000"/>
                  </a:solidFill>
                </a:endParaRPr>
              </a:p>
              <a:p>
                <a:pPr marL="739775" lvl="2" indent="-339725">
                  <a:buFont typeface="Wingdings" panose="05000000000000000000" pitchFamily="2" charset="2"/>
                  <a:buChar char="§"/>
                </a:pPr>
                <a:endParaRPr lang="en-US" sz="2800" dirty="0">
                  <a:latin typeface="Calibri" panose="020F0502020204030204" pitchFamily="34" charset="0"/>
                  <a:cs typeface="Calibri" panose="020F0502020204030204" pitchFamily="34" charset="0"/>
                </a:endParaRPr>
              </a:p>
              <a:p>
                <a:pPr marL="739775" lvl="2" indent="-339725">
                  <a:buFont typeface="Wingdings" panose="05000000000000000000" pitchFamily="2" charset="2"/>
                  <a:buChar char="§"/>
                </a:pPr>
                <a:endParaRPr lang="en-US" sz="2800" dirty="0" smtClean="0">
                  <a:latin typeface="Calibri" panose="020F0502020204030204" pitchFamily="34" charset="0"/>
                  <a:cs typeface="Calibri" panose="020F0502020204030204" pitchFamily="34" charset="0"/>
                </a:endParaRPr>
              </a:p>
              <a:p>
                <a:pPr marL="400050" lvl="2" indent="0">
                  <a:buNone/>
                </a:pPr>
                <a:endParaRPr lang="en-US" sz="2800" dirty="0" smtClean="0"/>
              </a:p>
              <a:p>
                <a:pPr marL="400050" lvl="2" indent="0">
                  <a:buNone/>
                </a:pPr>
                <a:endParaRPr lang="en-US" sz="2800"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324375" y="1273587"/>
                <a:ext cx="11430000" cy="5213297"/>
              </a:xfrm>
              <a:blipFill>
                <a:blip r:embed="rId3"/>
                <a:stretch>
                  <a:fillRect l="-533" t="-1170"/>
                </a:stretch>
              </a:blipFill>
            </p:spPr>
            <p:txBody>
              <a:bodyPr/>
              <a:lstStyle/>
              <a:p>
                <a:r>
                  <a:rPr lang="en-US">
                    <a:noFill/>
                  </a:rPr>
                  <a:t> </a:t>
                </a:r>
              </a:p>
            </p:txBody>
          </p:sp>
        </mc:Fallback>
      </mc:AlternateContent>
      <p:pic>
        <p:nvPicPr>
          <p:cNvPr id="5" name="Picture 4" descr="How much time did that take? Time Tracking Tools for Self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4745" y="130587"/>
            <a:ext cx="1011926" cy="809540"/>
          </a:xfrm>
          <a:prstGeom prst="rect">
            <a:avLst/>
          </a:prstGeom>
        </p:spPr>
      </p:pic>
    </p:spTree>
    <p:extLst>
      <p:ext uri="{BB962C8B-B14F-4D97-AF65-F5344CB8AC3E}">
        <p14:creationId xmlns:p14="http://schemas.microsoft.com/office/powerpoint/2010/main" val="1402885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 rate  </a:t>
            </a:r>
            <a:endParaRPr lang="en-US" dirty="0"/>
          </a:p>
        </p:txBody>
      </p:sp>
      <p:sp>
        <p:nvSpPr>
          <p:cNvPr id="3" name="Content Placeholder 2"/>
          <p:cNvSpPr>
            <a:spLocks noGrp="1"/>
          </p:cNvSpPr>
          <p:nvPr>
            <p:ph idx="1"/>
          </p:nvPr>
        </p:nvSpPr>
        <p:spPr>
          <a:xfrm>
            <a:off x="389525" y="1313646"/>
            <a:ext cx="11430000" cy="5003264"/>
          </a:xfrm>
        </p:spPr>
        <p:txBody>
          <a:bodyPr>
            <a:normAutofit/>
          </a:bodyPr>
          <a:lstStyle/>
          <a:p>
            <a:pPr>
              <a:spcBef>
                <a:spcPts val="600"/>
              </a:spcBef>
            </a:pPr>
            <a:r>
              <a:rPr lang="en-US" sz="2800" dirty="0" smtClean="0"/>
              <a:t>Hazard rate cannot be directly calculated </a:t>
            </a:r>
            <a:r>
              <a:rPr lang="en-US" sz="2800" dirty="0" smtClean="0">
                <a:sym typeface="Wingdings" panose="05000000000000000000" pitchFamily="2" charset="2"/>
              </a:rPr>
              <a:t> Hazard function over time, or cumulative hazard, can be </a:t>
            </a:r>
            <a:r>
              <a:rPr lang="en-US" sz="2800" u="sng" dirty="0" smtClean="0">
                <a:sym typeface="Wingdings" panose="05000000000000000000" pitchFamily="2" charset="2"/>
              </a:rPr>
              <a:t>estimated</a:t>
            </a:r>
          </a:p>
          <a:p>
            <a:pPr>
              <a:spcBef>
                <a:spcPts val="600"/>
              </a:spcBef>
            </a:pPr>
            <a:endParaRPr lang="en-US" sz="2800" dirty="0" smtClean="0"/>
          </a:p>
          <a:p>
            <a:pPr lvl="1">
              <a:spcBef>
                <a:spcPts val="600"/>
              </a:spcBef>
              <a:buFont typeface="Wingdings" panose="05000000000000000000" pitchFamily="2" charset="2"/>
              <a:buChar char="§"/>
            </a:pPr>
            <a:r>
              <a:rPr lang="en-US" sz="2800" dirty="0" smtClean="0"/>
              <a:t>If the hazard rate is constant over time and it is equal to 0.03, we expect 0.03 events to occur in one time interval.</a:t>
            </a:r>
          </a:p>
          <a:p>
            <a:pPr lvl="1">
              <a:spcBef>
                <a:spcPts val="600"/>
              </a:spcBef>
              <a:buFont typeface="Wingdings" panose="05000000000000000000" pitchFamily="2" charset="2"/>
              <a:buChar char="§"/>
            </a:pPr>
            <a:endParaRPr lang="en-US" sz="2800" dirty="0" smtClean="0"/>
          </a:p>
          <a:p>
            <a:pPr lvl="1">
              <a:spcBef>
                <a:spcPts val="600"/>
              </a:spcBef>
              <a:buFont typeface="Wingdings" panose="05000000000000000000" pitchFamily="2" charset="2"/>
              <a:buChar char="§"/>
            </a:pPr>
            <a:r>
              <a:rPr lang="en-US" sz="2800" dirty="0" smtClean="0"/>
              <a:t>If a subject had a hazard rate of 0.03 at time </a:t>
            </a:r>
            <a:r>
              <a:rPr lang="en-US" sz="2800" i="1" dirty="0" smtClean="0"/>
              <a:t>t</a:t>
            </a:r>
            <a:r>
              <a:rPr lang="en-US" sz="2800" dirty="0" smtClean="0"/>
              <a:t> and another subject had a hazard rate of 0.015 at time </a:t>
            </a:r>
            <a:r>
              <a:rPr lang="en-US" sz="2800" i="1" dirty="0" smtClean="0"/>
              <a:t>t,</a:t>
            </a:r>
            <a:r>
              <a:rPr lang="en-US" sz="2800" dirty="0" smtClean="0"/>
              <a:t> then the second subject's risk of an event is half of the first subject’s at time </a:t>
            </a:r>
            <a:r>
              <a:rPr lang="en-US" sz="2800" i="1" dirty="0" smtClean="0"/>
              <a:t>t</a:t>
            </a:r>
            <a:r>
              <a:rPr lang="en-US" sz="2800" dirty="0" smtClean="0"/>
              <a:t>. 	</a:t>
            </a:r>
            <a:endParaRPr lang="en-US" sz="2800" dirty="0"/>
          </a:p>
        </p:txBody>
      </p:sp>
    </p:spTree>
    <p:extLst>
      <p:ext uri="{BB962C8B-B14F-4D97-AF65-F5344CB8AC3E}">
        <p14:creationId xmlns:p14="http://schemas.microsoft.com/office/powerpoint/2010/main" val="3755901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339"/>
            <a:ext cx="10972800" cy="852704"/>
          </a:xfrm>
        </p:spPr>
        <p:txBody>
          <a:bodyPr>
            <a:normAutofit fontScale="90000"/>
          </a:bodyPr>
          <a:lstStyle/>
          <a:p>
            <a:r>
              <a:rPr lang="en-US" dirty="0" smtClean="0"/>
              <a:t>Cumulative hazard functions </a:t>
            </a:r>
            <a:r>
              <a:rPr lang="en-US" b="1" dirty="0" smtClean="0"/>
              <a:t>H</a:t>
            </a:r>
            <a:r>
              <a:rPr lang="en-US" dirty="0" smtClean="0"/>
              <a:t>(t) – treatment group 1</a:t>
            </a:r>
            <a:endParaRPr lang="en-US" dirty="0"/>
          </a:p>
        </p:txBody>
      </p:sp>
      <p:sp>
        <p:nvSpPr>
          <p:cNvPr id="7" name="TextBox 6"/>
          <p:cNvSpPr txBox="1"/>
          <p:nvPr/>
        </p:nvSpPr>
        <p:spPr>
          <a:xfrm>
            <a:off x="346130" y="1127341"/>
            <a:ext cx="2281522"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Treatment group 1</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6634" y="1127341"/>
            <a:ext cx="6919324" cy="5029200"/>
          </a:xfrm>
          <a:prstGeom prst="rect">
            <a:avLst/>
          </a:prstGeom>
        </p:spPr>
      </p:pic>
      <p:sp>
        <p:nvSpPr>
          <p:cNvPr id="10" name="Rectangle 9"/>
          <p:cNvSpPr/>
          <p:nvPr/>
        </p:nvSpPr>
        <p:spPr>
          <a:xfrm>
            <a:off x="3747752" y="1327396"/>
            <a:ext cx="1438055" cy="3890556"/>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2" name="Elbow Connector 11"/>
          <p:cNvCxnSpPr/>
          <p:nvPr/>
        </p:nvCxnSpPr>
        <p:spPr>
          <a:xfrm flipV="1">
            <a:off x="5185807" y="1988191"/>
            <a:ext cx="4729980" cy="1325460"/>
          </a:xfrm>
          <a:prstGeom prst="bentConnector3">
            <a:avLst/>
          </a:prstGeom>
          <a:ln>
            <a:solidFill>
              <a:srgbClr val="0070C0"/>
            </a:solidFill>
            <a:prstDash val="sysDash"/>
            <a:tailEnd type="triangle"/>
          </a:ln>
        </p:spPr>
        <p:style>
          <a:lnRef idx="2">
            <a:schemeClr val="accent2"/>
          </a:lnRef>
          <a:fillRef idx="0">
            <a:schemeClr val="accent2"/>
          </a:fillRef>
          <a:effectRef idx="1">
            <a:schemeClr val="accent2"/>
          </a:effectRef>
          <a:fontRef idx="minor">
            <a:schemeClr val="tx1"/>
          </a:fontRef>
        </p:style>
      </p:cxnSp>
      <p:pic>
        <p:nvPicPr>
          <p:cNvPr id="11" name="Picture 10" descr="How much time did that take? Time Tracking Tools for Self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84735" y="59202"/>
            <a:ext cx="822051" cy="657640"/>
          </a:xfrm>
          <a:prstGeom prst="rect">
            <a:avLst/>
          </a:prstGeom>
        </p:spPr>
      </p:pic>
      <p:pic>
        <p:nvPicPr>
          <p:cNvPr id="3" name="Picture 2"/>
          <p:cNvPicPr>
            <a:picLocks noChangeAspect="1"/>
          </p:cNvPicPr>
          <p:nvPr/>
        </p:nvPicPr>
        <p:blipFill>
          <a:blip r:embed="rId5"/>
          <a:stretch>
            <a:fillRect/>
          </a:stretch>
        </p:blipFill>
        <p:spPr>
          <a:xfrm>
            <a:off x="46019" y="1563749"/>
            <a:ext cx="5139787" cy="3230172"/>
          </a:xfrm>
          <a:prstGeom prst="rect">
            <a:avLst/>
          </a:prstGeom>
        </p:spPr>
      </p:pic>
    </p:spTree>
    <p:extLst>
      <p:ext uri="{BB962C8B-B14F-4D97-AF65-F5344CB8AC3E}">
        <p14:creationId xmlns:p14="http://schemas.microsoft.com/office/powerpoint/2010/main" val="280572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Calculate Kaplan-Meier survival probabilities based on KM method</a:t>
            </a:r>
          </a:p>
          <a:p>
            <a:r>
              <a:rPr lang="en-US" dirty="0" smtClean="0"/>
              <a:t>Conduct and interpret the Log Rank test</a:t>
            </a:r>
          </a:p>
          <a:p>
            <a:r>
              <a:rPr lang="en-US" dirty="0" smtClean="0"/>
              <a:t>Compute and interpret the Hazard Ratio</a:t>
            </a:r>
          </a:p>
          <a:p>
            <a:r>
              <a:rPr lang="en-US" dirty="0" smtClean="0"/>
              <a:t>Conduct and interpret Cox (proportional-hazards) regression test results</a:t>
            </a:r>
            <a:endParaRPr lang="en-US" dirty="0"/>
          </a:p>
        </p:txBody>
      </p:sp>
    </p:spTree>
    <p:extLst>
      <p:ext uri="{BB962C8B-B14F-4D97-AF65-F5344CB8AC3E}">
        <p14:creationId xmlns:p14="http://schemas.microsoft.com/office/powerpoint/2010/main" val="1013887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Statistical testing for time-to-event data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9541" y="1295400"/>
                <a:ext cx="11430000" cy="5410200"/>
              </a:xfrm>
            </p:spPr>
            <p:txBody>
              <a:bodyPr>
                <a:normAutofit fontScale="70000" lnSpcReduction="20000"/>
              </a:bodyPr>
              <a:lstStyle/>
              <a:p>
                <a:pPr marL="514350" indent="-514350">
                  <a:lnSpc>
                    <a:spcPct val="120000"/>
                  </a:lnSpc>
                  <a:spcBef>
                    <a:spcPts val="600"/>
                  </a:spcBef>
                  <a:buFont typeface="+mj-lt"/>
                  <a:buAutoNum type="arabicPeriod"/>
                </a:pPr>
                <a:r>
                  <a:rPr lang="en-US" sz="3700" dirty="0" smtClean="0">
                    <a:solidFill>
                      <a:schemeClr val="tx1"/>
                    </a:solidFill>
                  </a:rPr>
                  <a:t>Comparison of survival curves </a:t>
                </a:r>
              </a:p>
              <a:p>
                <a:pPr marL="857250" lvl="1" indent="-457200">
                  <a:lnSpc>
                    <a:spcPct val="120000"/>
                  </a:lnSpc>
                  <a:spcBef>
                    <a:spcPts val="600"/>
                  </a:spcBef>
                  <a:buFont typeface="Wingdings" panose="05000000000000000000" pitchFamily="2" charset="2"/>
                  <a:buChar char="Ø"/>
                </a:pPr>
                <a:r>
                  <a:rPr lang="en-US" dirty="0" smtClean="0">
                    <a:solidFill>
                      <a:schemeClr val="tx1"/>
                    </a:solidFill>
                  </a:rPr>
                  <a:t>H</a:t>
                </a:r>
                <a:r>
                  <a:rPr lang="en-US" baseline="-25000" dirty="0" smtClean="0">
                    <a:solidFill>
                      <a:schemeClr val="tx1"/>
                    </a:solidFill>
                  </a:rPr>
                  <a:t>0</a:t>
                </a:r>
                <a:r>
                  <a:rPr lang="en-US" dirty="0" smtClean="0">
                    <a:solidFill>
                      <a:schemeClr val="tx1"/>
                    </a:solidFill>
                  </a:rPr>
                  <a:t>: The survival function for patients on treatment 1 is the same as that for patients on treatment 2 for all points in time. </a:t>
                </a:r>
              </a:p>
              <a:p>
                <a:pPr marL="700087" lvl="2" indent="0">
                  <a:lnSpc>
                    <a:spcPct val="120000"/>
                  </a:lnSpc>
                  <a:spcBef>
                    <a:spcPts val="600"/>
                  </a:spcBef>
                  <a:buNone/>
                </a:pPr>
                <a:r>
                  <a:rPr lang="en-US" dirty="0" smtClean="0">
                    <a:solidFill>
                      <a:schemeClr val="tx1"/>
                    </a:solidFill>
                  </a:rPr>
                  <a:t>  S</a:t>
                </a:r>
                <a:r>
                  <a:rPr lang="en-US" baseline="-25000" dirty="0" smtClean="0">
                    <a:solidFill>
                      <a:schemeClr val="tx1"/>
                    </a:solidFill>
                  </a:rPr>
                  <a:t>1</a:t>
                </a:r>
                <a:r>
                  <a:rPr lang="en-US" dirty="0" smtClean="0">
                    <a:solidFill>
                      <a:schemeClr val="tx1"/>
                    </a:solidFill>
                  </a:rPr>
                  <a:t>(t) = S</a:t>
                </a:r>
                <a:r>
                  <a:rPr lang="en-US" baseline="-25000" dirty="0" smtClean="0">
                    <a:solidFill>
                      <a:schemeClr val="tx1"/>
                    </a:solidFill>
                  </a:rPr>
                  <a:t>2</a:t>
                </a:r>
                <a:r>
                  <a:rPr lang="en-US" dirty="0" smtClean="0">
                    <a:solidFill>
                      <a:schemeClr val="tx1"/>
                    </a:solidFill>
                  </a:rPr>
                  <a:t>(t), t = 0 … </a:t>
                </a:r>
                <a14:m>
                  <m:oMath xmlns:m="http://schemas.openxmlformats.org/officeDocument/2006/math">
                    <m:r>
                      <a:rPr lang="en-US" b="0" i="1" smtClean="0">
                        <a:solidFill>
                          <a:schemeClr val="tx1"/>
                        </a:solidFill>
                        <a:latin typeface="Cambria Math"/>
                        <a:ea typeface="Cambria Math"/>
                      </a:rPr>
                      <m:t>𝐾</m:t>
                    </m:r>
                  </m:oMath>
                </a14:m>
                <a:r>
                  <a:rPr lang="en-US" dirty="0" smtClean="0">
                    <a:solidFill>
                      <a:schemeClr val="tx1"/>
                    </a:solidFill>
                  </a:rPr>
                  <a:t> (range)</a:t>
                </a:r>
              </a:p>
              <a:p>
                <a:pPr marL="857250" lvl="1" indent="-457200">
                  <a:lnSpc>
                    <a:spcPct val="120000"/>
                  </a:lnSpc>
                  <a:spcBef>
                    <a:spcPts val="600"/>
                  </a:spcBef>
                  <a:buFont typeface="Wingdings" panose="05000000000000000000" pitchFamily="2" charset="2"/>
                  <a:buChar char="Ø"/>
                </a:pPr>
                <a:r>
                  <a:rPr lang="en-US" dirty="0" smtClean="0">
                    <a:solidFill>
                      <a:schemeClr val="tx1"/>
                    </a:solidFill>
                  </a:rPr>
                  <a:t>H</a:t>
                </a:r>
                <a:r>
                  <a:rPr lang="en-US" baseline="-25000" dirty="0" smtClean="0">
                    <a:solidFill>
                      <a:schemeClr val="tx1"/>
                    </a:solidFill>
                  </a:rPr>
                  <a:t>1</a:t>
                </a:r>
                <a:r>
                  <a:rPr lang="en-US" dirty="0" smtClean="0">
                    <a:solidFill>
                      <a:schemeClr val="tx1"/>
                    </a:solidFill>
                  </a:rPr>
                  <a:t>: </a:t>
                </a:r>
                <a:r>
                  <a:rPr lang="en-US" dirty="0"/>
                  <a:t>The survival function for patients on treatment 1 is </a:t>
                </a:r>
                <a:r>
                  <a:rPr lang="en-US" dirty="0" smtClean="0">
                    <a:solidFill>
                      <a:schemeClr val="tx1"/>
                    </a:solidFill>
                  </a:rPr>
                  <a:t>different from the survival function for patients on treatment 2 </a:t>
                </a:r>
                <a:r>
                  <a:rPr lang="en-US" i="1" dirty="0" smtClean="0">
                    <a:solidFill>
                      <a:schemeClr val="tx1"/>
                    </a:solidFill>
                  </a:rPr>
                  <a:t>at some point in time.</a:t>
                </a:r>
                <a:r>
                  <a:rPr lang="en-US" dirty="0" smtClean="0">
                    <a:solidFill>
                      <a:schemeClr val="tx1"/>
                    </a:solidFill>
                  </a:rPr>
                  <a:t> </a:t>
                </a:r>
              </a:p>
              <a:p>
                <a:pPr marL="914400" lvl="2" indent="0">
                  <a:lnSpc>
                    <a:spcPct val="120000"/>
                  </a:lnSpc>
                  <a:spcBef>
                    <a:spcPts val="600"/>
                  </a:spcBef>
                  <a:buNone/>
                </a:pPr>
                <a:r>
                  <a:rPr lang="en-US" dirty="0" smtClean="0">
                    <a:solidFill>
                      <a:schemeClr val="tx1"/>
                    </a:solidFill>
                  </a:rPr>
                  <a:t>S</a:t>
                </a:r>
                <a:r>
                  <a:rPr lang="en-US" baseline="-25000" dirty="0" smtClean="0">
                    <a:solidFill>
                      <a:schemeClr val="tx1"/>
                    </a:solidFill>
                  </a:rPr>
                  <a:t>1</a:t>
                </a:r>
                <a:r>
                  <a:rPr lang="en-US" dirty="0" smtClean="0">
                    <a:solidFill>
                      <a:schemeClr val="tx1"/>
                    </a:solidFill>
                  </a:rPr>
                  <a:t>(t</a:t>
                </a:r>
                <a:r>
                  <a:rPr lang="en-US" dirty="0">
                    <a:solidFill>
                      <a:schemeClr val="tx1"/>
                    </a:solidFill>
                  </a:rPr>
                  <a:t>) </a:t>
                </a:r>
                <a:r>
                  <a:rPr lang="en-US" dirty="0" smtClean="0">
                    <a:solidFill>
                      <a:schemeClr val="tx1"/>
                    </a:solidFill>
                  </a:rPr>
                  <a:t>≠ </a:t>
                </a:r>
                <a:r>
                  <a:rPr lang="en-US" dirty="0">
                    <a:solidFill>
                      <a:schemeClr val="tx1"/>
                    </a:solidFill>
                  </a:rPr>
                  <a:t>S</a:t>
                </a:r>
                <a:r>
                  <a:rPr lang="en-US" baseline="-25000" dirty="0">
                    <a:solidFill>
                      <a:schemeClr val="tx1"/>
                    </a:solidFill>
                  </a:rPr>
                  <a:t>2</a:t>
                </a:r>
                <a:r>
                  <a:rPr lang="en-US" dirty="0">
                    <a:solidFill>
                      <a:schemeClr val="tx1"/>
                    </a:solidFill>
                  </a:rPr>
                  <a:t>(t), t = 0 … </a:t>
                </a:r>
                <a:r>
                  <a:rPr lang="en-US" dirty="0" smtClean="0">
                    <a:solidFill>
                      <a:schemeClr val="tx1"/>
                    </a:solidFill>
                  </a:rPr>
                  <a:t>or </a:t>
                </a:r>
                <a:r>
                  <a:rPr lang="en-US" i="1" dirty="0" smtClean="0">
                    <a:solidFill>
                      <a:schemeClr val="tx1"/>
                    </a:solidFill>
                  </a:rPr>
                  <a:t>K</a:t>
                </a:r>
                <a:r>
                  <a:rPr lang="en-US" dirty="0" smtClean="0">
                    <a:solidFill>
                      <a:schemeClr val="tx1"/>
                    </a:solidFill>
                  </a:rPr>
                  <a:t> </a:t>
                </a:r>
                <a:endParaRPr lang="en-US" dirty="0">
                  <a:solidFill>
                    <a:schemeClr val="tx1"/>
                  </a:solidFill>
                </a:endParaRPr>
              </a:p>
              <a:p>
                <a:pPr marL="514350" indent="-514350">
                  <a:lnSpc>
                    <a:spcPct val="120000"/>
                  </a:lnSpc>
                  <a:spcBef>
                    <a:spcPts val="600"/>
                  </a:spcBef>
                  <a:buFont typeface="+mj-lt"/>
                  <a:buAutoNum type="arabicPeriod"/>
                </a:pPr>
                <a:r>
                  <a:rPr lang="en-US" sz="3700" b="1" dirty="0"/>
                  <a:t>Comparison of </a:t>
                </a:r>
                <a:r>
                  <a:rPr lang="en-US" sz="3700" b="1" dirty="0" smtClean="0"/>
                  <a:t>hazard rates</a:t>
                </a:r>
                <a:r>
                  <a:rPr lang="en-US" sz="3700" dirty="0" smtClean="0"/>
                  <a:t>: </a:t>
                </a:r>
                <a:r>
                  <a:rPr lang="en-US" sz="3700" dirty="0" smtClean="0">
                    <a:solidFill>
                      <a:schemeClr val="tx1"/>
                    </a:solidFill>
                  </a:rPr>
                  <a:t>HR = </a:t>
                </a:r>
                <a:r>
                  <a:rPr lang="en-US" sz="3700" dirty="0"/>
                  <a:t> </a:t>
                </a:r>
                <a14:m>
                  <m:oMath xmlns:m="http://schemas.openxmlformats.org/officeDocument/2006/math">
                    <m:f>
                      <m:fPr>
                        <m:ctrlPr>
                          <a:rPr lang="en-US" sz="3700" i="1">
                            <a:latin typeface="Cambria Math" panose="02040503050406030204" pitchFamily="18" charset="0"/>
                          </a:rPr>
                        </m:ctrlPr>
                      </m:fPr>
                      <m:num>
                        <m:sSub>
                          <m:sSubPr>
                            <m:ctrlPr>
                              <a:rPr lang="en-US" sz="3700" i="1">
                                <a:latin typeface="Cambria Math" panose="02040503050406030204" pitchFamily="18" charset="0"/>
                              </a:rPr>
                            </m:ctrlPr>
                          </m:sSubPr>
                          <m:e>
                            <m:r>
                              <a:rPr lang="en-US" sz="3700" i="1">
                                <a:latin typeface="Cambria Math"/>
                              </a:rPr>
                              <m:t>h</m:t>
                            </m:r>
                          </m:e>
                          <m:sub>
                            <m:r>
                              <a:rPr lang="en-US" sz="3700" i="1">
                                <a:latin typeface="Cambria Math" panose="02040503050406030204" pitchFamily="18" charset="0"/>
                              </a:rPr>
                              <m:t>2</m:t>
                            </m:r>
                          </m:sub>
                        </m:sSub>
                        <m:r>
                          <a:rPr lang="en-US" sz="3700" i="1">
                            <a:latin typeface="Cambria Math"/>
                          </a:rPr>
                          <m:t>(</m:t>
                        </m:r>
                        <m:r>
                          <a:rPr lang="en-US" sz="3700" i="1">
                            <a:latin typeface="Cambria Math"/>
                          </a:rPr>
                          <m:t>𝑡</m:t>
                        </m:r>
                        <m:r>
                          <a:rPr lang="en-US" sz="3700" i="1">
                            <a:latin typeface="Cambria Math"/>
                          </a:rPr>
                          <m:t>)</m:t>
                        </m:r>
                      </m:num>
                      <m:den>
                        <m:sSub>
                          <m:sSubPr>
                            <m:ctrlPr>
                              <a:rPr lang="en-US" sz="3700" i="1">
                                <a:latin typeface="Cambria Math" panose="02040503050406030204" pitchFamily="18" charset="0"/>
                              </a:rPr>
                            </m:ctrlPr>
                          </m:sSubPr>
                          <m:e>
                            <m:r>
                              <a:rPr lang="en-US" sz="3700" i="1">
                                <a:latin typeface="Cambria Math"/>
                              </a:rPr>
                              <m:t>h</m:t>
                            </m:r>
                          </m:e>
                          <m:sub>
                            <m:r>
                              <a:rPr lang="en-US" sz="3700" i="1">
                                <a:latin typeface="Cambria Math" panose="02040503050406030204" pitchFamily="18" charset="0"/>
                              </a:rPr>
                              <m:t>1</m:t>
                            </m:r>
                          </m:sub>
                        </m:sSub>
                        <m:r>
                          <a:rPr lang="en-US" sz="3700" i="1">
                            <a:latin typeface="Cambria Math"/>
                          </a:rPr>
                          <m:t>(</m:t>
                        </m:r>
                        <m:r>
                          <a:rPr lang="en-US" sz="3700" i="1">
                            <a:latin typeface="Cambria Math"/>
                          </a:rPr>
                          <m:t>𝑡</m:t>
                        </m:r>
                        <m:r>
                          <a:rPr lang="en-US" sz="3700" i="1">
                            <a:latin typeface="Cambria Math"/>
                          </a:rPr>
                          <m:t>)</m:t>
                        </m:r>
                      </m:den>
                    </m:f>
                  </m:oMath>
                </a14:m>
                <a:r>
                  <a:rPr lang="en-US" sz="3700" dirty="0" smtClean="0">
                    <a:solidFill>
                      <a:schemeClr val="tx1"/>
                    </a:solidFill>
                  </a:rPr>
                  <a:t> </a:t>
                </a:r>
              </a:p>
              <a:p>
                <a:pPr lvl="1">
                  <a:lnSpc>
                    <a:spcPct val="120000"/>
                  </a:lnSpc>
                  <a:spcBef>
                    <a:spcPts val="600"/>
                  </a:spcBef>
                </a:pPr>
                <a:r>
                  <a:rPr lang="en-US" dirty="0"/>
                  <a:t>Hazard rates can be compared between two or more groups.</a:t>
                </a:r>
              </a:p>
              <a:p>
                <a:pPr lvl="1">
                  <a:lnSpc>
                    <a:spcPct val="120000"/>
                  </a:lnSpc>
                  <a:spcBef>
                    <a:spcPts val="600"/>
                  </a:spcBef>
                </a:pPr>
                <a:r>
                  <a:rPr lang="en-US" dirty="0"/>
                  <a:t>Hazard ratio: </a:t>
                </a:r>
                <a:r>
                  <a:rPr lang="en-US" i="1" dirty="0">
                    <a:solidFill>
                      <a:srgbClr val="0000FF"/>
                    </a:solidFill>
                  </a:rPr>
                  <a:t>the ratio of two hazard rates at a particular point in time (@time, t</a:t>
                </a:r>
                <a:r>
                  <a:rPr lang="en-US" i="1" dirty="0" smtClean="0">
                    <a:solidFill>
                      <a:srgbClr val="0000FF"/>
                    </a:solidFill>
                  </a:rPr>
                  <a:t>)</a:t>
                </a:r>
                <a:endParaRPr lang="en-US" dirty="0" smtClean="0">
                  <a:solidFill>
                    <a:schemeClr val="tx1"/>
                  </a:solidFill>
                </a:endParaRPr>
              </a:p>
              <a:p>
                <a:pPr marL="857250" lvl="1" indent="-457200">
                  <a:lnSpc>
                    <a:spcPct val="120000"/>
                  </a:lnSpc>
                  <a:spcBef>
                    <a:spcPts val="600"/>
                  </a:spcBef>
                  <a:buFont typeface="Wingdings" panose="05000000000000000000" pitchFamily="2" charset="2"/>
                  <a:buChar char="Ø"/>
                </a:pPr>
                <a:r>
                  <a:rPr lang="en-US" dirty="0" smtClean="0">
                    <a:solidFill>
                      <a:schemeClr val="tx1"/>
                    </a:solidFill>
                  </a:rPr>
                  <a:t>H</a:t>
                </a:r>
                <a:r>
                  <a:rPr lang="en-US" baseline="-25000" dirty="0">
                    <a:solidFill>
                      <a:schemeClr val="tx1"/>
                    </a:solidFill>
                  </a:rPr>
                  <a:t>0</a:t>
                </a:r>
                <a:r>
                  <a:rPr lang="en-US" dirty="0">
                    <a:solidFill>
                      <a:schemeClr val="tx1"/>
                    </a:solidFill>
                  </a:rPr>
                  <a:t>: </a:t>
                </a:r>
                <a14:m>
                  <m:oMath xmlns:m="http://schemas.openxmlformats.org/officeDocument/2006/math">
                    <m:f>
                      <m:fPr>
                        <m:ctrlPr>
                          <a:rPr lang="en-US" i="1">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r>
                              <a:rPr lang="en-US" b="0" i="1">
                                <a:solidFill>
                                  <a:schemeClr val="tx1"/>
                                </a:solidFill>
                                <a:latin typeface="Cambria Math"/>
                              </a:rPr>
                              <m:t>h</m:t>
                            </m:r>
                          </m:e>
                          <m:sub>
                            <m:r>
                              <a:rPr lang="en-US" b="0" i="1" smtClean="0">
                                <a:solidFill>
                                  <a:schemeClr val="tx1"/>
                                </a:solidFill>
                                <a:latin typeface="Cambria Math" panose="02040503050406030204" pitchFamily="18" charset="0"/>
                              </a:rPr>
                              <m:t>2</m:t>
                            </m:r>
                          </m:sub>
                        </m:sSub>
                        <m:r>
                          <a:rPr lang="en-US" b="0" i="1">
                            <a:solidFill>
                              <a:schemeClr val="tx1"/>
                            </a:solidFill>
                            <a:latin typeface="Cambria Math"/>
                          </a:rPr>
                          <m:t>(</m:t>
                        </m:r>
                        <m:r>
                          <a:rPr lang="en-US" b="0" i="1">
                            <a:solidFill>
                              <a:schemeClr val="tx1"/>
                            </a:solidFill>
                            <a:latin typeface="Cambria Math"/>
                          </a:rPr>
                          <m:t>𝑡</m:t>
                        </m:r>
                        <m:r>
                          <a:rPr lang="en-US" b="0" i="1">
                            <a:solidFill>
                              <a:schemeClr val="tx1"/>
                            </a:solidFill>
                            <a:latin typeface="Cambria Math"/>
                          </a:rPr>
                          <m:t>)</m:t>
                        </m:r>
                      </m:num>
                      <m:den>
                        <m:sSub>
                          <m:sSubPr>
                            <m:ctrlPr>
                              <a:rPr lang="en-US" i="1">
                                <a:solidFill>
                                  <a:schemeClr val="tx1"/>
                                </a:solidFill>
                                <a:latin typeface="Cambria Math" panose="02040503050406030204" pitchFamily="18" charset="0"/>
                              </a:rPr>
                            </m:ctrlPr>
                          </m:sSubPr>
                          <m:e>
                            <m:r>
                              <a:rPr lang="en-US" b="0" i="1">
                                <a:solidFill>
                                  <a:schemeClr val="tx1"/>
                                </a:solidFill>
                                <a:latin typeface="Cambria Math"/>
                              </a:rPr>
                              <m:t>h</m:t>
                            </m:r>
                          </m:e>
                          <m:sub>
                            <m:r>
                              <a:rPr lang="en-US" b="0" i="1" smtClean="0">
                                <a:solidFill>
                                  <a:schemeClr val="tx1"/>
                                </a:solidFill>
                                <a:latin typeface="Cambria Math" panose="02040503050406030204" pitchFamily="18" charset="0"/>
                              </a:rPr>
                              <m:t>1</m:t>
                            </m:r>
                          </m:sub>
                        </m:sSub>
                        <m:r>
                          <a:rPr lang="en-US" b="0" i="1">
                            <a:solidFill>
                              <a:schemeClr val="tx1"/>
                            </a:solidFill>
                            <a:latin typeface="Cambria Math"/>
                          </a:rPr>
                          <m:t>(</m:t>
                        </m:r>
                        <m:r>
                          <a:rPr lang="en-US" b="0" i="1">
                            <a:solidFill>
                              <a:schemeClr val="tx1"/>
                            </a:solidFill>
                            <a:latin typeface="Cambria Math"/>
                          </a:rPr>
                          <m:t>𝑡</m:t>
                        </m:r>
                        <m:r>
                          <a:rPr lang="en-US" b="0" i="1">
                            <a:solidFill>
                              <a:schemeClr val="tx1"/>
                            </a:solidFill>
                            <a:latin typeface="Cambria Math"/>
                          </a:rPr>
                          <m:t>)</m:t>
                        </m:r>
                      </m:den>
                    </m:f>
                  </m:oMath>
                </a14:m>
                <a:r>
                  <a:rPr lang="en-US" dirty="0" smtClean="0">
                    <a:solidFill>
                      <a:schemeClr val="tx1"/>
                    </a:solidFill>
                  </a:rPr>
                  <a:t> =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h</m:t>
                            </m:r>
                          </m:e>
                          <m:sub>
                            <m:r>
                              <a:rPr lang="en-US" b="0" i="1" smtClean="0">
                                <a:latin typeface="Cambria Math" panose="02040503050406030204" pitchFamily="18" charset="0"/>
                              </a:rPr>
                              <m:t>𝑡𝑟𝑒𝑎𝑡𝑚𝑒𝑛𝑡</m:t>
                            </m:r>
                            <m:r>
                              <a:rPr lang="en-US" b="0" i="1" smtClean="0">
                                <a:latin typeface="Cambria Math" panose="02040503050406030204" pitchFamily="18" charset="0"/>
                              </a:rPr>
                              <m:t> 2</m:t>
                            </m:r>
                          </m:sub>
                        </m:sSub>
                        <m:r>
                          <a:rPr lang="en-US" i="1">
                            <a:latin typeface="Cambria Math"/>
                          </a:rPr>
                          <m:t>(</m:t>
                        </m:r>
                        <m:r>
                          <a:rPr lang="en-US" i="1">
                            <a:latin typeface="Cambria Math"/>
                          </a:rPr>
                          <m:t>𝑡</m:t>
                        </m:r>
                        <m:r>
                          <a:rPr lang="en-US" i="1">
                            <a:latin typeface="Cambria Math"/>
                          </a:rPr>
                          <m:t>)</m:t>
                        </m:r>
                      </m:num>
                      <m:den>
                        <m:sSub>
                          <m:sSubPr>
                            <m:ctrlPr>
                              <a:rPr lang="en-US" i="1">
                                <a:latin typeface="Cambria Math" panose="02040503050406030204" pitchFamily="18" charset="0"/>
                              </a:rPr>
                            </m:ctrlPr>
                          </m:sSubPr>
                          <m:e>
                            <m:r>
                              <a:rPr lang="en-US" i="1">
                                <a:latin typeface="Cambria Math"/>
                              </a:rPr>
                              <m:t>h</m:t>
                            </m:r>
                          </m:e>
                          <m:sub>
                            <m:r>
                              <a:rPr lang="en-US" b="0" i="1" smtClean="0">
                                <a:latin typeface="Cambria Math" panose="02040503050406030204" pitchFamily="18" charset="0"/>
                              </a:rPr>
                              <m:t>𝑡𝑟𝑒𝑎𝑡𝑚𝑒𝑛𝑡</m:t>
                            </m:r>
                            <m:r>
                              <a:rPr lang="en-US" b="0" i="1" smtClean="0">
                                <a:latin typeface="Cambria Math" panose="02040503050406030204" pitchFamily="18" charset="0"/>
                              </a:rPr>
                              <m:t> 1</m:t>
                            </m:r>
                          </m:sub>
                        </m:sSub>
                        <m:r>
                          <a:rPr lang="en-US" i="1">
                            <a:latin typeface="Cambria Math"/>
                          </a:rPr>
                          <m:t>(</m:t>
                        </m:r>
                        <m:r>
                          <a:rPr lang="en-US" i="1">
                            <a:latin typeface="Cambria Math"/>
                          </a:rPr>
                          <m:t>𝑡</m:t>
                        </m:r>
                        <m:r>
                          <a:rPr lang="en-US" i="1">
                            <a:latin typeface="Cambria Math"/>
                          </a:rPr>
                          <m:t>)</m:t>
                        </m:r>
                      </m:den>
                    </m:f>
                  </m:oMath>
                </a14:m>
                <a:r>
                  <a:rPr lang="en-US" dirty="0" smtClean="0">
                    <a:solidFill>
                      <a:schemeClr val="tx1"/>
                    </a:solidFill>
                  </a:rPr>
                  <a:t> =1</a:t>
                </a:r>
              </a:p>
              <a:p>
                <a:pPr marL="857250" lvl="1" indent="-457200">
                  <a:lnSpc>
                    <a:spcPct val="120000"/>
                  </a:lnSpc>
                  <a:spcBef>
                    <a:spcPts val="600"/>
                  </a:spcBef>
                  <a:buFont typeface="Wingdings" panose="05000000000000000000" pitchFamily="2" charset="2"/>
                  <a:buChar char="Ø"/>
                </a:pPr>
                <a:r>
                  <a:rPr lang="en-US" dirty="0" smtClean="0">
                    <a:solidFill>
                      <a:schemeClr val="tx1"/>
                    </a:solidFill>
                  </a:rPr>
                  <a:t>H</a:t>
                </a:r>
                <a:r>
                  <a:rPr lang="en-US" baseline="-25000" dirty="0" smtClean="0">
                    <a:solidFill>
                      <a:schemeClr val="tx1"/>
                    </a:solidFill>
                  </a:rPr>
                  <a:t>1</a:t>
                </a:r>
                <a:r>
                  <a:rPr lang="en-US" dirty="0">
                    <a:solidFill>
                      <a:schemeClr val="tx1"/>
                    </a:solidFill>
                  </a:rPr>
                  <a:t>:</a:t>
                </a:r>
                <a14:m>
                  <m:oMath xmlns:m="http://schemas.openxmlformats.org/officeDocument/2006/math">
                    <m:r>
                      <a:rPr lang="en-US" b="0" i="0" smtClean="0">
                        <a:solidFill>
                          <a:schemeClr val="tx1"/>
                        </a:solidFill>
                        <a:latin typeface="Cambria Math"/>
                      </a:rPr>
                      <m:t> </m:t>
                    </m:r>
                    <m:f>
                      <m:fPr>
                        <m:ctrlPr>
                          <a:rPr lang="en-US" i="1">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r>
                              <a:rPr lang="en-US" b="0" i="1">
                                <a:solidFill>
                                  <a:schemeClr val="tx1"/>
                                </a:solidFill>
                                <a:latin typeface="Cambria Math"/>
                              </a:rPr>
                              <m:t>h</m:t>
                            </m:r>
                          </m:e>
                          <m:sub>
                            <m:r>
                              <a:rPr lang="en-US" b="0" i="1" smtClean="0">
                                <a:solidFill>
                                  <a:schemeClr val="tx1"/>
                                </a:solidFill>
                                <a:latin typeface="Cambria Math" panose="02040503050406030204" pitchFamily="18" charset="0"/>
                              </a:rPr>
                              <m:t>2</m:t>
                            </m:r>
                          </m:sub>
                        </m:sSub>
                        <m:r>
                          <a:rPr lang="en-US" b="0" i="1">
                            <a:solidFill>
                              <a:schemeClr val="tx1"/>
                            </a:solidFill>
                            <a:latin typeface="Cambria Math"/>
                          </a:rPr>
                          <m:t>(</m:t>
                        </m:r>
                        <m:r>
                          <a:rPr lang="en-US" b="0" i="1">
                            <a:solidFill>
                              <a:schemeClr val="tx1"/>
                            </a:solidFill>
                            <a:latin typeface="Cambria Math"/>
                          </a:rPr>
                          <m:t>𝑡</m:t>
                        </m:r>
                        <m:r>
                          <a:rPr lang="en-US" b="0" i="1">
                            <a:solidFill>
                              <a:schemeClr val="tx1"/>
                            </a:solidFill>
                            <a:latin typeface="Cambria Math"/>
                          </a:rPr>
                          <m:t>)</m:t>
                        </m:r>
                      </m:num>
                      <m:den>
                        <m:sSub>
                          <m:sSubPr>
                            <m:ctrlPr>
                              <a:rPr lang="en-US" i="1">
                                <a:solidFill>
                                  <a:schemeClr val="tx1"/>
                                </a:solidFill>
                                <a:latin typeface="Cambria Math" panose="02040503050406030204" pitchFamily="18" charset="0"/>
                              </a:rPr>
                            </m:ctrlPr>
                          </m:sSubPr>
                          <m:e>
                            <m:r>
                              <a:rPr lang="en-US" b="0" i="1">
                                <a:solidFill>
                                  <a:schemeClr val="tx1"/>
                                </a:solidFill>
                                <a:latin typeface="Cambria Math"/>
                              </a:rPr>
                              <m:t>h</m:t>
                            </m:r>
                          </m:e>
                          <m:sub>
                            <m:r>
                              <a:rPr lang="en-US" b="0" i="1" smtClean="0">
                                <a:solidFill>
                                  <a:schemeClr val="tx1"/>
                                </a:solidFill>
                                <a:latin typeface="Cambria Math" panose="02040503050406030204" pitchFamily="18" charset="0"/>
                              </a:rPr>
                              <m:t>1</m:t>
                            </m:r>
                          </m:sub>
                        </m:sSub>
                        <m:r>
                          <a:rPr lang="en-US" b="0" i="1">
                            <a:solidFill>
                              <a:schemeClr val="tx1"/>
                            </a:solidFill>
                            <a:latin typeface="Cambria Math"/>
                          </a:rPr>
                          <m:t>(</m:t>
                        </m:r>
                        <m:r>
                          <a:rPr lang="en-US" b="0" i="1">
                            <a:solidFill>
                              <a:schemeClr val="tx1"/>
                            </a:solidFill>
                            <a:latin typeface="Cambria Math"/>
                          </a:rPr>
                          <m:t>𝑡</m:t>
                        </m:r>
                        <m:r>
                          <a:rPr lang="en-US" b="0" i="1">
                            <a:solidFill>
                              <a:schemeClr val="tx1"/>
                            </a:solidFill>
                            <a:latin typeface="Cambria Math"/>
                          </a:rPr>
                          <m:t>)</m:t>
                        </m:r>
                      </m:den>
                    </m:f>
                  </m:oMath>
                </a14:m>
                <a:r>
                  <a:rPr lang="en-US" dirty="0">
                    <a:solidFill>
                      <a:schemeClr val="tx1"/>
                    </a:solidFill>
                  </a:rPr>
                  <a:t> </a:t>
                </a:r>
                <a:r>
                  <a:rPr lang="en-US" dirty="0" smtClean="0">
                    <a:solidFill>
                      <a:schemeClr val="tx1"/>
                    </a:solidFill>
                  </a:rPr>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h</m:t>
                            </m:r>
                          </m:e>
                          <m:sub>
                            <m:r>
                              <a:rPr lang="en-US" i="1">
                                <a:latin typeface="Cambria Math" panose="02040503050406030204" pitchFamily="18" charset="0"/>
                              </a:rPr>
                              <m:t>𝑡𝑟𝑒𝑎𝑡𝑚𝑒𝑛𝑡</m:t>
                            </m:r>
                            <m:r>
                              <a:rPr lang="en-US" i="1">
                                <a:latin typeface="Cambria Math" panose="02040503050406030204" pitchFamily="18" charset="0"/>
                              </a:rPr>
                              <m:t> 2</m:t>
                            </m:r>
                          </m:sub>
                        </m:sSub>
                        <m:r>
                          <a:rPr lang="en-US" i="1">
                            <a:latin typeface="Cambria Math"/>
                          </a:rPr>
                          <m:t>(</m:t>
                        </m:r>
                        <m:r>
                          <a:rPr lang="en-US" i="1">
                            <a:latin typeface="Cambria Math"/>
                          </a:rPr>
                          <m:t>𝑡</m:t>
                        </m:r>
                        <m:r>
                          <a:rPr lang="en-US" i="1">
                            <a:latin typeface="Cambria Math"/>
                          </a:rPr>
                          <m:t>)</m:t>
                        </m:r>
                      </m:num>
                      <m:den>
                        <m:sSub>
                          <m:sSubPr>
                            <m:ctrlPr>
                              <a:rPr lang="en-US" i="1">
                                <a:latin typeface="Cambria Math" panose="02040503050406030204" pitchFamily="18" charset="0"/>
                              </a:rPr>
                            </m:ctrlPr>
                          </m:sSubPr>
                          <m:e>
                            <m:r>
                              <a:rPr lang="en-US" i="1">
                                <a:latin typeface="Cambria Math"/>
                              </a:rPr>
                              <m:t>h</m:t>
                            </m:r>
                          </m:e>
                          <m:sub>
                            <m:r>
                              <a:rPr lang="en-US" i="1">
                                <a:latin typeface="Cambria Math" panose="02040503050406030204" pitchFamily="18" charset="0"/>
                              </a:rPr>
                              <m:t>𝑡𝑟𝑒𝑎𝑡𝑚𝑒𝑛𝑡</m:t>
                            </m:r>
                            <m:r>
                              <a:rPr lang="en-US" i="1">
                                <a:latin typeface="Cambria Math" panose="02040503050406030204" pitchFamily="18" charset="0"/>
                              </a:rPr>
                              <m:t> 1</m:t>
                            </m:r>
                          </m:sub>
                        </m:sSub>
                        <m:r>
                          <a:rPr lang="en-US" i="1">
                            <a:latin typeface="Cambria Math"/>
                          </a:rPr>
                          <m:t>(</m:t>
                        </m:r>
                        <m:r>
                          <a:rPr lang="en-US" i="1">
                            <a:latin typeface="Cambria Math"/>
                          </a:rPr>
                          <m:t>𝑡</m:t>
                        </m:r>
                        <m:r>
                          <a:rPr lang="en-US" i="1">
                            <a:latin typeface="Cambria Math"/>
                          </a:rPr>
                          <m:t>)</m:t>
                        </m:r>
                      </m:den>
                    </m:f>
                  </m:oMath>
                </a14:m>
                <a:r>
                  <a:rPr lang="en-US" dirty="0" smtClean="0">
                    <a:solidFill>
                      <a:schemeClr val="tx1"/>
                    </a:solidFill>
                  </a:rPr>
                  <a:t> ≠ 1</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9541" y="1295400"/>
                <a:ext cx="11430000" cy="5410200"/>
              </a:xfrm>
              <a:blipFill>
                <a:blip r:embed="rId3"/>
                <a:stretch>
                  <a:fillRect l="-480" t="-1127" r="-267"/>
                </a:stretch>
              </a:blipFill>
            </p:spPr>
            <p:txBody>
              <a:bodyPr/>
              <a:lstStyle/>
              <a:p>
                <a:r>
                  <a:rPr lang="en-US">
                    <a:noFill/>
                  </a:rPr>
                  <a:t> </a:t>
                </a:r>
              </a:p>
            </p:txBody>
          </p:sp>
        </mc:Fallback>
      </mc:AlternateContent>
      <p:pic>
        <p:nvPicPr>
          <p:cNvPr id="6" name="Picture 5" descr="How much time did that take? Time Tracking Tools for Self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84735" y="59202"/>
            <a:ext cx="822051" cy="657640"/>
          </a:xfrm>
          <a:prstGeom prst="rect">
            <a:avLst/>
          </a:prstGeom>
        </p:spPr>
      </p:pic>
    </p:spTree>
    <p:extLst>
      <p:ext uri="{BB962C8B-B14F-4D97-AF65-F5344CB8AC3E}">
        <p14:creationId xmlns:p14="http://schemas.microsoft.com/office/powerpoint/2010/main" val="1936814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 Ratio (HR) </a:t>
            </a:r>
            <a:endParaRPr lang="en-US" dirty="0"/>
          </a:p>
        </p:txBody>
      </p:sp>
      <p:sp>
        <p:nvSpPr>
          <p:cNvPr id="3" name="Content Placeholder 2"/>
          <p:cNvSpPr>
            <a:spLocks noGrp="1"/>
          </p:cNvSpPr>
          <p:nvPr>
            <p:ph idx="1"/>
          </p:nvPr>
        </p:nvSpPr>
        <p:spPr>
          <a:xfrm>
            <a:off x="416787" y="1330355"/>
            <a:ext cx="11430000" cy="4953000"/>
          </a:xfrm>
        </p:spPr>
        <p:txBody>
          <a:bodyPr>
            <a:normAutofit/>
          </a:bodyPr>
          <a:lstStyle/>
          <a:p>
            <a:pPr>
              <a:spcBef>
                <a:spcPts val="600"/>
              </a:spcBef>
            </a:pPr>
            <a:r>
              <a:rPr lang="en-US" sz="3000" i="1" dirty="0"/>
              <a:t>Comparing the </a:t>
            </a:r>
            <a:r>
              <a:rPr lang="en-US" sz="3000" i="1" dirty="0" smtClean="0"/>
              <a:t>risk (rate) ratio </a:t>
            </a:r>
            <a:r>
              <a:rPr lang="en-US" sz="3000" i="1" dirty="0"/>
              <a:t>to 1:</a:t>
            </a:r>
          </a:p>
          <a:p>
            <a:pPr marL="801688" lvl="1" indent="-344488">
              <a:spcBef>
                <a:spcPts val="600"/>
              </a:spcBef>
              <a:buFont typeface="+mj-lt"/>
              <a:buAutoNum type="alphaLcParenR"/>
            </a:pPr>
            <a:r>
              <a:rPr lang="en-US" sz="3000" dirty="0"/>
              <a:t>HR that </a:t>
            </a:r>
            <a:r>
              <a:rPr lang="en-US" sz="3000" dirty="0">
                <a:solidFill>
                  <a:srgbClr val="0000FF"/>
                </a:solidFill>
              </a:rPr>
              <a:t>are equal to 1 </a:t>
            </a:r>
            <a:r>
              <a:rPr lang="en-US" sz="3000" dirty="0"/>
              <a:t>mean that the hazard rates for the two groups are the same.</a:t>
            </a:r>
          </a:p>
          <a:p>
            <a:pPr marL="801688" lvl="1" indent="-344488">
              <a:spcBef>
                <a:spcPts val="600"/>
              </a:spcBef>
              <a:buFont typeface="+mj-lt"/>
              <a:buAutoNum type="alphaLcParenR"/>
            </a:pPr>
            <a:r>
              <a:rPr lang="en-US" sz="3000" dirty="0"/>
              <a:t>HR that </a:t>
            </a:r>
            <a:r>
              <a:rPr lang="en-US" sz="3000" dirty="0">
                <a:solidFill>
                  <a:srgbClr val="0000FF"/>
                </a:solidFill>
              </a:rPr>
              <a:t>are greater than 1 </a:t>
            </a:r>
            <a:r>
              <a:rPr lang="en-US" sz="3000" dirty="0"/>
              <a:t>mean that the hazard rate in the numerator is greater than the hazard rate in the denominator.</a:t>
            </a:r>
          </a:p>
          <a:p>
            <a:pPr marL="801688" lvl="1" indent="-344488">
              <a:spcBef>
                <a:spcPts val="600"/>
              </a:spcBef>
              <a:buFont typeface="+mj-lt"/>
              <a:buAutoNum type="alphaLcParenR"/>
            </a:pPr>
            <a:r>
              <a:rPr lang="en-US" sz="3000" dirty="0"/>
              <a:t>HR that </a:t>
            </a:r>
            <a:r>
              <a:rPr lang="en-US" sz="3000" dirty="0">
                <a:solidFill>
                  <a:srgbClr val="0000FF"/>
                </a:solidFill>
              </a:rPr>
              <a:t>are smaller than 1 </a:t>
            </a:r>
            <a:r>
              <a:rPr lang="en-US" sz="3000" dirty="0"/>
              <a:t>mean that the hazard rate in the numerator is smaller than the hazard rate in the denominator.</a:t>
            </a:r>
          </a:p>
          <a:p>
            <a:pPr marL="457200" lvl="1" indent="0">
              <a:spcBef>
                <a:spcPts val="600"/>
              </a:spcBef>
              <a:buNone/>
            </a:pPr>
            <a:endParaRPr lang="en-US" sz="3000" i="1" dirty="0">
              <a:solidFill>
                <a:srgbClr val="0000FF"/>
              </a:solidFill>
            </a:endParaRPr>
          </a:p>
        </p:txBody>
      </p:sp>
      <p:pic>
        <p:nvPicPr>
          <p:cNvPr id="5" name="Picture 4" descr="How much time did that take? Time Tracking Tools for Self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4735" y="59202"/>
            <a:ext cx="822051" cy="657640"/>
          </a:xfrm>
          <a:prstGeom prst="rect">
            <a:avLst/>
          </a:prstGeom>
        </p:spPr>
      </p:pic>
    </p:spTree>
    <p:extLst>
      <p:ext uri="{BB962C8B-B14F-4D97-AF65-F5344CB8AC3E}">
        <p14:creationId xmlns:p14="http://schemas.microsoft.com/office/powerpoint/2010/main" val="1591281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Cox proportional hazards regression </a:t>
            </a:r>
            <a:r>
              <a:rPr lang="en-US" dirty="0" smtClean="0"/>
              <a:t>- Assumptions</a:t>
            </a:r>
            <a:endParaRPr lang="en-US" dirty="0"/>
          </a:p>
        </p:txBody>
      </p:sp>
      <p:sp>
        <p:nvSpPr>
          <p:cNvPr id="3" name="Content Placeholder 2"/>
          <p:cNvSpPr>
            <a:spLocks noGrp="1"/>
          </p:cNvSpPr>
          <p:nvPr>
            <p:ph idx="1"/>
          </p:nvPr>
        </p:nvSpPr>
        <p:spPr>
          <a:xfrm>
            <a:off x="392032" y="1306587"/>
            <a:ext cx="11430000" cy="4525963"/>
          </a:xfrm>
        </p:spPr>
        <p:txBody>
          <a:bodyPr>
            <a:normAutofit fontScale="92500"/>
          </a:bodyPr>
          <a:lstStyle/>
          <a:p>
            <a:pPr>
              <a:spcBef>
                <a:spcPts val="600"/>
              </a:spcBef>
            </a:pPr>
            <a:r>
              <a:rPr lang="en-US" dirty="0" smtClean="0"/>
              <a:t>“</a:t>
            </a:r>
            <a:r>
              <a:rPr lang="en-US" dirty="0"/>
              <a:t>Proportionality assumption” </a:t>
            </a:r>
            <a:endParaRPr lang="en-US" dirty="0" smtClean="0"/>
          </a:p>
          <a:p>
            <a:pPr>
              <a:spcBef>
                <a:spcPts val="600"/>
              </a:spcBef>
            </a:pPr>
            <a:r>
              <a:rPr lang="en-US" dirty="0" smtClean="0"/>
              <a:t>For </a:t>
            </a:r>
            <a:r>
              <a:rPr lang="en-US" dirty="0"/>
              <a:t>any two different </a:t>
            </a:r>
            <a:r>
              <a:rPr lang="en-US" dirty="0" smtClean="0"/>
              <a:t>subjects</a:t>
            </a:r>
            <a:r>
              <a:rPr lang="en-US" dirty="0"/>
              <a:t>, the natural logarithm (log or ln) of hazard functions </a:t>
            </a:r>
            <a:r>
              <a:rPr lang="en-US" b="1" i="1" dirty="0" smtClean="0"/>
              <a:t>should be </a:t>
            </a:r>
            <a:r>
              <a:rPr lang="en-US" b="1" i="1" dirty="0"/>
              <a:t>parallel over </a:t>
            </a:r>
            <a:r>
              <a:rPr lang="en-US" dirty="0"/>
              <a:t>the study </a:t>
            </a:r>
            <a:r>
              <a:rPr lang="en-US" dirty="0" smtClean="0"/>
              <a:t>period </a:t>
            </a:r>
          </a:p>
          <a:p>
            <a:pPr marL="0" indent="0">
              <a:spcBef>
                <a:spcPts val="600"/>
              </a:spcBef>
              <a:buNone/>
            </a:pPr>
            <a:endParaRPr lang="en-US" dirty="0"/>
          </a:p>
          <a:p>
            <a:pPr marL="800100" lvl="1" indent="-457200">
              <a:spcBef>
                <a:spcPts val="600"/>
              </a:spcBef>
              <a:buAutoNum type="arabicParenR"/>
            </a:pPr>
            <a:r>
              <a:rPr lang="en-US" dirty="0" smtClean="0"/>
              <a:t>Independence of survival times between distinct participants in the sample</a:t>
            </a:r>
          </a:p>
          <a:p>
            <a:pPr marL="800100" lvl="1" indent="-457200">
              <a:spcBef>
                <a:spcPts val="600"/>
              </a:spcBef>
              <a:buAutoNum type="arabicParenR"/>
            </a:pPr>
            <a:r>
              <a:rPr lang="en-US" dirty="0" smtClean="0"/>
              <a:t>A multiplicative relationships between the predictors (Xs) and the hazard </a:t>
            </a:r>
          </a:p>
          <a:p>
            <a:pPr marL="747713" lvl="1" indent="-404813">
              <a:spcBef>
                <a:spcPts val="600"/>
              </a:spcBef>
              <a:buNone/>
            </a:pPr>
            <a:r>
              <a:rPr lang="en-US" dirty="0" smtClean="0"/>
              <a:t>3)  Proportional </a:t>
            </a:r>
            <a:r>
              <a:rPr lang="en-US" dirty="0"/>
              <a:t>hazards =  the RATIO of the hazards (rates) will be same over the study period (the hazards will be proportional over time)</a:t>
            </a:r>
          </a:p>
          <a:p>
            <a:pPr>
              <a:spcBef>
                <a:spcPts val="600"/>
              </a:spcBef>
            </a:pPr>
            <a:r>
              <a:rPr lang="en-US" dirty="0"/>
              <a:t>Non-proportional hazards = the ratio of the hazards will VARY over time</a:t>
            </a:r>
          </a:p>
          <a:p>
            <a:pPr>
              <a:spcBef>
                <a:spcPts val="600"/>
              </a:spcBef>
            </a:pPr>
            <a:endParaRPr lang="en-US" dirty="0"/>
          </a:p>
          <a:p>
            <a:pPr>
              <a:spcBef>
                <a:spcPts val="600"/>
              </a:spcBef>
            </a:pPr>
            <a:endParaRPr lang="en-US" dirty="0"/>
          </a:p>
        </p:txBody>
      </p:sp>
      <p:pic>
        <p:nvPicPr>
          <p:cNvPr id="12" name="Picture 11" descr="How much time did that take? Time Tracking Tools for Self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4735" y="59202"/>
            <a:ext cx="822051" cy="657640"/>
          </a:xfrm>
          <a:prstGeom prst="rect">
            <a:avLst/>
          </a:prstGeom>
        </p:spPr>
      </p:pic>
    </p:spTree>
    <p:extLst>
      <p:ext uri="{BB962C8B-B14F-4D97-AF65-F5344CB8AC3E}">
        <p14:creationId xmlns:p14="http://schemas.microsoft.com/office/powerpoint/2010/main" val="30143818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Cox proportional hazards regression -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599" y="1155554"/>
                <a:ext cx="11238963" cy="5121613"/>
              </a:xfrm>
            </p:spPr>
            <p:txBody>
              <a:bodyPr/>
              <a:lstStyle/>
              <a:p>
                <a:pPr>
                  <a:spcBef>
                    <a:spcPts val="600"/>
                  </a:spcBef>
                </a:pPr>
                <a14:m>
                  <m:oMath xmlns:m="http://schemas.openxmlformats.org/officeDocument/2006/math">
                    <m:r>
                      <a:rPr lang="en-US" b="1" i="1" smtClean="0">
                        <a:solidFill>
                          <a:srgbClr val="FF0000"/>
                        </a:solidFill>
                        <a:latin typeface="Cambria Math" panose="02040503050406030204" pitchFamily="18" charset="0"/>
                      </a:rPr>
                      <m:t>𝒉</m:t>
                    </m:r>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rPr>
                          <m:t>𝒕</m:t>
                        </m:r>
                      </m:e>
                    </m:d>
                    <m:r>
                      <a:rPr lang="en-US" b="0" i="1" smtClean="0">
                        <a:solidFill>
                          <a:srgbClr val="FF0000"/>
                        </a:solidFill>
                        <a:latin typeface="Cambria Math" panose="02040503050406030204" pitchFamily="18" charset="0"/>
                      </a:rPr>
                      <m:t>= </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𝑡</m:t>
                        </m:r>
                      </m:e>
                    </m:d>
                    <m:r>
                      <a:rPr lang="en-US">
                        <a:solidFill>
                          <a:srgbClr val="FF0000"/>
                        </a:solidFill>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rPr>
                      <m:t>exp</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rPr>
                              <m:t>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𝑝</m:t>
                            </m:r>
                          </m:sub>
                        </m:sSub>
                      </m:e>
                    </m:d>
                  </m:oMath>
                </a14:m>
                <a:r>
                  <a:rPr lang="en-US" b="0" dirty="0" smtClean="0"/>
                  <a:t> </a:t>
                </a:r>
              </a:p>
              <a:p>
                <a:pPr marL="342900" lvl="1" indent="0">
                  <a:spcBef>
                    <a:spcPts val="600"/>
                  </a:spcBef>
                  <a:buNone/>
                </a:pPr>
                <a:r>
                  <a:rPr lang="en-US" dirty="0" smtClean="0"/>
                  <a:t>h(t): the expected hazard at time t</a:t>
                </a:r>
              </a:p>
              <a:p>
                <a:pPr marL="342900" lvl="1" indent="0">
                  <a:spcBef>
                    <a:spcPts val="600"/>
                  </a:spcBef>
                  <a:buNone/>
                </a:pPr>
                <a:r>
                  <a:rPr lang="en-US" dirty="0" smtClean="0"/>
                  <a:t>h</a:t>
                </a:r>
                <a:r>
                  <a:rPr lang="en-US" baseline="-25000" dirty="0" smtClean="0"/>
                  <a:t>0</a:t>
                </a:r>
                <a:r>
                  <a:rPr lang="en-US" dirty="0" smtClean="0"/>
                  <a:t>(t): the baseline (unspecified) hazard and represent all of predictors (Xi) are equal to zero (0)</a:t>
                </a:r>
              </a:p>
              <a:p>
                <a:pPr marL="0" indent="0">
                  <a:spcBef>
                    <a:spcPts val="600"/>
                  </a:spcBef>
                  <a:buNone/>
                </a:pPr>
                <a:r>
                  <a:rPr lang="en-US" b="0" dirty="0" smtClean="0">
                    <a:sym typeface="Wingdings" panose="05000000000000000000" pitchFamily="2" charset="2"/>
                  </a:rPr>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begChr m:val="["/>
                            <m:endChr m:val="]"/>
                            <m:ctrlPr>
                              <a:rPr lang="en-US" b="0" i="1" smtClean="0">
                                <a:latin typeface="Cambria Math" panose="02040503050406030204" pitchFamily="18" charset="0"/>
                              </a:rPr>
                            </m:ctrlPr>
                          </m:dPr>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𝑡</m:t>
                                </m:r>
                              </m:e>
                            </m:d>
                          </m:e>
                        </m:d>
                      </m:e>
                    </m:func>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𝑡</m:t>
                                </m:r>
                              </m:e>
                            </m:d>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𝑝</m:t>
                        </m:r>
                      </m:sub>
                    </m:sSub>
                  </m:oMath>
                </a14:m>
                <a:r>
                  <a:rPr lang="en-US" dirty="0" smtClean="0"/>
                  <a:t> </a:t>
                </a:r>
                <a:r>
                  <a:rPr lang="en-US" dirty="0" smtClean="0">
                    <a:sym typeface="Wingdings" panose="05000000000000000000" pitchFamily="2" charset="2"/>
                  </a:rPr>
                  <a:t></a:t>
                </a:r>
                <a:r>
                  <a:rPr lang="en-US" dirty="0" smtClean="0"/>
                  <a:t> ln[</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599" y="1155554"/>
                <a:ext cx="11238963" cy="5121613"/>
              </a:xfrm>
              <a:blipFill>
                <a:blip r:embed="rId3"/>
                <a:stretch>
                  <a:fillRect l="-1030"/>
                </a:stretch>
              </a:blipFill>
            </p:spPr>
            <p:txBody>
              <a:bodyPr/>
              <a:lstStyle/>
              <a:p>
                <a:r>
                  <a:rPr lang="en-US">
                    <a:noFill/>
                  </a:rPr>
                  <a:t> </a:t>
                </a:r>
              </a:p>
            </p:txBody>
          </p:sp>
        </mc:Fallback>
      </mc:AlternateContent>
      <p:pic>
        <p:nvPicPr>
          <p:cNvPr id="6" name="Content Placeholder 8" descr="ooooooo.jpg"/>
          <p:cNvPicPr>
            <a:picLocks noChangeAspect="1"/>
          </p:cNvPicPr>
          <p:nvPr/>
        </p:nvPicPr>
        <p:blipFill>
          <a:blip r:embed="rId4" cstate="print"/>
          <a:stretch>
            <a:fillRect/>
          </a:stretch>
        </p:blipFill>
        <p:spPr>
          <a:xfrm>
            <a:off x="1130455" y="3977226"/>
            <a:ext cx="3592546" cy="2713793"/>
          </a:xfrm>
          <a:prstGeom prst="rect">
            <a:avLst/>
          </a:prstGeom>
        </p:spPr>
      </p:pic>
      <p:pic>
        <p:nvPicPr>
          <p:cNvPr id="7" name="Content Placeholder 9" descr="88888888.jpg"/>
          <p:cNvPicPr>
            <a:picLocks noChangeAspect="1"/>
          </p:cNvPicPr>
          <p:nvPr/>
        </p:nvPicPr>
        <p:blipFill>
          <a:blip r:embed="rId5" cstate="print"/>
          <a:stretch>
            <a:fillRect/>
          </a:stretch>
        </p:blipFill>
        <p:spPr>
          <a:xfrm>
            <a:off x="7236903" y="3977225"/>
            <a:ext cx="3825156" cy="2713793"/>
          </a:xfrm>
          <a:prstGeom prst="rect">
            <a:avLst/>
          </a:prstGeom>
        </p:spPr>
      </p:pic>
      <p:sp>
        <p:nvSpPr>
          <p:cNvPr id="8" name="Rectangle 7"/>
          <p:cNvSpPr/>
          <p:nvPr/>
        </p:nvSpPr>
        <p:spPr>
          <a:xfrm>
            <a:off x="5554327" y="3991798"/>
            <a:ext cx="3402022" cy="461665"/>
          </a:xfrm>
          <a:prstGeom prst="rect">
            <a:avLst/>
          </a:prstGeom>
        </p:spPr>
        <p:txBody>
          <a:bodyPr wrap="none">
            <a:spAutoFit/>
          </a:bodyPr>
          <a:lstStyle/>
          <a:p>
            <a:r>
              <a:rPr lang="en-US" sz="2400" dirty="0" smtClean="0"/>
              <a:t>Non-proportional </a:t>
            </a:r>
            <a:r>
              <a:rPr lang="en-US" sz="2400" dirty="0"/>
              <a:t>hazards</a:t>
            </a:r>
          </a:p>
        </p:txBody>
      </p:sp>
      <p:sp>
        <p:nvSpPr>
          <p:cNvPr id="9" name="Rectangle 8"/>
          <p:cNvSpPr/>
          <p:nvPr/>
        </p:nvSpPr>
        <p:spPr>
          <a:xfrm>
            <a:off x="208918" y="3991798"/>
            <a:ext cx="2781659" cy="461665"/>
          </a:xfrm>
          <a:prstGeom prst="rect">
            <a:avLst/>
          </a:prstGeom>
        </p:spPr>
        <p:txBody>
          <a:bodyPr wrap="none">
            <a:spAutoFit/>
          </a:bodyPr>
          <a:lstStyle/>
          <a:p>
            <a:r>
              <a:rPr lang="en-US" sz="2400" dirty="0" smtClean="0"/>
              <a:t>Proportional </a:t>
            </a:r>
            <a:r>
              <a:rPr lang="en-US" sz="2400" dirty="0"/>
              <a:t>hazards</a:t>
            </a:r>
          </a:p>
        </p:txBody>
      </p:sp>
      <p:sp>
        <p:nvSpPr>
          <p:cNvPr id="11" name="Oval 10"/>
          <p:cNvSpPr/>
          <p:nvPr/>
        </p:nvSpPr>
        <p:spPr>
          <a:xfrm>
            <a:off x="2691684" y="1228010"/>
            <a:ext cx="927279" cy="469638"/>
          </a:xfrm>
          <a:prstGeom prst="ellipse">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8718997" y="1249251"/>
            <a:ext cx="2669833" cy="369332"/>
          </a:xfrm>
          <a:prstGeom prst="rect">
            <a:avLst/>
          </a:prstGeom>
          <a:noFill/>
        </p:spPr>
        <p:txBody>
          <a:bodyPr wrap="none" rtlCol="0">
            <a:spAutoFit/>
          </a:bodyPr>
          <a:lstStyle/>
          <a:p>
            <a:r>
              <a:rPr lang="en-US" b="1" dirty="0" smtClean="0">
                <a:solidFill>
                  <a:srgbClr val="0070C0"/>
                </a:solidFill>
              </a:rPr>
              <a:t>Multiplicative</a:t>
            </a:r>
            <a:r>
              <a:rPr lang="en-US" dirty="0" smtClean="0"/>
              <a:t> relationship</a:t>
            </a:r>
            <a:endParaRPr lang="en-US" dirty="0"/>
          </a:p>
        </p:txBody>
      </p:sp>
      <p:cxnSp>
        <p:nvCxnSpPr>
          <p:cNvPr id="17" name="Curved Connector 16"/>
          <p:cNvCxnSpPr>
            <a:stCxn id="11" idx="0"/>
          </p:cNvCxnSpPr>
          <p:nvPr/>
        </p:nvCxnSpPr>
        <p:spPr>
          <a:xfrm rot="16200000" flipH="1">
            <a:off x="6534270" y="-2150937"/>
            <a:ext cx="121909" cy="6879803"/>
          </a:xfrm>
          <a:prstGeom prst="curvedConnector3">
            <a:avLst>
              <a:gd name="adj1" fmla="val -187517"/>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6985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regression analysis (unadjusted</a:t>
            </a:r>
            <a:r>
              <a:rPr lang="en-US" dirty="0" smtClean="0"/>
              <a:t>) - beta</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60727" y="1271393"/>
                <a:ext cx="11476139" cy="2436541"/>
              </a:xfrm>
            </p:spPr>
            <p:txBody>
              <a:bodyPr>
                <a:normAutofit fontScale="85000" lnSpcReduction="10000"/>
              </a:bodyPr>
              <a:lstStyle/>
              <a:p>
                <a14:m>
                  <m:oMath xmlns:m="http://schemas.openxmlformats.org/officeDocument/2006/math">
                    <m:r>
                      <a:rPr lang="en-US" i="1" smtClean="0">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𝑡𝑟𝑒𝑎𝑡𝑚𝑒𝑛𝑡</m:t>
                            </m:r>
                          </m:sub>
                        </m:sSub>
                      </m:e>
                    </m:d>
                  </m:oMath>
                </a14:m>
                <a:endParaRPr lang="en-US" dirty="0" smtClean="0"/>
              </a:p>
              <a:p>
                <a:pPr marL="0" indent="0">
                  <a:buNone/>
                </a:pPr>
                <a14:m>
                  <m:oMath xmlns:m="http://schemas.openxmlformats.org/officeDocument/2006/math">
                    <m:r>
                      <a:rPr lang="en-US" b="0" i="1" smtClean="0">
                        <a:latin typeface="Cambria Math" panose="02040503050406030204" pitchFamily="18" charset="0"/>
                      </a:rPr>
                      <m:t>=⇒ </m:t>
                    </m:r>
                    <m:func>
                      <m:funcPr>
                        <m:ctrlPr>
                          <a:rPr lang="en-US" b="1" i="1" smtClean="0">
                            <a:solidFill>
                              <a:srgbClr val="FF0000"/>
                            </a:solidFill>
                            <a:latin typeface="Cambria Math" panose="02040503050406030204" pitchFamily="18" charset="0"/>
                          </a:rPr>
                        </m:ctrlPr>
                      </m:funcPr>
                      <m:fName>
                        <m:r>
                          <a:rPr lang="en-US" b="1" i="1">
                            <a:solidFill>
                              <a:srgbClr val="FF0000"/>
                            </a:solidFill>
                            <a:latin typeface="Cambria Math" panose="02040503050406030204" pitchFamily="18" charset="0"/>
                          </a:rPr>
                          <m:t>𝒍𝒏</m:t>
                        </m:r>
                      </m:fName>
                      <m:e>
                        <m:d>
                          <m:dPr>
                            <m:begChr m:val="["/>
                            <m:endChr m:val="]"/>
                            <m:ctrlPr>
                              <a:rPr lang="en-US" b="1" i="1">
                                <a:solidFill>
                                  <a:srgbClr val="FF0000"/>
                                </a:solidFill>
                                <a:latin typeface="Cambria Math" panose="02040503050406030204" pitchFamily="18" charset="0"/>
                              </a:rPr>
                            </m:ctrlPr>
                          </m:dPr>
                          <m:e>
                            <m:r>
                              <a:rPr lang="en-US" b="1" i="1">
                                <a:solidFill>
                                  <a:srgbClr val="FF0000"/>
                                </a:solidFill>
                                <a:latin typeface="Cambria Math" panose="02040503050406030204" pitchFamily="18" charset="0"/>
                              </a:rPr>
                              <m:t>𝒉</m:t>
                            </m:r>
                            <m:d>
                              <m:dPr>
                                <m:ctrlPr>
                                  <a:rPr lang="en-US" b="1" i="1">
                                    <a:solidFill>
                                      <a:srgbClr val="FF0000"/>
                                    </a:solidFill>
                                    <a:latin typeface="Cambria Math" panose="02040503050406030204" pitchFamily="18" charset="0"/>
                                  </a:rPr>
                                </m:ctrlPr>
                              </m:dPr>
                              <m:e>
                                <m:r>
                                  <a:rPr lang="en-US" b="1" i="1">
                                    <a:solidFill>
                                      <a:srgbClr val="FF0000"/>
                                    </a:solidFill>
                                    <a:latin typeface="Cambria Math" panose="02040503050406030204" pitchFamily="18" charset="0"/>
                                  </a:rPr>
                                  <m:t>𝒕</m:t>
                                </m:r>
                              </m:e>
                            </m:d>
                          </m:e>
                        </m:d>
                      </m:e>
                    </m:func>
                    <m:r>
                      <a:rPr lang="en-US" b="1" i="1">
                        <a:solidFill>
                          <a:srgbClr val="FF0000"/>
                        </a:solidFill>
                        <a:latin typeface="Cambria Math" panose="02040503050406030204" pitchFamily="18" charset="0"/>
                      </a:rPr>
                      <m:t>=</m:t>
                    </m:r>
                    <m:func>
                      <m:funcPr>
                        <m:ctrlPr>
                          <a:rPr lang="en-US" b="1" i="1">
                            <a:solidFill>
                              <a:srgbClr val="FF0000"/>
                            </a:solidFill>
                            <a:latin typeface="Cambria Math" panose="02040503050406030204" pitchFamily="18" charset="0"/>
                          </a:rPr>
                        </m:ctrlPr>
                      </m:funcPr>
                      <m:fName>
                        <m:r>
                          <a:rPr lang="en-US" b="1" i="1">
                            <a:solidFill>
                              <a:srgbClr val="FF0000"/>
                            </a:solidFill>
                            <a:latin typeface="Cambria Math" panose="02040503050406030204" pitchFamily="18" charset="0"/>
                          </a:rPr>
                          <m:t>𝒍𝒏</m:t>
                        </m:r>
                      </m:fName>
                      <m:e>
                        <m:d>
                          <m:dPr>
                            <m:begChr m:val="["/>
                            <m:endChr m:val="]"/>
                            <m:ctrlPr>
                              <a:rPr lang="en-US" b="1" i="1">
                                <a:solidFill>
                                  <a:srgbClr val="FF0000"/>
                                </a:solidFill>
                                <a:latin typeface="Cambria Math" panose="02040503050406030204" pitchFamily="18" charset="0"/>
                              </a:rPr>
                            </m:ctrlPr>
                          </m:dPr>
                          <m:e>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𝒉</m:t>
                                </m:r>
                              </m:e>
                              <m:sub>
                                <m:r>
                                  <a:rPr lang="en-US" b="1" i="1">
                                    <a:solidFill>
                                      <a:srgbClr val="FF0000"/>
                                    </a:solidFill>
                                    <a:latin typeface="Cambria Math" panose="02040503050406030204" pitchFamily="18" charset="0"/>
                                  </a:rPr>
                                  <m:t>𝟎</m:t>
                                </m:r>
                              </m:sub>
                            </m:sSub>
                            <m:d>
                              <m:dPr>
                                <m:ctrlPr>
                                  <a:rPr lang="en-US" b="1" i="1">
                                    <a:solidFill>
                                      <a:srgbClr val="FF0000"/>
                                    </a:solidFill>
                                    <a:latin typeface="Cambria Math" panose="02040503050406030204" pitchFamily="18" charset="0"/>
                                  </a:rPr>
                                </m:ctrlPr>
                              </m:dPr>
                              <m:e>
                                <m:r>
                                  <a:rPr lang="en-US" b="1" i="1">
                                    <a:solidFill>
                                      <a:srgbClr val="FF0000"/>
                                    </a:solidFill>
                                    <a:latin typeface="Cambria Math" panose="02040503050406030204" pitchFamily="18" charset="0"/>
                                  </a:rPr>
                                  <m:t>𝒕</m:t>
                                </m:r>
                              </m:e>
                            </m:d>
                          </m:e>
                        </m:d>
                      </m:e>
                    </m:func>
                    <m:r>
                      <a:rPr lang="en-US" b="1" i="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ea typeface="Cambria Math" panose="02040503050406030204" pitchFamily="18" charset="0"/>
                          </a:rPr>
                          <m:t>𝒃</m:t>
                        </m:r>
                      </m:e>
                      <m:sub>
                        <m:r>
                          <a:rPr lang="en-US" b="1" i="1">
                            <a:solidFill>
                              <a:srgbClr val="FF0000"/>
                            </a:solidFill>
                            <a:latin typeface="Cambria Math" panose="02040503050406030204" pitchFamily="18" charset="0"/>
                          </a:rPr>
                          <m:t>𝟏</m:t>
                        </m:r>
                      </m:sub>
                    </m:sSub>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𝑿</m:t>
                        </m:r>
                      </m:e>
                      <m:sub>
                        <m:r>
                          <a:rPr lang="en-US" b="1" i="1">
                            <a:solidFill>
                              <a:srgbClr val="FF0000"/>
                            </a:solidFill>
                            <a:latin typeface="Cambria Math" panose="02040503050406030204" pitchFamily="18" charset="0"/>
                          </a:rPr>
                          <m:t>𝒕𝒓𝒆𝒂𝒕𝒎𝒆𝒏𝒕</m:t>
                        </m:r>
                      </m:sub>
                    </m:sSub>
                  </m:oMath>
                </a14:m>
                <a:r>
                  <a:rPr lang="en-US" dirty="0" smtClean="0"/>
                  <a:t>, treatment </a:t>
                </a:r>
                <a:r>
                  <a:rPr lang="en-US" dirty="0"/>
                  <a:t>1 is </a:t>
                </a:r>
                <a:r>
                  <a:rPr lang="en-US" dirty="0" smtClean="0"/>
                  <a:t>reference</a:t>
                </a:r>
              </a:p>
              <a:p>
                <a:r>
                  <a:rPr lang="en-US" dirty="0" smtClean="0"/>
                  <a:t>Estimated regression coefficient (b</a:t>
                </a:r>
                <a:r>
                  <a:rPr lang="en-US" baseline="-25000" dirty="0" smtClean="0"/>
                  <a:t>1</a:t>
                </a:r>
                <a:r>
                  <a:rPr lang="en-US" dirty="0" smtClean="0"/>
                  <a:t>) represent the </a:t>
                </a:r>
                <a:r>
                  <a:rPr lang="en-US" dirty="0" smtClean="0">
                    <a:solidFill>
                      <a:srgbClr val="0070C0"/>
                    </a:solidFill>
                  </a:rPr>
                  <a:t>change in the expected log of the HR relative to a one unit change in X</a:t>
                </a:r>
                <a:r>
                  <a:rPr lang="en-US" baseline="-25000" dirty="0" smtClean="0">
                    <a:solidFill>
                      <a:srgbClr val="0070C0"/>
                    </a:solidFill>
                  </a:rPr>
                  <a:t>1</a:t>
                </a:r>
                <a:r>
                  <a:rPr lang="en-US" dirty="0" smtClean="0"/>
                  <a:t> (treatment 1 to treatment 2 in this case)</a:t>
                </a:r>
                <a:endParaRPr lang="en-US" dirty="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60727" y="1271393"/>
                <a:ext cx="11476139" cy="2436541"/>
              </a:xfrm>
              <a:blipFill>
                <a:blip r:embed="rId3"/>
                <a:stretch>
                  <a:fillRect l="-319" r="-903"/>
                </a:stretch>
              </a:blipFill>
            </p:spPr>
            <p:txBody>
              <a:bodyPr/>
              <a:lstStyle/>
              <a:p>
                <a:r>
                  <a:rPr lang="en-US">
                    <a:noFill/>
                  </a:rPr>
                  <a:t> </a:t>
                </a:r>
              </a:p>
            </p:txBody>
          </p:sp>
        </mc:Fallback>
      </mc:AlternateContent>
      <p:pic>
        <p:nvPicPr>
          <p:cNvPr id="6" name="Picture 5"/>
          <p:cNvPicPr>
            <a:picLocks noChangeAspect="1"/>
          </p:cNvPicPr>
          <p:nvPr/>
        </p:nvPicPr>
        <p:blipFill rotWithShape="1">
          <a:blip r:embed="rId4"/>
          <a:srcRect r="38752"/>
          <a:stretch/>
        </p:blipFill>
        <p:spPr>
          <a:xfrm>
            <a:off x="1524850" y="3810031"/>
            <a:ext cx="8962753" cy="2943106"/>
          </a:xfrm>
          <a:prstGeom prst="rect">
            <a:avLst/>
          </a:prstGeom>
        </p:spPr>
      </p:pic>
      <p:pic>
        <p:nvPicPr>
          <p:cNvPr id="7" name="Picture 6" descr="How much time did that take? Time Tracking Tools for Self ..."/>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14745" y="130587"/>
            <a:ext cx="1011926" cy="809540"/>
          </a:xfrm>
          <a:prstGeom prst="rect">
            <a:avLst/>
          </a:prstGeom>
        </p:spPr>
      </p:pic>
      <p:sp>
        <p:nvSpPr>
          <p:cNvPr id="8" name="Rectangle 7"/>
          <p:cNvSpPr/>
          <p:nvPr/>
        </p:nvSpPr>
        <p:spPr>
          <a:xfrm>
            <a:off x="6002329" y="1271393"/>
            <a:ext cx="5421232" cy="461665"/>
          </a:xfrm>
          <a:prstGeom prst="rect">
            <a:avLst/>
          </a:prstGeom>
        </p:spPr>
        <p:txBody>
          <a:bodyPr wrap="square">
            <a:spAutoFit/>
          </a:bodyPr>
          <a:lstStyle/>
          <a:p>
            <a:r>
              <a:rPr lang="en-US" sz="2400" dirty="0" smtClean="0"/>
              <a:t> </a:t>
            </a:r>
            <a:endParaRPr lang="en-US" sz="2400" dirty="0"/>
          </a:p>
        </p:txBody>
      </p:sp>
      <p:sp>
        <p:nvSpPr>
          <p:cNvPr id="3" name="Rectangle 2"/>
          <p:cNvSpPr/>
          <p:nvPr/>
        </p:nvSpPr>
        <p:spPr>
          <a:xfrm>
            <a:off x="3322749" y="6181859"/>
            <a:ext cx="1262130" cy="43788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77543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of hypothesis for a specific slope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4606" y="1290365"/>
                <a:ext cx="11430000" cy="5334000"/>
              </a:xfrm>
            </p:spPr>
            <p:txBody>
              <a:bodyPr>
                <a:noAutofit/>
              </a:bodyPr>
              <a:lstStyle/>
              <a:p>
                <a:pPr>
                  <a:spcBef>
                    <a:spcPts val="600"/>
                  </a:spcBef>
                </a:pPr>
                <a:r>
                  <a:rPr lang="en-US" sz="2800" dirty="0"/>
                  <a:t>Hypothesis: </a:t>
                </a:r>
              </a:p>
              <a:p>
                <a:pPr>
                  <a:spcBef>
                    <a:spcPts val="600"/>
                  </a:spcBef>
                  <a:buFont typeface="Wingdings" panose="05000000000000000000" pitchFamily="2" charset="2"/>
                  <a:buChar char="Ø"/>
                </a:pPr>
                <a:r>
                  <a:rPr lang="en-US" sz="2800" i="1" dirty="0"/>
                  <a:t>H0</a:t>
                </a:r>
                <a:r>
                  <a:rPr lang="en-US" sz="2800" dirty="0"/>
                  <a:t>: </a:t>
                </a:r>
                <a:r>
                  <a:rPr lang="el-GR" sz="2800" dirty="0" smtClean="0"/>
                  <a:t>β</a:t>
                </a:r>
                <a:r>
                  <a:rPr lang="en-US" sz="2800" baseline="-25000" dirty="0" smtClean="0"/>
                  <a:t>treatment </a:t>
                </a:r>
                <a:r>
                  <a:rPr lang="en-US" sz="2800" dirty="0"/>
                  <a:t>= </a:t>
                </a:r>
                <a:r>
                  <a:rPr lang="en-US" sz="2800" dirty="0" smtClean="0"/>
                  <a:t>0  vs. </a:t>
                </a:r>
                <a:r>
                  <a:rPr lang="en-US" sz="2800" i="1" dirty="0" smtClean="0"/>
                  <a:t>Ha</a:t>
                </a:r>
                <a:r>
                  <a:rPr lang="en-US" sz="2800" dirty="0"/>
                  <a:t>: </a:t>
                </a:r>
                <a:r>
                  <a:rPr lang="el-GR" sz="2800" dirty="0" smtClean="0"/>
                  <a:t>β</a:t>
                </a:r>
                <a:r>
                  <a:rPr lang="en-US" sz="2800" baseline="-25000" dirty="0"/>
                  <a:t> treatment </a:t>
                </a:r>
                <a:r>
                  <a:rPr lang="en-US" sz="2800" dirty="0"/>
                  <a:t>≠ </a:t>
                </a:r>
                <a:r>
                  <a:rPr lang="en-US" sz="2800" dirty="0" smtClean="0"/>
                  <a:t>0</a:t>
                </a:r>
              </a:p>
              <a:p>
                <a:pPr>
                  <a:spcBef>
                    <a:spcPts val="600"/>
                  </a:spcBef>
                </a:pPr>
                <a:r>
                  <a:rPr lang="en-US" sz="2800" dirty="0" smtClean="0"/>
                  <a:t>Test </a:t>
                </a:r>
                <a:r>
                  <a:rPr lang="en-US" sz="2800" dirty="0"/>
                  <a:t>statistic: Use Wald </a:t>
                </a:r>
                <a14:m>
                  <m:oMath xmlns:m="http://schemas.openxmlformats.org/officeDocument/2006/math">
                    <m:sSup>
                      <m:sSupPr>
                        <m:ctrlPr>
                          <a:rPr lang="en-US" sz="2800" i="1">
                            <a:latin typeface="Cambria Math" panose="02040503050406030204" pitchFamily="18" charset="0"/>
                          </a:rPr>
                        </m:ctrlPr>
                      </m:sSupPr>
                      <m:e>
                        <m:r>
                          <a:rPr lang="en-US" sz="2800" i="1">
                            <a:latin typeface="Cambria Math"/>
                            <a:ea typeface="Cambria Math"/>
                          </a:rPr>
                          <m:t>𝜒</m:t>
                        </m:r>
                      </m:e>
                      <m:sup>
                        <m:r>
                          <a:rPr lang="en-US" sz="2800" i="1">
                            <a:latin typeface="Cambria Math"/>
                          </a:rPr>
                          <m:t>2</m:t>
                        </m:r>
                      </m:sup>
                    </m:sSup>
                  </m:oMath>
                </a14:m>
                <a:r>
                  <a:rPr lang="en-US" sz="2800" dirty="0"/>
                  <a:t>statistic </a:t>
                </a:r>
                <a:r>
                  <a:rPr lang="en-US" sz="2800" dirty="0" smtClean="0"/>
                  <a:t>or z statistic </a:t>
                </a:r>
                <a:endParaRPr lang="en-US" sz="2800" dirty="0"/>
              </a:p>
              <a:p>
                <a:pPr marL="0" indent="0">
                  <a:spcBef>
                    <a:spcPts val="600"/>
                  </a:spcBef>
                  <a:buNone/>
                </a:pPr>
                <a14:m>
                  <m:oMath xmlns:m="http://schemas.openxmlformats.org/officeDocument/2006/math">
                    <m:r>
                      <a:rPr lang="en-US" sz="2800" i="1">
                        <a:latin typeface="Cambria Math"/>
                      </a:rPr>
                      <m:t>𝑊𝑎𝑙𝑑</m:t>
                    </m:r>
                    <m:r>
                      <a:rPr lang="en-US" sz="2800" i="1">
                        <a:latin typeface="Cambria Math"/>
                      </a:rPr>
                      <m:t>= </m:t>
                    </m:r>
                    <m:r>
                      <a:rPr lang="en-US" sz="2800">
                        <a:latin typeface="Cambria Math"/>
                      </a:rPr>
                      <m:t>(</m:t>
                    </m:r>
                    <m:sSup>
                      <m:sSupPr>
                        <m:ctrlPr>
                          <a:rPr lang="en-US" sz="2800" i="1">
                            <a:latin typeface="Cambria Math" panose="02040503050406030204" pitchFamily="18" charset="0"/>
                          </a:rPr>
                        </m:ctrlPr>
                      </m:sSupPr>
                      <m:e>
                        <m:f>
                          <m:fPr>
                            <m:ctrlPr>
                              <a:rPr lang="en-US" sz="2800" i="1">
                                <a:latin typeface="Cambria Math" panose="02040503050406030204" pitchFamily="18" charset="0"/>
                              </a:rPr>
                            </m:ctrlPr>
                          </m:fPr>
                          <m:num>
                            <m:r>
                              <a:rPr lang="en-US" sz="2800" i="1">
                                <a:latin typeface="Cambria Math"/>
                              </a:rPr>
                              <m:t>𝑏</m:t>
                            </m:r>
                          </m:num>
                          <m:den>
                            <m:sSub>
                              <m:sSubPr>
                                <m:ctrlPr>
                                  <a:rPr lang="en-US" sz="2800" i="1">
                                    <a:latin typeface="Cambria Math" panose="02040503050406030204" pitchFamily="18" charset="0"/>
                                  </a:rPr>
                                </m:ctrlPr>
                              </m:sSubPr>
                              <m:e>
                                <m:r>
                                  <a:rPr lang="en-US" sz="2800" i="1">
                                    <a:latin typeface="Cambria Math"/>
                                  </a:rPr>
                                  <m:t>𝑆𝐸</m:t>
                                </m:r>
                              </m:e>
                              <m:sub>
                                <m:r>
                                  <a:rPr lang="en-US" sz="2800" i="1">
                                    <a:latin typeface="Cambria Math"/>
                                  </a:rPr>
                                  <m:t>𝑏</m:t>
                                </m:r>
                              </m:sub>
                            </m:sSub>
                          </m:den>
                        </m:f>
                        <m:r>
                          <a:rPr lang="en-US" sz="2800" i="1">
                            <a:latin typeface="Cambria Math"/>
                          </a:rPr>
                          <m:t>)</m:t>
                        </m:r>
                      </m:e>
                      <m:sup>
                        <m:r>
                          <a:rPr lang="en-US" sz="2800" i="1">
                            <a:latin typeface="Cambria Math"/>
                          </a:rPr>
                          <m:t>2</m:t>
                        </m:r>
                      </m:sup>
                    </m:sSup>
                  </m:oMath>
                </a14:m>
                <a:r>
                  <a:rPr lang="en-US" sz="2800" dirty="0" smtClean="0"/>
                  <a:t>  or z </a:t>
                </a:r>
                <a:r>
                  <a:rPr lang="en-US" sz="2800" dirty="0"/>
                  <a:t>statistic </a:t>
                </a:r>
                <a:r>
                  <a:rPr lang="en-US" sz="2800" dirty="0" smtClean="0"/>
                  <a:t>= </a:t>
                </a:r>
                <a14:m>
                  <m:oMath xmlns:m="http://schemas.openxmlformats.org/officeDocument/2006/math">
                    <m:f>
                      <m:fPr>
                        <m:ctrlPr>
                          <a:rPr lang="en-US" sz="2800" i="1">
                            <a:latin typeface="Cambria Math" panose="02040503050406030204" pitchFamily="18" charset="0"/>
                          </a:rPr>
                        </m:ctrlPr>
                      </m:fPr>
                      <m:num>
                        <m:r>
                          <a:rPr lang="en-US" sz="2800" i="1">
                            <a:latin typeface="Cambria Math"/>
                          </a:rPr>
                          <m:t>𝑏</m:t>
                        </m:r>
                      </m:num>
                      <m:den>
                        <m:sSub>
                          <m:sSubPr>
                            <m:ctrlPr>
                              <a:rPr lang="en-US" sz="2800" i="1">
                                <a:latin typeface="Cambria Math" panose="02040503050406030204" pitchFamily="18" charset="0"/>
                              </a:rPr>
                            </m:ctrlPr>
                          </m:sSubPr>
                          <m:e>
                            <m:r>
                              <a:rPr lang="en-US" sz="2800" i="1">
                                <a:latin typeface="Cambria Math"/>
                              </a:rPr>
                              <m:t>𝑆𝐸</m:t>
                            </m:r>
                          </m:e>
                          <m:sub>
                            <m:r>
                              <a:rPr lang="en-US" sz="2800" i="1">
                                <a:latin typeface="Cambria Math"/>
                              </a:rPr>
                              <m:t>𝑏</m:t>
                            </m:r>
                          </m:sub>
                        </m:sSub>
                      </m:den>
                    </m:f>
                  </m:oMath>
                </a14:m>
                <a:r>
                  <a:rPr lang="en-US" sz="2800" baseline="30000" dirty="0" smtClean="0"/>
                  <a:t> (STATA output)</a:t>
                </a:r>
              </a:p>
              <a:p>
                <a:pPr>
                  <a:spcBef>
                    <a:spcPts val="600"/>
                  </a:spcBef>
                </a:pPr>
                <a:r>
                  <a:rPr lang="en-US" sz="2800" dirty="0" smtClean="0"/>
                  <a:t>Beta = 1.818 </a:t>
                </a:r>
                <a:r>
                  <a:rPr lang="en-US" sz="2800" dirty="0" smtClean="0">
                    <a:sym typeface="Wingdings" panose="05000000000000000000" pitchFamily="2" charset="2"/>
                  </a:rPr>
                  <a:t>with SE = 0.853</a:t>
                </a:r>
              </a:p>
              <a:p>
                <a:pPr>
                  <a:spcBef>
                    <a:spcPts val="600"/>
                  </a:spcBef>
                </a:pPr>
                <a:r>
                  <a:rPr lang="en-US" sz="2800" dirty="0" smtClean="0">
                    <a:solidFill>
                      <a:schemeClr val="accent6">
                        <a:lumMod val="75000"/>
                      </a:schemeClr>
                    </a:solidFill>
                    <a:sym typeface="Wingdings" panose="05000000000000000000" pitchFamily="2" charset="2"/>
                  </a:rPr>
                  <a:t>Test result</a:t>
                </a:r>
                <a:r>
                  <a:rPr lang="en-US" sz="2800" dirty="0" smtClean="0">
                    <a:solidFill>
                      <a:srgbClr val="0070C0"/>
                    </a:solidFill>
                    <a:sym typeface="Wingdings" panose="05000000000000000000" pitchFamily="2" charset="2"/>
                  </a:rPr>
                  <a:t>: </a:t>
                </a:r>
                <a:r>
                  <a:rPr lang="en-US" sz="2800" dirty="0" smtClean="0">
                    <a:sym typeface="Wingdings" panose="05000000000000000000" pitchFamily="2" charset="2"/>
                  </a:rPr>
                  <a:t>We reject the null hypothesis. </a:t>
                </a:r>
              </a:p>
              <a:p>
                <a:pPr>
                  <a:spcBef>
                    <a:spcPts val="600"/>
                  </a:spcBef>
                </a:pPr>
                <a:r>
                  <a:rPr lang="en-US" sz="2800" dirty="0" smtClean="0">
                    <a:solidFill>
                      <a:schemeClr val="accent6">
                        <a:lumMod val="75000"/>
                      </a:schemeClr>
                    </a:solidFill>
                    <a:sym typeface="Wingdings" panose="05000000000000000000" pitchFamily="2" charset="2"/>
                  </a:rPr>
                  <a:t>Interpretation: </a:t>
                </a:r>
                <a:r>
                  <a:rPr lang="en-US" sz="2800" dirty="0" smtClean="0">
                    <a:sym typeface="Wingdings" panose="05000000000000000000" pitchFamily="2" charset="2"/>
                  </a:rPr>
                  <a:t>We can conclude that there is significant treatment effect on the time to death at alpha level 0.05</a:t>
                </a:r>
                <a:r>
                  <a:rPr lang="en-US" sz="2800" dirty="0" smtClean="0"/>
                  <a:t> (p-value = 0.033). </a:t>
                </a:r>
              </a:p>
              <a:p>
                <a:pPr marL="0" indent="0">
                  <a:buNone/>
                </a:pPr>
                <a:endParaRPr lang="en-US" sz="2600" dirty="0"/>
              </a:p>
              <a:p>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4606" y="1290365"/>
                <a:ext cx="11430000" cy="5334000"/>
              </a:xfrm>
              <a:blipFill>
                <a:blip r:embed="rId3"/>
                <a:stretch>
                  <a:fillRect l="-640" t="-1257"/>
                </a:stretch>
              </a:blipFill>
            </p:spPr>
            <p:txBody>
              <a:bodyPr/>
              <a:lstStyle/>
              <a:p>
                <a:r>
                  <a:rPr lang="en-US">
                    <a:noFill/>
                  </a:rPr>
                  <a:t> </a:t>
                </a:r>
              </a:p>
            </p:txBody>
          </p:sp>
        </mc:Fallback>
      </mc:AlternateContent>
      <p:pic>
        <p:nvPicPr>
          <p:cNvPr id="4" name="Picture 3" descr="How much time did that take? Time Tracking Tools for Self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4745" y="130587"/>
            <a:ext cx="1011926" cy="809540"/>
          </a:xfrm>
          <a:prstGeom prst="rect">
            <a:avLst/>
          </a:prstGeom>
        </p:spPr>
      </p:pic>
    </p:spTree>
    <p:extLst>
      <p:ext uri="{BB962C8B-B14F-4D97-AF65-F5344CB8AC3E}">
        <p14:creationId xmlns:p14="http://schemas.microsoft.com/office/powerpoint/2010/main" val="3982975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Cox regression analysis (unadjusted) - HR</a:t>
            </a:r>
            <a:endParaRPr lang="en-US" dirty="0">
              <a:solidFill>
                <a:schemeClr val="tx1"/>
              </a:solidFill>
            </a:endParaRPr>
          </a:p>
        </p:txBody>
      </p:sp>
      <p:pic>
        <p:nvPicPr>
          <p:cNvPr id="7" name="Content Placeholder 6"/>
          <p:cNvPicPr>
            <a:picLocks noGrp="1" noChangeAspect="1"/>
          </p:cNvPicPr>
          <p:nvPr>
            <p:ph idx="1"/>
          </p:nvPr>
        </p:nvPicPr>
        <p:blipFill rotWithShape="1">
          <a:blip r:embed="rId3"/>
          <a:srcRect t="42879" r="38471"/>
          <a:stretch/>
        </p:blipFill>
        <p:spPr>
          <a:xfrm>
            <a:off x="425004" y="3476079"/>
            <a:ext cx="9857637" cy="3251857"/>
          </a:xfrm>
          <a:prstGeom prst="rect">
            <a:avLst/>
          </a:prstGeom>
        </p:spPr>
      </p:pic>
      <p:pic>
        <p:nvPicPr>
          <p:cNvPr id="8" name="Picture 7" descr="How much time did that take? Time Tracking Tools for Self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4745" y="130587"/>
            <a:ext cx="1011926" cy="809540"/>
          </a:xfrm>
          <a:prstGeom prst="rect">
            <a:avLst/>
          </a:prstGeom>
        </p:spPr>
      </p:pic>
      <p:sp>
        <p:nvSpPr>
          <p:cNvPr id="5" name="Rectangle 4"/>
          <p:cNvSpPr/>
          <p:nvPr/>
        </p:nvSpPr>
        <p:spPr>
          <a:xfrm>
            <a:off x="2099256" y="5563673"/>
            <a:ext cx="1596981" cy="940158"/>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425004" y="1144336"/>
                <a:ext cx="11458552" cy="2250360"/>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Model for treatment (txt) 1 </a:t>
                </a:r>
                <a:r>
                  <a:rPr lang="en-US" sz="2400" dirty="0" smtClean="0">
                    <a:latin typeface="Arial" panose="020B0604020202020204" pitchFamily="34" charset="0"/>
                    <a:cs typeface="Arial" panose="020B0604020202020204" pitchFamily="34" charset="0"/>
                    <a:sym typeface="Wingdings" panose="05000000000000000000" pitchFamily="2" charset="2"/>
                  </a:rPr>
                  <a:t></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h</m:t>
                            </m:r>
                            <m:r>
                              <a:rPr lang="en-US" sz="2400" b="0" i="1" baseline="-25000" smtClean="0">
                                <a:latin typeface="Cambria Math" panose="02040503050406030204" pitchFamily="18" charset="0"/>
                              </a:rPr>
                              <m:t>𝑡𝑥𝑡</m:t>
                            </m:r>
                            <m:r>
                              <a:rPr lang="en-US" sz="2400" b="0" i="1" baseline="-25000" smtClean="0">
                                <a:latin typeface="Cambria Math" panose="02040503050406030204" pitchFamily="18" charset="0"/>
                              </a:rPr>
                              <m:t> 1</m:t>
                            </m:r>
                            <m:d>
                              <m:dPr>
                                <m:ctrlPr>
                                  <a:rPr lang="en-US" sz="2400" i="1">
                                    <a:latin typeface="Cambria Math" panose="02040503050406030204" pitchFamily="18" charset="0"/>
                                  </a:rPr>
                                </m:ctrlPr>
                              </m:dPr>
                              <m:e>
                                <m:r>
                                  <a:rPr lang="en-US" sz="2400" i="1">
                                    <a:latin typeface="Cambria Math" panose="02040503050406030204" pitchFamily="18" charset="0"/>
                                  </a:rPr>
                                  <m:t>𝑡</m:t>
                                </m:r>
                              </m:e>
                            </m:d>
                          </m:e>
                        </m:d>
                      </m:e>
                    </m:func>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e>
                        </m:d>
                      </m:e>
                    </m:fun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𝑏</m:t>
                        </m:r>
                      </m:e>
                      <m:sub>
                        <m:r>
                          <a:rPr lang="en-US" sz="2400" i="1">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𝑡𝑥𝑡</m:t>
                    </m:r>
                    <m:r>
                      <a:rPr lang="en-US" sz="2400" b="0" i="1" smtClean="0">
                        <a:latin typeface="Cambria Math" panose="02040503050406030204" pitchFamily="18" charset="0"/>
                      </a:rPr>
                      <m:t>=1)</m:t>
                    </m:r>
                  </m:oMath>
                </a14:m>
                <a:endParaRPr lang="en-US"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Model </a:t>
                </a:r>
                <a:r>
                  <a:rPr lang="en-US" sz="2400" dirty="0">
                    <a:latin typeface="Arial" panose="020B0604020202020204" pitchFamily="34" charset="0"/>
                    <a:cs typeface="Arial" panose="020B0604020202020204" pitchFamily="34" charset="0"/>
                  </a:rPr>
                  <a:t>for treatment </a:t>
                </a:r>
                <a:r>
                  <a:rPr lang="en-US" sz="2400" dirty="0" smtClean="0">
                    <a:latin typeface="Arial" panose="020B0604020202020204" pitchFamily="34" charset="0"/>
                    <a:cs typeface="Arial" panose="020B0604020202020204" pitchFamily="34" charset="0"/>
                  </a:rPr>
                  <a:t>2 </a:t>
                </a:r>
                <a:r>
                  <a:rPr lang="en-US" sz="2400" dirty="0" smtClean="0">
                    <a:latin typeface="Arial" panose="020B0604020202020204" pitchFamily="34" charset="0"/>
                    <a:cs typeface="Arial" panose="020B0604020202020204" pitchFamily="34" charset="0"/>
                    <a:sym typeface="Wingdings" panose="05000000000000000000" pitchFamily="2" charset="2"/>
                  </a:rPr>
                  <a:t></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h</m:t>
                            </m:r>
                            <m:r>
                              <a:rPr lang="en-US" sz="2400" b="0" i="1" baseline="-25000" smtClean="0">
                                <a:latin typeface="Cambria Math" panose="02040503050406030204" pitchFamily="18" charset="0"/>
                              </a:rPr>
                              <m:t>𝑡𝑥𝑡</m:t>
                            </m:r>
                            <m:r>
                              <a:rPr lang="en-US" sz="2400" i="1" baseline="-25000">
                                <a:latin typeface="Cambria Math" panose="02040503050406030204" pitchFamily="18" charset="0"/>
                              </a:rPr>
                              <m:t> </m:t>
                            </m:r>
                            <m:r>
                              <a:rPr lang="en-US" sz="2400" b="0" i="1" baseline="-25000" smtClean="0">
                                <a:latin typeface="Cambria Math" panose="02040503050406030204" pitchFamily="18" charset="0"/>
                              </a:rPr>
                              <m:t>2</m:t>
                            </m:r>
                            <m:d>
                              <m:dPr>
                                <m:ctrlPr>
                                  <a:rPr lang="en-US" sz="2400" i="1">
                                    <a:latin typeface="Cambria Math" panose="02040503050406030204" pitchFamily="18" charset="0"/>
                                  </a:rPr>
                                </m:ctrlPr>
                              </m:dPr>
                              <m:e>
                                <m:r>
                                  <a:rPr lang="en-US" sz="2400" i="1">
                                    <a:latin typeface="Cambria Math" panose="02040503050406030204" pitchFamily="18" charset="0"/>
                                  </a:rPr>
                                  <m:t>𝑡</m:t>
                                </m:r>
                              </m:e>
                            </m:d>
                          </m:e>
                        </m:d>
                      </m:e>
                    </m:func>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e>
                        </m:d>
                      </m:e>
                    </m:fun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𝑏</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b="0" i="1" smtClean="0">
                        <a:latin typeface="Cambria Math" panose="02040503050406030204" pitchFamily="18" charset="0"/>
                      </a:rPr>
                      <m:t>𝑡𝑥𝑡</m:t>
                    </m:r>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m:t>
                    </m:r>
                  </m:oMath>
                </a14:m>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Difference </a:t>
                </a:r>
                <a:r>
                  <a:rPr lang="en-US" sz="2400" dirty="0" smtClean="0">
                    <a:latin typeface="Arial" panose="020B0604020202020204" pitchFamily="34" charset="0"/>
                    <a:cs typeface="Arial" panose="020B0604020202020204" pitchFamily="34" charset="0"/>
                    <a:sym typeface="Wingdings" panose="05000000000000000000" pitchFamily="2" charset="2"/>
                  </a:rPr>
                  <a:t> </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h</m:t>
                            </m:r>
                            <m:r>
                              <a:rPr lang="en-US" sz="2400" b="0" i="1" baseline="-25000" smtClean="0">
                                <a:latin typeface="Cambria Math" panose="02040503050406030204" pitchFamily="18" charset="0"/>
                              </a:rPr>
                              <m:t>𝑡𝑥𝑡</m:t>
                            </m:r>
                            <m:r>
                              <a:rPr lang="en-US" sz="2400" i="1" baseline="-25000">
                                <a:latin typeface="Cambria Math" panose="02040503050406030204" pitchFamily="18" charset="0"/>
                              </a:rPr>
                              <m:t> 2</m:t>
                            </m:r>
                            <m:d>
                              <m:dPr>
                                <m:ctrlPr>
                                  <a:rPr lang="en-US" sz="2400" i="1">
                                    <a:latin typeface="Cambria Math" panose="02040503050406030204" pitchFamily="18" charset="0"/>
                                  </a:rPr>
                                </m:ctrlPr>
                              </m:dPr>
                              <m:e>
                                <m:r>
                                  <a:rPr lang="en-US" sz="2400" i="1">
                                    <a:latin typeface="Cambria Math" panose="02040503050406030204" pitchFamily="18" charset="0"/>
                                  </a:rPr>
                                  <m:t>𝑡</m:t>
                                </m:r>
                              </m:e>
                            </m:d>
                          </m:e>
                        </m:d>
                      </m:e>
                    </m:func>
                  </m:oMath>
                </a14:m>
                <a:r>
                  <a:rPr lang="en-US" sz="2400" dirty="0" smtClean="0">
                    <a:latin typeface="Arial" panose="020B0604020202020204" pitchFamily="34" charset="0"/>
                    <a:cs typeface="Arial" panose="020B0604020202020204" pitchFamily="34" charset="0"/>
                    <a:sym typeface="Wingdings" panose="05000000000000000000" pitchFamily="2" charset="2"/>
                  </a:rPr>
                  <a:t> - </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h</m:t>
                            </m:r>
                            <m:r>
                              <a:rPr lang="en-US" sz="2400" b="0" i="1" baseline="-25000" smtClean="0">
                                <a:latin typeface="Cambria Math" panose="02040503050406030204" pitchFamily="18" charset="0"/>
                              </a:rPr>
                              <m:t>𝑡𝑥𝑡</m:t>
                            </m:r>
                            <m:r>
                              <a:rPr lang="en-US" sz="2400" i="1" baseline="-25000">
                                <a:latin typeface="Cambria Math" panose="02040503050406030204" pitchFamily="18" charset="0"/>
                              </a:rPr>
                              <m:t> 1</m:t>
                            </m:r>
                            <m:d>
                              <m:dPr>
                                <m:ctrlPr>
                                  <a:rPr lang="en-US" sz="2400" i="1">
                                    <a:latin typeface="Cambria Math" panose="02040503050406030204" pitchFamily="18" charset="0"/>
                                  </a:rPr>
                                </m:ctrlPr>
                              </m:dPr>
                              <m:e>
                                <m:r>
                                  <a:rPr lang="en-US" sz="2400" i="1">
                                    <a:latin typeface="Cambria Math" panose="02040503050406030204" pitchFamily="18" charset="0"/>
                                  </a:rPr>
                                  <m:t>𝑡</m:t>
                                </m:r>
                              </m:e>
                            </m:d>
                          </m:e>
                        </m:d>
                      </m:e>
                    </m:func>
                  </m:oMath>
                </a14:m>
                <a:r>
                  <a:rPr lang="en-US" sz="2400" dirty="0" smtClean="0">
                    <a:latin typeface="Arial" panose="020B0604020202020204" pitchFamily="34" charset="0"/>
                    <a:cs typeface="Arial" panose="020B0604020202020204" pitchFamily="34" charset="0"/>
                    <a:sym typeface="Wingdings" panose="05000000000000000000" pitchFamily="2" charset="2"/>
                  </a:rPr>
                  <a:t> = b1</a:t>
                </a:r>
              </a:p>
              <a:p>
                <a:pPr lvl="1"/>
                <a:endParaRPr lang="en-US" sz="1000" dirty="0" smtClean="0">
                  <a:latin typeface="Arial" panose="020B0604020202020204" pitchFamily="34" charset="0"/>
                  <a:cs typeface="Arial" panose="020B0604020202020204" pitchFamily="34" charset="0"/>
                  <a:sym typeface="Wingdings" panose="05000000000000000000" pitchFamily="2" charset="2"/>
                </a:endParaRPr>
              </a:p>
              <a:p>
                <a:pPr lvl="1"/>
                <a:r>
                  <a:rPr lang="en-US" sz="2400" dirty="0" smtClean="0">
                    <a:latin typeface="Arial" panose="020B0604020202020204" pitchFamily="34" charset="0"/>
                    <a:cs typeface="Arial" panose="020B0604020202020204" pitchFamily="34" charset="0"/>
                    <a:sym typeface="Wingdings" panose="05000000000000000000" pitchFamily="2" charset="2"/>
                  </a:rPr>
                  <a:t>ln</a:t>
                </a:r>
                <a14:m>
                  <m:oMath xmlns:m="http://schemas.openxmlformats.org/officeDocument/2006/math">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 </m:t>
                        </m:r>
                        <m:f>
                          <m:fPr>
                            <m:ctrlPr>
                              <a:rPr lang="en-US" sz="2400" i="1" smtClean="0">
                                <a:latin typeface="Cambria Math" panose="02040503050406030204" pitchFamily="18" charset="0"/>
                              </a:rPr>
                            </m:ctrlPr>
                          </m:fPr>
                          <m:num>
                            <m:r>
                              <a:rPr lang="en-US" sz="2400" i="1">
                                <a:latin typeface="Cambria Math" panose="02040503050406030204" pitchFamily="18" charset="0"/>
                              </a:rPr>
                              <m:t>h</m:t>
                            </m:r>
                            <m:r>
                              <a:rPr lang="en-US" sz="2400" i="1" baseline="-25000">
                                <a:latin typeface="Cambria Math" panose="02040503050406030204" pitchFamily="18" charset="0"/>
                              </a:rPr>
                              <m:t>𝑡𝑥𝑡</m:t>
                            </m:r>
                            <m:r>
                              <a:rPr lang="en-US" sz="2400" i="1" baseline="-25000">
                                <a:latin typeface="Cambria Math" panose="02040503050406030204" pitchFamily="18" charset="0"/>
                              </a:rPr>
                              <m:t> 2</m:t>
                            </m:r>
                            <m:d>
                              <m:dPr>
                                <m:ctrlPr>
                                  <a:rPr lang="en-US" sz="2400" i="1">
                                    <a:latin typeface="Cambria Math" panose="02040503050406030204" pitchFamily="18" charset="0"/>
                                  </a:rPr>
                                </m:ctrlPr>
                              </m:dPr>
                              <m:e>
                                <m:r>
                                  <a:rPr lang="en-US" sz="2400" i="1">
                                    <a:latin typeface="Cambria Math" panose="02040503050406030204" pitchFamily="18" charset="0"/>
                                  </a:rPr>
                                  <m:t>𝑡</m:t>
                                </m:r>
                              </m:e>
                            </m:d>
                          </m:num>
                          <m:den>
                            <m:r>
                              <a:rPr lang="en-US" sz="2400" i="1">
                                <a:latin typeface="Cambria Math" panose="02040503050406030204" pitchFamily="18" charset="0"/>
                              </a:rPr>
                              <m:t>h</m:t>
                            </m:r>
                            <m:r>
                              <a:rPr lang="en-US" sz="2400" i="1" baseline="-25000">
                                <a:latin typeface="Cambria Math" panose="02040503050406030204" pitchFamily="18" charset="0"/>
                              </a:rPr>
                              <m:t>𝑡𝑥𝑡</m:t>
                            </m:r>
                            <m:r>
                              <a:rPr lang="en-US" sz="2400" i="1" baseline="-25000">
                                <a:latin typeface="Cambria Math" panose="02040503050406030204" pitchFamily="18" charset="0"/>
                              </a:rPr>
                              <m:t> 1</m:t>
                            </m:r>
                            <m:d>
                              <m:dPr>
                                <m:ctrlPr>
                                  <a:rPr lang="en-US" sz="2400" i="1">
                                    <a:latin typeface="Cambria Math" panose="02040503050406030204" pitchFamily="18" charset="0"/>
                                  </a:rPr>
                                </m:ctrlPr>
                              </m:dPr>
                              <m:e>
                                <m:r>
                                  <a:rPr lang="en-US" sz="2400" i="1">
                                    <a:latin typeface="Cambria Math" panose="02040503050406030204" pitchFamily="18" charset="0"/>
                                  </a:rPr>
                                  <m:t>𝑡</m:t>
                                </m:r>
                              </m:e>
                            </m:d>
                          </m:den>
                        </m:f>
                      </m:e>
                    </m:d>
                  </m:oMath>
                </a14:m>
                <a:r>
                  <a:rPr lang="en-US" sz="2400" dirty="0" smtClean="0">
                    <a:latin typeface="Arial" panose="020B0604020202020204" pitchFamily="34" charset="0"/>
                    <a:cs typeface="Arial" panose="020B0604020202020204" pitchFamily="34" charset="0"/>
                    <a:sym typeface="Wingdings" panose="05000000000000000000" pitchFamily="2" charset="2"/>
                  </a:rPr>
                  <a:t> = b1  </a:t>
                </a:r>
                <a:r>
                  <a:rPr lang="en-US" sz="2400" b="1" dirty="0" smtClean="0">
                    <a:solidFill>
                      <a:srgbClr val="0070C0"/>
                    </a:solidFill>
                    <a:latin typeface="Arial" panose="020B0604020202020204" pitchFamily="34" charset="0"/>
                    <a:cs typeface="Arial" panose="020B0604020202020204" pitchFamily="34" charset="0"/>
                    <a:sym typeface="Wingdings" panose="05000000000000000000" pitchFamily="2" charset="2"/>
                  </a:rPr>
                  <a:t>HR = </a:t>
                </a:r>
                <a14:m>
                  <m:oMath xmlns:m="http://schemas.openxmlformats.org/officeDocument/2006/math">
                    <m:f>
                      <m:fPr>
                        <m:ctrlPr>
                          <a:rPr lang="en-US" sz="2400" b="1" i="1">
                            <a:solidFill>
                              <a:srgbClr val="0070C0"/>
                            </a:solidFill>
                            <a:latin typeface="Cambria Math" panose="02040503050406030204" pitchFamily="18" charset="0"/>
                          </a:rPr>
                        </m:ctrlPr>
                      </m:fPr>
                      <m:num>
                        <m:r>
                          <a:rPr lang="en-US" sz="2400" b="1" i="1">
                            <a:solidFill>
                              <a:srgbClr val="0070C0"/>
                            </a:solidFill>
                            <a:latin typeface="Cambria Math" panose="02040503050406030204" pitchFamily="18" charset="0"/>
                          </a:rPr>
                          <m:t>𝒉</m:t>
                        </m:r>
                        <m:r>
                          <a:rPr lang="en-US" sz="2400" b="1" i="1" baseline="-25000">
                            <a:solidFill>
                              <a:srgbClr val="0070C0"/>
                            </a:solidFill>
                            <a:latin typeface="Cambria Math" panose="02040503050406030204" pitchFamily="18" charset="0"/>
                          </a:rPr>
                          <m:t>𝒕𝒙𝒕</m:t>
                        </m:r>
                        <m:r>
                          <a:rPr lang="en-US" sz="2400" b="1" i="1" baseline="-25000">
                            <a:solidFill>
                              <a:srgbClr val="0070C0"/>
                            </a:solidFill>
                            <a:latin typeface="Cambria Math" panose="02040503050406030204" pitchFamily="18" charset="0"/>
                          </a:rPr>
                          <m:t> </m:t>
                        </m:r>
                        <m:r>
                          <a:rPr lang="en-US" sz="2400" b="1" i="1" baseline="-25000">
                            <a:solidFill>
                              <a:srgbClr val="0070C0"/>
                            </a:solidFill>
                            <a:latin typeface="Cambria Math" panose="02040503050406030204" pitchFamily="18" charset="0"/>
                          </a:rPr>
                          <m:t>𝟐</m:t>
                        </m:r>
                        <m:d>
                          <m:dPr>
                            <m:ctrlPr>
                              <a:rPr lang="en-US" sz="2400" b="1" i="1">
                                <a:solidFill>
                                  <a:srgbClr val="0070C0"/>
                                </a:solidFill>
                                <a:latin typeface="Cambria Math" panose="02040503050406030204" pitchFamily="18" charset="0"/>
                              </a:rPr>
                            </m:ctrlPr>
                          </m:dPr>
                          <m:e>
                            <m:r>
                              <a:rPr lang="en-US" sz="2400" b="1" i="1">
                                <a:solidFill>
                                  <a:srgbClr val="0070C0"/>
                                </a:solidFill>
                                <a:latin typeface="Cambria Math" panose="02040503050406030204" pitchFamily="18" charset="0"/>
                              </a:rPr>
                              <m:t>𝒕</m:t>
                            </m:r>
                          </m:e>
                        </m:d>
                      </m:num>
                      <m:den>
                        <m:r>
                          <a:rPr lang="en-US" sz="2400" b="1" i="1">
                            <a:solidFill>
                              <a:srgbClr val="0070C0"/>
                            </a:solidFill>
                            <a:latin typeface="Cambria Math" panose="02040503050406030204" pitchFamily="18" charset="0"/>
                          </a:rPr>
                          <m:t>𝒉</m:t>
                        </m:r>
                        <m:r>
                          <a:rPr lang="en-US" sz="2400" b="1" i="1" baseline="-25000">
                            <a:solidFill>
                              <a:srgbClr val="0070C0"/>
                            </a:solidFill>
                            <a:latin typeface="Cambria Math" panose="02040503050406030204" pitchFamily="18" charset="0"/>
                          </a:rPr>
                          <m:t>𝒕𝒙𝒕</m:t>
                        </m:r>
                        <m:r>
                          <a:rPr lang="en-US" sz="2400" b="1" i="1" baseline="-25000">
                            <a:solidFill>
                              <a:srgbClr val="0070C0"/>
                            </a:solidFill>
                            <a:latin typeface="Cambria Math" panose="02040503050406030204" pitchFamily="18" charset="0"/>
                          </a:rPr>
                          <m:t> </m:t>
                        </m:r>
                        <m:r>
                          <a:rPr lang="en-US" sz="2400" b="1" i="1" baseline="-25000">
                            <a:solidFill>
                              <a:srgbClr val="0070C0"/>
                            </a:solidFill>
                            <a:latin typeface="Cambria Math" panose="02040503050406030204" pitchFamily="18" charset="0"/>
                          </a:rPr>
                          <m:t>𝟏</m:t>
                        </m:r>
                        <m:d>
                          <m:dPr>
                            <m:ctrlPr>
                              <a:rPr lang="en-US" sz="2400" b="1" i="1">
                                <a:solidFill>
                                  <a:srgbClr val="0070C0"/>
                                </a:solidFill>
                                <a:latin typeface="Cambria Math" panose="02040503050406030204" pitchFamily="18" charset="0"/>
                              </a:rPr>
                            </m:ctrlPr>
                          </m:dPr>
                          <m:e>
                            <m:r>
                              <a:rPr lang="en-US" sz="2400" b="1" i="1">
                                <a:solidFill>
                                  <a:srgbClr val="0070C0"/>
                                </a:solidFill>
                                <a:latin typeface="Cambria Math" panose="02040503050406030204" pitchFamily="18" charset="0"/>
                              </a:rPr>
                              <m:t>𝒕</m:t>
                            </m:r>
                          </m:e>
                        </m:d>
                      </m:den>
                    </m:f>
                  </m:oMath>
                </a14:m>
                <a:r>
                  <a:rPr lang="en-US" sz="2400" b="1" dirty="0" smtClean="0">
                    <a:solidFill>
                      <a:srgbClr val="0070C0"/>
                    </a:solidFill>
                    <a:latin typeface="Arial" panose="020B0604020202020204" pitchFamily="34" charset="0"/>
                    <a:cs typeface="Arial" panose="020B0604020202020204" pitchFamily="34" charset="0"/>
                    <a:sym typeface="Wingdings" panose="05000000000000000000" pitchFamily="2" charset="2"/>
                  </a:rPr>
                  <a:t> = exp(b1) </a:t>
                </a:r>
              </a:p>
            </p:txBody>
          </p:sp>
        </mc:Choice>
        <mc:Fallback xmlns="">
          <p:sp>
            <p:nvSpPr>
              <p:cNvPr id="6" name="TextBox 5"/>
              <p:cNvSpPr txBox="1">
                <a:spLocks noRot="1" noChangeAspect="1" noMove="1" noResize="1" noEditPoints="1" noAdjustHandles="1" noChangeArrowheads="1" noChangeShapeType="1" noTextEdit="1"/>
              </p:cNvSpPr>
              <p:nvPr/>
            </p:nvSpPr>
            <p:spPr>
              <a:xfrm>
                <a:off x="425004" y="1144336"/>
                <a:ext cx="11458552" cy="2250360"/>
              </a:xfrm>
              <a:prstGeom prst="rect">
                <a:avLst/>
              </a:prstGeom>
              <a:blipFill>
                <a:blip r:embed="rId5"/>
                <a:stretch>
                  <a:fillRect l="-745" t="-1897"/>
                </a:stretch>
              </a:blipFill>
            </p:spPr>
            <p:txBody>
              <a:bodyPr/>
              <a:lstStyle/>
              <a:p>
                <a:r>
                  <a:rPr lang="en-US">
                    <a:noFill/>
                  </a:rPr>
                  <a:t> </a:t>
                </a:r>
              </a:p>
            </p:txBody>
          </p:sp>
        </mc:Fallback>
      </mc:AlternateContent>
      <p:sp>
        <p:nvSpPr>
          <p:cNvPr id="9" name="Rectangle 8"/>
          <p:cNvSpPr/>
          <p:nvPr/>
        </p:nvSpPr>
        <p:spPr>
          <a:xfrm>
            <a:off x="308444" y="5102008"/>
            <a:ext cx="2151421" cy="461665"/>
          </a:xfrm>
          <a:prstGeom prst="rect">
            <a:avLst/>
          </a:prstGeom>
        </p:spPr>
        <p:txBody>
          <a:bodyPr wrap="square">
            <a:spAutoFit/>
          </a:bodyPr>
          <a:lstStyle/>
          <a:p>
            <a:pPr marL="0" lvl="1"/>
            <a:r>
              <a:rPr lang="en-US" sz="2400" dirty="0" smtClean="0">
                <a:solidFill>
                  <a:srgbClr val="0070C0"/>
                </a:solidFill>
                <a:latin typeface="Arial" panose="020B0604020202020204" pitchFamily="34" charset="0"/>
                <a:cs typeface="Arial" panose="020B0604020202020204" pitchFamily="34" charset="0"/>
                <a:sym typeface="Wingdings" panose="05000000000000000000" pitchFamily="2" charset="2"/>
              </a:rPr>
              <a:t>exp(1.818166) </a:t>
            </a:r>
            <a:endParaRPr lang="en-US" sz="2400" dirty="0">
              <a:solidFill>
                <a:srgbClr val="0070C0"/>
              </a:solidFill>
              <a:latin typeface="Arial" panose="020B0604020202020204" pitchFamily="34" charset="0"/>
              <a:cs typeface="Arial" panose="020B0604020202020204" pitchFamily="34" charset="0"/>
              <a:sym typeface="Wingdings" panose="05000000000000000000" pitchFamily="2" charset="2"/>
            </a:endParaRPr>
          </a:p>
        </p:txBody>
      </p:sp>
      <p:cxnSp>
        <p:nvCxnSpPr>
          <p:cNvPr id="11" name="Curved Connector 10"/>
          <p:cNvCxnSpPr>
            <a:endCxn id="5" idx="0"/>
          </p:cNvCxnSpPr>
          <p:nvPr/>
        </p:nvCxnSpPr>
        <p:spPr>
          <a:xfrm>
            <a:off x="2459865" y="5370490"/>
            <a:ext cx="437882" cy="19318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7015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for proportional hazard assumption</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7905" y="1127341"/>
            <a:ext cx="5397889" cy="3934055"/>
          </a:xfrm>
        </p:spPr>
      </p:pic>
      <p:pic>
        <p:nvPicPr>
          <p:cNvPr id="5" name="Picture 4" descr="How much time did that take? Time Tracking Tools for Self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4745" y="130587"/>
            <a:ext cx="1011926" cy="809540"/>
          </a:xfrm>
          <a:prstGeom prst="rect">
            <a:avLst/>
          </a:prstGeom>
        </p:spPr>
      </p:pic>
      <p:pic>
        <p:nvPicPr>
          <p:cNvPr id="6" name="Picture 5"/>
          <p:cNvPicPr>
            <a:picLocks noChangeAspect="1"/>
          </p:cNvPicPr>
          <p:nvPr/>
        </p:nvPicPr>
        <p:blipFill rotWithShape="1">
          <a:blip r:embed="rId5"/>
          <a:srcRect l="4520" t="8960" r="40280"/>
          <a:stretch/>
        </p:blipFill>
        <p:spPr>
          <a:xfrm>
            <a:off x="175454" y="2145843"/>
            <a:ext cx="6487367" cy="2427228"/>
          </a:xfrm>
          <a:prstGeom prst="rect">
            <a:avLst/>
          </a:prstGeom>
        </p:spPr>
      </p:pic>
      <p:sp>
        <p:nvSpPr>
          <p:cNvPr id="11" name="Rectangle 10"/>
          <p:cNvSpPr/>
          <p:nvPr/>
        </p:nvSpPr>
        <p:spPr>
          <a:xfrm>
            <a:off x="5362603" y="2923394"/>
            <a:ext cx="1323849" cy="1664812"/>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247400" y="5061396"/>
            <a:ext cx="11273308"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Based on the proportional-hazards assumption test based on Schoenfield residuals, we do </a:t>
            </a:r>
            <a:r>
              <a:rPr lang="en-US" sz="2400" dirty="0" smtClean="0">
                <a:solidFill>
                  <a:srgbClr val="FF0000"/>
                </a:solidFill>
                <a:latin typeface="Arial" panose="020B0604020202020204" pitchFamily="34" charset="0"/>
                <a:cs typeface="Arial" panose="020B0604020202020204" pitchFamily="34" charset="0"/>
              </a:rPr>
              <a:t>not reject the null </a:t>
            </a:r>
            <a:r>
              <a:rPr lang="en-US" sz="2400" dirty="0" smtClean="0">
                <a:latin typeface="Arial" panose="020B0604020202020204" pitchFamily="34" charset="0"/>
                <a:cs typeface="Arial" panose="020B0604020202020204" pitchFamily="34" charset="0"/>
              </a:rPr>
              <a:t>(proportional hazards, p=0.968). </a:t>
            </a:r>
          </a:p>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The graphical display of log-log of survival function also showed that the HR between two groups is relatively </a:t>
            </a:r>
            <a:r>
              <a:rPr lang="en-US" sz="2400" dirty="0" smtClean="0">
                <a:solidFill>
                  <a:srgbClr val="FF0000"/>
                </a:solidFill>
                <a:latin typeface="Arial" panose="020B0604020202020204" pitchFamily="34" charset="0"/>
                <a:cs typeface="Arial" panose="020B0604020202020204" pitchFamily="34" charset="0"/>
              </a:rPr>
              <a:t>constant over time</a:t>
            </a:r>
            <a:r>
              <a:rPr lang="en-US"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3" name="Rectangle 2"/>
          <p:cNvSpPr/>
          <p:nvPr/>
        </p:nvSpPr>
        <p:spPr>
          <a:xfrm>
            <a:off x="175453" y="1288187"/>
            <a:ext cx="2777471" cy="984885"/>
          </a:xfrm>
          <a:prstGeom prst="rect">
            <a:avLst/>
          </a:prstGeom>
        </p:spPr>
        <p:txBody>
          <a:bodyPr wrap="square">
            <a:spAutoFit/>
          </a:bodyPr>
          <a:lstStyle/>
          <a:p>
            <a:r>
              <a:rPr lang="en-US" sz="2000" dirty="0" err="1">
                <a:solidFill>
                  <a:srgbClr val="0070C0"/>
                </a:solidFill>
                <a:latin typeface="Arial" panose="020B0604020202020204" pitchFamily="34" charset="0"/>
                <a:cs typeface="Arial" panose="020B0604020202020204" pitchFamily="34" charset="0"/>
              </a:rPr>
              <a:t>estat</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phtest</a:t>
            </a:r>
            <a:endParaRPr lang="en-US" sz="2000" dirty="0">
              <a:solidFill>
                <a:srgbClr val="0070C0"/>
              </a:solidFill>
              <a:latin typeface="Arial" panose="020B0604020202020204" pitchFamily="34" charset="0"/>
              <a:cs typeface="Arial" panose="020B0604020202020204" pitchFamily="34" charset="0"/>
            </a:endParaRPr>
          </a:p>
          <a:p>
            <a:r>
              <a:rPr lang="en-US" sz="2000" dirty="0" err="1" smtClean="0">
                <a:solidFill>
                  <a:srgbClr val="0070C0"/>
                </a:solidFill>
                <a:latin typeface="Arial" panose="020B0604020202020204" pitchFamily="34" charset="0"/>
                <a:cs typeface="Arial" panose="020B0604020202020204" pitchFamily="34" charset="0"/>
              </a:rPr>
              <a:t>stphplot</a:t>
            </a:r>
            <a:r>
              <a:rPr lang="en-US" sz="2000" dirty="0">
                <a:solidFill>
                  <a:srgbClr val="0070C0"/>
                </a:solidFill>
                <a:latin typeface="Arial" panose="020B0604020202020204" pitchFamily="34" charset="0"/>
                <a:cs typeface="Arial" panose="020B0604020202020204" pitchFamily="34" charset="0"/>
              </a:rPr>
              <a:t>, by(treatment</a:t>
            </a:r>
            <a:r>
              <a:rPr lang="en-US" sz="2000" dirty="0" smtClean="0">
                <a:solidFill>
                  <a:srgbClr val="0070C0"/>
                </a:solidFill>
                <a:latin typeface="Arial" panose="020B0604020202020204" pitchFamily="34" charset="0"/>
                <a:cs typeface="Arial" panose="020B0604020202020204" pitchFamily="34" charset="0"/>
              </a:rPr>
              <a:t>)</a:t>
            </a:r>
          </a:p>
          <a:p>
            <a:r>
              <a:rPr lang="en-US" dirty="0" smtClean="0">
                <a:solidFill>
                  <a:srgbClr val="0070C0"/>
                </a:solidFill>
              </a:rPr>
              <a:t> </a:t>
            </a:r>
            <a:endParaRPr lang="en-US" dirty="0"/>
          </a:p>
        </p:txBody>
      </p:sp>
    </p:spTree>
    <p:extLst>
      <p:ext uri="{BB962C8B-B14F-4D97-AF65-F5344CB8AC3E}">
        <p14:creationId xmlns:p14="http://schemas.microsoft.com/office/powerpoint/2010/main" val="37397563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Cox regression analysis (age adjusted) - beta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9116" y="1271393"/>
                <a:ext cx="11430000" cy="1941590"/>
              </a:xfrm>
            </p:spPr>
            <p:txBody>
              <a:bodyPr>
                <a:normAutofit fontScale="92500" lnSpcReduction="10000"/>
              </a:bodyPr>
              <a:lstStyle/>
              <a:p>
                <a:pPr>
                  <a:lnSpc>
                    <a:spcPct val="120000"/>
                  </a:lnSpc>
                  <a:spcBef>
                    <a:spcPts val="600"/>
                  </a:spcBef>
                </a:pPr>
                <a14:m>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ln</m:t>
                        </m:r>
                      </m:fName>
                      <m:e>
                        <m:d>
                          <m:dPr>
                            <m:begChr m:val="["/>
                            <m:endChr m:val="]"/>
                            <m:ctrlPr>
                              <a:rPr lang="en-US" i="1">
                                <a:latin typeface="Cambria Math" panose="02040503050406030204" pitchFamily="18" charset="0"/>
                              </a:rPr>
                            </m:ctrlPr>
                          </m:dPr>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𝑡</m:t>
                                </m:r>
                              </m:e>
                            </m:d>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𝑡</m:t>
                                </m:r>
                              </m:e>
                            </m:d>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𝑡𝑟𝑒𝑎𝑡𝑚𝑒𝑛𝑡</m:t>
                        </m:r>
                      </m:sub>
                    </m:sSub>
                  </m:oMath>
                </a14:m>
                <a:r>
                  <a:rPr lang="en-US" dirty="0" smtClean="0"/>
                  <a:t> +</a:t>
                </a:r>
                <a14:m>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𝑏</m:t>
                        </m:r>
                      </m:e>
                      <m:sub>
                        <m:r>
                          <a:rPr lang="en-US" b="0" i="1" dirty="0" smtClean="0">
                            <a:solidFill>
                              <a:srgbClr val="FF0000"/>
                            </a:solidFill>
                            <a:latin typeface="Cambria Math" panose="02040503050406030204" pitchFamily="18" charset="0"/>
                          </a:rPr>
                          <m:t>2</m:t>
                        </m:r>
                      </m:sub>
                    </m:sSub>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𝑋</m:t>
                        </m:r>
                      </m:e>
                      <m:sub>
                        <m:r>
                          <a:rPr lang="en-US" b="0" i="1" dirty="0" smtClean="0">
                            <a:solidFill>
                              <a:srgbClr val="FF0000"/>
                            </a:solidFill>
                            <a:latin typeface="Cambria Math" panose="02040503050406030204" pitchFamily="18" charset="0"/>
                          </a:rPr>
                          <m:t>𝑎𝑔𝑒</m:t>
                        </m:r>
                      </m:sub>
                    </m:sSub>
                  </m:oMath>
                </a14:m>
                <a:endParaRPr lang="en-US" dirty="0" smtClean="0"/>
              </a:p>
              <a:p>
                <a:pPr>
                  <a:lnSpc>
                    <a:spcPct val="120000"/>
                  </a:lnSpc>
                  <a:spcBef>
                    <a:spcPts val="600"/>
                  </a:spcBef>
                </a:pPr>
                <a:r>
                  <a:rPr lang="en-US" dirty="0" smtClean="0"/>
                  <a:t>Hypothesis </a:t>
                </a:r>
              </a:p>
              <a:p>
                <a:pPr>
                  <a:lnSpc>
                    <a:spcPct val="120000"/>
                  </a:lnSpc>
                  <a:spcBef>
                    <a:spcPts val="600"/>
                  </a:spcBef>
                  <a:buFont typeface="Wingdings" panose="05000000000000000000" pitchFamily="2" charset="2"/>
                  <a:buChar char="Ø"/>
                </a:pPr>
                <a:r>
                  <a:rPr lang="en-US" sz="2200" i="1" dirty="0"/>
                  <a:t>H</a:t>
                </a:r>
                <a:r>
                  <a:rPr lang="en-US" sz="2200" i="1" baseline="-25000" dirty="0"/>
                  <a:t>0</a:t>
                </a:r>
                <a:r>
                  <a:rPr lang="en-US" sz="2200" dirty="0"/>
                  <a:t>: </a:t>
                </a:r>
                <a:r>
                  <a:rPr lang="el-GR" sz="2200" dirty="0"/>
                  <a:t>β</a:t>
                </a:r>
                <a:r>
                  <a:rPr lang="en-US" sz="2200" baseline="-25000" dirty="0"/>
                  <a:t>treatment </a:t>
                </a:r>
                <a:r>
                  <a:rPr lang="en-US" sz="2200" dirty="0"/>
                  <a:t>= </a:t>
                </a:r>
                <a:r>
                  <a:rPr lang="en-US" sz="2200" dirty="0" smtClean="0"/>
                  <a:t>0, </a:t>
                </a:r>
                <a:r>
                  <a:rPr lang="en-US" sz="2200" i="1" dirty="0" smtClean="0"/>
                  <a:t> after </a:t>
                </a:r>
                <a:r>
                  <a:rPr lang="en-US" sz="2200" i="1" dirty="0"/>
                  <a:t>controlling for all other </a:t>
                </a:r>
                <a:r>
                  <a:rPr lang="en-US" sz="2200" i="1" dirty="0" smtClean="0"/>
                  <a:t>variables (i.e., age) </a:t>
                </a:r>
                <a:r>
                  <a:rPr lang="en-US" sz="2200" i="1" dirty="0"/>
                  <a:t>in the model </a:t>
                </a:r>
              </a:p>
              <a:p>
                <a:pPr>
                  <a:lnSpc>
                    <a:spcPct val="120000"/>
                  </a:lnSpc>
                  <a:spcBef>
                    <a:spcPts val="600"/>
                  </a:spcBef>
                  <a:buFont typeface="Wingdings" panose="05000000000000000000" pitchFamily="2" charset="2"/>
                  <a:buChar char="Ø"/>
                </a:pPr>
                <a:r>
                  <a:rPr lang="en-US" sz="2200" i="1" dirty="0" smtClean="0"/>
                  <a:t>H</a:t>
                </a:r>
                <a:r>
                  <a:rPr lang="en-US" sz="2200" i="1" baseline="-25000" dirty="0" smtClean="0"/>
                  <a:t>1</a:t>
                </a:r>
                <a:r>
                  <a:rPr lang="en-US" sz="2200" dirty="0" smtClean="0"/>
                  <a:t>: </a:t>
                </a:r>
                <a:r>
                  <a:rPr lang="el-GR" sz="2200" dirty="0"/>
                  <a:t>β</a:t>
                </a:r>
                <a:r>
                  <a:rPr lang="en-US" sz="2200" baseline="-25000" dirty="0"/>
                  <a:t> treatment </a:t>
                </a:r>
                <a:r>
                  <a:rPr lang="en-US" sz="2200" dirty="0"/>
                  <a:t>≠ </a:t>
                </a:r>
                <a:r>
                  <a:rPr lang="en-US" sz="2200" dirty="0" smtClean="0"/>
                  <a:t>0, </a:t>
                </a:r>
                <a:r>
                  <a:rPr lang="en-US" sz="2200" i="1" dirty="0"/>
                  <a:t>after controlling for all other variables </a:t>
                </a:r>
                <a:r>
                  <a:rPr lang="en-US" sz="2200" i="1" dirty="0" smtClean="0"/>
                  <a:t>(i.e., age</a:t>
                </a:r>
                <a:r>
                  <a:rPr lang="en-US" sz="2200" i="1" dirty="0"/>
                  <a:t>) in the model </a:t>
                </a:r>
              </a:p>
              <a:p>
                <a:pPr>
                  <a:lnSpc>
                    <a:spcPct val="120000"/>
                  </a:lnSpc>
                  <a:spcBef>
                    <a:spcPts val="600"/>
                  </a:spcBef>
                  <a:buFont typeface="Wingdings" panose="05000000000000000000" pitchFamily="2" charset="2"/>
                  <a:buChar char="Ø"/>
                </a:pPr>
                <a:endParaRPr lang="en-US" dirty="0"/>
              </a:p>
              <a:p>
                <a:pPr>
                  <a:lnSpc>
                    <a:spcPct val="120000"/>
                  </a:lnSpc>
                  <a:spcBef>
                    <a:spcPts val="600"/>
                  </a:spcBef>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9116" y="1271393"/>
                <a:ext cx="11430000" cy="1941590"/>
              </a:xfrm>
              <a:blipFill>
                <a:blip r:embed="rId3"/>
                <a:stretch>
                  <a:fillRect l="-480" t="-1258" b="-629"/>
                </a:stretch>
              </a:blipFill>
            </p:spPr>
            <p:txBody>
              <a:bodyPr/>
              <a:lstStyle/>
              <a:p>
                <a:r>
                  <a:rPr lang="en-US">
                    <a:noFill/>
                  </a:rPr>
                  <a:t> </a:t>
                </a:r>
              </a:p>
            </p:txBody>
          </p:sp>
        </mc:Fallback>
      </mc:AlternateContent>
      <p:pic>
        <p:nvPicPr>
          <p:cNvPr id="4" name="Picture 3"/>
          <p:cNvPicPr>
            <a:picLocks noChangeAspect="1"/>
          </p:cNvPicPr>
          <p:nvPr/>
        </p:nvPicPr>
        <p:blipFill rotWithShape="1">
          <a:blip r:embed="rId4"/>
          <a:srcRect r="38752"/>
          <a:stretch/>
        </p:blipFill>
        <p:spPr>
          <a:xfrm>
            <a:off x="1201587" y="3212983"/>
            <a:ext cx="9788825" cy="3460833"/>
          </a:xfrm>
          <a:prstGeom prst="rect">
            <a:avLst/>
          </a:prstGeom>
        </p:spPr>
      </p:pic>
      <p:pic>
        <p:nvPicPr>
          <p:cNvPr id="5" name="Picture 4" descr="How much time did that take? Time Tracking Tools for Self ..."/>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14745" y="130587"/>
            <a:ext cx="1011926" cy="809540"/>
          </a:xfrm>
          <a:prstGeom prst="rect">
            <a:avLst/>
          </a:prstGeom>
        </p:spPr>
      </p:pic>
      <p:sp>
        <p:nvSpPr>
          <p:cNvPr id="6" name="Rectangle 5"/>
          <p:cNvSpPr/>
          <p:nvPr/>
        </p:nvSpPr>
        <p:spPr>
          <a:xfrm>
            <a:off x="3155324" y="5177307"/>
            <a:ext cx="1390918" cy="1326524"/>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6952445" y="5131375"/>
            <a:ext cx="1058214" cy="1326524"/>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190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0414"/>
            <a:ext cx="10972800" cy="852704"/>
          </a:xfrm>
        </p:spPr>
        <p:txBody>
          <a:bodyPr/>
          <a:lstStyle/>
          <a:p>
            <a:r>
              <a:rPr lang="en-US" dirty="0" smtClean="0"/>
              <a:t>Cox regression analysis (age adjusted) - HR</a:t>
            </a:r>
            <a:endParaRPr lang="en-US" dirty="0"/>
          </a:p>
        </p:txBody>
      </p:sp>
      <p:pic>
        <p:nvPicPr>
          <p:cNvPr id="6" name="Picture 5"/>
          <p:cNvPicPr>
            <a:picLocks noChangeAspect="1"/>
          </p:cNvPicPr>
          <p:nvPr/>
        </p:nvPicPr>
        <p:blipFill rotWithShape="1">
          <a:blip r:embed="rId3"/>
          <a:srcRect t="45309" r="38471"/>
          <a:stretch/>
        </p:blipFill>
        <p:spPr>
          <a:xfrm>
            <a:off x="637504" y="3446769"/>
            <a:ext cx="11071538" cy="3411231"/>
          </a:xfrm>
          <a:prstGeom prst="rect">
            <a:avLst/>
          </a:prstGeom>
        </p:spPr>
      </p:pic>
      <p:pic>
        <p:nvPicPr>
          <p:cNvPr id="7" name="Picture 6" descr="How much time did that take? Time Tracking Tools for Self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4745" y="130587"/>
            <a:ext cx="1011926" cy="809540"/>
          </a:xfrm>
          <a:prstGeom prst="rect">
            <a:avLst/>
          </a:prstGeom>
        </p:spPr>
      </p:pic>
      <p:sp>
        <p:nvSpPr>
          <p:cNvPr id="3" name="TextBox 2"/>
          <p:cNvSpPr txBox="1"/>
          <p:nvPr/>
        </p:nvSpPr>
        <p:spPr>
          <a:xfrm>
            <a:off x="334850" y="1323111"/>
            <a:ext cx="11430000" cy="2123658"/>
          </a:xfrm>
          <a:prstGeom prst="rect">
            <a:avLst/>
          </a:prstGeom>
          <a:noFill/>
        </p:spPr>
        <p:txBody>
          <a:bodyPr wrap="square" rtlCol="0">
            <a:spAutoFit/>
          </a:bodyPr>
          <a:lstStyle/>
          <a:p>
            <a:pPr marL="342900" indent="-342900">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Treatment: The exponential (antilog) of ~1.887 is 6.660 indicating that </a:t>
            </a:r>
            <a:r>
              <a:rPr lang="en-US" sz="2200" b="1" dirty="0" smtClean="0">
                <a:solidFill>
                  <a:srgbClr val="0070C0"/>
                </a:solidFill>
                <a:latin typeface="Arial" panose="020B0604020202020204" pitchFamily="34" charset="0"/>
                <a:cs typeface="Arial" panose="020B0604020202020204" pitchFamily="34" charset="0"/>
              </a:rPr>
              <a:t>the </a:t>
            </a:r>
            <a:r>
              <a:rPr lang="en-US" sz="2200" b="1" dirty="0">
                <a:solidFill>
                  <a:srgbClr val="0070C0"/>
                </a:solidFill>
                <a:latin typeface="Arial" panose="020B0604020202020204" pitchFamily="34" charset="0"/>
                <a:cs typeface="Arial" panose="020B0604020202020204" pitchFamily="34" charset="0"/>
              </a:rPr>
              <a:t>expected hazard is </a:t>
            </a:r>
            <a:r>
              <a:rPr lang="en-US" sz="2200" b="1" dirty="0" smtClean="0">
                <a:solidFill>
                  <a:srgbClr val="0070C0"/>
                </a:solidFill>
                <a:latin typeface="Arial" panose="020B0604020202020204" pitchFamily="34" charset="0"/>
                <a:cs typeface="Arial" panose="020B0604020202020204" pitchFamily="34" charset="0"/>
              </a:rPr>
              <a:t>6.600 </a:t>
            </a:r>
            <a:r>
              <a:rPr lang="en-US" sz="2200" b="1" dirty="0">
                <a:solidFill>
                  <a:srgbClr val="0070C0"/>
                </a:solidFill>
                <a:latin typeface="Arial" panose="020B0604020202020204" pitchFamily="34" charset="0"/>
                <a:cs typeface="Arial" panose="020B0604020202020204" pitchFamily="34" charset="0"/>
              </a:rPr>
              <a:t>times higher in patients on treatment 2 as compared to the hazard in patients on treatment </a:t>
            </a:r>
            <a:r>
              <a:rPr lang="en-US" sz="2200" b="1" dirty="0" smtClean="0">
                <a:solidFill>
                  <a:srgbClr val="0070C0"/>
                </a:solidFill>
                <a:latin typeface="Arial" panose="020B0604020202020204" pitchFamily="34" charset="0"/>
                <a:cs typeface="Arial" panose="020B0604020202020204" pitchFamily="34" charset="0"/>
              </a:rPr>
              <a:t>1 while age is held constant. </a:t>
            </a:r>
            <a:r>
              <a:rPr lang="en-US" sz="2200" dirty="0" smtClean="0">
                <a:solidFill>
                  <a:srgbClr val="0070C0"/>
                </a:solidFill>
                <a:latin typeface="Arial" panose="020B0604020202020204" pitchFamily="34" charset="0"/>
                <a:cs typeface="Arial" panose="020B0604020202020204" pitchFamily="34" charset="0"/>
              </a:rPr>
              <a:t>  </a:t>
            </a:r>
          </a:p>
          <a:p>
            <a:pPr marL="342900" indent="-342900">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Age: </a:t>
            </a:r>
            <a:r>
              <a:rPr lang="en-US" sz="2200" dirty="0">
                <a:latin typeface="Arial" panose="020B0604020202020204" pitchFamily="34" charset="0"/>
                <a:cs typeface="Arial" panose="020B0604020202020204" pitchFamily="34" charset="0"/>
              </a:rPr>
              <a:t>The exponential (antilog) of </a:t>
            </a:r>
            <a:r>
              <a:rPr lang="en-US" sz="2200" dirty="0" smtClean="0">
                <a:latin typeface="Arial" panose="020B0604020202020204" pitchFamily="34" charset="0"/>
                <a:cs typeface="Arial" panose="020B0604020202020204" pitchFamily="34" charset="0"/>
              </a:rPr>
              <a:t>~0.220 </a:t>
            </a:r>
            <a:r>
              <a:rPr lang="en-US" sz="2200" dirty="0">
                <a:latin typeface="Arial" panose="020B0604020202020204" pitchFamily="34" charset="0"/>
                <a:cs typeface="Arial" panose="020B0604020202020204" pitchFamily="34" charset="0"/>
              </a:rPr>
              <a:t>is </a:t>
            </a:r>
            <a:r>
              <a:rPr lang="en-US" sz="2200" dirty="0" smtClean="0">
                <a:latin typeface="Arial" panose="020B0604020202020204" pitchFamily="34" charset="0"/>
                <a:cs typeface="Arial" panose="020B0604020202020204" pitchFamily="34" charset="0"/>
              </a:rPr>
              <a:t>1.246 indicating </a:t>
            </a:r>
            <a:r>
              <a:rPr lang="en-US" sz="2200" dirty="0">
                <a:latin typeface="Arial" panose="020B0604020202020204" pitchFamily="34" charset="0"/>
                <a:cs typeface="Arial" panose="020B0604020202020204" pitchFamily="34" charset="0"/>
              </a:rPr>
              <a:t>that </a:t>
            </a:r>
            <a:r>
              <a:rPr lang="en-US" sz="2200" b="1" dirty="0">
                <a:solidFill>
                  <a:srgbClr val="0070C0"/>
                </a:solidFill>
                <a:latin typeface="Arial" panose="020B0604020202020204" pitchFamily="34" charset="0"/>
                <a:cs typeface="Arial" panose="020B0604020202020204" pitchFamily="34" charset="0"/>
              </a:rPr>
              <a:t>the expected hazard is </a:t>
            </a:r>
            <a:r>
              <a:rPr lang="en-US" sz="2200" b="1" dirty="0" smtClean="0">
                <a:solidFill>
                  <a:srgbClr val="0070C0"/>
                </a:solidFill>
                <a:latin typeface="Arial" panose="020B0604020202020204" pitchFamily="34" charset="0"/>
                <a:cs typeface="Arial" panose="020B0604020202020204" pitchFamily="34" charset="0"/>
              </a:rPr>
              <a:t>1.246 </a:t>
            </a:r>
            <a:r>
              <a:rPr lang="en-US" sz="2200" b="1" dirty="0">
                <a:solidFill>
                  <a:srgbClr val="0070C0"/>
                </a:solidFill>
                <a:latin typeface="Arial" panose="020B0604020202020204" pitchFamily="34" charset="0"/>
                <a:cs typeface="Arial" panose="020B0604020202020204" pitchFamily="34" charset="0"/>
              </a:rPr>
              <a:t>times higher in </a:t>
            </a:r>
            <a:r>
              <a:rPr lang="en-US" sz="2200" b="1" dirty="0" smtClean="0">
                <a:solidFill>
                  <a:srgbClr val="0070C0"/>
                </a:solidFill>
                <a:latin typeface="Arial" panose="020B0604020202020204" pitchFamily="34" charset="0"/>
                <a:cs typeface="Arial" panose="020B0604020202020204" pitchFamily="34" charset="0"/>
              </a:rPr>
              <a:t>a patient who is one year older than the other, given both are on the same treatment (or “holding treatment constant”). </a:t>
            </a:r>
            <a:r>
              <a:rPr lang="en-US" sz="2200" dirty="0" smtClean="0">
                <a:solidFill>
                  <a:srgbClr val="0070C0"/>
                </a:solidFill>
                <a:latin typeface="Arial" panose="020B0604020202020204" pitchFamily="34" charset="0"/>
                <a:cs typeface="Arial" panose="020B0604020202020204" pitchFamily="34" charset="0"/>
              </a:rPr>
              <a:t>  </a:t>
            </a:r>
            <a:endParaRPr lang="en-US" sz="2200" dirty="0">
              <a:solidFill>
                <a:srgbClr val="0070C0"/>
              </a:solidFill>
              <a:latin typeface="Arial" panose="020B0604020202020204" pitchFamily="34" charset="0"/>
              <a:cs typeface="Arial" panose="020B0604020202020204" pitchFamily="34" charset="0"/>
            </a:endParaRPr>
          </a:p>
        </p:txBody>
      </p:sp>
      <p:sp>
        <p:nvSpPr>
          <p:cNvPr id="4" name="Rectangle 3"/>
          <p:cNvSpPr/>
          <p:nvPr/>
        </p:nvSpPr>
        <p:spPr>
          <a:xfrm>
            <a:off x="7113864" y="5511567"/>
            <a:ext cx="1191237" cy="1208015"/>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648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2790" y="2809538"/>
            <a:ext cx="8428872" cy="1724236"/>
          </a:xfrm>
        </p:spPr>
        <p:txBody>
          <a:bodyPr>
            <a:normAutofit/>
          </a:bodyPr>
          <a:lstStyle/>
          <a:p>
            <a:r>
              <a:rPr lang="en-US" dirty="0" smtClean="0"/>
              <a:t>Part 1 – Is there difference </a:t>
            </a:r>
            <a:r>
              <a:rPr lang="en-US" dirty="0"/>
              <a:t>in time to death (event) </a:t>
            </a:r>
            <a:r>
              <a:rPr lang="en-US" dirty="0" smtClean="0"/>
              <a:t>between patients in two treatment groups? </a:t>
            </a:r>
            <a:endParaRPr lang="en-US" dirty="0"/>
          </a:p>
        </p:txBody>
      </p:sp>
      <p:sp>
        <p:nvSpPr>
          <p:cNvPr id="5" name="Rectangle 4"/>
          <p:cNvSpPr/>
          <p:nvPr/>
        </p:nvSpPr>
        <p:spPr>
          <a:xfrm>
            <a:off x="362790" y="4454338"/>
            <a:ext cx="10491831" cy="369332"/>
          </a:xfrm>
          <a:prstGeom prst="rect">
            <a:avLst/>
          </a:prstGeom>
        </p:spPr>
        <p:txBody>
          <a:bodyPr wrap="square">
            <a:spAutoFit/>
          </a:bodyPr>
          <a:lstStyle/>
          <a:p>
            <a:pPr marL="463550" indent="-463550" defTabSz="914400">
              <a:defRPr/>
            </a:pPr>
            <a:r>
              <a:rPr lang="en-US" dirty="0">
                <a:solidFill>
                  <a:schemeClr val="bg1"/>
                </a:solidFill>
              </a:rPr>
              <a:t>Bewick V, Cheek L, and Ball J. Statistics review 12: Survival analysis. </a:t>
            </a:r>
            <a:r>
              <a:rPr lang="en-US" i="1" dirty="0">
                <a:solidFill>
                  <a:schemeClr val="bg1"/>
                </a:solidFill>
              </a:rPr>
              <a:t>Critical Care</a:t>
            </a:r>
            <a:r>
              <a:rPr lang="en-US" dirty="0">
                <a:solidFill>
                  <a:schemeClr val="bg1"/>
                </a:solidFill>
              </a:rPr>
              <a:t> 2004;8:389-394  </a:t>
            </a:r>
            <a:r>
              <a:rPr lang="en-US" dirty="0" smtClean="0">
                <a:solidFill>
                  <a:schemeClr val="bg1"/>
                </a:solidFill>
              </a:rPr>
              <a:t>PMC1065034</a:t>
            </a:r>
            <a:endParaRPr lang="en-US" dirty="0">
              <a:solidFill>
                <a:schemeClr val="bg1"/>
              </a:solidFill>
            </a:endParaRPr>
          </a:p>
        </p:txBody>
      </p:sp>
    </p:spTree>
    <p:extLst>
      <p:ext uri="{BB962C8B-B14F-4D97-AF65-F5344CB8AC3E}">
        <p14:creationId xmlns:p14="http://schemas.microsoft.com/office/powerpoint/2010/main" val="29868599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6537"/>
            <a:ext cx="11430000" cy="1143000"/>
          </a:xfrm>
        </p:spPr>
        <p:txBody>
          <a:bodyPr>
            <a:normAutofit fontScale="90000"/>
          </a:bodyPr>
          <a:lstStyle/>
          <a:p>
            <a:r>
              <a:rPr lang="en-US" dirty="0" smtClean="0"/>
              <a:t>Cox regression analysis </a:t>
            </a:r>
            <a:br>
              <a:rPr lang="en-US" dirty="0" smtClean="0"/>
            </a:br>
            <a:r>
              <a:rPr lang="en-US" dirty="0" smtClean="0"/>
              <a:t>Summary</a:t>
            </a:r>
            <a:endParaRPr lang="en-US" dirty="0"/>
          </a:p>
        </p:txBody>
      </p:sp>
      <p:sp>
        <p:nvSpPr>
          <p:cNvPr id="3" name="Content Placeholder 2"/>
          <p:cNvSpPr>
            <a:spLocks noGrp="1"/>
          </p:cNvSpPr>
          <p:nvPr>
            <p:ph idx="1"/>
          </p:nvPr>
        </p:nvSpPr>
        <p:spPr>
          <a:xfrm>
            <a:off x="359535" y="1455313"/>
            <a:ext cx="11430000" cy="5205258"/>
          </a:xfrm>
        </p:spPr>
        <p:txBody>
          <a:bodyPr>
            <a:noAutofit/>
          </a:bodyPr>
          <a:lstStyle/>
          <a:p>
            <a:pPr>
              <a:spcBef>
                <a:spcPts val="600"/>
              </a:spcBef>
            </a:pPr>
            <a:r>
              <a:rPr lang="en-US" sz="2800" b="1" dirty="0" smtClean="0"/>
              <a:t>Treatment to the time to event (unadjusted model</a:t>
            </a:r>
            <a:r>
              <a:rPr lang="en-US" sz="2800" dirty="0" smtClean="0"/>
              <a:t>); </a:t>
            </a:r>
          </a:p>
          <a:p>
            <a:pPr marL="398463" indent="-398463">
              <a:spcBef>
                <a:spcPts val="600"/>
              </a:spcBef>
              <a:buFont typeface="Wingdings" panose="05000000000000000000" pitchFamily="2" charset="2"/>
              <a:buChar char="ü"/>
            </a:pPr>
            <a:r>
              <a:rPr lang="en-US" sz="2800" dirty="0" smtClean="0"/>
              <a:t>The </a:t>
            </a:r>
            <a:r>
              <a:rPr lang="en-US" sz="2800" dirty="0"/>
              <a:t>expected hazard is 6.1605 times higher in patients on </a:t>
            </a:r>
            <a:r>
              <a:rPr lang="en-US" sz="2800" dirty="0" smtClean="0"/>
              <a:t>treatment </a:t>
            </a:r>
            <a:r>
              <a:rPr lang="en-US" sz="2800" dirty="0"/>
              <a:t>2 as compared to the hazard in patients on treatment 1. The </a:t>
            </a:r>
            <a:r>
              <a:rPr lang="en-US" sz="2800" dirty="0" smtClean="0"/>
              <a:t>95%CIs </a:t>
            </a:r>
            <a:r>
              <a:rPr lang="en-US" sz="2800" dirty="0"/>
              <a:t>for the true </a:t>
            </a:r>
            <a:r>
              <a:rPr lang="en-US" sz="2800" dirty="0" smtClean="0"/>
              <a:t>HR </a:t>
            </a:r>
            <a:r>
              <a:rPr lang="en-US" sz="2800" dirty="0"/>
              <a:t>do not include 1 (the null value</a:t>
            </a:r>
            <a:r>
              <a:rPr lang="en-US" sz="2800" dirty="0" smtClean="0"/>
              <a:t>).</a:t>
            </a:r>
          </a:p>
          <a:p>
            <a:pPr marL="398463" indent="-398463">
              <a:spcBef>
                <a:spcPts val="600"/>
              </a:spcBef>
              <a:buFont typeface="Wingdings" panose="05000000000000000000" pitchFamily="2" charset="2"/>
              <a:buChar char="ü"/>
            </a:pPr>
            <a:r>
              <a:rPr lang="en-US" sz="2800" dirty="0"/>
              <a:t>T</a:t>
            </a:r>
            <a:r>
              <a:rPr lang="en-US" sz="2800" dirty="0" smtClean="0"/>
              <a:t>he </a:t>
            </a:r>
            <a:r>
              <a:rPr lang="en-US" sz="2800" dirty="0"/>
              <a:t>assumption of </a:t>
            </a:r>
            <a:r>
              <a:rPr lang="en-US" sz="2800" dirty="0" smtClean="0"/>
              <a:t>proportionality </a:t>
            </a:r>
            <a:r>
              <a:rPr lang="en-US" sz="2800" dirty="0"/>
              <a:t>was </a:t>
            </a:r>
            <a:r>
              <a:rPr lang="en-US" sz="2800" u="sng" dirty="0"/>
              <a:t>not </a:t>
            </a:r>
            <a:r>
              <a:rPr lang="en-US" sz="2800" dirty="0" smtClean="0"/>
              <a:t>violated in this model. </a:t>
            </a:r>
          </a:p>
          <a:p>
            <a:pPr marL="0" indent="0">
              <a:spcBef>
                <a:spcPts val="600"/>
              </a:spcBef>
              <a:buNone/>
            </a:pPr>
            <a:endParaRPr lang="en-US" sz="2800" dirty="0"/>
          </a:p>
          <a:p>
            <a:pPr>
              <a:spcBef>
                <a:spcPts val="600"/>
              </a:spcBef>
              <a:buFont typeface="Wingdings" panose="05000000000000000000" pitchFamily="2" charset="2"/>
              <a:buChar char="ü"/>
            </a:pPr>
            <a:endParaRPr lang="en-US" sz="2800" dirty="0"/>
          </a:p>
        </p:txBody>
      </p:sp>
      <p:pic>
        <p:nvPicPr>
          <p:cNvPr id="4" name="Picture 3" descr="How much time did that take? Time Tracking Tools for Self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4745" y="130587"/>
            <a:ext cx="1011926" cy="809540"/>
          </a:xfrm>
          <a:prstGeom prst="rect">
            <a:avLst/>
          </a:prstGeom>
        </p:spPr>
      </p:pic>
    </p:spTree>
    <p:extLst>
      <p:ext uri="{BB962C8B-B14F-4D97-AF65-F5344CB8AC3E}">
        <p14:creationId xmlns:p14="http://schemas.microsoft.com/office/powerpoint/2010/main" val="40049846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28" y="71967"/>
            <a:ext cx="11430000" cy="1143000"/>
          </a:xfrm>
        </p:spPr>
        <p:txBody>
          <a:bodyPr/>
          <a:lstStyle/>
          <a:p>
            <a:r>
              <a:rPr lang="en-US" dirty="0" smtClean="0"/>
              <a:t>Summary </a:t>
            </a:r>
            <a:endParaRPr lang="en-US" dirty="0"/>
          </a:p>
        </p:txBody>
      </p:sp>
      <p:sp>
        <p:nvSpPr>
          <p:cNvPr id="3" name="Content Placeholder 2"/>
          <p:cNvSpPr>
            <a:spLocks noGrp="1"/>
          </p:cNvSpPr>
          <p:nvPr>
            <p:ph idx="1"/>
          </p:nvPr>
        </p:nvSpPr>
        <p:spPr/>
        <p:txBody>
          <a:bodyPr>
            <a:normAutofit lnSpcReduction="10000"/>
          </a:bodyPr>
          <a:lstStyle/>
          <a:p>
            <a:pPr>
              <a:spcBef>
                <a:spcPts val="600"/>
              </a:spcBef>
            </a:pPr>
            <a:r>
              <a:rPr lang="en-US" sz="2800" b="1" dirty="0"/>
              <a:t>Treatment and age to the time to event (adjusted model)  </a:t>
            </a:r>
          </a:p>
          <a:p>
            <a:pPr marL="463550" lvl="0" indent="-463550" defTabSz="914400">
              <a:spcBef>
                <a:spcPts val="600"/>
              </a:spcBef>
              <a:buFont typeface="Wingdings" panose="05000000000000000000" pitchFamily="2" charset="2"/>
              <a:buChar char="ü"/>
              <a:defRPr/>
            </a:pPr>
            <a:r>
              <a:rPr lang="en-US" sz="2800" dirty="0"/>
              <a:t>The expected hazard of dying in treatment 2 group is about 6.600 times the hazard (risk) of dying in treatment 1 group, while adjusting for age in the model. The 95%CI fall between 0.980 and 44.449 and these include 1. </a:t>
            </a:r>
          </a:p>
          <a:p>
            <a:pPr marL="463550" indent="-463550">
              <a:spcBef>
                <a:spcPts val="600"/>
              </a:spcBef>
              <a:buFont typeface="Wingdings" panose="05000000000000000000" pitchFamily="2" charset="2"/>
              <a:buChar char="ü"/>
            </a:pPr>
            <a:r>
              <a:rPr lang="en-US" sz="2800" dirty="0"/>
              <a:t>The expected hazard is 1.246 times higher in a patient who is </a:t>
            </a:r>
            <a:r>
              <a:rPr lang="en-US" sz="2800" u="sng" dirty="0"/>
              <a:t>one year older </a:t>
            </a:r>
            <a:r>
              <a:rPr lang="en-US" sz="2800" dirty="0"/>
              <a:t>than the other, given both are on the same treatment. The 95%CI fall between 1.054 and 1.473 and these do not include 1. </a:t>
            </a:r>
          </a:p>
          <a:p>
            <a:pPr marL="463550" indent="-463550">
              <a:spcBef>
                <a:spcPts val="600"/>
              </a:spcBef>
              <a:buFont typeface="Wingdings" panose="05000000000000000000" pitchFamily="2" charset="2"/>
              <a:buChar char="ü"/>
            </a:pPr>
            <a:r>
              <a:rPr lang="en-US" sz="2800" dirty="0"/>
              <a:t>The assumption of proportionally was </a:t>
            </a:r>
            <a:r>
              <a:rPr lang="en-US" sz="2800" u="sng" dirty="0"/>
              <a:t>not </a:t>
            </a:r>
            <a:r>
              <a:rPr lang="en-US" sz="2800" dirty="0"/>
              <a:t>violated in this model (p-value=0.955). </a:t>
            </a:r>
            <a:endParaRPr lang="en-US" dirty="0"/>
          </a:p>
        </p:txBody>
      </p:sp>
      <p:pic>
        <p:nvPicPr>
          <p:cNvPr id="5" name="Picture 4" descr="How much time did that take? Time Tracking Tools for Self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4745" y="130587"/>
            <a:ext cx="1011926" cy="809540"/>
          </a:xfrm>
          <a:prstGeom prst="rect">
            <a:avLst/>
          </a:prstGeom>
        </p:spPr>
      </p:pic>
    </p:spTree>
    <p:extLst>
      <p:ext uri="{BB962C8B-B14F-4D97-AF65-F5344CB8AC3E}">
        <p14:creationId xmlns:p14="http://schemas.microsoft.com/office/powerpoint/2010/main" val="24793524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STATA commands (Bewick 2004 data)</a:t>
            </a:r>
            <a:endParaRPr lang="en-US" dirty="0"/>
          </a:p>
        </p:txBody>
      </p:sp>
      <p:sp>
        <p:nvSpPr>
          <p:cNvPr id="3" name="Content Placeholder 2"/>
          <p:cNvSpPr>
            <a:spLocks noGrp="1"/>
          </p:cNvSpPr>
          <p:nvPr>
            <p:ph idx="1"/>
          </p:nvPr>
        </p:nvSpPr>
        <p:spPr>
          <a:xfrm>
            <a:off x="450761" y="1326524"/>
            <a:ext cx="11436439" cy="5216889"/>
          </a:xfrm>
        </p:spPr>
        <p:txBody>
          <a:bodyPr>
            <a:noAutofit/>
          </a:bodyPr>
          <a:lstStyle/>
          <a:p>
            <a:pPr marL="0" indent="0">
              <a:spcBef>
                <a:spcPts val="600"/>
              </a:spcBef>
              <a:buNone/>
            </a:pPr>
            <a:r>
              <a:rPr lang="en-US" sz="1800" dirty="0" smtClean="0"/>
              <a:t>To set up a dataset for survival analysis </a:t>
            </a:r>
          </a:p>
          <a:p>
            <a:pPr marL="0" indent="0">
              <a:spcBef>
                <a:spcPts val="600"/>
              </a:spcBef>
              <a:buNone/>
            </a:pPr>
            <a:r>
              <a:rPr lang="en-US" sz="1800" dirty="0"/>
              <a:t>	</a:t>
            </a:r>
            <a:r>
              <a:rPr lang="en-US" sz="1800" dirty="0" smtClean="0">
                <a:solidFill>
                  <a:srgbClr val="0070C0"/>
                </a:solidFill>
              </a:rPr>
              <a:t>stset time_days, failure(event==1)</a:t>
            </a:r>
          </a:p>
          <a:p>
            <a:pPr marL="0" indent="0">
              <a:spcBef>
                <a:spcPts val="600"/>
              </a:spcBef>
              <a:buNone/>
            </a:pPr>
            <a:r>
              <a:rPr lang="en-US" sz="1800" dirty="0" smtClean="0"/>
              <a:t>To summarize the data by treatment </a:t>
            </a:r>
          </a:p>
          <a:p>
            <a:pPr marL="0" indent="0">
              <a:spcBef>
                <a:spcPts val="600"/>
              </a:spcBef>
              <a:buNone/>
            </a:pPr>
            <a:r>
              <a:rPr lang="en-US" sz="1800" dirty="0">
                <a:solidFill>
                  <a:srgbClr val="0070C0"/>
                </a:solidFill>
              </a:rPr>
              <a:t>	</a:t>
            </a:r>
            <a:r>
              <a:rPr lang="en-US" sz="1800" dirty="0" smtClean="0">
                <a:solidFill>
                  <a:srgbClr val="0070C0"/>
                </a:solidFill>
              </a:rPr>
              <a:t>stsum, by(treatment)</a:t>
            </a:r>
          </a:p>
          <a:p>
            <a:pPr marL="0" indent="0">
              <a:spcBef>
                <a:spcPts val="600"/>
              </a:spcBef>
              <a:buNone/>
            </a:pPr>
            <a:r>
              <a:rPr lang="en-US" sz="1800" dirty="0" smtClean="0"/>
              <a:t>To conduct a Log Rank test  (default)</a:t>
            </a:r>
          </a:p>
          <a:p>
            <a:pPr marL="0" indent="0">
              <a:spcBef>
                <a:spcPts val="600"/>
              </a:spcBef>
              <a:buNone/>
            </a:pPr>
            <a:r>
              <a:rPr lang="en-US" sz="1800" dirty="0" smtClean="0"/>
              <a:t>	</a:t>
            </a:r>
            <a:r>
              <a:rPr lang="en-US" sz="1800" dirty="0" smtClean="0">
                <a:solidFill>
                  <a:srgbClr val="0070C0"/>
                </a:solidFill>
              </a:rPr>
              <a:t>sts test treatment, logrank </a:t>
            </a:r>
          </a:p>
          <a:p>
            <a:pPr marL="0" indent="0">
              <a:spcBef>
                <a:spcPts val="600"/>
              </a:spcBef>
              <a:buNone/>
            </a:pPr>
            <a:r>
              <a:rPr lang="en-US" sz="1800" dirty="0" smtClean="0"/>
              <a:t>To make life table (KM) and plot survival function curves by treatment groups</a:t>
            </a:r>
          </a:p>
          <a:p>
            <a:pPr marL="0" indent="0">
              <a:spcBef>
                <a:spcPts val="600"/>
              </a:spcBef>
              <a:buNone/>
            </a:pPr>
            <a:r>
              <a:rPr lang="en-US" sz="1800" dirty="0" smtClean="0"/>
              <a:t>	</a:t>
            </a:r>
            <a:r>
              <a:rPr lang="en-US" sz="1800" dirty="0" smtClean="0">
                <a:solidFill>
                  <a:srgbClr val="0070C0"/>
                </a:solidFill>
              </a:rPr>
              <a:t>sts </a:t>
            </a:r>
            <a:r>
              <a:rPr lang="en-US" sz="1800" dirty="0">
                <a:solidFill>
                  <a:srgbClr val="0070C0"/>
                </a:solidFill>
              </a:rPr>
              <a:t>list, by(treatment) </a:t>
            </a:r>
            <a:endParaRPr lang="en-US" sz="1800" dirty="0" smtClean="0">
              <a:solidFill>
                <a:srgbClr val="0070C0"/>
              </a:solidFill>
            </a:endParaRPr>
          </a:p>
          <a:p>
            <a:pPr marL="0" indent="0">
              <a:spcBef>
                <a:spcPts val="600"/>
              </a:spcBef>
              <a:buNone/>
            </a:pPr>
            <a:r>
              <a:rPr lang="en-US" sz="1800" dirty="0">
                <a:solidFill>
                  <a:srgbClr val="0070C0"/>
                </a:solidFill>
              </a:rPr>
              <a:t>	</a:t>
            </a:r>
            <a:r>
              <a:rPr lang="en-US" sz="1800" dirty="0" smtClean="0">
                <a:solidFill>
                  <a:srgbClr val="0070C0"/>
                </a:solidFill>
              </a:rPr>
              <a:t>sts </a:t>
            </a:r>
            <a:r>
              <a:rPr lang="en-US" sz="1800" dirty="0">
                <a:solidFill>
                  <a:srgbClr val="0070C0"/>
                </a:solidFill>
              </a:rPr>
              <a:t>graph, by(treatment)</a:t>
            </a:r>
          </a:p>
          <a:p>
            <a:pPr marL="0" indent="0">
              <a:spcBef>
                <a:spcPts val="600"/>
              </a:spcBef>
              <a:buNone/>
            </a:pPr>
            <a:r>
              <a:rPr lang="en-US" sz="1800" dirty="0" smtClean="0"/>
              <a:t>To conduct a Cox proportional hazards regression</a:t>
            </a:r>
          </a:p>
          <a:p>
            <a:pPr marL="0" indent="0">
              <a:spcBef>
                <a:spcPts val="600"/>
              </a:spcBef>
              <a:buNone/>
            </a:pPr>
            <a:r>
              <a:rPr lang="en-US" sz="1800" dirty="0" smtClean="0"/>
              <a:t>(simple with HR) </a:t>
            </a:r>
            <a:r>
              <a:rPr lang="en-US" sz="1800" dirty="0" smtClean="0">
                <a:solidFill>
                  <a:srgbClr val="0070C0"/>
                </a:solidFill>
              </a:rPr>
              <a:t>stcox i.treatment </a:t>
            </a:r>
          </a:p>
          <a:p>
            <a:pPr marL="0" indent="0">
              <a:spcBef>
                <a:spcPts val="600"/>
              </a:spcBef>
              <a:buNone/>
            </a:pPr>
            <a:r>
              <a:rPr lang="en-US" sz="1800" dirty="0" smtClean="0"/>
              <a:t>(simple with beta coefficients) </a:t>
            </a:r>
            <a:r>
              <a:rPr lang="en-US" sz="1800" dirty="0">
                <a:solidFill>
                  <a:srgbClr val="0070C0"/>
                </a:solidFill>
              </a:rPr>
              <a:t>stcox </a:t>
            </a:r>
            <a:r>
              <a:rPr lang="en-US" sz="1800" dirty="0" smtClean="0">
                <a:solidFill>
                  <a:srgbClr val="0070C0"/>
                </a:solidFill>
              </a:rPr>
              <a:t>i.treatment, nohr</a:t>
            </a:r>
            <a:endParaRPr lang="en-US" sz="1800" dirty="0" smtClean="0"/>
          </a:p>
          <a:p>
            <a:pPr marL="0" indent="0">
              <a:spcBef>
                <a:spcPts val="600"/>
              </a:spcBef>
              <a:buNone/>
            </a:pPr>
            <a:r>
              <a:rPr lang="en-US" sz="1800" dirty="0" smtClean="0"/>
              <a:t>(add age as covariate) </a:t>
            </a:r>
            <a:r>
              <a:rPr lang="en-US" sz="1800" dirty="0" smtClean="0">
                <a:solidFill>
                  <a:srgbClr val="0070C0"/>
                </a:solidFill>
              </a:rPr>
              <a:t>stcox i.treatment age</a:t>
            </a:r>
          </a:p>
          <a:p>
            <a:pPr marL="0" indent="0">
              <a:spcBef>
                <a:spcPts val="600"/>
              </a:spcBef>
              <a:buNone/>
            </a:pPr>
            <a:r>
              <a:rPr lang="en-US" sz="1800" dirty="0" smtClean="0"/>
              <a:t>(check proportional hazards assumption) </a:t>
            </a:r>
            <a:r>
              <a:rPr lang="en-US" sz="1800" dirty="0" smtClean="0">
                <a:solidFill>
                  <a:srgbClr val="0070C0"/>
                </a:solidFill>
              </a:rPr>
              <a:t>estat phtest</a:t>
            </a:r>
          </a:p>
          <a:p>
            <a:pPr marL="0" indent="0">
              <a:spcBef>
                <a:spcPts val="600"/>
              </a:spcBef>
              <a:buNone/>
            </a:pPr>
            <a:r>
              <a:rPr lang="en-US" sz="1800" dirty="0" smtClean="0"/>
              <a:t>(plot </a:t>
            </a:r>
            <a:r>
              <a:rPr lang="en-US" sz="1800" dirty="0"/>
              <a:t>to proportional hazards assumption) </a:t>
            </a:r>
            <a:r>
              <a:rPr lang="en-US" sz="1800" dirty="0" smtClean="0">
                <a:solidFill>
                  <a:srgbClr val="0070C0"/>
                </a:solidFill>
              </a:rPr>
              <a:t>stphplot, by(treatment) </a:t>
            </a:r>
            <a:r>
              <a:rPr lang="en-US" sz="1800" dirty="0" smtClean="0"/>
              <a:t>or</a:t>
            </a:r>
            <a:r>
              <a:rPr lang="en-US" sz="1800" dirty="0">
                <a:solidFill>
                  <a:srgbClr val="0070C0"/>
                </a:solidFill>
              </a:rPr>
              <a:t> </a:t>
            </a:r>
            <a:r>
              <a:rPr lang="en-US" sz="1800" dirty="0" err="1" smtClean="0">
                <a:solidFill>
                  <a:srgbClr val="0070C0"/>
                </a:solidFill>
              </a:rPr>
              <a:t>stphplot</a:t>
            </a:r>
            <a:r>
              <a:rPr lang="en-US" sz="1800" dirty="0">
                <a:solidFill>
                  <a:srgbClr val="0070C0"/>
                </a:solidFill>
              </a:rPr>
              <a:t>, by(treatment) </a:t>
            </a:r>
            <a:r>
              <a:rPr lang="en-US" sz="1800" dirty="0" smtClean="0">
                <a:solidFill>
                  <a:srgbClr val="0070C0"/>
                </a:solidFill>
              </a:rPr>
              <a:t>adjust (age)</a:t>
            </a:r>
            <a:endParaRPr lang="en-US" sz="1800" dirty="0">
              <a:solidFill>
                <a:srgbClr val="0070C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3617" y="3447874"/>
            <a:ext cx="3665406" cy="2663505"/>
          </a:xfrm>
          <a:prstGeom prst="rect">
            <a:avLst/>
          </a:prstGeom>
        </p:spPr>
      </p:pic>
    </p:spTree>
    <p:extLst>
      <p:ext uri="{BB962C8B-B14F-4D97-AF65-F5344CB8AC3E}">
        <p14:creationId xmlns:p14="http://schemas.microsoft.com/office/powerpoint/2010/main" val="13877373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YouTube Videos by Stata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Data setup </a:t>
            </a:r>
            <a:r>
              <a:rPr lang="en-US" dirty="0" smtClean="0">
                <a:hlinkClick r:id="rId3"/>
              </a:rPr>
              <a:t>https</a:t>
            </a:r>
            <a:r>
              <a:rPr lang="en-US" dirty="0">
                <a:hlinkClick r:id="rId3"/>
              </a:rPr>
              <a:t>://</a:t>
            </a:r>
            <a:r>
              <a:rPr lang="en-US" dirty="0" smtClean="0">
                <a:hlinkClick r:id="rId3"/>
              </a:rPr>
              <a:t>www.youtube.com/watch?v=I53Ji4lXoyg</a:t>
            </a:r>
            <a:endParaRPr lang="en-US" dirty="0" smtClean="0"/>
          </a:p>
          <a:p>
            <a:r>
              <a:rPr lang="en-US" dirty="0" smtClean="0"/>
              <a:t>Describe and summarize the data </a:t>
            </a:r>
            <a:r>
              <a:rPr lang="en-US" dirty="0" smtClean="0">
                <a:hlinkClick r:id="rId4"/>
              </a:rPr>
              <a:t>https</a:t>
            </a:r>
            <a:r>
              <a:rPr lang="en-US" dirty="0">
                <a:hlinkClick r:id="rId4"/>
              </a:rPr>
              <a:t>://</a:t>
            </a:r>
            <a:r>
              <a:rPr lang="en-US" dirty="0" smtClean="0">
                <a:hlinkClick r:id="rId4"/>
              </a:rPr>
              <a:t>www.youtube.com/watch?v=zw8UvYdI8y8</a:t>
            </a:r>
            <a:r>
              <a:rPr lang="en-US" dirty="0" smtClean="0"/>
              <a:t> </a:t>
            </a:r>
          </a:p>
          <a:p>
            <a:r>
              <a:rPr lang="en-US" dirty="0" smtClean="0"/>
              <a:t>Test the equality of survival function (e.g., Log rank test) </a:t>
            </a:r>
            <a:r>
              <a:rPr lang="en-US" dirty="0" smtClean="0">
                <a:hlinkClick r:id="rId5"/>
              </a:rPr>
              <a:t>https</a:t>
            </a:r>
            <a:r>
              <a:rPr lang="en-US" dirty="0">
                <a:hlinkClick r:id="rId5"/>
              </a:rPr>
              <a:t>://</a:t>
            </a:r>
            <a:r>
              <a:rPr lang="en-US" dirty="0" smtClean="0">
                <a:hlinkClick r:id="rId5"/>
              </a:rPr>
              <a:t>www.youtube.com/watch?v=W1uympJV7Ko</a:t>
            </a:r>
            <a:endParaRPr lang="en-US" dirty="0" smtClean="0"/>
          </a:p>
          <a:p>
            <a:r>
              <a:rPr lang="en-US" dirty="0" smtClean="0"/>
              <a:t>How </a:t>
            </a:r>
            <a:r>
              <a:rPr lang="en-US" dirty="0"/>
              <a:t>to calculate </a:t>
            </a:r>
            <a:r>
              <a:rPr lang="en-US" dirty="0" smtClean="0"/>
              <a:t>KM survival probability and curves  </a:t>
            </a:r>
            <a:r>
              <a:rPr lang="en-US" dirty="0" smtClean="0">
                <a:hlinkClick r:id="rId6"/>
              </a:rPr>
              <a:t>https</a:t>
            </a:r>
            <a:r>
              <a:rPr lang="en-US" dirty="0">
                <a:hlinkClick r:id="rId6"/>
              </a:rPr>
              <a:t>://</a:t>
            </a:r>
            <a:r>
              <a:rPr lang="en-US" dirty="0" smtClean="0">
                <a:hlinkClick r:id="rId6"/>
              </a:rPr>
              <a:t>www.youtube.com/watch?v=9XZR32zElZ8</a:t>
            </a:r>
            <a:endParaRPr lang="en-US" dirty="0" smtClean="0"/>
          </a:p>
          <a:p>
            <a:r>
              <a:rPr lang="en-US" dirty="0" smtClean="0"/>
              <a:t>Cox proportional hazard model</a:t>
            </a:r>
          </a:p>
          <a:p>
            <a:pPr marL="344488" indent="-344488">
              <a:buNone/>
            </a:pPr>
            <a:r>
              <a:rPr lang="en-US" dirty="0" smtClean="0"/>
              <a:t>	</a:t>
            </a:r>
            <a:r>
              <a:rPr lang="en-US" dirty="0" smtClean="0">
                <a:hlinkClick r:id="rId7"/>
              </a:rPr>
              <a:t>https</a:t>
            </a:r>
            <a:r>
              <a:rPr lang="en-US" dirty="0">
                <a:hlinkClick r:id="rId7"/>
              </a:rPr>
              <a:t>://</a:t>
            </a:r>
            <a:r>
              <a:rPr lang="en-US" dirty="0" smtClean="0">
                <a:hlinkClick r:id="rId7"/>
              </a:rPr>
              <a:t>www.youtube.com/watch?v=ime8BaLLXxw</a:t>
            </a:r>
            <a:endParaRPr lang="en-US" dirty="0" smtClean="0"/>
          </a:p>
          <a:p>
            <a:pPr marL="0" indent="0">
              <a:buNone/>
            </a:pPr>
            <a:endParaRPr lang="en-US" dirty="0" smtClean="0"/>
          </a:p>
        </p:txBody>
      </p:sp>
    </p:spTree>
    <p:extLst>
      <p:ext uri="{BB962C8B-B14F-4D97-AF65-F5344CB8AC3E}">
        <p14:creationId xmlns:p14="http://schemas.microsoft.com/office/powerpoint/2010/main" val="14611347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a:bodyPr>
          <a:lstStyle/>
          <a:p>
            <a:pPr marL="42862" indent="0">
              <a:buNone/>
            </a:pPr>
            <a:r>
              <a:rPr lang="en-US" dirty="0"/>
              <a:t>This presentation includes </a:t>
            </a:r>
            <a:r>
              <a:rPr lang="en-US" dirty="0" smtClean="0"/>
              <a:t>some material/examples/slides </a:t>
            </a:r>
            <a:r>
              <a:rPr lang="en-US" dirty="0"/>
              <a:t>from:</a:t>
            </a:r>
          </a:p>
          <a:p>
            <a:pPr lvl="1"/>
            <a:r>
              <a:rPr lang="en-US" dirty="0">
                <a:solidFill>
                  <a:srgbClr val="0070C0"/>
                </a:solidFill>
              </a:rPr>
              <a:t>Bewick V, Cheek L, and Ball J. Statistics review 12: Survival analysis. </a:t>
            </a:r>
            <a:r>
              <a:rPr lang="en-US" i="1" dirty="0">
                <a:solidFill>
                  <a:srgbClr val="0070C0"/>
                </a:solidFill>
              </a:rPr>
              <a:t>Critical Care </a:t>
            </a:r>
            <a:r>
              <a:rPr lang="en-US" dirty="0">
                <a:solidFill>
                  <a:srgbClr val="0070C0"/>
                </a:solidFill>
              </a:rPr>
              <a:t>2004;8:389-394  PMC1065034</a:t>
            </a:r>
          </a:p>
          <a:p>
            <a:pPr lvl="1"/>
            <a:r>
              <a:rPr lang="en-US" dirty="0" err="1" smtClean="0"/>
              <a:t>Szklo</a:t>
            </a:r>
            <a:r>
              <a:rPr lang="en-US" dirty="0" smtClean="0"/>
              <a:t> </a:t>
            </a:r>
            <a:r>
              <a:rPr lang="en-US" dirty="0"/>
              <a:t>&amp; Nieto, Epidemiology: Beyond the Basics 4</a:t>
            </a:r>
            <a:r>
              <a:rPr lang="en-US" baseline="30000" dirty="0"/>
              <a:t>th</a:t>
            </a:r>
            <a:r>
              <a:rPr lang="en-US" dirty="0"/>
              <a:t> Edition</a:t>
            </a:r>
          </a:p>
          <a:p>
            <a:pPr lvl="1"/>
            <a:r>
              <a:rPr lang="en-US" dirty="0" smtClean="0"/>
              <a:t>Bush HM, Biostatistics: an applied introduction for the public health practitioner. 1</a:t>
            </a:r>
            <a:r>
              <a:rPr lang="en-US" baseline="30000" dirty="0" smtClean="0"/>
              <a:t>st</a:t>
            </a:r>
            <a:r>
              <a:rPr lang="en-US" dirty="0" smtClean="0"/>
              <a:t> Edition</a:t>
            </a:r>
          </a:p>
          <a:p>
            <a:pPr lvl="1"/>
            <a:endParaRPr lang="en-US" dirty="0"/>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7383" y="6029850"/>
            <a:ext cx="1942884" cy="463599"/>
          </a:xfrm>
          <a:prstGeom prst="rect">
            <a:avLst/>
          </a:prstGeom>
        </p:spPr>
      </p:pic>
    </p:spTree>
    <p:extLst>
      <p:ext uri="{BB962C8B-B14F-4D97-AF65-F5344CB8AC3E}">
        <p14:creationId xmlns:p14="http://schemas.microsoft.com/office/powerpoint/2010/main" val="233990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dataset</a:t>
            </a:r>
            <a:endParaRPr lang="en-US" dirty="0"/>
          </a:p>
        </p:txBody>
      </p:sp>
      <p:sp>
        <p:nvSpPr>
          <p:cNvPr id="3" name="Content Placeholder 2"/>
          <p:cNvSpPr>
            <a:spLocks noGrp="1"/>
          </p:cNvSpPr>
          <p:nvPr>
            <p:ph idx="1"/>
          </p:nvPr>
        </p:nvSpPr>
        <p:spPr>
          <a:xfrm>
            <a:off x="327170" y="1214967"/>
            <a:ext cx="11560029" cy="1339021"/>
          </a:xfrm>
        </p:spPr>
        <p:txBody>
          <a:bodyPr>
            <a:normAutofit/>
          </a:bodyPr>
          <a:lstStyle/>
          <a:p>
            <a:r>
              <a:rPr lang="en-US" dirty="0" smtClean="0"/>
              <a:t>Study question: Is there difference in time to death (event) for patients who were in two different treatment groups?  </a:t>
            </a:r>
            <a:endParaRPr lang="en-US" dirty="0"/>
          </a:p>
        </p:txBody>
      </p:sp>
      <p:pic>
        <p:nvPicPr>
          <p:cNvPr id="4" name="Picture 3"/>
          <p:cNvPicPr>
            <a:picLocks noChangeAspect="1"/>
          </p:cNvPicPr>
          <p:nvPr/>
        </p:nvPicPr>
        <p:blipFill rotWithShape="1">
          <a:blip r:embed="rId3"/>
          <a:srcRect t="5891" r="24824"/>
          <a:stretch/>
        </p:blipFill>
        <p:spPr>
          <a:xfrm>
            <a:off x="1090569" y="2142537"/>
            <a:ext cx="9643936" cy="4103701"/>
          </a:xfrm>
          <a:prstGeom prst="rect">
            <a:avLst/>
          </a:prstGeom>
        </p:spPr>
      </p:pic>
      <p:pic>
        <p:nvPicPr>
          <p:cNvPr id="5" name="Picture 4"/>
          <p:cNvPicPr>
            <a:picLocks noChangeAspect="1"/>
          </p:cNvPicPr>
          <p:nvPr/>
        </p:nvPicPr>
        <p:blipFill>
          <a:blip r:embed="rId4"/>
          <a:stretch>
            <a:fillRect/>
          </a:stretch>
        </p:blipFill>
        <p:spPr>
          <a:xfrm>
            <a:off x="11074690" y="160676"/>
            <a:ext cx="905070" cy="736946"/>
          </a:xfrm>
          <a:prstGeom prst="rect">
            <a:avLst/>
          </a:prstGeom>
        </p:spPr>
      </p:pic>
      <p:sp>
        <p:nvSpPr>
          <p:cNvPr id="6" name="Rectangle 5"/>
          <p:cNvSpPr/>
          <p:nvPr/>
        </p:nvSpPr>
        <p:spPr>
          <a:xfrm>
            <a:off x="1035394" y="6383806"/>
            <a:ext cx="10491831" cy="369332"/>
          </a:xfrm>
          <a:prstGeom prst="rect">
            <a:avLst/>
          </a:prstGeom>
        </p:spPr>
        <p:txBody>
          <a:bodyPr wrap="square">
            <a:spAutoFit/>
          </a:bodyPr>
          <a:lstStyle/>
          <a:p>
            <a:pPr marL="463550" indent="-463550" defTabSz="914400">
              <a:defRPr/>
            </a:pPr>
            <a:r>
              <a:rPr lang="en-US" dirty="0"/>
              <a:t>Bewick V, Cheek L, and Ball J. Statistics review 12: Survival analysis. </a:t>
            </a:r>
            <a:r>
              <a:rPr lang="en-US" i="1" dirty="0"/>
              <a:t>Critical Care</a:t>
            </a:r>
            <a:r>
              <a:rPr lang="en-US" dirty="0"/>
              <a:t> 2004;8:389-394  </a:t>
            </a:r>
            <a:r>
              <a:rPr lang="en-US" dirty="0" smtClean="0"/>
              <a:t>PMC1065034</a:t>
            </a:r>
            <a:endParaRPr lang="en-US" dirty="0"/>
          </a:p>
        </p:txBody>
      </p:sp>
    </p:spTree>
    <p:extLst>
      <p:ext uri="{BB962C8B-B14F-4D97-AF65-F5344CB8AC3E}">
        <p14:creationId xmlns:p14="http://schemas.microsoft.com/office/powerpoint/2010/main" val="1285984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1</a:t>
            </a:r>
            <a:endParaRPr lang="en-US" dirty="0"/>
          </a:p>
        </p:txBody>
      </p:sp>
      <p:pic>
        <p:nvPicPr>
          <p:cNvPr id="4" name="Content Placeholder 3"/>
          <p:cNvPicPr>
            <a:picLocks noGrp="1" noChangeAspect="1"/>
          </p:cNvPicPr>
          <p:nvPr>
            <p:ph idx="1"/>
          </p:nvPr>
        </p:nvPicPr>
        <p:blipFill>
          <a:blip r:embed="rId3"/>
          <a:stretch>
            <a:fillRect/>
          </a:stretch>
        </p:blipFill>
        <p:spPr>
          <a:xfrm>
            <a:off x="0" y="1214967"/>
            <a:ext cx="7116771" cy="2963721"/>
          </a:xfrm>
          <a:prstGeom prst="rect">
            <a:avLst/>
          </a:prstGeom>
        </p:spPr>
      </p:pic>
      <p:pic>
        <p:nvPicPr>
          <p:cNvPr id="7" name="Picture 6"/>
          <p:cNvPicPr>
            <a:picLocks noChangeAspect="1"/>
          </p:cNvPicPr>
          <p:nvPr/>
        </p:nvPicPr>
        <p:blipFill>
          <a:blip r:embed="rId4"/>
          <a:stretch>
            <a:fillRect/>
          </a:stretch>
        </p:blipFill>
        <p:spPr>
          <a:xfrm>
            <a:off x="4093827" y="4205216"/>
            <a:ext cx="7748439" cy="2652784"/>
          </a:xfrm>
          <a:prstGeom prst="rect">
            <a:avLst/>
          </a:prstGeom>
        </p:spPr>
      </p:pic>
      <p:pic>
        <p:nvPicPr>
          <p:cNvPr id="9" name="Picture 8"/>
          <p:cNvPicPr>
            <a:picLocks noChangeAspect="1"/>
          </p:cNvPicPr>
          <p:nvPr/>
        </p:nvPicPr>
        <p:blipFill>
          <a:blip r:embed="rId5"/>
          <a:stretch>
            <a:fillRect/>
          </a:stretch>
        </p:blipFill>
        <p:spPr>
          <a:xfrm>
            <a:off x="11074690" y="160676"/>
            <a:ext cx="905070" cy="736946"/>
          </a:xfrm>
          <a:prstGeom prst="rect">
            <a:avLst/>
          </a:prstGeom>
        </p:spPr>
      </p:pic>
    </p:spTree>
    <p:extLst>
      <p:ext uri="{BB962C8B-B14F-4D97-AF65-F5344CB8AC3E}">
        <p14:creationId xmlns:p14="http://schemas.microsoft.com/office/powerpoint/2010/main" val="2273466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2</a:t>
            </a:r>
            <a:endParaRPr lang="en-US" dirty="0"/>
          </a:p>
        </p:txBody>
      </p:sp>
      <p:pic>
        <p:nvPicPr>
          <p:cNvPr id="4" name="Content Placeholder 3"/>
          <p:cNvPicPr>
            <a:picLocks noGrp="1" noChangeAspect="1"/>
          </p:cNvPicPr>
          <p:nvPr>
            <p:ph idx="1"/>
          </p:nvPr>
        </p:nvPicPr>
        <p:blipFill>
          <a:blip r:embed="rId3"/>
          <a:stretch>
            <a:fillRect/>
          </a:stretch>
        </p:blipFill>
        <p:spPr>
          <a:xfrm>
            <a:off x="1006679" y="1469818"/>
            <a:ext cx="10321644" cy="4847091"/>
          </a:xfrm>
          <a:prstGeom prst="rect">
            <a:avLst/>
          </a:prstGeom>
        </p:spPr>
      </p:pic>
    </p:spTree>
    <p:extLst>
      <p:ext uri="{BB962C8B-B14F-4D97-AF65-F5344CB8AC3E}">
        <p14:creationId xmlns:p14="http://schemas.microsoft.com/office/powerpoint/2010/main" val="109802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2 group?</a:t>
            </a:r>
            <a:endParaRPr lang="en-US" dirty="0"/>
          </a:p>
        </p:txBody>
      </p:sp>
      <p:pic>
        <p:nvPicPr>
          <p:cNvPr id="8" name="Picture 7"/>
          <p:cNvPicPr>
            <a:picLocks noChangeAspect="1"/>
          </p:cNvPicPr>
          <p:nvPr/>
        </p:nvPicPr>
        <p:blipFill>
          <a:blip r:embed="rId3"/>
          <a:stretch>
            <a:fillRect/>
          </a:stretch>
        </p:blipFill>
        <p:spPr>
          <a:xfrm>
            <a:off x="11074690" y="160676"/>
            <a:ext cx="905070" cy="736946"/>
          </a:xfrm>
          <a:prstGeom prst="rect">
            <a:avLst/>
          </a:prstGeom>
        </p:spPr>
      </p:pic>
      <p:graphicFrame>
        <p:nvGraphicFramePr>
          <p:cNvPr id="5" name="Content Placeholder 4"/>
          <p:cNvGraphicFramePr>
            <a:graphicFrameLocks noGrp="1"/>
          </p:cNvGraphicFramePr>
          <p:nvPr>
            <p:ph idx="1"/>
            <p:extLst>
              <p:ext uri="{D42A27DB-BD31-4B8C-83A1-F6EECF244321}">
                <p14:modId xmlns:p14="http://schemas.microsoft.com/office/powerpoint/2010/main" val="2536186700"/>
              </p:ext>
            </p:extLst>
          </p:nvPr>
        </p:nvGraphicFramePr>
        <p:xfrm>
          <a:off x="683077" y="1726628"/>
          <a:ext cx="10700782" cy="4095331"/>
        </p:xfrm>
        <a:graphic>
          <a:graphicData uri="http://schemas.openxmlformats.org/drawingml/2006/table">
            <a:tbl>
              <a:tblPr>
                <a:tableStyleId>{793D81CF-94F2-401A-BA57-92F5A7B2D0C5}</a:tableStyleId>
              </a:tblPr>
              <a:tblGrid>
                <a:gridCol w="1214273">
                  <a:extLst>
                    <a:ext uri="{9D8B030D-6E8A-4147-A177-3AD203B41FA5}">
                      <a16:colId xmlns:a16="http://schemas.microsoft.com/office/drawing/2014/main" val="254989403"/>
                    </a:ext>
                  </a:extLst>
                </a:gridCol>
                <a:gridCol w="1214273">
                  <a:extLst>
                    <a:ext uri="{9D8B030D-6E8A-4147-A177-3AD203B41FA5}">
                      <a16:colId xmlns:a16="http://schemas.microsoft.com/office/drawing/2014/main" val="248483404"/>
                    </a:ext>
                  </a:extLst>
                </a:gridCol>
                <a:gridCol w="1214273">
                  <a:extLst>
                    <a:ext uri="{9D8B030D-6E8A-4147-A177-3AD203B41FA5}">
                      <a16:colId xmlns:a16="http://schemas.microsoft.com/office/drawing/2014/main" val="2974314350"/>
                    </a:ext>
                  </a:extLst>
                </a:gridCol>
                <a:gridCol w="1214273">
                  <a:extLst>
                    <a:ext uri="{9D8B030D-6E8A-4147-A177-3AD203B41FA5}">
                      <a16:colId xmlns:a16="http://schemas.microsoft.com/office/drawing/2014/main" val="4156662602"/>
                    </a:ext>
                  </a:extLst>
                </a:gridCol>
                <a:gridCol w="1214273">
                  <a:extLst>
                    <a:ext uri="{9D8B030D-6E8A-4147-A177-3AD203B41FA5}">
                      <a16:colId xmlns:a16="http://schemas.microsoft.com/office/drawing/2014/main" val="3071321259"/>
                    </a:ext>
                  </a:extLst>
                </a:gridCol>
                <a:gridCol w="1619031">
                  <a:extLst>
                    <a:ext uri="{9D8B030D-6E8A-4147-A177-3AD203B41FA5}">
                      <a16:colId xmlns:a16="http://schemas.microsoft.com/office/drawing/2014/main" val="684334121"/>
                    </a:ext>
                  </a:extLst>
                </a:gridCol>
                <a:gridCol w="1214273">
                  <a:extLst>
                    <a:ext uri="{9D8B030D-6E8A-4147-A177-3AD203B41FA5}">
                      <a16:colId xmlns:a16="http://schemas.microsoft.com/office/drawing/2014/main" val="3039319802"/>
                    </a:ext>
                  </a:extLst>
                </a:gridCol>
                <a:gridCol w="1796113">
                  <a:extLst>
                    <a:ext uri="{9D8B030D-6E8A-4147-A177-3AD203B41FA5}">
                      <a16:colId xmlns:a16="http://schemas.microsoft.com/office/drawing/2014/main" val="925890149"/>
                    </a:ext>
                  </a:extLst>
                </a:gridCol>
              </a:tblGrid>
              <a:tr h="867630">
                <a:tc>
                  <a:txBody>
                    <a:bodyPr/>
                    <a:lstStyle/>
                    <a:p>
                      <a:pPr algn="ctr" fontAlgn="b"/>
                      <a:r>
                        <a:rPr lang="en-US" sz="2400" b="1" u="none" strike="noStrike" dirty="0">
                          <a:effectLst/>
                          <a:latin typeface="Arial" panose="020B0604020202020204" pitchFamily="34" charset="0"/>
                          <a:cs typeface="Arial" panose="020B0604020202020204" pitchFamily="34" charset="0"/>
                        </a:rPr>
                        <a:t>t</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solidFill>
                      <a:srgbClr val="00B050"/>
                    </a:solidFill>
                  </a:tcPr>
                </a:tc>
                <a:tc>
                  <a:txBody>
                    <a:bodyPr/>
                    <a:lstStyle/>
                    <a:p>
                      <a:pPr algn="l" fontAlgn="b"/>
                      <a:r>
                        <a:rPr lang="en-US" sz="2400" b="1" u="none" strike="noStrike">
                          <a:effectLst/>
                          <a:latin typeface="Arial" panose="020B0604020202020204" pitchFamily="34" charset="0"/>
                          <a:cs typeface="Arial" panose="020B0604020202020204" pitchFamily="34" charset="0"/>
                        </a:rPr>
                        <a:t>Observed time</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solidFill>
                      <a:srgbClr val="00B050"/>
                    </a:solidFill>
                  </a:tcPr>
                </a:tc>
                <a:tc>
                  <a:txBody>
                    <a:bodyPr/>
                    <a:lstStyle/>
                    <a:p>
                      <a:pPr algn="ctr" fontAlgn="b"/>
                      <a:r>
                        <a:rPr lang="en-US" sz="2400" b="1" u="none" strike="noStrike">
                          <a:effectLst/>
                          <a:latin typeface="Arial" panose="020B0604020202020204" pitchFamily="34" charset="0"/>
                          <a:cs typeface="Arial" panose="020B0604020202020204" pitchFamily="34" charset="0"/>
                        </a:rPr>
                        <a:t>N</a:t>
                      </a:r>
                      <a:r>
                        <a:rPr lang="en-US" sz="2400" b="1" u="none" strike="noStrike" baseline="-25000">
                          <a:effectLst/>
                          <a:latin typeface="Arial" panose="020B0604020202020204" pitchFamily="34" charset="0"/>
                          <a:cs typeface="Arial" panose="020B0604020202020204" pitchFamily="34" charset="0"/>
                        </a:rPr>
                        <a:t>t  </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solidFill>
                      <a:srgbClr val="00B050"/>
                    </a:solidFill>
                  </a:tcPr>
                </a:tc>
                <a:tc>
                  <a:txBody>
                    <a:bodyPr/>
                    <a:lstStyle/>
                    <a:p>
                      <a:pPr algn="ctr" fontAlgn="b"/>
                      <a:r>
                        <a:rPr lang="en-US" sz="2400" b="1" u="none" strike="noStrike">
                          <a:effectLst/>
                          <a:latin typeface="Arial" panose="020B0604020202020204" pitchFamily="34" charset="0"/>
                          <a:cs typeface="Arial" panose="020B0604020202020204" pitchFamily="34" charset="0"/>
                        </a:rPr>
                        <a:t>D</a:t>
                      </a:r>
                      <a:r>
                        <a:rPr lang="en-US" sz="2400" b="1" u="none" strike="noStrike" baseline="-25000">
                          <a:effectLst/>
                          <a:latin typeface="Arial" panose="020B0604020202020204" pitchFamily="34" charset="0"/>
                          <a:cs typeface="Arial" panose="020B0604020202020204" pitchFamily="34" charset="0"/>
                        </a:rPr>
                        <a:t>t </a:t>
                      </a:r>
                      <a:endParaRPr lang="en-US" sz="2400" b="1" i="0" u="none" strike="noStrike">
                        <a:solidFill>
                          <a:srgbClr val="FF0000"/>
                        </a:solidFill>
                        <a:effectLst/>
                        <a:latin typeface="Arial" panose="020B0604020202020204" pitchFamily="34" charset="0"/>
                        <a:cs typeface="Arial" panose="020B0604020202020204" pitchFamily="34" charset="0"/>
                      </a:endParaRPr>
                    </a:p>
                  </a:txBody>
                  <a:tcPr marL="6350" marR="6350" marT="6350" marB="0" anchor="b">
                    <a:solidFill>
                      <a:srgbClr val="00B050"/>
                    </a:solidFill>
                  </a:tcPr>
                </a:tc>
                <a:tc>
                  <a:txBody>
                    <a:bodyPr/>
                    <a:lstStyle/>
                    <a:p>
                      <a:pPr algn="ctr" fontAlgn="b"/>
                      <a:r>
                        <a:rPr lang="en-US" sz="2400" b="1" u="none" strike="noStrike">
                          <a:effectLst/>
                          <a:latin typeface="Arial" panose="020B0604020202020204" pitchFamily="34" charset="0"/>
                          <a:cs typeface="Arial" panose="020B0604020202020204" pitchFamily="34" charset="0"/>
                        </a:rPr>
                        <a:t>C</a:t>
                      </a:r>
                      <a:r>
                        <a:rPr lang="en-US" sz="2400" b="1" u="none" strike="noStrike" baseline="-25000">
                          <a:effectLst/>
                          <a:latin typeface="Arial" panose="020B0604020202020204" pitchFamily="34" charset="0"/>
                          <a:cs typeface="Arial" panose="020B0604020202020204" pitchFamily="34" charset="0"/>
                        </a:rPr>
                        <a:t>t </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solidFill>
                      <a:srgbClr val="00B050"/>
                    </a:solidFill>
                  </a:tcPr>
                </a:tc>
                <a:tc>
                  <a:txBody>
                    <a:bodyPr/>
                    <a:lstStyle/>
                    <a:p>
                      <a:pPr algn="ctr" fontAlgn="b"/>
                      <a:r>
                        <a:rPr lang="en-US" sz="2400" b="1" u="none" strike="noStrike" dirty="0" err="1">
                          <a:solidFill>
                            <a:srgbClr val="FF0000"/>
                          </a:solidFill>
                          <a:effectLst/>
                          <a:latin typeface="Arial" panose="020B0604020202020204" pitchFamily="34" charset="0"/>
                          <a:cs typeface="Arial" panose="020B0604020202020204" pitchFamily="34" charset="0"/>
                        </a:rPr>
                        <a:t>q</a:t>
                      </a:r>
                      <a:r>
                        <a:rPr lang="en-US" sz="2400" b="1" u="none" strike="noStrike" baseline="-25000" dirty="0" err="1">
                          <a:solidFill>
                            <a:srgbClr val="FF0000"/>
                          </a:solidFill>
                          <a:effectLst/>
                          <a:latin typeface="Arial" panose="020B0604020202020204" pitchFamily="34" charset="0"/>
                          <a:cs typeface="Arial" panose="020B0604020202020204" pitchFamily="34" charset="0"/>
                        </a:rPr>
                        <a:t>t</a:t>
                      </a:r>
                      <a:r>
                        <a:rPr lang="en-US" sz="2400" b="1" u="none" strike="noStrike" baseline="-25000" dirty="0">
                          <a:solidFill>
                            <a:srgbClr val="FF0000"/>
                          </a:solidFill>
                          <a:effectLst/>
                          <a:latin typeface="Arial" panose="020B0604020202020204" pitchFamily="34" charset="0"/>
                          <a:cs typeface="Arial" panose="020B0604020202020204" pitchFamily="34" charset="0"/>
                        </a:rPr>
                        <a:t>  </a:t>
                      </a:r>
                      <a:r>
                        <a:rPr lang="en-US" sz="2400" b="1" u="none" strike="noStrike" dirty="0">
                          <a:solidFill>
                            <a:srgbClr val="FF0000"/>
                          </a:solidFill>
                          <a:effectLst/>
                          <a:latin typeface="Arial" panose="020B0604020202020204" pitchFamily="34" charset="0"/>
                          <a:cs typeface="Arial" panose="020B0604020202020204" pitchFamily="34" charset="0"/>
                        </a:rPr>
                        <a:t>=D</a:t>
                      </a:r>
                      <a:r>
                        <a:rPr lang="en-US" sz="2400" b="1" u="none" strike="noStrike" baseline="-25000" dirty="0">
                          <a:solidFill>
                            <a:srgbClr val="FF0000"/>
                          </a:solidFill>
                          <a:effectLst/>
                          <a:latin typeface="Arial" panose="020B0604020202020204" pitchFamily="34" charset="0"/>
                          <a:cs typeface="Arial" panose="020B0604020202020204" pitchFamily="34" charset="0"/>
                        </a:rPr>
                        <a:t>t  </a:t>
                      </a:r>
                      <a:r>
                        <a:rPr lang="en-US" sz="2400" b="1" u="none" strike="noStrike" dirty="0">
                          <a:solidFill>
                            <a:srgbClr val="FF0000"/>
                          </a:solidFill>
                          <a:effectLst/>
                          <a:latin typeface="Arial" panose="020B0604020202020204" pitchFamily="34" charset="0"/>
                          <a:cs typeface="Arial" panose="020B0604020202020204" pitchFamily="34" charset="0"/>
                        </a:rPr>
                        <a:t>/ </a:t>
                      </a:r>
                      <a:r>
                        <a:rPr lang="en-US" sz="2400" b="1" u="none" strike="noStrike" dirty="0" err="1">
                          <a:solidFill>
                            <a:srgbClr val="FF0000"/>
                          </a:solidFill>
                          <a:effectLst/>
                          <a:latin typeface="Arial" panose="020B0604020202020204" pitchFamily="34" charset="0"/>
                          <a:cs typeface="Arial" panose="020B0604020202020204" pitchFamily="34" charset="0"/>
                        </a:rPr>
                        <a:t>N</a:t>
                      </a:r>
                      <a:r>
                        <a:rPr lang="en-US" sz="2400" b="1" u="none" strike="noStrike" baseline="-25000" dirty="0" err="1">
                          <a:solidFill>
                            <a:srgbClr val="FF0000"/>
                          </a:solidFill>
                          <a:effectLst/>
                          <a:latin typeface="Arial" panose="020B0604020202020204" pitchFamily="34" charset="0"/>
                          <a:cs typeface="Arial" panose="020B0604020202020204" pitchFamily="34" charset="0"/>
                        </a:rPr>
                        <a:t>t</a:t>
                      </a:r>
                      <a:r>
                        <a:rPr lang="en-US" sz="2400" b="1" u="none" strike="noStrike" baseline="-25000" dirty="0">
                          <a:solidFill>
                            <a:srgbClr val="FF0000"/>
                          </a:solidFill>
                          <a:effectLst/>
                          <a:latin typeface="Arial" panose="020B0604020202020204" pitchFamily="34" charset="0"/>
                          <a:cs typeface="Arial" panose="020B0604020202020204" pitchFamily="34" charset="0"/>
                        </a:rPr>
                        <a:t>  </a:t>
                      </a:r>
                      <a:endParaRPr lang="en-US" sz="2400" b="1"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b">
                    <a:solidFill>
                      <a:srgbClr val="00B050"/>
                    </a:solidFill>
                  </a:tcPr>
                </a:tc>
                <a:tc>
                  <a:txBody>
                    <a:bodyPr/>
                    <a:lstStyle/>
                    <a:p>
                      <a:pPr algn="ctr" fontAlgn="b"/>
                      <a:r>
                        <a:rPr lang="en-US" sz="2400" b="1" u="none" strike="noStrike" dirty="0" err="1">
                          <a:effectLst/>
                          <a:latin typeface="Arial" panose="020B0604020202020204" pitchFamily="34" charset="0"/>
                          <a:cs typeface="Arial" panose="020B0604020202020204" pitchFamily="34" charset="0"/>
                        </a:rPr>
                        <a:t>p</a:t>
                      </a:r>
                      <a:r>
                        <a:rPr lang="en-US" sz="2400" b="1" u="none" strike="noStrike" baseline="-25000" dirty="0" err="1">
                          <a:effectLst/>
                          <a:latin typeface="Arial" panose="020B0604020202020204" pitchFamily="34" charset="0"/>
                          <a:cs typeface="Arial" panose="020B0604020202020204" pitchFamily="34" charset="0"/>
                        </a:rPr>
                        <a:t>t</a:t>
                      </a:r>
                      <a:r>
                        <a:rPr lang="en-US" sz="2400" b="1" u="none" strike="noStrike" baseline="-25000" dirty="0">
                          <a:effectLst/>
                          <a:latin typeface="Arial" panose="020B0604020202020204" pitchFamily="34" charset="0"/>
                          <a:cs typeface="Arial" panose="020B0604020202020204" pitchFamily="34" charset="0"/>
                        </a:rPr>
                        <a:t> </a:t>
                      </a:r>
                      <a:r>
                        <a:rPr lang="en-US" sz="2400" b="1" u="none" strike="noStrike" dirty="0">
                          <a:effectLst/>
                          <a:latin typeface="Arial" panose="020B0604020202020204" pitchFamily="34" charset="0"/>
                          <a:cs typeface="Arial" panose="020B0604020202020204" pitchFamily="34" charset="0"/>
                        </a:rPr>
                        <a:t> = 1- </a:t>
                      </a:r>
                      <a:r>
                        <a:rPr lang="en-US" sz="2400" b="1" u="none" strike="noStrike" dirty="0" err="1">
                          <a:effectLst/>
                          <a:latin typeface="Arial" panose="020B0604020202020204" pitchFamily="34" charset="0"/>
                          <a:cs typeface="Arial" panose="020B0604020202020204" pitchFamily="34" charset="0"/>
                        </a:rPr>
                        <a:t>q</a:t>
                      </a:r>
                      <a:r>
                        <a:rPr lang="en-US" sz="2400" b="1" u="none" strike="noStrike" baseline="-25000" dirty="0" err="1">
                          <a:effectLst/>
                          <a:latin typeface="Arial" panose="020B0604020202020204" pitchFamily="34" charset="0"/>
                          <a:cs typeface="Arial" panose="020B0604020202020204" pitchFamily="34" charset="0"/>
                        </a:rPr>
                        <a:t>t</a:t>
                      </a:r>
                      <a:r>
                        <a:rPr lang="en-US" sz="2400" b="1" u="none" strike="noStrike" baseline="-25000" dirty="0">
                          <a:effectLst/>
                          <a:latin typeface="Arial" panose="020B0604020202020204" pitchFamily="34" charset="0"/>
                          <a:cs typeface="Arial" panose="020B0604020202020204" pitchFamily="34" charset="0"/>
                        </a:rPr>
                        <a:t>  </a:t>
                      </a:r>
                      <a:r>
                        <a:rPr lang="en-US" sz="2400" b="1" u="none" strike="noStrike" dirty="0">
                          <a:effectLst/>
                          <a:latin typeface="Arial" panose="020B0604020202020204" pitchFamily="34" charset="0"/>
                          <a:cs typeface="Arial" panose="020B0604020202020204" pitchFamily="34" charset="0"/>
                        </a:rPr>
                        <a:t> </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solidFill>
                      <a:srgbClr val="00B050"/>
                    </a:solidFill>
                  </a:tcPr>
                </a:tc>
                <a:tc>
                  <a:txBody>
                    <a:bodyPr/>
                    <a:lstStyle/>
                    <a:p>
                      <a:pPr algn="ctr" fontAlgn="b"/>
                      <a:r>
                        <a:rPr lang="en-US" sz="2400" b="1" u="none" strike="noStrike" dirty="0">
                          <a:solidFill>
                            <a:srgbClr val="FF0000"/>
                          </a:solidFill>
                          <a:effectLst/>
                          <a:latin typeface="Arial" panose="020B0604020202020204" pitchFamily="34" charset="0"/>
                          <a:cs typeface="Arial" panose="020B0604020202020204" pitchFamily="34" charset="0"/>
                        </a:rPr>
                        <a:t>S</a:t>
                      </a:r>
                      <a:r>
                        <a:rPr lang="en-US" sz="2400" b="1" u="none" strike="noStrike" baseline="-25000" dirty="0">
                          <a:solidFill>
                            <a:srgbClr val="FF0000"/>
                          </a:solidFill>
                          <a:effectLst/>
                          <a:latin typeface="Arial" panose="020B0604020202020204" pitchFamily="34" charset="0"/>
                          <a:cs typeface="Arial" panose="020B0604020202020204" pitchFamily="34" charset="0"/>
                        </a:rPr>
                        <a:t>t+1</a:t>
                      </a:r>
                      <a:r>
                        <a:rPr lang="en-US" sz="2400" b="1" u="none" strike="noStrike" dirty="0">
                          <a:solidFill>
                            <a:srgbClr val="FF0000"/>
                          </a:solidFill>
                          <a:effectLst/>
                          <a:latin typeface="Arial" panose="020B0604020202020204" pitchFamily="34" charset="0"/>
                          <a:cs typeface="Arial" panose="020B0604020202020204" pitchFamily="34" charset="0"/>
                        </a:rPr>
                        <a:t> = S</a:t>
                      </a:r>
                      <a:r>
                        <a:rPr lang="en-US" sz="2400" b="1" u="none" strike="noStrike" baseline="-25000" dirty="0">
                          <a:solidFill>
                            <a:srgbClr val="FF0000"/>
                          </a:solidFill>
                          <a:effectLst/>
                          <a:latin typeface="Arial" panose="020B0604020202020204" pitchFamily="34" charset="0"/>
                          <a:cs typeface="Arial" panose="020B0604020202020204" pitchFamily="34" charset="0"/>
                        </a:rPr>
                        <a:t>t </a:t>
                      </a:r>
                      <a:r>
                        <a:rPr lang="en-US" sz="2400" b="1" u="none" strike="noStrike" dirty="0">
                          <a:solidFill>
                            <a:srgbClr val="FF0000"/>
                          </a:solidFill>
                          <a:effectLst/>
                          <a:latin typeface="Arial" panose="020B0604020202020204" pitchFamily="34" charset="0"/>
                          <a:cs typeface="Arial" panose="020B0604020202020204" pitchFamily="34" charset="0"/>
                        </a:rPr>
                        <a:t> * p</a:t>
                      </a:r>
                      <a:r>
                        <a:rPr lang="en-US" sz="2400" b="1" u="none" strike="noStrike" baseline="-25000" dirty="0">
                          <a:solidFill>
                            <a:srgbClr val="FF0000"/>
                          </a:solidFill>
                          <a:effectLst/>
                          <a:latin typeface="Arial" panose="020B0604020202020204" pitchFamily="34" charset="0"/>
                          <a:cs typeface="Arial" panose="020B0604020202020204" pitchFamily="34" charset="0"/>
                        </a:rPr>
                        <a:t>t+1</a:t>
                      </a:r>
                      <a:r>
                        <a:rPr lang="en-US" sz="2400" b="1" u="none" strike="noStrike" dirty="0">
                          <a:solidFill>
                            <a:srgbClr val="FF0000"/>
                          </a:solidFill>
                          <a:effectLst/>
                          <a:latin typeface="Arial" panose="020B0604020202020204" pitchFamily="34" charset="0"/>
                          <a:cs typeface="Arial" panose="020B0604020202020204" pitchFamily="34" charset="0"/>
                        </a:rPr>
                        <a:t>        </a:t>
                      </a:r>
                      <a:endParaRPr lang="en-US" sz="2400" b="1"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b">
                    <a:solidFill>
                      <a:srgbClr val="00B050"/>
                    </a:solidFill>
                  </a:tcPr>
                </a:tc>
                <a:extLst>
                  <a:ext uri="{0D108BD9-81ED-4DB2-BD59-A6C34878D82A}">
                    <a16:rowId xmlns:a16="http://schemas.microsoft.com/office/drawing/2014/main" val="2261436593"/>
                  </a:ext>
                </a:extLst>
              </a:tr>
              <a:tr h="473791">
                <a:tc>
                  <a:txBody>
                    <a:bodyPr/>
                    <a:lstStyle/>
                    <a:p>
                      <a:pPr algn="ctr" fontAlgn="b"/>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0</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8</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1.0000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1.0000</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479235179"/>
                  </a:ext>
                </a:extLst>
              </a:tr>
              <a:tr h="458985">
                <a:tc>
                  <a:txBody>
                    <a:bodyPr/>
                    <a:lstStyle/>
                    <a:p>
                      <a:pPr algn="ctr" fontAlgn="b"/>
                      <a:r>
                        <a:rPr lang="en-US" sz="2400" u="none" strike="noStrike">
                          <a:effectLst/>
                          <a:latin typeface="Arial" panose="020B0604020202020204" pitchFamily="34" charset="0"/>
                          <a:cs typeface="Arial" panose="020B0604020202020204" pitchFamily="34" charset="0"/>
                        </a:rPr>
                        <a:t>1</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b"/>
                      <a:r>
                        <a:rPr lang="en-US" sz="2400" u="none" strike="noStrike">
                          <a:effectLst/>
                          <a:latin typeface="Arial" panose="020B0604020202020204" pitchFamily="34" charset="0"/>
                          <a:cs typeface="Arial" panose="020B0604020202020204" pitchFamily="34" charset="0"/>
                        </a:rPr>
                        <a:t>1 days</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8</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2</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b="0" i="0" u="none" strike="noStrike">
                          <a:solidFill>
                            <a:srgbClr val="000000"/>
                          </a:solidFill>
                          <a:effectLst/>
                          <a:latin typeface="Arial" panose="020B0604020202020204" pitchFamily="34" charset="0"/>
                          <a:cs typeface="Arial" panose="020B0604020202020204" pitchFamily="34" charset="0"/>
                        </a:rPr>
                        <a:t>0.2500</a:t>
                      </a:r>
                    </a:p>
                  </a:txBody>
                  <a:tcPr marL="6350" marR="6350" marT="6350" marB="0" anchor="b"/>
                </a:tc>
                <a:tc>
                  <a:txBody>
                    <a:bodyPr/>
                    <a:lstStyle/>
                    <a:p>
                      <a:pPr algn="ctr" fontAlgn="b"/>
                      <a:r>
                        <a:rPr lang="en-US" sz="2400" b="0" i="0" u="none" strike="noStrike">
                          <a:solidFill>
                            <a:srgbClr val="000000"/>
                          </a:solidFill>
                          <a:effectLst/>
                          <a:latin typeface="Arial" panose="020B0604020202020204" pitchFamily="34" charset="0"/>
                          <a:cs typeface="Arial" panose="020B0604020202020204" pitchFamily="34" charset="0"/>
                        </a:rPr>
                        <a:t>0.7500</a:t>
                      </a:r>
                    </a:p>
                  </a:txBody>
                  <a:tcPr marL="6350" marR="6350" marT="6350" marB="0" anchor="b"/>
                </a:tc>
                <a:tc>
                  <a:txBody>
                    <a:bodyPr/>
                    <a:lstStyle/>
                    <a:p>
                      <a:pPr algn="ctr" fontAlgn="b"/>
                      <a:r>
                        <a:rPr lang="en-US" sz="2400" b="1" i="0" u="none" strike="noStrike">
                          <a:solidFill>
                            <a:srgbClr val="000000"/>
                          </a:solidFill>
                          <a:effectLst/>
                          <a:latin typeface="Arial" panose="020B0604020202020204" pitchFamily="34" charset="0"/>
                          <a:cs typeface="Arial" panose="020B0604020202020204" pitchFamily="34" charset="0"/>
                        </a:rPr>
                        <a:t>0.7500</a:t>
                      </a:r>
                    </a:p>
                  </a:txBody>
                  <a:tcPr marL="6350" marR="6350" marT="6350" marB="0" anchor="b"/>
                </a:tc>
                <a:extLst>
                  <a:ext uri="{0D108BD9-81ED-4DB2-BD59-A6C34878D82A}">
                    <a16:rowId xmlns:a16="http://schemas.microsoft.com/office/drawing/2014/main" val="2065980806"/>
                  </a:ext>
                </a:extLst>
              </a:tr>
              <a:tr h="458985">
                <a:tc>
                  <a:txBody>
                    <a:bodyPr/>
                    <a:lstStyle/>
                    <a:p>
                      <a:pPr algn="ctr" fontAlgn="b"/>
                      <a:r>
                        <a:rPr lang="en-US" sz="2400" u="none" strike="noStrike">
                          <a:effectLst/>
                          <a:latin typeface="Arial" panose="020B0604020202020204" pitchFamily="34" charset="0"/>
                          <a:cs typeface="Arial" panose="020B0604020202020204" pitchFamily="34" charset="0"/>
                        </a:rPr>
                        <a:t>2</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b"/>
                      <a:r>
                        <a:rPr lang="en-US" sz="2400" u="none" strike="noStrike">
                          <a:effectLst/>
                          <a:latin typeface="Arial" panose="020B0604020202020204" pitchFamily="34" charset="0"/>
                          <a:cs typeface="Arial" panose="020B0604020202020204" pitchFamily="34" charset="0"/>
                        </a:rPr>
                        <a:t>4 days</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6</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1</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b="0" i="0" u="none" strike="noStrike">
                          <a:solidFill>
                            <a:srgbClr val="000000"/>
                          </a:solidFill>
                          <a:effectLst/>
                          <a:latin typeface="Arial" panose="020B0604020202020204" pitchFamily="34" charset="0"/>
                          <a:cs typeface="Arial" panose="020B0604020202020204" pitchFamily="34" charset="0"/>
                        </a:rPr>
                        <a:t>0.1667</a:t>
                      </a:r>
                    </a:p>
                  </a:txBody>
                  <a:tcPr marL="6350" marR="6350" marT="6350" marB="0" anchor="b"/>
                </a:tc>
                <a:tc>
                  <a:txBody>
                    <a:bodyPr/>
                    <a:lstStyle/>
                    <a:p>
                      <a:pPr algn="ctr" fontAlgn="b"/>
                      <a:r>
                        <a:rPr lang="en-US" sz="2400" b="0" i="0" u="none" strike="noStrike">
                          <a:solidFill>
                            <a:srgbClr val="000000"/>
                          </a:solidFill>
                          <a:effectLst/>
                          <a:latin typeface="Arial" panose="020B0604020202020204" pitchFamily="34" charset="0"/>
                          <a:cs typeface="Arial" panose="020B0604020202020204" pitchFamily="34" charset="0"/>
                        </a:rPr>
                        <a:t>0.8333</a:t>
                      </a:r>
                    </a:p>
                  </a:txBody>
                  <a:tcPr marL="6350" marR="6350" marT="6350" marB="0" anchor="b"/>
                </a:tc>
                <a:tc>
                  <a:txBody>
                    <a:bodyPr/>
                    <a:lstStyle/>
                    <a:p>
                      <a:pPr algn="ctr" fontAlgn="b"/>
                      <a:r>
                        <a:rPr lang="en-US" sz="2400" b="1" i="0" u="none" strike="noStrike">
                          <a:solidFill>
                            <a:srgbClr val="000000"/>
                          </a:solidFill>
                          <a:effectLst/>
                          <a:latin typeface="Arial" panose="020B0604020202020204" pitchFamily="34" charset="0"/>
                          <a:cs typeface="Arial" panose="020B0604020202020204" pitchFamily="34" charset="0"/>
                        </a:rPr>
                        <a:t>0.6250</a:t>
                      </a:r>
                    </a:p>
                  </a:txBody>
                  <a:tcPr marL="6350" marR="6350" marT="6350" marB="0" anchor="b"/>
                </a:tc>
                <a:extLst>
                  <a:ext uri="{0D108BD9-81ED-4DB2-BD59-A6C34878D82A}">
                    <a16:rowId xmlns:a16="http://schemas.microsoft.com/office/drawing/2014/main" val="1645431418"/>
                  </a:ext>
                </a:extLst>
              </a:tr>
              <a:tr h="458985">
                <a:tc>
                  <a:txBody>
                    <a:bodyPr/>
                    <a:lstStyle/>
                    <a:p>
                      <a:pPr algn="ctr" fontAlgn="b"/>
                      <a:r>
                        <a:rPr lang="en-US" sz="2400" u="none" strike="noStrike">
                          <a:effectLst/>
                          <a:latin typeface="Arial" panose="020B0604020202020204" pitchFamily="34" charset="0"/>
                          <a:cs typeface="Arial" panose="020B0604020202020204" pitchFamily="34" charset="0"/>
                        </a:rPr>
                        <a:t>3</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b"/>
                      <a:r>
                        <a:rPr lang="en-US" sz="2400" u="none" strike="noStrike" dirty="0">
                          <a:effectLst/>
                          <a:latin typeface="Arial" panose="020B0604020202020204" pitchFamily="34" charset="0"/>
                          <a:cs typeface="Arial" panose="020B0604020202020204" pitchFamily="34" charset="0"/>
                        </a:rPr>
                        <a:t>5 days</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5</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1</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b="0" i="0" u="none" strike="noStrike">
                          <a:solidFill>
                            <a:srgbClr val="000000"/>
                          </a:solidFill>
                          <a:effectLst/>
                          <a:latin typeface="Arial" panose="020B0604020202020204" pitchFamily="34" charset="0"/>
                          <a:cs typeface="Arial" panose="020B0604020202020204" pitchFamily="34" charset="0"/>
                        </a:rPr>
                        <a:t>0.2000</a:t>
                      </a:r>
                    </a:p>
                  </a:txBody>
                  <a:tcPr marL="6350" marR="6350" marT="6350" marB="0" anchor="b"/>
                </a:tc>
                <a:tc>
                  <a:txBody>
                    <a:bodyPr/>
                    <a:lstStyle/>
                    <a:p>
                      <a:pPr algn="ctr" fontAlgn="b"/>
                      <a:r>
                        <a:rPr lang="en-US" sz="2400" b="0" i="0" u="none" strike="noStrike">
                          <a:solidFill>
                            <a:srgbClr val="000000"/>
                          </a:solidFill>
                          <a:effectLst/>
                          <a:latin typeface="Arial" panose="020B0604020202020204" pitchFamily="34" charset="0"/>
                          <a:cs typeface="Arial" panose="020B0604020202020204" pitchFamily="34" charset="0"/>
                        </a:rPr>
                        <a:t>0.8000</a:t>
                      </a:r>
                    </a:p>
                  </a:txBody>
                  <a:tcPr marL="6350" marR="6350" marT="6350" marB="0" anchor="b"/>
                </a:tc>
                <a:tc>
                  <a:txBody>
                    <a:bodyPr/>
                    <a:lstStyle/>
                    <a:p>
                      <a:pPr algn="ctr" fontAlgn="b"/>
                      <a:r>
                        <a:rPr lang="en-US" sz="2400" b="1" i="0" u="none" strike="noStrike">
                          <a:solidFill>
                            <a:srgbClr val="000000"/>
                          </a:solidFill>
                          <a:effectLst/>
                          <a:latin typeface="Arial" panose="020B0604020202020204" pitchFamily="34" charset="0"/>
                          <a:cs typeface="Arial" panose="020B0604020202020204" pitchFamily="34" charset="0"/>
                        </a:rPr>
                        <a:t>0.5000</a:t>
                      </a:r>
                    </a:p>
                  </a:txBody>
                  <a:tcPr marL="6350" marR="6350" marT="6350" marB="0" anchor="b"/>
                </a:tc>
                <a:extLst>
                  <a:ext uri="{0D108BD9-81ED-4DB2-BD59-A6C34878D82A}">
                    <a16:rowId xmlns:a16="http://schemas.microsoft.com/office/drawing/2014/main" val="159297717"/>
                  </a:ext>
                </a:extLst>
              </a:tr>
              <a:tr h="458985">
                <a:tc>
                  <a:txBody>
                    <a:bodyPr/>
                    <a:lstStyle/>
                    <a:p>
                      <a:pPr algn="ctr" fontAlgn="b"/>
                      <a:r>
                        <a:rPr lang="en-US" sz="2400" u="none" strike="noStrike">
                          <a:effectLst/>
                          <a:latin typeface="Arial" panose="020B0604020202020204" pitchFamily="34" charset="0"/>
                          <a:cs typeface="Arial" panose="020B0604020202020204" pitchFamily="34" charset="0"/>
                        </a:rPr>
                        <a:t>4</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b"/>
                      <a:r>
                        <a:rPr lang="en-US" sz="2400" u="none" strike="noStrike" dirty="0">
                          <a:effectLst/>
                          <a:latin typeface="Arial" panose="020B0604020202020204" pitchFamily="34" charset="0"/>
                          <a:cs typeface="Arial" panose="020B0604020202020204" pitchFamily="34" charset="0"/>
                        </a:rPr>
                        <a:t>6 days</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4</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1</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b="0" i="0" u="none" strike="noStrike">
                          <a:solidFill>
                            <a:srgbClr val="000000"/>
                          </a:solidFill>
                          <a:effectLst/>
                          <a:latin typeface="Arial" panose="020B0604020202020204" pitchFamily="34" charset="0"/>
                          <a:cs typeface="Arial" panose="020B0604020202020204" pitchFamily="34" charset="0"/>
                        </a:rPr>
                        <a:t>0.0000</a:t>
                      </a:r>
                    </a:p>
                  </a:txBody>
                  <a:tcPr marL="6350" marR="6350" marT="6350" marB="0" anchor="b"/>
                </a:tc>
                <a:tc>
                  <a:txBody>
                    <a:bodyPr/>
                    <a:lstStyle/>
                    <a:p>
                      <a:pPr algn="ctr" fontAlgn="b"/>
                      <a:r>
                        <a:rPr lang="en-US" sz="2400" b="0" i="0" u="none" strike="noStrike">
                          <a:solidFill>
                            <a:srgbClr val="000000"/>
                          </a:solidFill>
                          <a:effectLst/>
                          <a:latin typeface="Arial" panose="020B0604020202020204" pitchFamily="34" charset="0"/>
                          <a:cs typeface="Arial" panose="020B0604020202020204" pitchFamily="34" charset="0"/>
                        </a:rPr>
                        <a:t>1.0000</a:t>
                      </a:r>
                    </a:p>
                  </a:txBody>
                  <a:tcPr marL="6350" marR="6350" marT="6350" marB="0" anchor="b"/>
                </a:tc>
                <a:tc>
                  <a:txBody>
                    <a:bodyPr/>
                    <a:lstStyle/>
                    <a:p>
                      <a:pPr algn="ctr" fontAlgn="b"/>
                      <a:r>
                        <a:rPr lang="en-US" sz="2400" b="1" i="0" u="none" strike="noStrike">
                          <a:solidFill>
                            <a:srgbClr val="000000"/>
                          </a:solidFill>
                          <a:effectLst/>
                          <a:latin typeface="Arial" panose="020B0604020202020204" pitchFamily="34" charset="0"/>
                          <a:cs typeface="Arial" panose="020B0604020202020204" pitchFamily="34" charset="0"/>
                        </a:rPr>
                        <a:t>0.5000</a:t>
                      </a:r>
                    </a:p>
                  </a:txBody>
                  <a:tcPr marL="6350" marR="6350" marT="6350" marB="0" anchor="b"/>
                </a:tc>
                <a:extLst>
                  <a:ext uri="{0D108BD9-81ED-4DB2-BD59-A6C34878D82A}">
                    <a16:rowId xmlns:a16="http://schemas.microsoft.com/office/drawing/2014/main" val="2070632067"/>
                  </a:ext>
                </a:extLst>
              </a:tr>
              <a:tr h="458985">
                <a:tc>
                  <a:txBody>
                    <a:bodyPr/>
                    <a:lstStyle/>
                    <a:p>
                      <a:pPr algn="ctr" fontAlgn="b"/>
                      <a:r>
                        <a:rPr lang="en-US" sz="2400" u="none" strike="noStrike">
                          <a:effectLst/>
                          <a:latin typeface="Arial" panose="020B0604020202020204" pitchFamily="34" charset="0"/>
                          <a:cs typeface="Arial" panose="020B0604020202020204" pitchFamily="34" charset="0"/>
                        </a:rPr>
                        <a:t>5</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b"/>
                      <a:r>
                        <a:rPr lang="en-US" sz="2400" u="none" strike="noStrike">
                          <a:effectLst/>
                          <a:latin typeface="Arial" panose="020B0604020202020204" pitchFamily="34" charset="0"/>
                          <a:cs typeface="Arial" panose="020B0604020202020204" pitchFamily="34" charset="0"/>
                        </a:rPr>
                        <a:t>9 days</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3</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1</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1</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b="0" i="0" u="none" strike="noStrike">
                          <a:solidFill>
                            <a:srgbClr val="000000"/>
                          </a:solidFill>
                          <a:effectLst/>
                          <a:latin typeface="Arial" panose="020B0604020202020204" pitchFamily="34" charset="0"/>
                          <a:cs typeface="Arial" panose="020B0604020202020204" pitchFamily="34" charset="0"/>
                        </a:rPr>
                        <a:t>0.3333</a:t>
                      </a:r>
                    </a:p>
                  </a:txBody>
                  <a:tcPr marL="6350" marR="6350" marT="6350" marB="0" anchor="b"/>
                </a:tc>
                <a:tc>
                  <a:txBody>
                    <a:bodyPr/>
                    <a:lstStyle/>
                    <a:p>
                      <a:pPr algn="ctr" fontAlgn="b"/>
                      <a:r>
                        <a:rPr lang="en-US" sz="2400" b="0" i="0" u="none" strike="noStrike">
                          <a:solidFill>
                            <a:srgbClr val="000000"/>
                          </a:solidFill>
                          <a:effectLst/>
                          <a:latin typeface="Arial" panose="020B0604020202020204" pitchFamily="34" charset="0"/>
                          <a:cs typeface="Arial" panose="020B0604020202020204" pitchFamily="34" charset="0"/>
                        </a:rPr>
                        <a:t>0.6667</a:t>
                      </a:r>
                    </a:p>
                  </a:txBody>
                  <a:tcPr marL="6350" marR="6350" marT="6350" marB="0" anchor="b"/>
                </a:tc>
                <a:tc>
                  <a:txBody>
                    <a:bodyPr/>
                    <a:lstStyle/>
                    <a:p>
                      <a:pPr algn="ctr" fontAlgn="b"/>
                      <a:r>
                        <a:rPr lang="en-US" sz="2400" b="1" i="0" u="none" strike="noStrike">
                          <a:solidFill>
                            <a:srgbClr val="000000"/>
                          </a:solidFill>
                          <a:effectLst/>
                          <a:latin typeface="Arial" panose="020B0604020202020204" pitchFamily="34" charset="0"/>
                          <a:cs typeface="Arial" panose="020B0604020202020204" pitchFamily="34" charset="0"/>
                        </a:rPr>
                        <a:t>0.3333</a:t>
                      </a:r>
                    </a:p>
                  </a:txBody>
                  <a:tcPr marL="6350" marR="6350" marT="6350" marB="0" anchor="b"/>
                </a:tc>
                <a:extLst>
                  <a:ext uri="{0D108BD9-81ED-4DB2-BD59-A6C34878D82A}">
                    <a16:rowId xmlns:a16="http://schemas.microsoft.com/office/drawing/2014/main" val="2018591558"/>
                  </a:ext>
                </a:extLst>
              </a:tr>
              <a:tr h="458985">
                <a:tc>
                  <a:txBody>
                    <a:bodyPr/>
                    <a:lstStyle/>
                    <a:p>
                      <a:pPr algn="ctr" fontAlgn="b"/>
                      <a:r>
                        <a:rPr lang="en-US" sz="2400" u="none" strike="noStrike">
                          <a:effectLst/>
                          <a:latin typeface="Arial" panose="020B0604020202020204" pitchFamily="34" charset="0"/>
                          <a:cs typeface="Arial" panose="020B0604020202020204" pitchFamily="34" charset="0"/>
                        </a:rPr>
                        <a:t>6</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b"/>
                      <a:r>
                        <a:rPr lang="en-US" sz="2400" u="none" strike="noStrike">
                          <a:effectLst/>
                          <a:latin typeface="Arial" panose="020B0604020202020204" pitchFamily="34" charset="0"/>
                          <a:cs typeface="Arial" panose="020B0604020202020204" pitchFamily="34" charset="0"/>
                        </a:rPr>
                        <a:t>22 days</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1</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1</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2400" b="0" i="0" u="none" strike="noStrike">
                          <a:solidFill>
                            <a:srgbClr val="000000"/>
                          </a:solidFill>
                          <a:effectLst/>
                          <a:latin typeface="Arial" panose="020B0604020202020204" pitchFamily="34" charset="0"/>
                          <a:cs typeface="Arial" panose="020B0604020202020204" pitchFamily="34" charset="0"/>
                        </a:rPr>
                        <a:t>1.0000</a:t>
                      </a:r>
                    </a:p>
                  </a:txBody>
                  <a:tcPr marL="6350" marR="6350" marT="6350" marB="0" anchor="b"/>
                </a:tc>
                <a:tc>
                  <a:txBody>
                    <a:bodyPr/>
                    <a:lstStyle/>
                    <a:p>
                      <a:pPr algn="ctr" fontAlgn="b"/>
                      <a:r>
                        <a:rPr lang="en-US" sz="2400" b="0" i="0" u="none" strike="noStrike">
                          <a:solidFill>
                            <a:srgbClr val="000000"/>
                          </a:solidFill>
                          <a:effectLst/>
                          <a:latin typeface="Arial" panose="020B0604020202020204" pitchFamily="34" charset="0"/>
                          <a:cs typeface="Arial" panose="020B0604020202020204" pitchFamily="34" charset="0"/>
                        </a:rPr>
                        <a:t>0.0000</a:t>
                      </a:r>
                    </a:p>
                  </a:txBody>
                  <a:tcPr marL="6350" marR="6350" marT="6350" marB="0" anchor="b"/>
                </a:tc>
                <a:tc>
                  <a:txBody>
                    <a:bodyPr/>
                    <a:lstStyle/>
                    <a:p>
                      <a:pPr algn="ctr" fontAlgn="b"/>
                      <a:r>
                        <a:rPr lang="en-US" sz="2400" b="1" i="0" u="none" strike="noStrike" dirty="0">
                          <a:solidFill>
                            <a:srgbClr val="000000"/>
                          </a:solidFill>
                          <a:effectLst/>
                          <a:latin typeface="Arial" panose="020B0604020202020204" pitchFamily="34" charset="0"/>
                          <a:cs typeface="Arial" panose="020B0604020202020204" pitchFamily="34" charset="0"/>
                        </a:rPr>
                        <a:t>0.0000</a:t>
                      </a:r>
                    </a:p>
                  </a:txBody>
                  <a:tcPr marL="6350" marR="6350" marT="6350" marB="0" anchor="b"/>
                </a:tc>
                <a:extLst>
                  <a:ext uri="{0D108BD9-81ED-4DB2-BD59-A6C34878D82A}">
                    <a16:rowId xmlns:a16="http://schemas.microsoft.com/office/drawing/2014/main" val="1194191107"/>
                  </a:ext>
                </a:extLst>
              </a:tr>
            </a:tbl>
          </a:graphicData>
        </a:graphic>
      </p:graphicFrame>
      <p:sp>
        <p:nvSpPr>
          <p:cNvPr id="7" name="Rectangle 6"/>
          <p:cNvSpPr/>
          <p:nvPr/>
        </p:nvSpPr>
        <p:spPr>
          <a:xfrm>
            <a:off x="6862194" y="3053593"/>
            <a:ext cx="4521665" cy="2743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720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10972800" cy="852487"/>
          </a:xfrm>
        </p:spPr>
        <p:txBody>
          <a:bodyPr/>
          <a:lstStyle/>
          <a:p>
            <a:r>
              <a:rPr lang="en-US" dirty="0" smtClean="0"/>
              <a:t>KM survival function curves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70" y="144569"/>
            <a:ext cx="8981687" cy="6522723"/>
          </a:xfrm>
          <a:prstGeom prst="rect">
            <a:avLst/>
          </a:prstGeom>
        </p:spPr>
      </p:pic>
      <p:pic>
        <p:nvPicPr>
          <p:cNvPr id="8" name="Picture 7"/>
          <p:cNvPicPr>
            <a:picLocks noChangeAspect="1"/>
          </p:cNvPicPr>
          <p:nvPr/>
        </p:nvPicPr>
        <p:blipFill>
          <a:blip r:embed="rId4"/>
          <a:stretch>
            <a:fillRect/>
          </a:stretch>
        </p:blipFill>
        <p:spPr>
          <a:xfrm>
            <a:off x="4870604" y="700861"/>
            <a:ext cx="7395877" cy="2000394"/>
          </a:xfrm>
          <a:prstGeom prst="rect">
            <a:avLst/>
          </a:prstGeom>
        </p:spPr>
      </p:pic>
      <p:sp>
        <p:nvSpPr>
          <p:cNvPr id="9" name="Rectangle 8"/>
          <p:cNvSpPr/>
          <p:nvPr/>
        </p:nvSpPr>
        <p:spPr>
          <a:xfrm>
            <a:off x="10477850" y="1208015"/>
            <a:ext cx="1149291" cy="1602297"/>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1510018" y="3003259"/>
            <a:ext cx="8389" cy="22314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4632121" y="2986481"/>
            <a:ext cx="8389" cy="22314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1533285" y="4768924"/>
            <a:ext cx="2966197" cy="369332"/>
          </a:xfrm>
          <a:prstGeom prst="rect">
            <a:avLst/>
          </a:prstGeom>
          <a:noFill/>
        </p:spPr>
        <p:txBody>
          <a:bodyPr wrap="none" rtlCol="0">
            <a:spAutoFit/>
          </a:bodyPr>
          <a:lstStyle/>
          <a:p>
            <a:r>
              <a:rPr lang="en-US" dirty="0" smtClean="0"/>
              <a:t>Median survival time = 5 days</a:t>
            </a:r>
            <a:endParaRPr lang="en-US" dirty="0"/>
          </a:p>
        </p:txBody>
      </p:sp>
      <p:sp>
        <p:nvSpPr>
          <p:cNvPr id="14" name="TextBox 13"/>
          <p:cNvSpPr txBox="1"/>
          <p:nvPr/>
        </p:nvSpPr>
        <p:spPr>
          <a:xfrm>
            <a:off x="4788027" y="4519352"/>
            <a:ext cx="5181740" cy="369332"/>
          </a:xfrm>
          <a:prstGeom prst="rect">
            <a:avLst/>
          </a:prstGeom>
          <a:noFill/>
        </p:spPr>
        <p:txBody>
          <a:bodyPr wrap="none" rtlCol="0">
            <a:spAutoFit/>
          </a:bodyPr>
          <a:lstStyle/>
          <a:p>
            <a:r>
              <a:rPr lang="en-US" dirty="0" smtClean="0"/>
              <a:t>Median survival time = 37 days for treatment group 1</a:t>
            </a:r>
            <a:endParaRPr lang="en-US" dirty="0"/>
          </a:p>
        </p:txBody>
      </p:sp>
    </p:spTree>
    <p:extLst>
      <p:ext uri="{BB962C8B-B14F-4D97-AF65-F5344CB8AC3E}">
        <p14:creationId xmlns:p14="http://schemas.microsoft.com/office/powerpoint/2010/main" val="2656803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 Log rank test</a:t>
            </a:r>
            <a:endParaRPr lang="en-US" dirty="0"/>
          </a:p>
        </p:txBody>
      </p:sp>
    </p:spTree>
    <p:extLst>
      <p:ext uri="{BB962C8B-B14F-4D97-AF65-F5344CB8AC3E}">
        <p14:creationId xmlns:p14="http://schemas.microsoft.com/office/powerpoint/2010/main" val="39431413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UTHealthSPH-normal">
  <a:themeElements>
    <a:clrScheme name="BLACKLINK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00000"/>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miter lim="800000"/>
          <a:headEnd/>
          <a:tailEnd/>
        </a:ln>
      </a:spPr>
      <a:bodyPr vert="horz" lIns="91429" tIns="45715" rIns="91429" bIns="45715" rtlCol="0">
        <a:normAutofit/>
      </a:bodyPr>
      <a:lstStyle>
        <a:defPPr>
          <a:defRPr dirty="0"/>
        </a:defPPr>
      </a:lstStyle>
    </a:txDef>
  </a:objectDefaults>
  <a:extraClrSchemeLst/>
  <a:extLst>
    <a:ext uri="{05A4C25C-085E-4340-85A3-A5531E510DB2}">
      <thm15:themeFamily xmlns:thm15="http://schemas.microsoft.com/office/thememl/2012/main" name="Module 2 A- Measure of Disease frequency 2020 Spring" id="{169A4F7B-3E47-4EC0-9BF4-4B424E304E85}" vid="{7C31CE70-5EB7-4956-8E12-36BCE1616FD8}"/>
    </a:ext>
  </a:extLst>
</a:theme>
</file>

<file path=ppt/theme/theme2.xml><?xml version="1.0" encoding="utf-8"?>
<a:theme xmlns:a="http://schemas.openxmlformats.org/drawingml/2006/main" name="UTHealthSPH-vertical">
  <a:themeElements>
    <a:clrScheme name="BLACKLINK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ule 2 A- Measure of Disease frequency 2020 Spring" id="{169A4F7B-3E47-4EC0-9BF4-4B424E304E85}" vid="{24ABCB14-4058-43EC-9AEC-CAC86A877C6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3F11BD38-F5F2-4324-8D7B-666D2E36E4E9}"/>
</file>

<file path=customXml/itemProps2.xml><?xml version="1.0" encoding="utf-8"?>
<ds:datastoreItem xmlns:ds="http://schemas.openxmlformats.org/officeDocument/2006/customXml" ds:itemID="{0CAAD059-057D-4AD5-A567-C508061169EF}"/>
</file>

<file path=customXml/itemProps3.xml><?xml version="1.0" encoding="utf-8"?>
<ds:datastoreItem xmlns:ds="http://schemas.openxmlformats.org/officeDocument/2006/customXml" ds:itemID="{FAA7FB83-519D-4664-AFAD-FB45CA3257DE}"/>
</file>

<file path=docProps/app.xml><?xml version="1.0" encoding="utf-8"?>
<Properties xmlns="http://schemas.openxmlformats.org/officeDocument/2006/extended-properties" xmlns:vt="http://schemas.openxmlformats.org/officeDocument/2006/docPropsVTypes">
  <Template>PH2710L theme 2020 UTHealth</Template>
  <TotalTime>3459</TotalTime>
  <Words>6655</Words>
  <Application>Microsoft Office PowerPoint</Application>
  <PresentationFormat>Widescreen</PresentationFormat>
  <Paragraphs>481</Paragraphs>
  <Slides>34</Slides>
  <Notes>34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34</vt:i4>
      </vt:variant>
    </vt:vector>
  </HeadingPairs>
  <TitlesOfParts>
    <vt:vector size="46" baseType="lpstr">
      <vt:lpstr>Lucida Grande</vt:lpstr>
      <vt:lpstr>ＭＳ Ｐゴシック</vt:lpstr>
      <vt:lpstr>Arial</vt:lpstr>
      <vt:lpstr>Bookman Old Style</vt:lpstr>
      <vt:lpstr>Calibri</vt:lpstr>
      <vt:lpstr>Calibri Light</vt:lpstr>
      <vt:lpstr>Cambria Math</vt:lpstr>
      <vt:lpstr>Georgia</vt:lpstr>
      <vt:lpstr>Times New Roman</vt:lpstr>
      <vt:lpstr>Wingdings</vt:lpstr>
      <vt:lpstr>UTHealthSPH-normal</vt:lpstr>
      <vt:lpstr>UTHealthSPH-vertical</vt:lpstr>
      <vt:lpstr>Module 9 B – Survival Analysis  Using an example dataset</vt:lpstr>
      <vt:lpstr>Learning objectives</vt:lpstr>
      <vt:lpstr>Part 1 – Is there difference in time to death (event) between patients in two treatment groups? </vt:lpstr>
      <vt:lpstr>Example dataset</vt:lpstr>
      <vt:lpstr>Treatment 1</vt:lpstr>
      <vt:lpstr>Treatment 2</vt:lpstr>
      <vt:lpstr>Treatment 2 group?</vt:lpstr>
      <vt:lpstr>KM survival function curves</vt:lpstr>
      <vt:lpstr>Part 2 - Log rank test</vt:lpstr>
      <vt:lpstr>Log-rank Test</vt:lpstr>
      <vt:lpstr>Test of hypothesis </vt:lpstr>
      <vt:lpstr>Log rank test </vt:lpstr>
      <vt:lpstr>Part 3 – Hazard and Cox proportional hazards regression analysis</vt:lpstr>
      <vt:lpstr>Survival probability</vt:lpstr>
      <vt:lpstr>Survival function: S(t)</vt:lpstr>
      <vt:lpstr>Hazard rate</vt:lpstr>
      <vt:lpstr>Hazard rate</vt:lpstr>
      <vt:lpstr>Hazard rate  </vt:lpstr>
      <vt:lpstr>Cumulative hazard functions H(t) – treatment group 1</vt:lpstr>
      <vt:lpstr>Statistical testing for time-to-event data</vt:lpstr>
      <vt:lpstr>Hazard Ratio (HR) </vt:lpstr>
      <vt:lpstr>Cox proportional hazards regression - Assumptions</vt:lpstr>
      <vt:lpstr>Cox proportional hazards regression - Model</vt:lpstr>
      <vt:lpstr>Cox regression analysis (unadjusted) - beta</vt:lpstr>
      <vt:lpstr>Test of hypothesis for a specific slope</vt:lpstr>
      <vt:lpstr>Cox regression analysis (unadjusted) - HR</vt:lpstr>
      <vt:lpstr>Test for proportional hazard assumption</vt:lpstr>
      <vt:lpstr>Cox regression analysis (age adjusted) - beta</vt:lpstr>
      <vt:lpstr>Cox regression analysis (age adjusted) - HR</vt:lpstr>
      <vt:lpstr>Cox regression analysis  Summary</vt:lpstr>
      <vt:lpstr>Summary </vt:lpstr>
      <vt:lpstr>Basic STATA commands (Bewick 2004 data)</vt:lpstr>
      <vt:lpstr>Helpful YouTube Videos by Stata</vt:lpstr>
      <vt:lpstr>Acknowledgements</vt:lpstr>
    </vt:vector>
  </TitlesOfParts>
  <Company>UTHealth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Miryoung Lee</dc:creator>
  <cp:lastModifiedBy>Miryoung Lee</cp:lastModifiedBy>
  <cp:revision>261</cp:revision>
  <dcterms:created xsi:type="dcterms:W3CDTF">2019-04-10T21:59:25Z</dcterms:created>
  <dcterms:modified xsi:type="dcterms:W3CDTF">2020-03-11T02:31:29Z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