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diagrams/data1.xml" ContentType="application/vnd.openxmlformats-officedocument.drawingml.diagramData+xml"/>
  <Override PartName="/ppt/slides/slide32.xml" ContentType="application/vnd.openxmlformats-officedocument.presentationml.slide+xml"/>
  <Override PartName="/ppt/presentation.xml" ContentType="application/vnd.openxmlformats-officedocument.presentationml.presentation.mai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comments/comment4.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7" r:id="rId2"/>
    <p:sldId id="513" r:id="rId3"/>
    <p:sldId id="514" r:id="rId4"/>
    <p:sldId id="515" r:id="rId5"/>
    <p:sldId id="516" r:id="rId6"/>
    <p:sldId id="510" r:id="rId7"/>
    <p:sldId id="519" r:id="rId8"/>
    <p:sldId id="520" r:id="rId9"/>
    <p:sldId id="521" r:id="rId10"/>
    <p:sldId id="525" r:id="rId11"/>
    <p:sldId id="526" r:id="rId12"/>
    <p:sldId id="522" r:id="rId13"/>
    <p:sldId id="297" r:id="rId14"/>
    <p:sldId id="323" r:id="rId15"/>
    <p:sldId id="327" r:id="rId16"/>
    <p:sldId id="328" r:id="rId17"/>
    <p:sldId id="329" r:id="rId18"/>
    <p:sldId id="336" r:id="rId19"/>
    <p:sldId id="331" r:id="rId20"/>
    <p:sldId id="330" r:id="rId21"/>
    <p:sldId id="332" r:id="rId22"/>
    <p:sldId id="333" r:id="rId23"/>
    <p:sldId id="294" r:id="rId24"/>
    <p:sldId id="314" r:id="rId25"/>
    <p:sldId id="317" r:id="rId26"/>
    <p:sldId id="318" r:id="rId27"/>
    <p:sldId id="319" r:id="rId28"/>
    <p:sldId id="315" r:id="rId29"/>
    <p:sldId id="295" r:id="rId30"/>
    <p:sldId id="320" r:id="rId31"/>
    <p:sldId id="321" r:id="rId32"/>
    <p:sldId id="32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 Cannell" initials="MOU" lastIdx="12" clrIdx="0">
    <p:extLst>
      <p:ext uri="{19B8F6BF-5375-455C-9EA6-DF929625EA0E}">
        <p15:presenceInfo xmlns:p15="http://schemas.microsoft.com/office/powerpoint/2012/main" userId="Brad Cann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0"/>
    <p:restoredTop sz="79524"/>
  </p:normalViewPr>
  <p:slideViewPr>
    <p:cSldViewPr snapToGrid="0" snapToObjects="1">
      <p:cViewPr varScale="1">
        <p:scale>
          <a:sx n="100" d="100"/>
          <a:sy n="100" d="100"/>
        </p:scale>
        <p:origin x="1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5T16:33:51.873" idx="8">
    <p:pos x="10" y="10"/>
    <p:text>Socrative: Are cohort studies experimental or observational?</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13T16:05:40.953" idx="3">
    <p:pos x="10" y="10"/>
    <p:text>At some point, come back and make the exposure and outcome specific.</p:text>
    <p:extLst>
      <p:ext uri="{C676402C-5697-4E1C-873F-D02D1690AC5C}">
        <p15:threadingInfo xmlns:p15="http://schemas.microsoft.com/office/powerpoint/2012/main" timeZoneBias="360"/>
      </p:ext>
    </p:extLst>
  </p:cm>
  <p:cm authorId="1" dt="2021-11-15T12:55:00.775" idx="6">
    <p:pos x="106" y="106"/>
    <p:text>Eventually add picture of grain auger</p:text>
    <p:extLst>
      <p:ext uri="{C676402C-5697-4E1C-873F-D02D1690AC5C}">
        <p15:threadingInfo xmlns:p15="http://schemas.microsoft.com/office/powerpoint/2012/main" timeZoneBias="360"/>
      </p:ext>
    </p:extLst>
  </p:cm>
  <p:cm authorId="1" dt="2021-11-15T16:34:23.247" idx="9">
    <p:pos x="202" y="202"/>
    <p:text>Socrative: define source population. How is it different than study population and target population?</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1-13T16:21:45.116" idx="4">
    <p:pos x="10" y="10"/>
    <p:text>Give some concrete examples of descriptions, predictions, explanations, and interventions. </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1-15T17:11:16.318" idx="11">
    <p:pos x="10" y="10"/>
    <p:text>Left off here. Finish the thought bubble.</p:text>
    <p:extLst>
      <p:ext uri="{C676402C-5697-4E1C-873F-D02D1690AC5C}">
        <p15:threadingInfo xmlns:p15="http://schemas.microsoft.com/office/powerpoint/2012/main" timeZoneBias="360"/>
      </p:ext>
    </p:extLst>
  </p:cm>
  <p:cm authorId="1" dt="2021-11-15T17:11:37.548" idx="12">
    <p:pos x="106" y="106"/>
    <p:text>Socrative: </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1-13T15:39:23.755" idx="1">
    <p:pos x="10" y="10"/>
    <p:text>I think I might want to start by showing a graphic about the study design rather than a 2x2 table. </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1-13T15:42:37.121" idx="2">
    <p:pos x="10" y="10"/>
    <p:text>Do a good job of showing what incidence is and the different denominators we can use. 
Also, show the different terms that can be used. Risk, incidence, incidence proportion,  cumulative incidence.</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t>Description</a:t>
          </a:r>
        </a:p>
      </dgm:t>
    </dgm:pt>
    <dgm:pt modelId="{13F26035-8C6D-4746-9376-E114FB0E98F8}" type="parTrans" cxnId="{D92F84A3-35E6-7D4F-891B-4C0A0C42A8DD}">
      <dgm:prSet/>
      <dgm:spPr/>
      <dgm:t>
        <a:bodyPr/>
        <a:lstStyle/>
        <a:p>
          <a:endParaRPr lang="en-US"/>
        </a:p>
      </dgm:t>
    </dgm:pt>
    <dgm:pt modelId="{04909AAD-B001-4341-A599-5DA32685966B}" type="sibTrans" cxnId="{D92F84A3-35E6-7D4F-891B-4C0A0C42A8DD}">
      <dgm:prSet/>
      <dgm:spPr/>
      <dgm:t>
        <a:bodyPr/>
        <a:lstStyle/>
        <a:p>
          <a:endParaRPr lang="en-US"/>
        </a:p>
      </dgm:t>
    </dgm:pt>
    <dgm:pt modelId="{C21558DB-0AF4-2141-95C3-5446409970E1}">
      <dgm:prSet phldrT="[Text]" custT="1"/>
      <dgm:spPr/>
      <dgm:t>
        <a:bodyPr/>
        <a:lstStyle/>
        <a:p>
          <a:r>
            <a:rPr lang="en-US" sz="4000" dirty="0"/>
            <a:t>Causation</a:t>
          </a:r>
        </a:p>
      </dgm:t>
    </dgm:pt>
    <dgm:pt modelId="{F4210790-A30F-0848-94D3-B73A070A03E0}" type="parTrans" cxnId="{76693ACC-F546-2B4E-8CAC-E9E79AACA4CB}">
      <dgm:prSet/>
      <dgm:spPr/>
      <dgm:t>
        <a:bodyPr/>
        <a:lstStyle/>
        <a:p>
          <a:endParaRPr lang="en-US"/>
        </a:p>
      </dgm:t>
    </dgm:pt>
    <dgm:pt modelId="{18556C23-47A3-6E4E-9787-09B8054D2A23}" type="sibTrans" cxnId="{76693ACC-F546-2B4E-8CAC-E9E79AACA4CB}">
      <dgm:prSet/>
      <dgm:spPr/>
      <dgm:t>
        <a:bodyPr/>
        <a:lstStyle/>
        <a:p>
          <a:endParaRPr lang="en-US"/>
        </a:p>
      </dgm:t>
    </dgm:pt>
    <dgm:pt modelId="{28197771-D306-244F-9743-B26F65EC9B93}">
      <dgm:prSet phldrT="[Text]"/>
      <dgm:spPr/>
      <dgm:t>
        <a:bodyPr/>
        <a:lstStyle/>
        <a:p>
          <a:r>
            <a:rPr lang="en-US" dirty="0"/>
            <a:t>Prediction</a:t>
          </a:r>
        </a:p>
      </dgm:t>
    </dgm:pt>
    <dgm:pt modelId="{B39554AC-A85C-B44E-A2B1-ECA0234F69B0}" type="parTrans" cxnId="{E5837AA4-9623-114A-BEAA-B492F3BDEAA1}">
      <dgm:prSet/>
      <dgm:spPr/>
      <dgm:t>
        <a:bodyPr/>
        <a:lstStyle/>
        <a:p>
          <a:endParaRPr lang="en-US"/>
        </a:p>
      </dgm:t>
    </dgm:pt>
    <dgm:pt modelId="{E737E574-04CB-164A-A811-A018896538E0}" type="sibTrans" cxnId="{E5837AA4-9623-114A-BEAA-B492F3BDEAA1}">
      <dgm:prSet/>
      <dgm:spPr/>
      <dgm:t>
        <a:bodyPr/>
        <a:lstStyle/>
        <a:p>
          <a:endParaRPr lang="en-US"/>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0BF76-DE8F-8145-A870-15CBCC5A8975}" type="datetimeFigureOut">
              <a:rPr lang="en-US" smtClean="0"/>
              <a:t>11/23/21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4B549-746B-EF4D-94D2-07229246E4FD}" type="slidenum">
              <a:rPr lang="en-US" smtClean="0"/>
              <a:t>‹#›</a:t>
            </a:fld>
            <a:endParaRPr lang="en-US"/>
          </a:p>
        </p:txBody>
      </p:sp>
    </p:spTree>
    <p:extLst>
      <p:ext uri="{BB962C8B-B14F-4D97-AF65-F5344CB8AC3E}">
        <p14:creationId xmlns:p14="http://schemas.microsoft.com/office/powerpoint/2010/main" val="812035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ph.unc.edu/files/2015/07/nciph_ERIC4.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ph.unc.edu/files/2015/07/nciph_ERIC4.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Last week we discussed the design and conduct of cohort studies. This week, we will learn more about analyzing and interpreting data collected from cohort studies.</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from that information, we could begin to draw some conclusions from our study. For example, we could note that 4 out of the 12 agricultural workers in our study work with a grain auger. If we sampled our cohort in a way that we would expect to produce an unbiased sample with respect grain auger </a:t>
            </a:r>
            <a:r>
              <a:rPr lang="en-US"/>
              <a:t>use in </a:t>
            </a:r>
            <a:r>
              <a:rPr lang="en-US" dirty="0"/>
              <a:t>our target population, then we could reasonably estimate that approximately 4 out of 12, or 33%, of all agricultural workers in the United States are exposed to working with a grain auger. Of course, given the very small sample size, we would still pretty concerned about the bias in this estimate resulting from random error.</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1464599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from that information, we could begin to draw some conclusions from our study. </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74239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keep things relatively simple, let’s say that we only enrolled 12 workers in our cohort and we collected data about from them about unintentional injuries from them every month for one year. To further simplify things, let’s say that every person gave us complete and accurate information every month. Under those conditions, we could graphically depict our data like this.</a:t>
            </a:r>
          </a:p>
        </p:txBody>
      </p:sp>
      <p:sp>
        <p:nvSpPr>
          <p:cNvPr id="4" name="Slide Number Placeholder 3"/>
          <p:cNvSpPr>
            <a:spLocks noGrp="1"/>
          </p:cNvSpPr>
          <p:nvPr>
            <p:ph type="sldNum" sz="quarter" idx="5"/>
          </p:nvPr>
        </p:nvSpPr>
        <p:spPr/>
        <p:txBody>
          <a:bodyPr/>
          <a:lstStyle/>
          <a:p>
            <a:fld id="{6634B549-746B-EF4D-94D2-07229246E4FD}" type="slidenum">
              <a:rPr lang="en-US" smtClean="0"/>
              <a:t>12</a:t>
            </a:fld>
            <a:endParaRPr lang="en-US"/>
          </a:p>
        </p:txBody>
      </p:sp>
    </p:spTree>
    <p:extLst>
      <p:ext uri="{BB962C8B-B14F-4D97-AF65-F5344CB8AC3E}">
        <p14:creationId xmlns:p14="http://schemas.microsoft.com/office/powerpoint/2010/main" val="205724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6F2FCB5-8267-4FF5-BACB-EDB73D9E903F}" type="slidenum">
              <a:rPr lang="en-US" smtClean="0"/>
              <a:pPr/>
              <a:t>13</a:t>
            </a:fld>
            <a:endParaRPr 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xfrm>
            <a:off x="914400" y="4343400"/>
            <a:ext cx="5029200" cy="4114800"/>
          </a:xfrm>
          <a:noFill/>
          <a:ln/>
        </p:spPr>
        <p:txBody>
          <a:bodyPr>
            <a:normAutofit fontScale="62500" lnSpcReduction="20000"/>
          </a:bodyPr>
          <a:lstStyle/>
          <a:p>
            <a:r>
              <a:rPr lang="en-US" sz="3200" dirty="0"/>
              <a:t>Let’s switch the gears a little bit and talk about cohort</a:t>
            </a:r>
            <a:r>
              <a:rPr lang="en-US" sz="3200" baseline="0" dirty="0"/>
              <a:t> data analysis. You already seen this slide from Module 2.  </a:t>
            </a:r>
            <a:r>
              <a:rPr lang="en-US" sz="3200" dirty="0"/>
              <a:t>This</a:t>
            </a:r>
            <a:r>
              <a:rPr lang="en-US" sz="3200" baseline="0" dirty="0"/>
              <a:t> conventional 2 x 2 table illustrates the cohort study design. In the simplest cohort study design, two groups (exposed and unexposed) are recruited and compared for the presence of disease outcomes. Again, in many large cohort studies, study begins with a total sample of N (selection of cohort). Once we obtain the exposure status, study participants will be placed into exposed group (marginal, noted as a + b) and unexposed group (marginal, noted as c + d). Then we follow these members to ascertain outcomes of interest with multiple visits sometimes. </a:t>
            </a:r>
            <a:endParaRPr lang="en-US" dirty="0"/>
          </a:p>
        </p:txBody>
      </p:sp>
    </p:spTree>
    <p:extLst>
      <p:ext uri="{BB962C8B-B14F-4D97-AF65-F5344CB8AC3E}">
        <p14:creationId xmlns:p14="http://schemas.microsoft.com/office/powerpoint/2010/main" val="623429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t>Incidence represents </a:t>
            </a:r>
            <a:r>
              <a:rPr lang="en-US" altLang="en-US" i="1" dirty="0"/>
              <a:t>new </a:t>
            </a:r>
            <a:r>
              <a:rPr lang="en-US" altLang="en-US" i="0" dirty="0"/>
              <a:t>cases</a:t>
            </a:r>
            <a:r>
              <a:rPr lang="en-US" altLang="en-US" i="0" baseline="0" dirty="0"/>
              <a:t> of disease that develop over time.  In doing so, it describes the rate of development of disease in a population.  Incidence can be especially helpful in investigations specific to the etiology of a disease.  What </a:t>
            </a:r>
            <a:r>
              <a:rPr lang="en-US" altLang="en-US" i="1" baseline="0" dirty="0"/>
              <a:t>causes </a:t>
            </a:r>
            <a:r>
              <a:rPr lang="en-US" altLang="en-US" i="0" baseline="0" dirty="0"/>
              <a:t>the onset and/or progression in disease or other health-related outcome?  Incidence is the measure of disease occurrence that is particularly well-suited to answering this question.  Again, you should be very familiar with the formulae for calculating incidence.  </a:t>
            </a: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Incidence has been traditionally used to indicate a proportion of newly developed (incident) cases of a disease; however, this measure can be used to characterize the frequency of any new health- or disease-related event. There are two types of measures of incidence defined by the type of denominator: (1) incidence based on </a:t>
            </a:r>
            <a:r>
              <a:rPr lang="en-US" sz="1200" i="1" u="sng" kern="1200" dirty="0">
                <a:solidFill>
                  <a:schemeClr val="tx1"/>
                </a:solidFill>
                <a:effectLst/>
                <a:latin typeface="+mn-lt"/>
                <a:ea typeface="+mn-ea"/>
                <a:cs typeface="+mn-cs"/>
              </a:rPr>
              <a:t>persons at risk </a:t>
            </a:r>
            <a:r>
              <a:rPr lang="en-US" sz="1200" kern="1200" dirty="0">
                <a:solidFill>
                  <a:schemeClr val="tx1"/>
                </a:solidFill>
                <a:effectLst/>
                <a:latin typeface="+mn-lt"/>
                <a:ea typeface="+mn-ea"/>
                <a:cs typeface="+mn-cs"/>
              </a:rPr>
              <a:t>and (2) incidence based on </a:t>
            </a:r>
            <a:r>
              <a:rPr lang="en-US" sz="1200" i="1" u="sng" kern="1200" dirty="0">
                <a:solidFill>
                  <a:schemeClr val="tx1"/>
                </a:solidFill>
                <a:effectLst/>
                <a:latin typeface="+mn-lt"/>
                <a:ea typeface="+mn-ea"/>
                <a:cs typeface="+mn-cs"/>
              </a:rPr>
              <a:t>person-time unit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risk. </a:t>
            </a:r>
          </a:p>
          <a:p>
            <a:pPr eaLnBrk="1" hangingPunct="1">
              <a:spcBef>
                <a:spcPct val="0"/>
              </a:spcBef>
            </a:pPr>
            <a:endParaRPr lang="en-US" altLang="en-US" i="0" u="sng" baseline="0" dirty="0"/>
          </a:p>
          <a:p>
            <a:pPr eaLnBrk="1" hangingPunct="1">
              <a:spcBef>
                <a:spcPct val="0"/>
              </a:spcBef>
            </a:pPr>
            <a:r>
              <a:rPr lang="en-US" altLang="en-US" i="0" u="sng" baseline="0" dirty="0"/>
              <a:t>Cumulative incidence</a:t>
            </a:r>
            <a:r>
              <a:rPr lang="en-US" altLang="en-US" i="0" u="none" baseline="0" dirty="0"/>
              <a:t> directly measures the </a:t>
            </a:r>
            <a:r>
              <a:rPr lang="en-US" altLang="en-US" i="1" u="sng" baseline="0" dirty="0"/>
              <a:t>risk</a:t>
            </a:r>
            <a:r>
              <a:rPr lang="en-US" altLang="en-US" i="0" u="none" baseline="0" dirty="0"/>
              <a:t> of developing the disease – while </a:t>
            </a:r>
            <a:r>
              <a:rPr lang="en-US" altLang="en-US" i="0" u="sng" baseline="0" dirty="0"/>
              <a:t>incidence density</a:t>
            </a:r>
            <a:r>
              <a:rPr lang="en-US" altLang="en-US" i="0" u="none" baseline="0" dirty="0"/>
              <a:t> considers the </a:t>
            </a:r>
            <a:r>
              <a:rPr lang="en-US" altLang="en-US" i="1" u="sng" baseline="0" dirty="0"/>
              <a:t>rate</a:t>
            </a:r>
            <a:r>
              <a:rPr lang="en-US" altLang="en-US" i="0" u="none" baseline="0" dirty="0"/>
              <a:t>, or velocity, at which disease occurs.  The numerator is the same for both calculations, while the denominator differs. We saved our conversation on </a:t>
            </a:r>
            <a:r>
              <a:rPr lang="en-US" altLang="en-US" b="1" i="0" u="none" baseline="0" dirty="0"/>
              <a:t>incidence density</a:t>
            </a:r>
            <a:r>
              <a:rPr lang="en-US" altLang="en-US" b="0" i="0" u="none" baseline="0" dirty="0"/>
              <a:t> for cohort studies.</a:t>
            </a: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eaLnBrk="1" hangingPunct="1">
              <a:spcBef>
                <a:spcPct val="0"/>
              </a:spcBef>
            </a:pPr>
            <a:endParaRPr lang="en-US" alt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14</a:t>
            </a:fld>
            <a:endParaRPr lang="en-US" dirty="0"/>
          </a:p>
        </p:txBody>
      </p:sp>
    </p:spTree>
    <p:extLst>
      <p:ext uri="{BB962C8B-B14F-4D97-AF65-F5344CB8AC3E}">
        <p14:creationId xmlns:p14="http://schemas.microsoft.com/office/powerpoint/2010/main" val="1405421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Cumulative incidence is the basis for the statistical techniques  known as survival analysis. If follow-up is complete on every individual in the cohort, in other words</a:t>
            </a:r>
            <a:r>
              <a:rPr lang="en-US" sz="1200" kern="1200" baseline="0" dirty="0">
                <a:solidFill>
                  <a:schemeClr val="tx1"/>
                </a:solidFill>
                <a:effectLst/>
                <a:latin typeface="+mn-lt"/>
                <a:ea typeface="+mn-ea"/>
                <a:cs typeface="+mn-cs"/>
              </a:rPr>
              <a:t> “no loss of follow up”</a:t>
            </a:r>
            <a:r>
              <a:rPr lang="en-US" sz="1200" kern="1200" dirty="0">
                <a:solidFill>
                  <a:schemeClr val="tx1"/>
                </a:solidFill>
                <a:effectLst/>
                <a:latin typeface="+mn-lt"/>
                <a:ea typeface="+mn-ea"/>
                <a:cs typeface="+mn-cs"/>
              </a:rPr>
              <a:t> the estimation of the cumulative incidence is simply the number of events occurring during the follow-up time divided by the initial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Oppositely,</a:t>
            </a:r>
            <a:r>
              <a:rPr lang="en-US" sz="1200" kern="1200" baseline="0" dirty="0">
                <a:solidFill>
                  <a:schemeClr val="tx1"/>
                </a:solidFill>
                <a:effectLst/>
                <a:latin typeface="+mn-lt"/>
                <a:ea typeface="+mn-ea"/>
                <a:cs typeface="+mn-cs"/>
              </a:rPr>
              <a:t> in real situation, </a:t>
            </a:r>
            <a:r>
              <a:rPr lang="en-US" sz="1200" kern="1200" dirty="0">
                <a:solidFill>
                  <a:schemeClr val="tx1"/>
                </a:solidFill>
                <a:effectLst/>
                <a:latin typeface="+mn-lt"/>
                <a:ea typeface="+mn-ea"/>
                <a:cs typeface="+mn-cs"/>
              </a:rPr>
              <a:t>there are individuals lost to follow-up, those dying from causes other than the outcome of interest, and those whose follow-up is shorter because they are recruited later in the accrual period for the study. All these losses to follow-up are called censored observations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Life</a:t>
            </a:r>
            <a:r>
              <a:rPr lang="en-US" baseline="0" dirty="0"/>
              <a:t> table and Kaplan-Meier method is usually used to estimate cumulative incidence (it complement, cumulative survival or survival function)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15</a:t>
            </a:fld>
            <a:endParaRPr lang="en-US" dirty="0"/>
          </a:p>
        </p:txBody>
      </p:sp>
    </p:spTree>
    <p:extLst>
      <p:ext uri="{BB962C8B-B14F-4D97-AF65-F5344CB8AC3E}">
        <p14:creationId xmlns:p14="http://schemas.microsoft.com/office/powerpoint/2010/main" val="613641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calculate incidence rate/density, we will need two main components: 1) number of new cases and 2) actual person time at risk. Person-time at risk is an estimate of the actual time at risk according to “ERIC notebook (see reference)” In other words, a subject is eligible to contribute person-time to the study only when that individual does not have the health outcome of interest or is still at risk of developing the health outcome.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Modern</a:t>
            </a:r>
            <a:r>
              <a:rPr lang="en-US" baseline="0" dirty="0"/>
              <a:t> Epidemiology, </a:t>
            </a:r>
            <a:r>
              <a:rPr lang="en-US" dirty="0"/>
              <a:t>“Time</a:t>
            </a:r>
            <a:r>
              <a:rPr lang="en-US" baseline="0" dirty="0"/>
              <a:t> at risk” is the time that an individual contributes to the denominator of the incidence rates in a cohort study. We will need to distinguish that ‘time exposed or time during which exposure occurs‘ is different from ‘time at risk. In occupational cohort studies of exposure to certain levels of noise and CVD, for example, time of employment means the time (duration) exposed to the exposure whereas ‘’time at risk for exposure effect” generally comes after the accumulation of occupational noise exposure like shown in the figure. Time at risk for exposure effects can occur even if the workers quit their job. So the person time (time at risk) is linked to assumptions about induction time. In previous module, we discussed the induction time. </a:t>
            </a:r>
          </a:p>
          <a:p>
            <a:endParaRPr lang="en-US" baseline="0" dirty="0"/>
          </a:p>
          <a:p>
            <a:r>
              <a:rPr lang="en-US" baseline="0" dirty="0"/>
              <a:t>Reference: </a:t>
            </a:r>
            <a:r>
              <a:rPr lang="en-US" dirty="0">
                <a:hlinkClick r:id="rId3"/>
              </a:rPr>
              <a:t>https://sph.unc.edu/files/2015/07/nciph_ERIC4.pdf</a:t>
            </a:r>
            <a:endParaRPr lang="en-US" baseline="0" dirty="0"/>
          </a:p>
        </p:txBody>
      </p:sp>
      <p:sp>
        <p:nvSpPr>
          <p:cNvPr id="4" name="Slide Number Placeholder 3"/>
          <p:cNvSpPr>
            <a:spLocks noGrp="1"/>
          </p:cNvSpPr>
          <p:nvPr>
            <p:ph type="sldNum" sz="quarter" idx="10"/>
          </p:nvPr>
        </p:nvSpPr>
        <p:spPr/>
        <p:txBody>
          <a:bodyPr/>
          <a:lstStyle/>
          <a:p>
            <a:fld id="{B044C475-650E-47AA-AD4F-8DFF2BCF6833}" type="slidenum">
              <a:rPr lang="en-US" smtClean="0"/>
              <a:t>16</a:t>
            </a:fld>
            <a:endParaRPr lang="en-US" dirty="0"/>
          </a:p>
        </p:txBody>
      </p:sp>
    </p:spTree>
    <p:extLst>
      <p:ext uri="{BB962C8B-B14F-4D97-AF65-F5344CB8AC3E}">
        <p14:creationId xmlns:p14="http://schemas.microsoft.com/office/powerpoint/2010/main" val="440624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aseline="0" dirty="0"/>
              <a:t>focus on how to calculate person-time using a simple example. This example is a practice question from UNC ERIC notebook. </a:t>
            </a:r>
          </a:p>
          <a:p>
            <a:r>
              <a:rPr lang="en-US" baseline="0" dirty="0"/>
              <a:t>Based on this calculation, incidence rate for asthma for some exposure is 4.3 per 1,000 person months.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Reference: </a:t>
            </a:r>
            <a:r>
              <a:rPr lang="en-US" dirty="0">
                <a:hlinkClick r:id="rId3"/>
              </a:rPr>
              <a:t>https://sph.unc.edu/files/2015/07/nciph_ERIC4.pdf</a:t>
            </a:r>
            <a:endParaRPr lang="en-US" baseline="0" dirty="0"/>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17</a:t>
            </a:fld>
            <a:endParaRPr lang="en-US" dirty="0"/>
          </a:p>
        </p:txBody>
      </p:sp>
    </p:spTree>
    <p:extLst>
      <p:ext uri="{BB962C8B-B14F-4D97-AF65-F5344CB8AC3E}">
        <p14:creationId xmlns:p14="http://schemas.microsoft.com/office/powerpoint/2010/main" val="1194042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u="none" dirty="0"/>
              <a:t>Recall this slide? We used this hypothetical example in Module 2</a:t>
            </a:r>
            <a:r>
              <a:rPr lang="en-US" b="1" u="sng"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example is provided</a:t>
            </a:r>
            <a:r>
              <a:rPr lang="en-US" baseline="0" dirty="0"/>
              <a:t> in our S &amp; N textbook.  Data are from a hypothetical cohort of 10 people who are followed over time (up to 24 months or two years), from January 2015 through January 2017.  In Module 2, we calculated the cumulative incidence. </a:t>
            </a:r>
          </a:p>
          <a:p>
            <a:r>
              <a:rPr lang="en-US" dirty="0"/>
              <a:t>Let’s use this example to first calculate</a:t>
            </a:r>
            <a:r>
              <a:rPr lang="en-US" baseline="0" dirty="0"/>
              <a:t> the person time at risk. </a:t>
            </a:r>
            <a:endParaRPr lang="en-US" dirty="0"/>
          </a:p>
        </p:txBody>
      </p:sp>
      <p:sp>
        <p:nvSpPr>
          <p:cNvPr id="4" name="Slide Number Placeholder 3"/>
          <p:cNvSpPr>
            <a:spLocks noGrp="1"/>
          </p:cNvSpPr>
          <p:nvPr>
            <p:ph type="sldNum" sz="quarter" idx="10"/>
          </p:nvPr>
        </p:nvSpPr>
        <p:spPr/>
        <p:txBody>
          <a:bodyPr/>
          <a:lstStyle/>
          <a:p>
            <a:fld id="{8A19D934-F39A-4F51-90D5-3D1B36AEE9EB}" type="slidenum">
              <a:rPr lang="en-US" smtClean="0"/>
              <a:pPr/>
              <a:t>18</a:t>
            </a:fld>
            <a:endParaRPr lang="en-US" dirty="0"/>
          </a:p>
        </p:txBody>
      </p:sp>
    </p:spTree>
    <p:extLst>
      <p:ext uri="{BB962C8B-B14F-4D97-AF65-F5344CB8AC3E}">
        <p14:creationId xmlns:p14="http://schemas.microsoft.com/office/powerpoint/2010/main" val="4166220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For our example, the person time or person years for the denominator is calculated as 9.583 years.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19</a:t>
            </a:fld>
            <a:endParaRPr lang="en-US" dirty="0"/>
          </a:p>
        </p:txBody>
      </p:sp>
    </p:spTree>
    <p:extLst>
      <p:ext uri="{BB962C8B-B14F-4D97-AF65-F5344CB8AC3E}">
        <p14:creationId xmlns:p14="http://schemas.microsoft.com/office/powerpoint/2010/main" val="363200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 in the basic prospective cohort study design, there is some source population out in the world. In that source population, some person or force other than us is choosing whether people are exposed to something we are interested in or not. </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a:t>
            </a:fld>
            <a:endParaRPr lang="en-US"/>
          </a:p>
        </p:txBody>
      </p:sp>
    </p:spTree>
    <p:extLst>
      <p:ext uri="{BB962C8B-B14F-4D97-AF65-F5344CB8AC3E}">
        <p14:creationId xmlns:p14="http://schemas.microsoft.com/office/powerpoint/2010/main" val="1708480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we re-</a:t>
            </a:r>
            <a:r>
              <a:rPr lang="en-US" dirty="0"/>
              <a:t>use our example</a:t>
            </a:r>
            <a:r>
              <a:rPr lang="en-US" baseline="0" dirty="0"/>
              <a:t> to calculate person time, we can follow two steps to calculate total person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have 6 events. If you recall, incidence density or rate is based on number of events divided by person time or person at risk.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So, it</a:t>
            </a:r>
            <a:r>
              <a:rPr lang="en-US" sz="1200" baseline="0" dirty="0">
                <a:solidFill>
                  <a:srgbClr val="000000"/>
                </a:solidFill>
              </a:rPr>
              <a:t> is possible for us to </a:t>
            </a:r>
            <a:r>
              <a:rPr lang="en-US" sz="1200" dirty="0">
                <a:solidFill>
                  <a:srgbClr val="000000"/>
                </a:solidFill>
              </a:rPr>
              <a:t>calculate the incidence rates per person-years for</a:t>
            </a:r>
            <a:r>
              <a:rPr lang="en-US" sz="1200" baseline="0" dirty="0">
                <a:solidFill>
                  <a:srgbClr val="000000"/>
                </a:solidFill>
              </a:rPr>
              <a:t> overall period i.e., 2 years in this example, or to calculate</a:t>
            </a:r>
            <a:r>
              <a:rPr lang="en-US" sz="1200" dirty="0">
                <a:solidFill>
                  <a:srgbClr val="000000"/>
                </a:solidFill>
              </a:rPr>
              <a:t> separately for shorter periods during the follow-up,</a:t>
            </a:r>
            <a:r>
              <a:rPr lang="en-US" sz="1200" baseline="0" dirty="0">
                <a:solidFill>
                  <a:srgbClr val="000000"/>
                </a:solidFill>
              </a:rPr>
              <a:t> such as year 1 and year 2.  More detailed information how to calculate person time on next slide. </a:t>
            </a:r>
            <a:endParaRPr lang="en-US" dirty="0"/>
          </a:p>
        </p:txBody>
      </p:sp>
      <p:sp>
        <p:nvSpPr>
          <p:cNvPr id="4" name="Slide Number Placeholder 3"/>
          <p:cNvSpPr>
            <a:spLocks noGrp="1"/>
          </p:cNvSpPr>
          <p:nvPr>
            <p:ph type="sldNum" sz="quarter" idx="10"/>
          </p:nvPr>
        </p:nvSpPr>
        <p:spPr/>
        <p:txBody>
          <a:bodyPr/>
          <a:lstStyle/>
          <a:p>
            <a:fld id="{8A19D934-F39A-4F51-90D5-3D1B36AEE9EB}" type="slidenum">
              <a:rPr lang="en-US" smtClean="0"/>
              <a:pPr/>
              <a:t>20</a:t>
            </a:fld>
            <a:endParaRPr lang="en-US" dirty="0"/>
          </a:p>
        </p:txBody>
      </p:sp>
    </p:spTree>
    <p:extLst>
      <p:ext uri="{BB962C8B-B14F-4D97-AF65-F5344CB8AC3E}">
        <p14:creationId xmlns:p14="http://schemas.microsoft.com/office/powerpoint/2010/main" val="924652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couple of notes on</a:t>
            </a:r>
            <a:r>
              <a:rPr lang="en-US" baseline="0" dirty="0"/>
              <a:t> incidence rate (or density) based on person-times. </a:t>
            </a:r>
            <a:r>
              <a:rPr lang="en-US" sz="1200" kern="1200" dirty="0">
                <a:solidFill>
                  <a:schemeClr val="tx1"/>
                </a:solidFill>
                <a:effectLst/>
                <a:latin typeface="+mn-lt"/>
                <a:ea typeface="+mn-ea"/>
                <a:cs typeface="+mn-cs"/>
              </a:rPr>
              <a:t>Incidence rates are </a:t>
            </a:r>
            <a:r>
              <a:rPr lang="en-US" sz="1200" u="sng" kern="1200" dirty="0">
                <a:solidFill>
                  <a:schemeClr val="tx1"/>
                </a:solidFill>
                <a:effectLst/>
                <a:latin typeface="+mn-lt"/>
                <a:ea typeface="+mn-ea"/>
                <a:cs typeface="+mn-cs"/>
              </a:rPr>
              <a:t>not proportions</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They are obtained by dividing the number of events by the amount of time-at-risk (pooling all study participants) and are measured in units of time</a:t>
            </a:r>
            <a:r>
              <a:rPr lang="en-US" sz="1200" kern="1200" baseline="30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As a result, a rate can range from 0 to infinity, depending on the unit of time being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time unit used depends</a:t>
            </a:r>
            <a:r>
              <a:rPr lang="en-US" sz="1200" kern="1200" baseline="0" dirty="0">
                <a:solidFill>
                  <a:schemeClr val="tx1"/>
                </a:solidFill>
                <a:effectLst/>
                <a:latin typeface="+mn-lt"/>
                <a:ea typeface="+mn-ea"/>
                <a:cs typeface="+mn-cs"/>
              </a:rPr>
              <a:t> on </a:t>
            </a:r>
            <a:r>
              <a:rPr lang="en-US" sz="1200" kern="1200" dirty="0">
                <a:solidFill>
                  <a:schemeClr val="tx1"/>
                </a:solidFill>
                <a:effectLst/>
                <a:latin typeface="+mn-lt"/>
                <a:ea typeface="+mn-ea"/>
                <a:cs typeface="+mn-cs"/>
              </a:rPr>
              <a:t>investigators and is usually selected on the basis of the frequency of the event under study. The main reason that many epidemiologic studies use person-years as the unit of analysis is because it is a convenient way to express rare events. When one is studying relatively frequent health or disease events, it may be more convenient to use some other unit of time</a:t>
            </a:r>
            <a:r>
              <a:rPr lang="en-US" sz="1200" kern="1200" baseline="0" dirty="0">
                <a:solidFill>
                  <a:schemeClr val="tx1"/>
                </a:solidFill>
                <a:effectLst/>
                <a:latin typeface="+mn-lt"/>
                <a:ea typeface="+mn-ea"/>
                <a:cs typeface="+mn-cs"/>
              </a:rPr>
              <a:t> like person-weeks for influenza epidemic to calculate incident cases of influenza.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A19D934-F39A-4F51-90D5-3D1B36AEE9EB}" type="slidenum">
              <a:rPr lang="en-US" smtClean="0"/>
              <a:pPr/>
              <a:t>21</a:t>
            </a:fld>
            <a:endParaRPr lang="en-US" dirty="0"/>
          </a:p>
        </p:txBody>
      </p:sp>
    </p:spTree>
    <p:extLst>
      <p:ext uri="{BB962C8B-B14F-4D97-AF65-F5344CB8AC3E}">
        <p14:creationId xmlns:p14="http://schemas.microsoft.com/office/powerpoint/2010/main" val="4078793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6F2FCB5-8267-4FF5-BACB-EDB73D9E903F}" type="slidenum">
              <a:rPr lang="en-US" smtClean="0"/>
              <a:pPr/>
              <a:t>22</a:t>
            </a:fld>
            <a:endParaRPr 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xfrm>
            <a:off x="914400" y="4343400"/>
            <a:ext cx="5029200" cy="4114800"/>
          </a:xfrm>
          <a:noFill/>
          <a:ln/>
        </p:spPr>
        <p:txBody>
          <a:bodyPr>
            <a:normAutofit fontScale="70000" lnSpcReduction="20000"/>
          </a:bodyPr>
          <a:lstStyle/>
          <a:p>
            <a:pPr eaLnBrk="1" hangingPunct="1"/>
            <a:r>
              <a:rPr lang="en-US" sz="3200" baseline="0" dirty="0"/>
              <a:t>Let’s tailor this conventional 2 x 2 table to include appropriate information to measures the effect of an exposure in cohort studies. </a:t>
            </a:r>
          </a:p>
          <a:p>
            <a:pPr eaLnBrk="1" hangingPunct="1"/>
            <a:r>
              <a:rPr lang="en-US" sz="3200" dirty="0"/>
              <a:t>If a</a:t>
            </a:r>
            <a:r>
              <a:rPr lang="en-US" sz="3200" baseline="0" dirty="0"/>
              <a:t> cohort </a:t>
            </a:r>
            <a:r>
              <a:rPr lang="en-US" sz="3200" i="1" baseline="0" dirty="0"/>
              <a:t>study</a:t>
            </a:r>
            <a:r>
              <a:rPr lang="en-US" sz="3200" baseline="0" dirty="0"/>
              <a:t> followed all subjects for a fixed period of time and there were no other important competing risk factors and no confounding, we could display the captured data as shown in Table a. </a:t>
            </a:r>
          </a:p>
          <a:p>
            <a:pPr eaLnBrk="1" hangingPunct="1"/>
            <a:r>
              <a:rPr lang="en-US" sz="3200" baseline="0" dirty="0"/>
              <a:t>For a cohort study that allow for different follow-up periods for each subject, we could measures incidence rates  and the data can be displayed as shown in Table b. </a:t>
            </a:r>
            <a:endParaRPr lang="en-US" dirty="0"/>
          </a:p>
        </p:txBody>
      </p:sp>
    </p:spTree>
    <p:extLst>
      <p:ext uri="{BB962C8B-B14F-4D97-AF65-F5344CB8AC3E}">
        <p14:creationId xmlns:p14="http://schemas.microsoft.com/office/powerpoint/2010/main" val="204130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Frequently, a term </a:t>
            </a:r>
            <a:r>
              <a:rPr lang="en-US" b="0" dirty="0"/>
              <a:t>"relative risk" </a:t>
            </a:r>
            <a:r>
              <a:rPr lang="en-US" dirty="0"/>
              <a:t>is used to encompass risk ratio and</a:t>
            </a:r>
            <a:r>
              <a:rPr lang="en-US" baseline="0" dirty="0"/>
              <a:t> rate ratio as well. </a:t>
            </a:r>
            <a:r>
              <a:rPr lang="en-US" dirty="0"/>
              <a:t>These relative measures give an indication of the "strength of association.“</a:t>
            </a:r>
            <a:r>
              <a:rPr lang="en-US" baseline="0" dirty="0"/>
              <a:t>  </a:t>
            </a:r>
            <a:r>
              <a:rPr lang="en-US" dirty="0"/>
              <a:t>Risk ratio is the ratio of the cumulative incidences in the exposed and unexposed groups. Rate ratio is the ratio of incidence rates or density in the exposed and unexposed groups. Please see the numerators and denominators in Table a</a:t>
            </a:r>
            <a:r>
              <a:rPr lang="en-US" baseline="0" dirty="0"/>
              <a:t> and Table b on slide 20.  For example, the incidence rate ratio can be calculated as follows: a ratio between cases (a) divided by people time at risk (PT</a:t>
            </a:r>
            <a:r>
              <a:rPr lang="en-US" baseline="-25000" dirty="0"/>
              <a:t>1</a:t>
            </a:r>
            <a:r>
              <a:rPr lang="en-US" baseline="0" dirty="0"/>
              <a:t>) in the exposed group  and  cases (c) divided by people time at risk (PT</a:t>
            </a:r>
            <a:r>
              <a:rPr lang="en-US" baseline="-25000" dirty="0"/>
              <a:t>0</a:t>
            </a:r>
            <a:r>
              <a:rPr lang="en-US" baseline="0" dirty="0"/>
              <a:t>) in the unexposed group. </a:t>
            </a:r>
          </a:p>
          <a:p>
            <a:endParaRPr lang="en-US" dirty="0"/>
          </a:p>
          <a:p>
            <a:pPr lvl="0"/>
            <a:r>
              <a:rPr lang="en-US" sz="1200" kern="1200" dirty="0">
                <a:solidFill>
                  <a:schemeClr val="tx1"/>
                </a:solidFill>
                <a:effectLst/>
                <a:latin typeface="+mn-lt"/>
                <a:ea typeface="+mn-ea"/>
                <a:cs typeface="+mn-cs"/>
              </a:rPr>
              <a:t>An alternative definition of an instantaneous incidence rate (density) is the hazard rate.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the context of a cohort study, the hazard rate is defined as each individual’s instantaneous probability of the event at precisely time t (or at a small interval</a:t>
            </a:r>
            <a:r>
              <a:rPr lang="en-US" sz="11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 </a:t>
            </a:r>
            <a:r>
              <a:rPr lang="en-US" sz="1200" kern="1200" dirty="0" err="1">
                <a:solidFill>
                  <a:schemeClr val="tx1"/>
                </a:solidFill>
                <a:effectLst/>
                <a:latin typeface="+mn-lt"/>
                <a:ea typeface="+mn-ea"/>
                <a:cs typeface="+mn-cs"/>
              </a:rPr>
              <a:t>t+Δt</a:t>
            </a:r>
            <a:r>
              <a:rPr lang="en-US" sz="1200" kern="1200" dirty="0">
                <a:solidFill>
                  <a:schemeClr val="tx1"/>
                </a:solidFill>
                <a:effectLst/>
                <a:latin typeface="+mn-lt"/>
                <a:ea typeface="+mn-ea"/>
                <a:cs typeface="+mn-cs"/>
              </a:rPr>
              <a:t>]), considering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fact that the </a:t>
            </a:r>
            <a:r>
              <a:rPr lang="en-US" sz="1200" u="sng" kern="1200" dirty="0">
                <a:solidFill>
                  <a:schemeClr val="tx1"/>
                </a:solidFill>
                <a:effectLst/>
                <a:latin typeface="+mn-lt"/>
                <a:ea typeface="+mn-ea"/>
                <a:cs typeface="+mn-cs"/>
              </a:rPr>
              <a:t>individual was at risk at </a:t>
            </a:r>
            <a:r>
              <a:rPr lang="en-US" sz="1200" kern="1200" dirty="0">
                <a:solidFill>
                  <a:schemeClr val="tx1"/>
                </a:solidFill>
                <a:effectLst/>
                <a:latin typeface="+mn-lt"/>
                <a:ea typeface="+mn-ea"/>
                <a:cs typeface="+mn-cs"/>
              </a:rPr>
              <a:t>time t. The hazard rate is defined for each particular point in time during the follow-up. Hazard ratio is the ratio of hazard rate</a:t>
            </a:r>
            <a:r>
              <a:rPr lang="en-US" sz="1200" kern="1200" baseline="0" dirty="0">
                <a:solidFill>
                  <a:schemeClr val="tx1"/>
                </a:solidFill>
                <a:effectLst/>
                <a:latin typeface="+mn-lt"/>
                <a:ea typeface="+mn-ea"/>
                <a:cs typeface="+mn-cs"/>
              </a:rPr>
              <a:t> and will be explained using survival analysis technique. We will review a little bit more of life table, survival curve and cox-proportional regression model in a different module slides. </a:t>
            </a:r>
          </a:p>
          <a:p>
            <a:pPr lvl="0"/>
            <a:endParaRPr lang="en-US" dirty="0"/>
          </a:p>
          <a:p>
            <a:r>
              <a:rPr lang="en-US" baseline="0" dirty="0"/>
              <a:t>Absolute risk difference or attributable risk in the exposed is often used to study the public health impact of the risk factor on outcome. </a:t>
            </a:r>
            <a:endParaRPr lang="en-US" dirty="0"/>
          </a:p>
        </p:txBody>
      </p:sp>
      <p:sp>
        <p:nvSpPr>
          <p:cNvPr id="4" name="Slide Number Placeholder 3"/>
          <p:cNvSpPr>
            <a:spLocks noGrp="1"/>
          </p:cNvSpPr>
          <p:nvPr>
            <p:ph type="sldNum" sz="quarter" idx="10"/>
          </p:nvPr>
        </p:nvSpPr>
        <p:spPr/>
        <p:txBody>
          <a:bodyPr/>
          <a:lstStyle/>
          <a:p>
            <a:fld id="{7E19B216-F75D-42A4-8EFD-2B2EBBC37C9D}" type="slidenum">
              <a:rPr lang="en-US" smtClean="0"/>
              <a:t>23</a:t>
            </a:fld>
            <a:endParaRPr lang="en-US" dirty="0"/>
          </a:p>
        </p:txBody>
      </p:sp>
    </p:spTree>
    <p:extLst>
      <p:ext uri="{BB962C8B-B14F-4D97-AF65-F5344CB8AC3E}">
        <p14:creationId xmlns:p14="http://schemas.microsoft.com/office/powerpoint/2010/main" val="4035418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equations in this slide, we can calculate the interval estimates of cumulative incidence risk ratio (CIR) or incidence rate ratio (IRR) as well.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24</a:t>
            </a:fld>
            <a:endParaRPr lang="en-US"/>
          </a:p>
        </p:txBody>
      </p:sp>
    </p:spTree>
    <p:extLst>
      <p:ext uri="{BB962C8B-B14F-4D97-AF65-F5344CB8AC3E}">
        <p14:creationId xmlns:p14="http://schemas.microsoft.com/office/powerpoint/2010/main" val="3420237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calculate</a:t>
            </a:r>
            <a:r>
              <a:rPr lang="en-US" baseline="0" dirty="0"/>
              <a:t> cumulative incidence using an</a:t>
            </a:r>
            <a:r>
              <a:rPr lang="en-US" dirty="0"/>
              <a:t> example</a:t>
            </a:r>
            <a:r>
              <a:rPr lang="en-US" baseline="0" dirty="0"/>
              <a:t>. Consider that the investigators are examining the relationship between second-hand smoking exposure due to spousal smoking and heart attack in postmenopausal women over the 20 year period of observation. Please calculate the cumulative incidence risk ratio and 95%CI of CIR</a:t>
            </a:r>
          </a:p>
          <a:p>
            <a:endParaRPr lang="en-US" baseline="0" dirty="0"/>
          </a:p>
        </p:txBody>
      </p:sp>
      <p:sp>
        <p:nvSpPr>
          <p:cNvPr id="4" name="Slide Number Placeholder 3"/>
          <p:cNvSpPr>
            <a:spLocks noGrp="1"/>
          </p:cNvSpPr>
          <p:nvPr>
            <p:ph type="sldNum" sz="quarter" idx="10"/>
          </p:nvPr>
        </p:nvSpPr>
        <p:spPr/>
        <p:txBody>
          <a:bodyPr/>
          <a:lstStyle/>
          <a:p>
            <a:fld id="{B044C475-650E-47AA-AD4F-8DFF2BCF6833}" type="slidenum">
              <a:rPr lang="en-US" smtClean="0"/>
              <a:t>25</a:t>
            </a:fld>
            <a:endParaRPr lang="en-US"/>
          </a:p>
        </p:txBody>
      </p:sp>
    </p:spTree>
    <p:extLst>
      <p:ext uri="{BB962C8B-B14F-4D97-AF65-F5344CB8AC3E}">
        <p14:creationId xmlns:p14="http://schemas.microsoft.com/office/powerpoint/2010/main" val="417935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Based on cumulative incidences for exposed and not exposed group to second hand smoking, the cumulative incidence ratio is about 1.533 suggesting that post-menopausal women who were exposed to spousal second hand smoking had 1.533 times the risk of having MI compared to post-menopausal women who were not exposed to second hand smoking over the 20 year period of observation. Based on this CIR, we are 95% confident that the true risk ratio falls between 1.167 and 2.013. Or the harmful effect of SHS ranges from a 17% higher risk to a 101% higher risk, measured in relative terms. </a:t>
            </a:r>
            <a:endParaRPr lang="en-US" dirty="0"/>
          </a:p>
          <a:p>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26</a:t>
            </a:fld>
            <a:endParaRPr lang="en-US"/>
          </a:p>
        </p:txBody>
      </p:sp>
    </p:spTree>
    <p:extLst>
      <p:ext uri="{BB962C8B-B14F-4D97-AF65-F5344CB8AC3E}">
        <p14:creationId xmlns:p14="http://schemas.microsoft.com/office/powerpoint/2010/main" val="2901244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the example from Nurses’ Health</a:t>
            </a:r>
            <a:r>
              <a:rPr lang="en-US" baseline="0" dirty="0"/>
              <a:t> Study (NHS) copied from Boston University course. </a:t>
            </a:r>
          </a:p>
          <a:p>
            <a:r>
              <a:rPr lang="en-US" baseline="0" dirty="0"/>
              <a:t>Consider that NHS investigators are examining the effects of hormone replacement therapy (HRT) on heart disease in post-menopausal women.  </a:t>
            </a:r>
          </a:p>
          <a:p>
            <a:r>
              <a:rPr lang="en-US" baseline="0" dirty="0"/>
              <a:t>Please try to calculate IR, IRR and 95%CI for IRR.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27</a:t>
            </a:fld>
            <a:endParaRPr lang="en-US"/>
          </a:p>
        </p:txBody>
      </p:sp>
    </p:spTree>
    <p:extLst>
      <p:ext uri="{BB962C8B-B14F-4D97-AF65-F5344CB8AC3E}">
        <p14:creationId xmlns:p14="http://schemas.microsoft.com/office/powerpoint/2010/main" val="30326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Based on incidence rates for exposed and not exposed group to HRT, the incidence rate ratio is about 0.474 suggesting that post-menopausal women who used HRT had 0.47 times the rate (or risk) of coronary artery disease compared to post-menopausal women who did not use HRT. Based on this rate ratio, we are 95% confident that the true rate ratio falls between 0.306 and 0.735.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28</a:t>
            </a:fld>
            <a:endParaRPr lang="en-US"/>
          </a:p>
        </p:txBody>
      </p:sp>
    </p:spTree>
    <p:extLst>
      <p:ext uri="{BB962C8B-B14F-4D97-AF65-F5344CB8AC3E}">
        <p14:creationId xmlns:p14="http://schemas.microsoft.com/office/powerpoint/2010/main" val="1278699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already learned</a:t>
            </a:r>
            <a:r>
              <a:rPr lang="en-US" baseline="0" dirty="0"/>
              <a:t> from Module 2, t</a:t>
            </a:r>
            <a:r>
              <a:rPr lang="en-US" dirty="0"/>
              <a:t>he risk</a:t>
            </a:r>
            <a:r>
              <a:rPr lang="en-US" baseline="0" dirty="0"/>
              <a:t> difference or absolute difference is to concentrate </a:t>
            </a:r>
            <a:r>
              <a:rPr lang="en-US" dirty="0"/>
              <a:t>on the number of cases that could potentially be prevented by eliminating the risk factor.</a:t>
            </a:r>
            <a:r>
              <a:rPr lang="en-US" baseline="0" dirty="0"/>
              <a:t> This means that we assume that the relationships between a risk factor (or exposure) and outcome to be causal. However, the significant associations between risk factors and outcomes may not be always causal relationships. Thus, we will need to be cautious when we interpret the risk or rate difference. While the risk difference is calculated by using cumulative incidence, t</a:t>
            </a:r>
            <a:r>
              <a:rPr lang="en-US" dirty="0"/>
              <a:t>he rate difference is calculated by subtracting the incidence rate in the unexposed group (or least exposed group) from the incidence rate in the group with the exposure. </a:t>
            </a:r>
            <a:endParaRPr lang="en-US" baseline="0" dirty="0"/>
          </a:p>
        </p:txBody>
      </p:sp>
      <p:sp>
        <p:nvSpPr>
          <p:cNvPr id="4" name="Slide Number Placeholder 3"/>
          <p:cNvSpPr>
            <a:spLocks noGrp="1"/>
          </p:cNvSpPr>
          <p:nvPr>
            <p:ph type="sldNum" sz="quarter" idx="10"/>
          </p:nvPr>
        </p:nvSpPr>
        <p:spPr/>
        <p:txBody>
          <a:bodyPr/>
          <a:lstStyle/>
          <a:p>
            <a:fld id="{EEA97748-00E6-49CE-9E34-CCD48B12F90D}" type="slidenum">
              <a:rPr lang="en-US" smtClean="0"/>
              <a:t>29</a:t>
            </a:fld>
            <a:endParaRPr lang="en-US" dirty="0"/>
          </a:p>
        </p:txBody>
      </p:sp>
    </p:spTree>
    <p:extLst>
      <p:ext uri="{BB962C8B-B14F-4D97-AF65-F5344CB8AC3E}">
        <p14:creationId xmlns:p14="http://schemas.microsoft.com/office/powerpoint/2010/main" val="380152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 the epidemiologists – come along and measure how much exposure each person in the cohort had. For this example, there are only two possible levels of exposure: Exposed and unexposed. The orange dots are exposed people and the blue dots are unexposed people.</a:t>
            </a:r>
          </a:p>
          <a:p>
            <a:endParaRPr lang="en-US" dirty="0"/>
          </a:p>
          <a:p>
            <a:r>
              <a:rPr lang="en-US" dirty="0"/>
              <a:t>Now, our goal is to follow these people over some period of time and figure out if exposed people are more likely to get the outcome or if unexposed people are more likely to get the outcome. That being the case, it wouldn’t make much sense to include people in our cohort who already have the outcome, right? Therefore, each member of our cohort should be free of the outcome of interest at the beginning of follow-up. </a:t>
            </a:r>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2441766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equations in this slide, we can calculate the interval estimates of (cumulative incidence) risk difference or (incidence rate) rate difference between exposed and unexposed group for the outcome.  Please note that the confidence interval calculations for risk difference and rate difference do </a:t>
            </a:r>
            <a:r>
              <a:rPr lang="en-US" u="sng" baseline="0" dirty="0"/>
              <a:t>not require exponentiation </a:t>
            </a:r>
            <a:r>
              <a:rPr lang="en-US" baseline="0" dirty="0"/>
              <a:t>of lower and upper values. </a:t>
            </a:r>
          </a:p>
          <a:p>
            <a:endParaRPr lang="en-US" dirty="0"/>
          </a:p>
          <a:p>
            <a:r>
              <a:rPr lang="en-US" dirty="0"/>
              <a:t>Reference;</a:t>
            </a:r>
            <a:r>
              <a:rPr lang="en-US" baseline="0" dirty="0"/>
              <a:t> Rothman KJ. Epidemiology: An introduction 2</a:t>
            </a:r>
            <a:r>
              <a:rPr lang="en-US" baseline="30000" dirty="0"/>
              <a:t>nd</a:t>
            </a:r>
            <a:r>
              <a:rPr lang="en-US" baseline="0" dirty="0"/>
              <a:t> edition, pp 164-170</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30</a:t>
            </a:fld>
            <a:endParaRPr lang="en-US"/>
          </a:p>
        </p:txBody>
      </p:sp>
    </p:spTree>
    <p:extLst>
      <p:ext uri="{BB962C8B-B14F-4D97-AF65-F5344CB8AC3E}">
        <p14:creationId xmlns:p14="http://schemas.microsoft.com/office/powerpoint/2010/main" val="1532690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our previous two</a:t>
            </a:r>
            <a:r>
              <a:rPr lang="en-US" baseline="0" dirty="0"/>
              <a:t> examples to calculate risk difference and rate difference here.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31</a:t>
            </a:fld>
            <a:endParaRPr lang="en-US"/>
          </a:p>
        </p:txBody>
      </p:sp>
    </p:spTree>
    <p:extLst>
      <p:ext uri="{BB962C8B-B14F-4D97-AF65-F5344CB8AC3E}">
        <p14:creationId xmlns:p14="http://schemas.microsoft.com/office/powerpoint/2010/main" val="2980879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the first example, we can interpret the risk difference of 2.09 per 1000 as following: Assuming there is a cause-effect relationship, there about 2.09 excess MI cases per 1000 women in the group that were exposed to second hand smoking due to spousal smoking, compared to the group of postmenopausal women who did not exposed to second hand smoking over 20 year follow up. We are 95% confident that the true risk difference lies between 0.7 per 1000 and 3.4 per 1000 excess cases of MI over 20 years. </a:t>
            </a:r>
          </a:p>
          <a:p>
            <a:endParaRPr lang="en-US" baseline="0" dirty="0"/>
          </a:p>
          <a:p>
            <a:r>
              <a:rPr lang="en-US" baseline="0" dirty="0"/>
              <a:t>For the second example, it is a little bit tricky to explain.  Post-menopausal women who were exposed to HRT had 61.3 (or 62) fewer cases of CAD per 100,000 person-years compared to post menopausal women who were not exposed HRT. According to this sample, we are 95% confident that true rate difference lies between 96.8 and 25.8 fewer cases of CAD per 100,000 years among women who were exposed to HRT in comparison with women who were not.  </a:t>
            </a:r>
          </a:p>
        </p:txBody>
      </p:sp>
      <p:sp>
        <p:nvSpPr>
          <p:cNvPr id="4" name="Slide Number Placeholder 3"/>
          <p:cNvSpPr>
            <a:spLocks noGrp="1"/>
          </p:cNvSpPr>
          <p:nvPr>
            <p:ph type="sldNum" sz="quarter" idx="10"/>
          </p:nvPr>
        </p:nvSpPr>
        <p:spPr/>
        <p:txBody>
          <a:bodyPr/>
          <a:lstStyle/>
          <a:p>
            <a:fld id="{B044C475-650E-47AA-AD4F-8DFF2BCF6833}" type="slidenum">
              <a:rPr lang="en-US" smtClean="0"/>
              <a:t>32</a:t>
            </a:fld>
            <a:endParaRPr lang="en-US"/>
          </a:p>
        </p:txBody>
      </p:sp>
    </p:spTree>
    <p:extLst>
      <p:ext uri="{BB962C8B-B14F-4D97-AF65-F5344CB8AC3E}">
        <p14:creationId xmlns:p14="http://schemas.microsoft.com/office/powerpoint/2010/main" val="262322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just let some time pass and see who develops the outcome and who doesn’t. </a:t>
            </a:r>
          </a:p>
          <a:p>
            <a:endParaRPr lang="en-US" dirty="0"/>
          </a:p>
          <a:p>
            <a:r>
              <a:rPr lang="en-US" dirty="0"/>
              <a:t>We might also say that each time a person gets the outcome, it is an incident occurrence. In this case, each triangle represents an incident.</a:t>
            </a:r>
          </a:p>
          <a:p>
            <a:endParaRPr lang="en-US" dirty="0"/>
          </a:p>
          <a:p>
            <a:r>
              <a:rPr lang="en-US" dirty="0"/>
              <a:t>Further, we can count the number of incidents – pay attention to the spelling here. For example, there are 6 incident outcomes in the exposed group here. </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226053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after enough time has passed, we will calculate the risk of the outcome in the exposed group, the risk of the outcome in the unexposed group, and compare the two. </a:t>
            </a:r>
          </a:p>
          <a:p>
            <a:endParaRPr lang="en-US" dirty="0"/>
          </a:p>
          <a:p>
            <a:r>
              <a:rPr lang="en-US" dirty="0"/>
              <a:t>As a side note, we are using the word “risk” here colloquially. More specifically, we will typically calculate the incidence proportion in both groups and then compare them as either a ratio of one another or the difference between one another. We will see examples of both soon.</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1051503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Ultimately, we will want to use these calculations to make some descriptive observations about the exposure and/or outcome, make some predictions about the exposure and/or outcome, provide some explanations for why the outcome occurs, or do something to intervene on outcome occurrence. For the rest of this module, we will practice doing some of these calculations.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Unintentional injuries are the leading cause of death among Americans between the ages of 1 and 44 years, and the use of grain augers is believed to be the leading cause of unintentional injuries among agricultural workers in the United States. To make our upcoming examples more concrete, let’s assume we are interested in investigating the relationship between grain auger use and </a:t>
            </a:r>
            <a:r>
              <a:rPr lang="en-US"/>
              <a:t>unintentional injurings </a:t>
            </a:r>
            <a:r>
              <a:rPr lang="en-US" dirty="0"/>
              <a:t>among agricultural workers in the United States. </a:t>
            </a:r>
          </a:p>
        </p:txBody>
      </p:sp>
      <p:sp>
        <p:nvSpPr>
          <p:cNvPr id="4" name="Slide Number Placeholder 3"/>
          <p:cNvSpPr>
            <a:spLocks noGrp="1"/>
          </p:cNvSpPr>
          <p:nvPr>
            <p:ph type="sldNum" sz="quarter" idx="5"/>
          </p:nvPr>
        </p:nvSpPr>
        <p:spPr/>
        <p:txBody>
          <a:bodyPr/>
          <a:lstStyle/>
          <a:p>
            <a:fld id="{6634B549-746B-EF4D-94D2-07229246E4FD}" type="slidenum">
              <a:rPr lang="en-US" smtClean="0"/>
              <a:t>7</a:t>
            </a:fld>
            <a:endParaRPr lang="en-US"/>
          </a:p>
        </p:txBody>
      </p:sp>
    </p:spTree>
    <p:extLst>
      <p:ext uri="{BB962C8B-B14F-4D97-AF65-F5344CB8AC3E}">
        <p14:creationId xmlns:p14="http://schemas.microsoft.com/office/powerpoint/2010/main" val="2653488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keep things relatively simple, let’s say that we only enrolled 12 workers in our cohort and we accurately measured whether they use a grain auger at work or not. In a more rigorous study, we may also want to collect detailed information about the frequency and duration of grain auger use. That is, how often they use a grain augur and how long each use lasts. But, we will just collect a simple yes/no measure of grain auger use for this example. </a:t>
            </a:r>
          </a:p>
          <a:p>
            <a:endParaRPr lang="en-US" dirty="0"/>
          </a:p>
          <a:p>
            <a:r>
              <a:rPr lang="en-US" dirty="0"/>
              <a:t>In our figure, the orange color represents agricultural workers who use a grain auger at work and blue color represents agricultural workers who do NOT use a grain auger at work. </a:t>
            </a:r>
          </a:p>
          <a:p>
            <a:endParaRPr lang="en-US" dirty="0"/>
          </a:p>
          <a:p>
            <a:r>
              <a:rPr lang="en-US" dirty="0"/>
              <a:t>Further, circles represent agricultural workers who have not experienced the outcome of interest – unintentional injury – and triangles represent agricultural workers who </a:t>
            </a:r>
            <a:r>
              <a:rPr lang="en-US" i="1" dirty="0"/>
              <a:t>have</a:t>
            </a:r>
            <a:r>
              <a:rPr lang="en-US" dirty="0"/>
              <a:t> experienced unintentional injuries. Notice that at the beginning of our study there are only circles. This is because no member of our cohort has experienced the outcome of interest yet. Said another way, every member of our cohort is </a:t>
            </a:r>
            <a:r>
              <a:rPr lang="en-US" i="1" dirty="0"/>
              <a:t>at risk</a:t>
            </a:r>
            <a:r>
              <a:rPr lang="en-US" dirty="0"/>
              <a:t> of experiencing the outcome of interest.</a:t>
            </a:r>
          </a:p>
          <a:p>
            <a:endParaRPr lang="en-US" dirty="0"/>
          </a:p>
          <a:p>
            <a:r>
              <a:rPr lang="en-US" dirty="0"/>
              <a:t>In reality, it is obviously unlikely that any person who has lived long enough to begin working in the agricultural industry has never had an unintentional injury. Therefore, our case definition for this study would likely include something about experiencing the injury while working. Further, because a person can experience an injury more than one time, we will restrict our study to first-time workplace injuries only for this example.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302077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say that we collected data about unintentional injuries from our cohort members every month for one year. To further simplify things, let’s say that every person gives us complete and accurate information every month over the course of that year. Under those conditions, we could graphically depict our data like this.</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3739602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1EA-F1A9-6D44-9C5F-6FE92B840A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762E4-3ACD-DF4C-984B-6612D96BF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471F66-BE62-8C47-BE1A-215E0E828DAF}"/>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5" name="Footer Placeholder 4">
            <a:extLst>
              <a:ext uri="{FF2B5EF4-FFF2-40B4-BE49-F238E27FC236}">
                <a16:creationId xmlns:a16="http://schemas.microsoft.com/office/drawing/2014/main" id="{1041C7CB-7E0D-B54C-ACF6-5E1E14AEA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CA430-5E60-A445-9361-37910CA259ED}"/>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386413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1EB8-F87B-AA4D-AB44-E5F4D7F32F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851F5-089B-B242-BAAD-CBAF13C96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526CE-2D37-6E45-8261-29728A389739}"/>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5" name="Footer Placeholder 4">
            <a:extLst>
              <a:ext uri="{FF2B5EF4-FFF2-40B4-BE49-F238E27FC236}">
                <a16:creationId xmlns:a16="http://schemas.microsoft.com/office/drawing/2014/main" id="{0450464A-F15B-0949-BC8E-E3E2F0931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C249A-A38D-154F-909A-8454B1732358}"/>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205867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B00E04-1E91-AF4C-BFAE-5CCC0A0464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29BF7-07A4-3549-91D4-FDA805E390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0BA0C-F76C-624E-AD75-124D2F62E3D9}"/>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5" name="Footer Placeholder 4">
            <a:extLst>
              <a:ext uri="{FF2B5EF4-FFF2-40B4-BE49-F238E27FC236}">
                <a16:creationId xmlns:a16="http://schemas.microsoft.com/office/drawing/2014/main" id="{CF72F465-8D3D-214C-8FA3-DE99A5747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EC011-013A-BD4F-AA7D-1B529D51EA5E}"/>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396971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CF73-FB90-D642-8432-5EDA76073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63677-A07C-6A4A-8F0D-3E226E576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2F29B-7458-CD44-A42B-148182EA404F}"/>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5" name="Footer Placeholder 4">
            <a:extLst>
              <a:ext uri="{FF2B5EF4-FFF2-40B4-BE49-F238E27FC236}">
                <a16:creationId xmlns:a16="http://schemas.microsoft.com/office/drawing/2014/main" id="{B954B3E4-8468-4B4A-8020-876168F67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E4770-DC1D-8C49-B6FE-77EAD404C7DD}"/>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311046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DAE3-0BD4-2B4B-8F1D-CC3B294D0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78442D-5405-254A-91BD-E5F5B9B6A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BCAB25-D185-9048-9C03-0054D31A7460}"/>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5" name="Footer Placeholder 4">
            <a:extLst>
              <a:ext uri="{FF2B5EF4-FFF2-40B4-BE49-F238E27FC236}">
                <a16:creationId xmlns:a16="http://schemas.microsoft.com/office/drawing/2014/main" id="{585E4FE7-9B73-D34F-ACA6-6E3BA9D58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AB4D4-B4CF-6C47-936E-02DE7F2614BD}"/>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359377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0CFC-DF2A-1941-AC1D-58DBA3EDA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4B958-6B64-C34B-BD14-5A3978FC83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11AC50-506E-0C40-8B36-9F600D700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7D47F-5595-2A44-9B9F-9749E492E13B}"/>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6" name="Footer Placeholder 5">
            <a:extLst>
              <a:ext uri="{FF2B5EF4-FFF2-40B4-BE49-F238E27FC236}">
                <a16:creationId xmlns:a16="http://schemas.microsoft.com/office/drawing/2014/main" id="{854E402B-BEC3-044A-8F1B-37EE77298C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7A9C9F-7269-6447-918F-6CD2FD1A963D}"/>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98122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E5A2-A3AF-DA4C-8782-06E4AC2B27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6E1060-E001-B847-A55C-5D625551B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901FAC-25CB-444A-90EC-AB6D9403C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989391-4CD9-D647-92A9-57F91A7AA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ABC8AF-86BB-1F46-AD15-3636E49941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E1F21E-ED4A-6E45-B372-55C61CCCD120}"/>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8" name="Footer Placeholder 7">
            <a:extLst>
              <a:ext uri="{FF2B5EF4-FFF2-40B4-BE49-F238E27FC236}">
                <a16:creationId xmlns:a16="http://schemas.microsoft.com/office/drawing/2014/main" id="{DFB09B24-92CA-DF43-BC95-BA26DB6D1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26EDA4-601F-1F42-B97D-F499519E9A99}"/>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176649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6912-6BE4-C54D-8C32-9CF2A016CE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76195D-1A84-1742-8469-D3C7EEE90CB8}"/>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4" name="Footer Placeholder 3">
            <a:extLst>
              <a:ext uri="{FF2B5EF4-FFF2-40B4-BE49-F238E27FC236}">
                <a16:creationId xmlns:a16="http://schemas.microsoft.com/office/drawing/2014/main" id="{C725F2EA-4668-7849-AC13-212F848A31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32C8DB-26BD-D440-B37E-08A69F400A38}"/>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280462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AD439-5389-9042-A8AE-CBEB9C879EA4}"/>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3" name="Footer Placeholder 2">
            <a:extLst>
              <a:ext uri="{FF2B5EF4-FFF2-40B4-BE49-F238E27FC236}">
                <a16:creationId xmlns:a16="http://schemas.microsoft.com/office/drawing/2014/main" id="{52704EE4-8046-124F-9C64-88C5A9D1B9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4369A-8D6A-8041-ABB4-78BB461BE0EE}"/>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330110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F29E-4E15-ED4F-A6FA-6EEE9EF2E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C64CE8-B435-7044-A369-9F8D26B9C0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1D1541-979A-C742-BB59-DCCC2E255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72842-8AB3-9848-A1AF-0CB15F0FB97F}"/>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6" name="Footer Placeholder 5">
            <a:extLst>
              <a:ext uri="{FF2B5EF4-FFF2-40B4-BE49-F238E27FC236}">
                <a16:creationId xmlns:a16="http://schemas.microsoft.com/office/drawing/2014/main" id="{4EC35CDC-1295-7048-925D-04B9C09F1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50255-ADD7-A846-A81C-29019FC307C0}"/>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426355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50A0-EE22-4E4B-831C-425BBCC99B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14F103-D33D-414B-AB94-6C3F11052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6640C-10AA-8C4A-8F11-7691A27BA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C51BB-AF4A-1342-8195-D9328054D716}"/>
              </a:ext>
            </a:extLst>
          </p:cNvPr>
          <p:cNvSpPr>
            <a:spLocks noGrp="1"/>
          </p:cNvSpPr>
          <p:nvPr>
            <p:ph type="dt" sz="half" idx="10"/>
          </p:nvPr>
        </p:nvSpPr>
        <p:spPr/>
        <p:txBody>
          <a:bodyPr/>
          <a:lstStyle/>
          <a:p>
            <a:fld id="{E23B3038-AAB1-D141-92FF-1E2F28B39935}" type="datetimeFigureOut">
              <a:rPr lang="en-US" smtClean="0"/>
              <a:t>11/23/21</a:t>
            </a:fld>
            <a:endParaRPr lang="en-US"/>
          </a:p>
        </p:txBody>
      </p:sp>
      <p:sp>
        <p:nvSpPr>
          <p:cNvPr id="6" name="Footer Placeholder 5">
            <a:extLst>
              <a:ext uri="{FF2B5EF4-FFF2-40B4-BE49-F238E27FC236}">
                <a16:creationId xmlns:a16="http://schemas.microsoft.com/office/drawing/2014/main" id="{0BF3C806-9A7A-9043-A59A-32DC71097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C8974-E02E-8A49-B05B-C223DE94BB73}"/>
              </a:ext>
            </a:extLst>
          </p:cNvPr>
          <p:cNvSpPr>
            <a:spLocks noGrp="1"/>
          </p:cNvSpPr>
          <p:nvPr>
            <p:ph type="sldNum" sz="quarter" idx="12"/>
          </p:nvPr>
        </p:nvSpPr>
        <p:spPr/>
        <p:txBody>
          <a:bodyPr/>
          <a:lstStyle/>
          <a:p>
            <a:fld id="{81B76D12-7119-6B4A-B0F6-06F201CE666C}" type="slidenum">
              <a:rPr lang="en-US" smtClean="0"/>
              <a:t>‹#›</a:t>
            </a:fld>
            <a:endParaRPr lang="en-US"/>
          </a:p>
        </p:txBody>
      </p:sp>
    </p:spTree>
    <p:extLst>
      <p:ext uri="{BB962C8B-B14F-4D97-AF65-F5344CB8AC3E}">
        <p14:creationId xmlns:p14="http://schemas.microsoft.com/office/powerpoint/2010/main" val="80652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E66AB-7CDF-5E46-8C46-AAA48881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F689D1-D414-E84F-93F8-4D0358A8FE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9C242-4507-464A-B012-6B29D2BBB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B3038-AAB1-D141-92FF-1E2F28B39935}" type="datetimeFigureOut">
              <a:rPr lang="en-US" smtClean="0"/>
              <a:t>11/23/21</a:t>
            </a:fld>
            <a:endParaRPr lang="en-US"/>
          </a:p>
        </p:txBody>
      </p:sp>
      <p:sp>
        <p:nvSpPr>
          <p:cNvPr id="5" name="Footer Placeholder 4">
            <a:extLst>
              <a:ext uri="{FF2B5EF4-FFF2-40B4-BE49-F238E27FC236}">
                <a16:creationId xmlns:a16="http://schemas.microsoft.com/office/drawing/2014/main" id="{942EAB6C-D185-1A4D-ADF5-831C16F16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7D50F4-7CEC-6F4D-8303-21216D307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76D12-7119-6B4A-B0F6-06F201CE666C}" type="slidenum">
              <a:rPr lang="en-US" smtClean="0"/>
              <a:t>‹#›</a:t>
            </a:fld>
            <a:endParaRPr lang="en-US"/>
          </a:p>
        </p:txBody>
      </p:sp>
    </p:spTree>
    <p:extLst>
      <p:ext uri="{BB962C8B-B14F-4D97-AF65-F5344CB8AC3E}">
        <p14:creationId xmlns:p14="http://schemas.microsoft.com/office/powerpoint/2010/main" val="2982520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hyperlink" Target="https://sph.unc.edu/files/2015/07/nciph_ERIC4.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Cohort Studies</a:t>
            </a:r>
          </a:p>
        </p:txBody>
      </p:sp>
      <p:sp>
        <p:nvSpPr>
          <p:cNvPr id="3" name="Subtitle 2">
            <a:extLst>
              <a:ext uri="{FF2B5EF4-FFF2-40B4-BE49-F238E27FC236}">
                <a16:creationId xmlns:a16="http://schemas.microsoft.com/office/drawing/2014/main" id="{C31EAB57-AE05-5F45-AC6D-613FBEC5BC29}"/>
              </a:ext>
            </a:extLst>
          </p:cNvPr>
          <p:cNvSpPr>
            <a:spLocks noGrp="1"/>
          </p:cNvSpPr>
          <p:nvPr>
            <p:ph type="subTitle" idx="1"/>
          </p:nvPr>
        </p:nvSpPr>
        <p:spPr/>
        <p:txBody>
          <a:bodyPr/>
          <a:lstStyle/>
          <a:p>
            <a:r>
              <a:rPr lang="en-US" dirty="0"/>
              <a:t>Analysis</a:t>
            </a:r>
          </a:p>
        </p:txBody>
      </p:sp>
      <p:sp>
        <p:nvSpPr>
          <p:cNvPr id="5" name="TextBox 4">
            <a:extLst>
              <a:ext uri="{FF2B5EF4-FFF2-40B4-BE49-F238E27FC236}">
                <a16:creationId xmlns:a16="http://schemas.microsoft.com/office/drawing/2014/main" id="{4F2953B4-59F3-524E-BBE9-9C6BB79BD0C5}"/>
              </a:ext>
            </a:extLst>
          </p:cNvPr>
          <p:cNvSpPr txBox="1"/>
          <p:nvPr/>
        </p:nvSpPr>
        <p:spPr>
          <a:xfrm>
            <a:off x="1414040" y="429994"/>
            <a:ext cx="9363919" cy="1200329"/>
          </a:xfrm>
          <a:prstGeom prst="rect">
            <a:avLst/>
          </a:prstGeom>
          <a:noFill/>
        </p:spPr>
        <p:txBody>
          <a:bodyPr wrap="square" rtlCol="0">
            <a:spAutoFit/>
          </a:bodyPr>
          <a:lstStyle/>
          <a:p>
            <a:pPr algn="ctr"/>
            <a:r>
              <a:rPr lang="en-US" dirty="0">
                <a:solidFill>
                  <a:srgbClr val="FF0000"/>
                </a:solidFill>
              </a:rPr>
              <a:t>This is the development version of the lab warm-up. Erase this text box, erase all comments, and “save as” to create the version shared with students.</a:t>
            </a:r>
          </a:p>
          <a:p>
            <a:pPr algn="ctr"/>
            <a:r>
              <a:rPr lang="en-US" dirty="0">
                <a:solidFill>
                  <a:srgbClr val="FF0000"/>
                </a:solidFill>
              </a:rPr>
              <a:t>Or, just move slides over to the production version one at a time as you complete changes to them.</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3F0578C5-07F7-8743-AF27-AE13CAB56274}"/>
              </a:ext>
            </a:extLst>
          </p:cNvPr>
          <p:cNvCxnSpPr>
            <a:cxnSpLocks/>
            <a:stCxn id="80" idx="3"/>
            <a:endCxn id="210" idx="1"/>
          </p:cNvCxnSpPr>
          <p:nvPr/>
        </p:nvCxnSpPr>
        <p:spPr>
          <a:xfrm flipV="1">
            <a:off x="2605478" y="1953103"/>
            <a:ext cx="2395374" cy="1750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80" idx="3"/>
            <a:endCxn id="236" idx="1"/>
          </p:cNvCxnSpPr>
          <p:nvPr/>
        </p:nvCxnSpPr>
        <p:spPr>
          <a:xfrm>
            <a:off x="2605478" y="3703325"/>
            <a:ext cx="2373357" cy="1173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6" name="Rectangle 235">
            <a:extLst>
              <a:ext uri="{FF2B5EF4-FFF2-40B4-BE49-F238E27FC236}">
                <a16:creationId xmlns:a16="http://schemas.microsoft.com/office/drawing/2014/main" id="{3CC5DBB0-8453-154D-83EC-2FA42EAA1BA2}"/>
              </a:ext>
            </a:extLst>
          </p:cNvPr>
          <p:cNvSpPr/>
          <p:nvPr/>
        </p:nvSpPr>
        <p:spPr>
          <a:xfrm>
            <a:off x="4978835" y="4059481"/>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33482B3E-38DB-804B-BB43-26D31B960CF9}"/>
              </a:ext>
            </a:extLst>
          </p:cNvPr>
          <p:cNvSpPr/>
          <p:nvPr/>
        </p:nvSpPr>
        <p:spPr>
          <a:xfrm>
            <a:off x="5050544" y="470013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Triangle 239">
            <a:extLst>
              <a:ext uri="{FF2B5EF4-FFF2-40B4-BE49-F238E27FC236}">
                <a16:creationId xmlns:a16="http://schemas.microsoft.com/office/drawing/2014/main" id="{097F87A4-7ADA-D446-A098-7075E4091856}"/>
              </a:ext>
            </a:extLst>
          </p:cNvPr>
          <p:cNvSpPr/>
          <p:nvPr/>
        </p:nvSpPr>
        <p:spPr>
          <a:xfrm>
            <a:off x="5050543" y="421186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0BE3B999-7E85-4C42-AA79-71C1C994C02F}"/>
              </a:ext>
            </a:extLst>
          </p:cNvPr>
          <p:cNvSpPr/>
          <p:nvPr/>
        </p:nvSpPr>
        <p:spPr>
          <a:xfrm>
            <a:off x="5531280" y="42108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5D16F66A-F215-3745-B43C-45AE47B3BF5D}"/>
              </a:ext>
            </a:extLst>
          </p:cNvPr>
          <p:cNvSpPr/>
          <p:nvPr/>
        </p:nvSpPr>
        <p:spPr>
          <a:xfrm>
            <a:off x="6507832" y="42108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6996108" y="42108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iangle 243">
            <a:extLst>
              <a:ext uri="{FF2B5EF4-FFF2-40B4-BE49-F238E27FC236}">
                <a16:creationId xmlns:a16="http://schemas.microsoft.com/office/drawing/2014/main" id="{0F47FE81-1B29-4641-9878-86F51A59C53F}"/>
              </a:ext>
            </a:extLst>
          </p:cNvPr>
          <p:cNvSpPr/>
          <p:nvPr/>
        </p:nvSpPr>
        <p:spPr>
          <a:xfrm>
            <a:off x="6019556" y="421085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5531280" y="469397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047F6BA7-0B84-C746-8FAA-A11CE6FE7764}"/>
              </a:ext>
            </a:extLst>
          </p:cNvPr>
          <p:cNvSpPr/>
          <p:nvPr/>
        </p:nvSpPr>
        <p:spPr>
          <a:xfrm>
            <a:off x="6018803" y="469397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803BC9D6-1244-5543-8A63-6285B56DBA61}"/>
              </a:ext>
            </a:extLst>
          </p:cNvPr>
          <p:cNvSpPr txBox="1"/>
          <p:nvPr/>
        </p:nvSpPr>
        <p:spPr>
          <a:xfrm>
            <a:off x="5081738" y="3352404"/>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57499" y="1178619"/>
            <a:ext cx="2525027" cy="1261884"/>
          </a:xfrm>
          <a:prstGeom prst="rect">
            <a:avLst/>
          </a:prstGeom>
          <a:noFill/>
        </p:spPr>
        <p:txBody>
          <a:bodyPr wrap="squar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778981" y="6262148"/>
            <a:ext cx="968768"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 Year</a:t>
            </a:r>
            <a:endParaRPr lang="en-US" dirty="0">
              <a:solidFill>
                <a:schemeClr val="tx1"/>
              </a:solidFill>
            </a:endParaRPr>
          </a:p>
        </p:txBody>
      </p:sp>
      <p:sp>
        <p:nvSpPr>
          <p:cNvPr id="205" name="Triangle 204">
            <a:extLst>
              <a:ext uri="{FF2B5EF4-FFF2-40B4-BE49-F238E27FC236}">
                <a16:creationId xmlns:a16="http://schemas.microsoft.com/office/drawing/2014/main" id="{15B279FB-2C16-C341-A1E1-9C9F87BCC796}"/>
              </a:ext>
            </a:extLst>
          </p:cNvPr>
          <p:cNvSpPr/>
          <p:nvPr/>
        </p:nvSpPr>
        <p:spPr>
          <a:xfrm>
            <a:off x="5553297" y="1219965"/>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6529849" y="1219965"/>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5065021" y="121996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6041573" y="121996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5000852" y="444355"/>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104" name="Rectangle 103">
            <a:extLst>
              <a:ext uri="{FF2B5EF4-FFF2-40B4-BE49-F238E27FC236}">
                <a16:creationId xmlns:a16="http://schemas.microsoft.com/office/drawing/2014/main" id="{3D336A05-30F8-7047-AC39-A4279CDD132E}"/>
              </a:ext>
            </a:extLst>
          </p:cNvPr>
          <p:cNvSpPr/>
          <p:nvPr/>
        </p:nvSpPr>
        <p:spPr>
          <a:xfrm>
            <a:off x="110457" y="5253186"/>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grpSp>
        <p:nvGrpSpPr>
          <p:cNvPr id="74" name="Group 73">
            <a:extLst>
              <a:ext uri="{FF2B5EF4-FFF2-40B4-BE49-F238E27FC236}">
                <a16:creationId xmlns:a16="http://schemas.microsoft.com/office/drawing/2014/main" id="{05081C0D-3EEB-9C47-A04F-CBC94A22EE2C}"/>
              </a:ext>
            </a:extLst>
          </p:cNvPr>
          <p:cNvGrpSpPr/>
          <p:nvPr/>
        </p:nvGrpSpPr>
        <p:grpSpPr>
          <a:xfrm>
            <a:off x="80451" y="2440811"/>
            <a:ext cx="2525027" cy="2525027"/>
            <a:chOff x="80451" y="2440811"/>
            <a:chExt cx="2525027" cy="2525027"/>
          </a:xfrm>
        </p:grpSpPr>
        <p:sp>
          <p:nvSpPr>
            <p:cNvPr id="75" name="Oval 74">
              <a:extLst>
                <a:ext uri="{FF2B5EF4-FFF2-40B4-BE49-F238E27FC236}">
                  <a16:creationId xmlns:a16="http://schemas.microsoft.com/office/drawing/2014/main" id="{2D235F9E-84D5-EE42-B08C-B86C0AF18880}"/>
                </a:ext>
              </a:extLst>
            </p:cNvPr>
            <p:cNvSpPr/>
            <p:nvPr/>
          </p:nvSpPr>
          <p:spPr>
            <a:xfrm>
              <a:off x="163778"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270CBF2-44F7-E348-8A46-5D51EA5624CC}"/>
                </a:ext>
              </a:extLst>
            </p:cNvPr>
            <p:cNvSpPr/>
            <p:nvPr/>
          </p:nvSpPr>
          <p:spPr>
            <a:xfrm>
              <a:off x="2097723" y="2496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4B6BFBC-584D-FD4D-A455-6302D8D6545E}"/>
                </a:ext>
              </a:extLst>
            </p:cNvPr>
            <p:cNvSpPr/>
            <p:nvPr/>
          </p:nvSpPr>
          <p:spPr>
            <a:xfrm>
              <a:off x="1119484"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8EA3D2C-73E0-C843-8303-24A33E3B83F3}"/>
                </a:ext>
              </a:extLst>
            </p:cNvPr>
            <p:cNvSpPr/>
            <p:nvPr/>
          </p:nvSpPr>
          <p:spPr>
            <a:xfrm>
              <a:off x="1616233" y="24969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314C8CC-5570-D549-B44C-11DA60480E3D}"/>
                </a:ext>
              </a:extLst>
            </p:cNvPr>
            <p:cNvSpPr/>
            <p:nvPr/>
          </p:nvSpPr>
          <p:spPr>
            <a:xfrm>
              <a:off x="1121172"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C067E9D-1470-FE42-99BC-E674B84F90C6}"/>
                </a:ext>
              </a:extLst>
            </p:cNvPr>
            <p:cNvSpPr/>
            <p:nvPr/>
          </p:nvSpPr>
          <p:spPr>
            <a:xfrm>
              <a:off x="80451"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24690E6-EE94-0749-8C45-0A1D62BA8B49}"/>
                </a:ext>
              </a:extLst>
            </p:cNvPr>
            <p:cNvSpPr/>
            <p:nvPr/>
          </p:nvSpPr>
          <p:spPr>
            <a:xfrm rot="5400000">
              <a:off x="152159"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CEF9077-F7A2-424D-830A-A5657A810D19}"/>
                </a:ext>
              </a:extLst>
            </p:cNvPr>
            <p:cNvSpPr/>
            <p:nvPr/>
          </p:nvSpPr>
          <p:spPr>
            <a:xfrm rot="5400000">
              <a:off x="152159"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564049A6-DB56-B24F-B2B5-120AC42FF829}"/>
                </a:ext>
              </a:extLst>
            </p:cNvPr>
            <p:cNvSpPr/>
            <p:nvPr/>
          </p:nvSpPr>
          <p:spPr>
            <a:xfrm>
              <a:off x="643580" y="2992084"/>
              <a:ext cx="401053" cy="401053"/>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08C3598-937D-BD47-8F7E-C1CDDE3F25A6}"/>
                </a:ext>
              </a:extLst>
            </p:cNvPr>
            <p:cNvSpPr/>
            <p:nvPr/>
          </p:nvSpPr>
          <p:spPr>
            <a:xfrm>
              <a:off x="639682" y="34782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2F76F6F-DF23-984E-AE2F-921FAE36E604}"/>
                </a:ext>
              </a:extLst>
            </p:cNvPr>
            <p:cNvSpPr/>
            <p:nvPr/>
          </p:nvSpPr>
          <p:spPr>
            <a:xfrm>
              <a:off x="639682" y="2496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17DBB22-F83F-EC4D-872F-7A7541A2E8F3}"/>
                </a:ext>
              </a:extLst>
            </p:cNvPr>
            <p:cNvSpPr/>
            <p:nvPr/>
          </p:nvSpPr>
          <p:spPr>
            <a:xfrm>
              <a:off x="1614728"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A9594C4-D28D-524A-83BD-713B5EF8BF38}"/>
                </a:ext>
              </a:extLst>
            </p:cNvPr>
            <p:cNvSpPr/>
            <p:nvPr/>
          </p:nvSpPr>
          <p:spPr>
            <a:xfrm>
              <a:off x="2102251" y="2992084"/>
              <a:ext cx="401053" cy="401053"/>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2E77935-79E1-A147-9807-31256344ADBC}"/>
              </a:ext>
            </a:extLst>
          </p:cNvPr>
          <p:cNvGrpSpPr/>
          <p:nvPr/>
        </p:nvGrpSpPr>
        <p:grpSpPr>
          <a:xfrm>
            <a:off x="8083150" y="1582102"/>
            <a:ext cx="3632172" cy="3693797"/>
            <a:chOff x="8273663" y="1098468"/>
            <a:chExt cx="3632172" cy="3693797"/>
          </a:xfrm>
        </p:grpSpPr>
        <p:sp>
          <p:nvSpPr>
            <p:cNvPr id="54" name="TextBox 53">
              <a:extLst>
                <a:ext uri="{FF2B5EF4-FFF2-40B4-BE49-F238E27FC236}">
                  <a16:creationId xmlns:a16="http://schemas.microsoft.com/office/drawing/2014/main" id="{09AD380F-BCE7-9445-B183-AA413CE37187}"/>
                </a:ext>
              </a:extLst>
            </p:cNvPr>
            <p:cNvSpPr txBox="1"/>
            <p:nvPr/>
          </p:nvSpPr>
          <p:spPr>
            <a:xfrm>
              <a:off x="8808793" y="4145934"/>
              <a:ext cx="1144338" cy="646331"/>
            </a:xfrm>
            <a:prstGeom prst="rect">
              <a:avLst/>
            </a:prstGeom>
            <a:noFill/>
          </p:spPr>
          <p:txBody>
            <a:bodyPr wrap="square" rtlCol="0">
              <a:spAutoFit/>
            </a:bodyPr>
            <a:lstStyle/>
            <a:p>
              <a:pPr algn="ctr"/>
              <a:r>
                <a:rPr lang="en-US" sz="3600" dirty="0"/>
                <a:t>👩🏽‍⚕️👨‍🔬</a:t>
              </a:r>
            </a:p>
          </p:txBody>
        </p:sp>
        <p:sp>
          <p:nvSpPr>
            <p:cNvPr id="10" name="Rounded Rectangular Callout 9">
              <a:extLst>
                <a:ext uri="{FF2B5EF4-FFF2-40B4-BE49-F238E27FC236}">
                  <a16:creationId xmlns:a16="http://schemas.microsoft.com/office/drawing/2014/main" id="{C8AE42D7-EF7A-154B-B97F-02969280FF36}"/>
                </a:ext>
              </a:extLst>
            </p:cNvPr>
            <p:cNvSpPr/>
            <p:nvPr/>
          </p:nvSpPr>
          <p:spPr>
            <a:xfrm>
              <a:off x="8273663" y="1098468"/>
              <a:ext cx="3632172" cy="2433555"/>
            </a:xfrm>
            <a:prstGeom prst="wedgeRoundRectCallout">
              <a:avLst>
                <a:gd name="adj1" fmla="val -20463"/>
                <a:gd name="adj2" fmla="val 7632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Over a one-year period, 4 members of the agricultural </a:t>
              </a:r>
            </a:p>
          </p:txBody>
        </p:sp>
      </p:grpSp>
    </p:spTree>
    <p:extLst>
      <p:ext uri="{BB962C8B-B14F-4D97-AF65-F5344CB8AC3E}">
        <p14:creationId xmlns:p14="http://schemas.microsoft.com/office/powerpoint/2010/main" val="107137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3F0578C5-07F7-8743-AF27-AE13CAB56274}"/>
              </a:ext>
            </a:extLst>
          </p:cNvPr>
          <p:cNvCxnSpPr>
            <a:cxnSpLocks/>
            <a:stCxn id="80" idx="3"/>
            <a:endCxn id="210" idx="1"/>
          </p:cNvCxnSpPr>
          <p:nvPr/>
        </p:nvCxnSpPr>
        <p:spPr>
          <a:xfrm flipV="1">
            <a:off x="2605478" y="1953103"/>
            <a:ext cx="2395374" cy="1750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80" idx="3"/>
            <a:endCxn id="236" idx="1"/>
          </p:cNvCxnSpPr>
          <p:nvPr/>
        </p:nvCxnSpPr>
        <p:spPr>
          <a:xfrm>
            <a:off x="2605478" y="3703325"/>
            <a:ext cx="2373357" cy="1173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6" name="Rectangle 235">
            <a:extLst>
              <a:ext uri="{FF2B5EF4-FFF2-40B4-BE49-F238E27FC236}">
                <a16:creationId xmlns:a16="http://schemas.microsoft.com/office/drawing/2014/main" id="{3CC5DBB0-8453-154D-83EC-2FA42EAA1BA2}"/>
              </a:ext>
            </a:extLst>
          </p:cNvPr>
          <p:cNvSpPr/>
          <p:nvPr/>
        </p:nvSpPr>
        <p:spPr>
          <a:xfrm>
            <a:off x="4978835" y="4059481"/>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33482B3E-38DB-804B-BB43-26D31B960CF9}"/>
              </a:ext>
            </a:extLst>
          </p:cNvPr>
          <p:cNvSpPr/>
          <p:nvPr/>
        </p:nvSpPr>
        <p:spPr>
          <a:xfrm>
            <a:off x="5050544" y="470013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Triangle 239">
            <a:extLst>
              <a:ext uri="{FF2B5EF4-FFF2-40B4-BE49-F238E27FC236}">
                <a16:creationId xmlns:a16="http://schemas.microsoft.com/office/drawing/2014/main" id="{097F87A4-7ADA-D446-A098-7075E4091856}"/>
              </a:ext>
            </a:extLst>
          </p:cNvPr>
          <p:cNvSpPr/>
          <p:nvPr/>
        </p:nvSpPr>
        <p:spPr>
          <a:xfrm>
            <a:off x="5050543" y="421186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0BE3B999-7E85-4C42-AA79-71C1C994C02F}"/>
              </a:ext>
            </a:extLst>
          </p:cNvPr>
          <p:cNvSpPr/>
          <p:nvPr/>
        </p:nvSpPr>
        <p:spPr>
          <a:xfrm>
            <a:off x="5531280" y="42108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5D16F66A-F215-3745-B43C-45AE47B3BF5D}"/>
              </a:ext>
            </a:extLst>
          </p:cNvPr>
          <p:cNvSpPr/>
          <p:nvPr/>
        </p:nvSpPr>
        <p:spPr>
          <a:xfrm>
            <a:off x="6507832" y="42108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6996108" y="42108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iangle 243">
            <a:extLst>
              <a:ext uri="{FF2B5EF4-FFF2-40B4-BE49-F238E27FC236}">
                <a16:creationId xmlns:a16="http://schemas.microsoft.com/office/drawing/2014/main" id="{0F47FE81-1B29-4641-9878-86F51A59C53F}"/>
              </a:ext>
            </a:extLst>
          </p:cNvPr>
          <p:cNvSpPr/>
          <p:nvPr/>
        </p:nvSpPr>
        <p:spPr>
          <a:xfrm>
            <a:off x="6019556" y="421085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5531280" y="469397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047F6BA7-0B84-C746-8FAA-A11CE6FE7764}"/>
              </a:ext>
            </a:extLst>
          </p:cNvPr>
          <p:cNvSpPr/>
          <p:nvPr/>
        </p:nvSpPr>
        <p:spPr>
          <a:xfrm>
            <a:off x="6018803" y="469397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803BC9D6-1244-5543-8A63-6285B56DBA61}"/>
              </a:ext>
            </a:extLst>
          </p:cNvPr>
          <p:cNvSpPr txBox="1"/>
          <p:nvPr/>
        </p:nvSpPr>
        <p:spPr>
          <a:xfrm>
            <a:off x="5081738" y="3352404"/>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57499" y="1178619"/>
            <a:ext cx="2525027" cy="1261884"/>
          </a:xfrm>
          <a:prstGeom prst="rect">
            <a:avLst/>
          </a:prstGeom>
          <a:noFill/>
        </p:spPr>
        <p:txBody>
          <a:bodyPr wrap="squar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778981" y="6262148"/>
            <a:ext cx="968768"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 Year</a:t>
            </a:r>
            <a:endParaRPr lang="en-US" dirty="0">
              <a:solidFill>
                <a:schemeClr val="tx1"/>
              </a:solidFill>
            </a:endParaRPr>
          </a:p>
        </p:txBody>
      </p:sp>
      <p:sp>
        <p:nvSpPr>
          <p:cNvPr id="205" name="Triangle 204">
            <a:extLst>
              <a:ext uri="{FF2B5EF4-FFF2-40B4-BE49-F238E27FC236}">
                <a16:creationId xmlns:a16="http://schemas.microsoft.com/office/drawing/2014/main" id="{15B279FB-2C16-C341-A1E1-9C9F87BCC796}"/>
              </a:ext>
            </a:extLst>
          </p:cNvPr>
          <p:cNvSpPr/>
          <p:nvPr/>
        </p:nvSpPr>
        <p:spPr>
          <a:xfrm>
            <a:off x="5553297" y="1219965"/>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6529849" y="1219965"/>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5065021" y="121996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6041573" y="121996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5000852" y="444355"/>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104" name="Rectangle 103">
            <a:extLst>
              <a:ext uri="{FF2B5EF4-FFF2-40B4-BE49-F238E27FC236}">
                <a16:creationId xmlns:a16="http://schemas.microsoft.com/office/drawing/2014/main" id="{3D336A05-30F8-7047-AC39-A4279CDD132E}"/>
              </a:ext>
            </a:extLst>
          </p:cNvPr>
          <p:cNvSpPr/>
          <p:nvPr/>
        </p:nvSpPr>
        <p:spPr>
          <a:xfrm>
            <a:off x="110457" y="5253186"/>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grpSp>
        <p:nvGrpSpPr>
          <p:cNvPr id="74" name="Group 73">
            <a:extLst>
              <a:ext uri="{FF2B5EF4-FFF2-40B4-BE49-F238E27FC236}">
                <a16:creationId xmlns:a16="http://schemas.microsoft.com/office/drawing/2014/main" id="{05081C0D-3EEB-9C47-A04F-CBC94A22EE2C}"/>
              </a:ext>
            </a:extLst>
          </p:cNvPr>
          <p:cNvGrpSpPr/>
          <p:nvPr/>
        </p:nvGrpSpPr>
        <p:grpSpPr>
          <a:xfrm>
            <a:off x="80451" y="2440811"/>
            <a:ext cx="2525027" cy="2525027"/>
            <a:chOff x="80451" y="2440811"/>
            <a:chExt cx="2525027" cy="2525027"/>
          </a:xfrm>
        </p:grpSpPr>
        <p:sp>
          <p:nvSpPr>
            <p:cNvPr id="75" name="Oval 74">
              <a:extLst>
                <a:ext uri="{FF2B5EF4-FFF2-40B4-BE49-F238E27FC236}">
                  <a16:creationId xmlns:a16="http://schemas.microsoft.com/office/drawing/2014/main" id="{2D235F9E-84D5-EE42-B08C-B86C0AF18880}"/>
                </a:ext>
              </a:extLst>
            </p:cNvPr>
            <p:cNvSpPr/>
            <p:nvPr/>
          </p:nvSpPr>
          <p:spPr>
            <a:xfrm>
              <a:off x="163778"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270CBF2-44F7-E348-8A46-5D51EA5624CC}"/>
                </a:ext>
              </a:extLst>
            </p:cNvPr>
            <p:cNvSpPr/>
            <p:nvPr/>
          </p:nvSpPr>
          <p:spPr>
            <a:xfrm>
              <a:off x="2097723" y="2496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4B6BFBC-584D-FD4D-A455-6302D8D6545E}"/>
                </a:ext>
              </a:extLst>
            </p:cNvPr>
            <p:cNvSpPr/>
            <p:nvPr/>
          </p:nvSpPr>
          <p:spPr>
            <a:xfrm>
              <a:off x="1119484"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8EA3D2C-73E0-C843-8303-24A33E3B83F3}"/>
                </a:ext>
              </a:extLst>
            </p:cNvPr>
            <p:cNvSpPr/>
            <p:nvPr/>
          </p:nvSpPr>
          <p:spPr>
            <a:xfrm>
              <a:off x="1616233" y="24969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314C8CC-5570-D549-B44C-11DA60480E3D}"/>
                </a:ext>
              </a:extLst>
            </p:cNvPr>
            <p:cNvSpPr/>
            <p:nvPr/>
          </p:nvSpPr>
          <p:spPr>
            <a:xfrm>
              <a:off x="1121172"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C067E9D-1470-FE42-99BC-E674B84F90C6}"/>
                </a:ext>
              </a:extLst>
            </p:cNvPr>
            <p:cNvSpPr/>
            <p:nvPr/>
          </p:nvSpPr>
          <p:spPr>
            <a:xfrm>
              <a:off x="80451"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24690E6-EE94-0749-8C45-0A1D62BA8B49}"/>
                </a:ext>
              </a:extLst>
            </p:cNvPr>
            <p:cNvSpPr/>
            <p:nvPr/>
          </p:nvSpPr>
          <p:spPr>
            <a:xfrm rot="5400000">
              <a:off x="152159"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CEF9077-F7A2-424D-830A-A5657A810D19}"/>
                </a:ext>
              </a:extLst>
            </p:cNvPr>
            <p:cNvSpPr/>
            <p:nvPr/>
          </p:nvSpPr>
          <p:spPr>
            <a:xfrm rot="5400000">
              <a:off x="152159"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564049A6-DB56-B24F-B2B5-120AC42FF829}"/>
                </a:ext>
              </a:extLst>
            </p:cNvPr>
            <p:cNvSpPr/>
            <p:nvPr/>
          </p:nvSpPr>
          <p:spPr>
            <a:xfrm>
              <a:off x="643580" y="2992084"/>
              <a:ext cx="401053" cy="401053"/>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08C3598-937D-BD47-8F7E-C1CDDE3F25A6}"/>
                </a:ext>
              </a:extLst>
            </p:cNvPr>
            <p:cNvSpPr/>
            <p:nvPr/>
          </p:nvSpPr>
          <p:spPr>
            <a:xfrm>
              <a:off x="639682" y="34782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2F76F6F-DF23-984E-AE2F-921FAE36E604}"/>
                </a:ext>
              </a:extLst>
            </p:cNvPr>
            <p:cNvSpPr/>
            <p:nvPr/>
          </p:nvSpPr>
          <p:spPr>
            <a:xfrm>
              <a:off x="639682" y="2496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17DBB22-F83F-EC4D-872F-7A7541A2E8F3}"/>
                </a:ext>
              </a:extLst>
            </p:cNvPr>
            <p:cNvSpPr/>
            <p:nvPr/>
          </p:nvSpPr>
          <p:spPr>
            <a:xfrm>
              <a:off x="1614728"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A9594C4-D28D-524A-83BD-713B5EF8BF38}"/>
                </a:ext>
              </a:extLst>
            </p:cNvPr>
            <p:cNvSpPr/>
            <p:nvPr/>
          </p:nvSpPr>
          <p:spPr>
            <a:xfrm>
              <a:off x="2102251" y="2992084"/>
              <a:ext cx="401053" cy="401053"/>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a:extLst>
              <a:ext uri="{FF2B5EF4-FFF2-40B4-BE49-F238E27FC236}">
                <a16:creationId xmlns:a16="http://schemas.microsoft.com/office/drawing/2014/main" id="{BCE3B81A-691D-5C4F-81B9-40DF3ACB06BC}"/>
              </a:ext>
            </a:extLst>
          </p:cNvPr>
          <p:cNvCxnSpPr>
            <a:cxnSpLocks/>
            <a:stCxn id="210" idx="3"/>
          </p:cNvCxnSpPr>
          <p:nvPr/>
        </p:nvCxnSpPr>
        <p:spPr>
          <a:xfrm>
            <a:off x="7525879" y="1953103"/>
            <a:ext cx="6911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697D057-54E8-AE45-9435-E442C8E26BD8}"/>
              </a:ext>
            </a:extLst>
          </p:cNvPr>
          <p:cNvCxnSpPr>
            <a:cxnSpLocks/>
            <a:stCxn id="236" idx="3"/>
          </p:cNvCxnSpPr>
          <p:nvPr/>
        </p:nvCxnSpPr>
        <p:spPr>
          <a:xfrm>
            <a:off x="7503862" y="4876830"/>
            <a:ext cx="7131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AD380F-BCE7-9445-B183-AA413CE37187}"/>
              </a:ext>
            </a:extLst>
          </p:cNvPr>
          <p:cNvSpPr txBox="1"/>
          <p:nvPr/>
        </p:nvSpPr>
        <p:spPr>
          <a:xfrm>
            <a:off x="8808793" y="4145934"/>
            <a:ext cx="1144338" cy="646331"/>
          </a:xfrm>
          <a:prstGeom prst="rect">
            <a:avLst/>
          </a:prstGeom>
          <a:noFill/>
        </p:spPr>
        <p:txBody>
          <a:bodyPr wrap="square" rtlCol="0">
            <a:spAutoFit/>
          </a:bodyPr>
          <a:lstStyle/>
          <a:p>
            <a:pPr algn="ctr"/>
            <a:r>
              <a:rPr lang="en-US" sz="3600" dirty="0"/>
              <a:t>👩🏽‍⚕️👨‍🔬</a:t>
            </a:r>
          </a:p>
        </p:txBody>
      </p:sp>
      <p:sp>
        <p:nvSpPr>
          <p:cNvPr id="10" name="Rounded Rectangular Callout 9">
            <a:extLst>
              <a:ext uri="{FF2B5EF4-FFF2-40B4-BE49-F238E27FC236}">
                <a16:creationId xmlns:a16="http://schemas.microsoft.com/office/drawing/2014/main" id="{C8AE42D7-EF7A-154B-B97F-02969280FF36}"/>
              </a:ext>
            </a:extLst>
          </p:cNvPr>
          <p:cNvSpPr/>
          <p:nvPr/>
        </p:nvSpPr>
        <p:spPr>
          <a:xfrm>
            <a:off x="8273663" y="1098468"/>
            <a:ext cx="3632172" cy="2433555"/>
          </a:xfrm>
          <a:prstGeom prst="wedgeRoundRectCallout">
            <a:avLst>
              <a:gd name="adj1" fmla="val -20463"/>
              <a:gd name="adj2" fmla="val 7632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201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E37A270-A7F4-4641-9A5C-BCADB33F595B}"/>
              </a:ext>
            </a:extLst>
          </p:cNvPr>
          <p:cNvGraphicFramePr>
            <a:graphicFrameLocks noGrp="1"/>
          </p:cNvGraphicFramePr>
          <p:nvPr>
            <p:extLst>
              <p:ext uri="{D42A27DB-BD31-4B8C-83A1-F6EECF244321}">
                <p14:modId xmlns:p14="http://schemas.microsoft.com/office/powerpoint/2010/main" val="493960971"/>
              </p:ext>
            </p:extLst>
          </p:nvPr>
        </p:nvGraphicFramePr>
        <p:xfrm>
          <a:off x="0" y="673367"/>
          <a:ext cx="12191998" cy="5191760"/>
        </p:xfrm>
        <a:graphic>
          <a:graphicData uri="http://schemas.openxmlformats.org/drawingml/2006/table">
            <a:tbl>
              <a:tblPr firstRow="1" bandRow="1">
                <a:tableStyleId>{5940675A-B579-460E-94D1-54222C63F5DA}</a:tableStyleId>
              </a:tblPr>
              <a:tblGrid>
                <a:gridCol w="1466126">
                  <a:extLst>
                    <a:ext uri="{9D8B030D-6E8A-4147-A177-3AD203B41FA5}">
                      <a16:colId xmlns:a16="http://schemas.microsoft.com/office/drawing/2014/main" val="2314032974"/>
                    </a:ext>
                  </a:extLst>
                </a:gridCol>
                <a:gridCol w="750588">
                  <a:extLst>
                    <a:ext uri="{9D8B030D-6E8A-4147-A177-3AD203B41FA5}">
                      <a16:colId xmlns:a16="http://schemas.microsoft.com/office/drawing/2014/main" val="3176018562"/>
                    </a:ext>
                  </a:extLst>
                </a:gridCol>
                <a:gridCol w="906844">
                  <a:extLst>
                    <a:ext uri="{9D8B030D-6E8A-4147-A177-3AD203B41FA5}">
                      <a16:colId xmlns:a16="http://schemas.microsoft.com/office/drawing/2014/main" val="3443731303"/>
                    </a:ext>
                  </a:extLst>
                </a:gridCol>
                <a:gridCol w="906844">
                  <a:extLst>
                    <a:ext uri="{9D8B030D-6E8A-4147-A177-3AD203B41FA5}">
                      <a16:colId xmlns:a16="http://schemas.microsoft.com/office/drawing/2014/main" val="3912817674"/>
                    </a:ext>
                  </a:extLst>
                </a:gridCol>
                <a:gridCol w="906844">
                  <a:extLst>
                    <a:ext uri="{9D8B030D-6E8A-4147-A177-3AD203B41FA5}">
                      <a16:colId xmlns:a16="http://schemas.microsoft.com/office/drawing/2014/main" val="4263521921"/>
                    </a:ext>
                  </a:extLst>
                </a:gridCol>
                <a:gridCol w="906844">
                  <a:extLst>
                    <a:ext uri="{9D8B030D-6E8A-4147-A177-3AD203B41FA5}">
                      <a16:colId xmlns:a16="http://schemas.microsoft.com/office/drawing/2014/main" val="3354365550"/>
                    </a:ext>
                  </a:extLst>
                </a:gridCol>
                <a:gridCol w="906844">
                  <a:extLst>
                    <a:ext uri="{9D8B030D-6E8A-4147-A177-3AD203B41FA5}">
                      <a16:colId xmlns:a16="http://schemas.microsoft.com/office/drawing/2014/main" val="172023132"/>
                    </a:ext>
                  </a:extLst>
                </a:gridCol>
                <a:gridCol w="906844">
                  <a:extLst>
                    <a:ext uri="{9D8B030D-6E8A-4147-A177-3AD203B41FA5}">
                      <a16:colId xmlns:a16="http://schemas.microsoft.com/office/drawing/2014/main" val="3125163375"/>
                    </a:ext>
                  </a:extLst>
                </a:gridCol>
                <a:gridCol w="906844">
                  <a:extLst>
                    <a:ext uri="{9D8B030D-6E8A-4147-A177-3AD203B41FA5}">
                      <a16:colId xmlns:a16="http://schemas.microsoft.com/office/drawing/2014/main" val="1795534450"/>
                    </a:ext>
                  </a:extLst>
                </a:gridCol>
                <a:gridCol w="906844">
                  <a:extLst>
                    <a:ext uri="{9D8B030D-6E8A-4147-A177-3AD203B41FA5}">
                      <a16:colId xmlns:a16="http://schemas.microsoft.com/office/drawing/2014/main" val="1462374171"/>
                    </a:ext>
                  </a:extLst>
                </a:gridCol>
                <a:gridCol w="906844">
                  <a:extLst>
                    <a:ext uri="{9D8B030D-6E8A-4147-A177-3AD203B41FA5}">
                      <a16:colId xmlns:a16="http://schemas.microsoft.com/office/drawing/2014/main" val="3477809995"/>
                    </a:ext>
                  </a:extLst>
                </a:gridCol>
                <a:gridCol w="906844">
                  <a:extLst>
                    <a:ext uri="{9D8B030D-6E8A-4147-A177-3AD203B41FA5}">
                      <a16:colId xmlns:a16="http://schemas.microsoft.com/office/drawing/2014/main" val="4128283987"/>
                    </a:ext>
                  </a:extLst>
                </a:gridCol>
                <a:gridCol w="906844">
                  <a:extLst>
                    <a:ext uri="{9D8B030D-6E8A-4147-A177-3AD203B41FA5}">
                      <a16:colId xmlns:a16="http://schemas.microsoft.com/office/drawing/2014/main" val="1142489564"/>
                    </a:ext>
                  </a:extLst>
                </a:gridCol>
              </a:tblGrid>
              <a:tr h="370840">
                <a:tc>
                  <a:txBody>
                    <a:bodyPr/>
                    <a:lstStyle/>
                    <a:p>
                      <a:pPr algn="ctr"/>
                      <a:r>
                        <a:rPr lang="en-US" b="1" dirty="0"/>
                        <a:t>Person</a:t>
                      </a:r>
                    </a:p>
                  </a:txBody>
                  <a:tcPr>
                    <a:solidFill>
                      <a:schemeClr val="accent1">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17446031"/>
                  </a:ext>
                </a:extLst>
              </a:tr>
              <a:tr h="370840">
                <a:tc>
                  <a:txBody>
                    <a:bodyPr/>
                    <a:lstStyle/>
                    <a:p>
                      <a:pPr algn="ctr"/>
                      <a:r>
                        <a:rPr lang="en-US" dirty="0"/>
                        <a:t>1</a:t>
                      </a:r>
                    </a:p>
                  </a:txBody>
                  <a:tcPr>
                    <a:solidFill>
                      <a:schemeClr val="accent1">
                        <a:lumMod val="20000"/>
                        <a:lumOff val="80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77557734"/>
                  </a:ext>
                </a:extLst>
              </a:tr>
              <a:tr h="370840">
                <a:tc>
                  <a:txBody>
                    <a:bodyPr/>
                    <a:lstStyle/>
                    <a:p>
                      <a:pPr algn="ctr"/>
                      <a:r>
                        <a:rPr lang="en-US" dirty="0"/>
                        <a:t>2</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mn-lt"/>
                          <a:ea typeface="+mn-ea"/>
                          <a:cs typeface="+mn-cs"/>
                        </a:rPr>
                        <a:t>UI</a:t>
                      </a:r>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24196701"/>
                  </a:ext>
                </a:extLst>
              </a:tr>
              <a:tr h="370840">
                <a:tc>
                  <a:txBody>
                    <a:bodyPr/>
                    <a:lstStyle/>
                    <a:p>
                      <a:pPr algn="ctr"/>
                      <a:r>
                        <a:rPr lang="en-US" dirty="0"/>
                        <a:t>3</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871770704"/>
                  </a:ext>
                </a:extLst>
              </a:tr>
              <a:tr h="370840">
                <a:tc>
                  <a:txBody>
                    <a:bodyPr/>
                    <a:lstStyle/>
                    <a:p>
                      <a:pPr algn="ctr"/>
                      <a:r>
                        <a:rPr lang="en-US" dirty="0"/>
                        <a:t>4</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314486959"/>
                  </a:ext>
                </a:extLst>
              </a:tr>
              <a:tr h="370840">
                <a:tc>
                  <a:txBody>
                    <a:bodyPr/>
                    <a:lstStyle/>
                    <a:p>
                      <a:pPr algn="ctr"/>
                      <a:r>
                        <a:rPr lang="en-US" dirty="0"/>
                        <a:t>5</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54099989"/>
                  </a:ext>
                </a:extLst>
              </a:tr>
              <a:tr h="370840">
                <a:tc>
                  <a:txBody>
                    <a:bodyPr/>
                    <a:lstStyle/>
                    <a:p>
                      <a:pPr algn="ctr"/>
                      <a:r>
                        <a:rPr lang="en-US" dirty="0"/>
                        <a:t>6</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extLst>
                  <a:ext uri="{0D108BD9-81ED-4DB2-BD59-A6C34878D82A}">
                    <a16:rowId xmlns:a16="http://schemas.microsoft.com/office/drawing/2014/main" val="4109248554"/>
                  </a:ext>
                </a:extLst>
              </a:tr>
              <a:tr h="370840">
                <a:tc>
                  <a:txBody>
                    <a:bodyPr/>
                    <a:lstStyle/>
                    <a:p>
                      <a:pPr algn="ctr"/>
                      <a:r>
                        <a:rPr lang="en-US" dirty="0"/>
                        <a:t>7</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1242916598"/>
                  </a:ext>
                </a:extLst>
              </a:tr>
              <a:tr h="370840">
                <a:tc>
                  <a:txBody>
                    <a:bodyPr/>
                    <a:lstStyle/>
                    <a:p>
                      <a:pPr algn="ctr"/>
                      <a:r>
                        <a:rPr lang="en-US" dirty="0"/>
                        <a:t>8</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4155716017"/>
                  </a:ext>
                </a:extLst>
              </a:tr>
              <a:tr h="370840">
                <a:tc>
                  <a:txBody>
                    <a:bodyPr/>
                    <a:lstStyle/>
                    <a:p>
                      <a:pPr algn="ctr"/>
                      <a:r>
                        <a:rPr lang="en-US" dirty="0"/>
                        <a:t>9</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3451657020"/>
                  </a:ext>
                </a:extLst>
              </a:tr>
              <a:tr h="370840">
                <a:tc>
                  <a:txBody>
                    <a:bodyPr/>
                    <a:lstStyle/>
                    <a:p>
                      <a:pPr algn="ctr"/>
                      <a:r>
                        <a:rPr lang="en-US" dirty="0"/>
                        <a:t>10</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2803126303"/>
                  </a:ext>
                </a:extLst>
              </a:tr>
              <a:tr h="370840">
                <a:tc>
                  <a:txBody>
                    <a:bodyPr/>
                    <a:lstStyle/>
                    <a:p>
                      <a:pPr algn="ctr"/>
                      <a:r>
                        <a:rPr lang="en-US" dirty="0"/>
                        <a:t>11</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401992124"/>
                  </a:ext>
                </a:extLst>
              </a:tr>
              <a:tr h="370840">
                <a:tc>
                  <a:txBody>
                    <a:bodyPr/>
                    <a:lstStyle/>
                    <a:p>
                      <a:pPr algn="ctr"/>
                      <a:r>
                        <a:rPr lang="en-US" dirty="0"/>
                        <a:t>12</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598981813"/>
                  </a:ext>
                </a:extLst>
              </a:tr>
              <a:tr h="370840">
                <a:tc>
                  <a:txBody>
                    <a:bodyPr/>
                    <a:lstStyle/>
                    <a:p>
                      <a:pPr algn="ctr"/>
                      <a:r>
                        <a:rPr lang="en-US" b="1" dirty="0"/>
                        <a:t>Months</a:t>
                      </a:r>
                    </a:p>
                  </a:txBody>
                  <a:tcPr>
                    <a:solidFill>
                      <a:schemeClr val="accent2">
                        <a:lumMod val="20000"/>
                        <a:lumOff val="80000"/>
                      </a:schemeClr>
                    </a:solidFill>
                  </a:tcPr>
                </a:tc>
                <a:tc>
                  <a:txBody>
                    <a:bodyPr/>
                    <a:lstStyle/>
                    <a:p>
                      <a:pPr algn="ctr"/>
                      <a:r>
                        <a:rPr lang="en-US" dirty="0"/>
                        <a:t>1</a:t>
                      </a:r>
                    </a:p>
                  </a:txBody>
                  <a:tcPr>
                    <a:solidFill>
                      <a:schemeClr val="accent2">
                        <a:lumMod val="20000"/>
                        <a:lumOff val="80000"/>
                      </a:schemeClr>
                    </a:solidFill>
                  </a:tcPr>
                </a:tc>
                <a:tc>
                  <a:txBody>
                    <a:bodyPr/>
                    <a:lstStyle/>
                    <a:p>
                      <a:pPr algn="ctr"/>
                      <a:r>
                        <a:rPr lang="en-US" dirty="0"/>
                        <a:t>2</a:t>
                      </a:r>
                    </a:p>
                  </a:txBody>
                  <a:tcPr>
                    <a:solidFill>
                      <a:schemeClr val="accent2">
                        <a:lumMod val="20000"/>
                        <a:lumOff val="80000"/>
                      </a:schemeClr>
                    </a:solidFill>
                  </a:tcPr>
                </a:tc>
                <a:tc>
                  <a:txBody>
                    <a:bodyPr/>
                    <a:lstStyle/>
                    <a:p>
                      <a:pPr algn="ctr"/>
                      <a:r>
                        <a:rPr lang="en-US" dirty="0"/>
                        <a:t>3</a:t>
                      </a:r>
                    </a:p>
                  </a:txBody>
                  <a:tcPr>
                    <a:solidFill>
                      <a:schemeClr val="accent2">
                        <a:lumMod val="20000"/>
                        <a:lumOff val="80000"/>
                      </a:schemeClr>
                    </a:solidFill>
                  </a:tcPr>
                </a:tc>
                <a:tc>
                  <a:txBody>
                    <a:bodyPr/>
                    <a:lstStyle/>
                    <a:p>
                      <a:pPr algn="ctr"/>
                      <a:r>
                        <a:rPr lang="en-US" dirty="0"/>
                        <a:t>4</a:t>
                      </a:r>
                    </a:p>
                  </a:txBody>
                  <a:tcPr>
                    <a:solidFill>
                      <a:schemeClr val="accent2">
                        <a:lumMod val="20000"/>
                        <a:lumOff val="80000"/>
                      </a:schemeClr>
                    </a:solidFill>
                  </a:tcPr>
                </a:tc>
                <a:tc>
                  <a:txBody>
                    <a:bodyPr/>
                    <a:lstStyle/>
                    <a:p>
                      <a:pPr algn="ctr"/>
                      <a:r>
                        <a:rPr lang="en-US" dirty="0"/>
                        <a:t>5</a:t>
                      </a:r>
                    </a:p>
                  </a:txBody>
                  <a:tcPr>
                    <a:solidFill>
                      <a:schemeClr val="accent2">
                        <a:lumMod val="20000"/>
                        <a:lumOff val="80000"/>
                      </a:schemeClr>
                    </a:solidFill>
                  </a:tcPr>
                </a:tc>
                <a:tc>
                  <a:txBody>
                    <a:bodyPr/>
                    <a:lstStyle/>
                    <a:p>
                      <a:pPr algn="ctr"/>
                      <a:r>
                        <a:rPr lang="en-US" dirty="0"/>
                        <a:t>6</a:t>
                      </a:r>
                    </a:p>
                  </a:txBody>
                  <a:tcPr>
                    <a:solidFill>
                      <a:schemeClr val="accent2">
                        <a:lumMod val="20000"/>
                        <a:lumOff val="80000"/>
                      </a:schemeClr>
                    </a:solidFill>
                  </a:tcPr>
                </a:tc>
                <a:tc>
                  <a:txBody>
                    <a:bodyPr/>
                    <a:lstStyle/>
                    <a:p>
                      <a:pPr algn="ctr"/>
                      <a:r>
                        <a:rPr lang="en-US" dirty="0"/>
                        <a:t>7</a:t>
                      </a:r>
                    </a:p>
                  </a:txBody>
                  <a:tcPr>
                    <a:solidFill>
                      <a:schemeClr val="accent2">
                        <a:lumMod val="20000"/>
                        <a:lumOff val="80000"/>
                      </a:schemeClr>
                    </a:solidFill>
                  </a:tcPr>
                </a:tc>
                <a:tc>
                  <a:txBody>
                    <a:bodyPr/>
                    <a:lstStyle/>
                    <a:p>
                      <a:pPr algn="ctr"/>
                      <a:r>
                        <a:rPr lang="en-US" dirty="0"/>
                        <a:t>8</a:t>
                      </a:r>
                    </a:p>
                  </a:txBody>
                  <a:tcPr>
                    <a:solidFill>
                      <a:schemeClr val="accent2">
                        <a:lumMod val="20000"/>
                        <a:lumOff val="80000"/>
                      </a:schemeClr>
                    </a:solidFill>
                  </a:tcPr>
                </a:tc>
                <a:tc>
                  <a:txBody>
                    <a:bodyPr/>
                    <a:lstStyle/>
                    <a:p>
                      <a:pPr algn="ctr"/>
                      <a:r>
                        <a:rPr lang="en-US" dirty="0"/>
                        <a:t>9</a:t>
                      </a:r>
                    </a:p>
                  </a:txBody>
                  <a:tcPr>
                    <a:solidFill>
                      <a:schemeClr val="accent2">
                        <a:lumMod val="20000"/>
                        <a:lumOff val="80000"/>
                      </a:schemeClr>
                    </a:solidFill>
                  </a:tcPr>
                </a:tc>
                <a:tc>
                  <a:txBody>
                    <a:bodyPr/>
                    <a:lstStyle/>
                    <a:p>
                      <a:pPr algn="ctr"/>
                      <a:r>
                        <a:rPr lang="en-US" dirty="0"/>
                        <a:t>10</a:t>
                      </a:r>
                    </a:p>
                  </a:txBody>
                  <a:tcPr>
                    <a:solidFill>
                      <a:schemeClr val="accent2">
                        <a:lumMod val="20000"/>
                        <a:lumOff val="80000"/>
                      </a:schemeClr>
                    </a:solidFill>
                  </a:tcPr>
                </a:tc>
                <a:tc>
                  <a:txBody>
                    <a:bodyPr/>
                    <a:lstStyle/>
                    <a:p>
                      <a:pPr algn="ctr"/>
                      <a:r>
                        <a:rPr lang="en-US" dirty="0"/>
                        <a:t>11</a:t>
                      </a:r>
                    </a:p>
                  </a:txBody>
                  <a:tcPr>
                    <a:solidFill>
                      <a:schemeClr val="accent2">
                        <a:lumMod val="20000"/>
                        <a:lumOff val="80000"/>
                      </a:schemeClr>
                    </a:solidFill>
                  </a:tcPr>
                </a:tc>
                <a:tc>
                  <a:txBody>
                    <a:bodyPr/>
                    <a:lstStyle/>
                    <a:p>
                      <a:pPr algn="ctr"/>
                      <a:r>
                        <a:rPr lang="en-US" dirty="0"/>
                        <a:t>12</a:t>
                      </a:r>
                    </a:p>
                  </a:txBody>
                  <a:tcPr>
                    <a:solidFill>
                      <a:schemeClr val="accent2">
                        <a:lumMod val="20000"/>
                        <a:lumOff val="80000"/>
                      </a:schemeClr>
                    </a:solidFill>
                  </a:tcPr>
                </a:tc>
                <a:extLst>
                  <a:ext uri="{0D108BD9-81ED-4DB2-BD59-A6C34878D82A}">
                    <a16:rowId xmlns:a16="http://schemas.microsoft.com/office/drawing/2014/main" val="1808032534"/>
                  </a:ext>
                </a:extLst>
              </a:tr>
            </a:tbl>
          </a:graphicData>
        </a:graphic>
      </p:graphicFrame>
      <p:sp>
        <p:nvSpPr>
          <p:cNvPr id="3" name="TextBox 2">
            <a:extLst>
              <a:ext uri="{FF2B5EF4-FFF2-40B4-BE49-F238E27FC236}">
                <a16:creationId xmlns:a16="http://schemas.microsoft.com/office/drawing/2014/main" id="{02B6B0D3-5327-4749-A383-3452F2FBEC9D}"/>
              </a:ext>
            </a:extLst>
          </p:cNvPr>
          <p:cNvSpPr txBox="1"/>
          <p:nvPr/>
        </p:nvSpPr>
        <p:spPr>
          <a:xfrm>
            <a:off x="0" y="104172"/>
            <a:ext cx="8704162" cy="369332"/>
          </a:xfrm>
          <a:prstGeom prst="rect">
            <a:avLst/>
          </a:prstGeom>
          <a:noFill/>
        </p:spPr>
        <p:txBody>
          <a:bodyPr wrap="square" rtlCol="0">
            <a:spAutoFit/>
          </a:bodyPr>
          <a:lstStyle/>
          <a:p>
            <a:r>
              <a:rPr lang="en-US" dirty="0"/>
              <a:t>Unintentional injuries among U.S. agricultural workers over 12 months of observation. </a:t>
            </a:r>
          </a:p>
        </p:txBody>
      </p:sp>
      <p:graphicFrame>
        <p:nvGraphicFramePr>
          <p:cNvPr id="4" name="Table 4">
            <a:extLst>
              <a:ext uri="{FF2B5EF4-FFF2-40B4-BE49-F238E27FC236}">
                <a16:creationId xmlns:a16="http://schemas.microsoft.com/office/drawing/2014/main" id="{1B7C5CB2-8BF1-E14C-A9D7-D145302A2571}"/>
              </a:ext>
            </a:extLst>
          </p:cNvPr>
          <p:cNvGraphicFramePr>
            <a:graphicFrameLocks noGrp="1"/>
          </p:cNvGraphicFramePr>
          <p:nvPr>
            <p:extLst>
              <p:ext uri="{D42A27DB-BD31-4B8C-83A1-F6EECF244321}">
                <p14:modId xmlns:p14="http://schemas.microsoft.com/office/powerpoint/2010/main" val="3359960150"/>
              </p:ext>
            </p:extLst>
          </p:nvPr>
        </p:nvGraphicFramePr>
        <p:xfrm>
          <a:off x="0" y="6126480"/>
          <a:ext cx="4247909" cy="731520"/>
        </p:xfrm>
        <a:graphic>
          <a:graphicData uri="http://schemas.openxmlformats.org/drawingml/2006/table">
            <a:tbl>
              <a:tblPr firstRow="1" bandRow="1">
                <a:tableStyleId>{5940675A-B579-460E-94D1-54222C63F5DA}</a:tableStyleId>
              </a:tblPr>
              <a:tblGrid>
                <a:gridCol w="532436">
                  <a:extLst>
                    <a:ext uri="{9D8B030D-6E8A-4147-A177-3AD203B41FA5}">
                      <a16:colId xmlns:a16="http://schemas.microsoft.com/office/drawing/2014/main" val="2347193105"/>
                    </a:ext>
                  </a:extLst>
                </a:gridCol>
                <a:gridCol w="983848">
                  <a:extLst>
                    <a:ext uri="{9D8B030D-6E8A-4147-A177-3AD203B41FA5}">
                      <a16:colId xmlns:a16="http://schemas.microsoft.com/office/drawing/2014/main" val="847234868"/>
                    </a:ext>
                  </a:extLst>
                </a:gridCol>
                <a:gridCol w="462987">
                  <a:extLst>
                    <a:ext uri="{9D8B030D-6E8A-4147-A177-3AD203B41FA5}">
                      <a16:colId xmlns:a16="http://schemas.microsoft.com/office/drawing/2014/main" val="746322962"/>
                    </a:ext>
                  </a:extLst>
                </a:gridCol>
                <a:gridCol w="2268638">
                  <a:extLst>
                    <a:ext uri="{9D8B030D-6E8A-4147-A177-3AD203B41FA5}">
                      <a16:colId xmlns:a16="http://schemas.microsoft.com/office/drawing/2014/main" val="1249376193"/>
                    </a:ext>
                  </a:extLst>
                </a:gridCol>
              </a:tblGrid>
              <a:tr h="205590">
                <a:tc>
                  <a:txBody>
                    <a:bodyPr/>
                    <a:lstStyle/>
                    <a:p>
                      <a:r>
                        <a:rPr lang="en-US" dirty="0"/>
                        <a:t>Key</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104943"/>
                  </a:ext>
                </a:extLst>
              </a:tr>
              <a:tr h="303975">
                <a:tc>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dirty="0"/>
                        <a:t>= At risk</a:t>
                      </a:r>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solidFill>
                      <a:srgbClr val="C00000"/>
                    </a:solidFill>
                  </a:tcPr>
                </a:tc>
                <a:tc>
                  <a:txBody>
                    <a:bodyPr/>
                    <a:lstStyle/>
                    <a:p>
                      <a:r>
                        <a:rPr lang="en-US" dirty="0"/>
                        <a:t>= Unintentional injury</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1669171"/>
                  </a:ext>
                </a:extLst>
              </a:tr>
            </a:tbl>
          </a:graphicData>
        </a:graphic>
      </p:graphicFrame>
    </p:spTree>
    <p:extLst>
      <p:ext uri="{BB962C8B-B14F-4D97-AF65-F5344CB8AC3E}">
        <p14:creationId xmlns:p14="http://schemas.microsoft.com/office/powerpoint/2010/main" val="299381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78146" y="417271"/>
            <a:ext cx="7168430" cy="5519763"/>
          </a:xfrm>
          <a:prstGeom prst="rect">
            <a:avLst/>
          </a:prstGeom>
        </p:spPr>
      </p:pic>
      <p:sp>
        <p:nvSpPr>
          <p:cNvPr id="78" name="TextBox 77"/>
          <p:cNvSpPr txBox="1"/>
          <p:nvPr/>
        </p:nvSpPr>
        <p:spPr>
          <a:xfrm>
            <a:off x="141767" y="6345902"/>
            <a:ext cx="562673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Rothman, Epidemiology: An Introduction 2</a:t>
            </a:r>
            <a:r>
              <a:rPr lang="en-US" sz="1600" baseline="30000" dirty="0">
                <a:latin typeface="Arial" panose="020B0604020202020204" pitchFamily="34" charset="0"/>
                <a:cs typeface="Arial" panose="020B0604020202020204" pitchFamily="34" charset="0"/>
              </a:rPr>
              <a:t>nd</a:t>
            </a:r>
            <a:r>
              <a:rPr lang="en-US" sz="1600" dirty="0">
                <a:latin typeface="Arial" panose="020B0604020202020204" pitchFamily="34" charset="0"/>
                <a:cs typeface="Arial" panose="020B0604020202020204" pitchFamily="34" charset="0"/>
              </a:rPr>
              <a:t> Ed. pp 164-170</a:t>
            </a:r>
          </a:p>
        </p:txBody>
      </p:sp>
      <p:sp>
        <p:nvSpPr>
          <p:cNvPr id="4" name="Rectangle 3"/>
          <p:cNvSpPr/>
          <p:nvPr/>
        </p:nvSpPr>
        <p:spPr>
          <a:xfrm>
            <a:off x="3952068" y="2386739"/>
            <a:ext cx="1084881" cy="790414"/>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010401" y="2386739"/>
            <a:ext cx="1084881" cy="790414"/>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35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695" y="277905"/>
            <a:ext cx="10240505" cy="762000"/>
          </a:xfrm>
        </p:spPr>
        <p:txBody>
          <a:bodyPr>
            <a:noAutofit/>
          </a:bodyPr>
          <a:lstStyle/>
          <a:p>
            <a:pPr>
              <a:spcBef>
                <a:spcPts val="0"/>
              </a:spcBef>
              <a:defRPr/>
            </a:pPr>
            <a:r>
              <a:rPr lang="en-US" sz="4400" b="1" dirty="0"/>
              <a:t>Incidence</a:t>
            </a:r>
            <a:endParaRPr sz="4400"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33339" y="1405579"/>
                <a:ext cx="7439003" cy="4143248"/>
              </a:xfrm>
              <a:ln>
                <a:noFill/>
              </a:ln>
            </p:spPr>
            <p:txBody>
              <a:bodyPr>
                <a:noAutofit/>
              </a:bodyPr>
              <a:lstStyle/>
              <a:p>
                <a:pPr>
                  <a:lnSpc>
                    <a:spcPct val="90000"/>
                  </a:lnSpc>
                </a:pPr>
                <a:r>
                  <a:rPr lang="en-US" altLang="en-US" b="1" dirty="0"/>
                  <a:t>Cumulative incidence (</a:t>
                </a:r>
                <a:r>
                  <a:rPr lang="en-US" altLang="en-US" b="1" i="1" dirty="0"/>
                  <a:t>a / a</a:t>
                </a:r>
                <a:r>
                  <a:rPr lang="en-US" altLang="en-US" b="1" dirty="0"/>
                  <a:t>+</a:t>
                </a:r>
                <a:r>
                  <a:rPr lang="en-US" altLang="en-US" b="1" i="1" dirty="0"/>
                  <a:t>b</a:t>
                </a:r>
                <a:r>
                  <a:rPr lang="en-US" altLang="en-US" b="1" dirty="0"/>
                  <a:t>; time)</a:t>
                </a:r>
              </a:p>
              <a:p>
                <a:pPr lvl="1">
                  <a:lnSpc>
                    <a:spcPct val="90000"/>
                  </a:lnSpc>
                  <a:buFont typeface="Courier New" panose="02070309020205020404" pitchFamily="49" charset="0"/>
                  <a:buChar char="o"/>
                </a:pPr>
                <a:r>
                  <a:rPr lang="en-US" altLang="en-US" i="1" dirty="0"/>
                  <a:t>a</a:t>
                </a:r>
                <a:r>
                  <a:rPr lang="en-US" altLang="en-US" dirty="0"/>
                  <a:t> = number of </a:t>
                </a:r>
                <a:r>
                  <a:rPr lang="en-US" altLang="en-US" i="1" dirty="0"/>
                  <a:t>new</a:t>
                </a:r>
                <a:r>
                  <a:rPr lang="en-US" altLang="en-US" dirty="0"/>
                  <a:t> cases of disease</a:t>
                </a:r>
                <a:endParaRPr lang="en-US" altLang="en-US" i="1" dirty="0"/>
              </a:p>
              <a:p>
                <a:pPr lvl="1">
                  <a:lnSpc>
                    <a:spcPct val="90000"/>
                  </a:lnSpc>
                  <a:buFont typeface="Courier New" panose="02070309020205020404" pitchFamily="49" charset="0"/>
                  <a:buChar char="o"/>
                </a:pPr>
                <a:r>
                  <a:rPr lang="en-US" altLang="en-US" b="1" i="1" dirty="0"/>
                  <a:t>a + </a:t>
                </a:r>
                <a:r>
                  <a:rPr lang="en-US" altLang="en-US" b="1" dirty="0"/>
                  <a:t>b </a:t>
                </a:r>
                <a:r>
                  <a:rPr lang="en-US" altLang="en-US" dirty="0"/>
                  <a:t>= total number of </a:t>
                </a:r>
                <a:r>
                  <a:rPr lang="en-US" altLang="en-US" b="1" u="sng" dirty="0">
                    <a:solidFill>
                      <a:srgbClr val="FF0000"/>
                    </a:solidFill>
                  </a:rPr>
                  <a:t>people</a:t>
                </a:r>
                <a:r>
                  <a:rPr lang="en-US" altLang="en-US" b="1" dirty="0">
                    <a:solidFill>
                      <a:srgbClr val="FF0000"/>
                    </a:solidFill>
                  </a:rPr>
                  <a:t> </a:t>
                </a:r>
                <a:r>
                  <a:rPr lang="en-US" altLang="en-US" b="1" i="1" dirty="0">
                    <a:solidFill>
                      <a:srgbClr val="0070C0"/>
                    </a:solidFill>
                  </a:rPr>
                  <a:t>at-risk</a:t>
                </a:r>
              </a:p>
              <a:p>
                <a:pPr lvl="1">
                  <a:lnSpc>
                    <a:spcPct val="90000"/>
                  </a:lnSpc>
                  <a:buFont typeface="Courier New" panose="02070309020205020404" pitchFamily="49" charset="0"/>
                  <a:buChar char="o"/>
                </a:pPr>
                <a:r>
                  <a:rPr lang="en-US" altLang="en-US" dirty="0"/>
                  <a:t>over a </a:t>
                </a:r>
                <a:r>
                  <a:rPr lang="en-US" altLang="en-US" u="sng" dirty="0"/>
                  <a:t>period</a:t>
                </a:r>
                <a:r>
                  <a:rPr lang="en-US" altLang="en-US" dirty="0"/>
                  <a:t> of time (e.g., Jan 1-Dec 31, 2018)</a:t>
                </a:r>
              </a:p>
              <a:p>
                <a:pPr lvl="1">
                  <a:lnSpc>
                    <a:spcPct val="90000"/>
                  </a:lnSpc>
                  <a:buFont typeface="Courier New" panose="02070309020205020404" pitchFamily="49" charset="0"/>
                  <a:buChar char="o"/>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𝑁𝑜</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𝑛𝑒𝑤</m:t>
                        </m:r>
                        <m:r>
                          <a:rPr lang="en-US" i="1">
                            <a:latin typeface="Cambria Math" panose="02040503050406030204" pitchFamily="18" charset="0"/>
                          </a:rPr>
                          <m:t> </m:t>
                        </m:r>
                        <m:r>
                          <a:rPr lang="en-US" i="1">
                            <a:latin typeface="Cambria Math" panose="02040503050406030204" pitchFamily="18" charset="0"/>
                          </a:rPr>
                          <m:t>𝑐𝑎𝑠𝑒𝑠</m:t>
                        </m:r>
                      </m:num>
                      <m:den>
                        <m:r>
                          <a:rPr lang="en-US" i="1">
                            <a:latin typeface="Cambria Math" panose="02040503050406030204" pitchFamily="18" charset="0"/>
                          </a:rPr>
                          <m:t>𝑝𝑒𝑟𝑠𝑜𝑛𝑠</m:t>
                        </m:r>
                        <m:r>
                          <a:rPr lang="en-US" i="1">
                            <a:latin typeface="Cambria Math" panose="02040503050406030204" pitchFamily="18" charset="0"/>
                          </a:rPr>
                          <m:t> </m:t>
                        </m:r>
                        <m:r>
                          <a:rPr lang="en-US" i="1">
                            <a:latin typeface="Cambria Math" panose="02040503050406030204" pitchFamily="18" charset="0"/>
                          </a:rPr>
                          <m:t>𝑎𝑡</m:t>
                        </m:r>
                        <m:r>
                          <a:rPr lang="en-US" i="1">
                            <a:latin typeface="Cambria Math" panose="02040503050406030204" pitchFamily="18" charset="0"/>
                          </a:rPr>
                          <m:t> </m:t>
                        </m:r>
                        <m:r>
                          <a:rPr lang="en-US" i="1">
                            <a:latin typeface="Cambria Math" panose="02040503050406030204" pitchFamily="18" charset="0"/>
                          </a:rPr>
                          <m:t>𝑟𝑖𝑠𝑘</m:t>
                        </m:r>
                        <m:r>
                          <a:rPr lang="en-US" i="1">
                            <a:latin typeface="Cambria Math" panose="02040503050406030204" pitchFamily="18" charset="0"/>
                          </a:rPr>
                          <m:t> </m:t>
                        </m:r>
                      </m:den>
                    </m:f>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×1,000 </m:t>
                    </m:r>
                    <m:r>
                      <a:rPr lang="en-US" i="1">
                        <a:latin typeface="Cambria Math" panose="02040503050406030204" pitchFamily="18" charset="0"/>
                        <a:ea typeface="Cambria Math" panose="02040503050406030204" pitchFamily="18" charset="0"/>
                      </a:rPr>
                      <m:t>𝑜𝑟</m:t>
                    </m:r>
                    <m:r>
                      <a:rPr lang="en-US" i="1">
                        <a:latin typeface="Cambria Math" panose="02040503050406030204" pitchFamily="18" charset="0"/>
                        <a:ea typeface="Cambria Math" panose="02040503050406030204" pitchFamily="18" charset="0"/>
                      </a:rPr>
                      <m:t> 100)</m:t>
                    </m:r>
                  </m:oMath>
                </a14:m>
                <a:endParaRPr lang="en-US" dirty="0"/>
              </a:p>
              <a:p>
                <a:pPr>
                  <a:lnSpc>
                    <a:spcPct val="90000"/>
                  </a:lnSpc>
                  <a:spcBef>
                    <a:spcPts val="4200"/>
                  </a:spcBef>
                </a:pPr>
                <a:r>
                  <a:rPr lang="en-US" altLang="en-US" b="1" dirty="0"/>
                  <a:t>Incidence density (</a:t>
                </a:r>
                <a:r>
                  <a:rPr lang="en-US" altLang="en-US" b="1" i="1" dirty="0"/>
                  <a:t>a / a</a:t>
                </a:r>
                <a:r>
                  <a:rPr lang="en-US" altLang="en-US" b="1" dirty="0"/>
                  <a:t>+</a:t>
                </a:r>
                <a:r>
                  <a:rPr lang="en-US" altLang="en-US" b="1" i="1" dirty="0"/>
                  <a:t>b</a:t>
                </a:r>
                <a:r>
                  <a:rPr lang="en-US" altLang="en-US" b="1" dirty="0"/>
                  <a:t>; time)</a:t>
                </a:r>
              </a:p>
              <a:p>
                <a:pPr lvl="1">
                  <a:lnSpc>
                    <a:spcPct val="90000"/>
                  </a:lnSpc>
                  <a:buFont typeface="Courier New" panose="02070309020205020404" pitchFamily="49" charset="0"/>
                  <a:buChar char="o"/>
                </a:pPr>
                <a:r>
                  <a:rPr lang="en-US" altLang="en-US" i="1" dirty="0"/>
                  <a:t>a</a:t>
                </a:r>
                <a:r>
                  <a:rPr lang="en-US" altLang="en-US" dirty="0"/>
                  <a:t> = number of </a:t>
                </a:r>
                <a:r>
                  <a:rPr lang="en-US" altLang="en-US" i="1" dirty="0"/>
                  <a:t>new</a:t>
                </a:r>
                <a:r>
                  <a:rPr lang="en-US" altLang="en-US" dirty="0"/>
                  <a:t> cases of disease</a:t>
                </a:r>
                <a:endParaRPr lang="en-US" altLang="en-US" i="1" dirty="0"/>
              </a:p>
              <a:p>
                <a:pPr lvl="1">
                  <a:lnSpc>
                    <a:spcPct val="90000"/>
                  </a:lnSpc>
                  <a:buFont typeface="Courier New" panose="02070309020205020404" pitchFamily="49" charset="0"/>
                  <a:buChar char="o"/>
                </a:pPr>
                <a:r>
                  <a:rPr lang="en-US" altLang="en-US" b="1" i="1" dirty="0"/>
                  <a:t>a + </a:t>
                </a:r>
                <a:r>
                  <a:rPr lang="en-US" altLang="en-US" b="1" dirty="0"/>
                  <a:t>b </a:t>
                </a:r>
                <a:r>
                  <a:rPr lang="en-US" altLang="en-US" dirty="0"/>
                  <a:t>= total number of </a:t>
                </a:r>
                <a:r>
                  <a:rPr lang="en-US" altLang="en-US" b="1" u="sng" dirty="0">
                    <a:solidFill>
                      <a:srgbClr val="FF0000"/>
                    </a:solidFill>
                  </a:rPr>
                  <a:t>person-time</a:t>
                </a:r>
                <a:r>
                  <a:rPr lang="en-US" altLang="en-US" b="1" dirty="0">
                    <a:solidFill>
                      <a:srgbClr val="0070C0"/>
                    </a:solidFill>
                  </a:rPr>
                  <a:t> </a:t>
                </a:r>
                <a:r>
                  <a:rPr lang="en-US" altLang="en-US" b="1" i="1" dirty="0">
                    <a:solidFill>
                      <a:srgbClr val="0070C0"/>
                    </a:solidFill>
                  </a:rPr>
                  <a:t>at-risk</a:t>
                </a:r>
              </a:p>
              <a:p>
                <a:pPr lvl="1">
                  <a:lnSpc>
                    <a:spcPct val="90000"/>
                  </a:lnSpc>
                  <a:buFont typeface="Courier New" panose="02070309020205020404" pitchFamily="49" charset="0"/>
                  <a:buChar char="o"/>
                </a:pPr>
                <a:r>
                  <a:rPr lang="en-US" altLang="en-US" dirty="0"/>
                  <a:t>over a </a:t>
                </a:r>
                <a:r>
                  <a:rPr lang="en-US" altLang="en-US" u="sng" dirty="0"/>
                  <a:t>period</a:t>
                </a:r>
                <a:r>
                  <a:rPr lang="en-US" altLang="en-US" dirty="0"/>
                  <a:t> of time (e.g., Jan 1-Dec 31, 2018)</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33339" y="1405579"/>
                <a:ext cx="7439003" cy="4143248"/>
              </a:xfrm>
              <a:blipFill>
                <a:blip r:embed="rId3"/>
                <a:stretch>
                  <a:fillRect l="-820" t="-2504" b="-30044"/>
                </a:stretch>
              </a:blipFill>
              <a:ln>
                <a:noFill/>
              </a:ln>
            </p:spPr>
            <p:txBody>
              <a:bodyPr/>
              <a:lstStyle/>
              <a:p>
                <a:r>
                  <a:rPr lang="en-US">
                    <a:noFill/>
                  </a:rPr>
                  <a:t> </a:t>
                </a:r>
              </a:p>
            </p:txBody>
          </p:sp>
        </mc:Fallback>
      </mc:AlternateContent>
      <p:sp>
        <p:nvSpPr>
          <p:cNvPr id="4" name="TextBox 3"/>
          <p:cNvSpPr txBox="1"/>
          <p:nvPr/>
        </p:nvSpPr>
        <p:spPr>
          <a:xfrm>
            <a:off x="9616763" y="6326023"/>
            <a:ext cx="2103012" cy="369332"/>
          </a:xfrm>
          <a:prstGeom prst="rect">
            <a:avLst/>
          </a:prstGeom>
          <a:noFill/>
        </p:spPr>
        <p:txBody>
          <a:bodyPr wrap="none" rtlCol="0">
            <a:spAutoFit/>
          </a:bodyPr>
          <a:lstStyle/>
          <a:p>
            <a:r>
              <a:rPr lang="en-US" dirty="0"/>
              <a:t>S &amp; N textbook p 77 </a:t>
            </a:r>
          </a:p>
        </p:txBody>
      </p:sp>
      <p:pic>
        <p:nvPicPr>
          <p:cNvPr id="3" name="Picture 2"/>
          <p:cNvPicPr>
            <a:picLocks noChangeAspect="1"/>
          </p:cNvPicPr>
          <p:nvPr/>
        </p:nvPicPr>
        <p:blipFill>
          <a:blip r:embed="rId4"/>
          <a:stretch>
            <a:fillRect/>
          </a:stretch>
        </p:blipFill>
        <p:spPr>
          <a:xfrm>
            <a:off x="7572342" y="1378802"/>
            <a:ext cx="4450535" cy="4717199"/>
          </a:xfrm>
          <a:prstGeom prst="rect">
            <a:avLst/>
          </a:prstGeom>
        </p:spPr>
      </p:pic>
    </p:spTree>
    <p:extLst>
      <p:ext uri="{BB962C8B-B14F-4D97-AF65-F5344CB8AC3E}">
        <p14:creationId xmlns:p14="http://schemas.microsoft.com/office/powerpoint/2010/main" val="54721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Incidence based on </a:t>
            </a:r>
            <a:r>
              <a:rPr lang="en-US" b="1" dirty="0"/>
              <a:t>individuals</a:t>
            </a:r>
            <a:r>
              <a:rPr lang="en-US" dirty="0"/>
              <a:t> at risk</a:t>
            </a:r>
          </a:p>
        </p:txBody>
      </p:sp>
      <p:sp>
        <p:nvSpPr>
          <p:cNvPr id="5" name="Content Placeholder 4"/>
          <p:cNvSpPr>
            <a:spLocks noGrp="1"/>
          </p:cNvSpPr>
          <p:nvPr>
            <p:ph idx="1"/>
          </p:nvPr>
        </p:nvSpPr>
        <p:spPr/>
        <p:txBody>
          <a:bodyPr>
            <a:normAutofit/>
          </a:bodyPr>
          <a:lstStyle/>
          <a:p>
            <a:r>
              <a:rPr lang="en-US" dirty="0"/>
              <a:t>Cumulative incidence – survival analysis </a:t>
            </a:r>
          </a:p>
          <a:p>
            <a:r>
              <a:rPr lang="en-US" dirty="0"/>
              <a:t>No loss-of-follow-up </a:t>
            </a:r>
          </a:p>
          <a:p>
            <a:pPr lvl="1"/>
            <a:r>
              <a:rPr lang="en-US" dirty="0"/>
              <a:t> Cumulative incidence  = # of events/ initial population during the follow up</a:t>
            </a:r>
          </a:p>
          <a:p>
            <a:pPr marL="2743200" lvl="8" indent="0">
              <a:buNone/>
            </a:pPr>
            <a:r>
              <a:rPr lang="en-US" dirty="0"/>
              <a:t>		</a:t>
            </a:r>
            <a:r>
              <a:rPr lang="en-US" sz="2400" dirty="0">
                <a:solidFill>
                  <a:srgbClr val="FF0000"/>
                </a:solidFill>
                <a:latin typeface="Arial" panose="020B0604020202020204" pitchFamily="34" charset="0"/>
                <a:cs typeface="Arial" panose="020B0604020202020204" pitchFamily="34" charset="0"/>
              </a:rPr>
              <a:t>	= incidence based on persons at risk </a:t>
            </a:r>
          </a:p>
          <a:p>
            <a:r>
              <a:rPr lang="en-US" dirty="0"/>
              <a:t>Losses of follow-up </a:t>
            </a:r>
          </a:p>
          <a:p>
            <a:pPr lvl="1"/>
            <a:r>
              <a:rPr lang="en-US" dirty="0"/>
              <a:t>Outcome of event vs. censored observations = loss of follow-up (collectively) </a:t>
            </a:r>
          </a:p>
          <a:p>
            <a:pPr lvl="1"/>
            <a:r>
              <a:rPr lang="en-US" dirty="0"/>
              <a:t>Cumulative survival (or survival function) with censored observations</a:t>
            </a:r>
          </a:p>
          <a:p>
            <a:pPr marL="1143000" lvl="2" indent="-457200">
              <a:buAutoNum type="arabicParenR"/>
            </a:pPr>
            <a:r>
              <a:rPr lang="en-US" dirty="0"/>
              <a:t>Life table of the actuarial type (interval based life table)</a:t>
            </a:r>
          </a:p>
          <a:p>
            <a:pPr marL="1143000" lvl="2" indent="-457200">
              <a:buAutoNum type="arabicParenR"/>
            </a:pPr>
            <a:r>
              <a:rPr lang="en-US" dirty="0"/>
              <a:t>Kaplan-Meier method </a:t>
            </a:r>
          </a:p>
          <a:p>
            <a:pPr lvl="1"/>
            <a:endParaRPr lang="en-US" dirty="0"/>
          </a:p>
        </p:txBody>
      </p:sp>
      <p:sp>
        <p:nvSpPr>
          <p:cNvPr id="6" name="TextBox 5"/>
          <p:cNvSpPr txBox="1"/>
          <p:nvPr/>
        </p:nvSpPr>
        <p:spPr>
          <a:xfrm>
            <a:off x="2695720" y="6014753"/>
            <a:ext cx="2694969"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Cumulative incidence </a:t>
            </a:r>
          </a:p>
        </p:txBody>
      </p:sp>
      <p:cxnSp>
        <p:nvCxnSpPr>
          <p:cNvPr id="8" name="Straight Arrow Connector 7"/>
          <p:cNvCxnSpPr>
            <a:endCxn id="9" idx="1"/>
          </p:cNvCxnSpPr>
          <p:nvPr/>
        </p:nvCxnSpPr>
        <p:spPr>
          <a:xfrm>
            <a:off x="5251406" y="6216136"/>
            <a:ext cx="1018459" cy="1538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269865" y="6031468"/>
            <a:ext cx="2409634"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Cumulative survival</a:t>
            </a:r>
          </a:p>
        </p:txBody>
      </p:sp>
      <p:pic>
        <p:nvPicPr>
          <p:cNvPr id="7" name="Picture 6" descr="Happy Person PNG Transparent Images | PNG Al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671" y="190966"/>
            <a:ext cx="1257452" cy="905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799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600" dirty="0"/>
              <a:t>Incidence based on </a:t>
            </a:r>
            <a:r>
              <a:rPr lang="en-US" sz="3600" b="1" dirty="0"/>
              <a:t>person-time</a:t>
            </a:r>
            <a:endParaRPr lang="en-US" sz="3600" b="1" dirty="0">
              <a:cs typeface="Times New Roman" pitchFamily="18" charset="0"/>
            </a:endParaRPr>
          </a:p>
        </p:txBody>
      </p:sp>
      <p:sp>
        <p:nvSpPr>
          <p:cNvPr id="43011" name="Rectangle 3"/>
          <p:cNvSpPr>
            <a:spLocks noGrp="1" noChangeArrowheads="1"/>
          </p:cNvSpPr>
          <p:nvPr>
            <p:ph idx="1"/>
          </p:nvPr>
        </p:nvSpPr>
        <p:spPr>
          <a:xfrm>
            <a:off x="381000" y="1285690"/>
            <a:ext cx="11201400" cy="4840475"/>
          </a:xfrm>
        </p:spPr>
        <p:txBody>
          <a:bodyPr>
            <a:normAutofit/>
          </a:bodyPr>
          <a:lstStyle/>
          <a:p>
            <a:pPr marL="457200" indent="-457200">
              <a:spcBef>
                <a:spcPts val="600"/>
              </a:spcBef>
              <a:buClr>
                <a:srgbClr val="0070C0"/>
              </a:buClr>
              <a:buFont typeface="Arial" panose="020B0604020202020204" pitchFamily="34" charset="0"/>
              <a:buChar char="•"/>
            </a:pPr>
            <a:r>
              <a:rPr lang="en-US" dirty="0"/>
              <a:t>Two components to calculate incidence rate: </a:t>
            </a:r>
            <a:r>
              <a:rPr lang="en-US" dirty="0">
                <a:solidFill>
                  <a:srgbClr val="0070C0"/>
                </a:solidFill>
              </a:rPr>
              <a:t>1) # of new cases and 2) person-time at risk</a:t>
            </a:r>
            <a:r>
              <a:rPr lang="en-US" dirty="0"/>
              <a:t> </a:t>
            </a:r>
          </a:p>
          <a:p>
            <a:pPr marL="457200" indent="-457200">
              <a:spcBef>
                <a:spcPts val="600"/>
              </a:spcBef>
              <a:buClr>
                <a:srgbClr val="0070C0"/>
              </a:buClr>
              <a:buFont typeface="Arial" panose="020B0604020202020204" pitchFamily="34" charset="0"/>
              <a:buChar char="•"/>
            </a:pPr>
            <a:r>
              <a:rPr lang="en-US" dirty="0"/>
              <a:t>Induction periods </a:t>
            </a:r>
            <a:r>
              <a:rPr lang="en-US" i="1" dirty="0"/>
              <a:t>(time exposed </a:t>
            </a:r>
            <a:r>
              <a:rPr lang="en-US" dirty="0"/>
              <a:t>vs </a:t>
            </a:r>
            <a:r>
              <a:rPr lang="en-US" i="1" dirty="0"/>
              <a:t>time at risk</a:t>
            </a:r>
            <a:r>
              <a:rPr lang="en-US" dirty="0"/>
              <a:t>)</a:t>
            </a:r>
          </a:p>
          <a:p>
            <a:pPr marL="457200" indent="-457200" algn="l">
              <a:spcBef>
                <a:spcPts val="600"/>
              </a:spcBef>
              <a:buClr>
                <a:srgbClr val="0070C0"/>
              </a:buClr>
              <a:buFont typeface="Arial" panose="020B0604020202020204" pitchFamily="34" charset="0"/>
              <a:buChar char="•"/>
            </a:pPr>
            <a:r>
              <a:rPr lang="en-US" dirty="0"/>
              <a:t>in the denominator is linked to assumptions about induction time.</a:t>
            </a:r>
          </a:p>
          <a:p>
            <a:pPr marL="457200" indent="-457200" algn="l">
              <a:spcBef>
                <a:spcPts val="600"/>
              </a:spcBef>
              <a:buClr>
                <a:srgbClr val="0070C0"/>
              </a:buClr>
              <a:buFont typeface="Arial" panose="020B0604020202020204" pitchFamily="34" charset="0"/>
              <a:buChar char="•"/>
            </a:pPr>
            <a:r>
              <a:rPr lang="en-US" dirty="0"/>
              <a:t>Contribution to </a:t>
            </a:r>
            <a:r>
              <a:rPr lang="en-US" i="1" dirty="0">
                <a:solidFill>
                  <a:srgbClr val="0070C0"/>
                </a:solidFill>
              </a:rPr>
              <a:t>person-years at risk </a:t>
            </a:r>
            <a:r>
              <a:rPr lang="en-US" dirty="0"/>
              <a:t>begins when induction time begins.</a:t>
            </a:r>
          </a:p>
        </p:txBody>
      </p:sp>
      <p:pic>
        <p:nvPicPr>
          <p:cNvPr id="2" name="Picture 1"/>
          <p:cNvPicPr>
            <a:picLocks noChangeAspect="1"/>
          </p:cNvPicPr>
          <p:nvPr/>
        </p:nvPicPr>
        <p:blipFill rotWithShape="1">
          <a:blip r:embed="rId3"/>
          <a:srcRect t="7431"/>
          <a:stretch/>
        </p:blipFill>
        <p:spPr>
          <a:xfrm>
            <a:off x="2596463" y="3705927"/>
            <a:ext cx="7492734" cy="3036814"/>
          </a:xfrm>
          <a:prstGeom prst="rect">
            <a:avLst/>
          </a:prstGeom>
        </p:spPr>
      </p:pic>
      <p:pic>
        <p:nvPicPr>
          <p:cNvPr id="3" name="Picture 2"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5029" y="110814"/>
            <a:ext cx="1395751" cy="1116600"/>
          </a:xfrm>
          <a:prstGeom prst="rect">
            <a:avLst/>
          </a:prstGeom>
        </p:spPr>
      </p:pic>
    </p:spTree>
    <p:extLst>
      <p:ext uri="{BB962C8B-B14F-4D97-AF65-F5344CB8AC3E}">
        <p14:creationId xmlns:p14="http://schemas.microsoft.com/office/powerpoint/2010/main" val="2798492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calculate person-time</a:t>
            </a:r>
          </a:p>
        </p:txBody>
      </p:sp>
      <p:sp>
        <p:nvSpPr>
          <p:cNvPr id="3" name="Content Placeholder 2"/>
          <p:cNvSpPr>
            <a:spLocks noGrp="1"/>
          </p:cNvSpPr>
          <p:nvPr>
            <p:ph idx="1"/>
          </p:nvPr>
        </p:nvSpPr>
        <p:spPr>
          <a:xfrm>
            <a:off x="389525" y="1333719"/>
            <a:ext cx="11430000" cy="5342240"/>
          </a:xfrm>
        </p:spPr>
        <p:txBody>
          <a:bodyPr>
            <a:normAutofit fontScale="92500" lnSpcReduction="20000"/>
          </a:bodyPr>
          <a:lstStyle/>
          <a:p>
            <a:pPr>
              <a:lnSpc>
                <a:spcPct val="120000"/>
              </a:lnSpc>
              <a:spcBef>
                <a:spcPts val="600"/>
              </a:spcBef>
            </a:pPr>
            <a:r>
              <a:rPr lang="en-US" sz="2400" dirty="0"/>
              <a:t>Researchers are studying the rate of developing asthma. The researchers enroll 100 participants who have been determined to not have asthma. The researchers plan to follow these participants over one year to see who develops asthma, beginning on January 1st. Participants visit a doctor </a:t>
            </a:r>
            <a:r>
              <a:rPr lang="en-US" sz="2400" b="1" u="sng" dirty="0"/>
              <a:t>monthly</a:t>
            </a:r>
            <a:r>
              <a:rPr lang="en-US" sz="2400" dirty="0"/>
              <a:t>, at the end of the month, to determine if they have asthma. After one year, 5 of the participants have developed asthma. See below table.</a:t>
            </a:r>
          </a:p>
          <a:p>
            <a:pPr>
              <a:lnSpc>
                <a:spcPct val="120000"/>
              </a:lnSpc>
              <a:spcBef>
                <a:spcPts val="600"/>
              </a:spcBef>
            </a:pPr>
            <a:endParaRPr lang="en-US" sz="2400" dirty="0"/>
          </a:p>
          <a:p>
            <a:pPr>
              <a:lnSpc>
                <a:spcPct val="120000"/>
              </a:lnSpc>
              <a:spcBef>
                <a:spcPts val="600"/>
              </a:spcBef>
            </a:pPr>
            <a:endParaRPr lang="en-US" sz="2400" dirty="0"/>
          </a:p>
          <a:p>
            <a:pPr>
              <a:lnSpc>
                <a:spcPct val="120000"/>
              </a:lnSpc>
              <a:spcBef>
                <a:spcPts val="600"/>
              </a:spcBef>
            </a:pPr>
            <a:r>
              <a:rPr lang="en-US" sz="2400" dirty="0"/>
              <a:t># of new cases at the end of 1 year study period: 5 cases </a:t>
            </a:r>
          </a:p>
          <a:p>
            <a:pPr>
              <a:lnSpc>
                <a:spcPct val="120000"/>
              </a:lnSpc>
              <a:spcBef>
                <a:spcPts val="600"/>
              </a:spcBef>
            </a:pPr>
            <a:r>
              <a:rPr lang="en-US" sz="2400" dirty="0"/>
              <a:t>Person time: ‘person months’ will be calculated</a:t>
            </a:r>
          </a:p>
          <a:p>
            <a:pPr>
              <a:lnSpc>
                <a:spcPct val="120000"/>
              </a:lnSpc>
              <a:spcBef>
                <a:spcPts val="600"/>
              </a:spcBef>
              <a:buFont typeface="Wingdings" panose="05000000000000000000" pitchFamily="2" charset="2"/>
              <a:buChar char="è"/>
            </a:pPr>
            <a:r>
              <a:rPr lang="en-US" sz="2400" dirty="0">
                <a:sym typeface="Wingdings" panose="05000000000000000000" pitchFamily="2" charset="2"/>
              </a:rPr>
              <a:t>(100 – 5) subjects * 12 months = 1140; 2 subjects * 3 months = 6; 2 subjects * 8 months = 16; 1 subject * 11 months = 11  Sum: 1173 person-months</a:t>
            </a:r>
          </a:p>
          <a:p>
            <a:pPr>
              <a:lnSpc>
                <a:spcPct val="120000"/>
              </a:lnSpc>
              <a:spcBef>
                <a:spcPts val="600"/>
              </a:spcBef>
            </a:pPr>
            <a:r>
              <a:rPr lang="en-US" sz="2400" dirty="0">
                <a:sym typeface="Wingdings" panose="05000000000000000000" pitchFamily="2" charset="2"/>
              </a:rPr>
              <a:t>Incidence rate of asthma: (# of new cases)/total person time at risk = 5/1173 = 0.0043 or 4.3 per 1,000 person-months.</a:t>
            </a:r>
            <a:endParaRPr lang="en-US" sz="2400" dirty="0"/>
          </a:p>
          <a:p>
            <a:pPr>
              <a:lnSpc>
                <a:spcPct val="120000"/>
              </a:lnSpc>
              <a:spcBef>
                <a:spcPts val="600"/>
              </a:spcBef>
            </a:pPr>
            <a:endParaRPr lang="en-US" sz="2400" dirty="0"/>
          </a:p>
        </p:txBody>
      </p:sp>
      <p:graphicFrame>
        <p:nvGraphicFramePr>
          <p:cNvPr id="4" name="Table 3"/>
          <p:cNvGraphicFramePr>
            <a:graphicFrameLocks noGrp="1"/>
          </p:cNvGraphicFramePr>
          <p:nvPr/>
        </p:nvGraphicFramePr>
        <p:xfrm>
          <a:off x="1185312" y="3389957"/>
          <a:ext cx="9838425" cy="741680"/>
        </p:xfrm>
        <a:graphic>
          <a:graphicData uri="http://schemas.openxmlformats.org/drawingml/2006/table">
            <a:tbl>
              <a:tblPr firstRow="1" bandRow="1">
                <a:tableStyleId>{7DF18680-E054-41AD-8BC1-D1AEF772440D}</a:tableStyleId>
              </a:tblPr>
              <a:tblGrid>
                <a:gridCol w="655895">
                  <a:extLst>
                    <a:ext uri="{9D8B030D-6E8A-4147-A177-3AD203B41FA5}">
                      <a16:colId xmlns:a16="http://schemas.microsoft.com/office/drawing/2014/main" val="4207569910"/>
                    </a:ext>
                  </a:extLst>
                </a:gridCol>
                <a:gridCol w="655895">
                  <a:extLst>
                    <a:ext uri="{9D8B030D-6E8A-4147-A177-3AD203B41FA5}">
                      <a16:colId xmlns:a16="http://schemas.microsoft.com/office/drawing/2014/main" val="1224421114"/>
                    </a:ext>
                  </a:extLst>
                </a:gridCol>
                <a:gridCol w="655895">
                  <a:extLst>
                    <a:ext uri="{9D8B030D-6E8A-4147-A177-3AD203B41FA5}">
                      <a16:colId xmlns:a16="http://schemas.microsoft.com/office/drawing/2014/main" val="1372446000"/>
                    </a:ext>
                  </a:extLst>
                </a:gridCol>
                <a:gridCol w="655895">
                  <a:extLst>
                    <a:ext uri="{9D8B030D-6E8A-4147-A177-3AD203B41FA5}">
                      <a16:colId xmlns:a16="http://schemas.microsoft.com/office/drawing/2014/main" val="830582008"/>
                    </a:ext>
                  </a:extLst>
                </a:gridCol>
                <a:gridCol w="655895">
                  <a:extLst>
                    <a:ext uri="{9D8B030D-6E8A-4147-A177-3AD203B41FA5}">
                      <a16:colId xmlns:a16="http://schemas.microsoft.com/office/drawing/2014/main" val="17840672"/>
                    </a:ext>
                  </a:extLst>
                </a:gridCol>
                <a:gridCol w="655895">
                  <a:extLst>
                    <a:ext uri="{9D8B030D-6E8A-4147-A177-3AD203B41FA5}">
                      <a16:colId xmlns:a16="http://schemas.microsoft.com/office/drawing/2014/main" val="3415486722"/>
                    </a:ext>
                  </a:extLst>
                </a:gridCol>
                <a:gridCol w="655895">
                  <a:extLst>
                    <a:ext uri="{9D8B030D-6E8A-4147-A177-3AD203B41FA5}">
                      <a16:colId xmlns:a16="http://schemas.microsoft.com/office/drawing/2014/main" val="252949992"/>
                    </a:ext>
                  </a:extLst>
                </a:gridCol>
                <a:gridCol w="655895">
                  <a:extLst>
                    <a:ext uri="{9D8B030D-6E8A-4147-A177-3AD203B41FA5}">
                      <a16:colId xmlns:a16="http://schemas.microsoft.com/office/drawing/2014/main" val="1770515892"/>
                    </a:ext>
                  </a:extLst>
                </a:gridCol>
                <a:gridCol w="655895">
                  <a:extLst>
                    <a:ext uri="{9D8B030D-6E8A-4147-A177-3AD203B41FA5}">
                      <a16:colId xmlns:a16="http://schemas.microsoft.com/office/drawing/2014/main" val="1482893891"/>
                    </a:ext>
                  </a:extLst>
                </a:gridCol>
                <a:gridCol w="655895">
                  <a:extLst>
                    <a:ext uri="{9D8B030D-6E8A-4147-A177-3AD203B41FA5}">
                      <a16:colId xmlns:a16="http://schemas.microsoft.com/office/drawing/2014/main" val="3773246982"/>
                    </a:ext>
                  </a:extLst>
                </a:gridCol>
                <a:gridCol w="655895">
                  <a:extLst>
                    <a:ext uri="{9D8B030D-6E8A-4147-A177-3AD203B41FA5}">
                      <a16:colId xmlns:a16="http://schemas.microsoft.com/office/drawing/2014/main" val="3210362678"/>
                    </a:ext>
                  </a:extLst>
                </a:gridCol>
                <a:gridCol w="655895">
                  <a:extLst>
                    <a:ext uri="{9D8B030D-6E8A-4147-A177-3AD203B41FA5}">
                      <a16:colId xmlns:a16="http://schemas.microsoft.com/office/drawing/2014/main" val="13008630"/>
                    </a:ext>
                  </a:extLst>
                </a:gridCol>
                <a:gridCol w="655895">
                  <a:extLst>
                    <a:ext uri="{9D8B030D-6E8A-4147-A177-3AD203B41FA5}">
                      <a16:colId xmlns:a16="http://schemas.microsoft.com/office/drawing/2014/main" val="3269148135"/>
                    </a:ext>
                  </a:extLst>
                </a:gridCol>
                <a:gridCol w="655895">
                  <a:extLst>
                    <a:ext uri="{9D8B030D-6E8A-4147-A177-3AD203B41FA5}">
                      <a16:colId xmlns:a16="http://schemas.microsoft.com/office/drawing/2014/main" val="1624900982"/>
                    </a:ext>
                  </a:extLst>
                </a:gridCol>
                <a:gridCol w="655895">
                  <a:extLst>
                    <a:ext uri="{9D8B030D-6E8A-4147-A177-3AD203B41FA5}">
                      <a16:colId xmlns:a16="http://schemas.microsoft.com/office/drawing/2014/main" val="756476036"/>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Jan</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Feb</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Mar</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Apr</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May</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Jun</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Jul</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Jul</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Aug</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Sep</a:t>
                      </a:r>
                      <a:r>
                        <a:rPr lang="en-US" sz="1600" baseline="0" dirty="0"/>
                        <a:t> </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Oct</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Nov</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Dec</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Total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33157200"/>
                  </a:ext>
                </a:extLst>
              </a:tr>
              <a:tr h="370840">
                <a:tc>
                  <a:txBody>
                    <a:bodyPr/>
                    <a:lstStyle/>
                    <a:p>
                      <a:r>
                        <a:rPr lang="en-US" sz="1600" dirty="0"/>
                        <a:t>Sub</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2</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2</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1</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5</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70378661"/>
                  </a:ext>
                </a:extLst>
              </a:tr>
            </a:tbl>
          </a:graphicData>
        </a:graphic>
      </p:graphicFrame>
      <p:sp>
        <p:nvSpPr>
          <p:cNvPr id="5" name="Rectangle 4"/>
          <p:cNvSpPr/>
          <p:nvPr/>
        </p:nvSpPr>
        <p:spPr>
          <a:xfrm>
            <a:off x="6951370" y="6306627"/>
            <a:ext cx="5034007" cy="369332"/>
          </a:xfrm>
          <a:prstGeom prst="rect">
            <a:avLst/>
          </a:prstGeom>
        </p:spPr>
        <p:txBody>
          <a:bodyPr wrap="none">
            <a:spAutoFit/>
          </a:bodyPr>
          <a:lstStyle/>
          <a:p>
            <a:pPr lvl="0" defTabSz="914400">
              <a:defRPr/>
            </a:pPr>
            <a:r>
              <a:rPr lang="en-US" dirty="0">
                <a:hlinkClick r:id="rId3"/>
              </a:rPr>
              <a:t>https://sph.unc.edu/files/2015/07/nciph_ERIC4.pdf</a:t>
            </a:r>
            <a:endParaRPr lang="en-US" dirty="0"/>
          </a:p>
        </p:txBody>
      </p:sp>
    </p:spTree>
    <p:extLst>
      <p:ext uri="{BB962C8B-B14F-4D97-AF65-F5344CB8AC3E}">
        <p14:creationId xmlns:p14="http://schemas.microsoft.com/office/powerpoint/2010/main" val="198757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0.1.1.17\productions\ART\ART PROCESS\PPT Process\Szklo_PPT_169170\Chapter_2\9781284116595_CH02_FIGF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525" y="1385135"/>
            <a:ext cx="5764663" cy="53884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solidFill>
                  <a:schemeClr val="bg1"/>
                </a:solidFill>
              </a:rPr>
              <a:t>Hypothetical example</a:t>
            </a:r>
          </a:p>
        </p:txBody>
      </p:sp>
      <p:sp>
        <p:nvSpPr>
          <p:cNvPr id="3" name="Content Placeholder 2"/>
          <p:cNvSpPr>
            <a:spLocks noGrp="1"/>
          </p:cNvSpPr>
          <p:nvPr>
            <p:ph idx="1"/>
          </p:nvPr>
        </p:nvSpPr>
        <p:spPr>
          <a:xfrm>
            <a:off x="199085" y="1324027"/>
            <a:ext cx="6025705" cy="4525963"/>
          </a:xfrm>
        </p:spPr>
        <p:txBody>
          <a:bodyPr/>
          <a:lstStyle/>
          <a:p>
            <a:r>
              <a:rPr lang="en-US" dirty="0"/>
              <a:t>Follow up of 10 patients for 2 years</a:t>
            </a:r>
          </a:p>
          <a:p>
            <a:pPr lvl="1"/>
            <a:r>
              <a:rPr lang="en-US" dirty="0"/>
              <a:t>6 Deaths</a:t>
            </a:r>
          </a:p>
          <a:p>
            <a:pPr lvl="1"/>
            <a:r>
              <a:rPr lang="en-US" dirty="0"/>
              <a:t>3 censored before 2 full years of follow-up</a:t>
            </a:r>
          </a:p>
          <a:p>
            <a:pPr lvl="1"/>
            <a:r>
              <a:rPr lang="en-US" dirty="0"/>
              <a:t>1 survived for 2 full years</a:t>
            </a:r>
          </a:p>
          <a:p>
            <a:r>
              <a:rPr lang="en-US" dirty="0"/>
              <a:t>Question: What is the </a:t>
            </a:r>
            <a:r>
              <a:rPr lang="en-US" dirty="0">
                <a:solidFill>
                  <a:srgbClr val="FF0000"/>
                </a:solidFill>
              </a:rPr>
              <a:t>cumulative Incidence </a:t>
            </a:r>
            <a:r>
              <a:rPr lang="en-US" dirty="0"/>
              <a:t>of death (or the cumulative survival) up to 2 years?</a:t>
            </a:r>
          </a:p>
        </p:txBody>
      </p:sp>
      <p:sp>
        <p:nvSpPr>
          <p:cNvPr id="6" name="Content Placeholder 3"/>
          <p:cNvSpPr txBox="1">
            <a:spLocks/>
          </p:cNvSpPr>
          <p:nvPr/>
        </p:nvSpPr>
        <p:spPr>
          <a:xfrm>
            <a:off x="4363253" y="6400234"/>
            <a:ext cx="2881052" cy="373381"/>
          </a:xfr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Narrow" panose="020B0606020202030204" pitchFamily="34" charset="0"/>
              </a:rPr>
              <a:t>SOURCE: Szklo &amp; Nieto (2019)</a:t>
            </a:r>
          </a:p>
        </p:txBody>
      </p:sp>
    </p:spTree>
    <p:extLst>
      <p:ext uri="{BB962C8B-B14F-4D97-AF65-F5344CB8AC3E}">
        <p14:creationId xmlns:p14="http://schemas.microsoft.com/office/powerpoint/2010/main" val="177439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568"/>
            <a:ext cx="11430000" cy="789664"/>
          </a:xfrm>
        </p:spPr>
        <p:txBody>
          <a:bodyPr>
            <a:normAutofit/>
          </a:bodyPr>
          <a:lstStyle/>
          <a:p>
            <a:r>
              <a:rPr lang="en-US" sz="3600" dirty="0"/>
              <a:t>Example: 2 year cumulative probability death</a:t>
            </a:r>
          </a:p>
        </p:txBody>
      </p:sp>
      <p:sp>
        <p:nvSpPr>
          <p:cNvPr id="3" name="Content Placeholder 2"/>
          <p:cNvSpPr>
            <a:spLocks noGrp="1"/>
          </p:cNvSpPr>
          <p:nvPr>
            <p:ph idx="1"/>
          </p:nvPr>
        </p:nvSpPr>
        <p:spPr>
          <a:xfrm>
            <a:off x="609600" y="1249251"/>
            <a:ext cx="10972800" cy="4876914"/>
          </a:xfrm>
        </p:spPr>
        <p:txBody>
          <a:bodyPr/>
          <a:lstStyle/>
          <a:p>
            <a:r>
              <a:rPr lang="en-US" dirty="0"/>
              <a:t>Reorganize our example:</a:t>
            </a:r>
          </a:p>
        </p:txBody>
      </p:sp>
      <p:graphicFrame>
        <p:nvGraphicFramePr>
          <p:cNvPr id="4" name="Table 3"/>
          <p:cNvGraphicFramePr>
            <a:graphicFrameLocks noGrp="1"/>
          </p:cNvGraphicFramePr>
          <p:nvPr/>
        </p:nvGraphicFramePr>
        <p:xfrm>
          <a:off x="609600" y="1746289"/>
          <a:ext cx="10972800" cy="4980727"/>
        </p:xfrm>
        <a:graphic>
          <a:graphicData uri="http://schemas.openxmlformats.org/drawingml/2006/table">
            <a:tbl>
              <a:tblPr/>
              <a:tblGrid>
                <a:gridCol w="1041743">
                  <a:extLst>
                    <a:ext uri="{9D8B030D-6E8A-4147-A177-3AD203B41FA5}">
                      <a16:colId xmlns:a16="http://schemas.microsoft.com/office/drawing/2014/main" val="2510583144"/>
                    </a:ext>
                  </a:extLst>
                </a:gridCol>
                <a:gridCol w="1976277">
                  <a:extLst>
                    <a:ext uri="{9D8B030D-6E8A-4147-A177-3AD203B41FA5}">
                      <a16:colId xmlns:a16="http://schemas.microsoft.com/office/drawing/2014/main" val="418413151"/>
                    </a:ext>
                  </a:extLst>
                </a:gridCol>
                <a:gridCol w="3224570">
                  <a:extLst>
                    <a:ext uri="{9D8B030D-6E8A-4147-A177-3AD203B41FA5}">
                      <a16:colId xmlns:a16="http://schemas.microsoft.com/office/drawing/2014/main" val="1197839106"/>
                    </a:ext>
                  </a:extLst>
                </a:gridCol>
                <a:gridCol w="2735155">
                  <a:extLst>
                    <a:ext uri="{9D8B030D-6E8A-4147-A177-3AD203B41FA5}">
                      <a16:colId xmlns:a16="http://schemas.microsoft.com/office/drawing/2014/main" val="3469936393"/>
                    </a:ext>
                  </a:extLst>
                </a:gridCol>
                <a:gridCol w="1995055">
                  <a:extLst>
                    <a:ext uri="{9D8B030D-6E8A-4147-A177-3AD203B41FA5}">
                      <a16:colId xmlns:a16="http://schemas.microsoft.com/office/drawing/2014/main" val="3684338146"/>
                    </a:ext>
                  </a:extLst>
                </a:gridCol>
              </a:tblGrid>
              <a:tr h="545887">
                <a:tc>
                  <a:txBody>
                    <a:bodyPr/>
                    <a:lstStyle/>
                    <a:p>
                      <a:pPr algn="l" fontAlgn="b"/>
                      <a:r>
                        <a:rPr lang="en-US" sz="22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l" fontAlgn="b"/>
                      <a:r>
                        <a:rPr lang="en-US" sz="22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accent1">
                        <a:lumMod val="20000"/>
                        <a:lumOff val="80000"/>
                      </a:schemeClr>
                    </a:solidFill>
                  </a:tcPr>
                </a:tc>
                <a:tc gridSpan="3">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Contribution to the total number of person yrs by participants in: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accent1">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32048577"/>
                  </a:ext>
                </a:extLst>
              </a:tr>
              <a:tr h="608795">
                <a:tc>
                  <a:txBody>
                    <a:bodyPr/>
                    <a:lstStyle/>
                    <a:p>
                      <a:pPr algn="l" fontAlgn="b"/>
                      <a:r>
                        <a:rPr lang="en-US" sz="2200" b="0" i="0" u="none" strike="noStrike" dirty="0">
                          <a:solidFill>
                            <a:srgbClr val="000000"/>
                          </a:solidFill>
                          <a:effectLst/>
                          <a:latin typeface="Arial" panose="020B0604020202020204" pitchFamily="34" charset="0"/>
                          <a:cs typeface="Arial" panose="020B0604020202020204" pitchFamily="34" charset="0"/>
                        </a:rPr>
                        <a:t>Person No.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200" b="0" i="0" u="none" strike="noStrike" dirty="0">
                          <a:solidFill>
                            <a:srgbClr val="000000"/>
                          </a:solidFill>
                          <a:effectLst/>
                          <a:latin typeface="Arial" panose="020B0604020202020204" pitchFamily="34" charset="0"/>
                          <a:cs typeface="Arial" panose="020B0604020202020204" pitchFamily="34" charset="0"/>
                        </a:rPr>
                        <a:t>Total follow-up (months)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 yr. of follow up</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 year of follow up</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Total follow up period</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750037"/>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1/12 = 0.083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0.083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extLst>
                  <a:ext uri="{0D108BD9-81ED-4DB2-BD59-A6C34878D82A}">
                    <a16:rowId xmlns:a16="http://schemas.microsoft.com/office/drawing/2014/main" val="2766245389"/>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17</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5/12 = 0.417</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1.417</a:t>
                      </a:r>
                    </a:p>
                  </a:txBody>
                  <a:tcPr marL="6350" marR="6350" marT="6350" marB="0" anchor="b">
                    <a:lnL>
                      <a:noFill/>
                    </a:lnL>
                    <a:lnR>
                      <a:noFill/>
                    </a:lnR>
                    <a:lnT>
                      <a:noFill/>
                    </a:lnT>
                    <a:lnB>
                      <a:noFill/>
                    </a:lnB>
                  </a:tcPr>
                </a:tc>
                <a:extLst>
                  <a:ext uri="{0D108BD9-81ED-4DB2-BD59-A6C34878D82A}">
                    <a16:rowId xmlns:a16="http://schemas.microsoft.com/office/drawing/2014/main" val="2673868947"/>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3</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8/12 = 0.667</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1.667</a:t>
                      </a:r>
                    </a:p>
                  </a:txBody>
                  <a:tcPr marL="6350" marR="6350" marT="6350" marB="0" anchor="b">
                    <a:lnL>
                      <a:noFill/>
                    </a:lnL>
                    <a:lnR>
                      <a:noFill/>
                    </a:lnR>
                    <a:lnT>
                      <a:noFill/>
                    </a:lnT>
                    <a:lnB>
                      <a:noFill/>
                    </a:lnB>
                  </a:tcPr>
                </a:tc>
                <a:extLst>
                  <a:ext uri="{0D108BD9-81ED-4DB2-BD59-A6C34878D82A}">
                    <a16:rowId xmlns:a16="http://schemas.microsoft.com/office/drawing/2014/main" val="3749487601"/>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4</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9</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9/12 = 0.750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0.750</a:t>
                      </a:r>
                    </a:p>
                  </a:txBody>
                  <a:tcPr marL="6350" marR="6350" marT="6350" marB="0" anchor="b">
                    <a:lnL>
                      <a:noFill/>
                    </a:lnL>
                    <a:lnR>
                      <a:noFill/>
                    </a:lnR>
                    <a:lnT>
                      <a:noFill/>
                    </a:lnT>
                    <a:lnB>
                      <a:noFill/>
                    </a:lnB>
                    <a:solidFill>
                      <a:srgbClr val="E2EFDA"/>
                    </a:solidFill>
                  </a:tcPr>
                </a:tc>
                <a:extLst>
                  <a:ext uri="{0D108BD9-81ED-4DB2-BD59-A6C34878D82A}">
                    <a16:rowId xmlns:a16="http://schemas.microsoft.com/office/drawing/2014/main" val="196378693"/>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5</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24</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2.000</a:t>
                      </a:r>
                    </a:p>
                  </a:txBody>
                  <a:tcPr marL="6350" marR="6350" marT="6350" marB="0" anchor="b">
                    <a:lnL>
                      <a:noFill/>
                    </a:lnL>
                    <a:lnR>
                      <a:noFill/>
                    </a:lnR>
                    <a:lnT>
                      <a:noFill/>
                    </a:lnT>
                    <a:lnB>
                      <a:noFill/>
                    </a:lnB>
                  </a:tcPr>
                </a:tc>
                <a:extLst>
                  <a:ext uri="{0D108BD9-81ED-4DB2-BD59-A6C34878D82A}">
                    <a16:rowId xmlns:a16="http://schemas.microsoft.com/office/drawing/2014/main" val="3218209765"/>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6</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16</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4/12 = 0.333</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1.333</a:t>
                      </a:r>
                    </a:p>
                  </a:txBody>
                  <a:tcPr marL="6350" marR="6350" marT="6350" marB="0" anchor="b">
                    <a:lnL>
                      <a:noFill/>
                    </a:lnL>
                    <a:lnR>
                      <a:noFill/>
                    </a:lnR>
                    <a:lnT>
                      <a:noFill/>
                    </a:lnT>
                    <a:lnB>
                      <a:noFill/>
                    </a:lnB>
                  </a:tcPr>
                </a:tc>
                <a:extLst>
                  <a:ext uri="{0D108BD9-81ED-4DB2-BD59-A6C34878D82A}">
                    <a16:rowId xmlns:a16="http://schemas.microsoft.com/office/drawing/2014/main" val="1168181519"/>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7</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2/12 = 0.167</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0.167</a:t>
                      </a:r>
                    </a:p>
                  </a:txBody>
                  <a:tcPr marL="6350" marR="6350" marT="6350" marB="0" anchor="b">
                    <a:lnL>
                      <a:noFill/>
                    </a:lnL>
                    <a:lnR>
                      <a:noFill/>
                    </a:lnR>
                    <a:lnT>
                      <a:noFill/>
                    </a:lnT>
                    <a:lnB>
                      <a:noFill/>
                    </a:lnB>
                    <a:solidFill>
                      <a:srgbClr val="E2EFDA"/>
                    </a:solidFill>
                  </a:tcPr>
                </a:tc>
                <a:extLst>
                  <a:ext uri="{0D108BD9-81ED-4DB2-BD59-A6C34878D82A}">
                    <a16:rowId xmlns:a16="http://schemas.microsoft.com/office/drawing/2014/main" val="3077953321"/>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8</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13</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1/12 = 0.083</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1.083</a:t>
                      </a:r>
                    </a:p>
                  </a:txBody>
                  <a:tcPr marL="6350" marR="6350" marT="6350" marB="0" anchor="b">
                    <a:lnL>
                      <a:noFill/>
                    </a:lnL>
                    <a:lnR>
                      <a:noFill/>
                    </a:lnR>
                    <a:lnT>
                      <a:noFill/>
                    </a:lnT>
                    <a:lnB>
                      <a:noFill/>
                    </a:lnB>
                  </a:tcPr>
                </a:tc>
                <a:extLst>
                  <a:ext uri="{0D108BD9-81ED-4DB2-BD59-A6C34878D82A}">
                    <a16:rowId xmlns:a16="http://schemas.microsoft.com/office/drawing/2014/main" val="2279264698"/>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9</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10/12 = 0.833</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0.833</a:t>
                      </a:r>
                    </a:p>
                  </a:txBody>
                  <a:tcPr marL="6350" marR="6350" marT="6350" marB="0" anchor="b">
                    <a:lnL>
                      <a:noFill/>
                    </a:lnL>
                    <a:lnR>
                      <a:noFill/>
                    </a:lnR>
                    <a:lnT>
                      <a:noFill/>
                    </a:lnT>
                    <a:lnB>
                      <a:noFill/>
                    </a:lnB>
                    <a:solidFill>
                      <a:srgbClr val="E2EFDA"/>
                    </a:solidFill>
                  </a:tcPr>
                </a:tc>
                <a:extLst>
                  <a:ext uri="{0D108BD9-81ED-4DB2-BD59-A6C34878D82A}">
                    <a16:rowId xmlns:a16="http://schemas.microsoft.com/office/drawing/2014/main" val="3326499181"/>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3</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3/12 = 0.250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0.250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83378473"/>
                  </a:ext>
                </a:extLst>
              </a:tr>
              <a:tr h="294251">
                <a:tc>
                  <a:txBody>
                    <a:bodyPr/>
                    <a:lstStyle/>
                    <a:p>
                      <a:pPr algn="l" fontAlgn="b"/>
                      <a:r>
                        <a:rPr lang="en-US" sz="2200" b="1" i="0" u="none" strike="noStrike" dirty="0">
                          <a:solidFill>
                            <a:srgbClr val="000000"/>
                          </a:solidFill>
                          <a:effectLst/>
                          <a:latin typeface="Arial" panose="020B0604020202020204" pitchFamily="34" charset="0"/>
                          <a:cs typeface="Arial" panose="020B0604020202020204" pitchFamily="34"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Arial" panose="020B0604020202020204" pitchFamily="34" charset="0"/>
                          <a:cs typeface="Arial" panose="020B0604020202020204" pitchFamily="34" charset="0"/>
                        </a:rPr>
                        <a:t>115</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Arial" panose="020B0604020202020204" pitchFamily="34" charset="0"/>
                          <a:cs typeface="Arial" panose="020B0604020202020204" pitchFamily="34" charset="0"/>
                        </a:rPr>
                        <a:t>7.083 years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Arial" panose="020B0604020202020204" pitchFamily="34" charset="0"/>
                          <a:cs typeface="Arial" panose="020B0604020202020204" pitchFamily="34" charset="0"/>
                        </a:rPr>
                        <a:t>2.500 years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Arial" panose="020B0604020202020204" pitchFamily="34" charset="0"/>
                          <a:cs typeface="Arial" panose="020B0604020202020204" pitchFamily="34" charset="0"/>
                        </a:rPr>
                        <a:t>9.583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674968"/>
                  </a:ext>
                </a:extLst>
              </a:tr>
            </a:tbl>
          </a:graphicData>
        </a:graphic>
      </p:graphicFrame>
    </p:spTree>
    <p:extLst>
      <p:ext uri="{BB962C8B-B14F-4D97-AF65-F5344CB8AC3E}">
        <p14:creationId xmlns:p14="http://schemas.microsoft.com/office/powerpoint/2010/main" val="361128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spTree>
    <p:extLst>
      <p:ext uri="{BB962C8B-B14F-4D97-AF65-F5344CB8AC3E}">
        <p14:creationId xmlns:p14="http://schemas.microsoft.com/office/powerpoint/2010/main" val="4252056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2 year cumulative probability death</a:t>
            </a:r>
          </a:p>
        </p:txBody>
      </p:sp>
      <p:sp>
        <p:nvSpPr>
          <p:cNvPr id="3" name="Content Placeholder 2"/>
          <p:cNvSpPr>
            <a:spLocks noGrp="1"/>
          </p:cNvSpPr>
          <p:nvPr>
            <p:ph idx="1"/>
          </p:nvPr>
        </p:nvSpPr>
        <p:spPr>
          <a:xfrm>
            <a:off x="464696" y="1326525"/>
            <a:ext cx="11380560" cy="4864550"/>
          </a:xfrm>
        </p:spPr>
        <p:txBody>
          <a:bodyPr>
            <a:normAutofit/>
          </a:bodyPr>
          <a:lstStyle/>
          <a:p>
            <a:r>
              <a:rPr lang="en-US" dirty="0"/>
              <a:t>Step 1: Calculate denominator, i.e. units of time contributed by each individuals, and total (e.g., 9.583 years)</a:t>
            </a:r>
          </a:p>
          <a:p>
            <a:r>
              <a:rPr lang="en-US" dirty="0"/>
              <a:t>Step 2: Calculate rate per person-year for the total follow-up period:</a:t>
            </a:r>
          </a:p>
          <a:p>
            <a:endParaRPr lang="en-US" dirty="0"/>
          </a:p>
          <a:p>
            <a:r>
              <a:rPr lang="en-US" dirty="0"/>
              <a:t>For our example</a:t>
            </a:r>
          </a:p>
          <a:p>
            <a:pPr marL="0" indent="0">
              <a:buNone/>
            </a:pPr>
            <a:endParaRPr lang="en-US" dirty="0"/>
          </a:p>
          <a:p>
            <a:endParaRPr lang="en-US" dirty="0"/>
          </a:p>
        </p:txBody>
      </p:sp>
      <p:pic>
        <p:nvPicPr>
          <p:cNvPr id="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73058" y="3164406"/>
            <a:ext cx="5066667" cy="760000"/>
          </a:xfrm>
          <a:prstGeom prst="rect">
            <a:avLst/>
          </a:prstGeom>
          <a:noFill/>
        </p:spPr>
      </p:pic>
      <mc:AlternateContent xmlns:mc="http://schemas.openxmlformats.org/markup-compatibility/2006" xmlns:a14="http://schemas.microsoft.com/office/drawing/2010/main">
        <mc:Choice Requires="a14">
          <p:sp>
            <p:nvSpPr>
              <p:cNvPr id="6" name="TextBox 5"/>
              <p:cNvSpPr txBox="1"/>
              <p:nvPr/>
            </p:nvSpPr>
            <p:spPr>
              <a:xfrm>
                <a:off x="950410" y="4822301"/>
                <a:ext cx="10409132" cy="883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𝐼𝑛𝑐𝑖𝑑𝑒𝑛𝑐𝑒</m:t>
                      </m:r>
                      <m:r>
                        <a:rPr lang="en-US" sz="2800" b="0" i="1" smtClean="0">
                          <a:latin typeface="Cambria Math" panose="02040503050406030204" pitchFamily="18" charset="0"/>
                        </a:rPr>
                        <m:t> </m:t>
                      </m:r>
                      <m:r>
                        <a:rPr lang="en-US" sz="2800" b="0" i="1" smtClean="0">
                          <a:latin typeface="Cambria Math" panose="02040503050406030204" pitchFamily="18" charset="0"/>
                        </a:rPr>
                        <m:t>𝑑𝑒𝑛𝑠𝑖𝑡𝑦</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𝑟𝑎𝑡𝑒</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6 </m:t>
                          </m:r>
                          <m:r>
                            <a:rPr lang="en-US" sz="2800" b="0" i="1" smtClean="0">
                              <a:latin typeface="Cambria Math" panose="02040503050406030204" pitchFamily="18" charset="0"/>
                            </a:rPr>
                            <m:t>𝑒𝑣𝑒𝑛𝑡𝑠</m:t>
                          </m:r>
                        </m:num>
                        <m:den>
                          <m:r>
                            <a:rPr lang="en-US" sz="2800" b="0" i="1" smtClean="0">
                              <a:latin typeface="Cambria Math" panose="02040503050406030204" pitchFamily="18" charset="0"/>
                            </a:rPr>
                            <m:t>9.583 </m:t>
                          </m:r>
                          <m:r>
                            <a:rPr lang="en-US" sz="2800" b="0" i="1" smtClean="0">
                              <a:latin typeface="Cambria Math" panose="02040503050406030204" pitchFamily="18" charset="0"/>
                            </a:rPr>
                            <m:t>𝑦𝑒𝑎𝑟𝑠</m:t>
                          </m:r>
                        </m:den>
                      </m:f>
                      <m:r>
                        <a:rPr lang="en-US" sz="2800" b="0" i="1" smtClean="0">
                          <a:latin typeface="Cambria Math" panose="02040503050406030204" pitchFamily="18" charset="0"/>
                        </a:rPr>
                        <m:t>=0.63 </m:t>
                      </m:r>
                      <m:r>
                        <a:rPr lang="en-US" sz="2800" b="0" i="1" smtClean="0">
                          <a:latin typeface="Cambria Math" panose="02040503050406030204" pitchFamily="18" charset="0"/>
                        </a:rPr>
                        <m:t>𝑝𝑒𝑟</m:t>
                      </m:r>
                      <m:r>
                        <a:rPr lang="en-US" sz="2800" b="0" i="1" smtClean="0">
                          <a:latin typeface="Cambria Math" panose="02040503050406030204" pitchFamily="18" charset="0"/>
                        </a:rPr>
                        <m:t> </m:t>
                      </m:r>
                      <m:r>
                        <a:rPr lang="en-US" sz="2800" b="0" i="1" smtClean="0">
                          <a:latin typeface="Cambria Math" panose="02040503050406030204" pitchFamily="18" charset="0"/>
                        </a:rPr>
                        <m:t>𝑝𝑒𝑟𝑠𝑜𝑛</m:t>
                      </m:r>
                      <m:r>
                        <a:rPr lang="en-US" sz="2800" b="0" i="1" smtClean="0">
                          <a:latin typeface="Cambria Math" panose="02040503050406030204" pitchFamily="18" charset="0"/>
                        </a:rPr>
                        <m:t> </m:t>
                      </m:r>
                      <m:r>
                        <a:rPr lang="en-US" sz="2800" b="0" i="1" smtClean="0">
                          <a:latin typeface="Cambria Math" panose="02040503050406030204" pitchFamily="18" charset="0"/>
                        </a:rPr>
                        <m:t>𝑦𝑒𝑎𝑟𝑠</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950410" y="4822301"/>
                <a:ext cx="10409132" cy="88306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95158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normAutofit/>
          </a:bodyPr>
          <a:lstStyle/>
          <a:p>
            <a:r>
              <a:rPr lang="en-US" dirty="0">
                <a:solidFill>
                  <a:srgbClr val="0070C0"/>
                </a:solidFill>
              </a:rPr>
              <a:t>Rates have units (time</a:t>
            </a:r>
            <a:r>
              <a:rPr lang="en-US" baseline="30000" dirty="0">
                <a:solidFill>
                  <a:srgbClr val="0070C0"/>
                </a:solidFill>
              </a:rPr>
              <a:t>-1</a:t>
            </a:r>
            <a:r>
              <a:rPr lang="en-US" dirty="0">
                <a:solidFill>
                  <a:srgbClr val="0070C0"/>
                </a:solidFill>
              </a:rPr>
              <a:t>)</a:t>
            </a:r>
            <a:r>
              <a:rPr lang="en-US" dirty="0"/>
              <a:t>.</a:t>
            </a:r>
          </a:p>
          <a:p>
            <a:r>
              <a:rPr lang="en-US" dirty="0"/>
              <a:t>Proportions (e.g., cumulative incidence) are unitless.</a:t>
            </a:r>
          </a:p>
          <a:p>
            <a:r>
              <a:rPr lang="en-US" dirty="0"/>
              <a:t>As </a:t>
            </a:r>
            <a:r>
              <a:rPr lang="en-US" u="sng" dirty="0"/>
              <a:t>velocity</a:t>
            </a:r>
            <a:r>
              <a:rPr lang="en-US" dirty="0"/>
              <a:t>, </a:t>
            </a:r>
            <a:r>
              <a:rPr lang="en-US" u="sng" dirty="0"/>
              <a:t>rate is an instantaneous concept</a:t>
            </a:r>
            <a:r>
              <a:rPr lang="en-US" dirty="0"/>
              <a:t>. The choice of time unit used to express it is totally arbitrary. Depending on this choice, the value of the rate can range between </a:t>
            </a:r>
            <a:r>
              <a:rPr lang="en-US" b="1" dirty="0"/>
              <a:t>0 and ∞.</a:t>
            </a:r>
          </a:p>
          <a:p>
            <a:pPr lvl="1"/>
            <a:r>
              <a:rPr lang="en-US" dirty="0"/>
              <a:t>E.g.: 0.024 per person-hour = 0.576 per person-day</a:t>
            </a:r>
          </a:p>
          <a:p>
            <a:pPr marL="457200" lvl="1" indent="0">
              <a:buNone/>
            </a:pPr>
            <a:r>
              <a:rPr lang="en-US" dirty="0"/>
              <a:t>				           = 210.2 per person-year</a:t>
            </a:r>
          </a:p>
        </p:txBody>
      </p:sp>
    </p:spTree>
    <p:extLst>
      <p:ext uri="{BB962C8B-B14F-4D97-AF65-F5344CB8AC3E}">
        <p14:creationId xmlns:p14="http://schemas.microsoft.com/office/powerpoint/2010/main" val="349678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4262" y="1526770"/>
            <a:ext cx="4660022" cy="3588264"/>
          </a:xfrm>
          <a:prstGeom prst="rect">
            <a:avLst/>
          </a:prstGeom>
        </p:spPr>
      </p:pic>
      <p:cxnSp>
        <p:nvCxnSpPr>
          <p:cNvPr id="9" name="Straight Arrow Connector 8"/>
          <p:cNvCxnSpPr/>
          <p:nvPr/>
        </p:nvCxnSpPr>
        <p:spPr>
          <a:xfrm flipV="1">
            <a:off x="4907344" y="1720702"/>
            <a:ext cx="1496651" cy="16002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a:xfrm>
            <a:off x="4907344" y="3404371"/>
            <a:ext cx="1303254" cy="16271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8" name="TextBox 77"/>
          <p:cNvSpPr txBox="1"/>
          <p:nvPr/>
        </p:nvSpPr>
        <p:spPr>
          <a:xfrm>
            <a:off x="141767" y="6345902"/>
            <a:ext cx="562673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Rothman, Epidemiology: An Introduction 2</a:t>
            </a:r>
            <a:r>
              <a:rPr lang="en-US" sz="1600" baseline="30000" dirty="0">
                <a:latin typeface="Arial" panose="020B0604020202020204" pitchFamily="34" charset="0"/>
                <a:cs typeface="Arial" panose="020B0604020202020204" pitchFamily="34" charset="0"/>
              </a:rPr>
              <a:t>nd</a:t>
            </a:r>
            <a:r>
              <a:rPr lang="en-US" sz="1600" dirty="0">
                <a:latin typeface="Arial" panose="020B0604020202020204" pitchFamily="34" charset="0"/>
                <a:cs typeface="Arial" panose="020B0604020202020204" pitchFamily="34" charset="0"/>
              </a:rPr>
              <a:t> Ed. pp 164-170</a:t>
            </a:r>
          </a:p>
        </p:txBody>
      </p:sp>
      <p:pic>
        <p:nvPicPr>
          <p:cNvPr id="14" name="Picture 13"/>
          <p:cNvPicPr>
            <a:picLocks noChangeAspect="1"/>
          </p:cNvPicPr>
          <p:nvPr/>
        </p:nvPicPr>
        <p:blipFill>
          <a:blip r:embed="rId4"/>
          <a:stretch>
            <a:fillRect/>
          </a:stretch>
        </p:blipFill>
        <p:spPr>
          <a:xfrm>
            <a:off x="6403995" y="175734"/>
            <a:ext cx="5675877" cy="3200400"/>
          </a:xfrm>
          <a:prstGeom prst="rect">
            <a:avLst/>
          </a:prstGeom>
        </p:spPr>
      </p:pic>
      <p:pic>
        <p:nvPicPr>
          <p:cNvPr id="15" name="Picture 14"/>
          <p:cNvPicPr>
            <a:picLocks noChangeAspect="1"/>
          </p:cNvPicPr>
          <p:nvPr/>
        </p:nvPicPr>
        <p:blipFill>
          <a:blip r:embed="rId5"/>
          <a:stretch>
            <a:fillRect/>
          </a:stretch>
        </p:blipFill>
        <p:spPr>
          <a:xfrm>
            <a:off x="6116033" y="3514834"/>
            <a:ext cx="6075967" cy="3200400"/>
          </a:xfrm>
          <a:prstGeom prst="rect">
            <a:avLst/>
          </a:prstGeom>
        </p:spPr>
      </p:pic>
    </p:spTree>
    <p:extLst>
      <p:ext uri="{BB962C8B-B14F-4D97-AF65-F5344CB8AC3E}">
        <p14:creationId xmlns:p14="http://schemas.microsoft.com/office/powerpoint/2010/main" val="3058463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Measures of </a:t>
            </a:r>
            <a:r>
              <a:rPr lang="en-US" u="sng" dirty="0"/>
              <a:t>association</a:t>
            </a:r>
            <a:r>
              <a:rPr lang="en-US" dirty="0"/>
              <a:t> used in a cohort study</a:t>
            </a:r>
          </a:p>
        </p:txBody>
      </p:sp>
      <p:sp>
        <p:nvSpPr>
          <p:cNvPr id="3" name="Content Placeholder 2"/>
          <p:cNvSpPr>
            <a:spLocks noGrp="1"/>
          </p:cNvSpPr>
          <p:nvPr>
            <p:ph idx="1"/>
          </p:nvPr>
        </p:nvSpPr>
        <p:spPr>
          <a:xfrm>
            <a:off x="389525" y="1304049"/>
            <a:ext cx="11430000" cy="5285351"/>
          </a:xfrm>
        </p:spPr>
        <p:txBody>
          <a:bodyPr>
            <a:noAutofit/>
          </a:bodyPr>
          <a:lstStyle/>
          <a:p>
            <a:pPr>
              <a:spcBef>
                <a:spcPts val="600"/>
              </a:spcBef>
            </a:pPr>
            <a:r>
              <a:rPr lang="en-US" sz="2400" b="1" dirty="0"/>
              <a:t>Relative differences </a:t>
            </a:r>
          </a:p>
          <a:p>
            <a:pPr lvl="1">
              <a:spcBef>
                <a:spcPts val="600"/>
              </a:spcBef>
            </a:pPr>
            <a:r>
              <a:rPr lang="en-US" sz="1800" b="1" dirty="0"/>
              <a:t>Risk</a:t>
            </a:r>
            <a:r>
              <a:rPr lang="en-US" sz="1800" dirty="0"/>
              <a:t> ratio: ratio of two cumulative incidences between exposed and not exposed groups</a:t>
            </a:r>
          </a:p>
          <a:p>
            <a:pPr marL="342900" lvl="1" indent="0">
              <a:spcBef>
                <a:spcPts val="600"/>
              </a:spcBef>
              <a:buNone/>
            </a:pPr>
            <a:r>
              <a:rPr lang="en-US" sz="1800" dirty="0"/>
              <a:t>	 -</a:t>
            </a:r>
            <a:r>
              <a:rPr lang="en-US" sz="2400" u="sng" dirty="0">
                <a:solidFill>
                  <a:srgbClr val="0070C0"/>
                </a:solidFill>
              </a:rPr>
              <a:t>Risk ratio </a:t>
            </a:r>
            <a:r>
              <a:rPr lang="en-US" sz="2400" dirty="0">
                <a:solidFill>
                  <a:srgbClr val="0070C0"/>
                </a:solidFill>
              </a:rPr>
              <a:t>of cumulative incidence (CIR) = [a / N</a:t>
            </a:r>
            <a:r>
              <a:rPr lang="en-US" sz="2400" baseline="-25000" dirty="0">
                <a:solidFill>
                  <a:srgbClr val="0070C0"/>
                </a:solidFill>
              </a:rPr>
              <a:t>1</a:t>
            </a:r>
            <a:r>
              <a:rPr lang="en-US" sz="2400" dirty="0">
                <a:solidFill>
                  <a:srgbClr val="0070C0"/>
                </a:solidFill>
              </a:rPr>
              <a:t>] / [c / N</a:t>
            </a:r>
            <a:r>
              <a:rPr lang="en-US" sz="2400" baseline="-25000" dirty="0">
                <a:solidFill>
                  <a:srgbClr val="0070C0"/>
                </a:solidFill>
              </a:rPr>
              <a:t>0</a:t>
            </a:r>
            <a:r>
              <a:rPr lang="en-US" sz="2400" dirty="0">
                <a:solidFill>
                  <a:srgbClr val="0070C0"/>
                </a:solidFill>
              </a:rPr>
              <a:t>]</a:t>
            </a:r>
          </a:p>
          <a:p>
            <a:pPr lvl="1">
              <a:spcBef>
                <a:spcPts val="600"/>
              </a:spcBef>
            </a:pPr>
            <a:r>
              <a:rPr lang="en-US" sz="1800" b="1" dirty="0"/>
              <a:t>Rate</a:t>
            </a:r>
            <a:r>
              <a:rPr lang="en-US" sz="1800" dirty="0"/>
              <a:t> ratio: ratio of two incidence densities or incidence rates </a:t>
            </a:r>
          </a:p>
          <a:p>
            <a:pPr marL="342900" lvl="1" indent="0">
              <a:spcBef>
                <a:spcPts val="600"/>
              </a:spcBef>
              <a:buNone/>
            </a:pPr>
            <a:r>
              <a:rPr lang="en-US" sz="1800" dirty="0"/>
              <a:t>	– </a:t>
            </a:r>
            <a:r>
              <a:rPr lang="en-US" sz="2400" u="sng" dirty="0">
                <a:solidFill>
                  <a:srgbClr val="0070C0"/>
                </a:solidFill>
              </a:rPr>
              <a:t>Rate ratio </a:t>
            </a:r>
            <a:r>
              <a:rPr lang="en-US" sz="2400" dirty="0">
                <a:solidFill>
                  <a:srgbClr val="0070C0"/>
                </a:solidFill>
              </a:rPr>
              <a:t>of incidence rate (IRR) = [a / PT</a:t>
            </a:r>
            <a:r>
              <a:rPr lang="en-US" sz="2400" baseline="-25000" dirty="0">
                <a:solidFill>
                  <a:srgbClr val="0070C0"/>
                </a:solidFill>
              </a:rPr>
              <a:t>1</a:t>
            </a:r>
            <a:r>
              <a:rPr lang="en-US" sz="2400" dirty="0">
                <a:solidFill>
                  <a:srgbClr val="0070C0"/>
                </a:solidFill>
              </a:rPr>
              <a:t> ] / [c / PT</a:t>
            </a:r>
            <a:r>
              <a:rPr lang="en-US" sz="2400" baseline="-25000" dirty="0">
                <a:solidFill>
                  <a:srgbClr val="0070C0"/>
                </a:solidFill>
              </a:rPr>
              <a:t>0</a:t>
            </a:r>
            <a:r>
              <a:rPr lang="en-US" sz="2400" dirty="0">
                <a:solidFill>
                  <a:srgbClr val="0070C0"/>
                </a:solidFill>
              </a:rPr>
              <a:t>]  </a:t>
            </a:r>
          </a:p>
          <a:p>
            <a:pPr lvl="1">
              <a:spcBef>
                <a:spcPts val="600"/>
              </a:spcBef>
            </a:pPr>
            <a:r>
              <a:rPr lang="en-US" sz="1800" dirty="0"/>
              <a:t>Odds ratios: ratio of two odds</a:t>
            </a:r>
          </a:p>
          <a:p>
            <a:pPr lvl="1">
              <a:spcBef>
                <a:spcPts val="600"/>
              </a:spcBef>
            </a:pPr>
            <a:r>
              <a:rPr lang="en-US" sz="1800" dirty="0"/>
              <a:t>A measure of the </a:t>
            </a:r>
            <a:r>
              <a:rPr lang="en-US" sz="1800" b="1" dirty="0"/>
              <a:t>strength of the association </a:t>
            </a:r>
            <a:r>
              <a:rPr lang="en-US" sz="1800" dirty="0"/>
              <a:t>between a factor and an outcome</a:t>
            </a:r>
          </a:p>
          <a:p>
            <a:pPr>
              <a:spcBef>
                <a:spcPts val="600"/>
              </a:spcBef>
            </a:pPr>
            <a:r>
              <a:rPr lang="en-US" sz="3600" dirty="0"/>
              <a:t>Also applies to other related association measures</a:t>
            </a:r>
          </a:p>
          <a:p>
            <a:pPr lvl="1">
              <a:spcBef>
                <a:spcPts val="600"/>
              </a:spcBef>
            </a:pPr>
            <a:r>
              <a:rPr lang="en-US" sz="2800" dirty="0">
                <a:solidFill>
                  <a:srgbClr val="0070C0"/>
                </a:solidFill>
              </a:rPr>
              <a:t> </a:t>
            </a:r>
            <a:r>
              <a:rPr lang="en-US" sz="2800" dirty="0"/>
              <a:t>Hazard ratio</a:t>
            </a:r>
          </a:p>
          <a:p>
            <a:pPr>
              <a:spcBef>
                <a:spcPts val="600"/>
              </a:spcBef>
            </a:pPr>
            <a:r>
              <a:rPr lang="en-US" sz="2400" dirty="0"/>
              <a:t>Absolute risk difference (attributable risk) between two incidence probabilities</a:t>
            </a:r>
          </a:p>
          <a:p>
            <a:pPr marL="573088" indent="-231775">
              <a:spcBef>
                <a:spcPts val="600"/>
              </a:spcBef>
              <a:buNone/>
            </a:pPr>
            <a:r>
              <a:rPr lang="en-US" sz="2400" dirty="0"/>
              <a:t>- </a:t>
            </a:r>
            <a:r>
              <a:rPr lang="en-US" sz="1800" dirty="0"/>
              <a:t>A measure of </a:t>
            </a:r>
            <a:r>
              <a:rPr lang="en-US" sz="1800" b="1" dirty="0"/>
              <a:t>the public health impact of the risk factor</a:t>
            </a:r>
            <a:r>
              <a:rPr lang="en-US" sz="1800" dirty="0"/>
              <a:t>, and it focuses on the number of cases that could potentially be prevented by eliminating the risk factor </a:t>
            </a:r>
          </a:p>
          <a:p>
            <a:pPr>
              <a:lnSpc>
                <a:spcPct val="120000"/>
              </a:lnSpc>
              <a:spcBef>
                <a:spcPts val="600"/>
              </a:spcBef>
            </a:pPr>
            <a:endParaRPr lang="en-US" sz="2400" dirty="0"/>
          </a:p>
        </p:txBody>
      </p:sp>
    </p:spTree>
    <p:extLst>
      <p:ext uri="{BB962C8B-B14F-4D97-AF65-F5344CB8AC3E}">
        <p14:creationId xmlns:p14="http://schemas.microsoft.com/office/powerpoint/2010/main" val="4077312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(1-alpha)%Confidence Interval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6357" y="1278903"/>
                <a:ext cx="11256335" cy="4864435"/>
              </a:xfrm>
            </p:spPr>
            <p:txBody>
              <a:bodyPr>
                <a:normAutofit fontScale="92500" lnSpcReduction="10000"/>
              </a:bodyPr>
              <a:lstStyle/>
              <a:p>
                <a:pPr>
                  <a:lnSpc>
                    <a:spcPct val="120000"/>
                  </a:lnSpc>
                  <a:spcBef>
                    <a:spcPts val="600"/>
                  </a:spcBef>
                </a:pPr>
                <a:r>
                  <a:rPr lang="en-US" dirty="0"/>
                  <a:t>Desired z values for  90%, 95%, or 99%CI: 1.645, </a:t>
                </a:r>
                <a:r>
                  <a:rPr lang="en-US" dirty="0">
                    <a:solidFill>
                      <a:srgbClr val="0070C0"/>
                    </a:solidFill>
                  </a:rPr>
                  <a:t>1.96</a:t>
                </a:r>
                <a:r>
                  <a:rPr lang="en-US" dirty="0"/>
                  <a:t>, or 2.576</a:t>
                </a:r>
              </a:p>
              <a:p>
                <a:pPr>
                  <a:lnSpc>
                    <a:spcPct val="120000"/>
                  </a:lnSpc>
                  <a:spcBef>
                    <a:spcPts val="600"/>
                  </a:spcBef>
                </a:pPr>
                <a:r>
                  <a:rPr lang="en-US" dirty="0"/>
                  <a:t>Risk ratio of cumulative incidence (CIR) = </a:t>
                </a:r>
                <a:r>
                  <a:rPr lang="en-US" dirty="0">
                    <a:solidFill>
                      <a:srgbClr val="0070C0"/>
                    </a:solidFill>
                  </a:rPr>
                  <a:t>[a / N</a:t>
                </a:r>
                <a:r>
                  <a:rPr lang="en-US" baseline="-25000" dirty="0">
                    <a:solidFill>
                      <a:srgbClr val="0070C0"/>
                    </a:solidFill>
                  </a:rPr>
                  <a:t>1</a:t>
                </a:r>
                <a:r>
                  <a:rPr lang="en-US" dirty="0">
                    <a:solidFill>
                      <a:srgbClr val="0070C0"/>
                    </a:solidFill>
                  </a:rPr>
                  <a:t>] / [c / N</a:t>
                </a:r>
                <a:r>
                  <a:rPr lang="en-US" baseline="-25000" dirty="0">
                    <a:solidFill>
                      <a:srgbClr val="0070C0"/>
                    </a:solidFill>
                  </a:rPr>
                  <a:t>0</a:t>
                </a:r>
                <a:r>
                  <a:rPr lang="en-US" dirty="0">
                    <a:solidFill>
                      <a:srgbClr val="0070C0"/>
                    </a:solidFill>
                  </a:rPr>
                  <a:t>]</a:t>
                </a:r>
              </a:p>
              <a:p>
                <a:pPr marL="0" indent="0">
                  <a:lnSpc>
                    <a:spcPct val="120000"/>
                  </a:lnSpc>
                  <a:spcBef>
                    <a:spcPts val="600"/>
                  </a:spcBef>
                  <a:buNone/>
                </a:pPr>
                <a:r>
                  <a:rPr lang="en-US" i="1" dirty="0">
                    <a:solidFill>
                      <a:srgbClr val="0070C0"/>
                    </a:solidFill>
                    <a:sym typeface="Wingdings" panose="05000000000000000000" pitchFamily="2" charset="2"/>
                  </a:rPr>
                  <a:t>- </a:t>
                </a:r>
                <a:r>
                  <a:rPr lang="en-US" i="1" dirty="0">
                    <a:sym typeface="Wingdings" panose="05000000000000000000" pitchFamily="2" charset="2"/>
                  </a:rPr>
                  <a:t>95%CI for CIR</a:t>
                </a:r>
                <a:endParaRPr lang="en-US" i="1" dirty="0">
                  <a:latin typeface="Cambria Math" panose="02040503050406030204" pitchFamily="18" charset="0"/>
                  <a:sym typeface="Wingdings" panose="05000000000000000000" pitchFamily="2" charset="2"/>
                </a:endParaRPr>
              </a:p>
              <a:p>
                <a:pPr marL="0" indent="0">
                  <a:lnSpc>
                    <a:spcPct val="120000"/>
                  </a:lnSpc>
                  <a:spcBef>
                    <a:spcPts val="600"/>
                  </a:spcBef>
                  <a:buNone/>
                </a:pPr>
                <a14:m>
                  <m:oMath xmlns:m="http://schemas.openxmlformats.org/officeDocument/2006/math">
                    <m:r>
                      <a:rPr lang="en-US" i="1">
                        <a:latin typeface="Cambria Math" panose="02040503050406030204" pitchFamily="18" charset="0"/>
                        <a:sym typeface="Wingdings" panose="05000000000000000000" pitchFamily="2" charset="2"/>
                      </a:rPr>
                      <m:t>𝑒𝑥𝑝</m:t>
                    </m:r>
                    <m:d>
                      <m:dPr>
                        <m:begChr m:val="{"/>
                        <m:endChr m:val="}"/>
                        <m:ctrlPr>
                          <a:rPr lang="en-US" i="1">
                            <a:latin typeface="Cambria Math" panose="02040503050406030204" pitchFamily="18" charset="0"/>
                            <a:sym typeface="Wingdings" panose="05000000000000000000" pitchFamily="2" charset="2"/>
                          </a:rPr>
                        </m:ctrlPr>
                      </m:dPr>
                      <m:e>
                        <m:r>
                          <a:rPr lang="en-US" i="1" smtClean="0">
                            <a:solidFill>
                              <a:schemeClr val="accent6">
                                <a:lumMod val="75000"/>
                              </a:schemeClr>
                            </a:solidFill>
                            <a:latin typeface="Cambria Math" panose="02040503050406030204" pitchFamily="18" charset="0"/>
                            <a:sym typeface="Wingdings" panose="05000000000000000000" pitchFamily="2" charset="2"/>
                          </a:rPr>
                          <m:t>𝑙𝑜𝑔</m:t>
                        </m:r>
                        <m:r>
                          <a:rPr lang="en-US" b="0" i="1" smtClean="0">
                            <a:latin typeface="Cambria Math" panose="02040503050406030204" pitchFamily="18" charset="0"/>
                            <a:sym typeface="Wingdings" panose="05000000000000000000" pitchFamily="2" charset="2"/>
                          </a:rPr>
                          <m:t>𝐶𝐼𝑅</m:t>
                        </m:r>
                        <m:r>
                          <a:rPr lang="en-US" i="1">
                            <a:latin typeface="Cambria Math" panose="02040503050406030204" pitchFamily="18" charset="0"/>
                            <a:sym typeface="Wingdings" panose="05000000000000000000" pitchFamily="2" charset="2"/>
                          </a:rPr>
                          <m:t> ±</m:t>
                        </m:r>
                        <m:r>
                          <a:rPr lang="en-US" i="1" smtClean="0">
                            <a:solidFill>
                              <a:schemeClr val="tx1"/>
                            </a:solidFill>
                            <a:latin typeface="Cambria Math" panose="02040503050406030204" pitchFamily="18" charset="0"/>
                            <a:sym typeface="Wingdings" panose="05000000000000000000" pitchFamily="2" charset="2"/>
                          </a:rPr>
                          <m:t>1.96</m:t>
                        </m:r>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𝑆𝐸</m:t>
                        </m:r>
                        <m:r>
                          <a:rPr lang="en-US" b="0" i="1" smtClean="0">
                            <a:latin typeface="Cambria Math" panose="02040503050406030204" pitchFamily="18" charset="0"/>
                            <a:ea typeface="Cambria Math" panose="02040503050406030204" pitchFamily="18" charset="0"/>
                            <a:sym typeface="Wingdings" panose="05000000000000000000" pitchFamily="2" charset="2"/>
                          </a:rPr>
                          <m:t> (</m:t>
                        </m:r>
                        <m:func>
                          <m:func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ea typeface="Cambria Math" panose="02040503050406030204" pitchFamily="18" charset="0"/>
                                <a:sym typeface="Wingdings" panose="05000000000000000000" pitchFamily="2" charset="2"/>
                              </a:rPr>
                              <m:t>log</m:t>
                            </m:r>
                          </m:fName>
                          <m:e>
                            <m:r>
                              <a:rPr lang="en-US" b="0" i="1" smtClean="0">
                                <a:latin typeface="Cambria Math" panose="02040503050406030204" pitchFamily="18" charset="0"/>
                                <a:ea typeface="Cambria Math" panose="02040503050406030204" pitchFamily="18" charset="0"/>
                                <a:sym typeface="Wingdings" panose="05000000000000000000" pitchFamily="2" charset="2"/>
                              </a:rPr>
                              <m:t>𝐶𝐼𝑅</m:t>
                            </m:r>
                            <m:r>
                              <a:rPr lang="en-US" b="0" i="1" smtClean="0">
                                <a:latin typeface="Cambria Math" panose="02040503050406030204" pitchFamily="18" charset="0"/>
                                <a:ea typeface="Cambria Math" panose="02040503050406030204" pitchFamily="18" charset="0"/>
                                <a:sym typeface="Wingdings" panose="05000000000000000000" pitchFamily="2" charset="2"/>
                              </a:rPr>
                              <m:t>)</m:t>
                            </m:r>
                          </m:e>
                        </m:func>
                      </m:e>
                    </m:d>
                    <m:r>
                      <a:rPr lang="en-US" b="0" i="0" smtClean="0">
                        <a:latin typeface="Cambria Math" panose="02040503050406030204" pitchFamily="18" charset="0"/>
                        <a:ea typeface="Cambria Math" panose="02040503050406030204" pitchFamily="18" charset="0"/>
                        <a:sym typeface="Wingdings" panose="05000000000000000000" pitchFamily="2" charset="2"/>
                      </a:rPr>
                      <m:t>, </m:t>
                    </m:r>
                  </m:oMath>
                </a14:m>
                <a:r>
                  <a:rPr lang="en-US" sz="2400" dirty="0">
                    <a:sym typeface="Wingdings" panose="05000000000000000000" pitchFamily="2" charset="2"/>
                  </a:rPr>
                  <a:t>where SE(log CIR) = </a:t>
                </a:r>
                <a14:m>
                  <m:oMath xmlns:m="http://schemas.openxmlformats.org/officeDocument/2006/math">
                    <m:rad>
                      <m:radPr>
                        <m:degHide m:val="on"/>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num>
                          <m:den>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𝑎</m:t>
                            </m:r>
                          </m:den>
                        </m:f>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f>
                          <m:f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num>
                          <m:den>
                            <m:sSub>
                              <m:sSub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sub>
                            </m:sSub>
                          </m:den>
                        </m:f>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f>
                          <m:f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num>
                          <m:den>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𝑐</m:t>
                            </m:r>
                          </m:den>
                        </m:f>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f>
                          <m:f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num>
                          <m:den>
                            <m:sSub>
                              <m:sSub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0</m:t>
                                </m:r>
                              </m:sub>
                            </m:sSub>
                          </m:den>
                        </m:f>
                      </m:e>
                    </m:rad>
                  </m:oMath>
                </a14:m>
                <a:r>
                  <a:rPr lang="en-US" dirty="0">
                    <a:ea typeface="Cambria Math" panose="02040503050406030204" pitchFamily="18" charset="0"/>
                    <a:sym typeface="Wingdings" panose="05000000000000000000" pitchFamily="2" charset="2"/>
                  </a:rPr>
                  <a:t> </a:t>
                </a:r>
              </a:p>
              <a:p>
                <a:pPr>
                  <a:lnSpc>
                    <a:spcPct val="120000"/>
                  </a:lnSpc>
                  <a:spcBef>
                    <a:spcPts val="600"/>
                  </a:spcBef>
                </a:pPr>
                <a:endParaRPr lang="en-US" sz="1000" dirty="0"/>
              </a:p>
              <a:p>
                <a:pPr>
                  <a:lnSpc>
                    <a:spcPct val="120000"/>
                  </a:lnSpc>
                  <a:spcBef>
                    <a:spcPts val="600"/>
                  </a:spcBef>
                </a:pPr>
                <a:r>
                  <a:rPr lang="en-US" dirty="0"/>
                  <a:t>Rate ratio of incidence rate (IRR) = </a:t>
                </a:r>
                <a:r>
                  <a:rPr lang="en-US" dirty="0">
                    <a:solidFill>
                      <a:srgbClr val="0070C0"/>
                    </a:solidFill>
                  </a:rPr>
                  <a:t>[a / PT</a:t>
                </a:r>
                <a:r>
                  <a:rPr lang="en-US" baseline="-25000" dirty="0">
                    <a:solidFill>
                      <a:srgbClr val="0070C0"/>
                    </a:solidFill>
                  </a:rPr>
                  <a:t>1</a:t>
                </a:r>
                <a:r>
                  <a:rPr lang="en-US" dirty="0">
                    <a:solidFill>
                      <a:srgbClr val="0070C0"/>
                    </a:solidFill>
                  </a:rPr>
                  <a:t> ] / [c / PT</a:t>
                </a:r>
                <a:r>
                  <a:rPr lang="en-US" baseline="-25000" dirty="0">
                    <a:solidFill>
                      <a:srgbClr val="0070C0"/>
                    </a:solidFill>
                  </a:rPr>
                  <a:t>0</a:t>
                </a:r>
                <a:r>
                  <a:rPr lang="en-US" dirty="0">
                    <a:solidFill>
                      <a:srgbClr val="0070C0"/>
                    </a:solidFill>
                  </a:rPr>
                  <a:t>] </a:t>
                </a:r>
                <a:endParaRPr lang="en-US" dirty="0"/>
              </a:p>
              <a:p>
                <a:pPr marL="0" indent="0">
                  <a:lnSpc>
                    <a:spcPct val="120000"/>
                  </a:lnSpc>
                  <a:spcBef>
                    <a:spcPts val="600"/>
                  </a:spcBef>
                  <a:buNone/>
                </a:pPr>
                <a:r>
                  <a:rPr lang="en-US" i="1" dirty="0">
                    <a:solidFill>
                      <a:srgbClr val="0070C0"/>
                    </a:solidFill>
                    <a:sym typeface="Wingdings" panose="05000000000000000000" pitchFamily="2" charset="2"/>
                  </a:rPr>
                  <a:t>- </a:t>
                </a:r>
                <a:r>
                  <a:rPr lang="en-US" i="1" dirty="0">
                    <a:sym typeface="Wingdings" panose="05000000000000000000" pitchFamily="2" charset="2"/>
                  </a:rPr>
                  <a:t>95%CI for IRR</a:t>
                </a:r>
              </a:p>
              <a:p>
                <a:pPr marL="0" indent="0">
                  <a:lnSpc>
                    <a:spcPct val="120000"/>
                  </a:lnSpc>
                  <a:spcBef>
                    <a:spcPts val="600"/>
                  </a:spcBef>
                  <a:buNone/>
                </a:pPr>
                <a14:m>
                  <m:oMath xmlns:m="http://schemas.openxmlformats.org/officeDocument/2006/math">
                    <m:r>
                      <a:rPr lang="en-US" i="1">
                        <a:latin typeface="Cambria Math" panose="02040503050406030204" pitchFamily="18" charset="0"/>
                        <a:sym typeface="Wingdings" panose="05000000000000000000" pitchFamily="2" charset="2"/>
                      </a:rPr>
                      <m:t>𝑒𝑥𝑝</m:t>
                    </m:r>
                    <m:d>
                      <m:dPr>
                        <m:begChr m:val="{"/>
                        <m:endChr m:val="}"/>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𝑙𝑜𝑔</m:t>
                        </m:r>
                        <m:r>
                          <a:rPr lang="en-US" b="0" i="1" smtClean="0">
                            <a:latin typeface="Cambria Math" panose="02040503050406030204" pitchFamily="18" charset="0"/>
                            <a:sym typeface="Wingdings" panose="05000000000000000000" pitchFamily="2" charset="2"/>
                          </a:rPr>
                          <m:t>𝐼𝑅𝑅</m:t>
                        </m:r>
                        <m:r>
                          <a:rPr lang="en-US" i="1">
                            <a:latin typeface="Cambria Math" panose="02040503050406030204" pitchFamily="18" charset="0"/>
                            <a:sym typeface="Wingdings" panose="05000000000000000000" pitchFamily="2" charset="2"/>
                          </a:rPr>
                          <m:t> ±</m:t>
                        </m:r>
                        <m:r>
                          <a:rPr lang="en-US" i="1" smtClean="0">
                            <a:solidFill>
                              <a:schemeClr val="tx1"/>
                            </a:solidFill>
                            <a:latin typeface="Cambria Math" panose="02040503050406030204" pitchFamily="18" charset="0"/>
                            <a:sym typeface="Wingdings" panose="05000000000000000000" pitchFamily="2" charset="2"/>
                          </a:rPr>
                          <m:t>1.96</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ea typeface="Cambria Math" panose="02040503050406030204" pitchFamily="18" charset="0"/>
                            <a:sym typeface="Wingdings" panose="05000000000000000000" pitchFamily="2" charset="2"/>
                          </a:rPr>
                          <m:t>𝑆𝐸</m:t>
                        </m:r>
                        <m:r>
                          <a:rPr lang="en-US" i="1">
                            <a:latin typeface="Cambria Math" panose="02040503050406030204" pitchFamily="18" charset="0"/>
                            <a:ea typeface="Cambria Math" panose="02040503050406030204" pitchFamily="18" charset="0"/>
                            <a:sym typeface="Wingdings" panose="05000000000000000000" pitchFamily="2" charset="2"/>
                          </a:rPr>
                          <m:t> (</m:t>
                        </m:r>
                        <m:func>
                          <m:funcPr>
                            <m:ctrlPr>
                              <a:rPr lang="en-US" i="1">
                                <a:latin typeface="Cambria Math" panose="02040503050406030204" pitchFamily="18" charset="0"/>
                                <a:ea typeface="Cambria Math" panose="02040503050406030204" pitchFamily="18" charset="0"/>
                                <a:sym typeface="Wingdings" panose="05000000000000000000" pitchFamily="2" charset="2"/>
                              </a:rPr>
                            </m:ctrlPr>
                          </m:funcPr>
                          <m:fName>
                            <m:r>
                              <m:rPr>
                                <m:sty m:val="p"/>
                              </m:rPr>
                              <a:rPr lang="en-US">
                                <a:latin typeface="Cambria Math" panose="02040503050406030204" pitchFamily="18" charset="0"/>
                                <a:ea typeface="Cambria Math" panose="02040503050406030204" pitchFamily="18" charset="0"/>
                                <a:sym typeface="Wingdings" panose="05000000000000000000" pitchFamily="2" charset="2"/>
                              </a:rPr>
                              <m:t>log</m:t>
                            </m:r>
                          </m:fName>
                          <m:e>
                            <m:r>
                              <a:rPr lang="en-US" b="0" i="1" smtClean="0">
                                <a:latin typeface="Cambria Math" panose="02040503050406030204" pitchFamily="18" charset="0"/>
                                <a:ea typeface="Cambria Math" panose="02040503050406030204" pitchFamily="18" charset="0"/>
                                <a:sym typeface="Wingdings" panose="05000000000000000000" pitchFamily="2" charset="2"/>
                              </a:rPr>
                              <m:t>𝐼𝑅𝑅</m:t>
                            </m:r>
                            <m:r>
                              <a:rPr lang="en-US" i="1">
                                <a:latin typeface="Cambria Math" panose="02040503050406030204" pitchFamily="18" charset="0"/>
                                <a:ea typeface="Cambria Math" panose="02040503050406030204" pitchFamily="18" charset="0"/>
                                <a:sym typeface="Wingdings" panose="05000000000000000000" pitchFamily="2" charset="2"/>
                              </a:rPr>
                              <m:t>)</m:t>
                            </m:r>
                          </m:e>
                        </m:func>
                      </m:e>
                    </m:d>
                    <m:r>
                      <a:rPr lang="en-US">
                        <a:latin typeface="Cambria Math" panose="02040503050406030204" pitchFamily="18" charset="0"/>
                        <a:ea typeface="Cambria Math" panose="02040503050406030204" pitchFamily="18" charset="0"/>
                        <a:sym typeface="Wingdings" panose="05000000000000000000" pitchFamily="2" charset="2"/>
                      </a:rPr>
                      <m:t>, </m:t>
                    </m:r>
                  </m:oMath>
                </a14:m>
                <a:r>
                  <a:rPr lang="en-US" sz="2400" dirty="0">
                    <a:sym typeface="Wingdings" panose="05000000000000000000" pitchFamily="2" charset="2"/>
                  </a:rPr>
                  <a:t>where SE(log IRR) = </a:t>
                </a:r>
                <a14:m>
                  <m:oMath xmlns:m="http://schemas.openxmlformats.org/officeDocument/2006/math">
                    <m:rad>
                      <m:radPr>
                        <m:degHide m:val="on"/>
                        <m:ctrlPr>
                          <a:rPr lang="en-US"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1</m:t>
                            </m:r>
                          </m:num>
                          <m:den>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m:t>
                            </m:r>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𝑎</m:t>
                            </m:r>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m:t>
                            </m:r>
                          </m:den>
                        </m:f>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 </m:t>
                        </m:r>
                        <m:f>
                          <m:fPr>
                            <m:ctrlP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1</m:t>
                            </m:r>
                          </m:num>
                          <m:den>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m:t>
                            </m:r>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𝑐</m:t>
                            </m:r>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m:t>
                            </m:r>
                          </m:den>
                        </m:f>
                      </m:e>
                    </m:ra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6357" y="1278903"/>
                <a:ext cx="11256335" cy="4864435"/>
              </a:xfrm>
              <a:blipFill>
                <a:blip r:embed="rId3"/>
                <a:stretch>
                  <a:fillRect l="-866" t="-877"/>
                </a:stretch>
              </a:blipFill>
            </p:spPr>
            <p:txBody>
              <a:bodyPr/>
              <a:lstStyle/>
              <a:p>
                <a:r>
                  <a:rPr lang="en-US">
                    <a:noFill/>
                  </a:rPr>
                  <a:t> </a:t>
                </a:r>
              </a:p>
            </p:txBody>
          </p:sp>
        </mc:Fallback>
      </mc:AlternateContent>
      <p:sp>
        <p:nvSpPr>
          <p:cNvPr id="4" name="Rectangle 3"/>
          <p:cNvSpPr/>
          <p:nvPr/>
        </p:nvSpPr>
        <p:spPr>
          <a:xfrm>
            <a:off x="267416" y="6207274"/>
            <a:ext cx="2708818" cy="369332"/>
          </a:xfrm>
          <a:prstGeom prst="rect">
            <a:avLst/>
          </a:prstGeom>
        </p:spPr>
        <p:txBody>
          <a:bodyPr wrap="none">
            <a:spAutoFit/>
          </a:bodyPr>
          <a:lstStyle/>
          <a:p>
            <a:r>
              <a:rPr lang="en-US" dirty="0">
                <a:latin typeface="Arial" panose="020B0604020202020204" pitchFamily="34" charset="0"/>
                <a:cs typeface="Arial" panose="020B0604020202020204" pitchFamily="34" charset="0"/>
                <a:sym typeface="Wingdings" panose="05000000000000000000" pitchFamily="2" charset="2"/>
              </a:rPr>
              <a:t>‘</a:t>
            </a:r>
            <a:r>
              <a:rPr lang="en-US"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Log</a:t>
            </a:r>
            <a:r>
              <a:rPr lang="en-US" dirty="0">
                <a:latin typeface="Arial" panose="020B0604020202020204" pitchFamily="34" charset="0"/>
                <a:cs typeface="Arial" panose="020B0604020202020204" pitchFamily="34" charset="0"/>
                <a:sym typeface="Wingdings" panose="05000000000000000000" pitchFamily="2" charset="2"/>
              </a:rPr>
              <a:t>’ = natural logarithm</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6386756" y="6391940"/>
            <a:ext cx="5805244" cy="369332"/>
          </a:xfrm>
          <a:prstGeom prst="rect">
            <a:avLst/>
          </a:prstGeom>
          <a:noFill/>
        </p:spPr>
        <p:txBody>
          <a:bodyPr wrap="none" rtlCol="0">
            <a:spAutoFit/>
          </a:bodyPr>
          <a:lstStyle/>
          <a:p>
            <a:r>
              <a:rPr lang="en-US" dirty="0"/>
              <a:t>Rothman, Epidemiology: An Introduction 2</a:t>
            </a:r>
            <a:r>
              <a:rPr lang="en-US" baseline="30000" dirty="0"/>
              <a:t>nd</a:t>
            </a:r>
            <a:r>
              <a:rPr lang="en-US" dirty="0"/>
              <a:t> Ed. pp 164-170</a:t>
            </a:r>
          </a:p>
        </p:txBody>
      </p:sp>
    </p:spTree>
    <p:extLst>
      <p:ext uri="{BB962C8B-B14F-4D97-AF65-F5344CB8AC3E}">
        <p14:creationId xmlns:p14="http://schemas.microsoft.com/office/powerpoint/2010/main" val="2144797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Cumulative incidence for 20 year follow-up</a:t>
            </a:r>
          </a:p>
        </p:txBody>
      </p:sp>
      <p:sp>
        <p:nvSpPr>
          <p:cNvPr id="3" name="Content Placeholder 2"/>
          <p:cNvSpPr>
            <a:spLocks noGrp="1"/>
          </p:cNvSpPr>
          <p:nvPr>
            <p:ph idx="1"/>
          </p:nvPr>
        </p:nvSpPr>
        <p:spPr>
          <a:xfrm>
            <a:off x="326569" y="1306284"/>
            <a:ext cx="11430000" cy="5142147"/>
          </a:xfrm>
        </p:spPr>
        <p:txBody>
          <a:bodyPr>
            <a:noAutofit/>
          </a:bodyPr>
          <a:lstStyle/>
          <a:p>
            <a:pPr>
              <a:spcBef>
                <a:spcPts val="600"/>
              </a:spcBef>
            </a:pPr>
            <a:endParaRPr lang="en-US" sz="3200" dirty="0"/>
          </a:p>
          <a:p>
            <a:pPr>
              <a:spcBef>
                <a:spcPts val="600"/>
              </a:spcBef>
            </a:pPr>
            <a:endParaRPr lang="en-US" sz="3200" dirty="0"/>
          </a:p>
          <a:p>
            <a:pPr>
              <a:spcBef>
                <a:spcPts val="600"/>
              </a:spcBef>
            </a:pPr>
            <a:endParaRPr lang="en-US" sz="2000" dirty="0"/>
          </a:p>
          <a:p>
            <a:pPr>
              <a:spcBef>
                <a:spcPts val="600"/>
              </a:spcBef>
            </a:pPr>
            <a:endParaRPr lang="en-US" sz="2000" dirty="0"/>
          </a:p>
          <a:p>
            <a:pPr>
              <a:spcBef>
                <a:spcPts val="600"/>
              </a:spcBef>
            </a:pPr>
            <a:r>
              <a:rPr lang="en-US" sz="2600" dirty="0"/>
              <a:t>Cumulative incidence for those exposed to SHS:  ?</a:t>
            </a:r>
          </a:p>
          <a:p>
            <a:pPr>
              <a:spcBef>
                <a:spcPts val="600"/>
              </a:spcBef>
            </a:pPr>
            <a:r>
              <a:rPr lang="en-US" sz="2600" dirty="0"/>
              <a:t>Cumulative incidence for those NOT exposed to SHS: ?</a:t>
            </a:r>
          </a:p>
          <a:p>
            <a:pPr>
              <a:spcBef>
                <a:spcPts val="600"/>
              </a:spcBef>
            </a:pPr>
            <a:r>
              <a:rPr lang="en-US" sz="2600" dirty="0"/>
              <a:t>CIR = ?</a:t>
            </a:r>
          </a:p>
          <a:p>
            <a:pPr>
              <a:spcBef>
                <a:spcPts val="600"/>
              </a:spcBef>
            </a:pPr>
            <a:r>
              <a:rPr lang="en-US" sz="2600" dirty="0"/>
              <a:t>95%CI for CIR: ?</a:t>
            </a:r>
          </a:p>
          <a:p>
            <a:pPr>
              <a:spcBef>
                <a:spcPts val="600"/>
              </a:spcBef>
            </a:pPr>
            <a:r>
              <a:rPr lang="en-US" sz="2600" dirty="0"/>
              <a:t>Interpretation of CIR and 95%CI for CIR?</a:t>
            </a:r>
          </a:p>
        </p:txBody>
      </p:sp>
      <p:graphicFrame>
        <p:nvGraphicFramePr>
          <p:cNvPr id="5" name="Table 4"/>
          <p:cNvGraphicFramePr>
            <a:graphicFrameLocks noGrp="1"/>
          </p:cNvGraphicFramePr>
          <p:nvPr/>
        </p:nvGraphicFramePr>
        <p:xfrm>
          <a:off x="783771" y="1609942"/>
          <a:ext cx="10003971" cy="1493520"/>
        </p:xfrm>
        <a:graphic>
          <a:graphicData uri="http://schemas.openxmlformats.org/drawingml/2006/table">
            <a:tbl>
              <a:tblPr firstRow="1" bandRow="1">
                <a:tableStyleId>{7DF18680-E054-41AD-8BC1-D1AEF772440D}</a:tableStyleId>
              </a:tblPr>
              <a:tblGrid>
                <a:gridCol w="3334657">
                  <a:extLst>
                    <a:ext uri="{9D8B030D-6E8A-4147-A177-3AD203B41FA5}">
                      <a16:colId xmlns:a16="http://schemas.microsoft.com/office/drawing/2014/main" val="712401977"/>
                    </a:ext>
                  </a:extLst>
                </a:gridCol>
                <a:gridCol w="3334657">
                  <a:extLst>
                    <a:ext uri="{9D8B030D-6E8A-4147-A177-3AD203B41FA5}">
                      <a16:colId xmlns:a16="http://schemas.microsoft.com/office/drawing/2014/main" val="304902675"/>
                    </a:ext>
                  </a:extLst>
                </a:gridCol>
                <a:gridCol w="3334657">
                  <a:extLst>
                    <a:ext uri="{9D8B030D-6E8A-4147-A177-3AD203B41FA5}">
                      <a16:colId xmlns:a16="http://schemas.microsoft.com/office/drawing/2014/main" val="2214704862"/>
                    </a:ext>
                  </a:extLst>
                </a:gridCol>
              </a:tblGrid>
              <a:tr h="370840">
                <a:tc>
                  <a:txBody>
                    <a:bodyPr/>
                    <a:lstStyle/>
                    <a:p>
                      <a:pPr algn="ctr"/>
                      <a:r>
                        <a:rPr lang="en-US" sz="2000" dirty="0"/>
                        <a:t>Secon</a:t>
                      </a:r>
                      <a:r>
                        <a:rPr lang="en-US" sz="2000" baseline="0" dirty="0"/>
                        <a:t>d hand smoking (SHS)</a:t>
                      </a:r>
                    </a:p>
                    <a:p>
                      <a:pPr algn="ctr"/>
                      <a:r>
                        <a:rPr lang="en-US" sz="2000" baseline="0" dirty="0"/>
                        <a:t>(exposure)</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a:t>N</a:t>
                      </a:r>
                      <a:r>
                        <a:rPr lang="en-US" sz="2000" baseline="0" dirty="0"/>
                        <a:t> of myocardial infarction (Cases)</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a:t>People</a:t>
                      </a:r>
                      <a:r>
                        <a:rPr lang="en-US" sz="2000" baseline="0" dirty="0"/>
                        <a:t> at risk</a:t>
                      </a:r>
                      <a:endParaRPr lang="en-US" sz="2000" dirty="0">
                        <a:latin typeface="Arial" panose="020B0604020202020204" pitchFamily="34" charset="0"/>
                        <a:cs typeface="Arial" panose="020B0604020202020204" pitchFamily="34" charset="0"/>
                      </a:endParaRPr>
                    </a:p>
                  </a:txBody>
                  <a:tcPr>
                    <a:solidFill>
                      <a:srgbClr val="00B050"/>
                    </a:solidFill>
                  </a:tcPr>
                </a:tc>
                <a:extLst>
                  <a:ext uri="{0D108BD9-81ED-4DB2-BD59-A6C34878D82A}">
                    <a16:rowId xmlns:a16="http://schemas.microsoft.com/office/drawing/2014/main" val="211996137"/>
                  </a:ext>
                </a:extLst>
              </a:tr>
              <a:tr h="370840">
                <a:tc>
                  <a:txBody>
                    <a:bodyPr/>
                    <a:lstStyle/>
                    <a:p>
                      <a:pPr algn="ctr"/>
                      <a:r>
                        <a:rPr lang="en-US" sz="2000" dirty="0"/>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120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20,000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209354"/>
                  </a:ext>
                </a:extLst>
              </a:tr>
              <a:tr h="370840">
                <a:tc>
                  <a:txBody>
                    <a:bodyPr/>
                    <a:lstStyle/>
                    <a:p>
                      <a:pPr algn="ctr"/>
                      <a:r>
                        <a:rPr lang="en-US" sz="2000" dirty="0"/>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90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23,000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5189964"/>
                  </a:ext>
                </a:extLst>
              </a:tr>
            </a:tbl>
          </a:graphicData>
        </a:graphic>
      </p:graphicFrame>
    </p:spTree>
    <p:extLst>
      <p:ext uri="{BB962C8B-B14F-4D97-AF65-F5344CB8AC3E}">
        <p14:creationId xmlns:p14="http://schemas.microsoft.com/office/powerpoint/2010/main" val="44667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Cumulative incidence for 20 year follow-up</a:t>
            </a:r>
          </a:p>
        </p:txBody>
      </p:sp>
      <p:sp>
        <p:nvSpPr>
          <p:cNvPr id="3" name="Content Placeholder 2"/>
          <p:cNvSpPr>
            <a:spLocks noGrp="1"/>
          </p:cNvSpPr>
          <p:nvPr>
            <p:ph idx="1"/>
          </p:nvPr>
        </p:nvSpPr>
        <p:spPr>
          <a:xfrm>
            <a:off x="359227" y="1468430"/>
            <a:ext cx="11430000" cy="5154176"/>
          </a:xfrm>
        </p:spPr>
        <p:txBody>
          <a:bodyPr>
            <a:noAutofit/>
          </a:bodyPr>
          <a:lstStyle/>
          <a:p>
            <a:pPr>
              <a:spcBef>
                <a:spcPts val="600"/>
              </a:spcBef>
            </a:pPr>
            <a:endParaRPr lang="en-US" sz="2800" dirty="0"/>
          </a:p>
          <a:p>
            <a:pPr>
              <a:spcBef>
                <a:spcPts val="600"/>
              </a:spcBef>
            </a:pPr>
            <a:endParaRPr lang="en-US" sz="2800" dirty="0"/>
          </a:p>
          <a:p>
            <a:pPr>
              <a:spcBef>
                <a:spcPts val="600"/>
              </a:spcBef>
            </a:pPr>
            <a:endParaRPr lang="en-US" sz="1800" dirty="0"/>
          </a:p>
          <a:p>
            <a:pPr>
              <a:spcBef>
                <a:spcPts val="600"/>
              </a:spcBef>
            </a:pPr>
            <a:r>
              <a:rPr lang="en-US" sz="2600" dirty="0"/>
              <a:t>Cumulative incidence for those exposed to SHS:  </a:t>
            </a:r>
            <a:r>
              <a:rPr lang="en-US" sz="2600" dirty="0">
                <a:solidFill>
                  <a:srgbClr val="0070C0"/>
                </a:solidFill>
              </a:rPr>
              <a:t>120/20,000 = 6.0 per 1000 or 0.0060</a:t>
            </a:r>
          </a:p>
          <a:p>
            <a:pPr>
              <a:spcBef>
                <a:spcPts val="600"/>
              </a:spcBef>
            </a:pPr>
            <a:r>
              <a:rPr lang="en-US" sz="2600" dirty="0"/>
              <a:t>Cumulative incidence for those NOT exposed to SHS: </a:t>
            </a:r>
            <a:r>
              <a:rPr lang="en-US" sz="2600" dirty="0">
                <a:solidFill>
                  <a:srgbClr val="0070C0"/>
                </a:solidFill>
              </a:rPr>
              <a:t>90/23,000  </a:t>
            </a:r>
          </a:p>
          <a:p>
            <a:pPr>
              <a:spcBef>
                <a:spcPts val="600"/>
              </a:spcBef>
            </a:pPr>
            <a:r>
              <a:rPr lang="en-US" sz="2600" dirty="0">
                <a:solidFill>
                  <a:srgbClr val="0070C0"/>
                </a:solidFill>
              </a:rPr>
              <a:t>= 3.913 per 1000 or 0.0039</a:t>
            </a:r>
          </a:p>
          <a:p>
            <a:pPr>
              <a:spcBef>
                <a:spcPts val="600"/>
              </a:spcBef>
            </a:pPr>
            <a:r>
              <a:rPr lang="en-US" sz="2600" dirty="0"/>
              <a:t>CIR = 0.0060/0.0039 = </a:t>
            </a:r>
            <a:r>
              <a:rPr lang="en-US" sz="2600" dirty="0">
                <a:solidFill>
                  <a:srgbClr val="0070C0"/>
                </a:solidFill>
              </a:rPr>
              <a:t>1.533 for 20 year follow-up</a:t>
            </a:r>
          </a:p>
          <a:p>
            <a:pPr>
              <a:spcBef>
                <a:spcPts val="600"/>
              </a:spcBef>
            </a:pPr>
            <a:r>
              <a:rPr lang="en-US" sz="2600" dirty="0"/>
              <a:t>95%CI for CIR: </a:t>
            </a:r>
            <a:r>
              <a:rPr lang="en-US" sz="2600" dirty="0" err="1"/>
              <a:t>exp</a:t>
            </a:r>
            <a:r>
              <a:rPr lang="en-US" sz="2600" dirty="0"/>
              <a:t>{log</a:t>
            </a:r>
            <a:r>
              <a:rPr lang="en-US" sz="2600" baseline="30000" dirty="0"/>
              <a:t>*</a:t>
            </a:r>
            <a:r>
              <a:rPr lang="en-US" sz="2600" dirty="0"/>
              <a:t>(1.533) ± 1.96*0.139} ~= </a:t>
            </a:r>
            <a:r>
              <a:rPr lang="en-US" sz="2600" dirty="0" err="1"/>
              <a:t>exp</a:t>
            </a:r>
            <a:r>
              <a:rPr lang="en-US" sz="2600" dirty="0"/>
              <a:t>{0.154, 0.701} </a:t>
            </a:r>
            <a:r>
              <a:rPr lang="en-US" sz="2600" dirty="0">
                <a:sym typeface="Wingdings" panose="05000000000000000000" pitchFamily="2" charset="2"/>
              </a:rPr>
              <a:t>~ </a:t>
            </a:r>
            <a:r>
              <a:rPr lang="en-US" sz="2600" dirty="0">
                <a:solidFill>
                  <a:srgbClr val="0070C0"/>
                </a:solidFill>
                <a:sym typeface="Wingdings" panose="05000000000000000000" pitchFamily="2" charset="2"/>
              </a:rPr>
              <a:t>(1.167, 2.015)</a:t>
            </a:r>
          </a:p>
          <a:p>
            <a:pPr marL="0" indent="0">
              <a:spcBef>
                <a:spcPts val="600"/>
              </a:spcBef>
              <a:buNone/>
            </a:pPr>
            <a:r>
              <a:rPr lang="en-US" sz="1800" dirty="0">
                <a:solidFill>
                  <a:srgbClr val="0070C0"/>
                </a:solidFill>
                <a:sym typeface="Wingdings" panose="05000000000000000000" pitchFamily="2" charset="2"/>
              </a:rPr>
              <a:t>Log means natural logarithm function (i.e., ln)</a:t>
            </a:r>
            <a:endParaRPr lang="en-US" sz="1800" dirty="0">
              <a:solidFill>
                <a:srgbClr val="0070C0"/>
              </a:solidFill>
            </a:endParaRPr>
          </a:p>
        </p:txBody>
      </p:sp>
      <p:sp>
        <p:nvSpPr>
          <p:cNvPr id="6" name="Rectangle 5"/>
          <p:cNvSpPr/>
          <p:nvPr/>
        </p:nvSpPr>
        <p:spPr>
          <a:xfrm>
            <a:off x="3253563" y="6459318"/>
            <a:ext cx="8938437" cy="261610"/>
          </a:xfrm>
          <a:prstGeom prst="rect">
            <a:avLst/>
          </a:prstGeom>
        </p:spPr>
        <p:txBody>
          <a:bodyPr wrap="square">
            <a:spAutoFit/>
          </a:bodyPr>
          <a:lstStyle/>
          <a:p>
            <a:pPr algn="r"/>
            <a:r>
              <a:rPr lang="en-US" sz="1100" dirty="0"/>
              <a:t>http://sphweb.bumc.bu.edu/otlt/MPH-Modules/QuantCore/PH717_ComparingFrequencies/PH717_ComparingFrequencies9.html</a:t>
            </a:r>
          </a:p>
        </p:txBody>
      </p:sp>
      <p:graphicFrame>
        <p:nvGraphicFramePr>
          <p:cNvPr id="8" name="Table 7"/>
          <p:cNvGraphicFramePr>
            <a:graphicFrameLocks noGrp="1"/>
          </p:cNvGraphicFramePr>
          <p:nvPr/>
        </p:nvGraphicFramePr>
        <p:xfrm>
          <a:off x="892628" y="1305142"/>
          <a:ext cx="10003971" cy="1493520"/>
        </p:xfrm>
        <a:graphic>
          <a:graphicData uri="http://schemas.openxmlformats.org/drawingml/2006/table">
            <a:tbl>
              <a:tblPr firstRow="1" bandRow="1">
                <a:tableStyleId>{7DF18680-E054-41AD-8BC1-D1AEF772440D}</a:tableStyleId>
              </a:tblPr>
              <a:tblGrid>
                <a:gridCol w="3334657">
                  <a:extLst>
                    <a:ext uri="{9D8B030D-6E8A-4147-A177-3AD203B41FA5}">
                      <a16:colId xmlns:a16="http://schemas.microsoft.com/office/drawing/2014/main" val="712401977"/>
                    </a:ext>
                  </a:extLst>
                </a:gridCol>
                <a:gridCol w="3334657">
                  <a:extLst>
                    <a:ext uri="{9D8B030D-6E8A-4147-A177-3AD203B41FA5}">
                      <a16:colId xmlns:a16="http://schemas.microsoft.com/office/drawing/2014/main" val="304902675"/>
                    </a:ext>
                  </a:extLst>
                </a:gridCol>
                <a:gridCol w="3334657">
                  <a:extLst>
                    <a:ext uri="{9D8B030D-6E8A-4147-A177-3AD203B41FA5}">
                      <a16:colId xmlns:a16="http://schemas.microsoft.com/office/drawing/2014/main" val="2214704862"/>
                    </a:ext>
                  </a:extLst>
                </a:gridCol>
              </a:tblGrid>
              <a:tr h="370840">
                <a:tc>
                  <a:txBody>
                    <a:bodyPr/>
                    <a:lstStyle/>
                    <a:p>
                      <a:pPr algn="ctr"/>
                      <a:r>
                        <a:rPr lang="en-US" sz="2000" dirty="0"/>
                        <a:t>Secon</a:t>
                      </a:r>
                      <a:r>
                        <a:rPr lang="en-US" sz="2000" baseline="0" dirty="0"/>
                        <a:t>d hand smoking (SHS)</a:t>
                      </a:r>
                    </a:p>
                    <a:p>
                      <a:pPr algn="ctr"/>
                      <a:r>
                        <a:rPr lang="en-US" sz="2000" baseline="0" dirty="0"/>
                        <a:t>(exposure)</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a:t>N</a:t>
                      </a:r>
                      <a:r>
                        <a:rPr lang="en-US" sz="2000" baseline="0" dirty="0"/>
                        <a:t> of myocardial infarction (Cases)</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a:t>People</a:t>
                      </a:r>
                      <a:r>
                        <a:rPr lang="en-US" sz="2000" baseline="0" dirty="0"/>
                        <a:t> at risk</a:t>
                      </a:r>
                      <a:endParaRPr lang="en-US" sz="2000" dirty="0">
                        <a:latin typeface="Arial" panose="020B0604020202020204" pitchFamily="34" charset="0"/>
                        <a:cs typeface="Arial" panose="020B0604020202020204" pitchFamily="34" charset="0"/>
                      </a:endParaRPr>
                    </a:p>
                  </a:txBody>
                  <a:tcPr>
                    <a:solidFill>
                      <a:srgbClr val="00B050"/>
                    </a:solidFill>
                  </a:tcPr>
                </a:tc>
                <a:extLst>
                  <a:ext uri="{0D108BD9-81ED-4DB2-BD59-A6C34878D82A}">
                    <a16:rowId xmlns:a16="http://schemas.microsoft.com/office/drawing/2014/main" val="211996137"/>
                  </a:ext>
                </a:extLst>
              </a:tr>
              <a:tr h="370840">
                <a:tc>
                  <a:txBody>
                    <a:bodyPr/>
                    <a:lstStyle/>
                    <a:p>
                      <a:pPr algn="ctr"/>
                      <a:r>
                        <a:rPr lang="en-US" sz="2000" dirty="0"/>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120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20,000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209354"/>
                  </a:ext>
                </a:extLst>
              </a:tr>
              <a:tr h="370840">
                <a:tc>
                  <a:txBody>
                    <a:bodyPr/>
                    <a:lstStyle/>
                    <a:p>
                      <a:pPr algn="ctr"/>
                      <a:r>
                        <a:rPr lang="en-US" sz="2000" dirty="0"/>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90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23,000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5189964"/>
                  </a:ext>
                </a:extLst>
              </a:tr>
            </a:tbl>
          </a:graphicData>
        </a:graphic>
      </p:graphicFrame>
    </p:spTree>
    <p:extLst>
      <p:ext uri="{BB962C8B-B14F-4D97-AF65-F5344CB8AC3E}">
        <p14:creationId xmlns:p14="http://schemas.microsoft.com/office/powerpoint/2010/main" val="1109428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Incidence rate</a:t>
            </a:r>
          </a:p>
        </p:txBody>
      </p:sp>
      <p:sp>
        <p:nvSpPr>
          <p:cNvPr id="3" name="Content Placeholder 2"/>
          <p:cNvSpPr>
            <a:spLocks noGrp="1"/>
          </p:cNvSpPr>
          <p:nvPr>
            <p:ph idx="1"/>
          </p:nvPr>
        </p:nvSpPr>
        <p:spPr>
          <a:xfrm>
            <a:off x="446314" y="1328057"/>
            <a:ext cx="11430000" cy="4798108"/>
          </a:xfrm>
        </p:spPr>
        <p:txBody>
          <a:bodyPr>
            <a:normAutofit lnSpcReduction="10000"/>
          </a:bodyPr>
          <a:lstStyle/>
          <a:p>
            <a:pPr>
              <a:lnSpc>
                <a:spcPct val="120000"/>
              </a:lnSpc>
              <a:spcBef>
                <a:spcPts val="600"/>
              </a:spcBef>
            </a:pPr>
            <a:r>
              <a:rPr lang="en-US" dirty="0"/>
              <a:t>The Nurses Health Study </a:t>
            </a:r>
          </a:p>
          <a:p>
            <a:pPr>
              <a:lnSpc>
                <a:spcPct val="120000"/>
              </a:lnSpc>
              <a:spcBef>
                <a:spcPts val="600"/>
              </a:spcBef>
            </a:pPr>
            <a:endParaRPr lang="en-US" dirty="0"/>
          </a:p>
          <a:p>
            <a:pPr>
              <a:lnSpc>
                <a:spcPct val="120000"/>
              </a:lnSpc>
              <a:spcBef>
                <a:spcPts val="600"/>
              </a:spcBef>
            </a:pPr>
            <a:endParaRPr lang="en-US" dirty="0"/>
          </a:p>
          <a:p>
            <a:pPr>
              <a:lnSpc>
                <a:spcPct val="120000"/>
              </a:lnSpc>
              <a:spcBef>
                <a:spcPts val="600"/>
              </a:spcBef>
            </a:pPr>
            <a:endParaRPr lang="en-US" sz="2400" dirty="0"/>
          </a:p>
          <a:p>
            <a:pPr>
              <a:lnSpc>
                <a:spcPct val="120000"/>
              </a:lnSpc>
              <a:spcBef>
                <a:spcPts val="600"/>
              </a:spcBef>
            </a:pPr>
            <a:r>
              <a:rPr lang="en-US" sz="2400" dirty="0"/>
              <a:t>Incidence rate for those exposed to HRT: ?</a:t>
            </a:r>
          </a:p>
          <a:p>
            <a:pPr>
              <a:lnSpc>
                <a:spcPct val="120000"/>
              </a:lnSpc>
              <a:spcBef>
                <a:spcPts val="600"/>
              </a:spcBef>
            </a:pPr>
            <a:r>
              <a:rPr lang="en-US" sz="2400" dirty="0"/>
              <a:t>Incidence rate for those NOT exposed to HRT: ?</a:t>
            </a:r>
          </a:p>
          <a:p>
            <a:pPr>
              <a:lnSpc>
                <a:spcPct val="120000"/>
              </a:lnSpc>
              <a:spcBef>
                <a:spcPts val="600"/>
              </a:spcBef>
            </a:pPr>
            <a:r>
              <a:rPr lang="en-US" dirty="0"/>
              <a:t>IRR = ?</a:t>
            </a:r>
          </a:p>
          <a:p>
            <a:pPr>
              <a:lnSpc>
                <a:spcPct val="120000"/>
              </a:lnSpc>
              <a:spcBef>
                <a:spcPts val="600"/>
              </a:spcBef>
            </a:pPr>
            <a:r>
              <a:rPr lang="en-US" dirty="0"/>
              <a:t>95%CI for IRR: ?</a:t>
            </a:r>
          </a:p>
          <a:p>
            <a:pPr>
              <a:lnSpc>
                <a:spcPct val="120000"/>
              </a:lnSpc>
              <a:spcBef>
                <a:spcPts val="600"/>
              </a:spcBef>
            </a:pPr>
            <a:r>
              <a:rPr lang="en-US" dirty="0"/>
              <a:t>Interpretation of IRR and 95%CI for IRR ?</a:t>
            </a:r>
          </a:p>
        </p:txBody>
      </p:sp>
      <p:graphicFrame>
        <p:nvGraphicFramePr>
          <p:cNvPr id="5" name="Table 4"/>
          <p:cNvGraphicFramePr>
            <a:graphicFrameLocks noGrp="1"/>
          </p:cNvGraphicFramePr>
          <p:nvPr/>
        </p:nvGraphicFramePr>
        <p:xfrm>
          <a:off x="1027476" y="1856083"/>
          <a:ext cx="9217245" cy="1493520"/>
        </p:xfrm>
        <a:graphic>
          <a:graphicData uri="http://schemas.openxmlformats.org/drawingml/2006/table">
            <a:tbl>
              <a:tblPr firstRow="1" bandRow="1">
                <a:tableStyleId>{7DF18680-E054-41AD-8BC1-D1AEF772440D}</a:tableStyleId>
              </a:tblPr>
              <a:tblGrid>
                <a:gridCol w="3072415">
                  <a:extLst>
                    <a:ext uri="{9D8B030D-6E8A-4147-A177-3AD203B41FA5}">
                      <a16:colId xmlns:a16="http://schemas.microsoft.com/office/drawing/2014/main" val="712401977"/>
                    </a:ext>
                  </a:extLst>
                </a:gridCol>
                <a:gridCol w="3072415">
                  <a:extLst>
                    <a:ext uri="{9D8B030D-6E8A-4147-A177-3AD203B41FA5}">
                      <a16:colId xmlns:a16="http://schemas.microsoft.com/office/drawing/2014/main" val="304902675"/>
                    </a:ext>
                  </a:extLst>
                </a:gridCol>
                <a:gridCol w="3072415">
                  <a:extLst>
                    <a:ext uri="{9D8B030D-6E8A-4147-A177-3AD203B41FA5}">
                      <a16:colId xmlns:a16="http://schemas.microsoft.com/office/drawing/2014/main" val="2214704862"/>
                    </a:ext>
                  </a:extLst>
                </a:gridCol>
              </a:tblGrid>
              <a:tr h="370840">
                <a:tc>
                  <a:txBody>
                    <a:bodyPr/>
                    <a:lstStyle/>
                    <a:p>
                      <a:r>
                        <a:rPr lang="en-US" sz="2000" dirty="0"/>
                        <a:t>Post menopausal HRT</a:t>
                      </a:r>
                      <a:r>
                        <a:rPr lang="en-US" sz="2000" baseline="0" dirty="0"/>
                        <a:t> use</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a:t>N</a:t>
                      </a:r>
                      <a:r>
                        <a:rPr lang="en-US" sz="2000" baseline="0" dirty="0"/>
                        <a:t> of coronary artery disease  (cases)</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a:t>Person-years of follow-ups</a:t>
                      </a:r>
                    </a:p>
                    <a:p>
                      <a:pPr algn="ctr"/>
                      <a:r>
                        <a:rPr lang="en-US" sz="2000" dirty="0"/>
                        <a:t>(people-time</a:t>
                      </a:r>
                      <a:r>
                        <a:rPr lang="en-US" sz="2000" baseline="0" dirty="0"/>
                        <a:t> at risk</a:t>
                      </a:r>
                      <a:r>
                        <a:rPr lang="en-US" sz="2000" dirty="0"/>
                        <a:t>)</a:t>
                      </a:r>
                      <a:endParaRPr lang="en-US" sz="2000" dirty="0">
                        <a:latin typeface="Arial" panose="020B0604020202020204" pitchFamily="34" charset="0"/>
                        <a:cs typeface="Arial" panose="020B0604020202020204" pitchFamily="34" charset="0"/>
                      </a:endParaRPr>
                    </a:p>
                  </a:txBody>
                  <a:tcPr>
                    <a:solidFill>
                      <a:srgbClr val="00B050"/>
                    </a:solidFill>
                  </a:tcPr>
                </a:tc>
                <a:extLst>
                  <a:ext uri="{0D108BD9-81ED-4DB2-BD59-A6C34878D82A}">
                    <a16:rowId xmlns:a16="http://schemas.microsoft.com/office/drawing/2014/main" val="211996137"/>
                  </a:ext>
                </a:extLst>
              </a:tr>
              <a:tr h="370840">
                <a:tc>
                  <a:txBody>
                    <a:bodyPr/>
                    <a:lstStyle/>
                    <a:p>
                      <a:pPr algn="ctr"/>
                      <a:r>
                        <a:rPr lang="en-US" sz="2000" dirty="0"/>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30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54,308.7</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209354"/>
                  </a:ext>
                </a:extLst>
              </a:tr>
              <a:tr h="370840">
                <a:tc>
                  <a:txBody>
                    <a:bodyPr/>
                    <a:lstStyle/>
                    <a:p>
                      <a:pPr algn="ctr"/>
                      <a:r>
                        <a:rPr lang="en-US" sz="2000" dirty="0"/>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60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51,477.5</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5189964"/>
                  </a:ext>
                </a:extLst>
              </a:tr>
            </a:tbl>
          </a:graphicData>
        </a:graphic>
      </p:graphicFrame>
      <p:sp>
        <p:nvSpPr>
          <p:cNvPr id="6" name="Rectangle 5"/>
          <p:cNvSpPr/>
          <p:nvPr/>
        </p:nvSpPr>
        <p:spPr>
          <a:xfrm>
            <a:off x="3253563" y="6459318"/>
            <a:ext cx="8938437" cy="261610"/>
          </a:xfrm>
          <a:prstGeom prst="rect">
            <a:avLst/>
          </a:prstGeom>
        </p:spPr>
        <p:txBody>
          <a:bodyPr wrap="square">
            <a:spAutoFit/>
          </a:bodyPr>
          <a:lstStyle/>
          <a:p>
            <a:pPr algn="r"/>
            <a:r>
              <a:rPr lang="en-US" sz="1100" dirty="0"/>
              <a:t>http://sphweb.bumc.bu.edu/otlt/MPH-Modules/QuantCore/PH717_ComparingFrequencies/PH717_ComparingFrequencies9.html</a:t>
            </a:r>
          </a:p>
        </p:txBody>
      </p:sp>
    </p:spTree>
    <p:extLst>
      <p:ext uri="{BB962C8B-B14F-4D97-AF65-F5344CB8AC3E}">
        <p14:creationId xmlns:p14="http://schemas.microsoft.com/office/powerpoint/2010/main" val="3200584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Incidence rate</a:t>
            </a:r>
          </a:p>
        </p:txBody>
      </p:sp>
      <p:sp>
        <p:nvSpPr>
          <p:cNvPr id="3" name="Content Placeholder 2"/>
          <p:cNvSpPr>
            <a:spLocks noGrp="1"/>
          </p:cNvSpPr>
          <p:nvPr>
            <p:ph idx="1"/>
          </p:nvPr>
        </p:nvSpPr>
        <p:spPr>
          <a:xfrm>
            <a:off x="337457" y="1328056"/>
            <a:ext cx="11702141" cy="5131261"/>
          </a:xfrm>
        </p:spPr>
        <p:txBody>
          <a:bodyPr>
            <a:normAutofit/>
          </a:bodyPr>
          <a:lstStyle/>
          <a:p>
            <a:endParaRPr lang="en-US" dirty="0"/>
          </a:p>
          <a:p>
            <a:endParaRPr lang="en-US" dirty="0"/>
          </a:p>
          <a:p>
            <a:r>
              <a:rPr lang="en-US" sz="2400" dirty="0"/>
              <a:t>Incidence rate for those exposed to HRT: 30/54308.7  = </a:t>
            </a:r>
            <a:r>
              <a:rPr lang="en-US" sz="2400" dirty="0">
                <a:solidFill>
                  <a:srgbClr val="0070C0"/>
                </a:solidFill>
              </a:rPr>
              <a:t>55.2 per 100,000 </a:t>
            </a:r>
            <a:r>
              <a:rPr lang="en-US" sz="2400" dirty="0"/>
              <a:t>person years</a:t>
            </a:r>
          </a:p>
          <a:p>
            <a:r>
              <a:rPr lang="en-US" sz="2400" dirty="0"/>
              <a:t>Incidence rate for those NOT exposed to HRT: 60/51,477.5  = </a:t>
            </a:r>
            <a:r>
              <a:rPr lang="en-US" sz="2400" dirty="0">
                <a:solidFill>
                  <a:srgbClr val="0070C0"/>
                </a:solidFill>
              </a:rPr>
              <a:t>116.6 per 100,000 person years</a:t>
            </a:r>
          </a:p>
          <a:p>
            <a:r>
              <a:rPr lang="en-US" dirty="0"/>
              <a:t>IRR = 55.2/116.6 = </a:t>
            </a:r>
            <a:r>
              <a:rPr lang="en-US" dirty="0">
                <a:solidFill>
                  <a:srgbClr val="0070C0"/>
                </a:solidFill>
              </a:rPr>
              <a:t>0.474</a:t>
            </a:r>
          </a:p>
          <a:p>
            <a:r>
              <a:rPr lang="en-US" dirty="0"/>
              <a:t>95%CI for IRR: </a:t>
            </a:r>
            <a:r>
              <a:rPr lang="en-US" dirty="0" err="1"/>
              <a:t>exp</a:t>
            </a:r>
            <a:r>
              <a:rPr lang="en-US" dirty="0"/>
              <a:t>{log(0.474) ± 1.96*0.224} = </a:t>
            </a:r>
            <a:r>
              <a:rPr lang="en-US" dirty="0" err="1"/>
              <a:t>exp</a:t>
            </a:r>
            <a:r>
              <a:rPr lang="en-US" dirty="0"/>
              <a:t>{-1.184, -0.308} </a:t>
            </a:r>
            <a:r>
              <a:rPr lang="en-US" dirty="0">
                <a:sym typeface="Wingdings" panose="05000000000000000000" pitchFamily="2" charset="2"/>
              </a:rPr>
              <a:t> </a:t>
            </a:r>
            <a:r>
              <a:rPr lang="en-US" dirty="0">
                <a:solidFill>
                  <a:srgbClr val="0070C0"/>
                </a:solidFill>
                <a:sym typeface="Wingdings" panose="05000000000000000000" pitchFamily="2" charset="2"/>
              </a:rPr>
              <a:t>(0.306,0.735)</a:t>
            </a:r>
            <a:endParaRPr lang="en-US" dirty="0">
              <a:solidFill>
                <a:srgbClr val="0070C0"/>
              </a:solidFill>
            </a:endParaRPr>
          </a:p>
        </p:txBody>
      </p:sp>
      <p:sp>
        <p:nvSpPr>
          <p:cNvPr id="6" name="Rectangle 5"/>
          <p:cNvSpPr/>
          <p:nvPr/>
        </p:nvSpPr>
        <p:spPr>
          <a:xfrm>
            <a:off x="3253563" y="6459318"/>
            <a:ext cx="8938437" cy="261610"/>
          </a:xfrm>
          <a:prstGeom prst="rect">
            <a:avLst/>
          </a:prstGeom>
        </p:spPr>
        <p:txBody>
          <a:bodyPr wrap="square">
            <a:spAutoFit/>
          </a:bodyPr>
          <a:lstStyle/>
          <a:p>
            <a:pPr algn="r"/>
            <a:r>
              <a:rPr lang="en-US" sz="1100" dirty="0"/>
              <a:t>http://sphweb.bumc.bu.edu/otlt/MPH-Modules/QuantCore/PH717_ComparingFrequencies/PH717_ComparingFrequencies9.html</a:t>
            </a:r>
          </a:p>
        </p:txBody>
      </p:sp>
      <p:graphicFrame>
        <p:nvGraphicFramePr>
          <p:cNvPr id="8" name="Table 7"/>
          <p:cNvGraphicFramePr>
            <a:graphicFrameLocks noGrp="1"/>
          </p:cNvGraphicFramePr>
          <p:nvPr/>
        </p:nvGraphicFramePr>
        <p:xfrm>
          <a:off x="1168990" y="1291169"/>
          <a:ext cx="9217245" cy="1493520"/>
        </p:xfrm>
        <a:graphic>
          <a:graphicData uri="http://schemas.openxmlformats.org/drawingml/2006/table">
            <a:tbl>
              <a:tblPr firstRow="1" bandRow="1">
                <a:tableStyleId>{7DF18680-E054-41AD-8BC1-D1AEF772440D}</a:tableStyleId>
              </a:tblPr>
              <a:tblGrid>
                <a:gridCol w="3072415">
                  <a:extLst>
                    <a:ext uri="{9D8B030D-6E8A-4147-A177-3AD203B41FA5}">
                      <a16:colId xmlns:a16="http://schemas.microsoft.com/office/drawing/2014/main" val="712401977"/>
                    </a:ext>
                  </a:extLst>
                </a:gridCol>
                <a:gridCol w="3072415">
                  <a:extLst>
                    <a:ext uri="{9D8B030D-6E8A-4147-A177-3AD203B41FA5}">
                      <a16:colId xmlns:a16="http://schemas.microsoft.com/office/drawing/2014/main" val="304902675"/>
                    </a:ext>
                  </a:extLst>
                </a:gridCol>
                <a:gridCol w="3072415">
                  <a:extLst>
                    <a:ext uri="{9D8B030D-6E8A-4147-A177-3AD203B41FA5}">
                      <a16:colId xmlns:a16="http://schemas.microsoft.com/office/drawing/2014/main" val="2214704862"/>
                    </a:ext>
                  </a:extLst>
                </a:gridCol>
              </a:tblGrid>
              <a:tr h="684780">
                <a:tc>
                  <a:txBody>
                    <a:bodyPr/>
                    <a:lstStyle/>
                    <a:p>
                      <a:r>
                        <a:rPr lang="en-US" sz="2000" dirty="0"/>
                        <a:t>Post menopausal HRT</a:t>
                      </a:r>
                      <a:r>
                        <a:rPr lang="en-US" sz="2000" baseline="0" dirty="0"/>
                        <a:t> use</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a:t>N</a:t>
                      </a:r>
                      <a:r>
                        <a:rPr lang="en-US" sz="2000" baseline="0" dirty="0"/>
                        <a:t> of coronary artery disease  (cases)</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a:t>Person-years of follow-ups</a:t>
                      </a:r>
                    </a:p>
                    <a:p>
                      <a:pPr algn="ctr"/>
                      <a:r>
                        <a:rPr lang="en-US" sz="2000" dirty="0"/>
                        <a:t>(people-time</a:t>
                      </a:r>
                      <a:r>
                        <a:rPr lang="en-US" sz="2000" baseline="0" dirty="0"/>
                        <a:t> at risk</a:t>
                      </a:r>
                      <a:r>
                        <a:rPr lang="en-US" sz="2000" dirty="0"/>
                        <a:t>)</a:t>
                      </a:r>
                      <a:endParaRPr lang="en-US" sz="2000" dirty="0">
                        <a:latin typeface="Arial" panose="020B0604020202020204" pitchFamily="34" charset="0"/>
                        <a:cs typeface="Arial" panose="020B0604020202020204" pitchFamily="34" charset="0"/>
                      </a:endParaRPr>
                    </a:p>
                  </a:txBody>
                  <a:tcPr>
                    <a:solidFill>
                      <a:srgbClr val="00B050"/>
                    </a:solidFill>
                  </a:tcPr>
                </a:tc>
                <a:extLst>
                  <a:ext uri="{0D108BD9-81ED-4DB2-BD59-A6C34878D82A}">
                    <a16:rowId xmlns:a16="http://schemas.microsoft.com/office/drawing/2014/main" val="211996137"/>
                  </a:ext>
                </a:extLst>
              </a:tr>
              <a:tr h="370840">
                <a:tc>
                  <a:txBody>
                    <a:bodyPr/>
                    <a:lstStyle/>
                    <a:p>
                      <a:pPr algn="ctr"/>
                      <a:r>
                        <a:rPr lang="en-US" sz="2000" dirty="0"/>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30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54,308.7</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209354"/>
                  </a:ext>
                </a:extLst>
              </a:tr>
              <a:tr h="370840">
                <a:tc>
                  <a:txBody>
                    <a:bodyPr/>
                    <a:lstStyle/>
                    <a:p>
                      <a:pPr algn="ctr"/>
                      <a:r>
                        <a:rPr lang="en-US" sz="2000" dirty="0"/>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60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t>51,477.5</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5189964"/>
                  </a:ext>
                </a:extLst>
              </a:tr>
            </a:tbl>
          </a:graphicData>
        </a:graphic>
      </p:graphicFrame>
    </p:spTree>
    <p:extLst>
      <p:ext uri="{BB962C8B-B14F-4D97-AF65-F5344CB8AC3E}">
        <p14:creationId xmlns:p14="http://schemas.microsoft.com/office/powerpoint/2010/main" val="632338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Difference/Rate Difference</a:t>
            </a:r>
          </a:p>
        </p:txBody>
      </p:sp>
      <p:sp>
        <p:nvSpPr>
          <p:cNvPr id="3" name="Content Placeholder 2"/>
          <p:cNvSpPr>
            <a:spLocks noGrp="1"/>
          </p:cNvSpPr>
          <p:nvPr>
            <p:ph idx="1"/>
          </p:nvPr>
        </p:nvSpPr>
        <p:spPr>
          <a:xfrm>
            <a:off x="609600" y="1271393"/>
            <a:ext cx="10972800" cy="5247394"/>
          </a:xfrm>
        </p:spPr>
        <p:txBody>
          <a:bodyPr>
            <a:normAutofit/>
          </a:bodyPr>
          <a:lstStyle/>
          <a:p>
            <a:pPr>
              <a:lnSpc>
                <a:spcPct val="120000"/>
              </a:lnSpc>
              <a:spcBef>
                <a:spcPts val="600"/>
              </a:spcBef>
              <a:buFont typeface="Wingdings" panose="05000000000000000000" pitchFamily="2" charset="2"/>
              <a:buChar char="ü"/>
            </a:pPr>
            <a:r>
              <a:rPr lang="en-US" sz="2400" dirty="0"/>
              <a:t>The excess risk than can be attributed to having had the exposure</a:t>
            </a:r>
          </a:p>
          <a:p>
            <a:pPr>
              <a:lnSpc>
                <a:spcPct val="120000"/>
              </a:lnSpc>
              <a:spcBef>
                <a:spcPts val="600"/>
              </a:spcBef>
              <a:buFont typeface="Wingdings" panose="05000000000000000000" pitchFamily="2" charset="2"/>
              <a:buChar char="ü"/>
            </a:pPr>
            <a:r>
              <a:rPr lang="en-US" sz="2400" i="1" dirty="0"/>
              <a:t>Caution: </a:t>
            </a:r>
            <a:r>
              <a:rPr lang="en-US" sz="2400" i="1" dirty="0">
                <a:solidFill>
                  <a:srgbClr val="FF0000"/>
                </a:solidFill>
              </a:rPr>
              <a:t>The term (Attributable risk) presumes a causal relationship but in fact it may represent only an estimate (association) of the causal relationship.</a:t>
            </a:r>
          </a:p>
          <a:p>
            <a:pPr>
              <a:lnSpc>
                <a:spcPct val="120000"/>
              </a:lnSpc>
              <a:spcBef>
                <a:spcPts val="600"/>
              </a:spcBef>
              <a:buFont typeface="Wingdings" panose="05000000000000000000" pitchFamily="2" charset="2"/>
              <a:buChar char="ü"/>
            </a:pPr>
            <a:r>
              <a:rPr lang="en-US" sz="2400" dirty="0"/>
              <a:t> It is useful for </a:t>
            </a:r>
            <a:r>
              <a:rPr lang="en-US" sz="2400" i="1" dirty="0"/>
              <a:t>the study of the primary prevention or screening impact</a:t>
            </a:r>
            <a:r>
              <a:rPr lang="en-US" sz="2400" dirty="0"/>
              <a:t> in clinical practice and public health </a:t>
            </a:r>
          </a:p>
          <a:p>
            <a:pPr marL="0" indent="0">
              <a:lnSpc>
                <a:spcPct val="120000"/>
              </a:lnSpc>
              <a:spcBef>
                <a:spcPts val="600"/>
              </a:spcBef>
              <a:buNone/>
            </a:pPr>
            <a:endParaRPr lang="en-US" sz="2400" dirty="0"/>
          </a:p>
          <a:p>
            <a:pPr>
              <a:lnSpc>
                <a:spcPct val="120000"/>
              </a:lnSpc>
              <a:spcBef>
                <a:spcPts val="600"/>
              </a:spcBef>
            </a:pPr>
            <a:r>
              <a:rPr lang="en-US" b="1" dirty="0"/>
              <a:t>Risk</a:t>
            </a:r>
            <a:r>
              <a:rPr lang="en-US" dirty="0"/>
              <a:t> difference = </a:t>
            </a:r>
            <a:r>
              <a:rPr lang="en-US" u="sng" dirty="0"/>
              <a:t>cumulative incidence </a:t>
            </a:r>
            <a:r>
              <a:rPr lang="en-US" dirty="0"/>
              <a:t>in </a:t>
            </a:r>
            <a:r>
              <a:rPr lang="en-US" b="1" dirty="0"/>
              <a:t>exposed</a:t>
            </a:r>
            <a:r>
              <a:rPr lang="en-US" dirty="0"/>
              <a:t> group – cumulative incidence in </a:t>
            </a:r>
            <a:r>
              <a:rPr lang="en-US" b="1" dirty="0"/>
              <a:t>unexposed</a:t>
            </a:r>
            <a:r>
              <a:rPr lang="en-US" dirty="0"/>
              <a:t> group</a:t>
            </a:r>
          </a:p>
          <a:p>
            <a:pPr>
              <a:lnSpc>
                <a:spcPct val="120000"/>
              </a:lnSpc>
              <a:spcBef>
                <a:spcPts val="600"/>
              </a:spcBef>
            </a:pPr>
            <a:r>
              <a:rPr lang="en-US" b="1" dirty="0"/>
              <a:t>Rate</a:t>
            </a:r>
            <a:r>
              <a:rPr lang="en-US" dirty="0"/>
              <a:t> difference = </a:t>
            </a:r>
            <a:r>
              <a:rPr lang="en-US" u="sng" dirty="0"/>
              <a:t>Incidence rate (or density) </a:t>
            </a:r>
            <a:r>
              <a:rPr lang="en-US" dirty="0"/>
              <a:t>in </a:t>
            </a:r>
            <a:r>
              <a:rPr lang="en-US" b="1" dirty="0"/>
              <a:t>exposed</a:t>
            </a:r>
            <a:r>
              <a:rPr lang="en-US" dirty="0"/>
              <a:t> group -  Incidence rate in </a:t>
            </a:r>
            <a:r>
              <a:rPr lang="en-US" b="1" dirty="0"/>
              <a:t>unexposed</a:t>
            </a:r>
            <a:r>
              <a:rPr lang="en-US" dirty="0"/>
              <a:t> group  </a:t>
            </a:r>
          </a:p>
        </p:txBody>
      </p:sp>
    </p:spTree>
    <p:extLst>
      <p:ext uri="{BB962C8B-B14F-4D97-AF65-F5344CB8AC3E}">
        <p14:creationId xmlns:p14="http://schemas.microsoft.com/office/powerpoint/2010/main" val="353494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9" name="TextBox 258">
            <a:extLst>
              <a:ext uri="{FF2B5EF4-FFF2-40B4-BE49-F238E27FC236}">
                <a16:creationId xmlns:a16="http://schemas.microsoft.com/office/drawing/2014/main" id="{C3E4EB33-7E2C-304E-8A04-5192202BB89C}"/>
              </a:ext>
            </a:extLst>
          </p:cNvPr>
          <p:cNvSpPr txBox="1"/>
          <p:nvPr/>
        </p:nvSpPr>
        <p:spPr>
          <a:xfrm>
            <a:off x="3182668" y="1178619"/>
            <a:ext cx="2525027" cy="1261884"/>
          </a:xfrm>
          <a:prstGeom prst="rect">
            <a:avLst/>
          </a:prstGeom>
          <a:noFill/>
        </p:spPr>
        <p:txBody>
          <a:bodyPr wrap="squar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941491D-DA8C-744C-A805-669316B80B80}"/>
              </a:ext>
            </a:extLst>
          </p:cNvPr>
          <p:cNvSpPr/>
          <p:nvPr/>
        </p:nvSpPr>
        <p:spPr>
          <a:xfrm>
            <a:off x="60386" y="93388"/>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p:txBody>
      </p:sp>
    </p:spTree>
    <p:extLst>
      <p:ext uri="{BB962C8B-B14F-4D97-AF65-F5344CB8AC3E}">
        <p14:creationId xmlns:p14="http://schemas.microsoft.com/office/powerpoint/2010/main" val="4156046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(1-alpha)%Confidence Interval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338942"/>
                <a:ext cx="11430000" cy="4765450"/>
              </a:xfrm>
            </p:spPr>
            <p:txBody>
              <a:bodyPr>
                <a:normAutofit fontScale="92500" lnSpcReduction="10000"/>
              </a:bodyPr>
              <a:lstStyle/>
              <a:p>
                <a:pPr>
                  <a:lnSpc>
                    <a:spcPct val="120000"/>
                  </a:lnSpc>
                  <a:spcBef>
                    <a:spcPts val="600"/>
                  </a:spcBef>
                </a:pPr>
                <a:r>
                  <a:rPr lang="en-US" dirty="0"/>
                  <a:t>Risk difference of cumulative incidence (CI)</a:t>
                </a:r>
              </a:p>
              <a:p>
                <a:pPr marL="0" indent="0">
                  <a:lnSpc>
                    <a:spcPct val="120000"/>
                  </a:lnSpc>
                  <a:spcBef>
                    <a:spcPts val="600"/>
                  </a:spcBef>
                  <a:buNone/>
                </a:pPr>
                <a:r>
                  <a:rPr lang="en-US" dirty="0">
                    <a:solidFill>
                      <a:srgbClr val="0070C0"/>
                    </a:solidFill>
                    <a:sym typeface="Wingdings" panose="05000000000000000000" pitchFamily="2" charset="2"/>
                  </a:rPr>
                  <a:t>95</a:t>
                </a:r>
                <a:r>
                  <a:rPr lang="en-US" dirty="0">
                    <a:sym typeface="Wingdings" panose="05000000000000000000" pitchFamily="2" charset="2"/>
                  </a:rPr>
                  <a:t>%CI for risk difference (CID)</a:t>
                </a:r>
              </a:p>
              <a:p>
                <a:pPr marL="0" indent="0">
                  <a:lnSpc>
                    <a:spcPct val="120000"/>
                  </a:lnSpc>
                  <a:spcBef>
                    <a:spcPts val="600"/>
                  </a:spcBef>
                  <a:buNone/>
                </a:pP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𝐶𝐼𝐷</m:t>
                        </m:r>
                        <m:r>
                          <a:rPr lang="en-US" b="0" i="1" smtClean="0">
                            <a:latin typeface="Cambria Math" panose="02040503050406030204" pitchFamily="18" charset="0"/>
                            <a:sym typeface="Wingdings" panose="05000000000000000000" pitchFamily="2" charset="2"/>
                          </a:rPr>
                          <m:t>  ±1.96×</m:t>
                        </m:r>
                        <m:r>
                          <a:rPr lang="en-US" b="0" i="1" smtClean="0">
                            <a:latin typeface="Cambria Math" panose="02040503050406030204" pitchFamily="18" charset="0"/>
                            <a:ea typeface="Cambria Math" panose="02040503050406030204" pitchFamily="18" charset="0"/>
                            <a:sym typeface="Wingdings" panose="05000000000000000000" pitchFamily="2" charset="2"/>
                          </a:rPr>
                          <m:t>𝑆𝐸</m:t>
                        </m:r>
                        <m:r>
                          <a:rPr lang="en-US" b="0" i="1" smtClean="0">
                            <a:latin typeface="Cambria Math" panose="02040503050406030204" pitchFamily="18" charset="0"/>
                            <a:ea typeface="Cambria Math" panose="02040503050406030204" pitchFamily="18" charset="0"/>
                            <a:sym typeface="Wingdings" panose="05000000000000000000" pitchFamily="2" charset="2"/>
                          </a:rPr>
                          <m:t> (</m:t>
                        </m:r>
                        <m:r>
                          <a:rPr lang="en-US" b="0" i="1" smtClean="0">
                            <a:latin typeface="Cambria Math" panose="02040503050406030204" pitchFamily="18" charset="0"/>
                            <a:ea typeface="Cambria Math" panose="02040503050406030204" pitchFamily="18" charset="0"/>
                            <a:sym typeface="Wingdings" panose="05000000000000000000" pitchFamily="2" charset="2"/>
                          </a:rPr>
                          <m:t>𝐶𝐼𝐷</m:t>
                        </m:r>
                      </m:e>
                    </m:d>
                    <m:r>
                      <a:rPr lang="en-US" b="0" i="0" smtClean="0">
                        <a:latin typeface="Cambria Math" panose="02040503050406030204" pitchFamily="18" charset="0"/>
                        <a:ea typeface="Cambria Math" panose="02040503050406030204" pitchFamily="18" charset="0"/>
                        <a:sym typeface="Wingdings" panose="05000000000000000000" pitchFamily="2" charset="2"/>
                      </a:rPr>
                      <m:t>, </m:t>
                    </m:r>
                  </m:oMath>
                </a14:m>
                <a:r>
                  <a:rPr lang="en-US" sz="2400" dirty="0">
                    <a:sym typeface="Wingdings" panose="05000000000000000000" pitchFamily="2" charset="2"/>
                  </a:rPr>
                  <a:t>where SE(CID ) = </a:t>
                </a:r>
                <a14:m>
                  <m:oMath xmlns:m="http://schemas.openxmlformats.org/officeDocument/2006/math">
                    <m:rad>
                      <m:radPr>
                        <m:degHide m:val="on"/>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𝑎</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sub>
                            </m:s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𝑎</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num>
                          <m:den>
                            <m:sSubSup>
                              <m:sSubSupPr>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SupPr>
                              <m:e>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sub>
                              <m:sup>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3</m:t>
                                </m:r>
                              </m:sup>
                            </m:sSubSup>
                          </m:den>
                        </m:f>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f>
                          <m:fPr>
                            <m:ctrlP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𝑐</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0</m:t>
                                </m:r>
                              </m:sub>
                            </m:sSub>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𝑐</m:t>
                            </m:r>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num>
                          <m:den>
                            <m:sSubSup>
                              <m:sSubSupPr>
                                <m:ctrlP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SupPr>
                              <m:e>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0</m:t>
                                </m:r>
                              </m:sub>
                              <m:sup>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3</m:t>
                                </m:r>
                              </m:sup>
                            </m:sSubSup>
                          </m:den>
                        </m:f>
                      </m:e>
                    </m:rad>
                  </m:oMath>
                </a14:m>
                <a:endParaRPr lang="en-US" dirty="0">
                  <a:ea typeface="Cambria Math" panose="02040503050406030204" pitchFamily="18" charset="0"/>
                  <a:sym typeface="Wingdings" panose="05000000000000000000" pitchFamily="2" charset="2"/>
                </a:endParaRPr>
              </a:p>
              <a:p>
                <a:pPr>
                  <a:lnSpc>
                    <a:spcPct val="120000"/>
                  </a:lnSpc>
                  <a:spcBef>
                    <a:spcPts val="600"/>
                  </a:spcBef>
                </a:pPr>
                <a:endParaRPr lang="en-US" dirty="0"/>
              </a:p>
              <a:p>
                <a:pPr>
                  <a:lnSpc>
                    <a:spcPct val="120000"/>
                  </a:lnSpc>
                  <a:spcBef>
                    <a:spcPts val="600"/>
                  </a:spcBef>
                </a:pPr>
                <a:r>
                  <a:rPr lang="en-US" dirty="0"/>
                  <a:t>Rate difference of incidence rate (IR) </a:t>
                </a:r>
              </a:p>
              <a:p>
                <a:pPr marL="0" indent="0">
                  <a:lnSpc>
                    <a:spcPct val="120000"/>
                  </a:lnSpc>
                  <a:spcBef>
                    <a:spcPts val="600"/>
                  </a:spcBef>
                  <a:buNone/>
                </a:pPr>
                <a:r>
                  <a:rPr lang="en-US" dirty="0">
                    <a:solidFill>
                      <a:srgbClr val="0070C0"/>
                    </a:solidFill>
                    <a:sym typeface="Wingdings" panose="05000000000000000000" pitchFamily="2" charset="2"/>
                  </a:rPr>
                  <a:t>95</a:t>
                </a:r>
                <a:r>
                  <a:rPr lang="en-US" dirty="0">
                    <a:sym typeface="Wingdings" panose="05000000000000000000" pitchFamily="2" charset="2"/>
                  </a:rPr>
                  <a:t>%CI for rate difference (IRD)</a:t>
                </a:r>
              </a:p>
              <a:p>
                <a:pPr marL="0" indent="0">
                  <a:lnSpc>
                    <a:spcPct val="120000"/>
                  </a:lnSpc>
                  <a:spcBef>
                    <a:spcPts val="600"/>
                  </a:spcBef>
                  <a:buNone/>
                </a:pP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𝐼𝑅𝐷</m:t>
                        </m:r>
                        <m:r>
                          <a:rPr lang="en-US" b="0" i="1" smtClean="0">
                            <a:latin typeface="Cambria Math" panose="02040503050406030204" pitchFamily="18" charset="0"/>
                            <a:sym typeface="Wingdings" panose="05000000000000000000" pitchFamily="2" charset="2"/>
                          </a:rPr>
                          <m:t>  ±1.96×</m:t>
                        </m:r>
                        <m:r>
                          <a:rPr lang="en-US" i="1">
                            <a:latin typeface="Cambria Math" panose="02040503050406030204" pitchFamily="18" charset="0"/>
                            <a:ea typeface="Cambria Math" panose="02040503050406030204" pitchFamily="18" charset="0"/>
                            <a:sym typeface="Wingdings" panose="05000000000000000000" pitchFamily="2" charset="2"/>
                          </a:rPr>
                          <m:t>𝑆𝐸</m:t>
                        </m:r>
                        <m:r>
                          <a:rPr lang="en-US" i="1">
                            <a:latin typeface="Cambria Math" panose="02040503050406030204" pitchFamily="18" charset="0"/>
                            <a:ea typeface="Cambria Math" panose="02040503050406030204" pitchFamily="18" charset="0"/>
                            <a:sym typeface="Wingdings" panose="05000000000000000000" pitchFamily="2" charset="2"/>
                          </a:rPr>
                          <m:t> (</m:t>
                        </m:r>
                        <m:r>
                          <a:rPr lang="en-US" i="1" smtClean="0">
                            <a:latin typeface="Cambria Math" panose="02040503050406030204" pitchFamily="18" charset="0"/>
                            <a:ea typeface="Cambria Math" panose="02040503050406030204" pitchFamily="18" charset="0"/>
                            <a:sym typeface="Wingdings" panose="05000000000000000000" pitchFamily="2" charset="2"/>
                          </a:rPr>
                          <m:t>𝐼</m:t>
                        </m:r>
                        <m:r>
                          <a:rPr lang="en-US" b="0" i="1" smtClean="0">
                            <a:latin typeface="Cambria Math" panose="02040503050406030204" pitchFamily="18" charset="0"/>
                            <a:ea typeface="Cambria Math" panose="02040503050406030204" pitchFamily="18" charset="0"/>
                            <a:sym typeface="Wingdings" panose="05000000000000000000" pitchFamily="2" charset="2"/>
                          </a:rPr>
                          <m:t>𝑅𝐷</m:t>
                        </m:r>
                        <m:r>
                          <a:rPr lang="en-US" b="0" i="1" smtClean="0">
                            <a:latin typeface="Cambria Math" panose="02040503050406030204" pitchFamily="18" charset="0"/>
                            <a:ea typeface="Cambria Math" panose="02040503050406030204" pitchFamily="18" charset="0"/>
                            <a:sym typeface="Wingdings" panose="05000000000000000000" pitchFamily="2" charset="2"/>
                          </a:rPr>
                          <m:t>)</m:t>
                        </m:r>
                      </m:e>
                    </m:d>
                    <m:r>
                      <a:rPr lang="en-US">
                        <a:latin typeface="Cambria Math" panose="02040503050406030204" pitchFamily="18" charset="0"/>
                        <a:ea typeface="Cambria Math" panose="02040503050406030204" pitchFamily="18" charset="0"/>
                        <a:sym typeface="Wingdings" panose="05000000000000000000" pitchFamily="2" charset="2"/>
                      </a:rPr>
                      <m:t>, </m:t>
                    </m:r>
                  </m:oMath>
                </a14:m>
                <a:r>
                  <a:rPr lang="en-US" sz="2400" dirty="0">
                    <a:sym typeface="Wingdings" panose="05000000000000000000" pitchFamily="2" charset="2"/>
                  </a:rPr>
                  <a:t>where SE(IRD) = </a:t>
                </a:r>
                <a14:m>
                  <m:oMath xmlns:m="http://schemas.openxmlformats.org/officeDocument/2006/math">
                    <m:rad>
                      <m:radPr>
                        <m:degHide m:val="on"/>
                        <m:ctrlPr>
                          <a:rPr lang="en-US"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𝑎</m:t>
                            </m:r>
                          </m:num>
                          <m:den>
                            <m:sSubSup>
                              <m:sSubSupPr>
                                <m:ctrlP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sSubSupPr>
                              <m:e>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𝑃𝑇</m:t>
                                </m:r>
                              </m:e>
                              <m:sub>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1</m:t>
                                </m:r>
                              </m:sub>
                              <m:sup>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2</m:t>
                                </m:r>
                              </m:sup>
                            </m:sSubSup>
                          </m:den>
                        </m:f>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 </m:t>
                        </m:r>
                        <m:f>
                          <m:fPr>
                            <m:ctrlP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𝑐</m:t>
                            </m:r>
                          </m:num>
                          <m:den>
                            <m:sSubSup>
                              <m:sSubSupPr>
                                <m:ctrlP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sSubSupPr>
                              <m:e>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𝑃𝑇</m:t>
                                </m:r>
                              </m:e>
                              <m:sub>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0</m:t>
                                </m:r>
                              </m:sub>
                              <m:sup>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2</m:t>
                                </m:r>
                              </m:sup>
                            </m:sSubSup>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  </m:t>
                            </m:r>
                          </m:den>
                        </m:f>
                      </m:e>
                    </m:ra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338942"/>
                <a:ext cx="11430000" cy="4765450"/>
              </a:xfrm>
              <a:blipFill>
                <a:blip r:embed="rId3"/>
                <a:stretch>
                  <a:fillRect l="-999" t="-532"/>
                </a:stretch>
              </a:blipFill>
            </p:spPr>
            <p:txBody>
              <a:bodyPr/>
              <a:lstStyle/>
              <a:p>
                <a:r>
                  <a:rPr lang="en-US">
                    <a:noFill/>
                  </a:rPr>
                  <a:t> </a:t>
                </a:r>
              </a:p>
            </p:txBody>
          </p:sp>
        </mc:Fallback>
      </mc:AlternateContent>
      <p:sp>
        <p:nvSpPr>
          <p:cNvPr id="4" name="TextBox 3"/>
          <p:cNvSpPr txBox="1"/>
          <p:nvPr/>
        </p:nvSpPr>
        <p:spPr>
          <a:xfrm>
            <a:off x="6096000" y="6363222"/>
            <a:ext cx="5805244" cy="369332"/>
          </a:xfrm>
          <a:prstGeom prst="rect">
            <a:avLst/>
          </a:prstGeom>
          <a:noFill/>
        </p:spPr>
        <p:txBody>
          <a:bodyPr wrap="none" rtlCol="0">
            <a:spAutoFit/>
          </a:bodyPr>
          <a:lstStyle/>
          <a:p>
            <a:r>
              <a:rPr lang="en-US" dirty="0"/>
              <a:t>Rothman, Epidemiology: An Introduction 2</a:t>
            </a:r>
            <a:r>
              <a:rPr lang="en-US" baseline="30000" dirty="0"/>
              <a:t>nd</a:t>
            </a:r>
            <a:r>
              <a:rPr lang="en-US" dirty="0"/>
              <a:t> Ed. pp 164-170</a:t>
            </a:r>
          </a:p>
        </p:txBody>
      </p:sp>
    </p:spTree>
    <p:extLst>
      <p:ext uri="{BB962C8B-B14F-4D97-AF65-F5344CB8AC3E}">
        <p14:creationId xmlns:p14="http://schemas.microsoft.com/office/powerpoint/2010/main" val="4193340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89525" y="1328058"/>
            <a:ext cx="11430000" cy="4711021"/>
          </a:xfrm>
        </p:spPr>
        <p:txBody>
          <a:bodyPr>
            <a:normAutofit lnSpcReduction="10000"/>
          </a:bodyPr>
          <a:lstStyle/>
          <a:p>
            <a:pPr>
              <a:lnSpc>
                <a:spcPct val="120000"/>
              </a:lnSpc>
              <a:spcBef>
                <a:spcPts val="600"/>
              </a:spcBef>
            </a:pPr>
            <a:r>
              <a:rPr lang="en-US" sz="2800" dirty="0"/>
              <a:t>Second Hand Smoking and MI example</a:t>
            </a:r>
          </a:p>
          <a:p>
            <a:pPr marL="0" indent="0">
              <a:lnSpc>
                <a:spcPct val="120000"/>
              </a:lnSpc>
              <a:spcBef>
                <a:spcPts val="600"/>
              </a:spcBef>
              <a:buNone/>
            </a:pPr>
            <a:r>
              <a:rPr lang="en-US" sz="2800" b="1" dirty="0">
                <a:solidFill>
                  <a:srgbClr val="FF0000"/>
                </a:solidFill>
              </a:rPr>
              <a:t>Risk</a:t>
            </a:r>
            <a:r>
              <a:rPr lang="en-US" sz="2800" b="1" dirty="0"/>
              <a:t> </a:t>
            </a:r>
            <a:r>
              <a:rPr lang="en-US" sz="2800" dirty="0"/>
              <a:t>difference = ?</a:t>
            </a:r>
          </a:p>
          <a:p>
            <a:pPr marL="0" indent="0">
              <a:lnSpc>
                <a:spcPct val="120000"/>
              </a:lnSpc>
              <a:spcBef>
                <a:spcPts val="600"/>
              </a:spcBef>
              <a:buNone/>
            </a:pPr>
            <a:r>
              <a:rPr lang="en-US" sz="2800" dirty="0"/>
              <a:t>95%CI for risk difference = ?</a:t>
            </a:r>
          </a:p>
          <a:p>
            <a:pPr marL="0" indent="0">
              <a:lnSpc>
                <a:spcPct val="120000"/>
              </a:lnSpc>
              <a:spcBef>
                <a:spcPts val="600"/>
              </a:spcBef>
              <a:buNone/>
            </a:pPr>
            <a:endParaRPr lang="en-US" sz="2800" dirty="0"/>
          </a:p>
          <a:p>
            <a:pPr marL="0" indent="0">
              <a:lnSpc>
                <a:spcPct val="120000"/>
              </a:lnSpc>
              <a:spcBef>
                <a:spcPts val="600"/>
              </a:spcBef>
              <a:buNone/>
            </a:pPr>
            <a:endParaRPr lang="en-US" sz="2800" dirty="0"/>
          </a:p>
          <a:p>
            <a:pPr>
              <a:lnSpc>
                <a:spcPct val="120000"/>
              </a:lnSpc>
              <a:spcBef>
                <a:spcPts val="600"/>
              </a:spcBef>
            </a:pPr>
            <a:r>
              <a:rPr lang="en-US" sz="2800" dirty="0"/>
              <a:t>HRT and coronary artery disease example</a:t>
            </a:r>
          </a:p>
          <a:p>
            <a:pPr marL="0" indent="0">
              <a:lnSpc>
                <a:spcPct val="120000"/>
              </a:lnSpc>
              <a:spcBef>
                <a:spcPts val="600"/>
              </a:spcBef>
              <a:buNone/>
            </a:pPr>
            <a:r>
              <a:rPr lang="en-US" sz="2800" b="1" dirty="0">
                <a:solidFill>
                  <a:srgbClr val="FF0000"/>
                </a:solidFill>
              </a:rPr>
              <a:t>Rate </a:t>
            </a:r>
            <a:r>
              <a:rPr lang="en-US" sz="2800" dirty="0"/>
              <a:t>difference = ?</a:t>
            </a:r>
          </a:p>
          <a:p>
            <a:pPr marL="0" indent="0">
              <a:lnSpc>
                <a:spcPct val="120000"/>
              </a:lnSpc>
              <a:spcBef>
                <a:spcPts val="600"/>
              </a:spcBef>
              <a:buNone/>
            </a:pPr>
            <a:r>
              <a:rPr lang="en-US" sz="2800" dirty="0"/>
              <a:t>95%CI for rate difference = ?</a:t>
            </a:r>
          </a:p>
          <a:p>
            <a:pPr marL="0" indent="0">
              <a:lnSpc>
                <a:spcPct val="120000"/>
              </a:lnSpc>
              <a:spcBef>
                <a:spcPts val="600"/>
              </a:spcBef>
              <a:buNone/>
            </a:pPr>
            <a:endParaRPr lang="en-US" dirty="0"/>
          </a:p>
        </p:txBody>
      </p:sp>
    </p:spTree>
    <p:extLst>
      <p:ext uri="{BB962C8B-B14F-4D97-AF65-F5344CB8AC3E}">
        <p14:creationId xmlns:p14="http://schemas.microsoft.com/office/powerpoint/2010/main" val="1476176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89525" y="1325821"/>
            <a:ext cx="11430000" cy="5347121"/>
          </a:xfrm>
        </p:spPr>
        <p:txBody>
          <a:bodyPr>
            <a:normAutofit/>
          </a:bodyPr>
          <a:lstStyle/>
          <a:p>
            <a:pPr>
              <a:lnSpc>
                <a:spcPct val="120000"/>
              </a:lnSpc>
              <a:spcBef>
                <a:spcPts val="600"/>
              </a:spcBef>
            </a:pPr>
            <a:r>
              <a:rPr lang="en-US" dirty="0"/>
              <a:t>Second Hand Smoking and MI example</a:t>
            </a:r>
          </a:p>
          <a:p>
            <a:pPr marL="0" indent="0">
              <a:lnSpc>
                <a:spcPct val="120000"/>
              </a:lnSpc>
              <a:spcBef>
                <a:spcPts val="600"/>
              </a:spcBef>
              <a:buNone/>
            </a:pPr>
            <a:r>
              <a:rPr lang="en-US" b="1" dirty="0">
                <a:solidFill>
                  <a:srgbClr val="FF0000"/>
                </a:solidFill>
              </a:rPr>
              <a:t>Risk</a:t>
            </a:r>
            <a:r>
              <a:rPr lang="en-US" dirty="0"/>
              <a:t> difference </a:t>
            </a:r>
            <a:r>
              <a:rPr lang="en-US" dirty="0">
                <a:solidFill>
                  <a:srgbClr val="0070C0"/>
                </a:solidFill>
              </a:rPr>
              <a:t>= 0.00209 or 2.09 per 1000</a:t>
            </a:r>
          </a:p>
          <a:p>
            <a:pPr marL="0" indent="0">
              <a:lnSpc>
                <a:spcPct val="120000"/>
              </a:lnSpc>
              <a:spcBef>
                <a:spcPts val="600"/>
              </a:spcBef>
              <a:buNone/>
            </a:pPr>
            <a:r>
              <a:rPr lang="en-US" dirty="0"/>
              <a:t>95%CI for risk difference </a:t>
            </a:r>
            <a:r>
              <a:rPr lang="en-US" dirty="0">
                <a:solidFill>
                  <a:srgbClr val="0070C0"/>
                </a:solidFill>
              </a:rPr>
              <a:t>= 0.00209 ± 1.96*0.000674 </a:t>
            </a:r>
            <a:r>
              <a:rPr lang="en-US" dirty="0">
                <a:solidFill>
                  <a:srgbClr val="0070C0"/>
                </a:solidFill>
                <a:sym typeface="Wingdings" panose="05000000000000000000" pitchFamily="2" charset="2"/>
              </a:rPr>
              <a:t> </a:t>
            </a:r>
            <a:r>
              <a:rPr lang="en-US" dirty="0">
                <a:solidFill>
                  <a:srgbClr val="0070C0"/>
                </a:solidFill>
              </a:rPr>
              <a:t>(0.00075, 0.00343)</a:t>
            </a:r>
          </a:p>
          <a:p>
            <a:pPr marL="0" indent="0">
              <a:lnSpc>
                <a:spcPct val="120000"/>
              </a:lnSpc>
              <a:spcBef>
                <a:spcPts val="600"/>
              </a:spcBef>
              <a:buNone/>
            </a:pPr>
            <a:endParaRPr lang="en-US" dirty="0"/>
          </a:p>
          <a:p>
            <a:pPr>
              <a:lnSpc>
                <a:spcPct val="120000"/>
              </a:lnSpc>
              <a:spcBef>
                <a:spcPts val="600"/>
              </a:spcBef>
            </a:pPr>
            <a:r>
              <a:rPr lang="en-US" dirty="0"/>
              <a:t>HRT and coronary artery disease example</a:t>
            </a:r>
          </a:p>
          <a:p>
            <a:pPr marL="0" indent="0">
              <a:lnSpc>
                <a:spcPct val="120000"/>
              </a:lnSpc>
              <a:spcBef>
                <a:spcPts val="600"/>
              </a:spcBef>
              <a:buNone/>
            </a:pPr>
            <a:r>
              <a:rPr lang="en-US" b="1" dirty="0">
                <a:solidFill>
                  <a:srgbClr val="FF0000"/>
                </a:solidFill>
              </a:rPr>
              <a:t>Rate</a:t>
            </a:r>
            <a:r>
              <a:rPr lang="en-US" dirty="0"/>
              <a:t> difference </a:t>
            </a:r>
            <a:r>
              <a:rPr lang="en-US" dirty="0">
                <a:solidFill>
                  <a:srgbClr val="0070C0"/>
                </a:solidFill>
              </a:rPr>
              <a:t>= -0.000613 or -61.3 per 100,000 person years </a:t>
            </a:r>
          </a:p>
          <a:p>
            <a:pPr marL="0" indent="0">
              <a:lnSpc>
                <a:spcPct val="120000"/>
              </a:lnSpc>
              <a:spcBef>
                <a:spcPts val="600"/>
              </a:spcBef>
              <a:buNone/>
            </a:pPr>
            <a:r>
              <a:rPr lang="en-US" dirty="0"/>
              <a:t>95%CI for rate difference </a:t>
            </a:r>
            <a:r>
              <a:rPr lang="en-US" dirty="0">
                <a:solidFill>
                  <a:srgbClr val="0070C0"/>
                </a:solidFill>
              </a:rPr>
              <a:t>= - 0.000613 ± 1.96*0.000181 </a:t>
            </a:r>
            <a:r>
              <a:rPr lang="en-US" dirty="0">
                <a:solidFill>
                  <a:srgbClr val="0070C0"/>
                </a:solidFill>
                <a:sym typeface="Wingdings" panose="05000000000000000000" pitchFamily="2" charset="2"/>
              </a:rPr>
              <a:t> </a:t>
            </a:r>
          </a:p>
          <a:p>
            <a:pPr marL="0" indent="0">
              <a:lnSpc>
                <a:spcPct val="120000"/>
              </a:lnSpc>
              <a:spcBef>
                <a:spcPts val="600"/>
              </a:spcBef>
              <a:buNone/>
            </a:pPr>
            <a:r>
              <a:rPr lang="en-US" dirty="0">
                <a:solidFill>
                  <a:srgbClr val="0070C0"/>
                </a:solidFill>
                <a:sym typeface="Wingdings" panose="05000000000000000000" pitchFamily="2" charset="2"/>
              </a:rPr>
              <a:t>~(-0.000968, -0.000258)  -96.8 per 100,000 person years, -25.8 per 100,000 person years</a:t>
            </a:r>
            <a:endParaRPr lang="en-US" dirty="0">
              <a:solidFill>
                <a:srgbClr val="0070C0"/>
              </a:solidFill>
            </a:endParaRPr>
          </a:p>
          <a:p>
            <a:pPr marL="0" indent="0">
              <a:lnSpc>
                <a:spcPct val="120000"/>
              </a:lnSpc>
              <a:spcBef>
                <a:spcPts val="600"/>
              </a:spcBef>
              <a:buNone/>
            </a:pPr>
            <a:endParaRPr lang="en-US" dirty="0"/>
          </a:p>
        </p:txBody>
      </p:sp>
    </p:spTree>
    <p:extLst>
      <p:ext uri="{BB962C8B-B14F-4D97-AF65-F5344CB8AC3E}">
        <p14:creationId xmlns:p14="http://schemas.microsoft.com/office/powerpoint/2010/main" val="276223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182668" y="1178619"/>
            <a:ext cx="2525027" cy="1261884"/>
          </a:xfrm>
          <a:prstGeom prst="rect">
            <a:avLst/>
          </a:prstGeom>
          <a:noFill/>
        </p:spPr>
        <p:txBody>
          <a:bodyPr wrap="squar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84080319-99B7-AF4D-81F6-928FDFAFA681}"/>
              </a:ext>
            </a:extLst>
          </p:cNvPr>
          <p:cNvSpPr/>
          <p:nvPr/>
        </p:nvSpPr>
        <p:spPr>
          <a:xfrm>
            <a:off x="60386" y="93388"/>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
        <p:nvSpPr>
          <p:cNvPr id="3" name="Rounded Rectangular Callout 2">
            <a:extLst>
              <a:ext uri="{FF2B5EF4-FFF2-40B4-BE49-F238E27FC236}">
                <a16:creationId xmlns:a16="http://schemas.microsoft.com/office/drawing/2014/main" id="{6DA9BE39-BED4-1342-8110-679431FA4BD2}"/>
              </a:ext>
            </a:extLst>
          </p:cNvPr>
          <p:cNvSpPr/>
          <p:nvPr/>
        </p:nvSpPr>
        <p:spPr>
          <a:xfrm>
            <a:off x="10033636" y="543935"/>
            <a:ext cx="1759352" cy="1125440"/>
          </a:xfrm>
          <a:prstGeom prst="wedgeRoundRectCallout">
            <a:avLst>
              <a:gd name="adj1" fmla="val -88596"/>
              <a:gd name="adj2" fmla="val 635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 incident of the outcome</a:t>
            </a:r>
          </a:p>
        </p:txBody>
      </p:sp>
      <p:sp>
        <p:nvSpPr>
          <p:cNvPr id="105" name="Rounded Rectangular Callout 104">
            <a:extLst>
              <a:ext uri="{FF2B5EF4-FFF2-40B4-BE49-F238E27FC236}">
                <a16:creationId xmlns:a16="http://schemas.microsoft.com/office/drawing/2014/main" id="{EF47ABF7-950F-EE46-9BF4-D537C1620B95}"/>
              </a:ext>
            </a:extLst>
          </p:cNvPr>
          <p:cNvSpPr/>
          <p:nvPr/>
        </p:nvSpPr>
        <p:spPr>
          <a:xfrm>
            <a:off x="10209461" y="2565480"/>
            <a:ext cx="1759352" cy="1125440"/>
          </a:xfrm>
          <a:prstGeom prst="wedgeRoundRectCallout">
            <a:avLst>
              <a:gd name="adj1" fmla="val -89254"/>
              <a:gd name="adj2" fmla="val -331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Collectively, there are 6 incidents</a:t>
            </a:r>
          </a:p>
        </p:txBody>
      </p:sp>
    </p:spTree>
    <p:extLst>
      <p:ext uri="{BB962C8B-B14F-4D97-AF65-F5344CB8AC3E}">
        <p14:creationId xmlns:p14="http://schemas.microsoft.com/office/powerpoint/2010/main" val="317396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182668" y="1178619"/>
            <a:ext cx="2525027" cy="1261884"/>
          </a:xfrm>
          <a:prstGeom prst="rect">
            <a:avLst/>
          </a:prstGeom>
          <a:noFill/>
        </p:spPr>
        <p:txBody>
          <a:bodyPr wrap="squar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sp>
        <p:nvSpPr>
          <p:cNvPr id="22" name="Rectangle 21">
            <a:extLst>
              <a:ext uri="{FF2B5EF4-FFF2-40B4-BE49-F238E27FC236}">
                <a16:creationId xmlns:a16="http://schemas.microsoft.com/office/drawing/2014/main" id="{81DACD3D-6170-C240-9585-9E96289F9D2A}"/>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27" name="Straight Arrow Connector 26">
            <a:extLst>
              <a:ext uri="{FF2B5EF4-FFF2-40B4-BE49-F238E27FC236}">
                <a16:creationId xmlns:a16="http://schemas.microsoft.com/office/drawing/2014/main" id="{40810260-3BCF-8E43-B368-670EFBF9B21C}"/>
              </a:ext>
            </a:extLst>
          </p:cNvPr>
          <p:cNvCxnSpPr>
            <a:cxnSpLocks/>
            <a:stCxn id="210" idx="3"/>
            <a:endCxn id="22"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2" name="Rectangle 261">
            <a:extLst>
              <a:ext uri="{FF2B5EF4-FFF2-40B4-BE49-F238E27FC236}">
                <a16:creationId xmlns:a16="http://schemas.microsoft.com/office/drawing/2014/main" id="{DED6A8AE-84D0-9E42-8BA4-930D88C9D180}"/>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263" name="Straight Arrow Connector 262">
            <a:extLst>
              <a:ext uri="{FF2B5EF4-FFF2-40B4-BE49-F238E27FC236}">
                <a16:creationId xmlns:a16="http://schemas.microsoft.com/office/drawing/2014/main" id="{ECA1CD2C-9C85-A146-845F-46FEE2F2D41E}"/>
              </a:ext>
            </a:extLst>
          </p:cNvPr>
          <p:cNvCxnSpPr>
            <a:cxnSpLocks/>
            <a:stCxn id="236" idx="3"/>
            <a:endCxn id="262"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64D53E10-2C41-7347-B39A-D0BE2C92F3B0}"/>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265" name="Straight Arrow Connector 264">
            <a:extLst>
              <a:ext uri="{FF2B5EF4-FFF2-40B4-BE49-F238E27FC236}">
                <a16:creationId xmlns:a16="http://schemas.microsoft.com/office/drawing/2014/main" id="{B81B013F-5AB1-3C4D-8EDA-DEF294B28D61}"/>
              </a:ext>
            </a:extLst>
          </p:cNvPr>
          <p:cNvCxnSpPr>
            <a:cxnSpLocks/>
            <a:stCxn id="22" idx="2"/>
            <a:endCxn id="264"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C8357F24-682B-0447-81F1-12D4F4B717D9}"/>
              </a:ext>
            </a:extLst>
          </p:cNvPr>
          <p:cNvCxnSpPr>
            <a:cxnSpLocks/>
            <a:stCxn id="262" idx="0"/>
            <a:endCxn id="264"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a:extLst>
              <a:ext uri="{FF2B5EF4-FFF2-40B4-BE49-F238E27FC236}">
                <a16:creationId xmlns:a16="http://schemas.microsoft.com/office/drawing/2014/main" id="{D5FC7A21-449B-C947-85EE-235261F48C7F}"/>
              </a:ext>
            </a:extLst>
          </p:cNvPr>
          <p:cNvSpPr/>
          <p:nvPr/>
        </p:nvSpPr>
        <p:spPr>
          <a:xfrm>
            <a:off x="60386" y="93388"/>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131214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4CF4D7-387A-D443-98AF-36CB6E271231}"/>
              </a:ext>
            </a:extLst>
          </p:cNvPr>
          <p:cNvPicPr>
            <a:picLocks noChangeAspect="1"/>
          </p:cNvPicPr>
          <p:nvPr/>
        </p:nvPicPr>
        <p:blipFill>
          <a:blip r:embed="rId3"/>
          <a:stretch>
            <a:fillRect/>
          </a:stretch>
        </p:blipFill>
        <p:spPr>
          <a:xfrm>
            <a:off x="2293717" y="-5320"/>
            <a:ext cx="7604567" cy="6868641"/>
          </a:xfrm>
          <a:prstGeom prst="rect">
            <a:avLst/>
          </a:prstGeom>
        </p:spPr>
      </p:pic>
    </p:spTree>
    <p:extLst>
      <p:ext uri="{BB962C8B-B14F-4D97-AF65-F5344CB8AC3E}">
        <p14:creationId xmlns:p14="http://schemas.microsoft.com/office/powerpoint/2010/main" val="22626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E4ECFE2-4A5B-9C4B-92CB-EA924D30364C}"/>
              </a:ext>
            </a:extLst>
          </p:cNvPr>
          <p:cNvGrpSpPr/>
          <p:nvPr/>
        </p:nvGrpSpPr>
        <p:grpSpPr>
          <a:xfrm>
            <a:off x="80451" y="2440811"/>
            <a:ext cx="2525027" cy="2525027"/>
            <a:chOff x="80451" y="2440811"/>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163778"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2097723" y="2496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1119484"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1616233" y="24969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121172"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80451"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152159"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152159"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643580" y="2992084"/>
              <a:ext cx="401053" cy="401053"/>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639682" y="34782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639682" y="2496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614728"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102251" y="2992084"/>
              <a:ext cx="401053" cy="401053"/>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9" name="TextBox 258">
            <a:extLst>
              <a:ext uri="{FF2B5EF4-FFF2-40B4-BE49-F238E27FC236}">
                <a16:creationId xmlns:a16="http://schemas.microsoft.com/office/drawing/2014/main" id="{C3E4EB33-7E2C-304E-8A04-5192202BB89C}"/>
              </a:ext>
            </a:extLst>
          </p:cNvPr>
          <p:cNvSpPr txBox="1"/>
          <p:nvPr/>
        </p:nvSpPr>
        <p:spPr>
          <a:xfrm>
            <a:off x="57499" y="1178619"/>
            <a:ext cx="2525027" cy="1261884"/>
          </a:xfrm>
          <a:prstGeom prst="rect">
            <a:avLst/>
          </a:prstGeom>
          <a:noFill/>
        </p:spPr>
        <p:txBody>
          <a:bodyPr wrap="squar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sp>
        <p:nvSpPr>
          <p:cNvPr id="104" name="Rectangle 103">
            <a:extLst>
              <a:ext uri="{FF2B5EF4-FFF2-40B4-BE49-F238E27FC236}">
                <a16:creationId xmlns:a16="http://schemas.microsoft.com/office/drawing/2014/main" id="{3D336A05-30F8-7047-AC39-A4279CDD132E}"/>
              </a:ext>
            </a:extLst>
          </p:cNvPr>
          <p:cNvSpPr/>
          <p:nvPr/>
        </p:nvSpPr>
        <p:spPr>
          <a:xfrm>
            <a:off x="110457" y="5253186"/>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Auger</a:t>
            </a:r>
          </a:p>
          <a:p>
            <a:r>
              <a:rPr lang="en-US" dirty="0"/>
              <a:t>Blue = No Auger</a:t>
            </a:r>
          </a:p>
          <a:p>
            <a:r>
              <a:rPr lang="en-US" dirty="0"/>
              <a:t>Circle = No UI</a:t>
            </a:r>
          </a:p>
          <a:p>
            <a:r>
              <a:rPr lang="en-US" dirty="0"/>
              <a:t>Triangle = UI</a:t>
            </a:r>
          </a:p>
        </p:txBody>
      </p:sp>
    </p:spTree>
    <p:extLst>
      <p:ext uri="{BB962C8B-B14F-4D97-AF65-F5344CB8AC3E}">
        <p14:creationId xmlns:p14="http://schemas.microsoft.com/office/powerpoint/2010/main" val="361656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3F0578C5-07F7-8743-AF27-AE13CAB56274}"/>
              </a:ext>
            </a:extLst>
          </p:cNvPr>
          <p:cNvCxnSpPr>
            <a:cxnSpLocks/>
            <a:stCxn id="80" idx="3"/>
            <a:endCxn id="210" idx="1"/>
          </p:cNvCxnSpPr>
          <p:nvPr/>
        </p:nvCxnSpPr>
        <p:spPr>
          <a:xfrm flipV="1">
            <a:off x="2605478" y="1953103"/>
            <a:ext cx="2395374" cy="1750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80" idx="3"/>
            <a:endCxn id="236" idx="1"/>
          </p:cNvCxnSpPr>
          <p:nvPr/>
        </p:nvCxnSpPr>
        <p:spPr>
          <a:xfrm>
            <a:off x="2605478" y="3703325"/>
            <a:ext cx="2373357" cy="1173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5D5AF98-4F45-3041-9577-16B8810833A3}"/>
              </a:ext>
            </a:extLst>
          </p:cNvPr>
          <p:cNvGrpSpPr/>
          <p:nvPr/>
        </p:nvGrpSpPr>
        <p:grpSpPr>
          <a:xfrm>
            <a:off x="4978835" y="3352404"/>
            <a:ext cx="2525027" cy="2341774"/>
            <a:chOff x="3845040" y="3366443"/>
            <a:chExt cx="2525027" cy="2341774"/>
          </a:xfrm>
        </p:grpSpPr>
        <p:sp>
          <p:nvSpPr>
            <p:cNvPr id="236" name="Rectangle 235">
              <a:extLst>
                <a:ext uri="{FF2B5EF4-FFF2-40B4-BE49-F238E27FC236}">
                  <a16:creationId xmlns:a16="http://schemas.microsoft.com/office/drawing/2014/main" id="{3CC5DBB0-8453-154D-83EC-2FA42EAA1BA2}"/>
                </a:ext>
              </a:extLst>
            </p:cNvPr>
            <p:cNvSpPr/>
            <p:nvPr/>
          </p:nvSpPr>
          <p:spPr>
            <a:xfrm>
              <a:off x="3845040" y="4073520"/>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33482B3E-38DB-804B-BB43-26D31B960CF9}"/>
                </a:ext>
              </a:extLst>
            </p:cNvPr>
            <p:cNvSpPr/>
            <p:nvPr/>
          </p:nvSpPr>
          <p:spPr>
            <a:xfrm>
              <a:off x="3916749" y="471417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Triangle 239">
              <a:extLst>
                <a:ext uri="{FF2B5EF4-FFF2-40B4-BE49-F238E27FC236}">
                  <a16:creationId xmlns:a16="http://schemas.microsoft.com/office/drawing/2014/main" id="{097F87A4-7ADA-D446-A098-7075E4091856}"/>
                </a:ext>
              </a:extLst>
            </p:cNvPr>
            <p:cNvSpPr/>
            <p:nvPr/>
          </p:nvSpPr>
          <p:spPr>
            <a:xfrm>
              <a:off x="3916748" y="422590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0BE3B999-7E85-4C42-AA79-71C1C994C02F}"/>
                </a:ext>
              </a:extLst>
            </p:cNvPr>
            <p:cNvSpPr/>
            <p:nvPr/>
          </p:nvSpPr>
          <p:spPr>
            <a:xfrm>
              <a:off x="4397485" y="422489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5D16F66A-F215-3745-B43C-45AE47B3BF5D}"/>
                </a:ext>
              </a:extLst>
            </p:cNvPr>
            <p:cNvSpPr/>
            <p:nvPr/>
          </p:nvSpPr>
          <p:spPr>
            <a:xfrm>
              <a:off x="5374037" y="422489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5862313" y="422489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iangle 243">
              <a:extLst>
                <a:ext uri="{FF2B5EF4-FFF2-40B4-BE49-F238E27FC236}">
                  <a16:creationId xmlns:a16="http://schemas.microsoft.com/office/drawing/2014/main" id="{0F47FE81-1B29-4641-9878-86F51A59C53F}"/>
                </a:ext>
              </a:extLst>
            </p:cNvPr>
            <p:cNvSpPr/>
            <p:nvPr/>
          </p:nvSpPr>
          <p:spPr>
            <a:xfrm>
              <a:off x="4885761" y="422489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4397485" y="470800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047F6BA7-0B84-C746-8FAA-A11CE6FE7764}"/>
                </a:ext>
              </a:extLst>
            </p:cNvPr>
            <p:cNvSpPr/>
            <p:nvPr/>
          </p:nvSpPr>
          <p:spPr>
            <a:xfrm>
              <a:off x="4885008" y="470800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803BC9D6-1244-5543-8A63-6285B56DBA61}"/>
                </a:ext>
              </a:extLst>
            </p:cNvPr>
            <p:cNvSpPr txBox="1"/>
            <p:nvPr/>
          </p:nvSpPr>
          <p:spPr>
            <a:xfrm>
              <a:off x="3947943"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grpSp>
      <p:sp>
        <p:nvSpPr>
          <p:cNvPr id="259" name="TextBox 258">
            <a:extLst>
              <a:ext uri="{FF2B5EF4-FFF2-40B4-BE49-F238E27FC236}">
                <a16:creationId xmlns:a16="http://schemas.microsoft.com/office/drawing/2014/main" id="{C3E4EB33-7E2C-304E-8A04-5192202BB89C}"/>
              </a:ext>
            </a:extLst>
          </p:cNvPr>
          <p:cNvSpPr txBox="1"/>
          <p:nvPr/>
        </p:nvSpPr>
        <p:spPr>
          <a:xfrm>
            <a:off x="57499" y="1178619"/>
            <a:ext cx="2525027" cy="1261884"/>
          </a:xfrm>
          <a:prstGeom prst="rect">
            <a:avLst/>
          </a:prstGeom>
          <a:noFill/>
        </p:spPr>
        <p:txBody>
          <a:bodyPr wrap="squar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778981" y="6262148"/>
            <a:ext cx="968768"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 Year</a:t>
            </a:r>
            <a:endParaRPr lang="en-US" dirty="0">
              <a:solidFill>
                <a:schemeClr val="tx1"/>
              </a:solidFill>
            </a:endParaRPr>
          </a:p>
        </p:txBody>
      </p:sp>
      <p:grpSp>
        <p:nvGrpSpPr>
          <p:cNvPr id="3" name="Group 2">
            <a:extLst>
              <a:ext uri="{FF2B5EF4-FFF2-40B4-BE49-F238E27FC236}">
                <a16:creationId xmlns:a16="http://schemas.microsoft.com/office/drawing/2014/main" id="{A1BEE20C-3619-C646-BA2D-79A503113B91}"/>
              </a:ext>
            </a:extLst>
          </p:cNvPr>
          <p:cNvGrpSpPr/>
          <p:nvPr/>
        </p:nvGrpSpPr>
        <p:grpSpPr>
          <a:xfrm>
            <a:off x="5000852" y="444355"/>
            <a:ext cx="2525027" cy="2298028"/>
            <a:chOff x="3845039" y="457198"/>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4397484" y="1232808"/>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5374036" y="1232808"/>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3909208" y="12328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4885760" y="12328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3845039" y="457198"/>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grpSp>
      <p:sp>
        <p:nvSpPr>
          <p:cNvPr id="104" name="Rectangle 103">
            <a:extLst>
              <a:ext uri="{FF2B5EF4-FFF2-40B4-BE49-F238E27FC236}">
                <a16:creationId xmlns:a16="http://schemas.microsoft.com/office/drawing/2014/main" id="{3D336A05-30F8-7047-AC39-A4279CDD132E}"/>
              </a:ext>
            </a:extLst>
          </p:cNvPr>
          <p:cNvSpPr/>
          <p:nvPr/>
        </p:nvSpPr>
        <p:spPr>
          <a:xfrm>
            <a:off x="110457" y="5253186"/>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grpSp>
        <p:nvGrpSpPr>
          <p:cNvPr id="74" name="Group 73">
            <a:extLst>
              <a:ext uri="{FF2B5EF4-FFF2-40B4-BE49-F238E27FC236}">
                <a16:creationId xmlns:a16="http://schemas.microsoft.com/office/drawing/2014/main" id="{05081C0D-3EEB-9C47-A04F-CBC94A22EE2C}"/>
              </a:ext>
            </a:extLst>
          </p:cNvPr>
          <p:cNvGrpSpPr/>
          <p:nvPr/>
        </p:nvGrpSpPr>
        <p:grpSpPr>
          <a:xfrm>
            <a:off x="80451" y="2440811"/>
            <a:ext cx="2525027" cy="2525027"/>
            <a:chOff x="80451" y="2440811"/>
            <a:chExt cx="2525027" cy="2525027"/>
          </a:xfrm>
        </p:grpSpPr>
        <p:sp>
          <p:nvSpPr>
            <p:cNvPr id="75" name="Oval 74">
              <a:extLst>
                <a:ext uri="{FF2B5EF4-FFF2-40B4-BE49-F238E27FC236}">
                  <a16:creationId xmlns:a16="http://schemas.microsoft.com/office/drawing/2014/main" id="{2D235F9E-84D5-EE42-B08C-B86C0AF18880}"/>
                </a:ext>
              </a:extLst>
            </p:cNvPr>
            <p:cNvSpPr/>
            <p:nvPr/>
          </p:nvSpPr>
          <p:spPr>
            <a:xfrm>
              <a:off x="163778"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270CBF2-44F7-E348-8A46-5D51EA5624CC}"/>
                </a:ext>
              </a:extLst>
            </p:cNvPr>
            <p:cNvSpPr/>
            <p:nvPr/>
          </p:nvSpPr>
          <p:spPr>
            <a:xfrm>
              <a:off x="2097723" y="2496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4B6BFBC-584D-FD4D-A455-6302D8D6545E}"/>
                </a:ext>
              </a:extLst>
            </p:cNvPr>
            <p:cNvSpPr/>
            <p:nvPr/>
          </p:nvSpPr>
          <p:spPr>
            <a:xfrm>
              <a:off x="1119484"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8EA3D2C-73E0-C843-8303-24A33E3B83F3}"/>
                </a:ext>
              </a:extLst>
            </p:cNvPr>
            <p:cNvSpPr/>
            <p:nvPr/>
          </p:nvSpPr>
          <p:spPr>
            <a:xfrm>
              <a:off x="1616233" y="24969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314C8CC-5570-D549-B44C-11DA60480E3D}"/>
                </a:ext>
              </a:extLst>
            </p:cNvPr>
            <p:cNvSpPr/>
            <p:nvPr/>
          </p:nvSpPr>
          <p:spPr>
            <a:xfrm>
              <a:off x="1121172"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C067E9D-1470-FE42-99BC-E674B84F90C6}"/>
                </a:ext>
              </a:extLst>
            </p:cNvPr>
            <p:cNvSpPr/>
            <p:nvPr/>
          </p:nvSpPr>
          <p:spPr>
            <a:xfrm>
              <a:off x="80451"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24690E6-EE94-0749-8C45-0A1D62BA8B49}"/>
                </a:ext>
              </a:extLst>
            </p:cNvPr>
            <p:cNvSpPr/>
            <p:nvPr/>
          </p:nvSpPr>
          <p:spPr>
            <a:xfrm rot="5400000">
              <a:off x="152159"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CEF9077-F7A2-424D-830A-A5657A810D19}"/>
                </a:ext>
              </a:extLst>
            </p:cNvPr>
            <p:cNvSpPr/>
            <p:nvPr/>
          </p:nvSpPr>
          <p:spPr>
            <a:xfrm rot="5400000">
              <a:off x="152159"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564049A6-DB56-B24F-B2B5-120AC42FF829}"/>
                </a:ext>
              </a:extLst>
            </p:cNvPr>
            <p:cNvSpPr/>
            <p:nvPr/>
          </p:nvSpPr>
          <p:spPr>
            <a:xfrm>
              <a:off x="643580" y="2992084"/>
              <a:ext cx="401053" cy="401053"/>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08C3598-937D-BD47-8F7E-C1CDDE3F25A6}"/>
                </a:ext>
              </a:extLst>
            </p:cNvPr>
            <p:cNvSpPr/>
            <p:nvPr/>
          </p:nvSpPr>
          <p:spPr>
            <a:xfrm>
              <a:off x="639682" y="34782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2F76F6F-DF23-984E-AE2F-921FAE36E604}"/>
                </a:ext>
              </a:extLst>
            </p:cNvPr>
            <p:cNvSpPr/>
            <p:nvPr/>
          </p:nvSpPr>
          <p:spPr>
            <a:xfrm>
              <a:off x="639682" y="2496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17DBB22-F83F-EC4D-872F-7A7541A2E8F3}"/>
                </a:ext>
              </a:extLst>
            </p:cNvPr>
            <p:cNvSpPr/>
            <p:nvPr/>
          </p:nvSpPr>
          <p:spPr>
            <a:xfrm>
              <a:off x="1614728"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A9594C4-D28D-524A-83BD-713B5EF8BF38}"/>
                </a:ext>
              </a:extLst>
            </p:cNvPr>
            <p:cNvSpPr/>
            <p:nvPr/>
          </p:nvSpPr>
          <p:spPr>
            <a:xfrm>
              <a:off x="2102251" y="2992084"/>
              <a:ext cx="401053" cy="401053"/>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312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69E4B419-B2D4-4B5E-8818-3E0037096A4E}"/>
</file>

<file path=customXml/itemProps2.xml><?xml version="1.0" encoding="utf-8"?>
<ds:datastoreItem xmlns:ds="http://schemas.openxmlformats.org/officeDocument/2006/customXml" ds:itemID="{82751420-C31E-4BD2-A8EF-67667131CBDA}"/>
</file>

<file path=customXml/itemProps3.xml><?xml version="1.0" encoding="utf-8"?>
<ds:datastoreItem xmlns:ds="http://schemas.openxmlformats.org/officeDocument/2006/customXml" ds:itemID="{CD7023B0-47E5-4CA5-AE3E-52823DD863E6}"/>
</file>

<file path=docProps/app.xml><?xml version="1.0" encoding="utf-8"?>
<Properties xmlns="http://schemas.openxmlformats.org/officeDocument/2006/extended-properties" xmlns:vt="http://schemas.openxmlformats.org/officeDocument/2006/docPropsVTypes">
  <TotalTime>2984</TotalTime>
  <Words>5468</Words>
  <Application>Microsoft Macintosh PowerPoint</Application>
  <PresentationFormat>Widescreen</PresentationFormat>
  <Paragraphs>541</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Narrow</vt:lpstr>
      <vt:lpstr>Calibri</vt:lpstr>
      <vt:lpstr>Calibri Light</vt:lpstr>
      <vt:lpstr>Cambria Math</vt:lpstr>
      <vt:lpstr>Courier New</vt:lpstr>
      <vt:lpstr>Wingdings</vt:lpstr>
      <vt:lpstr>Office Theme</vt:lpstr>
      <vt:lpstr>Cohort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Incidence</vt:lpstr>
      <vt:lpstr>Incidence based on individuals at risk</vt:lpstr>
      <vt:lpstr>Incidence based on person-time</vt:lpstr>
      <vt:lpstr>How to calculate person-time</vt:lpstr>
      <vt:lpstr>Hypothetical example</vt:lpstr>
      <vt:lpstr>Example: 2 year cumulative probability death</vt:lpstr>
      <vt:lpstr>Example: 2 year cumulative probability death</vt:lpstr>
      <vt:lpstr>Notes</vt:lpstr>
      <vt:lpstr>PowerPoint Presentation</vt:lpstr>
      <vt:lpstr>Measures of association used in a cohort study</vt:lpstr>
      <vt:lpstr>(1-alpha)%Confidence Interval </vt:lpstr>
      <vt:lpstr>Example: Cumulative incidence for 20 year follow-up</vt:lpstr>
      <vt:lpstr>Example: Cumulative incidence for 20 year follow-up</vt:lpstr>
      <vt:lpstr>Example: Incidence rate</vt:lpstr>
      <vt:lpstr>Example: Incidence rate</vt:lpstr>
      <vt:lpstr>Risk Difference/Rate Difference</vt:lpstr>
      <vt:lpstr>(1-alpha)%Confidence Interval </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Cannell</dc:creator>
  <cp:lastModifiedBy>Cannell, Michael B</cp:lastModifiedBy>
  <cp:revision>30</cp:revision>
  <dcterms:created xsi:type="dcterms:W3CDTF">2021-11-13T21:27:43Z</dcterms:created>
  <dcterms:modified xsi:type="dcterms:W3CDTF">2021-11-23T15:45:53Z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