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entation.xml" ContentType="application/vnd.openxmlformats-officedocument.presentationml.presentation.main+xml"/>
  <Override PartName="/ppt/slideLayouts/slideLayout3.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4.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472" r:id="rId3"/>
    <p:sldId id="492" r:id="rId4"/>
    <p:sldId id="474" r:id="rId5"/>
    <p:sldId id="475" r:id="rId6"/>
    <p:sldId id="477" r:id="rId7"/>
    <p:sldId id="479" r:id="rId8"/>
    <p:sldId id="480" r:id="rId9"/>
    <p:sldId id="481" r:id="rId10"/>
    <p:sldId id="483" r:id="rId11"/>
    <p:sldId id="476" r:id="rId12"/>
    <p:sldId id="485" r:id="rId13"/>
    <p:sldId id="484" r:id="rId14"/>
    <p:sldId id="486" r:id="rId15"/>
    <p:sldId id="487" r:id="rId16"/>
    <p:sldId id="488" r:id="rId17"/>
    <p:sldId id="489" r:id="rId18"/>
    <p:sldId id="493" r:id="rId19"/>
    <p:sldId id="490" r:id="rId20"/>
    <p:sldId id="4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17" clrIdx="0">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8" autoAdjust="0"/>
    <p:restoredTop sz="64647"/>
  </p:normalViewPr>
  <p:slideViewPr>
    <p:cSldViewPr snapToGrid="0">
      <p:cViewPr varScale="1">
        <p:scale>
          <a:sx n="82" d="100"/>
          <a:sy n="82" d="100"/>
        </p:scale>
        <p:origin x="20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A6B22-9C97-487C-80E6-CD2C66AF26CE}" type="datetimeFigureOut">
              <a:rPr lang="en-US" smtClean="0"/>
              <a:t>11/16/21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FEA89-A7E1-49A0-A3ED-DCED0C97B048}" type="slidenum">
              <a:rPr lang="en-US" smtClean="0"/>
              <a:t>‹#›</a:t>
            </a:fld>
            <a:endParaRPr lang="en-US"/>
          </a:p>
        </p:txBody>
      </p:sp>
    </p:spTree>
    <p:extLst>
      <p:ext uri="{BB962C8B-B14F-4D97-AF65-F5344CB8AC3E}">
        <p14:creationId xmlns:p14="http://schemas.microsoft.com/office/powerpoint/2010/main" val="2442976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9EDE00-0B65-4F6E-A934-82B6AF9371EB}" type="slidenum">
              <a:rPr lang="en-US"/>
              <a:pPr/>
              <a:t>1</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r>
              <a:rPr lang="en-US" dirty="0"/>
              <a:t>I’m not going to attempt to teach you everything there is to know about survival analysis. When I was in grad school, we took an entire course on survival analysis. But, I am going to give you a brief introduction to survival analysis. My hope is that by the end of this lecture you will have an intuitive understanding about what survival analysis is, why it exists, and under what circumstances you may want to look into using it in the future.</a:t>
            </a:r>
          </a:p>
        </p:txBody>
      </p:sp>
    </p:spTree>
    <p:extLst>
      <p:ext uri="{BB962C8B-B14F-4D97-AF65-F5344CB8AC3E}">
        <p14:creationId xmlns:p14="http://schemas.microsoft.com/office/powerpoint/2010/main" val="265621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you can see what the results of the log-rank test calculated by Stata look like. The null hypothesis for this test is that the survival distributions being compared are equal at all follow-up ﻿times. In the leukemia example, this implies that the population survival curves for 6-MP and placebo overlap each other. The alternative hypothesis is that the two survival curves differ at one or more points in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example data there are a total of 30 events (relapses), 21 in the placebo group and 9 in the 6-MP group. The column labeled Events expected gives the expected number of events in the two groups under the null hypothesis of equal survival functions. In the leukemia data, average follow-up was considerably shorter in the placebo group and hence fewer events would be expected in that group. Clearly there were many more events than expected among placebo participants, and many fewer than expected in the 6-MP group. The resulting </a:t>
            </a:r>
            <a:r>
              <a:rPr lang="el-GR" dirty="0"/>
              <a:t>χ 2 </a:t>
            </a:r>
            <a:r>
              <a:rPr lang="en-US" dirty="0"/>
              <a:t>statistic of 16.8 is statistically significant ( P  &lt;  0. 00005), in accord with our earlier impression that 6-MP is effective maintenance therapy for patients with ALL.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think the Kaplan-Meier life tables, curves, and log-rank tests are a pretty intuitive method for analyzing time-to-event data. However, as our data and analyses become more complex we will start to notice limitations in these methods. For example, what if we want to account for – or control for – important confounding factors in our time-to-event analysis. Typically, in modern epidemiology we would do so with the help of regression models. </a:t>
            </a:r>
          </a:p>
        </p:txBody>
      </p:sp>
      <p:sp>
        <p:nvSpPr>
          <p:cNvPr id="4" name="Slide Number Placeholder 3"/>
          <p:cNvSpPr>
            <a:spLocks noGrp="1"/>
          </p:cNvSpPr>
          <p:nvPr>
            <p:ph type="sldNum" sz="quarter" idx="5"/>
          </p:nvPr>
        </p:nvSpPr>
        <p:spPr/>
        <p:txBody>
          <a:bodyPr/>
          <a:lstStyle/>
          <a:p>
            <a:fld id="{0BEFEA89-A7E1-49A0-A3ED-DCED0C97B048}" type="slidenum">
              <a:rPr lang="en-US" smtClean="0"/>
              <a:t>10</a:t>
            </a:fld>
            <a:endParaRPr lang="en-US"/>
          </a:p>
        </p:txBody>
      </p:sp>
    </p:spTree>
    <p:extLst>
      <p:ext uri="{BB962C8B-B14F-4D97-AF65-F5344CB8AC3E}">
        <p14:creationId xmlns:p14="http://schemas.microsoft.com/office/powerpoint/2010/main" val="2300981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all of you should have been exposed to linear and logistic regression already. Those of you who have may be tempted to use linear regression to model and compare the times to events. However, right-censoring will lead us to biased estimates if we use this method. Using linear regression in this case would be the regression equivalent the comparison of mean survival times we saw at the beginning of this presentation.</a:t>
            </a:r>
          </a:p>
          <a:p>
            <a:endParaRPr lang="en-US" dirty="0"/>
          </a:p>
          <a:p>
            <a:r>
              <a:rPr lang="en-US" dirty="0"/>
              <a:t>You might also be tempted to use logistic regression to estimate and compare the odds of event occurrence between groups. Unfortunately, this method doesn’t work well either. Primarily because the participants have differing lengths of follow-up. In other words, that method would treat a participant who provided information to our study for one day that same as a participant who provided information to our study for 10-years. </a:t>
            </a:r>
          </a:p>
          <a:p>
            <a:endParaRPr lang="en-US" dirty="0"/>
          </a:p>
          <a:p>
            <a:r>
              <a:rPr lang="en-US" dirty="0"/>
              <a:t>Let’s take a look at another example, and see how we can use proportional hazards regression to overcome these limitations.</a:t>
            </a:r>
          </a:p>
        </p:txBody>
      </p:sp>
      <p:sp>
        <p:nvSpPr>
          <p:cNvPr id="4" name="Slide Number Placeholder 3"/>
          <p:cNvSpPr>
            <a:spLocks noGrp="1"/>
          </p:cNvSpPr>
          <p:nvPr>
            <p:ph type="sldNum" sz="quarter" idx="5"/>
          </p:nvPr>
        </p:nvSpPr>
        <p:spPr/>
        <p:txBody>
          <a:bodyPr/>
          <a:lstStyle/>
          <a:p>
            <a:fld id="{0BEFEA89-A7E1-49A0-A3ED-DCED0C97B048}" type="slidenum">
              <a:rPr lang="en-US" smtClean="0"/>
              <a:t>11</a:t>
            </a:fld>
            <a:endParaRPr lang="en-US"/>
          </a:p>
        </p:txBody>
      </p:sp>
    </p:spTree>
    <p:extLst>
      <p:ext uri="{BB962C8B-B14F-4D97-AF65-F5344CB8AC3E}">
        <p14:creationId xmlns:p14="http://schemas.microsoft.com/office/powerpoint/2010/main" val="3428095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a feel for how proportional hazards regression works, we need to start by getting a feel for what the hazard function is. </a:t>
            </a:r>
          </a:p>
          <a:p>
            <a:endParaRPr lang="en-US" dirty="0"/>
          </a:p>
          <a:p>
            <a:r>
              <a:rPr lang="en-US" dirty="0"/>
              <a:t>We’ve already seen the survival function. Again, the survival function represents the probability of being event free at a given point in time. </a:t>
            </a:r>
          </a:p>
          <a:p>
            <a:endParaRPr lang="en-US" dirty="0"/>
          </a:p>
          <a:p>
            <a:r>
              <a:rPr lang="en-US" dirty="0"/>
              <a:t>The hazard function is the short-term event rate for participants who have not yet experienced the event of interest. For example, this table shows mortality rates for children who have recently undergone kidney transplantation, on each of the first ten days after surgery, using data from the united network for organ sharing (UNOS). At the beginning of fifth day after surgery, for example, 9,651 children remained alive and in the study, and of these, 3 died during the next 24 hours. This results in an estimated death rate of 0.31 deaths per 1,000 subjects per day conditional on surviving to the 5</a:t>
            </a:r>
            <a:r>
              <a:rPr lang="en-US" baseline="30000" dirty="0"/>
              <a:t>th</a:t>
            </a:r>
            <a:r>
              <a:rPr lang="en-US" dirty="0"/>
              <a:t> day. Collectively, these conditional probabilities of event make up the hazard function. </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12</a:t>
            </a:fld>
            <a:endParaRPr lang="en-US"/>
          </a:p>
        </p:txBody>
      </p:sp>
    </p:spTree>
    <p:extLst>
      <p:ext uri="{BB962C8B-B14F-4D97-AF65-F5344CB8AC3E}">
        <p14:creationId xmlns:p14="http://schemas.microsoft.com/office/powerpoint/2010/main" val="2391813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graph shows the daily death rates, smoothed by procedure called LOWESS, for a much longer time period, the first 12 years after transplantation. As you can see the mortality hazard starts out relatively high and then declines rapidly over the course of the first 2 years, reaching a plateau approximately 3 years after transplantation. </a:t>
            </a:r>
          </a:p>
        </p:txBody>
      </p:sp>
      <p:sp>
        <p:nvSpPr>
          <p:cNvPr id="4" name="Slide Number Placeholder 3"/>
          <p:cNvSpPr>
            <a:spLocks noGrp="1"/>
          </p:cNvSpPr>
          <p:nvPr>
            <p:ph type="sldNum" sz="quarter" idx="5"/>
          </p:nvPr>
        </p:nvSpPr>
        <p:spPr/>
        <p:txBody>
          <a:bodyPr/>
          <a:lstStyle/>
          <a:p>
            <a:fld id="{0BEFEA89-A7E1-49A0-A3ED-DCED0C97B048}" type="slidenum">
              <a:rPr lang="en-US" smtClean="0"/>
              <a:t>13</a:t>
            </a:fld>
            <a:endParaRPr lang="en-US"/>
          </a:p>
        </p:txBody>
      </p:sp>
    </p:spTree>
    <p:extLst>
      <p:ext uri="{BB962C8B-B14F-4D97-AF65-F5344CB8AC3E}">
        <p14:creationId xmlns:p14="http://schemas.microsoft.com/office/powerpoint/2010/main" val="940231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also compare the hazard functions for two or more groups. In this graph, we are comparing the hazard functions for ﻿for children whose transplanted kidney was provided by a living donor, commonly a family member, and ﻿those for whom the source was recently deceased – called cadaveric. The mortality rate is considerably lower among the recipients of kidneys from living donors at all time points, but the curves are similar in shape.</a:t>
            </a:r>
          </a:p>
        </p:txBody>
      </p:sp>
      <p:sp>
        <p:nvSpPr>
          <p:cNvPr id="4" name="Slide Number Placeholder 3"/>
          <p:cNvSpPr>
            <a:spLocks noGrp="1"/>
          </p:cNvSpPr>
          <p:nvPr>
            <p:ph type="sldNum" sz="quarter" idx="5"/>
          </p:nvPr>
        </p:nvSpPr>
        <p:spPr/>
        <p:txBody>
          <a:bodyPr/>
          <a:lstStyle/>
          <a:p>
            <a:fld id="{0BEFEA89-A7E1-49A0-A3ED-DCED0C97B048}" type="slidenum">
              <a:rPr lang="en-US" smtClean="0"/>
              <a:t>14</a:t>
            </a:fld>
            <a:endParaRPr lang="en-US"/>
          </a:p>
        </p:txBody>
      </p:sp>
    </p:spTree>
    <p:extLst>
      <p:ext uri="{BB962C8B-B14F-4D97-AF65-F5344CB8AC3E}">
        <p14:creationId xmlns:p14="http://schemas.microsoft.com/office/powerpoint/2010/main" val="4137551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the values of a portion of the LOWESS-smoothed death rates we saw in the previous graph. In the far right column, it also contains the death rate ratio. </a:t>
            </a:r>
          </a:p>
          <a:p>
            <a:endParaRPr lang="en-US" dirty="0"/>
          </a:p>
          <a:p>
            <a:r>
              <a:rPr lang="en-US" dirty="0"/>
              <a:t>﻿The results in this table show that while the mortality hazards decline over time in both groups of pediatric kidney transplant recipients, the hazard ratio is roughly constant. In other words, the hazard in the comparison group is a constant proportion of the hazard in the reference group. </a:t>
            </a:r>
          </a:p>
          <a:p>
            <a:endParaRPr lang="en-US" dirty="0"/>
          </a:p>
          <a:p>
            <a:r>
              <a:rPr lang="en-US" dirty="0"/>
              <a:t>This is a key assumption of proportional hazards regression. Under the proportional hazards assumption, the hazard ratio does not vary with time. Provided the hazards are proportional in this sense, the effect of donor source on post-transplant mortality risk can be summarized by a single number. </a:t>
            </a:r>
          </a:p>
        </p:txBody>
      </p:sp>
      <p:sp>
        <p:nvSpPr>
          <p:cNvPr id="4" name="Slide Number Placeholder 3"/>
          <p:cNvSpPr>
            <a:spLocks noGrp="1"/>
          </p:cNvSpPr>
          <p:nvPr>
            <p:ph type="sldNum" sz="quarter" idx="5"/>
          </p:nvPr>
        </p:nvSpPr>
        <p:spPr/>
        <p:txBody>
          <a:bodyPr/>
          <a:lstStyle/>
          <a:p>
            <a:fld id="{0BEFEA89-A7E1-49A0-A3ED-DCED0C97B048}" type="slidenum">
              <a:rPr lang="en-US" smtClean="0"/>
              <a:t>15</a:t>
            </a:fld>
            <a:endParaRPr lang="en-US"/>
          </a:p>
        </p:txBody>
      </p:sp>
    </p:spTree>
    <p:extLst>
      <p:ext uri="{BB962C8B-B14F-4D97-AF65-F5344CB8AC3E}">
        <p14:creationId xmlns:p14="http://schemas.microsoft.com/office/powerpoint/2010/main" val="2828480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Cox proportional hazards regression model is a flexible tool for assessing the relationship of multiple predictors to a right-censored, time-to-event outcome, and has quite a bit in common with linear and logistic regression models. </a:t>
            </a:r>
          </a:p>
          <a:p>
            <a:endParaRPr lang="en-US" dirty="0"/>
          </a:p>
          <a:p>
            <a:r>
              <a:rPr lang="en-US" dirty="0"/>
              <a:t>I know how scary equations can be for some people. If you’re one of those people, just close your eyes for one slide. </a:t>
            </a:r>
          </a:p>
          <a:p>
            <a:endParaRPr lang="en-US" dirty="0"/>
          </a:p>
          <a:p>
            <a:r>
              <a:rPr lang="en-US" dirty="0"/>
              <a:t>In proportional hazards regression models, the linear predictor is linked through the log-transformation to the hazard ratio. If the hazard ratio obeys the proportional hazards assumption, and thus does not depend on time, we can write it as the first equation you see on this slide. In that equation, the h(t| x ) is the hazard at time t for an observation with covariate value x , and h0(t) is the baseline hazard function. That is the hazard at time t for observations with all predictors equal to zero. </a:t>
            </a:r>
          </a:p>
          <a:p>
            <a:endParaRPr lang="en-US" dirty="0"/>
          </a:p>
          <a:p>
            <a:r>
              <a:rPr lang="en-US" dirty="0"/>
              <a:t>The first equation can also be rewritten as the second equation you see here. Note that exponentiating the linear predictor ensures that HR( x ) cannot be negative, as required. Furthermore, taking the log of both sides of of the equation, shows that the log baseline hazard plays the role of the intercept in other regression models, though in this case it can change over time.</a:t>
            </a:r>
            <a:endParaRPr lang="el-GR" dirty="0"/>
          </a:p>
        </p:txBody>
      </p:sp>
      <p:sp>
        <p:nvSpPr>
          <p:cNvPr id="4" name="Slide Number Placeholder 3"/>
          <p:cNvSpPr>
            <a:spLocks noGrp="1"/>
          </p:cNvSpPr>
          <p:nvPr>
            <p:ph type="sldNum" sz="quarter" idx="5"/>
          </p:nvPr>
        </p:nvSpPr>
        <p:spPr/>
        <p:txBody>
          <a:bodyPr/>
          <a:lstStyle/>
          <a:p>
            <a:fld id="{0BEFEA89-A7E1-49A0-A3ED-DCED0C97B048}" type="slidenum">
              <a:rPr lang="en-US" smtClean="0"/>
              <a:t>16</a:t>
            </a:fld>
            <a:endParaRPr lang="en-US"/>
          </a:p>
        </p:txBody>
      </p:sp>
    </p:spTree>
    <p:extLst>
      <p:ext uri="{BB962C8B-B14F-4D97-AF65-F5344CB8AC3E}">
        <p14:creationId xmlns:p14="http://schemas.microsoft.com/office/powerpoint/2010/main" val="536433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find the equations from the last slide helpful, that’s great! If not, the good news is that statistical programs, in this case Stata, can do all the math for you. </a:t>
            </a:r>
          </a:p>
          <a:p>
            <a:endParaRPr lang="en-US" dirty="0"/>
          </a:p>
          <a:p>
            <a:r>
              <a:rPr lang="en-US"/>
              <a:t>On the slide</a:t>
            </a:r>
            <a:r>
              <a:rPr lang="en-US" dirty="0"/>
              <a:t>, you can see the result of modeling the kidney transplant data we’ve been looking at. The graph and table with the death rate ratio we previously saw showed that the two mortality hazards for pediatric recipients of kidney transplants from living and recently deceased donors were very nearly proportional over time. So, the Cox model appears appropriate for these data, because the proportional hazards assumption appears to be met for this important predictor. </a:t>
            </a:r>
          </a:p>
          <a:p>
            <a:endParaRPr lang="en-US" dirty="0"/>
          </a:p>
          <a:p>
            <a:r>
              <a:rPr lang="en-US" dirty="0"/>
              <a:t>The Stata output here shows the unadjusted Cox model hazard ratio estimate for </a:t>
            </a:r>
            <a:r>
              <a:rPr lang="en-US" dirty="0" err="1"/>
              <a:t>txtype</a:t>
            </a:r>
            <a:r>
              <a:rPr lang="en-US" dirty="0"/>
              <a:t>, a binary indicator identifying the group receiving transplants from recently deceased donors. The estimated hazard ratio of 1.9 (95% CI 1.6–2.3 P  &lt; 0. 0005) is consistent with the the death rate ratios we previously saw and suggests that receiving a transplant from a recently deceased donor roughly doubles the mortality risk at every point over the 12 years of follow-up.</a:t>
            </a:r>
          </a:p>
        </p:txBody>
      </p:sp>
      <p:sp>
        <p:nvSpPr>
          <p:cNvPr id="4" name="Slide Number Placeholder 3"/>
          <p:cNvSpPr>
            <a:spLocks noGrp="1"/>
          </p:cNvSpPr>
          <p:nvPr>
            <p:ph type="sldNum" sz="quarter" idx="5"/>
          </p:nvPr>
        </p:nvSpPr>
        <p:spPr/>
        <p:txBody>
          <a:bodyPr/>
          <a:lstStyle/>
          <a:p>
            <a:fld id="{0BEFEA89-A7E1-49A0-A3ED-DCED0C97B048}" type="slidenum">
              <a:rPr lang="en-US" smtClean="0"/>
              <a:t>17</a:t>
            </a:fld>
            <a:endParaRPr lang="en-US"/>
          </a:p>
        </p:txBody>
      </p:sp>
    </p:spTree>
    <p:extLst>
      <p:ext uri="{BB962C8B-B14F-4D97-AF65-F5344CB8AC3E}">
        <p14:creationId xmlns:p14="http://schemas.microsoft.com/office/powerpoint/2010/main" val="1857730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Again, the 1.9 in the previous output is summarizing the ratio of values that make up these two lines. </a:t>
            </a:r>
          </a:p>
        </p:txBody>
      </p:sp>
      <p:sp>
        <p:nvSpPr>
          <p:cNvPr id="4" name="Slide Number Placeholder 3"/>
          <p:cNvSpPr>
            <a:spLocks noGrp="1"/>
          </p:cNvSpPr>
          <p:nvPr>
            <p:ph type="sldNum" sz="quarter" idx="5"/>
          </p:nvPr>
        </p:nvSpPr>
        <p:spPr/>
        <p:txBody>
          <a:bodyPr/>
          <a:lstStyle/>
          <a:p>
            <a:fld id="{0BEFEA89-A7E1-49A0-A3ED-DCED0C97B048}" type="slidenum">
              <a:rPr lang="en-US" smtClean="0"/>
              <a:t>18</a:t>
            </a:fld>
            <a:endParaRPr lang="en-US"/>
          </a:p>
        </p:txBody>
      </p:sp>
    </p:spTree>
    <p:extLst>
      <p:ext uri="{BB962C8B-B14F-4D97-AF65-F5344CB8AC3E}">
        <p14:creationId xmlns:p14="http://schemas.microsoft.com/office/powerpoint/2010/main" val="3424134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another example the help us learn to interpret results from a Cox model.</a:t>
            </a:r>
          </a:p>
          <a:p>
            <a:endParaRPr lang="en-US" dirty="0"/>
          </a:p>
          <a:p>
            <a:r>
              <a:rPr lang="en-US" dirty="0"/>
              <a:t>The investigators also collected data on serum bilirubin levels because they wanted to control for this confounding variable in their regression analysis.</a:t>
            </a:r>
          </a:p>
        </p:txBody>
      </p:sp>
      <p:sp>
        <p:nvSpPr>
          <p:cNvPr id="4" name="Slide Number Placeholder 3"/>
          <p:cNvSpPr>
            <a:spLocks noGrp="1"/>
          </p:cNvSpPr>
          <p:nvPr>
            <p:ph type="sldNum" sz="quarter" idx="5"/>
          </p:nvPr>
        </p:nvSpPr>
        <p:spPr/>
        <p:txBody>
          <a:bodyPr/>
          <a:lstStyle/>
          <a:p>
            <a:fld id="{0BEFEA89-A7E1-49A0-A3ED-DCED0C97B048}" type="slidenum">
              <a:rPr lang="en-US" smtClean="0"/>
              <a:t>19</a:t>
            </a:fld>
            <a:endParaRPr lang="en-US"/>
          </a:p>
        </p:txBody>
      </p:sp>
    </p:spTree>
    <p:extLst>
      <p:ext uri="{BB962C8B-B14F-4D97-AF65-F5344CB8AC3E}">
        <p14:creationId xmlns:p14="http://schemas.microsoft.com/office/powerpoint/2010/main" val="266479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exploring survival analysis by way of example. This on comes from the Regression Methods in Biostatistics textbook you see cited on the bottom of the slide. The. data comes from a study of 6-mercaptopurine (6-MP) as maintenance therapy for children in remission from acute lymphoblastic leukemia (ALL).</a:t>
            </a:r>
          </a:p>
          <a:p>
            <a:endParaRPr lang="en-US" dirty="0"/>
          </a:p>
          <a:p>
            <a:r>
              <a:rPr lang="en-US" dirty="0"/>
              <a:t>In this study, forty-two patients achieved remission from induction therapy and were then randomized in equal numbers to 6-MP or placebo. The survival time studied was </a:t>
            </a:r>
            <a:r>
              <a:rPr lang="en-US" u="sng" dirty="0"/>
              <a:t>from randomization until relapse</a:t>
            </a:r>
            <a:r>
              <a:rPr lang="en-US" dirty="0"/>
              <a:t>. </a:t>
            </a:r>
            <a:r>
              <a:rPr lang="en-US" u="sng" dirty="0"/>
              <a:t>At the time of the analysis</a:t>
            </a:r>
            <a:r>
              <a:rPr lang="en-US" dirty="0"/>
              <a:t>, all 21 patients in the placebo group had relapsed, whereas only 9 of 21 patients in the 6-MP group had relapsed. So, it sounds like 6-MP may be effective at preventing, or at least postponing ALL relapse. </a:t>
            </a:r>
          </a:p>
          <a:p>
            <a:endParaRPr lang="en-US" dirty="0"/>
          </a:p>
          <a:p>
            <a:r>
              <a:rPr lang="en-US" dirty="0"/>
              <a:t>I’ve underlined “from randomization until relapse” here because it highlights two key characteristics of survival analysis. While not completely obvious from the sentence on the slide, not all children enrolled in this study were enrolled at the same time. We can’t assign 42 children to achieve remission on the same day so that we can conveniently randomize them to a treatment and observe what happens to them for some predefined amount of time. If we could, then we would have a closed, or at least fixed, cohort and we would have the ability to calculate the cumulative incidence as we’ve done in the past.</a:t>
            </a:r>
          </a:p>
          <a:p>
            <a:endParaRPr lang="en-US" dirty="0"/>
          </a:p>
          <a:p>
            <a:r>
              <a:rPr lang="en-US" dirty="0"/>
              <a:t>The second component of survival analysis that this sentence highlights is that the event of interest does not have to be death (or survival). We can use survival analysis to analyze the time to any outcome. In this example, we’re interested in the time to cancer relapse. For this reason, survival analysis is sometimes called by a more generic name – time-to-event analysis. I actually prefer that name.</a:t>
            </a:r>
          </a:p>
          <a:p>
            <a:endParaRPr lang="en-US" dirty="0"/>
          </a:p>
          <a:p>
            <a:r>
              <a:rPr lang="en-US" dirty="0"/>
              <a:t>I’ve also underlined “at the time of analysis” here because it highlights another key components of survival analysis. That is, our data doesn’t contain information about whether or not each child </a:t>
            </a:r>
            <a:r>
              <a:rPr lang="en-US" u="sng" dirty="0"/>
              <a:t>ever</a:t>
            </a:r>
            <a:r>
              <a:rPr lang="en-US" u="none" dirty="0"/>
              <a:t> relapsed. We only have information about each child up to a certain point in time. </a:t>
            </a:r>
            <a:r>
              <a:rPr lang="en-US" dirty="0"/>
              <a:t>For example, one child was only under observation for six weeks at the time of the analysis, so we only know that the relapse time was longer than that. Such a survival time is said to be right-censored, “right” because on a graph the relapse time would lie somewhere to the right of the censoring time of six weeks.</a:t>
            </a:r>
          </a:p>
        </p:txBody>
      </p:sp>
      <p:sp>
        <p:nvSpPr>
          <p:cNvPr id="4" name="Slide Number Placeholder 3"/>
          <p:cNvSpPr>
            <a:spLocks noGrp="1"/>
          </p:cNvSpPr>
          <p:nvPr>
            <p:ph type="sldNum" sz="quarter" idx="5"/>
          </p:nvPr>
        </p:nvSpPr>
        <p:spPr/>
        <p:txBody>
          <a:bodyPr/>
          <a:lstStyle/>
          <a:p>
            <a:fld id="{0BEFEA89-A7E1-49A0-A3ED-DCED0C97B048}" type="slidenum">
              <a:rPr lang="en-US" smtClean="0"/>
              <a:t>2</a:t>
            </a:fld>
            <a:endParaRPr lang="en-US"/>
          </a:p>
        </p:txBody>
      </p:sp>
    </p:spTree>
    <p:extLst>
      <p:ext uri="{BB962C8B-B14F-4D97-AF65-F5344CB8AC3E}">
        <p14:creationId xmlns:p14="http://schemas.microsoft.com/office/powerpoint/2010/main" val="30413274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the Stata output related to this analysis.﻿</a:t>
            </a:r>
          </a:p>
          <a:p>
            <a:endParaRPr lang="en-US" dirty="0"/>
          </a:p>
          <a:p>
            <a:r>
              <a:rPr lang="en-US" dirty="0"/>
              <a:t>The hazard ratio for treatment, 0.82, means that the estimated short-term mortality risk (or hazard) among patients assigned to DPCA was 82% of the risk in the placebo group. This ratio is assumed to be constant over the 10 years of follow-up. Likewise, the hazard ratio for bilirubin levels means that for each mg/dL increase in bilirubin, short-term hazard is increased by a factor of 1.16. </a:t>
            </a:r>
          </a:p>
          <a:p>
            <a:endParaRPr lang="en-US" dirty="0"/>
          </a:p>
          <a:p>
            <a:r>
              <a:rPr lang="en-US" dirty="0"/>
              <a:t>More generally, in a model with multiple predictors each coefficient can be interpreted as the increase in the hazard ratio for a one-unit increase in the predictor, holding the values of the other predictors constant. </a:t>
            </a:r>
          </a:p>
          <a:p>
            <a:endParaRPr lang="en-US" dirty="0"/>
          </a:p>
          <a:p>
            <a:r>
              <a:rPr lang="en-US" dirty="0"/>
              <a:t>Furthermore, for predictors with ﻿hazard ratios less than 1</a:t>
            </a:r>
            <a:r>
              <a:rPr lang="el-GR" dirty="0"/>
              <a:t>, </a:t>
            </a:r>
            <a:r>
              <a:rPr lang="en-US" dirty="0"/>
              <a:t>increasing values of the predictors are associated with lower risk and longer survival times. Conversely, when hazard ratios are greater than 1 (</a:t>
            </a:r>
            <a:r>
              <a:rPr lang="el-GR" dirty="0"/>
              <a:t>β &gt; 0), </a:t>
            </a:r>
            <a:r>
              <a:rPr lang="en-US" dirty="0"/>
              <a:t>increasing values of the predictor are associated with increased risk and shorter survival times. In using the term risk in this context, it is important to keep in mind the definition of the hazard as a short-term rate and distinguish risk in this sense from cumulative risk over a defined follow-up </a:t>
            </a:r>
            <a:r>
              <a:rPr lang="en-US"/>
              <a:t>period.</a:t>
            </a:r>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20</a:t>
            </a:fld>
            <a:endParaRPr lang="en-US"/>
          </a:p>
        </p:txBody>
      </p:sp>
    </p:spTree>
    <p:extLst>
      <p:ext uri="{BB962C8B-B14F-4D97-AF65-F5344CB8AC3E}">
        <p14:creationId xmlns:p14="http://schemas.microsoft.com/office/powerpoint/2010/main" val="1530310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Already, we’ve seen some features of survival analysis that may be worth summarizing.</a:t>
            </a:r>
          </a:p>
        </p:txBody>
      </p:sp>
      <p:sp>
        <p:nvSpPr>
          <p:cNvPr id="4" name="Slide Number Placeholder 3"/>
          <p:cNvSpPr>
            <a:spLocks noGrp="1"/>
          </p:cNvSpPr>
          <p:nvPr>
            <p:ph type="sldNum" sz="quarter" idx="5"/>
          </p:nvPr>
        </p:nvSpPr>
        <p:spPr/>
        <p:txBody>
          <a:bodyPr/>
          <a:lstStyle/>
          <a:p>
            <a:fld id="{0BEFEA89-A7E1-49A0-A3ED-DCED0C97B048}" type="slidenum">
              <a:rPr lang="en-US" smtClean="0"/>
              <a:t>3</a:t>
            </a:fld>
            <a:endParaRPr lang="en-US"/>
          </a:p>
        </p:txBody>
      </p:sp>
    </p:spTree>
    <p:extLst>
      <p:ext uri="{BB962C8B-B14F-4D97-AF65-F5344CB8AC3E}">
        <p14:creationId xmlns:p14="http://schemas.microsoft.com/office/powerpoint/2010/main" val="3469299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little glimpse at what the ALL data looks like in Stata. </a:t>
            </a:r>
          </a:p>
          <a:p>
            <a:endParaRPr lang="en-US" dirty="0"/>
          </a:p>
          <a:p>
            <a:r>
              <a:rPr lang="en-US" dirty="0"/>
              <a:t>Time is in weeks.</a:t>
            </a:r>
          </a:p>
        </p:txBody>
      </p:sp>
      <p:sp>
        <p:nvSpPr>
          <p:cNvPr id="4" name="Slide Number Placeholder 3"/>
          <p:cNvSpPr>
            <a:spLocks noGrp="1"/>
          </p:cNvSpPr>
          <p:nvPr>
            <p:ph type="sldNum" sz="quarter" idx="5"/>
          </p:nvPr>
        </p:nvSpPr>
        <p:spPr/>
        <p:txBody>
          <a:bodyPr/>
          <a:lstStyle/>
          <a:p>
            <a:fld id="{0BEFEA89-A7E1-49A0-A3ED-DCED0C97B048}" type="slidenum">
              <a:rPr lang="en-US" smtClean="0"/>
              <a:t>4</a:t>
            </a:fld>
            <a:endParaRPr lang="en-US"/>
          </a:p>
        </p:txBody>
      </p:sp>
    </p:spTree>
    <p:extLst>
      <p:ext uri="{BB962C8B-B14F-4D97-AF65-F5344CB8AC3E}">
        <p14:creationId xmlns:p14="http://schemas.microsoft.com/office/powerpoint/2010/main" val="123712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we’re gathering data on these kids to when their ALL relapses. We want to know if this new treatment, 6-MP, postpones their relapses. On way we could try to answer that questions is simply calculate the mean time to relapse for each child who got 6-MP, the mean time to relapse for each child who did not get 6-MP, and then compare those mean times. In fact, that is the analysis you see on this slide. But, what is the problem with this strategy?</a:t>
            </a:r>
          </a:p>
          <a:p>
            <a:endParaRPr lang="en-US" dirty="0"/>
          </a:p>
          <a:p>
            <a:r>
              <a:rPr lang="en-US" dirty="0"/>
              <a:t>Using this strategy would ignore the right-censoring. It would effectively treat a child who was </a:t>
            </a:r>
            <a:r>
              <a:rPr lang="en-US" u="sng" dirty="0"/>
              <a:t>censored</a:t>
            </a:r>
            <a:r>
              <a:rPr lang="en-US" dirty="0"/>
              <a:t> at 6 weeks as though they </a:t>
            </a:r>
            <a:r>
              <a:rPr lang="en-US" u="sng" dirty="0"/>
              <a:t>relapsed</a:t>
            </a:r>
            <a:r>
              <a:rPr lang="en-US" u="none" dirty="0"/>
              <a:t> at 6 weeks. In reality, the child might not have relapsed for a much longer period of time. Not accounting for censoring may lead us to throw away valuable evidence for the effectiveness of the 6-MP treatment. </a:t>
            </a:r>
            <a:r>
              <a:rPr lang="en-US" dirty="0"/>
              <a:t>Survival analysis makes it possible to analyze right-censored data like these without bias or losing information contained in the length of the follow-up times. </a:t>
            </a:r>
          </a:p>
        </p:txBody>
      </p:sp>
      <p:sp>
        <p:nvSpPr>
          <p:cNvPr id="4" name="Slide Number Placeholder 3"/>
          <p:cNvSpPr>
            <a:spLocks noGrp="1"/>
          </p:cNvSpPr>
          <p:nvPr>
            <p:ph type="sldNum" sz="quarter" idx="5"/>
          </p:nvPr>
        </p:nvSpPr>
        <p:spPr/>
        <p:txBody>
          <a:bodyPr/>
          <a:lstStyle/>
          <a:p>
            <a:fld id="{0BEFEA89-A7E1-49A0-A3ED-DCED0C97B048}" type="slidenum">
              <a:rPr lang="en-US" smtClean="0"/>
              <a:t>5</a:t>
            </a:fld>
            <a:endParaRPr lang="en-US"/>
          </a:p>
        </p:txBody>
      </p:sp>
    </p:spTree>
    <p:extLst>
      <p:ext uri="{BB962C8B-B14F-4D97-AF65-F5344CB8AC3E}">
        <p14:creationId xmlns:p14="http://schemas.microsoft.com/office/powerpoint/2010/main" val="1391545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life table for the first 10 weeks of the placebo group only. </a:t>
            </a:r>
          </a:p>
          <a:p>
            <a:endParaRPr lang="en-US" dirty="0"/>
          </a:p>
          <a:p>
            <a:r>
              <a:rPr lang="en-US" dirty="0"/>
              <a:t>Because there is no right-censoring in the placebo group, we could simply estimate the survival function by the sample proportion in remission for each week. For example, we could add the number of relapses 2+2+1+2+2+4 = 13 and subtract that from 21, the number of people initially at risk, to get 8. The number of people who did not experience relapse within 10 weeks of remission. We could then divide that number, 8, by the number of people initially at risk, 21, to get the probability of </a:t>
            </a:r>
            <a:r>
              <a:rPr lang="en-US" u="sng" dirty="0"/>
              <a:t>not</a:t>
            </a:r>
            <a:r>
              <a:rPr lang="en-US" dirty="0"/>
              <a:t> experiencing relapse within 10 weeks of remission. 8 divided by 21 is 0.38. That’s the same final result we get using the complicated life-table approach. Again, there is no difference in our results in this case because there is no censoring in this data.</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6</a:t>
            </a:fld>
            <a:endParaRPr lang="en-US"/>
          </a:p>
        </p:txBody>
      </p:sp>
    </p:spTree>
    <p:extLst>
      <p:ext uri="{BB962C8B-B14F-4D97-AF65-F5344CB8AC3E}">
        <p14:creationId xmlns:p14="http://schemas.microsoft.com/office/powerpoint/2010/main" val="19031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take a look at the data for the children in the 6-MP group. This time there is censoring and simply dividing the number in remission at week 10, 16, by the number of people at risk at the start of follow-up, 21, would result in a survival probability of 0.76 -- an underestimate of the unbiased survival probability you see here – 0.81.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In essence, we have estimated the survival functions in the placebo and 6-MP groups using the well-known Kaplan–Meier estimator to deal with right censoring. </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7</a:t>
            </a:fld>
            <a:endParaRPr lang="en-US"/>
          </a:p>
        </p:txBody>
      </p:sp>
    </p:spTree>
    <p:extLst>
      <p:ext uri="{BB962C8B-B14F-4D97-AF65-F5344CB8AC3E}">
        <p14:creationId xmlns:p14="http://schemas.microsoft.com/office/powerpoint/2010/main" val="3094430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then plot the Kaplan–Meier estimates of the survival function for the 6-MP and placebo groups like you see here. Note that the curves drop at observed relapse times and are flat in the intervening periods.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estimated survival function for the 6-MP group is above the placebo curve over the entire follow-up period, giving evidence for higher probability of remaining in remission, or equivalently longer times in remission and lower risk of relapse in patients treated with 6-MP.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Simply viewing and comparing these curves can be very informative. However, there are also some useful statistics we can use to summarize these curves.</a:t>
            </a:r>
          </a:p>
        </p:txBody>
      </p:sp>
      <p:sp>
        <p:nvSpPr>
          <p:cNvPr id="4" name="Slide Number Placeholder 3"/>
          <p:cNvSpPr>
            <a:spLocks noGrp="1"/>
          </p:cNvSpPr>
          <p:nvPr>
            <p:ph type="sldNum" sz="quarter" idx="5"/>
          </p:nvPr>
        </p:nvSpPr>
        <p:spPr/>
        <p:txBody>
          <a:bodyPr/>
          <a:lstStyle/>
          <a:p>
            <a:fld id="{0BEFEA89-A7E1-49A0-A3ED-DCED0C97B048}" type="slidenum">
              <a:rPr lang="en-US" smtClean="0"/>
              <a:t>8</a:t>
            </a:fld>
            <a:endParaRPr lang="en-US"/>
          </a:p>
        </p:txBody>
      </p:sp>
    </p:spTree>
    <p:extLst>
      <p:ext uri="{BB962C8B-B14F-4D97-AF65-F5344CB8AC3E}">
        <p14:creationId xmlns:p14="http://schemas.microsoft.com/office/powerpoint/2010/main" val="2158723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we can use the Kaplan–Meier results to estimate the median survival time in each group. The median survival time is defined as the time at which half the relevant population has experienced the event of interest. It is estimated by the earliest time at which the Kaplan–Meier curve dips below 0.50.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graph on this slide, we can see that the estimated median time to relapse is 23 weeks for 6-MP group, as compared to 8 weeks for placebo — more evidence for the effectiveness of 6-MP as maintenance therapy for ALL.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addition to estimating and comparing the median survival times between groups, we can also use the log-rank test to formally test for a difference between the curves.</a:t>
            </a:r>
          </a:p>
        </p:txBody>
      </p:sp>
      <p:sp>
        <p:nvSpPr>
          <p:cNvPr id="4" name="Slide Number Placeholder 3"/>
          <p:cNvSpPr>
            <a:spLocks noGrp="1"/>
          </p:cNvSpPr>
          <p:nvPr>
            <p:ph type="sldNum" sz="quarter" idx="5"/>
          </p:nvPr>
        </p:nvSpPr>
        <p:spPr/>
        <p:txBody>
          <a:bodyPr/>
          <a:lstStyle/>
          <a:p>
            <a:fld id="{0BEFEA89-A7E1-49A0-A3ED-DCED0C97B048}" type="slidenum">
              <a:rPr lang="en-US" smtClean="0"/>
              <a:t>9</a:t>
            </a:fld>
            <a:endParaRPr lang="en-US"/>
          </a:p>
        </p:txBody>
      </p:sp>
    </p:spTree>
    <p:extLst>
      <p:ext uri="{BB962C8B-B14F-4D97-AF65-F5344CB8AC3E}">
        <p14:creationId xmlns:p14="http://schemas.microsoft.com/office/powerpoint/2010/main" val="43206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1E0087-D222-4197-9743-F5A8ACDEAF8C}" type="datetimeFigureOut">
              <a:rPr lang="en-US" smtClean="0"/>
              <a:t>11/16/21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3830220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11/16/21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04719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11/16/21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00250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11/16/21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925733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1E0087-D222-4197-9743-F5A8ACDEAF8C}" type="datetimeFigureOut">
              <a:rPr lang="en-US" smtClean="0"/>
              <a:t>11/16/21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157640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1E0087-D222-4197-9743-F5A8ACDEAF8C}" type="datetimeFigureOut">
              <a:rPr lang="en-US" smtClean="0"/>
              <a:t>11/16/21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836007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1E0087-D222-4197-9743-F5A8ACDEAF8C}" type="datetimeFigureOut">
              <a:rPr lang="en-US" smtClean="0"/>
              <a:t>11/16/21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400462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1E0087-D222-4197-9743-F5A8ACDEAF8C}" type="datetimeFigureOut">
              <a:rPr lang="en-US" smtClean="0"/>
              <a:t>11/16/21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645150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1E0087-D222-4197-9743-F5A8ACDEAF8C}" type="datetimeFigureOut">
              <a:rPr lang="en-US" smtClean="0"/>
              <a:t>11/16/21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613103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E0087-D222-4197-9743-F5A8ACDEAF8C}" type="datetimeFigureOut">
              <a:rPr lang="en-US" smtClean="0"/>
              <a:t>11/16/21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275632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E0087-D222-4197-9743-F5A8ACDEAF8C}" type="datetimeFigureOut">
              <a:rPr lang="en-US" smtClean="0"/>
              <a:t>11/16/21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928952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1E0087-D222-4197-9743-F5A8ACDEAF8C}" type="datetimeFigureOut">
              <a:rPr lang="en-US" smtClean="0"/>
              <a:t>11/16/21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D5D50-C2C3-46AC-8268-3FAF0AF70E4A}" type="slidenum">
              <a:rPr lang="en-US" smtClean="0"/>
              <a:t>‹#›</a:t>
            </a:fld>
            <a:endParaRPr lang="en-US"/>
          </a:p>
        </p:txBody>
      </p:sp>
    </p:spTree>
    <p:extLst>
      <p:ext uri="{BB962C8B-B14F-4D97-AF65-F5344CB8AC3E}">
        <p14:creationId xmlns:p14="http://schemas.microsoft.com/office/powerpoint/2010/main" val="2239225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599C-8D12-114E-81FC-03C1FB27A2F4}"/>
              </a:ext>
            </a:extLst>
          </p:cNvPr>
          <p:cNvSpPr>
            <a:spLocks noGrp="1"/>
          </p:cNvSpPr>
          <p:nvPr>
            <p:ph type="ctrTitle"/>
          </p:nvPr>
        </p:nvSpPr>
        <p:spPr/>
        <p:txBody>
          <a:bodyPr/>
          <a:lstStyle/>
          <a:p>
            <a:r>
              <a:rPr lang="en-US" dirty="0"/>
              <a:t>Survival Analysis</a:t>
            </a:r>
            <a:br>
              <a:rPr lang="en-US" dirty="0"/>
            </a:br>
            <a:r>
              <a:rPr lang="en-US" sz="3200" dirty="0"/>
              <a:t>(Time-to-Event Analysis)</a:t>
            </a:r>
            <a:endParaRPr lang="en-US" dirty="0"/>
          </a:p>
        </p:txBody>
      </p:sp>
    </p:spTree>
    <p:extLst>
      <p:ext uri="{BB962C8B-B14F-4D97-AF65-F5344CB8AC3E}">
        <p14:creationId xmlns:p14="http://schemas.microsoft.com/office/powerpoint/2010/main" val="105296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13DC96-1C74-5F42-819D-93E4D8024E1F}"/>
              </a:ext>
            </a:extLst>
          </p:cNvPr>
          <p:cNvSpPr txBox="1"/>
          <p:nvPr/>
        </p:nvSpPr>
        <p:spPr>
          <a:xfrm>
            <a:off x="0" y="6396335"/>
            <a:ext cx="12192000" cy="461665"/>
          </a:xfrm>
          <a:prstGeom prst="rect">
            <a:avLst/>
          </a:prstGeom>
          <a:noFill/>
        </p:spPr>
        <p:txBody>
          <a:bodyPr wrap="square" rtlCol="0">
            <a:spAutoFit/>
          </a:bodyPr>
          <a:lstStyle/>
          <a:p>
            <a:r>
              <a:rPr lang="en-US" sz="1200" dirty="0"/>
              <a:t>Source: </a:t>
            </a:r>
            <a:r>
              <a:rPr lang="en-US" sz="1200" dirty="0" err="1"/>
              <a:t>Vittinghoff</a:t>
            </a:r>
            <a:r>
              <a:rPr lang="en-US" sz="1200" dirty="0"/>
              <a:t>, Eric, Glidden, David V., </a:t>
            </a:r>
            <a:r>
              <a:rPr lang="en-US" sz="1200" dirty="0" err="1"/>
              <a:t>Shiboski</a:t>
            </a:r>
            <a:r>
              <a:rPr lang="en-US" sz="1200" dirty="0"/>
              <a:t>, Stephen C., McCulloch, Charles E.. Regression Methods in Biostatistics: Linear, Logistic, Survival, and Repeated Measures Models: 0 (Statistics for Biology and Health) (p. 54). Springer New York.</a:t>
            </a:r>
          </a:p>
        </p:txBody>
      </p:sp>
      <p:pic>
        <p:nvPicPr>
          <p:cNvPr id="5" name="Picture 4" descr="Table&#10;&#10;Description automatically generated">
            <a:extLst>
              <a:ext uri="{FF2B5EF4-FFF2-40B4-BE49-F238E27FC236}">
                <a16:creationId xmlns:a16="http://schemas.microsoft.com/office/drawing/2014/main" id="{69FD4136-0709-0944-9FF5-43EB9E10F4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50" y="1784350"/>
            <a:ext cx="4991100" cy="3289300"/>
          </a:xfrm>
          <a:prstGeom prst="rect">
            <a:avLst/>
          </a:prstGeom>
        </p:spPr>
      </p:pic>
    </p:spTree>
    <p:extLst>
      <p:ext uri="{BB962C8B-B14F-4D97-AF65-F5344CB8AC3E}">
        <p14:creationId xmlns:p14="http://schemas.microsoft.com/office/powerpoint/2010/main" val="2679833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C55C-8A68-C741-8F73-BF5F147F9790}"/>
              </a:ext>
            </a:extLst>
          </p:cNvPr>
          <p:cNvSpPr>
            <a:spLocks noGrp="1"/>
          </p:cNvSpPr>
          <p:nvPr>
            <p:ph type="title"/>
          </p:nvPr>
        </p:nvSpPr>
        <p:spPr/>
        <p:txBody>
          <a:bodyPr/>
          <a:lstStyle/>
          <a:p>
            <a:r>
              <a:rPr lang="en-US" dirty="0"/>
              <a:t>Proportional Hazards Regression</a:t>
            </a:r>
          </a:p>
        </p:txBody>
      </p:sp>
      <p:sp>
        <p:nvSpPr>
          <p:cNvPr id="3" name="Content Placeholder 2">
            <a:extLst>
              <a:ext uri="{FF2B5EF4-FFF2-40B4-BE49-F238E27FC236}">
                <a16:creationId xmlns:a16="http://schemas.microsoft.com/office/drawing/2014/main" id="{A6D1F1AF-3F01-EB49-AEDD-26168DCC24DF}"/>
              </a:ext>
            </a:extLst>
          </p:cNvPr>
          <p:cNvSpPr>
            <a:spLocks noGrp="1"/>
          </p:cNvSpPr>
          <p:nvPr>
            <p:ph idx="1"/>
          </p:nvPr>
        </p:nvSpPr>
        <p:spPr/>
        <p:txBody>
          <a:bodyPr/>
          <a:lstStyle/>
          <a:p>
            <a:r>
              <a:rPr lang="en-US" dirty="0"/>
              <a:t>Linear regression results in biased comparisons of time to events because of right-censoring. </a:t>
            </a:r>
          </a:p>
          <a:p>
            <a:r>
              <a:rPr lang="en-US" dirty="0"/>
              <a:t>Logistic regression isn’t ideal because of variable lengths of follow-up. </a:t>
            </a:r>
          </a:p>
        </p:txBody>
      </p:sp>
      <p:sp>
        <p:nvSpPr>
          <p:cNvPr id="4" name="TextBox 3">
            <a:extLst>
              <a:ext uri="{FF2B5EF4-FFF2-40B4-BE49-F238E27FC236}">
                <a16:creationId xmlns:a16="http://schemas.microsoft.com/office/drawing/2014/main" id="{A6A9C716-52B8-A04A-B301-2D6BC3BBC225}"/>
              </a:ext>
            </a:extLst>
          </p:cNvPr>
          <p:cNvSpPr txBox="1"/>
          <p:nvPr/>
        </p:nvSpPr>
        <p:spPr>
          <a:xfrm>
            <a:off x="0" y="6396335"/>
            <a:ext cx="12192000" cy="461665"/>
          </a:xfrm>
          <a:prstGeom prst="rect">
            <a:avLst/>
          </a:prstGeom>
          <a:noFill/>
        </p:spPr>
        <p:txBody>
          <a:bodyPr wrap="square" rtlCol="0">
            <a:spAutoFit/>
          </a:bodyPr>
          <a:lstStyle/>
          <a:p>
            <a:r>
              <a:rPr lang="en-US" sz="1200" dirty="0"/>
              <a:t>Source: </a:t>
            </a:r>
            <a:r>
              <a:rPr lang="en-US" sz="1200" dirty="0" err="1"/>
              <a:t>Vittinghoff</a:t>
            </a:r>
            <a:r>
              <a:rPr lang="en-US" sz="1200" dirty="0"/>
              <a:t>, Eric, Glidden, David V., </a:t>
            </a:r>
            <a:r>
              <a:rPr lang="en-US" sz="1200" dirty="0" err="1"/>
              <a:t>Shiboski</a:t>
            </a:r>
            <a:r>
              <a:rPr lang="en-US" sz="1200" dirty="0"/>
              <a:t>, Stephen C., McCulloch, Charles E.. Regression Methods in Biostatistics: Linear, Logistic, Survival, and Repeated Measures Models: 0 (Statistics for Biology and Health) (p. 54). Springer New York.</a:t>
            </a:r>
          </a:p>
        </p:txBody>
      </p:sp>
    </p:spTree>
    <p:extLst>
      <p:ext uri="{BB962C8B-B14F-4D97-AF65-F5344CB8AC3E}">
        <p14:creationId xmlns:p14="http://schemas.microsoft.com/office/powerpoint/2010/main" val="1460939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4">
            <a:extLst>
              <a:ext uri="{FF2B5EF4-FFF2-40B4-BE49-F238E27FC236}">
                <a16:creationId xmlns:a16="http://schemas.microsoft.com/office/drawing/2014/main" id="{50D0C9E9-AAC7-2640-93B7-D07BE00A14C8}"/>
              </a:ext>
            </a:extLst>
          </p:cNvPr>
          <p:cNvGraphicFramePr>
            <a:graphicFrameLocks noGrp="1"/>
          </p:cNvGraphicFramePr>
          <p:nvPr>
            <p:extLst>
              <p:ext uri="{D42A27DB-BD31-4B8C-83A1-F6EECF244321}">
                <p14:modId xmlns:p14="http://schemas.microsoft.com/office/powerpoint/2010/main" val="2389733275"/>
              </p:ext>
            </p:extLst>
          </p:nvPr>
        </p:nvGraphicFramePr>
        <p:xfrm>
          <a:off x="-1" y="0"/>
          <a:ext cx="12192001" cy="5760720"/>
        </p:xfrm>
        <a:graphic>
          <a:graphicData uri="http://schemas.openxmlformats.org/drawingml/2006/table">
            <a:tbl>
              <a:tblPr firstRow="1" bandRow="1">
                <a:tableStyleId>{69012ECD-51FC-41F1-AA8D-1B2483CD663E}</a:tableStyleId>
              </a:tblPr>
              <a:tblGrid>
                <a:gridCol w="1915299">
                  <a:extLst>
                    <a:ext uri="{9D8B030D-6E8A-4147-A177-3AD203B41FA5}">
                      <a16:colId xmlns:a16="http://schemas.microsoft.com/office/drawing/2014/main" val="2104509725"/>
                    </a:ext>
                  </a:extLst>
                </a:gridCol>
                <a:gridCol w="1853513">
                  <a:extLst>
                    <a:ext uri="{9D8B030D-6E8A-4147-A177-3AD203B41FA5}">
                      <a16:colId xmlns:a16="http://schemas.microsoft.com/office/drawing/2014/main" val="1265092221"/>
                    </a:ext>
                  </a:extLst>
                </a:gridCol>
                <a:gridCol w="2306595">
                  <a:extLst>
                    <a:ext uri="{9D8B030D-6E8A-4147-A177-3AD203B41FA5}">
                      <a16:colId xmlns:a16="http://schemas.microsoft.com/office/drawing/2014/main" val="1226646860"/>
                    </a:ext>
                  </a:extLst>
                </a:gridCol>
                <a:gridCol w="2286000">
                  <a:extLst>
                    <a:ext uri="{9D8B030D-6E8A-4147-A177-3AD203B41FA5}">
                      <a16:colId xmlns:a16="http://schemas.microsoft.com/office/drawing/2014/main" val="3065471225"/>
                    </a:ext>
                  </a:extLst>
                </a:gridCol>
                <a:gridCol w="3830594">
                  <a:extLst>
                    <a:ext uri="{9D8B030D-6E8A-4147-A177-3AD203B41FA5}">
                      <a16:colId xmlns:a16="http://schemas.microsoft.com/office/drawing/2014/main" val="2845725606"/>
                    </a:ext>
                  </a:extLst>
                </a:gridCol>
              </a:tblGrid>
              <a:tr h="1121448">
                <a:tc>
                  <a:txBody>
                    <a:bodyPr/>
                    <a:lstStyle/>
                    <a:p>
                      <a:pPr algn="ctr"/>
                      <a:r>
                        <a:rPr lang="en-US" sz="2400" dirty="0"/>
                        <a:t>Days Since transplant</a:t>
                      </a:r>
                    </a:p>
                  </a:txBody>
                  <a:tcPr anchor="ctr"/>
                </a:tc>
                <a:tc>
                  <a:txBody>
                    <a:bodyPr/>
                    <a:lstStyle/>
                    <a:p>
                      <a:pPr algn="ctr"/>
                      <a:r>
                        <a:rPr lang="en-US" sz="2400" dirty="0"/>
                        <a:t>N Followed</a:t>
                      </a:r>
                    </a:p>
                  </a:txBody>
                  <a:tcPr anchor="ctr"/>
                </a:tc>
                <a:tc>
                  <a:txBody>
                    <a:bodyPr/>
                    <a:lstStyle/>
                    <a:p>
                      <a:pPr algn="ctr"/>
                      <a:r>
                        <a:rPr lang="en-US" sz="2400" dirty="0"/>
                        <a:t>N Died </a:t>
                      </a:r>
                    </a:p>
                    <a:p>
                      <a:pPr algn="ctr"/>
                      <a:r>
                        <a:rPr lang="en-US" sz="2400" dirty="0"/>
                        <a:t>(Event)</a:t>
                      </a:r>
                    </a:p>
                  </a:txBody>
                  <a:tcPr anchor="ctr"/>
                </a:tc>
                <a:tc>
                  <a:txBody>
                    <a:bodyPr/>
                    <a:lstStyle/>
                    <a:p>
                      <a:pPr algn="ctr"/>
                      <a:r>
                        <a:rPr lang="en-US" sz="2400" dirty="0"/>
                        <a:t>N Censored</a:t>
                      </a:r>
                    </a:p>
                  </a:txBody>
                  <a:tcPr anchor="ctr"/>
                </a:tc>
                <a:tc>
                  <a:txBody>
                    <a:bodyPr/>
                    <a:lstStyle/>
                    <a:p>
                      <a:pPr algn="ctr"/>
                      <a:r>
                        <a:rPr lang="en-US" sz="2400" dirty="0"/>
                        <a:t>Cond. Prob. Of Death per 1,000 Subject-Days</a:t>
                      </a:r>
                    </a:p>
                    <a:p>
                      <a:pPr algn="ctr"/>
                      <a:r>
                        <a:rPr lang="en-US" sz="2400" dirty="0"/>
                        <a:t>(Death Rate)</a:t>
                      </a:r>
                    </a:p>
                  </a:txBody>
                  <a:tcPr anchor="ctr"/>
                </a:tc>
                <a:extLst>
                  <a:ext uri="{0D108BD9-81ED-4DB2-BD59-A6C34878D82A}">
                    <a16:rowId xmlns:a16="http://schemas.microsoft.com/office/drawing/2014/main" val="1397439196"/>
                  </a:ext>
                </a:extLst>
              </a:tr>
              <a:tr h="457200">
                <a:tc>
                  <a:txBody>
                    <a:bodyPr/>
                    <a:lstStyle/>
                    <a:p>
                      <a:pPr algn="ctr"/>
                      <a:r>
                        <a:rPr lang="en-US" sz="2400" dirty="0"/>
                        <a:t>1</a:t>
                      </a:r>
                    </a:p>
                  </a:txBody>
                  <a:tcPr anchor="ctr"/>
                </a:tc>
                <a:tc>
                  <a:txBody>
                    <a:bodyPr/>
                    <a:lstStyle/>
                    <a:p>
                      <a:pPr algn="ctr"/>
                      <a:r>
                        <a:rPr lang="en-US" sz="2400" dirty="0"/>
                        <a:t>9,750</a:t>
                      </a:r>
                    </a:p>
                  </a:txBody>
                  <a:tcPr anchor="ctr"/>
                </a:tc>
                <a:tc>
                  <a:txBody>
                    <a:bodyPr/>
                    <a:lstStyle/>
                    <a:p>
                      <a:pPr algn="ctr"/>
                      <a:r>
                        <a:rPr lang="en-US" sz="2400" dirty="0"/>
                        <a:t>7</a:t>
                      </a:r>
                    </a:p>
                  </a:txBody>
                  <a:tcPr anchor="ctr"/>
                </a:tc>
                <a:tc>
                  <a:txBody>
                    <a:bodyPr/>
                    <a:lstStyle/>
                    <a:p>
                      <a:pPr algn="ctr"/>
                      <a:r>
                        <a:rPr lang="en-US" sz="2400" dirty="0"/>
                        <a:t>14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7 / 9,750 * 1,000 = 0.72</a:t>
                      </a:r>
                    </a:p>
                  </a:txBody>
                  <a:tcPr anchor="ctr"/>
                </a:tc>
                <a:extLst>
                  <a:ext uri="{0D108BD9-81ED-4DB2-BD59-A6C34878D82A}">
                    <a16:rowId xmlns:a16="http://schemas.microsoft.com/office/drawing/2014/main" val="2849484656"/>
                  </a:ext>
                </a:extLst>
              </a:tr>
              <a:tr h="454809">
                <a:tc>
                  <a:txBody>
                    <a:bodyPr/>
                    <a:lstStyle/>
                    <a:p>
                      <a:pPr algn="ctr"/>
                      <a:r>
                        <a:rPr lang="en-US" sz="2400" dirty="0"/>
                        <a:t>2</a:t>
                      </a:r>
                    </a:p>
                  </a:txBody>
                  <a:tcPr anchor="ctr"/>
                </a:tc>
                <a:tc>
                  <a:txBody>
                    <a:bodyPr/>
                    <a:lstStyle/>
                    <a:p>
                      <a:pPr algn="ctr"/>
                      <a:r>
                        <a:rPr lang="en-US" sz="2400" dirty="0"/>
                        <a:t>9,729</a:t>
                      </a:r>
                    </a:p>
                  </a:txBody>
                  <a:tcPr anchor="ctr"/>
                </a:tc>
                <a:tc>
                  <a:txBody>
                    <a:bodyPr/>
                    <a:lstStyle/>
                    <a:p>
                      <a:pPr algn="ctr"/>
                      <a:r>
                        <a:rPr lang="en-US" sz="2400" dirty="0"/>
                        <a:t>5</a:t>
                      </a:r>
                    </a:p>
                  </a:txBody>
                  <a:tcPr anchor="ctr"/>
                </a:tc>
                <a:tc>
                  <a:txBody>
                    <a:bodyPr/>
                    <a:lstStyle/>
                    <a:p>
                      <a:pPr algn="ctr"/>
                      <a:r>
                        <a:rPr lang="en-US" sz="2400" dirty="0"/>
                        <a:t>8</a:t>
                      </a:r>
                    </a:p>
                  </a:txBody>
                  <a:tcPr anchor="ctr"/>
                </a:tc>
                <a:tc>
                  <a:txBody>
                    <a:bodyPr/>
                    <a:lstStyle/>
                    <a:p>
                      <a:pPr algn="ctr"/>
                      <a:r>
                        <a:rPr lang="en-US" sz="2400" dirty="0"/>
                        <a:t>5 / 9,729 * 1,000 = 0.51</a:t>
                      </a:r>
                    </a:p>
                  </a:txBody>
                  <a:tcPr anchor="ctr"/>
                </a:tc>
                <a:extLst>
                  <a:ext uri="{0D108BD9-81ED-4DB2-BD59-A6C34878D82A}">
                    <a16:rowId xmlns:a16="http://schemas.microsoft.com/office/drawing/2014/main" val="171435469"/>
                  </a:ext>
                </a:extLst>
              </a:tr>
              <a:tr h="454809">
                <a:tc>
                  <a:txBody>
                    <a:bodyPr/>
                    <a:lstStyle/>
                    <a:p>
                      <a:pPr algn="ctr"/>
                      <a:r>
                        <a:rPr lang="en-US" sz="2400" dirty="0"/>
                        <a:t>3</a:t>
                      </a:r>
                    </a:p>
                  </a:txBody>
                  <a:tcPr anchor="ctr"/>
                </a:tc>
                <a:tc>
                  <a:txBody>
                    <a:bodyPr/>
                    <a:lstStyle/>
                    <a:p>
                      <a:pPr algn="ctr"/>
                      <a:r>
                        <a:rPr lang="en-US" sz="2400" dirty="0"/>
                        <a:t>9,716</a:t>
                      </a:r>
                    </a:p>
                  </a:txBody>
                  <a:tcPr anchor="ctr"/>
                </a:tc>
                <a:tc>
                  <a:txBody>
                    <a:bodyPr/>
                    <a:lstStyle/>
                    <a:p>
                      <a:pPr algn="ctr"/>
                      <a:r>
                        <a:rPr lang="en-US" sz="2400" dirty="0"/>
                        <a:t>5</a:t>
                      </a:r>
                    </a:p>
                  </a:txBody>
                  <a:tcPr anchor="ctr"/>
                </a:tc>
                <a:tc>
                  <a:txBody>
                    <a:bodyPr/>
                    <a:lstStyle/>
                    <a:p>
                      <a:pPr algn="ctr"/>
                      <a:r>
                        <a:rPr lang="en-US" sz="2400" dirty="0"/>
                        <a:t>12</a:t>
                      </a:r>
                    </a:p>
                  </a:txBody>
                  <a:tcPr anchor="ctr"/>
                </a:tc>
                <a:tc>
                  <a:txBody>
                    <a:bodyPr/>
                    <a:lstStyle/>
                    <a:p>
                      <a:pPr algn="ctr"/>
                      <a:r>
                        <a:rPr lang="en-US" sz="2400" dirty="0"/>
                        <a:t>5 / 9,716 * 1,000 = 0.51</a:t>
                      </a:r>
                    </a:p>
                  </a:txBody>
                  <a:tcPr anchor="ctr"/>
                </a:tc>
                <a:extLst>
                  <a:ext uri="{0D108BD9-81ED-4DB2-BD59-A6C34878D82A}">
                    <a16:rowId xmlns:a16="http://schemas.microsoft.com/office/drawing/2014/main" val="2738116899"/>
                  </a:ext>
                </a:extLst>
              </a:tr>
              <a:tr h="454809">
                <a:tc>
                  <a:txBody>
                    <a:bodyPr/>
                    <a:lstStyle/>
                    <a:p>
                      <a:pPr algn="ctr"/>
                      <a:r>
                        <a:rPr lang="en-US" sz="2400" dirty="0"/>
                        <a:t>4</a:t>
                      </a:r>
                    </a:p>
                  </a:txBody>
                  <a:tcPr anchor="ctr"/>
                </a:tc>
                <a:tc>
                  <a:txBody>
                    <a:bodyPr/>
                    <a:lstStyle/>
                    <a:p>
                      <a:pPr algn="ctr"/>
                      <a:r>
                        <a:rPr lang="en-US" sz="2400" dirty="0"/>
                        <a:t>9,699</a:t>
                      </a:r>
                    </a:p>
                  </a:txBody>
                  <a:tcPr anchor="ctr"/>
                </a:tc>
                <a:tc>
                  <a:txBody>
                    <a:bodyPr/>
                    <a:lstStyle/>
                    <a:p>
                      <a:pPr algn="ctr"/>
                      <a:r>
                        <a:rPr lang="en-US" sz="2400" dirty="0"/>
                        <a:t>7</a:t>
                      </a:r>
                    </a:p>
                  </a:txBody>
                  <a:tcPr anchor="ctr"/>
                </a:tc>
                <a:tc>
                  <a:txBody>
                    <a:bodyPr/>
                    <a:lstStyle/>
                    <a:p>
                      <a:pPr algn="ctr"/>
                      <a:r>
                        <a:rPr lang="en-US" sz="2400" dirty="0"/>
                        <a:t>41</a:t>
                      </a:r>
                    </a:p>
                  </a:txBody>
                  <a:tcPr anchor="ctr"/>
                </a:tc>
                <a:tc>
                  <a:txBody>
                    <a:bodyPr/>
                    <a:lstStyle/>
                    <a:p>
                      <a:pPr algn="ctr"/>
                      <a:r>
                        <a:rPr lang="en-US" sz="2400" dirty="0"/>
                        <a:t>7 / 9,699 * 1,000 = 0.72</a:t>
                      </a:r>
                    </a:p>
                  </a:txBody>
                  <a:tcPr anchor="ctr"/>
                </a:tc>
                <a:extLst>
                  <a:ext uri="{0D108BD9-81ED-4DB2-BD59-A6C34878D82A}">
                    <a16:rowId xmlns:a16="http://schemas.microsoft.com/office/drawing/2014/main" val="1181029888"/>
                  </a:ext>
                </a:extLst>
              </a:tr>
              <a:tr h="454809">
                <a:tc>
                  <a:txBody>
                    <a:bodyPr/>
                    <a:lstStyle/>
                    <a:p>
                      <a:pPr algn="ctr"/>
                      <a:r>
                        <a:rPr lang="en-US" sz="2400" dirty="0"/>
                        <a:t>5</a:t>
                      </a:r>
                    </a:p>
                  </a:txBody>
                  <a:tcPr anchor="ctr"/>
                </a:tc>
                <a:tc>
                  <a:txBody>
                    <a:bodyPr/>
                    <a:lstStyle/>
                    <a:p>
                      <a:pPr algn="ctr"/>
                      <a:r>
                        <a:rPr lang="en-US" sz="2400" dirty="0"/>
                        <a:t>9,651</a:t>
                      </a:r>
                    </a:p>
                  </a:txBody>
                  <a:tcPr anchor="ctr"/>
                </a:tc>
                <a:tc>
                  <a:txBody>
                    <a:bodyPr/>
                    <a:lstStyle/>
                    <a:p>
                      <a:pPr algn="ctr"/>
                      <a:r>
                        <a:rPr lang="en-US" sz="2400" dirty="0"/>
                        <a:t>3</a:t>
                      </a:r>
                    </a:p>
                  </a:txBody>
                  <a:tcPr anchor="ctr"/>
                </a:tc>
                <a:tc>
                  <a:txBody>
                    <a:bodyPr/>
                    <a:lstStyle/>
                    <a:p>
                      <a:pPr algn="ctr"/>
                      <a:r>
                        <a:rPr lang="en-US" sz="2400" dirty="0"/>
                        <a:t>54</a:t>
                      </a:r>
                    </a:p>
                  </a:txBody>
                  <a:tcPr anchor="ctr"/>
                </a:tc>
                <a:tc>
                  <a:txBody>
                    <a:bodyPr/>
                    <a:lstStyle/>
                    <a:p>
                      <a:pPr algn="ctr"/>
                      <a:r>
                        <a:rPr lang="en-US" sz="2400" dirty="0"/>
                        <a:t>3 / 9,651 * 1,000 = 0.31</a:t>
                      </a:r>
                    </a:p>
                  </a:txBody>
                  <a:tcPr anchor="ctr"/>
                </a:tc>
                <a:extLst>
                  <a:ext uri="{0D108BD9-81ED-4DB2-BD59-A6C34878D82A}">
                    <a16:rowId xmlns:a16="http://schemas.microsoft.com/office/drawing/2014/main" val="3528616456"/>
                  </a:ext>
                </a:extLst>
              </a:tr>
              <a:tr h="454809">
                <a:tc>
                  <a:txBody>
                    <a:bodyPr/>
                    <a:lstStyle/>
                    <a:p>
                      <a:pPr algn="ctr"/>
                      <a:r>
                        <a:rPr lang="en-US" sz="2400" dirty="0"/>
                        <a:t>6</a:t>
                      </a:r>
                    </a:p>
                  </a:txBody>
                  <a:tcPr anchor="ctr"/>
                </a:tc>
                <a:tc>
                  <a:txBody>
                    <a:bodyPr/>
                    <a:lstStyle/>
                    <a:p>
                      <a:pPr algn="ctr"/>
                      <a:r>
                        <a:rPr lang="en-US" sz="2400" dirty="0"/>
                        <a:t>9,594</a:t>
                      </a:r>
                    </a:p>
                  </a:txBody>
                  <a:tcPr anchor="ctr"/>
                </a:tc>
                <a:tc>
                  <a:txBody>
                    <a:bodyPr/>
                    <a:lstStyle/>
                    <a:p>
                      <a:pPr algn="ctr"/>
                      <a:r>
                        <a:rPr lang="en-US" sz="2400" dirty="0"/>
                        <a:t>2</a:t>
                      </a:r>
                    </a:p>
                  </a:txBody>
                  <a:tcPr anchor="ctr"/>
                </a:tc>
                <a:tc>
                  <a:txBody>
                    <a:bodyPr/>
                    <a:lstStyle/>
                    <a:p>
                      <a:pPr algn="ctr"/>
                      <a:r>
                        <a:rPr lang="en-US" sz="2400" dirty="0"/>
                        <a:t>57</a:t>
                      </a:r>
                    </a:p>
                  </a:txBody>
                  <a:tcPr anchor="ctr"/>
                </a:tc>
                <a:tc>
                  <a:txBody>
                    <a:bodyPr/>
                    <a:lstStyle/>
                    <a:p>
                      <a:pPr algn="ctr"/>
                      <a:r>
                        <a:rPr lang="en-US" sz="2400" dirty="0"/>
                        <a:t>2 / 9,594 * 1,000 = 0.21</a:t>
                      </a:r>
                    </a:p>
                  </a:txBody>
                  <a:tcPr anchor="ctr"/>
                </a:tc>
                <a:extLst>
                  <a:ext uri="{0D108BD9-81ED-4DB2-BD59-A6C34878D82A}">
                    <a16:rowId xmlns:a16="http://schemas.microsoft.com/office/drawing/2014/main" val="2420445441"/>
                  </a:ext>
                </a:extLst>
              </a:tr>
              <a:tr h="454809">
                <a:tc>
                  <a:txBody>
                    <a:bodyPr/>
                    <a:lstStyle/>
                    <a:p>
                      <a:pPr algn="ctr"/>
                      <a:r>
                        <a:rPr lang="en-US" sz="2400" dirty="0"/>
                        <a:t>7</a:t>
                      </a:r>
                    </a:p>
                  </a:txBody>
                  <a:tcPr anchor="ctr"/>
                </a:tc>
                <a:tc>
                  <a:txBody>
                    <a:bodyPr/>
                    <a:lstStyle/>
                    <a:p>
                      <a:pPr algn="ctr"/>
                      <a:r>
                        <a:rPr lang="en-US" sz="2400" dirty="0"/>
                        <a:t>9,535</a:t>
                      </a:r>
                    </a:p>
                  </a:txBody>
                  <a:tcPr anchor="ctr"/>
                </a:tc>
                <a:tc>
                  <a:txBody>
                    <a:bodyPr/>
                    <a:lstStyle/>
                    <a:p>
                      <a:pPr algn="ctr"/>
                      <a:r>
                        <a:rPr lang="en-US" sz="2400" dirty="0"/>
                        <a:t>0</a:t>
                      </a:r>
                    </a:p>
                  </a:txBody>
                  <a:tcPr anchor="ctr"/>
                </a:tc>
                <a:tc>
                  <a:txBody>
                    <a:bodyPr/>
                    <a:lstStyle/>
                    <a:p>
                      <a:pPr algn="ctr"/>
                      <a:r>
                        <a:rPr lang="en-US" sz="2400" dirty="0"/>
                        <a:t>50</a:t>
                      </a:r>
                    </a:p>
                  </a:txBody>
                  <a:tcPr anchor="ctr"/>
                </a:tc>
                <a:tc>
                  <a:txBody>
                    <a:bodyPr/>
                    <a:lstStyle/>
                    <a:p>
                      <a:pPr algn="ctr"/>
                      <a:r>
                        <a:rPr lang="en-US" sz="2400" dirty="0"/>
                        <a:t>0 / 9,535 * 1,000 = 0.00</a:t>
                      </a:r>
                    </a:p>
                  </a:txBody>
                  <a:tcPr anchor="ctr"/>
                </a:tc>
                <a:extLst>
                  <a:ext uri="{0D108BD9-81ED-4DB2-BD59-A6C34878D82A}">
                    <a16:rowId xmlns:a16="http://schemas.microsoft.com/office/drawing/2014/main" val="3107665830"/>
                  </a:ext>
                </a:extLst>
              </a:tr>
              <a:tr h="454809">
                <a:tc>
                  <a:txBody>
                    <a:bodyPr/>
                    <a:lstStyle/>
                    <a:p>
                      <a:pPr algn="ctr"/>
                      <a:r>
                        <a:rPr lang="en-US" sz="2400" dirty="0"/>
                        <a:t>8</a:t>
                      </a:r>
                    </a:p>
                  </a:txBody>
                  <a:tcPr anchor="ctr"/>
                </a:tc>
                <a:tc>
                  <a:txBody>
                    <a:bodyPr/>
                    <a:lstStyle/>
                    <a:p>
                      <a:pPr algn="ctr"/>
                      <a:r>
                        <a:rPr lang="en-US" sz="2400" dirty="0"/>
                        <a:t>9,485</a:t>
                      </a:r>
                    </a:p>
                  </a:txBody>
                  <a:tcPr anchor="ctr"/>
                </a:tc>
                <a:tc>
                  <a:txBody>
                    <a:bodyPr/>
                    <a:lstStyle/>
                    <a:p>
                      <a:pPr algn="ctr"/>
                      <a:r>
                        <a:rPr lang="en-US" sz="2400" dirty="0"/>
                        <a:t>4</a:t>
                      </a:r>
                    </a:p>
                  </a:txBody>
                  <a:tcPr anchor="ctr"/>
                </a:tc>
                <a:tc>
                  <a:txBody>
                    <a:bodyPr/>
                    <a:lstStyle/>
                    <a:p>
                      <a:pPr algn="ctr"/>
                      <a:r>
                        <a:rPr lang="en-US" sz="2400" dirty="0"/>
                        <a:t>49</a:t>
                      </a:r>
                    </a:p>
                  </a:txBody>
                  <a:tcPr anchor="ctr"/>
                </a:tc>
                <a:tc>
                  <a:txBody>
                    <a:bodyPr/>
                    <a:lstStyle/>
                    <a:p>
                      <a:pPr algn="ctr"/>
                      <a:r>
                        <a:rPr lang="en-US" sz="2400" dirty="0"/>
                        <a:t>4 / 9,485 * 1,000 = 0.42</a:t>
                      </a:r>
                    </a:p>
                  </a:txBody>
                  <a:tcPr anchor="ctr"/>
                </a:tc>
                <a:extLst>
                  <a:ext uri="{0D108BD9-81ED-4DB2-BD59-A6C34878D82A}">
                    <a16:rowId xmlns:a16="http://schemas.microsoft.com/office/drawing/2014/main" val="662679811"/>
                  </a:ext>
                </a:extLst>
              </a:tr>
              <a:tr h="454809">
                <a:tc>
                  <a:txBody>
                    <a:bodyPr/>
                    <a:lstStyle/>
                    <a:p>
                      <a:pPr algn="ctr"/>
                      <a:r>
                        <a:rPr lang="en-US" sz="2400" dirty="0"/>
                        <a:t>9</a:t>
                      </a:r>
                    </a:p>
                  </a:txBody>
                  <a:tcPr anchor="ctr"/>
                </a:tc>
                <a:tc>
                  <a:txBody>
                    <a:bodyPr/>
                    <a:lstStyle/>
                    <a:p>
                      <a:pPr algn="ctr"/>
                      <a:r>
                        <a:rPr lang="en-US" sz="2400" dirty="0"/>
                        <a:t>9,432</a:t>
                      </a:r>
                    </a:p>
                  </a:txBody>
                  <a:tcPr anchor="ctr"/>
                </a:tc>
                <a:tc>
                  <a:txBody>
                    <a:bodyPr/>
                    <a:lstStyle/>
                    <a:p>
                      <a:pPr algn="ctr"/>
                      <a:r>
                        <a:rPr lang="en-US" sz="2400" dirty="0"/>
                        <a:t>1</a:t>
                      </a:r>
                    </a:p>
                  </a:txBody>
                  <a:tcPr anchor="ctr"/>
                </a:tc>
                <a:tc>
                  <a:txBody>
                    <a:bodyPr/>
                    <a:lstStyle/>
                    <a:p>
                      <a:pPr algn="ctr"/>
                      <a:r>
                        <a:rPr lang="en-US" sz="2400" dirty="0"/>
                        <a:t>49</a:t>
                      </a:r>
                    </a:p>
                  </a:txBody>
                  <a:tcPr anchor="ctr"/>
                </a:tc>
                <a:tc>
                  <a:txBody>
                    <a:bodyPr/>
                    <a:lstStyle/>
                    <a:p>
                      <a:pPr algn="ctr"/>
                      <a:r>
                        <a:rPr lang="en-US" sz="2400" dirty="0"/>
                        <a:t>1 / 9,432 * 1,000 = 0.11</a:t>
                      </a:r>
                    </a:p>
                  </a:txBody>
                  <a:tcPr anchor="ctr"/>
                </a:tc>
                <a:extLst>
                  <a:ext uri="{0D108BD9-81ED-4DB2-BD59-A6C34878D82A}">
                    <a16:rowId xmlns:a16="http://schemas.microsoft.com/office/drawing/2014/main" val="2666106050"/>
                  </a:ext>
                </a:extLst>
              </a:tr>
              <a:tr h="454809">
                <a:tc>
                  <a:txBody>
                    <a:bodyPr/>
                    <a:lstStyle/>
                    <a:p>
                      <a:pPr algn="ctr"/>
                      <a:r>
                        <a:rPr lang="en-US" sz="2400" dirty="0"/>
                        <a:t>10</a:t>
                      </a:r>
                    </a:p>
                  </a:txBody>
                  <a:tcPr anchor="ctr"/>
                </a:tc>
                <a:tc>
                  <a:txBody>
                    <a:bodyPr/>
                    <a:lstStyle/>
                    <a:p>
                      <a:pPr algn="ctr"/>
                      <a:r>
                        <a:rPr lang="en-US" sz="2400" dirty="0"/>
                        <a:t>9,382</a:t>
                      </a:r>
                    </a:p>
                  </a:txBody>
                  <a:tcPr anchor="ctr"/>
                </a:tc>
                <a:tc>
                  <a:txBody>
                    <a:bodyPr/>
                    <a:lstStyle/>
                    <a:p>
                      <a:pPr algn="ctr"/>
                      <a:r>
                        <a:rPr lang="en-US" sz="2400" dirty="0"/>
                        <a:t>3</a:t>
                      </a:r>
                    </a:p>
                  </a:txBody>
                  <a:tcPr anchor="ctr"/>
                </a:tc>
                <a:tc>
                  <a:txBody>
                    <a:bodyPr/>
                    <a:lstStyle/>
                    <a:p>
                      <a:pPr algn="ctr"/>
                      <a:r>
                        <a:rPr lang="en-US" sz="2400" dirty="0"/>
                        <a:t>28</a:t>
                      </a:r>
                    </a:p>
                  </a:txBody>
                  <a:tcPr anchor="ctr"/>
                </a:tc>
                <a:tc>
                  <a:txBody>
                    <a:bodyPr/>
                    <a:lstStyle/>
                    <a:p>
                      <a:pPr algn="ctr"/>
                      <a:r>
                        <a:rPr lang="en-US" sz="2400" dirty="0"/>
                        <a:t>3 / 9,382 * 1,000 = 0.32</a:t>
                      </a:r>
                    </a:p>
                  </a:txBody>
                  <a:tcPr anchor="ctr"/>
                </a:tc>
                <a:extLst>
                  <a:ext uri="{0D108BD9-81ED-4DB2-BD59-A6C34878D82A}">
                    <a16:rowId xmlns:a16="http://schemas.microsoft.com/office/drawing/2014/main" val="222353026"/>
                  </a:ext>
                </a:extLst>
              </a:tr>
            </a:tbl>
          </a:graphicData>
        </a:graphic>
      </p:graphicFrame>
      <p:sp>
        <p:nvSpPr>
          <p:cNvPr id="8" name="TextBox 7">
            <a:extLst>
              <a:ext uri="{FF2B5EF4-FFF2-40B4-BE49-F238E27FC236}">
                <a16:creationId xmlns:a16="http://schemas.microsoft.com/office/drawing/2014/main" id="{1C1664A5-BE47-384E-A21D-460068DB1BBA}"/>
              </a:ext>
            </a:extLst>
          </p:cNvPr>
          <p:cNvSpPr txBox="1"/>
          <p:nvPr/>
        </p:nvSpPr>
        <p:spPr>
          <a:xfrm>
            <a:off x="0" y="6396335"/>
            <a:ext cx="12192000" cy="461665"/>
          </a:xfrm>
          <a:prstGeom prst="rect">
            <a:avLst/>
          </a:prstGeom>
          <a:noFill/>
        </p:spPr>
        <p:txBody>
          <a:bodyPr wrap="square" rtlCol="0">
            <a:spAutoFit/>
          </a:bodyPr>
          <a:lstStyle/>
          <a:p>
            <a:r>
              <a:rPr lang="en-US" sz="1200" dirty="0"/>
              <a:t>Source: </a:t>
            </a:r>
            <a:r>
              <a:rPr lang="en-US" sz="1200" dirty="0" err="1"/>
              <a:t>Vittinghoff</a:t>
            </a:r>
            <a:r>
              <a:rPr lang="en-US" sz="1200" dirty="0"/>
              <a:t>, Eric, Glidden, David V., </a:t>
            </a:r>
            <a:r>
              <a:rPr lang="en-US" sz="1200" dirty="0" err="1"/>
              <a:t>Shiboski</a:t>
            </a:r>
            <a:r>
              <a:rPr lang="en-US" sz="1200" dirty="0"/>
              <a:t>, Stephen C., McCulloch, Charles E.. Regression Methods in Biostatistics: Linear, Logistic, Survival, and Repeated Measures Models: 0 (Statistics for Biology and Health) (p. 54). Springer New York.</a:t>
            </a:r>
          </a:p>
        </p:txBody>
      </p:sp>
    </p:spTree>
    <p:extLst>
      <p:ext uri="{BB962C8B-B14F-4D97-AF65-F5344CB8AC3E}">
        <p14:creationId xmlns:p14="http://schemas.microsoft.com/office/powerpoint/2010/main" val="378114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13DC96-1C74-5F42-819D-93E4D8024E1F}"/>
              </a:ext>
            </a:extLst>
          </p:cNvPr>
          <p:cNvSpPr txBox="1"/>
          <p:nvPr/>
        </p:nvSpPr>
        <p:spPr>
          <a:xfrm>
            <a:off x="0" y="6396335"/>
            <a:ext cx="12192000" cy="461665"/>
          </a:xfrm>
          <a:prstGeom prst="rect">
            <a:avLst/>
          </a:prstGeom>
          <a:noFill/>
        </p:spPr>
        <p:txBody>
          <a:bodyPr wrap="square" rtlCol="0">
            <a:spAutoFit/>
          </a:bodyPr>
          <a:lstStyle/>
          <a:p>
            <a:r>
              <a:rPr lang="en-US" sz="1200" dirty="0"/>
              <a:t>Source: </a:t>
            </a:r>
            <a:r>
              <a:rPr lang="en-US" sz="1200" dirty="0" err="1"/>
              <a:t>Vittinghoff</a:t>
            </a:r>
            <a:r>
              <a:rPr lang="en-US" sz="1200" dirty="0"/>
              <a:t>, Eric, Glidden, David V., </a:t>
            </a:r>
            <a:r>
              <a:rPr lang="en-US" sz="1200" dirty="0" err="1"/>
              <a:t>Shiboski</a:t>
            </a:r>
            <a:r>
              <a:rPr lang="en-US" sz="1200" dirty="0"/>
              <a:t>, Stephen C., McCulloch, Charles E.. Regression Methods in Biostatistics: Linear, Logistic, Survival, and Repeated Measures Models: 0 (Statistics for Biology and Health) (p. 54). Springer New York.</a:t>
            </a:r>
          </a:p>
        </p:txBody>
      </p:sp>
      <p:pic>
        <p:nvPicPr>
          <p:cNvPr id="3" name="Picture 2" descr="Chart, line chart&#10;&#10;Description automatically generated">
            <a:extLst>
              <a:ext uri="{FF2B5EF4-FFF2-40B4-BE49-F238E27FC236}">
                <a16:creationId xmlns:a16="http://schemas.microsoft.com/office/drawing/2014/main" id="{91DB4BDA-71B1-274B-8FE7-6EFA590816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1219200"/>
            <a:ext cx="6553200" cy="4419600"/>
          </a:xfrm>
          <a:prstGeom prst="rect">
            <a:avLst/>
          </a:prstGeom>
        </p:spPr>
      </p:pic>
    </p:spTree>
    <p:extLst>
      <p:ext uri="{BB962C8B-B14F-4D97-AF65-F5344CB8AC3E}">
        <p14:creationId xmlns:p14="http://schemas.microsoft.com/office/powerpoint/2010/main" val="2064652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13DC96-1C74-5F42-819D-93E4D8024E1F}"/>
              </a:ext>
            </a:extLst>
          </p:cNvPr>
          <p:cNvSpPr txBox="1"/>
          <p:nvPr/>
        </p:nvSpPr>
        <p:spPr>
          <a:xfrm>
            <a:off x="0" y="6396335"/>
            <a:ext cx="12192000" cy="461665"/>
          </a:xfrm>
          <a:prstGeom prst="rect">
            <a:avLst/>
          </a:prstGeom>
          <a:noFill/>
        </p:spPr>
        <p:txBody>
          <a:bodyPr wrap="square" rtlCol="0">
            <a:spAutoFit/>
          </a:bodyPr>
          <a:lstStyle/>
          <a:p>
            <a:r>
              <a:rPr lang="en-US" sz="1200" dirty="0"/>
              <a:t>Source: </a:t>
            </a:r>
            <a:r>
              <a:rPr lang="en-US" sz="1200" dirty="0" err="1"/>
              <a:t>Vittinghoff</a:t>
            </a:r>
            <a:r>
              <a:rPr lang="en-US" sz="1200" dirty="0"/>
              <a:t>, Eric, Glidden, David V., </a:t>
            </a:r>
            <a:r>
              <a:rPr lang="en-US" sz="1200" dirty="0" err="1"/>
              <a:t>Shiboski</a:t>
            </a:r>
            <a:r>
              <a:rPr lang="en-US" sz="1200" dirty="0"/>
              <a:t>, Stephen C., McCulloch, Charles E.. Regression Methods in Biostatistics: Linear, Logistic, Survival, and Repeated Measures Models: 0 (Statistics for Biology and Health) (p. 54). Springer New York.</a:t>
            </a:r>
          </a:p>
        </p:txBody>
      </p:sp>
      <p:pic>
        <p:nvPicPr>
          <p:cNvPr id="5" name="Picture 4" descr="Chart, line chart&#10;&#10;Description automatically generated">
            <a:extLst>
              <a:ext uri="{FF2B5EF4-FFF2-40B4-BE49-F238E27FC236}">
                <a16:creationId xmlns:a16="http://schemas.microsoft.com/office/drawing/2014/main" id="{653A544B-093C-D247-A0CE-8E9B9C9853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1500" y="1397000"/>
            <a:ext cx="5969000" cy="4064000"/>
          </a:xfrm>
          <a:prstGeom prst="rect">
            <a:avLst/>
          </a:prstGeom>
        </p:spPr>
      </p:pic>
    </p:spTree>
    <p:extLst>
      <p:ext uri="{BB962C8B-B14F-4D97-AF65-F5344CB8AC3E}">
        <p14:creationId xmlns:p14="http://schemas.microsoft.com/office/powerpoint/2010/main" val="2958624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4">
            <a:extLst>
              <a:ext uri="{FF2B5EF4-FFF2-40B4-BE49-F238E27FC236}">
                <a16:creationId xmlns:a16="http://schemas.microsoft.com/office/drawing/2014/main" id="{50D0C9E9-AAC7-2640-93B7-D07BE00A14C8}"/>
              </a:ext>
            </a:extLst>
          </p:cNvPr>
          <p:cNvGraphicFramePr>
            <a:graphicFrameLocks noGrp="1"/>
          </p:cNvGraphicFramePr>
          <p:nvPr>
            <p:extLst>
              <p:ext uri="{D42A27DB-BD31-4B8C-83A1-F6EECF244321}">
                <p14:modId xmlns:p14="http://schemas.microsoft.com/office/powerpoint/2010/main" val="4181308616"/>
              </p:ext>
            </p:extLst>
          </p:nvPr>
        </p:nvGraphicFramePr>
        <p:xfrm>
          <a:off x="0" y="753979"/>
          <a:ext cx="12192000" cy="4321848"/>
        </p:xfrm>
        <a:graphic>
          <a:graphicData uri="http://schemas.openxmlformats.org/drawingml/2006/table">
            <a:tbl>
              <a:tblPr firstRow="1" bandRow="1">
                <a:tableStyleId>{69012ECD-51FC-41F1-AA8D-1B2483CD663E}</a:tableStyleId>
              </a:tblPr>
              <a:tblGrid>
                <a:gridCol w="3048000">
                  <a:extLst>
                    <a:ext uri="{9D8B030D-6E8A-4147-A177-3AD203B41FA5}">
                      <a16:colId xmlns:a16="http://schemas.microsoft.com/office/drawing/2014/main" val="2104509725"/>
                    </a:ext>
                  </a:extLst>
                </a:gridCol>
                <a:gridCol w="3048000">
                  <a:extLst>
                    <a:ext uri="{9D8B030D-6E8A-4147-A177-3AD203B41FA5}">
                      <a16:colId xmlns:a16="http://schemas.microsoft.com/office/drawing/2014/main" val="1265092221"/>
                    </a:ext>
                  </a:extLst>
                </a:gridCol>
                <a:gridCol w="3048000">
                  <a:extLst>
                    <a:ext uri="{9D8B030D-6E8A-4147-A177-3AD203B41FA5}">
                      <a16:colId xmlns:a16="http://schemas.microsoft.com/office/drawing/2014/main" val="1226646860"/>
                    </a:ext>
                  </a:extLst>
                </a:gridCol>
                <a:gridCol w="3048000">
                  <a:extLst>
                    <a:ext uri="{9D8B030D-6E8A-4147-A177-3AD203B41FA5}">
                      <a16:colId xmlns:a16="http://schemas.microsoft.com/office/drawing/2014/main" val="3065471225"/>
                    </a:ext>
                  </a:extLst>
                </a:gridCol>
              </a:tblGrid>
              <a:tr h="1121448">
                <a:tc>
                  <a:txBody>
                    <a:bodyPr/>
                    <a:lstStyle/>
                    <a:p>
                      <a:pPr algn="ctr"/>
                      <a:r>
                        <a:rPr lang="en-US" sz="2400" dirty="0"/>
                        <a:t>Years Since Transplant</a:t>
                      </a:r>
                    </a:p>
                  </a:txBody>
                  <a:tcPr anchor="ctr"/>
                </a:tc>
                <a:tc>
                  <a:txBody>
                    <a:bodyPr/>
                    <a:lstStyle/>
                    <a:p>
                      <a:pPr algn="ctr"/>
                      <a:r>
                        <a:rPr lang="en-US" sz="2400" dirty="0"/>
                        <a:t>Smoothed Cadaveric Death Rate (per 1,000)</a:t>
                      </a:r>
                    </a:p>
                  </a:txBody>
                  <a:tcPr anchor="ctr"/>
                </a:tc>
                <a:tc>
                  <a:txBody>
                    <a:bodyPr/>
                    <a:lstStyle/>
                    <a:p>
                      <a:pPr algn="ctr"/>
                      <a:r>
                        <a:rPr lang="en-US" sz="2400" dirty="0"/>
                        <a:t>Smoothed Living Death Rate (per 1,000)</a:t>
                      </a:r>
                    </a:p>
                  </a:txBody>
                  <a:tcPr anchor="ctr"/>
                </a:tc>
                <a:tc>
                  <a:txBody>
                    <a:bodyPr/>
                    <a:lstStyle/>
                    <a:p>
                      <a:pPr algn="ctr"/>
                      <a:r>
                        <a:rPr lang="en-US" sz="2400" dirty="0"/>
                        <a:t>Death Rate Ratio</a:t>
                      </a:r>
                    </a:p>
                  </a:txBody>
                  <a:tcPr anchor="ctr"/>
                </a:tc>
                <a:extLst>
                  <a:ext uri="{0D108BD9-81ED-4DB2-BD59-A6C34878D82A}">
                    <a16:rowId xmlns:a16="http://schemas.microsoft.com/office/drawing/2014/main" val="1397439196"/>
                  </a:ext>
                </a:extLst>
              </a:tr>
              <a:tr h="457200">
                <a:tc>
                  <a:txBody>
                    <a:bodyPr/>
                    <a:lstStyle/>
                    <a:p>
                      <a:pPr algn="ctr"/>
                      <a:r>
                        <a:rPr lang="en-US" sz="2400" dirty="0"/>
                        <a:t>0.25</a:t>
                      </a:r>
                    </a:p>
                  </a:txBody>
                  <a:tcPr anchor="ctr"/>
                </a:tc>
                <a:tc>
                  <a:txBody>
                    <a:bodyPr/>
                    <a:lstStyle/>
                    <a:p>
                      <a:pPr algn="ctr"/>
                      <a:r>
                        <a:rPr lang="en-US" sz="2400" dirty="0"/>
                        <a:t>0.235</a:t>
                      </a:r>
                    </a:p>
                  </a:txBody>
                  <a:tcPr anchor="ctr"/>
                </a:tc>
                <a:tc>
                  <a:txBody>
                    <a:bodyPr/>
                    <a:lstStyle/>
                    <a:p>
                      <a:pPr algn="ctr"/>
                      <a:r>
                        <a:rPr lang="en-US" sz="2400" dirty="0"/>
                        <a:t>0.098</a:t>
                      </a:r>
                    </a:p>
                  </a:txBody>
                  <a:tcPr anchor="ctr"/>
                </a:tc>
                <a:tc>
                  <a:txBody>
                    <a:bodyPr/>
                    <a:lstStyle/>
                    <a:p>
                      <a:pPr algn="ctr"/>
                      <a:r>
                        <a:rPr lang="en-US" sz="2400" dirty="0"/>
                        <a:t>2.40</a:t>
                      </a:r>
                    </a:p>
                  </a:txBody>
                  <a:tcPr anchor="ctr"/>
                </a:tc>
                <a:extLst>
                  <a:ext uri="{0D108BD9-81ED-4DB2-BD59-A6C34878D82A}">
                    <a16:rowId xmlns:a16="http://schemas.microsoft.com/office/drawing/2014/main" val="2849484656"/>
                  </a:ext>
                </a:extLst>
              </a:tr>
              <a:tr h="454809">
                <a:tc>
                  <a:txBody>
                    <a:bodyPr/>
                    <a:lstStyle/>
                    <a:p>
                      <a:pPr algn="ctr"/>
                      <a:r>
                        <a:rPr lang="en-US" sz="2400" dirty="0"/>
                        <a:t>0.50</a:t>
                      </a:r>
                    </a:p>
                  </a:txBody>
                  <a:tcPr anchor="ctr"/>
                </a:tc>
                <a:tc>
                  <a:txBody>
                    <a:bodyPr/>
                    <a:lstStyle/>
                    <a:p>
                      <a:pPr algn="ctr"/>
                      <a:r>
                        <a:rPr lang="en-US" sz="2400" dirty="0"/>
                        <a:t>0.193</a:t>
                      </a:r>
                    </a:p>
                  </a:txBody>
                  <a:tcPr anchor="ctr"/>
                </a:tc>
                <a:tc>
                  <a:txBody>
                    <a:bodyPr/>
                    <a:lstStyle/>
                    <a:p>
                      <a:pPr algn="ctr"/>
                      <a:r>
                        <a:rPr lang="en-US" sz="2400" dirty="0"/>
                        <a:t>0.082</a:t>
                      </a:r>
                    </a:p>
                  </a:txBody>
                  <a:tcPr anchor="ctr"/>
                </a:tc>
                <a:tc>
                  <a:txBody>
                    <a:bodyPr/>
                    <a:lstStyle/>
                    <a:p>
                      <a:pPr algn="ctr"/>
                      <a:r>
                        <a:rPr lang="en-US" sz="2400" dirty="0"/>
                        <a:t>2.36</a:t>
                      </a:r>
                    </a:p>
                  </a:txBody>
                  <a:tcPr anchor="ctr"/>
                </a:tc>
                <a:extLst>
                  <a:ext uri="{0D108BD9-81ED-4DB2-BD59-A6C34878D82A}">
                    <a16:rowId xmlns:a16="http://schemas.microsoft.com/office/drawing/2014/main" val="171435469"/>
                  </a:ext>
                </a:extLst>
              </a:tr>
              <a:tr h="454809">
                <a:tc>
                  <a:txBody>
                    <a:bodyPr/>
                    <a:lstStyle/>
                    <a:p>
                      <a:pPr algn="ctr"/>
                      <a:r>
                        <a:rPr lang="en-US" sz="2400" dirty="0"/>
                        <a:t>1.00</a:t>
                      </a:r>
                    </a:p>
                  </a:txBody>
                  <a:tcPr anchor="ctr"/>
                </a:tc>
                <a:tc>
                  <a:txBody>
                    <a:bodyPr/>
                    <a:lstStyle/>
                    <a:p>
                      <a:pPr algn="ctr"/>
                      <a:r>
                        <a:rPr lang="en-US" sz="2400" dirty="0"/>
                        <a:t>0.138</a:t>
                      </a:r>
                    </a:p>
                  </a:txBody>
                  <a:tcPr anchor="ctr"/>
                </a:tc>
                <a:tc>
                  <a:txBody>
                    <a:bodyPr/>
                    <a:lstStyle/>
                    <a:p>
                      <a:pPr algn="ctr"/>
                      <a:r>
                        <a:rPr lang="en-US" sz="2400" dirty="0"/>
                        <a:t>0.061</a:t>
                      </a:r>
                    </a:p>
                  </a:txBody>
                  <a:tcPr anchor="ctr"/>
                </a:tc>
                <a:tc>
                  <a:txBody>
                    <a:bodyPr/>
                    <a:lstStyle/>
                    <a:p>
                      <a:pPr algn="ctr"/>
                      <a:r>
                        <a:rPr lang="en-US" sz="2400" dirty="0"/>
                        <a:t>2.27</a:t>
                      </a:r>
                    </a:p>
                  </a:txBody>
                  <a:tcPr anchor="ctr"/>
                </a:tc>
                <a:extLst>
                  <a:ext uri="{0D108BD9-81ED-4DB2-BD59-A6C34878D82A}">
                    <a16:rowId xmlns:a16="http://schemas.microsoft.com/office/drawing/2014/main" val="2738116899"/>
                  </a:ext>
                </a:extLst>
              </a:tr>
              <a:tr h="454809">
                <a:tc>
                  <a:txBody>
                    <a:bodyPr/>
                    <a:lstStyle/>
                    <a:p>
                      <a:pPr algn="ctr"/>
                      <a:r>
                        <a:rPr lang="en-US" sz="2400" dirty="0"/>
                        <a:t>2.00</a:t>
                      </a:r>
                    </a:p>
                  </a:txBody>
                  <a:tcPr anchor="ctr"/>
                </a:tc>
                <a:tc>
                  <a:txBody>
                    <a:bodyPr/>
                    <a:lstStyle/>
                    <a:p>
                      <a:pPr algn="ctr"/>
                      <a:r>
                        <a:rPr lang="en-US" sz="2400" dirty="0"/>
                        <a:t>0.088</a:t>
                      </a:r>
                    </a:p>
                  </a:txBody>
                  <a:tcPr anchor="ctr"/>
                </a:tc>
                <a:tc>
                  <a:txBody>
                    <a:bodyPr/>
                    <a:lstStyle/>
                    <a:p>
                      <a:pPr algn="ctr"/>
                      <a:r>
                        <a:rPr lang="en-US" sz="2400" dirty="0"/>
                        <a:t>0.038</a:t>
                      </a:r>
                    </a:p>
                  </a:txBody>
                  <a:tcPr anchor="ctr"/>
                </a:tc>
                <a:tc>
                  <a:txBody>
                    <a:bodyPr/>
                    <a:lstStyle/>
                    <a:p>
                      <a:pPr algn="ctr"/>
                      <a:r>
                        <a:rPr lang="en-US" sz="2400" dirty="0"/>
                        <a:t>2.30</a:t>
                      </a:r>
                    </a:p>
                  </a:txBody>
                  <a:tcPr anchor="ctr"/>
                </a:tc>
                <a:extLst>
                  <a:ext uri="{0D108BD9-81ED-4DB2-BD59-A6C34878D82A}">
                    <a16:rowId xmlns:a16="http://schemas.microsoft.com/office/drawing/2014/main" val="1181029888"/>
                  </a:ext>
                </a:extLst>
              </a:tr>
              <a:tr h="454809">
                <a:tc>
                  <a:txBody>
                    <a:bodyPr/>
                    <a:lstStyle/>
                    <a:p>
                      <a:pPr algn="ctr"/>
                      <a:r>
                        <a:rPr lang="en-US" sz="2400" dirty="0"/>
                        <a:t>3.00</a:t>
                      </a:r>
                    </a:p>
                  </a:txBody>
                  <a:tcPr anchor="ctr"/>
                </a:tc>
                <a:tc>
                  <a:txBody>
                    <a:bodyPr/>
                    <a:lstStyle/>
                    <a:p>
                      <a:pPr algn="ctr"/>
                      <a:r>
                        <a:rPr lang="en-US" sz="2400" dirty="0"/>
                        <a:t>0.061</a:t>
                      </a:r>
                    </a:p>
                  </a:txBody>
                  <a:tcPr anchor="ctr"/>
                </a:tc>
                <a:tc>
                  <a:txBody>
                    <a:bodyPr/>
                    <a:lstStyle/>
                    <a:p>
                      <a:pPr algn="ctr"/>
                      <a:r>
                        <a:rPr lang="en-US" sz="2400" dirty="0"/>
                        <a:t>0.027</a:t>
                      </a:r>
                    </a:p>
                  </a:txBody>
                  <a:tcPr anchor="ctr"/>
                </a:tc>
                <a:tc>
                  <a:txBody>
                    <a:bodyPr/>
                    <a:lstStyle/>
                    <a:p>
                      <a:pPr algn="ctr"/>
                      <a:r>
                        <a:rPr lang="en-US" sz="2400" dirty="0"/>
                        <a:t>2.25</a:t>
                      </a:r>
                    </a:p>
                  </a:txBody>
                  <a:tcPr anchor="ctr"/>
                </a:tc>
                <a:extLst>
                  <a:ext uri="{0D108BD9-81ED-4DB2-BD59-A6C34878D82A}">
                    <a16:rowId xmlns:a16="http://schemas.microsoft.com/office/drawing/2014/main" val="3528616456"/>
                  </a:ext>
                </a:extLst>
              </a:tr>
              <a:tr h="454809">
                <a:tc>
                  <a:txBody>
                    <a:bodyPr/>
                    <a:lstStyle/>
                    <a:p>
                      <a:pPr algn="ctr"/>
                      <a:r>
                        <a:rPr lang="en-US" sz="2400" dirty="0"/>
                        <a:t>4.00</a:t>
                      </a:r>
                    </a:p>
                  </a:txBody>
                  <a:tcPr anchor="ctr"/>
                </a:tc>
                <a:tc>
                  <a:txBody>
                    <a:bodyPr/>
                    <a:lstStyle/>
                    <a:p>
                      <a:pPr algn="ctr"/>
                      <a:r>
                        <a:rPr lang="en-US" sz="2400" dirty="0"/>
                        <a:t>0.063</a:t>
                      </a:r>
                    </a:p>
                  </a:txBody>
                  <a:tcPr anchor="ctr"/>
                </a:tc>
                <a:tc>
                  <a:txBody>
                    <a:bodyPr/>
                    <a:lstStyle/>
                    <a:p>
                      <a:pPr algn="ctr"/>
                      <a:r>
                        <a:rPr lang="en-US" sz="2400" dirty="0"/>
                        <a:t>0.026</a:t>
                      </a:r>
                    </a:p>
                  </a:txBody>
                  <a:tcPr anchor="ctr"/>
                </a:tc>
                <a:tc>
                  <a:txBody>
                    <a:bodyPr/>
                    <a:lstStyle/>
                    <a:p>
                      <a:pPr algn="ctr"/>
                      <a:r>
                        <a:rPr lang="en-US" sz="2400" dirty="0"/>
                        <a:t>2.37</a:t>
                      </a:r>
                    </a:p>
                  </a:txBody>
                  <a:tcPr anchor="ctr"/>
                </a:tc>
                <a:extLst>
                  <a:ext uri="{0D108BD9-81ED-4DB2-BD59-A6C34878D82A}">
                    <a16:rowId xmlns:a16="http://schemas.microsoft.com/office/drawing/2014/main" val="2420445441"/>
                  </a:ext>
                </a:extLst>
              </a:tr>
              <a:tr h="454809">
                <a:tc>
                  <a:txBody>
                    <a:bodyPr/>
                    <a:lstStyle/>
                    <a:p>
                      <a:pPr algn="ctr"/>
                      <a:r>
                        <a:rPr lang="en-US" sz="2400" dirty="0"/>
                        <a:t>5.00</a:t>
                      </a:r>
                    </a:p>
                  </a:txBody>
                  <a:tcPr anchor="ctr"/>
                </a:tc>
                <a:tc>
                  <a:txBody>
                    <a:bodyPr/>
                    <a:lstStyle/>
                    <a:p>
                      <a:pPr algn="ctr"/>
                      <a:r>
                        <a:rPr lang="en-US" sz="2400" dirty="0"/>
                        <a:t>0.065</a:t>
                      </a:r>
                    </a:p>
                  </a:txBody>
                  <a:tcPr anchor="ctr"/>
                </a:tc>
                <a:tc>
                  <a:txBody>
                    <a:bodyPr/>
                    <a:lstStyle/>
                    <a:p>
                      <a:pPr algn="ctr"/>
                      <a:r>
                        <a:rPr lang="en-US" sz="2400" dirty="0"/>
                        <a:t>0.032</a:t>
                      </a:r>
                    </a:p>
                  </a:txBody>
                  <a:tcPr anchor="ctr"/>
                </a:tc>
                <a:tc>
                  <a:txBody>
                    <a:bodyPr/>
                    <a:lstStyle/>
                    <a:p>
                      <a:pPr algn="ctr"/>
                      <a:r>
                        <a:rPr lang="en-US" sz="2400" dirty="0"/>
                        <a:t>2.03</a:t>
                      </a:r>
                    </a:p>
                  </a:txBody>
                  <a:tcPr anchor="ctr"/>
                </a:tc>
                <a:extLst>
                  <a:ext uri="{0D108BD9-81ED-4DB2-BD59-A6C34878D82A}">
                    <a16:rowId xmlns:a16="http://schemas.microsoft.com/office/drawing/2014/main" val="3107665830"/>
                  </a:ext>
                </a:extLst>
              </a:tr>
            </a:tbl>
          </a:graphicData>
        </a:graphic>
      </p:graphicFrame>
      <p:sp>
        <p:nvSpPr>
          <p:cNvPr id="8" name="TextBox 7">
            <a:extLst>
              <a:ext uri="{FF2B5EF4-FFF2-40B4-BE49-F238E27FC236}">
                <a16:creationId xmlns:a16="http://schemas.microsoft.com/office/drawing/2014/main" id="{1C1664A5-BE47-384E-A21D-460068DB1BBA}"/>
              </a:ext>
            </a:extLst>
          </p:cNvPr>
          <p:cNvSpPr txBox="1"/>
          <p:nvPr/>
        </p:nvSpPr>
        <p:spPr>
          <a:xfrm>
            <a:off x="0" y="6396335"/>
            <a:ext cx="12192000" cy="461665"/>
          </a:xfrm>
          <a:prstGeom prst="rect">
            <a:avLst/>
          </a:prstGeom>
          <a:noFill/>
        </p:spPr>
        <p:txBody>
          <a:bodyPr wrap="square" rtlCol="0">
            <a:spAutoFit/>
          </a:bodyPr>
          <a:lstStyle/>
          <a:p>
            <a:r>
              <a:rPr lang="en-US" sz="1200" dirty="0"/>
              <a:t>Source: </a:t>
            </a:r>
            <a:r>
              <a:rPr lang="en-US" sz="1200" dirty="0" err="1"/>
              <a:t>Vittinghoff</a:t>
            </a:r>
            <a:r>
              <a:rPr lang="en-US" sz="1200" dirty="0"/>
              <a:t>, Eric, Glidden, David V., </a:t>
            </a:r>
            <a:r>
              <a:rPr lang="en-US" sz="1200" dirty="0" err="1"/>
              <a:t>Shiboski</a:t>
            </a:r>
            <a:r>
              <a:rPr lang="en-US" sz="1200" dirty="0"/>
              <a:t>, Stephen C., McCulloch, Charles E.. Regression Methods in Biostatistics: Linear, Logistic, Survival, and Repeated Measures Models: 0 (Statistics for Biology and Health) (p. 54). Springer New York.</a:t>
            </a:r>
          </a:p>
        </p:txBody>
      </p:sp>
    </p:spTree>
    <p:extLst>
      <p:ext uri="{BB962C8B-B14F-4D97-AF65-F5344CB8AC3E}">
        <p14:creationId xmlns:p14="http://schemas.microsoft.com/office/powerpoint/2010/main" val="3876089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DF90D-7E2A-3049-B8FE-8547DED0F81E}"/>
              </a:ext>
            </a:extLst>
          </p:cNvPr>
          <p:cNvSpPr>
            <a:spLocks noGrp="1"/>
          </p:cNvSpPr>
          <p:nvPr>
            <p:ph type="title"/>
          </p:nvPr>
        </p:nvSpPr>
        <p:spPr/>
        <p:txBody>
          <a:bodyPr/>
          <a:lstStyle/>
          <a:p>
            <a:r>
              <a:rPr lang="en-US" dirty="0"/>
              <a:t>Cox Proportional Hazards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2D213F-6F05-3147-AD13-FEF89C145370}"/>
                  </a:ext>
                </a:extLst>
              </p:cNvPr>
              <p:cNvSpPr>
                <a:spLocks noGrp="1"/>
              </p:cNvSpPr>
              <p:nvPr>
                <p:ph idx="1"/>
              </p:nvPr>
            </p:nvSpPr>
            <p:spPr/>
            <p:txBody>
              <a:bodyPr/>
              <a:lstStyle/>
              <a:p>
                <a:r>
                  <a:rPr lang="en-US" dirty="0"/>
                  <a:t>Assess the relationship between multiple predictors and a right-censored, time-to-event outcome.</a:t>
                </a:r>
              </a:p>
              <a:p>
                <a:endParaRPr lang="en-US" dirty="0"/>
              </a:p>
              <a:p>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𝐻𝑅</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func>
                    <m:r>
                      <a:rPr lang="en-US" b="0" i="1" smtClean="0">
                        <a:latin typeface="Cambria Math" panose="02040503050406030204" pitchFamily="18" charset="0"/>
                      </a:rPr>
                      <m:t>=</m:t>
                    </m:r>
                    <m:r>
                      <a:rPr lang="en-US" b="0" i="1" smtClean="0">
                        <a:latin typeface="Cambria Math" panose="02040503050406030204" pitchFamily="18" charset="0"/>
                      </a:rPr>
                      <m:t>𝑙𝑜𝑔</m:t>
                    </m:r>
                    <m:f>
                      <m:fPr>
                        <m:ctrlPr>
                          <a:rPr lang="en-US" b="0" i="1" smtClean="0">
                            <a:latin typeface="Cambria Math" panose="02040503050406030204" pitchFamily="18" charset="0"/>
                          </a:rPr>
                        </m:ctrlPr>
                      </m:fPr>
                      <m:num>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h</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𝑝</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𝑝</m:t>
                        </m:r>
                      </m:sub>
                    </m:sSub>
                  </m:oMath>
                </a14:m>
                <a:endParaRPr lang="en-US"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0</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𝑝</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𝑝</m:t>
                            </m:r>
                          </m:sub>
                        </m:sSub>
                        <m:r>
                          <a:rPr lang="en-US" b="0" i="1" smtClean="0">
                            <a:latin typeface="Cambria Math" panose="02040503050406030204" pitchFamily="18" charset="0"/>
                          </a:rPr>
                          <m:t>)</m:t>
                        </m:r>
                      </m:sup>
                    </m:sSup>
                  </m:oMath>
                </a14:m>
                <a:endParaRPr lang="en-US" dirty="0"/>
              </a:p>
            </p:txBody>
          </p:sp>
        </mc:Choice>
        <mc:Fallback xmlns="">
          <p:sp>
            <p:nvSpPr>
              <p:cNvPr id="3" name="Content Placeholder 2">
                <a:extLst>
                  <a:ext uri="{FF2B5EF4-FFF2-40B4-BE49-F238E27FC236}">
                    <a16:creationId xmlns:a16="http://schemas.microsoft.com/office/drawing/2014/main" id="{E82D213F-6F05-3147-AD13-FEF89C145370}"/>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58BBD16-81C0-FE46-94B4-71E6B31E0CE3}"/>
              </a:ext>
            </a:extLst>
          </p:cNvPr>
          <p:cNvSpPr txBox="1"/>
          <p:nvPr/>
        </p:nvSpPr>
        <p:spPr>
          <a:xfrm>
            <a:off x="0" y="6396335"/>
            <a:ext cx="12192000" cy="461665"/>
          </a:xfrm>
          <a:prstGeom prst="rect">
            <a:avLst/>
          </a:prstGeom>
          <a:noFill/>
        </p:spPr>
        <p:txBody>
          <a:bodyPr wrap="square" rtlCol="0">
            <a:spAutoFit/>
          </a:bodyPr>
          <a:lstStyle/>
          <a:p>
            <a:r>
              <a:rPr lang="en-US" sz="1200" dirty="0"/>
              <a:t>Source: </a:t>
            </a:r>
            <a:r>
              <a:rPr lang="en-US" sz="1200" dirty="0" err="1"/>
              <a:t>Vittinghoff</a:t>
            </a:r>
            <a:r>
              <a:rPr lang="en-US" sz="1200" dirty="0"/>
              <a:t>, Eric, Glidden, David V., </a:t>
            </a:r>
            <a:r>
              <a:rPr lang="en-US" sz="1200" dirty="0" err="1"/>
              <a:t>Shiboski</a:t>
            </a:r>
            <a:r>
              <a:rPr lang="en-US" sz="1200" dirty="0"/>
              <a:t>, Stephen C., McCulloch, Charles E.. Regression Methods in Biostatistics: Linear, Logistic, Survival, and Repeated Measures Models: 0 (Statistics for Biology and Health) (p. 54). Springer New York.</a:t>
            </a:r>
          </a:p>
        </p:txBody>
      </p:sp>
    </p:spTree>
    <p:extLst>
      <p:ext uri="{BB962C8B-B14F-4D97-AF65-F5344CB8AC3E}">
        <p14:creationId xmlns:p14="http://schemas.microsoft.com/office/powerpoint/2010/main" val="4250032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E9B1B1-C3DD-C744-8A82-97DAE73ADB6C}"/>
              </a:ext>
            </a:extLst>
          </p:cNvPr>
          <p:cNvSpPr txBox="1"/>
          <p:nvPr/>
        </p:nvSpPr>
        <p:spPr>
          <a:xfrm>
            <a:off x="0" y="6396335"/>
            <a:ext cx="12192000" cy="461665"/>
          </a:xfrm>
          <a:prstGeom prst="rect">
            <a:avLst/>
          </a:prstGeom>
          <a:noFill/>
        </p:spPr>
        <p:txBody>
          <a:bodyPr wrap="square" rtlCol="0">
            <a:spAutoFit/>
          </a:bodyPr>
          <a:lstStyle/>
          <a:p>
            <a:r>
              <a:rPr lang="en-US" sz="1200" dirty="0"/>
              <a:t>Source: </a:t>
            </a:r>
            <a:r>
              <a:rPr lang="en-US" sz="1200" dirty="0" err="1"/>
              <a:t>Vittinghoff</a:t>
            </a:r>
            <a:r>
              <a:rPr lang="en-US" sz="1200" dirty="0"/>
              <a:t>, Eric, Glidden, David V., </a:t>
            </a:r>
            <a:r>
              <a:rPr lang="en-US" sz="1200" dirty="0" err="1"/>
              <a:t>Shiboski</a:t>
            </a:r>
            <a:r>
              <a:rPr lang="en-US" sz="1200" dirty="0"/>
              <a:t>, Stephen C., McCulloch, Charles E.. Regression Methods in Biostatistics: Linear, Logistic, Survival, and Repeated Measures Models: 0 (Statistics for Biology and Health) (p. 54). Springer New York.</a:t>
            </a:r>
          </a:p>
        </p:txBody>
      </p:sp>
      <p:pic>
        <p:nvPicPr>
          <p:cNvPr id="6" name="Picture 5" descr="A picture containing text, monitor, screen, black&#10;&#10;Description automatically generated">
            <a:extLst>
              <a:ext uri="{FF2B5EF4-FFF2-40B4-BE49-F238E27FC236}">
                <a16:creationId xmlns:a16="http://schemas.microsoft.com/office/drawing/2014/main" id="{A76AFB6D-3C87-274F-B979-2ED8BDDC15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300" y="1733550"/>
            <a:ext cx="8407400" cy="3390900"/>
          </a:xfrm>
          <a:prstGeom prst="rect">
            <a:avLst/>
          </a:prstGeom>
        </p:spPr>
      </p:pic>
    </p:spTree>
    <p:extLst>
      <p:ext uri="{BB962C8B-B14F-4D97-AF65-F5344CB8AC3E}">
        <p14:creationId xmlns:p14="http://schemas.microsoft.com/office/powerpoint/2010/main" val="254611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13DC96-1C74-5F42-819D-93E4D8024E1F}"/>
              </a:ext>
            </a:extLst>
          </p:cNvPr>
          <p:cNvSpPr txBox="1"/>
          <p:nvPr/>
        </p:nvSpPr>
        <p:spPr>
          <a:xfrm>
            <a:off x="0" y="6396335"/>
            <a:ext cx="12192000" cy="461665"/>
          </a:xfrm>
          <a:prstGeom prst="rect">
            <a:avLst/>
          </a:prstGeom>
          <a:noFill/>
        </p:spPr>
        <p:txBody>
          <a:bodyPr wrap="square" rtlCol="0">
            <a:spAutoFit/>
          </a:bodyPr>
          <a:lstStyle/>
          <a:p>
            <a:r>
              <a:rPr lang="en-US" sz="1200" dirty="0"/>
              <a:t>Source: </a:t>
            </a:r>
            <a:r>
              <a:rPr lang="en-US" sz="1200" dirty="0" err="1"/>
              <a:t>Vittinghoff</a:t>
            </a:r>
            <a:r>
              <a:rPr lang="en-US" sz="1200" dirty="0"/>
              <a:t>, Eric, Glidden, David V., </a:t>
            </a:r>
            <a:r>
              <a:rPr lang="en-US" sz="1200" dirty="0" err="1"/>
              <a:t>Shiboski</a:t>
            </a:r>
            <a:r>
              <a:rPr lang="en-US" sz="1200" dirty="0"/>
              <a:t>, Stephen C., McCulloch, Charles E.. Regression Methods in Biostatistics: Linear, Logistic, Survival, and Repeated Measures Models: 0 (Statistics for Biology and Health) (p. 54). Springer New York.</a:t>
            </a:r>
          </a:p>
        </p:txBody>
      </p:sp>
      <p:pic>
        <p:nvPicPr>
          <p:cNvPr id="5" name="Picture 4" descr="Chart, line chart&#10;&#10;Description automatically generated">
            <a:extLst>
              <a:ext uri="{FF2B5EF4-FFF2-40B4-BE49-F238E27FC236}">
                <a16:creationId xmlns:a16="http://schemas.microsoft.com/office/drawing/2014/main" id="{653A544B-093C-D247-A0CE-8E9B9C9853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1500" y="1397000"/>
            <a:ext cx="5969000" cy="4064000"/>
          </a:xfrm>
          <a:prstGeom prst="rect">
            <a:avLst/>
          </a:prstGeom>
        </p:spPr>
      </p:pic>
    </p:spTree>
    <p:extLst>
      <p:ext uri="{BB962C8B-B14F-4D97-AF65-F5344CB8AC3E}">
        <p14:creationId xmlns:p14="http://schemas.microsoft.com/office/powerpoint/2010/main" val="3957590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DF90D-7E2A-3049-B8FE-8547DED0F81E}"/>
              </a:ext>
            </a:extLst>
          </p:cNvPr>
          <p:cNvSpPr>
            <a:spLocks noGrp="1"/>
          </p:cNvSpPr>
          <p:nvPr>
            <p:ph type="title"/>
          </p:nvPr>
        </p:nvSpPr>
        <p:spPr/>
        <p:txBody>
          <a:bodyPr/>
          <a:lstStyle/>
          <a:p>
            <a:r>
              <a:rPr lang="en-US" dirty="0"/>
              <a:t>DPCA Study of Primary Biliary Cirrhosis	</a:t>
            </a:r>
          </a:p>
        </p:txBody>
      </p:sp>
      <p:sp>
        <p:nvSpPr>
          <p:cNvPr id="3" name="Content Placeholder 2">
            <a:extLst>
              <a:ext uri="{FF2B5EF4-FFF2-40B4-BE49-F238E27FC236}">
                <a16:creationId xmlns:a16="http://schemas.microsoft.com/office/drawing/2014/main" id="{E82D213F-6F05-3147-AD13-FEF89C145370}"/>
              </a:ext>
            </a:extLst>
          </p:cNvPr>
          <p:cNvSpPr>
            <a:spLocks noGrp="1"/>
          </p:cNvSpPr>
          <p:nvPr>
            <p:ph idx="1"/>
          </p:nvPr>
        </p:nvSpPr>
        <p:spPr/>
        <p:txBody>
          <a:bodyPr/>
          <a:lstStyle/>
          <a:p>
            <a:r>
              <a:rPr lang="en-US" dirty="0"/>
              <a:t>A cohort of 312 participants in a placebo-controlled clinical trial of D-penicillamine (DPCA) for primary biliary cirrhosis (PBC)</a:t>
            </a:r>
          </a:p>
          <a:p>
            <a:r>
              <a:rPr lang="en-US" dirty="0"/>
              <a:t>PBC destroys bile ducts in the liver, causing bile to accumulate. Tissue damage is progressive and ultimately leads to liver failure.</a:t>
            </a:r>
          </a:p>
          <a:p>
            <a:r>
              <a:rPr lang="en-US" dirty="0"/>
              <a:t>Time from diagnosis to end-stage liver disease ranges from a few months to 20 years.</a:t>
            </a:r>
          </a:p>
          <a:p>
            <a:r>
              <a:rPr lang="en-US" dirty="0"/>
              <a:t>During the approximate 10-year follow-up period, 125 study participants died.</a:t>
            </a:r>
          </a:p>
        </p:txBody>
      </p:sp>
      <p:sp>
        <p:nvSpPr>
          <p:cNvPr id="4" name="TextBox 3">
            <a:extLst>
              <a:ext uri="{FF2B5EF4-FFF2-40B4-BE49-F238E27FC236}">
                <a16:creationId xmlns:a16="http://schemas.microsoft.com/office/drawing/2014/main" id="{E58BBD16-81C0-FE46-94B4-71E6B31E0CE3}"/>
              </a:ext>
            </a:extLst>
          </p:cNvPr>
          <p:cNvSpPr txBox="1"/>
          <p:nvPr/>
        </p:nvSpPr>
        <p:spPr>
          <a:xfrm>
            <a:off x="0" y="6396335"/>
            <a:ext cx="12192000" cy="461665"/>
          </a:xfrm>
          <a:prstGeom prst="rect">
            <a:avLst/>
          </a:prstGeom>
          <a:noFill/>
        </p:spPr>
        <p:txBody>
          <a:bodyPr wrap="square" rtlCol="0">
            <a:spAutoFit/>
          </a:bodyPr>
          <a:lstStyle/>
          <a:p>
            <a:r>
              <a:rPr lang="en-US" sz="1200" dirty="0"/>
              <a:t>Source: </a:t>
            </a:r>
            <a:r>
              <a:rPr lang="en-US" sz="1200" dirty="0" err="1"/>
              <a:t>Vittinghoff</a:t>
            </a:r>
            <a:r>
              <a:rPr lang="en-US" sz="1200" dirty="0"/>
              <a:t>, Eric, Glidden, David V., </a:t>
            </a:r>
            <a:r>
              <a:rPr lang="en-US" sz="1200" dirty="0" err="1"/>
              <a:t>Shiboski</a:t>
            </a:r>
            <a:r>
              <a:rPr lang="en-US" sz="1200" dirty="0"/>
              <a:t>, Stephen C., McCulloch, Charles E.. Regression Methods in Biostatistics: Linear, Logistic, Survival, and Repeated Measures Models: 0 (Statistics for Biology and Health) (p. 54). Springer New York.</a:t>
            </a:r>
          </a:p>
        </p:txBody>
      </p:sp>
    </p:spTree>
    <p:extLst>
      <p:ext uri="{BB962C8B-B14F-4D97-AF65-F5344CB8AC3E}">
        <p14:creationId xmlns:p14="http://schemas.microsoft.com/office/powerpoint/2010/main" val="367082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54875-0B5B-5D4D-97A7-7E5A0FCFD1B0}"/>
              </a:ext>
            </a:extLst>
          </p:cNvPr>
          <p:cNvSpPr>
            <a:spLocks noGrp="1"/>
          </p:cNvSpPr>
          <p:nvPr>
            <p:ph type="title"/>
          </p:nvPr>
        </p:nvSpPr>
        <p:spPr/>
        <p:txBody>
          <a:bodyPr/>
          <a:lstStyle/>
          <a:p>
            <a:r>
              <a:rPr lang="en-US" dirty="0"/>
              <a:t>Acute lymphoblastic leukemia (ALL)</a:t>
            </a:r>
          </a:p>
        </p:txBody>
      </p:sp>
      <p:sp>
        <p:nvSpPr>
          <p:cNvPr id="3" name="Content Placeholder 2">
            <a:extLst>
              <a:ext uri="{FF2B5EF4-FFF2-40B4-BE49-F238E27FC236}">
                <a16:creationId xmlns:a16="http://schemas.microsoft.com/office/drawing/2014/main" id="{6DAC1DD0-AAD7-D243-99F7-4A3E508A3811}"/>
              </a:ext>
            </a:extLst>
          </p:cNvPr>
          <p:cNvSpPr>
            <a:spLocks noGrp="1"/>
          </p:cNvSpPr>
          <p:nvPr>
            <p:ph idx="1"/>
          </p:nvPr>
        </p:nvSpPr>
        <p:spPr/>
        <p:txBody>
          <a:bodyPr>
            <a:normAutofit/>
          </a:bodyPr>
          <a:lstStyle/>
          <a:p>
            <a:r>
              <a:rPr lang="en-US" dirty="0"/>
              <a:t>﻿A study of 6-mercaptopurine (6-MP) as maintenance therapy for children in remission from acute lymphoblastic leukemia (ALL) (</a:t>
            </a:r>
            <a:r>
              <a:rPr lang="en-US" dirty="0" err="1"/>
              <a:t>Freireich</a:t>
            </a:r>
            <a:r>
              <a:rPr lang="en-US" dirty="0"/>
              <a:t> et al. 1963).</a:t>
            </a:r>
          </a:p>
          <a:p>
            <a:endParaRPr lang="en-US" dirty="0"/>
          </a:p>
          <a:p>
            <a:r>
              <a:rPr lang="en-US" dirty="0"/>
              <a:t>﻿Forty-two patients achieved remission from induction therapy and were then randomized in equal numbers to 6-MP or placebo. The survival time studied was </a:t>
            </a:r>
            <a:r>
              <a:rPr lang="en-US" u="sng" dirty="0"/>
              <a:t>from randomization until relapse</a:t>
            </a:r>
            <a:r>
              <a:rPr lang="en-US" dirty="0"/>
              <a:t>. </a:t>
            </a:r>
            <a:r>
              <a:rPr lang="en-US" u="sng" dirty="0"/>
              <a:t>At the time of the analysis</a:t>
            </a:r>
            <a:r>
              <a:rPr lang="en-US" dirty="0"/>
              <a:t>, all 21 patients in the placebo group had relapsed, whereas only 9 of 21 patients in the 6-MP group had relapsed. </a:t>
            </a:r>
          </a:p>
        </p:txBody>
      </p:sp>
      <p:sp>
        <p:nvSpPr>
          <p:cNvPr id="4" name="TextBox 3">
            <a:extLst>
              <a:ext uri="{FF2B5EF4-FFF2-40B4-BE49-F238E27FC236}">
                <a16:creationId xmlns:a16="http://schemas.microsoft.com/office/drawing/2014/main" id="{CB13DC96-1C74-5F42-819D-93E4D8024E1F}"/>
              </a:ext>
            </a:extLst>
          </p:cNvPr>
          <p:cNvSpPr txBox="1"/>
          <p:nvPr/>
        </p:nvSpPr>
        <p:spPr>
          <a:xfrm>
            <a:off x="0" y="6396335"/>
            <a:ext cx="12192000" cy="461665"/>
          </a:xfrm>
          <a:prstGeom prst="rect">
            <a:avLst/>
          </a:prstGeom>
          <a:noFill/>
        </p:spPr>
        <p:txBody>
          <a:bodyPr wrap="square" rtlCol="0">
            <a:spAutoFit/>
          </a:bodyPr>
          <a:lstStyle/>
          <a:p>
            <a:r>
              <a:rPr lang="en-US" sz="1200" dirty="0"/>
              <a:t>Source: </a:t>
            </a:r>
            <a:r>
              <a:rPr lang="en-US" sz="1200" dirty="0" err="1"/>
              <a:t>Vittinghoff</a:t>
            </a:r>
            <a:r>
              <a:rPr lang="en-US" sz="1200" dirty="0"/>
              <a:t>, Eric, Glidden, David V., </a:t>
            </a:r>
            <a:r>
              <a:rPr lang="en-US" sz="1200" dirty="0" err="1"/>
              <a:t>Shiboski</a:t>
            </a:r>
            <a:r>
              <a:rPr lang="en-US" sz="1200" dirty="0"/>
              <a:t>, Stephen C., McCulloch, Charles E.. Regression Methods in Biostatistics: Linear, Logistic, Survival, and Repeated Measures Models: 0 (Statistics for Biology and Health) (p. 54). Springer New York.</a:t>
            </a:r>
          </a:p>
        </p:txBody>
      </p:sp>
    </p:spTree>
    <p:extLst>
      <p:ext uri="{BB962C8B-B14F-4D97-AF65-F5344CB8AC3E}">
        <p14:creationId xmlns:p14="http://schemas.microsoft.com/office/powerpoint/2010/main" val="130099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E9B1B1-C3DD-C744-8A82-97DAE73ADB6C}"/>
              </a:ext>
            </a:extLst>
          </p:cNvPr>
          <p:cNvSpPr txBox="1"/>
          <p:nvPr/>
        </p:nvSpPr>
        <p:spPr>
          <a:xfrm>
            <a:off x="0" y="6396335"/>
            <a:ext cx="12192000" cy="461665"/>
          </a:xfrm>
          <a:prstGeom prst="rect">
            <a:avLst/>
          </a:prstGeom>
          <a:noFill/>
        </p:spPr>
        <p:txBody>
          <a:bodyPr wrap="square" rtlCol="0">
            <a:spAutoFit/>
          </a:bodyPr>
          <a:lstStyle/>
          <a:p>
            <a:r>
              <a:rPr lang="en-US" sz="1200" dirty="0"/>
              <a:t>Source: </a:t>
            </a:r>
            <a:r>
              <a:rPr lang="en-US" sz="1200" dirty="0" err="1"/>
              <a:t>Vittinghoff</a:t>
            </a:r>
            <a:r>
              <a:rPr lang="en-US" sz="1200" dirty="0"/>
              <a:t>, Eric, Glidden, David V., </a:t>
            </a:r>
            <a:r>
              <a:rPr lang="en-US" sz="1200" dirty="0" err="1"/>
              <a:t>Shiboski</a:t>
            </a:r>
            <a:r>
              <a:rPr lang="en-US" sz="1200" dirty="0"/>
              <a:t>, Stephen C., McCulloch, Charles E.. Regression Methods in Biostatistics: Linear, Logistic, Survival, and Repeated Measures Models: 0 (Statistics for Biology and Health) (p. 54). Springer New York.</a:t>
            </a:r>
          </a:p>
        </p:txBody>
      </p:sp>
      <p:pic>
        <p:nvPicPr>
          <p:cNvPr id="3" name="Picture 2">
            <a:extLst>
              <a:ext uri="{FF2B5EF4-FFF2-40B4-BE49-F238E27FC236}">
                <a16:creationId xmlns:a16="http://schemas.microsoft.com/office/drawing/2014/main" id="{99FB2619-0C27-8441-BFDA-9EF94AF87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8650" y="1562100"/>
            <a:ext cx="8394700" cy="3733800"/>
          </a:xfrm>
          <a:prstGeom prst="rect">
            <a:avLst/>
          </a:prstGeom>
        </p:spPr>
      </p:pic>
    </p:spTree>
    <p:extLst>
      <p:ext uri="{BB962C8B-B14F-4D97-AF65-F5344CB8AC3E}">
        <p14:creationId xmlns:p14="http://schemas.microsoft.com/office/powerpoint/2010/main" val="248171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54875-0B5B-5D4D-97A7-7E5A0FCFD1B0}"/>
              </a:ext>
            </a:extLst>
          </p:cNvPr>
          <p:cNvSpPr>
            <a:spLocks noGrp="1"/>
          </p:cNvSpPr>
          <p:nvPr>
            <p:ph type="title"/>
          </p:nvPr>
        </p:nvSpPr>
        <p:spPr/>
        <p:txBody>
          <a:bodyPr/>
          <a:lstStyle/>
          <a:p>
            <a:r>
              <a:rPr lang="en-US" dirty="0"/>
              <a:t>Survival Analysis</a:t>
            </a:r>
          </a:p>
        </p:txBody>
      </p:sp>
      <p:sp>
        <p:nvSpPr>
          <p:cNvPr id="3" name="Content Placeholder 2">
            <a:extLst>
              <a:ext uri="{FF2B5EF4-FFF2-40B4-BE49-F238E27FC236}">
                <a16:creationId xmlns:a16="http://schemas.microsoft.com/office/drawing/2014/main" id="{6DAC1DD0-AAD7-D243-99F7-4A3E508A3811}"/>
              </a:ext>
            </a:extLst>
          </p:cNvPr>
          <p:cNvSpPr>
            <a:spLocks noGrp="1"/>
          </p:cNvSpPr>
          <p:nvPr>
            <p:ph idx="1"/>
          </p:nvPr>
        </p:nvSpPr>
        <p:spPr/>
        <p:txBody>
          <a:bodyPr>
            <a:normAutofit/>
          </a:bodyPr>
          <a:lstStyle/>
          <a:p>
            <a:r>
              <a:rPr lang="en-US" dirty="0"/>
              <a:t>Can accommodate different participant start times.</a:t>
            </a:r>
          </a:p>
          <a:p>
            <a:r>
              <a:rPr lang="en-US" dirty="0"/>
              <a:t>Can accommodate different amounts of participant follow-up time.</a:t>
            </a:r>
          </a:p>
          <a:p>
            <a:r>
              <a:rPr lang="en-US" dirty="0"/>
              <a:t>Allows us to analyze time to events, rather than occurrence (yes/no) of events only.</a:t>
            </a:r>
          </a:p>
          <a:p>
            <a:r>
              <a:rPr lang="en-US" dirty="0"/>
              <a:t>Can accommodate censoring.</a:t>
            </a:r>
          </a:p>
          <a:p>
            <a:pPr lvl="1"/>
            <a:r>
              <a:rPr lang="en-US" dirty="0"/>
              <a:t>Right-censoring: A survival time is said to be right-censored at time t if it is only known to be greater than t.</a:t>
            </a:r>
          </a:p>
        </p:txBody>
      </p:sp>
    </p:spTree>
    <p:extLst>
      <p:ext uri="{BB962C8B-B14F-4D97-AF65-F5344CB8AC3E}">
        <p14:creationId xmlns:p14="http://schemas.microsoft.com/office/powerpoint/2010/main" val="3103614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13DC96-1C74-5F42-819D-93E4D8024E1F}"/>
              </a:ext>
            </a:extLst>
          </p:cNvPr>
          <p:cNvSpPr txBox="1"/>
          <p:nvPr/>
        </p:nvSpPr>
        <p:spPr>
          <a:xfrm>
            <a:off x="0" y="6396335"/>
            <a:ext cx="12192000" cy="461665"/>
          </a:xfrm>
          <a:prstGeom prst="rect">
            <a:avLst/>
          </a:prstGeom>
          <a:noFill/>
        </p:spPr>
        <p:txBody>
          <a:bodyPr wrap="square" rtlCol="0">
            <a:spAutoFit/>
          </a:bodyPr>
          <a:lstStyle/>
          <a:p>
            <a:r>
              <a:rPr lang="en-US" sz="1200" dirty="0"/>
              <a:t>Source: </a:t>
            </a:r>
            <a:r>
              <a:rPr lang="en-US" sz="1200" dirty="0" err="1"/>
              <a:t>Vittinghoff</a:t>
            </a:r>
            <a:r>
              <a:rPr lang="en-US" sz="1200" dirty="0"/>
              <a:t>, Eric, Glidden, David V., </a:t>
            </a:r>
            <a:r>
              <a:rPr lang="en-US" sz="1200" dirty="0" err="1"/>
              <a:t>Shiboski</a:t>
            </a:r>
            <a:r>
              <a:rPr lang="en-US" sz="1200" dirty="0"/>
              <a:t>, Stephen C., McCulloch, Charles E.. Regression Methods in Biostatistics: Linear, Logistic, Survival, and Repeated Measures Models: 0 (Statistics for Biology and Health) (p. 54). Springer New York.</a:t>
            </a:r>
          </a:p>
        </p:txBody>
      </p:sp>
      <p:pic>
        <p:nvPicPr>
          <p:cNvPr id="6" name="Picture 5" descr="A picture containing text, monitor, black&#10;&#10;Description automatically generated">
            <a:extLst>
              <a:ext uri="{FF2B5EF4-FFF2-40B4-BE49-F238E27FC236}">
                <a16:creationId xmlns:a16="http://schemas.microsoft.com/office/drawing/2014/main" id="{83AD610F-1C4E-D245-A201-C7473A0DC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4144" y="0"/>
            <a:ext cx="2423711" cy="6240379"/>
          </a:xfrm>
          <a:prstGeom prst="rect">
            <a:avLst/>
          </a:prstGeom>
        </p:spPr>
      </p:pic>
    </p:spTree>
    <p:extLst>
      <p:ext uri="{BB962C8B-B14F-4D97-AF65-F5344CB8AC3E}">
        <p14:creationId xmlns:p14="http://schemas.microsoft.com/office/powerpoint/2010/main" val="1531397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13DC96-1C74-5F42-819D-93E4D8024E1F}"/>
              </a:ext>
            </a:extLst>
          </p:cNvPr>
          <p:cNvSpPr txBox="1"/>
          <p:nvPr/>
        </p:nvSpPr>
        <p:spPr>
          <a:xfrm>
            <a:off x="0" y="6396335"/>
            <a:ext cx="12192000" cy="461665"/>
          </a:xfrm>
          <a:prstGeom prst="rect">
            <a:avLst/>
          </a:prstGeom>
          <a:noFill/>
        </p:spPr>
        <p:txBody>
          <a:bodyPr wrap="square" rtlCol="0">
            <a:spAutoFit/>
          </a:bodyPr>
          <a:lstStyle/>
          <a:p>
            <a:r>
              <a:rPr lang="en-US" sz="1200" dirty="0"/>
              <a:t>Source: </a:t>
            </a:r>
            <a:r>
              <a:rPr lang="en-US" sz="1200" dirty="0" err="1"/>
              <a:t>Vittinghoff</a:t>
            </a:r>
            <a:r>
              <a:rPr lang="en-US" sz="1200" dirty="0"/>
              <a:t>, Eric, Glidden, David V., </a:t>
            </a:r>
            <a:r>
              <a:rPr lang="en-US" sz="1200" dirty="0" err="1"/>
              <a:t>Shiboski</a:t>
            </a:r>
            <a:r>
              <a:rPr lang="en-US" sz="1200" dirty="0"/>
              <a:t>, Stephen C., McCulloch, Charles E.. Regression Methods in Biostatistics: Linear, Logistic, Survival, and Repeated Measures Models: 0 (Statistics for Biology and Health) (p. 54). Springer New York.</a:t>
            </a:r>
          </a:p>
        </p:txBody>
      </p:sp>
      <p:pic>
        <p:nvPicPr>
          <p:cNvPr id="3" name="Picture 2" descr="A picture containing graphical user interface&#10;&#10;Description automatically generated">
            <a:extLst>
              <a:ext uri="{FF2B5EF4-FFF2-40B4-BE49-F238E27FC236}">
                <a16:creationId xmlns:a16="http://schemas.microsoft.com/office/drawing/2014/main" id="{1DDFD31C-E49D-D64D-AD2F-CC02A9455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0650" y="2032000"/>
            <a:ext cx="6870700" cy="2794000"/>
          </a:xfrm>
          <a:prstGeom prst="rect">
            <a:avLst/>
          </a:prstGeom>
        </p:spPr>
      </p:pic>
    </p:spTree>
    <p:extLst>
      <p:ext uri="{BB962C8B-B14F-4D97-AF65-F5344CB8AC3E}">
        <p14:creationId xmlns:p14="http://schemas.microsoft.com/office/powerpoint/2010/main" val="3035135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13DC96-1C74-5F42-819D-93E4D8024E1F}"/>
              </a:ext>
            </a:extLst>
          </p:cNvPr>
          <p:cNvSpPr txBox="1"/>
          <p:nvPr/>
        </p:nvSpPr>
        <p:spPr>
          <a:xfrm>
            <a:off x="0" y="6396335"/>
            <a:ext cx="12192000" cy="461665"/>
          </a:xfrm>
          <a:prstGeom prst="rect">
            <a:avLst/>
          </a:prstGeom>
          <a:noFill/>
        </p:spPr>
        <p:txBody>
          <a:bodyPr wrap="square" rtlCol="0">
            <a:spAutoFit/>
          </a:bodyPr>
          <a:lstStyle/>
          <a:p>
            <a:r>
              <a:rPr lang="en-US" sz="1200" dirty="0"/>
              <a:t>Source: </a:t>
            </a:r>
            <a:r>
              <a:rPr lang="en-US" sz="1200" dirty="0" err="1"/>
              <a:t>Vittinghoff</a:t>
            </a:r>
            <a:r>
              <a:rPr lang="en-US" sz="1200" dirty="0"/>
              <a:t>, Eric, Glidden, David V., </a:t>
            </a:r>
            <a:r>
              <a:rPr lang="en-US" sz="1200" dirty="0" err="1"/>
              <a:t>Shiboski</a:t>
            </a:r>
            <a:r>
              <a:rPr lang="en-US" sz="1200" dirty="0"/>
              <a:t>, Stephen C., McCulloch, Charles E.. Regression Methods in Biostatistics: Linear, Logistic, Survival, and Repeated Measures Models: 0 (Statistics for Biology and Health) (p. 54). Springer New York.</a:t>
            </a:r>
          </a:p>
        </p:txBody>
      </p:sp>
      <p:graphicFrame>
        <p:nvGraphicFramePr>
          <p:cNvPr id="2" name="Table 4">
            <a:extLst>
              <a:ext uri="{FF2B5EF4-FFF2-40B4-BE49-F238E27FC236}">
                <a16:creationId xmlns:a16="http://schemas.microsoft.com/office/drawing/2014/main" id="{DB3E5F0B-E6AC-1A45-8D08-D25A2FF5A16C}"/>
              </a:ext>
            </a:extLst>
          </p:cNvPr>
          <p:cNvGraphicFramePr>
            <a:graphicFrameLocks noGrp="1"/>
          </p:cNvGraphicFramePr>
          <p:nvPr>
            <p:extLst>
              <p:ext uri="{D42A27DB-BD31-4B8C-83A1-F6EECF244321}">
                <p14:modId xmlns:p14="http://schemas.microsoft.com/office/powerpoint/2010/main" val="1672050442"/>
              </p:ext>
            </p:extLst>
          </p:nvPr>
        </p:nvGraphicFramePr>
        <p:xfrm>
          <a:off x="-1" y="0"/>
          <a:ext cx="12192000" cy="5693448"/>
        </p:xfrm>
        <a:graphic>
          <a:graphicData uri="http://schemas.openxmlformats.org/drawingml/2006/table">
            <a:tbl>
              <a:tblPr firstRow="1" bandRow="1">
                <a:tableStyleId>{69012ECD-51FC-41F1-AA8D-1B2483CD663E}</a:tableStyleId>
              </a:tblPr>
              <a:tblGrid>
                <a:gridCol w="1171075">
                  <a:extLst>
                    <a:ext uri="{9D8B030D-6E8A-4147-A177-3AD203B41FA5}">
                      <a16:colId xmlns:a16="http://schemas.microsoft.com/office/drawing/2014/main" val="2104509725"/>
                    </a:ext>
                  </a:extLst>
                </a:gridCol>
                <a:gridCol w="1764631">
                  <a:extLst>
                    <a:ext uri="{9D8B030D-6E8A-4147-A177-3AD203B41FA5}">
                      <a16:colId xmlns:a16="http://schemas.microsoft.com/office/drawing/2014/main" val="1265092221"/>
                    </a:ext>
                  </a:extLst>
                </a:gridCol>
                <a:gridCol w="1796716">
                  <a:extLst>
                    <a:ext uri="{9D8B030D-6E8A-4147-A177-3AD203B41FA5}">
                      <a16:colId xmlns:a16="http://schemas.microsoft.com/office/drawing/2014/main" val="1226646860"/>
                    </a:ext>
                  </a:extLst>
                </a:gridCol>
                <a:gridCol w="1780674">
                  <a:extLst>
                    <a:ext uri="{9D8B030D-6E8A-4147-A177-3AD203B41FA5}">
                      <a16:colId xmlns:a16="http://schemas.microsoft.com/office/drawing/2014/main" val="3065471225"/>
                    </a:ext>
                  </a:extLst>
                </a:gridCol>
                <a:gridCol w="2983831">
                  <a:extLst>
                    <a:ext uri="{9D8B030D-6E8A-4147-A177-3AD203B41FA5}">
                      <a16:colId xmlns:a16="http://schemas.microsoft.com/office/drawing/2014/main" val="2845725606"/>
                    </a:ext>
                  </a:extLst>
                </a:gridCol>
                <a:gridCol w="2695073">
                  <a:extLst>
                    <a:ext uri="{9D8B030D-6E8A-4147-A177-3AD203B41FA5}">
                      <a16:colId xmlns:a16="http://schemas.microsoft.com/office/drawing/2014/main" val="848289268"/>
                    </a:ext>
                  </a:extLst>
                </a:gridCol>
              </a:tblGrid>
              <a:tr h="1121448">
                <a:tc>
                  <a:txBody>
                    <a:bodyPr/>
                    <a:lstStyle/>
                    <a:p>
                      <a:pPr algn="ctr"/>
                      <a:r>
                        <a:rPr lang="en-US" sz="2400" dirty="0"/>
                        <a:t>Week</a:t>
                      </a:r>
                    </a:p>
                  </a:txBody>
                  <a:tcPr anchor="ctr"/>
                </a:tc>
                <a:tc>
                  <a:txBody>
                    <a:bodyPr/>
                    <a:lstStyle/>
                    <a:p>
                      <a:pPr algn="ctr"/>
                      <a:r>
                        <a:rPr lang="en-US" sz="2400" dirty="0"/>
                        <a:t>N Followed</a:t>
                      </a:r>
                    </a:p>
                  </a:txBody>
                  <a:tcPr anchor="ctr"/>
                </a:tc>
                <a:tc>
                  <a:txBody>
                    <a:bodyPr/>
                    <a:lstStyle/>
                    <a:p>
                      <a:pPr algn="ctr"/>
                      <a:r>
                        <a:rPr lang="en-US" sz="2400" dirty="0"/>
                        <a:t>N Relapsed </a:t>
                      </a:r>
                    </a:p>
                    <a:p>
                      <a:pPr algn="ctr"/>
                      <a:r>
                        <a:rPr lang="en-US" sz="2400" dirty="0"/>
                        <a:t>(Event)</a:t>
                      </a:r>
                    </a:p>
                  </a:txBody>
                  <a:tcPr anchor="ctr"/>
                </a:tc>
                <a:tc>
                  <a:txBody>
                    <a:bodyPr/>
                    <a:lstStyle/>
                    <a:p>
                      <a:pPr algn="ctr"/>
                      <a:r>
                        <a:rPr lang="en-US" sz="2400" dirty="0"/>
                        <a:t>N Censored</a:t>
                      </a:r>
                    </a:p>
                  </a:txBody>
                  <a:tcPr anchor="ctr"/>
                </a:tc>
                <a:tc>
                  <a:txBody>
                    <a:bodyPr/>
                    <a:lstStyle/>
                    <a:p>
                      <a:pPr algn="ctr"/>
                      <a:r>
                        <a:rPr lang="en-US" sz="2400" dirty="0"/>
                        <a:t>Cond. Prob. Of Remission</a:t>
                      </a:r>
                    </a:p>
                  </a:txBody>
                  <a:tcPr anchor="ctr"/>
                </a:tc>
                <a:tc>
                  <a:txBody>
                    <a:bodyPr/>
                    <a:lstStyle/>
                    <a:p>
                      <a:pPr algn="ctr"/>
                      <a:r>
                        <a:rPr lang="en-US" sz="2400" dirty="0"/>
                        <a:t>Survival Function</a:t>
                      </a:r>
                      <a:r>
                        <a:rPr lang="en-US" sz="2400" baseline="30000" dirty="0"/>
                        <a:t>1</a:t>
                      </a:r>
                    </a:p>
                  </a:txBody>
                  <a:tcPr anchor="ctr"/>
                </a:tc>
                <a:extLst>
                  <a:ext uri="{0D108BD9-81ED-4DB2-BD59-A6C34878D82A}">
                    <a16:rowId xmlns:a16="http://schemas.microsoft.com/office/drawing/2014/main" val="1397439196"/>
                  </a:ext>
                </a:extLst>
              </a:tr>
              <a:tr h="457200">
                <a:tc>
                  <a:txBody>
                    <a:bodyPr/>
                    <a:lstStyle/>
                    <a:p>
                      <a:pPr algn="ctr"/>
                      <a:r>
                        <a:rPr lang="en-US" sz="2400" dirty="0"/>
                        <a:t>1</a:t>
                      </a:r>
                    </a:p>
                  </a:txBody>
                  <a:tcPr anchor="ctr"/>
                </a:tc>
                <a:tc>
                  <a:txBody>
                    <a:bodyPr/>
                    <a:lstStyle/>
                    <a:p>
                      <a:pPr algn="ctr"/>
                      <a:r>
                        <a:rPr lang="en-US" sz="2400" dirty="0"/>
                        <a:t>21</a:t>
                      </a:r>
                    </a:p>
                  </a:txBody>
                  <a:tcPr anchor="ctr"/>
                </a:tc>
                <a:tc>
                  <a:txBody>
                    <a:bodyPr/>
                    <a:lstStyle/>
                    <a:p>
                      <a:pPr algn="ctr"/>
                      <a:r>
                        <a:rPr lang="en-US" sz="2400" dirty="0"/>
                        <a:t>2</a:t>
                      </a:r>
                    </a:p>
                  </a:txBody>
                  <a:tcPr anchor="ctr"/>
                </a:tc>
                <a:tc>
                  <a:txBody>
                    <a:bodyPr/>
                    <a:lstStyle/>
                    <a:p>
                      <a:pPr algn="ctr"/>
                      <a:r>
                        <a:rPr lang="en-US" sz="2400" dirty="0"/>
                        <a:t>0</a:t>
                      </a:r>
                    </a:p>
                  </a:txBody>
                  <a:tcPr anchor="ctr"/>
                </a:tc>
                <a:tc>
                  <a:txBody>
                    <a:bodyPr/>
                    <a:lstStyle/>
                    <a:p>
                      <a:pPr algn="ctr"/>
                      <a:r>
                        <a:rPr lang="en-US" sz="2400" dirty="0"/>
                        <a:t>19/21 = 0.90</a:t>
                      </a:r>
                    </a:p>
                  </a:txBody>
                  <a:tcPr anchor="ctr"/>
                </a:tc>
                <a:tc>
                  <a:txBody>
                    <a:bodyPr/>
                    <a:lstStyle/>
                    <a:p>
                      <a:pPr algn="ctr"/>
                      <a:r>
                        <a:rPr lang="en-US" sz="2400" dirty="0"/>
                        <a:t>0.90</a:t>
                      </a:r>
                    </a:p>
                  </a:txBody>
                  <a:tcPr anchor="ctr"/>
                </a:tc>
                <a:extLst>
                  <a:ext uri="{0D108BD9-81ED-4DB2-BD59-A6C34878D82A}">
                    <a16:rowId xmlns:a16="http://schemas.microsoft.com/office/drawing/2014/main" val="2849484656"/>
                  </a:ext>
                </a:extLst>
              </a:tr>
              <a:tr h="454809">
                <a:tc>
                  <a:txBody>
                    <a:bodyPr/>
                    <a:lstStyle/>
                    <a:p>
                      <a:pPr algn="ctr"/>
                      <a:r>
                        <a:rPr lang="en-US" sz="2400" dirty="0"/>
                        <a:t>2</a:t>
                      </a:r>
                    </a:p>
                  </a:txBody>
                  <a:tcPr anchor="ctr"/>
                </a:tc>
                <a:tc>
                  <a:txBody>
                    <a:bodyPr/>
                    <a:lstStyle/>
                    <a:p>
                      <a:pPr algn="ctr"/>
                      <a:r>
                        <a:rPr lang="en-US" sz="2400" dirty="0"/>
                        <a:t>19</a:t>
                      </a:r>
                    </a:p>
                  </a:txBody>
                  <a:tcPr anchor="ctr"/>
                </a:tc>
                <a:tc>
                  <a:txBody>
                    <a:bodyPr/>
                    <a:lstStyle/>
                    <a:p>
                      <a:pPr algn="ctr"/>
                      <a:r>
                        <a:rPr lang="en-US" sz="2400" dirty="0"/>
                        <a:t>2</a:t>
                      </a:r>
                    </a:p>
                  </a:txBody>
                  <a:tcPr anchor="ctr"/>
                </a:tc>
                <a:tc>
                  <a:txBody>
                    <a:bodyPr/>
                    <a:lstStyle/>
                    <a:p>
                      <a:pPr algn="ctr"/>
                      <a:r>
                        <a:rPr lang="en-US" sz="2400" dirty="0"/>
                        <a:t>0</a:t>
                      </a:r>
                    </a:p>
                  </a:txBody>
                  <a:tcPr anchor="ctr"/>
                </a:tc>
                <a:tc>
                  <a:txBody>
                    <a:bodyPr/>
                    <a:lstStyle/>
                    <a:p>
                      <a:pPr algn="ctr"/>
                      <a:r>
                        <a:rPr lang="en-US" sz="2400" dirty="0"/>
                        <a:t>17/19 = 0.89</a:t>
                      </a:r>
                    </a:p>
                  </a:txBody>
                  <a:tcPr anchor="ctr"/>
                </a:tc>
                <a:tc>
                  <a:txBody>
                    <a:bodyPr/>
                    <a:lstStyle/>
                    <a:p>
                      <a:pPr algn="ctr"/>
                      <a:r>
                        <a:rPr lang="en-US" sz="2400" dirty="0"/>
                        <a:t>0.90 * 0.89 = 0.80</a:t>
                      </a:r>
                    </a:p>
                  </a:txBody>
                  <a:tcPr anchor="ctr"/>
                </a:tc>
                <a:extLst>
                  <a:ext uri="{0D108BD9-81ED-4DB2-BD59-A6C34878D82A}">
                    <a16:rowId xmlns:a16="http://schemas.microsoft.com/office/drawing/2014/main" val="171435469"/>
                  </a:ext>
                </a:extLst>
              </a:tr>
              <a:tr h="454809">
                <a:tc>
                  <a:txBody>
                    <a:bodyPr/>
                    <a:lstStyle/>
                    <a:p>
                      <a:pPr algn="ctr"/>
                      <a:r>
                        <a:rPr lang="en-US" sz="2400" dirty="0"/>
                        <a:t>3</a:t>
                      </a:r>
                    </a:p>
                  </a:txBody>
                  <a:tcPr anchor="ctr"/>
                </a:tc>
                <a:tc>
                  <a:txBody>
                    <a:bodyPr/>
                    <a:lstStyle/>
                    <a:p>
                      <a:pPr algn="ctr"/>
                      <a:r>
                        <a:rPr lang="en-US" sz="2400" dirty="0"/>
                        <a:t>17</a:t>
                      </a:r>
                    </a:p>
                  </a:txBody>
                  <a:tcPr anchor="ctr"/>
                </a:tc>
                <a:tc>
                  <a:txBody>
                    <a:bodyPr/>
                    <a:lstStyle/>
                    <a:p>
                      <a:pPr algn="ctr"/>
                      <a:r>
                        <a:rPr lang="en-US" sz="2400" dirty="0"/>
                        <a:t>1</a:t>
                      </a:r>
                    </a:p>
                  </a:txBody>
                  <a:tcPr anchor="ctr"/>
                </a:tc>
                <a:tc>
                  <a:txBody>
                    <a:bodyPr/>
                    <a:lstStyle/>
                    <a:p>
                      <a:pPr algn="ctr"/>
                      <a:r>
                        <a:rPr lang="en-US" sz="2400" dirty="0"/>
                        <a:t>0</a:t>
                      </a:r>
                    </a:p>
                  </a:txBody>
                  <a:tcPr anchor="ctr"/>
                </a:tc>
                <a:tc>
                  <a:txBody>
                    <a:bodyPr/>
                    <a:lstStyle/>
                    <a:p>
                      <a:pPr algn="ctr"/>
                      <a:r>
                        <a:rPr lang="en-US" sz="2400" dirty="0"/>
                        <a:t>16/17 = 0.94</a:t>
                      </a:r>
                    </a:p>
                  </a:txBody>
                  <a:tcPr anchor="ctr"/>
                </a:tc>
                <a:tc>
                  <a:txBody>
                    <a:bodyPr/>
                    <a:lstStyle/>
                    <a:p>
                      <a:pPr algn="ctr"/>
                      <a:r>
                        <a:rPr lang="en-US" sz="2400" dirty="0"/>
                        <a:t>0.80 * 0.94 = 0.75</a:t>
                      </a:r>
                    </a:p>
                  </a:txBody>
                  <a:tcPr anchor="ctr"/>
                </a:tc>
                <a:extLst>
                  <a:ext uri="{0D108BD9-81ED-4DB2-BD59-A6C34878D82A}">
                    <a16:rowId xmlns:a16="http://schemas.microsoft.com/office/drawing/2014/main" val="2738116899"/>
                  </a:ext>
                </a:extLst>
              </a:tr>
              <a:tr h="454809">
                <a:tc>
                  <a:txBody>
                    <a:bodyPr/>
                    <a:lstStyle/>
                    <a:p>
                      <a:pPr algn="ctr"/>
                      <a:r>
                        <a:rPr lang="en-US" sz="2400" dirty="0"/>
                        <a:t>4</a:t>
                      </a:r>
                    </a:p>
                  </a:txBody>
                  <a:tcPr anchor="ctr"/>
                </a:tc>
                <a:tc>
                  <a:txBody>
                    <a:bodyPr/>
                    <a:lstStyle/>
                    <a:p>
                      <a:pPr algn="ctr"/>
                      <a:r>
                        <a:rPr lang="en-US" sz="2400" dirty="0"/>
                        <a:t>16</a:t>
                      </a:r>
                    </a:p>
                  </a:txBody>
                  <a:tcPr anchor="ctr"/>
                </a:tc>
                <a:tc>
                  <a:txBody>
                    <a:bodyPr/>
                    <a:lstStyle/>
                    <a:p>
                      <a:pPr algn="ctr"/>
                      <a:r>
                        <a:rPr lang="en-US" sz="2400" dirty="0"/>
                        <a:t>2</a:t>
                      </a:r>
                    </a:p>
                  </a:txBody>
                  <a:tcPr anchor="ctr"/>
                </a:tc>
                <a:tc>
                  <a:txBody>
                    <a:bodyPr/>
                    <a:lstStyle/>
                    <a:p>
                      <a:pPr algn="ctr"/>
                      <a:r>
                        <a:rPr lang="en-US" sz="2400" dirty="0"/>
                        <a:t>0</a:t>
                      </a:r>
                    </a:p>
                  </a:txBody>
                  <a:tcPr anchor="ctr"/>
                </a:tc>
                <a:tc>
                  <a:txBody>
                    <a:bodyPr/>
                    <a:lstStyle/>
                    <a:p>
                      <a:pPr algn="ctr"/>
                      <a:r>
                        <a:rPr lang="en-US" sz="2400" dirty="0"/>
                        <a:t>14/16 = 0.88</a:t>
                      </a:r>
                    </a:p>
                  </a:txBody>
                  <a:tcPr anchor="ctr"/>
                </a:tc>
                <a:tc>
                  <a:txBody>
                    <a:bodyPr/>
                    <a:lstStyle/>
                    <a:p>
                      <a:pPr algn="ctr"/>
                      <a:r>
                        <a:rPr lang="en-US" sz="2400" dirty="0"/>
                        <a:t>0.75 * 0.88 = 0.66</a:t>
                      </a:r>
                    </a:p>
                  </a:txBody>
                  <a:tcPr anchor="ctr"/>
                </a:tc>
                <a:extLst>
                  <a:ext uri="{0D108BD9-81ED-4DB2-BD59-A6C34878D82A}">
                    <a16:rowId xmlns:a16="http://schemas.microsoft.com/office/drawing/2014/main" val="1181029888"/>
                  </a:ext>
                </a:extLst>
              </a:tr>
              <a:tr h="454809">
                <a:tc>
                  <a:txBody>
                    <a:bodyPr/>
                    <a:lstStyle/>
                    <a:p>
                      <a:pPr algn="ctr"/>
                      <a:r>
                        <a:rPr lang="en-US" sz="2400" dirty="0"/>
                        <a:t>5</a:t>
                      </a:r>
                    </a:p>
                  </a:txBody>
                  <a:tcPr anchor="ctr"/>
                </a:tc>
                <a:tc>
                  <a:txBody>
                    <a:bodyPr/>
                    <a:lstStyle/>
                    <a:p>
                      <a:pPr algn="ctr"/>
                      <a:r>
                        <a:rPr lang="en-US" sz="2400" dirty="0"/>
                        <a:t>14</a:t>
                      </a:r>
                    </a:p>
                  </a:txBody>
                  <a:tcPr anchor="ctr"/>
                </a:tc>
                <a:tc>
                  <a:txBody>
                    <a:bodyPr/>
                    <a:lstStyle/>
                    <a:p>
                      <a:pPr algn="ctr"/>
                      <a:r>
                        <a:rPr lang="en-US" sz="2400" dirty="0"/>
                        <a:t>2</a:t>
                      </a:r>
                    </a:p>
                  </a:txBody>
                  <a:tcPr anchor="ctr"/>
                </a:tc>
                <a:tc>
                  <a:txBody>
                    <a:bodyPr/>
                    <a:lstStyle/>
                    <a:p>
                      <a:pPr algn="ctr"/>
                      <a:r>
                        <a:rPr lang="en-US" sz="2400" dirty="0"/>
                        <a:t>0</a:t>
                      </a:r>
                    </a:p>
                  </a:txBody>
                  <a:tcPr anchor="ctr"/>
                </a:tc>
                <a:tc>
                  <a:txBody>
                    <a:bodyPr/>
                    <a:lstStyle/>
                    <a:p>
                      <a:pPr algn="ctr"/>
                      <a:r>
                        <a:rPr lang="en-US" sz="2400" dirty="0"/>
                        <a:t>12/14 = 0.86</a:t>
                      </a:r>
                    </a:p>
                  </a:txBody>
                  <a:tcPr anchor="ctr"/>
                </a:tc>
                <a:tc>
                  <a:txBody>
                    <a:bodyPr/>
                    <a:lstStyle/>
                    <a:p>
                      <a:pPr algn="ctr"/>
                      <a:r>
                        <a:rPr lang="en-US" sz="2400" dirty="0"/>
                        <a:t>0.66 * 0.86 = 0.57</a:t>
                      </a:r>
                    </a:p>
                  </a:txBody>
                  <a:tcPr anchor="ctr"/>
                </a:tc>
                <a:extLst>
                  <a:ext uri="{0D108BD9-81ED-4DB2-BD59-A6C34878D82A}">
                    <a16:rowId xmlns:a16="http://schemas.microsoft.com/office/drawing/2014/main" val="3528616456"/>
                  </a:ext>
                </a:extLst>
              </a:tr>
              <a:tr h="454809">
                <a:tc>
                  <a:txBody>
                    <a:bodyPr/>
                    <a:lstStyle/>
                    <a:p>
                      <a:pPr algn="ctr"/>
                      <a:r>
                        <a:rPr lang="en-US" sz="2400" dirty="0"/>
                        <a:t>6</a:t>
                      </a:r>
                    </a:p>
                  </a:txBody>
                  <a:tcPr anchor="ctr"/>
                </a:tc>
                <a:tc>
                  <a:txBody>
                    <a:bodyPr/>
                    <a:lstStyle/>
                    <a:p>
                      <a:pPr algn="ctr"/>
                      <a:r>
                        <a:rPr lang="en-US" sz="2400" dirty="0"/>
                        <a:t>12</a:t>
                      </a:r>
                    </a:p>
                  </a:txBody>
                  <a:tcPr anchor="ctr"/>
                </a:tc>
                <a:tc>
                  <a:txBody>
                    <a:bodyPr/>
                    <a:lstStyle/>
                    <a:p>
                      <a:pPr algn="ctr"/>
                      <a:r>
                        <a:rPr lang="en-US" sz="2400" dirty="0"/>
                        <a:t>0</a:t>
                      </a:r>
                    </a:p>
                  </a:txBody>
                  <a:tcPr anchor="ctr"/>
                </a:tc>
                <a:tc>
                  <a:txBody>
                    <a:bodyPr/>
                    <a:lstStyle/>
                    <a:p>
                      <a:pPr algn="ctr"/>
                      <a:r>
                        <a:rPr lang="en-US" sz="2400" dirty="0"/>
                        <a:t>0</a:t>
                      </a:r>
                    </a:p>
                  </a:txBody>
                  <a:tcPr anchor="ctr"/>
                </a:tc>
                <a:tc>
                  <a:txBody>
                    <a:bodyPr/>
                    <a:lstStyle/>
                    <a:p>
                      <a:pPr algn="ctr"/>
                      <a:r>
                        <a:rPr lang="en-US" sz="2400" dirty="0"/>
                        <a:t>12/12 = 1.00</a:t>
                      </a:r>
                    </a:p>
                  </a:txBody>
                  <a:tcPr anchor="ctr"/>
                </a:tc>
                <a:tc>
                  <a:txBody>
                    <a:bodyPr/>
                    <a:lstStyle/>
                    <a:p>
                      <a:pPr algn="ctr"/>
                      <a:r>
                        <a:rPr lang="en-US" sz="2400" dirty="0"/>
                        <a:t>0.57 * 1.00 = 0.57</a:t>
                      </a:r>
                    </a:p>
                  </a:txBody>
                  <a:tcPr anchor="ctr"/>
                </a:tc>
                <a:extLst>
                  <a:ext uri="{0D108BD9-81ED-4DB2-BD59-A6C34878D82A}">
                    <a16:rowId xmlns:a16="http://schemas.microsoft.com/office/drawing/2014/main" val="2420445441"/>
                  </a:ext>
                </a:extLst>
              </a:tr>
              <a:tr h="454809">
                <a:tc>
                  <a:txBody>
                    <a:bodyPr/>
                    <a:lstStyle/>
                    <a:p>
                      <a:pPr algn="ctr"/>
                      <a:r>
                        <a:rPr lang="en-US" sz="2400" dirty="0"/>
                        <a:t>7</a:t>
                      </a:r>
                    </a:p>
                  </a:txBody>
                  <a:tcPr anchor="ctr"/>
                </a:tc>
                <a:tc>
                  <a:txBody>
                    <a:bodyPr/>
                    <a:lstStyle/>
                    <a:p>
                      <a:pPr algn="ctr"/>
                      <a:r>
                        <a:rPr lang="en-US" sz="2400" dirty="0"/>
                        <a:t>12</a:t>
                      </a:r>
                    </a:p>
                  </a:txBody>
                  <a:tcPr anchor="ctr"/>
                </a:tc>
                <a:tc>
                  <a:txBody>
                    <a:bodyPr/>
                    <a:lstStyle/>
                    <a:p>
                      <a:pPr algn="ctr"/>
                      <a:r>
                        <a:rPr lang="en-US" sz="2400" dirty="0"/>
                        <a:t>0</a:t>
                      </a:r>
                    </a:p>
                  </a:txBody>
                  <a:tcPr anchor="ctr"/>
                </a:tc>
                <a:tc>
                  <a:txBody>
                    <a:bodyPr/>
                    <a:lstStyle/>
                    <a:p>
                      <a:pPr algn="ctr"/>
                      <a:r>
                        <a:rPr lang="en-US" sz="2400" dirty="0"/>
                        <a:t>0</a:t>
                      </a:r>
                    </a:p>
                  </a:txBody>
                  <a:tcPr anchor="ctr"/>
                </a:tc>
                <a:tc>
                  <a:txBody>
                    <a:bodyPr/>
                    <a:lstStyle/>
                    <a:p>
                      <a:pPr algn="ctr"/>
                      <a:r>
                        <a:rPr lang="en-US" sz="2400" dirty="0"/>
                        <a:t>12/12 = 1.00</a:t>
                      </a:r>
                    </a:p>
                  </a:txBody>
                  <a:tcPr anchor="ctr"/>
                </a:tc>
                <a:tc>
                  <a:txBody>
                    <a:bodyPr/>
                    <a:lstStyle/>
                    <a:p>
                      <a:pPr algn="ctr"/>
                      <a:r>
                        <a:rPr lang="en-US" sz="2400" dirty="0"/>
                        <a:t>0.57 * 1.00 = 0.57</a:t>
                      </a:r>
                    </a:p>
                  </a:txBody>
                  <a:tcPr anchor="ctr"/>
                </a:tc>
                <a:extLst>
                  <a:ext uri="{0D108BD9-81ED-4DB2-BD59-A6C34878D82A}">
                    <a16:rowId xmlns:a16="http://schemas.microsoft.com/office/drawing/2014/main" val="3107665830"/>
                  </a:ext>
                </a:extLst>
              </a:tr>
              <a:tr h="454809">
                <a:tc>
                  <a:txBody>
                    <a:bodyPr/>
                    <a:lstStyle/>
                    <a:p>
                      <a:pPr algn="ctr"/>
                      <a:r>
                        <a:rPr lang="en-US" sz="2400" dirty="0"/>
                        <a:t>8</a:t>
                      </a:r>
                    </a:p>
                  </a:txBody>
                  <a:tcPr anchor="ctr"/>
                </a:tc>
                <a:tc>
                  <a:txBody>
                    <a:bodyPr/>
                    <a:lstStyle/>
                    <a:p>
                      <a:pPr algn="ctr"/>
                      <a:r>
                        <a:rPr lang="en-US" sz="2400" dirty="0"/>
                        <a:t>12</a:t>
                      </a:r>
                    </a:p>
                  </a:txBody>
                  <a:tcPr anchor="ctr"/>
                </a:tc>
                <a:tc>
                  <a:txBody>
                    <a:bodyPr/>
                    <a:lstStyle/>
                    <a:p>
                      <a:pPr algn="ctr"/>
                      <a:r>
                        <a:rPr lang="en-US" sz="2400" dirty="0"/>
                        <a:t>4</a:t>
                      </a:r>
                    </a:p>
                  </a:txBody>
                  <a:tcPr anchor="ctr"/>
                </a:tc>
                <a:tc>
                  <a:txBody>
                    <a:bodyPr/>
                    <a:lstStyle/>
                    <a:p>
                      <a:pPr algn="ctr"/>
                      <a:r>
                        <a:rPr lang="en-US" sz="2400" dirty="0"/>
                        <a:t>0</a:t>
                      </a:r>
                    </a:p>
                  </a:txBody>
                  <a:tcPr anchor="ctr"/>
                </a:tc>
                <a:tc>
                  <a:txBody>
                    <a:bodyPr/>
                    <a:lstStyle/>
                    <a:p>
                      <a:pPr algn="ctr"/>
                      <a:r>
                        <a:rPr lang="en-US" sz="2400" dirty="0"/>
                        <a:t>8/12 = 0.67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0.57 * 0.67 = 0.38</a:t>
                      </a:r>
                    </a:p>
                  </a:txBody>
                  <a:tcPr anchor="ctr"/>
                </a:tc>
                <a:extLst>
                  <a:ext uri="{0D108BD9-81ED-4DB2-BD59-A6C34878D82A}">
                    <a16:rowId xmlns:a16="http://schemas.microsoft.com/office/drawing/2014/main" val="662679811"/>
                  </a:ext>
                </a:extLst>
              </a:tr>
              <a:tr h="454809">
                <a:tc>
                  <a:txBody>
                    <a:bodyPr/>
                    <a:lstStyle/>
                    <a:p>
                      <a:pPr algn="ctr"/>
                      <a:r>
                        <a:rPr lang="en-US" sz="2400" dirty="0"/>
                        <a:t>9</a:t>
                      </a:r>
                    </a:p>
                  </a:txBody>
                  <a:tcPr anchor="ctr"/>
                </a:tc>
                <a:tc>
                  <a:txBody>
                    <a:bodyPr/>
                    <a:lstStyle/>
                    <a:p>
                      <a:pPr algn="ctr"/>
                      <a:r>
                        <a:rPr lang="en-US" sz="2400" dirty="0"/>
                        <a:t>8</a:t>
                      </a:r>
                    </a:p>
                  </a:txBody>
                  <a:tcPr anchor="ctr"/>
                </a:tc>
                <a:tc>
                  <a:txBody>
                    <a:bodyPr/>
                    <a:lstStyle/>
                    <a:p>
                      <a:pPr algn="ctr"/>
                      <a:r>
                        <a:rPr lang="en-US" sz="2400" dirty="0"/>
                        <a:t>0</a:t>
                      </a:r>
                    </a:p>
                  </a:txBody>
                  <a:tcPr anchor="ctr"/>
                </a:tc>
                <a:tc>
                  <a:txBody>
                    <a:bodyPr/>
                    <a:lstStyle/>
                    <a:p>
                      <a:pPr algn="ctr"/>
                      <a:r>
                        <a:rPr lang="en-US" sz="2400" dirty="0"/>
                        <a:t>0</a:t>
                      </a:r>
                    </a:p>
                  </a:txBody>
                  <a:tcPr anchor="ctr"/>
                </a:tc>
                <a:tc>
                  <a:txBody>
                    <a:bodyPr/>
                    <a:lstStyle/>
                    <a:p>
                      <a:pPr algn="ctr"/>
                      <a:r>
                        <a:rPr lang="en-US" sz="2400" dirty="0"/>
                        <a:t>8/8 = 1.00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0.38 * 1.00 = 0.38</a:t>
                      </a:r>
                    </a:p>
                  </a:txBody>
                  <a:tcPr anchor="ctr"/>
                </a:tc>
                <a:extLst>
                  <a:ext uri="{0D108BD9-81ED-4DB2-BD59-A6C34878D82A}">
                    <a16:rowId xmlns:a16="http://schemas.microsoft.com/office/drawing/2014/main" val="2666106050"/>
                  </a:ext>
                </a:extLst>
              </a:tr>
              <a:tr h="454809">
                <a:tc>
                  <a:txBody>
                    <a:bodyPr/>
                    <a:lstStyle/>
                    <a:p>
                      <a:pPr algn="ctr"/>
                      <a:r>
                        <a:rPr lang="en-US" sz="2400" dirty="0"/>
                        <a:t>10</a:t>
                      </a:r>
                    </a:p>
                  </a:txBody>
                  <a:tcPr anchor="ctr"/>
                </a:tc>
                <a:tc>
                  <a:txBody>
                    <a:bodyPr/>
                    <a:lstStyle/>
                    <a:p>
                      <a:pPr algn="ctr"/>
                      <a:r>
                        <a:rPr lang="en-US" sz="2400" dirty="0"/>
                        <a:t>8</a:t>
                      </a:r>
                    </a:p>
                  </a:txBody>
                  <a:tcPr anchor="ctr"/>
                </a:tc>
                <a:tc>
                  <a:txBody>
                    <a:bodyPr/>
                    <a:lstStyle/>
                    <a:p>
                      <a:pPr algn="ctr"/>
                      <a:r>
                        <a:rPr lang="en-US" sz="2400" dirty="0"/>
                        <a:t>0</a:t>
                      </a:r>
                    </a:p>
                  </a:txBody>
                  <a:tcPr anchor="ctr"/>
                </a:tc>
                <a:tc>
                  <a:txBody>
                    <a:bodyPr/>
                    <a:lstStyle/>
                    <a:p>
                      <a:pPr algn="ctr"/>
                      <a:r>
                        <a:rPr lang="en-US" sz="2400" dirty="0"/>
                        <a:t>0</a:t>
                      </a:r>
                    </a:p>
                  </a:txBody>
                  <a:tcPr anchor="ctr"/>
                </a:tc>
                <a:tc>
                  <a:txBody>
                    <a:bodyPr/>
                    <a:lstStyle/>
                    <a:p>
                      <a:pPr algn="ctr"/>
                      <a:r>
                        <a:rPr lang="en-US" sz="2400" dirty="0"/>
                        <a:t>8/8 = 1.00</a:t>
                      </a:r>
                    </a:p>
                  </a:txBody>
                  <a:tcPr anchor="ctr"/>
                </a:tc>
                <a:tc>
                  <a:txBody>
                    <a:bodyPr/>
                    <a:lstStyle/>
                    <a:p>
                      <a:pPr algn="ctr"/>
                      <a:r>
                        <a:rPr lang="en-US" sz="2400" dirty="0"/>
                        <a:t>0.38 * 1.00 = 0.38</a:t>
                      </a:r>
                    </a:p>
                  </a:txBody>
                  <a:tcPr anchor="ctr"/>
                </a:tc>
                <a:extLst>
                  <a:ext uri="{0D108BD9-81ED-4DB2-BD59-A6C34878D82A}">
                    <a16:rowId xmlns:a16="http://schemas.microsoft.com/office/drawing/2014/main" val="222353026"/>
                  </a:ext>
                </a:extLst>
              </a:tr>
            </a:tbl>
          </a:graphicData>
        </a:graphic>
      </p:graphicFrame>
      <p:sp>
        <p:nvSpPr>
          <p:cNvPr id="5" name="TextBox 4">
            <a:extLst>
              <a:ext uri="{FF2B5EF4-FFF2-40B4-BE49-F238E27FC236}">
                <a16:creationId xmlns:a16="http://schemas.microsoft.com/office/drawing/2014/main" id="{7FB74E61-5A29-E641-AC00-B02F7E56827E}"/>
              </a:ext>
            </a:extLst>
          </p:cNvPr>
          <p:cNvSpPr txBox="1"/>
          <p:nvPr/>
        </p:nvSpPr>
        <p:spPr>
          <a:xfrm>
            <a:off x="0" y="5693448"/>
            <a:ext cx="12192000" cy="276999"/>
          </a:xfrm>
          <a:prstGeom prst="rect">
            <a:avLst/>
          </a:prstGeom>
          <a:noFill/>
        </p:spPr>
        <p:txBody>
          <a:bodyPr wrap="square" rtlCol="0">
            <a:spAutoFit/>
          </a:bodyPr>
          <a:lstStyle/>
          <a:p>
            <a:r>
              <a:rPr lang="en-US" sz="1200" dirty="0"/>
              <a:t>1. Also called the cumulative probability of survival.</a:t>
            </a:r>
          </a:p>
        </p:txBody>
      </p:sp>
    </p:spTree>
    <p:extLst>
      <p:ext uri="{BB962C8B-B14F-4D97-AF65-F5344CB8AC3E}">
        <p14:creationId xmlns:p14="http://schemas.microsoft.com/office/powerpoint/2010/main" val="2929702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13DC96-1C74-5F42-819D-93E4D8024E1F}"/>
              </a:ext>
            </a:extLst>
          </p:cNvPr>
          <p:cNvSpPr txBox="1"/>
          <p:nvPr/>
        </p:nvSpPr>
        <p:spPr>
          <a:xfrm>
            <a:off x="0" y="6396335"/>
            <a:ext cx="12192000" cy="461665"/>
          </a:xfrm>
          <a:prstGeom prst="rect">
            <a:avLst/>
          </a:prstGeom>
          <a:noFill/>
        </p:spPr>
        <p:txBody>
          <a:bodyPr wrap="square" rtlCol="0">
            <a:spAutoFit/>
          </a:bodyPr>
          <a:lstStyle/>
          <a:p>
            <a:r>
              <a:rPr lang="en-US" sz="1200" dirty="0"/>
              <a:t>Source: </a:t>
            </a:r>
            <a:r>
              <a:rPr lang="en-US" sz="1200" dirty="0" err="1"/>
              <a:t>Vittinghoff</a:t>
            </a:r>
            <a:r>
              <a:rPr lang="en-US" sz="1200" dirty="0"/>
              <a:t>, Eric, Glidden, David V., </a:t>
            </a:r>
            <a:r>
              <a:rPr lang="en-US" sz="1200" dirty="0" err="1"/>
              <a:t>Shiboski</a:t>
            </a:r>
            <a:r>
              <a:rPr lang="en-US" sz="1200" dirty="0"/>
              <a:t>, Stephen C., McCulloch, Charles E.. Regression Methods in Biostatistics: Linear, Logistic, Survival, and Repeated Measures Models: 0 (Statistics for Biology and Health) (p. 54). Springer New York.</a:t>
            </a:r>
          </a:p>
        </p:txBody>
      </p:sp>
      <p:graphicFrame>
        <p:nvGraphicFramePr>
          <p:cNvPr id="2" name="Table 4">
            <a:extLst>
              <a:ext uri="{FF2B5EF4-FFF2-40B4-BE49-F238E27FC236}">
                <a16:creationId xmlns:a16="http://schemas.microsoft.com/office/drawing/2014/main" id="{DB3E5F0B-E6AC-1A45-8D08-D25A2FF5A16C}"/>
              </a:ext>
            </a:extLst>
          </p:cNvPr>
          <p:cNvGraphicFramePr>
            <a:graphicFrameLocks noGrp="1"/>
          </p:cNvGraphicFramePr>
          <p:nvPr>
            <p:extLst>
              <p:ext uri="{D42A27DB-BD31-4B8C-83A1-F6EECF244321}">
                <p14:modId xmlns:p14="http://schemas.microsoft.com/office/powerpoint/2010/main" val="1137274639"/>
              </p:ext>
            </p:extLst>
          </p:nvPr>
        </p:nvGraphicFramePr>
        <p:xfrm>
          <a:off x="-1" y="0"/>
          <a:ext cx="12192000" cy="5693448"/>
        </p:xfrm>
        <a:graphic>
          <a:graphicData uri="http://schemas.openxmlformats.org/drawingml/2006/table">
            <a:tbl>
              <a:tblPr firstRow="1" bandRow="1">
                <a:tableStyleId>{69012ECD-51FC-41F1-AA8D-1B2483CD663E}</a:tableStyleId>
              </a:tblPr>
              <a:tblGrid>
                <a:gridCol w="1171075">
                  <a:extLst>
                    <a:ext uri="{9D8B030D-6E8A-4147-A177-3AD203B41FA5}">
                      <a16:colId xmlns:a16="http://schemas.microsoft.com/office/drawing/2014/main" val="2104509725"/>
                    </a:ext>
                  </a:extLst>
                </a:gridCol>
                <a:gridCol w="1764631">
                  <a:extLst>
                    <a:ext uri="{9D8B030D-6E8A-4147-A177-3AD203B41FA5}">
                      <a16:colId xmlns:a16="http://schemas.microsoft.com/office/drawing/2014/main" val="1265092221"/>
                    </a:ext>
                  </a:extLst>
                </a:gridCol>
                <a:gridCol w="1796716">
                  <a:extLst>
                    <a:ext uri="{9D8B030D-6E8A-4147-A177-3AD203B41FA5}">
                      <a16:colId xmlns:a16="http://schemas.microsoft.com/office/drawing/2014/main" val="1226646860"/>
                    </a:ext>
                  </a:extLst>
                </a:gridCol>
                <a:gridCol w="1780674">
                  <a:extLst>
                    <a:ext uri="{9D8B030D-6E8A-4147-A177-3AD203B41FA5}">
                      <a16:colId xmlns:a16="http://schemas.microsoft.com/office/drawing/2014/main" val="3065471225"/>
                    </a:ext>
                  </a:extLst>
                </a:gridCol>
                <a:gridCol w="2983831">
                  <a:extLst>
                    <a:ext uri="{9D8B030D-6E8A-4147-A177-3AD203B41FA5}">
                      <a16:colId xmlns:a16="http://schemas.microsoft.com/office/drawing/2014/main" val="2845725606"/>
                    </a:ext>
                  </a:extLst>
                </a:gridCol>
                <a:gridCol w="2695073">
                  <a:extLst>
                    <a:ext uri="{9D8B030D-6E8A-4147-A177-3AD203B41FA5}">
                      <a16:colId xmlns:a16="http://schemas.microsoft.com/office/drawing/2014/main" val="848289268"/>
                    </a:ext>
                  </a:extLst>
                </a:gridCol>
              </a:tblGrid>
              <a:tr h="1121448">
                <a:tc>
                  <a:txBody>
                    <a:bodyPr/>
                    <a:lstStyle/>
                    <a:p>
                      <a:pPr algn="ctr"/>
                      <a:r>
                        <a:rPr lang="en-US" sz="2400" dirty="0"/>
                        <a:t>Week</a:t>
                      </a:r>
                    </a:p>
                  </a:txBody>
                  <a:tcPr anchor="ctr"/>
                </a:tc>
                <a:tc>
                  <a:txBody>
                    <a:bodyPr/>
                    <a:lstStyle/>
                    <a:p>
                      <a:pPr algn="ctr"/>
                      <a:r>
                        <a:rPr lang="en-US" sz="2400" dirty="0"/>
                        <a:t>N Followed</a:t>
                      </a:r>
                    </a:p>
                  </a:txBody>
                  <a:tcPr anchor="ctr"/>
                </a:tc>
                <a:tc>
                  <a:txBody>
                    <a:bodyPr/>
                    <a:lstStyle/>
                    <a:p>
                      <a:pPr algn="ctr"/>
                      <a:r>
                        <a:rPr lang="en-US" sz="2400" dirty="0"/>
                        <a:t>N Relapsed </a:t>
                      </a:r>
                    </a:p>
                    <a:p>
                      <a:pPr algn="ctr"/>
                      <a:r>
                        <a:rPr lang="en-US" sz="2400" dirty="0"/>
                        <a:t>(Event)</a:t>
                      </a:r>
                    </a:p>
                  </a:txBody>
                  <a:tcPr anchor="ctr"/>
                </a:tc>
                <a:tc>
                  <a:txBody>
                    <a:bodyPr/>
                    <a:lstStyle/>
                    <a:p>
                      <a:pPr algn="ctr"/>
                      <a:r>
                        <a:rPr lang="en-US" sz="2400" dirty="0"/>
                        <a:t>N Censored</a:t>
                      </a:r>
                    </a:p>
                  </a:txBody>
                  <a:tcPr anchor="ctr"/>
                </a:tc>
                <a:tc>
                  <a:txBody>
                    <a:bodyPr/>
                    <a:lstStyle/>
                    <a:p>
                      <a:pPr algn="ctr"/>
                      <a:r>
                        <a:rPr lang="en-US" sz="2400" dirty="0"/>
                        <a:t>Cond. Prob. Of Remission</a:t>
                      </a:r>
                    </a:p>
                  </a:txBody>
                  <a:tcPr anchor="ctr"/>
                </a:tc>
                <a:tc>
                  <a:txBody>
                    <a:bodyPr/>
                    <a:lstStyle/>
                    <a:p>
                      <a:pPr algn="ctr"/>
                      <a:r>
                        <a:rPr lang="en-US" sz="2400" dirty="0"/>
                        <a:t>Survival Function</a:t>
                      </a:r>
                      <a:r>
                        <a:rPr lang="en-US" sz="2400" baseline="30000" dirty="0"/>
                        <a:t>1</a:t>
                      </a:r>
                    </a:p>
                  </a:txBody>
                  <a:tcPr anchor="ctr"/>
                </a:tc>
                <a:extLst>
                  <a:ext uri="{0D108BD9-81ED-4DB2-BD59-A6C34878D82A}">
                    <a16:rowId xmlns:a16="http://schemas.microsoft.com/office/drawing/2014/main" val="1397439196"/>
                  </a:ext>
                </a:extLst>
              </a:tr>
              <a:tr h="457200">
                <a:tc>
                  <a:txBody>
                    <a:bodyPr/>
                    <a:lstStyle/>
                    <a:p>
                      <a:pPr algn="ctr"/>
                      <a:r>
                        <a:rPr lang="en-US" sz="2400" dirty="0"/>
                        <a:t>1</a:t>
                      </a:r>
                    </a:p>
                  </a:txBody>
                  <a:tcPr anchor="ctr"/>
                </a:tc>
                <a:tc>
                  <a:txBody>
                    <a:bodyPr/>
                    <a:lstStyle/>
                    <a:p>
                      <a:pPr algn="ctr"/>
                      <a:r>
                        <a:rPr lang="en-US" sz="2400" dirty="0"/>
                        <a:t>21</a:t>
                      </a:r>
                    </a:p>
                  </a:txBody>
                  <a:tcPr anchor="ctr"/>
                </a:tc>
                <a:tc>
                  <a:txBody>
                    <a:bodyPr/>
                    <a:lstStyle/>
                    <a:p>
                      <a:pPr algn="ctr"/>
                      <a:r>
                        <a:rPr lang="en-US" sz="2400" dirty="0"/>
                        <a:t>0</a:t>
                      </a:r>
                    </a:p>
                  </a:txBody>
                  <a:tcPr anchor="ctr"/>
                </a:tc>
                <a:tc>
                  <a:txBody>
                    <a:bodyPr/>
                    <a:lstStyle/>
                    <a:p>
                      <a:pPr algn="ctr"/>
                      <a:r>
                        <a:rPr lang="en-US" sz="2400" dirty="0"/>
                        <a:t>0</a:t>
                      </a:r>
                    </a:p>
                  </a:txBody>
                  <a:tcPr anchor="ctr"/>
                </a:tc>
                <a:tc>
                  <a:txBody>
                    <a:bodyPr/>
                    <a:lstStyle/>
                    <a:p>
                      <a:pPr algn="ctr"/>
                      <a:r>
                        <a:rPr lang="en-US" sz="2400" dirty="0"/>
                        <a:t>21/21 = 1.00</a:t>
                      </a:r>
                    </a:p>
                  </a:txBody>
                  <a:tcPr anchor="ctr"/>
                </a:tc>
                <a:tc>
                  <a:txBody>
                    <a:bodyPr/>
                    <a:lstStyle/>
                    <a:p>
                      <a:pPr algn="ctr"/>
                      <a:r>
                        <a:rPr lang="en-US" sz="2400" dirty="0"/>
                        <a:t>1.00</a:t>
                      </a:r>
                    </a:p>
                  </a:txBody>
                  <a:tcPr anchor="ctr"/>
                </a:tc>
                <a:extLst>
                  <a:ext uri="{0D108BD9-81ED-4DB2-BD59-A6C34878D82A}">
                    <a16:rowId xmlns:a16="http://schemas.microsoft.com/office/drawing/2014/main" val="2849484656"/>
                  </a:ext>
                </a:extLst>
              </a:tr>
              <a:tr h="454809">
                <a:tc>
                  <a:txBody>
                    <a:bodyPr/>
                    <a:lstStyle/>
                    <a:p>
                      <a:pPr algn="ctr"/>
                      <a:r>
                        <a:rPr lang="en-US" sz="2400" dirty="0"/>
                        <a:t>2</a:t>
                      </a:r>
                    </a:p>
                  </a:txBody>
                  <a:tcPr anchor="ctr"/>
                </a:tc>
                <a:tc>
                  <a:txBody>
                    <a:bodyPr/>
                    <a:lstStyle/>
                    <a:p>
                      <a:pPr algn="ctr"/>
                      <a:r>
                        <a:rPr lang="en-US" sz="2400" dirty="0"/>
                        <a:t>21</a:t>
                      </a:r>
                    </a:p>
                  </a:txBody>
                  <a:tcPr anchor="ctr"/>
                </a:tc>
                <a:tc>
                  <a:txBody>
                    <a:bodyPr/>
                    <a:lstStyle/>
                    <a:p>
                      <a:pPr algn="ctr"/>
                      <a:r>
                        <a:rPr lang="en-US" sz="2400" dirty="0"/>
                        <a:t>0</a:t>
                      </a:r>
                    </a:p>
                  </a:txBody>
                  <a:tcPr anchor="ctr"/>
                </a:tc>
                <a:tc>
                  <a:txBody>
                    <a:bodyPr/>
                    <a:lstStyle/>
                    <a:p>
                      <a:pPr algn="ctr"/>
                      <a:r>
                        <a:rPr lang="en-US" sz="2400" dirty="0"/>
                        <a:t>0</a:t>
                      </a:r>
                    </a:p>
                  </a:txBody>
                  <a:tcPr anchor="ctr"/>
                </a:tc>
                <a:tc>
                  <a:txBody>
                    <a:bodyPr/>
                    <a:lstStyle/>
                    <a:p>
                      <a:pPr algn="ctr"/>
                      <a:r>
                        <a:rPr lang="en-US" sz="2400" dirty="0"/>
                        <a:t>21/21 = 1.00</a:t>
                      </a:r>
                    </a:p>
                  </a:txBody>
                  <a:tcPr anchor="ctr"/>
                </a:tc>
                <a:tc>
                  <a:txBody>
                    <a:bodyPr/>
                    <a:lstStyle/>
                    <a:p>
                      <a:pPr algn="ctr"/>
                      <a:r>
                        <a:rPr lang="en-US" sz="2400" dirty="0"/>
                        <a:t>1.00 * 1.00 = 1.00</a:t>
                      </a:r>
                    </a:p>
                  </a:txBody>
                  <a:tcPr anchor="ctr"/>
                </a:tc>
                <a:extLst>
                  <a:ext uri="{0D108BD9-81ED-4DB2-BD59-A6C34878D82A}">
                    <a16:rowId xmlns:a16="http://schemas.microsoft.com/office/drawing/2014/main" val="171435469"/>
                  </a:ext>
                </a:extLst>
              </a:tr>
              <a:tr h="454809">
                <a:tc>
                  <a:txBody>
                    <a:bodyPr/>
                    <a:lstStyle/>
                    <a:p>
                      <a:pPr algn="ctr"/>
                      <a:r>
                        <a:rPr lang="en-US" sz="2400" dirty="0"/>
                        <a:t>3</a:t>
                      </a:r>
                    </a:p>
                  </a:txBody>
                  <a:tcPr anchor="ctr"/>
                </a:tc>
                <a:tc>
                  <a:txBody>
                    <a:bodyPr/>
                    <a:lstStyle/>
                    <a:p>
                      <a:pPr algn="ctr"/>
                      <a:r>
                        <a:rPr lang="en-US" sz="2400" dirty="0"/>
                        <a:t>21</a:t>
                      </a:r>
                    </a:p>
                  </a:txBody>
                  <a:tcPr anchor="ctr"/>
                </a:tc>
                <a:tc>
                  <a:txBody>
                    <a:bodyPr/>
                    <a:lstStyle/>
                    <a:p>
                      <a:pPr algn="ctr"/>
                      <a:r>
                        <a:rPr lang="en-US" sz="2400" dirty="0"/>
                        <a:t>0</a:t>
                      </a:r>
                    </a:p>
                  </a:txBody>
                  <a:tcPr anchor="ctr"/>
                </a:tc>
                <a:tc>
                  <a:txBody>
                    <a:bodyPr/>
                    <a:lstStyle/>
                    <a:p>
                      <a:pPr algn="ctr"/>
                      <a:r>
                        <a:rPr lang="en-US" sz="2400" dirty="0"/>
                        <a:t>0</a:t>
                      </a:r>
                    </a:p>
                  </a:txBody>
                  <a:tcPr anchor="ctr"/>
                </a:tc>
                <a:tc>
                  <a:txBody>
                    <a:bodyPr/>
                    <a:lstStyle/>
                    <a:p>
                      <a:pPr algn="ctr"/>
                      <a:r>
                        <a:rPr lang="en-US" sz="2400" dirty="0"/>
                        <a:t>21/21 = 1.00</a:t>
                      </a:r>
                    </a:p>
                  </a:txBody>
                  <a:tcPr anchor="ctr"/>
                </a:tc>
                <a:tc>
                  <a:txBody>
                    <a:bodyPr/>
                    <a:lstStyle/>
                    <a:p>
                      <a:pPr algn="ctr"/>
                      <a:r>
                        <a:rPr lang="en-US" sz="2400" dirty="0"/>
                        <a:t>1.00 * 1.00 = 1.00</a:t>
                      </a:r>
                    </a:p>
                  </a:txBody>
                  <a:tcPr anchor="ctr"/>
                </a:tc>
                <a:extLst>
                  <a:ext uri="{0D108BD9-81ED-4DB2-BD59-A6C34878D82A}">
                    <a16:rowId xmlns:a16="http://schemas.microsoft.com/office/drawing/2014/main" val="2738116899"/>
                  </a:ext>
                </a:extLst>
              </a:tr>
              <a:tr h="454809">
                <a:tc>
                  <a:txBody>
                    <a:bodyPr/>
                    <a:lstStyle/>
                    <a:p>
                      <a:pPr algn="ctr"/>
                      <a:r>
                        <a:rPr lang="en-US" sz="2400" dirty="0"/>
                        <a:t>4</a:t>
                      </a:r>
                    </a:p>
                  </a:txBody>
                  <a:tcPr anchor="ctr"/>
                </a:tc>
                <a:tc>
                  <a:txBody>
                    <a:bodyPr/>
                    <a:lstStyle/>
                    <a:p>
                      <a:pPr algn="ctr"/>
                      <a:r>
                        <a:rPr lang="en-US" sz="2400" dirty="0"/>
                        <a:t>21</a:t>
                      </a:r>
                    </a:p>
                  </a:txBody>
                  <a:tcPr anchor="ctr"/>
                </a:tc>
                <a:tc>
                  <a:txBody>
                    <a:bodyPr/>
                    <a:lstStyle/>
                    <a:p>
                      <a:pPr algn="ctr"/>
                      <a:r>
                        <a:rPr lang="en-US" sz="2400" dirty="0"/>
                        <a:t>0</a:t>
                      </a:r>
                    </a:p>
                  </a:txBody>
                  <a:tcPr anchor="ctr"/>
                </a:tc>
                <a:tc>
                  <a:txBody>
                    <a:bodyPr/>
                    <a:lstStyle/>
                    <a:p>
                      <a:pPr algn="ctr"/>
                      <a:r>
                        <a:rPr lang="en-US" sz="2400" dirty="0"/>
                        <a:t>0</a:t>
                      </a:r>
                    </a:p>
                  </a:txBody>
                  <a:tcPr anchor="ctr"/>
                </a:tc>
                <a:tc>
                  <a:txBody>
                    <a:bodyPr/>
                    <a:lstStyle/>
                    <a:p>
                      <a:pPr algn="ctr"/>
                      <a:r>
                        <a:rPr lang="en-US" sz="2400" dirty="0"/>
                        <a:t>21/21 = 1.00</a:t>
                      </a:r>
                    </a:p>
                  </a:txBody>
                  <a:tcPr anchor="ctr"/>
                </a:tc>
                <a:tc>
                  <a:txBody>
                    <a:bodyPr/>
                    <a:lstStyle/>
                    <a:p>
                      <a:pPr algn="ctr"/>
                      <a:r>
                        <a:rPr lang="en-US" sz="2400" dirty="0"/>
                        <a:t>1.00 * 1.00 = 1.00</a:t>
                      </a:r>
                    </a:p>
                  </a:txBody>
                  <a:tcPr anchor="ctr"/>
                </a:tc>
                <a:extLst>
                  <a:ext uri="{0D108BD9-81ED-4DB2-BD59-A6C34878D82A}">
                    <a16:rowId xmlns:a16="http://schemas.microsoft.com/office/drawing/2014/main" val="1181029888"/>
                  </a:ext>
                </a:extLst>
              </a:tr>
              <a:tr h="454809">
                <a:tc>
                  <a:txBody>
                    <a:bodyPr/>
                    <a:lstStyle/>
                    <a:p>
                      <a:pPr algn="ctr"/>
                      <a:r>
                        <a:rPr lang="en-US" sz="2400" dirty="0"/>
                        <a:t>5</a:t>
                      </a:r>
                    </a:p>
                  </a:txBody>
                  <a:tcPr anchor="ctr"/>
                </a:tc>
                <a:tc>
                  <a:txBody>
                    <a:bodyPr/>
                    <a:lstStyle/>
                    <a:p>
                      <a:pPr algn="ctr"/>
                      <a:r>
                        <a:rPr lang="en-US" sz="2400" dirty="0"/>
                        <a:t>21</a:t>
                      </a:r>
                    </a:p>
                  </a:txBody>
                  <a:tcPr anchor="ctr"/>
                </a:tc>
                <a:tc>
                  <a:txBody>
                    <a:bodyPr/>
                    <a:lstStyle/>
                    <a:p>
                      <a:pPr algn="ctr"/>
                      <a:r>
                        <a:rPr lang="en-US" sz="2400" dirty="0"/>
                        <a:t>0</a:t>
                      </a:r>
                    </a:p>
                  </a:txBody>
                  <a:tcPr anchor="ctr"/>
                </a:tc>
                <a:tc>
                  <a:txBody>
                    <a:bodyPr/>
                    <a:lstStyle/>
                    <a:p>
                      <a:pPr algn="ctr"/>
                      <a:r>
                        <a:rPr lang="en-US" sz="2400" dirty="0"/>
                        <a:t>0</a:t>
                      </a:r>
                    </a:p>
                  </a:txBody>
                  <a:tcPr anchor="ctr"/>
                </a:tc>
                <a:tc>
                  <a:txBody>
                    <a:bodyPr/>
                    <a:lstStyle/>
                    <a:p>
                      <a:pPr algn="ctr"/>
                      <a:r>
                        <a:rPr lang="en-US" sz="2400" dirty="0"/>
                        <a:t>21/21 = 1.00</a:t>
                      </a:r>
                    </a:p>
                  </a:txBody>
                  <a:tcPr anchor="ctr"/>
                </a:tc>
                <a:tc>
                  <a:txBody>
                    <a:bodyPr/>
                    <a:lstStyle/>
                    <a:p>
                      <a:pPr algn="ctr"/>
                      <a:r>
                        <a:rPr lang="en-US" sz="2400" dirty="0"/>
                        <a:t>1.00 * 1.00 = 1.00</a:t>
                      </a:r>
                    </a:p>
                  </a:txBody>
                  <a:tcPr anchor="ctr"/>
                </a:tc>
                <a:extLst>
                  <a:ext uri="{0D108BD9-81ED-4DB2-BD59-A6C34878D82A}">
                    <a16:rowId xmlns:a16="http://schemas.microsoft.com/office/drawing/2014/main" val="3528616456"/>
                  </a:ext>
                </a:extLst>
              </a:tr>
              <a:tr h="454809">
                <a:tc>
                  <a:txBody>
                    <a:bodyPr/>
                    <a:lstStyle/>
                    <a:p>
                      <a:pPr algn="ctr"/>
                      <a:r>
                        <a:rPr lang="en-US" sz="2400" dirty="0"/>
                        <a:t>6</a:t>
                      </a:r>
                    </a:p>
                  </a:txBody>
                  <a:tcPr anchor="ctr"/>
                </a:tc>
                <a:tc>
                  <a:txBody>
                    <a:bodyPr/>
                    <a:lstStyle/>
                    <a:p>
                      <a:pPr algn="ctr"/>
                      <a:r>
                        <a:rPr lang="en-US" sz="2400" dirty="0"/>
                        <a:t>21</a:t>
                      </a:r>
                    </a:p>
                  </a:txBody>
                  <a:tcPr anchor="ctr"/>
                </a:tc>
                <a:tc>
                  <a:txBody>
                    <a:bodyPr/>
                    <a:lstStyle/>
                    <a:p>
                      <a:pPr algn="ctr"/>
                      <a:r>
                        <a:rPr lang="en-US" sz="2400" dirty="0"/>
                        <a:t>3</a:t>
                      </a:r>
                    </a:p>
                  </a:txBody>
                  <a:tcPr anchor="ctr"/>
                </a:tc>
                <a:tc>
                  <a:txBody>
                    <a:bodyPr/>
                    <a:lstStyle/>
                    <a:p>
                      <a:pPr algn="ctr"/>
                      <a:r>
                        <a:rPr lang="en-US" sz="2400" dirty="0"/>
                        <a:t>1</a:t>
                      </a:r>
                    </a:p>
                  </a:txBody>
                  <a:tcPr anchor="ctr"/>
                </a:tc>
                <a:tc>
                  <a:txBody>
                    <a:bodyPr/>
                    <a:lstStyle/>
                    <a:p>
                      <a:pPr algn="ctr"/>
                      <a:r>
                        <a:rPr lang="en-US" sz="2400" dirty="0"/>
                        <a:t>18/21 = 0.86</a:t>
                      </a:r>
                    </a:p>
                  </a:txBody>
                  <a:tcPr anchor="ctr"/>
                </a:tc>
                <a:tc>
                  <a:txBody>
                    <a:bodyPr/>
                    <a:lstStyle/>
                    <a:p>
                      <a:pPr algn="ctr"/>
                      <a:r>
                        <a:rPr lang="en-US" sz="2400" dirty="0"/>
                        <a:t>1.00 * 0.86 = 0.86</a:t>
                      </a:r>
                    </a:p>
                  </a:txBody>
                  <a:tcPr anchor="ctr"/>
                </a:tc>
                <a:extLst>
                  <a:ext uri="{0D108BD9-81ED-4DB2-BD59-A6C34878D82A}">
                    <a16:rowId xmlns:a16="http://schemas.microsoft.com/office/drawing/2014/main" val="2420445441"/>
                  </a:ext>
                </a:extLst>
              </a:tr>
              <a:tr h="454809">
                <a:tc>
                  <a:txBody>
                    <a:bodyPr/>
                    <a:lstStyle/>
                    <a:p>
                      <a:pPr algn="ctr"/>
                      <a:r>
                        <a:rPr lang="en-US" sz="2400" dirty="0"/>
                        <a:t>7</a:t>
                      </a:r>
                    </a:p>
                  </a:txBody>
                  <a:tcPr anchor="ctr"/>
                </a:tc>
                <a:tc>
                  <a:txBody>
                    <a:bodyPr/>
                    <a:lstStyle/>
                    <a:p>
                      <a:pPr algn="ctr"/>
                      <a:r>
                        <a:rPr lang="en-US" sz="2400" dirty="0"/>
                        <a:t>17</a:t>
                      </a:r>
                    </a:p>
                  </a:txBody>
                  <a:tcPr anchor="ctr"/>
                </a:tc>
                <a:tc>
                  <a:txBody>
                    <a:bodyPr/>
                    <a:lstStyle/>
                    <a:p>
                      <a:pPr algn="ctr"/>
                      <a:r>
                        <a:rPr lang="en-US" sz="2400" dirty="0"/>
                        <a:t>1</a:t>
                      </a:r>
                    </a:p>
                  </a:txBody>
                  <a:tcPr anchor="ctr"/>
                </a:tc>
                <a:tc>
                  <a:txBody>
                    <a:bodyPr/>
                    <a:lstStyle/>
                    <a:p>
                      <a:pPr algn="ctr"/>
                      <a:r>
                        <a:rPr lang="en-US" sz="2400" dirty="0"/>
                        <a:t>0</a:t>
                      </a:r>
                    </a:p>
                  </a:txBody>
                  <a:tcPr anchor="ctr"/>
                </a:tc>
                <a:tc>
                  <a:txBody>
                    <a:bodyPr/>
                    <a:lstStyle/>
                    <a:p>
                      <a:pPr algn="ctr"/>
                      <a:r>
                        <a:rPr lang="en-US" sz="2400" dirty="0"/>
                        <a:t>16/17 = 0.94</a:t>
                      </a:r>
                    </a:p>
                  </a:txBody>
                  <a:tcPr anchor="ctr"/>
                </a:tc>
                <a:tc>
                  <a:txBody>
                    <a:bodyPr/>
                    <a:lstStyle/>
                    <a:p>
                      <a:pPr algn="ctr"/>
                      <a:r>
                        <a:rPr lang="en-US" sz="2400" dirty="0"/>
                        <a:t>0.86 * 0.94 = 0.81</a:t>
                      </a:r>
                    </a:p>
                  </a:txBody>
                  <a:tcPr anchor="ctr"/>
                </a:tc>
                <a:extLst>
                  <a:ext uri="{0D108BD9-81ED-4DB2-BD59-A6C34878D82A}">
                    <a16:rowId xmlns:a16="http://schemas.microsoft.com/office/drawing/2014/main" val="3107665830"/>
                  </a:ext>
                </a:extLst>
              </a:tr>
              <a:tr h="454809">
                <a:tc>
                  <a:txBody>
                    <a:bodyPr/>
                    <a:lstStyle/>
                    <a:p>
                      <a:pPr algn="ctr"/>
                      <a:r>
                        <a:rPr lang="en-US" sz="2400" dirty="0"/>
                        <a:t>8</a:t>
                      </a:r>
                    </a:p>
                  </a:txBody>
                  <a:tcPr anchor="ctr"/>
                </a:tc>
                <a:tc>
                  <a:txBody>
                    <a:bodyPr/>
                    <a:lstStyle/>
                    <a:p>
                      <a:pPr algn="ctr"/>
                      <a:r>
                        <a:rPr lang="en-US" sz="2400" dirty="0"/>
                        <a:t>16</a:t>
                      </a:r>
                    </a:p>
                  </a:txBody>
                  <a:tcPr anchor="ctr"/>
                </a:tc>
                <a:tc>
                  <a:txBody>
                    <a:bodyPr/>
                    <a:lstStyle/>
                    <a:p>
                      <a:pPr algn="ctr"/>
                      <a:r>
                        <a:rPr lang="en-US" sz="2400" dirty="0"/>
                        <a:t>0</a:t>
                      </a:r>
                    </a:p>
                  </a:txBody>
                  <a:tcPr anchor="ctr"/>
                </a:tc>
                <a:tc>
                  <a:txBody>
                    <a:bodyPr/>
                    <a:lstStyle/>
                    <a:p>
                      <a:pPr algn="ctr"/>
                      <a:r>
                        <a:rPr lang="en-US" sz="2400" dirty="0"/>
                        <a:t>0</a:t>
                      </a:r>
                    </a:p>
                  </a:txBody>
                  <a:tcPr anchor="ctr"/>
                </a:tc>
                <a:tc>
                  <a:txBody>
                    <a:bodyPr/>
                    <a:lstStyle/>
                    <a:p>
                      <a:pPr algn="ctr"/>
                      <a:r>
                        <a:rPr lang="en-US" sz="2400" dirty="0"/>
                        <a:t>16/16 = 1.00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0.81 * 1.00 = 0.81</a:t>
                      </a:r>
                    </a:p>
                  </a:txBody>
                  <a:tcPr anchor="ctr"/>
                </a:tc>
                <a:extLst>
                  <a:ext uri="{0D108BD9-81ED-4DB2-BD59-A6C34878D82A}">
                    <a16:rowId xmlns:a16="http://schemas.microsoft.com/office/drawing/2014/main" val="662679811"/>
                  </a:ext>
                </a:extLst>
              </a:tr>
              <a:tr h="454809">
                <a:tc>
                  <a:txBody>
                    <a:bodyPr/>
                    <a:lstStyle/>
                    <a:p>
                      <a:pPr algn="ctr"/>
                      <a:r>
                        <a:rPr lang="en-US" sz="2400" dirty="0"/>
                        <a:t>9</a:t>
                      </a:r>
                    </a:p>
                  </a:txBody>
                  <a:tcPr anchor="ctr"/>
                </a:tc>
                <a:tc>
                  <a:txBody>
                    <a:bodyPr/>
                    <a:lstStyle/>
                    <a:p>
                      <a:pPr algn="ctr"/>
                      <a:r>
                        <a:rPr lang="en-US" sz="2400" dirty="0"/>
                        <a:t>16</a:t>
                      </a:r>
                    </a:p>
                  </a:txBody>
                  <a:tcPr anchor="ctr"/>
                </a:tc>
                <a:tc>
                  <a:txBody>
                    <a:bodyPr/>
                    <a:lstStyle/>
                    <a:p>
                      <a:pPr algn="ctr"/>
                      <a:r>
                        <a:rPr lang="en-US" sz="2400" dirty="0"/>
                        <a:t>0</a:t>
                      </a:r>
                    </a:p>
                  </a:txBody>
                  <a:tcPr anchor="ctr"/>
                </a:tc>
                <a:tc>
                  <a:txBody>
                    <a:bodyPr/>
                    <a:lstStyle/>
                    <a:p>
                      <a:pPr algn="ctr"/>
                      <a:r>
                        <a:rPr lang="en-US" sz="2400" dirty="0"/>
                        <a:t>0</a:t>
                      </a:r>
                    </a:p>
                  </a:txBody>
                  <a:tcPr anchor="ctr"/>
                </a:tc>
                <a:tc>
                  <a:txBody>
                    <a:bodyPr/>
                    <a:lstStyle/>
                    <a:p>
                      <a:pPr algn="ctr"/>
                      <a:r>
                        <a:rPr lang="en-US" sz="2400" dirty="0"/>
                        <a:t>16/16 = 1.00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0.81 * 1.00 = 0.81</a:t>
                      </a:r>
                    </a:p>
                  </a:txBody>
                  <a:tcPr anchor="ctr"/>
                </a:tc>
                <a:extLst>
                  <a:ext uri="{0D108BD9-81ED-4DB2-BD59-A6C34878D82A}">
                    <a16:rowId xmlns:a16="http://schemas.microsoft.com/office/drawing/2014/main" val="2666106050"/>
                  </a:ext>
                </a:extLst>
              </a:tr>
              <a:tr h="454809">
                <a:tc>
                  <a:txBody>
                    <a:bodyPr/>
                    <a:lstStyle/>
                    <a:p>
                      <a:pPr algn="ctr"/>
                      <a:r>
                        <a:rPr lang="en-US" sz="2400" dirty="0"/>
                        <a:t>10</a:t>
                      </a:r>
                    </a:p>
                  </a:txBody>
                  <a:tcPr anchor="ctr"/>
                </a:tc>
                <a:tc>
                  <a:txBody>
                    <a:bodyPr/>
                    <a:lstStyle/>
                    <a:p>
                      <a:pPr algn="ctr"/>
                      <a:r>
                        <a:rPr lang="en-US" sz="2400" dirty="0"/>
                        <a:t>16</a:t>
                      </a:r>
                    </a:p>
                  </a:txBody>
                  <a:tcPr anchor="ctr"/>
                </a:tc>
                <a:tc>
                  <a:txBody>
                    <a:bodyPr/>
                    <a:lstStyle/>
                    <a:p>
                      <a:pPr algn="ctr"/>
                      <a:r>
                        <a:rPr lang="en-US" sz="2400" dirty="0"/>
                        <a:t>0</a:t>
                      </a:r>
                    </a:p>
                  </a:txBody>
                  <a:tcPr anchor="ctr"/>
                </a:tc>
                <a:tc>
                  <a:txBody>
                    <a:bodyPr/>
                    <a:lstStyle/>
                    <a:p>
                      <a:pPr algn="ctr"/>
                      <a:r>
                        <a:rPr lang="en-US" sz="2400" dirty="0"/>
                        <a:t>1</a:t>
                      </a:r>
                    </a:p>
                  </a:txBody>
                  <a:tcPr anchor="ctr"/>
                </a:tc>
                <a:tc>
                  <a:txBody>
                    <a:bodyPr/>
                    <a:lstStyle/>
                    <a:p>
                      <a:pPr algn="ctr"/>
                      <a:r>
                        <a:rPr lang="en-US" sz="2400" dirty="0"/>
                        <a:t>16/16 = 1.00</a:t>
                      </a:r>
                    </a:p>
                  </a:txBody>
                  <a:tcPr anchor="ctr"/>
                </a:tc>
                <a:tc>
                  <a:txBody>
                    <a:bodyPr/>
                    <a:lstStyle/>
                    <a:p>
                      <a:pPr algn="ctr"/>
                      <a:r>
                        <a:rPr lang="en-US" sz="2400" dirty="0"/>
                        <a:t>0.81 * 1.00 = 0.81</a:t>
                      </a:r>
                    </a:p>
                  </a:txBody>
                  <a:tcPr anchor="ctr"/>
                </a:tc>
                <a:extLst>
                  <a:ext uri="{0D108BD9-81ED-4DB2-BD59-A6C34878D82A}">
                    <a16:rowId xmlns:a16="http://schemas.microsoft.com/office/drawing/2014/main" val="222353026"/>
                  </a:ext>
                </a:extLst>
              </a:tr>
            </a:tbl>
          </a:graphicData>
        </a:graphic>
      </p:graphicFrame>
      <p:sp>
        <p:nvSpPr>
          <p:cNvPr id="5" name="TextBox 4">
            <a:extLst>
              <a:ext uri="{FF2B5EF4-FFF2-40B4-BE49-F238E27FC236}">
                <a16:creationId xmlns:a16="http://schemas.microsoft.com/office/drawing/2014/main" id="{F1BC765E-F1D4-884B-8E3F-4777CDA5DD76}"/>
              </a:ext>
            </a:extLst>
          </p:cNvPr>
          <p:cNvSpPr txBox="1"/>
          <p:nvPr/>
        </p:nvSpPr>
        <p:spPr>
          <a:xfrm>
            <a:off x="0" y="5693448"/>
            <a:ext cx="12192000" cy="276999"/>
          </a:xfrm>
          <a:prstGeom prst="rect">
            <a:avLst/>
          </a:prstGeom>
          <a:noFill/>
        </p:spPr>
        <p:txBody>
          <a:bodyPr wrap="square" rtlCol="0">
            <a:spAutoFit/>
          </a:bodyPr>
          <a:lstStyle/>
          <a:p>
            <a:r>
              <a:rPr lang="en-US" sz="1200" dirty="0"/>
              <a:t>1. Also called the cumulative probability of survival.</a:t>
            </a:r>
          </a:p>
        </p:txBody>
      </p:sp>
    </p:spTree>
    <p:extLst>
      <p:ext uri="{BB962C8B-B14F-4D97-AF65-F5344CB8AC3E}">
        <p14:creationId xmlns:p14="http://schemas.microsoft.com/office/powerpoint/2010/main" val="3271287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13DC96-1C74-5F42-819D-93E4D8024E1F}"/>
              </a:ext>
            </a:extLst>
          </p:cNvPr>
          <p:cNvSpPr txBox="1"/>
          <p:nvPr/>
        </p:nvSpPr>
        <p:spPr>
          <a:xfrm>
            <a:off x="0" y="6396335"/>
            <a:ext cx="12192000" cy="461665"/>
          </a:xfrm>
          <a:prstGeom prst="rect">
            <a:avLst/>
          </a:prstGeom>
          <a:noFill/>
        </p:spPr>
        <p:txBody>
          <a:bodyPr wrap="square" rtlCol="0">
            <a:spAutoFit/>
          </a:bodyPr>
          <a:lstStyle/>
          <a:p>
            <a:r>
              <a:rPr lang="en-US" sz="1200" dirty="0"/>
              <a:t>Source: </a:t>
            </a:r>
            <a:r>
              <a:rPr lang="en-US" sz="1200" dirty="0" err="1"/>
              <a:t>Vittinghoff</a:t>
            </a:r>
            <a:r>
              <a:rPr lang="en-US" sz="1200" dirty="0"/>
              <a:t>, Eric, Glidden, David V., </a:t>
            </a:r>
            <a:r>
              <a:rPr lang="en-US" sz="1200" dirty="0" err="1"/>
              <a:t>Shiboski</a:t>
            </a:r>
            <a:r>
              <a:rPr lang="en-US" sz="1200" dirty="0"/>
              <a:t>, Stephen C., McCulloch, Charles E.. Regression Methods in Biostatistics: Linear, Logistic, Survival, and Repeated Measures Models: 0 (Statistics for Biology and Health) (p. 54). Springer New York.</a:t>
            </a:r>
          </a:p>
        </p:txBody>
      </p:sp>
      <p:pic>
        <p:nvPicPr>
          <p:cNvPr id="5" name="Picture 4" descr="Chart&#10;&#10;Description automatically generated">
            <a:extLst>
              <a:ext uri="{FF2B5EF4-FFF2-40B4-BE49-F238E27FC236}">
                <a16:creationId xmlns:a16="http://schemas.microsoft.com/office/drawing/2014/main" id="{63223FD5-0926-A840-B079-8D13C2D97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500" y="215900"/>
            <a:ext cx="8001000" cy="5816600"/>
          </a:xfrm>
          <a:prstGeom prst="rect">
            <a:avLst/>
          </a:prstGeom>
        </p:spPr>
      </p:pic>
    </p:spTree>
    <p:extLst>
      <p:ext uri="{BB962C8B-B14F-4D97-AF65-F5344CB8AC3E}">
        <p14:creationId xmlns:p14="http://schemas.microsoft.com/office/powerpoint/2010/main" val="641004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13DC96-1C74-5F42-819D-93E4D8024E1F}"/>
              </a:ext>
            </a:extLst>
          </p:cNvPr>
          <p:cNvSpPr txBox="1"/>
          <p:nvPr/>
        </p:nvSpPr>
        <p:spPr>
          <a:xfrm>
            <a:off x="0" y="6396335"/>
            <a:ext cx="12192000" cy="461665"/>
          </a:xfrm>
          <a:prstGeom prst="rect">
            <a:avLst/>
          </a:prstGeom>
          <a:noFill/>
        </p:spPr>
        <p:txBody>
          <a:bodyPr wrap="square" rtlCol="0">
            <a:spAutoFit/>
          </a:bodyPr>
          <a:lstStyle/>
          <a:p>
            <a:r>
              <a:rPr lang="en-US" sz="1200" dirty="0"/>
              <a:t>Source: </a:t>
            </a:r>
            <a:r>
              <a:rPr lang="en-US" sz="1200" dirty="0" err="1"/>
              <a:t>Vittinghoff</a:t>
            </a:r>
            <a:r>
              <a:rPr lang="en-US" sz="1200" dirty="0"/>
              <a:t>, Eric, Glidden, David V., </a:t>
            </a:r>
            <a:r>
              <a:rPr lang="en-US" sz="1200" dirty="0" err="1"/>
              <a:t>Shiboski</a:t>
            </a:r>
            <a:r>
              <a:rPr lang="en-US" sz="1200" dirty="0"/>
              <a:t>, Stephen C., McCulloch, Charles E.. Regression Methods in Biostatistics: Linear, Logistic, Survival, and Repeated Measures Models: 0 (Statistics for Biology and Health) (p. 54). Springer New York.</a:t>
            </a:r>
          </a:p>
        </p:txBody>
      </p:sp>
      <p:pic>
        <p:nvPicPr>
          <p:cNvPr id="5" name="Picture 4" descr="Chart&#10;&#10;Description automatically generated">
            <a:extLst>
              <a:ext uri="{FF2B5EF4-FFF2-40B4-BE49-F238E27FC236}">
                <a16:creationId xmlns:a16="http://schemas.microsoft.com/office/drawing/2014/main" id="{63223FD5-0926-A840-B079-8D13C2D97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500" y="215900"/>
            <a:ext cx="8001000" cy="5816600"/>
          </a:xfrm>
          <a:prstGeom prst="rect">
            <a:avLst/>
          </a:prstGeom>
        </p:spPr>
      </p:pic>
      <p:cxnSp>
        <p:nvCxnSpPr>
          <p:cNvPr id="3" name="Straight Connector 2">
            <a:extLst>
              <a:ext uri="{FF2B5EF4-FFF2-40B4-BE49-F238E27FC236}">
                <a16:creationId xmlns:a16="http://schemas.microsoft.com/office/drawing/2014/main" id="{519056E7-FD37-424F-8193-E32D595BA162}"/>
              </a:ext>
            </a:extLst>
          </p:cNvPr>
          <p:cNvCxnSpPr/>
          <p:nvPr/>
        </p:nvCxnSpPr>
        <p:spPr>
          <a:xfrm>
            <a:off x="2903621" y="2823411"/>
            <a:ext cx="6994358"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58D53BD-546E-5549-ACEA-7FB658136F71}"/>
              </a:ext>
            </a:extLst>
          </p:cNvPr>
          <p:cNvCxnSpPr>
            <a:cxnSpLocks/>
          </p:cNvCxnSpPr>
          <p:nvPr/>
        </p:nvCxnSpPr>
        <p:spPr>
          <a:xfrm>
            <a:off x="4363453" y="2823411"/>
            <a:ext cx="0" cy="240631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11650AE-DA55-7248-A03D-D2A66E2804B4}"/>
              </a:ext>
            </a:extLst>
          </p:cNvPr>
          <p:cNvCxnSpPr>
            <a:cxnSpLocks/>
          </p:cNvCxnSpPr>
          <p:nvPr/>
        </p:nvCxnSpPr>
        <p:spPr>
          <a:xfrm>
            <a:off x="6890084" y="2823411"/>
            <a:ext cx="0" cy="240631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CF6FCEA-D8E1-E241-907A-C9646CD2E08D}"/>
              </a:ext>
            </a:extLst>
          </p:cNvPr>
          <p:cNvSpPr txBox="1"/>
          <p:nvPr/>
        </p:nvSpPr>
        <p:spPr>
          <a:xfrm>
            <a:off x="4203032" y="5259062"/>
            <a:ext cx="352926" cy="369332"/>
          </a:xfrm>
          <a:prstGeom prst="rect">
            <a:avLst/>
          </a:prstGeom>
          <a:noFill/>
        </p:spPr>
        <p:txBody>
          <a:bodyPr wrap="square" rtlCol="0">
            <a:spAutoFit/>
          </a:bodyPr>
          <a:lstStyle/>
          <a:p>
            <a:pPr algn="ctr"/>
            <a:r>
              <a:rPr lang="en-US" dirty="0"/>
              <a:t>8</a:t>
            </a:r>
          </a:p>
        </p:txBody>
      </p:sp>
      <p:sp>
        <p:nvSpPr>
          <p:cNvPr id="11" name="TextBox 10">
            <a:extLst>
              <a:ext uri="{FF2B5EF4-FFF2-40B4-BE49-F238E27FC236}">
                <a16:creationId xmlns:a16="http://schemas.microsoft.com/office/drawing/2014/main" id="{61E684D2-681B-264A-A4D8-C7770E8EDA80}"/>
              </a:ext>
            </a:extLst>
          </p:cNvPr>
          <p:cNvSpPr txBox="1"/>
          <p:nvPr/>
        </p:nvSpPr>
        <p:spPr>
          <a:xfrm>
            <a:off x="6646950" y="5261781"/>
            <a:ext cx="486267" cy="369332"/>
          </a:xfrm>
          <a:prstGeom prst="rect">
            <a:avLst/>
          </a:prstGeom>
          <a:noFill/>
        </p:spPr>
        <p:txBody>
          <a:bodyPr wrap="square" rtlCol="0">
            <a:spAutoFit/>
          </a:bodyPr>
          <a:lstStyle/>
          <a:p>
            <a:pPr algn="ctr"/>
            <a:r>
              <a:rPr lang="en-US" dirty="0"/>
              <a:t>23</a:t>
            </a:r>
          </a:p>
        </p:txBody>
      </p:sp>
    </p:spTree>
    <p:extLst>
      <p:ext uri="{BB962C8B-B14F-4D97-AF65-F5344CB8AC3E}">
        <p14:creationId xmlns:p14="http://schemas.microsoft.com/office/powerpoint/2010/main" val="905778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Props1.xml><?xml version="1.0" encoding="utf-8"?>
<ds:datastoreItem xmlns:ds="http://schemas.openxmlformats.org/officeDocument/2006/customXml" ds:itemID="{6CF5BEC2-A4AE-4C5A-9C85-15DF24D82F19}"/>
</file>

<file path=customXml/itemProps2.xml><?xml version="1.0" encoding="utf-8"?>
<ds:datastoreItem xmlns:ds="http://schemas.openxmlformats.org/officeDocument/2006/customXml" ds:itemID="{8ACE32B2-97AB-4354-B83C-1C4B4A0EA793}"/>
</file>

<file path=customXml/itemProps3.xml><?xml version="1.0" encoding="utf-8"?>
<ds:datastoreItem xmlns:ds="http://schemas.openxmlformats.org/officeDocument/2006/customXml" ds:itemID="{61F5DFCF-C690-4402-9F38-967195DCF471}"/>
</file>

<file path=docProps/app.xml><?xml version="1.0" encoding="utf-8"?>
<Properties xmlns="http://schemas.openxmlformats.org/officeDocument/2006/extended-properties" xmlns:vt="http://schemas.openxmlformats.org/officeDocument/2006/docPropsVTypes">
  <TotalTime>17004</TotalTime>
  <Words>4703</Words>
  <Application>Microsoft Macintosh PowerPoint</Application>
  <PresentationFormat>Widescreen</PresentationFormat>
  <Paragraphs>368</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Survival Analysis (Time-to-Event Analysis)</vt:lpstr>
      <vt:lpstr>Acute lymphoblastic leukemia (ALL)</vt:lpstr>
      <vt:lpstr>Survival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Proportional Hazards Regression</vt:lpstr>
      <vt:lpstr>PowerPoint Presentation</vt:lpstr>
      <vt:lpstr>PowerPoint Presentation</vt:lpstr>
      <vt:lpstr>PowerPoint Presentation</vt:lpstr>
      <vt:lpstr>PowerPoint Presentation</vt:lpstr>
      <vt:lpstr>Cox Proportional Hazards Model</vt:lpstr>
      <vt:lpstr>PowerPoint Presentation</vt:lpstr>
      <vt:lpstr>PowerPoint Presentation</vt:lpstr>
      <vt:lpstr>DPCA Study of Primary Biliary Cirrhosis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Bias in Epidemiologic Studies</dc:title>
  <dc:creator>Cannell, Michael B</dc:creator>
  <cp:lastModifiedBy>Brad Cannell</cp:lastModifiedBy>
  <cp:revision>316</cp:revision>
  <dcterms:created xsi:type="dcterms:W3CDTF">2020-09-28T19:19:05Z</dcterms:created>
  <dcterms:modified xsi:type="dcterms:W3CDTF">2021-11-16T17:56:48Z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