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8.xml" ContentType="application/vnd.openxmlformats-officedocument.presentationml.slide+xml"/>
  <Override PartName="/ppt/slideMasters/slideMaster2.xml" ContentType="application/vnd.openxmlformats-officedocument.presentationml.slideMaster+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notesSlides/notesSlide35.xml" ContentType="application/vnd.openxmlformats-officedocument.presentationml.notesSlide+xml"/>
  <Override PartName="/ppt/slideLayouts/slideLayout38.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29.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28.xml" ContentType="application/vnd.openxmlformats-officedocument.presentationml.slideLayout+xml"/>
  <Override PartName="/ppt/notesSlides/notesSlide13.xml" ContentType="application/vnd.openxmlformats-officedocument.presentationml.notesSlide+xml"/>
  <Override PartName="/ppt/slideLayouts/slideLayout27.xml" ContentType="application/vnd.openxmlformats-officedocument.presentationml.slideLayout+xml"/>
  <Override PartName="/ppt/notesSlides/notesSlide24.xml" ContentType="application/vnd.openxmlformats-officedocument.presentationml.notesSlide+xml"/>
  <Override PartName="/ppt/slideLayouts/slideLayout26.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30.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slideLayouts/slideLayout3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7.xml" ContentType="application/vnd.openxmlformats-officedocument.presentationml.notesSlide+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2.xml" ContentType="application/vnd.openxmlformats-officedocument.presentationml.slideLayout+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0.xml" ContentType="application/vnd.openxmlformats-officedocument.presentationml.tags+xml"/>
  <Override PartName="/ppt/tags/tag9.xml" ContentType="application/vnd.openxmlformats-officedocument.presentationml.tags+xml"/>
  <Override PartName="/ppt/tags/tag4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8.xml" ContentType="application/vnd.openxmlformats-officedocument.presentationml.tags+xml"/>
  <Override PartName="/ppt/tags/tag11.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16.xml" ContentType="application/vnd.openxmlformats-officedocument.presentationml.tags+xml"/>
  <Override PartName="/ppt/tags/tag5.xml" ContentType="application/vnd.openxmlformats-officedocument.presentationml.tags+xml"/>
  <Override PartName="/ppt/tags/tag7.xml" ContentType="application/vnd.openxmlformats-officedocument.presentationml.tags+xml"/>
  <Override PartName="/ppt/tags/tag13.xml" ContentType="application/vnd.openxmlformats-officedocument.presentationml.tags+xml"/>
  <Override PartName="/ppt/tags/tag18.xml" ContentType="application/vnd.openxmlformats-officedocument.presentationml.tags+xml"/>
  <Override PartName="/ppt/tags/tag34.xml" ContentType="application/vnd.openxmlformats-officedocument.presentationml.tags+xml"/>
  <Override PartName="/ppt/tags/tag46.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49.xml" ContentType="application/vnd.openxmlformats-officedocument.presentationml.tags+xml"/>
  <Override PartName="/ppt/tags/tag17.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53.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50.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9" r:id="rId2"/>
  </p:sldMasterIdLst>
  <p:notesMasterIdLst>
    <p:notesMasterId r:id="rId43"/>
  </p:notesMasterIdLst>
  <p:sldIdLst>
    <p:sldId id="256" r:id="rId3"/>
    <p:sldId id="262" r:id="rId4"/>
    <p:sldId id="373" r:id="rId5"/>
    <p:sldId id="322" r:id="rId6"/>
    <p:sldId id="354" r:id="rId7"/>
    <p:sldId id="316" r:id="rId8"/>
    <p:sldId id="326" r:id="rId9"/>
    <p:sldId id="328" r:id="rId10"/>
    <p:sldId id="278" r:id="rId11"/>
    <p:sldId id="361" r:id="rId12"/>
    <p:sldId id="324" r:id="rId13"/>
    <p:sldId id="363" r:id="rId14"/>
    <p:sldId id="362" r:id="rId15"/>
    <p:sldId id="330" r:id="rId16"/>
    <p:sldId id="329" r:id="rId17"/>
    <p:sldId id="345" r:id="rId18"/>
    <p:sldId id="358" r:id="rId19"/>
    <p:sldId id="352" r:id="rId20"/>
    <p:sldId id="353" r:id="rId21"/>
    <p:sldId id="359" r:id="rId22"/>
    <p:sldId id="285" r:id="rId23"/>
    <p:sldId id="333" r:id="rId24"/>
    <p:sldId id="339" r:id="rId25"/>
    <p:sldId id="334" r:id="rId26"/>
    <p:sldId id="348" r:id="rId27"/>
    <p:sldId id="357" r:id="rId28"/>
    <p:sldId id="343" r:id="rId29"/>
    <p:sldId id="344" r:id="rId30"/>
    <p:sldId id="341" r:id="rId31"/>
    <p:sldId id="350" r:id="rId32"/>
    <p:sldId id="364" r:id="rId33"/>
    <p:sldId id="365" r:id="rId34"/>
    <p:sldId id="367" r:id="rId35"/>
    <p:sldId id="366" r:id="rId36"/>
    <p:sldId id="368" r:id="rId37"/>
    <p:sldId id="369" r:id="rId38"/>
    <p:sldId id="349" r:id="rId39"/>
    <p:sldId id="370" r:id="rId40"/>
    <p:sldId id="374" r:id="rId41"/>
    <p:sldId id="27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2" autoAdjust="0"/>
    <p:restoredTop sz="64110" autoAdjust="0"/>
  </p:normalViewPr>
  <p:slideViewPr>
    <p:cSldViewPr snapToGrid="0">
      <p:cViewPr varScale="1">
        <p:scale>
          <a:sx n="72" d="100"/>
          <a:sy n="72" d="100"/>
        </p:scale>
        <p:origin x="15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C9A3-8F00-4285-9536-BC2A24105E10}" type="datetimeFigureOut">
              <a:rPr lang="en-US" smtClean="0"/>
              <a:t>3/30/2020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DCD67-DEC9-48BF-A835-378CCDF9DB58}" type="slidenum">
              <a:rPr lang="en-US" smtClean="0"/>
              <a:t>‹#›</a:t>
            </a:fld>
            <a:endParaRPr lang="en-US" dirty="0"/>
          </a:p>
        </p:txBody>
      </p:sp>
    </p:spTree>
    <p:extLst>
      <p:ext uri="{BB962C8B-B14F-4D97-AF65-F5344CB8AC3E}">
        <p14:creationId xmlns:p14="http://schemas.microsoft.com/office/powerpoint/2010/main" val="345339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back to Module 11.  Module</a:t>
            </a:r>
            <a:r>
              <a:rPr lang="en-US" baseline="0" dirty="0" smtClean="0"/>
              <a:t> 11 and module 12 on next week will consider case-control studies. </a:t>
            </a:r>
            <a:r>
              <a:rPr lang="en-US" dirty="0" smtClean="0"/>
              <a:t>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a:t>
            </a:fld>
            <a:endParaRPr lang="en-US" dirty="0"/>
          </a:p>
        </p:txBody>
      </p:sp>
    </p:spTree>
    <p:extLst>
      <p:ext uri="{BB962C8B-B14F-4D97-AF65-F5344CB8AC3E}">
        <p14:creationId xmlns:p14="http://schemas.microsoft.com/office/powerpoint/2010/main" val="404404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 how many controls are needed in matched case-control studies? Case-control sample size calculation should be based on numbers of cases, hypothesized the magnitude of association, prevalence of exposure, and statistical power and significant level of test. The number of cases may be limited due to its characteristics (i.e., rare or uncommon disease).  </a:t>
            </a:r>
          </a:p>
          <a:p>
            <a:r>
              <a:rPr lang="en-US" sz="1200" b="0" i="0" u="none" strike="noStrike" kern="1200" baseline="0" dirty="0" smtClean="0">
                <a:solidFill>
                  <a:schemeClr val="tx1"/>
                </a:solidFill>
                <a:latin typeface="+mn-lt"/>
                <a:ea typeface="+mn-ea"/>
                <a:cs typeface="+mn-cs"/>
              </a:rPr>
              <a:t>In general, however, between 1 and 5 controls per case have been recommended. More than 5 controls leads to loss of efficiency, for example, timing consuming to collect data on extra controls, according to early Rothman’s Modern Epidemiology textbook. </a:t>
            </a:r>
          </a:p>
          <a:p>
            <a:r>
              <a:rPr lang="en-US" sz="1200" b="0" i="0" u="none" strike="noStrike" kern="1200" baseline="0" dirty="0" smtClean="0">
                <a:solidFill>
                  <a:schemeClr val="tx1"/>
                </a:solidFill>
                <a:latin typeface="+mn-lt"/>
                <a:ea typeface="+mn-ea"/>
                <a:cs typeface="+mn-cs"/>
              </a:rPr>
              <a:t>In other specific cases,  others, like Hennessy et al., </a:t>
            </a:r>
            <a:r>
              <a:rPr lang="en-US" i="0" baseline="0" dirty="0" smtClean="0"/>
              <a:t>“increase in statistical power can be obtained by increasing the control-to-case ratio ABOVE five in </a:t>
            </a:r>
            <a:r>
              <a:rPr lang="en-US" i="1" baseline="0" dirty="0" smtClean="0"/>
              <a:t>matched </a:t>
            </a:r>
            <a:r>
              <a:rPr lang="en-US" i="0" baseline="0" dirty="0" smtClean="0"/>
              <a:t>case-control studies when there is strong (plausible) correlation in exposure status between cases and controls or low prevalence of exposure in controls” as shown in this figure.  </a:t>
            </a:r>
            <a:endParaRPr lang="en-US" i="0" dirty="0" smtClean="0"/>
          </a:p>
          <a:p>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Reference:</a:t>
            </a:r>
            <a:r>
              <a:rPr lang="en-US" i="0" baseline="0" dirty="0" smtClean="0"/>
              <a:t> Hennessy S, Bilker WB, Berlin JA, Strom BL. Factors influencing the optimal control-to-case ratio in matched case-control studies. Am J Epidemiol 1999;149(2): 195-7. </a:t>
            </a:r>
            <a:r>
              <a:rPr lang="en-US" i="0" dirty="0" smtClean="0"/>
              <a:t>PMID: 9921965 </a:t>
            </a:r>
            <a:endParaRPr lang="en-US" i="0" dirty="0"/>
          </a:p>
        </p:txBody>
      </p:sp>
      <p:sp>
        <p:nvSpPr>
          <p:cNvPr id="4" name="Slide Number Placeholder 3"/>
          <p:cNvSpPr>
            <a:spLocks noGrp="1"/>
          </p:cNvSpPr>
          <p:nvPr>
            <p:ph type="sldNum" sz="quarter" idx="10"/>
          </p:nvPr>
        </p:nvSpPr>
        <p:spPr/>
        <p:txBody>
          <a:bodyPr/>
          <a:lstStyle/>
          <a:p>
            <a:fld id="{FF0DCD67-DEC9-48BF-A835-378CCDF9DB58}" type="slidenum">
              <a:rPr lang="en-US" smtClean="0"/>
              <a:t>10</a:t>
            </a:fld>
            <a:endParaRPr lang="en-US" dirty="0"/>
          </a:p>
        </p:txBody>
      </p:sp>
    </p:spTree>
    <p:extLst>
      <p:ext uri="{BB962C8B-B14F-4D97-AF65-F5344CB8AC3E}">
        <p14:creationId xmlns:p14="http://schemas.microsoft.com/office/powerpoint/2010/main" val="305090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of control and case</a:t>
            </a:r>
            <a:r>
              <a:rPr lang="en-US" baseline="0" dirty="0" smtClean="0"/>
              <a:t> </a:t>
            </a:r>
            <a:r>
              <a:rPr lang="en-US" dirty="0" smtClean="0"/>
              <a:t>selection, there</a:t>
            </a:r>
            <a:r>
              <a:rPr lang="en-US" baseline="0" dirty="0" smtClean="0"/>
              <a:t> are better strategies available nowadays thanks to many available large scale cohort studies. </a:t>
            </a:r>
          </a:p>
          <a:p>
            <a:r>
              <a:rPr lang="en-US" sz="1200" b="0" i="0" u="none" strike="noStrike" kern="1200" baseline="0" dirty="0" smtClean="0">
                <a:solidFill>
                  <a:schemeClr val="tx1"/>
                </a:solidFill>
                <a:latin typeface="+mn-lt"/>
                <a:ea typeface="+mn-ea"/>
                <a:cs typeface="+mn-cs"/>
              </a:rPr>
              <a:t>We can determine the relative distribution of the exposure in the source population for comparison to the case group. Any notable difference in exposure between cases and controls may imply an association between the exposure and the outcome.  Nested case-cohort study and case-cohort study are the studies conducted within the context of a cohort study. We already reviewed briefly these two studies in Module 2 (measure of association); the odds ratio from these types provide a good estimate of the </a:t>
            </a:r>
            <a:r>
              <a:rPr lang="en-US" sz="1200" b="0" i="0" u="sng" strike="noStrike" kern="1200" baseline="0" dirty="0" smtClean="0">
                <a:solidFill>
                  <a:schemeClr val="tx1"/>
                </a:solidFill>
                <a:latin typeface="+mn-lt"/>
                <a:ea typeface="+mn-ea"/>
                <a:cs typeface="+mn-cs"/>
              </a:rPr>
              <a:t>risk ratio</a:t>
            </a:r>
            <a:r>
              <a:rPr lang="en-US" sz="1200" b="0" i="0" u="none" strike="noStrike" kern="1200" baseline="0" dirty="0" smtClean="0">
                <a:solidFill>
                  <a:schemeClr val="tx1"/>
                </a:solidFill>
                <a:latin typeface="+mn-lt"/>
                <a:ea typeface="+mn-ea"/>
                <a:cs typeface="+mn-cs"/>
              </a:rPr>
              <a:t>.  Nested case-control studies and case-cohort studies are more common now in literature.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11</a:t>
            </a:fld>
            <a:endParaRPr lang="en-US" dirty="0"/>
          </a:p>
        </p:txBody>
      </p:sp>
    </p:spTree>
    <p:extLst>
      <p:ext uri="{BB962C8B-B14F-4D97-AF65-F5344CB8AC3E}">
        <p14:creationId xmlns:p14="http://schemas.microsoft.com/office/powerpoint/2010/main" val="1162289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figure shows the graphical representation of how case and controls are selected in a nested case-control study. </a:t>
            </a:r>
            <a:r>
              <a:rPr lang="en-IN" sz="1200" dirty="0" smtClean="0"/>
              <a:t>Cases are represented by a dot connected to a horizontal arrow. Broken diagonal lines with arrows represent losses to follow-up. The</a:t>
            </a:r>
            <a:r>
              <a:rPr lang="en-IN" sz="1200" baseline="0" dirty="0" smtClean="0"/>
              <a:t> controls are selected at each time when a case occurs. In other words, cases are compared with controls who </a:t>
            </a:r>
            <a:r>
              <a:rPr lang="en-IN" sz="1200" i="1" u="sng" baseline="0" dirty="0" smtClean="0"/>
              <a:t>are at risk at the time when each case occ</a:t>
            </a:r>
            <a:r>
              <a:rPr lang="en-IN" sz="1200" baseline="0" dirty="0" smtClean="0"/>
              <a:t>urs, but who do not experience the disease. </a:t>
            </a:r>
          </a:p>
          <a:p>
            <a:endParaRPr lang="en-IN" sz="1200" baseline="0" dirty="0" smtClean="0"/>
          </a:p>
          <a:p>
            <a:r>
              <a:rPr lang="en-IN" sz="1200" baseline="0" dirty="0" smtClean="0"/>
              <a:t>This sampling strategy is referred as “incidence density sampling” or “risk set sampling”. </a:t>
            </a:r>
            <a:endParaRPr lang="en-US" dirty="0"/>
          </a:p>
        </p:txBody>
      </p:sp>
      <p:sp>
        <p:nvSpPr>
          <p:cNvPr id="4" name="Slide Number Placeholder 3"/>
          <p:cNvSpPr>
            <a:spLocks noGrp="1"/>
          </p:cNvSpPr>
          <p:nvPr>
            <p:ph type="sldNum" sz="quarter" idx="10"/>
          </p:nvPr>
        </p:nvSpPr>
        <p:spPr/>
        <p:txBody>
          <a:bodyPr/>
          <a:lstStyle/>
          <a:p>
            <a:fld id="{2EB002AE-0FAF-4D13-AFE4-F7EC24525EC5}" type="slidenum">
              <a:rPr lang="en-US" smtClean="0"/>
              <a:pPr/>
              <a:t>12</a:t>
            </a:fld>
            <a:endParaRPr lang="en-US" dirty="0"/>
          </a:p>
        </p:txBody>
      </p:sp>
    </p:spTree>
    <p:extLst>
      <p:ext uri="{BB962C8B-B14F-4D97-AF65-F5344CB8AC3E}">
        <p14:creationId xmlns:p14="http://schemas.microsoft.com/office/powerpoint/2010/main" val="242248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 cohort</a:t>
            </a:r>
            <a:r>
              <a:rPr lang="en-US" baseline="0" dirty="0" smtClean="0"/>
              <a:t> study, w</a:t>
            </a:r>
            <a:r>
              <a:rPr lang="en-US" dirty="0" smtClean="0"/>
              <a:t>e assume the baseline cohort</a:t>
            </a:r>
            <a:r>
              <a:rPr lang="en-US" baseline="0" dirty="0" smtClean="0"/>
              <a:t> is a representative or general population that you target to study. In this figure, c</a:t>
            </a:r>
            <a:r>
              <a:rPr lang="en-IN" sz="1200" dirty="0" smtClean="0"/>
              <a:t>ases are represented by a dot connected to a horizontal arrow. Broken diagonal lines with arrows represent losses to follow-up. Controls are selected</a:t>
            </a:r>
            <a:r>
              <a:rPr lang="en-IN" sz="1200" baseline="0" dirty="0" smtClean="0"/>
              <a:t> from the baseline cohort or population </a:t>
            </a:r>
            <a:r>
              <a:rPr lang="en-IN" sz="1200" i="1" u="sng" baseline="0" dirty="0" smtClean="0"/>
              <a:t>at risk at the beginning of the follow up </a:t>
            </a:r>
            <a:r>
              <a:rPr lang="en-IN" sz="1200" baseline="0" dirty="0" smtClean="0"/>
              <a:t>period in which the case-control study is nested. </a:t>
            </a:r>
            <a:endParaRPr lang="en-I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conduct a case-cohort study, it is appropriate</a:t>
            </a:r>
            <a:r>
              <a:rPr lang="en-US" baseline="0" dirty="0" smtClean="0"/>
              <a:t> to know how a defined population where the study cases originated is identified in the context of a prospective study.  Further when we deal with disease with a high proportion of a subclinical phase, a case-cohort approach would be more convenient, rather than selecting noncases as controls because it is hard to exclude cases from the control group due to added costs and burden to participants. This type of sampling strategy is referred as “case-base sampling”.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EB002AE-0FAF-4D13-AFE4-F7EC24525EC5}" type="slidenum">
              <a:rPr lang="en-US" smtClean="0"/>
              <a:pPr/>
              <a:t>13</a:t>
            </a:fld>
            <a:endParaRPr lang="en-US" dirty="0"/>
          </a:p>
        </p:txBody>
      </p:sp>
    </p:spTree>
    <p:extLst>
      <p:ext uri="{BB962C8B-B14F-4D97-AF65-F5344CB8AC3E}">
        <p14:creationId xmlns:p14="http://schemas.microsoft.com/office/powerpoint/2010/main" val="408910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particular, more details on case-cohort study and nested case-control studies are explained on the series of video lectures provided by STATA leaner group, Please watch the video lectures.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14</a:t>
            </a:fld>
            <a:endParaRPr lang="en-US" dirty="0"/>
          </a:p>
        </p:txBody>
      </p:sp>
    </p:spTree>
    <p:extLst>
      <p:ext uri="{BB962C8B-B14F-4D97-AF65-F5344CB8AC3E}">
        <p14:creationId xmlns:p14="http://schemas.microsoft.com/office/powerpoint/2010/main" val="326189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the</a:t>
            </a:r>
            <a:r>
              <a:rPr lang="en-US" baseline="0" dirty="0" smtClean="0"/>
              <a:t> ascertainment of exposure status. </a:t>
            </a:r>
            <a:r>
              <a:rPr lang="en-US" dirty="0" smtClean="0"/>
              <a:t>Exposure</a:t>
            </a:r>
            <a:r>
              <a:rPr lang="en-US" baseline="0" dirty="0" smtClean="0"/>
              <a:t> status can be obtained in many different ways.  </a:t>
            </a:r>
          </a:p>
          <a:p>
            <a:r>
              <a:rPr lang="en-US" baseline="0" dirty="0" smtClean="0"/>
              <a:t>First, we can interview cases and controls or ask questionnaires to gather information. </a:t>
            </a:r>
          </a:p>
          <a:p>
            <a:r>
              <a:rPr lang="en-US" sz="1200" b="0" i="0" u="none" strike="noStrike" kern="1200" baseline="0" dirty="0" smtClean="0">
                <a:solidFill>
                  <a:schemeClr val="tx1"/>
                </a:solidFill>
                <a:latin typeface="+mn-lt"/>
                <a:ea typeface="+mn-ea"/>
                <a:cs typeface="+mn-cs"/>
              </a:rPr>
              <a:t>Participants will report longer-term and more recent experiences with the greatest accuracy.  Appropriate design of questions and use of visual aids will maximize accuracy of information. </a:t>
            </a:r>
          </a:p>
          <a:p>
            <a:r>
              <a:rPr lang="en-US" sz="1200" b="0" i="0" u="none" strike="noStrike" kern="1200" baseline="0" dirty="0" smtClean="0">
                <a:solidFill>
                  <a:schemeClr val="tx1"/>
                </a:solidFill>
                <a:latin typeface="+mn-lt"/>
                <a:ea typeface="+mn-ea"/>
                <a:cs typeface="+mn-cs"/>
              </a:rPr>
              <a:t>We will need to ask identical questions of cases and controls to minimize information bias. Information can be collected for several times. </a:t>
            </a:r>
          </a:p>
          <a:p>
            <a:r>
              <a:rPr lang="en-US" sz="1200" b="0" i="0" u="none" strike="noStrike" kern="1200" baseline="0" dirty="0" smtClean="0">
                <a:solidFill>
                  <a:schemeClr val="tx1"/>
                </a:solidFill>
                <a:latin typeface="+mn-lt"/>
                <a:ea typeface="+mn-ea"/>
                <a:cs typeface="+mn-cs"/>
              </a:rPr>
              <a:t>We should not include exposures that took place after outcome (disease) began. However, if there is no clear onset of disease known, this last point would be harder to achieve.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Exposure can be also ascertained via public records; vital records, registry data, employment records in occupational epidemiology, electronic or paper medical/pharmacy records. </a:t>
            </a:r>
          </a:p>
          <a:p>
            <a:r>
              <a:rPr lang="en-US" sz="1200" b="0" i="0" u="none" strike="noStrike" kern="1200" baseline="0" dirty="0" smtClean="0">
                <a:solidFill>
                  <a:schemeClr val="tx1"/>
                </a:solidFill>
                <a:latin typeface="+mn-lt"/>
                <a:ea typeface="+mn-ea"/>
                <a:cs typeface="+mn-cs"/>
              </a:rPr>
              <a:t>These types of records can provide unspecific information because records are not originally gathered for research studies. </a:t>
            </a:r>
          </a:p>
          <a:p>
            <a:r>
              <a:rPr lang="en-US" sz="1200" b="0" i="0" u="none" strike="noStrike" kern="1200" baseline="0" dirty="0" smtClean="0">
                <a:solidFill>
                  <a:schemeClr val="tx1"/>
                </a:solidFill>
                <a:latin typeface="+mn-lt"/>
                <a:ea typeface="+mn-ea"/>
                <a:cs typeface="+mn-cs"/>
              </a:rPr>
              <a:t>We will also restrict exposures to those occurred before the diagnosis in cases and similar date for controls (referent date).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Finally, we can use physical and laboratory measurement results. However, the results pertain to current time period which may not be etiologically relevant time period. </a:t>
            </a:r>
          </a:p>
          <a:p>
            <a:r>
              <a:rPr lang="en-US" sz="1200" b="0" i="0" u="none" strike="noStrike" kern="1200" baseline="0" dirty="0" smtClean="0">
                <a:solidFill>
                  <a:schemeClr val="tx1"/>
                </a:solidFill>
                <a:latin typeface="+mn-lt"/>
                <a:ea typeface="+mn-ea"/>
                <a:cs typeface="+mn-cs"/>
              </a:rPr>
              <a:t>While Some exposures are same throughout life (e.g., ABO blood type, some genetic defects), metabolic changes in biomarker may follow diagnosis. </a:t>
            </a:r>
          </a:p>
          <a:p>
            <a:r>
              <a:rPr lang="en-US" sz="1200" b="0" i="0" u="none" strike="noStrike" kern="1200" baseline="0" dirty="0" smtClean="0">
                <a:solidFill>
                  <a:schemeClr val="tx1"/>
                </a:solidFill>
                <a:latin typeface="+mn-lt"/>
                <a:ea typeface="+mn-ea"/>
                <a:cs typeface="+mn-cs"/>
              </a:rPr>
              <a:t>It is important to blind the interviewer, lab technician, abstractor to case-control status.</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15</a:t>
            </a:fld>
            <a:endParaRPr lang="en-US" dirty="0"/>
          </a:p>
        </p:txBody>
      </p:sp>
    </p:spTree>
    <p:extLst>
      <p:ext uri="{BB962C8B-B14F-4D97-AF65-F5344CB8AC3E}">
        <p14:creationId xmlns:p14="http://schemas.microsoft.com/office/powerpoint/2010/main" val="213888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exposure can be </a:t>
            </a:r>
            <a:r>
              <a:rPr lang="en-US" baseline="0" dirty="0" smtClean="0"/>
              <a:t>dichotomized (exposed or not exposed) or the exposure level like in average daily cigarettes smoking as shown </a:t>
            </a:r>
            <a:r>
              <a:rPr lang="en-US" dirty="0" smtClean="0"/>
              <a:t>in this </a:t>
            </a:r>
            <a:r>
              <a:rPr lang="en-US" baseline="0" dirty="0" smtClean="0"/>
              <a:t>example (e.g., Table 7.4, By Sir Richard Doll and Sir Austin Bradford Hill). </a:t>
            </a:r>
          </a:p>
          <a:p>
            <a:r>
              <a:rPr lang="en-US" baseline="0" dirty="0" smtClean="0"/>
              <a:t>The exposure could be average numbers of cigarettes smoked per day or grouped by certain number of cigarettes. </a:t>
            </a:r>
            <a:r>
              <a:rPr lang="en-US" dirty="0" smtClean="0"/>
              <a:t>Because many of the exposures about which we are studying</a:t>
            </a:r>
            <a:r>
              <a:rPr lang="en-US" baseline="0" dirty="0" smtClean="0"/>
              <a:t> nowadays </a:t>
            </a:r>
            <a:r>
              <a:rPr lang="en-US" dirty="0" smtClean="0"/>
              <a:t>are not all-or-nothing exposures, it is</a:t>
            </a:r>
            <a:r>
              <a:rPr lang="en-US" baseline="0" dirty="0" smtClean="0"/>
              <a:t> important to take account for including </a:t>
            </a:r>
            <a:r>
              <a:rPr lang="en-US" dirty="0" smtClean="0"/>
              <a:t>the dose of the exposure in the analysis.</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16</a:t>
            </a:fld>
            <a:endParaRPr lang="en-US" dirty="0"/>
          </a:p>
        </p:txBody>
      </p:sp>
    </p:spTree>
    <p:extLst>
      <p:ext uri="{BB962C8B-B14F-4D97-AF65-F5344CB8AC3E}">
        <p14:creationId xmlns:p14="http://schemas.microsoft.com/office/powerpoint/2010/main" val="1958322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take</a:t>
            </a:r>
            <a:r>
              <a:rPr lang="en-US" baseline="0" dirty="0" smtClean="0"/>
              <a:t> a look at example of renal cell carcinoma.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According to </a:t>
            </a:r>
            <a:r>
              <a:rPr lang="en-US" b="0" baseline="0" dirty="0" smtClean="0"/>
              <a:t>Cancer.gov, r</a:t>
            </a:r>
            <a:r>
              <a:rPr lang="en-US" b="0" dirty="0" smtClean="0"/>
              <a:t>enal cell cancer is a disease in which malignant (cancer) cells </a:t>
            </a:r>
            <a:r>
              <a:rPr lang="en-US" dirty="0" smtClean="0"/>
              <a:t>form in tubules of the kidney and the</a:t>
            </a:r>
            <a:r>
              <a:rPr lang="en-US" baseline="0" dirty="0" smtClean="0"/>
              <a:t> most common type of kidney cancer</a:t>
            </a:r>
            <a:r>
              <a:rPr lang="en-US" dirty="0" smtClean="0"/>
              <a:t>.</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a:t>
            </a:r>
            <a:r>
              <a:rPr lang="en-US" dirty="0" smtClean="0"/>
              <a:t>enal cell carcinoma (RCC) represents the sixth in US and the fifth</a:t>
            </a:r>
            <a:r>
              <a:rPr lang="en-US" baseline="0" dirty="0" smtClean="0"/>
              <a:t> in UK</a:t>
            </a:r>
            <a:r>
              <a:rPr lang="en-US" dirty="0" smtClean="0"/>
              <a:t> most frequently diagnosed cancer in men and the 10th in women, accounting for 5% in</a:t>
            </a:r>
            <a:r>
              <a:rPr lang="en-US" baseline="0" dirty="0" smtClean="0"/>
              <a:t> men</a:t>
            </a:r>
            <a:r>
              <a:rPr lang="en-US" dirty="0" smtClean="0"/>
              <a:t> and 3% in women of all oncological diagnoses worldwide.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RCC is still a rare disease in a sense, even though the incidence of RCC has increased in US and Europe.  Thus, a cohort study will take a long time to conduct to examine how certain exposure will affect the risk of RCC.  Lifestyle risk factors such as obesity, physical activity, hypertension, and smoking and hereditary factors are associated with increasing risk of developing RCC.  However, there are more to learn about new factors associated with RCC.  </a:t>
            </a:r>
            <a:r>
              <a:rPr lang="en-US" dirty="0" smtClean="0"/>
              <a:t>Hypothetically</a:t>
            </a:r>
            <a:r>
              <a:rPr lang="en-US" baseline="0" dirty="0" smtClean="0"/>
              <a:t>, a group of investigators are interested in investigating the relation of new emerging risk factor(s) to the risk of RCC.  For instance, </a:t>
            </a:r>
            <a:r>
              <a:rPr lang="en-US" dirty="0" smtClean="0"/>
              <a:t>Dr. Karami and her colleagues </a:t>
            </a:r>
            <a:r>
              <a:rPr lang="en-US" baseline="0" dirty="0" smtClean="0"/>
              <a:t>were interested in the examining the relationship between sunlight or UVB exposure and risk of RCC.  </a:t>
            </a:r>
            <a:endParaRPr lang="en-US" sz="1200" b="0" i="0" u="none" strike="noStrike" kern="1200" baseline="0" dirty="0" smtClean="0">
              <a:solidFill>
                <a:schemeClr val="tx1"/>
              </a:solidFill>
              <a:latin typeface="+mn-lt"/>
              <a:ea typeface="+mn-ea"/>
              <a:cs typeface="+mn-cs"/>
            </a:endParaRPr>
          </a:p>
          <a:p>
            <a:endParaRPr lang="en-US" baseline="0" dirty="0" smtClean="0"/>
          </a:p>
          <a:p>
            <a:r>
              <a:rPr lang="en-US" baseline="0" dirty="0" smtClean="0"/>
              <a:t>Citation is provided on the slide if you want to read a little bit more of this study.</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Capitanio U, Bensalah K, Bex A, Boorjian SA, Bray F, Coleman J, Gore JL, Sun M, Wood C, Russo P. Epidemiology of renal cell carcinoma. Eur Urol 2019;75:74-84. </a:t>
            </a:r>
            <a:r>
              <a:rPr lang="en-US" dirty="0" smtClean="0"/>
              <a:t>PMID: 30243799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Karami S et al., Occupation sunlight exposure and risk of renal</a:t>
            </a:r>
            <a:r>
              <a:rPr lang="en-US" baseline="0" dirty="0" smtClean="0"/>
              <a:t> cell cancer</a:t>
            </a:r>
            <a:r>
              <a:rPr lang="en-US" dirty="0" smtClean="0"/>
              <a:t>. </a:t>
            </a:r>
            <a:r>
              <a:rPr lang="en-US" i="1" dirty="0" smtClean="0"/>
              <a:t>Cancer </a:t>
            </a:r>
            <a:r>
              <a:rPr lang="en-US" dirty="0" smtClean="0"/>
              <a:t>2010;116:2001-10. PMC2856708</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F0DCD67-DEC9-48BF-A835-378CCDF9DB58}" type="slidenum">
              <a:rPr lang="en-US" smtClean="0"/>
              <a:t>17</a:t>
            </a:fld>
            <a:endParaRPr lang="en-US" dirty="0"/>
          </a:p>
        </p:txBody>
      </p:sp>
    </p:spTree>
    <p:extLst>
      <p:ext uri="{BB962C8B-B14F-4D97-AF65-F5344CB8AC3E}">
        <p14:creationId xmlns:p14="http://schemas.microsoft.com/office/powerpoint/2010/main" val="2835618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rationale of the study aim was “</a:t>
            </a:r>
            <a:r>
              <a:rPr lang="en-US" sz="1200" b="0" i="0" u="none" strike="noStrike" kern="1200" baseline="0" dirty="0" smtClean="0">
                <a:solidFill>
                  <a:schemeClr val="tx1"/>
                </a:solidFill>
                <a:latin typeface="+mn-lt"/>
                <a:ea typeface="+mn-ea"/>
                <a:cs typeface="+mn-cs"/>
              </a:rPr>
              <a:t>Given the widespread public health interest in vitamin D and </a:t>
            </a:r>
            <a:r>
              <a:rPr lang="en-US" sz="1200" b="0" i="1" u="none" strike="noStrike" kern="1200" baseline="0" dirty="0" smtClean="0">
                <a:solidFill>
                  <a:schemeClr val="tx1"/>
                </a:solidFill>
                <a:latin typeface="+mn-lt"/>
                <a:ea typeface="+mn-ea"/>
                <a:cs typeface="+mn-cs"/>
              </a:rPr>
              <a:t>its potential cancer prevention </a:t>
            </a:r>
            <a:r>
              <a:rPr lang="en-US" sz="1200" b="0" i="0" u="none" strike="noStrike" kern="1200" baseline="0" dirty="0" smtClean="0">
                <a:solidFill>
                  <a:schemeClr val="tx1"/>
                </a:solidFill>
                <a:latin typeface="+mn-lt"/>
                <a:ea typeface="+mn-ea"/>
                <a:cs typeface="+mn-cs"/>
              </a:rPr>
              <a:t>promise, it is important to investigate the relation between vitamin D and cancer risk, and particularly RCC risk, because the kidney is the major organ for vitamin D metabolism and activity and calcium homeostasis.” according to the authors.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study, the main study question was to examine whether occupational UVB exposure, as a surrogate marker for vitamin D production source, is associated with renal cell carcinoma. </a:t>
            </a:r>
            <a:r>
              <a:rPr lang="en-US" sz="1200" b="0" i="0" u="none" strike="noStrike" kern="1200" baseline="0" dirty="0" smtClean="0">
                <a:solidFill>
                  <a:schemeClr val="tx1"/>
                </a:solidFill>
                <a:latin typeface="+mn-lt"/>
                <a:ea typeface="+mn-ea"/>
                <a:cs typeface="+mn-cs"/>
              </a:rPr>
              <a:t>Biologically active form of vitamin D in the body is mainly produced in the skin by UVB or consumed in foods or supplements.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exemplary study, Karami et al., decided to conduct a hospital based case-control study and recruited 1097 cases from seven centers in four countries (Russia, Romania, Poland, Czech Republic) , and 1476 controls. The research areas included here are where fortification of foods with vitamin D is not common. </a:t>
            </a:r>
          </a:p>
          <a:p>
            <a:endParaRPr lang="en-US" dirty="0" smtClean="0"/>
          </a:p>
          <a:p>
            <a:r>
              <a:rPr lang="en-US" dirty="0" smtClean="0"/>
              <a:t>Let’s pause a minute to consider</a:t>
            </a:r>
            <a:r>
              <a:rPr lang="en-US" baseline="0" dirty="0" smtClean="0"/>
              <a:t> this brief information on case and control criteria copied from the paper.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18</a:t>
            </a:fld>
            <a:endParaRPr lang="en-US" dirty="0"/>
          </a:p>
        </p:txBody>
      </p:sp>
    </p:spTree>
    <p:extLst>
      <p:ext uri="{BB962C8B-B14F-4D97-AF65-F5344CB8AC3E}">
        <p14:creationId xmlns:p14="http://schemas.microsoft.com/office/powerpoint/2010/main" val="2264110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recall, incident</a:t>
            </a:r>
            <a:r>
              <a:rPr lang="en-US" baseline="0" dirty="0" smtClean="0"/>
              <a:t> cases are better for case-control study because cases who were recently diagnosed can better recall their past exposures. </a:t>
            </a:r>
          </a:p>
          <a:p>
            <a:r>
              <a:rPr lang="en-US" baseline="0" dirty="0" smtClean="0"/>
              <a:t>Also, because of that, it is less ambiguous to examine the temporal sequence of certain exposure and outcome or disease. </a:t>
            </a:r>
          </a:p>
          <a:p>
            <a:endParaRPr lang="en-US" baseline="0" dirty="0" smtClean="0"/>
          </a:p>
          <a:p>
            <a:r>
              <a:rPr lang="en-US" dirty="0" smtClean="0"/>
              <a:t>An important consideration in case-control studies is whether to include incident cases of a disease (newly diagnosed cases) or prevalent cases of the disease (people who may have had the disease for some time). The problem with use of incident cases is that we must often wait for new cases to be diagnosed; whereas if we use prevalent cases, which have already been diagnosed, a larger number of cases is often available for study. However, despite this practical advantage of using prevalent cases, it is generally preferable to use incident cases of the disease in case-control studies of studying</a:t>
            </a:r>
            <a:r>
              <a:rPr lang="en-US" baseline="0" dirty="0" smtClean="0"/>
              <a:t> the </a:t>
            </a:r>
            <a:r>
              <a:rPr lang="en-US" dirty="0" smtClean="0"/>
              <a:t>disease etiology. </a:t>
            </a:r>
          </a:p>
          <a:p>
            <a:endParaRPr lang="en-US" dirty="0" smtClean="0"/>
          </a:p>
          <a:p>
            <a:r>
              <a:rPr lang="en-US" dirty="0" smtClean="0"/>
              <a:t>The reason is that any risk factors we may identify in a study based on prevalent cases may be related more to </a:t>
            </a:r>
            <a:r>
              <a:rPr lang="en-US" i="1" dirty="0" smtClean="0"/>
              <a:t>survival</a:t>
            </a:r>
            <a:r>
              <a:rPr lang="en-US" dirty="0" smtClean="0"/>
              <a:t> with the disease than to the development of the disease </a:t>
            </a:r>
            <a:r>
              <a:rPr lang="en-US" i="1" dirty="0" smtClean="0"/>
              <a:t>(incidence).</a:t>
            </a:r>
            <a:r>
              <a:rPr lang="en-US" dirty="0" smtClean="0"/>
              <a:t> If, for example, most people who develop the disease die soon after diagnosis, they will be underrepresented in a study that uses prevalent cases, and such a study is more likely to include longer-term survivors. This would constitute a highly non-representative group of cases, and any risk factors identified with this non-representative group may not be a general characteristic of all patients with the disease, but only of survivors. So, in this study, the</a:t>
            </a:r>
            <a:r>
              <a:rPr lang="en-US" baseline="0" dirty="0" smtClean="0"/>
              <a:t> incident RCC cases were preferable by first considering high 5 year survival rates: </a:t>
            </a:r>
          </a:p>
          <a:p>
            <a:r>
              <a:rPr lang="en-US" dirty="0" smtClean="0"/>
              <a:t>The American Cancer Society suggests that the prognosis is good for patients diagnosed with stage I or stage II RCC. </a:t>
            </a:r>
          </a:p>
          <a:p>
            <a:endParaRPr lang="en-US"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19</a:t>
            </a:fld>
            <a:endParaRPr lang="en-US" dirty="0"/>
          </a:p>
        </p:txBody>
      </p:sp>
    </p:spTree>
    <p:extLst>
      <p:ext uri="{BB962C8B-B14F-4D97-AF65-F5344CB8AC3E}">
        <p14:creationId xmlns:p14="http://schemas.microsoft.com/office/powerpoint/2010/main" val="244398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week,</a:t>
            </a:r>
            <a:r>
              <a:rPr lang="en-US" baseline="0" dirty="0" smtClean="0"/>
              <a:t> we will review a number of items. By the end of this module, I hope you can </a:t>
            </a:r>
            <a:r>
              <a:rPr lang="en-US" dirty="0" smtClean="0"/>
              <a:t>explain basic design of the case-control study,</a:t>
            </a:r>
            <a:r>
              <a:rPr lang="en-US" baseline="0" dirty="0" smtClean="0"/>
              <a:t> you can describe </a:t>
            </a:r>
            <a:r>
              <a:rPr lang="en-US" dirty="0" smtClean="0"/>
              <a:t>case and control definition and how to select cases and control and what</a:t>
            </a:r>
            <a:r>
              <a:rPr lang="en-US" baseline="0" dirty="0" smtClean="0"/>
              <a:t> are important in assessing </a:t>
            </a:r>
            <a:r>
              <a:rPr lang="en-US" dirty="0" smtClean="0"/>
              <a:t>exposures. </a:t>
            </a:r>
            <a:r>
              <a:rPr lang="en-US" baseline="0" dirty="0" smtClean="0"/>
              <a:t> As we reviewed in Module 2, y</a:t>
            </a:r>
            <a:r>
              <a:rPr lang="en-US" dirty="0" smtClean="0"/>
              <a:t>ou already </a:t>
            </a:r>
            <a:r>
              <a:rPr lang="en-US" baseline="0" dirty="0" smtClean="0"/>
              <a:t>know </a:t>
            </a:r>
            <a:r>
              <a:rPr lang="en-US" dirty="0" smtClean="0"/>
              <a:t>the measures of association that are</a:t>
            </a:r>
            <a:r>
              <a:rPr lang="en-US" baseline="0" dirty="0" smtClean="0"/>
              <a:t> calculated</a:t>
            </a:r>
            <a:r>
              <a:rPr lang="en-US" dirty="0" smtClean="0"/>
              <a:t> in case-control studies:</a:t>
            </a:r>
            <a:r>
              <a:rPr lang="en-US" baseline="0" dirty="0" smtClean="0"/>
              <a:t> </a:t>
            </a:r>
            <a:r>
              <a:rPr lang="en-US" dirty="0" smtClean="0"/>
              <a:t>exposure odds ratio and disease odds ratio.</a:t>
            </a:r>
            <a:r>
              <a:rPr lang="en-US" baseline="0" dirty="0" smtClean="0"/>
              <a:t> However, we will review again Exposure OR and Disease OR in this module.  Finally, we will review the application of effect modification in case-control studies.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next week’s module we will discuss matching, one of most used method in controlling confounding in case-controls studies, in more details. Please read the provided article, by Mansourni et al. 2018 or Modern Epidemiology section.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p:txBody>
      </p:sp>
      <p:sp>
        <p:nvSpPr>
          <p:cNvPr id="4" name="Slide Number Placeholder 3"/>
          <p:cNvSpPr>
            <a:spLocks noGrp="1"/>
          </p:cNvSpPr>
          <p:nvPr>
            <p:ph type="sldNum" sz="quarter" idx="10"/>
          </p:nvPr>
        </p:nvSpPr>
        <p:spPr/>
        <p:txBody>
          <a:bodyPr/>
          <a:lstStyle/>
          <a:p>
            <a:fld id="{FF0DCD67-DEC9-48BF-A835-378CCDF9DB58}" type="slidenum">
              <a:rPr lang="en-US" smtClean="0"/>
              <a:t>2</a:t>
            </a:fld>
            <a:endParaRPr lang="en-US" dirty="0"/>
          </a:p>
        </p:txBody>
      </p:sp>
    </p:spTree>
    <p:extLst>
      <p:ext uri="{BB962C8B-B14F-4D97-AF65-F5344CB8AC3E}">
        <p14:creationId xmlns:p14="http://schemas.microsoft.com/office/powerpoint/2010/main" val="3597484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Thinking of clear set criteria for case definition, the authors said that they recruited newly diagnosed based on histologically confirmed RCC who had lived in the study areas for at least 1 year (not a migratory sample) and were recently diagnosed i.e., incident cases(within 3 month). </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To make valid inferences on the relationship of exposure and outcome, we assume that the controls represent the base population that gave rise to the cases. Second, the controls should provide a good estimate of the proportion of exposed individuals in the population at risk. Third, there is no temporal ambiguity in exposure status (disease does not influence exposure).  First, controls seemed to be selected from same participating hospitals  where the cases were recruited. Second, while there are no detailed disease characteristics of control participants, the authors tried to include </a:t>
            </a:r>
            <a:r>
              <a:rPr lang="en-US" baseline="0" dirty="0" smtClean="0"/>
              <a:t>control patients who have disease that are </a:t>
            </a:r>
            <a:r>
              <a:rPr lang="en-US" u="sng" baseline="0" dirty="0" smtClean="0"/>
              <a:t>unrelated</a:t>
            </a:r>
            <a:r>
              <a:rPr lang="en-US" baseline="0" dirty="0" smtClean="0"/>
              <a:t> to the exposure being studied  and different types of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talk more about matching in the next Module 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Various ascertainment efforts were used to capture lifetime occupation exposure (e.g., frequency of exposure and duration)</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20</a:t>
            </a:fld>
            <a:endParaRPr lang="en-US" dirty="0"/>
          </a:p>
        </p:txBody>
      </p:sp>
    </p:spTree>
    <p:extLst>
      <p:ext uri="{BB962C8B-B14F-4D97-AF65-F5344CB8AC3E}">
        <p14:creationId xmlns:p14="http://schemas.microsoft.com/office/powerpoint/2010/main" val="3246678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recall</a:t>
            </a:r>
            <a:r>
              <a:rPr lang="en-US" baseline="0" dirty="0" smtClean="0"/>
              <a:t> sections from Module 2. </a:t>
            </a:r>
            <a:r>
              <a:rPr lang="en-US" dirty="0" smtClean="0"/>
              <a:t>Because we do not have</a:t>
            </a:r>
            <a:r>
              <a:rPr lang="en-US" baseline="0" dirty="0" smtClean="0"/>
              <a:t> one total, single sample size (N) in case-control </a:t>
            </a:r>
            <a:r>
              <a:rPr lang="en-US" baseline="0" dirty="0" smtClean="0"/>
              <a:t>studies, it </a:t>
            </a:r>
            <a:r>
              <a:rPr lang="en-US" baseline="0" dirty="0" smtClean="0"/>
              <a:t>is not possible to calculate a prevalence or incidence estimate specific to the frequency of the exposure or outcome.  Instead, we compare the </a:t>
            </a:r>
            <a:r>
              <a:rPr lang="en-US" u="sng" baseline="0" dirty="0" smtClean="0"/>
              <a:t>odds</a:t>
            </a:r>
            <a:r>
              <a:rPr lang="en-US" u="none" baseline="0" dirty="0" smtClean="0"/>
              <a:t> of the exposure among the cases and the </a:t>
            </a:r>
            <a:r>
              <a:rPr lang="en-US" u="sng" baseline="0" dirty="0" smtClean="0"/>
              <a:t>odds</a:t>
            </a:r>
            <a:r>
              <a:rPr lang="en-US" u="none" baseline="0" dirty="0" smtClean="0"/>
              <a:t> of the exposure among the controls (Module 2). To estimate the relationship between an exposure and outcome, then, we calculate  an </a:t>
            </a:r>
            <a:r>
              <a:rPr lang="en-US" i="1" u="none" baseline="0" dirty="0" smtClean="0"/>
              <a:t>exposure </a:t>
            </a:r>
            <a:r>
              <a:rPr lang="en-US" i="0" u="none" baseline="0" dirty="0" smtClean="0"/>
              <a:t>odds ratio between odds of the exposure among cases and controls is calculated. </a:t>
            </a:r>
            <a:endParaRPr lang="en-US" dirty="0" smtClean="0"/>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21</a:t>
            </a:fld>
            <a:endParaRPr lang="en-US" dirty="0"/>
          </a:p>
        </p:txBody>
      </p:sp>
    </p:spTree>
    <p:extLst>
      <p:ext uri="{BB962C8B-B14F-4D97-AF65-F5344CB8AC3E}">
        <p14:creationId xmlns:p14="http://schemas.microsoft.com/office/powerpoint/2010/main" val="1348794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Odds ratio of exposure (or EOR) in the case-control study is the most common measure of association. </a:t>
            </a:r>
          </a:p>
          <a:p>
            <a:r>
              <a:rPr lang="en-US" sz="1200" b="0" i="0" u="none" strike="noStrike" kern="1200" baseline="0" dirty="0" smtClean="0">
                <a:solidFill>
                  <a:schemeClr val="tx1"/>
                </a:solidFill>
                <a:latin typeface="+mn-lt"/>
                <a:ea typeface="+mn-ea"/>
                <a:cs typeface="+mn-cs"/>
              </a:rPr>
              <a:t>Although algebraically equivalent, the disease (DOR) and exposure odds ratios (EOR) are conceptually different. What we can calculate is the OR of exposure or EOR.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With case-control data, the disease odds ratio (DOR) is what we are interested in </a:t>
            </a:r>
            <a:r>
              <a:rPr lang="en-US" sz="1200" b="0" i="0" u="sng" strike="noStrike" kern="1200" baseline="0" dirty="0" smtClean="0">
                <a:solidFill>
                  <a:schemeClr val="tx1"/>
                </a:solidFill>
                <a:latin typeface="+mn-lt"/>
                <a:ea typeface="+mn-ea"/>
                <a:cs typeface="+mn-cs"/>
              </a:rPr>
              <a:t>eventually</a:t>
            </a:r>
            <a:r>
              <a:rPr lang="en-US" sz="1200" b="0" i="0" u="none" strike="noStrike" kern="1200" baseline="0" dirty="0" smtClean="0">
                <a:solidFill>
                  <a:schemeClr val="tx1"/>
                </a:solidFill>
                <a:latin typeface="+mn-lt"/>
                <a:ea typeface="+mn-ea"/>
                <a:cs typeface="+mn-cs"/>
              </a:rPr>
              <a:t> because it provides a comparison of exposed to unexposed persons.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Yet, the EOR and DOR are equivalent only if we assume that the controls represent the base population from which the cases arose.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 case-control study, an unbiased sample of the cases and controls yields an unbiased OR (assuming no random variability or selection/information bias).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E19B216-F75D-42A4-8EFD-2B2EBBC37C9D}" type="slidenum">
              <a:rPr lang="en-US" smtClean="0"/>
              <a:t>22</a:t>
            </a:fld>
            <a:endParaRPr lang="en-US" dirty="0"/>
          </a:p>
        </p:txBody>
      </p:sp>
    </p:spTree>
    <p:extLst>
      <p:ext uri="{BB962C8B-B14F-4D97-AF65-F5344CB8AC3E}">
        <p14:creationId xmlns:p14="http://schemas.microsoft.com/office/powerpoint/2010/main" val="4026435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a:bodyPr>
              <a:lstStyle/>
              <a:p>
                <a:r>
                  <a:rPr lang="en-US" dirty="0" smtClean="0"/>
                  <a:t>As we</a:t>
                </a:r>
                <a:r>
                  <a:rPr lang="en-US" baseline="0" dirty="0" smtClean="0"/>
                  <a:t> have reviewed before in Module 2, t</a:t>
                </a:r>
                <a:r>
                  <a:rPr lang="en-US" dirty="0" smtClean="0"/>
                  <a:t>he</a:t>
                </a:r>
                <a:r>
                  <a:rPr lang="en-US" baseline="0" dirty="0" smtClean="0"/>
                  <a:t> OR of disease (DOR) can be expressed as rate ratio or risk ratio times </a:t>
                </a:r>
                <a:r>
                  <a:rPr lang="en-US" dirty="0" smtClean="0"/>
                  <a:t>“Built-in” bias,</a:t>
                </a:r>
                <a:r>
                  <a:rPr lang="en-US" baseline="0" dirty="0" smtClean="0"/>
                  <a:t> which is composed of probability of event or outcome in the exposed and in the unexposed (Circled area). </a:t>
                </a:r>
                <a:r>
                  <a:rPr lang="en-US" dirty="0" smtClean="0"/>
                  <a:t>Built</a:t>
                </a:r>
                <a:r>
                  <a:rPr lang="en-US" baseline="0" dirty="0" smtClean="0"/>
                  <a:t>-in bias exists only when the OR is used as an estimate of the RR. </a:t>
                </a:r>
                <a:r>
                  <a:rPr lang="en-US" i="0" baseline="0" dirty="0" smtClean="0"/>
                  <a:t>If the probability of the event (</a:t>
                </a:r>
                <a:r>
                  <a:rPr lang="en-US" i="1" baseline="0" dirty="0" smtClean="0"/>
                  <a:t>q</a:t>
                </a:r>
                <a:r>
                  <a:rPr lang="en-US" i="0" baseline="0" dirty="0" smtClean="0"/>
                  <a:t>) is small (e.g., &lt; 5-10%), then the odds (</a:t>
                </a:r>
                <a14:m>
                  <m:oMath xmlns:m="http://schemas.openxmlformats.org/officeDocument/2006/math">
                    <m:f>
                      <m:fPr>
                        <m:ctrlPr>
                          <a:rPr lang="en-US" i="1" baseline="0" smtClean="0">
                            <a:latin typeface="Cambria Math" panose="02040503050406030204" pitchFamily="18" charset="0"/>
                          </a:rPr>
                        </m:ctrlPr>
                      </m:fPr>
                      <m:num>
                        <m:r>
                          <a:rPr lang="en-US" b="0" i="1" baseline="0" smtClean="0">
                            <a:latin typeface="Cambria Math" panose="02040503050406030204" pitchFamily="18" charset="0"/>
                          </a:rPr>
                          <m:t>𝑞</m:t>
                        </m:r>
                      </m:num>
                      <m:den>
                        <m:r>
                          <a:rPr lang="en-US" b="0" i="1" baseline="0" smtClean="0">
                            <a:latin typeface="Cambria Math" panose="02040503050406030204" pitchFamily="18" charset="0"/>
                          </a:rPr>
                          <m:t>1−</m:t>
                        </m:r>
                        <m:r>
                          <a:rPr lang="en-US" b="0" i="1" baseline="0" smtClean="0">
                            <a:latin typeface="Cambria Math" panose="02040503050406030204" pitchFamily="18" charset="0"/>
                          </a:rPr>
                          <m:t>𝑞</m:t>
                        </m:r>
                      </m:den>
                    </m:f>
                    <m:r>
                      <a:rPr lang="en-US" b="0" i="1" baseline="0" smtClean="0">
                        <a:latin typeface="Cambria Math" panose="02040503050406030204" pitchFamily="18" charset="0"/>
                      </a:rPr>
                      <m:t>)</m:t>
                    </m:r>
                  </m:oMath>
                </a14:m>
                <a:r>
                  <a:rPr lang="en-US" i="0" baseline="0" dirty="0" smtClean="0"/>
                  <a:t> will approximate the probability (q).  This is why we say the odds </a:t>
                </a:r>
                <a:r>
                  <a:rPr lang="en-US" i="1" baseline="0" dirty="0" smtClean="0"/>
                  <a:t>ratio</a:t>
                </a:r>
                <a:r>
                  <a:rPr lang="en-US" i="0" baseline="0" dirty="0" smtClean="0"/>
                  <a:t> is a good approximation of the risk ratio when the disease is rare. </a:t>
                </a:r>
                <a:r>
                  <a:rPr lang="en-US" sz="1200" b="0" i="0" u="none" strike="noStrike" kern="1200" baseline="0" dirty="0" smtClean="0">
                    <a:solidFill>
                      <a:schemeClr val="tx1"/>
                    </a:solidFill>
                    <a:latin typeface="+mn-lt"/>
                    <a:ea typeface="+mn-ea"/>
                    <a:cs typeface="+mn-cs"/>
                  </a:rPr>
                  <a:t>In a case–control study with incidence density sampling, the OR</a:t>
                </a:r>
              </a:p>
              <a:p>
                <a:r>
                  <a:rPr lang="en-US" sz="1200" b="0" i="0" u="none" strike="noStrike" kern="1200" baseline="0" dirty="0" smtClean="0">
                    <a:solidFill>
                      <a:schemeClr val="tx1"/>
                    </a:solidFill>
                    <a:latin typeface="+mn-lt"/>
                    <a:ea typeface="+mn-ea"/>
                    <a:cs typeface="+mn-cs"/>
                  </a:rPr>
                  <a:t>can be interpreted as a rate ratio,</a:t>
                </a:r>
                <a:endParaRPr lang="en-US" dirty="0" smtClean="0"/>
              </a:p>
              <a:p>
                <a:endParaRPr lang="en-US" dirty="0"/>
              </a:p>
            </p:txBody>
          </p:sp>
        </mc:Choice>
        <mc:Fallback xmlns="">
          <p:sp>
            <p:nvSpPr>
              <p:cNvPr id="3" name="Notes Placeholder 2"/>
              <p:cNvSpPr>
                <a:spLocks noGrp="1"/>
              </p:cNvSpPr>
              <p:nvPr>
                <p:ph type="body" idx="1"/>
              </p:nvPr>
            </p:nvSpPr>
            <p:spPr/>
            <p:txBody>
              <a:bodyPr>
                <a:normAutofit/>
              </a:bodyPr>
              <a:lstStyle/>
              <a:p>
                <a:r>
                  <a:rPr lang="en-US" dirty="0" smtClean="0"/>
                  <a:t>As we</a:t>
                </a:r>
                <a:r>
                  <a:rPr lang="en-US" baseline="0" dirty="0" smtClean="0"/>
                  <a:t> have reviewed before in Module 2, t</a:t>
                </a:r>
                <a:r>
                  <a:rPr lang="en-US" dirty="0" smtClean="0"/>
                  <a:t>he</a:t>
                </a:r>
                <a:r>
                  <a:rPr lang="en-US" baseline="0" dirty="0" smtClean="0"/>
                  <a:t> OR of disease (DOR) can be expressed as </a:t>
                </a:r>
                <a:r>
                  <a:rPr lang="en-US" baseline="0" dirty="0" smtClean="0"/>
                  <a:t>rate </a:t>
                </a:r>
                <a:r>
                  <a:rPr lang="en-US" baseline="0" dirty="0" smtClean="0"/>
                  <a:t>ratio or </a:t>
                </a:r>
                <a:r>
                  <a:rPr lang="en-US" baseline="0" dirty="0" smtClean="0"/>
                  <a:t>risk ratio times </a:t>
                </a:r>
                <a:r>
                  <a:rPr lang="en-US" dirty="0" smtClean="0"/>
                  <a:t>“Built-in” bias,</a:t>
                </a:r>
                <a:r>
                  <a:rPr lang="en-US" baseline="0" dirty="0" smtClean="0"/>
                  <a:t> which is composed of probability of event or outcome in the exposed and in the unexposed (Circled area). </a:t>
                </a:r>
                <a:r>
                  <a:rPr lang="en-US" dirty="0" smtClean="0"/>
                  <a:t>Built</a:t>
                </a:r>
                <a:r>
                  <a:rPr lang="en-US" baseline="0" dirty="0" smtClean="0"/>
                  <a:t>-in </a:t>
                </a:r>
                <a:r>
                  <a:rPr lang="en-US" baseline="0" dirty="0" smtClean="0"/>
                  <a:t>bias exists only when the OR is used as an estimate of the RR. </a:t>
                </a:r>
                <a:r>
                  <a:rPr lang="en-US" i="0" baseline="0" dirty="0" smtClean="0"/>
                  <a:t>If the probability of the event (</a:t>
                </a:r>
                <a:r>
                  <a:rPr lang="en-US" i="1" baseline="0" dirty="0" smtClean="0"/>
                  <a:t>q</a:t>
                </a:r>
                <a:r>
                  <a:rPr lang="en-US" i="0" baseline="0" dirty="0" smtClean="0"/>
                  <a:t>) is small (e.g., &lt; 5-10%), then the odds (</a:t>
                </a:r>
                <a:r>
                  <a:rPr lang="en-US" b="0" i="0" baseline="0" smtClean="0">
                    <a:latin typeface="Cambria Math" panose="02040503050406030204" pitchFamily="18" charset="0"/>
                  </a:rPr>
                  <a:t>𝑞/(1−𝑞))</a:t>
                </a:r>
                <a:r>
                  <a:rPr lang="en-US" i="0" baseline="0" dirty="0" smtClean="0"/>
                  <a:t> will approximate the probability (q).  This is why we say the odds </a:t>
                </a:r>
                <a:r>
                  <a:rPr lang="en-US" i="1" baseline="0" dirty="0" smtClean="0"/>
                  <a:t>ratio</a:t>
                </a:r>
                <a:r>
                  <a:rPr lang="en-US" i="0" baseline="0" dirty="0" smtClean="0"/>
                  <a:t> is a good approximation of the risk ratio when the disease is rare. </a:t>
                </a:r>
                <a:r>
                  <a:rPr lang="en-US" sz="1200" b="0" i="0" u="none" strike="noStrike" kern="1200" baseline="0" dirty="0" smtClean="0">
                    <a:solidFill>
                      <a:schemeClr val="tx1"/>
                    </a:solidFill>
                    <a:latin typeface="+mn-lt"/>
                    <a:ea typeface="+mn-ea"/>
                    <a:cs typeface="+mn-cs"/>
                  </a:rPr>
                  <a:t>In a case–control study with incidence density sampling, the OR</a:t>
                </a:r>
              </a:p>
              <a:p>
                <a:r>
                  <a:rPr lang="en-US" sz="1200" b="0" i="0" u="none" strike="noStrike" kern="1200" baseline="0" dirty="0" smtClean="0">
                    <a:solidFill>
                      <a:schemeClr val="tx1"/>
                    </a:solidFill>
                    <a:latin typeface="+mn-lt"/>
                    <a:ea typeface="+mn-ea"/>
                    <a:cs typeface="+mn-cs"/>
                  </a:rPr>
                  <a:t>can be interpreted as a rate ratio,</a:t>
                </a: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7E19B216-F75D-42A4-8EFD-2B2EBBC37C9D}" type="slidenum">
              <a:rPr lang="en-US" smtClean="0"/>
              <a:t>23</a:t>
            </a:fld>
            <a:endParaRPr lang="en-US" dirty="0"/>
          </a:p>
        </p:txBody>
      </p:sp>
    </p:spTree>
    <p:extLst>
      <p:ext uri="{BB962C8B-B14F-4D97-AF65-F5344CB8AC3E}">
        <p14:creationId xmlns:p14="http://schemas.microsoft.com/office/powerpoint/2010/main" val="229919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summary, </a:t>
            </a:r>
            <a:r>
              <a:rPr lang="en-US" dirty="0" smtClean="0"/>
              <a:t>if the incidence is less than 1%, then the RR is very close to the DOR. If the incidence falls between 1% and 5%, then the values of the RR and OR are “reasonably similar”. </a:t>
            </a:r>
          </a:p>
          <a:p>
            <a:r>
              <a:rPr lang="en-US" dirty="0" smtClean="0"/>
              <a:t>For incidence greater than 10% to 20%, however, then the OR is “substantially” different than the RR.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baseline="0" dirty="0" smtClean="0"/>
              <a:t>In nested case-control studies, the exposure odds ratio can be used to estimate a rate ratio (e.g., incidence density ratio) and in a case-cohort study, the exposure odds ratio is used to estimate relative risk (e.g., cumulative incidence ratio).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24</a:t>
            </a:fld>
            <a:endParaRPr lang="en-US" dirty="0"/>
          </a:p>
        </p:txBody>
      </p:sp>
    </p:spTree>
    <p:extLst>
      <p:ext uri="{BB962C8B-B14F-4D97-AF65-F5344CB8AC3E}">
        <p14:creationId xmlns:p14="http://schemas.microsoft.com/office/powerpoint/2010/main" val="242124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computation of the OR, (1-alpha)% confidence interval for the OR and basic understanding of statistical test have already been discussed. As you already reviewed on Module </a:t>
            </a:r>
            <a:r>
              <a:rPr lang="en-US" baseline="0" dirty="0" smtClean="0"/>
              <a:t>8B- </a:t>
            </a:r>
            <a:r>
              <a:rPr lang="en-US" baseline="0" dirty="0" smtClean="0"/>
              <a:t>statistical review (linear and logistic regression), logistic regression modeling is one of the most common method of analytical methods in case-control studies. </a:t>
            </a:r>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25</a:t>
            </a:fld>
            <a:endParaRPr lang="en-US" dirty="0"/>
          </a:p>
        </p:txBody>
      </p:sp>
    </p:spTree>
    <p:extLst>
      <p:ext uri="{BB962C8B-B14F-4D97-AF65-F5344CB8AC3E}">
        <p14:creationId xmlns:p14="http://schemas.microsoft.com/office/powerpoint/2010/main" val="3117067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statistical test on whether OR is equal to 1 or not (</a:t>
            </a:r>
            <a:r>
              <a:rPr lang="en-US" baseline="0" dirty="0" smtClean="0"/>
              <a:t>null hypothesis) or whether odds of exposure among cases is as same as odds of exposure among controls can be evaluated by using a Pearson chi-square test or a Fisher’s exact test when the sample size is small. </a:t>
            </a:r>
            <a:endParaRPr lang="en-US" dirty="0" smtClean="0"/>
          </a:p>
          <a:p>
            <a:r>
              <a:rPr lang="en-US" dirty="0" smtClean="0"/>
              <a:t>Or we can calculate an approximate chi-square statistic</a:t>
            </a:r>
            <a:r>
              <a:rPr lang="en-US" baseline="0" dirty="0" smtClean="0"/>
              <a:t> based on </a:t>
            </a:r>
            <a:r>
              <a:rPr lang="en-US" dirty="0" smtClean="0"/>
              <a:t>with 1 df using following equation based on observed value</a:t>
            </a:r>
            <a:r>
              <a:rPr lang="en-US" baseline="0" dirty="0" smtClean="0"/>
              <a:t>s and expected values calculated from contingency table. </a:t>
            </a:r>
            <a:r>
              <a:rPr lang="en-US" dirty="0" smtClean="0"/>
              <a:t> </a:t>
            </a:r>
          </a:p>
          <a:p>
            <a:r>
              <a:rPr lang="en-US" dirty="0" smtClean="0"/>
              <a:t>For example, the expected value for a</a:t>
            </a:r>
            <a:r>
              <a:rPr lang="en-US" baseline="0" dirty="0" smtClean="0"/>
              <a:t> cell indicating exposed cases is calculated by multiplying two marginal sums (N1 time M1) divided by total N mathematically. </a:t>
            </a:r>
            <a:endParaRPr lang="en-US" dirty="0" smtClean="0"/>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26</a:t>
            </a:fld>
            <a:endParaRPr lang="en-US" dirty="0"/>
          </a:p>
        </p:txBody>
      </p:sp>
    </p:spTree>
    <p:extLst>
      <p:ext uri="{BB962C8B-B14F-4D97-AF65-F5344CB8AC3E}">
        <p14:creationId xmlns:p14="http://schemas.microsoft.com/office/powerpoint/2010/main" val="2268290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calculation can be extended</a:t>
            </a:r>
            <a:r>
              <a:rPr lang="en-US" baseline="0" dirty="0" smtClean="0"/>
              <a:t> to R x 2 table by using marginal sums (e.g., M1 or N1) to calculate the expected value for each cell. Let’s use previous example of HBV exposure and liver fibrosis. Please pay attention to each expected value. For each cell, squared difference between observed and expected value is calculated and then divided by expected value. Chi-square statistic is a sum of individually calculated value. Pearson’s chi-square statistic for the example is 9.6289.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27</a:t>
            </a:fld>
            <a:endParaRPr lang="en-US" dirty="0"/>
          </a:p>
        </p:txBody>
      </p:sp>
    </p:spTree>
    <p:extLst>
      <p:ext uri="{BB962C8B-B14F-4D97-AF65-F5344CB8AC3E}">
        <p14:creationId xmlns:p14="http://schemas.microsoft.com/office/powerpoint/2010/main" val="3152793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recall</a:t>
            </a:r>
            <a:r>
              <a:rPr lang="en-US" baseline="0" dirty="0" smtClean="0"/>
              <a:t> hypothesis testing slides from Module 5 A (slide 8). Following the five steps, we can test whether there is the association between fibrosis and HBV infection in previous example. </a:t>
            </a:r>
            <a:r>
              <a:rPr lang="en-US" dirty="0" smtClean="0"/>
              <a:t>The</a:t>
            </a:r>
            <a:r>
              <a:rPr lang="en-US" baseline="0" dirty="0" smtClean="0"/>
              <a:t> five simple steps for hypothesis testing start when you s</a:t>
            </a:r>
            <a:r>
              <a:rPr lang="en-US" dirty="0" smtClean="0"/>
              <a:t>tate</a:t>
            </a:r>
            <a:r>
              <a:rPr lang="en-US" baseline="0" dirty="0" smtClean="0"/>
              <a:t> the statistical hypotheses in null and alternative forms (or study question). Then we examine the data, exposure and outcome variables to see if which statistical test and assumption can be fitted in the data best.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Under the null hypothesis, the chi-square statistic has a chi-square distribution with (row number-1)x(column number -1) degree of freedom.  </a:t>
            </a:r>
            <a:r>
              <a:rPr lang="en-US" sz="1200" b="0" i="0" baseline="0" dirty="0" smtClean="0">
                <a:latin typeface="+mn-lt"/>
              </a:rPr>
              <a:t>P-value is the probability that corresponds to the area under the chi-square curve to the right of chi-square statistic, here in this example, chi-square statistic of 9.6289.  The approximate p-value is 0.0019. In other words, the chi-square statistic is bigger than the critical value for significance level, 0.05 at degree of freedom =1. Thus, we do reject the null hypothesis.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28</a:t>
            </a:fld>
            <a:endParaRPr lang="en-US" dirty="0"/>
          </a:p>
        </p:txBody>
      </p:sp>
    </p:spTree>
    <p:extLst>
      <p:ext uri="{BB962C8B-B14F-4D97-AF65-F5344CB8AC3E}">
        <p14:creationId xmlns:p14="http://schemas.microsoft.com/office/powerpoint/2010/main" val="1864768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calculate confidence intervals or interval estimate for OR, we use the formulae as shown in textbook Appendix A.4 s you have used before. </a:t>
            </a:r>
          </a:p>
          <a:p>
            <a:r>
              <a:rPr lang="en-US" baseline="0" dirty="0" smtClean="0"/>
              <a:t>For 95% confidence interval where alpha = 0.05, you use the critical value (z) is about 1.96.  For 90% confidence interval where alpha is 0.1, we use the critical or z value of 1.645. </a:t>
            </a:r>
          </a:p>
          <a:p>
            <a:r>
              <a:rPr lang="en-US" baseline="0" dirty="0" smtClean="0"/>
              <a:t>For 99% CI (alpha – 0.01), the z value of 2.576 instead of 1.96. </a:t>
            </a:r>
          </a:p>
          <a:p>
            <a:r>
              <a:rPr lang="en-US" baseline="0" dirty="0" smtClean="0"/>
              <a:t>Again the logarithmic function is based on natural log. The limits of the CI for OR can be obtained by taking the antilog or exponentiating two numbers (lower or upper limits). </a:t>
            </a:r>
          </a:p>
          <a:p>
            <a:r>
              <a:rPr lang="en-US" baseline="0" dirty="0" smtClean="0"/>
              <a:t>In our previous example of EOR (or DOR)= 6.5333, 95%CI for EOR lies between 1.81 and 23.53, which falls outside ‘1’. </a:t>
            </a:r>
          </a:p>
        </p:txBody>
      </p:sp>
      <p:sp>
        <p:nvSpPr>
          <p:cNvPr id="4" name="Slide Number Placeholder 3"/>
          <p:cNvSpPr>
            <a:spLocks noGrp="1"/>
          </p:cNvSpPr>
          <p:nvPr>
            <p:ph type="sldNum" sz="quarter" idx="10"/>
          </p:nvPr>
        </p:nvSpPr>
        <p:spPr/>
        <p:txBody>
          <a:bodyPr/>
          <a:lstStyle/>
          <a:p>
            <a:fld id="{1BCF6C2E-47A7-49E9-9A19-29B452F530E1}" type="slidenum">
              <a:rPr lang="en-US" smtClean="0"/>
              <a:t>29</a:t>
            </a:fld>
            <a:endParaRPr lang="en-US" dirty="0"/>
          </a:p>
        </p:txBody>
      </p:sp>
    </p:spTree>
    <p:extLst>
      <p:ext uri="{BB962C8B-B14F-4D97-AF65-F5344CB8AC3E}">
        <p14:creationId xmlns:p14="http://schemas.microsoft.com/office/powerpoint/2010/main" val="212211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a:t>
            </a:fld>
            <a:endParaRPr lang="en-US" dirty="0"/>
          </a:p>
        </p:txBody>
      </p:sp>
    </p:spTree>
    <p:extLst>
      <p:ext uri="{BB962C8B-B14F-4D97-AF65-F5344CB8AC3E}">
        <p14:creationId xmlns:p14="http://schemas.microsoft.com/office/powerpoint/2010/main" val="3474159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back to</a:t>
            </a:r>
            <a:r>
              <a:rPr lang="en-US" baseline="0" dirty="0" smtClean="0"/>
              <a:t> Karami et al.’ paper. </a:t>
            </a:r>
          </a:p>
          <a:p>
            <a:endParaRPr lang="en-US" baseline="0" dirty="0" smtClean="0"/>
          </a:p>
          <a:p>
            <a:r>
              <a:rPr lang="en-US" baseline="0" dirty="0" smtClean="0"/>
              <a:t>The values presented hear are copied from Table 2: Frequency-adjusted duration of exposure for individuals with </a:t>
            </a:r>
            <a:r>
              <a:rPr lang="en-US" i="1" u="sng" baseline="0" dirty="0" smtClean="0"/>
              <a:t>only low-intensity jobs, year. </a:t>
            </a:r>
          </a:p>
          <a:p>
            <a:r>
              <a:rPr lang="en-US" baseline="0" dirty="0" smtClean="0"/>
              <a:t>For the sake of simple calculation, let’s ignore a few details.  Using previous formulae for OR and 95%CI, try to calculate the crude (or unadjusted) exposure Odds Ratio and 95%CI for EOR by hand. Please NOTE that values in Table 2 (paper) are adjusted OR values from actual dataset, so your calculated values will not be as same as presented </a:t>
            </a:r>
            <a:r>
              <a:rPr lang="en-US" baseline="0" dirty="0" smtClean="0"/>
              <a:t>values because we are doing an analysis without adjusted for any covariates.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30</a:t>
            </a:fld>
            <a:endParaRPr lang="en-US" dirty="0"/>
          </a:p>
        </p:txBody>
      </p:sp>
    </p:spTree>
    <p:extLst>
      <p:ext uri="{BB962C8B-B14F-4D97-AF65-F5344CB8AC3E}">
        <p14:creationId xmlns:p14="http://schemas.microsoft.com/office/powerpoint/2010/main" val="1406348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answers</a:t>
            </a:r>
            <a:r>
              <a:rPr lang="en-US" baseline="0" dirty="0" smtClean="0"/>
              <a:t>. Did you get all the answers correct? While statistical programs do most of jobs nowadays, it is very important for us to understand how and why you are getting the statistical outputs produced by STATA or SAS command lines. </a:t>
            </a:r>
          </a:p>
          <a:p>
            <a:r>
              <a:rPr lang="en-US" baseline="0" dirty="0" smtClean="0"/>
              <a:t>What are the interpretation of these two ORs?  For example, how did you interpret EOR of 0.77?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31</a:t>
            </a:fld>
            <a:endParaRPr lang="en-US" dirty="0"/>
          </a:p>
        </p:txBody>
      </p:sp>
    </p:spTree>
    <p:extLst>
      <p:ext uri="{BB962C8B-B14F-4D97-AF65-F5344CB8AC3E}">
        <p14:creationId xmlns:p14="http://schemas.microsoft.com/office/powerpoint/2010/main" val="1028595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keep moving</a:t>
            </a:r>
            <a:r>
              <a:rPr lang="en-US" baseline="0" dirty="0" smtClean="0"/>
              <a:t> </a:t>
            </a:r>
            <a:r>
              <a:rPr lang="en-US" baseline="0" dirty="0" smtClean="0"/>
              <a:t>onto </a:t>
            </a:r>
            <a:r>
              <a:rPr lang="en-US" baseline="0" dirty="0" smtClean="0"/>
              <a:t>next stages of hypothesis test. Let’s say we are interested in testing the study question to see if there is any association between UVB exposure level and RCC.  </a:t>
            </a:r>
          </a:p>
          <a:p>
            <a:r>
              <a:rPr lang="en-US" dirty="0" smtClean="0"/>
              <a:t>The</a:t>
            </a:r>
            <a:r>
              <a:rPr lang="en-US" baseline="0" dirty="0" smtClean="0"/>
              <a:t> five simple steps for hypothesis testing start when you s</a:t>
            </a:r>
            <a:r>
              <a:rPr lang="en-US" dirty="0" smtClean="0"/>
              <a:t>tate</a:t>
            </a:r>
            <a:r>
              <a:rPr lang="en-US" baseline="0" dirty="0" smtClean="0"/>
              <a:t> the null (and alternative) statistical hypotheses (or study question). Then we examine the data, exposure and outcome variables to see if which statistical test and assumption can be fitted in the data best. Here we choose to use a Pearson’s chi-square test. </a:t>
            </a:r>
          </a:p>
          <a:p>
            <a:r>
              <a:rPr lang="en-US" dirty="0" smtClean="0"/>
              <a:t>To</a:t>
            </a:r>
            <a:r>
              <a:rPr lang="en-US" baseline="0" dirty="0" smtClean="0"/>
              <a:t> calculate a Pearson’s chi-square test statistic by hand, we start with a series of calculation to produce expected values for each cell.  Before you move on to the next slide, please complete the table as much as possible.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32</a:t>
            </a:fld>
            <a:endParaRPr lang="en-US" dirty="0"/>
          </a:p>
        </p:txBody>
      </p:sp>
    </p:spTree>
    <p:extLst>
      <p:ext uri="{BB962C8B-B14F-4D97-AF65-F5344CB8AC3E}">
        <p14:creationId xmlns:p14="http://schemas.microsoft.com/office/powerpoint/2010/main" val="2071512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table on the right side contain</a:t>
            </a:r>
            <a:r>
              <a:rPr lang="en-US" baseline="0" dirty="0" smtClean="0"/>
              <a:t>s all expected values. How did you do?  Were you able to correctly answer all values?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33</a:t>
            </a:fld>
            <a:endParaRPr lang="en-US" dirty="0"/>
          </a:p>
        </p:txBody>
      </p:sp>
    </p:spTree>
    <p:extLst>
      <p:ext uri="{BB962C8B-B14F-4D97-AF65-F5344CB8AC3E}">
        <p14:creationId xmlns:p14="http://schemas.microsoft.com/office/powerpoint/2010/main" val="1190620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Under the null hypothesis, the chi-square statistic has a chi-square distribution with (row number-1)x(column number -1) degree of freedom.  Again, p</a:t>
            </a:r>
            <a:r>
              <a:rPr lang="en-US" sz="1200" b="0" i="0" baseline="0" dirty="0" smtClean="0">
                <a:latin typeface="+mn-lt"/>
              </a:rPr>
              <a:t>-value is the probability that corresponds to the area under the chi-square curve to the right of chi-square statistic, here in this example, chi-square statistic of 7.585.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smtClean="0">
                <a:latin typeface="+mn-lt"/>
              </a:rPr>
              <a:t>The approximate p-value is 0.0225.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smtClean="0">
                <a:latin typeface="+mn-lt"/>
              </a:rPr>
              <a:t>In other words, the chi-square statistic is bigger than the critical value for significance level, 0.05 at degree of freedom =1. Thus, we do reject the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34</a:t>
            </a:fld>
            <a:endParaRPr lang="en-US" dirty="0"/>
          </a:p>
        </p:txBody>
      </p:sp>
    </p:spTree>
    <p:extLst>
      <p:ext uri="{BB962C8B-B14F-4D97-AF65-F5344CB8AC3E}">
        <p14:creationId xmlns:p14="http://schemas.microsoft.com/office/powerpoint/2010/main" val="1379411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of</a:t>
            </a:r>
            <a:r>
              <a:rPr lang="en-US" baseline="0" dirty="0" smtClean="0"/>
              <a:t> how we can test the effect (measure) modification. Data presented here is again from Karami et al.’ Table 2. </a:t>
            </a:r>
          </a:p>
          <a:p>
            <a:r>
              <a:rPr lang="en-US" baseline="0" dirty="0" smtClean="0"/>
              <a:t>Suppose we want to study whether the effect of UVB exposure (A), which is now simplified to two levels (high vs. low exposure), on renal cell carcinoma (cases and controls, D) is modified by sex (X).   </a:t>
            </a:r>
          </a:p>
          <a:p>
            <a:endParaRPr lang="en-US" baseline="0" dirty="0" smtClean="0"/>
          </a:p>
          <a:p>
            <a:r>
              <a:rPr lang="en-US" baseline="0" dirty="0" smtClean="0"/>
              <a:t>The bottom table is in a format that recommended by Knol and VanderWeele’s 2012 paper, Recommendations for presenting analyses of effect modification and interaction from Module </a:t>
            </a:r>
            <a:r>
              <a:rPr lang="en-US" baseline="0" dirty="0" smtClean="0"/>
              <a:t>5. </a:t>
            </a:r>
            <a:endParaRPr lang="en-US" baseline="0" dirty="0" smtClean="0"/>
          </a:p>
          <a:p>
            <a:r>
              <a:rPr lang="en-US" baseline="0" dirty="0" smtClean="0"/>
              <a:t>Please try to fill in the blanks as much as possible. When you finish the top table, you can use those values to fill in the bottom table (yellow highlighted section).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35</a:t>
            </a:fld>
            <a:endParaRPr lang="en-US" dirty="0"/>
          </a:p>
        </p:txBody>
      </p:sp>
    </p:spTree>
    <p:extLst>
      <p:ext uri="{BB962C8B-B14F-4D97-AF65-F5344CB8AC3E}">
        <p14:creationId xmlns:p14="http://schemas.microsoft.com/office/powerpoint/2010/main" val="4171485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hope you were able to fill in all blank cells in these two tables. </a:t>
            </a:r>
          </a:p>
          <a:p>
            <a:r>
              <a:rPr lang="en-US" baseline="0" dirty="0" smtClean="0"/>
              <a:t>Let’s take a look at observed and expected joint effects that you calculated (in blue).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36</a:t>
            </a:fld>
            <a:endParaRPr lang="en-US" dirty="0"/>
          </a:p>
        </p:txBody>
      </p:sp>
    </p:spTree>
    <p:extLst>
      <p:ext uri="{BB962C8B-B14F-4D97-AF65-F5344CB8AC3E}">
        <p14:creationId xmlns:p14="http://schemas.microsoft.com/office/powerpoint/2010/main" val="2984851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would suggest to review Module 4, and </a:t>
            </a:r>
            <a:r>
              <a:rPr lang="en-US" baseline="0" dirty="0" err="1" smtClean="0"/>
              <a:t>Knol</a:t>
            </a:r>
            <a:r>
              <a:rPr lang="en-US" baseline="0" dirty="0" smtClean="0"/>
              <a:t> and </a:t>
            </a:r>
            <a:r>
              <a:rPr lang="en-US" baseline="0" dirty="0" err="1" smtClean="0"/>
              <a:t>VanderWeele’s</a:t>
            </a:r>
            <a:r>
              <a:rPr lang="en-US" baseline="0" dirty="0" smtClean="0"/>
              <a:t> 2012 paper (required reading material for Module 4) to refresh your memories on effect measure modification. </a:t>
            </a:r>
            <a:r>
              <a:rPr lang="en-US" dirty="0" smtClean="0"/>
              <a:t>Let’s think of</a:t>
            </a:r>
            <a:r>
              <a:rPr lang="en-US" baseline="0" dirty="0" smtClean="0"/>
              <a:t> how we can test the effect (measure) modification or interaction. Recall that two strategies: test of homogeneity and test of joint expected and observed effect from Module 4. </a:t>
            </a:r>
          </a:p>
          <a:p>
            <a:pPr lvl="0">
              <a:lnSpc>
                <a:spcPct val="110000"/>
              </a:lnSpc>
              <a:spcBef>
                <a:spcPts val="600"/>
              </a:spcBef>
            </a:pPr>
            <a:r>
              <a:rPr lang="en-US" b="1" dirty="0" smtClean="0"/>
              <a:t>If there</a:t>
            </a:r>
            <a:r>
              <a:rPr lang="en-US" b="1" baseline="0" dirty="0" smtClean="0"/>
              <a:t> is an effect measure modification, </a:t>
            </a:r>
            <a:r>
              <a:rPr lang="en-US" dirty="0" smtClean="0"/>
              <a:t>the stratum specific measures of association (OR </a:t>
            </a:r>
            <a:r>
              <a:rPr lang="en-US" dirty="0" err="1" smtClean="0"/>
              <a:t>or</a:t>
            </a:r>
            <a:r>
              <a:rPr lang="en-US" dirty="0" smtClean="0"/>
              <a:t> RR) between exposure and outcome will be</a:t>
            </a:r>
            <a:r>
              <a:rPr lang="en-US" b="1" dirty="0" smtClean="0"/>
              <a:t> different </a:t>
            </a:r>
            <a:r>
              <a:rPr lang="en-US" dirty="0" smtClean="0"/>
              <a:t>from one another </a:t>
            </a:r>
            <a:r>
              <a:rPr lang="en-US" b="1" dirty="0" smtClean="0"/>
              <a:t>significantly</a:t>
            </a:r>
            <a:r>
              <a:rPr lang="en-US" dirty="0" smtClean="0"/>
              <a:t> </a:t>
            </a:r>
          </a:p>
          <a:p>
            <a:pPr>
              <a:lnSpc>
                <a:spcPct val="110000"/>
              </a:lnSpc>
              <a:spcBef>
                <a:spcPts val="600"/>
              </a:spcBef>
            </a:pPr>
            <a:r>
              <a:rPr lang="en-US" b="1" dirty="0" smtClean="0"/>
              <a:t>Test</a:t>
            </a:r>
            <a:r>
              <a:rPr lang="en-US" dirty="0" smtClean="0"/>
              <a:t> for interaction available?  </a:t>
            </a:r>
            <a:r>
              <a:rPr lang="en-US" b="1" dirty="0" smtClean="0"/>
              <a:t>YES</a:t>
            </a:r>
            <a:r>
              <a:rPr lang="en-US" dirty="0" smtClean="0"/>
              <a:t>, there are available statistical tests to examine the hypothesis (of interaction).  </a:t>
            </a:r>
          </a:p>
          <a:p>
            <a:pPr marL="514350" indent="-514350">
              <a:lnSpc>
                <a:spcPct val="110000"/>
              </a:lnSpc>
              <a:spcBef>
                <a:spcPts val="600"/>
              </a:spcBef>
              <a:buAutoNum type="arabicParenR"/>
            </a:pPr>
            <a:r>
              <a:rPr lang="en-US" dirty="0" smtClean="0"/>
              <a:t>Use </a:t>
            </a:r>
            <a:r>
              <a:rPr lang="en-US" b="1" dirty="0" smtClean="0"/>
              <a:t>Mantel-</a:t>
            </a:r>
            <a:r>
              <a:rPr lang="en-US" b="1" dirty="0" err="1" smtClean="0"/>
              <a:t>Haenszel</a:t>
            </a:r>
            <a:r>
              <a:rPr lang="en-US" b="1" dirty="0" smtClean="0"/>
              <a:t> method</a:t>
            </a:r>
            <a:r>
              <a:rPr lang="en-US" dirty="0" smtClean="0"/>
              <a:t> (S &amp; N textbook - Appendix C) to calculate a pooled estimate and compare the pooled estimate (OR</a:t>
            </a:r>
            <a:r>
              <a:rPr lang="en-US" baseline="-25000" dirty="0" smtClean="0"/>
              <a:t>MH</a:t>
            </a:r>
            <a:r>
              <a:rPr lang="en-US" dirty="0" smtClean="0"/>
              <a:t>) with the crude estimate by testing the homogeneity of effect across the strata. </a:t>
            </a:r>
          </a:p>
          <a:p>
            <a:pPr marL="514350" indent="-514350">
              <a:lnSpc>
                <a:spcPct val="110000"/>
              </a:lnSpc>
              <a:spcBef>
                <a:spcPts val="600"/>
              </a:spcBef>
              <a:buAutoNum type="arabicParenR"/>
            </a:pPr>
            <a:r>
              <a:rPr lang="en-US" dirty="0" smtClean="0"/>
              <a:t>Or, compare the observed and expected joint effect</a:t>
            </a:r>
            <a:r>
              <a:rPr lang="en-US" baseline="0" dirty="0" smtClean="0"/>
              <a:t> or test homogeneity across the strata. For example we can calculate</a:t>
            </a:r>
            <a:r>
              <a:rPr lang="en-US" dirty="0" smtClean="0"/>
              <a:t> Relative Excess Risk due to Interaction (RERI, Rothman 1986) to see if there is additive</a:t>
            </a:r>
            <a:r>
              <a:rPr lang="en-US" baseline="0" dirty="0" smtClean="0"/>
              <a:t> interaction. </a:t>
            </a:r>
            <a:endParaRPr lang="en-US" dirty="0" smtClean="0"/>
          </a:p>
          <a:p>
            <a:pPr>
              <a:lnSpc>
                <a:spcPct val="110000"/>
              </a:lnSpc>
              <a:spcBef>
                <a:spcPts val="600"/>
              </a:spcBef>
            </a:pPr>
            <a:r>
              <a:rPr lang="en-US" dirty="0" smtClean="0"/>
              <a:t>If you find there is interaction effect or effect modification effect between exposure (A, UVB exposure) and outcome (D, renal cell carcinoma yes vs. no) by another factor </a:t>
            </a:r>
            <a:r>
              <a:rPr lang="en-US" b="1" dirty="0" smtClean="0"/>
              <a:t>X (sex)</a:t>
            </a:r>
            <a:r>
              <a:rPr lang="en-US" dirty="0" smtClean="0"/>
              <a:t>, </a:t>
            </a:r>
            <a:r>
              <a:rPr lang="en-US" b="1" dirty="0" smtClean="0"/>
              <a:t>report the stratum specific estimates</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37</a:t>
            </a:fld>
            <a:endParaRPr lang="en-US" dirty="0"/>
          </a:p>
        </p:txBody>
      </p:sp>
    </p:spTree>
    <p:extLst>
      <p:ext uri="{BB962C8B-B14F-4D97-AF65-F5344CB8AC3E}">
        <p14:creationId xmlns:p14="http://schemas.microsoft.com/office/powerpoint/2010/main" val="2622201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example, we were able to calculate</a:t>
            </a:r>
            <a:r>
              <a:rPr lang="en-US" baseline="0" dirty="0" smtClean="0"/>
              <a:t> the </a:t>
            </a:r>
            <a:r>
              <a:rPr lang="en-US" sz="1200" b="0" kern="1200" dirty="0" smtClean="0">
                <a:solidFill>
                  <a:schemeClr val="tx1"/>
                </a:solidFill>
                <a:effectLst/>
                <a:latin typeface="+mn-lt"/>
                <a:ea typeface="+mn-ea"/>
                <a:cs typeface="+mn-cs"/>
              </a:rPr>
              <a:t>Relative Excess Risk due to Interaction (or RERI) and a measure</a:t>
            </a:r>
            <a:r>
              <a:rPr lang="en-US" sz="1200" b="0" kern="1200" baseline="0" dirty="0" smtClean="0">
                <a:solidFill>
                  <a:schemeClr val="tx1"/>
                </a:solidFill>
                <a:effectLst/>
                <a:latin typeface="+mn-lt"/>
                <a:ea typeface="+mn-ea"/>
                <a:cs typeface="+mn-cs"/>
              </a:rPr>
              <a:t> of effect modification on </a:t>
            </a:r>
            <a:r>
              <a:rPr lang="en-US" sz="1200" b="0" kern="1200" dirty="0" smtClean="0">
                <a:solidFill>
                  <a:schemeClr val="tx1"/>
                </a:solidFill>
                <a:effectLst/>
                <a:latin typeface="+mn-lt"/>
                <a:ea typeface="+mn-ea"/>
                <a:cs typeface="+mn-cs"/>
              </a:rPr>
              <a:t>multiplicative scale.</a:t>
            </a:r>
            <a:r>
              <a:rPr lang="en-US" sz="1200" b="0" kern="1200" baseline="0" dirty="0" smtClean="0">
                <a:solidFill>
                  <a:schemeClr val="tx1"/>
                </a:solidFill>
                <a:effectLst/>
                <a:latin typeface="+mn-lt"/>
                <a:ea typeface="+mn-ea"/>
                <a:cs typeface="+mn-cs"/>
              </a:rPr>
              <a:t> </a:t>
            </a:r>
          </a:p>
          <a:p>
            <a:r>
              <a:rPr lang="en-US" sz="1200" b="0" kern="1200" baseline="0" dirty="0" smtClean="0">
                <a:solidFill>
                  <a:schemeClr val="tx1"/>
                </a:solidFill>
                <a:effectLst/>
                <a:latin typeface="+mn-lt"/>
                <a:ea typeface="+mn-ea"/>
                <a:cs typeface="+mn-cs"/>
              </a:rPr>
              <a:t>While the calculation of 95%CIs for RERI and multiplicative scale, and hypothesis testing on these scales have not been conducted yet, we can conclude that there are some indications of negative effect modification of UVB exposure, across strata of gender (women and men) on an additive scale and an multiplicative scale: In men, odds of exposed to high levels of UVB in RCC cases was 0.67 times that of the controls, whereas the relationship between UVB exposure and RCC was opposite in women.  </a:t>
            </a:r>
          </a:p>
          <a:p>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Thus, we will need to report stratum specific OR (95%CI) between UVB exposure and RCC status: </a:t>
            </a:r>
            <a:r>
              <a:rPr lang="en-US" sz="1200" b="0" i="0" u="none" strike="noStrike" dirty="0" smtClean="0">
                <a:solidFill>
                  <a:srgbClr val="0000FF"/>
                </a:solidFill>
                <a:effectLst/>
                <a:latin typeface="Arial" panose="020B0604020202020204" pitchFamily="34" charset="0"/>
                <a:cs typeface="Arial" panose="020B0604020202020204" pitchFamily="34" charset="0"/>
              </a:rPr>
              <a:t>1.26 (0.90, 1.76)</a:t>
            </a:r>
            <a:r>
              <a:rPr lang="en-US" sz="1200" b="0" i="0" u="none" strike="noStrike" baseline="0" dirty="0" smtClean="0">
                <a:solidFill>
                  <a:srgbClr val="0000FF"/>
                </a:solidFill>
                <a:effectLst/>
                <a:latin typeface="Arial" panose="020B0604020202020204" pitchFamily="34" charset="0"/>
                <a:cs typeface="Arial" panose="020B0604020202020204" pitchFamily="34" charset="0"/>
              </a:rPr>
              <a:t> in women, </a:t>
            </a:r>
            <a:r>
              <a:rPr lang="en-US" sz="1200" u="none" strike="noStrike" dirty="0" smtClean="0">
                <a:solidFill>
                  <a:srgbClr val="0000FF"/>
                </a:solidFill>
                <a:effectLst/>
                <a:latin typeface="Arial" panose="020B0604020202020204" pitchFamily="34" charset="0"/>
                <a:cs typeface="Arial" panose="020B0604020202020204" pitchFamily="34" charset="0"/>
              </a:rPr>
              <a:t>0.67 (0.50, 0.91)</a:t>
            </a:r>
            <a:r>
              <a:rPr lang="en-US" sz="1200" b="0" i="0" u="none" strike="noStrike" baseline="0" dirty="0" smtClean="0">
                <a:solidFill>
                  <a:srgbClr val="0000FF"/>
                </a:solidFill>
                <a:effectLst/>
                <a:latin typeface="Arial" panose="020B0604020202020204" pitchFamily="34" charset="0"/>
                <a:cs typeface="Arial" panose="020B0604020202020204" pitchFamily="34" charset="0"/>
              </a:rPr>
              <a:t> in men.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In our next module, we will continue to review statistical methodology in addition to topics such as biases and matching in case-controls studies. </a:t>
            </a:r>
            <a:endParaRPr lang="en-US" b="0" dirty="0"/>
          </a:p>
        </p:txBody>
      </p:sp>
      <p:sp>
        <p:nvSpPr>
          <p:cNvPr id="4" name="Slide Number Placeholder 3"/>
          <p:cNvSpPr>
            <a:spLocks noGrp="1"/>
          </p:cNvSpPr>
          <p:nvPr>
            <p:ph type="sldNum" sz="quarter" idx="10"/>
          </p:nvPr>
        </p:nvSpPr>
        <p:spPr/>
        <p:txBody>
          <a:bodyPr/>
          <a:lstStyle/>
          <a:p>
            <a:fld id="{FF0DCD67-DEC9-48BF-A835-378CCDF9DB58}" type="slidenum">
              <a:rPr lang="en-US" smtClean="0"/>
              <a:t>38</a:t>
            </a:fld>
            <a:endParaRPr lang="en-US" dirty="0"/>
          </a:p>
        </p:txBody>
      </p:sp>
    </p:spTree>
    <p:extLst>
      <p:ext uri="{BB962C8B-B14F-4D97-AF65-F5344CB8AC3E}">
        <p14:creationId xmlns:p14="http://schemas.microsoft.com/office/powerpoint/2010/main" val="341872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module, we reviewed </a:t>
            </a:r>
            <a:r>
              <a:rPr lang="en-US" dirty="0" smtClean="0"/>
              <a:t>designs of the case-control study, case and control definition and how to select cases and control.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a:t>
            </a:r>
            <a:r>
              <a:rPr lang="en-US" baseline="0" dirty="0" smtClean="0"/>
              <a:t> </a:t>
            </a:r>
            <a:r>
              <a:rPr lang="en-US" dirty="0" smtClean="0"/>
              <a:t>It</a:t>
            </a:r>
            <a:r>
              <a:rPr lang="en-US" baseline="0" dirty="0" smtClean="0"/>
              <a:t> is important to know the difference between EOR and DOR and how to interpret these two measures of association appropriately not, just cross product term such as ‘a’ times ‘d’ divided by ‘b’ times ‘c’. </a:t>
            </a:r>
          </a:p>
          <a:p>
            <a:r>
              <a:rPr lang="en-US" dirty="0" smtClean="0"/>
              <a:t>Nowadays,</a:t>
            </a:r>
            <a:r>
              <a:rPr lang="en-US" baseline="0" dirty="0" smtClean="0"/>
              <a:t> it is easy to conduct hypothesis tests using statistical software such as STATA. However, it is important to review the basics such as how to calculate the expected cell numbers in a contingency table. Using a simple 2 by 2 table, w</a:t>
            </a:r>
            <a:r>
              <a:rPr lang="en-US" dirty="0" smtClean="0"/>
              <a:t>e conducted a hypothesis test by calculating and comparing expected numbers</a:t>
            </a:r>
            <a:r>
              <a:rPr lang="en-US" baseline="0" dirty="0" smtClean="0"/>
              <a:t> to observed numbers for the chi-square test by hand in this Module. Please review Module 5 again to refresh your memory of effect measure modification if needed.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39</a:t>
            </a:fld>
            <a:endParaRPr lang="en-US" dirty="0"/>
          </a:p>
        </p:txBody>
      </p:sp>
    </p:spTree>
    <p:extLst>
      <p:ext uri="{BB962C8B-B14F-4D97-AF65-F5344CB8AC3E}">
        <p14:creationId xmlns:p14="http://schemas.microsoft.com/office/powerpoint/2010/main" val="250723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comparison of cohort</a:t>
            </a:r>
            <a:r>
              <a:rPr lang="en-US" baseline="0" dirty="0" smtClean="0"/>
              <a:t> studies, we have learned that case-controls study can provide </a:t>
            </a:r>
            <a:r>
              <a:rPr lang="en-US" dirty="0" smtClean="0"/>
              <a:t>estimates of association for several exposures</a:t>
            </a:r>
            <a:r>
              <a:rPr lang="en-US" baseline="0" dirty="0" smtClean="0"/>
              <a:t> with one outcome.  As you already know, this study design is appropriate for evaluating rare disease outcomes and its associated (plausible) exposures. For diseases with long induction or long latent periods in relation to specific etiologic factors, a case-controls study is suitable because it is more efficient and less expensive. Recall that i</a:t>
            </a:r>
            <a:r>
              <a:rPr lang="en-US" b="0" dirty="0" smtClean="0"/>
              <a:t>nduction period</a:t>
            </a:r>
            <a:r>
              <a:rPr lang="en-US" b="0" baseline="0" dirty="0" smtClean="0"/>
              <a:t> means</a:t>
            </a:r>
            <a:r>
              <a:rPr lang="en-US" b="0" dirty="0" smtClean="0"/>
              <a:t> time between exposure to a specific risk factor and the initiation of the disease. Generally the longer the induction period, the more difficult is the assessment of the association between the risk factor(s) and the disease or outcome and thus the evaluation of causality. Latent</a:t>
            </a:r>
            <a:r>
              <a:rPr lang="en-US" b="0" baseline="0" dirty="0" smtClean="0"/>
              <a:t> period means that t</a:t>
            </a:r>
            <a:r>
              <a:rPr lang="en-US" b="0" dirty="0" smtClean="0"/>
              <a:t>ime between </a:t>
            </a:r>
            <a:r>
              <a:rPr lang="en-US" b="0" u="sng" dirty="0" smtClean="0"/>
              <a:t>biologic onset of disease </a:t>
            </a:r>
            <a:r>
              <a:rPr lang="en-US" b="0" dirty="0" smtClean="0"/>
              <a:t>and disease detection by clinical diagnosis</a:t>
            </a:r>
            <a:r>
              <a:rPr lang="en-US" b="0" baseline="0" dirty="0" smtClean="0"/>
              <a:t> because of c</a:t>
            </a:r>
            <a:r>
              <a:rPr lang="en-US" b="0" dirty="0" smtClean="0"/>
              <a:t>linical signs or by some</a:t>
            </a:r>
            <a:r>
              <a:rPr lang="en-US" b="0" baseline="0" dirty="0" smtClean="0"/>
              <a:t> sort of diagnostic test for </a:t>
            </a:r>
            <a:r>
              <a:rPr lang="en-US" b="0" dirty="0" smtClean="0"/>
              <a:t>subclinical diseases.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Also,</a:t>
            </a:r>
            <a:r>
              <a:rPr lang="en-US" b="0" baseline="0" dirty="0" smtClean="0"/>
              <a:t> the case-control </a:t>
            </a:r>
            <a:r>
              <a:rPr lang="en-US" baseline="0" dirty="0" smtClean="0"/>
              <a:t>study does not require the investigators to follow up participants. </a:t>
            </a:r>
          </a:p>
          <a:p>
            <a:endParaRPr lang="en-US" baseline="0" dirty="0" smtClean="0"/>
          </a:p>
        </p:txBody>
      </p:sp>
      <p:sp>
        <p:nvSpPr>
          <p:cNvPr id="4" name="Slide Number Placeholder 3"/>
          <p:cNvSpPr>
            <a:spLocks noGrp="1"/>
          </p:cNvSpPr>
          <p:nvPr>
            <p:ph type="sldNum" sz="quarter" idx="10"/>
          </p:nvPr>
        </p:nvSpPr>
        <p:spPr/>
        <p:txBody>
          <a:bodyPr/>
          <a:lstStyle/>
          <a:p>
            <a:fld id="{FF0DCD67-DEC9-48BF-A835-378CCDF9DB58}" type="slidenum">
              <a:rPr lang="en-US" smtClean="0"/>
              <a:t>4</a:t>
            </a:fld>
            <a:endParaRPr lang="en-US" dirty="0"/>
          </a:p>
        </p:txBody>
      </p:sp>
    </p:spTree>
    <p:extLst>
      <p:ext uri="{BB962C8B-B14F-4D97-AF65-F5344CB8AC3E}">
        <p14:creationId xmlns:p14="http://schemas.microsoft.com/office/powerpoint/2010/main" val="461056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usual, </a:t>
            </a:r>
            <a:r>
              <a:rPr lang="en-US" baseline="0" dirty="0" smtClean="0"/>
              <a:t>we will end this lecture with acknowledgments for the sources that helped in making this lecture. </a:t>
            </a:r>
            <a:endParaRPr lang="en-US" dirty="0" smtClean="0"/>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40</a:t>
            </a:fld>
            <a:endParaRPr lang="en-US" dirty="0"/>
          </a:p>
        </p:txBody>
      </p:sp>
    </p:spTree>
    <p:extLst>
      <p:ext uri="{BB962C8B-B14F-4D97-AF65-F5344CB8AC3E}">
        <p14:creationId xmlns:p14="http://schemas.microsoft.com/office/powerpoint/2010/main" val="118684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Case-control</a:t>
            </a:r>
            <a:r>
              <a:rPr lang="en-US" baseline="0" dirty="0" smtClean="0"/>
              <a:t> study designs are used frequently in epidemiology because of reasons that we just reviews. However, the design has also limitations. Case-controls studies are not suited for 1) studying the effects of rare exposures, 2) studying continuous disease outcomes, 3) obtaining information about the incidence or prevalence of the disease. Further it is subject to selection and information biases. Further, less so in cross-section studies, the study results can also suffer from temporal ambiguity between exposure and outcomes if the study design does not carefully consider to collect ‘past’ exposure before the outcome.  </a:t>
            </a:r>
          </a:p>
          <a:p>
            <a:r>
              <a:rPr lang="en-US" baseline="0" dirty="0" smtClean="0"/>
              <a:t>In addition, case-control study does not provide true measure of disease frequency. </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5</a:t>
            </a:fld>
            <a:endParaRPr lang="en-US" dirty="0"/>
          </a:p>
        </p:txBody>
      </p:sp>
    </p:spTree>
    <p:extLst>
      <p:ext uri="{BB962C8B-B14F-4D97-AF65-F5344CB8AC3E}">
        <p14:creationId xmlns:p14="http://schemas.microsoft.com/office/powerpoint/2010/main" val="362509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a:t>
            </a:r>
            <a:r>
              <a:rPr lang="en-US" baseline="0" dirty="0" smtClean="0"/>
              <a:t> textbook, </a:t>
            </a:r>
            <a:endParaRPr lang="en-US" dirty="0" smtClean="0"/>
          </a:p>
          <a:p>
            <a:r>
              <a:rPr lang="en-US" dirty="0" smtClean="0"/>
              <a:t>In</a:t>
            </a:r>
            <a:r>
              <a:rPr lang="en-US" baseline="0" dirty="0" smtClean="0"/>
              <a:t> a classical case-control studies, or old definition of case-control studies, w</a:t>
            </a:r>
            <a:r>
              <a:rPr lang="en-US" dirty="0" smtClean="0"/>
              <a:t>e begin by selecting cases (with the disease) and then controls (without the disease), and then measure </a:t>
            </a:r>
            <a:r>
              <a:rPr lang="en-US" u="sng" dirty="0" smtClean="0"/>
              <a:t>past exposure </a:t>
            </a:r>
            <a:r>
              <a:rPr lang="en-US" dirty="0" smtClean="0"/>
              <a:t>by interview or by review of medical or employee records or based on results of chemical or biologic assays of blood, urine, or tissues. As</a:t>
            </a:r>
            <a:r>
              <a:rPr lang="en-US" baseline="0" dirty="0" smtClean="0"/>
              <a:t> illustrated in step A and B, we recruit a sample of cases and a sample of controls, in which we hope to recruit them from a same population that cases come from. Afterward, we ascertain exposure. Case-control studies are another example of observational study, meaning that we do simply observe. </a:t>
            </a:r>
            <a:r>
              <a:rPr lang="en-US" dirty="0" smtClean="0"/>
              <a:t> </a:t>
            </a:r>
          </a:p>
          <a:p>
            <a:endParaRPr lang="en-US" dirty="0" smtClean="0"/>
          </a:p>
          <a:p>
            <a:r>
              <a:rPr lang="en-US" dirty="0" smtClean="0"/>
              <a:t>When</a:t>
            </a:r>
            <a:r>
              <a:rPr lang="en-US" baseline="0" dirty="0" smtClean="0"/>
              <a:t> we ascertain the exposure of interest, we can categorize cases or controls based on their exposure levels. </a:t>
            </a:r>
            <a:r>
              <a:rPr lang="en-US" dirty="0" smtClean="0"/>
              <a:t>If the exposure is dichotomous or binary variable,</a:t>
            </a:r>
            <a:r>
              <a:rPr lang="en-US" baseline="0" dirty="0" smtClean="0"/>
              <a:t> </a:t>
            </a:r>
            <a:r>
              <a:rPr lang="en-US" dirty="0" smtClean="0"/>
              <a:t>that is, exposure has either occurred (yes) or not occurred (no)</a:t>
            </a:r>
            <a:r>
              <a:rPr lang="en-US" baseline="0" dirty="0" smtClean="0"/>
              <a:t> then we can make 2 x 2 table that can be groups</a:t>
            </a:r>
            <a:r>
              <a:rPr lang="en-US" dirty="0" smtClean="0"/>
              <a:t> into four cells. If there are more levels of exposure,</a:t>
            </a:r>
            <a:r>
              <a:rPr lang="en-US" baseline="0" dirty="0" smtClean="0"/>
              <a:t> we can make R x 2 tables depending on the level of exposure. </a:t>
            </a:r>
            <a:endParaRPr lang="en-US" dirty="0" smtClean="0"/>
          </a:p>
          <a:p>
            <a:r>
              <a:rPr lang="en-US" dirty="0" smtClean="0"/>
              <a:t>Since we start with cases, M1 and controls, M0 as</a:t>
            </a:r>
            <a:r>
              <a:rPr lang="en-US" baseline="0" dirty="0" smtClean="0"/>
              <a:t> shown in the left 2 x 2 table, but we don’t have a total N representing the population. </a:t>
            </a:r>
            <a:r>
              <a:rPr lang="en-US" dirty="0" smtClean="0"/>
              <a:t>There are </a:t>
            </a:r>
            <a:r>
              <a:rPr lang="en-US" i="1" dirty="0" smtClean="0"/>
              <a:t>a</a:t>
            </a:r>
            <a:r>
              <a:rPr lang="en-US" dirty="0" smtClean="0"/>
              <a:t> cases who were exposed and </a:t>
            </a:r>
            <a:r>
              <a:rPr lang="en-US" i="1" dirty="0" smtClean="0"/>
              <a:t>c</a:t>
            </a:r>
            <a:r>
              <a:rPr lang="en-US" dirty="0" smtClean="0"/>
              <a:t> cases who were not exposed. Similarly, there are </a:t>
            </a:r>
            <a:r>
              <a:rPr lang="en-US" i="1" dirty="0" smtClean="0"/>
              <a:t>b</a:t>
            </a:r>
            <a:r>
              <a:rPr lang="en-US" dirty="0" smtClean="0"/>
              <a:t> controls who were exposed and </a:t>
            </a:r>
            <a:r>
              <a:rPr lang="en-US" i="1" dirty="0" smtClean="0"/>
              <a:t>d</a:t>
            </a:r>
            <a:r>
              <a:rPr lang="en-US" dirty="0" smtClean="0"/>
              <a:t> controls who were not exposed. Thus the total number of cases is (</a:t>
            </a:r>
            <a:r>
              <a:rPr lang="en-US" i="1" dirty="0" smtClean="0"/>
              <a:t>a</a:t>
            </a:r>
            <a:r>
              <a:rPr lang="en-US" dirty="0" smtClean="0"/>
              <a:t> + </a:t>
            </a:r>
            <a:r>
              <a:rPr lang="en-US" i="1" dirty="0" smtClean="0"/>
              <a:t>c</a:t>
            </a:r>
            <a:r>
              <a:rPr lang="en-US" dirty="0" smtClean="0"/>
              <a:t>) and the total number of controls is (</a:t>
            </a:r>
            <a:r>
              <a:rPr lang="en-US" i="1" dirty="0" smtClean="0"/>
              <a:t>b</a:t>
            </a:r>
            <a:r>
              <a:rPr lang="en-US" dirty="0" smtClean="0"/>
              <a:t> + </a:t>
            </a:r>
            <a:r>
              <a:rPr lang="en-US" i="1" dirty="0" smtClean="0"/>
              <a:t>d</a:t>
            </a:r>
            <a:r>
              <a:rPr lang="en-US" dirty="0" smtClean="0"/>
              <a:t>). </a:t>
            </a:r>
            <a:r>
              <a:rPr lang="en-US" baseline="0" dirty="0" smtClean="0"/>
              <a:t> </a:t>
            </a:r>
          </a:p>
          <a:p>
            <a:endParaRPr lang="en-US" baseline="0" dirty="0" smtClean="0"/>
          </a:p>
          <a:p>
            <a:r>
              <a:rPr lang="en-US" baseline="0" dirty="0" smtClean="0"/>
              <a:t>In most case-controls studies especially in small scale studies or depending on how we identify the population, we can not directly calculate prevalence or incidence of the disease. As a result we can not directly estimate risk but rely on estimating the risk indirectly.  The odds, which is a ratio of ‘what happened (q)’ vs ‘what not happened (1-q)’, can be compared between cases and controls to estimate the risk indirectly.  </a:t>
            </a:r>
          </a:p>
          <a:p>
            <a:r>
              <a:rPr lang="en-US" baseline="0" dirty="0" smtClean="0"/>
              <a:t>Overall, i</a:t>
            </a:r>
            <a:r>
              <a:rPr lang="en-US" dirty="0" smtClean="0"/>
              <a:t>n a case-control study, if there is an association of an exposure with a disease, the prevalence of history of exposure should be higher in persons who have the disease (cases) than in those who do not have the disease (controls)</a:t>
            </a:r>
          </a:p>
        </p:txBody>
      </p:sp>
      <p:sp>
        <p:nvSpPr>
          <p:cNvPr id="4" name="Slide Number Placeholder 3"/>
          <p:cNvSpPr>
            <a:spLocks noGrp="1"/>
          </p:cNvSpPr>
          <p:nvPr>
            <p:ph type="sldNum" sz="quarter" idx="10"/>
          </p:nvPr>
        </p:nvSpPr>
        <p:spPr/>
        <p:txBody>
          <a:bodyPr/>
          <a:lstStyle/>
          <a:p>
            <a:fld id="{FF0DCD67-DEC9-48BF-A835-378CCDF9DB58}" type="slidenum">
              <a:rPr lang="en-US" smtClean="0"/>
              <a:t>6</a:t>
            </a:fld>
            <a:endParaRPr lang="en-US" dirty="0"/>
          </a:p>
        </p:txBody>
      </p:sp>
    </p:spTree>
    <p:extLst>
      <p:ext uri="{BB962C8B-B14F-4D97-AF65-F5344CB8AC3E}">
        <p14:creationId xmlns:p14="http://schemas.microsoft.com/office/powerpoint/2010/main" val="248125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Cases definitions are based on disease classification such as the </a:t>
            </a:r>
            <a:r>
              <a:rPr lang="en-US" dirty="0" smtClean="0"/>
              <a:t>10th revision of the International Statistical Classification of Diseases and Related Health Problems (ICD-10) or ICD-9, a medical classification list by the World Health Organization</a:t>
            </a:r>
            <a:r>
              <a:rPr lang="en-US" baseline="0" dirty="0" smtClean="0"/>
              <a:t> and based on various clinical assessments. However, depending on definition, the criteria defining cases can be many. For example, asthma can be diagnosed by various clinical assessments b</a:t>
            </a:r>
            <a:r>
              <a:rPr lang="en-US" sz="1200" b="0" i="0" u="none" strike="noStrike" kern="1200" baseline="0" dirty="0" smtClean="0">
                <a:solidFill>
                  <a:schemeClr val="tx1"/>
                </a:solidFill>
                <a:latin typeface="+mn-lt"/>
                <a:ea typeface="+mn-ea"/>
                <a:cs typeface="+mn-cs"/>
              </a:rPr>
              <a:t>ronchial challenge test, clinical assessment, symptoms. Stroke is not just one disease either. WHO has identified 10 types of strokes.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a:t>
            </a:r>
            <a:r>
              <a:rPr lang="en-US" dirty="0" smtClean="0"/>
              <a:t>t is critical that in case-control studies, the criteria for cases eligibility be carefully specified in writing (or</a:t>
            </a:r>
            <a:r>
              <a:rPr lang="en-US" baseline="0" dirty="0" smtClean="0"/>
              <a:t> in study protocol), </a:t>
            </a:r>
            <a:r>
              <a:rPr lang="en-US" dirty="0" smtClean="0"/>
              <a:t>before the beginning</a:t>
            </a:r>
            <a:r>
              <a:rPr lang="en-US" baseline="0" dirty="0" smtClean="0"/>
              <a:t> of the study.  Now, you have a set of definition for a disease or outcome in the protocol. Then the method of identifying cases is also important. </a:t>
            </a:r>
          </a:p>
          <a:p>
            <a:endParaRPr lang="en-US" baseline="0" dirty="0" smtClean="0"/>
          </a:p>
          <a:p>
            <a:r>
              <a:rPr lang="en-US" baseline="0" dirty="0" smtClean="0"/>
              <a:t>Population based cases mean that c</a:t>
            </a:r>
            <a:r>
              <a:rPr lang="en-US" sz="1200" b="0" i="0" u="none" strike="noStrike" kern="1200" baseline="0" dirty="0" smtClean="0">
                <a:solidFill>
                  <a:schemeClr val="tx1"/>
                </a:solidFill>
                <a:latin typeface="+mn-lt"/>
                <a:ea typeface="+mn-ea"/>
                <a:cs typeface="+mn-cs"/>
              </a:rPr>
              <a:t>ases would comprise all (or a representative sample) members of defined population who get outcome of interest such as population based disease registries </a:t>
            </a:r>
          </a:p>
          <a:p>
            <a:r>
              <a:rPr lang="en-US" sz="1200" b="0" i="0" u="none" strike="noStrike" kern="1200" baseline="0" dirty="0" smtClean="0">
                <a:solidFill>
                  <a:schemeClr val="tx1"/>
                </a:solidFill>
                <a:latin typeface="+mn-lt"/>
                <a:ea typeface="+mn-ea"/>
                <a:cs typeface="+mn-cs"/>
              </a:rPr>
              <a:t>Population can be also defined as geographically or based on certain occupation group or health plan for example Kaiser Permanente Health Care. </a:t>
            </a:r>
          </a:p>
          <a:p>
            <a:r>
              <a:rPr lang="en-US" sz="1200" b="0" i="0" u="none" strike="noStrike" kern="1200" baseline="0" dirty="0" smtClean="0">
                <a:solidFill>
                  <a:schemeClr val="tx1"/>
                </a:solidFill>
                <a:latin typeface="+mn-lt"/>
                <a:ea typeface="+mn-ea"/>
                <a:cs typeface="+mn-cs"/>
              </a:rPr>
              <a:t>Under registries or large groups, systems itself collect data and register all cases of a particular disease or class of diseases as people develop.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the cases are recruited from hospitals, they are usually those patients seeking medical care (hospital, clinic, physicians’ office) for outcome of interest over given time period. </a:t>
            </a:r>
          </a:p>
          <a:p>
            <a:r>
              <a:rPr lang="en-US" sz="1200" b="0" i="0" u="none" strike="noStrike" kern="1200" baseline="0" dirty="0" smtClean="0">
                <a:solidFill>
                  <a:schemeClr val="tx1"/>
                </a:solidFill>
                <a:latin typeface="+mn-lt"/>
                <a:ea typeface="+mn-ea"/>
                <a:cs typeface="+mn-cs"/>
              </a:rPr>
              <a:t>Cases must be drawn in an unselected manner for exposure status with established objective criteria (high sensitivity and specificity).</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F0DCD67-DEC9-48BF-A835-378CCDF9DB58}" type="slidenum">
              <a:rPr lang="en-US" smtClean="0"/>
              <a:t>7</a:t>
            </a:fld>
            <a:endParaRPr lang="en-US" dirty="0"/>
          </a:p>
        </p:txBody>
      </p:sp>
    </p:spTree>
    <p:extLst>
      <p:ext uri="{BB962C8B-B14F-4D97-AF65-F5344CB8AC3E}">
        <p14:creationId xmlns:p14="http://schemas.microsoft.com/office/powerpoint/2010/main" val="59039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terms of incident versus prevalent cases, incident cases are preferable whenever possible. By doing so, our investigation is as objective as it can possibly so.  </a:t>
            </a:r>
          </a:p>
          <a:p>
            <a:r>
              <a:rPr lang="en-US" sz="1200" b="0" i="0" u="none" strike="noStrike" kern="1200" baseline="0" dirty="0" smtClean="0">
                <a:solidFill>
                  <a:schemeClr val="tx1"/>
                </a:solidFill>
                <a:latin typeface="+mn-lt"/>
                <a:ea typeface="+mn-ea"/>
                <a:cs typeface="+mn-cs"/>
              </a:rPr>
              <a:t>Incident cases comprise cases newly diagnosed during a defined study time period. The use of incident cases is considered because the recall of past exposure(s) may be more accurate amongst those who have been recently diagnosed with a condition. In addition, the temporal sequence of exposure and disease is easier to assess among incident cases. If we study prevalent case, depending on the disease, these cases will be the ones with longer survival. So those who selected for the study may not have the same exposure-outcome relationship like in source population. Problems of selecting incident cases is more to do with practical sides of study designs. We have to wait for new cases to be diagnosed while prevalent cases are easily identifiable and selected for the study. In real practices, prevalent cases are often selected for because we don’t know the date or period of disease occurrence or very uncommon disease with long duration. For Congenital Malformations, incidence may be impossible to be determined because many birth defects occur at the earliest periods of pregnancy. Prevalence of birth defects is a function of both embryologic incidence and intrauterine survival.</a:t>
            </a:r>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8</a:t>
            </a:fld>
            <a:endParaRPr lang="en-US" dirty="0"/>
          </a:p>
        </p:txBody>
      </p:sp>
    </p:spTree>
    <p:extLst>
      <p:ext uri="{BB962C8B-B14F-4D97-AF65-F5344CB8AC3E}">
        <p14:creationId xmlns:p14="http://schemas.microsoft.com/office/powerpoint/2010/main" val="258920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Main premise of control selection is to select controls from the population whose distribution of exposure is that of the population from which the cases arose. Thus, we can measure the presence of exposure accurately like in cases.. Secondly, the selection should be independent of exposure status.</a:t>
            </a:r>
          </a:p>
          <a:p>
            <a:endPar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You often find “a population-based case-control study”, in titles of case-control studies nowadays. The cases come from a precisely defined population and the controls are recruited directly from the same population. For example, when you have cancer cases identified from Texas Cancer Registry, controls can be identified from voter registration lists or by random digit dialing’ on residents living in Texas. While population based controls meets two premises of control selections, it is often hard to obtain and there may be more recall bias. </a:t>
            </a:r>
          </a:p>
          <a:p>
            <a:endPar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sz="1200" b="0" i="0" u="none" strike="noStrike" kern="1200" baseline="0" dirty="0" smtClean="0">
                <a:solidFill>
                  <a:schemeClr val="tx1"/>
                </a:solidFill>
                <a:latin typeface="+mn-lt"/>
                <a:ea typeface="+mn-ea"/>
                <a:cs typeface="+mn-cs"/>
              </a:rPr>
              <a:t>Neighborhood controls, friend controls, or family based controls or people through random digit dialing recruitment are non-hospitalized controls. Each controls selection has advantages or disadvantages and may introduce different type of selection biases.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Consider, for example, a case-control study using hospitalized cases.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we want to identify the reference population that is the source of cases, so that we can sample this reference population to select controls. Second,</a:t>
            </a:r>
            <a:r>
              <a:rPr lang="en-US" baseline="0" dirty="0" smtClean="0"/>
              <a:t> the control patients have disease that are </a:t>
            </a:r>
            <a:r>
              <a:rPr lang="en-US" u="sng" baseline="0" dirty="0" smtClean="0"/>
              <a:t>unrelated</a:t>
            </a:r>
            <a:r>
              <a:rPr lang="en-US" baseline="0" dirty="0" smtClean="0"/>
              <a:t> to the exposure being studied.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can take advantages of choosing the use of hospital or clinic based controls from same hospitals. They are more likely to participate that general population controls. If the referral patterns are similar, they generally come from the same source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Unfortunately, it is not always either easy or possible to identify such a reference population for hospitalized patients. Patients admitted to a hospital may come from the surrounding neighborhood, may live farther away in the same city, or may, through a referral process, come from another city or another counties or states. Nevertheless, if</a:t>
            </a:r>
            <a:r>
              <a:rPr lang="en-US" baseline="0" dirty="0" smtClean="0"/>
              <a:t> we can, we want to find some difference in exposure between cases and controls to make a valid inference.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F0DCD67-DEC9-48BF-A835-378CCDF9DB58}" type="slidenum">
              <a:rPr lang="en-US" smtClean="0"/>
              <a:t>9</a:t>
            </a:fld>
            <a:endParaRPr lang="en-US" dirty="0"/>
          </a:p>
        </p:txBody>
      </p:sp>
    </p:spTree>
    <p:extLst>
      <p:ext uri="{BB962C8B-B14F-4D97-AF65-F5344CB8AC3E}">
        <p14:creationId xmlns:p14="http://schemas.microsoft.com/office/powerpoint/2010/main" val="1648974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435504"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57866" y="2904364"/>
            <a:ext cx="9365827" cy="1824373"/>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667" baseline="0">
                <a:solidFill>
                  <a:srgbClr val="FFFFFF"/>
                </a:solidFill>
                <a:latin typeface="Arial" panose="020B0604020202020204" pitchFamily="34" charset="0"/>
                <a:cs typeface="Arial" panose="020B0604020202020204" pitchFamily="34" charset="0"/>
              </a:defRPr>
            </a:lvl1pPr>
          </a:lstStyle>
          <a:p>
            <a:r>
              <a:rPr lang="en-US" dirty="0"/>
              <a:t>Click to add faculty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89" y="2642127"/>
            <a:ext cx="11460904"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641749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6146915"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1999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4525963"/>
          </a:xfrm>
        </p:spPr>
        <p:txBody>
          <a:bodyPr>
            <a:normAutofit/>
          </a:bodyPr>
          <a:lstStyle>
            <a:lvl1pPr marL="385224" indent="-385224">
              <a:buFont typeface="Arial" panose="020B0604020202020204" pitchFamily="34" charset="0"/>
              <a:buChar char="►"/>
              <a:defRPr sz="2667" baseline="0"/>
            </a:lvl1pPr>
            <a:lvl2pPr marL="757748" indent="-378875">
              <a:buFont typeface="Arial" panose="020B0604020202020204" pitchFamily="34" charset="0"/>
              <a:buChar char="►"/>
              <a:defRPr sz="2667"/>
            </a:lvl2pPr>
            <a:lvl3pPr marL="1077357" indent="-313259">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2665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88923" y="1637287"/>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8" name="Content Placeholder 1"/>
          <p:cNvSpPr>
            <a:spLocks noGrp="1"/>
          </p:cNvSpPr>
          <p:nvPr>
            <p:ph idx="13" hasCustomPrompt="1"/>
          </p:nvPr>
        </p:nvSpPr>
        <p:spPr>
          <a:xfrm>
            <a:off x="199085" y="2325507"/>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1638831"/>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2327201"/>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66685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234474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
        <p:nvSpPr>
          <p:cNvPr id="12" name="Source"/>
          <p:cNvSpPr>
            <a:spLocks noGrp="1"/>
          </p:cNvSpPr>
          <p:nvPr>
            <p:ph idx="17" hasCustomPrompt="1"/>
          </p:nvPr>
        </p:nvSpPr>
        <p:spPr>
          <a:xfrm>
            <a:off x="6153689"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04706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99085" y="1600201"/>
            <a:ext cx="5883369" cy="4525963"/>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757748" indent="-378875">
              <a:defRPr/>
            </a:lvl2pPr>
            <a:lvl3pPr marL="757748" indent="313259">
              <a:defRPr/>
            </a:lvl3pPr>
            <a:lvl4pPr marL="1828754" indent="0">
              <a:buNone/>
              <a:defRPr/>
            </a:lvl4pPr>
            <a:lvl5pPr marL="2438339" indent="0">
              <a:buNone/>
              <a:defRPr/>
            </a:lvl5pPr>
          </a:lstStyle>
          <a:p>
            <a:pPr lvl="0"/>
            <a:r>
              <a:rPr lang="en-US" dirty="0"/>
              <a:t>Click to add quote</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43491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99083"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99082"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6432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99081"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6153690"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6153689"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28991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4205933"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8212782"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553492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88923" y="1600202"/>
            <a:ext cx="3816096"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7" name="Text Placeholder 1"/>
          <p:cNvSpPr>
            <a:spLocks noGrp="1"/>
          </p:cNvSpPr>
          <p:nvPr>
            <p:ph idx="1" hasCustomPrompt="1"/>
          </p:nvPr>
        </p:nvSpPr>
        <p:spPr>
          <a:xfrm>
            <a:off x="199085"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1600202"/>
            <a:ext cx="3810729"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1600202"/>
            <a:ext cx="3810728"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buFont typeface="Arial" panose="020B0604020202020204" pitchFamily="34" charset="0"/>
              <a:buChar char="►"/>
              <a:defRPr sz="2400"/>
            </a:lvl2pPr>
            <a:lvl3pPr marL="1064657" indent="-306910">
              <a:buFont typeface="Arial" panose="020B0604020202020204" pitchFamily="34" charset="0"/>
              <a:buChar char="●"/>
              <a:defRPr sz="24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6127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572163"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17227" y="2904364"/>
            <a:ext cx="3651680" cy="1824373"/>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6269144" y="2909742"/>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8302752" y="2901696"/>
            <a:ext cx="3657600" cy="1828800"/>
          </a:xfrm>
          <a:ln>
            <a:noFill/>
          </a:ln>
        </p:spPr>
        <p:txBody>
          <a:bodyPr>
            <a:noAutofit/>
          </a:bodyPr>
          <a:lstStyle>
            <a:lvl1pPr marL="0" indent="0">
              <a:buFontTx/>
              <a:buNone/>
              <a:defRPr sz="2400" baseline="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20779398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88923" y="5536140"/>
            <a:ext cx="3816096"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5536140"/>
            <a:ext cx="3810729"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5536140"/>
            <a:ext cx="3810728"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17174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99084" y="3939937"/>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7"/>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6153689" y="3941633"/>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07609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1286933"/>
            <a:ext cx="12192000" cy="5571067"/>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52188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085" y="1488948"/>
            <a:ext cx="11810881" cy="114300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12192000" cy="68580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9540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E62C4-8E65-4923-BEBE-4C2959322B9B}" type="slidenum">
              <a:rPr lang="en-US" smtClean="0"/>
              <a:t>‹#›</a:t>
            </a:fld>
            <a:endParaRPr lang="en-US" dirty="0"/>
          </a:p>
        </p:txBody>
      </p:sp>
    </p:spTree>
    <p:extLst>
      <p:ext uri="{BB962C8B-B14F-4D97-AF65-F5344CB8AC3E}">
        <p14:creationId xmlns:p14="http://schemas.microsoft.com/office/powerpoint/2010/main" val="379928146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E62C4-8E65-4923-BEBE-4C2959322B9B}" type="slidenum">
              <a:rPr lang="en-US" smtClean="0"/>
              <a:t>‹#›</a:t>
            </a:fld>
            <a:endParaRPr lang="en-US" dirty="0"/>
          </a:p>
        </p:txBody>
      </p:sp>
    </p:spTree>
    <p:extLst>
      <p:ext uri="{BB962C8B-B14F-4D97-AF65-F5344CB8AC3E}">
        <p14:creationId xmlns:p14="http://schemas.microsoft.com/office/powerpoint/2010/main" val="129684506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678243"/>
            <a:ext cx="10363200" cy="1362075"/>
          </a:xfrm>
        </p:spPr>
        <p:txBody>
          <a:bodyPr anchor="t"/>
          <a:lstStyle>
            <a:lvl1pPr algn="l">
              <a:defRPr sz="3000" b="1" cap="all">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40318"/>
            <a:ext cx="10363200" cy="1500187"/>
          </a:xfrm>
        </p:spPr>
        <p:txBody>
          <a:bodyPr anchor="b"/>
          <a:lstStyle>
            <a:lvl1pPr marL="0" indent="0">
              <a:buNone/>
              <a:defRPr sz="1500">
                <a:solidFill>
                  <a:schemeClr val="tx1"/>
                </a:solidFill>
                <a:latin typeface="Arial" panose="020B0604020202020204" pitchFamily="34" charset="0"/>
                <a:cs typeface="Arial" panose="020B0604020202020204"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E62C4-8E65-4923-BEBE-4C2959322B9B}" type="slidenum">
              <a:rPr lang="en-US" smtClean="0"/>
              <a:t>‹#›</a:t>
            </a:fld>
            <a:endParaRPr lang="en-US" dirty="0"/>
          </a:p>
        </p:txBody>
      </p:sp>
    </p:spTree>
    <p:extLst>
      <p:ext uri="{BB962C8B-B14F-4D97-AF65-F5344CB8AC3E}">
        <p14:creationId xmlns:p14="http://schemas.microsoft.com/office/powerpoint/2010/main" val="26750407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3385819" y="0"/>
            <a:ext cx="8806180" cy="6858000"/>
          </a:xfrm>
          <a:prstGeom prst="rect">
            <a:avLst/>
          </a:prstGeom>
        </p:spPr>
        <p:txBody>
          <a:bodyPr vert="horz"/>
          <a:lstStyle>
            <a:lvl1pPr marL="0" indent="0">
              <a:buNone/>
              <a:defRPr sz="24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21088911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3467946" y="204894"/>
            <a:ext cx="8520855"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7357" indent="-313259">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27690838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4">
          <p15:clr>
            <a:srgbClr val="FBAE40"/>
          </p15:clr>
        </p15:guide>
        <p15:guide id="4" pos="1632">
          <p15:clr>
            <a:srgbClr val="FBAE40"/>
          </p15:clr>
        </p15:guide>
        <p15:guide id="5" pos="5664">
          <p15:clr>
            <a:srgbClr val="FBAE40"/>
          </p15:clr>
        </p15:guide>
        <p15:guide id="6" orient="horz" pos="29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3467945" y="215687"/>
            <a:ext cx="8520856" cy="514773"/>
          </a:xfrm>
          <a:prstGeom prst="rect">
            <a:avLst/>
          </a:prstGeom>
          <a:ln>
            <a:noFill/>
          </a:ln>
        </p:spPr>
        <p:txBody>
          <a:bodyPr vert="horz"/>
          <a:lstStyle>
            <a:lvl1pPr marL="0" indent="0" algn="ctr">
              <a:buNone/>
              <a:defRPr sz="2667" baseline="0"/>
            </a:lvl1pPr>
            <a:lvl2pPr marL="609585"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3467947" y="870857"/>
            <a:ext cx="8520856" cy="5352143"/>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186573349"/>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orient="horz" pos="84">
          <p15:clr>
            <a:srgbClr val="FBAE40"/>
          </p15:clr>
        </p15:guide>
        <p15:guide id="4" pos="1632">
          <p15:clr>
            <a:srgbClr val="FBAE40"/>
          </p15:clr>
        </p15:guide>
        <p15:guide id="5" pos="56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8" name="Title 1"/>
          <p:cNvSpPr txBox="1">
            <a:spLocks/>
          </p:cNvSpPr>
          <p:nvPr/>
        </p:nvSpPr>
        <p:spPr>
          <a:xfrm>
            <a:off x="388190" y="2809538"/>
            <a:ext cx="6515100" cy="1724236"/>
          </a:xfrm>
          <a:prstGeom prst="rect">
            <a:avLst/>
          </a:prstGeom>
          <a:ln>
            <a:noFill/>
          </a:ln>
        </p:spPr>
        <p:txBody>
          <a:bodyPr vert="horz" lIns="121920" tIns="60960" rIns="121920" bIns="6096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3733" dirty="0"/>
          </a:p>
        </p:txBody>
      </p:sp>
      <p:sp>
        <p:nvSpPr>
          <p:cNvPr id="6" name="Title 1"/>
          <p:cNvSpPr>
            <a:spLocks noGrp="1"/>
          </p:cNvSpPr>
          <p:nvPr>
            <p:ph type="title" hasCustomPrompt="1"/>
          </p:nvPr>
        </p:nvSpPr>
        <p:spPr>
          <a:xfrm>
            <a:off x="362790" y="2809538"/>
            <a:ext cx="6515100" cy="1724236"/>
          </a:xfrm>
        </p:spPr>
        <p:txBody>
          <a:bodyPr anchor="t">
            <a:normAutofit/>
          </a:bodyPr>
          <a:lstStyle>
            <a:lvl1pPr>
              <a:defRPr sz="32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372188636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3467947" y="204896"/>
            <a:ext cx="4084320"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7901154" y="204896"/>
            <a:ext cx="4087647"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708700451"/>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3488446"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3" name="Content Placeholder 1"/>
          <p:cNvSpPr>
            <a:spLocks noGrp="1"/>
          </p:cNvSpPr>
          <p:nvPr>
            <p:ph idx="1" hasCustomPrompt="1"/>
          </p:nvPr>
        </p:nvSpPr>
        <p:spPr>
          <a:xfrm>
            <a:off x="3467947" y="961813"/>
            <a:ext cx="4084320" cy="5261187"/>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7901154"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6" hasCustomPrompt="1"/>
          </p:nvPr>
        </p:nvSpPr>
        <p:spPr>
          <a:xfrm>
            <a:off x="7901154" y="961813"/>
            <a:ext cx="4087647" cy="5261187"/>
          </a:xfrm>
          <a:prstGeom prst="rect">
            <a:avLst/>
          </a:prstGeom>
          <a:ln w="9525" cmpd="sng">
            <a:solidFill>
              <a:schemeClr val="bg1">
                <a:lumMod val="75000"/>
              </a:schemeClr>
            </a:solidFill>
          </a:ln>
        </p:spPr>
        <p:txBody>
          <a:bodyPr/>
          <a:lstStyle>
            <a:lvl1pPr marL="390134" indent="-390134">
              <a:spcBef>
                <a:spcPts val="3200"/>
              </a:spcBef>
              <a:buClr>
                <a:srgbClr val="C000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68783645"/>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3467946" y="204896"/>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3467947" y="3291841"/>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66072190"/>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3467946" y="20489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3467946" y="1784051"/>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3467945" y="3291840"/>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3467945" y="487002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982266770"/>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3467947" y="212636"/>
            <a:ext cx="8520855" cy="6010365"/>
          </a:xfrm>
          <a:prstGeom prst="rect">
            <a:avLst/>
          </a:prstGeom>
          <a:ln>
            <a:solidFill>
              <a:schemeClr val="bg1">
                <a:lumMod val="75000"/>
              </a:schemeClr>
            </a:solidFill>
            <a:prstDash val="sysDash"/>
          </a:ln>
        </p:spPr>
        <p:txBody>
          <a:bodyPr vert="horz" anchor="ctr"/>
          <a:lstStyle>
            <a:lvl1pPr marL="0" indent="0">
              <a:buNone/>
              <a:defRPr sz="2400">
                <a:latin typeface="Times New Roman"/>
                <a:cs typeface="Times New Roman"/>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33573865"/>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orient="horz" pos="84">
          <p15:clr>
            <a:srgbClr val="FBAE40"/>
          </p15:clr>
        </p15:guide>
        <p15:guide id="4" pos="5664">
          <p15:clr>
            <a:srgbClr val="FBAE40"/>
          </p15:clr>
        </p15:guide>
        <p15:guide id="5" pos="16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3467947" y="177799"/>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3467947" y="3273005"/>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7805589" y="177801"/>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7805589" y="3273006"/>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939739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2">
          <p15:clr>
            <a:srgbClr val="FBAE40"/>
          </p15:clr>
        </p15:guide>
        <p15:guide id="4" pos="5664">
          <p15:clr>
            <a:srgbClr val="FBAE40"/>
          </p15:clr>
        </p15:guide>
        <p15:guide id="5" pos="1632">
          <p15:clr>
            <a:srgbClr val="FBAE40"/>
          </p15:clr>
        </p15:guide>
        <p15:guide id="6" orient="horz" pos="84">
          <p15:clr>
            <a:srgbClr val="FBAE40"/>
          </p15:clr>
        </p15:guide>
        <p15:guide id="7" orient="horz" pos="2940">
          <p15:clr>
            <a:srgbClr val="FBAE40"/>
          </p15:clr>
        </p15:guide>
        <p15:guide id="8" orient="horz" pos="147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64096"/>
          </a:xfrm>
          <a:prstGeom prst="rect">
            <a:avLst/>
          </a:prstGeom>
        </p:spPr>
        <p:txBody>
          <a:bodyPr/>
          <a:lstStyle>
            <a:lvl1pPr marL="0" indent="0">
              <a:buNone/>
              <a:defRPr/>
            </a:lvl1pPr>
          </a:lstStyle>
          <a:p>
            <a:r>
              <a:rPr lang="en-US" smtClean="0"/>
              <a:t>Click icon to add picture</a:t>
            </a:r>
            <a:endParaRPr lang="en-US" dirty="0"/>
          </a:p>
        </p:txBody>
      </p:sp>
    </p:spTree>
    <p:custDataLst>
      <p:tags r:id="rId1"/>
    </p:custDataLst>
    <p:extLst>
      <p:ext uri="{BB962C8B-B14F-4D97-AF65-F5344CB8AC3E}">
        <p14:creationId xmlns:p14="http://schemas.microsoft.com/office/powerpoint/2010/main" val="908661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3133344"/>
            <a:ext cx="11789664" cy="609600"/>
          </a:xfrm>
          <a:prstGeom prst="rect">
            <a:avLst/>
          </a:prstGeom>
        </p:spPr>
        <p:txBody>
          <a:bodyPr/>
          <a:lstStyle>
            <a:lvl1pPr marL="0" indent="0" algn="ctr">
              <a:buNone/>
              <a:defRPr sz="3733" baseline="0">
                <a:solidFill>
                  <a:schemeClr val="bg1"/>
                </a:solidFill>
              </a:defRPr>
            </a:lvl1pPr>
            <a:lvl2pPr marL="609585" indent="0">
              <a:buNone/>
              <a:defRPr>
                <a:solidFill>
                  <a:schemeClr val="bg1"/>
                </a:solidFill>
              </a:defRPr>
            </a:lvl2pPr>
            <a:lvl3pPr marL="1219170" indent="0">
              <a:buNone/>
              <a:defRPr>
                <a:solidFill>
                  <a:schemeClr val="bg1"/>
                </a:solidFill>
              </a:defRPr>
            </a:lvl3pPr>
            <a:lvl4pPr marL="1828754" indent="0">
              <a:buNone/>
              <a:defRPr>
                <a:solidFill>
                  <a:schemeClr val="bg1"/>
                </a:solidFill>
              </a:defRPr>
            </a:lvl4pPr>
            <a:lvl5pPr marL="2438339"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219456" y="6352032"/>
            <a:ext cx="11460480" cy="365760"/>
          </a:xfrm>
          <a:prstGeom prst="rect">
            <a:avLst/>
          </a:prstGeom>
        </p:spPr>
        <p:txBody>
          <a:bodyPr/>
          <a:lstStyle>
            <a:lvl1pPr marL="0" indent="0">
              <a:buNone/>
              <a:defRPr sz="16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42762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1389888"/>
            <a:ext cx="11789664" cy="4084320"/>
          </a:xfrm>
          <a:prstGeom prst="rect">
            <a:avLst/>
          </a:prstGeom>
        </p:spPr>
        <p:txBody>
          <a:bodyPr/>
          <a:lstStyle>
            <a:lvl1pPr marL="0" indent="0" algn="ctr">
              <a:buNone/>
              <a:defRPr sz="2667"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679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61951" y="2610699"/>
            <a:ext cx="9365827" cy="1468439"/>
          </a:xfrm>
          <a:prstGeom prst="rect">
            <a:avLst/>
          </a:prstGeom>
          <a:noFill/>
          <a:ln>
            <a:miter lim="800000"/>
            <a:headEnd/>
            <a:tailEnd/>
          </a:ln>
        </p:spPr>
        <p:txBody>
          <a:bodyPr lIns="91418" tIns="45710" rIns="91418" bIns="45710" anchor="b">
            <a:normAutofit/>
          </a:bodyPr>
          <a:lstStyle>
            <a:lvl1pPr>
              <a:defRPr sz="3733">
                <a:solidFill>
                  <a:srgbClr val="FFFFFF"/>
                </a:solidFill>
                <a:latin typeface="Arial" panose="020B0604020202020204" pitchFamily="34" charset="0"/>
                <a:cs typeface="Arial" panose="020B060402020202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361951" y="4383617"/>
            <a:ext cx="9365827" cy="1427904"/>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3200" baseline="0">
                <a:solidFill>
                  <a:srgbClr val="FFFFFF"/>
                </a:solidFill>
                <a:latin typeface="Arial" panose="020B0604020202020204" pitchFamily="34" charset="0"/>
                <a:cs typeface="Arial" panose="020B060402020202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361951" y="6212417"/>
            <a:ext cx="8424333" cy="528320"/>
          </a:xfrm>
          <a:ln>
            <a:noFill/>
          </a:ln>
        </p:spPr>
        <p:txBody>
          <a:bodyPr anchor="b">
            <a:noAutofit/>
          </a:bodyPr>
          <a:lstStyle>
            <a:lvl1pPr marL="0" indent="0">
              <a:buNone/>
              <a:defRPr sz="1867" i="1" baseline="0">
                <a:solidFill>
                  <a:schemeClr val="bg1"/>
                </a:solidFill>
                <a:latin typeface="Arial" panose="020B0604020202020204" pitchFamily="34" charset="0"/>
                <a:cs typeface="Arial" panose="020B0604020202020204" pitchFamily="34" charset="0"/>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p:nvCxnSpPr>
        <p:spPr bwMode="auto">
          <a:xfrm>
            <a:off x="336551" y="4220633"/>
            <a:ext cx="8753263"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7882018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3200">
                <a:solidFill>
                  <a:srgbClr val="FFFFFF"/>
                </a:solidFill>
              </a:defRPr>
            </a:lvl1pPr>
          </a:lstStyle>
          <a:p>
            <a:r>
              <a:rPr lang="en-US" dirty="0"/>
              <a:t>Click to add section title</a:t>
            </a:r>
          </a:p>
        </p:txBody>
      </p:sp>
      <p:sp>
        <p:nvSpPr>
          <p:cNvPr id="6" name="Rectangle 5"/>
          <p:cNvSpPr/>
          <p:nvPr/>
        </p:nvSpPr>
        <p:spPr>
          <a:xfrm>
            <a:off x="130955" y="6198527"/>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38739093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Arial" panose="020B0604020202020204" pitchFamily="34" charset="0"/>
                <a:cs typeface="Arial" panose="020B0604020202020204" pitchFamily="34" charset="0"/>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016842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98967" y="1437641"/>
            <a:ext cx="11811000" cy="512233"/>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99085" y="2060028"/>
            <a:ext cx="11810881" cy="4066136"/>
          </a:xfrm>
        </p:spPr>
        <p:txBody>
          <a:bodyPr/>
          <a:lstStyle>
            <a:lvl1pPr marL="385224" indent="-385224">
              <a:buClr>
                <a:srgbClr val="BD4F19"/>
              </a:buClr>
              <a:buFont typeface="Arial" panose="020B0604020202020204" pitchFamily="34" charset="0"/>
              <a:buChar char="►"/>
              <a:defRPr baseline="0"/>
            </a:lvl1pPr>
            <a:lvl2pPr marL="757748" indent="-378875">
              <a:buClr>
                <a:srgbClr val="BD4F19"/>
              </a:buClr>
              <a:buFont typeface="Arial" panose="020B0604020202020204" pitchFamily="34" charset="0"/>
              <a:buChar char="►"/>
              <a:defRPr/>
            </a:lvl2pPr>
            <a:lvl3pPr marL="1077357" indent="-313259">
              <a:buClr>
                <a:srgbClr val="BD4F19"/>
              </a:buClr>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20564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FFFFFF"/>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76893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6146916"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493387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9"/>
            </p:custDataLst>
          </p:nvPr>
        </p:nvSpPr>
        <p:spPr bwMode="auto">
          <a:xfrm>
            <a:off x="0" y="0"/>
            <a:ext cx="12192000" cy="1286933"/>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99085" y="71967"/>
            <a:ext cx="11810881"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85" y="1600201"/>
            <a:ext cx="11810881" cy="4525963"/>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28"/>
    </p:custDataLst>
    <p:extLst>
      <p:ext uri="{BB962C8B-B14F-4D97-AF65-F5344CB8AC3E}">
        <p14:creationId xmlns:p14="http://schemas.microsoft.com/office/powerpoint/2010/main" val="31867156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bg1"/>
          </a:solidFill>
          <a:latin typeface="Arial" panose="020B0604020202020204" pitchFamily="34" charset="0"/>
          <a:ea typeface="+mj-ea"/>
          <a:cs typeface="Arial" panose="020B0604020202020204" pitchFamily="34" charset="0"/>
        </a:defRPr>
      </a:lvl1pPr>
    </p:titleStyle>
    <p:bodyStyle>
      <a:lvl1pPr marL="385224" indent="-385224" algn="l" defTabSz="609585" rtl="0" eaLnBrk="1" latinLnBrk="0" hangingPunct="1">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Arial" panose="020B0604020202020204" pitchFamily="34" charset="0"/>
          <a:ea typeface="+mn-ea"/>
          <a:cs typeface="Arial" panose="020B0604020202020204" pitchFamily="34" charset="0"/>
        </a:defRPr>
      </a:lvl1pPr>
      <a:lvl2pPr marL="755885" indent="-378875" algn="l" defTabSz="609585" rtl="0" eaLnBrk="1" latinLnBrk="0" hangingPunct="1">
        <a:spcBef>
          <a:spcPts val="0"/>
        </a:spcBef>
        <a:buClr>
          <a:srgbClr val="BF5700"/>
        </a:buClr>
        <a:buSzPct val="80000"/>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2pPr>
      <a:lvl3pPr marL="755885" indent="316984" algn="l" defTabSz="609585" rtl="0" eaLnBrk="1" latinLnBrk="0" hangingPunct="1">
        <a:spcBef>
          <a:spcPts val="0"/>
        </a:spcBef>
        <a:buClr>
          <a:srgbClr val="BF5700"/>
        </a:buClr>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17475" y="72000"/>
            <a:ext cx="2922084" cy="1657563"/>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p:nvSpPr>
        <p:spPr bwMode="auto">
          <a:xfrm>
            <a:off x="1" y="0"/>
            <a:ext cx="3361268" cy="68580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1530334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609585" rtl="0" eaLnBrk="1" latinLnBrk="0" hangingPunct="1">
        <a:spcBef>
          <a:spcPct val="0"/>
        </a:spcBef>
        <a:buNone/>
        <a:defRPr sz="3200"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BQI2NjzPU68&amp;list=PL6p7gIm6aWd_lAKqGWgtYNORVL01DJSuI&amp;index=1"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120.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BQI2NjzPU68&amp;list=PL6p7gIm6aWd_lAKqGWgtYNORVL01DJSuI&amp;index=1" TargetMode="External"/><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a:t>
            </a:r>
            <a:r>
              <a:rPr lang="en-US" dirty="0" smtClean="0"/>
              <a:t>11 Case-control study I</a:t>
            </a:r>
            <a:endParaRPr lang="en-US" dirty="0"/>
          </a:p>
        </p:txBody>
      </p:sp>
      <p:sp>
        <p:nvSpPr>
          <p:cNvPr id="3" name="Subtitle 2"/>
          <p:cNvSpPr>
            <a:spLocks noGrp="1"/>
          </p:cNvSpPr>
          <p:nvPr>
            <p:ph type="subTitle" idx="1"/>
          </p:nvPr>
        </p:nvSpPr>
        <p:spPr/>
        <p:txBody>
          <a:bodyPr>
            <a:normAutofit/>
          </a:bodyPr>
          <a:lstStyle/>
          <a:p>
            <a:r>
              <a:rPr lang="en-US" dirty="0"/>
              <a:t>PHW 2710 L </a:t>
            </a:r>
          </a:p>
          <a:p>
            <a:r>
              <a:rPr lang="en-US" dirty="0"/>
              <a:t>Epidemiology III</a:t>
            </a:r>
          </a:p>
          <a:p>
            <a:r>
              <a:rPr lang="en-US" dirty="0" smtClean="0"/>
              <a:t>Miryoung Lee</a:t>
            </a:r>
            <a:endParaRPr lang="en-US" dirty="0"/>
          </a:p>
        </p:txBody>
      </p:sp>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948" r="29948"/>
          <a:stretch>
            <a:fillRect/>
          </a:stretch>
        </p:blipFill>
        <p:spPr/>
      </p:pic>
    </p:spTree>
    <p:extLst>
      <p:ext uri="{BB962C8B-B14F-4D97-AF65-F5344CB8AC3E}">
        <p14:creationId xmlns:p14="http://schemas.microsoft.com/office/powerpoint/2010/main" val="2574207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controls?</a:t>
            </a:r>
            <a:endParaRPr lang="en-US" dirty="0"/>
          </a:p>
        </p:txBody>
      </p:sp>
      <p:sp>
        <p:nvSpPr>
          <p:cNvPr id="3" name="Content Placeholder 2"/>
          <p:cNvSpPr>
            <a:spLocks noGrp="1"/>
          </p:cNvSpPr>
          <p:nvPr>
            <p:ph idx="1"/>
          </p:nvPr>
        </p:nvSpPr>
        <p:spPr>
          <a:xfrm>
            <a:off x="307758" y="1364024"/>
            <a:ext cx="6123709" cy="5099494"/>
          </a:xfrm>
        </p:spPr>
        <p:txBody>
          <a:bodyPr>
            <a:normAutofit/>
          </a:bodyPr>
          <a:lstStyle/>
          <a:p>
            <a:pPr>
              <a:spcBef>
                <a:spcPts val="600"/>
              </a:spcBef>
            </a:pPr>
            <a:r>
              <a:rPr lang="en-US" sz="2600" dirty="0" smtClean="0"/>
              <a:t>It will depend on numbers of cases, hypothesis (magnitude of the association), prevalence of exposure, and statistical power and significance level </a:t>
            </a:r>
          </a:p>
          <a:p>
            <a:pPr marL="0" indent="0">
              <a:spcBef>
                <a:spcPts val="600"/>
              </a:spcBef>
              <a:buNone/>
            </a:pPr>
            <a:endParaRPr lang="en-US" sz="2600" dirty="0" smtClean="0"/>
          </a:p>
          <a:p>
            <a:pPr>
              <a:spcBef>
                <a:spcPts val="600"/>
              </a:spcBef>
            </a:pPr>
            <a:r>
              <a:rPr lang="en-US" sz="2600" dirty="0" smtClean="0"/>
              <a:t>Law of diminishing returns: 1~5 controls or no more than 5 controls recommended but it can be varied. </a:t>
            </a:r>
          </a:p>
          <a:p>
            <a:pPr marL="342900" lvl="1" indent="0">
              <a:spcBef>
                <a:spcPts val="600"/>
              </a:spcBef>
              <a:buNone/>
            </a:pPr>
            <a:endParaRPr lang="en-US" sz="2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244" y="1548634"/>
            <a:ext cx="5250112" cy="3473639"/>
          </a:xfrm>
          <a:prstGeom prst="rect">
            <a:avLst/>
          </a:prstGeom>
        </p:spPr>
      </p:pic>
      <p:sp>
        <p:nvSpPr>
          <p:cNvPr id="6" name="TextBox 5"/>
          <p:cNvSpPr txBox="1"/>
          <p:nvPr/>
        </p:nvSpPr>
        <p:spPr>
          <a:xfrm>
            <a:off x="6604697" y="5355941"/>
            <a:ext cx="5355569" cy="369332"/>
          </a:xfrm>
          <a:prstGeom prst="rect">
            <a:avLst/>
          </a:prstGeom>
          <a:noFill/>
        </p:spPr>
        <p:txBody>
          <a:bodyPr wrap="none" rtlCol="0">
            <a:spAutoFit/>
          </a:bodyPr>
          <a:lstStyle/>
          <a:p>
            <a:r>
              <a:rPr lang="en-US" dirty="0" smtClean="0"/>
              <a:t>Figure 2. Hennessy et al., Am J Epidemiol 1999;149:197</a:t>
            </a:r>
            <a:endParaRPr lang="en-US" dirty="0"/>
          </a:p>
        </p:txBody>
      </p:sp>
    </p:spTree>
    <p:extLst>
      <p:ext uri="{BB962C8B-B14F-4D97-AF65-F5344CB8AC3E}">
        <p14:creationId xmlns:p14="http://schemas.microsoft.com/office/powerpoint/2010/main" val="2729248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designs in modern epidemiology</a:t>
            </a:r>
            <a:endParaRPr lang="en-US" dirty="0"/>
          </a:p>
        </p:txBody>
      </p:sp>
      <p:sp>
        <p:nvSpPr>
          <p:cNvPr id="3" name="Content Placeholder 2"/>
          <p:cNvSpPr>
            <a:spLocks noGrp="1"/>
          </p:cNvSpPr>
          <p:nvPr>
            <p:ph idx="1"/>
          </p:nvPr>
        </p:nvSpPr>
        <p:spPr>
          <a:xfrm>
            <a:off x="323372" y="1322773"/>
            <a:ext cx="11430000" cy="4732370"/>
          </a:xfrm>
        </p:spPr>
        <p:txBody>
          <a:bodyPr>
            <a:normAutofit fontScale="92500" lnSpcReduction="20000"/>
          </a:bodyPr>
          <a:lstStyle/>
          <a:p>
            <a:r>
              <a:rPr lang="en-US" dirty="0"/>
              <a:t>A more efficient way of taking advantage of </a:t>
            </a:r>
            <a:r>
              <a:rPr lang="en-US" dirty="0" smtClean="0"/>
              <a:t>cohort studies </a:t>
            </a:r>
            <a:endParaRPr lang="en-US" dirty="0"/>
          </a:p>
          <a:p>
            <a:pPr lvl="1"/>
            <a:r>
              <a:rPr lang="en-US" dirty="0"/>
              <a:t>Sample controls from the same existing population (cohort) affords efficiency in design compared with a new cohort study</a:t>
            </a:r>
          </a:p>
          <a:p>
            <a:pPr lvl="1"/>
            <a:r>
              <a:rPr lang="en-US" dirty="0"/>
              <a:t>Controls provide an estimate of the </a:t>
            </a:r>
            <a:r>
              <a:rPr lang="en-US" u="sng" dirty="0"/>
              <a:t>prevalence of the exposure </a:t>
            </a:r>
            <a:r>
              <a:rPr lang="en-US" dirty="0"/>
              <a:t>and covariates </a:t>
            </a:r>
          </a:p>
          <a:p>
            <a:r>
              <a:rPr lang="en-US" dirty="0" smtClean="0"/>
              <a:t>Use the source population where cases are selected (e.g., cohort) </a:t>
            </a:r>
          </a:p>
          <a:p>
            <a:pPr lvl="1"/>
            <a:r>
              <a:rPr lang="en-US" dirty="0" smtClean="0"/>
              <a:t>A case control study occurs within a source population, which refers to the group of persons (or person-time experience) form which the cases are generated</a:t>
            </a:r>
          </a:p>
          <a:p>
            <a:r>
              <a:rPr lang="en-US" dirty="0" smtClean="0"/>
              <a:t>Cohort based: Nested case-control study, case-cohort study</a:t>
            </a:r>
          </a:p>
          <a:p>
            <a:r>
              <a:rPr lang="en-US" dirty="0" smtClean="0"/>
              <a:t>Case-only</a:t>
            </a:r>
          </a:p>
          <a:p>
            <a:pPr lvl="1"/>
            <a:endParaRPr lang="en-US" dirty="0" smtClean="0"/>
          </a:p>
          <a:p>
            <a:endParaRPr lang="en-US" dirty="0" smtClean="0"/>
          </a:p>
        </p:txBody>
      </p:sp>
    </p:spTree>
    <p:extLst>
      <p:ext uri="{BB962C8B-B14F-4D97-AF65-F5344CB8AC3E}">
        <p14:creationId xmlns:p14="http://schemas.microsoft.com/office/powerpoint/2010/main" val="320578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Case-Control </a:t>
            </a:r>
            <a:r>
              <a:rPr lang="en-US" dirty="0" smtClean="0"/>
              <a:t>Studies</a:t>
            </a:r>
            <a:endParaRPr lang="en-US" dirty="0"/>
          </a:p>
        </p:txBody>
      </p:sp>
      <p:sp>
        <p:nvSpPr>
          <p:cNvPr id="6" name="Content Placeholder 5">
            <a:extLst>
              <a:ext uri="{FF2B5EF4-FFF2-40B4-BE49-F238E27FC236}">
                <a16:creationId xmlns:a16="http://schemas.microsoft.com/office/drawing/2014/main" id="{58B3D341-E6B4-CD45-972B-81E28AEA6FF7}"/>
              </a:ext>
            </a:extLst>
          </p:cNvPr>
          <p:cNvSpPr>
            <a:spLocks noGrp="1"/>
          </p:cNvSpPr>
          <p:nvPr>
            <p:ph idx="1"/>
          </p:nvPr>
        </p:nvSpPr>
        <p:spPr>
          <a:xfrm>
            <a:off x="8434314" y="4359323"/>
            <a:ext cx="3433549" cy="2041477"/>
          </a:xfrm>
        </p:spPr>
        <p:txBody>
          <a:bodyPr>
            <a:noAutofit/>
          </a:bodyPr>
          <a:lstStyle/>
          <a:p>
            <a:pPr marL="0" indent="0">
              <a:buNone/>
            </a:pPr>
            <a:r>
              <a:rPr lang="en-US" sz="2000" b="1" dirty="0"/>
              <a:t>Figure 1.20:</a:t>
            </a:r>
            <a:r>
              <a:rPr lang="en-IN" sz="2000" dirty="0"/>
              <a:t> Nested case-control study in which the controls are selected at each time when a case occurs (</a:t>
            </a:r>
            <a:r>
              <a:rPr lang="en-IN" sz="2000" dirty="0">
                <a:solidFill>
                  <a:srgbClr val="0000FF"/>
                </a:solidFill>
              </a:rPr>
              <a:t>incidence density </a:t>
            </a:r>
            <a:r>
              <a:rPr lang="en-IN" sz="2000" dirty="0" smtClean="0">
                <a:solidFill>
                  <a:srgbClr val="0000FF"/>
                </a:solidFill>
              </a:rPr>
              <a:t>sampling or risk set sampling</a:t>
            </a:r>
            <a:r>
              <a:rPr lang="en-IN" sz="2000" dirty="0" smtClean="0"/>
              <a:t>). </a:t>
            </a:r>
            <a:endParaRPr lang="en-US" sz="2000" dirty="0">
              <a:solidFill>
                <a:srgbClr val="FF0000"/>
              </a:solidFill>
            </a:endParaRPr>
          </a:p>
        </p:txBody>
      </p:sp>
      <p:pic>
        <p:nvPicPr>
          <p:cNvPr id="9218" name="Picture 2" descr="\\10.1.1.17\productions\ART\ART PROCESS\PPT Process\Szklo_PPT_169170\Chapter_ 1\9781284116595_CH01_FIGF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87" y="1300588"/>
            <a:ext cx="719243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55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Case-Cohort Studies</a:t>
            </a:r>
          </a:p>
        </p:txBody>
      </p:sp>
      <p:sp>
        <p:nvSpPr>
          <p:cNvPr id="4" name="Content Placeholder 3">
            <a:extLst>
              <a:ext uri="{FF2B5EF4-FFF2-40B4-BE49-F238E27FC236}">
                <a16:creationId xmlns:a16="http://schemas.microsoft.com/office/drawing/2014/main" id="{3F4F306D-A2DE-ED46-B8F0-B5671D81FAE0}"/>
              </a:ext>
            </a:extLst>
          </p:cNvPr>
          <p:cNvSpPr>
            <a:spLocks noGrp="1"/>
          </p:cNvSpPr>
          <p:nvPr>
            <p:ph idx="1"/>
          </p:nvPr>
        </p:nvSpPr>
        <p:spPr>
          <a:xfrm>
            <a:off x="7762164" y="5003043"/>
            <a:ext cx="3943066" cy="1465997"/>
          </a:xfrm>
        </p:spPr>
        <p:txBody>
          <a:bodyPr>
            <a:noAutofit/>
          </a:bodyPr>
          <a:lstStyle/>
          <a:p>
            <a:pPr marL="0" indent="0" algn="ctr">
              <a:buNone/>
            </a:pPr>
            <a:r>
              <a:rPr lang="en-US" sz="2000" b="1" dirty="0"/>
              <a:t>Figure 1.21:</a:t>
            </a:r>
            <a:r>
              <a:rPr lang="en-IN" sz="2000" dirty="0"/>
              <a:t> Case-control study in which the controls are selected from the baseline cohort </a:t>
            </a:r>
            <a:r>
              <a:rPr lang="en-IN" sz="2000" dirty="0" smtClean="0"/>
              <a:t>(</a:t>
            </a:r>
            <a:r>
              <a:rPr lang="en-IN" sz="2000" dirty="0" smtClean="0">
                <a:solidFill>
                  <a:srgbClr val="0000FF"/>
                </a:solidFill>
              </a:rPr>
              <a:t>case-base-base sampling</a:t>
            </a:r>
            <a:r>
              <a:rPr lang="en-IN" sz="2000" dirty="0" smtClean="0"/>
              <a:t>). </a:t>
            </a:r>
            <a:endParaRPr lang="en-US" sz="2000" dirty="0">
              <a:solidFill>
                <a:srgbClr val="FF0000"/>
              </a:solidFill>
            </a:endParaRPr>
          </a:p>
        </p:txBody>
      </p:sp>
      <p:pic>
        <p:nvPicPr>
          <p:cNvPr id="10242" name="Picture 2" descr="\\10.1.1.17\productions\ART\ART PROCESS\PPT Process\Szklo_PPT_169170\Chapter_ 1\9781284116595_CH01_FIGF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63" y="1325670"/>
            <a:ext cx="719243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73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study designs based on control types</a:t>
            </a:r>
            <a:endParaRPr lang="en-US" dirty="0"/>
          </a:p>
        </p:txBody>
      </p:sp>
      <p:sp>
        <p:nvSpPr>
          <p:cNvPr id="3" name="Content Placeholder 2"/>
          <p:cNvSpPr>
            <a:spLocks noGrp="1"/>
          </p:cNvSpPr>
          <p:nvPr>
            <p:ph idx="1"/>
          </p:nvPr>
        </p:nvSpPr>
        <p:spPr/>
        <p:txBody>
          <a:bodyPr/>
          <a:lstStyle/>
          <a:p>
            <a:pPr marL="284163" indent="-242888"/>
            <a:r>
              <a:rPr lang="en-US" b="1" dirty="0" smtClean="0"/>
              <a:t>YouTube </a:t>
            </a:r>
            <a:r>
              <a:rPr lang="en-US" b="1" dirty="0"/>
              <a:t>videos</a:t>
            </a:r>
          </a:p>
          <a:p>
            <a:pPr marL="342900" lvl="1" indent="0">
              <a:buNone/>
            </a:pPr>
            <a:r>
              <a:rPr lang="en-US" dirty="0"/>
              <a:t>STATA leaner (edX: Week 8 case-control studies series) </a:t>
            </a:r>
            <a:r>
              <a:rPr lang="en-US" u="sng" dirty="0">
                <a:hlinkClick r:id="rId3"/>
              </a:rPr>
              <a:t>https://www.youtube.com/watch?v=BQI2NjzPU68&amp;list=PL6p7gIm6aWd_lAKqGWgtYNORVL01DJSuI&amp;index=1</a:t>
            </a:r>
            <a:endParaRPr lang="en-US" dirty="0"/>
          </a:p>
          <a:p>
            <a:pPr marL="0" indent="0">
              <a:buNone/>
            </a:pPr>
            <a:endParaRPr lang="en-US" dirty="0" smtClean="0"/>
          </a:p>
        </p:txBody>
      </p:sp>
    </p:spTree>
    <p:extLst>
      <p:ext uri="{BB962C8B-B14F-4D97-AF65-F5344CB8AC3E}">
        <p14:creationId xmlns:p14="http://schemas.microsoft.com/office/powerpoint/2010/main" val="297779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Ascertainment of exposure status</a:t>
            </a:r>
            <a:endParaRPr lang="en-US" dirty="0"/>
          </a:p>
        </p:txBody>
      </p:sp>
      <p:sp>
        <p:nvSpPr>
          <p:cNvPr id="3" name="Content Placeholder 2"/>
          <p:cNvSpPr>
            <a:spLocks noGrp="1"/>
          </p:cNvSpPr>
          <p:nvPr>
            <p:ph idx="1"/>
          </p:nvPr>
        </p:nvSpPr>
        <p:spPr>
          <a:xfrm>
            <a:off x="341127" y="1349406"/>
            <a:ext cx="11430000" cy="4767881"/>
          </a:xfrm>
        </p:spPr>
        <p:txBody>
          <a:bodyPr>
            <a:normAutofit fontScale="92500"/>
          </a:bodyPr>
          <a:lstStyle/>
          <a:p>
            <a:r>
              <a:rPr lang="en-US" dirty="0" smtClean="0"/>
              <a:t>Interviews/questionnaires</a:t>
            </a:r>
          </a:p>
          <a:p>
            <a:pPr lvl="1"/>
            <a:r>
              <a:rPr lang="en-US" dirty="0" smtClean="0"/>
              <a:t>Recall bias</a:t>
            </a:r>
          </a:p>
          <a:p>
            <a:pPr lvl="1"/>
            <a:r>
              <a:rPr lang="en-US" dirty="0" smtClean="0"/>
              <a:t>Ask identical questions to cases and controls to minimize information bias</a:t>
            </a:r>
          </a:p>
          <a:p>
            <a:r>
              <a:rPr lang="en-US" dirty="0" smtClean="0"/>
              <a:t>Records</a:t>
            </a:r>
          </a:p>
          <a:p>
            <a:pPr lvl="1"/>
            <a:r>
              <a:rPr lang="en-US" dirty="0" smtClean="0"/>
              <a:t>Vital records </a:t>
            </a:r>
          </a:p>
          <a:p>
            <a:pPr lvl="1"/>
            <a:r>
              <a:rPr lang="en-US" dirty="0" smtClean="0"/>
              <a:t>Registry data</a:t>
            </a:r>
          </a:p>
          <a:p>
            <a:pPr lvl="1"/>
            <a:r>
              <a:rPr lang="en-US" dirty="0" smtClean="0"/>
              <a:t>Medical records</a:t>
            </a:r>
          </a:p>
          <a:p>
            <a:r>
              <a:rPr lang="en-US" dirty="0" smtClean="0"/>
              <a:t>Physical and laboratory measurements</a:t>
            </a:r>
          </a:p>
          <a:p>
            <a:pPr lvl="1"/>
            <a:r>
              <a:rPr lang="en-US" dirty="0" smtClean="0"/>
              <a:t>Information should be blinded to interviewer or lab technician at the time of assessment</a:t>
            </a:r>
          </a:p>
          <a:p>
            <a:pPr lvl="1"/>
            <a:endParaRPr lang="en-US" dirty="0" smtClean="0"/>
          </a:p>
          <a:p>
            <a:endParaRPr lang="en-US" dirty="0"/>
          </a:p>
        </p:txBody>
      </p:sp>
      <p:pic>
        <p:nvPicPr>
          <p:cNvPr id="4" name="Picture 3" descr="의료 업계에서의 Delphi – Imp on Delphi &amp; C++Buil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859" y="2887720"/>
            <a:ext cx="1565201" cy="1622117"/>
          </a:xfrm>
          <a:prstGeom prst="rect">
            <a:avLst/>
          </a:prstGeom>
        </p:spPr>
      </p:pic>
    </p:spTree>
    <p:extLst>
      <p:ext uri="{BB962C8B-B14F-4D97-AF65-F5344CB8AC3E}">
        <p14:creationId xmlns:p14="http://schemas.microsoft.com/office/powerpoint/2010/main" val="271098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264859"/>
            <a:ext cx="7615414" cy="266743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71" y="3404462"/>
            <a:ext cx="6392540" cy="3342730"/>
          </a:xfrm>
          <a:prstGeom prst="rect">
            <a:avLst/>
          </a:prstGeom>
        </p:spPr>
      </p:pic>
      <p:sp>
        <p:nvSpPr>
          <p:cNvPr id="6" name="TextBox 5"/>
          <p:cNvSpPr txBox="1"/>
          <p:nvPr/>
        </p:nvSpPr>
        <p:spPr>
          <a:xfrm>
            <a:off x="97654" y="6312023"/>
            <a:ext cx="3491661" cy="369332"/>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Gordis Epidemiology 6</a:t>
            </a:r>
            <a:r>
              <a:rPr lang="en-US" sz="1600" baseline="30000" dirty="0" smtClean="0">
                <a:latin typeface="Arial" panose="020B0604020202020204" pitchFamily="34" charset="0"/>
                <a:cs typeface="Arial" panose="020B0604020202020204" pitchFamily="34" charset="0"/>
              </a:rPr>
              <a:t>th</a:t>
            </a:r>
            <a:r>
              <a:rPr lang="en-US" sz="1600" dirty="0" smtClean="0">
                <a:latin typeface="Arial" panose="020B0604020202020204" pitchFamily="34" charset="0"/>
                <a:cs typeface="Arial" panose="020B0604020202020204" pitchFamily="34" charset="0"/>
              </a:rPr>
              <a:t> E</a:t>
            </a:r>
            <a:r>
              <a:rPr lang="en-US"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Fig7-12</a:t>
            </a:r>
            <a:endParaRPr lang="en-US" sz="1600" dirty="0">
              <a:latin typeface="Arial" panose="020B0604020202020204" pitchFamily="34" charset="0"/>
              <a:cs typeface="Arial" panose="020B0604020202020204" pitchFamily="34" charset="0"/>
            </a:endParaRPr>
          </a:p>
        </p:txBody>
      </p:sp>
      <p:cxnSp>
        <p:nvCxnSpPr>
          <p:cNvPr id="8" name="Straight Arrow Connector 7"/>
          <p:cNvCxnSpPr/>
          <p:nvPr/>
        </p:nvCxnSpPr>
        <p:spPr>
          <a:xfrm>
            <a:off x="4145872" y="4749553"/>
            <a:ext cx="1384299" cy="798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441204" y="4558669"/>
            <a:ext cx="1827873" cy="461665"/>
          </a:xfrm>
          <a:prstGeom prst="rect">
            <a:avLst/>
          </a:prstGeom>
          <a:noFill/>
        </p:spPr>
        <p:txBody>
          <a:bodyPr wrap="none" rtlCol="0">
            <a:spAutoFit/>
          </a:bodyPr>
          <a:lstStyle/>
          <a:p>
            <a:r>
              <a:rPr lang="en-US" sz="2400" dirty="0" smtClean="0"/>
              <a:t>Not exposed </a:t>
            </a:r>
            <a:endParaRPr lang="en-US" sz="2400" dirty="0"/>
          </a:p>
        </p:txBody>
      </p:sp>
    </p:spTree>
    <p:extLst>
      <p:ext uri="{BB962C8B-B14F-4D97-AF65-F5344CB8AC3E}">
        <p14:creationId xmlns:p14="http://schemas.microsoft.com/office/powerpoint/2010/main" val="1665681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a:t>
            </a:r>
            <a:r>
              <a:rPr lang="en-US" dirty="0" smtClean="0"/>
              <a:t>a hospital </a:t>
            </a:r>
            <a:r>
              <a:rPr lang="en-US" dirty="0"/>
              <a:t>based case-control study </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29766"/>
          <a:stretch/>
        </p:blipFill>
        <p:spPr>
          <a:xfrm>
            <a:off x="180512" y="1303083"/>
            <a:ext cx="9407371" cy="1650141"/>
          </a:xfrm>
        </p:spPr>
      </p:pic>
      <p:pic>
        <p:nvPicPr>
          <p:cNvPr id="9" name="Picture 8" descr="Kidney cancer rates are increasing, so what's fuelling th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198" y="2719136"/>
            <a:ext cx="3690714" cy="3690714"/>
          </a:xfrm>
          <a:prstGeom prst="rect">
            <a:avLst/>
          </a:prstGeom>
        </p:spPr>
      </p:pic>
      <p:sp>
        <p:nvSpPr>
          <p:cNvPr id="10" name="Rectangle 9"/>
          <p:cNvSpPr/>
          <p:nvPr/>
        </p:nvSpPr>
        <p:spPr>
          <a:xfrm>
            <a:off x="180512" y="2858613"/>
            <a:ext cx="7850818"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Karami S et al., Occupation sunlight exposure and risk of RCC. </a:t>
            </a:r>
            <a:r>
              <a:rPr lang="en-US" sz="2000" i="1" dirty="0">
                <a:latin typeface="Arial" panose="020B0604020202020204" pitchFamily="34" charset="0"/>
                <a:cs typeface="Arial" panose="020B0604020202020204" pitchFamily="34" charset="0"/>
              </a:rPr>
              <a:t>Cancer </a:t>
            </a:r>
            <a:r>
              <a:rPr lang="en-US" sz="2000" dirty="0">
                <a:latin typeface="Arial" panose="020B0604020202020204" pitchFamily="34" charset="0"/>
                <a:cs typeface="Arial" panose="020B0604020202020204" pitchFamily="34" charset="0"/>
              </a:rPr>
              <a:t>2010;116:2001-10. PMC2856708</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4364" y="3406260"/>
            <a:ext cx="3438295" cy="3325033"/>
          </a:xfrm>
          <a:prstGeom prst="rect">
            <a:avLst/>
          </a:prstGeom>
        </p:spPr>
      </p:pic>
      <p:sp>
        <p:nvSpPr>
          <p:cNvPr id="5" name="TextBox 4"/>
          <p:cNvSpPr txBox="1"/>
          <p:nvPr/>
        </p:nvSpPr>
        <p:spPr>
          <a:xfrm>
            <a:off x="180512" y="6409850"/>
            <a:ext cx="4682500" cy="369332"/>
          </a:xfrm>
          <a:prstGeom prst="rect">
            <a:avLst/>
          </a:prstGeom>
          <a:noFill/>
        </p:spPr>
        <p:txBody>
          <a:bodyPr wrap="none" rtlCol="0">
            <a:spAutoFit/>
          </a:bodyPr>
          <a:lstStyle/>
          <a:p>
            <a:r>
              <a:rPr lang="en-US" dirty="0" smtClean="0"/>
              <a:t>Ouerfeld &amp; Mak, Pediatr Nephrol. 2010;25:2415</a:t>
            </a:r>
            <a:endParaRPr lang="en-US" dirty="0"/>
          </a:p>
        </p:txBody>
      </p:sp>
      <p:sp>
        <p:nvSpPr>
          <p:cNvPr id="6" name="Rectangle 5"/>
          <p:cNvSpPr/>
          <p:nvPr/>
        </p:nvSpPr>
        <p:spPr>
          <a:xfrm>
            <a:off x="5246703" y="3018408"/>
            <a:ext cx="1180730" cy="1065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118194" y="4820185"/>
            <a:ext cx="753122" cy="5685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Curved Connector 7"/>
          <p:cNvCxnSpPr>
            <a:stCxn id="6" idx="1"/>
            <a:endCxn id="11" idx="1"/>
          </p:cNvCxnSpPr>
          <p:nvPr/>
        </p:nvCxnSpPr>
        <p:spPr>
          <a:xfrm rot="10800000" flipH="1" flipV="1">
            <a:off x="5246702" y="3551067"/>
            <a:ext cx="871491" cy="1553391"/>
          </a:xfrm>
          <a:prstGeom prst="curvedConnector3">
            <a:avLst>
              <a:gd name="adj1" fmla="val -26231"/>
            </a:avLst>
          </a:prstGeom>
          <a:ln>
            <a:solidFill>
              <a:schemeClr val="accent6">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8566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Renal cell carcinoma (Karami et al. 2010)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marL="0" indent="0">
              <a:buNone/>
            </a:pPr>
            <a:endParaRPr lang="en-US" dirty="0"/>
          </a:p>
          <a:p>
            <a:endParaRPr lang="en-US" dirty="0" smtClean="0"/>
          </a:p>
          <a:p>
            <a:endParaRPr lang="en-US" dirty="0"/>
          </a:p>
        </p:txBody>
      </p:sp>
      <p:sp>
        <p:nvSpPr>
          <p:cNvPr id="4" name="TextBox 3"/>
          <p:cNvSpPr txBox="1"/>
          <p:nvPr/>
        </p:nvSpPr>
        <p:spPr>
          <a:xfrm>
            <a:off x="1116961" y="1329649"/>
            <a:ext cx="3764132" cy="1200329"/>
          </a:xfrm>
          <a:prstGeom prst="rect">
            <a:avLst/>
          </a:prstGeom>
          <a:noFill/>
          <a:ln>
            <a:solidFill>
              <a:srgbClr val="0070C0"/>
            </a:solidFill>
          </a:ln>
        </p:spPr>
        <p:txBody>
          <a:bodyPr wrap="square" rtlCol="0">
            <a:spAutoFit/>
          </a:bodyPr>
          <a:lstStyle/>
          <a:p>
            <a:r>
              <a:rPr lang="en-US" sz="2400" dirty="0" smtClean="0">
                <a:latin typeface="Arial" panose="020B0604020202020204" pitchFamily="34" charset="0"/>
                <a:cs typeface="Arial" panose="020B0604020202020204" pitchFamily="34" charset="0"/>
              </a:rPr>
              <a:t>Occupational UVB exposure (Vitamin D deficiency) </a:t>
            </a:r>
            <a:endParaRPr lang="en-US" sz="2400" dirty="0">
              <a:latin typeface="Arial" panose="020B0604020202020204" pitchFamily="34" charset="0"/>
              <a:cs typeface="Arial" panose="020B0604020202020204" pitchFamily="34" charset="0"/>
            </a:endParaRPr>
          </a:p>
        </p:txBody>
      </p:sp>
      <p:sp>
        <p:nvSpPr>
          <p:cNvPr id="5" name="TextBox 4"/>
          <p:cNvSpPr txBox="1"/>
          <p:nvPr/>
        </p:nvSpPr>
        <p:spPr>
          <a:xfrm>
            <a:off x="7411229" y="1698980"/>
            <a:ext cx="3046027" cy="461665"/>
          </a:xfrm>
          <a:prstGeom prst="rect">
            <a:avLst/>
          </a:prstGeom>
          <a:noFill/>
          <a:ln>
            <a:solidFill>
              <a:srgbClr val="0070C0"/>
            </a:solidFill>
          </a:ln>
        </p:spPr>
        <p:txBody>
          <a:bodyPr wrap="none" rtlCol="0">
            <a:spAutoFit/>
          </a:bodyPr>
          <a:lstStyle/>
          <a:p>
            <a:r>
              <a:rPr lang="en-US" sz="2400" dirty="0" smtClean="0">
                <a:latin typeface="Arial" panose="020B0604020202020204" pitchFamily="34" charset="0"/>
                <a:cs typeface="Arial" panose="020B0604020202020204" pitchFamily="34" charset="0"/>
              </a:rPr>
              <a:t>Renal cell carcinoma</a:t>
            </a:r>
            <a:endParaRPr lang="en-US" sz="2400" dirty="0">
              <a:latin typeface="Arial" panose="020B0604020202020204" pitchFamily="34" charset="0"/>
              <a:cs typeface="Arial" panose="020B0604020202020204" pitchFamily="34" charset="0"/>
            </a:endParaRPr>
          </a:p>
        </p:txBody>
      </p:sp>
      <p:cxnSp>
        <p:nvCxnSpPr>
          <p:cNvPr id="7" name="Straight Arrow Connector 6"/>
          <p:cNvCxnSpPr>
            <a:stCxn id="4" idx="3"/>
            <a:endCxn id="5" idx="1"/>
          </p:cNvCxnSpPr>
          <p:nvPr/>
        </p:nvCxnSpPr>
        <p:spPr>
          <a:xfrm flipV="1">
            <a:off x="4881093" y="1929813"/>
            <a:ext cx="2530136" cy="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 y="2572497"/>
            <a:ext cx="10972800" cy="1938992"/>
          </a:xfrm>
          <a:prstGeom prst="rect">
            <a:avLst/>
          </a:prstGeom>
          <a:solidFill>
            <a:schemeClr val="bg1">
              <a:lumMod val="85000"/>
            </a:schemeClr>
          </a:solidFill>
        </p:spPr>
        <p:txBody>
          <a:bodyPr wrap="square" rtlCol="0">
            <a:spAutoFit/>
          </a:bodyPr>
          <a:lstStyle/>
          <a:p>
            <a:r>
              <a:rPr lang="en-US" sz="2400" b="1" i="1" dirty="0" smtClean="0">
                <a:latin typeface="Arial" panose="020B0604020202020204" pitchFamily="34" charset="0"/>
                <a:cs typeface="Arial" panose="020B0604020202020204" pitchFamily="34" charset="0"/>
              </a:rPr>
              <a:t>1097 Cases: </a:t>
            </a:r>
            <a:r>
              <a:rPr lang="en-US" sz="2400" dirty="0" smtClean="0">
                <a:latin typeface="Arial" panose="020B0604020202020204" pitchFamily="34" charset="0"/>
                <a:cs typeface="Arial" panose="020B0604020202020204" pitchFamily="34" charset="0"/>
              </a:rPr>
              <a:t>Hospital based cases of RCC </a:t>
            </a:r>
          </a:p>
          <a:p>
            <a:r>
              <a:rPr lang="en-US" sz="2400" dirty="0" smtClean="0">
                <a:solidFill>
                  <a:srgbClr val="FF0000"/>
                </a:solidFill>
                <a:latin typeface="Arial" panose="020B0604020202020204" pitchFamily="34" charset="0"/>
                <a:cs typeface="Arial" panose="020B0604020202020204" pitchFamily="34" charset="0"/>
              </a:rPr>
              <a:t>Incident cases  </a:t>
            </a:r>
            <a:r>
              <a:rPr lang="en-US" sz="2400" dirty="0" smtClean="0">
                <a:latin typeface="Arial" panose="020B0604020202020204" pitchFamily="34" charset="0"/>
                <a:cs typeface="Arial" panose="020B0604020202020204" pitchFamily="34" charset="0"/>
              </a:rPr>
              <a:t>(reviewed within 3 month of diagnosis)</a:t>
            </a:r>
          </a:p>
          <a:p>
            <a:r>
              <a:rPr lang="en-US" sz="2400" dirty="0" smtClean="0">
                <a:latin typeface="Arial" panose="020B0604020202020204" pitchFamily="34" charset="0"/>
                <a:cs typeface="Arial" panose="020B0604020202020204" pitchFamily="34" charset="0"/>
              </a:rPr>
              <a:t>Confirmed RCC tumor diagnosis</a:t>
            </a:r>
          </a:p>
          <a:p>
            <a:r>
              <a:rPr lang="en-US" sz="2400" dirty="0" smtClean="0">
                <a:latin typeface="Arial" panose="020B0604020202020204" pitchFamily="34" charset="0"/>
                <a:cs typeface="Arial" panose="020B0604020202020204" pitchFamily="34" charset="0"/>
              </a:rPr>
              <a:t>Ages 20-88 years </a:t>
            </a:r>
          </a:p>
          <a:p>
            <a:r>
              <a:rPr lang="en-US" sz="2400" dirty="0" smtClean="0">
                <a:latin typeface="Arial" panose="020B0604020202020204" pitchFamily="34" charset="0"/>
                <a:cs typeface="Arial" panose="020B0604020202020204" pitchFamily="34" charset="0"/>
              </a:rPr>
              <a:t>7 centers from 4 countries of central and Eastern Europe</a:t>
            </a:r>
            <a:endParaRPr lang="en-US" sz="2400" dirty="0">
              <a:latin typeface="Arial" panose="020B0604020202020204" pitchFamily="34" charset="0"/>
              <a:cs typeface="Arial" panose="020B0604020202020204" pitchFamily="34" charset="0"/>
            </a:endParaRPr>
          </a:p>
        </p:txBody>
      </p:sp>
      <p:sp>
        <p:nvSpPr>
          <p:cNvPr id="11" name="TextBox 10"/>
          <p:cNvSpPr txBox="1"/>
          <p:nvPr/>
        </p:nvSpPr>
        <p:spPr>
          <a:xfrm>
            <a:off x="625730" y="4660540"/>
            <a:ext cx="10972800" cy="1938992"/>
          </a:xfrm>
          <a:prstGeom prst="rect">
            <a:avLst/>
          </a:prstGeom>
          <a:solidFill>
            <a:schemeClr val="bg1">
              <a:lumMod val="75000"/>
            </a:schemeClr>
          </a:solidFill>
        </p:spPr>
        <p:txBody>
          <a:bodyPr wrap="square" rtlCol="0">
            <a:spAutoFit/>
          </a:bodyPr>
          <a:lstStyle/>
          <a:p>
            <a:r>
              <a:rPr lang="en-US" sz="2400" b="1" i="1" dirty="0" smtClean="0">
                <a:latin typeface="Arial" panose="020B0604020202020204" pitchFamily="34" charset="0"/>
                <a:cs typeface="Arial" panose="020B0604020202020204" pitchFamily="34" charset="0"/>
              </a:rPr>
              <a:t>1476 Controls</a:t>
            </a:r>
            <a:r>
              <a:rPr lang="en-US" sz="2400" dirty="0" smtClean="0">
                <a:latin typeface="Arial" panose="020B0604020202020204" pitchFamily="34" charset="0"/>
                <a:cs typeface="Arial" panose="020B0604020202020204" pitchFamily="34" charset="0"/>
              </a:rPr>
              <a:t>: Frequency </a:t>
            </a:r>
            <a:r>
              <a:rPr lang="en-US" sz="2400" u="sng" dirty="0" smtClean="0">
                <a:latin typeface="Arial" panose="020B0604020202020204" pitchFamily="34" charset="0"/>
                <a:cs typeface="Arial" panose="020B0604020202020204" pitchFamily="34" charset="0"/>
              </a:rPr>
              <a:t>matched </a:t>
            </a:r>
            <a:r>
              <a:rPr lang="en-US" sz="2400" dirty="0" smtClean="0">
                <a:latin typeface="Arial" panose="020B0604020202020204" pitchFamily="34" charset="0"/>
                <a:cs typeface="Arial" panose="020B0604020202020204" pitchFamily="34" charset="0"/>
              </a:rPr>
              <a:t>to cases </a:t>
            </a:r>
          </a:p>
          <a:p>
            <a:r>
              <a:rPr lang="en-US" sz="2400" dirty="0" smtClean="0">
                <a:latin typeface="Arial" panose="020B0604020202020204" pitchFamily="34" charset="0"/>
                <a:cs typeface="Arial" panose="020B0604020202020204" pitchFamily="34" charset="0"/>
              </a:rPr>
              <a:t>Age (± 3 years), sex, and place of residence or centers, </a:t>
            </a:r>
          </a:p>
          <a:p>
            <a:r>
              <a:rPr lang="en-US" sz="2400" dirty="0" smtClean="0">
                <a:latin typeface="Arial" panose="020B0604020202020204" pitchFamily="34" charset="0"/>
                <a:cs typeface="Arial" panose="020B0604020202020204" pitchFamily="34" charset="0"/>
              </a:rPr>
              <a:t>Selected from </a:t>
            </a:r>
            <a:r>
              <a:rPr lang="en-US" sz="2400" u="sng" dirty="0" smtClean="0">
                <a:latin typeface="Arial" panose="020B0604020202020204" pitchFamily="34" charset="0"/>
                <a:cs typeface="Arial" panose="020B0604020202020204" pitchFamily="34" charset="0"/>
              </a:rPr>
              <a:t>patients</a:t>
            </a:r>
            <a:r>
              <a:rPr lang="en-US" sz="2400" dirty="0" smtClean="0">
                <a:latin typeface="Arial" panose="020B0604020202020204" pitchFamily="34" charset="0"/>
                <a:cs typeface="Arial" panose="020B0604020202020204" pitchFamily="34" charset="0"/>
              </a:rPr>
              <a:t> admitted to the participating hospitals</a:t>
            </a:r>
          </a:p>
          <a:p>
            <a:r>
              <a:rPr lang="en-US" sz="2400" dirty="0" smtClean="0">
                <a:latin typeface="Arial" panose="020B0604020202020204" pitchFamily="34" charset="0"/>
                <a:cs typeface="Arial" panose="020B0604020202020204" pitchFamily="34" charset="0"/>
              </a:rPr>
              <a:t>(not related to smoking or urologic disorders) with various diseases</a:t>
            </a:r>
          </a:p>
          <a:p>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130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vs prevalent RCC cases</a:t>
            </a:r>
            <a:endParaRPr lang="en-US" dirty="0"/>
          </a:p>
        </p:txBody>
      </p:sp>
      <p:sp>
        <p:nvSpPr>
          <p:cNvPr id="3" name="Content Placeholder 2"/>
          <p:cNvSpPr>
            <a:spLocks noGrp="1"/>
          </p:cNvSpPr>
          <p:nvPr>
            <p:ph idx="1"/>
          </p:nvPr>
        </p:nvSpPr>
        <p:spPr>
          <a:xfrm>
            <a:off x="367761" y="1340530"/>
            <a:ext cx="11430000" cy="4661348"/>
          </a:xfrm>
        </p:spPr>
        <p:txBody>
          <a:bodyPr>
            <a:normAutofit/>
          </a:bodyPr>
          <a:lstStyle/>
          <a:p>
            <a:pPr>
              <a:spcBef>
                <a:spcPts val="600"/>
              </a:spcBef>
            </a:pPr>
            <a:r>
              <a:rPr lang="en-US" sz="2600" dirty="0">
                <a:solidFill>
                  <a:schemeClr val="bg1">
                    <a:lumMod val="50000"/>
                  </a:schemeClr>
                </a:solidFill>
              </a:rPr>
              <a:t>Incident </a:t>
            </a:r>
            <a:r>
              <a:rPr lang="en-US" sz="2600" dirty="0" smtClean="0">
                <a:solidFill>
                  <a:schemeClr val="bg1">
                    <a:lumMod val="50000"/>
                  </a:schemeClr>
                </a:solidFill>
              </a:rPr>
              <a:t>RCC cases</a:t>
            </a:r>
            <a:endParaRPr lang="en-US" sz="2600" dirty="0">
              <a:solidFill>
                <a:schemeClr val="bg1">
                  <a:lumMod val="50000"/>
                </a:schemeClr>
              </a:solidFill>
            </a:endParaRPr>
          </a:p>
          <a:p>
            <a:pPr lvl="1">
              <a:spcBef>
                <a:spcPts val="600"/>
              </a:spcBef>
            </a:pPr>
            <a:r>
              <a:rPr lang="en-US" sz="2600" dirty="0">
                <a:solidFill>
                  <a:schemeClr val="bg1">
                    <a:lumMod val="50000"/>
                  </a:schemeClr>
                </a:solidFill>
              </a:rPr>
              <a:t>Preferable because of better recalling of past exposures among those who were recently diagnosed </a:t>
            </a:r>
          </a:p>
          <a:p>
            <a:pPr lvl="1">
              <a:spcBef>
                <a:spcPts val="600"/>
              </a:spcBef>
            </a:pPr>
            <a:r>
              <a:rPr lang="en-US" sz="2600" dirty="0">
                <a:solidFill>
                  <a:schemeClr val="bg1">
                    <a:lumMod val="50000"/>
                  </a:schemeClr>
                </a:solidFill>
              </a:rPr>
              <a:t>Better for temporal sequence</a:t>
            </a:r>
          </a:p>
          <a:p>
            <a:pPr>
              <a:spcBef>
                <a:spcPts val="600"/>
              </a:spcBef>
            </a:pPr>
            <a:endParaRPr lang="en-US" sz="2600" dirty="0" smtClean="0"/>
          </a:p>
          <a:p>
            <a:pPr>
              <a:spcBef>
                <a:spcPts val="600"/>
              </a:spcBef>
            </a:pPr>
            <a:r>
              <a:rPr lang="en-US" sz="2600" dirty="0" smtClean="0"/>
              <a:t>Prevalent RCC cases?</a:t>
            </a:r>
          </a:p>
          <a:p>
            <a:pPr lvl="1">
              <a:spcBef>
                <a:spcPts val="600"/>
              </a:spcBef>
            </a:pPr>
            <a:r>
              <a:rPr lang="en-US" sz="2600" dirty="0" smtClean="0"/>
              <a:t>5-year survival rates (American Cancer Society):</a:t>
            </a:r>
          </a:p>
          <a:p>
            <a:pPr lvl="2">
              <a:spcBef>
                <a:spcPts val="600"/>
              </a:spcBef>
            </a:pPr>
            <a:r>
              <a:rPr lang="en-US" sz="2600" dirty="0" smtClean="0"/>
              <a:t>81% for stage I RCC</a:t>
            </a:r>
          </a:p>
          <a:p>
            <a:pPr lvl="2">
              <a:spcBef>
                <a:spcPts val="600"/>
              </a:spcBef>
            </a:pPr>
            <a:r>
              <a:rPr lang="en-US" sz="2600" dirty="0" smtClean="0"/>
              <a:t>75% for stage II RCC</a:t>
            </a:r>
          </a:p>
          <a:p>
            <a:pPr marL="0" indent="0">
              <a:spcBef>
                <a:spcPts val="600"/>
              </a:spcBef>
              <a:buNone/>
            </a:pPr>
            <a:endParaRPr lang="en-US" sz="2600" dirty="0"/>
          </a:p>
        </p:txBody>
      </p:sp>
      <p:pic>
        <p:nvPicPr>
          <p:cNvPr id="5" name="Picture 4" descr="File:Check mark.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4545" y="5544678"/>
            <a:ext cx="985421" cy="914400"/>
          </a:xfrm>
          <a:prstGeom prst="rect">
            <a:avLst/>
          </a:prstGeom>
        </p:spPr>
      </p:pic>
    </p:spTree>
    <p:extLst>
      <p:ext uri="{BB962C8B-B14F-4D97-AF65-F5344CB8AC3E}">
        <p14:creationId xmlns:p14="http://schemas.microsoft.com/office/powerpoint/2010/main" val="380205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basic design of the case-control study</a:t>
            </a:r>
          </a:p>
          <a:p>
            <a:r>
              <a:rPr lang="en-US" dirty="0" smtClean="0"/>
              <a:t>Describe case definition and selection, control selection and assessment of exposure</a:t>
            </a:r>
          </a:p>
          <a:p>
            <a:r>
              <a:rPr lang="en-US" dirty="0" smtClean="0"/>
              <a:t>Describe various case-control study designs</a:t>
            </a:r>
            <a:endParaRPr lang="en-US" dirty="0"/>
          </a:p>
          <a:p>
            <a:r>
              <a:rPr lang="en-US" dirty="0" smtClean="0"/>
              <a:t>Describe the measures of association in case-control studies (exposure odds ratio and disease odds ratio) </a:t>
            </a:r>
          </a:p>
          <a:p>
            <a:r>
              <a:rPr lang="en-US" dirty="0"/>
              <a:t>Effect modification in case-control </a:t>
            </a:r>
            <a:r>
              <a:rPr lang="en-US" dirty="0" smtClean="0"/>
              <a:t>studies</a:t>
            </a:r>
            <a:endParaRPr lang="en-US" dirty="0"/>
          </a:p>
        </p:txBody>
      </p:sp>
    </p:spTree>
    <p:extLst>
      <p:ext uri="{BB962C8B-B14F-4D97-AF65-F5344CB8AC3E}">
        <p14:creationId xmlns:p14="http://schemas.microsoft.com/office/powerpoint/2010/main" val="71064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protocol</a:t>
            </a:r>
            <a:endParaRPr lang="en-US" dirty="0"/>
          </a:p>
        </p:txBody>
      </p:sp>
      <p:sp>
        <p:nvSpPr>
          <p:cNvPr id="3" name="Content Placeholder 2"/>
          <p:cNvSpPr>
            <a:spLocks noGrp="1"/>
          </p:cNvSpPr>
          <p:nvPr>
            <p:ph idx="1"/>
          </p:nvPr>
        </p:nvSpPr>
        <p:spPr>
          <a:xfrm>
            <a:off x="382355" y="1333870"/>
            <a:ext cx="11430000" cy="5368771"/>
          </a:xfrm>
        </p:spPr>
        <p:txBody>
          <a:bodyPr>
            <a:noAutofit/>
          </a:bodyPr>
          <a:lstStyle/>
          <a:p>
            <a:pPr>
              <a:spcBef>
                <a:spcPts val="600"/>
              </a:spcBef>
            </a:pPr>
            <a:r>
              <a:rPr lang="en-US" sz="2400" dirty="0" smtClean="0"/>
              <a:t>Use of established criteria for RCC</a:t>
            </a:r>
          </a:p>
          <a:p>
            <a:pPr lvl="1">
              <a:spcBef>
                <a:spcPts val="600"/>
              </a:spcBef>
            </a:pPr>
            <a:r>
              <a:rPr lang="en-US" sz="2400" dirty="0" smtClean="0"/>
              <a:t>Newly diagnosed, histologically confirmed RCC tumor by International Classification of Disease for Oncology </a:t>
            </a:r>
          </a:p>
          <a:p>
            <a:pPr>
              <a:spcBef>
                <a:spcPts val="600"/>
              </a:spcBef>
            </a:pPr>
            <a:r>
              <a:rPr lang="en-US" sz="2400" dirty="0" smtClean="0"/>
              <a:t>Hospital based controls </a:t>
            </a:r>
          </a:p>
          <a:p>
            <a:pPr lvl="1">
              <a:spcBef>
                <a:spcPts val="600"/>
              </a:spcBef>
            </a:pPr>
            <a:r>
              <a:rPr lang="en-US" sz="2400" dirty="0" smtClean="0"/>
              <a:t>Selected controls from participating hospitals </a:t>
            </a:r>
          </a:p>
          <a:p>
            <a:pPr lvl="1">
              <a:spcBef>
                <a:spcPts val="600"/>
              </a:spcBef>
            </a:pPr>
            <a:r>
              <a:rPr lang="en-US" sz="2400" dirty="0" smtClean="0"/>
              <a:t>Excluded controls that possibly related to exposure of interest or outcomes</a:t>
            </a:r>
          </a:p>
          <a:p>
            <a:pPr lvl="1">
              <a:spcBef>
                <a:spcPts val="600"/>
              </a:spcBef>
            </a:pPr>
            <a:r>
              <a:rPr lang="en-US" sz="2400" i="1" dirty="0" smtClean="0">
                <a:solidFill>
                  <a:srgbClr val="0070C0"/>
                </a:solidFill>
              </a:rPr>
              <a:t>Frequency matching </a:t>
            </a:r>
          </a:p>
          <a:p>
            <a:pPr>
              <a:spcBef>
                <a:spcPts val="600"/>
              </a:spcBef>
            </a:pPr>
            <a:r>
              <a:rPr lang="en-US" sz="2400" dirty="0" smtClean="0"/>
              <a:t>Ascertainment of exposure status</a:t>
            </a:r>
          </a:p>
          <a:p>
            <a:pPr lvl="1">
              <a:spcBef>
                <a:spcPts val="600"/>
              </a:spcBef>
            </a:pPr>
            <a:r>
              <a:rPr lang="en-US" sz="2400" dirty="0" smtClean="0"/>
              <a:t>Various ways (interviews and questionnaires) to ascertain occupation exposure of UVB due to lifetime occupational information (job title and industry titles)</a:t>
            </a:r>
          </a:p>
          <a:p>
            <a:pPr lvl="1">
              <a:spcBef>
                <a:spcPts val="600"/>
              </a:spcBef>
            </a:pPr>
            <a:r>
              <a:rPr lang="en-US" sz="2400" dirty="0" smtClean="0"/>
              <a:t>Dose-response level of UVB exposure (e.g., cumulative exposure years or duration)</a:t>
            </a:r>
          </a:p>
        </p:txBody>
      </p:sp>
      <p:pic>
        <p:nvPicPr>
          <p:cNvPr id="6" name="Picture 5" descr="File:Check mark.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6579" y="5564938"/>
            <a:ext cx="985421" cy="914400"/>
          </a:xfrm>
          <a:prstGeom prst="rect">
            <a:avLst/>
          </a:prstGeom>
        </p:spPr>
      </p:pic>
    </p:spTree>
    <p:extLst>
      <p:ext uri="{BB962C8B-B14F-4D97-AF65-F5344CB8AC3E}">
        <p14:creationId xmlns:p14="http://schemas.microsoft.com/office/powerpoint/2010/main" val="123329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none" dirty="0" smtClean="0"/>
              <a:t>Part 2 - Measures </a:t>
            </a:r>
            <a:r>
              <a:rPr lang="en-US" sz="3200" cap="none" dirty="0" smtClean="0"/>
              <a:t>of association</a:t>
            </a:r>
            <a:endParaRPr lang="en-US" sz="3200" cap="none" dirty="0"/>
          </a:p>
        </p:txBody>
      </p:sp>
    </p:spTree>
    <p:extLst>
      <p:ext uri="{BB962C8B-B14F-4D97-AF65-F5344CB8AC3E}">
        <p14:creationId xmlns:p14="http://schemas.microsoft.com/office/powerpoint/2010/main" val="3833271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20957"/>
          </a:xfrm>
        </p:spPr>
        <p:txBody>
          <a:bodyPr>
            <a:normAutofit fontScale="90000"/>
          </a:bodyPr>
          <a:lstStyle/>
          <a:p>
            <a:r>
              <a:rPr lang="en-US" dirty="0"/>
              <a:t>Case-Control </a:t>
            </a:r>
            <a:r>
              <a:rPr lang="en-US" dirty="0" smtClean="0"/>
              <a:t>Studies: OR of exposure</a:t>
            </a:r>
            <a:endParaRPr lang="en-US" dirty="0"/>
          </a:p>
        </p:txBody>
      </p:sp>
      <p:sp>
        <p:nvSpPr>
          <p:cNvPr id="3" name="Content Placeholder 2"/>
          <p:cNvSpPr>
            <a:spLocks noGrp="1"/>
          </p:cNvSpPr>
          <p:nvPr>
            <p:ph idx="1"/>
          </p:nvPr>
        </p:nvSpPr>
        <p:spPr>
          <a:xfrm>
            <a:off x="369341" y="1317355"/>
            <a:ext cx="11430000" cy="5138035"/>
          </a:xfrm>
        </p:spPr>
        <p:txBody>
          <a:bodyPr>
            <a:normAutofit/>
          </a:bodyPr>
          <a:lstStyle/>
          <a:p>
            <a:pPr>
              <a:spcBef>
                <a:spcPts val="600"/>
              </a:spcBef>
            </a:pPr>
            <a:r>
              <a:rPr lang="en-US" sz="2400" dirty="0" smtClean="0"/>
              <a:t>OR of </a:t>
            </a:r>
            <a:r>
              <a:rPr lang="en-US" sz="2400" dirty="0"/>
              <a:t>exposure </a:t>
            </a:r>
            <a:r>
              <a:rPr lang="en-US" sz="2400" dirty="0" smtClean="0"/>
              <a:t>(</a:t>
            </a:r>
            <a:r>
              <a:rPr lang="en-US" sz="2400" b="1" dirty="0" smtClean="0"/>
              <a:t>EOR</a:t>
            </a:r>
            <a:r>
              <a:rPr lang="en-US" sz="2400" dirty="0" smtClean="0"/>
              <a:t>) and OR of disease (</a:t>
            </a:r>
            <a:r>
              <a:rPr lang="en-US" sz="2400" b="1" dirty="0" smtClean="0"/>
              <a:t>DOR</a:t>
            </a:r>
            <a:r>
              <a:rPr lang="en-US" sz="2400" dirty="0" smtClean="0"/>
              <a:t>) </a:t>
            </a:r>
            <a:r>
              <a:rPr lang="en-US" sz="2400" dirty="0"/>
              <a:t>are </a:t>
            </a:r>
            <a:r>
              <a:rPr lang="en-US" sz="2400" dirty="0" smtClean="0"/>
              <a:t>equivalent when the control group is a  sample of total reference population (Cornfield). </a:t>
            </a:r>
            <a:endParaRPr lang="en-US" sz="2400" dirty="0"/>
          </a:p>
          <a:p>
            <a:pPr>
              <a:spcBef>
                <a:spcPts val="600"/>
              </a:spcBef>
            </a:pPr>
            <a:r>
              <a:rPr lang="en-US" sz="2400" dirty="0"/>
              <a:t>Case control studies can estimate the OR of </a:t>
            </a:r>
            <a:r>
              <a:rPr lang="en-US" sz="2400" dirty="0">
                <a:solidFill>
                  <a:srgbClr val="0070C0"/>
                </a:solidFill>
              </a:rPr>
              <a:t>disease </a:t>
            </a:r>
            <a:r>
              <a:rPr lang="en-US" sz="2400" dirty="0" smtClean="0">
                <a:solidFill>
                  <a:srgbClr val="0070C0"/>
                </a:solidFill>
              </a:rPr>
              <a:t>(DOR) </a:t>
            </a:r>
            <a:r>
              <a:rPr lang="en-US" sz="2400" dirty="0" smtClean="0"/>
              <a:t>because</a:t>
            </a:r>
            <a:r>
              <a:rPr lang="en-US" sz="2400" dirty="0"/>
              <a:t>: </a:t>
            </a:r>
          </a:p>
          <a:p>
            <a:pPr marL="0" indent="0">
              <a:spcBef>
                <a:spcPts val="600"/>
              </a:spcBef>
              <a:buNone/>
            </a:pPr>
            <a:r>
              <a:rPr lang="en-US" sz="2400" dirty="0"/>
              <a:t>  OR </a:t>
            </a:r>
            <a:r>
              <a:rPr lang="en-US" sz="2400" baseline="-25000" dirty="0"/>
              <a:t>disease in cohort studies </a:t>
            </a:r>
            <a:r>
              <a:rPr lang="en-US" sz="2400" dirty="0" smtClean="0"/>
              <a:t>≈ </a:t>
            </a:r>
            <a:r>
              <a:rPr lang="en-US" sz="2400" dirty="0"/>
              <a:t>OR </a:t>
            </a:r>
            <a:r>
              <a:rPr lang="en-US" sz="2400" baseline="-25000" dirty="0"/>
              <a:t>exposure in case-control studies</a:t>
            </a:r>
          </a:p>
          <a:p>
            <a:pPr>
              <a:spcBef>
                <a:spcPts val="600"/>
              </a:spcBef>
            </a:pPr>
            <a:endParaRPr lang="en-US" dirty="0" smtClean="0"/>
          </a:p>
          <a:p>
            <a:pPr>
              <a:spcBef>
                <a:spcPts val="600"/>
              </a:spcBef>
            </a:pPr>
            <a:endParaRPr lang="en-US" dirty="0"/>
          </a:p>
          <a:p>
            <a:pPr>
              <a:spcBef>
                <a:spcPts val="600"/>
              </a:spcBef>
            </a:pPr>
            <a:endParaRPr lang="en-US" dirty="0" smtClean="0"/>
          </a:p>
          <a:p>
            <a:pPr>
              <a:spcBef>
                <a:spcPts val="600"/>
              </a:spcBef>
            </a:pPr>
            <a:endParaRPr lang="en-US" dirty="0"/>
          </a:p>
          <a:p>
            <a:pPr>
              <a:spcBef>
                <a:spcPts val="600"/>
              </a:spcBef>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46164117"/>
              </p:ext>
            </p:extLst>
          </p:nvPr>
        </p:nvGraphicFramePr>
        <p:xfrm>
          <a:off x="942551" y="3189612"/>
          <a:ext cx="9218936" cy="1590130"/>
        </p:xfrm>
        <a:graphic>
          <a:graphicData uri="http://schemas.openxmlformats.org/drawingml/2006/table">
            <a:tbl>
              <a:tblPr firstRow="1" bandRow="1">
                <a:tableStyleId>{7DF18680-E054-41AD-8BC1-D1AEF772440D}</a:tableStyleId>
              </a:tblPr>
              <a:tblGrid>
                <a:gridCol w="3443470">
                  <a:extLst>
                    <a:ext uri="{9D8B030D-6E8A-4147-A177-3AD203B41FA5}">
                      <a16:colId xmlns:a16="http://schemas.microsoft.com/office/drawing/2014/main" val="1892153662"/>
                    </a:ext>
                  </a:extLst>
                </a:gridCol>
                <a:gridCol w="1782305">
                  <a:extLst>
                    <a:ext uri="{9D8B030D-6E8A-4147-A177-3AD203B41FA5}">
                      <a16:colId xmlns:a16="http://schemas.microsoft.com/office/drawing/2014/main" val="143760378"/>
                    </a:ext>
                  </a:extLst>
                </a:gridCol>
                <a:gridCol w="2014779">
                  <a:extLst>
                    <a:ext uri="{9D8B030D-6E8A-4147-A177-3AD203B41FA5}">
                      <a16:colId xmlns:a16="http://schemas.microsoft.com/office/drawing/2014/main" val="799592111"/>
                    </a:ext>
                  </a:extLst>
                </a:gridCol>
                <a:gridCol w="1978382">
                  <a:extLst>
                    <a:ext uri="{9D8B030D-6E8A-4147-A177-3AD203B41FA5}">
                      <a16:colId xmlns:a16="http://schemas.microsoft.com/office/drawing/2014/main" val="40334485"/>
                    </a:ext>
                  </a:extLst>
                </a:gridCol>
              </a:tblGrid>
              <a:tr h="636009">
                <a:tc>
                  <a:txBody>
                    <a:bodyPr/>
                    <a:lstStyle/>
                    <a:p>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r>
                        <a:rPr lang="en-US" sz="2000" dirty="0" smtClean="0"/>
                        <a:t>Liver fibrosis</a:t>
                      </a:r>
                      <a:r>
                        <a:rPr lang="en-US" sz="2000" baseline="0" dirty="0" smtClean="0"/>
                        <a:t>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r>
                        <a:rPr lang="en-US" sz="2000" dirty="0" smtClean="0"/>
                        <a:t>Non-diseased</a:t>
                      </a:r>
                      <a:r>
                        <a:rPr lang="en-US" sz="2000" baseline="0" dirty="0" smtClean="0"/>
                        <a:t> (control)</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r>
                        <a:rPr lang="en-US" sz="2000" dirty="0" smtClean="0"/>
                        <a:t>Total </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3913140644"/>
                  </a:ext>
                </a:extLst>
              </a:tr>
              <a:tr h="444545">
                <a:tc>
                  <a:txBody>
                    <a:bodyPr/>
                    <a:lstStyle/>
                    <a:p>
                      <a:r>
                        <a:rPr lang="en-US" sz="2000" dirty="0" smtClean="0">
                          <a:latin typeface="Arial" panose="020B0604020202020204" pitchFamily="34" charset="0"/>
                          <a:cs typeface="Arial" panose="020B0604020202020204" pitchFamily="34" charset="0"/>
                        </a:rPr>
                        <a:t>Exposed (HBV infection)</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7</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10</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Unknown</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1788655"/>
                  </a:ext>
                </a:extLst>
              </a:tr>
              <a:tr h="444545">
                <a:tc>
                  <a:txBody>
                    <a:bodyPr/>
                    <a:lstStyle/>
                    <a:p>
                      <a:r>
                        <a:rPr lang="en-US" sz="2000" dirty="0" smtClean="0"/>
                        <a:t>Not exposed (no HBV infection)</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6</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56</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t>Unknown</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6074632"/>
                  </a:ext>
                </a:extLst>
              </a:tr>
            </a:tbl>
          </a:graphicData>
        </a:graphic>
      </p:graphicFrame>
      <mc:AlternateContent xmlns:mc="http://schemas.openxmlformats.org/markup-compatibility/2006">
        <mc:Choice xmlns:a14="http://schemas.microsoft.com/office/drawing/2010/main" Requires="a14">
          <p:sp>
            <p:nvSpPr>
              <p:cNvPr id="6" name="TextBox 5"/>
              <p:cNvSpPr txBox="1"/>
              <p:nvPr/>
            </p:nvSpPr>
            <p:spPr>
              <a:xfrm>
                <a:off x="244141" y="4727053"/>
                <a:ext cx="11421117" cy="1063881"/>
              </a:xfrm>
              <a:prstGeom prst="rect">
                <a:avLst/>
              </a:prstGeom>
              <a:noFill/>
            </p:spPr>
            <p:txBody>
              <a:bodyPr wrap="square" rtlCol="0">
                <a:spAutoFit/>
              </a:bodyPr>
              <a:lstStyle/>
              <a:p>
                <a:r>
                  <a:rPr lang="en-US" sz="2400" dirty="0" smtClean="0"/>
                  <a:t>Comparison of Odds of </a:t>
                </a:r>
                <a:r>
                  <a:rPr lang="en-US" sz="2400" dirty="0" smtClean="0">
                    <a:solidFill>
                      <a:srgbClr val="0070C0"/>
                    </a:solidFill>
                  </a:rPr>
                  <a:t>exposure</a:t>
                </a:r>
                <a:r>
                  <a:rPr lang="en-US" sz="2400" dirty="0" smtClean="0"/>
                  <a:t> among fibrosis cases and </a:t>
                </a:r>
                <a:r>
                  <a:rPr lang="en-US" sz="2400" dirty="0" smtClean="0"/>
                  <a:t>non-diseased </a:t>
                </a:r>
                <a:r>
                  <a:rPr lang="en-US" sz="2400" dirty="0" smtClean="0"/>
                  <a:t>controls </a:t>
                </a:r>
              </a:p>
              <a:p>
                <a:r>
                  <a:rPr lang="en-US" sz="2400" dirty="0" smtClean="0">
                    <a:sym typeface="Wingdings" panose="05000000000000000000" pitchFamily="2" charset="2"/>
                  </a:rPr>
                  <a:t> EOR =  </a:t>
                </a:r>
                <a14:m>
                  <m:oMath xmlns:m="http://schemas.openxmlformats.org/officeDocument/2006/math">
                    <m:f>
                      <m:fPr>
                        <m:ctrlPr>
                          <a:rPr lang="en-US" sz="240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𝑜𝑑𝑑𝑠</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𝑜𝑓</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𝑒𝑥𝑝𝑜𝑠𝑢𝑟𝑒</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𝑎𝑚𝑜𝑛𝑔</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𝑐𝑎𝑠𝑒𝑠</m:t>
                        </m:r>
                      </m:num>
                      <m:den>
                        <m:r>
                          <a:rPr lang="en-US" sz="2400" b="0" i="1" smtClean="0">
                            <a:latin typeface="Cambria Math" panose="02040503050406030204" pitchFamily="18" charset="0"/>
                            <a:sym typeface="Wingdings" panose="05000000000000000000" pitchFamily="2" charset="2"/>
                          </a:rPr>
                          <m:t>𝑜𝑑𝑑𝑠</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𝑜𝑓</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𝑒𝑥𝑝𝑜𝑠𝑢𝑟𝑒</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𝑎𝑚𝑜𝑛𝑔</m:t>
                        </m:r>
                        <m:r>
                          <a:rPr lang="en-US" sz="2400" b="0" i="1" smtClean="0">
                            <a:latin typeface="Cambria Math" panose="02040503050406030204" pitchFamily="18" charset="0"/>
                            <a:sym typeface="Wingdings" panose="05000000000000000000" pitchFamily="2" charset="2"/>
                          </a:rPr>
                          <m:t> </m:t>
                        </m:r>
                        <m:r>
                          <a:rPr lang="en-US" sz="2400" b="0" i="1" smtClean="0">
                            <a:latin typeface="Cambria Math" panose="02040503050406030204" pitchFamily="18" charset="0"/>
                            <a:sym typeface="Wingdings" panose="05000000000000000000" pitchFamily="2" charset="2"/>
                          </a:rPr>
                          <m:t>𝑐𝑜𝑛𝑡𝑟𝑜𝑙𝑠</m:t>
                        </m:r>
                      </m:den>
                    </m:f>
                    <m:r>
                      <a:rPr lang="en-US" sz="2400" b="0" i="1" smtClean="0">
                        <a:latin typeface="Cambria Math" panose="02040503050406030204" pitchFamily="18" charset="0"/>
                        <a:sym typeface="Wingdings" panose="05000000000000000000" pitchFamily="2" charset="2"/>
                      </a:rPr>
                      <m:t>=</m:t>
                    </m:r>
                    <m:f>
                      <m:fPr>
                        <m:ctrlPr>
                          <a:rPr lang="en-US" sz="240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7/6</m:t>
                        </m:r>
                      </m:num>
                      <m:den>
                        <m:r>
                          <a:rPr lang="en-US" sz="2400" b="0" i="1" smtClean="0">
                            <a:latin typeface="Cambria Math" panose="02040503050406030204" pitchFamily="18" charset="0"/>
                            <a:sym typeface="Wingdings" panose="05000000000000000000" pitchFamily="2" charset="2"/>
                          </a:rPr>
                          <m:t>10/56</m:t>
                        </m:r>
                      </m:den>
                    </m:f>
                    <m:r>
                      <a:rPr lang="en-US" sz="2400" b="0" i="1" smtClean="0">
                        <a:latin typeface="Cambria Math" panose="02040503050406030204" pitchFamily="18" charset="0"/>
                        <a:sym typeface="Wingdings" panose="05000000000000000000" pitchFamily="2" charset="2"/>
                      </a:rPr>
                      <m:t>=</m:t>
                    </m:r>
                    <m:r>
                      <a:rPr lang="en-US" sz="2400" b="0" i="1" smtClean="0">
                        <a:solidFill>
                          <a:srgbClr val="0070C0"/>
                        </a:solidFill>
                        <a:latin typeface="Cambria Math" panose="02040503050406030204" pitchFamily="18" charset="0"/>
                        <a:sym typeface="Wingdings" panose="05000000000000000000" pitchFamily="2" charset="2"/>
                      </a:rPr>
                      <m:t>6.53</m:t>
                    </m:r>
                  </m:oMath>
                </a14:m>
                <a:endParaRPr lang="en-US" sz="2400" dirty="0">
                  <a:solidFill>
                    <a:srgbClr val="0070C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244141" y="4727053"/>
                <a:ext cx="11421117" cy="1063881"/>
              </a:xfrm>
              <a:prstGeom prst="rect">
                <a:avLst/>
              </a:prstGeom>
              <a:blipFill>
                <a:blip r:embed="rId3"/>
                <a:stretch>
                  <a:fillRect l="-800" t="-4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4140" y="5683891"/>
                <a:ext cx="11270197" cy="1046056"/>
              </a:xfrm>
              <a:prstGeom prst="rect">
                <a:avLst/>
              </a:prstGeom>
              <a:noFill/>
            </p:spPr>
            <p:txBody>
              <a:bodyPr wrap="square" rtlCol="0">
                <a:spAutoFit/>
              </a:bodyPr>
              <a:lstStyle/>
              <a:p>
                <a:r>
                  <a:rPr lang="en-US" sz="2400" dirty="0"/>
                  <a:t>Comparison of Odds of </a:t>
                </a:r>
                <a:r>
                  <a:rPr lang="en-US" sz="2400" dirty="0" smtClean="0">
                    <a:solidFill>
                      <a:srgbClr val="0070C0"/>
                    </a:solidFill>
                  </a:rPr>
                  <a:t>disease</a:t>
                </a:r>
                <a:r>
                  <a:rPr lang="en-US" sz="2400" dirty="0" smtClean="0"/>
                  <a:t> among hepatitis B viral infection (exposed) and not exposed  </a:t>
                </a:r>
                <a:r>
                  <a:rPr lang="en-US" sz="2400" dirty="0" smtClean="0">
                    <a:sym typeface="Wingdings" panose="05000000000000000000" pitchFamily="2" charset="2"/>
                  </a:rPr>
                  <a:t> DOR =  </a:t>
                </a:r>
                <a14:m>
                  <m:oMath xmlns:m="http://schemas.openxmlformats.org/officeDocument/2006/math">
                    <m:f>
                      <m:fPr>
                        <m:ctrlPr>
                          <a:rPr lang="en-US" sz="240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7/10</m:t>
                        </m:r>
                      </m:num>
                      <m:den>
                        <m:r>
                          <a:rPr lang="en-US" sz="2400" b="0" i="1" smtClean="0">
                            <a:latin typeface="Cambria Math" panose="02040503050406030204" pitchFamily="18" charset="0"/>
                            <a:sym typeface="Wingdings" panose="05000000000000000000" pitchFamily="2" charset="2"/>
                          </a:rPr>
                          <m:t>6/56</m:t>
                        </m:r>
                      </m:den>
                    </m:f>
                    <m:r>
                      <a:rPr lang="en-US" sz="2400" b="0" i="1" smtClean="0">
                        <a:latin typeface="Cambria Math" panose="02040503050406030204" pitchFamily="18" charset="0"/>
                        <a:sym typeface="Wingdings" panose="05000000000000000000" pitchFamily="2" charset="2"/>
                      </a:rPr>
                      <m:t>=</m:t>
                    </m:r>
                    <m:r>
                      <a:rPr lang="en-US" sz="2400" b="0" i="1" smtClean="0">
                        <a:solidFill>
                          <a:srgbClr val="0070C0"/>
                        </a:solidFill>
                        <a:latin typeface="Cambria Math" panose="02040503050406030204" pitchFamily="18" charset="0"/>
                        <a:sym typeface="Wingdings" panose="05000000000000000000" pitchFamily="2" charset="2"/>
                      </a:rPr>
                      <m:t>6.53</m:t>
                    </m:r>
                  </m:oMath>
                </a14:m>
                <a:endParaRPr lang="en-US" sz="2400"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4140" y="5683891"/>
                <a:ext cx="11270197" cy="1046056"/>
              </a:xfrm>
              <a:prstGeom prst="rect">
                <a:avLst/>
              </a:prstGeom>
              <a:blipFill>
                <a:blip r:embed="rId4"/>
                <a:stretch>
                  <a:fillRect l="-811" t="-4651" b="-581"/>
                </a:stretch>
              </a:blipFill>
            </p:spPr>
            <p:txBody>
              <a:bodyPr/>
              <a:lstStyle/>
              <a:p>
                <a:r>
                  <a:rPr lang="en-US">
                    <a:noFill/>
                  </a:rPr>
                  <a:t> </a:t>
                </a:r>
              </a:p>
            </p:txBody>
          </p:sp>
        </mc:Fallback>
      </mc:AlternateContent>
    </p:spTree>
    <p:extLst>
      <p:ext uri="{BB962C8B-B14F-4D97-AF65-F5344CB8AC3E}">
        <p14:creationId xmlns:p14="http://schemas.microsoft.com/office/powerpoint/2010/main" val="181348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as an </a:t>
            </a:r>
            <a:r>
              <a:rPr lang="en-US" b="1" u="sng" dirty="0" smtClean="0"/>
              <a:t>estimate</a:t>
            </a:r>
            <a:r>
              <a:rPr lang="en-US" dirty="0" smtClean="0"/>
              <a:t> </a:t>
            </a:r>
            <a:r>
              <a:rPr lang="en-US" dirty="0"/>
              <a:t>of the RR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8883" y="1354610"/>
                <a:ext cx="11430000" cy="4771554"/>
              </a:xfrm>
            </p:spPr>
            <p:txBody>
              <a:bodyPr/>
              <a:lstStyle/>
              <a:p>
                <a:pPr>
                  <a:spcBef>
                    <a:spcPts val="600"/>
                  </a:spcBef>
                </a:pPr>
                <a:r>
                  <a:rPr lang="en-US" dirty="0" smtClean="0"/>
                  <a:t>The </a:t>
                </a:r>
                <a:r>
                  <a:rPr lang="en-US" dirty="0"/>
                  <a:t>OR can be calculated from the “cross-product ratio”:</a:t>
                </a:r>
              </a:p>
              <a:p>
                <a:pPr marL="0" indent="0">
                  <a:spcBef>
                    <a:spcPts val="600"/>
                  </a:spcBef>
                  <a:buNone/>
                </a:pPr>
                <a:r>
                  <a:rPr lang="en-US" dirty="0" smtClean="0"/>
                  <a:t>   </a:t>
                </a:r>
                <a:r>
                  <a:rPr lang="en-US" dirty="0"/>
                  <a:t>where the term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m:t>
                            </m:r>
                          </m:sub>
                        </m:sSub>
                      </m:num>
                      <m:den>
                        <m:r>
                          <a:rPr lang="en-US" b="0" i="0"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m:t>
                            </m:r>
                          </m:sub>
                        </m:sSub>
                      </m:den>
                    </m:f>
                  </m:oMath>
                </a14:m>
                <a:r>
                  <a:rPr lang="en-US" dirty="0"/>
                  <a:t>  defines the </a:t>
                </a:r>
                <a:r>
                  <a:rPr lang="en-US" dirty="0" smtClean="0"/>
                  <a:t>“Built-in” bias</a:t>
                </a:r>
              </a:p>
              <a:p>
                <a:pPr>
                  <a:spcBef>
                    <a:spcPts val="600"/>
                  </a:spcBef>
                </a:pPr>
                <a:r>
                  <a:rPr lang="en-US" dirty="0" smtClean="0"/>
                  <a:t>“Built-in” bias </a:t>
                </a:r>
                <a:r>
                  <a:rPr lang="en-US" i="1" dirty="0" smtClean="0"/>
                  <a:t>exists</a:t>
                </a:r>
                <a:r>
                  <a:rPr lang="en-US" dirty="0" smtClean="0"/>
                  <a:t> as the discrepancy between the RR and OR estimate </a:t>
                </a:r>
                <a:r>
                  <a:rPr lang="en-US" i="1" dirty="0" smtClean="0"/>
                  <a:t>when the DOR is used as an ESTIMATE of the RR</a:t>
                </a:r>
                <a:r>
                  <a:rPr lang="en-US" dirty="0" smtClean="0"/>
                  <a:t>. </a:t>
                </a:r>
                <a:endParaRPr lang="en-US" dirty="0"/>
              </a:p>
              <a:p>
                <a:pPr>
                  <a:spcBef>
                    <a:spcPts val="6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8883" y="1354610"/>
                <a:ext cx="11430000" cy="4771554"/>
              </a:xfrm>
              <a:blipFill>
                <a:blip r:embed="rId3"/>
                <a:stretch>
                  <a:fillRect l="-533" t="-1277"/>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020" y="4133360"/>
            <a:ext cx="10330303" cy="205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833815" y="4273003"/>
            <a:ext cx="1910686" cy="18560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885296" y="4389010"/>
            <a:ext cx="859809" cy="16240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ight Arrow 5"/>
          <p:cNvSpPr/>
          <p:nvPr/>
        </p:nvSpPr>
        <p:spPr>
          <a:xfrm rot="20233766">
            <a:off x="5326747" y="5798621"/>
            <a:ext cx="1433015" cy="9553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latin typeface="Arial" panose="020B0604020202020204" pitchFamily="34" charset="0"/>
                <a:cs typeface="Arial" panose="020B0604020202020204" pitchFamily="34" charset="0"/>
              </a:rPr>
              <a:t>RR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76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or rules of thumb</a:t>
            </a:r>
            <a:endParaRPr lang="en-US" dirty="0"/>
          </a:p>
        </p:txBody>
      </p:sp>
      <p:sp>
        <p:nvSpPr>
          <p:cNvPr id="3" name="Content Placeholder 2"/>
          <p:cNvSpPr>
            <a:spLocks noGrp="1"/>
          </p:cNvSpPr>
          <p:nvPr>
            <p:ph idx="1"/>
          </p:nvPr>
        </p:nvSpPr>
        <p:spPr>
          <a:xfrm>
            <a:off x="389525" y="1342749"/>
            <a:ext cx="11430000" cy="4525963"/>
          </a:xfrm>
        </p:spPr>
        <p:txBody>
          <a:bodyPr>
            <a:normAutofit/>
          </a:bodyPr>
          <a:lstStyle/>
          <a:p>
            <a:pPr>
              <a:spcBef>
                <a:spcPts val="600"/>
              </a:spcBef>
            </a:pPr>
            <a:r>
              <a:rPr lang="en-US" sz="2800" dirty="0"/>
              <a:t>If the incidence is less than 1%, then the RR is </a:t>
            </a:r>
            <a:r>
              <a:rPr lang="en-US" sz="2800" dirty="0" smtClean="0"/>
              <a:t>very close </a:t>
            </a:r>
            <a:r>
              <a:rPr lang="en-US" sz="2800" dirty="0"/>
              <a:t>to the OR</a:t>
            </a:r>
          </a:p>
          <a:p>
            <a:pPr>
              <a:spcBef>
                <a:spcPts val="600"/>
              </a:spcBef>
            </a:pPr>
            <a:r>
              <a:rPr lang="en-US" sz="2800" dirty="0" smtClean="0"/>
              <a:t>If </a:t>
            </a:r>
            <a:r>
              <a:rPr lang="en-US" sz="2800" dirty="0"/>
              <a:t>the incidence falls between 1% and 5%, then </a:t>
            </a:r>
            <a:r>
              <a:rPr lang="en-US" sz="2800" dirty="0" smtClean="0"/>
              <a:t>the values </a:t>
            </a:r>
            <a:r>
              <a:rPr lang="en-US" sz="2800" dirty="0"/>
              <a:t>of the RR and OR are “reasonably similar”</a:t>
            </a:r>
          </a:p>
          <a:p>
            <a:pPr>
              <a:spcBef>
                <a:spcPts val="600"/>
              </a:spcBef>
            </a:pPr>
            <a:r>
              <a:rPr lang="en-US" sz="2800" dirty="0" smtClean="0"/>
              <a:t>For </a:t>
            </a:r>
            <a:r>
              <a:rPr lang="en-US" sz="2800" dirty="0"/>
              <a:t>incidence greater than 10% to 20%, then the </a:t>
            </a:r>
            <a:r>
              <a:rPr lang="en-US" sz="2800" dirty="0" smtClean="0"/>
              <a:t>OR is </a:t>
            </a:r>
            <a:r>
              <a:rPr lang="en-US" sz="2800" dirty="0"/>
              <a:t>“substantially” different than the RR</a:t>
            </a:r>
          </a:p>
        </p:txBody>
      </p:sp>
    </p:spTree>
    <p:extLst>
      <p:ext uri="{BB962C8B-B14F-4D97-AF65-F5344CB8AC3E}">
        <p14:creationId xmlns:p14="http://schemas.microsoft.com/office/powerpoint/2010/main" val="3913698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3911" y="2711884"/>
            <a:ext cx="8798965" cy="1724236"/>
          </a:xfrm>
        </p:spPr>
        <p:txBody>
          <a:bodyPr>
            <a:normAutofit fontScale="90000"/>
          </a:bodyPr>
          <a:lstStyle/>
          <a:p>
            <a:r>
              <a:rPr lang="en-US" sz="3600" cap="none" dirty="0" smtClean="0"/>
              <a:t>Part 3 - Data analysis </a:t>
            </a:r>
            <a:br>
              <a:rPr lang="en-US" sz="3600" cap="none" dirty="0" smtClean="0"/>
            </a:br>
            <a:r>
              <a:rPr lang="en-US" sz="3600" dirty="0"/>
              <a:t>	</a:t>
            </a:r>
            <a:r>
              <a:rPr lang="en-US" sz="3600" cap="none" dirty="0" smtClean="0"/>
              <a:t>H</a:t>
            </a:r>
            <a:r>
              <a:rPr lang="en-US" sz="3600" dirty="0" smtClean="0"/>
              <a:t>ypothesis testing</a:t>
            </a:r>
            <a:br>
              <a:rPr lang="en-US" sz="3600" dirty="0" smtClean="0"/>
            </a:br>
            <a:r>
              <a:rPr lang="en-US" sz="3600" dirty="0"/>
              <a:t>	</a:t>
            </a:r>
            <a:r>
              <a:rPr lang="en-US" sz="3600" dirty="0" smtClean="0"/>
              <a:t>Effect measure modification</a:t>
            </a:r>
            <a:r>
              <a:rPr lang="en-US" sz="3600" dirty="0"/>
              <a:t/>
            </a:r>
            <a:br>
              <a:rPr lang="en-US" sz="3600" dirty="0"/>
            </a:br>
            <a:endParaRPr lang="en-US" sz="3600" cap="none" dirty="0"/>
          </a:p>
        </p:txBody>
      </p:sp>
    </p:spTree>
    <p:extLst>
      <p:ext uri="{BB962C8B-B14F-4D97-AF65-F5344CB8AC3E}">
        <p14:creationId xmlns:p14="http://schemas.microsoft.com/office/powerpoint/2010/main" val="3305547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Hypothesis test: point estimate (OR)</a:t>
            </a:r>
            <a:endParaRPr lang="en-US" dirty="0"/>
          </a:p>
        </p:txBody>
      </p:sp>
      <p:sp>
        <p:nvSpPr>
          <p:cNvPr id="3" name="Content Placeholder 2"/>
          <p:cNvSpPr>
            <a:spLocks noGrp="1"/>
          </p:cNvSpPr>
          <p:nvPr>
            <p:ph idx="1"/>
          </p:nvPr>
        </p:nvSpPr>
        <p:spPr>
          <a:xfrm>
            <a:off x="325514" y="1340687"/>
            <a:ext cx="11430000" cy="4767882"/>
          </a:xfrm>
        </p:spPr>
        <p:txBody>
          <a:bodyPr/>
          <a:lstStyle/>
          <a:p>
            <a:pPr>
              <a:spcBef>
                <a:spcPts val="600"/>
              </a:spcBef>
            </a:pPr>
            <a:r>
              <a:rPr lang="en-US" dirty="0" smtClean="0"/>
              <a:t>The null hypothesis (H</a:t>
            </a:r>
            <a:r>
              <a:rPr lang="en-US" baseline="-25000" dirty="0" smtClean="0"/>
              <a:t>0</a:t>
            </a:r>
            <a:r>
              <a:rPr lang="en-US" dirty="0" smtClean="0"/>
              <a:t>) : OR = 1</a:t>
            </a:r>
          </a:p>
          <a:p>
            <a:pPr>
              <a:spcBef>
                <a:spcPts val="600"/>
              </a:spcBef>
            </a:pPr>
            <a:r>
              <a:rPr lang="en-US" dirty="0" smtClean="0"/>
              <a:t>We use the Pearson chi-square or Fisher’s exact test to test the association using a statistical program.</a:t>
            </a:r>
          </a:p>
          <a:p>
            <a:pPr>
              <a:spcBef>
                <a:spcPts val="600"/>
              </a:spcBef>
            </a:pPr>
            <a:r>
              <a:rPr lang="en-US" dirty="0" smtClean="0"/>
              <a:t>Or we can manually calculate an approximate chi-square statistic using an equation that compares observed (O</a:t>
            </a:r>
            <a:r>
              <a:rPr lang="en-US" baseline="-25000" dirty="0" smtClean="0"/>
              <a:t>i</a:t>
            </a:r>
            <a:r>
              <a:rPr lang="en-US" dirty="0" smtClean="0"/>
              <a:t>) and expected value (E</a:t>
            </a:r>
            <a:r>
              <a:rPr lang="en-US" baseline="-25000" dirty="0" smtClean="0"/>
              <a:t>i</a:t>
            </a:r>
            <a:r>
              <a:rPr lang="en-US" dirty="0" smtClean="0"/>
              <a:t>) in each cell of a contingency table.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105344649"/>
              </p:ext>
            </p:extLst>
          </p:nvPr>
        </p:nvGraphicFramePr>
        <p:xfrm>
          <a:off x="89986" y="4144965"/>
          <a:ext cx="4917020" cy="1981200"/>
        </p:xfrm>
        <a:graphic>
          <a:graphicData uri="http://schemas.openxmlformats.org/drawingml/2006/table">
            <a:tbl>
              <a:tblPr firstRow="1" bandRow="1">
                <a:tableStyleId>{3B4B98B0-60AC-42C2-AFA5-B58CD77FA1E5}</a:tableStyleId>
              </a:tblPr>
              <a:tblGrid>
                <a:gridCol w="581558">
                  <a:extLst>
                    <a:ext uri="{9D8B030D-6E8A-4147-A177-3AD203B41FA5}">
                      <a16:colId xmlns:a16="http://schemas.microsoft.com/office/drawing/2014/main" val="2911175001"/>
                    </a:ext>
                  </a:extLst>
                </a:gridCol>
                <a:gridCol w="667051">
                  <a:extLst>
                    <a:ext uri="{9D8B030D-6E8A-4147-A177-3AD203B41FA5}">
                      <a16:colId xmlns:a16="http://schemas.microsoft.com/office/drawing/2014/main" val="447920563"/>
                    </a:ext>
                  </a:extLst>
                </a:gridCol>
                <a:gridCol w="1179236">
                  <a:extLst>
                    <a:ext uri="{9D8B030D-6E8A-4147-A177-3AD203B41FA5}">
                      <a16:colId xmlns:a16="http://schemas.microsoft.com/office/drawing/2014/main" val="2345821509"/>
                    </a:ext>
                  </a:extLst>
                </a:gridCol>
                <a:gridCol w="1372328">
                  <a:extLst>
                    <a:ext uri="{9D8B030D-6E8A-4147-A177-3AD203B41FA5}">
                      <a16:colId xmlns:a16="http://schemas.microsoft.com/office/drawing/2014/main" val="3910862480"/>
                    </a:ext>
                  </a:extLst>
                </a:gridCol>
                <a:gridCol w="1116847">
                  <a:extLst>
                    <a:ext uri="{9D8B030D-6E8A-4147-A177-3AD203B41FA5}">
                      <a16:colId xmlns:a16="http://schemas.microsoft.com/office/drawing/2014/main" val="3114356413"/>
                    </a:ext>
                  </a:extLst>
                </a:gridCol>
              </a:tblGrid>
              <a:tr h="370840">
                <a:tc rowSpan="4">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Outcome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=a+b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0</a:t>
                      </a:r>
                      <a:r>
                        <a:rPr lang="en-US" sz="2000" dirty="0" smtClean="0">
                          <a:latin typeface="Arial" panose="020B0604020202020204" pitchFamily="34" charset="0"/>
                          <a:cs typeface="Arial" panose="020B0604020202020204" pitchFamily="34" charset="0"/>
                        </a:rPr>
                        <a:t>=c+d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=a+c</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aseline="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0</a:t>
                      </a:r>
                      <a:r>
                        <a:rPr lang="en-US" sz="2000" baseline="0" dirty="0" smtClean="0">
                          <a:latin typeface="Arial" panose="020B0604020202020204" pitchFamily="34" charset="0"/>
                          <a:cs typeface="Arial" panose="020B0604020202020204" pitchFamily="34" charset="0"/>
                        </a:rPr>
                        <a:t>=b+d</a:t>
                      </a:r>
                      <a:endParaRPr lang="en-US" sz="2000" baseline="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7528264" y="3832026"/>
                <a:ext cx="3590085" cy="584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𝑟𝑜𝑤</m:t>
                          </m:r>
                          <m:r>
                            <a:rPr lang="en-US" sz="2000" b="0" i="1" smtClean="0">
                              <a:latin typeface="Cambria Math" panose="02040503050406030204" pitchFamily="18" charset="0"/>
                            </a:rPr>
                            <m:t> </m:t>
                          </m:r>
                          <m:r>
                            <a:rPr lang="en-US" sz="2000" b="0" i="1" smtClean="0">
                              <a:latin typeface="Cambria Math" panose="02040503050406030204" pitchFamily="18" charset="0"/>
                            </a:rPr>
                            <m:t>𝑡𝑜𝑡𝑎𝑙</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𝑐𝑜𝑙𝑢𝑚𝑛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𝑡𝑜𝑡𝑎𝑙</m:t>
                          </m:r>
                        </m:num>
                        <m:den>
                          <m:r>
                            <a:rPr lang="en-US" sz="2000" b="0" i="1" smtClean="0">
                              <a:latin typeface="Cambria Math" panose="02040503050406030204" pitchFamily="18" charset="0"/>
                            </a:rPr>
                            <m:t>𝑡𝑎𝑏𝑙𝑒</m:t>
                          </m:r>
                          <m:r>
                            <a:rPr lang="en-US" sz="2000" b="0" i="1" smtClean="0">
                              <a:latin typeface="Cambria Math" panose="02040503050406030204" pitchFamily="18" charset="0"/>
                            </a:rPr>
                            <m:t> </m:t>
                          </m:r>
                          <m:r>
                            <a:rPr lang="en-US" sz="2000" b="0" i="1" smtClean="0">
                              <a:latin typeface="Cambria Math" panose="02040503050406030204" pitchFamily="18" charset="0"/>
                            </a:rPr>
                            <m:t>𝑡𝑜𝑡𝑎𝑙</m:t>
                          </m:r>
                        </m:den>
                      </m:f>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528264" y="3832026"/>
                <a:ext cx="3590085" cy="5845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730806" y="4609587"/>
                <a:ext cx="1797458" cy="574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m:t>
                          </m:r>
                          <m:r>
                            <a:rPr lang="en-US" sz="2000" b="0" i="1" baseline="-25000"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r>
                            <a:rPr lang="en-US" sz="2000" b="0" i="1" baseline="-25000" smtClean="0">
                              <a:solidFill>
                                <a:srgbClr val="FF0000"/>
                              </a:solidFill>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rPr>
                            <m:t>𝑁</m:t>
                          </m:r>
                        </m:den>
                      </m:f>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5730806" y="4609587"/>
                <a:ext cx="1797458" cy="5741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00782" y="4597756"/>
                <a:ext cx="1614481"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𝑏</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m:t>
                          </m:r>
                          <m:r>
                            <a:rPr lang="en-US" sz="2000" b="0" i="1" baseline="-25000"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r>
                            <a:rPr lang="en-US" sz="2000" b="0" i="1" baseline="-25000" smtClean="0">
                              <a:solidFill>
                                <a:srgbClr val="FF0000"/>
                              </a:solidFill>
                              <a:latin typeface="Cambria Math" panose="02040503050406030204" pitchFamily="18" charset="0"/>
                              <a:ea typeface="Cambria Math" panose="02040503050406030204" pitchFamily="18" charset="0"/>
                            </a:rPr>
                            <m:t>0</m:t>
                          </m:r>
                        </m:num>
                        <m:den>
                          <m:r>
                            <a:rPr lang="en-US" sz="2000" b="0" i="1" smtClean="0">
                              <a:latin typeface="Cambria Math" panose="02040503050406030204" pitchFamily="18" charset="0"/>
                            </a:rPr>
                            <m:t>𝑁</m:t>
                          </m:r>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7800782" y="4597756"/>
                <a:ext cx="1614481" cy="5741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730805" y="5569731"/>
                <a:ext cx="1597810"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m:t>
                          </m:r>
                          <m:r>
                            <a:rPr lang="en-US" sz="2000" b="0" i="1" baseline="-25000" smtClean="0">
                              <a:solidFill>
                                <a:srgbClr val="FF0000"/>
                              </a:solidFill>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r>
                            <a:rPr lang="en-US" sz="2000" b="0" i="1" baseline="-25000" smtClean="0">
                              <a:solidFill>
                                <a:schemeClr val="tx1"/>
                              </a:solidFill>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rPr>
                            <m:t>𝑁</m:t>
                          </m:r>
                        </m:den>
                      </m:f>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5730805" y="5569731"/>
                <a:ext cx="1597810" cy="5741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914619" y="5534373"/>
                <a:ext cx="1623458"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𝑑</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m:t>
                          </m:r>
                          <m:r>
                            <a:rPr lang="en-US" sz="2000" b="0" i="1" baseline="-25000" smtClean="0">
                              <a:solidFill>
                                <a:srgbClr val="FF0000"/>
                              </a:solidFill>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r>
                            <a:rPr lang="en-US" sz="2000" b="0" i="1" baseline="-25000" smtClean="0">
                              <a:solidFill>
                                <a:schemeClr val="tx1"/>
                              </a:solidFill>
                              <a:latin typeface="Cambria Math" panose="02040503050406030204" pitchFamily="18" charset="0"/>
                              <a:ea typeface="Cambria Math" panose="02040503050406030204" pitchFamily="18" charset="0"/>
                            </a:rPr>
                            <m:t>0</m:t>
                          </m:r>
                        </m:num>
                        <m:den>
                          <m:r>
                            <a:rPr lang="en-US" sz="2000" b="0" i="1" smtClean="0">
                              <a:latin typeface="Cambria Math" panose="02040503050406030204" pitchFamily="18" charset="0"/>
                            </a:rPr>
                            <m:t>𝑁</m:t>
                          </m:r>
                        </m:den>
                      </m:f>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914619" y="5534373"/>
                <a:ext cx="1623458" cy="57419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4854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58694968"/>
              </p:ext>
            </p:extLst>
          </p:nvPr>
        </p:nvGraphicFramePr>
        <p:xfrm>
          <a:off x="462848" y="412072"/>
          <a:ext cx="4917020" cy="1981200"/>
        </p:xfrm>
        <a:graphic>
          <a:graphicData uri="http://schemas.openxmlformats.org/drawingml/2006/table">
            <a:tbl>
              <a:tblPr firstRow="1" bandRow="1">
                <a:tableStyleId>{3B4B98B0-60AC-42C2-AFA5-B58CD77FA1E5}</a:tableStyleId>
              </a:tblPr>
              <a:tblGrid>
                <a:gridCol w="581558">
                  <a:extLst>
                    <a:ext uri="{9D8B030D-6E8A-4147-A177-3AD203B41FA5}">
                      <a16:colId xmlns:a16="http://schemas.microsoft.com/office/drawing/2014/main" val="2911175001"/>
                    </a:ext>
                  </a:extLst>
                </a:gridCol>
                <a:gridCol w="667051">
                  <a:extLst>
                    <a:ext uri="{9D8B030D-6E8A-4147-A177-3AD203B41FA5}">
                      <a16:colId xmlns:a16="http://schemas.microsoft.com/office/drawing/2014/main" val="447920563"/>
                    </a:ext>
                  </a:extLst>
                </a:gridCol>
                <a:gridCol w="1369094">
                  <a:extLst>
                    <a:ext uri="{9D8B030D-6E8A-4147-A177-3AD203B41FA5}">
                      <a16:colId xmlns:a16="http://schemas.microsoft.com/office/drawing/2014/main" val="2345821509"/>
                    </a:ext>
                  </a:extLst>
                </a:gridCol>
                <a:gridCol w="1182470">
                  <a:extLst>
                    <a:ext uri="{9D8B030D-6E8A-4147-A177-3AD203B41FA5}">
                      <a16:colId xmlns:a16="http://schemas.microsoft.com/office/drawing/2014/main" val="3910862480"/>
                    </a:ext>
                  </a:extLst>
                </a:gridCol>
                <a:gridCol w="1116847">
                  <a:extLst>
                    <a:ext uri="{9D8B030D-6E8A-4147-A177-3AD203B41FA5}">
                      <a16:colId xmlns:a16="http://schemas.microsoft.com/office/drawing/2014/main" val="3114356413"/>
                    </a:ext>
                  </a:extLst>
                </a:gridCol>
              </a:tblGrid>
              <a:tr h="370840">
                <a:tc rowSpan="4">
                  <a:txBody>
                    <a:bodyPr/>
                    <a:lstStyle/>
                    <a:p>
                      <a:r>
                        <a:rPr lang="en-US" sz="2000" dirty="0" smtClean="0">
                          <a:latin typeface="Arial" panose="020B0604020202020204" pitchFamily="34" charset="0"/>
                          <a:cs typeface="Arial" panose="020B0604020202020204" pitchFamily="34" charset="0"/>
                        </a:rPr>
                        <a:t>Exposure (HBV)</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Outcome (Liver fibrosis)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346075"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O</a:t>
                      </a:r>
                      <a:r>
                        <a:rPr lang="en-US" sz="2000" baseline="-25000" dirty="0" smtClean="0">
                          <a:latin typeface="Arial" panose="020B0604020202020204" pitchFamily="34" charset="0"/>
                          <a:cs typeface="Arial" panose="020B0604020202020204" pitchFamily="34" charset="0"/>
                        </a:rPr>
                        <a:t>a </a:t>
                      </a:r>
                      <a:r>
                        <a:rPr lang="en-US" sz="2000" dirty="0" smtClean="0">
                          <a:latin typeface="Arial" panose="020B0604020202020204" pitchFamily="34" charset="0"/>
                          <a:cs typeface="Arial" panose="020B0604020202020204" pitchFamily="34" charset="0"/>
                        </a:rPr>
                        <a:t>=7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O</a:t>
                      </a:r>
                      <a:r>
                        <a:rPr lang="en-US" sz="2000" baseline="-25000" dirty="0" smtClean="0">
                          <a:latin typeface="Arial" panose="020B0604020202020204" pitchFamily="34" charset="0"/>
                          <a:cs typeface="Arial" panose="020B0604020202020204" pitchFamily="34" charset="0"/>
                        </a:rPr>
                        <a:t>b </a:t>
                      </a:r>
                      <a:r>
                        <a:rPr lang="en-US" sz="2000" dirty="0" smtClean="0">
                          <a:latin typeface="Arial" panose="020B0604020202020204" pitchFamily="34" charset="0"/>
                          <a:cs typeface="Arial" panose="020B0604020202020204" pitchFamily="34" charset="0"/>
                        </a:rPr>
                        <a:t>=10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=17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O</a:t>
                      </a:r>
                      <a:r>
                        <a:rPr lang="en-US" sz="2000" baseline="-25000" dirty="0" smtClean="0">
                          <a:latin typeface="Arial" panose="020B0604020202020204" pitchFamily="34" charset="0"/>
                          <a:cs typeface="Arial" panose="020B0604020202020204" pitchFamily="34" charset="0"/>
                        </a:rPr>
                        <a:t>c </a:t>
                      </a:r>
                      <a:r>
                        <a:rPr lang="en-US" sz="2000" dirty="0" smtClean="0">
                          <a:latin typeface="Arial" panose="020B0604020202020204" pitchFamily="34" charset="0"/>
                          <a:cs typeface="Arial" panose="020B0604020202020204" pitchFamily="34" charset="0"/>
                        </a:rPr>
                        <a:t>=6</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O</a:t>
                      </a:r>
                      <a:r>
                        <a:rPr lang="en-US" sz="2000" baseline="-25000" dirty="0" smtClean="0">
                          <a:latin typeface="Arial" panose="020B0604020202020204" pitchFamily="34" charset="0"/>
                          <a:cs typeface="Arial" panose="020B0604020202020204" pitchFamily="34" charset="0"/>
                        </a:rPr>
                        <a:t>d </a:t>
                      </a:r>
                      <a:r>
                        <a:rPr lang="en-US" sz="2000" dirty="0" smtClean="0">
                          <a:latin typeface="Arial" panose="020B0604020202020204" pitchFamily="34" charset="0"/>
                          <a:cs typeface="Arial" panose="020B0604020202020204" pitchFamily="34" charset="0"/>
                        </a:rPr>
                        <a:t>=56</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0</a:t>
                      </a:r>
                      <a:r>
                        <a:rPr lang="en-US" sz="2000" dirty="0" smtClean="0">
                          <a:latin typeface="Arial" panose="020B0604020202020204" pitchFamily="34" charset="0"/>
                          <a:cs typeface="Arial" panose="020B0604020202020204" pitchFamily="34" charset="0"/>
                        </a:rPr>
                        <a:t>=62</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=13</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aseline="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0</a:t>
                      </a:r>
                      <a:r>
                        <a:rPr lang="en-US" sz="2000" baseline="0" dirty="0" smtClean="0">
                          <a:latin typeface="Arial" panose="020B0604020202020204" pitchFamily="34" charset="0"/>
                          <a:cs typeface="Arial" panose="020B0604020202020204" pitchFamily="34" charset="0"/>
                        </a:rPr>
                        <a:t>=66</a:t>
                      </a:r>
                      <a:endParaRPr lang="en-US" sz="2000" baseline="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79</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57125163"/>
              </p:ext>
            </p:extLst>
          </p:nvPr>
        </p:nvGraphicFramePr>
        <p:xfrm>
          <a:off x="5798327" y="412072"/>
          <a:ext cx="5212080" cy="1981200"/>
        </p:xfrm>
        <a:graphic>
          <a:graphicData uri="http://schemas.openxmlformats.org/drawingml/2006/table">
            <a:tbl>
              <a:tblPr firstRow="1" bandRow="1">
                <a:tableStyleId>{3B4B98B0-60AC-42C2-AFA5-B58CD77FA1E5}</a:tableStyleId>
              </a:tblPr>
              <a:tblGrid>
                <a:gridCol w="590853">
                  <a:extLst>
                    <a:ext uri="{9D8B030D-6E8A-4147-A177-3AD203B41FA5}">
                      <a16:colId xmlns:a16="http://schemas.microsoft.com/office/drawing/2014/main" val="2911175001"/>
                    </a:ext>
                  </a:extLst>
                </a:gridCol>
                <a:gridCol w="677713">
                  <a:extLst>
                    <a:ext uri="{9D8B030D-6E8A-4147-A177-3AD203B41FA5}">
                      <a16:colId xmlns:a16="http://schemas.microsoft.com/office/drawing/2014/main" val="447920563"/>
                    </a:ext>
                  </a:extLst>
                </a:gridCol>
                <a:gridCol w="1381958">
                  <a:extLst>
                    <a:ext uri="{9D8B030D-6E8A-4147-A177-3AD203B41FA5}">
                      <a16:colId xmlns:a16="http://schemas.microsoft.com/office/drawing/2014/main" val="2345821509"/>
                    </a:ext>
                  </a:extLst>
                </a:gridCol>
                <a:gridCol w="1623522">
                  <a:extLst>
                    <a:ext uri="{9D8B030D-6E8A-4147-A177-3AD203B41FA5}">
                      <a16:colId xmlns:a16="http://schemas.microsoft.com/office/drawing/2014/main" val="3910862480"/>
                    </a:ext>
                  </a:extLst>
                </a:gridCol>
                <a:gridCol w="938034">
                  <a:extLst>
                    <a:ext uri="{9D8B030D-6E8A-4147-A177-3AD203B41FA5}">
                      <a16:colId xmlns:a16="http://schemas.microsoft.com/office/drawing/2014/main" val="3114356413"/>
                    </a:ext>
                  </a:extLst>
                </a:gridCol>
              </a:tblGrid>
              <a:tr h="377578">
                <a:tc rowSpan="4">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Outcome (Liver fibrosis)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i="1" dirty="0" smtClean="0">
                          <a:latin typeface="Arial" panose="020B0604020202020204" pitchFamily="34" charset="0"/>
                          <a:cs typeface="Arial" panose="020B0604020202020204" pitchFamily="34" charset="0"/>
                        </a:rPr>
                        <a:t>E</a:t>
                      </a:r>
                      <a:r>
                        <a:rPr lang="en-US" sz="2000" i="1" baseline="-25000" dirty="0" smtClean="0">
                          <a:latin typeface="Arial" panose="020B0604020202020204" pitchFamily="34" charset="0"/>
                          <a:cs typeface="Arial" panose="020B0604020202020204" pitchFamily="34" charset="0"/>
                        </a:rPr>
                        <a:t>a </a:t>
                      </a:r>
                      <a:r>
                        <a:rPr lang="en-US" sz="2000" i="1" baseline="0" dirty="0" smtClean="0">
                          <a:latin typeface="Arial" panose="020B0604020202020204" pitchFamily="34" charset="0"/>
                          <a:cs typeface="Arial" panose="020B0604020202020204" pitchFamily="34" charset="0"/>
                        </a:rPr>
                        <a:t>=2.797</a:t>
                      </a:r>
                      <a:endParaRPr lang="en-US" sz="2000" i="1" baseline="-25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i="1" dirty="0" smtClean="0">
                          <a:latin typeface="Arial" panose="020B0604020202020204" pitchFamily="34" charset="0"/>
                          <a:cs typeface="Arial" panose="020B0604020202020204" pitchFamily="34" charset="0"/>
                        </a:rPr>
                        <a:t>E</a:t>
                      </a:r>
                      <a:r>
                        <a:rPr lang="en-US" sz="2000" i="1" baseline="-25000" dirty="0" smtClean="0">
                          <a:latin typeface="Arial" panose="020B0604020202020204" pitchFamily="34" charset="0"/>
                          <a:cs typeface="Arial" panose="020B0604020202020204" pitchFamily="34" charset="0"/>
                        </a:rPr>
                        <a:t>b </a:t>
                      </a:r>
                      <a:r>
                        <a:rPr lang="en-US" sz="2000" i="1" baseline="0" dirty="0" smtClean="0">
                          <a:latin typeface="Arial" panose="020B0604020202020204" pitchFamily="34" charset="0"/>
                          <a:cs typeface="Arial" panose="020B0604020202020204" pitchFamily="34" charset="0"/>
                        </a:rPr>
                        <a:t>=14.203</a:t>
                      </a:r>
                      <a:endParaRPr lang="en-US" sz="2000" i="1" baseline="-25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=17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i="1" dirty="0" smtClean="0">
                          <a:latin typeface="Arial" panose="020B0604020202020204" pitchFamily="34" charset="0"/>
                          <a:cs typeface="Arial" panose="020B0604020202020204" pitchFamily="34" charset="0"/>
                        </a:rPr>
                        <a:t>E</a:t>
                      </a:r>
                      <a:r>
                        <a:rPr lang="en-US" sz="2000" i="1" baseline="-25000" dirty="0" smtClean="0">
                          <a:latin typeface="Arial" panose="020B0604020202020204" pitchFamily="34" charset="0"/>
                          <a:cs typeface="Arial" panose="020B0604020202020204" pitchFamily="34" charset="0"/>
                        </a:rPr>
                        <a:t>c</a:t>
                      </a:r>
                      <a:r>
                        <a:rPr lang="en-US" sz="2000" i="1" baseline="0" dirty="0" smtClean="0">
                          <a:latin typeface="Arial" panose="020B0604020202020204" pitchFamily="34" charset="0"/>
                          <a:cs typeface="Arial" panose="020B0604020202020204" pitchFamily="34" charset="0"/>
                        </a:rPr>
                        <a:t>=10.203</a:t>
                      </a:r>
                      <a:endParaRPr lang="en-US" sz="2000" i="1" baseline="-25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i="1" dirty="0" smtClean="0">
                          <a:latin typeface="Arial" panose="020B0604020202020204" pitchFamily="34" charset="0"/>
                          <a:cs typeface="Arial" panose="020B0604020202020204" pitchFamily="34" charset="0"/>
                        </a:rPr>
                        <a:t>E</a:t>
                      </a:r>
                      <a:r>
                        <a:rPr lang="en-US" sz="2000" i="1" baseline="-25000" dirty="0" smtClean="0">
                          <a:latin typeface="Arial" panose="020B0604020202020204" pitchFamily="34" charset="0"/>
                          <a:cs typeface="Arial" panose="020B0604020202020204" pitchFamily="34" charset="0"/>
                        </a:rPr>
                        <a:t>d </a:t>
                      </a:r>
                      <a:r>
                        <a:rPr lang="en-US" sz="2000" i="1" baseline="0" dirty="0" smtClean="0">
                          <a:latin typeface="Arial" panose="020B0604020202020204" pitchFamily="34" charset="0"/>
                          <a:cs typeface="Arial" panose="020B0604020202020204" pitchFamily="34" charset="0"/>
                        </a:rPr>
                        <a:t>=51.797</a:t>
                      </a:r>
                      <a:endParaRPr lang="en-US" sz="2000" i="1" baseline="-25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0</a:t>
                      </a:r>
                      <a:r>
                        <a:rPr lang="en-US" sz="2000" dirty="0" smtClean="0">
                          <a:latin typeface="Arial" panose="020B0604020202020204" pitchFamily="34" charset="0"/>
                          <a:cs typeface="Arial" panose="020B0604020202020204" pitchFamily="34" charset="0"/>
                        </a:rPr>
                        <a:t>=62</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=13</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aseline="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0</a:t>
                      </a:r>
                      <a:r>
                        <a:rPr lang="en-US" sz="2000" baseline="0" dirty="0" smtClean="0">
                          <a:latin typeface="Arial" panose="020B0604020202020204" pitchFamily="34" charset="0"/>
                          <a:cs typeface="Arial" panose="020B0604020202020204" pitchFamily="34" charset="0"/>
                        </a:rPr>
                        <a:t>=66</a:t>
                      </a:r>
                      <a:endParaRPr lang="en-US" sz="2000" baseline="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79</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sp>
        <p:nvSpPr>
          <p:cNvPr id="6" name="Right Arrow 5"/>
          <p:cNvSpPr/>
          <p:nvPr/>
        </p:nvSpPr>
        <p:spPr>
          <a:xfrm>
            <a:off x="5379868" y="1402672"/>
            <a:ext cx="523782" cy="6125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23167" y="1235882"/>
                <a:ext cx="11430000" cy="5333594"/>
              </a:xfrm>
            </p:spPr>
            <p:txBody>
              <a:bodyPr>
                <a:normAutofit lnSpcReduction="10000"/>
              </a:bodyPr>
              <a:lstStyle/>
              <a:p>
                <a:pPr>
                  <a:lnSpc>
                    <a:spcPct val="120000"/>
                  </a:lnSpc>
                  <a:spcBef>
                    <a:spcPts val="600"/>
                  </a:spcBef>
                </a:pPr>
                <a:endParaRPr lang="en-US" dirty="0" smtClean="0"/>
              </a:p>
              <a:p>
                <a:pPr>
                  <a:lnSpc>
                    <a:spcPct val="120000"/>
                  </a:lnSpc>
                  <a:spcBef>
                    <a:spcPts val="600"/>
                  </a:spcBef>
                </a:pPr>
                <a:endParaRPr lang="en-US" dirty="0"/>
              </a:p>
              <a:p>
                <a:pPr>
                  <a:lnSpc>
                    <a:spcPct val="120000"/>
                  </a:lnSpc>
                  <a:spcBef>
                    <a:spcPts val="600"/>
                  </a:spcBef>
                </a:pPr>
                <a:endParaRPr lang="en-US" dirty="0" smtClean="0"/>
              </a:p>
              <a:p>
                <a:pPr>
                  <a:lnSpc>
                    <a:spcPct val="120000"/>
                  </a:lnSpc>
                  <a:spcBef>
                    <a:spcPts val="600"/>
                  </a:spcBef>
                </a:pPr>
                <a:r>
                  <a:rPr lang="en-US" sz="3000" i="1" dirty="0" smtClean="0">
                    <a:solidFill>
                      <a:schemeClr val="tx2">
                        <a:lumMod val="75000"/>
                      </a:schemeClr>
                    </a:solidFill>
                  </a:rPr>
                  <a:t>Pearson’s chi-square statistic </a:t>
                </a:r>
              </a:p>
              <a:p>
                <a:pPr marL="0" indent="0">
                  <a:lnSpc>
                    <a:spcPct val="120000"/>
                  </a:lnSpc>
                  <a:spcBef>
                    <a:spcPts val="600"/>
                  </a:spcBef>
                  <a:buNone/>
                </a:pPr>
                <a14:m>
                  <m:oMath xmlns:m="http://schemas.openxmlformats.org/officeDocument/2006/math">
                    <m:sSubSup>
                      <m:sSubSupPr>
                        <m:ctrlPr>
                          <a:rPr lang="en-US" sz="3000" i="1" smtClean="0">
                            <a:latin typeface="Cambria Math" panose="02040503050406030204" pitchFamily="18" charset="0"/>
                          </a:rPr>
                        </m:ctrlPr>
                      </m:sSubSupPr>
                      <m:e>
                        <m:r>
                          <a:rPr lang="en-US" sz="3000" i="1" smtClean="0">
                            <a:latin typeface="Cambria Math" panose="02040503050406030204" pitchFamily="18" charset="0"/>
                            <a:ea typeface="Cambria Math" panose="02040503050406030204" pitchFamily="18" charset="0"/>
                          </a:rPr>
                          <m:t>𝜒</m:t>
                        </m:r>
                      </m:e>
                      <m:sub>
                        <m:r>
                          <a:rPr lang="en-US" sz="3000" b="0" i="1" smtClean="0">
                            <a:latin typeface="Cambria Math" panose="02040503050406030204" pitchFamily="18" charset="0"/>
                          </a:rPr>
                          <m:t>𝑠𝑡𝑎𝑡</m:t>
                        </m:r>
                      </m:sub>
                      <m:sup>
                        <m:r>
                          <a:rPr lang="en-US" sz="3000" b="0" i="1" smtClean="0">
                            <a:latin typeface="Cambria Math" panose="02040503050406030204" pitchFamily="18" charset="0"/>
                          </a:rPr>
                          <m:t>2</m:t>
                        </m:r>
                      </m:sup>
                    </m:sSubSup>
                    <m:r>
                      <a:rPr lang="en-US" sz="3000" b="0" i="1" smtClean="0">
                        <a:latin typeface="Cambria Math" panose="02040503050406030204" pitchFamily="18" charset="0"/>
                      </a:rPr>
                      <m:t>= </m:t>
                    </m:r>
                    <m:nary>
                      <m:naryPr>
                        <m:chr m:val="∑"/>
                        <m:supHide m:val="on"/>
                        <m:ctrlPr>
                          <a:rPr lang="en-US" sz="3000" b="0" i="1" smtClean="0">
                            <a:latin typeface="Cambria Math" panose="02040503050406030204" pitchFamily="18" charset="0"/>
                          </a:rPr>
                        </m:ctrlPr>
                      </m:naryPr>
                      <m:sub>
                        <m:r>
                          <m:rPr>
                            <m:brk m:alnAt="7"/>
                          </m:rPr>
                          <a:rPr lang="en-US" sz="3000" b="0" i="1" smtClean="0">
                            <a:latin typeface="Cambria Math" panose="02040503050406030204" pitchFamily="18" charset="0"/>
                          </a:rPr>
                          <m:t>𝑎</m:t>
                        </m:r>
                        <m:r>
                          <a:rPr lang="en-US" sz="3000" b="0" i="1" smtClean="0">
                            <a:latin typeface="Cambria Math" panose="02040503050406030204" pitchFamily="18" charset="0"/>
                          </a:rPr>
                          <m:t>𝑙𝑙</m:t>
                        </m:r>
                      </m:sub>
                      <m:sup/>
                      <m:e>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sSup>
                                  <m:sSupPr>
                                    <m:ctrlPr>
                                      <a:rPr lang="en-US" sz="3000" b="0" i="1" smtClean="0">
                                        <a:latin typeface="Cambria Math" panose="02040503050406030204" pitchFamily="18" charset="0"/>
                                      </a:rPr>
                                    </m:ctrlPr>
                                  </m:sSupPr>
                                  <m:e>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𝑂</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𝐸</m:t>
                                            </m:r>
                                          </m:e>
                                          <m:sub>
                                            <m:r>
                                              <a:rPr lang="en-US" sz="3000" b="0" i="1" smtClean="0">
                                                <a:latin typeface="Cambria Math" panose="02040503050406030204" pitchFamily="18" charset="0"/>
                                              </a:rPr>
                                              <m:t>𝑖</m:t>
                                            </m:r>
                                          </m:sub>
                                        </m:sSub>
                                      </m:e>
                                    </m:d>
                                  </m:e>
                                  <m:sup>
                                    <m:r>
                                      <a:rPr lang="en-US" sz="3000" b="0" i="1" smtClean="0">
                                        <a:latin typeface="Cambria Math" panose="02040503050406030204" pitchFamily="18" charset="0"/>
                                      </a:rPr>
                                      <m:t>2</m:t>
                                    </m:r>
                                  </m:sup>
                                </m:sSup>
                              </m:num>
                              <m:den>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𝐸</m:t>
                                    </m:r>
                                  </m:e>
                                  <m:sub>
                                    <m:r>
                                      <a:rPr lang="en-US" sz="3000" b="0" i="1" smtClean="0">
                                        <a:latin typeface="Cambria Math" panose="02040503050406030204" pitchFamily="18" charset="0"/>
                                      </a:rPr>
                                      <m:t>𝑖</m:t>
                                    </m:r>
                                  </m:sub>
                                </m:sSub>
                              </m:den>
                            </m:f>
                          </m:e>
                        </m:d>
                      </m:e>
                    </m:nary>
                  </m:oMath>
                </a14:m>
                <a:r>
                  <a:rPr lang="en-US" sz="3000" dirty="0" smtClean="0"/>
                  <a:t>,  where </a:t>
                </a:r>
                <a:r>
                  <a:rPr lang="en-US" sz="3000" i="1" dirty="0" smtClean="0"/>
                  <a:t>i</a:t>
                </a:r>
                <a:r>
                  <a:rPr lang="en-US" sz="3000" dirty="0" smtClean="0"/>
                  <a:t> = a, b, c, d and degree of freedom = (2-1) x (2-1) = 1</a:t>
                </a:r>
              </a:p>
              <a:p>
                <a:pPr marL="0" indent="0">
                  <a:lnSpc>
                    <a:spcPct val="120000"/>
                  </a:lnSpc>
                  <a:spcBef>
                    <a:spcPts val="600"/>
                  </a:spcBef>
                  <a:buNone/>
                </a:pPr>
                <a14:m>
                  <m:oMath xmlns:m="http://schemas.openxmlformats.org/officeDocument/2006/math">
                    <m:r>
                      <a:rPr lang="en-US" sz="3000" b="0" i="1" smtClean="0">
                        <a:latin typeface="Cambria Math" panose="02040503050406030204" pitchFamily="18" charset="0"/>
                      </a:rPr>
                      <m:t>⇒ </m:t>
                    </m:r>
                    <m:sSubSup>
                      <m:sSubSupPr>
                        <m:ctrlPr>
                          <a:rPr lang="en-US" sz="3000" i="1">
                            <a:latin typeface="Cambria Math" panose="02040503050406030204" pitchFamily="18" charset="0"/>
                          </a:rPr>
                        </m:ctrlPr>
                      </m:sSubSupPr>
                      <m:e>
                        <m:r>
                          <a:rPr lang="en-US" sz="3000" i="1">
                            <a:latin typeface="Cambria Math" panose="02040503050406030204" pitchFamily="18" charset="0"/>
                            <a:ea typeface="Cambria Math" panose="02040503050406030204" pitchFamily="18" charset="0"/>
                          </a:rPr>
                          <m:t>𝜒</m:t>
                        </m:r>
                      </m:e>
                      <m:sub>
                        <m:r>
                          <a:rPr lang="en-US" sz="3000" i="1">
                            <a:latin typeface="Cambria Math" panose="02040503050406030204" pitchFamily="18" charset="0"/>
                          </a:rPr>
                          <m:t>𝑠𝑡𝑎𝑡</m:t>
                        </m:r>
                      </m:sub>
                      <m:sup>
                        <m:r>
                          <a:rPr lang="en-US" sz="3000" i="1">
                            <a:latin typeface="Cambria Math" panose="02040503050406030204" pitchFamily="18" charset="0"/>
                          </a:rPr>
                          <m:t>2</m:t>
                        </m:r>
                      </m:sup>
                    </m:sSubSup>
                  </m:oMath>
                </a14:m>
                <a:r>
                  <a:rPr lang="en-US" sz="3000" dirty="0" smtClean="0"/>
                  <a:t> = </a:t>
                </a:r>
                <a14:m>
                  <m:oMath xmlns:m="http://schemas.openxmlformats.org/officeDocument/2006/math">
                    <m:f>
                      <m:fPr>
                        <m:ctrlPr>
                          <a:rPr lang="en-US" sz="3000" i="1" smtClean="0">
                            <a:latin typeface="Cambria Math" panose="02040503050406030204" pitchFamily="18" charset="0"/>
                          </a:rPr>
                        </m:ctrlPr>
                      </m:fPr>
                      <m:num>
                        <m:sSup>
                          <m:sSupPr>
                            <m:ctrlPr>
                              <a:rPr lang="en-US" sz="3000" b="0" i="1" smtClean="0">
                                <a:latin typeface="Cambria Math" panose="02040503050406030204" pitchFamily="18" charset="0"/>
                              </a:rPr>
                            </m:ctrlPr>
                          </m:sSupPr>
                          <m:e>
                            <m:r>
                              <a:rPr lang="en-US" sz="3000" i="1">
                                <a:latin typeface="Cambria Math" panose="02040503050406030204" pitchFamily="18" charset="0"/>
                              </a:rPr>
                              <m:t>(7−2.797)</m:t>
                            </m:r>
                          </m:e>
                          <m:sup>
                            <m:r>
                              <a:rPr lang="en-US" sz="3000" b="0" i="1" smtClean="0">
                                <a:latin typeface="Cambria Math" panose="02040503050406030204" pitchFamily="18" charset="0"/>
                              </a:rPr>
                              <m:t>2</m:t>
                            </m:r>
                          </m:sup>
                        </m:sSup>
                      </m:num>
                      <m:den>
                        <m:r>
                          <a:rPr lang="en-US" sz="3000" b="0" i="1" smtClean="0">
                            <a:latin typeface="Cambria Math" panose="02040503050406030204" pitchFamily="18" charset="0"/>
                          </a:rPr>
                          <m:t>2.797</m:t>
                        </m:r>
                      </m:den>
                    </m:f>
                  </m:oMath>
                </a14:m>
                <a:r>
                  <a:rPr lang="en-US" sz="3000" dirty="0" smtClean="0"/>
                  <a:t>+ </a:t>
                </a:r>
                <a14:m>
                  <m:oMath xmlns:m="http://schemas.openxmlformats.org/officeDocument/2006/math">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r>
                              <a:rPr lang="en-US" sz="3000" i="1">
                                <a:latin typeface="Cambria Math" panose="02040503050406030204" pitchFamily="18" charset="0"/>
                              </a:rPr>
                              <m:t>(</m:t>
                            </m:r>
                            <m:r>
                              <a:rPr lang="en-US" sz="3000" b="0" i="1" smtClean="0">
                                <a:latin typeface="Cambria Math" panose="02040503050406030204" pitchFamily="18" charset="0"/>
                              </a:rPr>
                              <m:t>10</m:t>
                            </m:r>
                            <m:r>
                              <a:rPr lang="en-US" sz="3000" i="1">
                                <a:latin typeface="Cambria Math" panose="02040503050406030204" pitchFamily="18" charset="0"/>
                              </a:rPr>
                              <m:t>−</m:t>
                            </m:r>
                            <m:r>
                              <a:rPr lang="en-US" sz="3000" b="0" i="1" smtClean="0">
                                <a:latin typeface="Cambria Math" panose="02040503050406030204" pitchFamily="18" charset="0"/>
                              </a:rPr>
                              <m:t>14.203</m:t>
                            </m:r>
                            <m:r>
                              <a:rPr lang="en-US" sz="3000" i="1">
                                <a:latin typeface="Cambria Math" panose="02040503050406030204" pitchFamily="18" charset="0"/>
                              </a:rPr>
                              <m:t>)</m:t>
                            </m:r>
                          </m:e>
                          <m:sup>
                            <m:r>
                              <a:rPr lang="en-US" sz="3000" i="1">
                                <a:latin typeface="Cambria Math" panose="02040503050406030204" pitchFamily="18" charset="0"/>
                              </a:rPr>
                              <m:t>2</m:t>
                            </m:r>
                          </m:sup>
                        </m:sSup>
                      </m:num>
                      <m:den>
                        <m:r>
                          <a:rPr lang="en-US" sz="3000" b="0" i="1" smtClean="0">
                            <a:latin typeface="Cambria Math" panose="02040503050406030204" pitchFamily="18" charset="0"/>
                          </a:rPr>
                          <m:t>14.203</m:t>
                        </m:r>
                      </m:den>
                    </m:f>
                    <m:r>
                      <a:rPr lang="en-US" sz="3000" b="0" i="0" smtClean="0">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r>
                              <a:rPr lang="en-US" sz="3000" i="1">
                                <a:latin typeface="Cambria Math" panose="02040503050406030204" pitchFamily="18" charset="0"/>
                              </a:rPr>
                              <m:t>(</m:t>
                            </m:r>
                            <m:r>
                              <a:rPr lang="en-US" sz="3000" b="0" i="1" smtClean="0">
                                <a:latin typeface="Cambria Math" panose="02040503050406030204" pitchFamily="18" charset="0"/>
                              </a:rPr>
                              <m:t>6</m:t>
                            </m:r>
                            <m:r>
                              <a:rPr lang="en-US" sz="3000" i="1">
                                <a:latin typeface="Cambria Math" panose="02040503050406030204" pitchFamily="18" charset="0"/>
                              </a:rPr>
                              <m:t>−</m:t>
                            </m:r>
                            <m:r>
                              <a:rPr lang="en-US" sz="3000" b="0" i="1" smtClean="0">
                                <a:latin typeface="Cambria Math" panose="02040503050406030204" pitchFamily="18" charset="0"/>
                              </a:rPr>
                              <m:t>10.203</m:t>
                            </m:r>
                            <m:r>
                              <a:rPr lang="en-US" sz="3000" i="1">
                                <a:latin typeface="Cambria Math" panose="02040503050406030204" pitchFamily="18" charset="0"/>
                              </a:rPr>
                              <m:t>)</m:t>
                            </m:r>
                          </m:e>
                          <m:sup>
                            <m:r>
                              <a:rPr lang="en-US" sz="3000" i="1">
                                <a:latin typeface="Cambria Math" panose="02040503050406030204" pitchFamily="18" charset="0"/>
                              </a:rPr>
                              <m:t>2</m:t>
                            </m:r>
                          </m:sup>
                        </m:sSup>
                      </m:num>
                      <m:den>
                        <m:r>
                          <a:rPr lang="en-US" sz="3000" b="0" i="1" smtClean="0">
                            <a:latin typeface="Cambria Math" panose="02040503050406030204" pitchFamily="18" charset="0"/>
                          </a:rPr>
                          <m:t>10.203</m:t>
                        </m:r>
                      </m:den>
                    </m:f>
                  </m:oMath>
                </a14:m>
                <a:r>
                  <a:rPr lang="en-US" sz="3000" dirty="0" smtClean="0"/>
                  <a:t>+</a:t>
                </a:r>
                <a14:m>
                  <m:oMath xmlns:m="http://schemas.openxmlformats.org/officeDocument/2006/math">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r>
                              <a:rPr lang="en-US" sz="3000" i="1">
                                <a:latin typeface="Cambria Math" panose="02040503050406030204" pitchFamily="18" charset="0"/>
                              </a:rPr>
                              <m:t>(</m:t>
                            </m:r>
                            <m:r>
                              <a:rPr lang="en-US" sz="3000" b="0" i="1" smtClean="0">
                                <a:latin typeface="Cambria Math" panose="02040503050406030204" pitchFamily="18" charset="0"/>
                              </a:rPr>
                              <m:t>56</m:t>
                            </m:r>
                            <m:r>
                              <a:rPr lang="en-US" sz="3000" i="1">
                                <a:latin typeface="Cambria Math" panose="02040503050406030204" pitchFamily="18" charset="0"/>
                              </a:rPr>
                              <m:t>−</m:t>
                            </m:r>
                            <m:r>
                              <a:rPr lang="en-US" sz="3000" b="0" i="1" smtClean="0">
                                <a:latin typeface="Cambria Math" panose="02040503050406030204" pitchFamily="18" charset="0"/>
                              </a:rPr>
                              <m:t>51.797</m:t>
                            </m:r>
                            <m:r>
                              <a:rPr lang="en-US" sz="3000" i="1">
                                <a:latin typeface="Cambria Math" panose="02040503050406030204" pitchFamily="18" charset="0"/>
                              </a:rPr>
                              <m:t>)</m:t>
                            </m:r>
                          </m:e>
                          <m:sup>
                            <m:r>
                              <a:rPr lang="en-US" sz="3000" i="1">
                                <a:latin typeface="Cambria Math" panose="02040503050406030204" pitchFamily="18" charset="0"/>
                              </a:rPr>
                              <m:t>2</m:t>
                            </m:r>
                          </m:sup>
                        </m:sSup>
                      </m:num>
                      <m:den>
                        <m:r>
                          <a:rPr lang="en-US" sz="3000" b="0" i="1" smtClean="0">
                            <a:latin typeface="Cambria Math" panose="02040503050406030204" pitchFamily="18" charset="0"/>
                          </a:rPr>
                          <m:t>51.797</m:t>
                        </m:r>
                      </m:den>
                    </m:f>
                  </m:oMath>
                </a14:m>
                <a:r>
                  <a:rPr lang="en-US" sz="3000" dirty="0" smtClean="0"/>
                  <a:t> </a:t>
                </a:r>
              </a:p>
              <a:p>
                <a:pPr marL="0" indent="0">
                  <a:lnSpc>
                    <a:spcPct val="120000"/>
                  </a:lnSpc>
                  <a:spcBef>
                    <a:spcPts val="600"/>
                  </a:spcBef>
                  <a:buNone/>
                </a:pPr>
                <a:r>
                  <a:rPr lang="en-US" sz="3000" dirty="0" smtClean="0"/>
                  <a:t>= 6.3133 + 1.2435 +1.7311 +0.3410 = 9.6289</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23167" y="1235882"/>
                <a:ext cx="11430000" cy="5333594"/>
              </a:xfrm>
              <a:blipFill>
                <a:blip r:embed="rId3"/>
                <a:stretch>
                  <a:fillRect l="-12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23033" y="2607376"/>
                <a:ext cx="4434126" cy="435440"/>
              </a:xfrm>
              <a:prstGeom prst="rect">
                <a:avLst/>
              </a:prstGeom>
              <a:noFill/>
            </p:spPr>
            <p:txBody>
              <a:bodyPr wrap="square" lIns="0" tIns="0" rIns="0" bIns="0"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m:t>
                        </m:r>
                        <m:r>
                          <a:rPr lang="en-US" sz="2000" b="0" i="1" baseline="-25000"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r>
                          <a:rPr lang="en-US" sz="2000" b="0" i="1" baseline="-25000" smtClean="0">
                            <a:solidFill>
                              <a:srgbClr val="FF0000"/>
                            </a:solidFill>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rPr>
                          <m:t>𝑁</m:t>
                        </m:r>
                      </m:den>
                    </m:f>
                    <m:r>
                      <a:rPr lang="en-US" sz="2000" b="0" i="0"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17 </m:t>
                        </m:r>
                        <m:r>
                          <a:rPr lang="en-US" sz="2000" b="0" i="1" smtClean="0">
                            <a:latin typeface="Cambria Math" panose="02040503050406030204" pitchFamily="18" charset="0"/>
                            <a:ea typeface="Cambria Math" panose="02040503050406030204" pitchFamily="18" charset="0"/>
                          </a:rPr>
                          <m:t>×13</m:t>
                        </m:r>
                      </m:num>
                      <m:den>
                        <m:r>
                          <a:rPr lang="en-US" sz="2000" b="0" i="1" smtClean="0">
                            <a:latin typeface="Cambria Math" panose="02040503050406030204" pitchFamily="18" charset="0"/>
                          </a:rPr>
                          <m:t>79</m:t>
                        </m:r>
                      </m:den>
                    </m:f>
                    <m:r>
                      <a:rPr lang="en-US" sz="2000" b="0" i="1" smtClean="0">
                        <a:latin typeface="Cambria Math" panose="02040503050406030204" pitchFamily="18" charset="0"/>
                      </a:rPr>
                      <m:t>=2.797</m:t>
                    </m:r>
                  </m:oMath>
                </a14:m>
                <a:r>
                  <a:rPr lang="en-US" sz="2000" dirty="0" smtClean="0"/>
                  <a:t>  </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6723033" y="2607376"/>
                <a:ext cx="4434126" cy="435440"/>
              </a:xfrm>
              <a:prstGeom prst="rect">
                <a:avLst/>
              </a:prstGeom>
              <a:blipFill>
                <a:blip r:embed="rId4"/>
                <a:stretch>
                  <a:fillRect/>
                </a:stretch>
              </a:blipFill>
            </p:spPr>
            <p:txBody>
              <a:bodyPr/>
              <a:lstStyle/>
              <a:p>
                <a:r>
                  <a:rPr lang="en-US">
                    <a:noFill/>
                  </a:rPr>
                  <a:t> </a:t>
                </a:r>
              </a:p>
            </p:txBody>
          </p:sp>
        </mc:Fallback>
      </mc:AlternateContent>
      <p:cxnSp>
        <p:nvCxnSpPr>
          <p:cNvPr id="3" name="Curved Connector 2"/>
          <p:cNvCxnSpPr>
            <a:stCxn id="7" idx="1"/>
          </p:cNvCxnSpPr>
          <p:nvPr/>
        </p:nvCxnSpPr>
        <p:spPr>
          <a:xfrm rot="10800000" flipH="1">
            <a:off x="6723032" y="1402672"/>
            <a:ext cx="301841" cy="1422424"/>
          </a:xfrm>
          <a:prstGeom prst="curvedConnector4">
            <a:avLst>
              <a:gd name="adj1" fmla="val -75735"/>
              <a:gd name="adj2" fmla="val 57653"/>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498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9525" y="1360504"/>
                <a:ext cx="11430000" cy="4525963"/>
              </a:xfrm>
            </p:spPr>
            <p:txBody>
              <a:bodyPr>
                <a:normAutofit fontScale="92500" lnSpcReduction="10000"/>
              </a:bodyPr>
              <a:lstStyle/>
              <a:p>
                <a:r>
                  <a:rPr lang="en-US" dirty="0" smtClean="0"/>
                  <a:t>The </a:t>
                </a:r>
                <a:r>
                  <a:rPr lang="en-US" dirty="0"/>
                  <a:t>null hypothesis (H</a:t>
                </a:r>
                <a:r>
                  <a:rPr lang="en-US" baseline="-25000" dirty="0"/>
                  <a:t>0</a:t>
                </a:r>
                <a:r>
                  <a:rPr lang="en-US" dirty="0"/>
                  <a:t>) : OR = </a:t>
                </a:r>
                <a:r>
                  <a:rPr lang="en-US" dirty="0" smtClean="0"/>
                  <a:t>1 vs. </a:t>
                </a:r>
                <a:r>
                  <a:rPr lang="en-US" dirty="0"/>
                  <a:t>OR </a:t>
                </a:r>
                <a:r>
                  <a:rPr lang="en-US" dirty="0" smtClean="0"/>
                  <a:t>≠ </a:t>
                </a:r>
                <a:r>
                  <a:rPr lang="en-US" dirty="0"/>
                  <a:t>1 </a:t>
                </a:r>
              </a:p>
              <a:p>
                <a:r>
                  <a:rPr lang="en-US" dirty="0" smtClean="0"/>
                  <a:t>Test statistic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𝑠𝑡𝑎𝑡</m:t>
                        </m:r>
                      </m:sub>
                      <m:sup>
                        <m:r>
                          <a:rPr lang="en-US" i="1">
                            <a:latin typeface="Cambria Math" panose="02040503050406030204" pitchFamily="18" charset="0"/>
                          </a:rPr>
                          <m:t>2</m:t>
                        </m:r>
                      </m:sup>
                    </m:sSubSup>
                  </m:oMath>
                </a14:m>
                <a:r>
                  <a:rPr lang="en-US" dirty="0" smtClean="0"/>
                  <a:t> </a:t>
                </a:r>
                <a:r>
                  <a:rPr lang="en-US" dirty="0"/>
                  <a:t>= 9.6289</a:t>
                </a:r>
              </a:p>
              <a:p>
                <a:r>
                  <a:rPr lang="en-US" dirty="0" smtClean="0"/>
                  <a:t>Compare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𝑠𝑡𝑎𝑡</m:t>
                        </m:r>
                      </m:sub>
                      <m:sup>
                        <m:r>
                          <a:rPr lang="en-US" i="1">
                            <a:latin typeface="Cambria Math" panose="02040503050406030204" pitchFamily="18" charset="0"/>
                          </a:rPr>
                          <m:t>2</m:t>
                        </m:r>
                      </m:sup>
                    </m:sSubSup>
                  </m:oMath>
                </a14:m>
                <a:r>
                  <a:rPr lang="en-US" dirty="0"/>
                  <a:t> = </a:t>
                </a:r>
                <a:r>
                  <a:rPr lang="en-US" dirty="0" smtClean="0"/>
                  <a:t>9.6289 with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𝑑𝑓</m:t>
                        </m:r>
                        <m:r>
                          <a:rPr lang="en-US" b="0" i="1" smtClean="0">
                            <a:latin typeface="Cambria Math" panose="02040503050406030204" pitchFamily="18" charset="0"/>
                          </a:rPr>
                          <m:t>=1</m:t>
                        </m:r>
                      </m:sub>
                      <m:sup>
                        <m:r>
                          <a:rPr lang="en-US" i="1">
                            <a:latin typeface="Cambria Math" panose="02040503050406030204" pitchFamily="18" charset="0"/>
                          </a:rPr>
                          <m:t>2</m:t>
                        </m:r>
                      </m:sup>
                    </m:sSubSup>
                  </m:oMath>
                </a14:m>
                <a:r>
                  <a:rPr lang="en-US" dirty="0" smtClean="0"/>
                  <a:t> =3.841 (chi-square distribution table) at significance level of 0.05 or find the corresponding p-value to the right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𝑠𝑡𝑎𝑡</m:t>
                        </m:r>
                      </m:sub>
                      <m:sup>
                        <m:r>
                          <a:rPr lang="en-US" i="1">
                            <a:latin typeface="Cambria Math" panose="02040503050406030204" pitchFamily="18" charset="0"/>
                          </a:rPr>
                          <m:t>2</m:t>
                        </m:r>
                      </m:sup>
                    </m:sSubSup>
                  </m:oMath>
                </a14:m>
                <a:r>
                  <a:rPr lang="en-US" dirty="0"/>
                  <a:t> = 9.6289 </a:t>
                </a:r>
                <a:r>
                  <a:rPr lang="en-US" dirty="0" smtClean="0"/>
                  <a:t>in chi-square distribution curve (df=1)</a:t>
                </a:r>
              </a:p>
              <a:p>
                <a:pPr lvl="1"/>
                <a:r>
                  <a:rPr lang="en-US" dirty="0" smtClean="0"/>
                  <a:t>P-value = 0.0019</a:t>
                </a:r>
              </a:p>
              <a:p>
                <a:pPr lvl="1"/>
                <a:r>
                  <a:rPr lang="en-US" dirty="0" smtClean="0"/>
                  <a:t>We do reject the null hypothesis</a:t>
                </a:r>
              </a:p>
              <a:p>
                <a:pPr marL="341313" indent="-300038"/>
                <a:r>
                  <a:rPr lang="en-US" dirty="0" smtClean="0"/>
                  <a:t>At significant level of 0.05, we can say that the association is significant or the OR is not as same as 1. </a:t>
                </a:r>
              </a:p>
              <a:p>
                <a:pPr marL="3429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9525" y="1360504"/>
                <a:ext cx="11430000" cy="4525963"/>
              </a:xfrm>
              <a:blipFill>
                <a:blip r:embed="rId3"/>
                <a:stretch>
                  <a:fillRect l="-480" t="-1884" b="-1615"/>
                </a:stretch>
              </a:blipFill>
            </p:spPr>
            <p:txBody>
              <a:bodyPr/>
              <a:lstStyle/>
              <a:p>
                <a:r>
                  <a:rPr lang="en-US">
                    <a:noFill/>
                  </a:rPr>
                  <a:t> </a:t>
                </a:r>
              </a:p>
            </p:txBody>
          </p:sp>
        </mc:Fallback>
      </mc:AlternateContent>
    </p:spTree>
    <p:extLst>
      <p:ext uri="{BB962C8B-B14F-4D97-AF65-F5344CB8AC3E}">
        <p14:creationId xmlns:p14="http://schemas.microsoft.com/office/powerpoint/2010/main" val="589136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(1-alpha)%Confidence Intervals for interval estimate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9525" y="1289147"/>
                <a:ext cx="11430000" cy="5449003"/>
              </a:xfrm>
            </p:spPr>
            <p:txBody>
              <a:bodyPr>
                <a:normAutofit fontScale="85000" lnSpcReduction="10000"/>
              </a:bodyPr>
              <a:lstStyle/>
              <a:p>
                <a:pPr>
                  <a:lnSpc>
                    <a:spcPct val="120000"/>
                  </a:lnSpc>
                  <a:spcBef>
                    <a:spcPts val="600"/>
                  </a:spcBef>
                </a:pPr>
                <a:r>
                  <a:rPr lang="en-US" sz="3300" dirty="0" smtClean="0">
                    <a:latin typeface="Adobe Devanagari" panose="02040503050201020203" pitchFamily="18" charset="0"/>
                    <a:cs typeface="Adobe Devanagari" panose="02040503050201020203" pitchFamily="18" charset="0"/>
                  </a:rPr>
                  <a:t>Alpha (</a:t>
                </a:r>
                <a:r>
                  <a:rPr lang="el-GR" sz="3300" dirty="0" smtClean="0">
                    <a:cs typeface="Adobe Devanagari" panose="02040503050201020203" pitchFamily="18" charset="0"/>
                  </a:rPr>
                  <a:t>α</a:t>
                </a:r>
                <a:r>
                  <a:rPr lang="en-US" sz="3300" dirty="0" smtClean="0">
                    <a:latin typeface="Adobe Devanagari" panose="02040503050201020203" pitchFamily="18" charset="0"/>
                    <a:cs typeface="Adobe Devanagari" panose="02040503050201020203" pitchFamily="18" charset="0"/>
                  </a:rPr>
                  <a:t>) = 0.05 </a:t>
                </a:r>
                <a:r>
                  <a:rPr lang="en-US" sz="3300" dirty="0" smtClean="0">
                    <a:latin typeface="Adobe Devanagari" panose="02040503050201020203" pitchFamily="18" charset="0"/>
                    <a:cs typeface="Adobe Devanagari" panose="02040503050201020203" pitchFamily="18" charset="0"/>
                    <a:sym typeface="Wingdings" panose="05000000000000000000" pitchFamily="2" charset="2"/>
                  </a:rPr>
                  <a:t> 95%CI </a:t>
                </a:r>
                <a:endParaRPr lang="en-US" sz="3300" dirty="0">
                  <a:latin typeface="Adobe Devanagari" panose="02040503050201020203" pitchFamily="18" charset="0"/>
                  <a:cs typeface="Adobe Devanagari" panose="02040503050201020203" pitchFamily="18" charset="0"/>
                  <a:sym typeface="Wingdings" panose="05000000000000000000" pitchFamily="2" charset="2"/>
                </a:endParaRPr>
              </a:p>
              <a:p>
                <a:pPr>
                  <a:lnSpc>
                    <a:spcPct val="120000"/>
                  </a:lnSpc>
                  <a:spcBef>
                    <a:spcPts val="600"/>
                  </a:spcBef>
                </a:pPr>
                <a:r>
                  <a:rPr lang="en-US" sz="3300" dirty="0" smtClean="0">
                    <a:latin typeface="Adobe Devanagari" panose="02040503050201020203" pitchFamily="18" charset="0"/>
                    <a:cs typeface="Adobe Devanagari" panose="02040503050201020203" pitchFamily="18" charset="0"/>
                    <a:sym typeface="Wingdings" panose="05000000000000000000" pitchFamily="2" charset="2"/>
                  </a:rPr>
                  <a:t>95%CI for EOR or DOR (Appendix A.4)</a:t>
                </a:r>
              </a:p>
              <a:p>
                <a:pPr marL="0" indent="0">
                  <a:lnSpc>
                    <a:spcPct val="120000"/>
                  </a:lnSpc>
                  <a:spcBef>
                    <a:spcPts val="600"/>
                  </a:spcBef>
                  <a:buNone/>
                </a:pPr>
                <a14:m>
                  <m:oMath xmlns:m="http://schemas.openxmlformats.org/officeDocument/2006/math">
                    <m:r>
                      <a:rPr lang="en-US" sz="3300" i="1">
                        <a:latin typeface="Cambria Math" panose="02040503050406030204" pitchFamily="18" charset="0"/>
                        <a:sym typeface="Wingdings" panose="05000000000000000000" pitchFamily="2" charset="2"/>
                      </a:rPr>
                      <m:t>𝑒𝑥𝑝</m:t>
                    </m:r>
                    <m:d>
                      <m:dPr>
                        <m:begChr m:val="{"/>
                        <m:endChr m:val="}"/>
                        <m:ctrlPr>
                          <a:rPr lang="en-US" sz="3300" i="1">
                            <a:latin typeface="Cambria Math" panose="02040503050406030204" pitchFamily="18" charset="0"/>
                            <a:sym typeface="Wingdings" panose="05000000000000000000" pitchFamily="2" charset="2"/>
                          </a:rPr>
                        </m:ctrlPr>
                      </m:dPr>
                      <m:e>
                        <m:r>
                          <a:rPr lang="en-US" sz="3300" i="1">
                            <a:latin typeface="Cambria Math" panose="02040503050406030204" pitchFamily="18" charset="0"/>
                            <a:sym typeface="Wingdings" panose="05000000000000000000" pitchFamily="2" charset="2"/>
                          </a:rPr>
                          <m:t>𝑙𝑜𝑔</m:t>
                        </m:r>
                        <m:r>
                          <a:rPr lang="en-US" sz="3300" b="0" i="1" smtClean="0">
                            <a:latin typeface="Cambria Math" panose="02040503050406030204" pitchFamily="18" charset="0"/>
                            <a:sym typeface="Wingdings" panose="05000000000000000000" pitchFamily="2" charset="2"/>
                          </a:rPr>
                          <m:t>𝑂𝑅</m:t>
                        </m:r>
                        <m:r>
                          <a:rPr lang="en-US" sz="3300" i="1">
                            <a:latin typeface="Cambria Math" panose="02040503050406030204" pitchFamily="18" charset="0"/>
                            <a:sym typeface="Wingdings" panose="05000000000000000000" pitchFamily="2" charset="2"/>
                          </a:rPr>
                          <m:t> ±1.96× </m:t>
                        </m:r>
                        <m:rad>
                          <m:radPr>
                            <m:degHide m:val="on"/>
                            <m:ctrlPr>
                              <a:rPr lang="en-US" sz="3300" i="1">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sz="330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33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𝑎</m:t>
                                </m:r>
                              </m:den>
                            </m:f>
                            <m:r>
                              <a:rPr lang="en-US" sz="33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33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33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𝑏</m:t>
                                </m:r>
                              </m:den>
                            </m:f>
                            <m:r>
                              <a:rPr lang="en-US" sz="3300" b="0" i="1" smtClean="0">
                                <a:latin typeface="Cambria Math" panose="02040503050406030204" pitchFamily="18" charset="0"/>
                                <a:ea typeface="Cambria Math" panose="02040503050406030204" pitchFamily="18" charset="0"/>
                                <a:sym typeface="Wingdings" panose="05000000000000000000" pitchFamily="2" charset="2"/>
                              </a:rPr>
                              <m:t>+ </m:t>
                            </m:r>
                            <m:f>
                              <m:fPr>
                                <m:ctrlPr>
                                  <a:rPr lang="en-US" sz="33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33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𝑐</m:t>
                                </m:r>
                              </m:den>
                            </m:f>
                            <m:r>
                              <a:rPr lang="en-US" sz="33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33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33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𝑑</m:t>
                                </m:r>
                              </m:den>
                            </m:f>
                          </m:e>
                        </m:rad>
                      </m:e>
                    </m:d>
                  </m:oMath>
                </a14:m>
                <a:r>
                  <a:rPr lang="en-US" sz="3300" dirty="0">
                    <a:latin typeface="Adobe Devanagari" panose="02040503050201020203" pitchFamily="18" charset="0"/>
                    <a:cs typeface="Adobe Devanagari" panose="02040503050201020203" pitchFamily="18" charset="0"/>
                    <a:sym typeface="Wingdings" panose="05000000000000000000" pitchFamily="2" charset="2"/>
                  </a:rPr>
                  <a:t> </a:t>
                </a:r>
                <a:r>
                  <a:rPr lang="en-US" sz="3300" dirty="0" smtClean="0">
                    <a:latin typeface="Adobe Devanagari" panose="02040503050201020203" pitchFamily="18" charset="0"/>
                    <a:cs typeface="Adobe Devanagari" panose="02040503050201020203" pitchFamily="18" charset="0"/>
                    <a:sym typeface="Wingdings" panose="05000000000000000000" pitchFamily="2" charset="2"/>
                  </a:rPr>
                  <a:t> where SE(log OR) = </a:t>
                </a:r>
                <a14:m>
                  <m:oMath xmlns:m="http://schemas.openxmlformats.org/officeDocument/2006/math">
                    <m:rad>
                      <m:radPr>
                        <m:degHide m:val="on"/>
                        <m:ctrlPr>
                          <a:rPr lang="en-US" sz="3300" i="1">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i="1">
                                <a:latin typeface="Cambria Math" panose="02040503050406030204" pitchFamily="18" charset="0"/>
                                <a:ea typeface="Cambria Math" panose="02040503050406030204" pitchFamily="18" charset="0"/>
                                <a:sym typeface="Wingdings" panose="05000000000000000000" pitchFamily="2" charset="2"/>
                              </a:rPr>
                              <m:t>𝑎</m:t>
                            </m:r>
                          </m:den>
                        </m:f>
                        <m:r>
                          <a:rPr lang="en-US" sz="3300" i="1">
                            <a:latin typeface="Cambria Math" panose="02040503050406030204" pitchFamily="18" charset="0"/>
                            <a:ea typeface="Cambria Math" panose="02040503050406030204" pitchFamily="18" charset="0"/>
                            <a:sym typeface="Wingdings" panose="05000000000000000000" pitchFamily="2" charset="2"/>
                          </a:rPr>
                          <m:t>+</m:t>
                        </m:r>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i="1">
                                <a:latin typeface="Cambria Math" panose="02040503050406030204" pitchFamily="18" charset="0"/>
                                <a:ea typeface="Cambria Math" panose="02040503050406030204" pitchFamily="18" charset="0"/>
                                <a:sym typeface="Wingdings" panose="05000000000000000000" pitchFamily="2" charset="2"/>
                              </a:rPr>
                              <m:t>𝑏</m:t>
                            </m:r>
                          </m:den>
                        </m:f>
                        <m:r>
                          <a:rPr lang="en-US" sz="3300" i="1">
                            <a:latin typeface="Cambria Math" panose="02040503050406030204" pitchFamily="18" charset="0"/>
                            <a:ea typeface="Cambria Math" panose="02040503050406030204" pitchFamily="18" charset="0"/>
                            <a:sym typeface="Wingdings" panose="05000000000000000000" pitchFamily="2" charset="2"/>
                          </a:rPr>
                          <m:t>+ </m:t>
                        </m:r>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i="1">
                                <a:latin typeface="Cambria Math" panose="02040503050406030204" pitchFamily="18" charset="0"/>
                                <a:ea typeface="Cambria Math" panose="02040503050406030204" pitchFamily="18" charset="0"/>
                                <a:sym typeface="Wingdings" panose="05000000000000000000" pitchFamily="2" charset="2"/>
                              </a:rPr>
                              <m:t>𝑐</m:t>
                            </m:r>
                          </m:den>
                        </m:f>
                        <m:r>
                          <a:rPr lang="en-US" sz="3300" i="1">
                            <a:latin typeface="Cambria Math" panose="02040503050406030204" pitchFamily="18" charset="0"/>
                            <a:ea typeface="Cambria Math" panose="02040503050406030204" pitchFamily="18" charset="0"/>
                            <a:sym typeface="Wingdings" panose="05000000000000000000" pitchFamily="2" charset="2"/>
                          </a:rPr>
                          <m:t>+</m:t>
                        </m:r>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i="1">
                                <a:latin typeface="Cambria Math" panose="02040503050406030204" pitchFamily="18" charset="0"/>
                                <a:ea typeface="Cambria Math" panose="02040503050406030204" pitchFamily="18" charset="0"/>
                                <a:sym typeface="Wingdings" panose="05000000000000000000" pitchFamily="2" charset="2"/>
                              </a:rPr>
                              <m:t>𝑑</m:t>
                            </m:r>
                          </m:den>
                        </m:f>
                      </m:e>
                    </m:rad>
                  </m:oMath>
                </a14:m>
                <a:endParaRPr lang="en-US" sz="3300" dirty="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20000"/>
                  </a:lnSpc>
                  <a:spcBef>
                    <a:spcPts val="600"/>
                  </a:spcBef>
                </a:pPr>
                <a:r>
                  <a:rPr lang="en-US" sz="3300" dirty="0" smtClean="0">
                    <a:latin typeface="Adobe Devanagari" panose="02040503050201020203" pitchFamily="18" charset="0"/>
                    <a:cs typeface="Adobe Devanagari" panose="02040503050201020203" pitchFamily="18" charset="0"/>
                  </a:rPr>
                  <a:t>Previous example (EOR = 6.5333) </a:t>
                </a:r>
                <a:endParaRPr lang="en-US" sz="3300" dirty="0">
                  <a:latin typeface="Adobe Devanagari" panose="02040503050201020203" pitchFamily="18" charset="0"/>
                  <a:cs typeface="Adobe Devanagari" panose="02040503050201020203" pitchFamily="18" charset="0"/>
                </a:endParaRPr>
              </a:p>
              <a:p>
                <a:pPr marL="0" indent="0">
                  <a:lnSpc>
                    <a:spcPct val="120000"/>
                  </a:lnSpc>
                  <a:spcBef>
                    <a:spcPts val="600"/>
                  </a:spcBef>
                  <a:buNone/>
                </a:pPr>
                <a:r>
                  <a:rPr lang="en-US" sz="3300" dirty="0">
                    <a:latin typeface="Adobe Devanagari" panose="02040503050201020203" pitchFamily="18" charset="0"/>
                    <a:cs typeface="Adobe Devanagari" panose="02040503050201020203" pitchFamily="18" charset="0"/>
                  </a:rPr>
                  <a:t> exp </a:t>
                </a:r>
                <a14:m>
                  <m:oMath xmlns:m="http://schemas.openxmlformats.org/officeDocument/2006/math">
                    <m:d>
                      <m:dPr>
                        <m:begChr m:val="{"/>
                        <m:endChr m:val="}"/>
                        <m:ctrlPr>
                          <a:rPr lang="en-US" sz="3300" i="1">
                            <a:latin typeface="Cambria Math" panose="02040503050406030204" pitchFamily="18" charset="0"/>
                            <a:sym typeface="Wingdings" panose="05000000000000000000" pitchFamily="2" charset="2"/>
                          </a:rPr>
                        </m:ctrlPr>
                      </m:dPr>
                      <m:e>
                        <m:func>
                          <m:funcPr>
                            <m:ctrlPr>
                              <a:rPr lang="en-US" sz="3300" i="1">
                                <a:latin typeface="Cambria Math" panose="02040503050406030204" pitchFamily="18" charset="0"/>
                                <a:sym typeface="Wingdings" panose="05000000000000000000" pitchFamily="2" charset="2"/>
                              </a:rPr>
                            </m:ctrlPr>
                          </m:funcPr>
                          <m:fName>
                            <m:r>
                              <m:rPr>
                                <m:sty m:val="p"/>
                              </m:rPr>
                              <a:rPr lang="en-US" sz="3300">
                                <a:latin typeface="Cambria Math" panose="02040503050406030204" pitchFamily="18" charset="0"/>
                                <a:sym typeface="Wingdings" panose="05000000000000000000" pitchFamily="2" charset="2"/>
                              </a:rPr>
                              <m:t>log</m:t>
                            </m:r>
                          </m:fName>
                          <m:e>
                            <m:d>
                              <m:dPr>
                                <m:ctrlPr>
                                  <a:rPr lang="en-US" sz="3300" i="1">
                                    <a:latin typeface="Cambria Math" panose="02040503050406030204" pitchFamily="18" charset="0"/>
                                    <a:sym typeface="Wingdings" panose="05000000000000000000" pitchFamily="2" charset="2"/>
                                  </a:rPr>
                                </m:ctrlPr>
                              </m:dPr>
                              <m:e>
                                <m:r>
                                  <a:rPr lang="en-US" sz="3300" b="0" i="1" smtClean="0">
                                    <a:latin typeface="Cambria Math" panose="02040503050406030204" pitchFamily="18" charset="0"/>
                                    <a:sym typeface="Wingdings" panose="05000000000000000000" pitchFamily="2" charset="2"/>
                                  </a:rPr>
                                  <m:t>6.5333</m:t>
                                </m:r>
                              </m:e>
                            </m:d>
                          </m:e>
                        </m:func>
                        <m:r>
                          <a:rPr lang="en-US" sz="3300" i="1">
                            <a:latin typeface="Cambria Math" panose="02040503050406030204" pitchFamily="18" charset="0"/>
                            <a:sym typeface="Wingdings" panose="05000000000000000000" pitchFamily="2" charset="2"/>
                          </a:rPr>
                          <m:t>±1.96</m:t>
                        </m:r>
                        <m:r>
                          <a:rPr lang="en-US" sz="3300" i="1" smtClean="0">
                            <a:latin typeface="Cambria Math" panose="02040503050406030204" pitchFamily="18" charset="0"/>
                            <a:ea typeface="Cambria Math" panose="02040503050406030204" pitchFamily="18" charset="0"/>
                            <a:sym typeface="Wingdings" panose="05000000000000000000" pitchFamily="2" charset="2"/>
                          </a:rPr>
                          <m:t>×</m:t>
                        </m:r>
                        <m:r>
                          <a:rPr lang="en-US" sz="3300" i="1">
                            <a:latin typeface="Cambria Math" panose="02040503050406030204" pitchFamily="18" charset="0"/>
                            <a:sym typeface="Wingdings" panose="05000000000000000000" pitchFamily="2" charset="2"/>
                          </a:rPr>
                          <m:t> </m:t>
                        </m:r>
                        <m:rad>
                          <m:radPr>
                            <m:degHide m:val="on"/>
                            <m:ctrlPr>
                              <a:rPr lang="en-US" sz="3300" i="1">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7</m:t>
                                </m:r>
                              </m:den>
                            </m:f>
                            <m:r>
                              <a:rPr lang="en-US" sz="3300" i="1">
                                <a:latin typeface="Cambria Math" panose="02040503050406030204" pitchFamily="18" charset="0"/>
                                <a:ea typeface="Cambria Math" panose="02040503050406030204" pitchFamily="18" charset="0"/>
                                <a:sym typeface="Wingdings" panose="05000000000000000000" pitchFamily="2" charset="2"/>
                              </a:rPr>
                              <m:t>+</m:t>
                            </m:r>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10</m:t>
                                </m:r>
                              </m:den>
                            </m:f>
                            <m:r>
                              <a:rPr lang="en-US" sz="3300" i="1">
                                <a:latin typeface="Cambria Math" panose="02040503050406030204" pitchFamily="18" charset="0"/>
                                <a:ea typeface="Cambria Math" panose="02040503050406030204" pitchFamily="18" charset="0"/>
                                <a:sym typeface="Wingdings" panose="05000000000000000000" pitchFamily="2" charset="2"/>
                              </a:rPr>
                              <m:t>+ </m:t>
                            </m:r>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6</m:t>
                                </m:r>
                              </m:den>
                            </m:f>
                            <m:r>
                              <a:rPr lang="en-US" sz="3300" i="1">
                                <a:latin typeface="Cambria Math" panose="02040503050406030204" pitchFamily="18" charset="0"/>
                                <a:ea typeface="Cambria Math" panose="02040503050406030204" pitchFamily="18" charset="0"/>
                                <a:sym typeface="Wingdings" panose="05000000000000000000" pitchFamily="2" charset="2"/>
                              </a:rPr>
                              <m:t>+</m:t>
                            </m:r>
                            <m:f>
                              <m:fPr>
                                <m:ctrlPr>
                                  <a:rPr lang="en-US" sz="3300" i="1">
                                    <a:latin typeface="Cambria Math" panose="02040503050406030204" pitchFamily="18" charset="0"/>
                                    <a:ea typeface="Cambria Math" panose="02040503050406030204" pitchFamily="18" charset="0"/>
                                    <a:sym typeface="Wingdings" panose="05000000000000000000" pitchFamily="2" charset="2"/>
                                  </a:rPr>
                                </m:ctrlPr>
                              </m:fPr>
                              <m:num>
                                <m:r>
                                  <a:rPr lang="en-US" sz="3300" i="1">
                                    <a:latin typeface="Cambria Math" panose="02040503050406030204" pitchFamily="18" charset="0"/>
                                    <a:ea typeface="Cambria Math" panose="02040503050406030204" pitchFamily="18" charset="0"/>
                                    <a:sym typeface="Wingdings" panose="05000000000000000000" pitchFamily="2" charset="2"/>
                                  </a:rPr>
                                  <m:t>1</m:t>
                                </m:r>
                              </m:num>
                              <m:den>
                                <m:r>
                                  <a:rPr lang="en-US" sz="3300" b="0" i="1" smtClean="0">
                                    <a:latin typeface="Cambria Math" panose="02040503050406030204" pitchFamily="18" charset="0"/>
                                    <a:ea typeface="Cambria Math" panose="02040503050406030204" pitchFamily="18" charset="0"/>
                                    <a:sym typeface="Wingdings" panose="05000000000000000000" pitchFamily="2" charset="2"/>
                                  </a:rPr>
                                  <m:t>56</m:t>
                                </m:r>
                              </m:den>
                            </m:f>
                          </m:e>
                        </m:rad>
                      </m:e>
                    </m:d>
                  </m:oMath>
                </a14:m>
                <a:r>
                  <a:rPr lang="en-US" sz="3300" dirty="0">
                    <a:latin typeface="Adobe Devanagari" panose="02040503050201020203" pitchFamily="18" charset="0"/>
                    <a:cs typeface="Adobe Devanagari" panose="02040503050201020203" pitchFamily="18" charset="0"/>
                  </a:rPr>
                  <a:t>= exp </a:t>
                </a:r>
                <a:r>
                  <a:rPr lang="en-US" sz="3300" dirty="0" smtClean="0">
                    <a:latin typeface="Adobe Devanagari" panose="02040503050201020203" pitchFamily="18" charset="0"/>
                    <a:cs typeface="Adobe Devanagari" panose="02040503050201020203" pitchFamily="18" charset="0"/>
                  </a:rPr>
                  <a:t>{1.8769 </a:t>
                </a:r>
                <a14:m>
                  <m:oMath xmlns:m="http://schemas.openxmlformats.org/officeDocument/2006/math">
                    <m:r>
                      <a:rPr lang="en-US" sz="3300" i="1">
                        <a:latin typeface="Cambria Math" panose="02040503050406030204" pitchFamily="18" charset="0"/>
                        <a:sym typeface="Wingdings" panose="05000000000000000000" pitchFamily="2" charset="2"/>
                      </a:rPr>
                      <m:t>±</m:t>
                    </m:r>
                  </m:oMath>
                </a14:m>
                <a:r>
                  <a:rPr lang="en-US" sz="3300" dirty="0" smtClean="0">
                    <a:latin typeface="Adobe Devanagari" panose="02040503050201020203" pitchFamily="18" charset="0"/>
                    <a:cs typeface="Adobe Devanagari" panose="02040503050201020203" pitchFamily="18" charset="0"/>
                  </a:rPr>
                  <a:t> 1.96</a:t>
                </a:r>
                <a:r>
                  <a:rPr lang="en-US" sz="3300" dirty="0">
                    <a:latin typeface="Adobe Devanagari" panose="02040503050201020203" pitchFamily="18" charset="0"/>
                    <a:ea typeface="Cambria Math" panose="02040503050406030204" pitchFamily="18" charset="0"/>
                    <a:cs typeface="Adobe Devanagari" panose="02040503050201020203" pitchFamily="18" charset="0"/>
                    <a:sym typeface="Wingdings" panose="05000000000000000000" pitchFamily="2" charset="2"/>
                  </a:rPr>
                  <a:t> </a:t>
                </a:r>
                <a14:m>
                  <m:oMath xmlns:m="http://schemas.openxmlformats.org/officeDocument/2006/math">
                    <m:r>
                      <a:rPr lang="en-US" sz="3300" i="1">
                        <a:latin typeface="Cambria Math" panose="02040503050406030204" pitchFamily="18" charset="0"/>
                        <a:ea typeface="Cambria Math" panose="02040503050406030204" pitchFamily="18" charset="0"/>
                        <a:sym typeface="Wingdings" panose="05000000000000000000" pitchFamily="2" charset="2"/>
                      </a:rPr>
                      <m:t>×</m:t>
                    </m:r>
                  </m:oMath>
                </a14:m>
                <a:r>
                  <a:rPr lang="en-US" sz="3300" dirty="0" smtClean="0">
                    <a:latin typeface="Adobe Devanagari" panose="02040503050201020203" pitchFamily="18" charset="0"/>
                    <a:cs typeface="Adobe Devanagari" panose="02040503050201020203" pitchFamily="18" charset="0"/>
                  </a:rPr>
                  <a:t> 0.6537 } </a:t>
                </a:r>
              </a:p>
              <a:p>
                <a:pPr marL="0" indent="0">
                  <a:lnSpc>
                    <a:spcPct val="120000"/>
                  </a:lnSpc>
                  <a:spcBef>
                    <a:spcPts val="600"/>
                  </a:spcBef>
                  <a:buNone/>
                </a:pPr>
                <a:r>
                  <a:rPr lang="en-US" sz="3300" dirty="0" smtClean="0">
                    <a:latin typeface="Adobe Devanagari" panose="02040503050201020203" pitchFamily="18" charset="0"/>
                    <a:cs typeface="Adobe Devanagari" panose="02040503050201020203" pitchFamily="18" charset="0"/>
                    <a:sym typeface="Wingdings" panose="05000000000000000000" pitchFamily="2" charset="2"/>
                  </a:rPr>
                  <a:t> lower limit: exp(0.5956), upper limit exp(3.1583) </a:t>
                </a:r>
              </a:p>
              <a:p>
                <a:pPr marL="0" indent="0">
                  <a:lnSpc>
                    <a:spcPct val="120000"/>
                  </a:lnSpc>
                  <a:spcBef>
                    <a:spcPts val="600"/>
                  </a:spcBef>
                  <a:buNone/>
                </a:pPr>
                <a:r>
                  <a:rPr lang="en-US" sz="3300" dirty="0" smtClean="0">
                    <a:latin typeface="Adobe Devanagari" panose="02040503050201020203" pitchFamily="18" charset="0"/>
                    <a:cs typeface="Adobe Devanagari" panose="02040503050201020203" pitchFamily="18" charset="0"/>
                    <a:sym typeface="Wingdings" panose="05000000000000000000" pitchFamily="2" charset="2"/>
                  </a:rPr>
                  <a:t>~ (1.8141, 23.5295) </a:t>
                </a:r>
                <a:r>
                  <a:rPr lang="en-US" sz="3300" dirty="0">
                    <a:latin typeface="Adobe Devanagari" panose="02040503050201020203" pitchFamily="18" charset="0"/>
                    <a:cs typeface="Adobe Devanagari" panose="02040503050201020203" pitchFamily="18" charset="0"/>
                    <a:sym typeface="Wingdings" panose="05000000000000000000" pitchFamily="2" charset="2"/>
                  </a:rPr>
                  <a:t>~ </a:t>
                </a:r>
                <a:r>
                  <a:rPr lang="en-US" sz="3300" dirty="0" smtClean="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(1.81, 23.53) </a:t>
                </a:r>
                <a:endParaRPr lang="en-US" sz="3300" dirty="0">
                  <a:solidFill>
                    <a:srgbClr val="FF0000"/>
                  </a:solidFill>
                  <a:latin typeface="Adobe Devanagari" panose="02040503050201020203" pitchFamily="18" charset="0"/>
                  <a:cs typeface="Adobe Devanagari" panose="02040503050201020203" pitchFamily="18" charset="0"/>
                  <a:sym typeface="Wingdings" panose="05000000000000000000" pitchFamily="2" charset="2"/>
                </a:endParaRPr>
              </a:p>
              <a:p>
                <a:pPr marL="0" indent="0">
                  <a:buNone/>
                </a:pPr>
                <a:endParaRPr lang="en-US" dirty="0" smtClean="0">
                  <a:sym typeface="Wingdings" panose="05000000000000000000"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9525" y="1289147"/>
                <a:ext cx="11430000" cy="5449003"/>
              </a:xfrm>
              <a:blipFill>
                <a:blip r:embed="rId3"/>
                <a:stretch>
                  <a:fillRect l="-1120" t="-1230" r="-533"/>
                </a:stretch>
              </a:blipFill>
            </p:spPr>
            <p:txBody>
              <a:bodyPr/>
              <a:lstStyle/>
              <a:p>
                <a:r>
                  <a:rPr lang="en-US">
                    <a:noFill/>
                  </a:rPr>
                  <a:t> </a:t>
                </a:r>
              </a:p>
            </p:txBody>
          </p:sp>
        </mc:Fallback>
      </mc:AlternateContent>
    </p:spTree>
    <p:extLst>
      <p:ext uri="{BB962C8B-B14F-4D97-AF65-F5344CB8AC3E}">
        <p14:creationId xmlns:p14="http://schemas.microsoft.com/office/powerpoint/2010/main" val="1105438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90" y="2809538"/>
            <a:ext cx="8781210" cy="1724236"/>
          </a:xfrm>
        </p:spPr>
        <p:txBody>
          <a:bodyPr/>
          <a:lstStyle/>
          <a:p>
            <a:r>
              <a:rPr lang="en-US" dirty="0" smtClean="0"/>
              <a:t>Part 1 - Characteristics </a:t>
            </a:r>
            <a:r>
              <a:rPr lang="en-US" dirty="0" smtClean="0"/>
              <a:t>of case-control study design</a:t>
            </a:r>
            <a:endParaRPr lang="en-US" dirty="0"/>
          </a:p>
        </p:txBody>
      </p:sp>
    </p:spTree>
    <p:extLst>
      <p:ext uri="{BB962C8B-B14F-4D97-AF65-F5344CB8AC3E}">
        <p14:creationId xmlns:p14="http://schemas.microsoft.com/office/powerpoint/2010/main" val="1500917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data from the paper</a:t>
            </a:r>
            <a:endParaRPr 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3893" t="7450" b="6359"/>
          <a:stretch/>
        </p:blipFill>
        <p:spPr>
          <a:xfrm>
            <a:off x="199085" y="1322649"/>
            <a:ext cx="7217137" cy="1482693"/>
          </a:xfrm>
        </p:spPr>
      </p:pic>
      <p:sp>
        <p:nvSpPr>
          <p:cNvPr id="7" name="Rectangle 6"/>
          <p:cNvSpPr/>
          <p:nvPr/>
        </p:nvSpPr>
        <p:spPr>
          <a:xfrm>
            <a:off x="4460536" y="1720936"/>
            <a:ext cx="2681056" cy="111870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16976888"/>
              </p:ext>
            </p:extLst>
          </p:nvPr>
        </p:nvGraphicFramePr>
        <p:xfrm>
          <a:off x="709227" y="2903572"/>
          <a:ext cx="10183675" cy="1584960"/>
        </p:xfrm>
        <a:graphic>
          <a:graphicData uri="http://schemas.openxmlformats.org/drawingml/2006/table">
            <a:tbl>
              <a:tblPr firstRow="1" bandRow="1">
                <a:tableStyleId>{2D5ABB26-0587-4C30-8999-92F81FD0307C}</a:tableStyleId>
              </a:tblPr>
              <a:tblGrid>
                <a:gridCol w="3507666">
                  <a:extLst>
                    <a:ext uri="{9D8B030D-6E8A-4147-A177-3AD203B41FA5}">
                      <a16:colId xmlns:a16="http://schemas.microsoft.com/office/drawing/2014/main" val="2032095568"/>
                    </a:ext>
                  </a:extLst>
                </a:gridCol>
                <a:gridCol w="1065321">
                  <a:extLst>
                    <a:ext uri="{9D8B030D-6E8A-4147-A177-3AD203B41FA5}">
                      <a16:colId xmlns:a16="http://schemas.microsoft.com/office/drawing/2014/main" val="4059789634"/>
                    </a:ext>
                  </a:extLst>
                </a:gridCol>
                <a:gridCol w="1537218">
                  <a:extLst>
                    <a:ext uri="{9D8B030D-6E8A-4147-A177-3AD203B41FA5}">
                      <a16:colId xmlns:a16="http://schemas.microsoft.com/office/drawing/2014/main" val="2105588231"/>
                    </a:ext>
                  </a:extLst>
                </a:gridCol>
                <a:gridCol w="2036735">
                  <a:extLst>
                    <a:ext uri="{9D8B030D-6E8A-4147-A177-3AD203B41FA5}">
                      <a16:colId xmlns:a16="http://schemas.microsoft.com/office/drawing/2014/main" val="1792492135"/>
                    </a:ext>
                  </a:extLst>
                </a:gridCol>
                <a:gridCol w="2036735">
                  <a:extLst>
                    <a:ext uri="{9D8B030D-6E8A-4147-A177-3AD203B41FA5}">
                      <a16:colId xmlns:a16="http://schemas.microsoft.com/office/drawing/2014/main" val="1185516767"/>
                    </a:ext>
                  </a:extLst>
                </a:gridCol>
              </a:tblGrid>
              <a:tr h="370840">
                <a:tc>
                  <a:txBody>
                    <a:bodyPr/>
                    <a:lstStyle/>
                    <a:p>
                      <a:r>
                        <a:rPr lang="en-US" sz="2000" dirty="0" smtClean="0">
                          <a:latin typeface="Arial" panose="020B0604020202020204" pitchFamily="34" charset="0"/>
                          <a:cs typeface="Arial" panose="020B0604020202020204" pitchFamily="34" charset="0"/>
                        </a:rPr>
                        <a:t>Exposure level (years)</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Cases</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Controls</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EOR</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95%CI</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026759"/>
                  </a:ext>
                </a:extLst>
              </a:tr>
              <a:tr h="370840">
                <a:tc>
                  <a:txBody>
                    <a:bodyPr/>
                    <a:lstStyle/>
                    <a:p>
                      <a:r>
                        <a:rPr lang="en-US" sz="2000" dirty="0" smtClean="0">
                          <a:latin typeface="Arial" panose="020B0604020202020204" pitchFamily="34" charset="0"/>
                          <a:cs typeface="Arial" panose="020B0604020202020204" pitchFamily="34" charset="0"/>
                        </a:rPr>
                        <a:t>High (≥9.30)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165</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290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565010"/>
                  </a:ext>
                </a:extLst>
              </a:tr>
              <a:tr h="370840">
                <a:tc>
                  <a:txBody>
                    <a:bodyPr/>
                    <a:lstStyle/>
                    <a:p>
                      <a:r>
                        <a:rPr lang="en-US" sz="2000" dirty="0" smtClean="0">
                          <a:latin typeface="Arial" panose="020B0604020202020204" pitchFamily="34" charset="0"/>
                          <a:cs typeface="Arial" panose="020B0604020202020204" pitchFamily="34" charset="0"/>
                        </a:rPr>
                        <a:t>Medium</a:t>
                      </a:r>
                      <a:r>
                        <a:rPr lang="en-US" sz="2000" baseline="0" dirty="0" smtClean="0">
                          <a:latin typeface="Arial" panose="020B0604020202020204" pitchFamily="34" charset="0"/>
                          <a:cs typeface="Arial" panose="020B0604020202020204" pitchFamily="34" charset="0"/>
                        </a:rPr>
                        <a:t> (&gt;5.25-9.30)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347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440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427069"/>
                  </a:ext>
                </a:extLst>
              </a:tr>
              <a:tr h="370840">
                <a:tc>
                  <a:txBody>
                    <a:bodyPr/>
                    <a:lstStyle/>
                    <a:p>
                      <a:r>
                        <a:rPr lang="en-US" sz="2000" baseline="0" dirty="0" smtClean="0">
                          <a:latin typeface="Arial" panose="020B0604020202020204" pitchFamily="34" charset="0"/>
                          <a:cs typeface="Arial" panose="020B0604020202020204" pitchFamily="34" charset="0"/>
                        </a:rPr>
                        <a:t>Low (≤5.25)</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350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474</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1.00 </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94873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93514254"/>
              </p:ext>
            </p:extLst>
          </p:nvPr>
        </p:nvGraphicFramePr>
        <p:xfrm>
          <a:off x="709228" y="5087480"/>
          <a:ext cx="4759420" cy="1112520"/>
        </p:xfrm>
        <a:graphic>
          <a:graphicData uri="http://schemas.openxmlformats.org/drawingml/2006/table">
            <a:tbl>
              <a:tblPr firstRow="1" bandRow="1">
                <a:tableStyleId>{2D5ABB26-0587-4C30-8999-92F81FD0307C}</a:tableStyleId>
              </a:tblPr>
              <a:tblGrid>
                <a:gridCol w="1368147">
                  <a:extLst>
                    <a:ext uri="{9D8B030D-6E8A-4147-A177-3AD203B41FA5}">
                      <a16:colId xmlns:a16="http://schemas.microsoft.com/office/drawing/2014/main" val="2490151449"/>
                    </a:ext>
                  </a:extLst>
                </a:gridCol>
                <a:gridCol w="1011563">
                  <a:extLst>
                    <a:ext uri="{9D8B030D-6E8A-4147-A177-3AD203B41FA5}">
                      <a16:colId xmlns:a16="http://schemas.microsoft.com/office/drawing/2014/main" val="1611001235"/>
                    </a:ext>
                  </a:extLst>
                </a:gridCol>
                <a:gridCol w="1189855">
                  <a:extLst>
                    <a:ext uri="{9D8B030D-6E8A-4147-A177-3AD203B41FA5}">
                      <a16:colId xmlns:a16="http://schemas.microsoft.com/office/drawing/2014/main" val="3021350406"/>
                    </a:ext>
                  </a:extLst>
                </a:gridCol>
                <a:gridCol w="1189855">
                  <a:extLst>
                    <a:ext uri="{9D8B030D-6E8A-4147-A177-3AD203B41FA5}">
                      <a16:colId xmlns:a16="http://schemas.microsoft.com/office/drawing/2014/main" val="146117756"/>
                    </a:ext>
                  </a:extLst>
                </a:gridCol>
              </a:tblGrid>
              <a:tr h="370840">
                <a:tc>
                  <a:txBody>
                    <a:bodyPr/>
                    <a:lstStyle/>
                    <a:p>
                      <a:r>
                        <a:rPr lang="en-US" sz="1600" dirty="0" smtClean="0">
                          <a:latin typeface="Arial" panose="020B0604020202020204" pitchFamily="34" charset="0"/>
                          <a:cs typeface="Arial" panose="020B0604020202020204" pitchFamily="34" charset="0"/>
                        </a:rPr>
                        <a:t>Exp</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cases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controls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OR</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700066"/>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High (≥9.30)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165</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290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764805"/>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baseline="0" dirty="0" smtClean="0">
                          <a:solidFill>
                            <a:srgbClr val="0070C0"/>
                          </a:solidFill>
                          <a:latin typeface="Arial" panose="020B0604020202020204" pitchFamily="34" charset="0"/>
                          <a:cs typeface="Arial" panose="020B0604020202020204" pitchFamily="34" charset="0"/>
                        </a:rPr>
                        <a:t>Low (≤5.25)</a:t>
                      </a:r>
                      <a:endParaRPr lang="en-US" sz="1600" dirty="0" smtClean="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0070C0"/>
                          </a:solidFill>
                          <a:latin typeface="Arial" panose="020B0604020202020204" pitchFamily="34" charset="0"/>
                          <a:cs typeface="Arial" panose="020B0604020202020204" pitchFamily="34" charset="0"/>
                        </a:rPr>
                        <a:t>350</a:t>
                      </a:r>
                      <a:endParaRPr lang="en-US" sz="16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0070C0"/>
                          </a:solidFill>
                          <a:latin typeface="Arial" panose="020B0604020202020204" pitchFamily="34" charset="0"/>
                          <a:cs typeface="Arial" panose="020B0604020202020204" pitchFamily="34" charset="0"/>
                        </a:rPr>
                        <a:t>474</a:t>
                      </a:r>
                      <a:endParaRPr lang="en-US" sz="16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0070C0"/>
                          </a:solidFill>
                          <a:latin typeface="Arial" panose="020B0604020202020204" pitchFamily="34" charset="0"/>
                          <a:cs typeface="Arial" panose="020B0604020202020204" pitchFamily="34" charset="0"/>
                        </a:rPr>
                        <a:t>1.00</a:t>
                      </a:r>
                      <a:endParaRPr lang="en-US" sz="16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46597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51437358"/>
              </p:ext>
            </p:extLst>
          </p:nvPr>
        </p:nvGraphicFramePr>
        <p:xfrm>
          <a:off x="6134470" y="5087480"/>
          <a:ext cx="5159408" cy="1112520"/>
        </p:xfrm>
        <a:graphic>
          <a:graphicData uri="http://schemas.openxmlformats.org/drawingml/2006/table">
            <a:tbl>
              <a:tblPr firstRow="1" bandRow="1">
                <a:tableStyleId>{2D5ABB26-0587-4C30-8999-92F81FD0307C}</a:tableStyleId>
              </a:tblPr>
              <a:tblGrid>
                <a:gridCol w="2130641">
                  <a:extLst>
                    <a:ext uri="{9D8B030D-6E8A-4147-A177-3AD203B41FA5}">
                      <a16:colId xmlns:a16="http://schemas.microsoft.com/office/drawing/2014/main" val="2490151449"/>
                    </a:ext>
                  </a:extLst>
                </a:gridCol>
                <a:gridCol w="1056442">
                  <a:extLst>
                    <a:ext uri="{9D8B030D-6E8A-4147-A177-3AD203B41FA5}">
                      <a16:colId xmlns:a16="http://schemas.microsoft.com/office/drawing/2014/main" val="1611001235"/>
                    </a:ext>
                  </a:extLst>
                </a:gridCol>
                <a:gridCol w="941033">
                  <a:extLst>
                    <a:ext uri="{9D8B030D-6E8A-4147-A177-3AD203B41FA5}">
                      <a16:colId xmlns:a16="http://schemas.microsoft.com/office/drawing/2014/main" val="3021350406"/>
                    </a:ext>
                  </a:extLst>
                </a:gridCol>
                <a:gridCol w="1031292">
                  <a:extLst>
                    <a:ext uri="{9D8B030D-6E8A-4147-A177-3AD203B41FA5}">
                      <a16:colId xmlns:a16="http://schemas.microsoft.com/office/drawing/2014/main" val="146117756"/>
                    </a:ext>
                  </a:extLst>
                </a:gridCol>
              </a:tblGrid>
              <a:tr h="370840">
                <a:tc>
                  <a:txBody>
                    <a:bodyPr/>
                    <a:lstStyle/>
                    <a:p>
                      <a:r>
                        <a:rPr lang="en-US" sz="1600" dirty="0" smtClean="0">
                          <a:latin typeface="Arial" panose="020B0604020202020204" pitchFamily="34" charset="0"/>
                          <a:cs typeface="Arial" panose="020B0604020202020204" pitchFamily="34" charset="0"/>
                        </a:rPr>
                        <a:t>Exp</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cases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controls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OR</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700066"/>
                  </a:ext>
                </a:extLst>
              </a:tr>
              <a:tr h="370840">
                <a:tc>
                  <a:txBody>
                    <a:bodyPr/>
                    <a:lstStyle/>
                    <a:p>
                      <a:r>
                        <a:rPr lang="en-US" sz="1600" dirty="0" smtClean="0">
                          <a:latin typeface="Arial" panose="020B0604020202020204" pitchFamily="34" charset="0"/>
                          <a:cs typeface="Arial" panose="020B0604020202020204" pitchFamily="34" charset="0"/>
                        </a:rPr>
                        <a:t>Medium</a:t>
                      </a:r>
                      <a:r>
                        <a:rPr lang="en-US" sz="1600" baseline="0" dirty="0" smtClean="0">
                          <a:latin typeface="Arial" panose="020B0604020202020204" pitchFamily="34" charset="0"/>
                          <a:cs typeface="Arial" panose="020B0604020202020204" pitchFamily="34" charset="0"/>
                        </a:rPr>
                        <a:t> (&gt;5.25-9.30)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347</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440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764805"/>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baseline="0" dirty="0" smtClean="0">
                          <a:solidFill>
                            <a:srgbClr val="0070C0"/>
                          </a:solidFill>
                          <a:latin typeface="Arial" panose="020B0604020202020204" pitchFamily="34" charset="0"/>
                          <a:cs typeface="Arial" panose="020B0604020202020204" pitchFamily="34" charset="0"/>
                        </a:rPr>
                        <a:t>Low (≤5.25)</a:t>
                      </a:r>
                      <a:endParaRPr lang="en-US" sz="1600" dirty="0" smtClean="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0070C0"/>
                          </a:solidFill>
                          <a:latin typeface="Arial" panose="020B0604020202020204" pitchFamily="34" charset="0"/>
                          <a:cs typeface="Arial" panose="020B0604020202020204" pitchFamily="34" charset="0"/>
                        </a:rPr>
                        <a:t>350</a:t>
                      </a:r>
                      <a:endParaRPr lang="en-US" sz="16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0070C0"/>
                          </a:solidFill>
                          <a:latin typeface="Arial" panose="020B0604020202020204" pitchFamily="34" charset="0"/>
                          <a:cs typeface="Arial" panose="020B0604020202020204" pitchFamily="34" charset="0"/>
                        </a:rPr>
                        <a:t>474</a:t>
                      </a:r>
                      <a:endParaRPr lang="en-US" sz="16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0070C0"/>
                          </a:solidFill>
                          <a:latin typeface="Arial" panose="020B0604020202020204" pitchFamily="34" charset="0"/>
                          <a:cs typeface="Arial" panose="020B0604020202020204" pitchFamily="34" charset="0"/>
                        </a:rPr>
                        <a:t>1.00</a:t>
                      </a:r>
                      <a:endParaRPr lang="en-US" sz="16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465974"/>
                  </a:ext>
                </a:extLst>
              </a:tr>
            </a:tbl>
          </a:graphicData>
        </a:graphic>
      </p:graphicFrame>
      <p:cxnSp>
        <p:nvCxnSpPr>
          <p:cNvPr id="13" name="Straight Arrow Connector 12"/>
          <p:cNvCxnSpPr/>
          <p:nvPr/>
        </p:nvCxnSpPr>
        <p:spPr>
          <a:xfrm flipH="1">
            <a:off x="3195961" y="4616388"/>
            <a:ext cx="1837678" cy="372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560598" y="4616388"/>
            <a:ext cx="2104008" cy="372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1880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data from the paper</a:t>
            </a:r>
            <a:endParaRPr 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3893" t="7450" b="6359"/>
          <a:stretch/>
        </p:blipFill>
        <p:spPr>
          <a:xfrm>
            <a:off x="355106" y="1354204"/>
            <a:ext cx="6454065" cy="1325927"/>
          </a:xfrm>
        </p:spPr>
      </p:pic>
      <p:sp>
        <p:nvSpPr>
          <p:cNvPr id="7" name="Rectangle 6"/>
          <p:cNvSpPr/>
          <p:nvPr/>
        </p:nvSpPr>
        <p:spPr>
          <a:xfrm>
            <a:off x="4128120" y="1657008"/>
            <a:ext cx="2681056" cy="111870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64657906"/>
              </p:ext>
            </p:extLst>
          </p:nvPr>
        </p:nvGraphicFramePr>
        <p:xfrm>
          <a:off x="709227" y="2903572"/>
          <a:ext cx="10183675" cy="1584960"/>
        </p:xfrm>
        <a:graphic>
          <a:graphicData uri="http://schemas.openxmlformats.org/drawingml/2006/table">
            <a:tbl>
              <a:tblPr firstRow="1" bandRow="1">
                <a:tableStyleId>{2D5ABB26-0587-4C30-8999-92F81FD0307C}</a:tableStyleId>
              </a:tblPr>
              <a:tblGrid>
                <a:gridCol w="3507666">
                  <a:extLst>
                    <a:ext uri="{9D8B030D-6E8A-4147-A177-3AD203B41FA5}">
                      <a16:colId xmlns:a16="http://schemas.microsoft.com/office/drawing/2014/main" val="2032095568"/>
                    </a:ext>
                  </a:extLst>
                </a:gridCol>
                <a:gridCol w="1065321">
                  <a:extLst>
                    <a:ext uri="{9D8B030D-6E8A-4147-A177-3AD203B41FA5}">
                      <a16:colId xmlns:a16="http://schemas.microsoft.com/office/drawing/2014/main" val="4059789634"/>
                    </a:ext>
                  </a:extLst>
                </a:gridCol>
                <a:gridCol w="1537218">
                  <a:extLst>
                    <a:ext uri="{9D8B030D-6E8A-4147-A177-3AD203B41FA5}">
                      <a16:colId xmlns:a16="http://schemas.microsoft.com/office/drawing/2014/main" val="2105588231"/>
                    </a:ext>
                  </a:extLst>
                </a:gridCol>
                <a:gridCol w="2036735">
                  <a:extLst>
                    <a:ext uri="{9D8B030D-6E8A-4147-A177-3AD203B41FA5}">
                      <a16:colId xmlns:a16="http://schemas.microsoft.com/office/drawing/2014/main" val="1792492135"/>
                    </a:ext>
                  </a:extLst>
                </a:gridCol>
                <a:gridCol w="2036735">
                  <a:extLst>
                    <a:ext uri="{9D8B030D-6E8A-4147-A177-3AD203B41FA5}">
                      <a16:colId xmlns:a16="http://schemas.microsoft.com/office/drawing/2014/main" val="1185516767"/>
                    </a:ext>
                  </a:extLst>
                </a:gridCol>
              </a:tblGrid>
              <a:tr h="370840">
                <a:tc>
                  <a:txBody>
                    <a:bodyPr/>
                    <a:lstStyle/>
                    <a:p>
                      <a:r>
                        <a:rPr lang="en-US" sz="2000" dirty="0" smtClean="0">
                          <a:latin typeface="Arial" panose="020B0604020202020204" pitchFamily="34" charset="0"/>
                          <a:cs typeface="Arial" panose="020B0604020202020204" pitchFamily="34" charset="0"/>
                        </a:rPr>
                        <a:t>Exposure level (years)</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Cases</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Controls</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EOR</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95%CI</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026759"/>
                  </a:ext>
                </a:extLst>
              </a:tr>
              <a:tr h="370840">
                <a:tc>
                  <a:txBody>
                    <a:bodyPr/>
                    <a:lstStyle/>
                    <a:p>
                      <a:r>
                        <a:rPr lang="en-US" sz="2000" dirty="0" smtClean="0">
                          <a:latin typeface="Arial" panose="020B0604020202020204" pitchFamily="34" charset="0"/>
                          <a:cs typeface="Arial" panose="020B0604020202020204" pitchFamily="34" charset="0"/>
                        </a:rPr>
                        <a:t>High (≥9.30)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165</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290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0.77</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(0.61, 0.98)</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565010"/>
                  </a:ext>
                </a:extLst>
              </a:tr>
              <a:tr h="370840">
                <a:tc>
                  <a:txBody>
                    <a:bodyPr/>
                    <a:lstStyle/>
                    <a:p>
                      <a:r>
                        <a:rPr lang="en-US" sz="2000" dirty="0" smtClean="0">
                          <a:latin typeface="Arial" panose="020B0604020202020204" pitchFamily="34" charset="0"/>
                          <a:cs typeface="Arial" panose="020B0604020202020204" pitchFamily="34" charset="0"/>
                        </a:rPr>
                        <a:t>Medium</a:t>
                      </a:r>
                      <a:r>
                        <a:rPr lang="en-US" sz="2000" baseline="0" dirty="0" smtClean="0">
                          <a:latin typeface="Arial" panose="020B0604020202020204" pitchFamily="34" charset="0"/>
                          <a:cs typeface="Arial" panose="020B0604020202020204" pitchFamily="34" charset="0"/>
                        </a:rPr>
                        <a:t> (&gt;5.25-9.30)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347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440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1.07</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(0.88, 1.30)</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427069"/>
                  </a:ext>
                </a:extLst>
              </a:tr>
              <a:tr h="370840">
                <a:tc>
                  <a:txBody>
                    <a:bodyPr/>
                    <a:lstStyle/>
                    <a:p>
                      <a:r>
                        <a:rPr lang="en-US" sz="2000" baseline="0" dirty="0" smtClean="0">
                          <a:latin typeface="Arial" panose="020B0604020202020204" pitchFamily="34" charset="0"/>
                          <a:cs typeface="Arial" panose="020B0604020202020204" pitchFamily="34" charset="0"/>
                        </a:rPr>
                        <a:t>Low (≤5.25)</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350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474</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1.00 </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94873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0497360"/>
              </p:ext>
            </p:extLst>
          </p:nvPr>
        </p:nvGraphicFramePr>
        <p:xfrm>
          <a:off x="709228" y="5087480"/>
          <a:ext cx="4759420" cy="1112520"/>
        </p:xfrm>
        <a:graphic>
          <a:graphicData uri="http://schemas.openxmlformats.org/drawingml/2006/table">
            <a:tbl>
              <a:tblPr firstRow="1" bandRow="1">
                <a:tableStyleId>{2D5ABB26-0587-4C30-8999-92F81FD0307C}</a:tableStyleId>
              </a:tblPr>
              <a:tblGrid>
                <a:gridCol w="1368147">
                  <a:extLst>
                    <a:ext uri="{9D8B030D-6E8A-4147-A177-3AD203B41FA5}">
                      <a16:colId xmlns:a16="http://schemas.microsoft.com/office/drawing/2014/main" val="2490151449"/>
                    </a:ext>
                  </a:extLst>
                </a:gridCol>
                <a:gridCol w="1011563">
                  <a:extLst>
                    <a:ext uri="{9D8B030D-6E8A-4147-A177-3AD203B41FA5}">
                      <a16:colId xmlns:a16="http://schemas.microsoft.com/office/drawing/2014/main" val="1611001235"/>
                    </a:ext>
                  </a:extLst>
                </a:gridCol>
                <a:gridCol w="1189855">
                  <a:extLst>
                    <a:ext uri="{9D8B030D-6E8A-4147-A177-3AD203B41FA5}">
                      <a16:colId xmlns:a16="http://schemas.microsoft.com/office/drawing/2014/main" val="3021350406"/>
                    </a:ext>
                  </a:extLst>
                </a:gridCol>
                <a:gridCol w="1189855">
                  <a:extLst>
                    <a:ext uri="{9D8B030D-6E8A-4147-A177-3AD203B41FA5}">
                      <a16:colId xmlns:a16="http://schemas.microsoft.com/office/drawing/2014/main" val="146117756"/>
                    </a:ext>
                  </a:extLst>
                </a:gridCol>
              </a:tblGrid>
              <a:tr h="370840">
                <a:tc>
                  <a:txBody>
                    <a:bodyPr/>
                    <a:lstStyle/>
                    <a:p>
                      <a:r>
                        <a:rPr lang="en-US" sz="1600" dirty="0" smtClean="0">
                          <a:latin typeface="Arial" panose="020B0604020202020204" pitchFamily="34" charset="0"/>
                          <a:cs typeface="Arial" panose="020B0604020202020204" pitchFamily="34" charset="0"/>
                        </a:rPr>
                        <a:t>Exp</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cases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controls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OR</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700066"/>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High (≥9.30)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165</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3333FF"/>
                          </a:solidFill>
                          <a:latin typeface="Arial" panose="020B0604020202020204" pitchFamily="34" charset="0"/>
                          <a:cs typeface="Arial" panose="020B0604020202020204" pitchFamily="34" charset="0"/>
                        </a:rPr>
                        <a:t>290</a:t>
                      </a:r>
                      <a:endParaRPr lang="en-US" sz="1600" dirty="0">
                        <a:solidFill>
                          <a:srgbClr val="3333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3333FF"/>
                          </a:solidFill>
                          <a:latin typeface="Arial" panose="020B0604020202020204" pitchFamily="34" charset="0"/>
                          <a:cs typeface="Arial" panose="020B0604020202020204" pitchFamily="34" charset="0"/>
                        </a:rPr>
                        <a:t>0.77</a:t>
                      </a:r>
                      <a:endParaRPr lang="en-US" sz="1600" dirty="0">
                        <a:solidFill>
                          <a:srgbClr val="3333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764805"/>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baseline="0" dirty="0" smtClean="0">
                          <a:latin typeface="Arial" panose="020B0604020202020204" pitchFamily="34" charset="0"/>
                          <a:cs typeface="Arial" panose="020B0604020202020204" pitchFamily="34" charset="0"/>
                        </a:rPr>
                        <a:t>Low (≤5.25)</a:t>
                      </a:r>
                      <a:endParaRPr lang="en-US" sz="1600" dirty="0" smtClean="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350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474</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1.00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46597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06515199"/>
              </p:ext>
            </p:extLst>
          </p:nvPr>
        </p:nvGraphicFramePr>
        <p:xfrm>
          <a:off x="6134470" y="5087480"/>
          <a:ext cx="5159408" cy="1112520"/>
        </p:xfrm>
        <a:graphic>
          <a:graphicData uri="http://schemas.openxmlformats.org/drawingml/2006/table">
            <a:tbl>
              <a:tblPr firstRow="1" bandRow="1">
                <a:tableStyleId>{2D5ABB26-0587-4C30-8999-92F81FD0307C}</a:tableStyleId>
              </a:tblPr>
              <a:tblGrid>
                <a:gridCol w="2130641">
                  <a:extLst>
                    <a:ext uri="{9D8B030D-6E8A-4147-A177-3AD203B41FA5}">
                      <a16:colId xmlns:a16="http://schemas.microsoft.com/office/drawing/2014/main" val="2490151449"/>
                    </a:ext>
                  </a:extLst>
                </a:gridCol>
                <a:gridCol w="1056442">
                  <a:extLst>
                    <a:ext uri="{9D8B030D-6E8A-4147-A177-3AD203B41FA5}">
                      <a16:colId xmlns:a16="http://schemas.microsoft.com/office/drawing/2014/main" val="1611001235"/>
                    </a:ext>
                  </a:extLst>
                </a:gridCol>
                <a:gridCol w="941033">
                  <a:extLst>
                    <a:ext uri="{9D8B030D-6E8A-4147-A177-3AD203B41FA5}">
                      <a16:colId xmlns:a16="http://schemas.microsoft.com/office/drawing/2014/main" val="3021350406"/>
                    </a:ext>
                  </a:extLst>
                </a:gridCol>
                <a:gridCol w="1031292">
                  <a:extLst>
                    <a:ext uri="{9D8B030D-6E8A-4147-A177-3AD203B41FA5}">
                      <a16:colId xmlns:a16="http://schemas.microsoft.com/office/drawing/2014/main" val="146117756"/>
                    </a:ext>
                  </a:extLst>
                </a:gridCol>
              </a:tblGrid>
              <a:tr h="370840">
                <a:tc>
                  <a:txBody>
                    <a:bodyPr/>
                    <a:lstStyle/>
                    <a:p>
                      <a:r>
                        <a:rPr lang="en-US" sz="1600" dirty="0" smtClean="0">
                          <a:latin typeface="Arial" panose="020B0604020202020204" pitchFamily="34" charset="0"/>
                          <a:cs typeface="Arial" panose="020B0604020202020204" pitchFamily="34" charset="0"/>
                        </a:rPr>
                        <a:t>Exp</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cases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controls</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OR</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700066"/>
                  </a:ext>
                </a:extLst>
              </a:tr>
              <a:tr h="370840">
                <a:tc>
                  <a:txBody>
                    <a:bodyPr/>
                    <a:lstStyle/>
                    <a:p>
                      <a:r>
                        <a:rPr lang="en-US" sz="1600" dirty="0" smtClean="0">
                          <a:latin typeface="Arial" panose="020B0604020202020204" pitchFamily="34" charset="0"/>
                          <a:cs typeface="Arial" panose="020B0604020202020204" pitchFamily="34" charset="0"/>
                        </a:rPr>
                        <a:t>Medium</a:t>
                      </a:r>
                      <a:r>
                        <a:rPr lang="en-US" sz="1600" baseline="0" dirty="0" smtClean="0">
                          <a:latin typeface="Arial" panose="020B0604020202020204" pitchFamily="34" charset="0"/>
                          <a:cs typeface="Arial" panose="020B0604020202020204" pitchFamily="34" charset="0"/>
                        </a:rPr>
                        <a:t> (&gt;5.25-9.30)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347</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440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rgbClr val="3333FF"/>
                          </a:solidFill>
                          <a:latin typeface="Arial" panose="020B0604020202020204" pitchFamily="34" charset="0"/>
                          <a:cs typeface="Arial" panose="020B0604020202020204" pitchFamily="34" charset="0"/>
                        </a:rPr>
                        <a:t>1.07</a:t>
                      </a:r>
                      <a:endParaRPr lang="en-US" sz="1600" dirty="0">
                        <a:solidFill>
                          <a:srgbClr val="3333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764805"/>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baseline="0" dirty="0" smtClean="0">
                          <a:latin typeface="Arial" panose="020B0604020202020204" pitchFamily="34" charset="0"/>
                          <a:cs typeface="Arial" panose="020B0604020202020204" pitchFamily="34" charset="0"/>
                        </a:rPr>
                        <a:t>Low (≤5.25)</a:t>
                      </a:r>
                      <a:endParaRPr lang="en-US" sz="1600" dirty="0" smtClean="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350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474</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1.00</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465974"/>
                  </a:ext>
                </a:extLst>
              </a:tr>
            </a:tbl>
          </a:graphicData>
        </a:graphic>
      </p:graphicFrame>
      <p:cxnSp>
        <p:nvCxnSpPr>
          <p:cNvPr id="13" name="Straight Arrow Connector 12"/>
          <p:cNvCxnSpPr/>
          <p:nvPr/>
        </p:nvCxnSpPr>
        <p:spPr>
          <a:xfrm flipH="1">
            <a:off x="3195961" y="4616388"/>
            <a:ext cx="1837678" cy="372862"/>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560598" y="4616388"/>
            <a:ext cx="2104008" cy="372862"/>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48982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(by hand)</a:t>
            </a:r>
            <a:endParaRPr lang="en-US" dirty="0"/>
          </a:p>
        </p:txBody>
      </p:sp>
      <p:sp>
        <p:nvSpPr>
          <p:cNvPr id="3" name="Content Placeholder 2"/>
          <p:cNvSpPr>
            <a:spLocks noGrp="1"/>
          </p:cNvSpPr>
          <p:nvPr>
            <p:ph idx="1"/>
          </p:nvPr>
        </p:nvSpPr>
        <p:spPr>
          <a:xfrm>
            <a:off x="301839" y="1268836"/>
            <a:ext cx="11430000" cy="4854772"/>
          </a:xfrm>
        </p:spPr>
        <p:txBody>
          <a:bodyPr/>
          <a:lstStyle/>
          <a:p>
            <a:pPr>
              <a:spcBef>
                <a:spcPts val="600"/>
              </a:spcBef>
            </a:pPr>
            <a:r>
              <a:rPr lang="en-US" dirty="0" smtClean="0"/>
              <a:t>Hypotheses H</a:t>
            </a:r>
            <a:r>
              <a:rPr lang="en-US" baseline="-25000" dirty="0" smtClean="0"/>
              <a:t>0</a:t>
            </a:r>
            <a:r>
              <a:rPr lang="en-US" dirty="0" smtClean="0"/>
              <a:t>: </a:t>
            </a:r>
            <a:r>
              <a:rPr lang="en-US" dirty="0" smtClean="0">
                <a:solidFill>
                  <a:srgbClr val="0000FF"/>
                </a:solidFill>
              </a:rPr>
              <a:t>no</a:t>
            </a:r>
            <a:r>
              <a:rPr lang="en-US" dirty="0" smtClean="0"/>
              <a:t> associations between UVB exposure level and RCC (OR</a:t>
            </a:r>
            <a:r>
              <a:rPr lang="en-US" baseline="-25000" dirty="0" smtClean="0"/>
              <a:t>med vs low </a:t>
            </a:r>
            <a:r>
              <a:rPr lang="en-US" dirty="0" smtClean="0"/>
              <a:t>= OR </a:t>
            </a:r>
            <a:r>
              <a:rPr lang="en-US" baseline="-25000" dirty="0" smtClean="0"/>
              <a:t>high vs. low </a:t>
            </a:r>
            <a:r>
              <a:rPr lang="en-US" dirty="0" smtClean="0"/>
              <a:t>=1)</a:t>
            </a:r>
            <a:endParaRPr lang="en-US" baseline="-25000" dirty="0" smtClean="0"/>
          </a:p>
          <a:p>
            <a:pPr>
              <a:spcBef>
                <a:spcPts val="600"/>
              </a:spcBef>
            </a:pPr>
            <a:r>
              <a:rPr lang="en-US" dirty="0" smtClean="0"/>
              <a:t>Test statistic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45029101"/>
              </p:ext>
            </p:extLst>
          </p:nvPr>
        </p:nvGraphicFramePr>
        <p:xfrm>
          <a:off x="609601" y="2875933"/>
          <a:ext cx="4166586" cy="2053590"/>
        </p:xfrm>
        <a:graphic>
          <a:graphicData uri="http://schemas.openxmlformats.org/drawingml/2006/table">
            <a:tbl>
              <a:tblPr firstRow="1" bandRow="1">
                <a:tableStyleId>{2D5ABB26-0587-4C30-8999-92F81FD0307C}</a:tableStyleId>
              </a:tblPr>
              <a:tblGrid>
                <a:gridCol w="1159126">
                  <a:extLst>
                    <a:ext uri="{9D8B030D-6E8A-4147-A177-3AD203B41FA5}">
                      <a16:colId xmlns:a16="http://schemas.microsoft.com/office/drawing/2014/main" val="4253326339"/>
                    </a:ext>
                  </a:extLst>
                </a:gridCol>
                <a:gridCol w="938962">
                  <a:extLst>
                    <a:ext uri="{9D8B030D-6E8A-4147-A177-3AD203B41FA5}">
                      <a16:colId xmlns:a16="http://schemas.microsoft.com/office/drawing/2014/main" val="3739285107"/>
                    </a:ext>
                  </a:extLst>
                </a:gridCol>
                <a:gridCol w="976544">
                  <a:extLst>
                    <a:ext uri="{9D8B030D-6E8A-4147-A177-3AD203B41FA5}">
                      <a16:colId xmlns:a16="http://schemas.microsoft.com/office/drawing/2014/main" val="2109180337"/>
                    </a:ext>
                  </a:extLst>
                </a:gridCol>
                <a:gridCol w="1091954">
                  <a:extLst>
                    <a:ext uri="{9D8B030D-6E8A-4147-A177-3AD203B41FA5}">
                      <a16:colId xmlns:a16="http://schemas.microsoft.com/office/drawing/2014/main" val="2528496341"/>
                    </a:ext>
                  </a:extLst>
                </a:gridCol>
              </a:tblGrid>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Exposure level (years)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Cases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Controls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609013"/>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High (≥9.30)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165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290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455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93447"/>
                  </a:ext>
                </a:extLst>
              </a:tr>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Medium (&gt;5.25-9.30)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347</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440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787</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863140"/>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Low (≤5.25)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350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474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824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0153739"/>
                  </a:ext>
                </a:extLst>
              </a:tr>
              <a:tr h="190500">
                <a:tc>
                  <a:txBody>
                    <a:bodyPr/>
                    <a:lstStyle/>
                    <a:p>
                      <a:pPr algn="l" rtl="0" fontAlgn="ctr"/>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862</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1204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2066</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12606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2148021"/>
              </p:ext>
            </p:extLst>
          </p:nvPr>
        </p:nvGraphicFramePr>
        <p:xfrm>
          <a:off x="6585752" y="2893256"/>
          <a:ext cx="4487662" cy="2053590"/>
        </p:xfrm>
        <a:graphic>
          <a:graphicData uri="http://schemas.openxmlformats.org/drawingml/2006/table">
            <a:tbl>
              <a:tblPr firstRow="1" bandRow="1">
                <a:tableStyleId>{2D5ABB26-0587-4C30-8999-92F81FD0307C}</a:tableStyleId>
              </a:tblPr>
              <a:tblGrid>
                <a:gridCol w="1398233">
                  <a:extLst>
                    <a:ext uri="{9D8B030D-6E8A-4147-A177-3AD203B41FA5}">
                      <a16:colId xmlns:a16="http://schemas.microsoft.com/office/drawing/2014/main" val="1453467384"/>
                    </a:ext>
                  </a:extLst>
                </a:gridCol>
                <a:gridCol w="1091953">
                  <a:extLst>
                    <a:ext uri="{9D8B030D-6E8A-4147-A177-3AD203B41FA5}">
                      <a16:colId xmlns:a16="http://schemas.microsoft.com/office/drawing/2014/main" val="3943585019"/>
                    </a:ext>
                  </a:extLst>
                </a:gridCol>
                <a:gridCol w="1068994">
                  <a:extLst>
                    <a:ext uri="{9D8B030D-6E8A-4147-A177-3AD203B41FA5}">
                      <a16:colId xmlns:a16="http://schemas.microsoft.com/office/drawing/2014/main" val="1387103803"/>
                    </a:ext>
                  </a:extLst>
                </a:gridCol>
                <a:gridCol w="928482">
                  <a:extLst>
                    <a:ext uri="{9D8B030D-6E8A-4147-A177-3AD203B41FA5}">
                      <a16:colId xmlns:a16="http://schemas.microsoft.com/office/drawing/2014/main" val="3007779653"/>
                    </a:ext>
                  </a:extLst>
                </a:gridCol>
              </a:tblGrid>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Exposure level (years)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Cases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Controls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861390"/>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High (≥9.30)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rgbClr val="0000FF"/>
                          </a:solidFill>
                          <a:effectLst/>
                          <a:latin typeface="Arial" panose="020B0604020202020204" pitchFamily="34" charset="0"/>
                          <a:cs typeface="Arial" panose="020B0604020202020204" pitchFamily="34" charset="0"/>
                        </a:rPr>
                        <a:t>189.840</a:t>
                      </a:r>
                      <a:endParaRPr lang="en-US" sz="16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455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198880"/>
                  </a:ext>
                </a:extLst>
              </a:tr>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Medium (&gt;5.25-9.30)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787</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390321"/>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Low (≤5.25)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824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334566"/>
                  </a:ext>
                </a:extLst>
              </a:tr>
              <a:tr h="190500">
                <a:tc>
                  <a:txBody>
                    <a:bodyPr/>
                    <a:lstStyle/>
                    <a:p>
                      <a:pPr algn="l" rtl="0" fontAlgn="ctr"/>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862</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1204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2066</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0878397"/>
                  </a:ext>
                </a:extLst>
              </a:tr>
            </a:tbl>
          </a:graphicData>
        </a:graphic>
      </p:graphicFrame>
      <p:sp>
        <p:nvSpPr>
          <p:cNvPr id="10" name="TextBox 9"/>
          <p:cNvSpPr txBox="1"/>
          <p:nvPr/>
        </p:nvSpPr>
        <p:spPr>
          <a:xfrm>
            <a:off x="3852908" y="2352583"/>
            <a:ext cx="1084271" cy="369332"/>
          </a:xfrm>
          <a:prstGeom prst="rect">
            <a:avLst/>
          </a:prstGeom>
          <a:noFill/>
        </p:spPr>
        <p:txBody>
          <a:bodyPr wrap="none" rtlCol="0">
            <a:spAutoFit/>
          </a:bodyPr>
          <a:lstStyle/>
          <a:p>
            <a:r>
              <a:rPr lang="en-US" dirty="0" smtClean="0"/>
              <a:t>Observed</a:t>
            </a:r>
            <a:endParaRPr lang="en-US" dirty="0"/>
          </a:p>
        </p:txBody>
      </p:sp>
      <p:sp>
        <p:nvSpPr>
          <p:cNvPr id="14" name="TextBox 13"/>
          <p:cNvSpPr txBox="1"/>
          <p:nvPr/>
        </p:nvSpPr>
        <p:spPr>
          <a:xfrm>
            <a:off x="6304625" y="2352583"/>
            <a:ext cx="1042978" cy="369332"/>
          </a:xfrm>
          <a:prstGeom prst="rect">
            <a:avLst/>
          </a:prstGeom>
          <a:noFill/>
          <a:ln>
            <a:solidFill>
              <a:srgbClr val="0070C0"/>
            </a:solidFill>
          </a:ln>
        </p:spPr>
        <p:txBody>
          <a:bodyPr wrap="none" rtlCol="0">
            <a:spAutoFit/>
          </a:bodyPr>
          <a:lstStyle/>
          <a:p>
            <a:r>
              <a:rPr lang="en-US" dirty="0" smtClean="0"/>
              <a:t>Expected</a:t>
            </a:r>
            <a:endParaRPr lang="en-US" dirty="0"/>
          </a:p>
        </p:txBody>
      </p:sp>
      <p:cxnSp>
        <p:nvCxnSpPr>
          <p:cNvPr id="16" name="Elbow Connector 15"/>
          <p:cNvCxnSpPr>
            <a:stCxn id="14" idx="3"/>
          </p:cNvCxnSpPr>
          <p:nvPr/>
        </p:nvCxnSpPr>
        <p:spPr>
          <a:xfrm>
            <a:off x="7347603" y="2537249"/>
            <a:ext cx="784343" cy="1017479"/>
          </a:xfrm>
          <a:prstGeom prst="bentConnector2">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0" idx="1"/>
          </p:cNvCxnSpPr>
          <p:nvPr/>
        </p:nvCxnSpPr>
        <p:spPr>
          <a:xfrm rot="10800000" flipV="1">
            <a:off x="2512382" y="2537248"/>
            <a:ext cx="1340527" cy="1017479"/>
          </a:xfrm>
          <a:prstGeom prst="bentConnector3">
            <a:avLst>
              <a:gd name="adj1" fmla="val 101656"/>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852908" y="3373515"/>
            <a:ext cx="763480" cy="390617"/>
          </a:xfrm>
          <a:prstGeom prst="ellipse">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852474" y="4692924"/>
            <a:ext cx="763480" cy="390617"/>
          </a:xfrm>
          <a:prstGeom prst="ellipse">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852908" y="4705165"/>
            <a:ext cx="739807" cy="259469"/>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Rectangle 22"/>
              <p:cNvSpPr/>
              <p:nvPr/>
            </p:nvSpPr>
            <p:spPr>
              <a:xfrm>
                <a:off x="4222811" y="5765161"/>
                <a:ext cx="3507370" cy="489686"/>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𝑎</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𝑁</m:t>
                        </m:r>
                        <m:r>
                          <a:rPr lang="en-US" i="1" baseline="-2500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r>
                          <a:rPr lang="en-US" i="1" baseline="-25000">
                            <a:solidFill>
                              <a:srgbClr val="FF0000"/>
                            </a:solidFill>
                            <a:latin typeface="Cambria Math" panose="02040503050406030204" pitchFamily="18" charset="0"/>
                            <a:ea typeface="Cambria Math" panose="02040503050406030204" pitchFamily="18" charset="0"/>
                          </a:rPr>
                          <m:t>1</m:t>
                        </m:r>
                      </m:num>
                      <m:den>
                        <m:r>
                          <a:rPr lang="en-US" i="1">
                            <a:latin typeface="Cambria Math" panose="02040503050406030204" pitchFamily="18" charset="0"/>
                          </a:rPr>
                          <m:t>𝑁</m:t>
                        </m:r>
                      </m:den>
                    </m:f>
                    <m:r>
                      <a:rPr lang="en-US">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455∗862</m:t>
                        </m:r>
                      </m:num>
                      <m:den>
                        <m:r>
                          <a:rPr lang="en-US" b="0" i="1" smtClean="0">
                            <a:latin typeface="Cambria Math" panose="02040503050406030204" pitchFamily="18" charset="0"/>
                            <a:ea typeface="Cambria Math" panose="02040503050406030204" pitchFamily="18" charset="0"/>
                          </a:rPr>
                          <m:t>2066</m:t>
                        </m:r>
                      </m:den>
                    </m:f>
                    <m:r>
                      <a:rPr lang="en-US" i="1">
                        <a:latin typeface="Cambria Math" panose="02040503050406030204" pitchFamily="18" charset="0"/>
                      </a:rPr>
                      <m:t>=</m:t>
                    </m:r>
                    <m:r>
                      <a:rPr lang="en-US" b="0" i="1" smtClean="0">
                        <a:solidFill>
                          <a:srgbClr val="0000FF"/>
                        </a:solidFill>
                        <a:latin typeface="Cambria Math" panose="02040503050406030204" pitchFamily="18" charset="0"/>
                      </a:rPr>
                      <m:t>189.840</m:t>
                    </m:r>
                  </m:oMath>
                </a14:m>
                <a:r>
                  <a:rPr lang="en-US" dirty="0">
                    <a:solidFill>
                      <a:srgbClr val="0000FF"/>
                    </a:solidFill>
                  </a:rPr>
                  <a:t> </a:t>
                </a:r>
              </a:p>
            </p:txBody>
          </p:sp>
        </mc:Choice>
        <mc:Fallback xmlns="">
          <p:sp>
            <p:nvSpPr>
              <p:cNvPr id="23" name="Rectangle 22"/>
              <p:cNvSpPr>
                <a:spLocks noRot="1" noChangeAspect="1" noMove="1" noResize="1" noEditPoints="1" noAdjustHandles="1" noChangeArrowheads="1" noChangeShapeType="1" noTextEdit="1"/>
              </p:cNvSpPr>
              <p:nvPr/>
            </p:nvSpPr>
            <p:spPr>
              <a:xfrm>
                <a:off x="4222811" y="5765161"/>
                <a:ext cx="3507370" cy="489686"/>
              </a:xfrm>
              <a:prstGeom prst="rect">
                <a:avLst/>
              </a:prstGeom>
              <a:blipFill>
                <a:blip r:embed="rId3"/>
                <a:stretch>
                  <a:fillRect b="-1250"/>
                </a:stretch>
              </a:blipFill>
            </p:spPr>
            <p:txBody>
              <a:bodyPr/>
              <a:lstStyle/>
              <a:p>
                <a:r>
                  <a:rPr lang="en-US">
                    <a:noFill/>
                  </a:rPr>
                  <a:t> </a:t>
                </a:r>
              </a:p>
            </p:txBody>
          </p:sp>
        </mc:Fallback>
      </mc:AlternateContent>
      <p:cxnSp>
        <p:nvCxnSpPr>
          <p:cNvPr id="25" name="Elbow Connector 24"/>
          <p:cNvCxnSpPr>
            <a:stCxn id="23" idx="3"/>
          </p:cNvCxnSpPr>
          <p:nvPr/>
        </p:nvCxnSpPr>
        <p:spPr>
          <a:xfrm flipV="1">
            <a:off x="7730181" y="3764132"/>
            <a:ext cx="763480" cy="22458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9" name="Elbow Connector 28"/>
          <p:cNvCxnSpPr/>
          <p:nvPr/>
        </p:nvCxnSpPr>
        <p:spPr>
          <a:xfrm>
            <a:off x="4560508" y="3606996"/>
            <a:ext cx="1360108" cy="2196337"/>
          </a:xfrm>
          <a:prstGeom prst="bentConnector2">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30"/>
          <p:cNvCxnSpPr>
            <a:endCxn id="23" idx="2"/>
          </p:cNvCxnSpPr>
          <p:nvPr/>
        </p:nvCxnSpPr>
        <p:spPr>
          <a:xfrm>
            <a:off x="4222811" y="5018503"/>
            <a:ext cx="1753685" cy="1236344"/>
          </a:xfrm>
          <a:prstGeom prst="bentConnector4">
            <a:avLst>
              <a:gd name="adj1" fmla="val 1937"/>
              <a:gd name="adj2" fmla="val 118490"/>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 name="Elbow Connector 8"/>
          <p:cNvCxnSpPr/>
          <p:nvPr/>
        </p:nvCxnSpPr>
        <p:spPr>
          <a:xfrm>
            <a:off x="2222290" y="5079207"/>
            <a:ext cx="4001042" cy="695796"/>
          </a:xfrm>
          <a:prstGeom prst="bentConnector3">
            <a:avLst>
              <a:gd name="adj1" fmla="val 10081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721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(by hand)</a:t>
            </a:r>
            <a:endParaRPr lang="en-US" dirty="0"/>
          </a:p>
        </p:txBody>
      </p:sp>
      <p:sp>
        <p:nvSpPr>
          <p:cNvPr id="3" name="Content Placeholder 2"/>
          <p:cNvSpPr>
            <a:spLocks noGrp="1"/>
          </p:cNvSpPr>
          <p:nvPr>
            <p:ph idx="1"/>
          </p:nvPr>
        </p:nvSpPr>
        <p:spPr>
          <a:xfrm>
            <a:off x="199085" y="1367161"/>
            <a:ext cx="11430000" cy="4711456"/>
          </a:xfrm>
        </p:spPr>
        <p:txBody>
          <a:bodyPr/>
          <a:lstStyle/>
          <a:p>
            <a:pPr>
              <a:spcBef>
                <a:spcPts val="600"/>
              </a:spcBef>
            </a:pPr>
            <a:r>
              <a:rPr lang="en-US" dirty="0" smtClean="0"/>
              <a:t>Hypotheses H</a:t>
            </a:r>
            <a:r>
              <a:rPr lang="en-US" baseline="-25000" dirty="0" smtClean="0"/>
              <a:t>0</a:t>
            </a:r>
            <a:r>
              <a:rPr lang="en-US" dirty="0" smtClean="0"/>
              <a:t>: </a:t>
            </a:r>
            <a:r>
              <a:rPr lang="en-US" dirty="0" smtClean="0">
                <a:solidFill>
                  <a:srgbClr val="0000FF"/>
                </a:solidFill>
              </a:rPr>
              <a:t>no</a:t>
            </a:r>
            <a:r>
              <a:rPr lang="en-US" dirty="0" smtClean="0"/>
              <a:t> associations between UVB exposure level and RCC (OR</a:t>
            </a:r>
            <a:r>
              <a:rPr lang="en-US" baseline="-25000" dirty="0" smtClean="0"/>
              <a:t>med vs low </a:t>
            </a:r>
            <a:r>
              <a:rPr lang="en-US" dirty="0" smtClean="0"/>
              <a:t>= OR </a:t>
            </a:r>
            <a:r>
              <a:rPr lang="en-US" baseline="-25000" dirty="0" smtClean="0"/>
              <a:t>high vs. low </a:t>
            </a:r>
            <a:r>
              <a:rPr lang="en-US" dirty="0" smtClean="0"/>
              <a:t>=1)</a:t>
            </a:r>
            <a:endParaRPr lang="en-US" baseline="-25000" dirty="0" smtClean="0"/>
          </a:p>
          <a:p>
            <a:pPr>
              <a:spcBef>
                <a:spcPts val="600"/>
              </a:spcBef>
            </a:pPr>
            <a:r>
              <a:rPr lang="en-US" dirty="0" smtClean="0"/>
              <a:t>Test statistic </a:t>
            </a:r>
            <a:endParaRPr lang="en-US" dirty="0"/>
          </a:p>
        </p:txBody>
      </p:sp>
      <p:graphicFrame>
        <p:nvGraphicFramePr>
          <p:cNvPr id="4" name="Table 3"/>
          <p:cNvGraphicFramePr>
            <a:graphicFrameLocks noGrp="1"/>
          </p:cNvGraphicFramePr>
          <p:nvPr/>
        </p:nvGraphicFramePr>
        <p:xfrm>
          <a:off x="609601" y="2875933"/>
          <a:ext cx="4166586" cy="2053590"/>
        </p:xfrm>
        <a:graphic>
          <a:graphicData uri="http://schemas.openxmlformats.org/drawingml/2006/table">
            <a:tbl>
              <a:tblPr firstRow="1" bandRow="1">
                <a:tableStyleId>{2D5ABB26-0587-4C30-8999-92F81FD0307C}</a:tableStyleId>
              </a:tblPr>
              <a:tblGrid>
                <a:gridCol w="1159126">
                  <a:extLst>
                    <a:ext uri="{9D8B030D-6E8A-4147-A177-3AD203B41FA5}">
                      <a16:colId xmlns:a16="http://schemas.microsoft.com/office/drawing/2014/main" val="4253326339"/>
                    </a:ext>
                  </a:extLst>
                </a:gridCol>
                <a:gridCol w="938962">
                  <a:extLst>
                    <a:ext uri="{9D8B030D-6E8A-4147-A177-3AD203B41FA5}">
                      <a16:colId xmlns:a16="http://schemas.microsoft.com/office/drawing/2014/main" val="3739285107"/>
                    </a:ext>
                  </a:extLst>
                </a:gridCol>
                <a:gridCol w="976544">
                  <a:extLst>
                    <a:ext uri="{9D8B030D-6E8A-4147-A177-3AD203B41FA5}">
                      <a16:colId xmlns:a16="http://schemas.microsoft.com/office/drawing/2014/main" val="2109180337"/>
                    </a:ext>
                  </a:extLst>
                </a:gridCol>
                <a:gridCol w="1091954">
                  <a:extLst>
                    <a:ext uri="{9D8B030D-6E8A-4147-A177-3AD203B41FA5}">
                      <a16:colId xmlns:a16="http://schemas.microsoft.com/office/drawing/2014/main" val="2528496341"/>
                    </a:ext>
                  </a:extLst>
                </a:gridCol>
              </a:tblGrid>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Exposure level (years)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Cases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Controls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609013"/>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High (≥9.30)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165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290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455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93447"/>
                  </a:ext>
                </a:extLst>
              </a:tr>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Medium (&gt;5.25-9.30)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347</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440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787</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863140"/>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Low (≤5.25)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350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474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824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0153739"/>
                  </a:ext>
                </a:extLst>
              </a:tr>
              <a:tr h="190500">
                <a:tc>
                  <a:txBody>
                    <a:bodyPr/>
                    <a:lstStyle/>
                    <a:p>
                      <a:pPr algn="l" rtl="0" fontAlgn="ctr"/>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862</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1204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2066</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12606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9603304"/>
              </p:ext>
            </p:extLst>
          </p:nvPr>
        </p:nvGraphicFramePr>
        <p:xfrm>
          <a:off x="6585752" y="2893256"/>
          <a:ext cx="4487662" cy="2053590"/>
        </p:xfrm>
        <a:graphic>
          <a:graphicData uri="http://schemas.openxmlformats.org/drawingml/2006/table">
            <a:tbl>
              <a:tblPr firstRow="1" bandRow="1">
                <a:tableStyleId>{2D5ABB26-0587-4C30-8999-92F81FD0307C}</a:tableStyleId>
              </a:tblPr>
              <a:tblGrid>
                <a:gridCol w="1398233">
                  <a:extLst>
                    <a:ext uri="{9D8B030D-6E8A-4147-A177-3AD203B41FA5}">
                      <a16:colId xmlns:a16="http://schemas.microsoft.com/office/drawing/2014/main" val="1453467384"/>
                    </a:ext>
                  </a:extLst>
                </a:gridCol>
                <a:gridCol w="1091953">
                  <a:extLst>
                    <a:ext uri="{9D8B030D-6E8A-4147-A177-3AD203B41FA5}">
                      <a16:colId xmlns:a16="http://schemas.microsoft.com/office/drawing/2014/main" val="3943585019"/>
                    </a:ext>
                  </a:extLst>
                </a:gridCol>
                <a:gridCol w="1068994">
                  <a:extLst>
                    <a:ext uri="{9D8B030D-6E8A-4147-A177-3AD203B41FA5}">
                      <a16:colId xmlns:a16="http://schemas.microsoft.com/office/drawing/2014/main" val="1387103803"/>
                    </a:ext>
                  </a:extLst>
                </a:gridCol>
                <a:gridCol w="928482">
                  <a:extLst>
                    <a:ext uri="{9D8B030D-6E8A-4147-A177-3AD203B41FA5}">
                      <a16:colId xmlns:a16="http://schemas.microsoft.com/office/drawing/2014/main" val="3007779653"/>
                    </a:ext>
                  </a:extLst>
                </a:gridCol>
              </a:tblGrid>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Exposure level (years)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Cases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Controls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861390"/>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High (≥9.30)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chemeClr val="tx1"/>
                          </a:solidFill>
                          <a:effectLst/>
                          <a:latin typeface="Arial" panose="020B0604020202020204" pitchFamily="34" charset="0"/>
                          <a:cs typeface="Arial" panose="020B0604020202020204" pitchFamily="34" charset="0"/>
                        </a:rPr>
                        <a:t>189.840</a:t>
                      </a:r>
                      <a:endParaRPr lang="en-US" sz="1600" b="0"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rgbClr val="0000FF"/>
                          </a:solidFill>
                          <a:effectLst/>
                          <a:latin typeface="Arial" panose="020B0604020202020204" pitchFamily="34" charset="0"/>
                          <a:cs typeface="Arial" panose="020B0604020202020204" pitchFamily="34" charset="0"/>
                        </a:rPr>
                        <a:t>265.160</a:t>
                      </a:r>
                      <a:endParaRPr lang="en-US" sz="16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455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198880"/>
                  </a:ext>
                </a:extLst>
              </a:tr>
              <a:tr h="539750">
                <a:tc>
                  <a:txBody>
                    <a:bodyPr/>
                    <a:lstStyle/>
                    <a:p>
                      <a:pPr algn="l" rtl="0" fontAlgn="ctr"/>
                      <a:r>
                        <a:rPr lang="en-US" sz="1600" u="none" strike="noStrike" dirty="0">
                          <a:effectLst/>
                          <a:latin typeface="Arial" panose="020B0604020202020204" pitchFamily="34" charset="0"/>
                          <a:cs typeface="Arial" panose="020B0604020202020204" pitchFamily="34" charset="0"/>
                        </a:rPr>
                        <a:t>Medium (&gt;5.25-9.30)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rgbClr val="0000FF"/>
                          </a:solidFill>
                          <a:effectLst/>
                          <a:latin typeface="Arial" panose="020B0604020202020204" pitchFamily="34" charset="0"/>
                          <a:cs typeface="Arial" panose="020B0604020202020204" pitchFamily="34" charset="0"/>
                        </a:rPr>
                        <a:t>328.361</a:t>
                      </a:r>
                      <a:endParaRPr lang="en-US" sz="16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rgbClr val="0000FF"/>
                          </a:solidFill>
                          <a:effectLst/>
                          <a:latin typeface="Arial" panose="020B0604020202020204" pitchFamily="34" charset="0"/>
                          <a:cs typeface="Arial" panose="020B0604020202020204" pitchFamily="34" charset="0"/>
                        </a:rPr>
                        <a:t>458.639</a:t>
                      </a:r>
                      <a:endParaRPr lang="en-US" sz="16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787</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390321"/>
                  </a:ext>
                </a:extLst>
              </a:tr>
              <a:tr h="361950">
                <a:tc>
                  <a:txBody>
                    <a:bodyPr/>
                    <a:lstStyle/>
                    <a:p>
                      <a:pPr algn="l" rtl="0" fontAlgn="ctr"/>
                      <a:r>
                        <a:rPr lang="en-US" sz="1600" u="none" strike="noStrike" dirty="0">
                          <a:effectLst/>
                          <a:latin typeface="Arial" panose="020B0604020202020204" pitchFamily="34" charset="0"/>
                          <a:cs typeface="Arial" panose="020B0604020202020204" pitchFamily="34" charset="0"/>
                        </a:rPr>
                        <a:t>Low (≤5.25)</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rgbClr val="0000FF"/>
                          </a:solidFill>
                          <a:effectLst/>
                          <a:latin typeface="Arial" panose="020B0604020202020204" pitchFamily="34" charset="0"/>
                          <a:cs typeface="Arial" panose="020B0604020202020204" pitchFamily="34" charset="0"/>
                        </a:rPr>
                        <a:t>343.799</a:t>
                      </a:r>
                      <a:endParaRPr lang="en-US" sz="16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solidFill>
                            <a:srgbClr val="0000FF"/>
                          </a:solidFill>
                          <a:effectLst/>
                          <a:latin typeface="Arial" panose="020B0604020202020204" pitchFamily="34" charset="0"/>
                          <a:cs typeface="Arial" panose="020B0604020202020204" pitchFamily="34" charset="0"/>
                        </a:rPr>
                        <a:t>480.201</a:t>
                      </a:r>
                      <a:endParaRPr lang="en-US" sz="16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824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334566"/>
                  </a:ext>
                </a:extLst>
              </a:tr>
              <a:tr h="190500">
                <a:tc>
                  <a:txBody>
                    <a:bodyPr/>
                    <a:lstStyle/>
                    <a:p>
                      <a:pPr algn="l" rtl="0" fontAlgn="ctr"/>
                      <a:r>
                        <a:rPr lang="en-US" sz="1600" u="none" strike="noStrike" dirty="0">
                          <a:effectLst/>
                          <a:latin typeface="Arial" panose="020B0604020202020204" pitchFamily="34" charset="0"/>
                          <a:cs typeface="Arial" panose="020B0604020202020204" pitchFamily="34" charset="0"/>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862</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1204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latin typeface="Arial" panose="020B0604020202020204" pitchFamily="34" charset="0"/>
                          <a:cs typeface="Arial" panose="020B0604020202020204" pitchFamily="34" charset="0"/>
                        </a:rPr>
                        <a:t>2066</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0878397"/>
                  </a:ext>
                </a:extLst>
              </a:tr>
            </a:tbl>
          </a:graphicData>
        </a:graphic>
      </p:graphicFrame>
      <p:sp>
        <p:nvSpPr>
          <p:cNvPr id="10" name="TextBox 9"/>
          <p:cNvSpPr txBox="1"/>
          <p:nvPr/>
        </p:nvSpPr>
        <p:spPr>
          <a:xfrm>
            <a:off x="3852908" y="2352583"/>
            <a:ext cx="1084271" cy="369332"/>
          </a:xfrm>
          <a:prstGeom prst="rect">
            <a:avLst/>
          </a:prstGeom>
          <a:noFill/>
        </p:spPr>
        <p:txBody>
          <a:bodyPr wrap="none" rtlCol="0">
            <a:spAutoFit/>
          </a:bodyPr>
          <a:lstStyle/>
          <a:p>
            <a:r>
              <a:rPr lang="en-US" dirty="0" smtClean="0"/>
              <a:t>Observed</a:t>
            </a:r>
            <a:endParaRPr lang="en-US" dirty="0"/>
          </a:p>
        </p:txBody>
      </p:sp>
      <p:sp>
        <p:nvSpPr>
          <p:cNvPr id="14" name="TextBox 13"/>
          <p:cNvSpPr txBox="1"/>
          <p:nvPr/>
        </p:nvSpPr>
        <p:spPr>
          <a:xfrm>
            <a:off x="6304625" y="2352583"/>
            <a:ext cx="1042978" cy="369332"/>
          </a:xfrm>
          <a:prstGeom prst="rect">
            <a:avLst/>
          </a:prstGeom>
          <a:noFill/>
        </p:spPr>
        <p:txBody>
          <a:bodyPr wrap="none" rtlCol="0">
            <a:spAutoFit/>
          </a:bodyPr>
          <a:lstStyle/>
          <a:p>
            <a:r>
              <a:rPr lang="en-US" dirty="0" smtClean="0"/>
              <a:t>Expected</a:t>
            </a:r>
            <a:endParaRPr lang="en-US" dirty="0"/>
          </a:p>
        </p:txBody>
      </p:sp>
      <p:cxnSp>
        <p:nvCxnSpPr>
          <p:cNvPr id="16" name="Elbow Connector 15"/>
          <p:cNvCxnSpPr>
            <a:stCxn id="14" idx="3"/>
          </p:cNvCxnSpPr>
          <p:nvPr/>
        </p:nvCxnSpPr>
        <p:spPr>
          <a:xfrm>
            <a:off x="7347603" y="2537249"/>
            <a:ext cx="784343" cy="1017479"/>
          </a:xfrm>
          <a:prstGeom prst="bentConnector2">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0" idx="1"/>
          </p:cNvCxnSpPr>
          <p:nvPr/>
        </p:nvCxnSpPr>
        <p:spPr>
          <a:xfrm rot="10800000" flipV="1">
            <a:off x="2512382" y="2537248"/>
            <a:ext cx="1340527" cy="1017479"/>
          </a:xfrm>
          <a:prstGeom prst="bentConnector3">
            <a:avLst>
              <a:gd name="adj1" fmla="val 101656"/>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852908" y="3373515"/>
            <a:ext cx="763480" cy="390617"/>
          </a:xfrm>
          <a:prstGeom prst="ellipse">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852474" y="4692924"/>
            <a:ext cx="763480" cy="390617"/>
          </a:xfrm>
          <a:prstGeom prst="ellipse">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852908" y="4705165"/>
            <a:ext cx="739807" cy="259469"/>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Rectangle 22"/>
              <p:cNvSpPr/>
              <p:nvPr/>
            </p:nvSpPr>
            <p:spPr>
              <a:xfrm>
                <a:off x="3852908" y="5314147"/>
                <a:ext cx="4594463" cy="622222"/>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𝑎</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𝑁</m:t>
                        </m:r>
                        <m:r>
                          <a:rPr lang="en-US" sz="2400" i="1" baseline="-2500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𝑀</m:t>
                        </m:r>
                        <m:r>
                          <a:rPr lang="en-US" sz="2400" i="1" baseline="-25000">
                            <a:solidFill>
                              <a:srgbClr val="FF0000"/>
                            </a:solidFill>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rPr>
                          <m:t>𝑁</m:t>
                        </m:r>
                      </m:den>
                    </m:f>
                    <m:r>
                      <a:rPr lang="en-US" sz="240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455∗862</m:t>
                        </m:r>
                      </m:num>
                      <m:den>
                        <m:r>
                          <a:rPr lang="en-US" sz="2400" b="0" i="1" smtClean="0">
                            <a:latin typeface="Cambria Math" panose="02040503050406030204" pitchFamily="18" charset="0"/>
                            <a:ea typeface="Cambria Math" panose="02040503050406030204" pitchFamily="18" charset="0"/>
                          </a:rPr>
                          <m:t>2066</m:t>
                        </m:r>
                      </m:den>
                    </m:f>
                    <m:r>
                      <a:rPr lang="en-US" sz="2400" i="1">
                        <a:latin typeface="Cambria Math" panose="02040503050406030204" pitchFamily="18" charset="0"/>
                      </a:rPr>
                      <m:t>=</m:t>
                    </m:r>
                    <m:r>
                      <a:rPr lang="en-US" sz="2400" b="0" i="1" smtClean="0">
                        <a:solidFill>
                          <a:schemeClr val="tx1"/>
                        </a:solidFill>
                        <a:latin typeface="Cambria Math" panose="02040503050406030204" pitchFamily="18" charset="0"/>
                      </a:rPr>
                      <m:t>189.840</m:t>
                    </m:r>
                  </m:oMath>
                </a14:m>
                <a:r>
                  <a:rPr lang="en-US" sz="2400" dirty="0">
                    <a:solidFill>
                      <a:srgbClr val="0000FF"/>
                    </a:solidFill>
                  </a:rPr>
                  <a:t> </a:t>
                </a:r>
              </a:p>
            </p:txBody>
          </p:sp>
        </mc:Choice>
        <mc:Fallback xmlns="">
          <p:sp>
            <p:nvSpPr>
              <p:cNvPr id="23" name="Rectangle 22"/>
              <p:cNvSpPr>
                <a:spLocks noRot="1" noChangeAspect="1" noMove="1" noResize="1" noEditPoints="1" noAdjustHandles="1" noChangeArrowheads="1" noChangeShapeType="1" noTextEdit="1"/>
              </p:cNvSpPr>
              <p:nvPr/>
            </p:nvSpPr>
            <p:spPr>
              <a:xfrm>
                <a:off x="3852908" y="5314147"/>
                <a:ext cx="4594463" cy="62222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72065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9525" y="1342413"/>
                <a:ext cx="11430000" cy="5235939"/>
              </a:xfrm>
            </p:spPr>
            <p:txBody>
              <a:bodyPr>
                <a:normAutofit/>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𝑠𝑡𝑎𝑡</m:t>
                        </m:r>
                      </m:sub>
                      <m:sup>
                        <m:r>
                          <a:rPr lang="en-US" i="1">
                            <a:latin typeface="Cambria Math" panose="02040503050406030204" pitchFamily="18" charset="0"/>
                          </a:rPr>
                          <m:t>2</m:t>
                        </m:r>
                      </m:sup>
                    </m:sSubSup>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r>
                          <a:rPr lang="en-US" i="1">
                            <a:latin typeface="Cambria Math" panose="02040503050406030204" pitchFamily="18" charset="0"/>
                          </a:rPr>
                          <m:t>𝑙𝑙</m:t>
                        </m:r>
                      </m:sub>
                      <m:sup/>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e>
                                    </m:d>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den>
                            </m:f>
                          </m:e>
                        </m:d>
                      </m:e>
                    </m:nary>
                  </m:oMath>
                </a14:m>
                <a:r>
                  <a:rPr lang="en-US" dirty="0" smtClean="0"/>
                  <a:t>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(165−189.840)</m:t>
                            </m:r>
                          </m:e>
                          <m:sup>
                            <m:r>
                              <a:rPr lang="en-US" b="0" i="1" smtClean="0">
                                <a:latin typeface="Cambria Math" panose="02040503050406030204" pitchFamily="18" charset="0"/>
                              </a:rPr>
                              <m:t>2</m:t>
                            </m:r>
                          </m:sup>
                        </m:sSup>
                      </m:num>
                      <m:den>
                        <m:r>
                          <a:rPr lang="en-US" b="0" i="1" smtClean="0">
                            <a:latin typeface="Cambria Math" panose="02040503050406030204" pitchFamily="18" charset="0"/>
                          </a:rPr>
                          <m:t>189.840</m:t>
                        </m:r>
                      </m:den>
                    </m:f>
                  </m:oMath>
                </a14:m>
                <a:r>
                  <a:rPr lang="en-US" dirty="0" smtClean="0"/>
                  <a:t> + …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(474−480.201)</m:t>
                            </m:r>
                          </m:e>
                          <m:sup>
                            <m:r>
                              <a:rPr lang="en-US" b="0" i="1" smtClean="0">
                                <a:latin typeface="Cambria Math" panose="02040503050406030204" pitchFamily="18" charset="0"/>
                              </a:rPr>
                              <m:t>2</m:t>
                            </m:r>
                          </m:sup>
                        </m:sSup>
                      </m:num>
                      <m:den>
                        <m:r>
                          <a:rPr lang="en-US" b="0" i="1" smtClean="0">
                            <a:latin typeface="Cambria Math" panose="02040503050406030204" pitchFamily="18" charset="0"/>
                          </a:rPr>
                          <m:t>480.201</m:t>
                        </m:r>
                      </m:den>
                    </m:f>
                    <m:r>
                      <a:rPr lang="en-US" b="0" i="0" smtClean="0">
                        <a:latin typeface="Cambria Math" panose="02040503050406030204" pitchFamily="18" charset="0"/>
                      </a:rPr>
                      <m:t>=3.250+2.327+1.058+0.757+0.114+0.080=7.585</m:t>
                    </m:r>
                  </m:oMath>
                </a14:m>
                <a:endParaRPr lang="en-US" b="0" dirty="0" smtClean="0"/>
              </a:p>
              <a:p>
                <a:r>
                  <a:rPr lang="en-US" dirty="0"/>
                  <a:t>Compare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𝑠𝑡𝑎𝑡</m:t>
                        </m:r>
                      </m:sub>
                      <m:sup>
                        <m:r>
                          <a:rPr lang="en-US" i="1">
                            <a:latin typeface="Cambria Math" panose="02040503050406030204" pitchFamily="18" charset="0"/>
                          </a:rPr>
                          <m:t>2</m:t>
                        </m:r>
                      </m:sup>
                    </m:sSubSup>
                  </m:oMath>
                </a14:m>
                <a:r>
                  <a:rPr lang="en-US" dirty="0"/>
                  <a:t> = </a:t>
                </a:r>
                <a:r>
                  <a:rPr lang="en-US" dirty="0" smtClean="0"/>
                  <a:t>7.585 </a:t>
                </a:r>
                <a:r>
                  <a:rPr lang="en-US" dirty="0"/>
                  <a:t>with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𝑑𝑓</m:t>
                        </m:r>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r>
                          <a:rPr lang="en-US" b="0" i="1" smtClean="0">
                            <a:latin typeface="Cambria Math" panose="02040503050406030204" pitchFamily="18" charset="0"/>
                          </a:rPr>
                          <m:t>=2</m:t>
                        </m:r>
                      </m:sub>
                      <m:sup>
                        <m:r>
                          <a:rPr lang="en-US" i="1">
                            <a:latin typeface="Cambria Math" panose="02040503050406030204" pitchFamily="18" charset="0"/>
                          </a:rPr>
                          <m:t>2</m:t>
                        </m:r>
                      </m:sup>
                    </m:sSubSup>
                  </m:oMath>
                </a14:m>
                <a:r>
                  <a:rPr lang="en-US" dirty="0" smtClean="0"/>
                  <a:t>, at </a:t>
                </a:r>
                <a:r>
                  <a:rPr lang="en-US" dirty="0"/>
                  <a:t>significance level of 0.05 (chi-square distribution table</a:t>
                </a:r>
                <a:r>
                  <a:rPr lang="en-US" dirty="0" smtClean="0"/>
                  <a:t>) or </a:t>
                </a:r>
                <a:r>
                  <a:rPr lang="en-US" dirty="0"/>
                  <a:t>find the corresponding p-value to the right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rPr>
                          <m:t>𝑠𝑡𝑎𝑡</m:t>
                        </m:r>
                      </m:sub>
                      <m:sup>
                        <m:r>
                          <a:rPr lang="en-US" i="1">
                            <a:latin typeface="Cambria Math" panose="02040503050406030204" pitchFamily="18" charset="0"/>
                          </a:rPr>
                          <m:t>2</m:t>
                        </m:r>
                      </m:sup>
                    </m:sSubSup>
                  </m:oMath>
                </a14:m>
                <a:r>
                  <a:rPr lang="en-US" dirty="0"/>
                  <a:t> = </a:t>
                </a:r>
                <a:r>
                  <a:rPr lang="en-US" dirty="0" smtClean="0"/>
                  <a:t>7.585 </a:t>
                </a:r>
                <a:r>
                  <a:rPr lang="en-US" dirty="0"/>
                  <a:t>in chi-square distribution curve (</a:t>
                </a:r>
                <a:r>
                  <a:rPr lang="en-US" dirty="0" smtClean="0"/>
                  <a:t>df=2)</a:t>
                </a:r>
                <a:endParaRPr lang="en-US" dirty="0"/>
              </a:p>
              <a:p>
                <a:pPr lvl="1"/>
                <a:r>
                  <a:rPr lang="en-US" dirty="0"/>
                  <a:t>P-value = </a:t>
                </a:r>
                <a:r>
                  <a:rPr lang="en-US" dirty="0" smtClean="0"/>
                  <a:t>0.0225</a:t>
                </a:r>
                <a:endParaRPr lang="en-US" dirty="0"/>
              </a:p>
              <a:p>
                <a:pPr lvl="1"/>
                <a:r>
                  <a:rPr lang="en-US" dirty="0"/>
                  <a:t>We do reject the null hypothesis</a:t>
                </a:r>
              </a:p>
              <a:p>
                <a:pPr marL="341313" indent="-300038"/>
                <a:r>
                  <a:rPr lang="en-US" dirty="0"/>
                  <a:t>At significant level of 0.05, we can say that the association is </a:t>
                </a:r>
                <a:r>
                  <a:rPr lang="en-US" dirty="0" smtClean="0"/>
                  <a:t>significant.</a:t>
                </a:r>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9525" y="1342413"/>
                <a:ext cx="11430000" cy="5235939"/>
              </a:xfrm>
              <a:blipFill>
                <a:blip r:embed="rId3"/>
                <a:stretch>
                  <a:fillRect l="-533"/>
                </a:stretch>
              </a:blipFill>
            </p:spPr>
            <p:txBody>
              <a:bodyPr/>
              <a:lstStyle/>
              <a:p>
                <a:r>
                  <a:rPr lang="en-US">
                    <a:noFill/>
                  </a:rPr>
                  <a:t> </a:t>
                </a:r>
              </a:p>
            </p:txBody>
          </p:sp>
        </mc:Fallback>
      </mc:AlternateContent>
    </p:spTree>
    <p:extLst>
      <p:ext uri="{BB962C8B-B14F-4D97-AF65-F5344CB8AC3E}">
        <p14:creationId xmlns:p14="http://schemas.microsoft.com/office/powerpoint/2010/main" val="812827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 (measure) modification: Test of observed &amp; expected joint effects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9478820"/>
              </p:ext>
            </p:extLst>
          </p:nvPr>
        </p:nvGraphicFramePr>
        <p:xfrm>
          <a:off x="1101461" y="1365287"/>
          <a:ext cx="9569499" cy="2414016"/>
        </p:xfrm>
        <a:graphic>
          <a:graphicData uri="http://schemas.openxmlformats.org/drawingml/2006/table">
            <a:tbl>
              <a:tblPr firstRow="1" bandRow="1">
                <a:tableStyleId>{2D5ABB26-0587-4C30-8999-92F81FD0307C}</a:tableStyleId>
              </a:tblPr>
              <a:tblGrid>
                <a:gridCol w="1487321">
                  <a:extLst>
                    <a:ext uri="{9D8B030D-6E8A-4147-A177-3AD203B41FA5}">
                      <a16:colId xmlns:a16="http://schemas.microsoft.com/office/drawing/2014/main" val="1365821039"/>
                    </a:ext>
                  </a:extLst>
                </a:gridCol>
                <a:gridCol w="1592515">
                  <a:extLst>
                    <a:ext uri="{9D8B030D-6E8A-4147-A177-3AD203B41FA5}">
                      <a16:colId xmlns:a16="http://schemas.microsoft.com/office/drawing/2014/main" val="3295436236"/>
                    </a:ext>
                  </a:extLst>
                </a:gridCol>
                <a:gridCol w="1492032">
                  <a:extLst>
                    <a:ext uri="{9D8B030D-6E8A-4147-A177-3AD203B41FA5}">
                      <a16:colId xmlns:a16="http://schemas.microsoft.com/office/drawing/2014/main" val="3844470618"/>
                    </a:ext>
                  </a:extLst>
                </a:gridCol>
                <a:gridCol w="1353525">
                  <a:extLst>
                    <a:ext uri="{9D8B030D-6E8A-4147-A177-3AD203B41FA5}">
                      <a16:colId xmlns:a16="http://schemas.microsoft.com/office/drawing/2014/main" val="517500905"/>
                    </a:ext>
                  </a:extLst>
                </a:gridCol>
                <a:gridCol w="1822053">
                  <a:extLst>
                    <a:ext uri="{9D8B030D-6E8A-4147-A177-3AD203B41FA5}">
                      <a16:colId xmlns:a16="http://schemas.microsoft.com/office/drawing/2014/main" val="2138200977"/>
                    </a:ext>
                  </a:extLst>
                </a:gridCol>
                <a:gridCol w="1822053">
                  <a:extLst>
                    <a:ext uri="{9D8B030D-6E8A-4147-A177-3AD203B41FA5}">
                      <a16:colId xmlns:a16="http://schemas.microsoft.com/office/drawing/2014/main" val="1502609666"/>
                    </a:ext>
                  </a:extLst>
                </a:gridCol>
              </a:tblGrid>
              <a:tr h="0">
                <a:tc>
                  <a:txBody>
                    <a:bodyPr/>
                    <a:lstStyle/>
                    <a:p>
                      <a:pPr marL="0" marR="0">
                        <a:lnSpc>
                          <a:spcPct val="107000"/>
                        </a:lnSpc>
                        <a:spcBef>
                          <a:spcPts val="0"/>
                        </a:spcBef>
                        <a:spcAft>
                          <a:spcPts val="800"/>
                        </a:spcAft>
                      </a:pPr>
                      <a:r>
                        <a:rPr lang="en-US" sz="2000" dirty="0" smtClean="0">
                          <a:effectLst/>
                          <a:latin typeface="Arial" panose="020B0604020202020204" pitchFamily="34" charset="0"/>
                          <a:cs typeface="Arial" panose="020B0604020202020204" pitchFamily="34" charset="0"/>
                        </a:rPr>
                        <a:t>Sex</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000" dirty="0" smtClean="0">
                          <a:effectLst/>
                          <a:latin typeface="Arial" panose="020B0604020202020204" pitchFamily="34" charset="0"/>
                          <a:cs typeface="Arial" panose="020B0604020202020204" pitchFamily="34" charset="0"/>
                        </a:rPr>
                        <a:t>UVB exposure</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Case (n)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Control (n)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95%CI</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022631"/>
                  </a:ext>
                </a:extLst>
              </a:tr>
              <a:tr h="360219">
                <a:tc>
                  <a:txBody>
                    <a:bodyPr/>
                    <a:lstStyle/>
                    <a:p>
                      <a:pPr marL="0" marR="0">
                        <a:lnSpc>
                          <a:spcPct val="107000"/>
                        </a:lnSpc>
                        <a:spcBef>
                          <a:spcPts val="0"/>
                        </a:spcBef>
                        <a:spcAft>
                          <a:spcPts val="800"/>
                        </a:spcAft>
                      </a:pPr>
                      <a:r>
                        <a:rPr lang="en-US" sz="2000" dirty="0" smtClean="0">
                          <a:effectLst/>
                          <a:latin typeface="Arial" panose="020B0604020202020204" pitchFamily="34" charset="0"/>
                          <a:ea typeface="+mn-ea"/>
                          <a:cs typeface="Arial" panose="020B0604020202020204" pitchFamily="34" charset="0"/>
                        </a:rPr>
                        <a:t>Women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smtClean="0">
                          <a:latin typeface="Arial" panose="020B0604020202020204" pitchFamily="34" charset="0"/>
                          <a:cs typeface="Arial" panose="020B0604020202020204" pitchFamily="34" charset="0"/>
                        </a:rPr>
                        <a:t>Low (≤5.25)</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132</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185</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1.0</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760535"/>
                  </a:ext>
                </a:extLst>
              </a:tr>
              <a:tr h="0">
                <a:tc>
                  <a:txBody>
                    <a:bodyPr/>
                    <a:lstStyle/>
                    <a:p>
                      <a:pPr>
                        <a:lnSpc>
                          <a:spcPct val="107000"/>
                        </a:lnSpc>
                      </a:pPr>
                      <a:endParaRPr lang="en-US" sz="2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High (≥9.30)</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116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129</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r>
                        <a:rPr lang="en-US" sz="2000" baseline="-25000" dirty="0">
                          <a:effectLst/>
                          <a:latin typeface="Arial" panose="020B0604020202020204" pitchFamily="34" charset="0"/>
                          <a:cs typeface="Arial" panose="020B0604020202020204" pitchFamily="34" charset="0"/>
                        </a:rPr>
                        <a:t>10</a:t>
                      </a:r>
                      <a:r>
                        <a:rPr lang="en-US" sz="2000" dirty="0">
                          <a:effectLst/>
                          <a:latin typeface="Arial" panose="020B0604020202020204" pitchFamily="34" charset="0"/>
                          <a:cs typeface="Arial" panose="020B0604020202020204" pitchFamily="34" charset="0"/>
                        </a:rPr>
                        <a:t> = </a:t>
                      </a:r>
                      <a:r>
                        <a:rPr lang="en-US" sz="2000" dirty="0" smtClean="0">
                          <a:effectLst/>
                          <a:latin typeface="Arial" panose="020B0604020202020204" pitchFamily="34" charset="0"/>
                          <a:cs typeface="Arial" panose="020B0604020202020204" pitchFamily="34" charset="0"/>
                        </a:rPr>
                        <a:t>1.26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95801855"/>
                  </a:ext>
                </a:extLst>
              </a:tr>
              <a:tr h="0">
                <a:tc>
                  <a:txBody>
                    <a:bodyPr/>
                    <a:lstStyle/>
                    <a:p>
                      <a:pPr marL="0" marR="0">
                        <a:lnSpc>
                          <a:spcPct val="107000"/>
                        </a:lnSpc>
                        <a:spcBef>
                          <a:spcPts val="0"/>
                        </a:spcBef>
                        <a:spcAft>
                          <a:spcPts val="800"/>
                        </a:spcAft>
                      </a:pPr>
                      <a:r>
                        <a:rPr lang="en-US" sz="2000" dirty="0" smtClean="0">
                          <a:effectLst/>
                          <a:latin typeface="Arial" panose="020B0604020202020204" pitchFamily="34" charset="0"/>
                          <a:ea typeface="+mn-ea"/>
                          <a:cs typeface="Arial" panose="020B0604020202020204" pitchFamily="34" charset="0"/>
                        </a:rPr>
                        <a:t>Men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smtClean="0">
                          <a:latin typeface="Arial" panose="020B0604020202020204" pitchFamily="34" charset="0"/>
                          <a:cs typeface="Arial" panose="020B0604020202020204" pitchFamily="34" charset="0"/>
                        </a:rPr>
                        <a:t>Low (≤5.25)</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216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294</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r>
                        <a:rPr lang="en-US" sz="2000" baseline="-25000" dirty="0">
                          <a:effectLst/>
                          <a:latin typeface="Arial" panose="020B0604020202020204" pitchFamily="34" charset="0"/>
                          <a:cs typeface="Arial" panose="020B0604020202020204" pitchFamily="34" charset="0"/>
                        </a:rPr>
                        <a:t>01</a:t>
                      </a:r>
                      <a:r>
                        <a:rPr lang="en-US" sz="2000" dirty="0">
                          <a:effectLst/>
                          <a:latin typeface="Arial" panose="020B0604020202020204" pitchFamily="34" charset="0"/>
                          <a:cs typeface="Arial" panose="020B0604020202020204" pitchFamily="34" charset="0"/>
                        </a:rPr>
                        <a:t> </a:t>
                      </a:r>
                      <a:r>
                        <a:rPr lang="en-US" sz="2000" dirty="0" smtClean="0">
                          <a:effectLst/>
                          <a:latin typeface="Arial" panose="020B0604020202020204" pitchFamily="34" charset="0"/>
                          <a:cs typeface="Arial" panose="020B0604020202020204" pitchFamily="34" charset="0"/>
                        </a:rPr>
                        <a:t>= </a:t>
                      </a:r>
                      <a:r>
                        <a:rPr lang="en-US" sz="2000" dirty="0" smtClean="0">
                          <a:solidFill>
                            <a:srgbClr val="FF0000"/>
                          </a:solidFill>
                          <a:effectLst/>
                          <a:latin typeface="Arial" panose="020B0604020202020204" pitchFamily="34" charset="0"/>
                          <a:cs typeface="Arial" panose="020B0604020202020204" pitchFamily="34" charset="0"/>
                        </a:rPr>
                        <a:t>?? </a:t>
                      </a:r>
                      <a:endParaRPr lang="en-US" sz="2000" dirty="0">
                        <a:solidFill>
                          <a:srgbClr val="FF0000"/>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09514409"/>
                  </a:ext>
                </a:extLst>
              </a:tr>
              <a:tr h="0">
                <a:tc>
                  <a:txBody>
                    <a:bodyPr/>
                    <a:lstStyle/>
                    <a:p>
                      <a:pPr>
                        <a:lnSpc>
                          <a:spcPct val="107000"/>
                        </a:lnSpc>
                      </a:pPr>
                      <a:endParaRPr lang="en-US" sz="2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High (≥9.30)</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96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195</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r>
                        <a:rPr lang="en-US" sz="2000" baseline="-25000" dirty="0">
                          <a:effectLst/>
                          <a:latin typeface="Arial" panose="020B0604020202020204" pitchFamily="34" charset="0"/>
                          <a:cs typeface="Arial" panose="020B0604020202020204" pitchFamily="34" charset="0"/>
                        </a:rPr>
                        <a:t>11</a:t>
                      </a:r>
                      <a:r>
                        <a:rPr lang="en-US" sz="2000" dirty="0">
                          <a:effectLst/>
                          <a:latin typeface="Arial" panose="020B0604020202020204" pitchFamily="34" charset="0"/>
                          <a:cs typeface="Arial" panose="020B0604020202020204" pitchFamily="34" charset="0"/>
                        </a:rPr>
                        <a:t> </a:t>
                      </a:r>
                      <a:r>
                        <a:rPr lang="en-US" sz="2000" dirty="0" smtClean="0">
                          <a:effectLst/>
                          <a:latin typeface="Arial" panose="020B0604020202020204" pitchFamily="34" charset="0"/>
                          <a:cs typeface="Arial" panose="020B0604020202020204" pitchFamily="34" charset="0"/>
                        </a:rPr>
                        <a:t>= </a:t>
                      </a:r>
                      <a:r>
                        <a:rPr lang="en-US" sz="2000" dirty="0" smtClean="0">
                          <a:solidFill>
                            <a:srgbClr val="FF0000"/>
                          </a:solidFill>
                          <a:effectLst/>
                          <a:latin typeface="Arial" panose="020B0604020202020204" pitchFamily="34" charset="0"/>
                          <a:cs typeface="Arial" panose="020B0604020202020204" pitchFamily="34" charset="0"/>
                        </a:rPr>
                        <a:t>??</a:t>
                      </a:r>
                      <a:endParaRPr lang="en-US" sz="2000" dirty="0">
                        <a:solidFill>
                          <a:srgbClr val="FF0000"/>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75555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2711437"/>
              </p:ext>
            </p:extLst>
          </p:nvPr>
        </p:nvGraphicFramePr>
        <p:xfrm>
          <a:off x="812615" y="3863266"/>
          <a:ext cx="10506414" cy="2219960"/>
        </p:xfrm>
        <a:graphic>
          <a:graphicData uri="http://schemas.openxmlformats.org/drawingml/2006/table">
            <a:tbl>
              <a:tblPr>
                <a:tableStyleId>{5C22544A-7EE6-4342-B048-85BDC9FD1C3A}</a:tableStyleId>
              </a:tblPr>
              <a:tblGrid>
                <a:gridCol w="1619867">
                  <a:extLst>
                    <a:ext uri="{9D8B030D-6E8A-4147-A177-3AD203B41FA5}">
                      <a16:colId xmlns:a16="http://schemas.microsoft.com/office/drawing/2014/main" val="141030171"/>
                    </a:ext>
                  </a:extLst>
                </a:gridCol>
                <a:gridCol w="1988598">
                  <a:extLst>
                    <a:ext uri="{9D8B030D-6E8A-4147-A177-3AD203B41FA5}">
                      <a16:colId xmlns:a16="http://schemas.microsoft.com/office/drawing/2014/main" val="3615274593"/>
                    </a:ext>
                  </a:extLst>
                </a:gridCol>
                <a:gridCol w="1384916">
                  <a:extLst>
                    <a:ext uri="{9D8B030D-6E8A-4147-A177-3AD203B41FA5}">
                      <a16:colId xmlns:a16="http://schemas.microsoft.com/office/drawing/2014/main" val="2055746099"/>
                    </a:ext>
                  </a:extLst>
                </a:gridCol>
                <a:gridCol w="2059620">
                  <a:extLst>
                    <a:ext uri="{9D8B030D-6E8A-4147-A177-3AD203B41FA5}">
                      <a16:colId xmlns:a16="http://schemas.microsoft.com/office/drawing/2014/main" val="65886829"/>
                    </a:ext>
                  </a:extLst>
                </a:gridCol>
                <a:gridCol w="1162974">
                  <a:extLst>
                    <a:ext uri="{9D8B030D-6E8A-4147-A177-3AD203B41FA5}">
                      <a16:colId xmlns:a16="http://schemas.microsoft.com/office/drawing/2014/main" val="2467722997"/>
                    </a:ext>
                  </a:extLst>
                </a:gridCol>
                <a:gridCol w="2290439">
                  <a:extLst>
                    <a:ext uri="{9D8B030D-6E8A-4147-A177-3AD203B41FA5}">
                      <a16:colId xmlns:a16="http://schemas.microsoft.com/office/drawing/2014/main" val="3628467102"/>
                    </a:ext>
                  </a:extLst>
                </a:gridCol>
              </a:tblGrid>
              <a:tr h="554990">
                <a:tc>
                  <a:txBody>
                    <a:bodyPr/>
                    <a:lstStyle/>
                    <a:p>
                      <a:pPr algn="l"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A (UVB exposure - Low)</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A (UVB exposure- high)</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algn="ctr" fontAlgn="b"/>
                      <a:r>
                        <a:rPr lang="en-US" sz="1800" u="none" strike="noStrike" dirty="0">
                          <a:effectLst/>
                          <a:latin typeface="Arial" panose="020B0604020202020204" pitchFamily="34" charset="0"/>
                          <a:cs typeface="Arial" panose="020B0604020202020204" pitchFamily="34" charset="0"/>
                        </a:rPr>
                        <a:t>OR (95%CI)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04560436"/>
                  </a:ext>
                </a:extLst>
              </a:tr>
              <a:tr h="554990">
                <a:tc>
                  <a:txBody>
                    <a:bodyPr/>
                    <a:lstStyle/>
                    <a:p>
                      <a:pPr algn="l"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N with/without RCC</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OR (95%CI)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N with/without </a:t>
                      </a:r>
                      <a:endParaRPr lang="en-US" sz="1800" u="none" strike="noStrike" dirty="0" smtClean="0">
                        <a:effectLst/>
                        <a:latin typeface="Arial" panose="020B0604020202020204" pitchFamily="34" charset="0"/>
                        <a:cs typeface="Arial" panose="020B0604020202020204" pitchFamily="34" charset="0"/>
                      </a:endParaRPr>
                    </a:p>
                    <a:p>
                      <a:pPr algn="ctr" fontAlgn="b"/>
                      <a:r>
                        <a:rPr lang="en-US" sz="1800" u="none" strike="noStrike" dirty="0" smtClean="0">
                          <a:effectLst/>
                          <a:latin typeface="Arial" panose="020B0604020202020204" pitchFamily="34" charset="0"/>
                          <a:cs typeface="Arial" panose="020B0604020202020204" pitchFamily="34" charset="0"/>
                        </a:rPr>
                        <a:t>RCC</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OR (95%CI)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for A: high vs low within strata of Sex</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127629"/>
                  </a:ext>
                </a:extLst>
              </a:tr>
              <a:tr h="554990">
                <a:tc>
                  <a:txBody>
                    <a:bodyPr/>
                    <a:lstStyle/>
                    <a:p>
                      <a:pPr algn="l" fontAlgn="b"/>
                      <a:r>
                        <a:rPr lang="en-US" sz="1800" u="none" strike="noStrike" dirty="0">
                          <a:effectLst/>
                          <a:latin typeface="Arial" panose="020B0604020202020204" pitchFamily="34" charset="0"/>
                          <a:cs typeface="Arial" panose="020B0604020202020204" pitchFamily="34" charset="0"/>
                        </a:rPr>
                        <a:t>Women (reference)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b="0" i="0" u="none" strike="noStrike" dirty="0" smtClean="0">
                          <a:solidFill>
                            <a:srgbClr val="000000"/>
                          </a:solidFill>
                          <a:effectLst/>
                          <a:latin typeface="Arial" panose="020B0604020202020204" pitchFamily="34" charset="0"/>
                          <a:cs typeface="Arial" panose="020B0604020202020204" pitchFamily="34" charset="0"/>
                        </a:rPr>
                        <a:t>132/185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Reference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b="0" i="0" u="none" strike="noStrike" dirty="0" smtClean="0">
                          <a:solidFill>
                            <a:srgbClr val="000000"/>
                          </a:solidFill>
                          <a:effectLst/>
                          <a:latin typeface="Arial" panose="020B0604020202020204" pitchFamily="34" charset="0"/>
                          <a:cs typeface="Arial" panose="020B0604020202020204" pitchFamily="34" charset="0"/>
                        </a:rPr>
                        <a:t>116/129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FFFF00"/>
                    </a:solidFill>
                  </a:tcPr>
                </a:tc>
                <a:tc>
                  <a:txBody>
                    <a:bodyPr/>
                    <a:lstStyle/>
                    <a:p>
                      <a:pPr algn="ctr"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49759963"/>
                  </a:ext>
                </a:extLst>
              </a:tr>
              <a:tr h="554990">
                <a:tc>
                  <a:txBody>
                    <a:bodyPr/>
                    <a:lstStyle/>
                    <a:p>
                      <a:pPr algn="l" fontAlgn="b"/>
                      <a:r>
                        <a:rPr lang="en-US" sz="1800" u="none" strike="noStrike" dirty="0">
                          <a:effectLst/>
                          <a:latin typeface="Arial" panose="020B0604020202020204" pitchFamily="34" charset="0"/>
                          <a:cs typeface="Arial" panose="020B0604020202020204" pitchFamily="34" charset="0"/>
                        </a:rPr>
                        <a:t>Men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17514823"/>
                  </a:ext>
                </a:extLst>
              </a:tr>
            </a:tbl>
          </a:graphicData>
        </a:graphic>
      </p:graphicFrame>
      <p:sp>
        <p:nvSpPr>
          <p:cNvPr id="6" name="TextBox 5"/>
          <p:cNvSpPr txBox="1"/>
          <p:nvPr/>
        </p:nvSpPr>
        <p:spPr>
          <a:xfrm>
            <a:off x="6375534" y="6285390"/>
            <a:ext cx="5695662" cy="369332"/>
          </a:xfrm>
          <a:prstGeom prst="rect">
            <a:avLst/>
          </a:prstGeom>
          <a:noFill/>
        </p:spPr>
        <p:txBody>
          <a:bodyPr wrap="none" rtlCol="0">
            <a:spAutoFit/>
          </a:bodyPr>
          <a:lstStyle/>
          <a:p>
            <a:r>
              <a:rPr lang="en-US" dirty="0" smtClean="0"/>
              <a:t>Knol &amp; VanderWeele, Int J Epidemiol 2012;41:516 (Table 1)</a:t>
            </a:r>
            <a:endParaRPr lang="en-US" dirty="0"/>
          </a:p>
        </p:txBody>
      </p:sp>
    </p:spTree>
    <p:extLst>
      <p:ext uri="{BB962C8B-B14F-4D97-AF65-F5344CB8AC3E}">
        <p14:creationId xmlns:p14="http://schemas.microsoft.com/office/powerpoint/2010/main" val="1999039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measure modification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004845"/>
              </p:ext>
            </p:extLst>
          </p:nvPr>
        </p:nvGraphicFramePr>
        <p:xfrm>
          <a:off x="532660" y="1417131"/>
          <a:ext cx="11203621" cy="2087880"/>
        </p:xfrm>
        <a:graphic>
          <a:graphicData uri="http://schemas.openxmlformats.org/drawingml/2006/table">
            <a:tbl>
              <a:tblPr firstRow="1" bandRow="1">
                <a:tableStyleId>{2D5ABB26-0587-4C30-8999-92F81FD0307C}</a:tableStyleId>
              </a:tblPr>
              <a:tblGrid>
                <a:gridCol w="1741301">
                  <a:extLst>
                    <a:ext uri="{9D8B030D-6E8A-4147-A177-3AD203B41FA5}">
                      <a16:colId xmlns:a16="http://schemas.microsoft.com/office/drawing/2014/main" val="1365821039"/>
                    </a:ext>
                  </a:extLst>
                </a:gridCol>
                <a:gridCol w="1864458">
                  <a:extLst>
                    <a:ext uri="{9D8B030D-6E8A-4147-A177-3AD203B41FA5}">
                      <a16:colId xmlns:a16="http://schemas.microsoft.com/office/drawing/2014/main" val="3295436236"/>
                    </a:ext>
                  </a:extLst>
                </a:gridCol>
                <a:gridCol w="1746817">
                  <a:extLst>
                    <a:ext uri="{9D8B030D-6E8A-4147-A177-3AD203B41FA5}">
                      <a16:colId xmlns:a16="http://schemas.microsoft.com/office/drawing/2014/main" val="3844470618"/>
                    </a:ext>
                  </a:extLst>
                </a:gridCol>
                <a:gridCol w="1584657">
                  <a:extLst>
                    <a:ext uri="{9D8B030D-6E8A-4147-A177-3AD203B41FA5}">
                      <a16:colId xmlns:a16="http://schemas.microsoft.com/office/drawing/2014/main" val="517500905"/>
                    </a:ext>
                  </a:extLst>
                </a:gridCol>
                <a:gridCol w="2133194">
                  <a:extLst>
                    <a:ext uri="{9D8B030D-6E8A-4147-A177-3AD203B41FA5}">
                      <a16:colId xmlns:a16="http://schemas.microsoft.com/office/drawing/2014/main" val="2138200977"/>
                    </a:ext>
                  </a:extLst>
                </a:gridCol>
                <a:gridCol w="2133194">
                  <a:extLst>
                    <a:ext uri="{9D8B030D-6E8A-4147-A177-3AD203B41FA5}">
                      <a16:colId xmlns:a16="http://schemas.microsoft.com/office/drawing/2014/main" val="1502609666"/>
                    </a:ext>
                  </a:extLst>
                </a:gridCol>
              </a:tblGrid>
              <a:tr h="0">
                <a:tc>
                  <a:txBody>
                    <a:bodyPr/>
                    <a:lstStyle/>
                    <a:p>
                      <a:pPr marL="0" marR="0">
                        <a:lnSpc>
                          <a:spcPct val="107000"/>
                        </a:lnSpc>
                        <a:spcBef>
                          <a:spcPts val="0"/>
                        </a:spcBef>
                        <a:spcAft>
                          <a:spcPts val="800"/>
                        </a:spcAft>
                      </a:pPr>
                      <a:r>
                        <a:rPr lang="en-US" sz="2000" dirty="0" smtClean="0">
                          <a:effectLst/>
                          <a:latin typeface="Arial" panose="020B0604020202020204" pitchFamily="34" charset="0"/>
                          <a:cs typeface="Arial" panose="020B0604020202020204" pitchFamily="34" charset="0"/>
                        </a:rPr>
                        <a:t>Sex</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000" dirty="0" smtClean="0">
                          <a:effectLst/>
                          <a:latin typeface="Arial" panose="020B0604020202020204" pitchFamily="34" charset="0"/>
                          <a:cs typeface="Arial" panose="020B0604020202020204" pitchFamily="34" charset="0"/>
                        </a:rPr>
                        <a:t>UVB exposure</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Case (n)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Control (n)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95%CI</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5022631"/>
                  </a:ext>
                </a:extLst>
              </a:tr>
              <a:tr h="360219">
                <a:tc>
                  <a:txBody>
                    <a:bodyPr/>
                    <a:lstStyle/>
                    <a:p>
                      <a:pPr marL="0" marR="0">
                        <a:lnSpc>
                          <a:spcPct val="107000"/>
                        </a:lnSpc>
                        <a:spcBef>
                          <a:spcPts val="0"/>
                        </a:spcBef>
                        <a:spcAft>
                          <a:spcPts val="800"/>
                        </a:spcAft>
                      </a:pPr>
                      <a:r>
                        <a:rPr lang="en-US" sz="2000" dirty="0" smtClean="0">
                          <a:effectLst/>
                          <a:latin typeface="Arial" panose="020B0604020202020204" pitchFamily="34" charset="0"/>
                          <a:ea typeface="+mn-ea"/>
                          <a:cs typeface="Arial" panose="020B0604020202020204" pitchFamily="34" charset="0"/>
                        </a:rPr>
                        <a:t>Women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smtClean="0">
                          <a:latin typeface="Arial" panose="020B0604020202020204" pitchFamily="34" charset="0"/>
                          <a:cs typeface="Arial" panose="020B0604020202020204" pitchFamily="34" charset="0"/>
                        </a:rPr>
                        <a:t>Low (≤5.25)</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132</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185</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1.0</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endParaRPr lang="en-US" sz="20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760535"/>
                  </a:ext>
                </a:extLst>
              </a:tr>
              <a:tr h="0">
                <a:tc>
                  <a:txBody>
                    <a:bodyPr/>
                    <a:lstStyle/>
                    <a:p>
                      <a:pPr>
                        <a:lnSpc>
                          <a:spcPct val="107000"/>
                        </a:lnSpc>
                      </a:pPr>
                      <a:endParaRPr lang="en-US" sz="2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High (≥9.30)</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116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129</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r>
                        <a:rPr lang="en-US" sz="2000" baseline="-25000" dirty="0">
                          <a:effectLst/>
                          <a:latin typeface="Arial" panose="020B0604020202020204" pitchFamily="34" charset="0"/>
                          <a:cs typeface="Arial" panose="020B0604020202020204" pitchFamily="34" charset="0"/>
                        </a:rPr>
                        <a:t>10</a:t>
                      </a:r>
                      <a:r>
                        <a:rPr lang="en-US" sz="2000" dirty="0">
                          <a:effectLst/>
                          <a:latin typeface="Arial" panose="020B0604020202020204" pitchFamily="34" charset="0"/>
                          <a:cs typeface="Arial" panose="020B0604020202020204" pitchFamily="34" charset="0"/>
                        </a:rPr>
                        <a:t> = </a:t>
                      </a:r>
                      <a:r>
                        <a:rPr lang="en-US" sz="2000" dirty="0" smtClean="0">
                          <a:effectLst/>
                          <a:latin typeface="Arial" panose="020B0604020202020204" pitchFamily="34" charset="0"/>
                          <a:cs typeface="Arial" panose="020B0604020202020204" pitchFamily="34" charset="0"/>
                        </a:rPr>
                        <a:t>1.26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solidFill>
                            <a:srgbClr val="0000FF"/>
                          </a:solidFill>
                          <a:effectLst/>
                          <a:latin typeface="Arial" panose="020B0604020202020204" pitchFamily="34" charset="0"/>
                          <a:ea typeface="Malgun Gothic" panose="020B0503020000020004" pitchFamily="34" charset="-127"/>
                          <a:cs typeface="Arial" panose="020B0604020202020204" pitchFamily="34" charset="0"/>
                        </a:rPr>
                        <a:t>(0.90, 1.76)</a:t>
                      </a:r>
                      <a:endParaRPr lang="en-US" sz="20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5801855"/>
                  </a:ext>
                </a:extLst>
              </a:tr>
              <a:tr h="0">
                <a:tc>
                  <a:txBody>
                    <a:bodyPr/>
                    <a:lstStyle/>
                    <a:p>
                      <a:pPr marL="0" marR="0">
                        <a:lnSpc>
                          <a:spcPct val="107000"/>
                        </a:lnSpc>
                        <a:spcBef>
                          <a:spcPts val="0"/>
                        </a:spcBef>
                        <a:spcAft>
                          <a:spcPts val="800"/>
                        </a:spcAft>
                      </a:pPr>
                      <a:r>
                        <a:rPr lang="en-US" sz="2000" dirty="0" smtClean="0">
                          <a:effectLst/>
                          <a:latin typeface="Arial" panose="020B0604020202020204" pitchFamily="34" charset="0"/>
                          <a:ea typeface="+mn-ea"/>
                          <a:cs typeface="Arial" panose="020B0604020202020204" pitchFamily="34" charset="0"/>
                        </a:rPr>
                        <a:t>Men</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smtClean="0">
                          <a:latin typeface="Arial" panose="020B0604020202020204" pitchFamily="34" charset="0"/>
                          <a:cs typeface="Arial" panose="020B0604020202020204" pitchFamily="34" charset="0"/>
                        </a:rPr>
                        <a:t>Low (≤5.25)</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216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294</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r>
                        <a:rPr lang="en-US" sz="2000" baseline="-25000" dirty="0">
                          <a:effectLst/>
                          <a:latin typeface="Arial" panose="020B0604020202020204" pitchFamily="34" charset="0"/>
                          <a:cs typeface="Arial" panose="020B0604020202020204" pitchFamily="34" charset="0"/>
                        </a:rPr>
                        <a:t>01</a:t>
                      </a:r>
                      <a:r>
                        <a:rPr lang="en-US" sz="2000" dirty="0">
                          <a:effectLst/>
                          <a:latin typeface="Arial" panose="020B0604020202020204" pitchFamily="34" charset="0"/>
                          <a:cs typeface="Arial" panose="020B0604020202020204" pitchFamily="34" charset="0"/>
                        </a:rPr>
                        <a:t> = </a:t>
                      </a:r>
                      <a:r>
                        <a:rPr lang="en-US" sz="2000" dirty="0" smtClean="0">
                          <a:solidFill>
                            <a:srgbClr val="0000FF"/>
                          </a:solidFill>
                          <a:effectLst/>
                          <a:latin typeface="Arial" panose="020B0604020202020204" pitchFamily="34" charset="0"/>
                          <a:cs typeface="Arial" panose="020B0604020202020204" pitchFamily="34" charset="0"/>
                        </a:rPr>
                        <a:t>1.03</a:t>
                      </a:r>
                      <a:endParaRPr lang="en-US" sz="20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solidFill>
                            <a:srgbClr val="0000FF"/>
                          </a:solidFill>
                          <a:effectLst/>
                          <a:latin typeface="Arial" panose="020B0604020202020204" pitchFamily="34" charset="0"/>
                          <a:ea typeface="Malgun Gothic" panose="020B0503020000020004" pitchFamily="34" charset="-127"/>
                          <a:cs typeface="Arial" panose="020B0604020202020204" pitchFamily="34" charset="0"/>
                        </a:rPr>
                        <a:t>(0.89, 1.19)</a:t>
                      </a:r>
                      <a:endParaRPr lang="en-US" sz="20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514409"/>
                  </a:ext>
                </a:extLst>
              </a:tr>
              <a:tr h="0">
                <a:tc>
                  <a:txBody>
                    <a:bodyPr/>
                    <a:lstStyle/>
                    <a:p>
                      <a:pPr>
                        <a:lnSpc>
                          <a:spcPct val="107000"/>
                        </a:lnSpc>
                      </a:pPr>
                      <a:endParaRPr lang="en-US" sz="20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High (≥9.30)</a:t>
                      </a:r>
                      <a:endParaRPr lang="en-US" sz="2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96</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effectLst/>
                          <a:latin typeface="Arial" panose="020B0604020202020204" pitchFamily="34" charset="0"/>
                          <a:ea typeface="Malgun Gothic" panose="020B0503020000020004" pitchFamily="34" charset="-127"/>
                          <a:cs typeface="Arial" panose="020B0604020202020204" pitchFamily="34" charset="0"/>
                        </a:rPr>
                        <a:t>195</a:t>
                      </a:r>
                      <a:endParaRPr lang="en-US" sz="2000" dirty="0">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OR</a:t>
                      </a:r>
                      <a:r>
                        <a:rPr lang="en-US" sz="2000" baseline="-25000" dirty="0">
                          <a:effectLst/>
                          <a:latin typeface="Arial" panose="020B0604020202020204" pitchFamily="34" charset="0"/>
                          <a:cs typeface="Arial" panose="020B0604020202020204" pitchFamily="34" charset="0"/>
                        </a:rPr>
                        <a:t>11</a:t>
                      </a:r>
                      <a:r>
                        <a:rPr lang="en-US" sz="2000" dirty="0">
                          <a:effectLst/>
                          <a:latin typeface="Arial" panose="020B0604020202020204" pitchFamily="34" charset="0"/>
                          <a:cs typeface="Arial" panose="020B0604020202020204" pitchFamily="34" charset="0"/>
                        </a:rPr>
                        <a:t> = </a:t>
                      </a:r>
                      <a:r>
                        <a:rPr lang="en-US" sz="2000" dirty="0" smtClean="0">
                          <a:solidFill>
                            <a:srgbClr val="0000FF"/>
                          </a:solidFill>
                          <a:effectLst/>
                          <a:latin typeface="Arial" panose="020B0604020202020204" pitchFamily="34" charset="0"/>
                          <a:cs typeface="Arial" panose="020B0604020202020204" pitchFamily="34" charset="0"/>
                        </a:rPr>
                        <a:t>0.69</a:t>
                      </a:r>
                      <a:endParaRPr lang="en-US" sz="20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dirty="0" smtClean="0">
                          <a:solidFill>
                            <a:srgbClr val="0000FF"/>
                          </a:solidFill>
                          <a:effectLst/>
                          <a:latin typeface="Arial" panose="020B0604020202020204" pitchFamily="34" charset="0"/>
                          <a:ea typeface="Malgun Gothic" panose="020B0503020000020004" pitchFamily="34" charset="-127"/>
                          <a:cs typeface="Arial" panose="020B0604020202020204" pitchFamily="34" charset="0"/>
                        </a:rPr>
                        <a:t>(0.50, 0.96)</a:t>
                      </a:r>
                      <a:endParaRPr lang="en-US" sz="20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5555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1455726"/>
              </p:ext>
            </p:extLst>
          </p:nvPr>
        </p:nvGraphicFramePr>
        <p:xfrm>
          <a:off x="812615" y="3863266"/>
          <a:ext cx="10506414" cy="2219960"/>
        </p:xfrm>
        <a:graphic>
          <a:graphicData uri="http://schemas.openxmlformats.org/drawingml/2006/table">
            <a:tbl>
              <a:tblPr>
                <a:tableStyleId>{5C22544A-7EE6-4342-B048-85BDC9FD1C3A}</a:tableStyleId>
              </a:tblPr>
              <a:tblGrid>
                <a:gridCol w="1619867">
                  <a:extLst>
                    <a:ext uri="{9D8B030D-6E8A-4147-A177-3AD203B41FA5}">
                      <a16:colId xmlns:a16="http://schemas.microsoft.com/office/drawing/2014/main" val="141030171"/>
                    </a:ext>
                  </a:extLst>
                </a:gridCol>
                <a:gridCol w="1988598">
                  <a:extLst>
                    <a:ext uri="{9D8B030D-6E8A-4147-A177-3AD203B41FA5}">
                      <a16:colId xmlns:a16="http://schemas.microsoft.com/office/drawing/2014/main" val="3615274593"/>
                    </a:ext>
                  </a:extLst>
                </a:gridCol>
                <a:gridCol w="1384916">
                  <a:extLst>
                    <a:ext uri="{9D8B030D-6E8A-4147-A177-3AD203B41FA5}">
                      <a16:colId xmlns:a16="http://schemas.microsoft.com/office/drawing/2014/main" val="2055746099"/>
                    </a:ext>
                  </a:extLst>
                </a:gridCol>
                <a:gridCol w="1890944">
                  <a:extLst>
                    <a:ext uri="{9D8B030D-6E8A-4147-A177-3AD203B41FA5}">
                      <a16:colId xmlns:a16="http://schemas.microsoft.com/office/drawing/2014/main" val="65886829"/>
                    </a:ext>
                  </a:extLst>
                </a:gridCol>
                <a:gridCol w="1526959">
                  <a:extLst>
                    <a:ext uri="{9D8B030D-6E8A-4147-A177-3AD203B41FA5}">
                      <a16:colId xmlns:a16="http://schemas.microsoft.com/office/drawing/2014/main" val="2467722997"/>
                    </a:ext>
                  </a:extLst>
                </a:gridCol>
                <a:gridCol w="2095130">
                  <a:extLst>
                    <a:ext uri="{9D8B030D-6E8A-4147-A177-3AD203B41FA5}">
                      <a16:colId xmlns:a16="http://schemas.microsoft.com/office/drawing/2014/main" val="3628467102"/>
                    </a:ext>
                  </a:extLst>
                </a:gridCol>
              </a:tblGrid>
              <a:tr h="554990">
                <a:tc>
                  <a:txBody>
                    <a:bodyPr/>
                    <a:lstStyle/>
                    <a:p>
                      <a:pPr algn="l"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A (UVB exposure - Low)</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A (UVB exposure- high)</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algn="ctr" fontAlgn="b"/>
                      <a:r>
                        <a:rPr lang="en-US" sz="1800" u="none" strike="noStrike" dirty="0">
                          <a:effectLst/>
                          <a:latin typeface="Arial" panose="020B0604020202020204" pitchFamily="34" charset="0"/>
                          <a:cs typeface="Arial" panose="020B0604020202020204" pitchFamily="34" charset="0"/>
                        </a:rPr>
                        <a:t>OR (95%CI)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04560436"/>
                  </a:ext>
                </a:extLst>
              </a:tr>
              <a:tr h="554990">
                <a:tc>
                  <a:txBody>
                    <a:bodyPr/>
                    <a:lstStyle/>
                    <a:p>
                      <a:pPr algn="l"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N with/without RCC</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OR (95%CI)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N with/without </a:t>
                      </a:r>
                      <a:endParaRPr lang="en-US" sz="1800" u="none" strike="noStrike" dirty="0" smtClean="0">
                        <a:effectLst/>
                        <a:latin typeface="Arial" panose="020B0604020202020204" pitchFamily="34" charset="0"/>
                        <a:cs typeface="Arial" panose="020B0604020202020204" pitchFamily="34" charset="0"/>
                      </a:endParaRPr>
                    </a:p>
                    <a:p>
                      <a:pPr algn="ctr" fontAlgn="b"/>
                      <a:r>
                        <a:rPr lang="en-US" sz="1800" u="none" strike="noStrike" dirty="0" smtClean="0">
                          <a:effectLst/>
                          <a:latin typeface="Arial" panose="020B0604020202020204" pitchFamily="34" charset="0"/>
                          <a:cs typeface="Arial" panose="020B0604020202020204" pitchFamily="34" charset="0"/>
                        </a:rPr>
                        <a:t>RCC</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OR (95%CI)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Arial" panose="020B0604020202020204" pitchFamily="34" charset="0"/>
                          <a:cs typeface="Arial" panose="020B0604020202020204" pitchFamily="34" charset="0"/>
                        </a:rPr>
                        <a:t>for A: high vs low within strata of Sex</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127629"/>
                  </a:ext>
                </a:extLst>
              </a:tr>
              <a:tr h="554990">
                <a:tc>
                  <a:txBody>
                    <a:bodyPr/>
                    <a:lstStyle/>
                    <a:p>
                      <a:pPr algn="l" fontAlgn="b"/>
                      <a:r>
                        <a:rPr lang="en-US" sz="1800" u="none" strike="noStrike" dirty="0">
                          <a:effectLst/>
                          <a:latin typeface="Arial" panose="020B0604020202020204" pitchFamily="34" charset="0"/>
                          <a:cs typeface="Arial" panose="020B0604020202020204" pitchFamily="34" charset="0"/>
                        </a:rPr>
                        <a:t>Women (reference)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b="0" i="0" u="none" strike="noStrike" dirty="0" smtClean="0">
                          <a:solidFill>
                            <a:srgbClr val="000000"/>
                          </a:solidFill>
                          <a:effectLst/>
                          <a:latin typeface="Arial" panose="020B0604020202020204" pitchFamily="34" charset="0"/>
                          <a:cs typeface="Arial" panose="020B0604020202020204" pitchFamily="34" charset="0"/>
                        </a:rPr>
                        <a:t>132/185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Reference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b="0" i="0" u="none" strike="noStrike" dirty="0" smtClean="0">
                          <a:solidFill>
                            <a:srgbClr val="000000"/>
                          </a:solidFill>
                          <a:effectLst/>
                          <a:latin typeface="Arial" panose="020B0604020202020204" pitchFamily="34" charset="0"/>
                          <a:cs typeface="Arial" panose="020B0604020202020204" pitchFamily="34" charset="0"/>
                        </a:rPr>
                        <a:t>116/129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b="0" i="0" u="none" strike="noStrike" dirty="0" smtClean="0">
                          <a:solidFill>
                            <a:srgbClr val="0000FF"/>
                          </a:solidFill>
                          <a:effectLst/>
                          <a:latin typeface="Arial" panose="020B0604020202020204" pitchFamily="34" charset="0"/>
                          <a:cs typeface="Arial" panose="020B0604020202020204" pitchFamily="34" charset="0"/>
                        </a:rPr>
                        <a:t>1.26 </a:t>
                      </a:r>
                    </a:p>
                    <a:p>
                      <a:pPr algn="ctr" fontAlgn="b"/>
                      <a:r>
                        <a:rPr lang="en-US" sz="1800" b="0" i="0" u="none" strike="noStrike" dirty="0" smtClean="0">
                          <a:solidFill>
                            <a:srgbClr val="0000FF"/>
                          </a:solidFill>
                          <a:effectLst/>
                          <a:latin typeface="Arial" panose="020B0604020202020204" pitchFamily="34" charset="0"/>
                          <a:cs typeface="Arial" panose="020B0604020202020204" pitchFamily="34" charset="0"/>
                        </a:rPr>
                        <a:t>(0.90,</a:t>
                      </a:r>
                      <a:r>
                        <a:rPr lang="en-US" sz="1800" b="0" i="0" u="none" strike="noStrike" baseline="0" dirty="0" smtClean="0">
                          <a:solidFill>
                            <a:srgbClr val="0000FF"/>
                          </a:solidFill>
                          <a:effectLst/>
                          <a:latin typeface="Arial" panose="020B0604020202020204" pitchFamily="34" charset="0"/>
                          <a:cs typeface="Arial" panose="020B0604020202020204" pitchFamily="34" charset="0"/>
                        </a:rPr>
                        <a:t> 1.76)</a:t>
                      </a:r>
                      <a:endParaRPr lang="en-US" sz="1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algn="ctr" fontAlgn="b"/>
                      <a:r>
                        <a:rPr lang="en-US" sz="1800" b="0" i="0" u="none" strike="noStrike" dirty="0" smtClean="0">
                          <a:solidFill>
                            <a:schemeClr val="tx1">
                              <a:lumMod val="95000"/>
                              <a:lumOff val="5000"/>
                            </a:schemeClr>
                          </a:solidFill>
                          <a:effectLst/>
                          <a:latin typeface="Arial" panose="020B0604020202020204" pitchFamily="34" charset="0"/>
                          <a:cs typeface="Arial" panose="020B0604020202020204" pitchFamily="34" charset="0"/>
                        </a:rPr>
                        <a:t>1.26 (0.90, 1.76)</a:t>
                      </a:r>
                      <a:endParaRPr lang="en-US" sz="1800" b="0" i="0" u="none" strike="noStrike" dirty="0">
                        <a:solidFill>
                          <a:schemeClr val="tx1">
                            <a:lumMod val="95000"/>
                            <a:lumOff val="5000"/>
                          </a:schemeClr>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649759963"/>
                  </a:ext>
                </a:extLst>
              </a:tr>
              <a:tr h="554990">
                <a:tc>
                  <a:txBody>
                    <a:bodyPr/>
                    <a:lstStyle/>
                    <a:p>
                      <a:pPr algn="l" fontAlgn="b"/>
                      <a:r>
                        <a:rPr lang="en-US" sz="1800" u="none" strike="noStrike" dirty="0">
                          <a:effectLst/>
                          <a:latin typeface="Arial" panose="020B0604020202020204" pitchFamily="34" charset="0"/>
                          <a:cs typeface="Arial" panose="020B0604020202020204" pitchFamily="34" charset="0"/>
                        </a:rPr>
                        <a:t>Men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solidFill>
                            <a:srgbClr val="0000FF"/>
                          </a:solidFill>
                          <a:effectLst/>
                          <a:latin typeface="Arial" panose="020B0604020202020204" pitchFamily="34" charset="0"/>
                          <a:cs typeface="Arial" panose="020B0604020202020204" pitchFamily="34" charset="0"/>
                        </a:rPr>
                        <a:t> </a:t>
                      </a:r>
                      <a:r>
                        <a:rPr lang="en-US" sz="1800" u="none" strike="noStrike" dirty="0" smtClean="0">
                          <a:solidFill>
                            <a:srgbClr val="0000FF"/>
                          </a:solidFill>
                          <a:effectLst/>
                          <a:latin typeface="Arial" panose="020B0604020202020204" pitchFamily="34" charset="0"/>
                          <a:cs typeface="Arial" panose="020B0604020202020204" pitchFamily="34" charset="0"/>
                        </a:rPr>
                        <a:t>216/294</a:t>
                      </a:r>
                      <a:endParaRPr lang="en-US" sz="1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smtClean="0">
                          <a:solidFill>
                            <a:srgbClr val="0000FF"/>
                          </a:solidFill>
                          <a:effectLst/>
                          <a:latin typeface="Arial" panose="020B0604020202020204" pitchFamily="34" charset="0"/>
                          <a:cs typeface="Arial" panose="020B0604020202020204" pitchFamily="34" charset="0"/>
                        </a:rPr>
                        <a:t>1.03</a:t>
                      </a:r>
                    </a:p>
                    <a:p>
                      <a:pPr algn="ctr" fontAlgn="b"/>
                      <a:r>
                        <a:rPr lang="en-US" sz="1800" u="none" strike="noStrike" dirty="0" smtClean="0">
                          <a:solidFill>
                            <a:srgbClr val="0000FF"/>
                          </a:solidFill>
                          <a:effectLst/>
                          <a:latin typeface="Arial" panose="020B0604020202020204" pitchFamily="34" charset="0"/>
                          <a:cs typeface="Arial" panose="020B0604020202020204" pitchFamily="34" charset="0"/>
                        </a:rPr>
                        <a:t>(0.89, 1.19)</a:t>
                      </a:r>
                      <a:r>
                        <a:rPr lang="en-US" sz="1800" u="none" strike="noStrike" dirty="0">
                          <a:solidFill>
                            <a:srgbClr val="0000FF"/>
                          </a:solidFill>
                          <a:effectLst/>
                          <a:latin typeface="Arial" panose="020B0604020202020204" pitchFamily="34" charset="0"/>
                          <a:cs typeface="Arial" panose="020B0604020202020204" pitchFamily="34" charset="0"/>
                        </a:rPr>
                        <a:t> </a:t>
                      </a:r>
                      <a:endParaRPr lang="en-US" sz="1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solidFill>
                            <a:srgbClr val="0000FF"/>
                          </a:solidFill>
                          <a:effectLst/>
                          <a:latin typeface="Arial" panose="020B0604020202020204" pitchFamily="34" charset="0"/>
                          <a:cs typeface="Arial" panose="020B0604020202020204" pitchFamily="34" charset="0"/>
                        </a:rPr>
                        <a:t> </a:t>
                      </a:r>
                      <a:r>
                        <a:rPr lang="en-US" sz="1800" u="none" strike="noStrike" dirty="0" smtClean="0">
                          <a:solidFill>
                            <a:srgbClr val="0000FF"/>
                          </a:solidFill>
                          <a:effectLst/>
                          <a:latin typeface="Arial" panose="020B0604020202020204" pitchFamily="34" charset="0"/>
                          <a:cs typeface="Arial" panose="020B0604020202020204" pitchFamily="34" charset="0"/>
                        </a:rPr>
                        <a:t>96/195</a:t>
                      </a:r>
                      <a:endParaRPr lang="en-US" sz="1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solidFill>
                            <a:srgbClr val="0000FF"/>
                          </a:solidFill>
                          <a:effectLst/>
                          <a:latin typeface="Arial" panose="020B0604020202020204" pitchFamily="34" charset="0"/>
                          <a:cs typeface="Arial" panose="020B0604020202020204" pitchFamily="34" charset="0"/>
                        </a:rPr>
                        <a:t> </a:t>
                      </a:r>
                      <a:r>
                        <a:rPr lang="en-US" sz="1800" u="none" strike="noStrike" dirty="0" smtClean="0">
                          <a:solidFill>
                            <a:srgbClr val="0000FF"/>
                          </a:solidFill>
                          <a:effectLst/>
                          <a:latin typeface="Arial" panose="020B0604020202020204" pitchFamily="34" charset="0"/>
                          <a:cs typeface="Arial" panose="020B0604020202020204" pitchFamily="34" charset="0"/>
                        </a:rPr>
                        <a:t>0.69 </a:t>
                      </a:r>
                    </a:p>
                    <a:p>
                      <a:pPr algn="ctr" fontAlgn="b"/>
                      <a:r>
                        <a:rPr lang="en-US" sz="1800" u="none" strike="noStrike" dirty="0" smtClean="0">
                          <a:solidFill>
                            <a:srgbClr val="0000FF"/>
                          </a:solidFill>
                          <a:effectLst/>
                          <a:latin typeface="Arial" panose="020B0604020202020204" pitchFamily="34" charset="0"/>
                          <a:cs typeface="Arial" panose="020B0604020202020204" pitchFamily="34" charset="0"/>
                        </a:rPr>
                        <a:t>(0.50, 0.96)</a:t>
                      </a:r>
                      <a:endParaRPr lang="en-US" sz="1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solidFill>
                            <a:schemeClr val="tx1">
                              <a:lumMod val="95000"/>
                              <a:lumOff val="5000"/>
                            </a:schemeClr>
                          </a:solidFill>
                          <a:effectLst/>
                          <a:latin typeface="Arial" panose="020B0604020202020204" pitchFamily="34" charset="0"/>
                          <a:cs typeface="Arial" panose="020B0604020202020204" pitchFamily="34" charset="0"/>
                        </a:rPr>
                        <a:t> </a:t>
                      </a:r>
                      <a:r>
                        <a:rPr lang="en-US" sz="1800" u="none" strike="noStrike" dirty="0" smtClean="0">
                          <a:solidFill>
                            <a:schemeClr val="tx1">
                              <a:lumMod val="95000"/>
                              <a:lumOff val="5000"/>
                            </a:schemeClr>
                          </a:solidFill>
                          <a:effectLst/>
                          <a:latin typeface="Arial" panose="020B0604020202020204" pitchFamily="34" charset="0"/>
                          <a:cs typeface="Arial" panose="020B0604020202020204" pitchFamily="34" charset="0"/>
                        </a:rPr>
                        <a:t>0.67 (0.50, 0.91)</a:t>
                      </a:r>
                      <a:endParaRPr lang="en-US" sz="1800" b="0" i="0" u="none" strike="noStrike" dirty="0">
                        <a:solidFill>
                          <a:schemeClr val="tx1">
                            <a:lumMod val="95000"/>
                            <a:lumOff val="5000"/>
                          </a:schemeClr>
                        </a:solidFill>
                        <a:effectLst/>
                        <a:latin typeface="Arial" panose="020B0604020202020204" pitchFamily="34" charset="0"/>
                        <a:cs typeface="Arial" panose="020B0604020202020204" pitchFamily="34" charset="0"/>
                      </a:endParaRPr>
                    </a:p>
                  </a:txBody>
                  <a:tcPr marL="6350" marR="6350" marT="6350" marB="0" anchor="b">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7514823"/>
                  </a:ext>
                </a:extLst>
              </a:tr>
            </a:tbl>
          </a:graphicData>
        </a:graphic>
      </p:graphicFrame>
      <p:sp>
        <p:nvSpPr>
          <p:cNvPr id="6" name="TextBox 5"/>
          <p:cNvSpPr txBox="1"/>
          <p:nvPr/>
        </p:nvSpPr>
        <p:spPr>
          <a:xfrm>
            <a:off x="6375534" y="6285390"/>
            <a:ext cx="5695662" cy="369332"/>
          </a:xfrm>
          <a:prstGeom prst="rect">
            <a:avLst/>
          </a:prstGeom>
          <a:noFill/>
        </p:spPr>
        <p:txBody>
          <a:bodyPr wrap="none" rtlCol="0">
            <a:spAutoFit/>
          </a:bodyPr>
          <a:lstStyle/>
          <a:p>
            <a:r>
              <a:rPr lang="en-US" dirty="0" smtClean="0"/>
              <a:t>Knol &amp; VanderWeele, Int J Epidemiol 2012;41:516 (Table 1)</a:t>
            </a:r>
            <a:endParaRPr lang="en-US" dirty="0"/>
          </a:p>
        </p:txBody>
      </p:sp>
    </p:spTree>
    <p:extLst>
      <p:ext uri="{BB962C8B-B14F-4D97-AF65-F5344CB8AC3E}">
        <p14:creationId xmlns:p14="http://schemas.microsoft.com/office/powerpoint/2010/main" val="3233580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measure modification</a:t>
            </a:r>
            <a:endParaRPr lang="en-US" dirty="0"/>
          </a:p>
        </p:txBody>
      </p:sp>
      <p:sp>
        <p:nvSpPr>
          <p:cNvPr id="3" name="Content Placeholder 2"/>
          <p:cNvSpPr>
            <a:spLocks noGrp="1"/>
          </p:cNvSpPr>
          <p:nvPr>
            <p:ph idx="1"/>
          </p:nvPr>
        </p:nvSpPr>
        <p:spPr>
          <a:xfrm>
            <a:off x="272248" y="1296017"/>
            <a:ext cx="11430000" cy="5259810"/>
          </a:xfrm>
        </p:spPr>
        <p:txBody>
          <a:bodyPr>
            <a:normAutofit fontScale="85000" lnSpcReduction="10000"/>
          </a:bodyPr>
          <a:lstStyle/>
          <a:p>
            <a:pPr lvl="0">
              <a:lnSpc>
                <a:spcPct val="110000"/>
              </a:lnSpc>
              <a:spcBef>
                <a:spcPts val="600"/>
              </a:spcBef>
            </a:pPr>
            <a:r>
              <a:rPr lang="en-US" b="1" dirty="0" smtClean="0"/>
              <a:t>An effect </a:t>
            </a:r>
            <a:r>
              <a:rPr lang="en-US" b="1" dirty="0"/>
              <a:t>modifier</a:t>
            </a:r>
            <a:r>
              <a:rPr lang="en-US" dirty="0"/>
              <a:t> - the stratum specific measures of association (OR or RR) between exposure and outcome will </a:t>
            </a:r>
            <a:r>
              <a:rPr lang="en-US" dirty="0" smtClean="0"/>
              <a:t>differ</a:t>
            </a:r>
            <a:r>
              <a:rPr lang="en-US" b="1" dirty="0" smtClean="0"/>
              <a:t> </a:t>
            </a:r>
            <a:r>
              <a:rPr lang="en-US" dirty="0"/>
              <a:t>from one another </a:t>
            </a:r>
            <a:r>
              <a:rPr lang="en-US" b="1" dirty="0"/>
              <a:t>significantly</a:t>
            </a:r>
            <a:r>
              <a:rPr lang="en-US" dirty="0"/>
              <a:t> </a:t>
            </a:r>
          </a:p>
          <a:p>
            <a:pPr>
              <a:lnSpc>
                <a:spcPct val="110000"/>
              </a:lnSpc>
              <a:spcBef>
                <a:spcPts val="600"/>
              </a:spcBef>
            </a:pPr>
            <a:r>
              <a:rPr lang="en-US" b="1" dirty="0"/>
              <a:t>Test</a:t>
            </a:r>
            <a:r>
              <a:rPr lang="en-US" dirty="0"/>
              <a:t> for </a:t>
            </a:r>
            <a:r>
              <a:rPr lang="en-US" dirty="0" smtClean="0"/>
              <a:t>interaction available?  </a:t>
            </a:r>
            <a:r>
              <a:rPr lang="en-US" b="1" dirty="0"/>
              <a:t>YES</a:t>
            </a:r>
            <a:r>
              <a:rPr lang="en-US" dirty="0"/>
              <a:t>, </a:t>
            </a:r>
            <a:r>
              <a:rPr lang="en-US" dirty="0" smtClean="0"/>
              <a:t>there are available statistical </a:t>
            </a:r>
            <a:r>
              <a:rPr lang="en-US" dirty="0"/>
              <a:t>tests to </a:t>
            </a:r>
            <a:r>
              <a:rPr lang="en-US" dirty="0" smtClean="0"/>
              <a:t>examine the hypothesis (of interaction).  </a:t>
            </a:r>
          </a:p>
          <a:p>
            <a:pPr marL="514350" indent="-514350">
              <a:lnSpc>
                <a:spcPct val="110000"/>
              </a:lnSpc>
              <a:spcBef>
                <a:spcPts val="600"/>
              </a:spcBef>
              <a:buAutoNum type="arabicParenR"/>
            </a:pPr>
            <a:r>
              <a:rPr lang="en-US" dirty="0" smtClean="0"/>
              <a:t>Use </a:t>
            </a:r>
            <a:r>
              <a:rPr lang="en-US" b="1" dirty="0"/>
              <a:t>Mantel-Haenszel method</a:t>
            </a:r>
            <a:r>
              <a:rPr lang="en-US" dirty="0"/>
              <a:t> </a:t>
            </a:r>
            <a:r>
              <a:rPr lang="en-US" dirty="0" smtClean="0"/>
              <a:t>(S &amp; N textbook - Appendix C) to </a:t>
            </a:r>
            <a:r>
              <a:rPr lang="en-US" dirty="0"/>
              <a:t>calculate a pooled estimate </a:t>
            </a:r>
            <a:r>
              <a:rPr lang="en-US" dirty="0" smtClean="0"/>
              <a:t>and compare the pooled estimate (OR</a:t>
            </a:r>
            <a:r>
              <a:rPr lang="en-US" baseline="-25000" dirty="0" smtClean="0"/>
              <a:t>MH</a:t>
            </a:r>
            <a:r>
              <a:rPr lang="en-US" dirty="0" smtClean="0"/>
              <a:t>) with </a:t>
            </a:r>
            <a:r>
              <a:rPr lang="en-US" dirty="0"/>
              <a:t>the crude estimate </a:t>
            </a:r>
            <a:r>
              <a:rPr lang="en-US" dirty="0" smtClean="0"/>
              <a:t>by </a:t>
            </a:r>
            <a:r>
              <a:rPr lang="en-US" dirty="0"/>
              <a:t>testing the homogeneity of effect </a:t>
            </a:r>
            <a:r>
              <a:rPr lang="en-US" dirty="0" smtClean="0"/>
              <a:t>across </a:t>
            </a:r>
            <a:r>
              <a:rPr lang="en-US" dirty="0"/>
              <a:t>the strata. </a:t>
            </a:r>
            <a:endParaRPr lang="en-US" dirty="0" smtClean="0"/>
          </a:p>
          <a:p>
            <a:pPr marL="514350" indent="-514350">
              <a:lnSpc>
                <a:spcPct val="110000"/>
              </a:lnSpc>
              <a:spcBef>
                <a:spcPts val="600"/>
              </a:spcBef>
              <a:buAutoNum type="arabicParenR"/>
            </a:pPr>
            <a:r>
              <a:rPr lang="en-US" dirty="0" smtClean="0"/>
              <a:t>Compare </a:t>
            </a:r>
            <a:r>
              <a:rPr lang="en-US" dirty="0"/>
              <a:t>the observed and expected joint </a:t>
            </a:r>
            <a:r>
              <a:rPr lang="en-US" dirty="0" smtClean="0"/>
              <a:t>effect/ test of homogeneity across the strata (e.g., Relative Excess Risk due to Interaction (RERI, Rothman 1986))</a:t>
            </a:r>
            <a:endParaRPr lang="en-US" dirty="0"/>
          </a:p>
          <a:p>
            <a:pPr>
              <a:lnSpc>
                <a:spcPct val="110000"/>
              </a:lnSpc>
              <a:spcBef>
                <a:spcPts val="600"/>
              </a:spcBef>
            </a:pPr>
            <a:r>
              <a:rPr lang="en-US" b="1" dirty="0"/>
              <a:t>Remedy</a:t>
            </a:r>
            <a:r>
              <a:rPr lang="en-US" dirty="0"/>
              <a:t>?</a:t>
            </a:r>
            <a:r>
              <a:rPr lang="en-US" b="1" dirty="0"/>
              <a:t> </a:t>
            </a:r>
            <a:r>
              <a:rPr lang="en-US" b="1" dirty="0" smtClean="0"/>
              <a:t> </a:t>
            </a:r>
            <a:r>
              <a:rPr lang="en-US" dirty="0" smtClean="0"/>
              <a:t>If </a:t>
            </a:r>
            <a:r>
              <a:rPr lang="en-US" dirty="0"/>
              <a:t>you </a:t>
            </a:r>
            <a:r>
              <a:rPr lang="en-US" dirty="0" smtClean="0"/>
              <a:t>find </a:t>
            </a:r>
            <a:r>
              <a:rPr lang="en-US" dirty="0"/>
              <a:t>there is interaction effect or effect modification effect between exposure (</a:t>
            </a:r>
            <a:r>
              <a:rPr lang="en-US" dirty="0" smtClean="0"/>
              <a:t>A, UVB exposure) </a:t>
            </a:r>
            <a:r>
              <a:rPr lang="en-US" dirty="0"/>
              <a:t>and outcome </a:t>
            </a:r>
            <a:r>
              <a:rPr lang="en-US" dirty="0" smtClean="0"/>
              <a:t>(D, renal cell carcinoma yes vs. no) by </a:t>
            </a:r>
            <a:r>
              <a:rPr lang="en-US" dirty="0"/>
              <a:t>another factor </a:t>
            </a:r>
            <a:r>
              <a:rPr lang="en-US" b="1" dirty="0" smtClean="0"/>
              <a:t>X (sex)</a:t>
            </a:r>
            <a:r>
              <a:rPr lang="en-US" dirty="0" smtClean="0"/>
              <a:t>, </a:t>
            </a:r>
            <a:r>
              <a:rPr lang="en-US" b="1" dirty="0"/>
              <a:t>report the stratum specific estimates</a:t>
            </a:r>
            <a:r>
              <a:rPr lang="en-US" dirty="0" smtClean="0"/>
              <a:t>!</a:t>
            </a:r>
            <a:endParaRPr lang="en-US" dirty="0"/>
          </a:p>
        </p:txBody>
      </p:sp>
    </p:spTree>
    <p:extLst>
      <p:ext uri="{BB962C8B-B14F-4D97-AF65-F5344CB8AC3E}">
        <p14:creationId xmlns:p14="http://schemas.microsoft.com/office/powerpoint/2010/main" val="452901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&amp; multiplicative model </a:t>
            </a:r>
            <a:endParaRPr lang="en-US" dirty="0"/>
          </a:p>
        </p:txBody>
      </p:sp>
      <p:sp>
        <p:nvSpPr>
          <p:cNvPr id="3" name="Content Placeholder 2"/>
          <p:cNvSpPr>
            <a:spLocks noGrp="1"/>
          </p:cNvSpPr>
          <p:nvPr>
            <p:ph idx="1"/>
          </p:nvPr>
        </p:nvSpPr>
        <p:spPr/>
        <p:txBody>
          <a:bodyPr>
            <a:normAutofit lnSpcReduction="10000"/>
          </a:bodyPr>
          <a:lstStyle/>
          <a:p>
            <a:pPr>
              <a:lnSpc>
                <a:spcPct val="120000"/>
              </a:lnSpc>
              <a:spcBef>
                <a:spcPts val="600"/>
              </a:spcBef>
            </a:pPr>
            <a:r>
              <a:rPr lang="en-US" dirty="0" smtClean="0"/>
              <a:t>VanderWeele TJ </a:t>
            </a:r>
          </a:p>
          <a:p>
            <a:pPr>
              <a:lnSpc>
                <a:spcPct val="120000"/>
              </a:lnSpc>
              <a:spcBef>
                <a:spcPts val="600"/>
              </a:spcBef>
            </a:pPr>
            <a:r>
              <a:rPr lang="en-US" sz="2400" dirty="0" smtClean="0"/>
              <a:t>Additive model: RERI = OR</a:t>
            </a:r>
            <a:r>
              <a:rPr lang="en-US" sz="2400" baseline="-25000" dirty="0" smtClean="0"/>
              <a:t>11 (observed)</a:t>
            </a:r>
            <a:r>
              <a:rPr lang="en-US" sz="2400" dirty="0" smtClean="0"/>
              <a:t> </a:t>
            </a:r>
            <a:r>
              <a:rPr lang="en-US" sz="2400" dirty="0"/>
              <a:t>- </a:t>
            </a:r>
            <a:r>
              <a:rPr lang="en-US" sz="2400" dirty="0" smtClean="0"/>
              <a:t>OR</a:t>
            </a:r>
            <a:r>
              <a:rPr lang="en-US" sz="2400" baseline="-25000" dirty="0" smtClean="0"/>
              <a:t>10 (expected) </a:t>
            </a:r>
            <a:r>
              <a:rPr lang="en-US" sz="2400" dirty="0"/>
              <a:t>-  </a:t>
            </a:r>
            <a:r>
              <a:rPr lang="en-US" sz="2400" dirty="0" smtClean="0"/>
              <a:t>OR</a:t>
            </a:r>
            <a:r>
              <a:rPr lang="en-US" sz="2400" baseline="-25000" dirty="0" smtClean="0"/>
              <a:t>01(expected)</a:t>
            </a:r>
            <a:r>
              <a:rPr lang="en-US" sz="2400" dirty="0" smtClean="0"/>
              <a:t> </a:t>
            </a:r>
            <a:r>
              <a:rPr lang="en-US" sz="2400" dirty="0"/>
              <a:t>+ 1 </a:t>
            </a:r>
            <a:endParaRPr lang="en-US" sz="2400" dirty="0" smtClean="0"/>
          </a:p>
          <a:p>
            <a:pPr>
              <a:lnSpc>
                <a:spcPct val="120000"/>
              </a:lnSpc>
              <a:spcBef>
                <a:spcPts val="600"/>
              </a:spcBef>
              <a:buFont typeface="Wingdings" panose="05000000000000000000" pitchFamily="2" charset="2"/>
              <a:buChar char="è"/>
            </a:pPr>
            <a:r>
              <a:rPr lang="en-US" sz="2400" dirty="0" smtClean="0">
                <a:sym typeface="Wingdings" panose="05000000000000000000" pitchFamily="2" charset="2"/>
              </a:rPr>
              <a:t>RERI = 0.69 – 1.26 – 1.03 +1 = -0.60 </a:t>
            </a:r>
          </a:p>
          <a:p>
            <a:pPr>
              <a:lnSpc>
                <a:spcPct val="120000"/>
              </a:lnSpc>
              <a:spcBef>
                <a:spcPts val="600"/>
              </a:spcBef>
              <a:buFont typeface="Wingdings" panose="05000000000000000000" pitchFamily="2" charset="2"/>
              <a:buChar char="è"/>
            </a:pPr>
            <a:r>
              <a:rPr lang="en-US" sz="2400" dirty="0" smtClean="0">
                <a:sym typeface="Wingdings" panose="05000000000000000000" pitchFamily="2" charset="2"/>
              </a:rPr>
              <a:t>RERI &lt; 0, we suspect that there is a negative additive interaction. </a:t>
            </a:r>
          </a:p>
          <a:p>
            <a:pPr marL="0" indent="0">
              <a:lnSpc>
                <a:spcPct val="120000"/>
              </a:lnSpc>
              <a:spcBef>
                <a:spcPts val="600"/>
              </a:spcBef>
              <a:buNone/>
            </a:pPr>
            <a:endParaRPr lang="en-US" sz="2400" dirty="0">
              <a:sym typeface="Wingdings" panose="05000000000000000000" pitchFamily="2" charset="2"/>
            </a:endParaRPr>
          </a:p>
          <a:p>
            <a:pPr>
              <a:lnSpc>
                <a:spcPct val="120000"/>
              </a:lnSpc>
              <a:spcBef>
                <a:spcPts val="600"/>
              </a:spcBef>
            </a:pPr>
            <a:r>
              <a:rPr lang="en-US" sz="2400" dirty="0" smtClean="0">
                <a:sym typeface="Wingdings" panose="05000000000000000000" pitchFamily="2" charset="2"/>
              </a:rPr>
              <a:t>Multiplicative model: </a:t>
            </a:r>
            <a:r>
              <a:rPr lang="en-US" sz="2400" dirty="0"/>
              <a:t>OR</a:t>
            </a:r>
            <a:r>
              <a:rPr lang="en-US" sz="2400" baseline="-25000" dirty="0"/>
              <a:t>11 (observed)</a:t>
            </a:r>
            <a:r>
              <a:rPr lang="en-US" sz="2400" dirty="0"/>
              <a:t> </a:t>
            </a:r>
            <a:r>
              <a:rPr lang="en-US" sz="2400" dirty="0" smtClean="0"/>
              <a:t>/(</a:t>
            </a:r>
            <a:r>
              <a:rPr lang="en-US" sz="2400" dirty="0"/>
              <a:t>OR</a:t>
            </a:r>
            <a:r>
              <a:rPr lang="en-US" sz="2400" baseline="-25000" dirty="0"/>
              <a:t>10 (expected)</a:t>
            </a:r>
            <a:r>
              <a:rPr lang="en-US" sz="2400" dirty="0" smtClean="0"/>
              <a:t> * </a:t>
            </a:r>
            <a:r>
              <a:rPr lang="en-US" sz="2400" dirty="0"/>
              <a:t>OR</a:t>
            </a:r>
            <a:r>
              <a:rPr lang="en-US" sz="2400" baseline="-25000" dirty="0"/>
              <a:t>01(expected</a:t>
            </a:r>
            <a:r>
              <a:rPr lang="en-US" sz="2400" baseline="-25000" dirty="0" smtClean="0"/>
              <a:t>)</a:t>
            </a:r>
            <a:r>
              <a:rPr lang="en-US" sz="2400" dirty="0" smtClean="0"/>
              <a:t>) </a:t>
            </a:r>
          </a:p>
          <a:p>
            <a:pPr marL="0" indent="0">
              <a:lnSpc>
                <a:spcPct val="120000"/>
              </a:lnSpc>
              <a:spcBef>
                <a:spcPts val="600"/>
              </a:spcBef>
              <a:buNone/>
            </a:pPr>
            <a:r>
              <a:rPr lang="en-US" sz="2400" dirty="0" smtClean="0">
                <a:sym typeface="Wingdings" panose="05000000000000000000" pitchFamily="2" charset="2"/>
              </a:rPr>
              <a:t> 0.69/ (1.26*1.03) </a:t>
            </a:r>
            <a:r>
              <a:rPr lang="en-US" sz="2400" dirty="0" smtClean="0"/>
              <a:t>= 0.53</a:t>
            </a:r>
          </a:p>
          <a:p>
            <a:pPr marL="0" indent="0">
              <a:lnSpc>
                <a:spcPct val="120000"/>
              </a:lnSpc>
              <a:spcBef>
                <a:spcPts val="600"/>
              </a:spcBef>
              <a:buNone/>
            </a:pPr>
            <a:r>
              <a:rPr lang="en-US" sz="2400" dirty="0" smtClean="0">
                <a:sym typeface="Wingdings" panose="05000000000000000000" pitchFamily="2" charset="2"/>
              </a:rPr>
              <a:t> Multiplicative effect estimate &lt;1, we suspect that there is a negative multiplicative interaction </a:t>
            </a:r>
            <a:endParaRPr lang="en-US" sz="2400" dirty="0"/>
          </a:p>
        </p:txBody>
      </p:sp>
    </p:spTree>
    <p:extLst>
      <p:ext uri="{BB962C8B-B14F-4D97-AF65-F5344CB8AC3E}">
        <p14:creationId xmlns:p14="http://schemas.microsoft.com/office/powerpoint/2010/main" val="2259479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
        <p:nvSpPr>
          <p:cNvPr id="3" name="Subtitle 2"/>
          <p:cNvSpPr>
            <a:spLocks noGrp="1"/>
          </p:cNvSpPr>
          <p:nvPr>
            <p:ph type="subTitle" idx="1"/>
          </p:nvPr>
        </p:nvSpPr>
        <p:spPr/>
        <p:txBody>
          <a:bodyPr/>
          <a:lstStyle/>
          <a:p>
            <a:r>
              <a:rPr lang="en-US" dirty="0"/>
              <a:t>Designs of case-control studies and definition of cases and controls were reviewed. </a:t>
            </a:r>
            <a:r>
              <a:rPr lang="en-US" dirty="0" smtClean="0"/>
              <a:t>We </a:t>
            </a:r>
            <a:r>
              <a:rPr lang="en-US" dirty="0"/>
              <a:t>will need to clearly distinguish EOR from </a:t>
            </a:r>
            <a:r>
              <a:rPr lang="en-US" dirty="0" smtClean="0"/>
              <a:t>DOR. We conducted a hypothesis test by calculating expected numbers and using the chi-square test. </a:t>
            </a:r>
            <a:endParaRPr lang="en-US" dirty="0"/>
          </a:p>
        </p:txBody>
      </p:sp>
      <p:pic>
        <p:nvPicPr>
          <p:cNvPr id="7" name="Picture Placeholder 6"/>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63" b="163"/>
          <a:stretch>
            <a:fillRect/>
          </a:stretch>
        </p:blipFill>
        <p:spPr/>
      </p:pic>
    </p:spTree>
    <p:extLst>
      <p:ext uri="{BB962C8B-B14F-4D97-AF65-F5344CB8AC3E}">
        <p14:creationId xmlns:p14="http://schemas.microsoft.com/office/powerpoint/2010/main" val="361399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Case-control studies</a:t>
            </a:r>
            <a:endParaRPr lang="en-US" dirty="0"/>
          </a:p>
        </p:txBody>
      </p:sp>
      <p:sp>
        <p:nvSpPr>
          <p:cNvPr id="3" name="Content Placeholder 2"/>
          <p:cNvSpPr>
            <a:spLocks noGrp="1"/>
          </p:cNvSpPr>
          <p:nvPr>
            <p:ph idx="1"/>
          </p:nvPr>
        </p:nvSpPr>
        <p:spPr>
          <a:xfrm>
            <a:off x="609600" y="1342414"/>
            <a:ext cx="10972800" cy="4854772"/>
          </a:xfrm>
        </p:spPr>
        <p:txBody>
          <a:bodyPr/>
          <a:lstStyle/>
          <a:p>
            <a:r>
              <a:rPr lang="en-US" dirty="0"/>
              <a:t>Can provide estimates of association for </a:t>
            </a:r>
            <a:r>
              <a:rPr lang="en-US" dirty="0" smtClean="0"/>
              <a:t>several exposures</a:t>
            </a:r>
            <a:endParaRPr lang="en-US" dirty="0"/>
          </a:p>
          <a:p>
            <a:r>
              <a:rPr lang="en-US" dirty="0" smtClean="0"/>
              <a:t>Well </a:t>
            </a:r>
            <a:r>
              <a:rPr lang="en-US" dirty="0"/>
              <a:t>suited for evaluating:</a:t>
            </a:r>
          </a:p>
          <a:p>
            <a:pPr lvl="1"/>
            <a:r>
              <a:rPr lang="en-US" dirty="0" smtClean="0"/>
              <a:t>Rare </a:t>
            </a:r>
            <a:r>
              <a:rPr lang="en-US" b="1" dirty="0"/>
              <a:t>disease outcomes</a:t>
            </a:r>
          </a:p>
          <a:p>
            <a:pPr lvl="1"/>
            <a:r>
              <a:rPr lang="en-US" dirty="0" smtClean="0"/>
              <a:t>Diseases </a:t>
            </a:r>
            <a:r>
              <a:rPr lang="en-US" dirty="0"/>
              <a:t>with long induction or long latent periods</a:t>
            </a:r>
          </a:p>
          <a:p>
            <a:pPr lvl="1"/>
            <a:r>
              <a:rPr lang="en-US" dirty="0" smtClean="0"/>
              <a:t>More </a:t>
            </a:r>
            <a:r>
              <a:rPr lang="en-US" dirty="0"/>
              <a:t>efficient study design </a:t>
            </a:r>
            <a:r>
              <a:rPr lang="en-US" dirty="0" smtClean="0"/>
              <a:t>vs. </a:t>
            </a:r>
            <a:r>
              <a:rPr lang="en-US" dirty="0"/>
              <a:t>cohort</a:t>
            </a:r>
          </a:p>
          <a:p>
            <a:pPr lvl="1"/>
            <a:r>
              <a:rPr lang="en-US" dirty="0" smtClean="0"/>
              <a:t>Less </a:t>
            </a:r>
            <a:r>
              <a:rPr lang="en-US" dirty="0"/>
              <a:t>expensive</a:t>
            </a:r>
          </a:p>
          <a:p>
            <a:pPr lvl="1"/>
            <a:r>
              <a:rPr lang="en-US" dirty="0" smtClean="0"/>
              <a:t>No follow-up</a:t>
            </a:r>
          </a:p>
          <a:p>
            <a:pPr marL="342900" lvl="1" indent="0">
              <a:buNone/>
            </a:pPr>
            <a:endParaRPr lang="en-US" dirty="0"/>
          </a:p>
        </p:txBody>
      </p:sp>
    </p:spTree>
    <p:extLst>
      <p:ext uri="{BB962C8B-B14F-4D97-AF65-F5344CB8AC3E}">
        <p14:creationId xmlns:p14="http://schemas.microsoft.com/office/powerpoint/2010/main" val="3161793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a:t>This presentation includes material/examples/slides from:</a:t>
            </a:r>
          </a:p>
          <a:p>
            <a:pPr lvl="1"/>
            <a:r>
              <a:rPr lang="en-US" dirty="0"/>
              <a:t>Szklo &amp; Nieto, Epidemiology: Beyond the Basics 4</a:t>
            </a:r>
            <a:r>
              <a:rPr lang="en-US" baseline="30000" dirty="0"/>
              <a:t>th</a:t>
            </a:r>
            <a:r>
              <a:rPr lang="en-US" dirty="0"/>
              <a:t> Edition</a:t>
            </a:r>
          </a:p>
          <a:p>
            <a:pPr lvl="1"/>
            <a:r>
              <a:rPr lang="en-US" dirty="0"/>
              <a:t>Celentano &amp; Szklo, Gordis Epidemiology, 6</a:t>
            </a:r>
            <a:r>
              <a:rPr lang="en-US" baseline="30000" dirty="0"/>
              <a:t>th</a:t>
            </a:r>
            <a:r>
              <a:rPr lang="en-US" dirty="0"/>
              <a:t> Edition </a:t>
            </a:r>
          </a:p>
          <a:p>
            <a:pPr lvl="1"/>
            <a:r>
              <a:rPr lang="en-US" dirty="0"/>
              <a:t>Dr. Elaine Symanski (Fall 2018, Epidemiology III</a:t>
            </a:r>
            <a:r>
              <a:rPr lang="en-US" dirty="0" smtClean="0"/>
              <a:t>)</a:t>
            </a:r>
          </a:p>
          <a:p>
            <a:pPr lvl="1"/>
            <a:r>
              <a:rPr lang="en-US" b="1" dirty="0" smtClean="0"/>
              <a:t>edX</a:t>
            </a:r>
            <a:r>
              <a:rPr lang="en-US" b="1" dirty="0"/>
              <a:t>: Week 8 Case-control studies, Harvard University, School of Public </a:t>
            </a:r>
            <a:r>
              <a:rPr lang="en-US" b="1" dirty="0" smtClean="0"/>
              <a:t>Health</a:t>
            </a:r>
            <a:r>
              <a:rPr lang="en-US" dirty="0" smtClean="0"/>
              <a:t> </a:t>
            </a:r>
            <a:r>
              <a:rPr lang="en-US" u="sng" dirty="0" smtClean="0">
                <a:hlinkClick r:id="rId3"/>
              </a:rPr>
              <a:t>https</a:t>
            </a:r>
            <a:r>
              <a:rPr lang="en-US" u="sng" dirty="0">
                <a:hlinkClick r:id="rId3"/>
              </a:rPr>
              <a:t>://www.youtube.com/watch?v=BQI2NjzPU68&amp;list=PL6p7gIm6aWd_lAKqGWgtYNORVL01DJSuI&amp;index=1</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2085791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Not suited for</a:t>
            </a:r>
          </a:p>
          <a:p>
            <a:pPr lvl="1"/>
            <a:r>
              <a:rPr lang="en-US" dirty="0" smtClean="0"/>
              <a:t>Studying the effects of rare EXPOSURES</a:t>
            </a:r>
          </a:p>
          <a:p>
            <a:pPr lvl="1"/>
            <a:r>
              <a:rPr lang="en-US" dirty="0" smtClean="0"/>
              <a:t>Studying </a:t>
            </a:r>
            <a:r>
              <a:rPr lang="en-US" i="1" dirty="0" smtClean="0"/>
              <a:t>continuous</a:t>
            </a:r>
            <a:r>
              <a:rPr lang="en-US" dirty="0" smtClean="0"/>
              <a:t> disease outcomes</a:t>
            </a:r>
          </a:p>
          <a:p>
            <a:pPr lvl="1"/>
            <a:r>
              <a:rPr lang="en-US" dirty="0" smtClean="0"/>
              <a:t>Obtaining information about the incidence or prevalence of the disease</a:t>
            </a:r>
            <a:endParaRPr lang="en-US" dirty="0"/>
          </a:p>
          <a:p>
            <a:pPr lvl="1"/>
            <a:endParaRPr lang="en-US" dirty="0" smtClean="0"/>
          </a:p>
          <a:p>
            <a:pPr marL="284163" indent="-242888"/>
            <a:r>
              <a:rPr lang="en-US" dirty="0" smtClean="0"/>
              <a:t>Biases </a:t>
            </a:r>
          </a:p>
          <a:p>
            <a:pPr lvl="1"/>
            <a:r>
              <a:rPr lang="en-US" dirty="0" smtClean="0"/>
              <a:t>Selection bias</a:t>
            </a:r>
          </a:p>
          <a:p>
            <a:pPr lvl="1"/>
            <a:r>
              <a:rPr lang="en-US" dirty="0" smtClean="0"/>
              <a:t>Information bias</a:t>
            </a:r>
          </a:p>
          <a:p>
            <a:pPr marL="230188" indent="-188913"/>
            <a:r>
              <a:rPr lang="en-US" dirty="0" smtClean="0"/>
              <a:t>Temporal ambiguity</a:t>
            </a:r>
          </a:p>
        </p:txBody>
      </p:sp>
    </p:spTree>
    <p:extLst>
      <p:ext uri="{BB962C8B-B14F-4D97-AF65-F5344CB8AC3E}">
        <p14:creationId xmlns:p14="http://schemas.microsoft.com/office/powerpoint/2010/main" val="78197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 case-control studies</a:t>
            </a:r>
            <a:endParaRPr lang="en-US" dirty="0"/>
          </a:p>
        </p:txBody>
      </p:sp>
      <p:sp>
        <p:nvSpPr>
          <p:cNvPr id="3" name="Content Placeholder 2"/>
          <p:cNvSpPr>
            <a:spLocks noGrp="1"/>
          </p:cNvSpPr>
          <p:nvPr>
            <p:ph idx="1"/>
          </p:nvPr>
        </p:nvSpPr>
        <p:spPr>
          <a:xfrm>
            <a:off x="176848" y="1295154"/>
            <a:ext cx="7637755" cy="4822134"/>
          </a:xfrm>
        </p:spPr>
        <p:txBody>
          <a:bodyPr>
            <a:normAutofit/>
          </a:bodyPr>
          <a:lstStyle/>
          <a:p>
            <a:r>
              <a:rPr lang="en-US" sz="2600" dirty="0" smtClean="0"/>
              <a:t>Classical sense of case-control studies</a:t>
            </a:r>
          </a:p>
          <a:p>
            <a:pPr marL="342900" lvl="1" indent="0">
              <a:buNone/>
            </a:pPr>
            <a:r>
              <a:rPr lang="en-US" sz="2600" dirty="0" smtClean="0"/>
              <a:t>1) Cases with an outcome or disease of interest</a:t>
            </a:r>
          </a:p>
          <a:p>
            <a:pPr marL="342900" lvl="1" indent="0">
              <a:buNone/>
            </a:pPr>
            <a:r>
              <a:rPr lang="en-US" sz="2600" dirty="0" smtClean="0"/>
              <a:t>2) Controls without a disease</a:t>
            </a:r>
          </a:p>
          <a:p>
            <a:pPr marL="342900" lvl="1" indent="0">
              <a:buNone/>
            </a:pPr>
            <a:r>
              <a:rPr lang="en-US" sz="2600" dirty="0" smtClean="0"/>
              <a:t>Purpose: compare proportions of cases with exposure to proportion of controls with exposure</a:t>
            </a:r>
          </a:p>
          <a:p>
            <a:pPr marL="342900" lvl="1" indent="0">
              <a:buNone/>
            </a:pPr>
            <a:r>
              <a:rPr lang="en-US" sz="2600" dirty="0" smtClean="0"/>
              <a:t>Cases: a/ M</a:t>
            </a:r>
            <a:r>
              <a:rPr lang="en-US" sz="2600" baseline="-25000" dirty="0" smtClean="0"/>
              <a:t>1</a:t>
            </a:r>
            <a:r>
              <a:rPr lang="en-US" sz="2600" dirty="0" smtClean="0"/>
              <a:t> ≈ a/c (due to rare outcome) </a:t>
            </a:r>
          </a:p>
          <a:p>
            <a:pPr marL="342900" lvl="1" indent="0">
              <a:buNone/>
            </a:pPr>
            <a:r>
              <a:rPr lang="en-US" sz="2600" dirty="0" smtClean="0"/>
              <a:t>vs. controls: b/M</a:t>
            </a:r>
            <a:r>
              <a:rPr lang="en-US" sz="2600" baseline="-25000" dirty="0" smtClean="0"/>
              <a:t>0</a:t>
            </a:r>
            <a:r>
              <a:rPr lang="en-US" sz="2600" dirty="0" smtClean="0"/>
              <a:t> </a:t>
            </a:r>
            <a:r>
              <a:rPr lang="en-US" sz="2600" dirty="0"/>
              <a:t>≈ </a:t>
            </a:r>
            <a:r>
              <a:rPr lang="en-US" sz="2600" dirty="0" smtClean="0"/>
              <a:t>b/d</a:t>
            </a:r>
            <a:endParaRPr lang="en-US" sz="2600" dirty="0"/>
          </a:p>
        </p:txBody>
      </p:sp>
      <p:graphicFrame>
        <p:nvGraphicFramePr>
          <p:cNvPr id="4" name="Content Placeholder 3"/>
          <p:cNvGraphicFramePr>
            <a:graphicFrameLocks/>
          </p:cNvGraphicFramePr>
          <p:nvPr>
            <p:extLst>
              <p:ext uri="{D42A27DB-BD31-4B8C-83A1-F6EECF244321}">
                <p14:modId xmlns:p14="http://schemas.microsoft.com/office/powerpoint/2010/main" val="1649746662"/>
              </p:ext>
            </p:extLst>
          </p:nvPr>
        </p:nvGraphicFramePr>
        <p:xfrm>
          <a:off x="1677882" y="4412201"/>
          <a:ext cx="5089259" cy="2290440"/>
        </p:xfrm>
        <a:graphic>
          <a:graphicData uri="http://schemas.openxmlformats.org/drawingml/2006/table">
            <a:tbl>
              <a:tblPr firstRow="1" bandRow="1">
                <a:tableStyleId>{3B4B98B0-60AC-42C2-AFA5-B58CD77FA1E5}</a:tableStyleId>
              </a:tblPr>
              <a:tblGrid>
                <a:gridCol w="620297">
                  <a:extLst>
                    <a:ext uri="{9D8B030D-6E8A-4147-A177-3AD203B41FA5}">
                      <a16:colId xmlns:a16="http://schemas.microsoft.com/office/drawing/2014/main" val="2911175001"/>
                    </a:ext>
                  </a:extLst>
                </a:gridCol>
                <a:gridCol w="711484">
                  <a:extLst>
                    <a:ext uri="{9D8B030D-6E8A-4147-A177-3AD203B41FA5}">
                      <a16:colId xmlns:a16="http://schemas.microsoft.com/office/drawing/2014/main" val="447920563"/>
                    </a:ext>
                  </a:extLst>
                </a:gridCol>
                <a:gridCol w="1257787">
                  <a:extLst>
                    <a:ext uri="{9D8B030D-6E8A-4147-A177-3AD203B41FA5}">
                      <a16:colId xmlns:a16="http://schemas.microsoft.com/office/drawing/2014/main" val="2345821509"/>
                    </a:ext>
                  </a:extLst>
                </a:gridCol>
                <a:gridCol w="1463741">
                  <a:extLst>
                    <a:ext uri="{9D8B030D-6E8A-4147-A177-3AD203B41FA5}">
                      <a16:colId xmlns:a16="http://schemas.microsoft.com/office/drawing/2014/main" val="3910862480"/>
                    </a:ext>
                  </a:extLst>
                </a:gridCol>
                <a:gridCol w="1035950">
                  <a:extLst>
                    <a:ext uri="{9D8B030D-6E8A-4147-A177-3AD203B41FA5}">
                      <a16:colId xmlns:a16="http://schemas.microsoft.com/office/drawing/2014/main" val="3114356413"/>
                    </a:ext>
                  </a:extLst>
                </a:gridCol>
              </a:tblGrid>
              <a:tr h="458088">
                <a:tc rowSpan="4">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Disease</a:t>
                      </a:r>
                      <a:r>
                        <a:rPr lang="en-US" sz="2000" baseline="0" dirty="0" smtClean="0">
                          <a:latin typeface="Arial" panose="020B0604020202020204" pitchFamily="34" charset="0"/>
                          <a:cs typeface="Arial" panose="020B0604020202020204" pitchFamily="34" charset="0"/>
                        </a:rPr>
                        <a:t> (outcome)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45808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458088">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45808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458088">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=a+c</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0</a:t>
                      </a:r>
                      <a:r>
                        <a:rPr lang="en-US" sz="2000" dirty="0" smtClean="0">
                          <a:latin typeface="Arial" panose="020B0604020202020204" pitchFamily="34" charset="0"/>
                          <a:cs typeface="Arial" panose="020B0604020202020204" pitchFamily="34" charset="0"/>
                        </a:rPr>
                        <a:t>=b+d</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chemeClr val="bg1">
                              <a:lumMod val="65000"/>
                            </a:schemeClr>
                          </a:solidFill>
                          <a:latin typeface="Arial" panose="020B0604020202020204" pitchFamily="34" charset="0"/>
                          <a:cs typeface="Arial" panose="020B0604020202020204" pitchFamily="34" charset="0"/>
                        </a:rPr>
                        <a:t>N</a:t>
                      </a:r>
                      <a:endParaRPr lang="en-US" sz="2000" dirty="0">
                        <a:solidFill>
                          <a:schemeClr val="bg1">
                            <a:lumMod val="65000"/>
                          </a:schemeClr>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sp>
        <p:nvSpPr>
          <p:cNvPr id="5" name="Down Arrow 4"/>
          <p:cNvSpPr/>
          <p:nvPr/>
        </p:nvSpPr>
        <p:spPr>
          <a:xfrm>
            <a:off x="2196330" y="4976508"/>
            <a:ext cx="279376" cy="1313608"/>
          </a:xfrm>
          <a:prstGeom prst="downArrow">
            <a:avLst/>
          </a:prstGeom>
          <a:solidFill>
            <a:schemeClr val="bg1">
              <a:lumMod val="75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Down Arrow 5"/>
          <p:cNvSpPr/>
          <p:nvPr/>
        </p:nvSpPr>
        <p:spPr>
          <a:xfrm>
            <a:off x="5916148" y="4976508"/>
            <a:ext cx="246220" cy="1313608"/>
          </a:xfrm>
          <a:prstGeom prst="downArrow">
            <a:avLst/>
          </a:prstGeom>
          <a:solidFill>
            <a:schemeClr val="bg1">
              <a:lumMod val="75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085" y="1038994"/>
            <a:ext cx="3997100" cy="5361805"/>
          </a:xfrm>
          <a:prstGeom prst="rect">
            <a:avLst/>
          </a:prstGeom>
        </p:spPr>
      </p:pic>
      <p:sp>
        <p:nvSpPr>
          <p:cNvPr id="9" name="TextBox 8"/>
          <p:cNvSpPr txBox="1"/>
          <p:nvPr/>
        </p:nvSpPr>
        <p:spPr>
          <a:xfrm>
            <a:off x="8566951" y="6365289"/>
            <a:ext cx="3477234"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Gordis Epidemiology 6</a:t>
            </a:r>
            <a:r>
              <a:rPr lang="en-US" sz="1600" baseline="30000" dirty="0" smtClean="0">
                <a:latin typeface="Arial" panose="020B0604020202020204" pitchFamily="34" charset="0"/>
                <a:cs typeface="Arial" panose="020B0604020202020204" pitchFamily="34" charset="0"/>
              </a:rPr>
              <a:t>th</a:t>
            </a:r>
            <a:r>
              <a:rPr lang="en-US" sz="1600" dirty="0" smtClean="0">
                <a:latin typeface="Arial" panose="020B0604020202020204" pitchFamily="34" charset="0"/>
                <a:cs typeface="Arial" panose="020B0604020202020204" pitchFamily="34" charset="0"/>
              </a:rPr>
              <a:t> Ed. Fig7-12</a:t>
            </a:r>
            <a:endParaRPr lang="en-US" sz="1600" dirty="0">
              <a:latin typeface="Arial" panose="020B0604020202020204" pitchFamily="34" charset="0"/>
              <a:cs typeface="Arial" panose="020B0604020202020204" pitchFamily="34" charset="0"/>
            </a:endParaRPr>
          </a:p>
        </p:txBody>
      </p:sp>
      <p:sp>
        <p:nvSpPr>
          <p:cNvPr id="10" name="Oval 9"/>
          <p:cNvSpPr/>
          <p:nvPr/>
        </p:nvSpPr>
        <p:spPr>
          <a:xfrm>
            <a:off x="3207289" y="4829451"/>
            <a:ext cx="887162" cy="461639"/>
          </a:xfrm>
          <a:prstGeom prst="ellipse">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4512124" y="4829450"/>
            <a:ext cx="887162" cy="461639"/>
          </a:xfrm>
          <a:prstGeom prst="ellipse">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5307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selection and ascertainment</a:t>
            </a:r>
            <a:endParaRPr lang="en-US" dirty="0"/>
          </a:p>
        </p:txBody>
      </p:sp>
      <p:sp>
        <p:nvSpPr>
          <p:cNvPr id="3" name="Content Placeholder 2"/>
          <p:cNvSpPr>
            <a:spLocks noGrp="1"/>
          </p:cNvSpPr>
          <p:nvPr>
            <p:ph idx="1"/>
          </p:nvPr>
        </p:nvSpPr>
        <p:spPr>
          <a:xfrm>
            <a:off x="341128" y="1331651"/>
            <a:ext cx="11430000" cy="4803391"/>
          </a:xfrm>
        </p:spPr>
        <p:txBody>
          <a:bodyPr>
            <a:normAutofit fontScale="92500" lnSpcReduction="20000"/>
          </a:bodyPr>
          <a:lstStyle/>
          <a:p>
            <a:r>
              <a:rPr lang="en-US" dirty="0" smtClean="0"/>
              <a:t>What are the criteria for defining cases? </a:t>
            </a:r>
          </a:p>
          <a:p>
            <a:pPr lvl="1"/>
            <a:r>
              <a:rPr lang="en-US" dirty="0" smtClean="0"/>
              <a:t>Based on disease classification: ICD-10 codes </a:t>
            </a:r>
          </a:p>
          <a:p>
            <a:pPr lvl="1"/>
            <a:r>
              <a:rPr lang="en-US" dirty="0" smtClean="0"/>
              <a:t>Based on various clinical assessments </a:t>
            </a:r>
          </a:p>
          <a:p>
            <a:pPr lvl="1"/>
            <a:endParaRPr lang="en-US" dirty="0" smtClean="0"/>
          </a:p>
          <a:p>
            <a:r>
              <a:rPr lang="en-US" dirty="0" smtClean="0"/>
              <a:t>Ascertainment or identification of cases</a:t>
            </a:r>
          </a:p>
          <a:p>
            <a:pPr lvl="1"/>
            <a:r>
              <a:rPr lang="en-US" dirty="0" smtClean="0"/>
              <a:t>Population based: cases would comprises all subjects or a representative sample of defined population who get outcome (e.g., population based disease registries)</a:t>
            </a:r>
            <a:endParaRPr lang="en-US" dirty="0"/>
          </a:p>
          <a:p>
            <a:pPr lvl="1"/>
            <a:r>
              <a:rPr lang="en-US" dirty="0" smtClean="0"/>
              <a:t>Hospital based: cases are selected from patients seeking medical care for outcome of interest </a:t>
            </a:r>
          </a:p>
          <a:p>
            <a:r>
              <a:rPr lang="en-US" dirty="0" smtClean="0"/>
              <a:t>Cases need to be drawn </a:t>
            </a:r>
            <a:r>
              <a:rPr lang="en-US" dirty="0"/>
              <a:t>based on objective </a:t>
            </a:r>
            <a:r>
              <a:rPr lang="en-US" dirty="0" smtClean="0"/>
              <a:t>criteria regardless of exposure status</a:t>
            </a:r>
            <a:endParaRPr lang="en-US" dirty="0"/>
          </a:p>
        </p:txBody>
      </p:sp>
    </p:spTree>
    <p:extLst>
      <p:ext uri="{BB962C8B-B14F-4D97-AF65-F5344CB8AC3E}">
        <p14:creationId xmlns:p14="http://schemas.microsoft.com/office/powerpoint/2010/main" val="1310864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cases vs. prevalent cases</a:t>
            </a:r>
            <a:endParaRPr lang="en-US" dirty="0"/>
          </a:p>
        </p:txBody>
      </p:sp>
      <p:sp>
        <p:nvSpPr>
          <p:cNvPr id="4" name="Content Placeholder 3"/>
          <p:cNvSpPr>
            <a:spLocks noGrp="1"/>
          </p:cNvSpPr>
          <p:nvPr>
            <p:ph idx="1"/>
          </p:nvPr>
        </p:nvSpPr>
        <p:spPr>
          <a:xfrm>
            <a:off x="389525" y="1324993"/>
            <a:ext cx="11430000" cy="5315504"/>
          </a:xfrm>
        </p:spPr>
        <p:txBody>
          <a:bodyPr>
            <a:noAutofit/>
          </a:bodyPr>
          <a:lstStyle/>
          <a:p>
            <a:r>
              <a:rPr lang="en-US" sz="2600" dirty="0" smtClean="0"/>
              <a:t>Incident cases</a:t>
            </a:r>
          </a:p>
          <a:p>
            <a:pPr lvl="1"/>
            <a:r>
              <a:rPr lang="en-US" sz="2600" dirty="0" smtClean="0"/>
              <a:t>Preferable because of better recalling of past exposures among those who were recently diagnosed </a:t>
            </a:r>
          </a:p>
          <a:p>
            <a:pPr lvl="1"/>
            <a:r>
              <a:rPr lang="en-US" sz="2600" dirty="0" smtClean="0"/>
              <a:t>Better for temporal sequence</a:t>
            </a:r>
          </a:p>
          <a:p>
            <a:r>
              <a:rPr lang="en-US" sz="2600" dirty="0" smtClean="0"/>
              <a:t>Prevalent cases</a:t>
            </a:r>
          </a:p>
          <a:p>
            <a:pPr lvl="1"/>
            <a:r>
              <a:rPr lang="en-US" sz="2600" dirty="0" smtClean="0"/>
              <a:t>It may be necessary to enroll prevalent cases in case of</a:t>
            </a:r>
          </a:p>
          <a:p>
            <a:pPr lvl="2"/>
            <a:r>
              <a:rPr lang="en-US" sz="2600" dirty="0" smtClean="0"/>
              <a:t>Undetermined date of occurrence (e.g. obesity, Parkinson’s disease)</a:t>
            </a:r>
          </a:p>
          <a:p>
            <a:pPr lvl="2"/>
            <a:r>
              <a:rPr lang="en-US" sz="2600" dirty="0" smtClean="0"/>
              <a:t>Uncommon diseases with long duration</a:t>
            </a:r>
            <a:r>
              <a:rPr lang="en-US" sz="2600" dirty="0"/>
              <a:t> </a:t>
            </a:r>
            <a:r>
              <a:rPr lang="en-US" sz="2600" dirty="0" smtClean="0"/>
              <a:t>(congenital malformation)</a:t>
            </a:r>
          </a:p>
          <a:p>
            <a:pPr lvl="1"/>
            <a:r>
              <a:rPr lang="en-US" sz="2600" dirty="0"/>
              <a:t>Use of prevalent cases biases the sample </a:t>
            </a:r>
            <a:r>
              <a:rPr lang="en-US" sz="2600" dirty="0" smtClean="0"/>
              <a:t>toward those </a:t>
            </a:r>
            <a:r>
              <a:rPr lang="en-US" sz="2600" dirty="0"/>
              <a:t>with longer duration (i.e., selective survival)</a:t>
            </a:r>
          </a:p>
        </p:txBody>
      </p:sp>
    </p:spTree>
    <p:extLst>
      <p:ext uri="{BB962C8B-B14F-4D97-AF65-F5344CB8AC3E}">
        <p14:creationId xmlns:p14="http://schemas.microsoft.com/office/powerpoint/2010/main" val="315806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selection</a:t>
            </a:r>
            <a:endParaRPr lang="en-US" dirty="0"/>
          </a:p>
        </p:txBody>
      </p:sp>
      <p:sp>
        <p:nvSpPr>
          <p:cNvPr id="3" name="Content Placeholder 2"/>
          <p:cNvSpPr>
            <a:spLocks noGrp="1"/>
          </p:cNvSpPr>
          <p:nvPr>
            <p:ph idx="1"/>
          </p:nvPr>
        </p:nvSpPr>
        <p:spPr>
          <a:xfrm>
            <a:off x="290004" y="1280271"/>
            <a:ext cx="11430000" cy="5253694"/>
          </a:xfrm>
        </p:spPr>
        <p:txBody>
          <a:bodyPr>
            <a:noAutofit/>
          </a:bodyPr>
          <a:lstStyle/>
          <a:p>
            <a:pPr>
              <a:spcBef>
                <a:spcPts val="600"/>
              </a:spcBef>
            </a:pPr>
            <a:r>
              <a:rPr lang="en-US" sz="2600" dirty="0" smtClean="0"/>
              <a:t>Controls</a:t>
            </a:r>
          </a:p>
          <a:p>
            <a:pPr marL="800100" lvl="1" indent="-457200">
              <a:spcBef>
                <a:spcPts val="600"/>
              </a:spcBef>
              <a:buFont typeface="+mj-lt"/>
              <a:buAutoNum type="arabicParenR"/>
            </a:pPr>
            <a:r>
              <a:rPr lang="en-US" sz="2400" dirty="0" smtClean="0"/>
              <a:t>“</a:t>
            </a:r>
            <a:r>
              <a:rPr lang="en-US" sz="2400" i="1" dirty="0" smtClean="0"/>
              <a:t>Subjects who reflect the exposure pattern for the source population (population at risk) from which the cases arose (controls</a:t>
            </a:r>
            <a:r>
              <a:rPr lang="en-US" sz="2400" dirty="0" smtClean="0"/>
              <a:t>)”</a:t>
            </a:r>
          </a:p>
          <a:p>
            <a:pPr marL="800100" lvl="1" indent="-457200">
              <a:spcBef>
                <a:spcPts val="600"/>
              </a:spcBef>
              <a:buFont typeface="+mj-lt"/>
              <a:buAutoNum type="arabicParenR"/>
            </a:pPr>
            <a:r>
              <a:rPr lang="en-US" sz="2400" dirty="0" smtClean="0"/>
              <a:t>“</a:t>
            </a:r>
            <a:r>
              <a:rPr lang="en-US" sz="2400" i="1" dirty="0" smtClean="0"/>
              <a:t>The controls need to be sampled in a way that is independent of exposure status</a:t>
            </a:r>
            <a:r>
              <a:rPr lang="en-US" sz="2400" dirty="0" smtClean="0"/>
              <a:t>.” Presence of exposure can be measured in a same way that used to measure exposure in cases</a:t>
            </a:r>
          </a:p>
          <a:p>
            <a:pPr>
              <a:spcBef>
                <a:spcPts val="600"/>
              </a:spcBef>
            </a:pPr>
            <a:r>
              <a:rPr lang="en-US" sz="2600" dirty="0" smtClean="0"/>
              <a:t>Sampling of controls</a:t>
            </a:r>
          </a:p>
          <a:p>
            <a:pPr lvl="1">
              <a:spcBef>
                <a:spcPts val="600"/>
              </a:spcBef>
            </a:pPr>
            <a:r>
              <a:rPr lang="en-US" sz="2400" dirty="0" smtClean="0"/>
              <a:t>Optional method – population based sampling (e.g., random </a:t>
            </a:r>
            <a:r>
              <a:rPr lang="en-US" sz="2400" dirty="0"/>
              <a:t>digit </a:t>
            </a:r>
            <a:r>
              <a:rPr lang="en-US" sz="2400" dirty="0" smtClean="0"/>
              <a:t>dialing)</a:t>
            </a:r>
            <a:endParaRPr lang="en-US" sz="2400" dirty="0"/>
          </a:p>
          <a:p>
            <a:pPr lvl="1">
              <a:spcBef>
                <a:spcPts val="600"/>
              </a:spcBef>
            </a:pPr>
            <a:r>
              <a:rPr lang="en-US" sz="2400" dirty="0" smtClean="0"/>
              <a:t>Other sources – </a:t>
            </a:r>
          </a:p>
          <a:p>
            <a:pPr lvl="2">
              <a:spcBef>
                <a:spcPts val="600"/>
              </a:spcBef>
            </a:pPr>
            <a:r>
              <a:rPr lang="en-US" sz="2400" dirty="0"/>
              <a:t>Neighborhood controls</a:t>
            </a:r>
          </a:p>
          <a:p>
            <a:pPr lvl="2">
              <a:spcBef>
                <a:spcPts val="600"/>
              </a:spcBef>
            </a:pPr>
            <a:r>
              <a:rPr lang="en-US" sz="2400" dirty="0" smtClean="0"/>
              <a:t>Friend, family, relative </a:t>
            </a:r>
            <a:r>
              <a:rPr lang="en-US" sz="2400" dirty="0"/>
              <a:t>controls</a:t>
            </a:r>
          </a:p>
          <a:p>
            <a:pPr lvl="2">
              <a:spcBef>
                <a:spcPts val="600"/>
              </a:spcBef>
            </a:pPr>
            <a:r>
              <a:rPr lang="en-US" sz="2400" i="1" dirty="0" smtClean="0">
                <a:solidFill>
                  <a:srgbClr val="0070C0"/>
                </a:solidFill>
              </a:rPr>
              <a:t>Hospital </a:t>
            </a:r>
            <a:r>
              <a:rPr lang="en-US" sz="2400" i="1" dirty="0">
                <a:solidFill>
                  <a:srgbClr val="0070C0"/>
                </a:solidFill>
              </a:rPr>
              <a:t>based </a:t>
            </a:r>
            <a:r>
              <a:rPr lang="en-US" sz="2400" i="1" dirty="0" smtClean="0">
                <a:solidFill>
                  <a:srgbClr val="0070C0"/>
                </a:solidFill>
              </a:rPr>
              <a:t>controls</a:t>
            </a:r>
            <a:endParaRPr lang="en-US" sz="2400" dirty="0" smtClean="0"/>
          </a:p>
        </p:txBody>
      </p:sp>
    </p:spTree>
    <p:extLst>
      <p:ext uri="{BB962C8B-B14F-4D97-AF65-F5344CB8AC3E}">
        <p14:creationId xmlns:p14="http://schemas.microsoft.com/office/powerpoint/2010/main" val="972989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Module 2 A- Measure of Disease frequency 2020 Spring" id="{169A4F7B-3E47-4EC0-9BF4-4B424E304E85}" vid="{7C31CE70-5EB7-4956-8E12-36BCE1616FD8}"/>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ule 2 A- Measure of Disease frequency 2020 Spring" id="{169A4F7B-3E47-4EC0-9BF4-4B424E304E85}" vid="{24ABCB14-4058-43EC-9AEC-CAC86A877C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D107B0B7-D16D-48E2-B49F-0C150709E548}"/>
</file>

<file path=customXml/itemProps2.xml><?xml version="1.0" encoding="utf-8"?>
<ds:datastoreItem xmlns:ds="http://schemas.openxmlformats.org/officeDocument/2006/customXml" ds:itemID="{5D2AE48B-2100-4DDB-853B-56BECBFBB75A}"/>
</file>

<file path=customXml/itemProps3.xml><?xml version="1.0" encoding="utf-8"?>
<ds:datastoreItem xmlns:ds="http://schemas.openxmlformats.org/officeDocument/2006/customXml" ds:itemID="{4B05C00E-7D4E-42B0-82E4-E37730200D37}"/>
</file>

<file path=docProps/app.xml><?xml version="1.0" encoding="utf-8"?>
<Properties xmlns="http://schemas.openxmlformats.org/officeDocument/2006/extended-properties" xmlns:vt="http://schemas.openxmlformats.org/officeDocument/2006/docPropsVTypes">
  <Template>PH2710L theme 2020 UTHealth</Template>
  <TotalTime>4008</TotalTime>
  <Words>9365</Words>
  <Application>Microsoft Office PowerPoint</Application>
  <PresentationFormat>Widescreen</PresentationFormat>
  <Paragraphs>760</Paragraphs>
  <Slides>40</Slides>
  <Notes>40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Lucida Grande</vt:lpstr>
      <vt:lpstr>Malgun Gothic</vt:lpstr>
      <vt:lpstr>ＭＳ Ｐゴシック</vt:lpstr>
      <vt:lpstr>Adobe Devanagari</vt:lpstr>
      <vt:lpstr>Arial</vt:lpstr>
      <vt:lpstr>Bookman Old Style</vt:lpstr>
      <vt:lpstr>Calibri</vt:lpstr>
      <vt:lpstr>Calibri Light</vt:lpstr>
      <vt:lpstr>Cambria Math</vt:lpstr>
      <vt:lpstr>Georgia</vt:lpstr>
      <vt:lpstr>Times New Roman</vt:lpstr>
      <vt:lpstr>Wingdings</vt:lpstr>
      <vt:lpstr>UTHealthSPH-normal</vt:lpstr>
      <vt:lpstr>UTHealthSPH-vertical</vt:lpstr>
      <vt:lpstr>Module 11 Case-control study I</vt:lpstr>
      <vt:lpstr>Learning objectives</vt:lpstr>
      <vt:lpstr>Part 1 - Characteristics of case-control study design</vt:lpstr>
      <vt:lpstr>Case-control studies</vt:lpstr>
      <vt:lpstr>Limitations</vt:lpstr>
      <vt:lpstr>Study design: case-control studies</vt:lpstr>
      <vt:lpstr>Case selection and ascertainment</vt:lpstr>
      <vt:lpstr>Incident cases vs. prevalent cases</vt:lpstr>
      <vt:lpstr>Control selection</vt:lpstr>
      <vt:lpstr>How many controls?</vt:lpstr>
      <vt:lpstr>Study designs in modern epidemiology</vt:lpstr>
      <vt:lpstr>Nested Case-Control Studies</vt:lpstr>
      <vt:lpstr>Case-Cohort Studies</vt:lpstr>
      <vt:lpstr>Various study designs based on control types</vt:lpstr>
      <vt:lpstr>Ascertainment of exposure status</vt:lpstr>
      <vt:lpstr>Exposure types</vt:lpstr>
      <vt:lpstr>Example: a hospital based case-control study </vt:lpstr>
      <vt:lpstr>Renal cell carcinoma (Karami et al. 2010)</vt:lpstr>
      <vt:lpstr>Incident vs prevalent RCC cases</vt:lpstr>
      <vt:lpstr>Study protocol</vt:lpstr>
      <vt:lpstr>Part 2 - Measures of association</vt:lpstr>
      <vt:lpstr>Case-Control Studies: OR of exposure</vt:lpstr>
      <vt:lpstr>OR as an estimate of the RR</vt:lpstr>
      <vt:lpstr>Summary or rules of thumb</vt:lpstr>
      <vt:lpstr>Part 3 - Data analysis   Hypothesis testing  Effect measure modification </vt:lpstr>
      <vt:lpstr>Hypothesis test: point estimate (OR)</vt:lpstr>
      <vt:lpstr>PowerPoint Presentation</vt:lpstr>
      <vt:lpstr>Hypothesis testing</vt:lpstr>
      <vt:lpstr>(1-alpha)%Confidence Intervals for interval estimate </vt:lpstr>
      <vt:lpstr>Modified data from the paper</vt:lpstr>
      <vt:lpstr>Modified data from the paper</vt:lpstr>
      <vt:lpstr>Hypothesis testing (by hand)</vt:lpstr>
      <vt:lpstr>Hypothesis testing (by hand)</vt:lpstr>
      <vt:lpstr>Hypothesis testing (cont.)</vt:lpstr>
      <vt:lpstr>Effect (measure) modification: Test of observed &amp; expected joint effects</vt:lpstr>
      <vt:lpstr>Effect measure modification</vt:lpstr>
      <vt:lpstr>Effect measure modification</vt:lpstr>
      <vt:lpstr>Additive &amp; multiplicative model </vt:lpstr>
      <vt:lpstr>Summary</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Miryoung Lee</dc:creator>
  <cp:lastModifiedBy>Miryoung Lee</cp:lastModifiedBy>
  <cp:revision>315</cp:revision>
  <dcterms:created xsi:type="dcterms:W3CDTF">2019-03-10T21:41:10Z</dcterms:created>
  <dcterms:modified xsi:type="dcterms:W3CDTF">2020-03-30T12:11:54Z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