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471" r:id="rId3"/>
    <p:sldId id="497" r:id="rId4"/>
    <p:sldId id="487" r:id="rId5"/>
    <p:sldId id="484" r:id="rId6"/>
    <p:sldId id="486" r:id="rId7"/>
    <p:sldId id="258" r:id="rId8"/>
    <p:sldId id="476" r:id="rId9"/>
    <p:sldId id="259" r:id="rId10"/>
    <p:sldId id="495" r:id="rId11"/>
    <p:sldId id="262" r:id="rId12"/>
    <p:sldId id="489" r:id="rId13"/>
    <p:sldId id="493" r:id="rId14"/>
    <p:sldId id="494" r:id="rId15"/>
    <p:sldId id="277" r:id="rId16"/>
    <p:sldId id="278" r:id="rId17"/>
    <p:sldId id="4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1"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64626"/>
  </p:normalViewPr>
  <p:slideViewPr>
    <p:cSldViewPr snapToGrid="0">
      <p:cViewPr varScale="1">
        <p:scale>
          <a:sx n="80" d="100"/>
          <a:sy n="80" d="100"/>
        </p:scale>
        <p:origin x="2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case-control studies. </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how do we do that?</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126312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where do we find cases?</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2031137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1822831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we can make this a little easier is to use a nested case-control or case-cohort design.﻿</a:t>
            </a:r>
          </a:p>
          <a:p>
            <a:endParaRPr lang="en-US" dirty="0"/>
          </a:p>
          <a:p>
            <a:r>
              <a:rPr lang="en-US" dirty="0"/>
              <a:t>In a nested case-control design, controls are a random sample of the individuals remaining in the cohort at the time each case occurs. This design is based on a sampling approach known as incidence density sampling or risk-set sampling. Cases are compared with a subset (a sample) of the “risk set,” that is, the cohort members who are at risk (i.e., who could become a case) at the time when each case occurs. By using this strategy, cases occurring later in the follow-up are eligible to be controls for earlier cases. Incidence density sampling is the equivalent of matching cases and controls on duration of follow-up and permits the use of straightforward statistical analysis techniques (e.g., </a:t>
            </a:r>
            <a:r>
              <a:rPr lang="en-US"/>
              <a:t>standard conditional </a:t>
            </a:r>
            <a:r>
              <a:rPr lang="en-US" dirty="0"/>
              <a:t>regression procedures for the analysis of matched and survival data).</a:t>
            </a:r>
          </a:p>
          <a:p>
            <a:endParaRPr lang="en-US" dirty="0"/>
          </a:p>
          <a:p>
            <a:endParaRPr lang="en-US" dirty="0"/>
          </a:p>
          <a:p>
            <a:r>
              <a:rPr lang="en-US" dirty="0" err="1"/>
              <a:t>Szklo</a:t>
            </a:r>
            <a:r>
              <a:rPr lang="en-US" dirty="0"/>
              <a:t>, </a:t>
            </a:r>
            <a:r>
              <a:rPr lang="en-US" dirty="0" err="1"/>
              <a:t>Moyses,Nieto</a:t>
            </a:r>
            <a:r>
              <a:rPr lang="en-US" dirty="0"/>
              <a:t>, F. Javier. Epidemiology (Kindle Locations 857-864). Jones &amp; Bartlett Learning.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1458232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is to use the case-cohort design. In the case-cohort design, controls are selected as a random sample of the total cohort at baseline. In this design, the control group may include individuals who become cases during the follow-up (diagonal lines ending with a dot). Because of the potential overlap between the case and the cohort random sample (control) groups, special techniques are needed for the analysis of this type of study. </a:t>
            </a:r>
          </a:p>
          <a:p>
            <a:endParaRPr lang="en-US" dirty="0"/>
          </a:p>
          <a:p>
            <a:r>
              <a:rPr lang="en-US" dirty="0"/>
              <a:t>An important advantage of the case-cohort design is that a sample of the baseline cohort can serve as a control group for different sets of cases occurring in the same cohort. </a:t>
            </a:r>
          </a:p>
          <a:p>
            <a:endParaRPr lang="en-US" dirty="0"/>
          </a:p>
          <a:p>
            <a:r>
              <a:rPr lang="en-US" dirty="0" err="1"/>
              <a:t>Szklo</a:t>
            </a:r>
            <a:r>
              <a:rPr lang="en-US" dirty="0"/>
              <a:t>, </a:t>
            </a:r>
            <a:r>
              <a:rPr lang="en-US" dirty="0" err="1"/>
              <a:t>Moyses,Nieto</a:t>
            </a:r>
            <a:r>
              <a:rPr lang="en-US" dirty="0"/>
              <a:t>, F. Javier. Epidemiology (Kindle Locations 867-873). Jones &amp; Bartlett Learning. Kindle Edition. </a:t>
            </a:r>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337430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group selection can also be used to minimize bias from unmeasured confounders. Easily measurable confounders can be measured and controlled for in the analysis, but when a confounder cannot be measured, matched control group selection should seek to minimize the variability of the confounder.</a:t>
            </a:r>
          </a:p>
          <a:p>
            <a:endParaRPr lang="en-US" dirty="0"/>
          </a:p>
          <a:p>
            <a:endParaRPr lang="en-US" dirty="0"/>
          </a:p>
          <a:p>
            <a:r>
              <a:rPr lang="en-US" dirty="0"/>
              <a:t>** Socrative 3</a:t>
            </a:r>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37421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continue learning about different study designs by beginning a discussion about case-control studies. </a:t>
            </a:r>
          </a:p>
          <a:p>
            <a:endParaRPr lang="en-US" dirty="0"/>
          </a:p>
          <a:p>
            <a:r>
              <a:rPr lang="en-US" dirty="0"/>
              <a:t>Now, as you can see in the diagram above, results we get from case-control studies are sometimes seen as less convincing, or “weaker evidence”, than those we get from a cohort study. I think this is primarily a result of the perception that selection bias and recall bias are more likely to occur in a case-control study than in a cohort study. And, there is some evidence that may actually be true. </a:t>
            </a:r>
          </a:p>
          <a:p>
            <a:endParaRPr lang="en-US" dirty="0"/>
          </a:p>
          <a:p>
            <a:r>
              <a:rPr lang="en-US" dirty="0"/>
              <a:t>However, we’ve already seen that selection bias can also occur in cohort studies. Further, recall and other forms of information bias </a:t>
            </a:r>
            <a:r>
              <a:rPr lang="en-US" i="1" dirty="0"/>
              <a:t>can</a:t>
            </a:r>
            <a:r>
              <a:rPr lang="en-US" i="0" dirty="0"/>
              <a:t> also occur in cohort studies. </a:t>
            </a:r>
          </a:p>
          <a:p>
            <a:endParaRPr lang="en-US" i="0" dirty="0"/>
          </a:p>
          <a:p>
            <a:r>
              <a:rPr lang="en-US" i="0" dirty="0"/>
              <a:t>And, properly designed and executed case-control studies may be viewed as highly efficient special cases of cohort studies, which I’ll expand on soon. </a:t>
            </a:r>
          </a:p>
          <a:p>
            <a:endParaRPr lang="en-US" i="0" dirty="0"/>
          </a:p>
          <a:p>
            <a:r>
              <a:rPr lang="en-US" i="0" dirty="0"/>
              <a:t>So, the bottom line is that it probably isn’t helpful to think of case-control studies as universally “weaker” than cohort studies. I think it’s more useful to think of both as being able to produce useful, relatively unbiased results when properly designed and executed. Alternatively, it’s also possible for both to produce misleading, biased results when improperly designed or executed.</a:t>
            </a:r>
          </a:p>
          <a:p>
            <a:endParaRPr lang="en-US" i="0" dirty="0"/>
          </a:p>
          <a:p>
            <a:r>
              <a:rPr lang="en-US" i="0" dirty="0"/>
              <a:t>** Socrative 1</a:t>
            </a:r>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18170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little graphical representation of the basic prospective cohort design. Exposures that we are interested in occur out in the world. Then, we come along and measure these exposures and classify a group of people (a cohort) as exposed or unexposed. Then, we let some time pass, and we see if more exposed people or more unexposed people develop the outcomes we are interested in. Pretty clean and simple (at least in theory).</a:t>
            </a:r>
          </a:p>
          <a:p>
            <a:endParaRPr lang="en-US" dirty="0"/>
          </a:p>
          <a:p>
            <a:r>
              <a:rPr lang="en-US" dirty="0"/>
              <a:t>Where:</a:t>
            </a:r>
          </a:p>
          <a:p>
            <a:pPr marL="171450" lvl="0" indent="-171450">
              <a:buFont typeface="Arial" panose="020B0604020202020204" pitchFamily="34" charset="0"/>
              <a:buChar char="•"/>
            </a:pPr>
            <a:r>
              <a:rPr lang="en-US" dirty="0"/>
              <a:t>Orange = Exposed to vaccine</a:t>
            </a:r>
          </a:p>
          <a:p>
            <a:pPr marL="171450" lvl="0" indent="-171450">
              <a:buFont typeface="Arial" panose="020B0604020202020204" pitchFamily="34" charset="0"/>
              <a:buChar char="•"/>
            </a:pPr>
            <a:r>
              <a:rPr lang="en-US" dirty="0"/>
              <a:t>Blue = Unexposed to vaccine</a:t>
            </a:r>
          </a:p>
          <a:p>
            <a:pPr marL="171450" lvl="0" indent="-171450">
              <a:buFont typeface="Arial" panose="020B0604020202020204" pitchFamily="34" charset="0"/>
              <a:buChar char="•"/>
            </a:pPr>
            <a:r>
              <a:rPr lang="en-US" dirty="0"/>
              <a:t>Circle = No Flu</a:t>
            </a:r>
          </a:p>
          <a:p>
            <a:pPr marL="171450" lvl="0" indent="-171450">
              <a:buFont typeface="Arial" panose="020B0604020202020204" pitchFamily="34" charset="0"/>
              <a:buChar char="•"/>
            </a:pPr>
            <a:r>
              <a:rPr lang="en-US" dirty="0"/>
              <a:t>Triangle = Flu</a:t>
            </a:r>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259992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how the textbook draws it. </a:t>
            </a:r>
          </a:p>
          <a:p>
            <a:endParaRPr lang="en-US" dirty="0"/>
          </a:p>
          <a:p>
            <a:r>
              <a:rPr lang="en-US" dirty="0"/>
              <a:t>Now, the nice thing about this design is its simplicity. It makes intuitive sense. But, what if are interested in understanding an outcome that doesn’t occur very often, or a lot of time has to pass before it occurs, or both? In either case, this design isn’t really efficient. Meaning, we’d need to study a ton or people, possibly for a very long time, before we can make the risk comparisons we are interested in.</a:t>
            </a:r>
          </a:p>
          <a:p>
            <a:endParaRPr lang="en-US" dirty="0"/>
          </a:p>
          <a:p>
            <a:r>
              <a:rPr lang="en-US" dirty="0"/>
              <a:t>In those cases, wouldn’t it be nice if we could just skip to the end of the cohort study where we already know if people get the outcome or not, and then figure out if they were exposed? In theory, we could still see if more exposed people or more unexposed people develop the outcome we are interested in.</a:t>
            </a:r>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398998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my little graphical representation of the basic case-based case-control study design. There are other case-control designs, but when someone simply says, “case-control” study, this is probably what they are talking about. </a:t>
            </a:r>
          </a:p>
          <a:p>
            <a:endParaRPr lang="en-US" dirty="0"/>
          </a:p>
          <a:p>
            <a:r>
              <a:rPr lang="en-US" dirty="0"/>
              <a:t>In this design, exposures and outcomes that we are interested in occur out in the world. Then, we come along and gather up a group of people who have already had the outcome we are interested in and then measure their history of exposures(s). Similarly, we gather up a group of people who we think are comparable to the people with the outcome in all relevant ways, but who haven’t had the outcome, and we also measure their history of exposure(s). Finally, we calculate the odds of being exposed in both groups and compare.</a:t>
            </a:r>
          </a:p>
          <a:p>
            <a:endParaRPr lang="en-US" dirty="0"/>
          </a:p>
          <a:p>
            <a:r>
              <a:rPr lang="en-US" dirty="0"/>
              <a:t>Where:</a:t>
            </a:r>
          </a:p>
          <a:p>
            <a:pPr lvl="1"/>
            <a:r>
              <a:rPr lang="en-US" dirty="0"/>
              <a:t>Orange = Exposed to smoking</a:t>
            </a:r>
          </a:p>
          <a:p>
            <a:pPr lvl="1"/>
            <a:r>
              <a:rPr lang="en-US" dirty="0"/>
              <a:t>Blue = Unexposed to smoking</a:t>
            </a:r>
          </a:p>
          <a:p>
            <a:pPr lvl="1"/>
            <a:r>
              <a:rPr lang="en-US" dirty="0"/>
              <a:t>Circle = No lung cancer</a:t>
            </a:r>
          </a:p>
          <a:p>
            <a:pPr lvl="1"/>
            <a:r>
              <a:rPr lang="en-US" dirty="0"/>
              <a:t>Triangle = Lung cancer</a:t>
            </a:r>
          </a:p>
          <a:p>
            <a:endParaRPr lang="en-US" dirty="0"/>
          </a:p>
          <a:p>
            <a:r>
              <a:rPr lang="en-US" dirty="0"/>
              <a:t>This is a very simplistic description, but it’s intended to just give you an intuitive feel for what we are talking about.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100408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again, this is how your textbook represents the case-based case-control study design graphically.</a:t>
            </a:r>
          </a:p>
          <a:p>
            <a:endParaRPr lang="en-US" dirty="0"/>
          </a:p>
          <a:p>
            <a:r>
              <a:rPr lang="en-US" dirty="0"/>
              <a:t>Note, that they have “hypothetical cohort” written on the left-hand side. They do this to reinforce the idea that a properly designed and executed case-control study can be thought of as a more efficient version of a cohort study. However, there are various forms of bias that have to potential to lead us to get very different results from our case-control study than we would have gotten from a cohort study designed to answer the same research question. We’ll talk more about them shortly.</a:t>
            </a:r>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3211123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pause here and do a quick recap.</a:t>
            </a:r>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78426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basic gist of what case-control studies are, let’s discuss some of the aspects of case-control studies that tend to determine how biased the results we get from them will or won’t be.</a:t>
            </a:r>
          </a:p>
          <a:p>
            <a:endParaRPr lang="en-US" dirty="0"/>
          </a:p>
          <a:p>
            <a:r>
              <a:rPr lang="en-US" dirty="0"/>
              <a:t>Let’s start by discussing the study base principle. The study base principle is one of the most fundamental concepts in case-control studies. It essentially means…</a:t>
            </a:r>
          </a:p>
          <a:p>
            <a:endParaRPr lang="en-US" dirty="0"/>
          </a:p>
          <a:p>
            <a:r>
              <a:rPr lang="en-US" dirty="0"/>
              <a:t>In other words, we don’t want to compare two different populations of people (with respect to the disease(s) of interest), we want to compare two groups (cases and controls) within a single population. </a:t>
            </a:r>
          </a:p>
          <a:p>
            <a:endParaRPr lang="en-US" dirty="0"/>
          </a:p>
          <a:p>
            <a:r>
              <a:rPr lang="en-US" dirty="0"/>
              <a:t>** Socrative 2</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2617224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our study base, which is ideally our population of interest or a good proxy for our population of interest. The next step is to select our cases…</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412254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11/23/21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Case-control Studies</a:t>
            </a:r>
            <a:br>
              <a:rPr lang="en-US" dirty="0"/>
            </a:br>
            <a:r>
              <a:rPr lang="en-US" dirty="0"/>
              <a:t>Design and Conduct</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cases</a:t>
            </a:r>
          </a:p>
        </p:txBody>
      </p:sp>
      <p:sp>
        <p:nvSpPr>
          <p:cNvPr id="3" name="Content Placeholder 2"/>
          <p:cNvSpPr>
            <a:spLocks noGrp="1"/>
          </p:cNvSpPr>
          <p:nvPr>
            <p:ph idx="1"/>
          </p:nvPr>
        </p:nvSpPr>
        <p:spPr/>
        <p:txBody>
          <a:bodyPr>
            <a:normAutofit fontScale="92500" lnSpcReduction="10000"/>
          </a:bodyPr>
          <a:lstStyle/>
          <a:p>
            <a:r>
              <a:rPr lang="en-US" dirty="0"/>
              <a:t>Establish objective eligibility criteria</a:t>
            </a:r>
          </a:p>
          <a:p>
            <a:pPr lvl="1"/>
            <a:r>
              <a:rPr lang="en-US" dirty="0">
                <a:solidFill>
                  <a:schemeClr val="bg2">
                    <a:lumMod val="10000"/>
                  </a:schemeClr>
                </a:solidFill>
              </a:rPr>
              <a:t>Use incident cases when possible</a:t>
            </a:r>
          </a:p>
          <a:p>
            <a:pPr lvl="2"/>
            <a:r>
              <a:rPr lang="en-US" dirty="0">
                <a:solidFill>
                  <a:schemeClr val="bg2">
                    <a:lumMod val="10000"/>
                  </a:schemeClr>
                </a:solidFill>
              </a:rPr>
              <a:t>Can’t distinguish between effects on incidence and duration (survival) when using prevalent cases</a:t>
            </a:r>
          </a:p>
          <a:p>
            <a:pPr lvl="1"/>
            <a:r>
              <a:rPr lang="en-US" dirty="0">
                <a:solidFill>
                  <a:schemeClr val="bg2">
                    <a:lumMod val="10000"/>
                  </a:schemeClr>
                </a:solidFill>
              </a:rPr>
              <a:t>Must consider conceptual vs. operational definition of a case</a:t>
            </a:r>
            <a:endParaRPr lang="en-US" dirty="0"/>
          </a:p>
          <a:p>
            <a:endParaRPr lang="en-US" dirty="0"/>
          </a:p>
          <a:p>
            <a:r>
              <a:rPr lang="en-US" dirty="0"/>
              <a:t>Conceptual vs operational</a:t>
            </a:r>
          </a:p>
          <a:p>
            <a:pPr lvl="1"/>
            <a:r>
              <a:rPr lang="en-US" dirty="0"/>
              <a:t>Comparing conceptual definition to operational definition can reveal potential bias</a:t>
            </a:r>
          </a:p>
          <a:p>
            <a:pPr lvl="2"/>
            <a:r>
              <a:rPr lang="en-US" dirty="0"/>
              <a:t>Conceptual definition of HIV: a person who would test positive for HIV if given the test</a:t>
            </a:r>
          </a:p>
          <a:p>
            <a:pPr lvl="2"/>
            <a:r>
              <a:rPr lang="en-US" dirty="0"/>
              <a:t>Operational definition of HIV:  a person who has taken the test and tested positive for HIV</a:t>
            </a:r>
          </a:p>
          <a:p>
            <a:pPr lvl="3"/>
            <a:r>
              <a:rPr lang="en-US" dirty="0"/>
              <a:t>Who decides to get a test?</a:t>
            </a:r>
          </a:p>
          <a:p>
            <a:pPr lvl="3"/>
            <a:r>
              <a:rPr lang="en-US" dirty="0"/>
              <a:t>Who has access to test?</a:t>
            </a:r>
          </a:p>
          <a:p>
            <a:pPr lvl="3"/>
            <a:r>
              <a:rPr lang="en-US" dirty="0"/>
              <a:t>What is the sensitivity and specificity of the test?</a:t>
            </a:r>
          </a:p>
        </p:txBody>
      </p:sp>
    </p:spTree>
    <p:extLst>
      <p:ext uri="{BB962C8B-B14F-4D97-AF65-F5344CB8AC3E}">
        <p14:creationId xmlns:p14="http://schemas.microsoft.com/office/powerpoint/2010/main" val="413000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a:t>Source of Cases (Disease-dependent)</a:t>
            </a:r>
          </a:p>
        </p:txBody>
      </p:sp>
      <p:sp>
        <p:nvSpPr>
          <p:cNvPr id="5" name="Content Placeholder 4"/>
          <p:cNvSpPr>
            <a:spLocks noGrp="1"/>
          </p:cNvSpPr>
          <p:nvPr>
            <p:ph idx="1"/>
          </p:nvPr>
        </p:nvSpPr>
        <p:spPr/>
        <p:txBody>
          <a:bodyPr>
            <a:normAutofit fontScale="92500" lnSpcReduction="20000"/>
          </a:bodyPr>
          <a:lstStyle/>
          <a:p>
            <a:r>
              <a:rPr lang="en-US" dirty="0"/>
              <a:t>Hospital-based</a:t>
            </a:r>
          </a:p>
          <a:p>
            <a:pPr lvl="1"/>
            <a:r>
              <a:rPr lang="en-US" dirty="0"/>
              <a:t>Admissions logs</a:t>
            </a:r>
          </a:p>
          <a:p>
            <a:pPr lvl="1"/>
            <a:r>
              <a:rPr lang="en-US" dirty="0"/>
              <a:t>Record of discharge diagnosis</a:t>
            </a:r>
          </a:p>
          <a:p>
            <a:endParaRPr lang="en-US" dirty="0"/>
          </a:p>
          <a:p>
            <a:endParaRPr lang="en-US" dirty="0"/>
          </a:p>
          <a:p>
            <a:r>
              <a:rPr lang="en-US" dirty="0"/>
              <a:t>Population-based</a:t>
            </a:r>
          </a:p>
          <a:p>
            <a:pPr lvl="1"/>
            <a:r>
              <a:rPr lang="en-US" dirty="0"/>
              <a:t>Disease registries</a:t>
            </a:r>
          </a:p>
          <a:p>
            <a:pPr lvl="1"/>
            <a:r>
              <a:rPr lang="en-US" dirty="0"/>
              <a:t>Vital statistics registries </a:t>
            </a:r>
          </a:p>
          <a:p>
            <a:endParaRPr lang="en-US" dirty="0"/>
          </a:p>
          <a:p>
            <a:endParaRPr lang="en-US" dirty="0"/>
          </a:p>
          <a:p>
            <a:r>
              <a:rPr lang="en-US" dirty="0"/>
              <a:t>Other sources</a:t>
            </a:r>
          </a:p>
        </p:txBody>
      </p:sp>
    </p:spTree>
    <p:extLst>
      <p:ext uri="{BB962C8B-B14F-4D97-AF65-F5344CB8AC3E}">
        <p14:creationId xmlns:p14="http://schemas.microsoft.com/office/powerpoint/2010/main" val="393432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446E-0C88-0640-A6F4-923C9CA1FFF1}"/>
              </a:ext>
            </a:extLst>
          </p:cNvPr>
          <p:cNvSpPr>
            <a:spLocks noGrp="1"/>
          </p:cNvSpPr>
          <p:nvPr>
            <p:ph type="title"/>
          </p:nvPr>
        </p:nvSpPr>
        <p:spPr/>
        <p:txBody>
          <a:bodyPr/>
          <a:lstStyle/>
          <a:p>
            <a:r>
              <a:rPr lang="en-US" dirty="0"/>
              <a:t>Selection of controls</a:t>
            </a:r>
          </a:p>
        </p:txBody>
      </p:sp>
      <p:sp>
        <p:nvSpPr>
          <p:cNvPr id="3" name="Content Placeholder 2">
            <a:extLst>
              <a:ext uri="{FF2B5EF4-FFF2-40B4-BE49-F238E27FC236}">
                <a16:creationId xmlns:a16="http://schemas.microsoft.com/office/drawing/2014/main" id="{7B8E5662-070B-2745-95AB-7D63797C2A04}"/>
              </a:ext>
            </a:extLst>
          </p:cNvPr>
          <p:cNvSpPr>
            <a:spLocks noGrp="1"/>
          </p:cNvSpPr>
          <p:nvPr>
            <p:ph idx="1"/>
          </p:nvPr>
        </p:nvSpPr>
        <p:spPr/>
        <p:txBody>
          <a:bodyPr/>
          <a:lstStyle/>
          <a:p>
            <a:r>
              <a:rPr lang="en-US" dirty="0"/>
              <a:t>Control selection is by far the most difficult part of conducting a case control study</a:t>
            </a:r>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94CF91AD-0EE7-A84D-B125-0BF88E762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974" y="3179763"/>
            <a:ext cx="6934200" cy="2997200"/>
          </a:xfrm>
          <a:prstGeom prst="rect">
            <a:avLst/>
          </a:prstGeom>
        </p:spPr>
      </p:pic>
    </p:spTree>
    <p:extLst>
      <p:ext uri="{BB962C8B-B14F-4D97-AF65-F5344CB8AC3E}">
        <p14:creationId xmlns:p14="http://schemas.microsoft.com/office/powerpoint/2010/main" val="274152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3277179" cy="369332"/>
          </a:xfrm>
          <a:prstGeom prst="rect">
            <a:avLst/>
          </a:prstGeom>
          <a:noFill/>
        </p:spPr>
        <p:txBody>
          <a:bodyPr wrap="none" rtlCol="0">
            <a:spAutoFit/>
          </a:bodyPr>
          <a:lstStyle/>
          <a:p>
            <a:r>
              <a:rPr lang="en-US" dirty="0"/>
              <a:t>Nested case-control study design</a:t>
            </a:r>
          </a:p>
        </p:txBody>
      </p:sp>
      <p:pic>
        <p:nvPicPr>
          <p:cNvPr id="3" name="Picture 2" descr="A picture containing text, antenna&#10;&#10;Description automatically generated">
            <a:extLst>
              <a:ext uri="{FF2B5EF4-FFF2-40B4-BE49-F238E27FC236}">
                <a16:creationId xmlns:a16="http://schemas.microsoft.com/office/drawing/2014/main" id="{856A96A8-BB91-5247-B1B2-D1E09F06C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998" y="561837"/>
            <a:ext cx="8384005" cy="6309974"/>
          </a:xfrm>
          <a:prstGeom prst="rect">
            <a:avLst/>
          </a:prstGeom>
        </p:spPr>
      </p:pic>
    </p:spTree>
    <p:extLst>
      <p:ext uri="{BB962C8B-B14F-4D97-AF65-F5344CB8AC3E}">
        <p14:creationId xmlns:p14="http://schemas.microsoft.com/office/powerpoint/2010/main" val="153522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2541401" cy="369332"/>
          </a:xfrm>
          <a:prstGeom prst="rect">
            <a:avLst/>
          </a:prstGeom>
          <a:noFill/>
        </p:spPr>
        <p:txBody>
          <a:bodyPr wrap="none" rtlCol="0">
            <a:spAutoFit/>
          </a:bodyPr>
          <a:lstStyle/>
          <a:p>
            <a:r>
              <a:rPr lang="en-US" dirty="0"/>
              <a:t>Case-cohort study design</a:t>
            </a:r>
          </a:p>
        </p:txBody>
      </p:sp>
      <p:pic>
        <p:nvPicPr>
          <p:cNvPr id="4" name="Picture 3" descr="A picture containing text, antenna&#10;&#10;Description automatically generated">
            <a:extLst>
              <a:ext uri="{FF2B5EF4-FFF2-40B4-BE49-F238E27FC236}">
                <a16:creationId xmlns:a16="http://schemas.microsoft.com/office/drawing/2014/main" id="{160859BD-4E5D-9E4E-A113-A26CC5510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85" y="561836"/>
            <a:ext cx="7982831" cy="6320427"/>
          </a:xfrm>
          <a:prstGeom prst="rect">
            <a:avLst/>
          </a:prstGeom>
        </p:spPr>
      </p:pic>
    </p:spTree>
    <p:extLst>
      <p:ext uri="{BB962C8B-B14F-4D97-AF65-F5344CB8AC3E}">
        <p14:creationId xmlns:p14="http://schemas.microsoft.com/office/powerpoint/2010/main" val="381897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Bias in Case Control Studies</a:t>
            </a:r>
          </a:p>
        </p:txBody>
      </p:sp>
      <p:sp>
        <p:nvSpPr>
          <p:cNvPr id="3" name="Content Placeholder 2"/>
          <p:cNvSpPr>
            <a:spLocks noGrp="1"/>
          </p:cNvSpPr>
          <p:nvPr>
            <p:ph idx="1"/>
          </p:nvPr>
        </p:nvSpPr>
        <p:spPr/>
        <p:txBody>
          <a:bodyPr/>
          <a:lstStyle/>
          <a:p>
            <a:r>
              <a:rPr lang="en-US" dirty="0"/>
              <a:t>Selection bias can happen in a variety of ways in case control studies when the study base principle is violated</a:t>
            </a:r>
          </a:p>
          <a:p>
            <a:pPr lvl="1"/>
            <a:r>
              <a:rPr lang="en-US" dirty="0"/>
              <a:t>Differential surveillance</a:t>
            </a:r>
          </a:p>
          <a:p>
            <a:pPr lvl="1"/>
            <a:r>
              <a:rPr lang="en-US" dirty="0"/>
              <a:t>Differential diagnosis</a:t>
            </a:r>
          </a:p>
          <a:p>
            <a:pPr lvl="1"/>
            <a:r>
              <a:rPr lang="en-US" dirty="0"/>
              <a:t>Referral patterns</a:t>
            </a:r>
          </a:p>
          <a:p>
            <a:pPr lvl="1"/>
            <a:endParaRPr lang="en-US" dirty="0"/>
          </a:p>
          <a:p>
            <a:r>
              <a:rPr lang="en-US" dirty="0"/>
              <a:t> All of these can lead to differential selection rates by exposure which will in turn lead to selection bias</a:t>
            </a:r>
          </a:p>
        </p:txBody>
      </p:sp>
    </p:spTree>
    <p:extLst>
      <p:ext uri="{BB962C8B-B14F-4D97-AF65-F5344CB8AC3E}">
        <p14:creationId xmlns:p14="http://schemas.microsoft.com/office/powerpoint/2010/main" val="332838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Bias in Case Control Studies</a:t>
            </a:r>
          </a:p>
        </p:txBody>
      </p:sp>
      <p:sp>
        <p:nvSpPr>
          <p:cNvPr id="3" name="Content Placeholder 2"/>
          <p:cNvSpPr>
            <a:spLocks noGrp="1"/>
          </p:cNvSpPr>
          <p:nvPr>
            <p:ph idx="1"/>
          </p:nvPr>
        </p:nvSpPr>
        <p:spPr/>
        <p:txBody>
          <a:bodyPr>
            <a:normAutofit fontScale="92500" lnSpcReduction="10000"/>
          </a:bodyPr>
          <a:lstStyle/>
          <a:p>
            <a:r>
              <a:rPr lang="en-US" dirty="0"/>
              <a:t>Interviewer bias</a:t>
            </a:r>
          </a:p>
          <a:p>
            <a:pPr lvl="1"/>
            <a:r>
              <a:rPr lang="en-US" dirty="0"/>
              <a:t>Systematic error in soliciting, recording or interpreting information from study subjects based on their exposure/disease status</a:t>
            </a:r>
          </a:p>
          <a:p>
            <a:pPr lvl="1"/>
            <a:r>
              <a:rPr lang="en-US" dirty="0"/>
              <a:t>Blind interviewers to disease status</a:t>
            </a:r>
          </a:p>
          <a:p>
            <a:pPr lvl="1"/>
            <a:endParaRPr lang="en-US" dirty="0"/>
          </a:p>
          <a:p>
            <a:r>
              <a:rPr lang="en-US" dirty="0"/>
              <a:t>Recall bias</a:t>
            </a:r>
          </a:p>
          <a:p>
            <a:pPr lvl="1"/>
            <a:r>
              <a:rPr lang="en-US" dirty="0"/>
              <a:t>Inaccurate recall of exposure status in either cases or controls</a:t>
            </a:r>
          </a:p>
          <a:p>
            <a:pPr lvl="1"/>
            <a:r>
              <a:rPr lang="en-US" dirty="0"/>
              <a:t>Can’t blind cases to their case status</a:t>
            </a:r>
          </a:p>
          <a:p>
            <a:pPr lvl="1"/>
            <a:r>
              <a:rPr lang="en-US" dirty="0"/>
              <a:t>Verify participant response when able</a:t>
            </a:r>
          </a:p>
          <a:p>
            <a:pPr lvl="1"/>
            <a:endParaRPr lang="en-US" dirty="0"/>
          </a:p>
          <a:p>
            <a:r>
              <a:rPr lang="en-US" dirty="0"/>
              <a:t>Reporting bias</a:t>
            </a:r>
          </a:p>
          <a:p>
            <a:pPr lvl="1"/>
            <a:r>
              <a:rPr lang="en-US" dirty="0"/>
              <a:t>Social desirability</a:t>
            </a:r>
          </a:p>
          <a:p>
            <a:endParaRPr lang="en-US" dirty="0"/>
          </a:p>
          <a:p>
            <a:endParaRPr lang="en-US" dirty="0"/>
          </a:p>
        </p:txBody>
      </p:sp>
    </p:spTree>
    <p:extLst>
      <p:ext uri="{BB962C8B-B14F-4D97-AF65-F5344CB8AC3E}">
        <p14:creationId xmlns:p14="http://schemas.microsoft.com/office/powerpoint/2010/main" val="286474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27A7-68FA-5B41-B191-FDBEBD804734}"/>
              </a:ext>
            </a:extLst>
          </p:cNvPr>
          <p:cNvSpPr>
            <a:spLocks noGrp="1"/>
          </p:cNvSpPr>
          <p:nvPr>
            <p:ph type="title"/>
          </p:nvPr>
        </p:nvSpPr>
        <p:spPr/>
        <p:txBody>
          <a:bodyPr/>
          <a:lstStyle/>
          <a:p>
            <a:r>
              <a:rPr lang="en-US" dirty="0"/>
              <a:t>Control confounding</a:t>
            </a:r>
          </a:p>
        </p:txBody>
      </p:sp>
      <p:sp>
        <p:nvSpPr>
          <p:cNvPr id="3" name="Content Placeholder 2">
            <a:extLst>
              <a:ext uri="{FF2B5EF4-FFF2-40B4-BE49-F238E27FC236}">
                <a16:creationId xmlns:a16="http://schemas.microsoft.com/office/drawing/2014/main" id="{C16F7CBF-23C4-0046-BC62-4DF780E4F009}"/>
              </a:ext>
            </a:extLst>
          </p:cNvPr>
          <p:cNvSpPr>
            <a:spLocks noGrp="1"/>
          </p:cNvSpPr>
          <p:nvPr>
            <p:ph idx="1"/>
          </p:nvPr>
        </p:nvSpPr>
        <p:spPr/>
        <p:txBody>
          <a:bodyPr/>
          <a:lstStyle/>
          <a:p>
            <a:r>
              <a:rPr lang="en-US" dirty="0"/>
              <a:t>Analysis (next week)</a:t>
            </a:r>
          </a:p>
          <a:p>
            <a:r>
              <a:rPr lang="en-US" dirty="0"/>
              <a:t>Matching</a:t>
            </a:r>
          </a:p>
          <a:p>
            <a:pPr lvl="1"/>
            <a:r>
              <a:rPr lang="en-US" dirty="0"/>
              <a:t>Individually matched (one-to-n)</a:t>
            </a:r>
          </a:p>
          <a:p>
            <a:pPr lvl="1"/>
            <a:r>
              <a:rPr lang="en-US" dirty="0"/>
              <a:t>Frequency matched</a:t>
            </a:r>
          </a:p>
          <a:p>
            <a:pPr lvl="1"/>
            <a:r>
              <a:rPr lang="en-US" dirty="0"/>
              <a:t>Propensity score matching</a:t>
            </a:r>
          </a:p>
        </p:txBody>
      </p:sp>
    </p:spTree>
    <p:extLst>
      <p:ext uri="{BB962C8B-B14F-4D97-AF65-F5344CB8AC3E}">
        <p14:creationId xmlns:p14="http://schemas.microsoft.com/office/powerpoint/2010/main" val="410482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a:t>
            </a:r>
          </a:p>
          <a:p>
            <a:pPr algn="ctr"/>
            <a:r>
              <a:rPr lang="en-US" sz="2400" dirty="0">
                <a:solidFill>
                  <a:schemeClr val="tx1"/>
                </a:solidFill>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1015663"/>
          </a:xfrm>
          <a:prstGeom prst="rect">
            <a:avLst/>
          </a:prstGeom>
          <a:noFill/>
        </p:spPr>
        <p:txBody>
          <a:bodyPr wrap="square" rtlCol="0">
            <a:spAutoFit/>
          </a:bodyPr>
          <a:lstStyle/>
          <a:p>
            <a:pPr algn="ctr"/>
            <a:r>
              <a:rPr lang="en-US" sz="2000" dirty="0"/>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261811"/>
            <a:ext cx="1643914" cy="1015663"/>
          </a:xfrm>
          <a:prstGeom prst="rect">
            <a:avLst/>
          </a:prstGeom>
          <a:noFill/>
        </p:spPr>
        <p:txBody>
          <a:bodyPr wrap="square" rtlCol="0">
            <a:spAutoFit/>
          </a:bodyPr>
          <a:lstStyle/>
          <a:p>
            <a:pPr algn="ctr"/>
            <a:r>
              <a:rPr lang="en-US" sz="2000" dirty="0"/>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flipV="1">
            <a:off x="1636296" y="5769643"/>
            <a:ext cx="8680352"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4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5C1D31-6F7A-F040-BCD1-8173ADE04A6B}"/>
              </a:ext>
            </a:extLst>
          </p:cNvPr>
          <p:cNvGrpSpPr/>
          <p:nvPr/>
        </p:nvGrpSpPr>
        <p:grpSpPr>
          <a:xfrm>
            <a:off x="3205620" y="2440811"/>
            <a:ext cx="2525027" cy="2525027"/>
            <a:chOff x="324848" y="715478"/>
            <a:chExt cx="2525027" cy="2525027"/>
          </a:xfrm>
        </p:grpSpPr>
        <p:sp>
          <p:nvSpPr>
            <p:cNvPr id="4" name="Oval 3">
              <a:extLst>
                <a:ext uri="{FF2B5EF4-FFF2-40B4-BE49-F238E27FC236}">
                  <a16:creationId xmlns:a16="http://schemas.microsoft.com/office/drawing/2014/main" id="{6E683DB5-9802-A741-86C3-5A54C69137ED}"/>
                </a:ext>
              </a:extLst>
            </p:cNvPr>
            <p:cNvSpPr/>
            <p:nvPr/>
          </p:nvSpPr>
          <p:spPr>
            <a:xfrm>
              <a:off x="877293"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C4A4048-54FE-BD41-81C7-B4A174D619DE}"/>
                </a:ext>
              </a:extLst>
            </p:cNvPr>
            <p:cNvSpPr/>
            <p:nvPr/>
          </p:nvSpPr>
          <p:spPr>
            <a:xfrm>
              <a:off x="1853845" y="77162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5EBB1B-FD10-9244-9C0E-8098FF613772}"/>
                </a:ext>
              </a:extLst>
            </p:cNvPr>
            <p:cNvSpPr/>
            <p:nvPr/>
          </p:nvSpPr>
          <p:spPr>
            <a:xfrm>
              <a:off x="389017"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DF54185-4612-3E4B-BA17-EEFC6732A3F6}"/>
                </a:ext>
              </a:extLst>
            </p:cNvPr>
            <p:cNvSpPr/>
            <p:nvPr/>
          </p:nvSpPr>
          <p:spPr>
            <a:xfrm>
              <a:off x="2342121"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8F6D8-B9F4-8E4D-A8EB-922B03E935DB}"/>
                </a:ext>
              </a:extLst>
            </p:cNvPr>
            <p:cNvSpPr/>
            <p:nvPr/>
          </p:nvSpPr>
          <p:spPr>
            <a:xfrm>
              <a:off x="1365569" y="77162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DD173F-C20B-D349-94E3-9B5E7C450F59}"/>
                </a:ext>
              </a:extLst>
            </p:cNvPr>
            <p:cNvSpPr/>
            <p:nvPr/>
          </p:nvSpPr>
          <p:spPr>
            <a:xfrm>
              <a:off x="324848" y="715478"/>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B5878D5-A82E-D143-92F5-68B82606BED7}"/>
                </a:ext>
              </a:extLst>
            </p:cNvPr>
            <p:cNvSpPr/>
            <p:nvPr/>
          </p:nvSpPr>
          <p:spPr>
            <a:xfrm rot="5400000">
              <a:off x="396556"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D056679-3D7E-D949-81B5-4477EE2358BB}"/>
                </a:ext>
              </a:extLst>
            </p:cNvPr>
            <p:cNvSpPr/>
            <p:nvPr/>
          </p:nvSpPr>
          <p:spPr>
            <a:xfrm rot="5400000">
              <a:off x="396557" y="2246466"/>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E372E3-4A80-0546-B81C-A48C509360F7}"/>
                </a:ext>
              </a:extLst>
            </p:cNvPr>
            <p:cNvSpPr/>
            <p:nvPr/>
          </p:nvSpPr>
          <p:spPr>
            <a:xfrm rot="5400000">
              <a:off x="396557" y="2734742"/>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2703C1A-1F9A-9644-9C38-C2F095911CEC}"/>
                </a:ext>
              </a:extLst>
            </p:cNvPr>
            <p:cNvSpPr/>
            <p:nvPr/>
          </p:nvSpPr>
          <p:spPr>
            <a:xfrm rot="5400000">
              <a:off x="396556" y="1758190"/>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C1C258-ECB9-FC47-A628-6F8AEFE90C14}"/>
                </a:ext>
              </a:extLst>
            </p:cNvPr>
            <p:cNvSpPr/>
            <p:nvPr/>
          </p:nvSpPr>
          <p:spPr>
            <a:xfrm>
              <a:off x="877293"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BD09933-A7C5-7E49-8904-8D9AA8429634}"/>
                </a:ext>
              </a:extLst>
            </p:cNvPr>
            <p:cNvSpPr/>
            <p:nvPr/>
          </p:nvSpPr>
          <p:spPr>
            <a:xfrm>
              <a:off x="1853845" y="175718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313027D-9A35-414D-A5C4-D29EB8F3A9CB}"/>
                </a:ext>
              </a:extLst>
            </p:cNvPr>
            <p:cNvSpPr/>
            <p:nvPr/>
          </p:nvSpPr>
          <p:spPr>
            <a:xfrm>
              <a:off x="2342121"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B7AFB17-0843-1D4D-83C2-642E539FA68B}"/>
                </a:ext>
              </a:extLst>
            </p:cNvPr>
            <p:cNvSpPr/>
            <p:nvPr/>
          </p:nvSpPr>
          <p:spPr>
            <a:xfrm>
              <a:off x="1365569" y="175718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0044F9E3-AF0A-DE4B-A994-D5ACAFEC2353}"/>
                </a:ext>
              </a:extLst>
            </p:cNvPr>
            <p:cNvSpPr/>
            <p:nvPr/>
          </p:nvSpPr>
          <p:spPr>
            <a:xfrm>
              <a:off x="877293"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D120DE9-E290-F643-BA96-3193AB281383}"/>
                </a:ext>
              </a:extLst>
            </p:cNvPr>
            <p:cNvSpPr/>
            <p:nvPr/>
          </p:nvSpPr>
          <p:spPr>
            <a:xfrm>
              <a:off x="1853845" y="273072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566A77B-A2F4-E44A-A1C4-EF2EDA31A7CF}"/>
                </a:ext>
              </a:extLst>
            </p:cNvPr>
            <p:cNvSpPr/>
            <p:nvPr/>
          </p:nvSpPr>
          <p:spPr>
            <a:xfrm>
              <a:off x="2342121"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5735853-4170-E847-BEF3-7CC0ADAF20B9}"/>
                </a:ext>
              </a:extLst>
            </p:cNvPr>
            <p:cNvSpPr/>
            <p:nvPr/>
          </p:nvSpPr>
          <p:spPr>
            <a:xfrm>
              <a:off x="1365569" y="273072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FEEA49E7-AFFF-2642-9AE3-9F56E8E5F113}"/>
                </a:ext>
              </a:extLst>
            </p:cNvPr>
            <p:cNvSpPr/>
            <p:nvPr/>
          </p:nvSpPr>
          <p:spPr>
            <a:xfrm>
              <a:off x="884079"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65CE35E0-9CB8-B148-9FD2-F74ED3F8F25F}"/>
                </a:ext>
              </a:extLst>
            </p:cNvPr>
            <p:cNvSpPr/>
            <p:nvPr/>
          </p:nvSpPr>
          <p:spPr>
            <a:xfrm>
              <a:off x="1371602"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3F613F7-1172-3849-84EE-2C4F2F3CBA8A}"/>
                </a:ext>
              </a:extLst>
            </p:cNvPr>
            <p:cNvSpPr/>
            <p:nvPr/>
          </p:nvSpPr>
          <p:spPr>
            <a:xfrm>
              <a:off x="1859125" y="1266751"/>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91B98501-D21B-6847-A364-A14346ED8C6C}"/>
                </a:ext>
              </a:extLst>
            </p:cNvPr>
            <p:cNvSpPr/>
            <p:nvPr/>
          </p:nvSpPr>
          <p:spPr>
            <a:xfrm>
              <a:off x="2346648" y="1266751"/>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B4389E0A-CD77-144F-91BE-FABD4071592E}"/>
                </a:ext>
              </a:extLst>
            </p:cNvPr>
            <p:cNvSpPr/>
            <p:nvPr/>
          </p:nvSpPr>
          <p:spPr>
            <a:xfrm>
              <a:off x="877293"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764B5AC4-D435-A54A-BF25-8C376C8B44EA}"/>
                </a:ext>
              </a:extLst>
            </p:cNvPr>
            <p:cNvSpPr/>
            <p:nvPr/>
          </p:nvSpPr>
          <p:spPr>
            <a:xfrm>
              <a:off x="1364816"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0D0D52ED-3848-C54A-B444-F0A6CAC5A5EF}"/>
                </a:ext>
              </a:extLst>
            </p:cNvPr>
            <p:cNvSpPr/>
            <p:nvPr/>
          </p:nvSpPr>
          <p:spPr>
            <a:xfrm>
              <a:off x="1852339" y="224029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2CF6B5CD-FC34-1546-B2F6-EE27E342AF24}"/>
                </a:ext>
              </a:extLst>
            </p:cNvPr>
            <p:cNvSpPr/>
            <p:nvPr/>
          </p:nvSpPr>
          <p:spPr>
            <a:xfrm>
              <a:off x="2339862" y="224029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3F0578C5-07F7-8743-AF27-AE13CAB56274}"/>
              </a:ext>
            </a:extLst>
          </p:cNvPr>
          <p:cNvCxnSpPr>
            <a:cxnSpLocks/>
            <a:stCxn id="25" idx="3"/>
            <a:endCxn id="210" idx="1"/>
          </p:cNvCxnSpPr>
          <p:nvPr/>
        </p:nvCxnSpPr>
        <p:spPr>
          <a:xfrm flipV="1">
            <a:off x="5730647" y="1965946"/>
            <a:ext cx="1239561" cy="1737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B778FD5F-6C54-A24A-81E8-B6B4E280E221}"/>
              </a:ext>
            </a:extLst>
          </p:cNvPr>
          <p:cNvCxnSpPr>
            <a:cxnSpLocks/>
            <a:stCxn id="25" idx="3"/>
            <a:endCxn id="236" idx="1"/>
          </p:cNvCxnSpPr>
          <p:nvPr/>
        </p:nvCxnSpPr>
        <p:spPr>
          <a:xfrm>
            <a:off x="5730647" y="3703325"/>
            <a:ext cx="1239562" cy="11875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B0CED0F-5C1C-D24F-B0ED-3B4096DD7166}"/>
              </a:ext>
            </a:extLst>
          </p:cNvPr>
          <p:cNvGrpSpPr/>
          <p:nvPr/>
        </p:nvGrpSpPr>
        <p:grpSpPr>
          <a:xfrm>
            <a:off x="6970209" y="4073520"/>
            <a:ext cx="2525027" cy="1634697"/>
            <a:chOff x="5503916" y="4449264"/>
            <a:chExt cx="2525027" cy="1634697"/>
          </a:xfrm>
        </p:grpSpPr>
        <p:sp>
          <p:nvSpPr>
            <p:cNvPr id="236" name="Rectangle 235">
              <a:extLst>
                <a:ext uri="{FF2B5EF4-FFF2-40B4-BE49-F238E27FC236}">
                  <a16:creationId xmlns:a16="http://schemas.microsoft.com/office/drawing/2014/main" id="{3CC5DBB0-8453-154D-83EC-2FA42EAA1BA2}"/>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riangle 237">
              <a:extLst>
                <a:ext uri="{FF2B5EF4-FFF2-40B4-BE49-F238E27FC236}">
                  <a16:creationId xmlns:a16="http://schemas.microsoft.com/office/drawing/2014/main" id="{33482B3E-38DB-804B-BB43-26D31B960CF9}"/>
                </a:ext>
              </a:extLst>
            </p:cNvPr>
            <p:cNvSpPr/>
            <p:nvPr/>
          </p:nvSpPr>
          <p:spPr>
            <a:xfrm>
              <a:off x="5575625" y="5089922"/>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a:extLst>
                <a:ext uri="{FF2B5EF4-FFF2-40B4-BE49-F238E27FC236}">
                  <a16:creationId xmlns:a16="http://schemas.microsoft.com/office/drawing/2014/main" id="{519DC60D-123D-4248-8EE6-495F430C9917}"/>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097F87A4-7ADA-D446-A098-7075E4091856}"/>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Triangle 240">
              <a:extLst>
                <a:ext uri="{FF2B5EF4-FFF2-40B4-BE49-F238E27FC236}">
                  <a16:creationId xmlns:a16="http://schemas.microsoft.com/office/drawing/2014/main" id="{0BE3B999-7E85-4C42-AA79-71C1C994C02F}"/>
                </a:ext>
              </a:extLst>
            </p:cNvPr>
            <p:cNvSpPr/>
            <p:nvPr/>
          </p:nvSpPr>
          <p:spPr>
            <a:xfrm>
              <a:off x="6056361"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riangle 241">
              <a:extLst>
                <a:ext uri="{FF2B5EF4-FFF2-40B4-BE49-F238E27FC236}">
                  <a16:creationId xmlns:a16="http://schemas.microsoft.com/office/drawing/2014/main" id="{5D16F66A-F215-3745-B43C-45AE47B3BF5D}"/>
                </a:ext>
              </a:extLst>
            </p:cNvPr>
            <p:cNvSpPr/>
            <p:nvPr/>
          </p:nvSpPr>
          <p:spPr>
            <a:xfrm>
              <a:off x="7032913" y="4600637"/>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A1D44AB-9FA1-2847-8215-5C394CD62A8B}"/>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F47FE81-1B29-4641-9878-86F51A59C53F}"/>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riangle 244">
              <a:extLst>
                <a:ext uri="{FF2B5EF4-FFF2-40B4-BE49-F238E27FC236}">
                  <a16:creationId xmlns:a16="http://schemas.microsoft.com/office/drawing/2014/main" id="{644C7FFE-CC9C-DA4A-A66D-70CFB5BE1ED5}"/>
                </a:ext>
              </a:extLst>
            </p:cNvPr>
            <p:cNvSpPr/>
            <p:nvPr/>
          </p:nvSpPr>
          <p:spPr>
            <a:xfrm>
              <a:off x="6056361" y="557418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6FA9AE6B-71C3-9D42-9744-FED124AD593A}"/>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3DB60B9-D242-144E-BE60-BCDEC74DA095}"/>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Triangle 253">
              <a:extLst>
                <a:ext uri="{FF2B5EF4-FFF2-40B4-BE49-F238E27FC236}">
                  <a16:creationId xmlns:a16="http://schemas.microsoft.com/office/drawing/2014/main" id="{047F6BA7-0B84-C746-8FAA-A11CE6FE7764}"/>
                </a:ext>
              </a:extLst>
            </p:cNvPr>
            <p:cNvSpPr/>
            <p:nvPr/>
          </p:nvSpPr>
          <p:spPr>
            <a:xfrm>
              <a:off x="6543884"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A36A597A-BE00-3946-97D7-69A205CAE4C6}"/>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riangle 255">
              <a:extLst>
                <a:ext uri="{FF2B5EF4-FFF2-40B4-BE49-F238E27FC236}">
                  <a16:creationId xmlns:a16="http://schemas.microsoft.com/office/drawing/2014/main" id="{F8EF0C67-9F53-B74B-8EA8-D2F6CF169A2E}"/>
                </a:ext>
              </a:extLst>
            </p:cNvPr>
            <p:cNvSpPr/>
            <p:nvPr/>
          </p:nvSpPr>
          <p:spPr>
            <a:xfrm>
              <a:off x="7518930" y="5083753"/>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8" name="TextBox 257">
            <a:extLst>
              <a:ext uri="{FF2B5EF4-FFF2-40B4-BE49-F238E27FC236}">
                <a16:creationId xmlns:a16="http://schemas.microsoft.com/office/drawing/2014/main" id="{803BC9D6-1244-5543-8A63-6285B56DBA61}"/>
              </a:ext>
            </a:extLst>
          </p:cNvPr>
          <p:cNvSpPr txBox="1"/>
          <p:nvPr/>
        </p:nvSpPr>
        <p:spPr>
          <a:xfrm>
            <a:off x="7073112" y="3366443"/>
            <a:ext cx="2319225" cy="707886"/>
          </a:xfrm>
          <a:prstGeom prst="rect">
            <a:avLst/>
          </a:prstGeom>
          <a:noFill/>
        </p:spPr>
        <p:txBody>
          <a:bodyPr wrap="none" rtlCol="0">
            <a:spAutoFit/>
          </a:bodyPr>
          <a:lstStyle/>
          <a:p>
            <a:pPr algn="ctr"/>
            <a:r>
              <a:rPr lang="en-US" sz="2000" dirty="0"/>
              <a:t>Outcome Measured </a:t>
            </a:r>
          </a:p>
          <a:p>
            <a:pPr algn="ctr"/>
            <a:r>
              <a:rPr lang="en-US" sz="2000" dirty="0"/>
              <a:t>in Unexposed</a:t>
            </a:r>
          </a:p>
        </p:txBody>
      </p:sp>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481011"/>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248656"/>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8" name="Group 77">
            <a:extLst>
              <a:ext uri="{FF2B5EF4-FFF2-40B4-BE49-F238E27FC236}">
                <a16:creationId xmlns:a16="http://schemas.microsoft.com/office/drawing/2014/main" id="{B4BACAF7-261E-EE43-8492-093217916F13}"/>
              </a:ext>
            </a:extLst>
          </p:cNvPr>
          <p:cNvGrpSpPr/>
          <p:nvPr/>
        </p:nvGrpSpPr>
        <p:grpSpPr>
          <a:xfrm>
            <a:off x="223187" y="2449266"/>
            <a:ext cx="2525027" cy="2525027"/>
            <a:chOff x="223187" y="2449266"/>
            <a:chExt cx="2525027" cy="2525027"/>
          </a:xfrm>
        </p:grpSpPr>
        <p:sp>
          <p:nvSpPr>
            <p:cNvPr id="270" name="Oval 269">
              <a:extLst>
                <a:ext uri="{FF2B5EF4-FFF2-40B4-BE49-F238E27FC236}">
                  <a16:creationId xmlns:a16="http://schemas.microsoft.com/office/drawing/2014/main" id="{8E35D392-E4A0-6642-815E-5B6E401B76CB}"/>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8B6EADCE-D74E-FA4F-9F44-E614EBDBD37E}"/>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1E1B1A26-9E8C-BA41-BE41-9B024065C9A2}"/>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BDEBB053-DD95-544E-A634-8B5087E02A7C}"/>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927609C9-C613-CF4B-85F7-33F8A315781E}"/>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DA4E2004-A41E-AB48-B219-0029423C9A68}"/>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D3108803-36AF-7B46-808C-FF2F0F56F1EC}"/>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557FF50-AA20-5C47-9CC6-D037CA5E1FEC}"/>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CDD29DAF-E544-2941-944D-F88B68316E6D}"/>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3D3058D-DCAE-CD47-8A79-4234008DEE83}"/>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DF6450E8-9B7E-4A42-82E1-DFA81EFBE7AE}"/>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6EEF8DC0-3CAD-584F-BDFA-B858B33DECC6}"/>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58826C79-C257-1946-8B47-60CA1EA8608F}"/>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8959E3CB-AC7F-414B-B567-20B6236DA3DF}"/>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7E5A3AA3-B69C-D94C-9E0C-440C7C766BEC}"/>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CE7DB5B7-FB32-AC4D-9D05-7CC9A4CBAB0F}"/>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6DB7A1CA-E2A2-E74B-A848-BC1D8B004FC1}"/>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61C7824D-84AB-CC47-91C8-EDAECDDF32FD}"/>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A1B68B09-7A44-7D45-B773-84F05CE64E74}"/>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048CD615-E707-F64E-B566-EC4A9E31170A}"/>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06166929-DAF9-424C-8512-2AFCAB776B08}"/>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261D094C-5E9A-C24F-9CA7-C6C009FB7464}"/>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DFED2841-82BC-E244-9ECB-8FE7E4DD3707}"/>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5E6B8188-7D18-C744-A55E-80FBCEFBC998}"/>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15603B5C-5650-204D-8FE7-1B09EA6B447B}"/>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3BE9BF10-E32C-6649-9460-32C2BA0B7EFA}"/>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6" name="TextBox 295">
            <a:extLst>
              <a:ext uri="{FF2B5EF4-FFF2-40B4-BE49-F238E27FC236}">
                <a16:creationId xmlns:a16="http://schemas.microsoft.com/office/drawing/2014/main" id="{24C95773-EB37-3142-99C1-3A2E8AFA5DBA}"/>
              </a:ext>
            </a:extLst>
          </p:cNvPr>
          <p:cNvSpPr txBox="1"/>
          <p:nvPr/>
        </p:nvSpPr>
        <p:spPr>
          <a:xfrm>
            <a:off x="287488" y="2017852"/>
            <a:ext cx="2396425" cy="400110"/>
          </a:xfrm>
          <a:prstGeom prst="rect">
            <a:avLst/>
          </a:prstGeom>
          <a:noFill/>
        </p:spPr>
        <p:txBody>
          <a:bodyPr wrap="none" rtlCol="0">
            <a:spAutoFit/>
          </a:bodyPr>
          <a:lstStyle/>
          <a:p>
            <a:pPr algn="ctr"/>
            <a:r>
              <a:rPr lang="en-US" sz="2000" dirty="0"/>
              <a:t>Exposure Occurrence</a:t>
            </a:r>
            <a:endParaRPr lang="en-US" dirty="0"/>
          </a:p>
        </p:txBody>
      </p:sp>
      <p:cxnSp>
        <p:nvCxnSpPr>
          <p:cNvPr id="297" name="Straight Arrow Connector 296">
            <a:extLst>
              <a:ext uri="{FF2B5EF4-FFF2-40B4-BE49-F238E27FC236}">
                <a16:creationId xmlns:a16="http://schemas.microsoft.com/office/drawing/2014/main" id="{B590033A-E95F-F044-9D30-3E3D10B4EE51}"/>
              </a:ext>
            </a:extLst>
          </p:cNvPr>
          <p:cNvCxnSpPr>
            <a:cxnSpLocks/>
            <a:stCxn id="275" idx="3"/>
            <a:endCxn id="25" idx="1"/>
          </p:cNvCxnSpPr>
          <p:nvPr/>
        </p:nvCxnSpPr>
        <p:spPr>
          <a:xfrm flipV="1">
            <a:off x="2748214" y="3703325"/>
            <a:ext cx="457406" cy="8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04F4106-576F-F947-B9AA-945A39FE037F}"/>
              </a:ext>
            </a:extLst>
          </p:cNvPr>
          <p:cNvGrpSpPr/>
          <p:nvPr/>
        </p:nvGrpSpPr>
        <p:grpSpPr>
          <a:xfrm>
            <a:off x="6970208" y="457198"/>
            <a:ext cx="2525027" cy="2298028"/>
            <a:chOff x="6948189" y="796859"/>
            <a:chExt cx="2525027" cy="2298028"/>
          </a:xfrm>
        </p:grpSpPr>
        <p:sp>
          <p:nvSpPr>
            <p:cNvPr id="205" name="Triangle 204">
              <a:extLst>
                <a:ext uri="{FF2B5EF4-FFF2-40B4-BE49-F238E27FC236}">
                  <a16:creationId xmlns:a16="http://schemas.microsoft.com/office/drawing/2014/main" id="{15B279FB-2C16-C341-A1E1-9C9F87BCC796}"/>
                </a:ext>
              </a:extLst>
            </p:cNvPr>
            <p:cNvSpPr/>
            <p:nvPr/>
          </p:nvSpPr>
          <p:spPr>
            <a:xfrm>
              <a:off x="7500634"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riangle 205">
              <a:extLst>
                <a:ext uri="{FF2B5EF4-FFF2-40B4-BE49-F238E27FC236}">
                  <a16:creationId xmlns:a16="http://schemas.microsoft.com/office/drawing/2014/main" id="{5C69BAC4-DDBD-2841-97E0-D306FC6428EF}"/>
                </a:ext>
              </a:extLst>
            </p:cNvPr>
            <p:cNvSpPr/>
            <p:nvPr/>
          </p:nvSpPr>
          <p:spPr>
            <a:xfrm>
              <a:off x="8477186" y="157246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488FB599-B9A0-4741-B157-F533FE3E505D}"/>
                </a:ext>
              </a:extLst>
            </p:cNvPr>
            <p:cNvSpPr/>
            <p:nvPr/>
          </p:nvSpPr>
          <p:spPr>
            <a:xfrm>
              <a:off x="7012358"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AB31733A-57E1-5D43-A0D3-509647940DB4}"/>
                </a:ext>
              </a:extLst>
            </p:cNvPr>
            <p:cNvSpPr/>
            <p:nvPr/>
          </p:nvSpPr>
          <p:spPr>
            <a:xfrm>
              <a:off x="8965462"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0879B93D-4679-F547-AE84-B7BD5C27BA3E}"/>
                </a:ext>
              </a:extLst>
            </p:cNvPr>
            <p:cNvSpPr/>
            <p:nvPr/>
          </p:nvSpPr>
          <p:spPr>
            <a:xfrm>
              <a:off x="7988910" y="157246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riangle 210">
              <a:extLst>
                <a:ext uri="{FF2B5EF4-FFF2-40B4-BE49-F238E27FC236}">
                  <a16:creationId xmlns:a16="http://schemas.microsoft.com/office/drawing/2014/main" id="{563FAABA-EB64-554F-9CD0-9A7DBCF1AFB2}"/>
                </a:ext>
              </a:extLst>
            </p:cNvPr>
            <p:cNvSpPr/>
            <p:nvPr/>
          </p:nvSpPr>
          <p:spPr>
            <a:xfrm>
              <a:off x="7019897"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046030DC-EAEA-A240-B8A9-B74A273A0AF7}"/>
                </a:ext>
              </a:extLst>
            </p:cNvPr>
            <p:cNvSpPr/>
            <p:nvPr/>
          </p:nvSpPr>
          <p:spPr>
            <a:xfrm>
              <a:off x="7507420"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riangle 223">
              <a:extLst>
                <a:ext uri="{FF2B5EF4-FFF2-40B4-BE49-F238E27FC236}">
                  <a16:creationId xmlns:a16="http://schemas.microsoft.com/office/drawing/2014/main" id="{223B8A3C-EBFD-F747-B256-145690CB28D0}"/>
                </a:ext>
              </a:extLst>
            </p:cNvPr>
            <p:cNvSpPr/>
            <p:nvPr/>
          </p:nvSpPr>
          <p:spPr>
            <a:xfrm>
              <a:off x="7994943"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B8464313-5E55-D44C-ACDB-75866DD2032B}"/>
                </a:ext>
              </a:extLst>
            </p:cNvPr>
            <p:cNvSpPr/>
            <p:nvPr/>
          </p:nvSpPr>
          <p:spPr>
            <a:xfrm>
              <a:off x="8482466" y="2067599"/>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riangle 225">
              <a:extLst>
                <a:ext uri="{FF2B5EF4-FFF2-40B4-BE49-F238E27FC236}">
                  <a16:creationId xmlns:a16="http://schemas.microsoft.com/office/drawing/2014/main" id="{2F5A5B8E-DBED-5D49-9DD3-8ADDBA0DEAC0}"/>
                </a:ext>
              </a:extLst>
            </p:cNvPr>
            <p:cNvSpPr/>
            <p:nvPr/>
          </p:nvSpPr>
          <p:spPr>
            <a:xfrm>
              <a:off x="8969989" y="2067599"/>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FCEDF102-9A5E-1146-B602-AACC3BC7FCD6}"/>
                </a:ext>
              </a:extLst>
            </p:cNvPr>
            <p:cNvGrpSpPr/>
            <p:nvPr/>
          </p:nvGrpSpPr>
          <p:grpSpPr>
            <a:xfrm>
              <a:off x="6948189" y="796859"/>
              <a:ext cx="2525027" cy="2298028"/>
              <a:chOff x="6948189" y="796859"/>
              <a:chExt cx="2525027" cy="2298028"/>
            </a:xfrm>
          </p:grpSpPr>
          <p:sp>
            <p:nvSpPr>
              <p:cNvPr id="210" name="Rectangle 209">
                <a:extLst>
                  <a:ext uri="{FF2B5EF4-FFF2-40B4-BE49-F238E27FC236}">
                    <a16:creationId xmlns:a16="http://schemas.microsoft.com/office/drawing/2014/main" id="{244241B3-D509-D240-AEDA-D608420D9BD5}"/>
                  </a:ext>
                </a:extLst>
              </p:cNvPr>
              <p:cNvSpPr/>
              <p:nvPr/>
            </p:nvSpPr>
            <p:spPr>
              <a:xfrm>
                <a:off x="6948189" y="1516326"/>
                <a:ext cx="2525027" cy="157856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CE5D71-714C-8647-B31D-430128765103}"/>
                  </a:ext>
                </a:extLst>
              </p:cNvPr>
              <p:cNvSpPr txBox="1"/>
              <p:nvPr/>
            </p:nvSpPr>
            <p:spPr>
              <a:xfrm>
                <a:off x="7029074" y="796859"/>
                <a:ext cx="2319225" cy="707886"/>
              </a:xfrm>
              <a:prstGeom prst="rect">
                <a:avLst/>
              </a:prstGeom>
              <a:noFill/>
            </p:spPr>
            <p:txBody>
              <a:bodyPr wrap="none" rtlCol="0">
                <a:spAutoFit/>
              </a:bodyPr>
              <a:lstStyle/>
              <a:p>
                <a:pPr algn="ctr"/>
                <a:r>
                  <a:rPr lang="en-US" sz="2000" dirty="0"/>
                  <a:t>Outcome Measured </a:t>
                </a:r>
              </a:p>
              <a:p>
                <a:pPr algn="ctr"/>
                <a:r>
                  <a:rPr lang="en-US" sz="2000" dirty="0"/>
                  <a:t>in Exposed</a:t>
                </a:r>
                <a:endParaRPr lang="en-US" dirty="0"/>
              </a:p>
            </p:txBody>
          </p:sp>
        </p:grpSp>
        <p:sp>
          <p:nvSpPr>
            <p:cNvPr id="298" name="Triangle 297">
              <a:extLst>
                <a:ext uri="{FF2B5EF4-FFF2-40B4-BE49-F238E27FC236}">
                  <a16:creationId xmlns:a16="http://schemas.microsoft.com/office/drawing/2014/main" id="{C9F345D0-4324-084B-A028-AE280E9F737C}"/>
                </a:ext>
              </a:extLst>
            </p:cNvPr>
            <p:cNvSpPr/>
            <p:nvPr/>
          </p:nvSpPr>
          <p:spPr>
            <a:xfrm>
              <a:off x="7499540" y="2572687"/>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A8EE88E3-FBCB-964B-ABC4-444F24A0447E}"/>
                </a:ext>
              </a:extLst>
            </p:cNvPr>
            <p:cNvSpPr/>
            <p:nvPr/>
          </p:nvSpPr>
          <p:spPr>
            <a:xfrm>
              <a:off x="7011264" y="257268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B4719840-8A64-0544-8868-0A54B27D394E}"/>
              </a:ext>
            </a:extLst>
          </p:cNvPr>
          <p:cNvSpPr txBox="1"/>
          <p:nvPr/>
        </p:nvSpPr>
        <p:spPr>
          <a:xfrm>
            <a:off x="294895" y="192505"/>
            <a:ext cx="2560637" cy="369332"/>
          </a:xfrm>
          <a:prstGeom prst="rect">
            <a:avLst/>
          </a:prstGeom>
          <a:noFill/>
        </p:spPr>
        <p:txBody>
          <a:bodyPr wrap="none" rtlCol="0">
            <a:spAutoFit/>
          </a:bodyPr>
          <a:lstStyle/>
          <a:p>
            <a:r>
              <a:rPr lang="en-US" dirty="0"/>
              <a:t>Basic cohort study design</a:t>
            </a:r>
          </a:p>
        </p:txBody>
      </p:sp>
      <p:sp>
        <p:nvSpPr>
          <p:cNvPr id="103" name="Rectangle 102">
            <a:extLst>
              <a:ext uri="{FF2B5EF4-FFF2-40B4-BE49-F238E27FC236}">
                <a16:creationId xmlns:a16="http://schemas.microsoft.com/office/drawing/2014/main" id="{54248597-152C-F14C-931E-C65C0E1BDB72}"/>
              </a:ext>
            </a:extLst>
          </p:cNvPr>
          <p:cNvSpPr/>
          <p:nvPr/>
        </p:nvSpPr>
        <p:spPr>
          <a:xfrm>
            <a:off x="10186341" y="169162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4" name="Straight Arrow Connector 103">
            <a:extLst>
              <a:ext uri="{FF2B5EF4-FFF2-40B4-BE49-F238E27FC236}">
                <a16:creationId xmlns:a16="http://schemas.microsoft.com/office/drawing/2014/main" id="{C5027A0F-B304-FC4C-9C03-2A2492987B66}"/>
              </a:ext>
            </a:extLst>
          </p:cNvPr>
          <p:cNvCxnSpPr>
            <a:cxnSpLocks/>
            <a:endCxn id="103" idx="1"/>
          </p:cNvCxnSpPr>
          <p:nvPr/>
        </p:nvCxnSpPr>
        <p:spPr>
          <a:xfrm flipV="1">
            <a:off x="9495235" y="1965945"/>
            <a:ext cx="69110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5467EDE8-40E7-2D46-9B25-255E9A84964D}"/>
              </a:ext>
            </a:extLst>
          </p:cNvPr>
          <p:cNvSpPr/>
          <p:nvPr/>
        </p:nvSpPr>
        <p:spPr>
          <a:xfrm>
            <a:off x="10186340" y="4614815"/>
            <a:ext cx="1546977" cy="54864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Incidence Proportion</a:t>
            </a:r>
          </a:p>
        </p:txBody>
      </p:sp>
      <p:cxnSp>
        <p:nvCxnSpPr>
          <p:cNvPr id="106" name="Straight Arrow Connector 105">
            <a:extLst>
              <a:ext uri="{FF2B5EF4-FFF2-40B4-BE49-F238E27FC236}">
                <a16:creationId xmlns:a16="http://schemas.microsoft.com/office/drawing/2014/main" id="{15A1C2E7-BB96-CF4D-BA47-DC5268E6A747}"/>
              </a:ext>
            </a:extLst>
          </p:cNvPr>
          <p:cNvCxnSpPr>
            <a:cxnSpLocks/>
            <a:endCxn id="105" idx="1"/>
          </p:cNvCxnSpPr>
          <p:nvPr/>
        </p:nvCxnSpPr>
        <p:spPr>
          <a:xfrm flipV="1">
            <a:off x="9495236" y="4889135"/>
            <a:ext cx="691104" cy="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4F91EE1E-D3D3-9F46-96DF-2479034B4F8F}"/>
              </a:ext>
            </a:extLst>
          </p:cNvPr>
          <p:cNvSpPr/>
          <p:nvPr/>
        </p:nvSpPr>
        <p:spPr>
          <a:xfrm>
            <a:off x="10186340" y="3027369"/>
            <a:ext cx="1545336"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Incidence Proportion</a:t>
            </a:r>
          </a:p>
        </p:txBody>
      </p:sp>
      <p:cxnSp>
        <p:nvCxnSpPr>
          <p:cNvPr id="108" name="Straight Arrow Connector 107">
            <a:extLst>
              <a:ext uri="{FF2B5EF4-FFF2-40B4-BE49-F238E27FC236}">
                <a16:creationId xmlns:a16="http://schemas.microsoft.com/office/drawing/2014/main" id="{17957E6F-2031-2A4D-B8A0-C4553B4E8E97}"/>
              </a:ext>
            </a:extLst>
          </p:cNvPr>
          <p:cNvCxnSpPr>
            <a:cxnSpLocks/>
            <a:stCxn id="103" idx="2"/>
            <a:endCxn id="107" idx="0"/>
          </p:cNvCxnSpPr>
          <p:nvPr/>
        </p:nvCxnSpPr>
        <p:spPr>
          <a:xfrm flipH="1">
            <a:off x="10959008" y="2240265"/>
            <a:ext cx="822" cy="7871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07A3DF-C8ED-E946-A5B7-2D5C192CDBAC}"/>
              </a:ext>
            </a:extLst>
          </p:cNvPr>
          <p:cNvCxnSpPr>
            <a:cxnSpLocks/>
            <a:stCxn id="105" idx="0"/>
            <a:endCxn id="107" idx="2"/>
          </p:cNvCxnSpPr>
          <p:nvPr/>
        </p:nvCxnSpPr>
        <p:spPr>
          <a:xfrm flipH="1" flipV="1">
            <a:off x="10959008" y="3941769"/>
            <a:ext cx="821" cy="6730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E313BA0-0FB2-664C-9DAC-334C53A65E69}"/>
              </a:ext>
            </a:extLst>
          </p:cNvPr>
          <p:cNvSpPr/>
          <p:nvPr/>
        </p:nvSpPr>
        <p:spPr>
          <a:xfrm>
            <a:off x="60386" y="5278852"/>
            <a:ext cx="2419109" cy="1493134"/>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Where:</a:t>
            </a:r>
          </a:p>
          <a:p>
            <a:r>
              <a:rPr lang="en-US" dirty="0"/>
              <a:t>Orange = Exposed</a:t>
            </a:r>
          </a:p>
          <a:p>
            <a:r>
              <a:rPr lang="en-US" dirty="0"/>
              <a:t>Blue = Unexposed</a:t>
            </a:r>
          </a:p>
          <a:p>
            <a:r>
              <a:rPr lang="en-US" dirty="0"/>
              <a:t>Circle = No Outcome</a:t>
            </a:r>
          </a:p>
          <a:p>
            <a:r>
              <a:rPr lang="en-US" dirty="0"/>
              <a:t>Triangle = Outcome</a:t>
            </a:r>
          </a:p>
        </p:txBody>
      </p:sp>
      <p:sp>
        <p:nvSpPr>
          <p:cNvPr id="111" name="TextBox 110">
            <a:extLst>
              <a:ext uri="{FF2B5EF4-FFF2-40B4-BE49-F238E27FC236}">
                <a16:creationId xmlns:a16="http://schemas.microsoft.com/office/drawing/2014/main" id="{6D0AD470-A0DB-9846-B97A-CB64672B046B}"/>
              </a:ext>
            </a:extLst>
          </p:cNvPr>
          <p:cNvSpPr txBox="1"/>
          <p:nvPr/>
        </p:nvSpPr>
        <p:spPr>
          <a:xfrm>
            <a:off x="3341061" y="1191550"/>
            <a:ext cx="2254143" cy="1261884"/>
          </a:xfrm>
          <a:prstGeom prst="rect">
            <a:avLst/>
          </a:prstGeom>
          <a:noFill/>
        </p:spPr>
        <p:txBody>
          <a:bodyPr wrap="none" rtlCol="0">
            <a:spAutoFit/>
          </a:bodyPr>
          <a:lstStyle/>
          <a:p>
            <a:pPr algn="ctr"/>
            <a:r>
              <a:rPr lang="en-US" sz="3600" dirty="0"/>
              <a:t>👩🏽‍⚕️👨‍🔬</a:t>
            </a:r>
          </a:p>
          <a:p>
            <a:pPr algn="ctr"/>
            <a:r>
              <a:rPr lang="en-US" sz="2000" dirty="0"/>
              <a:t>Cohort Identified</a:t>
            </a:r>
          </a:p>
          <a:p>
            <a:pPr algn="ctr"/>
            <a:r>
              <a:rPr lang="en-US" sz="2000" dirty="0"/>
              <a:t>Exposure Measured</a:t>
            </a:r>
            <a:endParaRPr lang="en-US" dirty="0"/>
          </a:p>
        </p:txBody>
      </p:sp>
    </p:spTree>
    <p:extLst>
      <p:ext uri="{BB962C8B-B14F-4D97-AF65-F5344CB8AC3E}">
        <p14:creationId xmlns:p14="http://schemas.microsoft.com/office/powerpoint/2010/main" val="387717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38804E8-8286-2C4A-98CA-1C50D6AEA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51" y="0"/>
            <a:ext cx="9432099" cy="6858000"/>
          </a:xfrm>
          <a:prstGeom prst="rect">
            <a:avLst/>
          </a:prstGeom>
        </p:spPr>
      </p:pic>
    </p:spTree>
    <p:extLst>
      <p:ext uri="{BB962C8B-B14F-4D97-AF65-F5344CB8AC3E}">
        <p14:creationId xmlns:p14="http://schemas.microsoft.com/office/powerpoint/2010/main" val="159263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9346C361-84AF-0540-B90A-C1549AB08025}"/>
              </a:ext>
            </a:extLst>
          </p:cNvPr>
          <p:cNvCxnSpPr/>
          <p:nvPr/>
        </p:nvCxnSpPr>
        <p:spPr>
          <a:xfrm>
            <a:off x="0" y="6609347"/>
            <a:ext cx="12192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891A7A76-8064-CB45-BA34-0C14AB9A31B4}"/>
              </a:ext>
            </a:extLst>
          </p:cNvPr>
          <p:cNvSpPr/>
          <p:nvPr/>
        </p:nvSpPr>
        <p:spPr>
          <a:xfrm>
            <a:off x="5686675" y="6376992"/>
            <a:ext cx="818651" cy="43772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Time</a:t>
            </a:r>
            <a:endParaRPr lang="en-US" dirty="0">
              <a:solidFill>
                <a:schemeClr val="tx1"/>
              </a:solidFill>
            </a:endParaRPr>
          </a:p>
        </p:txBody>
      </p:sp>
      <p:grpSp>
        <p:nvGrpSpPr>
          <p:cNvPr id="7" name="Group 6">
            <a:extLst>
              <a:ext uri="{FF2B5EF4-FFF2-40B4-BE49-F238E27FC236}">
                <a16:creationId xmlns:a16="http://schemas.microsoft.com/office/drawing/2014/main" id="{895C9473-0EA8-B24F-903A-271E6DB21ABC}"/>
              </a:ext>
            </a:extLst>
          </p:cNvPr>
          <p:cNvGrpSpPr/>
          <p:nvPr/>
        </p:nvGrpSpPr>
        <p:grpSpPr>
          <a:xfrm>
            <a:off x="3027940" y="1221591"/>
            <a:ext cx="2525027" cy="1467426"/>
            <a:chOff x="5606680" y="1210726"/>
            <a:chExt cx="2525027" cy="1467426"/>
          </a:xfrm>
        </p:grpSpPr>
        <p:sp>
          <p:nvSpPr>
            <p:cNvPr id="77" name="Triangle 76">
              <a:extLst>
                <a:ext uri="{FF2B5EF4-FFF2-40B4-BE49-F238E27FC236}">
                  <a16:creationId xmlns:a16="http://schemas.microsoft.com/office/drawing/2014/main" id="{6616159A-1CA4-FA40-972F-683051D2DE79}"/>
                </a:ext>
              </a:extLst>
            </p:cNvPr>
            <p:cNvSpPr/>
            <p:nvPr/>
          </p:nvSpPr>
          <p:spPr>
            <a:xfrm>
              <a:off x="6159125"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riangle 77">
              <a:extLst>
                <a:ext uri="{FF2B5EF4-FFF2-40B4-BE49-F238E27FC236}">
                  <a16:creationId xmlns:a16="http://schemas.microsoft.com/office/drawing/2014/main" id="{1000F2E5-B5F1-9247-956B-F59376DA5304}"/>
                </a:ext>
              </a:extLst>
            </p:cNvPr>
            <p:cNvSpPr/>
            <p:nvPr/>
          </p:nvSpPr>
          <p:spPr>
            <a:xfrm>
              <a:off x="7135677"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riangle 78">
              <a:extLst>
                <a:ext uri="{FF2B5EF4-FFF2-40B4-BE49-F238E27FC236}">
                  <a16:creationId xmlns:a16="http://schemas.microsoft.com/office/drawing/2014/main" id="{6DB0F7EE-183F-2C4A-9D3E-09246E6D8618}"/>
                </a:ext>
              </a:extLst>
            </p:cNvPr>
            <p:cNvSpPr/>
            <p:nvPr/>
          </p:nvSpPr>
          <p:spPr>
            <a:xfrm>
              <a:off x="5670849"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riangle 79">
              <a:extLst>
                <a:ext uri="{FF2B5EF4-FFF2-40B4-BE49-F238E27FC236}">
                  <a16:creationId xmlns:a16="http://schemas.microsoft.com/office/drawing/2014/main" id="{53084A9B-9A64-9746-B1C6-394ED6C5290A}"/>
                </a:ext>
              </a:extLst>
            </p:cNvPr>
            <p:cNvSpPr/>
            <p:nvPr/>
          </p:nvSpPr>
          <p:spPr>
            <a:xfrm>
              <a:off x="7623953"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7550EA47-6471-D840-B24A-9BD2B100BA7D}"/>
                </a:ext>
              </a:extLst>
            </p:cNvPr>
            <p:cNvSpPr/>
            <p:nvPr/>
          </p:nvSpPr>
          <p:spPr>
            <a:xfrm>
              <a:off x="6647401" y="163341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riangle 81">
              <a:extLst>
                <a:ext uri="{FF2B5EF4-FFF2-40B4-BE49-F238E27FC236}">
                  <a16:creationId xmlns:a16="http://schemas.microsoft.com/office/drawing/2014/main" id="{60D86408-3D2C-BA46-8219-1408E40A415E}"/>
                </a:ext>
              </a:extLst>
            </p:cNvPr>
            <p:cNvSpPr/>
            <p:nvPr/>
          </p:nvSpPr>
          <p:spPr>
            <a:xfrm>
              <a:off x="5678388"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riangle 82">
              <a:extLst>
                <a:ext uri="{FF2B5EF4-FFF2-40B4-BE49-F238E27FC236}">
                  <a16:creationId xmlns:a16="http://schemas.microsoft.com/office/drawing/2014/main" id="{C00AC196-B2C1-724A-A6CB-4CBDAED00831}"/>
                </a:ext>
              </a:extLst>
            </p:cNvPr>
            <p:cNvSpPr/>
            <p:nvPr/>
          </p:nvSpPr>
          <p:spPr>
            <a:xfrm>
              <a:off x="6165911"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a:extLst>
                <a:ext uri="{FF2B5EF4-FFF2-40B4-BE49-F238E27FC236}">
                  <a16:creationId xmlns:a16="http://schemas.microsoft.com/office/drawing/2014/main" id="{9C8A5A15-E430-8C45-A46A-A94D61CFE515}"/>
                </a:ext>
              </a:extLst>
            </p:cNvPr>
            <p:cNvSpPr/>
            <p:nvPr/>
          </p:nvSpPr>
          <p:spPr>
            <a:xfrm>
              <a:off x="6653434"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riangle 84">
              <a:extLst>
                <a:ext uri="{FF2B5EF4-FFF2-40B4-BE49-F238E27FC236}">
                  <a16:creationId xmlns:a16="http://schemas.microsoft.com/office/drawing/2014/main" id="{F5320FB2-856F-7F4A-91E3-F7600F7BC2BD}"/>
                </a:ext>
              </a:extLst>
            </p:cNvPr>
            <p:cNvSpPr/>
            <p:nvPr/>
          </p:nvSpPr>
          <p:spPr>
            <a:xfrm>
              <a:off x="7140957"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riangle 85">
              <a:extLst>
                <a:ext uri="{FF2B5EF4-FFF2-40B4-BE49-F238E27FC236}">
                  <a16:creationId xmlns:a16="http://schemas.microsoft.com/office/drawing/2014/main" id="{E6A1DCF5-B9AE-764E-91CE-0B1697ECE3CB}"/>
                </a:ext>
              </a:extLst>
            </p:cNvPr>
            <p:cNvSpPr/>
            <p:nvPr/>
          </p:nvSpPr>
          <p:spPr>
            <a:xfrm>
              <a:off x="7628480" y="2128542"/>
              <a:ext cx="401053" cy="40105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FEA0D031-C6B0-5B40-A99A-56471FEB1AD5}"/>
                </a:ext>
              </a:extLst>
            </p:cNvPr>
            <p:cNvGrpSpPr/>
            <p:nvPr/>
          </p:nvGrpSpPr>
          <p:grpSpPr>
            <a:xfrm>
              <a:off x="5606680" y="1210726"/>
              <a:ext cx="2525027" cy="1467426"/>
              <a:chOff x="5503916" y="-60146"/>
              <a:chExt cx="2525027" cy="1467426"/>
            </a:xfrm>
          </p:grpSpPr>
          <p:sp>
            <p:nvSpPr>
              <p:cNvPr id="88" name="Rectangle 87">
                <a:extLst>
                  <a:ext uri="{FF2B5EF4-FFF2-40B4-BE49-F238E27FC236}">
                    <a16:creationId xmlns:a16="http://schemas.microsoft.com/office/drawing/2014/main" id="{29359799-F7DB-224D-B944-107C1AEC37B8}"/>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AB35DE1-F525-C042-AB8A-08B0DD8B39D1}"/>
                  </a:ext>
                </a:extLst>
              </p:cNvPr>
              <p:cNvSpPr txBox="1"/>
              <p:nvPr/>
            </p:nvSpPr>
            <p:spPr>
              <a:xfrm>
                <a:off x="5825317" y="-60146"/>
                <a:ext cx="1838196" cy="400110"/>
              </a:xfrm>
              <a:prstGeom prst="rect">
                <a:avLst/>
              </a:prstGeom>
              <a:noFill/>
            </p:spPr>
            <p:txBody>
              <a:bodyPr wrap="none" rtlCol="0">
                <a:spAutoFit/>
              </a:bodyPr>
              <a:lstStyle/>
              <a:p>
                <a:pPr algn="ctr"/>
                <a:r>
                  <a:rPr lang="en-US" sz="2000" dirty="0"/>
                  <a:t>Cases Identified</a:t>
                </a:r>
                <a:endParaRPr lang="en-US" dirty="0"/>
              </a:p>
            </p:txBody>
          </p:sp>
        </p:grpSp>
      </p:grpSp>
      <p:grpSp>
        <p:nvGrpSpPr>
          <p:cNvPr id="109" name="Group 108">
            <a:extLst>
              <a:ext uri="{FF2B5EF4-FFF2-40B4-BE49-F238E27FC236}">
                <a16:creationId xmlns:a16="http://schemas.microsoft.com/office/drawing/2014/main" id="{D70C2306-A46E-8549-ABA3-6835580E78AD}"/>
              </a:ext>
            </a:extLst>
          </p:cNvPr>
          <p:cNvGrpSpPr/>
          <p:nvPr/>
        </p:nvGrpSpPr>
        <p:grpSpPr>
          <a:xfrm>
            <a:off x="6432521" y="1224445"/>
            <a:ext cx="2525027" cy="1467426"/>
            <a:chOff x="5503916" y="-60146"/>
            <a:chExt cx="2525027" cy="1467426"/>
          </a:xfrm>
        </p:grpSpPr>
        <p:sp>
          <p:nvSpPr>
            <p:cNvPr id="110" name="Triangle 109">
              <a:extLst>
                <a:ext uri="{FF2B5EF4-FFF2-40B4-BE49-F238E27FC236}">
                  <a16:creationId xmlns:a16="http://schemas.microsoft.com/office/drawing/2014/main" id="{571B48A9-33A2-A446-8E32-53BA44DDC015}"/>
                </a:ext>
              </a:extLst>
            </p:cNvPr>
            <p:cNvSpPr/>
            <p:nvPr/>
          </p:nvSpPr>
          <p:spPr>
            <a:xfrm>
              <a:off x="6056361"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riangle 110">
              <a:extLst>
                <a:ext uri="{FF2B5EF4-FFF2-40B4-BE49-F238E27FC236}">
                  <a16:creationId xmlns:a16="http://schemas.microsoft.com/office/drawing/2014/main" id="{B1AAFC02-5BC2-D344-B826-731DC9837DFF}"/>
                </a:ext>
              </a:extLst>
            </p:cNvPr>
            <p:cNvSpPr/>
            <p:nvPr/>
          </p:nvSpPr>
          <p:spPr>
            <a:xfrm>
              <a:off x="7032913" y="36254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riangle 111">
              <a:extLst>
                <a:ext uri="{FF2B5EF4-FFF2-40B4-BE49-F238E27FC236}">
                  <a16:creationId xmlns:a16="http://schemas.microsoft.com/office/drawing/2014/main" id="{CE09709F-BDD1-DA48-AB0D-14271549F455}"/>
                </a:ext>
              </a:extLst>
            </p:cNvPr>
            <p:cNvSpPr/>
            <p:nvPr/>
          </p:nvSpPr>
          <p:spPr>
            <a:xfrm>
              <a:off x="5568085"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riangle 112">
              <a:extLst>
                <a:ext uri="{FF2B5EF4-FFF2-40B4-BE49-F238E27FC236}">
                  <a16:creationId xmlns:a16="http://schemas.microsoft.com/office/drawing/2014/main" id="{3AEC451A-D15A-8E4E-A8CE-A8F5B83650C0}"/>
                </a:ext>
              </a:extLst>
            </p:cNvPr>
            <p:cNvSpPr/>
            <p:nvPr/>
          </p:nvSpPr>
          <p:spPr>
            <a:xfrm>
              <a:off x="7521189"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riangle 114">
              <a:extLst>
                <a:ext uri="{FF2B5EF4-FFF2-40B4-BE49-F238E27FC236}">
                  <a16:creationId xmlns:a16="http://schemas.microsoft.com/office/drawing/2014/main" id="{49915FFA-920F-BB48-A254-621E9D589BD4}"/>
                </a:ext>
              </a:extLst>
            </p:cNvPr>
            <p:cNvSpPr/>
            <p:nvPr/>
          </p:nvSpPr>
          <p:spPr>
            <a:xfrm>
              <a:off x="6544637" y="36254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riangle 115">
              <a:extLst>
                <a:ext uri="{FF2B5EF4-FFF2-40B4-BE49-F238E27FC236}">
                  <a16:creationId xmlns:a16="http://schemas.microsoft.com/office/drawing/2014/main" id="{7326EF2A-1612-1F48-8EFD-8D1D6F469F25}"/>
                </a:ext>
              </a:extLst>
            </p:cNvPr>
            <p:cNvSpPr/>
            <p:nvPr/>
          </p:nvSpPr>
          <p:spPr>
            <a:xfrm>
              <a:off x="5575624"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3FF19B90-C547-7146-85A8-AF4B7B60E28A}"/>
                </a:ext>
              </a:extLst>
            </p:cNvPr>
            <p:cNvSpPr/>
            <p:nvPr/>
          </p:nvSpPr>
          <p:spPr>
            <a:xfrm>
              <a:off x="6063147"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iangle 118">
              <a:extLst>
                <a:ext uri="{FF2B5EF4-FFF2-40B4-BE49-F238E27FC236}">
                  <a16:creationId xmlns:a16="http://schemas.microsoft.com/office/drawing/2014/main" id="{B76B7B20-4CDD-2947-B596-13DBE46EB063}"/>
                </a:ext>
              </a:extLst>
            </p:cNvPr>
            <p:cNvSpPr/>
            <p:nvPr/>
          </p:nvSpPr>
          <p:spPr>
            <a:xfrm>
              <a:off x="6550670"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iangle 119">
              <a:extLst>
                <a:ext uri="{FF2B5EF4-FFF2-40B4-BE49-F238E27FC236}">
                  <a16:creationId xmlns:a16="http://schemas.microsoft.com/office/drawing/2014/main" id="{E588E0FC-7289-0D40-BAAD-66F8B5E745C8}"/>
                </a:ext>
              </a:extLst>
            </p:cNvPr>
            <p:cNvSpPr/>
            <p:nvPr/>
          </p:nvSpPr>
          <p:spPr>
            <a:xfrm>
              <a:off x="7038193" y="857670"/>
              <a:ext cx="401053" cy="401053"/>
            </a:xfrm>
            <a:prstGeom prst="triangl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iangle 121">
              <a:extLst>
                <a:ext uri="{FF2B5EF4-FFF2-40B4-BE49-F238E27FC236}">
                  <a16:creationId xmlns:a16="http://schemas.microsoft.com/office/drawing/2014/main" id="{EAEBA202-888D-2B4B-B90D-BF75BE832A85}"/>
                </a:ext>
              </a:extLst>
            </p:cNvPr>
            <p:cNvSpPr/>
            <p:nvPr/>
          </p:nvSpPr>
          <p:spPr>
            <a:xfrm>
              <a:off x="7525716" y="857670"/>
              <a:ext cx="401053" cy="401053"/>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80DDEDBF-599B-844D-A602-595DBCD98019}"/>
                </a:ext>
              </a:extLst>
            </p:cNvPr>
            <p:cNvGrpSpPr/>
            <p:nvPr/>
          </p:nvGrpSpPr>
          <p:grpSpPr>
            <a:xfrm>
              <a:off x="5503916" y="-60146"/>
              <a:ext cx="2525027" cy="1467426"/>
              <a:chOff x="5503916" y="-60146"/>
              <a:chExt cx="2525027" cy="1467426"/>
            </a:xfrm>
          </p:grpSpPr>
          <p:sp>
            <p:nvSpPr>
              <p:cNvPr id="125" name="Rectangle 124">
                <a:extLst>
                  <a:ext uri="{FF2B5EF4-FFF2-40B4-BE49-F238E27FC236}">
                    <a16:creationId xmlns:a16="http://schemas.microsoft.com/office/drawing/2014/main" id="{B214B140-4003-3444-A846-4C4395E71BF7}"/>
                  </a:ext>
                </a:extLst>
              </p:cNvPr>
              <p:cNvSpPr/>
              <p:nvPr/>
            </p:nvSpPr>
            <p:spPr>
              <a:xfrm>
                <a:off x="5503916" y="306397"/>
                <a:ext cx="2525027" cy="11008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4350504E-61B9-FA41-A43C-847B6E6C7FAC}"/>
                  </a:ext>
                </a:extLst>
              </p:cNvPr>
              <p:cNvSpPr txBox="1"/>
              <p:nvPr/>
            </p:nvSpPr>
            <p:spPr>
              <a:xfrm>
                <a:off x="5617534" y="-60146"/>
                <a:ext cx="2253759" cy="400110"/>
              </a:xfrm>
              <a:prstGeom prst="rect">
                <a:avLst/>
              </a:prstGeom>
              <a:noFill/>
            </p:spPr>
            <p:txBody>
              <a:bodyPr wrap="none" rtlCol="0">
                <a:spAutoFit/>
              </a:bodyPr>
              <a:lstStyle/>
              <a:p>
                <a:pPr algn="ctr"/>
                <a:r>
                  <a:rPr lang="en-US" sz="2000" dirty="0"/>
                  <a:t>Exposure Measured</a:t>
                </a:r>
                <a:endParaRPr lang="en-US" dirty="0"/>
              </a:p>
            </p:txBody>
          </p:sp>
        </p:grpSp>
      </p:grpSp>
      <p:grpSp>
        <p:nvGrpSpPr>
          <p:cNvPr id="127" name="Group 126">
            <a:extLst>
              <a:ext uri="{FF2B5EF4-FFF2-40B4-BE49-F238E27FC236}">
                <a16:creationId xmlns:a16="http://schemas.microsoft.com/office/drawing/2014/main" id="{6C228D1B-BAFF-3745-8148-5292CF9592AD}"/>
              </a:ext>
            </a:extLst>
          </p:cNvPr>
          <p:cNvGrpSpPr/>
          <p:nvPr/>
        </p:nvGrpSpPr>
        <p:grpSpPr>
          <a:xfrm>
            <a:off x="6432521" y="3734605"/>
            <a:ext cx="2525027" cy="2004892"/>
            <a:chOff x="5558514" y="3197168"/>
            <a:chExt cx="2525027" cy="2004892"/>
          </a:xfrm>
        </p:grpSpPr>
        <p:grpSp>
          <p:nvGrpSpPr>
            <p:cNvPr id="128" name="Group 127">
              <a:extLst>
                <a:ext uri="{FF2B5EF4-FFF2-40B4-BE49-F238E27FC236}">
                  <a16:creationId xmlns:a16="http://schemas.microsoft.com/office/drawing/2014/main" id="{FEFAD4E6-618D-7E4C-8010-CA82487D9C06}"/>
                </a:ext>
              </a:extLst>
            </p:cNvPr>
            <p:cNvGrpSpPr/>
            <p:nvPr/>
          </p:nvGrpSpPr>
          <p:grpSpPr>
            <a:xfrm>
              <a:off x="5558514" y="3567363"/>
              <a:ext cx="2525027" cy="1634697"/>
              <a:chOff x="5503916" y="4449264"/>
              <a:chExt cx="2525027" cy="1634697"/>
            </a:xfrm>
          </p:grpSpPr>
          <p:sp>
            <p:nvSpPr>
              <p:cNvPr id="130" name="Rectangle 129">
                <a:extLst>
                  <a:ext uri="{FF2B5EF4-FFF2-40B4-BE49-F238E27FC236}">
                    <a16:creationId xmlns:a16="http://schemas.microsoft.com/office/drawing/2014/main" id="{67AB49FE-2FCC-424B-82E8-646087E7441C}"/>
                  </a:ext>
                </a:extLst>
              </p:cNvPr>
              <p:cNvSpPr/>
              <p:nvPr/>
            </p:nvSpPr>
            <p:spPr>
              <a:xfrm>
                <a:off x="5503916" y="4449264"/>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04674A0-99BA-3242-960B-DC6887190190}"/>
                  </a:ext>
                </a:extLst>
              </p:cNvPr>
              <p:cNvSpPr/>
              <p:nvPr/>
            </p:nvSpPr>
            <p:spPr>
              <a:xfrm rot="5400000">
                <a:off x="5575625" y="5089922"/>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98931E85-C271-7C4C-87C0-85727BAF80C3}"/>
                  </a:ext>
                </a:extLst>
              </p:cNvPr>
              <p:cNvSpPr/>
              <p:nvPr/>
            </p:nvSpPr>
            <p:spPr>
              <a:xfrm rot="5400000">
                <a:off x="5575625" y="5578198"/>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612C8F2F-271F-6745-B77B-9852E02B9764}"/>
                  </a:ext>
                </a:extLst>
              </p:cNvPr>
              <p:cNvSpPr/>
              <p:nvPr/>
            </p:nvSpPr>
            <p:spPr>
              <a:xfrm rot="5400000">
                <a:off x="5575624" y="4601646"/>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5AA3B20-F2EA-E440-9C61-DB9AE0AB870C}"/>
                  </a:ext>
                </a:extLst>
              </p:cNvPr>
              <p:cNvSpPr/>
              <p:nvPr/>
            </p:nvSpPr>
            <p:spPr>
              <a:xfrm>
                <a:off x="6056361"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BD3C9FD-5309-AA47-B225-765C0E1A060F}"/>
                  </a:ext>
                </a:extLst>
              </p:cNvPr>
              <p:cNvSpPr/>
              <p:nvPr/>
            </p:nvSpPr>
            <p:spPr>
              <a:xfrm>
                <a:off x="7032913" y="4600637"/>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C17D0E6-563D-344E-9590-26DB2EDDD6A6}"/>
                  </a:ext>
                </a:extLst>
              </p:cNvPr>
              <p:cNvSpPr/>
              <p:nvPr/>
            </p:nvSpPr>
            <p:spPr>
              <a:xfrm>
                <a:off x="7521189"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B938735-6065-F145-9C8A-7205FC1452C3}"/>
                  </a:ext>
                </a:extLst>
              </p:cNvPr>
              <p:cNvSpPr/>
              <p:nvPr/>
            </p:nvSpPr>
            <p:spPr>
              <a:xfrm>
                <a:off x="6544637" y="4600637"/>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05DA9C9-1937-EC48-A87A-8B41A64966A1}"/>
                  </a:ext>
                </a:extLst>
              </p:cNvPr>
              <p:cNvSpPr/>
              <p:nvPr/>
            </p:nvSpPr>
            <p:spPr>
              <a:xfrm>
                <a:off x="6056361"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8A323791-9897-B249-A8CE-2E8D1A63B53E}"/>
                  </a:ext>
                </a:extLst>
              </p:cNvPr>
              <p:cNvSpPr/>
              <p:nvPr/>
            </p:nvSpPr>
            <p:spPr>
              <a:xfrm>
                <a:off x="7032913" y="557418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B8AA8D0B-62FC-1C40-8A45-76786A8FCFC3}"/>
                  </a:ext>
                </a:extLst>
              </p:cNvPr>
              <p:cNvSpPr/>
              <p:nvPr/>
            </p:nvSpPr>
            <p:spPr>
              <a:xfrm>
                <a:off x="7521189"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E60938C-AB81-6D42-8194-EDF894109CCE}"/>
                  </a:ext>
                </a:extLst>
              </p:cNvPr>
              <p:cNvSpPr/>
              <p:nvPr/>
            </p:nvSpPr>
            <p:spPr>
              <a:xfrm>
                <a:off x="6544637" y="557418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A4A65B13-E9F3-ED4E-A07E-1B337C60724E}"/>
                  </a:ext>
                </a:extLst>
              </p:cNvPr>
              <p:cNvSpPr/>
              <p:nvPr/>
            </p:nvSpPr>
            <p:spPr>
              <a:xfrm>
                <a:off x="6056361"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41DD9A6-58A8-ED46-80A3-B80F1D0BAB7F}"/>
                  </a:ext>
                </a:extLst>
              </p:cNvPr>
              <p:cNvSpPr/>
              <p:nvPr/>
            </p:nvSpPr>
            <p:spPr>
              <a:xfrm>
                <a:off x="6543884"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30033EB2-D738-8F4A-8F4F-B34DF682147F}"/>
                  </a:ext>
                </a:extLst>
              </p:cNvPr>
              <p:cNvSpPr/>
              <p:nvPr/>
            </p:nvSpPr>
            <p:spPr>
              <a:xfrm>
                <a:off x="7031407" y="5083753"/>
                <a:ext cx="401053" cy="401053"/>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BF68683-DE82-A747-8B3C-DD0F5B98D972}"/>
                  </a:ext>
                </a:extLst>
              </p:cNvPr>
              <p:cNvSpPr/>
              <p:nvPr/>
            </p:nvSpPr>
            <p:spPr>
              <a:xfrm>
                <a:off x="7518930" y="5083753"/>
                <a:ext cx="401053" cy="40105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D5F55C39-C3DD-3A40-BDFA-77AC15CD310B}"/>
                </a:ext>
              </a:extLst>
            </p:cNvPr>
            <p:cNvSpPr txBox="1"/>
            <p:nvPr/>
          </p:nvSpPr>
          <p:spPr>
            <a:xfrm>
              <a:off x="5694152" y="3197168"/>
              <a:ext cx="2253759" cy="400110"/>
            </a:xfrm>
            <a:prstGeom prst="rect">
              <a:avLst/>
            </a:prstGeom>
            <a:noFill/>
          </p:spPr>
          <p:txBody>
            <a:bodyPr wrap="none" rtlCol="0">
              <a:spAutoFit/>
            </a:bodyPr>
            <a:lstStyle/>
            <a:p>
              <a:pPr algn="ctr"/>
              <a:r>
                <a:rPr lang="en-US" sz="2000" dirty="0"/>
                <a:t>Exposure Measured</a:t>
              </a:r>
            </a:p>
          </p:txBody>
        </p:sp>
      </p:grpSp>
      <p:grpSp>
        <p:nvGrpSpPr>
          <p:cNvPr id="11" name="Group 10">
            <a:extLst>
              <a:ext uri="{FF2B5EF4-FFF2-40B4-BE49-F238E27FC236}">
                <a16:creationId xmlns:a16="http://schemas.microsoft.com/office/drawing/2014/main" id="{F4013BC5-F2C5-AE42-B944-501E75EE3624}"/>
              </a:ext>
            </a:extLst>
          </p:cNvPr>
          <p:cNvGrpSpPr/>
          <p:nvPr/>
        </p:nvGrpSpPr>
        <p:grpSpPr>
          <a:xfrm>
            <a:off x="3027934" y="3728413"/>
            <a:ext cx="2525027" cy="2004892"/>
            <a:chOff x="2799739" y="3759192"/>
            <a:chExt cx="2525027" cy="2004892"/>
          </a:xfrm>
        </p:grpSpPr>
        <p:sp>
          <p:nvSpPr>
            <p:cNvPr id="196" name="Rectangle 195">
              <a:extLst>
                <a:ext uri="{FF2B5EF4-FFF2-40B4-BE49-F238E27FC236}">
                  <a16:creationId xmlns:a16="http://schemas.microsoft.com/office/drawing/2014/main" id="{BAA99F26-9125-FD45-A0A9-1C3EB2183FFC}"/>
                </a:ext>
              </a:extLst>
            </p:cNvPr>
            <p:cNvSpPr/>
            <p:nvPr/>
          </p:nvSpPr>
          <p:spPr>
            <a:xfrm>
              <a:off x="2799739" y="4129387"/>
              <a:ext cx="2525027" cy="163469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A71EC325-E4A5-3744-AE38-A6377FE8C342}"/>
                </a:ext>
              </a:extLst>
            </p:cNvPr>
            <p:cNvSpPr/>
            <p:nvPr/>
          </p:nvSpPr>
          <p:spPr>
            <a:xfrm rot="5400000">
              <a:off x="2871448" y="477004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BF9ED638-583B-F644-9653-66C24B14C113}"/>
                </a:ext>
              </a:extLst>
            </p:cNvPr>
            <p:cNvSpPr/>
            <p:nvPr/>
          </p:nvSpPr>
          <p:spPr>
            <a:xfrm rot="5400000">
              <a:off x="2871448" y="5258321"/>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1B9C30FB-BBA2-2B42-B579-F46D8AEED8EE}"/>
                </a:ext>
              </a:extLst>
            </p:cNvPr>
            <p:cNvSpPr/>
            <p:nvPr/>
          </p:nvSpPr>
          <p:spPr>
            <a:xfrm rot="5400000">
              <a:off x="2871447" y="42817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DA4BD5DB-70E5-B449-A90F-038D878D7928}"/>
                </a:ext>
              </a:extLst>
            </p:cNvPr>
            <p:cNvSpPr/>
            <p:nvPr/>
          </p:nvSpPr>
          <p:spPr>
            <a:xfrm>
              <a:off x="3352184"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15402AC5-7DB8-9541-B33B-1832532B7BBC}"/>
                </a:ext>
              </a:extLst>
            </p:cNvPr>
            <p:cNvSpPr/>
            <p:nvPr/>
          </p:nvSpPr>
          <p:spPr>
            <a:xfrm>
              <a:off x="4328736"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6F63F5C9-A1A2-574F-B3BB-4BF4D2C861A1}"/>
                </a:ext>
              </a:extLst>
            </p:cNvPr>
            <p:cNvSpPr/>
            <p:nvPr/>
          </p:nvSpPr>
          <p:spPr>
            <a:xfrm>
              <a:off x="4817012"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9994DA60-2108-B143-B895-9D5838FA4545}"/>
                </a:ext>
              </a:extLst>
            </p:cNvPr>
            <p:cNvSpPr/>
            <p:nvPr/>
          </p:nvSpPr>
          <p:spPr>
            <a:xfrm>
              <a:off x="3840460" y="428076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1573664C-0F97-7141-B90D-D18F670CBC1D}"/>
                </a:ext>
              </a:extLst>
            </p:cNvPr>
            <p:cNvSpPr/>
            <p:nvPr/>
          </p:nvSpPr>
          <p:spPr>
            <a:xfrm>
              <a:off x="3352184"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A41ACA8D-A4EC-184B-9EC1-B59D3B689046}"/>
                </a:ext>
              </a:extLst>
            </p:cNvPr>
            <p:cNvSpPr/>
            <p:nvPr/>
          </p:nvSpPr>
          <p:spPr>
            <a:xfrm>
              <a:off x="4328736"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AF50E25-47CE-0548-A5DA-DFEF5FB6A30B}"/>
                </a:ext>
              </a:extLst>
            </p:cNvPr>
            <p:cNvSpPr/>
            <p:nvPr/>
          </p:nvSpPr>
          <p:spPr>
            <a:xfrm>
              <a:off x="4817012"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144DB7DC-9FAA-B943-B2FF-728B1ED35C9A}"/>
                </a:ext>
              </a:extLst>
            </p:cNvPr>
            <p:cNvSpPr/>
            <p:nvPr/>
          </p:nvSpPr>
          <p:spPr>
            <a:xfrm>
              <a:off x="3840460" y="525430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C1063A32-165E-4E43-9B8A-DCCAE7540D53}"/>
                </a:ext>
              </a:extLst>
            </p:cNvPr>
            <p:cNvSpPr/>
            <p:nvPr/>
          </p:nvSpPr>
          <p:spPr>
            <a:xfrm>
              <a:off x="3352184"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1DE35142-F1D7-6D41-A424-1C422135D35A}"/>
                </a:ext>
              </a:extLst>
            </p:cNvPr>
            <p:cNvSpPr/>
            <p:nvPr/>
          </p:nvSpPr>
          <p:spPr>
            <a:xfrm>
              <a:off x="3839707"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9776411-6CED-4F4D-B552-6734B6A39628}"/>
                </a:ext>
              </a:extLst>
            </p:cNvPr>
            <p:cNvSpPr/>
            <p:nvPr/>
          </p:nvSpPr>
          <p:spPr>
            <a:xfrm>
              <a:off x="4327230"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054DB303-9516-5941-B731-C3BB05B7B9D8}"/>
                </a:ext>
              </a:extLst>
            </p:cNvPr>
            <p:cNvSpPr/>
            <p:nvPr/>
          </p:nvSpPr>
          <p:spPr>
            <a:xfrm>
              <a:off x="4814753" y="4763876"/>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F2F3C55B-7CC8-5A40-AFC0-5A50AE2A5231}"/>
                </a:ext>
              </a:extLst>
            </p:cNvPr>
            <p:cNvSpPr txBox="1"/>
            <p:nvPr/>
          </p:nvSpPr>
          <p:spPr>
            <a:xfrm>
              <a:off x="3002930" y="3759192"/>
              <a:ext cx="2118658" cy="400110"/>
            </a:xfrm>
            <a:prstGeom prst="rect">
              <a:avLst/>
            </a:prstGeom>
            <a:noFill/>
          </p:spPr>
          <p:txBody>
            <a:bodyPr wrap="none" rtlCol="0">
              <a:spAutoFit/>
            </a:bodyPr>
            <a:lstStyle/>
            <a:p>
              <a:pPr algn="ctr"/>
              <a:r>
                <a:rPr lang="en-US" sz="2000" dirty="0"/>
                <a:t>Controls Identified</a:t>
              </a:r>
            </a:p>
          </p:txBody>
        </p:sp>
      </p:grpSp>
      <p:sp>
        <p:nvSpPr>
          <p:cNvPr id="222" name="TextBox 221">
            <a:extLst>
              <a:ext uri="{FF2B5EF4-FFF2-40B4-BE49-F238E27FC236}">
                <a16:creationId xmlns:a16="http://schemas.microsoft.com/office/drawing/2014/main" id="{9F6537D4-AE25-9942-95EE-CBF1B953DBC3}"/>
              </a:ext>
            </a:extLst>
          </p:cNvPr>
          <p:cNvSpPr txBox="1"/>
          <p:nvPr/>
        </p:nvSpPr>
        <p:spPr>
          <a:xfrm>
            <a:off x="294895" y="192505"/>
            <a:ext cx="4184415" cy="369332"/>
          </a:xfrm>
          <a:prstGeom prst="rect">
            <a:avLst/>
          </a:prstGeom>
          <a:noFill/>
        </p:spPr>
        <p:txBody>
          <a:bodyPr wrap="none" rtlCol="0">
            <a:spAutoFit/>
          </a:bodyPr>
          <a:lstStyle/>
          <a:p>
            <a:r>
              <a:rPr lang="en-US" dirty="0"/>
              <a:t>Basic case-based case-control study design</a:t>
            </a:r>
          </a:p>
        </p:txBody>
      </p:sp>
      <p:grpSp>
        <p:nvGrpSpPr>
          <p:cNvPr id="6" name="Group 5">
            <a:extLst>
              <a:ext uri="{FF2B5EF4-FFF2-40B4-BE49-F238E27FC236}">
                <a16:creationId xmlns:a16="http://schemas.microsoft.com/office/drawing/2014/main" id="{549B5DCF-DEF7-BC42-8E6F-946D0289F929}"/>
              </a:ext>
            </a:extLst>
          </p:cNvPr>
          <p:cNvGrpSpPr/>
          <p:nvPr/>
        </p:nvGrpSpPr>
        <p:grpSpPr>
          <a:xfrm>
            <a:off x="46725" y="1151584"/>
            <a:ext cx="2525027" cy="2956441"/>
            <a:chOff x="46725" y="2017852"/>
            <a:chExt cx="2525027" cy="2956441"/>
          </a:xfrm>
        </p:grpSpPr>
        <p:grpSp>
          <p:nvGrpSpPr>
            <p:cNvPr id="227" name="Group 226">
              <a:extLst>
                <a:ext uri="{FF2B5EF4-FFF2-40B4-BE49-F238E27FC236}">
                  <a16:creationId xmlns:a16="http://schemas.microsoft.com/office/drawing/2014/main" id="{8CA2B0BE-F678-3941-90C1-C789A6B6B6D2}"/>
                </a:ext>
              </a:extLst>
            </p:cNvPr>
            <p:cNvGrpSpPr/>
            <p:nvPr/>
          </p:nvGrpSpPr>
          <p:grpSpPr>
            <a:xfrm>
              <a:off x="46725" y="2449266"/>
              <a:ext cx="2525027" cy="2525027"/>
              <a:chOff x="223187" y="2449266"/>
              <a:chExt cx="2525027" cy="2525027"/>
            </a:xfrm>
          </p:grpSpPr>
          <p:sp>
            <p:nvSpPr>
              <p:cNvPr id="228" name="Oval 227">
                <a:extLst>
                  <a:ext uri="{FF2B5EF4-FFF2-40B4-BE49-F238E27FC236}">
                    <a16:creationId xmlns:a16="http://schemas.microsoft.com/office/drawing/2014/main" id="{F5596C9A-4CEE-A147-84CD-39278260AB40}"/>
                  </a:ext>
                </a:extLst>
              </p:cNvPr>
              <p:cNvSpPr/>
              <p:nvPr/>
            </p:nvSpPr>
            <p:spPr>
              <a:xfrm>
                <a:off x="775632"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E3A1747B-E85A-C740-8AC2-9C2819E199A2}"/>
                  </a:ext>
                </a:extLst>
              </p:cNvPr>
              <p:cNvSpPr/>
              <p:nvPr/>
            </p:nvSpPr>
            <p:spPr>
              <a:xfrm>
                <a:off x="1752184"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5C5BD9DF-5C77-8042-A5CF-19AC853A42B9}"/>
                  </a:ext>
                </a:extLst>
              </p:cNvPr>
              <p:cNvSpPr/>
              <p:nvPr/>
            </p:nvSpPr>
            <p:spPr>
              <a:xfrm>
                <a:off x="287356"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E3F3B3B-2DD5-7F4D-9EEB-3FBAB042BB45}"/>
                  </a:ext>
                </a:extLst>
              </p:cNvPr>
              <p:cNvSpPr/>
              <p:nvPr/>
            </p:nvSpPr>
            <p:spPr>
              <a:xfrm>
                <a:off x="2240460"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9EFE05B-B386-D749-BF38-B9779E57AEF1}"/>
                  </a:ext>
                </a:extLst>
              </p:cNvPr>
              <p:cNvSpPr/>
              <p:nvPr/>
            </p:nvSpPr>
            <p:spPr>
              <a:xfrm>
                <a:off x="1263908" y="250540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222F9CE4-4AA6-E54E-9EC4-4D07CEE80143}"/>
                  </a:ext>
                </a:extLst>
              </p:cNvPr>
              <p:cNvSpPr/>
              <p:nvPr/>
            </p:nvSpPr>
            <p:spPr>
              <a:xfrm>
                <a:off x="223187" y="2449266"/>
                <a:ext cx="2525027" cy="25250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F3D87D6-C118-4346-B99F-2C553E838E2D}"/>
                  </a:ext>
                </a:extLst>
              </p:cNvPr>
              <p:cNvSpPr/>
              <p:nvPr/>
            </p:nvSpPr>
            <p:spPr>
              <a:xfrm rot="5400000">
                <a:off x="294895"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36FF45E3-5E6E-1842-8A6E-9CCB7E1A155B}"/>
                  </a:ext>
                </a:extLst>
              </p:cNvPr>
              <p:cNvSpPr/>
              <p:nvPr/>
            </p:nvSpPr>
            <p:spPr>
              <a:xfrm rot="5400000">
                <a:off x="294896" y="3980254"/>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0B4D0DDE-6D9F-6C41-A7F8-3EDE57A09CB9}"/>
                  </a:ext>
                </a:extLst>
              </p:cNvPr>
              <p:cNvSpPr/>
              <p:nvPr/>
            </p:nvSpPr>
            <p:spPr>
              <a:xfrm rot="5400000">
                <a:off x="294896" y="4468530"/>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57E5A785-0D55-2E44-A11C-FD21593372D5}"/>
                  </a:ext>
                </a:extLst>
              </p:cNvPr>
              <p:cNvSpPr/>
              <p:nvPr/>
            </p:nvSpPr>
            <p:spPr>
              <a:xfrm rot="5400000">
                <a:off x="294895" y="3491978"/>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297C6168-47A1-6C40-AD73-8DCE2FF24718}"/>
                  </a:ext>
                </a:extLst>
              </p:cNvPr>
              <p:cNvSpPr/>
              <p:nvPr/>
            </p:nvSpPr>
            <p:spPr>
              <a:xfrm>
                <a:off x="775632"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FB2A97AD-C66F-8846-B943-07C141F88F0A}"/>
                  </a:ext>
                </a:extLst>
              </p:cNvPr>
              <p:cNvSpPr/>
              <p:nvPr/>
            </p:nvSpPr>
            <p:spPr>
              <a:xfrm>
                <a:off x="1752184"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7666CF7-F6FB-8846-B0E7-0CB8E432C190}"/>
                  </a:ext>
                </a:extLst>
              </p:cNvPr>
              <p:cNvSpPr/>
              <p:nvPr/>
            </p:nvSpPr>
            <p:spPr>
              <a:xfrm>
                <a:off x="2240460"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E71B02B4-CEF1-C74D-B1DC-824DB883F980}"/>
                  </a:ext>
                </a:extLst>
              </p:cNvPr>
              <p:cNvSpPr/>
              <p:nvPr/>
            </p:nvSpPr>
            <p:spPr>
              <a:xfrm>
                <a:off x="1263908" y="349096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D1C4C4C9-3C16-6D46-90A8-E1BAF34FC5E4}"/>
                  </a:ext>
                </a:extLst>
              </p:cNvPr>
              <p:cNvSpPr/>
              <p:nvPr/>
            </p:nvSpPr>
            <p:spPr>
              <a:xfrm>
                <a:off x="775632"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EF0790EF-4973-054D-9B25-67F3DE92059B}"/>
                  </a:ext>
                </a:extLst>
              </p:cNvPr>
              <p:cNvSpPr/>
              <p:nvPr/>
            </p:nvSpPr>
            <p:spPr>
              <a:xfrm>
                <a:off x="1752184"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DFB78092-0A5E-E14E-8465-84CD12E0CBBC}"/>
                  </a:ext>
                </a:extLst>
              </p:cNvPr>
              <p:cNvSpPr/>
              <p:nvPr/>
            </p:nvSpPr>
            <p:spPr>
              <a:xfrm>
                <a:off x="2240460"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16D3D7AF-EA83-1E42-B974-E36A8F781869}"/>
                  </a:ext>
                </a:extLst>
              </p:cNvPr>
              <p:cNvSpPr/>
              <p:nvPr/>
            </p:nvSpPr>
            <p:spPr>
              <a:xfrm>
                <a:off x="1263908" y="446451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CB88838F-CA99-C74B-9CA5-0D4B345FB2B1}"/>
                  </a:ext>
                </a:extLst>
              </p:cNvPr>
              <p:cNvSpPr/>
              <p:nvPr/>
            </p:nvSpPr>
            <p:spPr>
              <a:xfrm>
                <a:off x="782418"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val 271">
                <a:extLst>
                  <a:ext uri="{FF2B5EF4-FFF2-40B4-BE49-F238E27FC236}">
                    <a16:creationId xmlns:a16="http://schemas.microsoft.com/office/drawing/2014/main" id="{6FEBBBB1-2ECF-2347-A699-9B1D41988412}"/>
                  </a:ext>
                </a:extLst>
              </p:cNvPr>
              <p:cNvSpPr/>
              <p:nvPr/>
            </p:nvSpPr>
            <p:spPr>
              <a:xfrm>
                <a:off x="1269941"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CFC7C616-DC55-9743-9BF7-63FDC2F0685C}"/>
                  </a:ext>
                </a:extLst>
              </p:cNvPr>
              <p:cNvSpPr/>
              <p:nvPr/>
            </p:nvSpPr>
            <p:spPr>
              <a:xfrm>
                <a:off x="1757464"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EFBD51F3-1B1F-B744-9A2F-38512CBCA9EA}"/>
                  </a:ext>
                </a:extLst>
              </p:cNvPr>
              <p:cNvSpPr/>
              <p:nvPr/>
            </p:nvSpPr>
            <p:spPr>
              <a:xfrm>
                <a:off x="2244987" y="3000539"/>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9E61A24C-6508-0547-B078-5CE9EF77916A}"/>
                  </a:ext>
                </a:extLst>
              </p:cNvPr>
              <p:cNvSpPr/>
              <p:nvPr/>
            </p:nvSpPr>
            <p:spPr>
              <a:xfrm>
                <a:off x="775632"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A866BA8-261C-274C-A77E-AE304DFF8072}"/>
                  </a:ext>
                </a:extLst>
              </p:cNvPr>
              <p:cNvSpPr/>
              <p:nvPr/>
            </p:nvSpPr>
            <p:spPr>
              <a:xfrm>
                <a:off x="1263155"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7803EA6E-EF83-7E49-8C13-CBDB841C1102}"/>
                  </a:ext>
                </a:extLst>
              </p:cNvPr>
              <p:cNvSpPr/>
              <p:nvPr/>
            </p:nvSpPr>
            <p:spPr>
              <a:xfrm>
                <a:off x="1750678"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4C064239-4194-0F47-AE77-D2430ED9BEAC}"/>
                  </a:ext>
                </a:extLst>
              </p:cNvPr>
              <p:cNvSpPr/>
              <p:nvPr/>
            </p:nvSpPr>
            <p:spPr>
              <a:xfrm>
                <a:off x="2238201" y="3974085"/>
                <a:ext cx="401053" cy="40105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9" name="TextBox 278">
              <a:extLst>
                <a:ext uri="{FF2B5EF4-FFF2-40B4-BE49-F238E27FC236}">
                  <a16:creationId xmlns:a16="http://schemas.microsoft.com/office/drawing/2014/main" id="{C523AB51-74BA-D046-AC67-C0B84BBD71EA}"/>
                </a:ext>
              </a:extLst>
            </p:cNvPr>
            <p:cNvSpPr txBox="1"/>
            <p:nvPr/>
          </p:nvSpPr>
          <p:spPr>
            <a:xfrm>
              <a:off x="87432" y="2017852"/>
              <a:ext cx="2443619" cy="400110"/>
            </a:xfrm>
            <a:prstGeom prst="rect">
              <a:avLst/>
            </a:prstGeom>
            <a:noFill/>
          </p:spPr>
          <p:txBody>
            <a:bodyPr wrap="none" rtlCol="0">
              <a:spAutoFit/>
            </a:bodyPr>
            <a:lstStyle/>
            <a:p>
              <a:pPr algn="ctr"/>
              <a:r>
                <a:rPr lang="en-US" sz="2000" dirty="0"/>
                <a:t>Population of interest</a:t>
              </a:r>
              <a:endParaRPr lang="en-US" dirty="0"/>
            </a:p>
          </p:txBody>
        </p:sp>
      </p:grpSp>
      <p:cxnSp>
        <p:nvCxnSpPr>
          <p:cNvPr id="280" name="Straight Arrow Connector 279">
            <a:extLst>
              <a:ext uri="{FF2B5EF4-FFF2-40B4-BE49-F238E27FC236}">
                <a16:creationId xmlns:a16="http://schemas.microsoft.com/office/drawing/2014/main" id="{6BA927EB-F1FD-7145-ACCC-8A3728599642}"/>
              </a:ext>
            </a:extLst>
          </p:cNvPr>
          <p:cNvCxnSpPr>
            <a:cxnSpLocks/>
            <a:endCxn id="88" idx="1"/>
          </p:cNvCxnSpPr>
          <p:nvPr/>
        </p:nvCxnSpPr>
        <p:spPr>
          <a:xfrm>
            <a:off x="2571752" y="2134271"/>
            <a:ext cx="456188" cy="43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58921450-0404-4242-83E0-C05694675074}"/>
              </a:ext>
            </a:extLst>
          </p:cNvPr>
          <p:cNvCxnSpPr>
            <a:cxnSpLocks/>
            <a:stCxn id="233" idx="2"/>
            <a:endCxn id="196" idx="1"/>
          </p:cNvCxnSpPr>
          <p:nvPr/>
        </p:nvCxnSpPr>
        <p:spPr>
          <a:xfrm rot="16200000" flipH="1">
            <a:off x="1764620" y="3652643"/>
            <a:ext cx="807932" cy="171869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7EC7124F-F3C3-494D-9E35-38F6268EC717}"/>
              </a:ext>
            </a:extLst>
          </p:cNvPr>
          <p:cNvCxnSpPr>
            <a:cxnSpLocks/>
            <a:stCxn id="88" idx="3"/>
            <a:endCxn id="125" idx="1"/>
          </p:cNvCxnSpPr>
          <p:nvPr/>
        </p:nvCxnSpPr>
        <p:spPr>
          <a:xfrm>
            <a:off x="5552967" y="2138576"/>
            <a:ext cx="879554" cy="2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91114F1-34E3-6045-905C-74A19964C7F2}"/>
              </a:ext>
            </a:extLst>
          </p:cNvPr>
          <p:cNvCxnSpPr>
            <a:cxnSpLocks/>
            <a:stCxn id="196" idx="3"/>
            <a:endCxn id="130" idx="1"/>
          </p:cNvCxnSpPr>
          <p:nvPr/>
        </p:nvCxnSpPr>
        <p:spPr>
          <a:xfrm>
            <a:off x="5552961" y="4915957"/>
            <a:ext cx="879560" cy="61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16DB8A7E-7F52-4E46-85C8-EFAA41493DC9}"/>
              </a:ext>
            </a:extLst>
          </p:cNvPr>
          <p:cNvSpPr/>
          <p:nvPr/>
        </p:nvSpPr>
        <p:spPr>
          <a:xfrm>
            <a:off x="9648657" y="1847378"/>
            <a:ext cx="172519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4" name="Straight Arrow Connector 283">
            <a:extLst>
              <a:ext uri="{FF2B5EF4-FFF2-40B4-BE49-F238E27FC236}">
                <a16:creationId xmlns:a16="http://schemas.microsoft.com/office/drawing/2014/main" id="{26AE8129-4281-A54A-8CB8-65A1B65E60FC}"/>
              </a:ext>
            </a:extLst>
          </p:cNvPr>
          <p:cNvCxnSpPr>
            <a:cxnSpLocks/>
            <a:endCxn id="283" idx="1"/>
          </p:cNvCxnSpPr>
          <p:nvPr/>
        </p:nvCxnSpPr>
        <p:spPr>
          <a:xfrm>
            <a:off x="8957548" y="2061676"/>
            <a:ext cx="691109" cy="4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92E9F4A3-575A-824A-B13D-DF6834AD57F0}"/>
              </a:ext>
            </a:extLst>
          </p:cNvPr>
          <p:cNvSpPr/>
          <p:nvPr/>
        </p:nvSpPr>
        <p:spPr>
          <a:xfrm>
            <a:off x="9648655" y="4764356"/>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Odds</a:t>
            </a:r>
          </a:p>
        </p:txBody>
      </p:sp>
      <p:cxnSp>
        <p:nvCxnSpPr>
          <p:cNvPr id="286" name="Straight Arrow Connector 285">
            <a:extLst>
              <a:ext uri="{FF2B5EF4-FFF2-40B4-BE49-F238E27FC236}">
                <a16:creationId xmlns:a16="http://schemas.microsoft.com/office/drawing/2014/main" id="{9E0CD799-43E0-6449-91B0-41C23C97F405}"/>
              </a:ext>
            </a:extLst>
          </p:cNvPr>
          <p:cNvCxnSpPr>
            <a:cxnSpLocks/>
            <a:endCxn id="285" idx="1"/>
          </p:cNvCxnSpPr>
          <p:nvPr/>
        </p:nvCxnSpPr>
        <p:spPr>
          <a:xfrm flipV="1">
            <a:off x="8957549" y="4983219"/>
            <a:ext cx="691106" cy="33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62D442BC-DE6B-8946-8782-2FA3A034975E}"/>
              </a:ext>
            </a:extLst>
          </p:cNvPr>
          <p:cNvSpPr/>
          <p:nvPr/>
        </p:nvSpPr>
        <p:spPr>
          <a:xfrm>
            <a:off x="9648654" y="3248442"/>
            <a:ext cx="1728216" cy="437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Odds</a:t>
            </a:r>
          </a:p>
        </p:txBody>
      </p:sp>
      <p:cxnSp>
        <p:nvCxnSpPr>
          <p:cNvPr id="288" name="Straight Arrow Connector 287">
            <a:extLst>
              <a:ext uri="{FF2B5EF4-FFF2-40B4-BE49-F238E27FC236}">
                <a16:creationId xmlns:a16="http://schemas.microsoft.com/office/drawing/2014/main" id="{37BA244F-8E6A-3D4C-9AB6-7A369FA5746E}"/>
              </a:ext>
            </a:extLst>
          </p:cNvPr>
          <p:cNvCxnSpPr>
            <a:cxnSpLocks/>
            <a:stCxn id="283" idx="2"/>
            <a:endCxn id="287" idx="0"/>
          </p:cNvCxnSpPr>
          <p:nvPr/>
        </p:nvCxnSpPr>
        <p:spPr>
          <a:xfrm>
            <a:off x="10511255" y="2285104"/>
            <a:ext cx="1507" cy="963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4B32F6CC-ADAE-6148-A942-0D731EC085C8}"/>
              </a:ext>
            </a:extLst>
          </p:cNvPr>
          <p:cNvCxnSpPr>
            <a:cxnSpLocks/>
            <a:stCxn id="285" idx="0"/>
            <a:endCxn id="287" idx="2"/>
          </p:cNvCxnSpPr>
          <p:nvPr/>
        </p:nvCxnSpPr>
        <p:spPr>
          <a:xfrm flipH="1" flipV="1">
            <a:off x="10512762" y="3686168"/>
            <a:ext cx="1" cy="1078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ntenna&#10;&#10;Description automatically generated">
            <a:extLst>
              <a:ext uri="{FF2B5EF4-FFF2-40B4-BE49-F238E27FC236}">
                <a16:creationId xmlns:a16="http://schemas.microsoft.com/office/drawing/2014/main" id="{C2DC6315-D4FC-4A4F-B7F6-073C1E81A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000" y="0"/>
            <a:ext cx="9324000" cy="6858000"/>
          </a:xfrm>
          <a:prstGeom prst="rect">
            <a:avLst/>
          </a:prstGeom>
        </p:spPr>
      </p:pic>
    </p:spTree>
    <p:extLst>
      <p:ext uri="{BB962C8B-B14F-4D97-AF65-F5344CB8AC3E}">
        <p14:creationId xmlns:p14="http://schemas.microsoft.com/office/powerpoint/2010/main" val="149592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Case-control Studies</a:t>
            </a:r>
          </a:p>
        </p:txBody>
      </p:sp>
      <p:sp>
        <p:nvSpPr>
          <p:cNvPr id="3" name="Content Placeholder 2"/>
          <p:cNvSpPr>
            <a:spLocks noGrp="1"/>
          </p:cNvSpPr>
          <p:nvPr>
            <p:ph idx="1"/>
          </p:nvPr>
        </p:nvSpPr>
        <p:spPr/>
        <p:txBody>
          <a:bodyPr>
            <a:normAutofit fontScale="92500" lnSpcReduction="10000"/>
          </a:bodyPr>
          <a:lstStyle/>
          <a:p>
            <a:r>
              <a:rPr lang="en-US" dirty="0"/>
              <a:t>Observational design</a:t>
            </a:r>
          </a:p>
          <a:p>
            <a:endParaRPr lang="en-US" dirty="0"/>
          </a:p>
          <a:p>
            <a:r>
              <a:rPr lang="en-US" dirty="0"/>
              <a:t>The basic idea</a:t>
            </a:r>
          </a:p>
          <a:p>
            <a:pPr marL="914400" lvl="1" indent="-457200">
              <a:buFont typeface="+mj-lt"/>
              <a:buAutoNum type="arabicPeriod"/>
            </a:pPr>
            <a:r>
              <a:rPr lang="en-US" dirty="0"/>
              <a:t>Select participants based on their outcome status as cases and controls.</a:t>
            </a:r>
          </a:p>
          <a:p>
            <a:pPr marL="914400" lvl="1" indent="-457200">
              <a:buFont typeface="+mj-lt"/>
              <a:buAutoNum type="arabicPeriod"/>
            </a:pPr>
            <a:r>
              <a:rPr lang="en-US" dirty="0"/>
              <a:t>“Look” backwards to measure their past exposure status.</a:t>
            </a:r>
          </a:p>
          <a:p>
            <a:pPr marL="914400" lvl="1" indent="-457200">
              <a:buFont typeface="+mj-lt"/>
              <a:buAutoNum type="arabicPeriod"/>
            </a:pPr>
            <a:r>
              <a:rPr lang="en-US" dirty="0"/>
              <a:t>The odds of past exposure to a suspected risk factor are compared among cases and controls for a specific period of time.</a:t>
            </a:r>
          </a:p>
          <a:p>
            <a:pPr lvl="1"/>
            <a:endParaRPr lang="en-US" dirty="0"/>
          </a:p>
          <a:p>
            <a:r>
              <a:rPr lang="en-US" dirty="0"/>
              <a:t>When to Use</a:t>
            </a:r>
          </a:p>
          <a:p>
            <a:pPr lvl="1"/>
            <a:r>
              <a:rPr lang="en-US" dirty="0"/>
              <a:t>Highly efficient when disease is rare or takes a long time to develop.</a:t>
            </a:r>
          </a:p>
          <a:p>
            <a:pPr lvl="1"/>
            <a:r>
              <a:rPr lang="en-US" dirty="0"/>
              <a:t>Study the effect of multiple exposures on an outcomes (e.g., outbreak investigations)</a:t>
            </a:r>
          </a:p>
        </p:txBody>
      </p:sp>
    </p:spTree>
    <p:extLst>
      <p:ext uri="{BB962C8B-B14F-4D97-AF65-F5344CB8AC3E}">
        <p14:creationId xmlns:p14="http://schemas.microsoft.com/office/powerpoint/2010/main" val="266170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Base Principle</a:t>
            </a:r>
          </a:p>
        </p:txBody>
      </p:sp>
      <p:sp>
        <p:nvSpPr>
          <p:cNvPr id="3" name="Content Placeholder 2"/>
          <p:cNvSpPr>
            <a:spLocks noGrp="1"/>
          </p:cNvSpPr>
          <p:nvPr>
            <p:ph idx="1"/>
          </p:nvPr>
        </p:nvSpPr>
        <p:spPr/>
        <p:txBody>
          <a:bodyPr>
            <a:normAutofit fontScale="85000" lnSpcReduction="10000"/>
          </a:bodyPr>
          <a:lstStyle/>
          <a:p>
            <a:r>
              <a:rPr lang="en-US" dirty="0"/>
              <a:t>Cases and controls should be “representative of the same base experience.”</a:t>
            </a:r>
          </a:p>
          <a:p>
            <a:endParaRPr lang="en-US" dirty="0"/>
          </a:p>
          <a:p>
            <a:r>
              <a:rPr lang="en-US" dirty="0"/>
              <a:t>If a potential control had gotten the disease they would have been selected with the same probability as any other case</a:t>
            </a:r>
          </a:p>
          <a:p>
            <a:pPr lvl="1"/>
            <a:r>
              <a:rPr lang="en-US" dirty="0"/>
              <a:t>If this is not true you have selection bias!</a:t>
            </a:r>
          </a:p>
          <a:p>
            <a:pPr lvl="1"/>
            <a:endParaRPr lang="en-US" dirty="0"/>
          </a:p>
          <a:p>
            <a:r>
              <a:rPr lang="en-US" dirty="0"/>
              <a:t>Primary vs secondary base</a:t>
            </a:r>
          </a:p>
          <a:p>
            <a:pPr lvl="1"/>
            <a:r>
              <a:rPr lang="en-US" dirty="0"/>
              <a:t>Primary base defined by population under study</a:t>
            </a:r>
          </a:p>
          <a:p>
            <a:pPr lvl="2"/>
            <a:r>
              <a:rPr lang="en-US" dirty="0"/>
              <a:t>Population based studies</a:t>
            </a:r>
          </a:p>
          <a:p>
            <a:pPr lvl="2"/>
            <a:r>
              <a:rPr lang="en-US" dirty="0"/>
              <a:t>Difficult to get every case</a:t>
            </a:r>
          </a:p>
          <a:p>
            <a:pPr lvl="1"/>
            <a:r>
              <a:rPr lang="en-US" dirty="0"/>
              <a:t>Secondary base defined by case definition</a:t>
            </a:r>
          </a:p>
          <a:p>
            <a:pPr lvl="2"/>
            <a:r>
              <a:rPr lang="en-US" dirty="0"/>
              <a:t>Study base are those who would have been selected as cases if they developed the disease</a:t>
            </a:r>
          </a:p>
          <a:p>
            <a:pPr lvl="2"/>
            <a:r>
              <a:rPr lang="en-US" dirty="0"/>
              <a:t>Hospital based studies</a:t>
            </a:r>
          </a:p>
        </p:txBody>
      </p:sp>
    </p:spTree>
    <p:extLst>
      <p:ext uri="{BB962C8B-B14F-4D97-AF65-F5344CB8AC3E}">
        <p14:creationId xmlns:p14="http://schemas.microsoft.com/office/powerpoint/2010/main" val="24141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cases</a:t>
            </a:r>
          </a:p>
        </p:txBody>
      </p:sp>
      <p:sp>
        <p:nvSpPr>
          <p:cNvPr id="3" name="Content Placeholder 2"/>
          <p:cNvSpPr>
            <a:spLocks noGrp="1"/>
          </p:cNvSpPr>
          <p:nvPr>
            <p:ph idx="1"/>
          </p:nvPr>
        </p:nvSpPr>
        <p:spPr/>
        <p:txBody>
          <a:bodyPr>
            <a:normAutofit/>
          </a:bodyPr>
          <a:lstStyle/>
          <a:p>
            <a:r>
              <a:rPr lang="en-US" dirty="0"/>
              <a:t>Case definitions should be set up in such a way that the cases exclusively consist of all (or a random sample of) subjects experiencing the study outcome in the study base.</a:t>
            </a:r>
          </a:p>
        </p:txBody>
      </p:sp>
    </p:spTree>
    <p:extLst>
      <p:ext uri="{BB962C8B-B14F-4D97-AF65-F5344CB8AC3E}">
        <p14:creationId xmlns:p14="http://schemas.microsoft.com/office/powerpoint/2010/main" val="1792613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214F96-F59E-411C-ACA3-FB2270B715CC}"/>
</file>

<file path=customXml/itemProps2.xml><?xml version="1.0" encoding="utf-8"?>
<ds:datastoreItem xmlns:ds="http://schemas.openxmlformats.org/officeDocument/2006/customXml" ds:itemID="{7E9929C9-E816-4A72-876B-FD62D07965F3}"/>
</file>

<file path=docProps/app.xml><?xml version="1.0" encoding="utf-8"?>
<Properties xmlns="http://schemas.openxmlformats.org/officeDocument/2006/extended-properties" xmlns:vt="http://schemas.openxmlformats.org/officeDocument/2006/docPropsVTypes">
  <TotalTime>17111</TotalTime>
  <Words>1955</Words>
  <Application>Microsoft Macintosh PowerPoint</Application>
  <PresentationFormat>Widescreen</PresentationFormat>
  <Paragraphs>201</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Case-control Studies Design and Conduct</vt:lpstr>
      <vt:lpstr>PowerPoint Presentation</vt:lpstr>
      <vt:lpstr>PowerPoint Presentation</vt:lpstr>
      <vt:lpstr>PowerPoint Presentation</vt:lpstr>
      <vt:lpstr>PowerPoint Presentation</vt:lpstr>
      <vt:lpstr>PowerPoint Presentation</vt:lpstr>
      <vt:lpstr>Case-control Studies</vt:lpstr>
      <vt:lpstr>Study Base Principle</vt:lpstr>
      <vt:lpstr>Selecting cases</vt:lpstr>
      <vt:lpstr>Selecting cases</vt:lpstr>
      <vt:lpstr>Source of Cases (Disease-dependent)</vt:lpstr>
      <vt:lpstr>Selection of controls</vt:lpstr>
      <vt:lpstr>PowerPoint Presentation</vt:lpstr>
      <vt:lpstr>PowerPoint Presentation</vt:lpstr>
      <vt:lpstr>Selection Bias in Case Control Studies</vt:lpstr>
      <vt:lpstr>Information Bias in Case Control Studies</vt:lpstr>
      <vt:lpstr>Control confounding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321</cp:revision>
  <dcterms:created xsi:type="dcterms:W3CDTF">2020-09-28T19:19:05Z</dcterms:created>
  <dcterms:modified xsi:type="dcterms:W3CDTF">2021-11-23T19:47:52Z</dcterms:modified>
</cp:coreProperties>
</file>