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9" r:id="rId4"/>
    <p:sldId id="283" r:id="rId5"/>
    <p:sldId id="258" r:id="rId6"/>
    <p:sldId id="284" r:id="rId7"/>
    <p:sldId id="262" r:id="rId8"/>
    <p:sldId id="291" r:id="rId9"/>
    <p:sldId id="267" r:id="rId10"/>
    <p:sldId id="296" r:id="rId11"/>
    <p:sldId id="289" r:id="rId12"/>
    <p:sldId id="299" r:id="rId13"/>
    <p:sldId id="300" r:id="rId14"/>
    <p:sldId id="297" r:id="rId15"/>
    <p:sldId id="274" r:id="rId16"/>
    <p:sldId id="301" r:id="rId17"/>
    <p:sldId id="275" r:id="rId18"/>
    <p:sldId id="302" r:id="rId19"/>
    <p:sldId id="279" r:id="rId20"/>
    <p:sldId id="311" r:id="rId21"/>
    <p:sldId id="264" r:id="rId22"/>
    <p:sldId id="295" r:id="rId23"/>
    <p:sldId id="310" r:id="rId24"/>
    <p:sldId id="312" r:id="rId25"/>
    <p:sldId id="316" r:id="rId26"/>
    <p:sldId id="309" r:id="rId27"/>
    <p:sldId id="272"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62565" autoAdjust="0"/>
  </p:normalViewPr>
  <p:slideViewPr>
    <p:cSldViewPr snapToGrid="0">
      <p:cViewPr varScale="1">
        <p:scale>
          <a:sx n="68" d="100"/>
          <a:sy n="68" d="100"/>
        </p:scale>
        <p:origin x="24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886A6-493C-40F4-B7B9-9860C757948E}"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A2A372B5-8D6E-4FDB-9EE7-C64F364F9B7A}">
      <dgm:prSet phldrT="[Text]" custT="1"/>
      <dgm:spPr/>
      <dgm:t>
        <a:bodyPr/>
        <a:lstStyle/>
        <a:p>
          <a:r>
            <a:rPr lang="en-US" sz="2400" dirty="0" smtClean="0">
              <a:latin typeface="Arial" panose="020B0604020202020204" pitchFamily="34" charset="0"/>
              <a:cs typeface="Arial" panose="020B0604020202020204" pitchFamily="34" charset="0"/>
            </a:rPr>
            <a:t>Cases</a:t>
          </a:r>
          <a:r>
            <a:rPr lang="en-US" sz="2300" dirty="0" smtClean="0">
              <a:latin typeface="Arial" panose="020B0604020202020204" pitchFamily="34" charset="0"/>
              <a:cs typeface="Arial" panose="020B0604020202020204" pitchFamily="34" charset="0"/>
            </a:rPr>
            <a:t> </a:t>
          </a:r>
          <a:endParaRPr lang="en-US" sz="2300" dirty="0">
            <a:latin typeface="Arial" panose="020B0604020202020204" pitchFamily="34" charset="0"/>
            <a:cs typeface="Arial" panose="020B0604020202020204" pitchFamily="34" charset="0"/>
          </a:endParaRPr>
        </a:p>
      </dgm:t>
    </dgm:pt>
    <dgm:pt modelId="{380AFB9C-EFD8-47B2-A1A9-FF1D708FBD24}" type="parTrans" cxnId="{B7BCC955-395F-47CD-A430-0FB1D592BA43}">
      <dgm:prSet/>
      <dgm:spPr/>
      <dgm:t>
        <a:bodyPr/>
        <a:lstStyle/>
        <a:p>
          <a:endParaRPr lang="en-US">
            <a:latin typeface="Arial" panose="020B0604020202020204" pitchFamily="34" charset="0"/>
            <a:cs typeface="Arial" panose="020B0604020202020204" pitchFamily="34" charset="0"/>
          </a:endParaRPr>
        </a:p>
      </dgm:t>
    </dgm:pt>
    <dgm:pt modelId="{9765A03F-8D4C-4E3D-BBB3-CA3E493BB112}" type="sibTrans" cxnId="{B7BCC955-395F-47CD-A430-0FB1D592BA43}">
      <dgm:prSet/>
      <dgm:spPr/>
      <dgm:t>
        <a:bodyPr/>
        <a:lstStyle/>
        <a:p>
          <a:endParaRPr lang="en-US">
            <a:latin typeface="Arial" panose="020B0604020202020204" pitchFamily="34" charset="0"/>
            <a:cs typeface="Arial" panose="020B0604020202020204" pitchFamily="34" charset="0"/>
          </a:endParaRPr>
        </a:p>
      </dgm:t>
    </dgm:pt>
    <dgm:pt modelId="{78CE6D74-A896-4437-A195-5E07ABC8263B}">
      <dgm:prSet phldrT="[Text]"/>
      <dgm:spPr/>
      <dgm:t>
        <a:bodyPr/>
        <a:lstStyle/>
        <a:p>
          <a:r>
            <a:rPr lang="en-US" sz="2000" dirty="0" smtClean="0">
              <a:latin typeface="Arial" panose="020B0604020202020204" pitchFamily="34" charset="0"/>
              <a:cs typeface="Arial" panose="020B0604020202020204" pitchFamily="34" charset="0"/>
            </a:rPr>
            <a:t>Selection and identification</a:t>
          </a:r>
        </a:p>
        <a:p>
          <a:r>
            <a:rPr lang="en-US" sz="2000" dirty="0" smtClean="0">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Case definition</a:t>
          </a:r>
        </a:p>
        <a:p>
          <a:r>
            <a:rPr lang="en-US" sz="2000" dirty="0" smtClean="0">
              <a:latin typeface="Arial" panose="020B0604020202020204" pitchFamily="34" charset="0"/>
              <a:cs typeface="Arial" panose="020B0604020202020204" pitchFamily="34" charset="0"/>
            </a:rPr>
            <a:t>- Incident or prevalent cases?</a:t>
          </a:r>
        </a:p>
        <a:p>
          <a:r>
            <a:rPr lang="en-US" sz="2000" dirty="0" smtClean="0">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Source of cases? </a:t>
          </a:r>
        </a:p>
      </dgm:t>
    </dgm:pt>
    <dgm:pt modelId="{19DA7F58-453D-4034-8D98-A4F6852291D9}" type="parTrans" cxnId="{AB80498D-64A0-451E-B900-98477EC632A5}">
      <dgm:prSet/>
      <dgm:spPr/>
      <dgm:t>
        <a:bodyPr/>
        <a:lstStyle/>
        <a:p>
          <a:endParaRPr lang="en-US">
            <a:latin typeface="Arial" panose="020B0604020202020204" pitchFamily="34" charset="0"/>
            <a:cs typeface="Arial" panose="020B0604020202020204" pitchFamily="34" charset="0"/>
          </a:endParaRPr>
        </a:p>
      </dgm:t>
    </dgm:pt>
    <dgm:pt modelId="{E0DCF3D8-B3A8-4D40-AE18-DB2419565550}" type="sibTrans" cxnId="{AB80498D-64A0-451E-B900-98477EC632A5}">
      <dgm:prSet/>
      <dgm:spPr/>
      <dgm:t>
        <a:bodyPr/>
        <a:lstStyle/>
        <a:p>
          <a:endParaRPr lang="en-US">
            <a:latin typeface="Arial" panose="020B0604020202020204" pitchFamily="34" charset="0"/>
            <a:cs typeface="Arial" panose="020B0604020202020204" pitchFamily="34" charset="0"/>
          </a:endParaRPr>
        </a:p>
      </dgm:t>
    </dgm:pt>
    <dgm:pt modelId="{3C9C1BBE-7C01-411F-91A6-3C28CF27C058}">
      <dgm:prSet phldrT="[Text]"/>
      <dgm:spPr/>
      <dgm:t>
        <a:bodyPr/>
        <a:lstStyle/>
        <a:p>
          <a:r>
            <a:rPr lang="en-US" dirty="0" smtClean="0">
              <a:latin typeface="Arial" panose="020B0604020202020204" pitchFamily="34" charset="0"/>
              <a:cs typeface="Arial" panose="020B0604020202020204" pitchFamily="34" charset="0"/>
            </a:rPr>
            <a:t>Controls</a:t>
          </a:r>
          <a:endParaRPr lang="en-US" dirty="0">
            <a:latin typeface="Arial" panose="020B0604020202020204" pitchFamily="34" charset="0"/>
            <a:cs typeface="Arial" panose="020B0604020202020204" pitchFamily="34" charset="0"/>
          </a:endParaRPr>
        </a:p>
      </dgm:t>
    </dgm:pt>
    <dgm:pt modelId="{BBC6A3B6-2BF0-47D1-9400-5378371A677F}" type="parTrans" cxnId="{2A96ECEE-CF4D-4521-8C4A-F0E807338BB7}">
      <dgm:prSet/>
      <dgm:spPr/>
      <dgm:t>
        <a:bodyPr/>
        <a:lstStyle/>
        <a:p>
          <a:endParaRPr lang="en-US">
            <a:latin typeface="Arial" panose="020B0604020202020204" pitchFamily="34" charset="0"/>
            <a:cs typeface="Arial" panose="020B0604020202020204" pitchFamily="34" charset="0"/>
          </a:endParaRPr>
        </a:p>
      </dgm:t>
    </dgm:pt>
    <dgm:pt modelId="{B7BD69AD-6A23-41AA-BD4B-BE86CB515ECC}" type="sibTrans" cxnId="{2A96ECEE-CF4D-4521-8C4A-F0E807338BB7}">
      <dgm:prSet/>
      <dgm:spPr/>
      <dgm:t>
        <a:bodyPr/>
        <a:lstStyle/>
        <a:p>
          <a:endParaRPr lang="en-US">
            <a:latin typeface="Arial" panose="020B0604020202020204" pitchFamily="34" charset="0"/>
            <a:cs typeface="Arial" panose="020B0604020202020204" pitchFamily="34" charset="0"/>
          </a:endParaRPr>
        </a:p>
      </dgm:t>
    </dgm:pt>
    <dgm:pt modelId="{A848A2F3-0E38-4416-900B-731DB2EF0719}">
      <dgm:prSet phldrT="[Text]"/>
      <dgm:spPr/>
      <dgm:t>
        <a:bodyPr/>
        <a:lstStyle/>
        <a:p>
          <a:r>
            <a:rPr lang="en-US" dirty="0" smtClean="0">
              <a:latin typeface="Arial" panose="020B0604020202020204" pitchFamily="34" charset="0"/>
              <a:cs typeface="Arial" panose="020B0604020202020204" pitchFamily="34" charset="0"/>
            </a:rPr>
            <a:t>Selection and identification</a:t>
          </a:r>
        </a:p>
        <a:p>
          <a:r>
            <a:rPr lang="en-US" dirty="0" smtClean="0">
              <a:latin typeface="Arial" panose="020B0604020202020204" pitchFamily="34" charset="0"/>
              <a:cs typeface="Arial" panose="020B0604020202020204" pitchFamily="34" charset="0"/>
            </a:rPr>
            <a:t>- </a:t>
          </a:r>
          <a:r>
            <a:rPr lang="en-US" i="1" dirty="0" smtClean="0">
              <a:solidFill>
                <a:srgbClr val="FF0000"/>
              </a:solidFill>
              <a:latin typeface="Arial" panose="020B0604020202020204" pitchFamily="34" charset="0"/>
              <a:cs typeface="Arial" panose="020B0604020202020204" pitchFamily="34" charset="0"/>
            </a:rPr>
            <a:t>Source population similar to cases </a:t>
          </a:r>
        </a:p>
        <a:p>
          <a:r>
            <a:rPr lang="en-US" dirty="0" smtClean="0">
              <a:latin typeface="Arial" panose="020B0604020202020204" pitchFamily="34" charset="0"/>
              <a:cs typeface="Arial" panose="020B0604020202020204" pitchFamily="34" charset="0"/>
            </a:rPr>
            <a:t>- Controls from hospitals, neighbors, friends, families, or populations</a:t>
          </a:r>
        </a:p>
        <a:p>
          <a:r>
            <a:rPr lang="en-US" dirty="0" smtClean="0">
              <a:latin typeface="Arial" panose="020B0604020202020204" pitchFamily="34" charset="0"/>
              <a:cs typeface="Arial" panose="020B0604020202020204" pitchFamily="34" charset="0"/>
            </a:rPr>
            <a:t>- Exposure levels are similar to source population</a:t>
          </a:r>
          <a:endParaRPr lang="en-US" dirty="0">
            <a:latin typeface="Arial" panose="020B0604020202020204" pitchFamily="34" charset="0"/>
            <a:cs typeface="Arial" panose="020B0604020202020204" pitchFamily="34" charset="0"/>
          </a:endParaRPr>
        </a:p>
      </dgm:t>
    </dgm:pt>
    <dgm:pt modelId="{8016677E-47C4-4AB7-B36B-BD5C18D31380}" type="parTrans" cxnId="{E623DD14-CEDD-4AC2-AA21-372C505A1C35}">
      <dgm:prSet/>
      <dgm:spPr/>
      <dgm:t>
        <a:bodyPr/>
        <a:lstStyle/>
        <a:p>
          <a:endParaRPr lang="en-US">
            <a:latin typeface="Arial" panose="020B0604020202020204" pitchFamily="34" charset="0"/>
            <a:cs typeface="Arial" panose="020B0604020202020204" pitchFamily="34" charset="0"/>
          </a:endParaRPr>
        </a:p>
      </dgm:t>
    </dgm:pt>
    <dgm:pt modelId="{1063B0A9-5185-45C9-9ABD-E5D563FCFF9C}" type="sibTrans" cxnId="{E623DD14-CEDD-4AC2-AA21-372C505A1C35}">
      <dgm:prSet/>
      <dgm:spPr/>
      <dgm:t>
        <a:bodyPr/>
        <a:lstStyle/>
        <a:p>
          <a:endParaRPr lang="en-US">
            <a:latin typeface="Arial" panose="020B0604020202020204" pitchFamily="34" charset="0"/>
            <a:cs typeface="Arial" panose="020B0604020202020204" pitchFamily="34" charset="0"/>
          </a:endParaRPr>
        </a:p>
      </dgm:t>
    </dgm:pt>
    <dgm:pt modelId="{5CBE0EDE-8011-4C04-B681-41E6C496FCEB}">
      <dgm:prSet phldrT="[Text]"/>
      <dgm:spPr/>
      <dgm:t>
        <a:bodyPr/>
        <a:lstStyle/>
        <a:p>
          <a:r>
            <a:rPr lang="en-US" dirty="0" smtClean="0">
              <a:latin typeface="Arial" panose="020B0604020202020204" pitchFamily="34" charset="0"/>
              <a:cs typeface="Arial" panose="020B0604020202020204" pitchFamily="34" charset="0"/>
            </a:rPr>
            <a:t>Ascertainment of exposure</a:t>
          </a:r>
          <a:endParaRPr lang="en-US" dirty="0">
            <a:latin typeface="Arial" panose="020B0604020202020204" pitchFamily="34" charset="0"/>
            <a:cs typeface="Arial" panose="020B0604020202020204" pitchFamily="34" charset="0"/>
          </a:endParaRPr>
        </a:p>
      </dgm:t>
    </dgm:pt>
    <dgm:pt modelId="{C5ECC139-A34A-4996-BBDA-4A7E08D70A21}" type="parTrans" cxnId="{9CF58211-464A-41B6-9A24-4409F1C46DC3}">
      <dgm:prSet/>
      <dgm:spPr/>
      <dgm:t>
        <a:bodyPr/>
        <a:lstStyle/>
        <a:p>
          <a:endParaRPr lang="en-US">
            <a:latin typeface="Arial" panose="020B0604020202020204" pitchFamily="34" charset="0"/>
            <a:cs typeface="Arial" panose="020B0604020202020204" pitchFamily="34" charset="0"/>
          </a:endParaRPr>
        </a:p>
      </dgm:t>
    </dgm:pt>
    <dgm:pt modelId="{CAA204B9-DC22-4AFD-BCA1-437717222A65}" type="sibTrans" cxnId="{9CF58211-464A-41B6-9A24-4409F1C46DC3}">
      <dgm:prSet/>
      <dgm:spPr/>
      <dgm:t>
        <a:bodyPr/>
        <a:lstStyle/>
        <a:p>
          <a:endParaRPr lang="en-US">
            <a:latin typeface="Arial" panose="020B0604020202020204" pitchFamily="34" charset="0"/>
            <a:cs typeface="Arial" panose="020B0604020202020204" pitchFamily="34" charset="0"/>
          </a:endParaRPr>
        </a:p>
      </dgm:t>
    </dgm:pt>
    <dgm:pt modelId="{77FB29C0-7549-4D82-8FD7-2266C406207D}">
      <dgm:prSet phldrT="[Text]"/>
      <dgm:spPr/>
      <dgm:t>
        <a:bodyPr/>
        <a:lstStyle/>
        <a:p>
          <a:r>
            <a:rPr lang="en-US" dirty="0" smtClean="0">
              <a:latin typeface="Arial" panose="020B0604020202020204" pitchFamily="34" charset="0"/>
              <a:cs typeface="Arial" panose="020B0604020202020204" pitchFamily="34" charset="0"/>
            </a:rPr>
            <a:t>How do we collect exposure of interest ?</a:t>
          </a:r>
        </a:p>
        <a:p>
          <a:r>
            <a:rPr lang="en-US" dirty="0" smtClean="0">
              <a:latin typeface="Arial" panose="020B0604020202020204" pitchFamily="34" charset="0"/>
              <a:cs typeface="Arial" panose="020B0604020202020204" pitchFamily="34" charset="0"/>
            </a:rPr>
            <a:t>- Interviews, questionnaires, measurements, electronic records</a:t>
          </a:r>
        </a:p>
        <a:p>
          <a:endParaRPr lang="en-US" dirty="0">
            <a:latin typeface="Arial" panose="020B0604020202020204" pitchFamily="34" charset="0"/>
            <a:cs typeface="Arial" panose="020B0604020202020204" pitchFamily="34" charset="0"/>
          </a:endParaRPr>
        </a:p>
      </dgm:t>
    </dgm:pt>
    <dgm:pt modelId="{B8BB5F03-B1EC-4637-B0C2-F3C98F785F89}" type="parTrans" cxnId="{8ECD2B17-964F-484E-BFD8-81FE814CFBC2}">
      <dgm:prSet/>
      <dgm:spPr/>
      <dgm:t>
        <a:bodyPr/>
        <a:lstStyle/>
        <a:p>
          <a:endParaRPr lang="en-US">
            <a:latin typeface="Arial" panose="020B0604020202020204" pitchFamily="34" charset="0"/>
            <a:cs typeface="Arial" panose="020B0604020202020204" pitchFamily="34" charset="0"/>
          </a:endParaRPr>
        </a:p>
      </dgm:t>
    </dgm:pt>
    <dgm:pt modelId="{589A736F-24E7-476B-8F08-1CD31C3A7112}" type="sibTrans" cxnId="{8ECD2B17-964F-484E-BFD8-81FE814CFBC2}">
      <dgm:prSet/>
      <dgm:spPr/>
      <dgm:t>
        <a:bodyPr/>
        <a:lstStyle/>
        <a:p>
          <a:endParaRPr lang="en-US">
            <a:latin typeface="Arial" panose="020B0604020202020204" pitchFamily="34" charset="0"/>
            <a:cs typeface="Arial" panose="020B0604020202020204" pitchFamily="34" charset="0"/>
          </a:endParaRPr>
        </a:p>
      </dgm:t>
    </dgm:pt>
    <dgm:pt modelId="{2C286DCE-E82E-482C-8B4B-F85B134463D9}">
      <dgm:prSet custT="1"/>
      <dgm:spPr/>
      <dgm:t>
        <a:bodyPr/>
        <a:lstStyle/>
        <a:p>
          <a:r>
            <a:rPr lang="en-US" sz="2000" dirty="0" smtClean="0">
              <a:latin typeface="Arial" panose="020B0604020202020204" pitchFamily="34" charset="0"/>
              <a:cs typeface="Arial" panose="020B0604020202020204" pitchFamily="34" charset="0"/>
            </a:rPr>
            <a:t> (e.g., Hospital cases)</a:t>
          </a:r>
        </a:p>
      </dgm:t>
    </dgm:pt>
    <dgm:pt modelId="{79EBB427-5D02-40A0-BEA9-DB9AAF82DFDB}" type="parTrans" cxnId="{3D4EC0B1-446E-4AFC-AB6C-CD73A9F3FB76}">
      <dgm:prSet/>
      <dgm:spPr/>
      <dgm:t>
        <a:bodyPr/>
        <a:lstStyle/>
        <a:p>
          <a:endParaRPr lang="en-US">
            <a:latin typeface="Arial" panose="020B0604020202020204" pitchFamily="34" charset="0"/>
            <a:cs typeface="Arial" panose="020B0604020202020204" pitchFamily="34" charset="0"/>
          </a:endParaRPr>
        </a:p>
      </dgm:t>
    </dgm:pt>
    <dgm:pt modelId="{A9E0B312-1A73-4FEC-9A61-B31A9F389F3B}" type="sibTrans" cxnId="{3D4EC0B1-446E-4AFC-AB6C-CD73A9F3FB76}">
      <dgm:prSet/>
      <dgm:spPr/>
      <dgm:t>
        <a:bodyPr/>
        <a:lstStyle/>
        <a:p>
          <a:endParaRPr lang="en-US">
            <a:latin typeface="Arial" panose="020B0604020202020204" pitchFamily="34" charset="0"/>
            <a:cs typeface="Arial" panose="020B0604020202020204" pitchFamily="34" charset="0"/>
          </a:endParaRPr>
        </a:p>
      </dgm:t>
    </dgm:pt>
    <dgm:pt modelId="{2FC5C563-3755-45DD-AEBB-C5D279AAD5EA}" type="pres">
      <dgm:prSet presAssocID="{157886A6-493C-40F4-B7B9-9860C757948E}" presName="Name0" presStyleCnt="0">
        <dgm:presLayoutVars>
          <dgm:chMax val="5"/>
          <dgm:chPref val="5"/>
          <dgm:dir/>
          <dgm:animLvl val="lvl"/>
        </dgm:presLayoutVars>
      </dgm:prSet>
      <dgm:spPr/>
      <dgm:t>
        <a:bodyPr/>
        <a:lstStyle/>
        <a:p>
          <a:endParaRPr lang="en-US"/>
        </a:p>
      </dgm:t>
    </dgm:pt>
    <dgm:pt modelId="{39A2A0C4-E114-49B2-9051-EC05A2C6B38B}" type="pres">
      <dgm:prSet presAssocID="{A2A372B5-8D6E-4FDB-9EE7-C64F364F9B7A}" presName="parentText1" presStyleLbl="node1" presStyleIdx="0" presStyleCnt="3" custLinFactNeighborY="831">
        <dgm:presLayoutVars>
          <dgm:chMax/>
          <dgm:chPref val="3"/>
          <dgm:bulletEnabled val="1"/>
        </dgm:presLayoutVars>
      </dgm:prSet>
      <dgm:spPr/>
      <dgm:t>
        <a:bodyPr/>
        <a:lstStyle/>
        <a:p>
          <a:endParaRPr lang="en-US"/>
        </a:p>
      </dgm:t>
    </dgm:pt>
    <dgm:pt modelId="{16B282A8-8025-422E-BC4D-61BFE134A30C}" type="pres">
      <dgm:prSet presAssocID="{A2A372B5-8D6E-4FDB-9EE7-C64F364F9B7A}" presName="childText1" presStyleLbl="solidAlignAcc1" presStyleIdx="0" presStyleCnt="3">
        <dgm:presLayoutVars>
          <dgm:chMax val="0"/>
          <dgm:chPref val="0"/>
          <dgm:bulletEnabled val="1"/>
        </dgm:presLayoutVars>
      </dgm:prSet>
      <dgm:spPr/>
      <dgm:t>
        <a:bodyPr/>
        <a:lstStyle/>
        <a:p>
          <a:endParaRPr lang="en-US"/>
        </a:p>
      </dgm:t>
    </dgm:pt>
    <dgm:pt modelId="{4EC868CA-058F-4F08-BABE-988A9B2D38FA}" type="pres">
      <dgm:prSet presAssocID="{3C9C1BBE-7C01-411F-91A6-3C28CF27C058}" presName="parentText2" presStyleLbl="node1" presStyleIdx="1" presStyleCnt="3">
        <dgm:presLayoutVars>
          <dgm:chMax/>
          <dgm:chPref val="3"/>
          <dgm:bulletEnabled val="1"/>
        </dgm:presLayoutVars>
      </dgm:prSet>
      <dgm:spPr/>
      <dgm:t>
        <a:bodyPr/>
        <a:lstStyle/>
        <a:p>
          <a:endParaRPr lang="en-US"/>
        </a:p>
      </dgm:t>
    </dgm:pt>
    <dgm:pt modelId="{15926301-A6FB-49AD-BA75-0A16DB70EF64}" type="pres">
      <dgm:prSet presAssocID="{3C9C1BBE-7C01-411F-91A6-3C28CF27C058}" presName="childText2" presStyleLbl="solidAlignAcc1" presStyleIdx="1" presStyleCnt="3">
        <dgm:presLayoutVars>
          <dgm:chMax val="0"/>
          <dgm:chPref val="0"/>
          <dgm:bulletEnabled val="1"/>
        </dgm:presLayoutVars>
      </dgm:prSet>
      <dgm:spPr/>
      <dgm:t>
        <a:bodyPr/>
        <a:lstStyle/>
        <a:p>
          <a:endParaRPr lang="en-US"/>
        </a:p>
      </dgm:t>
    </dgm:pt>
    <dgm:pt modelId="{ECB949AC-CFA2-4FE0-BC65-1F5B18EC5D5C}" type="pres">
      <dgm:prSet presAssocID="{5CBE0EDE-8011-4C04-B681-41E6C496FCEB}" presName="parentText3" presStyleLbl="node1" presStyleIdx="2" presStyleCnt="3">
        <dgm:presLayoutVars>
          <dgm:chMax/>
          <dgm:chPref val="3"/>
          <dgm:bulletEnabled val="1"/>
        </dgm:presLayoutVars>
      </dgm:prSet>
      <dgm:spPr/>
      <dgm:t>
        <a:bodyPr/>
        <a:lstStyle/>
        <a:p>
          <a:endParaRPr lang="en-US"/>
        </a:p>
      </dgm:t>
    </dgm:pt>
    <dgm:pt modelId="{C38DC2B8-D9DE-4ABA-B900-1D0EA89B8B92}" type="pres">
      <dgm:prSet presAssocID="{5CBE0EDE-8011-4C04-B681-41E6C496FCEB}" presName="childText3" presStyleLbl="solidAlignAcc1" presStyleIdx="2" presStyleCnt="3" custLinFactNeighborX="1571" custLinFactNeighborY="-2188">
        <dgm:presLayoutVars>
          <dgm:chMax val="0"/>
          <dgm:chPref val="0"/>
          <dgm:bulletEnabled val="1"/>
        </dgm:presLayoutVars>
      </dgm:prSet>
      <dgm:spPr/>
      <dgm:t>
        <a:bodyPr/>
        <a:lstStyle/>
        <a:p>
          <a:endParaRPr lang="en-US"/>
        </a:p>
      </dgm:t>
    </dgm:pt>
  </dgm:ptLst>
  <dgm:cxnLst>
    <dgm:cxn modelId="{077B4A39-3A85-434C-A6B8-758128F9AD2D}" type="presOf" srcId="{5CBE0EDE-8011-4C04-B681-41E6C496FCEB}" destId="{ECB949AC-CFA2-4FE0-BC65-1F5B18EC5D5C}" srcOrd="0" destOrd="0" presId="urn:microsoft.com/office/officeart/2009/3/layout/IncreasingArrowsProcess"/>
    <dgm:cxn modelId="{B7BCC955-395F-47CD-A430-0FB1D592BA43}" srcId="{157886A6-493C-40F4-B7B9-9860C757948E}" destId="{A2A372B5-8D6E-4FDB-9EE7-C64F364F9B7A}" srcOrd="0" destOrd="0" parTransId="{380AFB9C-EFD8-47B2-A1A9-FF1D708FBD24}" sibTransId="{9765A03F-8D4C-4E3D-BBB3-CA3E493BB112}"/>
    <dgm:cxn modelId="{A942963A-0517-47D7-A217-F3FE92B116F0}" type="presOf" srcId="{3C9C1BBE-7C01-411F-91A6-3C28CF27C058}" destId="{4EC868CA-058F-4F08-BABE-988A9B2D38FA}" srcOrd="0" destOrd="0" presId="urn:microsoft.com/office/officeart/2009/3/layout/IncreasingArrowsProcess"/>
    <dgm:cxn modelId="{3D4EC0B1-446E-4AFC-AB6C-CD73A9F3FB76}" srcId="{A2A372B5-8D6E-4FDB-9EE7-C64F364F9B7A}" destId="{2C286DCE-E82E-482C-8B4B-F85B134463D9}" srcOrd="1" destOrd="0" parTransId="{79EBB427-5D02-40A0-BEA9-DB9AAF82DFDB}" sibTransId="{A9E0B312-1A73-4FEC-9A61-B31A9F389F3B}"/>
    <dgm:cxn modelId="{9CF58211-464A-41B6-9A24-4409F1C46DC3}" srcId="{157886A6-493C-40F4-B7B9-9860C757948E}" destId="{5CBE0EDE-8011-4C04-B681-41E6C496FCEB}" srcOrd="2" destOrd="0" parTransId="{C5ECC139-A34A-4996-BBDA-4A7E08D70A21}" sibTransId="{CAA204B9-DC22-4AFD-BCA1-437717222A65}"/>
    <dgm:cxn modelId="{68CFB7A1-758C-425C-B067-65ECFFAC772B}" type="presOf" srcId="{A2A372B5-8D6E-4FDB-9EE7-C64F364F9B7A}" destId="{39A2A0C4-E114-49B2-9051-EC05A2C6B38B}" srcOrd="0" destOrd="0" presId="urn:microsoft.com/office/officeart/2009/3/layout/IncreasingArrowsProcess"/>
    <dgm:cxn modelId="{8ECD2B17-964F-484E-BFD8-81FE814CFBC2}" srcId="{5CBE0EDE-8011-4C04-B681-41E6C496FCEB}" destId="{77FB29C0-7549-4D82-8FD7-2266C406207D}" srcOrd="0" destOrd="0" parTransId="{B8BB5F03-B1EC-4637-B0C2-F3C98F785F89}" sibTransId="{589A736F-24E7-476B-8F08-1CD31C3A7112}"/>
    <dgm:cxn modelId="{AC11CB04-EC9E-4E10-A067-60CBEE3EA52C}" type="presOf" srcId="{157886A6-493C-40F4-B7B9-9860C757948E}" destId="{2FC5C563-3755-45DD-AEBB-C5D279AAD5EA}" srcOrd="0" destOrd="0" presId="urn:microsoft.com/office/officeart/2009/3/layout/IncreasingArrowsProcess"/>
    <dgm:cxn modelId="{296FB5B4-789D-4F88-A13D-A8AE1184DFFD}" type="presOf" srcId="{A848A2F3-0E38-4416-900B-731DB2EF0719}" destId="{15926301-A6FB-49AD-BA75-0A16DB70EF64}" srcOrd="0" destOrd="0" presId="urn:microsoft.com/office/officeart/2009/3/layout/IncreasingArrowsProcess"/>
    <dgm:cxn modelId="{87CE7906-3643-4F36-BCCA-21EE461042CF}" type="presOf" srcId="{2C286DCE-E82E-482C-8B4B-F85B134463D9}" destId="{16B282A8-8025-422E-BC4D-61BFE134A30C}" srcOrd="0" destOrd="1" presId="urn:microsoft.com/office/officeart/2009/3/layout/IncreasingArrowsProcess"/>
    <dgm:cxn modelId="{E623DD14-CEDD-4AC2-AA21-372C505A1C35}" srcId="{3C9C1BBE-7C01-411F-91A6-3C28CF27C058}" destId="{A848A2F3-0E38-4416-900B-731DB2EF0719}" srcOrd="0" destOrd="0" parTransId="{8016677E-47C4-4AB7-B36B-BD5C18D31380}" sibTransId="{1063B0A9-5185-45C9-9ABD-E5D563FCFF9C}"/>
    <dgm:cxn modelId="{2A96ECEE-CF4D-4521-8C4A-F0E807338BB7}" srcId="{157886A6-493C-40F4-B7B9-9860C757948E}" destId="{3C9C1BBE-7C01-411F-91A6-3C28CF27C058}" srcOrd="1" destOrd="0" parTransId="{BBC6A3B6-2BF0-47D1-9400-5378371A677F}" sibTransId="{B7BD69AD-6A23-41AA-BD4B-BE86CB515ECC}"/>
    <dgm:cxn modelId="{8439C1AA-1B72-47E7-B4AE-D5CE62014478}" type="presOf" srcId="{78CE6D74-A896-4437-A195-5E07ABC8263B}" destId="{16B282A8-8025-422E-BC4D-61BFE134A30C}" srcOrd="0" destOrd="0" presId="urn:microsoft.com/office/officeart/2009/3/layout/IncreasingArrowsProcess"/>
    <dgm:cxn modelId="{457D244D-6D0A-48A8-AB15-A913BE9E7B69}" type="presOf" srcId="{77FB29C0-7549-4D82-8FD7-2266C406207D}" destId="{C38DC2B8-D9DE-4ABA-B900-1D0EA89B8B92}" srcOrd="0" destOrd="0" presId="urn:microsoft.com/office/officeart/2009/3/layout/IncreasingArrowsProcess"/>
    <dgm:cxn modelId="{AB80498D-64A0-451E-B900-98477EC632A5}" srcId="{A2A372B5-8D6E-4FDB-9EE7-C64F364F9B7A}" destId="{78CE6D74-A896-4437-A195-5E07ABC8263B}" srcOrd="0" destOrd="0" parTransId="{19DA7F58-453D-4034-8D98-A4F6852291D9}" sibTransId="{E0DCF3D8-B3A8-4D40-AE18-DB2419565550}"/>
    <dgm:cxn modelId="{5C1E7FCF-7AFF-4401-AB83-E32E9A7D13CE}" type="presParOf" srcId="{2FC5C563-3755-45DD-AEBB-C5D279AAD5EA}" destId="{39A2A0C4-E114-49B2-9051-EC05A2C6B38B}" srcOrd="0" destOrd="0" presId="urn:microsoft.com/office/officeart/2009/3/layout/IncreasingArrowsProcess"/>
    <dgm:cxn modelId="{775D5C6D-8996-4FF3-9397-7B2F834D07FC}" type="presParOf" srcId="{2FC5C563-3755-45DD-AEBB-C5D279AAD5EA}" destId="{16B282A8-8025-422E-BC4D-61BFE134A30C}" srcOrd="1" destOrd="0" presId="urn:microsoft.com/office/officeart/2009/3/layout/IncreasingArrowsProcess"/>
    <dgm:cxn modelId="{85CF0520-2377-441B-A9AA-2A48610714EE}" type="presParOf" srcId="{2FC5C563-3755-45DD-AEBB-C5D279AAD5EA}" destId="{4EC868CA-058F-4F08-BABE-988A9B2D38FA}" srcOrd="2" destOrd="0" presId="urn:microsoft.com/office/officeart/2009/3/layout/IncreasingArrowsProcess"/>
    <dgm:cxn modelId="{1A5548EA-77B7-4340-9BEB-DDC022D74D1C}" type="presParOf" srcId="{2FC5C563-3755-45DD-AEBB-C5D279AAD5EA}" destId="{15926301-A6FB-49AD-BA75-0A16DB70EF64}" srcOrd="3" destOrd="0" presId="urn:microsoft.com/office/officeart/2009/3/layout/IncreasingArrowsProcess"/>
    <dgm:cxn modelId="{FBC002E0-51DD-4501-B370-F895C7EA359C}" type="presParOf" srcId="{2FC5C563-3755-45DD-AEBB-C5D279AAD5EA}" destId="{ECB949AC-CFA2-4FE0-BC65-1F5B18EC5D5C}" srcOrd="4" destOrd="0" presId="urn:microsoft.com/office/officeart/2009/3/layout/IncreasingArrowsProcess"/>
    <dgm:cxn modelId="{C8FF6F61-E811-4641-A5DC-4032081EAB01}" type="presParOf" srcId="{2FC5C563-3755-45DD-AEBB-C5D279AAD5EA}" destId="{C38DC2B8-D9DE-4ABA-B900-1D0EA89B8B9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2A0C4-E114-49B2-9051-EC05A2C6B38B}">
      <dsp:nvSpPr>
        <dsp:cNvPr id="0" name=""/>
        <dsp:cNvSpPr/>
      </dsp:nvSpPr>
      <dsp:spPr>
        <a:xfrm>
          <a:off x="471064" y="24076"/>
          <a:ext cx="10311408" cy="1501733"/>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238400" numCol="1" spcCol="1270" anchor="ctr" anchorCtr="0">
          <a:noAutofit/>
        </a:bodyPr>
        <a:lstStyle/>
        <a:p>
          <a:pPr lvl="0" algn="l"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Cases</a:t>
          </a:r>
          <a:r>
            <a:rPr lang="en-US" sz="2300" kern="1200" dirty="0" smtClean="0">
              <a:latin typeface="Arial" panose="020B0604020202020204" pitchFamily="34" charset="0"/>
              <a:cs typeface="Arial" panose="020B0604020202020204" pitchFamily="34" charset="0"/>
            </a:rPr>
            <a:t> </a:t>
          </a:r>
          <a:endParaRPr lang="en-US" sz="2300" kern="1200" dirty="0">
            <a:latin typeface="Arial" panose="020B0604020202020204" pitchFamily="34" charset="0"/>
            <a:cs typeface="Arial" panose="020B0604020202020204" pitchFamily="34" charset="0"/>
          </a:endParaRPr>
        </a:p>
      </dsp:txBody>
      <dsp:txXfrm>
        <a:off x="471064" y="399509"/>
        <a:ext cx="9935975" cy="750867"/>
      </dsp:txXfrm>
    </dsp:sp>
    <dsp:sp modelId="{16B282A8-8025-422E-BC4D-61BFE134A30C}">
      <dsp:nvSpPr>
        <dsp:cNvPr id="0" name=""/>
        <dsp:cNvSpPr/>
      </dsp:nvSpPr>
      <dsp:spPr>
        <a:xfrm>
          <a:off x="471064" y="1169650"/>
          <a:ext cx="3175913" cy="28928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Selection and identification</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a:t>
          </a:r>
          <a:r>
            <a:rPr lang="en-US" sz="2000" kern="1200" dirty="0" smtClean="0">
              <a:solidFill>
                <a:srgbClr val="FF0000"/>
              </a:solidFill>
              <a:latin typeface="Arial" panose="020B0604020202020204" pitchFamily="34" charset="0"/>
              <a:cs typeface="Arial" panose="020B0604020202020204" pitchFamily="34" charset="0"/>
            </a:rPr>
            <a:t>Case definition</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Incident or prevalent cases?</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a:t>
          </a:r>
          <a:r>
            <a:rPr lang="en-US" sz="2000" kern="1200" dirty="0" smtClean="0">
              <a:solidFill>
                <a:srgbClr val="FF0000"/>
              </a:solidFill>
              <a:latin typeface="Arial" panose="020B0604020202020204" pitchFamily="34" charset="0"/>
              <a:cs typeface="Arial" panose="020B0604020202020204" pitchFamily="34" charset="0"/>
            </a:rPr>
            <a:t>Source of cases? </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(e.g., Hospital cases)</a:t>
          </a:r>
        </a:p>
      </dsp:txBody>
      <dsp:txXfrm>
        <a:off x="471064" y="1169650"/>
        <a:ext cx="3175913" cy="2892892"/>
      </dsp:txXfrm>
    </dsp:sp>
    <dsp:sp modelId="{4EC868CA-058F-4F08-BABE-988A9B2D38FA}">
      <dsp:nvSpPr>
        <dsp:cNvPr id="0" name=""/>
        <dsp:cNvSpPr/>
      </dsp:nvSpPr>
      <dsp:spPr>
        <a:xfrm>
          <a:off x="3646978" y="512175"/>
          <a:ext cx="7135494" cy="1501733"/>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23840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Controls</a:t>
          </a:r>
          <a:endParaRPr lang="en-US" sz="2100" kern="1200" dirty="0">
            <a:latin typeface="Arial" panose="020B0604020202020204" pitchFamily="34" charset="0"/>
            <a:cs typeface="Arial" panose="020B0604020202020204" pitchFamily="34" charset="0"/>
          </a:endParaRPr>
        </a:p>
      </dsp:txBody>
      <dsp:txXfrm>
        <a:off x="3646978" y="887608"/>
        <a:ext cx="6760061" cy="750867"/>
      </dsp:txXfrm>
    </dsp:sp>
    <dsp:sp modelId="{15926301-A6FB-49AD-BA75-0A16DB70EF64}">
      <dsp:nvSpPr>
        <dsp:cNvPr id="0" name=""/>
        <dsp:cNvSpPr/>
      </dsp:nvSpPr>
      <dsp:spPr>
        <a:xfrm>
          <a:off x="3646978" y="1670228"/>
          <a:ext cx="3175913" cy="28928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Selection and identification</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a:t>
          </a:r>
          <a:r>
            <a:rPr lang="en-US" sz="2000" i="1" kern="1200" dirty="0" smtClean="0">
              <a:solidFill>
                <a:srgbClr val="FF0000"/>
              </a:solidFill>
              <a:latin typeface="Arial" panose="020B0604020202020204" pitchFamily="34" charset="0"/>
              <a:cs typeface="Arial" panose="020B0604020202020204" pitchFamily="34" charset="0"/>
            </a:rPr>
            <a:t>Source population similar to cases </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Controls from hospitals, neighbors, friends, families, or populations</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Exposure levels are similar to source population</a:t>
          </a:r>
          <a:endParaRPr lang="en-US" sz="2000" kern="1200" dirty="0">
            <a:latin typeface="Arial" panose="020B0604020202020204" pitchFamily="34" charset="0"/>
            <a:cs typeface="Arial" panose="020B0604020202020204" pitchFamily="34" charset="0"/>
          </a:endParaRPr>
        </a:p>
      </dsp:txBody>
      <dsp:txXfrm>
        <a:off x="3646978" y="1670228"/>
        <a:ext cx="3175913" cy="2892892"/>
      </dsp:txXfrm>
    </dsp:sp>
    <dsp:sp modelId="{ECB949AC-CFA2-4FE0-BC65-1F5B18EC5D5C}">
      <dsp:nvSpPr>
        <dsp:cNvPr id="0" name=""/>
        <dsp:cNvSpPr/>
      </dsp:nvSpPr>
      <dsp:spPr>
        <a:xfrm>
          <a:off x="6822891" y="1012753"/>
          <a:ext cx="3959580" cy="1501733"/>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23840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Ascertainment of exposure</a:t>
          </a:r>
          <a:endParaRPr lang="en-US" sz="2100" kern="1200" dirty="0">
            <a:latin typeface="Arial" panose="020B0604020202020204" pitchFamily="34" charset="0"/>
            <a:cs typeface="Arial" panose="020B0604020202020204" pitchFamily="34" charset="0"/>
          </a:endParaRPr>
        </a:p>
      </dsp:txBody>
      <dsp:txXfrm>
        <a:off x="6822891" y="1388186"/>
        <a:ext cx="3584147" cy="750867"/>
      </dsp:txXfrm>
    </dsp:sp>
    <dsp:sp modelId="{C38DC2B8-D9DE-4ABA-B900-1D0EA89B8B92}">
      <dsp:nvSpPr>
        <dsp:cNvPr id="0" name=""/>
        <dsp:cNvSpPr/>
      </dsp:nvSpPr>
      <dsp:spPr>
        <a:xfrm>
          <a:off x="6872785" y="2108436"/>
          <a:ext cx="3175913" cy="285055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How do we collect exposure of interest ?</a:t>
          </a:r>
        </a:p>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 Interviews, questionnaires, measurements, electronic records</a:t>
          </a:r>
        </a:p>
        <a:p>
          <a:pPr lvl="0" algn="l" defTabSz="88900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dsp:txBody>
      <dsp:txXfrm>
        <a:off x="6872785" y="2108436"/>
        <a:ext cx="3175913" cy="2850554"/>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AB18E-3957-43C2-9A23-F4CF083C56B9}"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917D1-3A7A-4C8A-8D35-F216ACE131EB}" type="slidenum">
              <a:rPr lang="en-US" smtClean="0"/>
              <a:t>‹#›</a:t>
            </a:fld>
            <a:endParaRPr lang="en-US" dirty="0"/>
          </a:p>
        </p:txBody>
      </p:sp>
    </p:spTree>
    <p:extLst>
      <p:ext uri="{BB962C8B-B14F-4D97-AF65-F5344CB8AC3E}">
        <p14:creationId xmlns:p14="http://schemas.microsoft.com/office/powerpoint/2010/main" val="151617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ncbi.nlm.nih.gov/pubmed/784591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cbi.nlm.nih.gov/pubmed/784591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Module 11. We will continue on reviewing case-control study designs.</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1</a:t>
            </a:fld>
            <a:endParaRPr lang="en-US" dirty="0"/>
          </a:p>
        </p:txBody>
      </p:sp>
    </p:spTree>
    <p:extLst>
      <p:ext uri="{BB962C8B-B14F-4D97-AF65-F5344CB8AC3E}">
        <p14:creationId xmlns:p14="http://schemas.microsoft.com/office/powerpoint/2010/main" val="286729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latin typeface="Times New Roman" panose="02020603050405020304" pitchFamily="18" charset="0"/>
              </a:rPr>
              <a:t>By definition</a:t>
            </a:r>
            <a:r>
              <a:rPr lang="en-US" altLang="en-US" baseline="0" dirty="0" smtClean="0">
                <a:latin typeface="Times New Roman" panose="02020603050405020304" pitchFamily="18" charset="0"/>
              </a:rPr>
              <a:t> of matching on factor X, it is no longer possible to estimate the effect of X on diseases if the matching is done right to makes the prevalence of X similar in the cases and controls. </a:t>
            </a:r>
            <a:endParaRPr lang="en-US" altLang="en-US" dirty="0" smtClean="0">
              <a:solidFill>
                <a:srgbClr val="FF0000"/>
              </a:solidFill>
            </a:endParaRPr>
          </a:p>
          <a:p>
            <a:pPr eaLnBrk="1" hangingPunct="1"/>
            <a:r>
              <a:rPr lang="en-US" altLang="en-US" baseline="0" dirty="0" smtClean="0">
                <a:latin typeface="Times New Roman" panose="02020603050405020304" pitchFamily="18" charset="0"/>
              </a:rPr>
              <a:t>Let’s think of some random cases.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latin typeface="Times New Roman" panose="02020603050405020304" pitchFamily="18" charset="0"/>
              </a:rPr>
              <a:t>What if we match controls on a factor X ,</a:t>
            </a:r>
            <a:r>
              <a:rPr lang="en-US" altLang="en-US" baseline="0" dirty="0" smtClean="0">
                <a:latin typeface="Times New Roman" panose="02020603050405020304" pitchFamily="18" charset="0"/>
              </a:rPr>
              <a:t> which a factor X is found to be an strong intermediate factor (or mediator) in the casual pathways?  We</a:t>
            </a:r>
            <a:r>
              <a:rPr lang="en-US" altLang="en-US" dirty="0" smtClean="0">
                <a:latin typeface="Times New Roman" panose="02020603050405020304" pitchFamily="18" charset="0"/>
              </a:rPr>
              <a:t> will diminish the association between exposure and disease. This problem has no solution. </a:t>
            </a:r>
          </a:p>
          <a:p>
            <a:r>
              <a:rPr lang="en-US" altLang="en-US" dirty="0" smtClean="0">
                <a:latin typeface="Times New Roman" panose="02020603050405020304" pitchFamily="18" charset="0"/>
              </a:rPr>
              <a:t>What If we match on a factor associated with exposure that is not a confounder you must still perform a matched analysis? This results in a loss of power with no gain in internal validity. If we match on a factor X that is associated with exposure E, the controls cannot be used to estimate the prevalence of X or E in the population. Controls are no longer population-based controls. </a:t>
            </a:r>
          </a:p>
          <a:p>
            <a:pPr eaLnBrk="1" hangingPunct="1"/>
            <a:r>
              <a:rPr lang="en-US" altLang="en-US" dirty="0" smtClean="0">
                <a:latin typeface="Times New Roman" panose="02020603050405020304" pitchFamily="18" charset="0"/>
              </a:rPr>
              <a:t>What if we match controls on a factor X,</a:t>
            </a:r>
            <a:r>
              <a:rPr lang="en-US" altLang="en-US" baseline="0" dirty="0" smtClean="0">
                <a:latin typeface="Times New Roman" panose="02020603050405020304" pitchFamily="18" charset="0"/>
              </a:rPr>
              <a:t> which a factor X is found to be an effect measure modifier?  </a:t>
            </a:r>
            <a:r>
              <a:rPr lang="en-US" altLang="en-US" dirty="0" smtClean="0">
                <a:latin typeface="Times New Roman" panose="02020603050405020304" pitchFamily="18" charset="0"/>
              </a:rPr>
              <a:t>It is still possible to study X as an effect measure modifier on the multiplicative scale</a:t>
            </a:r>
            <a:r>
              <a:rPr lang="en-US" altLang="en-US" baseline="0" dirty="0" smtClean="0">
                <a:latin typeface="Times New Roman" panose="02020603050405020304" pitchFamily="18" charset="0"/>
              </a:rPr>
              <a:t> but not on the additive scale.  </a:t>
            </a:r>
          </a:p>
        </p:txBody>
      </p:sp>
      <p:sp>
        <p:nvSpPr>
          <p:cNvPr id="4" name="Slide Number Placeholder 3"/>
          <p:cNvSpPr>
            <a:spLocks noGrp="1"/>
          </p:cNvSpPr>
          <p:nvPr>
            <p:ph type="sldNum" sz="quarter" idx="10"/>
          </p:nvPr>
        </p:nvSpPr>
        <p:spPr/>
        <p:txBody>
          <a:bodyPr/>
          <a:lstStyle/>
          <a:p>
            <a:fld id="{026917D1-3A7A-4C8A-8D35-F216ACE131EB}" type="slidenum">
              <a:rPr lang="en-US" smtClean="0"/>
              <a:t>10</a:t>
            </a:fld>
            <a:endParaRPr lang="en-US" dirty="0"/>
          </a:p>
        </p:txBody>
      </p:sp>
    </p:spTree>
    <p:extLst>
      <p:ext uri="{BB962C8B-B14F-4D97-AF65-F5344CB8AC3E}">
        <p14:creationId xmlns:p14="http://schemas.microsoft.com/office/powerpoint/2010/main" val="408994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primary statistical reason for matching in case-control studies</a:t>
            </a:r>
            <a:r>
              <a:rPr lang="en-US" baseline="0" dirty="0" smtClean="0"/>
              <a:t> wa</a:t>
            </a:r>
            <a:r>
              <a:rPr lang="en-US" dirty="0" smtClean="0"/>
              <a:t>s to improve the efficiency (reduce the variance) of the effect estimates upo</a:t>
            </a:r>
            <a:r>
              <a:rPr lang="en-US" baseline="0" dirty="0" smtClean="0"/>
              <a:t>n </a:t>
            </a:r>
            <a:r>
              <a:rPr lang="en-US" dirty="0" smtClean="0"/>
              <a:t>adjustment for the matching factors. The </a:t>
            </a:r>
            <a:r>
              <a:rPr lang="en-US" u="sng" dirty="0" smtClean="0"/>
              <a:t>gains in efficiency </a:t>
            </a:r>
            <a:r>
              <a:rPr lang="en-US" dirty="0" smtClean="0"/>
              <a:t>are directly associated with the strength of the association between matching factor and outcome and inversely related to the strength of the association between exposure and outcome. </a:t>
            </a:r>
            <a:r>
              <a:rPr lang="en-US" i="0" u="none" baseline="0" dirty="0" smtClean="0"/>
              <a:t>It is important to match on </a:t>
            </a:r>
            <a:r>
              <a:rPr lang="en-US" i="1" u="none" baseline="0" dirty="0" smtClean="0"/>
              <a:t>strong</a:t>
            </a:r>
            <a:r>
              <a:rPr lang="en-US" i="0" u="none" baseline="0" dirty="0" smtClean="0"/>
              <a:t> confounders only, as matching on weak ones will not help the efficiency or statistical power of a study, which can be another advantage of matching.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u="none" baseline="0" dirty="0" smtClean="0"/>
          </a:p>
          <a:p>
            <a:r>
              <a:rPr lang="en-US" dirty="0" smtClean="0"/>
              <a:t>Other possible benefits for matched case-control designs are 1) to enable adjustment for confounding variables efficiently which are difficult to measure or obtain, such as use of siblings as controls may help to adjust for genetic factors, sparse-data problem,</a:t>
            </a:r>
            <a:r>
              <a:rPr lang="en-US" baseline="0" dirty="0" smtClean="0"/>
              <a:t> </a:t>
            </a:r>
            <a:r>
              <a:rPr lang="en-US" dirty="0" smtClean="0"/>
              <a:t>and 2)</a:t>
            </a:r>
            <a:r>
              <a:rPr lang="en-US" baseline="0" dirty="0" smtClean="0"/>
              <a:t> </a:t>
            </a:r>
            <a:r>
              <a:rPr lang="en-US" dirty="0" smtClean="0"/>
              <a:t>to provide a</a:t>
            </a:r>
            <a:r>
              <a:rPr lang="en-US" baseline="0" dirty="0" smtClean="0"/>
              <a:t> </a:t>
            </a:r>
            <a:r>
              <a:rPr lang="en-US" dirty="0" smtClean="0"/>
              <a:t>convenient sampling frame for controls, for example we may sample controls who are individually matched to cases from the same </a:t>
            </a:r>
            <a:r>
              <a:rPr lang="en-US" u="sng" dirty="0" smtClean="0"/>
              <a:t>neighborhood</a:t>
            </a:r>
            <a:r>
              <a:rPr lang="en-US" dirty="0" smtClean="0"/>
              <a:t> without enumerating the entire population</a:t>
            </a:r>
            <a:r>
              <a:rPr lang="en-US" baseline="0" dirty="0" smtClean="0"/>
              <a:t>. </a:t>
            </a:r>
            <a:r>
              <a:rPr lang="en-US" altLang="en-US" dirty="0" smtClean="0"/>
              <a:t>It may be prohibitively expensive to create a sampling frame to identify controls. In a hospital based case control study of caffeine intake and preterm birth, matched controls may be obtained for each case or preterm birth by selecting the next 3 eligible births as the controls (1:3) from</a:t>
            </a:r>
            <a:r>
              <a:rPr lang="en-US" altLang="en-US" baseline="0" dirty="0" smtClean="0"/>
              <a:t> the same hospital</a:t>
            </a:r>
            <a:r>
              <a:rPr lang="en-US" altLang="en-US" dirty="0" smtClean="0"/>
              <a:t>. This will eliminate the time-consuming task of listing all births</a:t>
            </a:r>
            <a:r>
              <a:rPr lang="en-US" altLang="en-US" baseline="0" dirty="0" smtClean="0"/>
              <a:t> in the community.</a:t>
            </a:r>
            <a:endParaRPr lang="en-US" altLang="en-US" sz="1050" dirty="0" smtClean="0"/>
          </a:p>
          <a:p>
            <a:endParaRPr lang="en-US" i="0" u="none" baseline="0" dirty="0" smtClean="0"/>
          </a:p>
          <a:p>
            <a:r>
              <a:rPr lang="en-US" i="0" u="none" baseline="0" dirty="0" smtClean="0"/>
              <a:t>However, there are cases when matching is not recommended, or when matching serves as a disadvantage in a case-control study.  Please refer to our textbook S &amp; N on pages 39-41 for more details. </a:t>
            </a:r>
          </a:p>
          <a:p>
            <a:endParaRPr lang="en-US" i="0" u="none"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11</a:t>
            </a:fld>
            <a:endParaRPr lang="en-US" dirty="0"/>
          </a:p>
        </p:txBody>
      </p:sp>
    </p:spTree>
    <p:extLst>
      <p:ext uri="{BB962C8B-B14F-4D97-AF65-F5344CB8AC3E}">
        <p14:creationId xmlns:p14="http://schemas.microsoft.com/office/powerpoint/2010/main" val="1878180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causal diagrams or causal theory, some researchers argued or have provided that matching in many case-controls studies do not reduce confounding or rather introduce selection bias. </a:t>
            </a:r>
            <a:r>
              <a:rPr lang="en-US" u="sng" baseline="0" dirty="0" smtClean="0"/>
              <a:t>Please read two references by Neil Pearce and by Mansournia et al for more details</a:t>
            </a:r>
            <a:r>
              <a:rPr lang="en-US" baseline="0" dirty="0" smtClean="0"/>
              <a:t>.  Without careful consideration of causal diagram between exposure and outcome in relation to matching factors, c</a:t>
            </a:r>
            <a:r>
              <a:rPr lang="en-US" dirty="0" smtClean="0"/>
              <a:t>ase-control matching does not prevent confounding by the matched variables and control of matching variables may be necessary even if those were not confounders initially.</a:t>
            </a:r>
          </a:p>
          <a:p>
            <a:endParaRPr lang="en-US" dirty="0" smtClean="0"/>
          </a:p>
          <a:p>
            <a:r>
              <a:rPr lang="en-US" dirty="0" smtClean="0"/>
              <a:t>References:</a:t>
            </a:r>
            <a:r>
              <a:rPr lang="en-US" baseline="0" dirty="0" smtClean="0"/>
              <a:t> </a:t>
            </a:r>
          </a:p>
          <a:p>
            <a:r>
              <a:rPr lang="en-US" baseline="0" dirty="0" smtClean="0"/>
              <a:t>Pearce N. Analysis of matched case-control studies. BMJ.2016;352:i969 PMC4770817</a:t>
            </a:r>
          </a:p>
          <a:p>
            <a:r>
              <a:rPr lang="en-US" baseline="0" dirty="0" smtClean="0"/>
              <a:t>Mansournia, Jewell, and Greenland. Case-control matching: effects, misconceptions, and recommendations. Eur J Epidemiol 2018;33:5-14</a:t>
            </a:r>
          </a:p>
          <a:p>
            <a:r>
              <a:rPr lang="en-US" baseline="0" dirty="0" smtClean="0"/>
              <a:t>Rothman, Greenland, Lash. Modern Epidemiology 3</a:t>
            </a:r>
            <a:r>
              <a:rPr lang="en-US" baseline="30000" dirty="0" smtClean="0"/>
              <a:t>rd</a:t>
            </a:r>
            <a:r>
              <a:rPr lang="en-US" baseline="0" dirty="0" smtClean="0"/>
              <a:t> ed. Pp. 175-182</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12</a:t>
            </a:fld>
            <a:endParaRPr lang="en-US" dirty="0"/>
          </a:p>
        </p:txBody>
      </p:sp>
    </p:spTree>
    <p:extLst>
      <p:ext uri="{BB962C8B-B14F-4D97-AF65-F5344CB8AC3E}">
        <p14:creationId xmlns:p14="http://schemas.microsoft.com/office/powerpoint/2010/main" val="641530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case-control study, you also</a:t>
            </a:r>
            <a:r>
              <a:rPr lang="en-US" baseline="0" dirty="0" smtClean="0"/>
              <a:t> often see</a:t>
            </a:r>
            <a:r>
              <a:rPr lang="en-US" dirty="0" smtClean="0"/>
              <a:t> that the investigators include multiple controls for each case.</a:t>
            </a:r>
            <a:r>
              <a:rPr lang="en-US" baseline="0" dirty="0" smtClean="0"/>
              <a:t> This can occur in the context of matched or unmatched study design. Numbers of controls per case up to 5 or less than 5 have been thought as better in terms of efficiency or gaining the statistical power. These multiple control sets can be controls of same type or controls of different types. Many case-controls use the same type of controls from the source population that they selected from cases. Because we are studying rare outcomes in case-control study, we are limited to have a relatively smaller number of cases. Without expanding the study per se (e.g., multicenter studies), the option to increase controls for each case is often chosen in order to gain statistical power. </a:t>
            </a:r>
          </a:p>
          <a:p>
            <a:endParaRPr lang="en-US" baseline="0" dirty="0" smtClean="0"/>
          </a:p>
          <a:p>
            <a:r>
              <a:rPr lang="en-US" baseline="0" dirty="0" smtClean="0"/>
              <a:t>On the other hand, some investigators chose multiple controls of different types. As shown in this example figure, copied from Gordis Epidemiology textbook, Gold and her team chose two types of controls for each case, i.e., children with brain tumors to investigate the study question, “Did mothers of children with brain tumors have more prenatal radiation exposure than control mothers”. If the exposure of prenatal radiation is different between cases and normal controls resulting in significant EOR, but not between cases and other cancer controls, then the prenatal radiation may not be a specific exposure in relation to brain tumors. The difference in exposure can occur due to true difference or maternal recall of radiation exposure. Oppositely, if the exposure of prenatal radiation is different between cases and both controls, then we suspect that the prenatal radiation is a specific exposure to brain tumors at least in this study.  In hospital based case-controls, including multiple controls of different types could be quite valuable in exploring alternative hypotheses (or 2</a:t>
            </a:r>
            <a:r>
              <a:rPr lang="en-US" baseline="30000" dirty="0" smtClean="0"/>
              <a:t>nd</a:t>
            </a:r>
            <a:r>
              <a:rPr lang="en-US" baseline="0" dirty="0" smtClean="0"/>
              <a:t> study question) and in considering possible biases such as recall bias, like in maternal recall of radiation exposure.  </a:t>
            </a:r>
          </a:p>
          <a:p>
            <a:endParaRPr lang="en-US" baseline="0" dirty="0" smtClean="0"/>
          </a:p>
          <a:p>
            <a:r>
              <a:rPr lang="en-US" baseline="0" dirty="0" smtClean="0"/>
              <a:t>Reference: </a:t>
            </a:r>
            <a:r>
              <a:rPr lang="en-US" dirty="0" smtClean="0"/>
              <a:t>EB Gold, L Gordis, J Tonascia, et al.: Risk factors for brain tumors in children. Am J Epidemiol. 109:309-319 1979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26917D1-3A7A-4C8A-8D35-F216ACE131EB}" type="slidenum">
              <a:rPr lang="en-US" smtClean="0"/>
              <a:t>13</a:t>
            </a:fld>
            <a:endParaRPr lang="en-US" dirty="0"/>
          </a:p>
        </p:txBody>
      </p:sp>
    </p:spTree>
    <p:extLst>
      <p:ext uri="{BB962C8B-B14F-4D97-AF65-F5344CB8AC3E}">
        <p14:creationId xmlns:p14="http://schemas.microsoft.com/office/powerpoint/2010/main" val="268911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hope</a:t>
            </a:r>
            <a:r>
              <a:rPr lang="en-US" baseline="0" dirty="0" smtClean="0"/>
              <a:t> you already reviewed video lectures posted on edX:Stata Learner for case-control studies that take advantages of cohort study design. </a:t>
            </a:r>
            <a:r>
              <a:rPr lang="en-US" dirty="0" smtClean="0"/>
              <a:t>In both nested case-control and case-cohort designs, cases and controls are derived from the same original cohort, so there is likely to </a:t>
            </a:r>
            <a:r>
              <a:rPr lang="en-US" i="1" u="sng" dirty="0" smtClean="0"/>
              <a:t>be greater comparability </a:t>
            </a:r>
            <a:r>
              <a:rPr lang="en-US" dirty="0" smtClean="0"/>
              <a:t>between the cases and the controls (or same</a:t>
            </a:r>
            <a:r>
              <a:rPr lang="en-US" baseline="0" dirty="0" smtClean="0"/>
              <a:t> source population) </a:t>
            </a:r>
            <a:r>
              <a:rPr lang="en-US" dirty="0" smtClean="0"/>
              <a:t>than one might ordinarily find in a traditional case-control study. </a:t>
            </a:r>
          </a:p>
          <a:p>
            <a:endParaRPr lang="en-US" baseline="0" dirty="0" smtClean="0"/>
          </a:p>
          <a:p>
            <a:r>
              <a:rPr lang="en-US" baseline="0" dirty="0" smtClean="0"/>
              <a:t>These study designs not only have many benefits as listed on next two slides, but also help the researchers to estimate rate ratio or risk ratio as shown in Module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all of these reasons, the cohort-based case-control study is an extremely valuable type of study design.</a:t>
            </a:r>
          </a:p>
          <a:p>
            <a:endParaRPr lang="en-US" baseline="0" dirty="0" smtClean="0"/>
          </a:p>
        </p:txBody>
      </p:sp>
      <p:sp>
        <p:nvSpPr>
          <p:cNvPr id="4" name="Slide Number Placeholder 3"/>
          <p:cNvSpPr>
            <a:spLocks noGrp="1"/>
          </p:cNvSpPr>
          <p:nvPr>
            <p:ph type="sldNum" sz="quarter" idx="10"/>
          </p:nvPr>
        </p:nvSpPr>
        <p:spPr/>
        <p:txBody>
          <a:bodyPr/>
          <a:lstStyle/>
          <a:p>
            <a:fld id="{026917D1-3A7A-4C8A-8D35-F216ACE131EB}" type="slidenum">
              <a:rPr lang="en-US" smtClean="0"/>
              <a:t>14</a:t>
            </a:fld>
            <a:endParaRPr lang="en-US" dirty="0"/>
          </a:p>
        </p:txBody>
      </p:sp>
    </p:spTree>
    <p:extLst>
      <p:ext uri="{BB962C8B-B14F-4D97-AF65-F5344CB8AC3E}">
        <p14:creationId xmlns:p14="http://schemas.microsoft.com/office/powerpoint/2010/main" val="419557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shown in Module 10, slide 11, in as nested case-control study, </a:t>
            </a:r>
            <a:r>
              <a:rPr lang="en-IN" sz="1200" dirty="0" smtClean="0"/>
              <a:t>the</a:t>
            </a:r>
            <a:r>
              <a:rPr lang="en-IN" sz="1200" baseline="0" dirty="0" smtClean="0"/>
              <a:t> controls are selected at each time when a case occurs. In other words, cases are compared with controls who </a:t>
            </a:r>
            <a:r>
              <a:rPr lang="en-IN" sz="1200" i="1" u="sng" baseline="0" dirty="0" smtClean="0"/>
              <a:t>are at risk at the time when each case occ</a:t>
            </a:r>
            <a:r>
              <a:rPr lang="en-IN" sz="1200" baseline="0" dirty="0" smtClean="0"/>
              <a:t>urs, but who do not experience the disease.  </a:t>
            </a:r>
            <a:r>
              <a:rPr lang="en-US" dirty="0" smtClean="0"/>
              <a:t>At the beginning of the cohort study (t</a:t>
            </a:r>
            <a:r>
              <a:rPr lang="en-US" baseline="-25000" dirty="0" smtClean="0"/>
              <a:t>0</a:t>
            </a:r>
            <a:r>
              <a:rPr lang="en-US" dirty="0" smtClean="0"/>
              <a:t>),  members of the cohort are assessed for risk factors. Cases and controls are identified subsequently at time t</a:t>
            </a:r>
            <a:r>
              <a:rPr lang="en-US" baseline="-25000" dirty="0" smtClean="0"/>
              <a:t>1. </a:t>
            </a:r>
            <a:r>
              <a:rPr lang="en-US" dirty="0" smtClean="0"/>
              <a:t>The control group is selected from the </a:t>
            </a:r>
            <a:r>
              <a:rPr lang="en-US" i="1" dirty="0" smtClean="0"/>
              <a:t>risk set</a:t>
            </a:r>
            <a:r>
              <a:rPr lang="en-US" dirty="0" smtClean="0"/>
              <a:t> (cohort members who do not meet the case definition at t</a:t>
            </a:r>
            <a:r>
              <a:rPr lang="en-US" baseline="-25000" dirty="0" smtClean="0"/>
              <a:t>1</a:t>
            </a:r>
            <a:r>
              <a:rPr lang="en-US" dirty="0" smtClean="0"/>
              <a:t>.) In this way, the cases and controls are, in effect, matched on calendar time and length of follow-up. Typically, the nested case-control study is less than 20% of the parent cohort.  Because a control is selected each time a case develops, a control who is selected early in the study could later develop the disease and become a case in the same study.</a:t>
            </a:r>
          </a:p>
          <a:p>
            <a:endParaRPr lang="en-US" dirty="0" smtClean="0"/>
          </a:p>
          <a:p>
            <a:pPr lvl="0"/>
            <a:r>
              <a:rPr lang="en-US" dirty="0" smtClean="0"/>
              <a:t>Nested case-control studies can be conducted</a:t>
            </a:r>
            <a:r>
              <a:rPr lang="en-US" baseline="0" dirty="0" smtClean="0"/>
              <a:t> in a </a:t>
            </a:r>
            <a:r>
              <a:rPr lang="en-US" i="1" dirty="0" smtClean="0"/>
              <a:t>matched</a:t>
            </a:r>
            <a:r>
              <a:rPr lang="en-US" dirty="0" smtClean="0"/>
              <a:t>, or </a:t>
            </a:r>
            <a:r>
              <a:rPr lang="en-US" i="1" dirty="0" smtClean="0"/>
              <a:t>not matched</a:t>
            </a:r>
            <a:r>
              <a:rPr lang="en-US" dirty="0" smtClean="0"/>
              <a:t> way.</a:t>
            </a:r>
            <a:r>
              <a:rPr lang="en-US" baseline="0" dirty="0" smtClean="0"/>
              <a:t>  </a:t>
            </a:r>
            <a:r>
              <a:rPr lang="en-US" dirty="0" smtClean="0"/>
              <a:t>Matching cases to controls according to baseline measurements of one or several confounding variables is done to control for the effect from confounding variables. Conditional logistic</a:t>
            </a:r>
            <a:r>
              <a:rPr lang="en-US" baseline="0" dirty="0" smtClean="0"/>
              <a:t> regression analysis or </a:t>
            </a:r>
            <a:r>
              <a:rPr lang="en-US" dirty="0" smtClean="0"/>
              <a:t>cox proportional hazards regression</a:t>
            </a:r>
            <a:r>
              <a:rPr lang="en-US" baseline="0" dirty="0" smtClean="0"/>
              <a:t> analysis are usually used.</a:t>
            </a:r>
            <a:r>
              <a:rPr lang="en-US" dirty="0" smtClean="0"/>
              <a:t> The disadvantage</a:t>
            </a:r>
            <a:r>
              <a:rPr lang="en-US" baseline="0" dirty="0" smtClean="0"/>
              <a:t> </a:t>
            </a:r>
            <a:r>
              <a:rPr lang="en-US" dirty="0" smtClean="0"/>
              <a:t>to nested case-control studies are the reduced precision and power due to sampling of controls, and the possibility of flaws in the sampling design or its implementation. </a:t>
            </a:r>
          </a:p>
          <a:p>
            <a:pPr lvl="0"/>
            <a:endParaRPr lang="en-US" dirty="0" smtClean="0"/>
          </a:p>
          <a:p>
            <a:r>
              <a:rPr lang="en-US" dirty="0" smtClean="0"/>
              <a:t>Source:</a:t>
            </a:r>
            <a:r>
              <a:rPr lang="en-US" baseline="0" dirty="0" smtClean="0"/>
              <a:t> </a:t>
            </a:r>
            <a:r>
              <a:rPr lang="en-US" dirty="0" smtClean="0"/>
              <a:t>https://newonlinecourses.science.psu.edu/stat507/node/4</a:t>
            </a:r>
          </a:p>
          <a:p>
            <a:r>
              <a:rPr lang="en-US" dirty="0" smtClean="0"/>
              <a:t>Reference: Ernster</a:t>
            </a:r>
            <a:r>
              <a:rPr lang="en-US" baseline="0" dirty="0" smtClean="0"/>
              <a:t> VL. Nested case-control studies. </a:t>
            </a:r>
            <a:r>
              <a:rPr lang="en-US" dirty="0" smtClean="0">
                <a:hlinkClick r:id="rId3" tooltip="Preventive medicine."/>
              </a:rPr>
              <a:t>Prev Med.</a:t>
            </a:r>
            <a:r>
              <a:rPr lang="en-US" dirty="0" smtClean="0"/>
              <a:t> 1994 Sep;23(5):587-90. PMID: 7845919</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26917D1-3A7A-4C8A-8D35-F216ACE131EB}" type="slidenum">
              <a:rPr lang="en-US" smtClean="0"/>
              <a:t>15</a:t>
            </a:fld>
            <a:endParaRPr lang="en-US" dirty="0"/>
          </a:p>
        </p:txBody>
      </p:sp>
    </p:spTree>
    <p:extLst>
      <p:ext uri="{BB962C8B-B14F-4D97-AF65-F5344CB8AC3E}">
        <p14:creationId xmlns:p14="http://schemas.microsoft.com/office/powerpoint/2010/main" val="279215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one</a:t>
            </a:r>
            <a:r>
              <a:rPr lang="en-US" baseline="0" dirty="0" smtClean="0"/>
              <a:t> example of nested case-control studies. This slide contains the portion of published abstract. Lin et al. examined </a:t>
            </a:r>
            <a:r>
              <a:rPr lang="en-US" dirty="0" smtClean="0"/>
              <a:t>between H. pylori infection and risk of death from coronary heart disease (CHD) and stroke in a nested case-control study  using a cohort</a:t>
            </a:r>
            <a:r>
              <a:rPr lang="en-US" baseline="0" dirty="0" smtClean="0"/>
              <a:t> study called the Japanese Collaborative Cohort Study for Evaluation of Cancer Risk (JACC study). According to the authors, JACC study is a large prospective study that aimed to investigate associations between various lifestyle factors and various outcomes including mortality. The study is based on more than 110,000 Japanese aged between 40-79 years old and these participants were recruited from 45 locations between 1988-1990. For this particular study, the authors used the baseline blood samples, which were available in 30% of baseline participants to assess the exposure between matched case-controls</a:t>
            </a:r>
            <a:r>
              <a:rPr lang="en-US" dirty="0" smtClean="0"/>
              <a:t>. The authors matched controls</a:t>
            </a:r>
            <a:r>
              <a:rPr lang="en-US" baseline="0" dirty="0" smtClean="0"/>
              <a:t> to cases (1:1 matching) based on age, sex and area of recruitment and used “conditional logistic regression” analysis to adjust for matching factors in the analysis. </a:t>
            </a:r>
          </a:p>
          <a:p>
            <a:endParaRPr lang="en-US" baseline="0" dirty="0" smtClean="0"/>
          </a:p>
          <a:p>
            <a:r>
              <a:rPr lang="en-US" baseline="0" dirty="0" smtClean="0"/>
              <a:t>Please read the article over to see how the authors carried out the nested case-control study within JACC study and to contemplate why this study design would be better than conventional case-control studies of H pylori infection and CVD risk. For example, think of temporal sequence between infection and CVD, availability of bio samples, and efficiency of matching and its relationship to confounding. </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Reference: Lin Y et al., Helicobacter Pylori Infection and Risk of Death From Cardiovascular Disease Among the Japanese Population: a Nested Case-Control Study within the JACC Study. J Atheroscler Thromb 2015;22:1207-1213. PMID: 26084791</a:t>
            </a:r>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16</a:t>
            </a:fld>
            <a:endParaRPr lang="en-US" dirty="0"/>
          </a:p>
        </p:txBody>
      </p:sp>
    </p:spTree>
    <p:extLst>
      <p:ext uri="{BB962C8B-B14F-4D97-AF65-F5344CB8AC3E}">
        <p14:creationId xmlns:p14="http://schemas.microsoft.com/office/powerpoint/2010/main" val="68090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 cohort</a:t>
            </a:r>
            <a:r>
              <a:rPr lang="en-US" baseline="0" dirty="0" smtClean="0"/>
              <a:t> study, w</a:t>
            </a:r>
            <a:r>
              <a:rPr lang="en-US" dirty="0" smtClean="0"/>
              <a:t>e assume the baseline cohort</a:t>
            </a:r>
            <a:r>
              <a:rPr lang="en-US" baseline="0" dirty="0" smtClean="0"/>
              <a:t> is a representative or general population that you target to study. </a:t>
            </a:r>
            <a:r>
              <a:rPr lang="en-IN" sz="1200" dirty="0" smtClean="0"/>
              <a:t>Controls are selected</a:t>
            </a:r>
            <a:r>
              <a:rPr lang="en-IN" sz="1200" baseline="0" dirty="0" smtClean="0"/>
              <a:t> from the baseline cohort or population </a:t>
            </a:r>
            <a:r>
              <a:rPr lang="en-IN" sz="1200" i="1" u="sng" baseline="0" dirty="0" smtClean="0"/>
              <a:t>at risk at the beginning of the follow up </a:t>
            </a:r>
            <a:r>
              <a:rPr lang="en-IN" sz="1200" baseline="0" dirty="0" smtClean="0"/>
              <a:t>period in which the case-control study is nested. </a:t>
            </a:r>
          </a:p>
          <a:p>
            <a:pPr lvl="0"/>
            <a:r>
              <a:rPr lang="en-US" dirty="0" smtClean="0"/>
              <a:t>A case-cohort study is similar to a nested case-control study in that the cases and non-cases are within a parent cohort; cases and non-cases are identified at time t</a:t>
            </a:r>
            <a:r>
              <a:rPr lang="en-US" baseline="-25000" dirty="0" smtClean="0"/>
              <a:t>1</a:t>
            </a:r>
            <a:r>
              <a:rPr lang="en-US" dirty="0" smtClean="0"/>
              <a:t>, after baseline. In a case-cohort study, the cohort members were assessed for risk factors at any time prior to t</a:t>
            </a:r>
            <a:r>
              <a:rPr lang="en-US" baseline="-25000" dirty="0" smtClean="0"/>
              <a:t>1</a:t>
            </a:r>
            <a:r>
              <a:rPr lang="en-US" dirty="0" smtClean="0"/>
              <a:t>. Non-cases are randomly selected from the parent cohort, forming a subcohort as</a:t>
            </a:r>
            <a:r>
              <a:rPr lang="en-US" baseline="0" dirty="0" smtClean="0"/>
              <a:t> shown in Module 10, slide 12</a:t>
            </a:r>
            <a:r>
              <a:rPr lang="en-US" dirty="0" smtClean="0"/>
              <a:t>.  The</a:t>
            </a:r>
            <a:r>
              <a:rPr lang="en-US" baseline="0" dirty="0" smtClean="0"/>
              <a:t> case-cohort study has all advantages of nested case-control study design. Using case-cohort study, it</a:t>
            </a:r>
            <a:r>
              <a:rPr lang="en-US" dirty="0" smtClean="0"/>
              <a:t> is also possible to study different diseases (different sets of cases) using the same cohort for controls.  </a:t>
            </a:r>
          </a:p>
          <a:p>
            <a:pPr lvl="0"/>
            <a:endParaRPr lang="en-US" dirty="0" smtClean="0"/>
          </a:p>
          <a:p>
            <a:r>
              <a:rPr lang="en-US" dirty="0" smtClean="0"/>
              <a:t>Source:</a:t>
            </a:r>
            <a:r>
              <a:rPr lang="en-US" baseline="0" dirty="0" smtClean="0"/>
              <a:t> </a:t>
            </a:r>
            <a:r>
              <a:rPr lang="en-US" dirty="0" smtClean="0"/>
              <a:t>https://newonlinecourses.science.psu.edu/stat507/node/4</a:t>
            </a:r>
          </a:p>
          <a:p>
            <a:r>
              <a:rPr lang="en-US" dirty="0" smtClean="0"/>
              <a:t>Reference: Ernster</a:t>
            </a:r>
            <a:r>
              <a:rPr lang="en-US" baseline="0" dirty="0" smtClean="0"/>
              <a:t> VL. Nested case-control studies. </a:t>
            </a:r>
            <a:r>
              <a:rPr lang="en-US" dirty="0" smtClean="0">
                <a:hlinkClick r:id="rId3" tooltip="Preventive medicine."/>
              </a:rPr>
              <a:t>Prev Med.</a:t>
            </a:r>
            <a:r>
              <a:rPr lang="en-US" dirty="0" smtClean="0"/>
              <a:t> 1994 Sep;23(5):587-90. PMID: 7845919</a:t>
            </a:r>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17</a:t>
            </a:fld>
            <a:endParaRPr lang="en-US" dirty="0"/>
          </a:p>
        </p:txBody>
      </p:sp>
    </p:spTree>
    <p:extLst>
      <p:ext uri="{BB962C8B-B14F-4D97-AF65-F5344CB8AC3E}">
        <p14:creationId xmlns:p14="http://schemas.microsoft.com/office/powerpoint/2010/main" val="91585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one</a:t>
            </a:r>
            <a:r>
              <a:rPr lang="en-US" baseline="0" dirty="0" smtClean="0"/>
              <a:t> example of case-cohort studies. This slide contains the portion of published abstract. Agudo et al. aimed to examine the environmental exposure to polycyclic aromatic hydrocarbons (PAH) and breast caner risk on 305 cases and 149 women without breast cancer based on the Spanish cohort of the European Prospective Investigation into Cancer and Nutrition (EPIC) study. The Epic Spain cohort has 41,438 subjects with more 25000 women, between ages 29-69 at baseline. These were recruited between 1992-1996 from five Spanish regions. The authors used baseline buffycoat samples to measure levels of DNA adduct and its relationships to breast cancer incidence and estimated relative risk based on cox proportional model (hazard ratios from a proportional hazards model). Please read the article thinking of what we learned about a case-cohort study design. This article also reported the effect measure modification by smoking status and body mass index on the relationship (Table 4). </a:t>
            </a:r>
            <a:endParaRPr lang="en-US" dirty="0" smtClean="0"/>
          </a:p>
          <a:p>
            <a:endParaRPr lang="en-US" dirty="0" smtClean="0"/>
          </a:p>
          <a:p>
            <a:r>
              <a:rPr lang="en-US" dirty="0" smtClean="0"/>
              <a:t>Reference: Agudo A et al., Aromatic DNA adducts and breast cancer risk: a case-control study within the Epic-Spain.</a:t>
            </a:r>
            <a:r>
              <a:rPr lang="en-US" baseline="0" dirty="0" smtClean="0"/>
              <a:t> Carcinogenesis 2017;38:691-698. </a:t>
            </a:r>
            <a:r>
              <a:rPr lang="en-US" dirty="0" smtClean="0"/>
              <a:t>PMID: 28535209</a:t>
            </a:r>
            <a:endParaRPr lang="en-US" baseline="0" dirty="0" smtClean="0"/>
          </a:p>
        </p:txBody>
      </p:sp>
      <p:sp>
        <p:nvSpPr>
          <p:cNvPr id="4" name="Slide Number Placeholder 3"/>
          <p:cNvSpPr>
            <a:spLocks noGrp="1"/>
          </p:cNvSpPr>
          <p:nvPr>
            <p:ph type="sldNum" sz="quarter" idx="10"/>
          </p:nvPr>
        </p:nvSpPr>
        <p:spPr/>
        <p:txBody>
          <a:bodyPr/>
          <a:lstStyle/>
          <a:p>
            <a:fld id="{026917D1-3A7A-4C8A-8D35-F216ACE131EB}" type="slidenum">
              <a:rPr lang="en-US" smtClean="0"/>
              <a:t>18</a:t>
            </a:fld>
            <a:endParaRPr lang="en-US" dirty="0"/>
          </a:p>
        </p:txBody>
      </p:sp>
    </p:spTree>
    <p:extLst>
      <p:ext uri="{BB962C8B-B14F-4D97-AF65-F5344CB8AC3E}">
        <p14:creationId xmlns:p14="http://schemas.microsoft.com/office/powerpoint/2010/main" val="2329085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a look at statistical analysis methods </a:t>
            </a:r>
            <a:r>
              <a:rPr lang="en-US" baseline="0" dirty="0" smtClean="0"/>
              <a:t>that is used for </a:t>
            </a:r>
            <a:r>
              <a:rPr lang="en-US" baseline="0" dirty="0" smtClean="0"/>
              <a:t>matched case-control studies. </a:t>
            </a:r>
            <a:r>
              <a:rPr lang="en-US" baseline="0" dirty="0" smtClean="0"/>
              <a:t>Contingency table analysis based on </a:t>
            </a:r>
            <a:r>
              <a:rPr lang="en-US" baseline="0" dirty="0" err="1" smtClean="0"/>
              <a:t>McNemar’s</a:t>
            </a:r>
            <a:r>
              <a:rPr lang="en-US" baseline="0" dirty="0" smtClean="0"/>
              <a:t> test and conditional logistic regression are reviewed in this module.</a:t>
            </a:r>
          </a:p>
          <a:p>
            <a:r>
              <a:rPr lang="en-US" baseline="0" dirty="0" smtClean="0"/>
              <a:t>I hope by now it is comfortable for you to conduct a simple or multiple logistic regression analysis using STATA, or SAS.</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19</a:t>
            </a:fld>
            <a:endParaRPr lang="en-US" dirty="0"/>
          </a:p>
        </p:txBody>
      </p:sp>
    </p:spTree>
    <p:extLst>
      <p:ext uri="{BB962C8B-B14F-4D97-AF65-F5344CB8AC3E}">
        <p14:creationId xmlns:p14="http://schemas.microsoft.com/office/powerpoint/2010/main" val="224706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will talk about potential biases lurking in case-controls studies.  Further we will review the study design including matching a little bit in this module. </a:t>
            </a:r>
            <a:r>
              <a:rPr lang="en-US" dirty="0" smtClean="0"/>
              <a:t>We will go over a little bit more on</a:t>
            </a:r>
            <a:r>
              <a:rPr lang="en-US" baseline="0" dirty="0" smtClean="0"/>
              <a:t> how to use statistical methods to conduct a case-control study.  Finally we will summarize the advantages and disadvantages of case-control studies. Again please remember that </a:t>
            </a:r>
            <a:r>
              <a:rPr lang="en-US" u="none" baseline="0" dirty="0" smtClean="0"/>
              <a:t>case-control study can be referred to as “research in reverse.”  Cases and controls are selected first, then we assess exposure related to outcome. </a:t>
            </a:r>
            <a:endParaRPr lang="en-US" baseline="0" dirty="0" smtClean="0"/>
          </a:p>
          <a:p>
            <a:endParaRPr lang="en-US" baseline="0" dirty="0" smtClean="0"/>
          </a:p>
          <a:p>
            <a:r>
              <a:rPr lang="en-US" baseline="0" dirty="0" smtClean="0"/>
              <a:t>Figure source: Grimes DA and Schulz KF. An overview of clinical research: the lay of the land. Lancet 2002;359:57-61 (Figure 2)</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2</a:t>
            </a:fld>
            <a:endParaRPr lang="en-US" dirty="0"/>
          </a:p>
        </p:txBody>
      </p:sp>
    </p:spTree>
    <p:extLst>
      <p:ext uri="{BB962C8B-B14F-4D97-AF65-F5344CB8AC3E}">
        <p14:creationId xmlns:p14="http://schemas.microsoft.com/office/powerpoint/2010/main" val="3441035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a:t>
            </a:r>
            <a:r>
              <a:rPr lang="en-US" dirty="0" smtClean="0"/>
              <a:t>we plan to match nonfatal</a:t>
            </a:r>
            <a:r>
              <a:rPr lang="en-US" baseline="0" dirty="0" smtClean="0"/>
              <a:t> </a:t>
            </a:r>
            <a:r>
              <a:rPr lang="en-US" dirty="0" smtClean="0"/>
              <a:t>heart</a:t>
            </a:r>
            <a:r>
              <a:rPr lang="en-US" baseline="0" dirty="0" smtClean="0"/>
              <a:t> attack (MI) </a:t>
            </a:r>
            <a:r>
              <a:rPr lang="en-US" dirty="0" smtClean="0"/>
              <a:t>cases to controls by gender and age (+/- 5 years) to examine the relationship</a:t>
            </a:r>
            <a:r>
              <a:rPr lang="en-US" baseline="0" dirty="0" smtClean="0"/>
              <a:t> between </a:t>
            </a:r>
            <a:r>
              <a:rPr lang="en-US" i="1" dirty="0" smtClean="0"/>
              <a:t>H. pylori </a:t>
            </a:r>
            <a:r>
              <a:rPr lang="en-US" dirty="0" smtClean="0"/>
              <a:t>infection and nonfatal</a:t>
            </a:r>
            <a:r>
              <a:rPr lang="en-US" baseline="0" dirty="0" smtClean="0"/>
              <a:t> MI like our previous example (Lin et al, nested case-control study)</a:t>
            </a:r>
            <a:r>
              <a:rPr lang="en-US" dirty="0" smtClean="0"/>
              <a:t>.  In this example, we are going to design</a:t>
            </a:r>
            <a:r>
              <a:rPr lang="en-US" baseline="0" dirty="0" smtClean="0"/>
              <a:t> a hospital based case-control study. </a:t>
            </a:r>
            <a:endParaRPr lang="en-US" dirty="0" smtClean="0"/>
          </a:p>
          <a:p>
            <a:r>
              <a:rPr lang="en-US" dirty="0" smtClean="0"/>
              <a:t>We first identify the following MI case: </a:t>
            </a:r>
          </a:p>
          <a:p>
            <a:r>
              <a:rPr lang="en-US" dirty="0" smtClean="0"/>
              <a:t>Case 1 is a man, </a:t>
            </a:r>
            <a:r>
              <a:rPr lang="en-US" dirty="0" smtClean="0"/>
              <a:t>45 years of age </a:t>
            </a:r>
            <a:r>
              <a:rPr lang="en-US" dirty="0" smtClean="0"/>
              <a:t>and he</a:t>
            </a:r>
            <a:r>
              <a:rPr lang="en-US" baseline="0" dirty="0" smtClean="0"/>
              <a:t> was exposed to infection (Patient 1). Thus his exposure status is coded as “</a:t>
            </a:r>
            <a:r>
              <a:rPr lang="en-US" dirty="0" smtClean="0"/>
              <a:t>Exposed”. </a:t>
            </a:r>
            <a:endParaRPr lang="en-US" dirty="0" smtClean="0"/>
          </a:p>
          <a:p>
            <a:r>
              <a:rPr lang="en-US" dirty="0" smtClean="0"/>
              <a:t>In </a:t>
            </a:r>
            <a:r>
              <a:rPr lang="en-US" dirty="0" smtClean="0"/>
              <a:t>an </a:t>
            </a:r>
            <a:r>
              <a:rPr lang="en-US" dirty="0" smtClean="0"/>
              <a:t>age- and gender-matched case-control </a:t>
            </a:r>
            <a:r>
              <a:rPr lang="en-US" dirty="0" smtClean="0"/>
              <a:t>study, </a:t>
            </a:r>
            <a:r>
              <a:rPr lang="en-US" dirty="0" smtClean="0"/>
              <a:t>we must also find a male control within five years of age. Searching </a:t>
            </a:r>
            <a:r>
              <a:rPr lang="en-US" dirty="0" smtClean="0"/>
              <a:t>through</a:t>
            </a:r>
            <a:r>
              <a:rPr lang="en-US" baseline="0" dirty="0" smtClean="0"/>
              <a:t> </a:t>
            </a:r>
            <a:r>
              <a:rPr lang="en-US" dirty="0" smtClean="0"/>
              <a:t>the </a:t>
            </a:r>
            <a:r>
              <a:rPr lang="en-US" dirty="0" smtClean="0"/>
              <a:t>appropriate control population, we </a:t>
            </a:r>
            <a:r>
              <a:rPr lang="en-US" dirty="0" smtClean="0"/>
              <a:t>find </a:t>
            </a:r>
            <a:r>
              <a:rPr lang="en-US" dirty="0" smtClean="0"/>
              <a:t>the following control: </a:t>
            </a:r>
            <a:r>
              <a:rPr lang="en-US" dirty="0" smtClean="0"/>
              <a:t>Male ,48 </a:t>
            </a:r>
            <a:r>
              <a:rPr lang="en-US" dirty="0" smtClean="0"/>
              <a:t>years of age (Person 47); Exposure status: Exposed</a:t>
            </a:r>
          </a:p>
          <a:p>
            <a:endParaRPr lang="en-US" dirty="0" smtClean="0"/>
          </a:p>
          <a:p>
            <a:r>
              <a:rPr lang="en-US" dirty="0" smtClean="0"/>
              <a:t>If </a:t>
            </a:r>
            <a:r>
              <a:rPr lang="en-US" dirty="0" smtClean="0"/>
              <a:t>Person 47 were counted in an unmatched study, he would belong </a:t>
            </a:r>
            <a:r>
              <a:rPr lang="en-US" dirty="0" smtClean="0"/>
              <a:t>to </a:t>
            </a:r>
            <a:r>
              <a:rPr lang="en-US" dirty="0" smtClean="0"/>
              <a:t>cell B of the 2</a:t>
            </a:r>
            <a:r>
              <a:rPr lang="en-US" baseline="0" dirty="0" smtClean="0"/>
              <a:t> x 2 </a:t>
            </a:r>
            <a:r>
              <a:rPr lang="en-US" baseline="0" dirty="0" smtClean="0"/>
              <a:t>table located in upper right corner. </a:t>
            </a:r>
            <a:r>
              <a:rPr lang="en-US" dirty="0" smtClean="0"/>
              <a:t> </a:t>
            </a:r>
            <a:r>
              <a:rPr lang="en-US" dirty="0" smtClean="0"/>
              <a:t>In </a:t>
            </a:r>
            <a:r>
              <a:rPr lang="en-US" dirty="0" smtClean="0"/>
              <a:t>a </a:t>
            </a:r>
            <a:r>
              <a:rPr lang="en-US" i="1" dirty="0" smtClean="0"/>
              <a:t>matched </a:t>
            </a:r>
            <a:r>
              <a:rPr lang="en-US" dirty="0" smtClean="0"/>
              <a:t>case-control study however, we are interested in results </a:t>
            </a:r>
            <a:r>
              <a:rPr lang="en-US" dirty="0" smtClean="0"/>
              <a:t>from the </a:t>
            </a:r>
            <a:r>
              <a:rPr lang="en-US" i="1" dirty="0" smtClean="0"/>
              <a:t>matched pair</a:t>
            </a:r>
            <a:r>
              <a:rPr lang="en-US" dirty="0" smtClean="0"/>
              <a:t>.  </a:t>
            </a:r>
            <a:endParaRPr lang="en-US" dirty="0" smtClean="0"/>
          </a:p>
          <a:p>
            <a:r>
              <a:rPr lang="en-US" dirty="0" smtClean="0"/>
              <a:t>The </a:t>
            </a:r>
            <a:r>
              <a:rPr lang="en-US" dirty="0" smtClean="0"/>
              <a:t>data from Patient 1 and Person 47 are linked for age and gender. The appropriate table for the matched study is depicted above. </a:t>
            </a:r>
          </a:p>
          <a:p>
            <a:r>
              <a:rPr lang="en-US" dirty="0" smtClean="0"/>
              <a:t>Where do Patient 1 and Person 47 </a:t>
            </a:r>
            <a:r>
              <a:rPr lang="en-US" dirty="0" smtClean="0"/>
              <a:t>belong in</a:t>
            </a:r>
            <a:r>
              <a:rPr lang="en-US" baseline="0" dirty="0" smtClean="0"/>
              <a:t> this case</a:t>
            </a:r>
            <a:r>
              <a:rPr lang="en-US" dirty="0" smtClean="0"/>
              <a:t>? </a:t>
            </a:r>
            <a:endParaRPr lang="en-US" dirty="0" smtClean="0"/>
          </a:p>
          <a:p>
            <a:endParaRPr lang="en-US" dirty="0" smtClean="0"/>
          </a:p>
          <a:p>
            <a:r>
              <a:rPr lang="en-US" dirty="0" smtClean="0"/>
              <a:t>The</a:t>
            </a:r>
            <a:r>
              <a:rPr lang="en-US" baseline="0" dirty="0" smtClean="0"/>
              <a:t> pair should in cell ‘a’.</a:t>
            </a:r>
            <a:endParaRPr lang="en-US" dirty="0" smtClean="0"/>
          </a:p>
          <a:p>
            <a:endParaRPr lang="en-US" dirty="0" smtClean="0"/>
          </a:p>
          <a:p>
            <a:r>
              <a:rPr lang="en-US" dirty="0" smtClean="0"/>
              <a:t>Concordant pairs in cells ‘a’ and ‘d’, are pairs in which both the case and the control were exposed, and pairs in which neither the case nor the control was exposed</a:t>
            </a:r>
          </a:p>
          <a:p>
            <a:r>
              <a:rPr lang="en-US" dirty="0" smtClean="0"/>
              <a:t>Discordant pairs in cells ‘b’ and ‘c’, are pairs in which the case was exposed but the control was not, and pairs in which the control was exposed and the case was not. </a:t>
            </a:r>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20</a:t>
            </a:fld>
            <a:endParaRPr lang="en-US" dirty="0"/>
          </a:p>
        </p:txBody>
      </p:sp>
    </p:spTree>
    <p:extLst>
      <p:ext uri="{BB962C8B-B14F-4D97-AF65-F5344CB8AC3E}">
        <p14:creationId xmlns:p14="http://schemas.microsoft.com/office/powerpoint/2010/main" val="1867195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 We can define two types of matched pairs by the similarity or difference of the exposure of the case and control in each pair.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The OR</a:t>
            </a:r>
            <a:r>
              <a:rPr lang="en-US" b="0" baseline="0" dirty="0" smtClean="0"/>
              <a:t> for matched case-control study is calculated based on only discordant pairs (b and c). </a:t>
            </a:r>
            <a:r>
              <a:rPr lang="en-US" u="none" baseline="0" dirty="0" smtClean="0"/>
              <a:t>The odds ratio shown here for matched studies is sometimes called the </a:t>
            </a:r>
            <a:r>
              <a:rPr lang="en-US" i="0" u="none" baseline="0" dirty="0" smtClean="0"/>
              <a:t>paired OR, but can also be referred to as a Mantel-Haenszel OR</a:t>
            </a:r>
            <a:r>
              <a:rPr lang="en-US" u="none" baseline="0" dirty="0" smtClean="0"/>
              <a:t>, as strata are defined given the matched pairs in a study. </a:t>
            </a:r>
            <a:r>
              <a:rPr lang="en-US" baseline="0" dirty="0" smtClean="0"/>
              <a:t>Mantel-Haenszel method is sometimes called as Cochran-Mantel-Haenszel (CMH) method. CMH method or special form of CMH, McNemar test, is used to test whether matched OR is significantly different from 1.</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Appendix</a:t>
            </a:r>
            <a:r>
              <a:rPr lang="en-US" baseline="0" dirty="0" smtClean="0"/>
              <a:t> A.4 (Matched case-controls study) describe more how to do in relation to Chapter 7 examples (Table 7-12, Table 7-13)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If you are using statistical program, </a:t>
            </a:r>
            <a:r>
              <a:rPr lang="en-US" dirty="0" smtClean="0"/>
              <a:t>Cochran-Mantel-Haenszel-test</a:t>
            </a:r>
            <a:r>
              <a:rPr lang="en-US" baseline="0" dirty="0" smtClean="0"/>
              <a:t> is used to produce the OR and to test whether OR is significantly different from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62C753CB-A6D9-408B-BF7E-9397F322F0EC}" type="slidenum">
              <a:rPr lang="en-US" smtClean="0"/>
              <a:t>21</a:t>
            </a:fld>
            <a:endParaRPr lang="en-US" dirty="0"/>
          </a:p>
        </p:txBody>
      </p:sp>
    </p:spTree>
    <p:extLst>
      <p:ext uri="{BB962C8B-B14F-4D97-AF65-F5344CB8AC3E}">
        <p14:creationId xmlns:p14="http://schemas.microsoft.com/office/powerpoint/2010/main" val="3233460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pretend that we want to examine the relationship between </a:t>
            </a:r>
            <a:r>
              <a:rPr lang="en-US" dirty="0" smtClean="0"/>
              <a:t>H. pylori infection and MI</a:t>
            </a:r>
            <a:r>
              <a:rPr lang="en-US" baseline="0" dirty="0" smtClean="0"/>
              <a:t> in a population based case- control study. We have a hypothetical data set like shown here in this slide. This study hypothetically used individual matching (age and gender) with 1:1 matching ratio to identify controls to MI cases. Let’s calculate the OR and 95%CI for 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example, paired OR is 1.74 and 95%CI for paired OR falls between 1.34 and 2.27, which interval does not include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According to McNemar’s chi-square test statistic (17.36), the hypothesis testing on the null hypothesis (paired OR = 1) revealed that we do reject the null hypothesis at the significant level (alpha) of 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use STATA to do similar analyses. </a:t>
            </a:r>
          </a:p>
        </p:txBody>
      </p:sp>
      <p:sp>
        <p:nvSpPr>
          <p:cNvPr id="4" name="Slide Number Placeholder 3"/>
          <p:cNvSpPr>
            <a:spLocks noGrp="1"/>
          </p:cNvSpPr>
          <p:nvPr>
            <p:ph type="sldNum" sz="quarter" idx="10"/>
          </p:nvPr>
        </p:nvSpPr>
        <p:spPr/>
        <p:txBody>
          <a:bodyPr/>
          <a:lstStyle/>
          <a:p>
            <a:fld id="{026917D1-3A7A-4C8A-8D35-F216ACE131EB}" type="slidenum">
              <a:rPr lang="en-US" smtClean="0"/>
              <a:t>22</a:t>
            </a:fld>
            <a:endParaRPr lang="en-US" dirty="0"/>
          </a:p>
        </p:txBody>
      </p:sp>
    </p:spTree>
    <p:extLst>
      <p:ext uri="{BB962C8B-B14F-4D97-AF65-F5344CB8AC3E}">
        <p14:creationId xmlns:p14="http://schemas.microsoft.com/office/powerpoint/2010/main" val="201573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 CMH (</a:t>
            </a:r>
            <a:r>
              <a:rPr lang="en-US" baseline="0" dirty="0" smtClean="0"/>
              <a:t>Cochran-Mantel-Haenszel) method produced the same odds ratio (1.74) as we calculated in previous slide.  </a:t>
            </a:r>
          </a:p>
          <a:p>
            <a:r>
              <a:rPr lang="en-US" baseline="0" dirty="0" smtClean="0"/>
              <a:t>Also, McNemar’s chi-square test statistic is also produced and it is 17.36. </a:t>
            </a:r>
            <a:endParaRPr lang="en-US" baseline="0" dirty="0" smtClean="0"/>
          </a:p>
          <a:p>
            <a:r>
              <a:rPr lang="en-US" baseline="0" dirty="0" smtClean="0"/>
              <a:t>There are two example datasets included with this module: H pylori and MI grouped or H pylori and MI </a:t>
            </a:r>
            <a:r>
              <a:rPr lang="en-US" baseline="0" dirty="0" err="1" smtClean="0"/>
              <a:t>longformat</a:t>
            </a:r>
            <a:r>
              <a:rPr lang="en-US" baseline="0" dirty="0" smtClean="0"/>
              <a:t> datasets. </a:t>
            </a:r>
            <a:endParaRPr lang="en-US" baseline="0" dirty="0" smtClean="0"/>
          </a:p>
          <a:p>
            <a:r>
              <a:rPr lang="en-US" dirty="0" smtClean="0"/>
              <a:t>Please use the</a:t>
            </a:r>
            <a:r>
              <a:rPr lang="en-US" baseline="0" dirty="0" smtClean="0"/>
              <a:t> grouped data </a:t>
            </a:r>
            <a:r>
              <a:rPr lang="en-US" baseline="0" dirty="0" smtClean="0"/>
              <a:t>to </a:t>
            </a:r>
            <a:r>
              <a:rPr lang="en-US" baseline="0" dirty="0" smtClean="0"/>
              <a:t>practice on your own. </a:t>
            </a:r>
            <a:endParaRPr lang="en-US" baseline="0" dirty="0" smtClean="0"/>
          </a:p>
          <a:p>
            <a:r>
              <a:rPr lang="en-US" baseline="0" dirty="0" smtClean="0"/>
              <a:t> </a:t>
            </a:r>
          </a:p>
          <a:p>
            <a:r>
              <a:rPr lang="en-US" baseline="0" dirty="0" smtClean="0"/>
              <a:t>As you can see, matched OR from STATA turns out to be 1.744 and 95% confidence intervals range 1.329 to 2.301 (if you are using exact method).  </a:t>
            </a:r>
          </a:p>
          <a:p>
            <a:r>
              <a:rPr lang="en-US" baseline="0" dirty="0" smtClean="0"/>
              <a:t>Considering that 95%CIs are above 1 and not including 1 suggesting that the OR is significantly differently from 1.  </a:t>
            </a:r>
          </a:p>
          <a:p>
            <a:r>
              <a:rPr lang="en-US" baseline="0" dirty="0" smtClean="0"/>
              <a:t>An OR of 1.744 indicates that the odds of outcome is about 1.744 times more frequent in the exposed group for the population of interest. </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23</a:t>
            </a:fld>
            <a:endParaRPr lang="en-US" dirty="0"/>
          </a:p>
        </p:txBody>
      </p:sp>
    </p:spTree>
    <p:extLst>
      <p:ext uri="{BB962C8B-B14F-4D97-AF65-F5344CB8AC3E}">
        <p14:creationId xmlns:p14="http://schemas.microsoft.com/office/powerpoint/2010/main" val="2871016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you can see, the</a:t>
            </a:r>
            <a:r>
              <a:rPr lang="en-US" baseline="0" dirty="0" smtClean="0"/>
              <a:t> use of conditional logistic regression method produced same paired OR and 95%CI like in slide 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STATA command used here is based on individual observations from the grouped data. As you noticed, 1364 concordant pairs (2728 observation) were not included in the analysis while 236 discordant pairs (150 + 86) or 472 observations were included in the analysis. “or” command results in ‘paired OR information’ on the output.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Please use the</a:t>
            </a:r>
            <a:r>
              <a:rPr lang="en-US" baseline="0" dirty="0" smtClean="0"/>
              <a:t> long format example data that were uploaded with this module to practice on your own. </a:t>
            </a:r>
            <a:endParaRPr lang="en-US" dirty="0" smtClean="0"/>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24</a:t>
            </a:fld>
            <a:endParaRPr lang="en-US" dirty="0"/>
          </a:p>
        </p:txBody>
      </p:sp>
    </p:spTree>
    <p:extLst>
      <p:ext uri="{BB962C8B-B14F-4D97-AF65-F5344CB8AC3E}">
        <p14:creationId xmlns:p14="http://schemas.microsoft.com/office/powerpoint/2010/main" val="827771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Please </a:t>
            </a:r>
            <a:r>
              <a:rPr lang="en-US" u="none" baseline="0" dirty="0" smtClean="0"/>
              <a:t>note the Mantel-Haenszel OR can also accommodate </a:t>
            </a:r>
            <a:r>
              <a:rPr lang="en-US" u="sng" baseline="0" dirty="0" smtClean="0"/>
              <a:t>more than one control per case</a:t>
            </a:r>
            <a:r>
              <a:rPr lang="en-US" u="none" baseline="0" dirty="0" smtClean="0"/>
              <a:t>.</a:t>
            </a:r>
            <a:r>
              <a:rPr lang="en-US" baseline="0" dirty="0" smtClean="0"/>
              <a:t>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Chapter </a:t>
            </a:r>
            <a:r>
              <a:rPr lang="en-US" baseline="0" dirty="0" smtClean="0"/>
              <a:t>7, section 7.3 in our S &amp; N textbook illustrates how to use M-H method to calculate M-H OR in a matched case-control study with 1:M matching.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hypothetical</a:t>
            </a:r>
            <a:r>
              <a:rPr lang="en-US" baseline="0" dirty="0" smtClean="0"/>
              <a:t> example is from exercise examples on page 344 in our textbook. Please check out the calculation on page 277 to complete this stratification based calculation to calculated paired OR.  </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25</a:t>
            </a:fld>
            <a:endParaRPr lang="en-US" dirty="0"/>
          </a:p>
        </p:txBody>
      </p:sp>
    </p:spTree>
    <p:extLst>
      <p:ext uri="{BB962C8B-B14F-4D97-AF65-F5344CB8AC3E}">
        <p14:creationId xmlns:p14="http://schemas.microsoft.com/office/powerpoint/2010/main" val="879549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Conditional logistic regression analysis method can easily accommodate 1: M matching data as well. You will need to assign matched controls and cases in same group ID: e.g., group (pairedID).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Calculations in the first stratum (no of matched sets = 40) is color-coded for your information. For example, matched sets * numerator in the first stratum is calculate as [(1*3)/4]*40 = 30.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OR</a:t>
            </a:r>
            <a:r>
              <a:rPr lang="en-US" baseline="-25000" dirty="0" smtClean="0"/>
              <a:t>MH</a:t>
            </a:r>
            <a:r>
              <a:rPr lang="en-US" baseline="0" dirty="0" smtClean="0"/>
              <a:t> is calculated as the sum of ‘matched sets * numerator’ divided by the sum of ‘matched sets * denominator’, which is 63/19.75. This calculation results in OR</a:t>
            </a:r>
            <a:r>
              <a:rPr lang="en-US" baseline="-25000" dirty="0" smtClean="0"/>
              <a:t>MH</a:t>
            </a:r>
            <a:r>
              <a:rPr lang="en-US" baseline="0" dirty="0" smtClean="0"/>
              <a:t> = 3.1899 .</a:t>
            </a:r>
          </a:p>
          <a:p>
            <a:r>
              <a:rPr lang="en-US" baseline="0" dirty="0" smtClean="0"/>
              <a:t>Just be aware that stratification based calculation like MH method will let you conduct </a:t>
            </a:r>
            <a:r>
              <a:rPr lang="en-US" dirty="0" smtClean="0"/>
              <a:t>only for one association at a time between an independent variable and an </a:t>
            </a:r>
            <a:r>
              <a:rPr lang="en-US" dirty="0" smtClean="0"/>
              <a:t>outcome</a:t>
            </a:r>
            <a:r>
              <a:rPr lang="en-US" baseline="0" dirty="0" smtClean="0"/>
              <a:t> and limited. </a:t>
            </a:r>
          </a:p>
          <a:p>
            <a:r>
              <a:rPr lang="en-US" baseline="0" dirty="0" smtClean="0"/>
              <a:t>However, conditional </a:t>
            </a:r>
            <a:r>
              <a:rPr lang="en-US" baseline="0" dirty="0" smtClean="0"/>
              <a:t>logistic regression analysis </a:t>
            </a:r>
            <a:r>
              <a:rPr lang="en-US" baseline="0" dirty="0" smtClean="0"/>
              <a:t>will let </a:t>
            </a:r>
            <a:r>
              <a:rPr lang="en-US" baseline="0" dirty="0" smtClean="0"/>
              <a:t>you adjust for other confounding factors regardless of </a:t>
            </a:r>
            <a:r>
              <a:rPr lang="en-US" baseline="0" dirty="0" smtClean="0"/>
              <a:t>numbers of types of variables (</a:t>
            </a:r>
            <a:r>
              <a:rPr lang="en-US" baseline="0" dirty="0" smtClean="0"/>
              <a:t>categorical or continuous variables). </a:t>
            </a:r>
            <a:endParaRPr lang="en-US" dirty="0" smtClean="0"/>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26</a:t>
            </a:fld>
            <a:endParaRPr lang="en-US" dirty="0"/>
          </a:p>
        </p:txBody>
      </p:sp>
    </p:spTree>
    <p:extLst>
      <p:ext uri="{BB962C8B-B14F-4D97-AF65-F5344CB8AC3E}">
        <p14:creationId xmlns:p14="http://schemas.microsoft.com/office/powerpoint/2010/main" val="2460113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two slides summarize advantages and disadvantages of case-control studies.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lists are more related to conventional case-control studies because case-control studies nested in cohort studies have additional benefits. </a:t>
            </a:r>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27</a:t>
            </a:fld>
            <a:endParaRPr lang="en-US" dirty="0"/>
          </a:p>
        </p:txBody>
      </p:sp>
    </p:spTree>
    <p:extLst>
      <p:ext uri="{BB962C8B-B14F-4D97-AF65-F5344CB8AC3E}">
        <p14:creationId xmlns:p14="http://schemas.microsoft.com/office/powerpoint/2010/main" val="1245546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Again some of disadvantages can be avoided using case-control studies within the cohort. For example, the case-cohort study can be used to study multiple outcomes. However, if the exposure was not assessed at the beginning of cohort study because it was not part of study interest, the temporal ambiguity between exposure and outcome still occur. </a:t>
            </a:r>
          </a:p>
          <a:p>
            <a:r>
              <a:rPr lang="en-US" dirty="0" smtClean="0"/>
              <a:t>In general, when</a:t>
            </a:r>
            <a:r>
              <a:rPr lang="en-US" baseline="0" dirty="0" smtClean="0"/>
              <a:t> we were asked about advantages and disadvantages of case-controls studies, we are referring to “conventional” case-control studies but not case-control studies conducted within the cohort.</a:t>
            </a:r>
          </a:p>
          <a:p>
            <a:r>
              <a:rPr lang="en-US" baseline="0" dirty="0" smtClean="0"/>
              <a:t>Next week, we will review the cohort study that is a source for nested case-control or case-cohort study. </a:t>
            </a:r>
            <a:endParaRPr lang="en-US" dirty="0" smtClean="0"/>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28</a:t>
            </a:fld>
            <a:endParaRPr lang="en-US" dirty="0"/>
          </a:p>
        </p:txBody>
      </p:sp>
    </p:spTree>
    <p:extLst>
      <p:ext uri="{BB962C8B-B14F-4D97-AF65-F5344CB8AC3E}">
        <p14:creationId xmlns:p14="http://schemas.microsoft.com/office/powerpoint/2010/main" val="3801760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642205-50F4-4643-AC72-2E85EE02A33A}" type="slidenum">
              <a:rPr lang="en-US" smtClean="0"/>
              <a:t>29</a:t>
            </a:fld>
            <a:endParaRPr lang="en-US" dirty="0"/>
          </a:p>
        </p:txBody>
      </p:sp>
    </p:spTree>
    <p:extLst>
      <p:ext uri="{BB962C8B-B14F-4D97-AF65-F5344CB8AC3E}">
        <p14:creationId xmlns:p14="http://schemas.microsoft.com/office/powerpoint/2010/main" val="379657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you know, the case-control design is an alternative to the cohort study for investigating exposure-disease associations.  </a:t>
            </a:r>
            <a:r>
              <a:rPr lang="en-US" sz="1200" i="0" u="none" kern="1200" dirty="0" smtClean="0">
                <a:solidFill>
                  <a:schemeClr val="tx1"/>
                </a:solidFill>
                <a:effectLst/>
                <a:latin typeface="+mn-lt"/>
                <a:ea typeface="+mn-ea"/>
                <a:cs typeface="+mn-cs"/>
              </a:rPr>
              <a:t>In relation to time/period, a</a:t>
            </a:r>
            <a:r>
              <a:rPr lang="en-US" sz="1200" i="0" u="none" kern="1200" baseline="0" dirty="0" smtClean="0">
                <a:solidFill>
                  <a:schemeClr val="tx1"/>
                </a:solidFill>
                <a:effectLst/>
                <a:latin typeface="+mn-lt"/>
                <a:ea typeface="+mn-ea"/>
                <a:cs typeface="+mn-cs"/>
              </a:rPr>
              <a:t> lot of case-control studies are retrospective studies.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For example, in the simplest strategy for the selection of groups in a case-control study, cases occurring over a specified time period are identified based on case</a:t>
            </a:r>
            <a:r>
              <a:rPr lang="en-US" sz="1200" kern="1200" baseline="0" dirty="0" smtClean="0">
                <a:solidFill>
                  <a:schemeClr val="tx1"/>
                </a:solidFill>
                <a:effectLst/>
                <a:latin typeface="+mn-lt"/>
                <a:ea typeface="+mn-ea"/>
                <a:cs typeface="+mn-cs"/>
              </a:rPr>
              <a:t> definition</a:t>
            </a:r>
            <a:r>
              <a:rPr lang="en-US" sz="1200" kern="1200" dirty="0" smtClean="0">
                <a:solidFill>
                  <a:schemeClr val="tx1"/>
                </a:solidFill>
                <a:effectLst/>
                <a:latin typeface="+mn-lt"/>
                <a:ea typeface="+mn-ea"/>
                <a:cs typeface="+mn-cs"/>
              </a:rPr>
              <a:t>. Compared with case-control</a:t>
            </a:r>
            <a:r>
              <a:rPr lang="en-US" sz="1200" kern="1200" baseline="0" dirty="0" smtClean="0">
                <a:solidFill>
                  <a:schemeClr val="tx1"/>
                </a:solidFill>
                <a:effectLst/>
                <a:latin typeface="+mn-lt"/>
                <a:ea typeface="+mn-ea"/>
                <a:cs typeface="+mn-cs"/>
              </a:rPr>
              <a:t> studies based on cohort study design features, t</a:t>
            </a:r>
            <a:r>
              <a:rPr lang="en-US" sz="1200" kern="1200" dirty="0" smtClean="0">
                <a:solidFill>
                  <a:schemeClr val="tx1"/>
                </a:solidFill>
                <a:effectLst/>
                <a:latin typeface="+mn-lt"/>
                <a:ea typeface="+mn-ea"/>
                <a:cs typeface="+mn-cs"/>
              </a:rPr>
              <a:t>he conventional case-control studies  (sometimes called case-based case-control study) are studies in which incident cases,</a:t>
            </a:r>
            <a:r>
              <a:rPr lang="en-US" sz="1200" kern="1200" baseline="0" dirty="0" smtClean="0">
                <a:solidFill>
                  <a:schemeClr val="tx1"/>
                </a:solidFill>
                <a:effectLst/>
                <a:latin typeface="+mn-lt"/>
                <a:ea typeface="+mn-ea"/>
                <a:cs typeface="+mn-cs"/>
              </a:rPr>
              <a:t> or prevalent cases </a:t>
            </a:r>
            <a:r>
              <a:rPr lang="en-US" sz="1200" kern="1200" dirty="0" smtClean="0">
                <a:solidFill>
                  <a:schemeClr val="tx1"/>
                </a:solidFill>
                <a:effectLst/>
                <a:latin typeface="+mn-lt"/>
                <a:ea typeface="+mn-ea"/>
                <a:cs typeface="+mn-cs"/>
              </a:rPr>
              <a:t>are identified as the individuals in whom the disease of interest was diagnosed in a certain hospital during a given year. Then,</a:t>
            </a:r>
            <a:r>
              <a:rPr lang="en-US" sz="1200" kern="1200" baseline="0" dirty="0" smtClean="0">
                <a:solidFill>
                  <a:schemeClr val="tx1"/>
                </a:solidFill>
                <a:effectLst/>
                <a:latin typeface="+mn-lt"/>
                <a:ea typeface="+mn-ea"/>
                <a:cs typeface="+mn-cs"/>
              </a:rPr>
              <a:t> c</a:t>
            </a:r>
            <a:r>
              <a:rPr lang="en-US" sz="1200" kern="1200" dirty="0" smtClean="0">
                <a:solidFill>
                  <a:schemeClr val="tx1"/>
                </a:solidFill>
                <a:effectLst/>
                <a:latin typeface="+mn-lt"/>
                <a:ea typeface="+mn-ea"/>
                <a:cs typeface="+mn-cs"/>
              </a:rPr>
              <a:t>ontrols are selected from among members of the community served by this hospital,</a:t>
            </a:r>
            <a:r>
              <a:rPr lang="en-US" sz="1200" kern="1200" baseline="0" dirty="0" smtClean="0">
                <a:solidFill>
                  <a:schemeClr val="tx1"/>
                </a:solidFill>
                <a:effectLst/>
                <a:latin typeface="+mn-lt"/>
                <a:ea typeface="+mn-ea"/>
                <a:cs typeface="+mn-cs"/>
              </a:rPr>
              <a:t> or from same/similar hospitals and controls </a:t>
            </a:r>
            <a:r>
              <a:rPr lang="en-US" sz="1200" kern="1200" dirty="0" smtClean="0">
                <a:solidFill>
                  <a:schemeClr val="tx1"/>
                </a:solidFill>
                <a:effectLst/>
                <a:latin typeface="+mn-lt"/>
                <a:ea typeface="+mn-ea"/>
                <a:cs typeface="+mn-cs"/>
              </a:rPr>
              <a:t>did not have a diagnosis of the disease of interest by the end of that same year.</a:t>
            </a:r>
          </a:p>
          <a:p>
            <a:pPr lvl="0"/>
            <a:r>
              <a:rPr lang="en-US" sz="1200" u="sng" kern="1200" dirty="0" smtClean="0">
                <a:solidFill>
                  <a:schemeClr val="tx1"/>
                </a:solidFill>
                <a:effectLst/>
                <a:latin typeface="+mn-lt"/>
                <a:ea typeface="+mn-ea"/>
                <a:cs typeface="+mn-cs"/>
              </a:rPr>
              <a:t>The main principle</a:t>
            </a:r>
            <a:r>
              <a:rPr lang="en-US" sz="1200" u="sng" kern="1200" baseline="0" dirty="0" smtClean="0">
                <a:solidFill>
                  <a:schemeClr val="tx1"/>
                </a:solidFill>
                <a:effectLst/>
                <a:latin typeface="+mn-lt"/>
                <a:ea typeface="+mn-ea"/>
                <a:cs typeface="+mn-cs"/>
              </a:rPr>
              <a:t> of selecting case and controls is to select cases and controls from the same reference population if possible and these selection should be independent of exposure levels of interest. </a:t>
            </a:r>
            <a:endParaRPr lang="en-US" sz="1200" u="sng"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assumption that cases and controls originate from the same hypothetical source cohort</a:t>
            </a:r>
            <a:r>
              <a:rPr lang="en-US" sz="1200" kern="1200" baseline="0" dirty="0" smtClean="0">
                <a:solidFill>
                  <a:schemeClr val="tx1"/>
                </a:solidFill>
                <a:effectLst/>
                <a:latin typeface="+mn-lt"/>
                <a:ea typeface="+mn-ea"/>
                <a:cs typeface="+mn-cs"/>
              </a:rPr>
              <a:t> or population, </a:t>
            </a:r>
            <a:r>
              <a:rPr lang="en-US" sz="1200" kern="1200" dirty="0" smtClean="0">
                <a:solidFill>
                  <a:schemeClr val="tx1"/>
                </a:solidFill>
                <a:effectLst/>
                <a:latin typeface="+mn-lt"/>
                <a:ea typeface="+mn-ea"/>
                <a:cs typeface="+mn-cs"/>
              </a:rPr>
              <a:t>even if undefined is critical when judging the internal validity of case-control data. </a:t>
            </a:r>
            <a:r>
              <a:rPr lang="en-US" altLang="en-US" sz="1200" baseline="0" dirty="0" smtClean="0">
                <a:ea typeface="ＭＳ Ｐゴシック" charset="-128"/>
              </a:rPr>
              <a:t>Internal validity is the extent to which study findings (e.g., association) can be attributable to the exposure under investigation. </a:t>
            </a:r>
            <a:endParaRPr lang="en-US" sz="1200" kern="1200" dirty="0" smtClean="0">
              <a:solidFill>
                <a:schemeClr val="tx1"/>
              </a:solidFill>
              <a:effectLst/>
              <a:latin typeface="+mn-lt"/>
              <a:ea typeface="+mn-ea"/>
              <a:cs typeface="+mn-cs"/>
            </a:endParaRPr>
          </a:p>
          <a:p>
            <a:pPr lvl="0"/>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0DCD67-DEC9-48BF-A835-378CCDF9DB58}" type="slidenum">
              <a:rPr lang="en-US" smtClean="0"/>
              <a:t>3</a:t>
            </a:fld>
            <a:endParaRPr lang="en-US" dirty="0"/>
          </a:p>
        </p:txBody>
      </p:sp>
    </p:spTree>
    <p:extLst>
      <p:ext uri="{BB962C8B-B14F-4D97-AF65-F5344CB8AC3E}">
        <p14:creationId xmlns:p14="http://schemas.microsoft.com/office/powerpoint/2010/main" val="167646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you recall in Module 6</a:t>
            </a:r>
            <a:r>
              <a:rPr lang="en-US" baseline="0" dirty="0" smtClean="0"/>
              <a:t> A (selection bias) and 6 B (information bias), we reviewed various biases in depth.  Please revisit these module slides again. In most observational studies including case-control studies, we are concerned of selection bias and information bias. However, there are other types biases in observational studies and experimental studies, that you may heard of, listed here for your information only.  </a:t>
            </a:r>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4</a:t>
            </a:fld>
            <a:endParaRPr lang="en-US" dirty="0"/>
          </a:p>
        </p:txBody>
      </p:sp>
    </p:spTree>
    <p:extLst>
      <p:ext uri="{BB962C8B-B14F-4D97-AF65-F5344CB8AC3E}">
        <p14:creationId xmlns:p14="http://schemas.microsoft.com/office/powerpoint/2010/main" val="705931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For case-control studies that include an unbiased sample of the reference or source population, as long as the sampling fraction within the group of cases and that within the group of controls are unaffected by exposure, selection bias does not occur. This sampling strategy yields unbiased exposure odds in cases and controls.</a:t>
            </a:r>
            <a:r>
              <a:rPr lang="en-US" baseline="0" dirty="0" smtClean="0"/>
              <a:t> </a:t>
            </a: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cases and controls are not selected from the same or similar reference population(s), selection bias may occur. </a:t>
            </a:r>
          </a:p>
          <a:p>
            <a:r>
              <a:rPr lang="en-US" sz="1200" kern="1200" dirty="0" smtClean="0">
                <a:solidFill>
                  <a:schemeClr val="tx1"/>
                </a:solidFill>
                <a:effectLst/>
                <a:latin typeface="+mn-lt"/>
                <a:ea typeface="+mn-ea"/>
                <a:cs typeface="+mn-cs"/>
              </a:rPr>
              <a:t>Selection bias may also occur even if cases and controls are from the same “hypothetical” cohort when “losses” occurring before the study groups are selected affect their comparability.</a:t>
            </a:r>
            <a:r>
              <a:rPr lang="en-US" sz="1200" kern="1200" baseline="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living cases,</a:t>
            </a:r>
            <a:r>
              <a:rPr lang="en-US" sz="1200" kern="1200" baseline="0" dirty="0" smtClean="0">
                <a:solidFill>
                  <a:schemeClr val="tx1"/>
                </a:solidFill>
                <a:effectLst/>
                <a:latin typeface="+mn-lt"/>
                <a:ea typeface="+mn-ea"/>
                <a:cs typeface="+mn-cs"/>
              </a:rPr>
              <a:t> not including those ‘x’ deceased cases as shown in this figure, </a:t>
            </a:r>
            <a:r>
              <a:rPr lang="en-US" sz="1200" kern="1200" dirty="0" smtClean="0">
                <a:solidFill>
                  <a:schemeClr val="tx1"/>
                </a:solidFill>
                <a:effectLst/>
                <a:latin typeface="+mn-lt"/>
                <a:ea typeface="+mn-ea"/>
                <a:cs typeface="+mn-cs"/>
              </a:rPr>
              <a:t>are included in the study.  Researchers can assume that cases that survive through the time when the study is done are representative of all cases with regard to the exposure. Deaths caused by either other diseases or the disease of interest comprise a particular type of (prior) “loss” that may affect comparability of cases and controls in the study. Those who die before they can be included in the study may have a different exposure experience compared to the rest of the source population. Self selection</a:t>
            </a:r>
            <a:r>
              <a:rPr lang="en-US" sz="1200" kern="1200" baseline="0" dirty="0" smtClean="0">
                <a:solidFill>
                  <a:schemeClr val="tx1"/>
                </a:solidFill>
                <a:effectLst/>
                <a:latin typeface="+mn-lt"/>
                <a:ea typeface="+mn-ea"/>
                <a:cs typeface="+mn-cs"/>
              </a:rPr>
              <a:t> bias occurs in case-control studies with lower response or participation rates when the likelihood of participating to the study is related to both the exposure and outcome </a:t>
            </a:r>
            <a:endParaRPr lang="en-US" sz="12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r>
              <a:rPr lang="en-US" dirty="0" smtClean="0"/>
              <a:t>In</a:t>
            </a:r>
            <a:r>
              <a:rPr lang="en-US" baseline="0" dirty="0" smtClean="0"/>
              <a:t> Module 6A slides 14-15 describe selection biases that may occurs in case-control studies. Our textbook S &amp; N or Modern epidemiology textbook explains biases in the context of study designs well. However, in some cases,  just browsing through the list of biases in various examples will give us a little bit more clear idea of what “that” bias means.  For example the Catalog of bias developed by University of Oxford provide brief but clear information on some of well known biases. However, we should be aware of some incorrect definitions of biases provided by various internet site as well or different names for same type of bias. </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5</a:t>
            </a:fld>
            <a:endParaRPr lang="en-US" dirty="0"/>
          </a:p>
        </p:txBody>
      </p:sp>
    </p:spTree>
    <p:extLst>
      <p:ext uri="{BB962C8B-B14F-4D97-AF65-F5344CB8AC3E}">
        <p14:creationId xmlns:p14="http://schemas.microsoft.com/office/powerpoint/2010/main" val="81602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You may recall that b</a:t>
            </a:r>
            <a:r>
              <a:rPr lang="en-US" altLang="en-US" u="none" dirty="0" smtClean="0">
                <a:ea typeface="ＭＳ Ｐゴシック" charset="-128"/>
              </a:rPr>
              <a:t>ias</a:t>
            </a:r>
            <a:r>
              <a:rPr lang="en-US" altLang="en-US" u="none" baseline="0" dirty="0" smtClean="0">
                <a:ea typeface="ＭＳ Ｐゴシック" charset="-128"/>
              </a:rPr>
              <a:t> relates to the PROCESS, that is, the design and procedure of study. </a:t>
            </a:r>
            <a:r>
              <a:rPr lang="en-US" sz="1200" kern="1200" dirty="0" smtClean="0">
                <a:solidFill>
                  <a:schemeClr val="tx1"/>
                </a:solidFill>
                <a:effectLst/>
                <a:latin typeface="+mn-lt"/>
                <a:ea typeface="+mn-ea"/>
                <a:cs typeface="+mn-cs"/>
              </a:rPr>
              <a:t>Information bias results from either imperfect definitions of study variables or flawed data collection procedures. These errors may result in misclassification of exposure and/or outcome status for a significant proportion of study participants.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baseline="0" dirty="0" smtClean="0">
                <a:latin typeface="+mn-lt"/>
              </a:rPr>
              <a:t>Information bias can occur during identification of the exposure and/or the outcome variable in the study. </a:t>
            </a:r>
            <a:r>
              <a:rPr lang="en-US" sz="1200" kern="1200" dirty="0" smtClean="0">
                <a:solidFill>
                  <a:schemeClr val="tx1"/>
                </a:solidFill>
                <a:effectLst/>
                <a:latin typeface="+mn-lt"/>
                <a:ea typeface="+mn-ea"/>
                <a:cs typeface="+mn-cs"/>
              </a:rPr>
              <a:t>Information bias leads to misclassification of exposure and/or outcome status when the </a:t>
            </a:r>
            <a:r>
              <a:rPr lang="en-US" altLang="en-US" sz="1200" b="0" i="0" u="none" baseline="0" dirty="0" smtClean="0">
                <a:latin typeface="+mn-lt"/>
              </a:rPr>
              <a:t>exposure and outcome variables are measured as categorical variables (e.g. yes or no, exposed or not-exposed). </a:t>
            </a:r>
            <a:r>
              <a:rPr lang="en-US" sz="1200" kern="1200" dirty="0" smtClean="0">
                <a:solidFill>
                  <a:schemeClr val="tx1"/>
                </a:solidFill>
                <a:effectLst/>
                <a:latin typeface="+mn-lt"/>
                <a:ea typeface="+mn-ea"/>
                <a:cs typeface="+mn-cs"/>
              </a:rPr>
              <a:t>There are two types of misclassification: nondifferential misclassification and differential</a:t>
            </a:r>
            <a:r>
              <a:rPr lang="en-US" sz="1200" kern="1200" baseline="0" dirty="0" smtClean="0">
                <a:solidFill>
                  <a:schemeClr val="tx1"/>
                </a:solidFill>
                <a:effectLst/>
                <a:latin typeface="+mn-lt"/>
                <a:ea typeface="+mn-ea"/>
                <a:cs typeface="+mn-cs"/>
              </a:rPr>
              <a:t> misclassification as you already know</a:t>
            </a:r>
            <a:r>
              <a:rPr lang="en-US" sz="1200" b="0" kern="1200" baseline="0" dirty="0" smtClean="0">
                <a:solidFill>
                  <a:schemeClr val="tx1"/>
                </a:solidFill>
                <a:effectLst/>
                <a:latin typeface="+mn-lt"/>
                <a:ea typeface="+mn-ea"/>
                <a:cs typeface="+mn-cs"/>
              </a:rPr>
              <a:t>. Please re-review our textbook </a:t>
            </a:r>
            <a:r>
              <a:rPr lang="en-US" sz="1200" b="1" i="0" u="sng" kern="1200" baseline="0" dirty="0" smtClean="0">
                <a:solidFill>
                  <a:schemeClr val="tx1"/>
                </a:solidFill>
                <a:effectLst/>
                <a:latin typeface="+mn-lt"/>
                <a:ea typeface="+mn-ea"/>
                <a:cs typeface="+mn-cs"/>
              </a:rPr>
              <a:t>Chapter 4 </a:t>
            </a:r>
            <a:r>
              <a:rPr lang="en-US" sz="1200" b="0" kern="1200" baseline="0" dirty="0" smtClean="0">
                <a:solidFill>
                  <a:schemeClr val="tx1"/>
                </a:solidFill>
                <a:effectLst/>
                <a:latin typeface="+mn-lt"/>
                <a:ea typeface="+mn-ea"/>
                <a:cs typeface="+mn-cs"/>
              </a:rPr>
              <a:t>if you are not clear of nondifferential and differential misclassification.  </a:t>
            </a:r>
            <a:r>
              <a:rPr lang="en-US" sz="1200" b="0" dirty="0" smtClean="0"/>
              <a:t>Differential </a:t>
            </a:r>
            <a:r>
              <a:rPr lang="en-US" sz="1200" dirty="0" smtClean="0"/>
              <a:t>misclassification </a:t>
            </a:r>
            <a:r>
              <a:rPr lang="en-US" altLang="en-US" sz="1200" b="0" i="0" u="none" baseline="0" dirty="0" smtClean="0">
                <a:latin typeface="+mn-lt"/>
              </a:rPr>
              <a:t>of exposure between cases and controls </a:t>
            </a:r>
            <a:r>
              <a:rPr lang="en-US" sz="1200" dirty="0" smtClean="0"/>
              <a:t>can weaken</a:t>
            </a:r>
            <a:r>
              <a:rPr lang="en-US" sz="1200" baseline="0" dirty="0" smtClean="0"/>
              <a:t> or strengthen the association between exposure and outcome.  </a:t>
            </a:r>
            <a:r>
              <a:rPr lang="en-US" altLang="en-US" sz="1200" b="0" i="0" u="none" baseline="0" dirty="0" smtClean="0">
                <a:latin typeface="+mn-lt"/>
              </a:rPr>
              <a:t>It is difficult to predict the impact of differential misclassification on the direction and magnitude of association, as it depends on the interplay between the exposure and outcome misclassification. </a:t>
            </a:r>
            <a:endParaRPr lang="en-US" dirty="0" smtClean="0"/>
          </a:p>
          <a:p>
            <a:r>
              <a:rPr lang="en-US" dirty="0" smtClean="0"/>
              <a:t>A</a:t>
            </a:r>
            <a:r>
              <a:rPr lang="en-US" baseline="0" dirty="0" smtClean="0"/>
              <a:t> major problem in most case control studies is that we ask a history of past exposure. Recall can be problematic. If cases or controls can not remember or having limitation of recall or recall bias.  Recall bias is the main form of information bias in case-control studies. It results in </a:t>
            </a:r>
            <a:r>
              <a:rPr lang="en-US" i="1" dirty="0" smtClean="0"/>
              <a:t>misclassification of exposure status. </a:t>
            </a:r>
            <a:r>
              <a:rPr lang="en-US" i="0" dirty="0" smtClean="0"/>
              <a:t>Differential recall of exposure between cases and controls introduces a recall bias in</a:t>
            </a:r>
            <a:r>
              <a:rPr lang="en-US" i="0" baseline="0" dirty="0" smtClean="0"/>
              <a:t>to the study. </a:t>
            </a:r>
          </a:p>
          <a:p>
            <a:endParaRPr lang="en-US" i="0" baseline="0" dirty="0" smtClean="0"/>
          </a:p>
          <a:p>
            <a:r>
              <a:rPr lang="en-US" i="0" baseline="0" dirty="0" smtClean="0"/>
              <a:t>Interview bias is exposure identification bias and it o</a:t>
            </a:r>
            <a:r>
              <a:rPr lang="en-US" sz="1200" b="0" i="0" u="none" strike="noStrike" kern="1200" baseline="0" dirty="0" smtClean="0">
                <a:solidFill>
                  <a:schemeClr val="tx1"/>
                </a:solidFill>
                <a:latin typeface="+mn-lt"/>
                <a:ea typeface="+mn-ea"/>
                <a:cs typeface="+mn-cs"/>
              </a:rPr>
              <a:t>ccurs when investigators seek clarification differentially on responses based upon disease status of participants. </a:t>
            </a:r>
            <a:r>
              <a:rPr lang="en-US" dirty="0" smtClean="0"/>
              <a:t>This type of bias can also occur when data is collected by review of medical records when the reviewing</a:t>
            </a:r>
            <a:r>
              <a:rPr lang="en-US" baseline="0" dirty="0" smtClean="0"/>
              <a:t> investigators</a:t>
            </a:r>
            <a:r>
              <a:rPr lang="en-US" dirty="0" smtClean="0"/>
              <a:t> interpret or record information differently for one group or if the reviewer searches for information more diligently for one group e.g.,</a:t>
            </a:r>
            <a:r>
              <a:rPr lang="en-US" baseline="0" dirty="0" smtClean="0"/>
              <a:t> cases</a:t>
            </a:r>
            <a:r>
              <a:rPr lang="en-US" dirty="0" smtClean="0"/>
              <a:t>. Since this is introduces a differential misclassification, it can cause bias either toward or away from the null</a:t>
            </a:r>
            <a:r>
              <a:rPr lang="en-US" baseline="0" dirty="0" smtClean="0"/>
              <a:t> association</a:t>
            </a:r>
            <a:r>
              <a:rPr lang="en-US" dirty="0" smtClean="0"/>
              <a:t>.</a:t>
            </a:r>
            <a:endParaRPr lang="en-US" baseline="0" dirty="0" smtClean="0"/>
          </a:p>
          <a:p>
            <a:pPr lvl="0"/>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6</a:t>
            </a:fld>
            <a:endParaRPr lang="en-US" dirty="0"/>
          </a:p>
        </p:txBody>
      </p:sp>
    </p:spTree>
    <p:extLst>
      <p:ext uri="{BB962C8B-B14F-4D97-AF65-F5344CB8AC3E}">
        <p14:creationId xmlns:p14="http://schemas.microsoft.com/office/powerpoint/2010/main" val="331380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There are several</a:t>
            </a:r>
            <a:r>
              <a:rPr lang="en-US" sz="1200" baseline="0" dirty="0" smtClean="0"/>
              <a:t> approaches to control confounding </a:t>
            </a:r>
            <a:r>
              <a:rPr lang="en-US" sz="1200" baseline="0" dirty="0" smtClean="0"/>
              <a:t>during design </a:t>
            </a:r>
            <a:r>
              <a:rPr lang="en-US" sz="1200" baseline="0" dirty="0" smtClean="0"/>
              <a:t>stage or analysis stage of a study. Matching is one of the methods.  Practice of matching in </a:t>
            </a:r>
            <a:r>
              <a:rPr lang="en-US" altLang="en-US" dirty="0" smtClean="0">
                <a:latin typeface="Times New Roman" panose="02020603050405020304" pitchFamily="18" charset="0"/>
              </a:rPr>
              <a:t>case control studies is common</a:t>
            </a:r>
            <a:r>
              <a:rPr lang="en-US" altLang="en-US" baseline="0" dirty="0" smtClean="0">
                <a:latin typeface="Times New Roman" panose="02020603050405020304" pitchFamily="18" charset="0"/>
              </a:rPr>
              <a:t> and it has been known to be </a:t>
            </a:r>
            <a:r>
              <a:rPr lang="en-US" sz="1200" kern="1200" dirty="0" smtClean="0">
                <a:solidFill>
                  <a:schemeClr val="tx1"/>
                </a:solidFill>
                <a:effectLst/>
                <a:latin typeface="+mn-lt"/>
                <a:ea typeface="+mn-ea"/>
                <a:cs typeface="+mn-cs"/>
              </a:rPr>
              <a:t>useful in the context of case-control studies when trying to make cases and controls as similar as possible with regard to potential strong confounding factors. In contrast, in cohort studies, matching on potentially confounding variables is not common; but</a:t>
            </a:r>
            <a:r>
              <a:rPr lang="en-US" sz="1200" kern="1200" baseline="0" dirty="0" smtClean="0">
                <a:solidFill>
                  <a:schemeClr val="tx1"/>
                </a:solidFill>
                <a:effectLst/>
                <a:latin typeface="+mn-lt"/>
                <a:ea typeface="+mn-ea"/>
                <a:cs typeface="+mn-cs"/>
              </a:rPr>
              <a:t> matching is recommended. </a:t>
            </a:r>
            <a:endParaRPr lang="en-US" sz="1200" baseline="0" dirty="0" smtClean="0"/>
          </a:p>
          <a:p>
            <a:r>
              <a:rPr lang="en-US" dirty="0" smtClean="0"/>
              <a:t>In case-control studies, we try to do matching to enable that cases and controls have the same unconditional (marginal) distribution of matching factors. Matchin</a:t>
            </a:r>
            <a:r>
              <a:rPr lang="en-US" baseline="0" dirty="0" smtClean="0"/>
              <a:t>g is performed during the selection of controls.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you must identify matched controls, sometimes more than one per case. Second, since only the discordant pairs contribute to the statistical analysis, achieving a desired statistical power depends on obtaining a particular number of discordant pairs.</a:t>
            </a:r>
          </a:p>
          <a:p>
            <a:endParaRPr lang="en-US" baseline="0" dirty="0" smtClean="0"/>
          </a:p>
          <a:p>
            <a:r>
              <a:rPr lang="en-US" baseline="0" dirty="0" smtClean="0"/>
              <a:t>In terms of matching, please think of the </a:t>
            </a:r>
            <a:r>
              <a:rPr lang="en-US" u="sng" baseline="0" dirty="0" smtClean="0"/>
              <a:t>causal diagram between exposure and disease </a:t>
            </a:r>
            <a:r>
              <a:rPr lang="en-US" baseline="0" dirty="0" smtClean="0"/>
              <a:t>in mind: why a factor X could or should be a matching factor. Also, please consider that matching is </a:t>
            </a:r>
            <a:r>
              <a:rPr lang="en-US" u="sng" baseline="0" dirty="0" smtClean="0"/>
              <a:t>NOT the same concept as matched experiments in animal studies or experimental clinical studies </a:t>
            </a:r>
            <a:r>
              <a:rPr lang="en-US" u="none" baseline="0" dirty="0" smtClean="0"/>
              <a:t>before we proceed. </a:t>
            </a:r>
            <a:r>
              <a:rPr lang="en-US" baseline="0" dirty="0" smtClean="0"/>
              <a:t> </a:t>
            </a:r>
          </a:p>
        </p:txBody>
      </p:sp>
      <p:sp>
        <p:nvSpPr>
          <p:cNvPr id="4" name="Slide Number Placeholder 3"/>
          <p:cNvSpPr>
            <a:spLocks noGrp="1"/>
          </p:cNvSpPr>
          <p:nvPr>
            <p:ph type="sldNum" sz="quarter" idx="10"/>
          </p:nvPr>
        </p:nvSpPr>
        <p:spPr/>
        <p:txBody>
          <a:bodyPr/>
          <a:lstStyle/>
          <a:p>
            <a:fld id="{026917D1-3A7A-4C8A-8D35-F216ACE131EB}" type="slidenum">
              <a:rPr lang="en-US" smtClean="0"/>
              <a:t>7</a:t>
            </a:fld>
            <a:endParaRPr lang="en-US" dirty="0"/>
          </a:p>
        </p:txBody>
      </p:sp>
    </p:spTree>
    <p:extLst>
      <p:ext uri="{BB962C8B-B14F-4D97-AF65-F5344CB8AC3E}">
        <p14:creationId xmlns:p14="http://schemas.microsoft.com/office/powerpoint/2010/main" val="162579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Matching</a:t>
            </a:r>
            <a:r>
              <a:rPr lang="en-US" baseline="0" dirty="0" smtClean="0"/>
              <a:t> is the process of selecting controls to ensure that they are </a:t>
            </a:r>
            <a:r>
              <a:rPr lang="en-US" u="sng" baseline="0" dirty="0" smtClean="0"/>
              <a:t>similar</a:t>
            </a:r>
            <a:r>
              <a:rPr lang="en-US" baseline="0" dirty="0" smtClean="0"/>
              <a:t> to controls with respect to confounding factors.  Matching can be performed in pairs or in groups. Many researchers considered m</a:t>
            </a:r>
            <a:r>
              <a:rPr lang="en-US" sz="1200" dirty="0" smtClean="0"/>
              <a:t>atching </a:t>
            </a:r>
            <a:r>
              <a:rPr lang="en-US" sz="1200" baseline="0" dirty="0" smtClean="0"/>
              <a:t>to be relatively easy way </a:t>
            </a:r>
            <a:r>
              <a:rPr lang="en-US" sz="1200" dirty="0" smtClean="0"/>
              <a:t>to control for potential confounders with extremely strong effects. </a:t>
            </a:r>
            <a:r>
              <a:rPr lang="en-US" i="0" u="none" baseline="0" dirty="0" smtClean="0"/>
              <a:t>Think of age in a study of cancer case and control study. In young age strata, there </a:t>
            </a:r>
            <a:r>
              <a:rPr lang="en-US" i="0" u="none" baseline="0" dirty="0" smtClean="0"/>
              <a:t>may </a:t>
            </a:r>
            <a:r>
              <a:rPr lang="en-US" i="0" u="none" baseline="0" dirty="0" smtClean="0"/>
              <a:t>be more controls than cases </a:t>
            </a:r>
            <a:r>
              <a:rPr lang="en-US" i="0" u="none" baseline="0" dirty="0" smtClean="0"/>
              <a:t>whereas </a:t>
            </a:r>
            <a:r>
              <a:rPr lang="en-US" i="0" u="none" baseline="0" dirty="0" smtClean="0"/>
              <a:t>in the old age strata, there may be more cases and fewer controls</a:t>
            </a:r>
            <a:r>
              <a:rPr lang="en-US" i="0" u="non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baseline="0" dirty="0" smtClean="0"/>
              <a:t>Therefore, </a:t>
            </a:r>
            <a:r>
              <a:rPr lang="en-US" i="0" u="none" baseline="0" dirty="0" smtClean="0"/>
              <a:t>statistical precision may be improved if controls are age-matched to cases in order to include approximately equal numbers of cases and controls in each age stratum. If sex is an important confounder to consider, then investigators match every male case with a male control and every female case with a female control, thereby controlling the potential confounder, sex, for example, between cases and controls. </a:t>
            </a:r>
          </a:p>
          <a:p>
            <a:endParaRPr lang="en-US" baseline="0" dirty="0" smtClean="0"/>
          </a:p>
          <a:p>
            <a:r>
              <a:rPr lang="en-US" baseline="0" dirty="0" smtClean="0"/>
              <a:t>However, we need to be </a:t>
            </a:r>
            <a:r>
              <a:rPr lang="en-US" baseline="0" dirty="0" smtClean="0"/>
              <a:t>cautious when we match </a:t>
            </a:r>
            <a:r>
              <a:rPr lang="en-US" baseline="0" dirty="0" smtClean="0"/>
              <a:t>cases and controls by ‘exposure’ status </a:t>
            </a:r>
            <a:r>
              <a:rPr lang="en-US" baseline="0" dirty="0" smtClean="0"/>
              <a:t>or </a:t>
            </a:r>
            <a:r>
              <a:rPr lang="en-US" baseline="0" dirty="0" smtClean="0"/>
              <a:t>by variables that </a:t>
            </a:r>
            <a:r>
              <a:rPr lang="en-US" u="sng" baseline="0" dirty="0" smtClean="0"/>
              <a:t>are closely associated with exposure</a:t>
            </a:r>
            <a:r>
              <a:rPr lang="en-US" baseline="0" dirty="0" smtClean="0"/>
              <a:t>. Overmatching based on many variables can result in similar distributions of the variable of interest i.e., exposure between groups being compared, in tern it causes the effect size to be underestimated. In other words, overmatching can underestimate a true association. </a:t>
            </a:r>
            <a:endParaRPr lang="en-US" dirty="0"/>
          </a:p>
        </p:txBody>
      </p:sp>
      <p:sp>
        <p:nvSpPr>
          <p:cNvPr id="4" name="Slide Number Placeholder 3"/>
          <p:cNvSpPr>
            <a:spLocks noGrp="1"/>
          </p:cNvSpPr>
          <p:nvPr>
            <p:ph type="sldNum" sz="quarter" idx="10"/>
          </p:nvPr>
        </p:nvSpPr>
        <p:spPr/>
        <p:txBody>
          <a:bodyPr/>
          <a:lstStyle/>
          <a:p>
            <a:fld id="{62C753CB-A6D9-408B-BF7E-9397F322F0EC}" type="slidenum">
              <a:rPr lang="en-US" smtClean="0"/>
              <a:t>8</a:t>
            </a:fld>
            <a:endParaRPr lang="en-US" dirty="0"/>
          </a:p>
        </p:txBody>
      </p:sp>
    </p:spTree>
    <p:extLst>
      <p:ext uri="{BB962C8B-B14F-4D97-AF65-F5344CB8AC3E}">
        <p14:creationId xmlns:p14="http://schemas.microsoft.com/office/powerpoint/2010/main" val="66180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think of types</a:t>
            </a:r>
            <a:r>
              <a:rPr lang="en-US" sz="1200" kern="1200" baseline="0" dirty="0" smtClean="0">
                <a:solidFill>
                  <a:schemeClr val="tx1"/>
                </a:solidFill>
                <a:effectLst/>
                <a:latin typeface="+mn-lt"/>
                <a:ea typeface="+mn-ea"/>
                <a:cs typeface="+mn-cs"/>
              </a:rPr>
              <a:t> of matching first. We will talk about two most common types: individual matching and frequency matching.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each case, one or more controls with the relevant characteristics matching those of the cases were selected from the pool of eligible individuals. Individual matching according to naturally categorical variables (e.g., gender) is straightforward. When matching is conducted according to continuous variables (e.g., age), a matching range is usually defined (e.g., the matched control’s age should be equal to the index case’s age plus or minus 5 years), so called caliper matching. Individual matching may be logistically difficult in certain situations, particularly when there is a limited number of potentially eligible controls and/or if matching is based on multiple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Caliper matching is more likely to leave residual</a:t>
            </a:r>
            <a:r>
              <a:rPr lang="en-US" sz="1200" kern="1200" baseline="0" dirty="0" smtClean="0">
                <a:solidFill>
                  <a:schemeClr val="tx1"/>
                </a:solidFill>
                <a:effectLst/>
                <a:latin typeface="+mn-lt"/>
                <a:ea typeface="+mn-ea"/>
                <a:cs typeface="+mn-cs"/>
              </a:rPr>
              <a:t> confounding.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Frequency matching  consists of selecting a control group so as to balance the distributions of the matching variable (or variables) in cases and controls, but without doing a case-by-case individual matching. To carry out frequency matching, we have</a:t>
            </a:r>
            <a:r>
              <a:rPr lang="en-US" sz="1200" kern="1200" baseline="0" dirty="0" smtClean="0">
                <a:solidFill>
                  <a:schemeClr val="tx1"/>
                </a:solidFill>
                <a:effectLst/>
                <a:latin typeface="+mn-lt"/>
                <a:ea typeface="+mn-ea"/>
                <a:cs typeface="+mn-cs"/>
              </a:rPr>
              <a:t> to know th</a:t>
            </a:r>
            <a:r>
              <a:rPr lang="en-US" sz="1200" kern="1200" dirty="0" smtClean="0">
                <a:solidFill>
                  <a:schemeClr val="tx1"/>
                </a:solidFill>
                <a:effectLst/>
                <a:latin typeface="+mn-lt"/>
                <a:ea typeface="+mn-ea"/>
                <a:cs typeface="+mn-cs"/>
              </a:rPr>
              <a:t>e distribution of the case group  in advance according to the matching variable(s) so that the necessary sampling fractions within each stratum of the reference population for the selection of the control group can be estimated. This</a:t>
            </a:r>
            <a:r>
              <a:rPr lang="en-US" sz="1200" kern="1200" baseline="0" dirty="0" smtClean="0">
                <a:solidFill>
                  <a:schemeClr val="tx1"/>
                </a:solidFill>
                <a:effectLst/>
                <a:latin typeface="+mn-lt"/>
                <a:ea typeface="+mn-ea"/>
                <a:cs typeface="+mn-cs"/>
              </a:rPr>
              <a:t> can be difficult. </a:t>
            </a: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If you use 1 control to 1 case and have a missing value for exposure or important covariate in the case or control,  we will lose the entire pair during the statistical</a:t>
            </a:r>
            <a:r>
              <a:rPr lang="en-US" altLang="en-US" baseline="0" dirty="0" smtClean="0"/>
              <a:t> analysis. So, in most case, it is b</a:t>
            </a:r>
            <a:r>
              <a:rPr lang="en-US" altLang="en-US" dirty="0" smtClean="0"/>
              <a:t>etter to use individual matching using 1:2, 1:3 or 1:4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9</a:t>
            </a:fld>
            <a:endParaRPr lang="en-US" dirty="0"/>
          </a:p>
        </p:txBody>
      </p:sp>
    </p:spTree>
    <p:extLst>
      <p:ext uri="{BB962C8B-B14F-4D97-AF65-F5344CB8AC3E}">
        <p14:creationId xmlns:p14="http://schemas.microsoft.com/office/powerpoint/2010/main" val="348870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3720232"/>
            <a:ext cx="12192000" cy="313776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6B1FA-63AE-4A48-85F1-CFDE4C5CA8E0}" type="slidenum">
              <a:rPr lang="en-US" smtClean="0"/>
              <a:t>‹#›</a:t>
            </a:fld>
            <a:endParaRPr lang="en-US" dirty="0"/>
          </a:p>
        </p:txBody>
      </p:sp>
      <p:pic>
        <p:nvPicPr>
          <p:cNvPr id="7" name="Picture 6">
            <a:extLst>
              <a:ext uri="{FF2B5EF4-FFF2-40B4-BE49-F238E27FC236}">
                <a16:creationId xmlns:a16="http://schemas.microsoft.com/office/drawing/2014/main" id="{A445B0B2-361C-E241-8C9C-14EA98099565}"/>
              </a:ext>
            </a:extLst>
          </p:cNvPr>
          <p:cNvPicPr>
            <a:picLocks noChangeAspect="1"/>
          </p:cNvPicPr>
          <p:nvPr/>
        </p:nvPicPr>
        <p:blipFill>
          <a:blip r:embed="rId2"/>
          <a:stretch>
            <a:fillRect/>
          </a:stretch>
        </p:blipFill>
        <p:spPr>
          <a:xfrm>
            <a:off x="4571131" y="176124"/>
            <a:ext cx="3049739" cy="758111"/>
          </a:xfrm>
          <a:prstGeom prst="rect">
            <a:avLst/>
          </a:prstGeom>
        </p:spPr>
      </p:pic>
      <p:sp>
        <p:nvSpPr>
          <p:cNvPr id="9" name="Rectangle 8">
            <a:extLst>
              <a:ext uri="{FF2B5EF4-FFF2-40B4-BE49-F238E27FC236}">
                <a16:creationId xmlns:a16="http://schemas.microsoft.com/office/drawing/2014/main" id="{66734F10-37E7-1948-9481-52348961265D}"/>
              </a:ext>
            </a:extLst>
          </p:cNvPr>
          <p:cNvSpPr/>
          <p:nvPr/>
        </p:nvSpPr>
        <p:spPr>
          <a:xfrm>
            <a:off x="0" y="6685767"/>
            <a:ext cx="12192000" cy="18288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6593470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D9863-D9B9-46C8-BFA0-8F9BA9A6D548}"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6B1FA-63AE-4A48-85F1-CFDE4C5CA8E0}" type="slidenum">
              <a:rPr lang="en-US" smtClean="0"/>
              <a:t>‹#›</a:t>
            </a:fld>
            <a:endParaRPr lang="en-US" dirty="0"/>
          </a:p>
        </p:txBody>
      </p:sp>
    </p:spTree>
    <p:extLst>
      <p:ext uri="{BB962C8B-B14F-4D97-AF65-F5344CB8AC3E}">
        <p14:creationId xmlns:p14="http://schemas.microsoft.com/office/powerpoint/2010/main" val="290547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D9863-D9B9-46C8-BFA0-8F9BA9A6D548}"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6B1FA-63AE-4A48-85F1-CFDE4C5CA8E0}" type="slidenum">
              <a:rPr lang="en-US" smtClean="0"/>
              <a:t>‹#›</a:t>
            </a:fld>
            <a:endParaRPr lang="en-US" dirty="0"/>
          </a:p>
        </p:txBody>
      </p:sp>
    </p:spTree>
    <p:extLst>
      <p:ext uri="{BB962C8B-B14F-4D97-AF65-F5344CB8AC3E}">
        <p14:creationId xmlns:p14="http://schemas.microsoft.com/office/powerpoint/2010/main" val="118339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2704"/>
          </a:xfrm>
        </p:spPr>
        <p:txBody>
          <a:bodyPr>
            <a:normAutofit/>
          </a:bodyPr>
          <a:lstStyle>
            <a:lvl1pPr>
              <a:defRPr sz="3600" u="none">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271393"/>
            <a:ext cx="10972800" cy="4854772"/>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6B1FA-63AE-4A48-85F1-CFDE4C5CA8E0}" type="slidenum">
              <a:rPr lang="en-US" smtClean="0"/>
              <a:t>‹#›</a:t>
            </a:fld>
            <a:endParaRPr lang="en-US" dirty="0"/>
          </a:p>
        </p:txBody>
      </p:sp>
      <p:sp>
        <p:nvSpPr>
          <p:cNvPr id="7" name="Rectangle 6">
            <a:extLst>
              <a:ext uri="{FF2B5EF4-FFF2-40B4-BE49-F238E27FC236}">
                <a16:creationId xmlns:a16="http://schemas.microsoft.com/office/drawing/2014/main" id="{66734F10-37E7-1948-9481-52348961265D}"/>
              </a:ext>
            </a:extLst>
          </p:cNvPr>
          <p:cNvSpPr/>
          <p:nvPr/>
        </p:nvSpPr>
        <p:spPr>
          <a:xfrm>
            <a:off x="0" y="6760923"/>
            <a:ext cx="12192000" cy="9144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6290060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678243"/>
            <a:ext cx="10363200" cy="1362075"/>
          </a:xfrm>
        </p:spPr>
        <p:txBody>
          <a:bodyPr anchor="t"/>
          <a:lstStyle>
            <a:lvl1pPr algn="l">
              <a:defRPr sz="3000" b="1" cap="all">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40318"/>
            <a:ext cx="10363200" cy="1500187"/>
          </a:xfrm>
        </p:spPr>
        <p:txBody>
          <a:bodyPr anchor="b"/>
          <a:lstStyle>
            <a:lvl1pPr marL="0" indent="0">
              <a:buNone/>
              <a:defRPr sz="1500">
                <a:solidFill>
                  <a:schemeClr val="tx1"/>
                </a:solidFill>
                <a:latin typeface="Arial" panose="020B0604020202020204" pitchFamily="34" charset="0"/>
                <a:cs typeface="Arial" panose="020B0604020202020204"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6B1FA-63AE-4A48-85F1-CFDE4C5CA8E0}" type="slidenum">
              <a:rPr lang="en-US" smtClean="0"/>
              <a:t>‹#›</a:t>
            </a:fld>
            <a:endParaRPr lang="en-US" dirty="0"/>
          </a:p>
        </p:txBody>
      </p:sp>
      <p:sp>
        <p:nvSpPr>
          <p:cNvPr id="7" name="Rectangle 6">
            <a:extLst>
              <a:ext uri="{FF2B5EF4-FFF2-40B4-BE49-F238E27FC236}">
                <a16:creationId xmlns:a16="http://schemas.microsoft.com/office/drawing/2014/main" id="{66734F10-37E7-1948-9481-52348961265D}"/>
              </a:ext>
            </a:extLst>
          </p:cNvPr>
          <p:cNvSpPr/>
          <p:nvPr/>
        </p:nvSpPr>
        <p:spPr>
          <a:xfrm>
            <a:off x="0" y="6776582"/>
            <a:ext cx="12192000" cy="9394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149606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302707"/>
            <a:ext cx="5384800" cy="4823457"/>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302707"/>
            <a:ext cx="5384800" cy="4823457"/>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6B1FA-63AE-4A48-85F1-CFDE4C5CA8E0}" type="slidenum">
              <a:rPr lang="en-US" smtClean="0"/>
              <a:t>‹#›</a:t>
            </a:fld>
            <a:endParaRPr lang="en-US" dirty="0"/>
          </a:p>
        </p:txBody>
      </p:sp>
      <p:sp>
        <p:nvSpPr>
          <p:cNvPr id="8" name="Rectangle 7">
            <a:extLst>
              <a:ext uri="{FF2B5EF4-FFF2-40B4-BE49-F238E27FC236}">
                <a16:creationId xmlns:a16="http://schemas.microsoft.com/office/drawing/2014/main" id="{66734F10-37E7-1948-9481-52348961265D}"/>
              </a:ext>
            </a:extLst>
          </p:cNvPr>
          <p:cNvSpPr/>
          <p:nvPr/>
        </p:nvSpPr>
        <p:spPr>
          <a:xfrm>
            <a:off x="0" y="6760923"/>
            <a:ext cx="12192000" cy="9144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2961761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259541"/>
            <a:ext cx="5386917" cy="639762"/>
          </a:xfrm>
        </p:spPr>
        <p:txBody>
          <a:bodyPr anchor="b">
            <a:normAutofit/>
          </a:bodyPr>
          <a:lstStyle>
            <a:lvl1pPr marL="0" indent="0">
              <a:buNone/>
              <a:defRPr sz="24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09600" y="1960323"/>
            <a:ext cx="5386917" cy="41658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9" y="1259541"/>
            <a:ext cx="5389033" cy="639762"/>
          </a:xfrm>
        </p:spPr>
        <p:txBody>
          <a:bodyPr anchor="b">
            <a:normAutofit/>
          </a:bodyPr>
          <a:lstStyle>
            <a:lvl1pPr marL="0" indent="0">
              <a:buNone/>
              <a:defRPr sz="24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6193369" y="1960323"/>
            <a:ext cx="5389033" cy="41658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D9863-D9B9-46C8-BFA0-8F9BA9A6D548}" type="datetimeFigureOut">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76B1FA-63AE-4A48-85F1-CFDE4C5CA8E0}" type="slidenum">
              <a:rPr lang="en-US" smtClean="0"/>
              <a:t>‹#›</a:t>
            </a:fld>
            <a:endParaRPr lang="en-US" dirty="0"/>
          </a:p>
        </p:txBody>
      </p:sp>
      <p:sp>
        <p:nvSpPr>
          <p:cNvPr id="10" name="Rectangle 9">
            <a:extLst>
              <a:ext uri="{FF2B5EF4-FFF2-40B4-BE49-F238E27FC236}">
                <a16:creationId xmlns:a16="http://schemas.microsoft.com/office/drawing/2014/main" id="{66734F10-37E7-1948-9481-52348961265D}"/>
              </a:ext>
            </a:extLst>
          </p:cNvPr>
          <p:cNvSpPr/>
          <p:nvPr/>
        </p:nvSpPr>
        <p:spPr>
          <a:xfrm>
            <a:off x="0" y="6760923"/>
            <a:ext cx="12192000" cy="9144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57506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76B1FA-63AE-4A48-85F1-CFDE4C5CA8E0}" type="slidenum">
              <a:rPr lang="en-US" smtClean="0"/>
              <a:t>‹#›</a:t>
            </a:fld>
            <a:endParaRPr lang="en-US" dirty="0"/>
          </a:p>
        </p:txBody>
      </p:sp>
      <p:sp>
        <p:nvSpPr>
          <p:cNvPr id="6" name="Rectangle 5">
            <a:extLst>
              <a:ext uri="{FF2B5EF4-FFF2-40B4-BE49-F238E27FC236}">
                <a16:creationId xmlns:a16="http://schemas.microsoft.com/office/drawing/2014/main" id="{66734F10-37E7-1948-9481-52348961265D}"/>
              </a:ext>
            </a:extLst>
          </p:cNvPr>
          <p:cNvSpPr/>
          <p:nvPr/>
        </p:nvSpPr>
        <p:spPr>
          <a:xfrm>
            <a:off x="0" y="6760923"/>
            <a:ext cx="12192000" cy="9144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609117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76B1FA-63AE-4A48-85F1-CFDE4C5CA8E0}" type="slidenum">
              <a:rPr lang="en-US" smtClean="0"/>
              <a:t>‹#›</a:t>
            </a:fld>
            <a:endParaRPr lang="en-US" dirty="0"/>
          </a:p>
        </p:txBody>
      </p:sp>
      <p:sp>
        <p:nvSpPr>
          <p:cNvPr id="5" name="Rectangle 4">
            <a:extLst>
              <a:ext uri="{FF2B5EF4-FFF2-40B4-BE49-F238E27FC236}">
                <a16:creationId xmlns:a16="http://schemas.microsoft.com/office/drawing/2014/main" id="{66734F10-37E7-1948-9481-52348961265D}"/>
              </a:ext>
            </a:extLst>
          </p:cNvPr>
          <p:cNvSpPr/>
          <p:nvPr/>
        </p:nvSpPr>
        <p:spPr>
          <a:xfrm>
            <a:off x="0" y="6760923"/>
            <a:ext cx="12192000" cy="9144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59102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0BAD9863-D9B9-46C8-BFA0-8F9BA9A6D548}"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6B1FA-63AE-4A48-85F1-CFDE4C5CA8E0}" type="slidenum">
              <a:rPr lang="en-US" smtClean="0"/>
              <a:t>‹#›</a:t>
            </a:fld>
            <a:endParaRPr lang="en-US" dirty="0"/>
          </a:p>
        </p:txBody>
      </p:sp>
    </p:spTree>
    <p:extLst>
      <p:ext uri="{BB962C8B-B14F-4D97-AF65-F5344CB8AC3E}">
        <p14:creationId xmlns:p14="http://schemas.microsoft.com/office/powerpoint/2010/main" val="20822749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0BAD9863-D9B9-46C8-BFA0-8F9BA9A6D548}"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6B1FA-63AE-4A48-85F1-CFDE4C5CA8E0}" type="slidenum">
              <a:rPr lang="en-US" smtClean="0"/>
              <a:t>‹#›</a:t>
            </a:fld>
            <a:endParaRPr lang="en-US" dirty="0"/>
          </a:p>
        </p:txBody>
      </p:sp>
    </p:spTree>
    <p:extLst>
      <p:ext uri="{BB962C8B-B14F-4D97-AF65-F5344CB8AC3E}">
        <p14:creationId xmlns:p14="http://schemas.microsoft.com/office/powerpoint/2010/main" val="2947546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AD9863-D9B9-46C8-BFA0-8F9BA9A6D548}" type="datetimeFigureOut">
              <a:rPr lang="en-US" smtClean="0"/>
              <a:t>11/8/2019</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76B1FA-63AE-4A48-85F1-CFDE4C5CA8E0}" type="slidenum">
              <a:rPr lang="en-US" smtClean="0"/>
              <a:t>‹#›</a:t>
            </a:fld>
            <a:endParaRPr lang="en-US" dirty="0"/>
          </a:p>
        </p:txBody>
      </p:sp>
    </p:spTree>
    <p:extLst>
      <p:ext uri="{BB962C8B-B14F-4D97-AF65-F5344CB8AC3E}">
        <p14:creationId xmlns:p14="http://schemas.microsoft.com/office/powerpoint/2010/main" val="1460382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8P5I63hbHnc"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youtube.com/watch?v=jk-XHRDEJ4k"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1.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ofbias.org/bias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a:t>
            </a:r>
            <a:r>
              <a:rPr lang="en-US" dirty="0" smtClean="0"/>
              <a:t>11 </a:t>
            </a:r>
            <a:r>
              <a:rPr lang="en-US" dirty="0"/>
              <a:t>Case-control study </a:t>
            </a:r>
            <a:r>
              <a:rPr lang="en-US" dirty="0" smtClean="0"/>
              <a:t>II</a:t>
            </a:r>
            <a:endParaRPr lang="en-US" dirty="0"/>
          </a:p>
        </p:txBody>
      </p:sp>
      <p:sp>
        <p:nvSpPr>
          <p:cNvPr id="3" name="Subtitle 2"/>
          <p:cNvSpPr>
            <a:spLocks noGrp="1"/>
          </p:cNvSpPr>
          <p:nvPr>
            <p:ph type="subTitle" idx="1"/>
          </p:nvPr>
        </p:nvSpPr>
        <p:spPr/>
        <p:txBody>
          <a:bodyPr/>
          <a:lstStyle/>
          <a:p>
            <a:r>
              <a:rPr lang="en-US" dirty="0"/>
              <a:t>PHW 2710 L </a:t>
            </a:r>
          </a:p>
          <a:p>
            <a:r>
              <a:rPr lang="en-US" dirty="0"/>
              <a:t>Epidemiology III</a:t>
            </a:r>
          </a:p>
          <a:p>
            <a:r>
              <a:rPr lang="en-US" dirty="0" smtClean="0"/>
              <a:t>Miryoung Lee</a:t>
            </a:r>
            <a:endParaRPr lang="en-US" dirty="0"/>
          </a:p>
          <a:p>
            <a:endParaRPr lang="en-US" dirty="0"/>
          </a:p>
        </p:txBody>
      </p:sp>
    </p:spTree>
    <p:extLst>
      <p:ext uri="{BB962C8B-B14F-4D97-AF65-F5344CB8AC3E}">
        <p14:creationId xmlns:p14="http://schemas.microsoft.com/office/powerpoint/2010/main" val="390631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controls are matched on…</a:t>
            </a:r>
            <a:endParaRPr lang="en-US" dirty="0"/>
          </a:p>
        </p:txBody>
      </p:sp>
      <p:sp>
        <p:nvSpPr>
          <p:cNvPr id="3" name="Content Placeholder 2"/>
          <p:cNvSpPr>
            <a:spLocks noGrp="1"/>
          </p:cNvSpPr>
          <p:nvPr>
            <p:ph idx="1"/>
          </p:nvPr>
        </p:nvSpPr>
        <p:spPr/>
        <p:txBody>
          <a:bodyPr>
            <a:normAutofit/>
          </a:bodyPr>
          <a:lstStyle/>
          <a:p>
            <a:r>
              <a:rPr lang="en-US" altLang="en-US" sz="3200" dirty="0" smtClean="0"/>
              <a:t>A factor (X) </a:t>
            </a:r>
            <a:r>
              <a:rPr lang="en-US" altLang="en-US" sz="3200" dirty="0"/>
              <a:t>that is </a:t>
            </a:r>
            <a:r>
              <a:rPr lang="en-US" altLang="en-US" sz="3200" dirty="0" smtClean="0"/>
              <a:t>a intermediate factor </a:t>
            </a:r>
            <a:r>
              <a:rPr lang="en-US" altLang="en-US" sz="3200" dirty="0"/>
              <a:t>in the causal chain between the exposure </a:t>
            </a:r>
            <a:r>
              <a:rPr lang="en-US" altLang="en-US" sz="3200" dirty="0" smtClean="0"/>
              <a:t>and the outcome</a:t>
            </a:r>
          </a:p>
          <a:p>
            <a:endParaRPr lang="en-US" sz="3200" dirty="0" smtClean="0"/>
          </a:p>
          <a:p>
            <a:r>
              <a:rPr lang="en-US" altLang="en-US" sz="3200" dirty="0" smtClean="0"/>
              <a:t>A </a:t>
            </a:r>
            <a:r>
              <a:rPr lang="en-US" altLang="en-US" sz="3200" dirty="0"/>
              <a:t>factor </a:t>
            </a:r>
            <a:r>
              <a:rPr lang="en-US" altLang="en-US" sz="3200" dirty="0" smtClean="0"/>
              <a:t>(X) associated </a:t>
            </a:r>
            <a:r>
              <a:rPr lang="en-US" altLang="en-US" sz="3200" dirty="0"/>
              <a:t>with </a:t>
            </a:r>
            <a:r>
              <a:rPr lang="en-US" altLang="en-US" sz="3200" dirty="0" smtClean="0"/>
              <a:t>an exposure </a:t>
            </a:r>
            <a:r>
              <a:rPr lang="en-US" altLang="en-US" sz="3200" dirty="0"/>
              <a:t>that is not a confounder </a:t>
            </a:r>
            <a:r>
              <a:rPr lang="en-US" altLang="en-US" sz="3200" dirty="0" smtClean="0"/>
              <a:t>but you still </a:t>
            </a:r>
            <a:r>
              <a:rPr lang="en-US" altLang="en-US" sz="3200" dirty="0"/>
              <a:t>perform a matched </a:t>
            </a:r>
            <a:r>
              <a:rPr lang="en-US" altLang="en-US" sz="3200" dirty="0" smtClean="0"/>
              <a:t>analysis</a:t>
            </a:r>
          </a:p>
          <a:p>
            <a:endParaRPr lang="en-US" sz="3200" dirty="0" smtClean="0"/>
          </a:p>
          <a:p>
            <a:r>
              <a:rPr lang="en-US" sz="3200" dirty="0" smtClean="0"/>
              <a:t>A factor (X) that is an effect measure modifier </a:t>
            </a:r>
            <a:endParaRPr lang="en-US" sz="3200" dirty="0"/>
          </a:p>
        </p:txBody>
      </p:sp>
      <p:pic>
        <p:nvPicPr>
          <p:cNvPr id="4" name="Picture 3"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10406578" y="464511"/>
            <a:ext cx="1490359" cy="838327"/>
          </a:xfrm>
          <a:prstGeom prst="rect">
            <a:avLst/>
          </a:prstGeom>
        </p:spPr>
      </p:pic>
    </p:spTree>
    <p:extLst>
      <p:ext uri="{BB962C8B-B14F-4D97-AF65-F5344CB8AC3E}">
        <p14:creationId xmlns:p14="http://schemas.microsoft.com/office/powerpoint/2010/main" val="3818151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lstStyle/>
          <a:p>
            <a:pPr marL="0" indent="0">
              <a:buNone/>
            </a:pPr>
            <a:r>
              <a:rPr lang="en-US" sz="3200" dirty="0" smtClean="0"/>
              <a:t>Benefits of matching</a:t>
            </a:r>
          </a:p>
          <a:p>
            <a:r>
              <a:rPr lang="en-US" sz="3200" dirty="0" smtClean="0"/>
              <a:t>Control strong confounders?</a:t>
            </a:r>
          </a:p>
          <a:p>
            <a:r>
              <a:rPr lang="en-US" sz="3200" dirty="0" smtClean="0"/>
              <a:t>Increase statistical power or efficiency?</a:t>
            </a:r>
            <a:endParaRPr lang="en-US" sz="3200" dirty="0"/>
          </a:p>
          <a:p>
            <a:endParaRPr lang="en-US" sz="3200" dirty="0" smtClean="0"/>
          </a:p>
          <a:p>
            <a:pPr marL="0" indent="0">
              <a:buNone/>
            </a:pPr>
            <a:r>
              <a:rPr lang="en-US" sz="3200" dirty="0" smtClean="0"/>
              <a:t>Costs of matching</a:t>
            </a:r>
          </a:p>
          <a:p>
            <a:r>
              <a:rPr lang="en-US" sz="3200" dirty="0"/>
              <a:t>Cannot analyze the effect of a matched variable(s)</a:t>
            </a:r>
          </a:p>
          <a:p>
            <a:r>
              <a:rPr lang="en-US" sz="3200" dirty="0" smtClean="0"/>
              <a:t>Can take a long time to match controls to cases</a:t>
            </a:r>
          </a:p>
          <a:p>
            <a:r>
              <a:rPr lang="en-US" sz="3200" dirty="0" smtClean="0"/>
              <a:t>May </a:t>
            </a:r>
            <a:r>
              <a:rPr lang="en-US" sz="3200" dirty="0"/>
              <a:t>limit study’s external validity </a:t>
            </a:r>
            <a:r>
              <a:rPr lang="en-US" sz="3200" dirty="0" smtClean="0"/>
              <a:t>(generalizability)</a:t>
            </a:r>
            <a:endParaRPr lang="en-US" sz="3200" dirty="0"/>
          </a:p>
          <a:p>
            <a:pPr marL="0" indent="0">
              <a:buNone/>
            </a:pPr>
            <a:endParaRPr lang="en-US" dirty="0"/>
          </a:p>
        </p:txBody>
      </p:sp>
      <p:pic>
        <p:nvPicPr>
          <p:cNvPr id="4" name="Picture 3"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10406578" y="464511"/>
            <a:ext cx="1490359" cy="838327"/>
          </a:xfrm>
          <a:prstGeom prst="rect">
            <a:avLst/>
          </a:prstGeom>
        </p:spPr>
      </p:pic>
    </p:spTree>
    <p:extLst>
      <p:ext uri="{BB962C8B-B14F-4D97-AF65-F5344CB8AC3E}">
        <p14:creationId xmlns:p14="http://schemas.microsoft.com/office/powerpoint/2010/main" val="345644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Criticism on matching in case-control studies</a:t>
            </a:r>
            <a:endParaRPr lang="en-US" dirty="0"/>
          </a:p>
        </p:txBody>
      </p:sp>
      <p:sp>
        <p:nvSpPr>
          <p:cNvPr id="3" name="Content Placeholder 2"/>
          <p:cNvSpPr>
            <a:spLocks noGrp="1"/>
          </p:cNvSpPr>
          <p:nvPr>
            <p:ph idx="1"/>
          </p:nvPr>
        </p:nvSpPr>
        <p:spPr/>
        <p:txBody>
          <a:bodyPr/>
          <a:lstStyle/>
          <a:p>
            <a:r>
              <a:rPr lang="en-US" sz="3200" dirty="0" smtClean="0"/>
              <a:t>Does matching in case-control studies reduce confounding? </a:t>
            </a:r>
          </a:p>
          <a:p>
            <a:pPr lvl="1"/>
            <a:r>
              <a:rPr lang="en-US" dirty="0"/>
              <a:t>When matching is done based on a confounding factor(s) related to </a:t>
            </a:r>
            <a:r>
              <a:rPr lang="en-US" i="1" dirty="0"/>
              <a:t>exposure in the source population</a:t>
            </a:r>
            <a:r>
              <a:rPr lang="en-US" dirty="0"/>
              <a:t>, selection bias can be introduced by the matching process. </a:t>
            </a:r>
            <a:endParaRPr lang="en-US" sz="2800" dirty="0"/>
          </a:p>
          <a:p>
            <a:r>
              <a:rPr lang="en-US" sz="3200" dirty="0" smtClean="0"/>
              <a:t>Should we need to use only matched statistical analysis methods?</a:t>
            </a:r>
          </a:p>
          <a:p>
            <a:pPr lvl="1"/>
            <a:r>
              <a:rPr lang="en-US" dirty="0"/>
              <a:t> </a:t>
            </a:r>
            <a:r>
              <a:rPr lang="en-US" i="1" dirty="0"/>
              <a:t>“if there is an association between the matching factor and the exposure, then </a:t>
            </a:r>
            <a:r>
              <a:rPr lang="en-US" i="1" u="sng" dirty="0"/>
              <a:t>matching will introduce confounding that needs to be controlled </a:t>
            </a:r>
            <a:r>
              <a:rPr lang="en-US" i="1" dirty="0"/>
              <a:t>for in the </a:t>
            </a:r>
            <a:r>
              <a:rPr lang="en-US" i="1" dirty="0" smtClean="0"/>
              <a:t>analysis</a:t>
            </a:r>
            <a:r>
              <a:rPr lang="en-US" dirty="0" smtClean="0"/>
              <a:t>” - Pearce N BMJ 2016</a:t>
            </a:r>
          </a:p>
          <a:p>
            <a:endParaRPr lang="en-US" dirty="0"/>
          </a:p>
          <a:p>
            <a:endParaRPr lang="en-US" dirty="0" smtClean="0"/>
          </a:p>
          <a:p>
            <a:endParaRPr lang="en-US" dirty="0"/>
          </a:p>
        </p:txBody>
      </p:sp>
      <p:sp>
        <p:nvSpPr>
          <p:cNvPr id="4" name="TextBox 3"/>
          <p:cNvSpPr txBox="1"/>
          <p:nvPr/>
        </p:nvSpPr>
        <p:spPr>
          <a:xfrm>
            <a:off x="396619" y="6126165"/>
            <a:ext cx="6487032" cy="400110"/>
          </a:xfrm>
          <a:prstGeom prst="rect">
            <a:avLst/>
          </a:prstGeom>
          <a:noFill/>
        </p:spPr>
        <p:txBody>
          <a:bodyPr wrap="none" rtlCol="0">
            <a:spAutoFit/>
          </a:bodyPr>
          <a:lstStyle/>
          <a:p>
            <a:r>
              <a:rPr lang="en-US" sz="2000" dirty="0" smtClean="0"/>
              <a:t>Pearce N BMJ 2016; Mansournia et al., Eur J Epidemiol 2018 </a:t>
            </a:r>
            <a:endParaRPr lang="en-US" sz="2000" dirty="0"/>
          </a:p>
        </p:txBody>
      </p:sp>
      <p:pic>
        <p:nvPicPr>
          <p:cNvPr id="5" name="Picture 4"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10937663" y="286410"/>
            <a:ext cx="1097591" cy="617395"/>
          </a:xfrm>
          <a:prstGeom prst="rect">
            <a:avLst/>
          </a:prstGeom>
        </p:spPr>
      </p:pic>
    </p:spTree>
    <p:extLst>
      <p:ext uri="{BB962C8B-B14F-4D97-AF65-F5344CB8AC3E}">
        <p14:creationId xmlns:p14="http://schemas.microsoft.com/office/powerpoint/2010/main" val="1166939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multiple control sets</a:t>
            </a:r>
            <a:endParaRPr lang="en-US" dirty="0"/>
          </a:p>
        </p:txBody>
      </p:sp>
      <p:sp>
        <p:nvSpPr>
          <p:cNvPr id="3" name="Content Placeholder 2"/>
          <p:cNvSpPr>
            <a:spLocks noGrp="1"/>
          </p:cNvSpPr>
          <p:nvPr>
            <p:ph idx="1"/>
          </p:nvPr>
        </p:nvSpPr>
        <p:spPr/>
        <p:txBody>
          <a:bodyPr/>
          <a:lstStyle/>
          <a:p>
            <a:r>
              <a:rPr lang="en-US" dirty="0" smtClean="0"/>
              <a:t>Controls of the same type</a:t>
            </a:r>
          </a:p>
          <a:p>
            <a:endParaRPr lang="en-US" dirty="0"/>
          </a:p>
          <a:p>
            <a:r>
              <a:rPr lang="en-US" dirty="0" smtClean="0"/>
              <a:t>Multiple controls of different types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667" y="2982915"/>
            <a:ext cx="8648700" cy="3143250"/>
          </a:xfrm>
          <a:prstGeom prst="rect">
            <a:avLst/>
          </a:prstGeom>
        </p:spPr>
      </p:pic>
      <p:sp>
        <p:nvSpPr>
          <p:cNvPr id="5" name="TextBox 4"/>
          <p:cNvSpPr txBox="1"/>
          <p:nvPr/>
        </p:nvSpPr>
        <p:spPr>
          <a:xfrm>
            <a:off x="8183104" y="6270216"/>
            <a:ext cx="3857210" cy="369332"/>
          </a:xfrm>
          <a:prstGeom prst="rect">
            <a:avLst/>
          </a:prstGeom>
          <a:noFill/>
        </p:spPr>
        <p:txBody>
          <a:bodyPr wrap="none" rtlCol="0">
            <a:spAutoFit/>
          </a:bodyPr>
          <a:lstStyle/>
          <a:p>
            <a:r>
              <a:rPr lang="en-US" dirty="0" smtClean="0"/>
              <a:t>Gordis Epidemiology 6</a:t>
            </a:r>
            <a:r>
              <a:rPr lang="en-US" baseline="30000" dirty="0" smtClean="0"/>
              <a:t>th</a:t>
            </a:r>
            <a:r>
              <a:rPr lang="en-US" dirty="0" smtClean="0"/>
              <a:t> Ed. Figure 7.13</a:t>
            </a:r>
            <a:endParaRPr lang="en-US" dirty="0"/>
          </a:p>
        </p:txBody>
      </p:sp>
    </p:spTree>
    <p:extLst>
      <p:ext uri="{BB962C8B-B14F-4D97-AF65-F5344CB8AC3E}">
        <p14:creationId xmlns:p14="http://schemas.microsoft.com/office/powerpoint/2010/main" val="4069627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cap="none" dirty="0" smtClean="0"/>
              <a:t>Case-control studies within the cohort</a:t>
            </a:r>
            <a:endParaRPr lang="en-US" sz="3200" cap="none" dirty="0"/>
          </a:p>
        </p:txBody>
      </p:sp>
      <p:sp>
        <p:nvSpPr>
          <p:cNvPr id="6" name="Text Placeholder 5"/>
          <p:cNvSpPr>
            <a:spLocks noGrp="1"/>
          </p:cNvSpPr>
          <p:nvPr>
            <p:ph type="body" idx="1"/>
          </p:nvPr>
        </p:nvSpPr>
        <p:spPr>
          <a:xfrm>
            <a:off x="963084" y="4040318"/>
            <a:ext cx="10363200" cy="2076773"/>
          </a:xfrm>
        </p:spPr>
        <p:txBody>
          <a:bodyPr>
            <a:normAutofit fontScale="92500" lnSpcReduction="20000"/>
          </a:bodyPr>
          <a:lstStyle/>
          <a:p>
            <a:r>
              <a:rPr lang="en-US" sz="3100" dirty="0"/>
              <a:t>Chunk 3 – nested case-control study (</a:t>
            </a:r>
            <a:r>
              <a:rPr lang="en-US" sz="3100" dirty="0">
                <a:hlinkClick r:id="rId3"/>
              </a:rPr>
              <a:t>https://www.youtube.com/watch?v=8P5I63hbHnc</a:t>
            </a:r>
            <a:r>
              <a:rPr lang="en-US" sz="3100" dirty="0" smtClean="0"/>
              <a:t>)</a:t>
            </a:r>
          </a:p>
          <a:p>
            <a:endParaRPr lang="en-US" sz="3100" dirty="0"/>
          </a:p>
          <a:p>
            <a:r>
              <a:rPr lang="en-US" sz="3100" dirty="0"/>
              <a:t>Chunk 4 – case-cohort study (</a:t>
            </a:r>
            <a:r>
              <a:rPr lang="en-US" sz="3100" dirty="0">
                <a:hlinkClick r:id="rId4"/>
              </a:rPr>
              <a:t>https://</a:t>
            </a:r>
            <a:r>
              <a:rPr lang="en-US" sz="3100" dirty="0" smtClean="0">
                <a:hlinkClick r:id="rId4"/>
              </a:rPr>
              <a:t>www.youtube.com/watch?v=jk-XHRDEJ4k</a:t>
            </a:r>
            <a:r>
              <a:rPr lang="en-US" sz="3100" dirty="0" smtClean="0"/>
              <a:t>)</a:t>
            </a:r>
            <a:endParaRPr lang="en-US" sz="3100" dirty="0"/>
          </a:p>
          <a:p>
            <a:endParaRPr lang="en-US" dirty="0"/>
          </a:p>
        </p:txBody>
      </p:sp>
    </p:spTree>
    <p:extLst>
      <p:ext uri="{BB962C8B-B14F-4D97-AF65-F5344CB8AC3E}">
        <p14:creationId xmlns:p14="http://schemas.microsoft.com/office/powerpoint/2010/main" val="2379699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case-control study</a:t>
            </a:r>
            <a:endParaRPr lang="en-US" dirty="0"/>
          </a:p>
        </p:txBody>
      </p:sp>
      <p:sp>
        <p:nvSpPr>
          <p:cNvPr id="4" name="Content Placeholder 3"/>
          <p:cNvSpPr>
            <a:spLocks noGrp="1"/>
          </p:cNvSpPr>
          <p:nvPr>
            <p:ph idx="1"/>
          </p:nvPr>
        </p:nvSpPr>
        <p:spPr>
          <a:xfrm>
            <a:off x="609600" y="1127342"/>
            <a:ext cx="10972800" cy="4998823"/>
          </a:xfrm>
        </p:spPr>
        <p:txBody>
          <a:bodyPr>
            <a:normAutofit/>
          </a:bodyPr>
          <a:lstStyle/>
          <a:p>
            <a:r>
              <a:rPr lang="en-US" dirty="0" smtClean="0"/>
              <a:t>Advantages</a:t>
            </a:r>
          </a:p>
          <a:p>
            <a:pPr lvl="1"/>
            <a:r>
              <a:rPr lang="en-US" dirty="0"/>
              <a:t>Efficient – not all members of parent cohort require diagnostic testing </a:t>
            </a:r>
          </a:p>
          <a:p>
            <a:pPr lvl="1"/>
            <a:r>
              <a:rPr lang="en-US" dirty="0"/>
              <a:t>Flexible – allows testing of hypotheses not anticipated when the cohort was drawn (at t</a:t>
            </a:r>
            <a:r>
              <a:rPr lang="en-US" baseline="-25000" dirty="0"/>
              <a:t>0</a:t>
            </a:r>
            <a:r>
              <a:rPr lang="en-US" dirty="0"/>
              <a:t>) </a:t>
            </a:r>
          </a:p>
          <a:p>
            <a:pPr lvl="1"/>
            <a:r>
              <a:rPr lang="en-US" dirty="0"/>
              <a:t>Reduces selection bias – cases and controls sampled from same population </a:t>
            </a:r>
          </a:p>
          <a:p>
            <a:pPr lvl="1"/>
            <a:r>
              <a:rPr lang="en-US" dirty="0"/>
              <a:t>Reduces information bias – risk factor exposure can be assessed with investigator blind to case status </a:t>
            </a:r>
          </a:p>
          <a:p>
            <a:r>
              <a:rPr lang="en-US" dirty="0" smtClean="0"/>
              <a:t>Disadvantages over cohort study</a:t>
            </a:r>
          </a:p>
          <a:p>
            <a:pPr lvl="1"/>
            <a:r>
              <a:rPr lang="en-US" dirty="0"/>
              <a:t>Reduces power (from parent cohort) because of reduced sample size by: 1/(c+1), where c = number of controls per </a:t>
            </a:r>
            <a:r>
              <a:rPr lang="en-US" dirty="0" smtClean="0"/>
              <a:t>case</a:t>
            </a:r>
            <a:endParaRPr lang="en-US" dirty="0"/>
          </a:p>
          <a:p>
            <a:pPr marL="0" indent="0">
              <a:buNone/>
            </a:pPr>
            <a:endParaRPr lang="en-US" dirty="0" smtClean="0"/>
          </a:p>
        </p:txBody>
      </p:sp>
      <p:sp>
        <p:nvSpPr>
          <p:cNvPr id="3" name="Rectangle 2"/>
          <p:cNvSpPr/>
          <p:nvPr/>
        </p:nvSpPr>
        <p:spPr>
          <a:xfrm>
            <a:off x="3797085" y="6126165"/>
            <a:ext cx="8255431" cy="461665"/>
          </a:xfrm>
          <a:prstGeom prst="rect">
            <a:avLst/>
          </a:prstGeom>
        </p:spPr>
        <p:txBody>
          <a:bodyPr wrap="square">
            <a:spAutoFit/>
          </a:bodyPr>
          <a:lstStyle/>
          <a:p>
            <a:r>
              <a:rPr lang="en-US" sz="2400" dirty="0"/>
              <a:t>https://newonlinecourses.science.psu.edu/stat507/node/49/</a:t>
            </a:r>
          </a:p>
        </p:txBody>
      </p:sp>
    </p:spTree>
    <p:extLst>
      <p:ext uri="{BB962C8B-B14F-4D97-AF65-F5344CB8AC3E}">
        <p14:creationId xmlns:p14="http://schemas.microsoft.com/office/powerpoint/2010/main" val="1540171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Helicobacter Pylori infection and CVD death</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11387"/>
          <a:stretch/>
        </p:blipFill>
        <p:spPr>
          <a:xfrm>
            <a:off x="973702" y="1222705"/>
            <a:ext cx="10469213" cy="4855893"/>
          </a:xfrm>
        </p:spPr>
      </p:pic>
      <p:sp>
        <p:nvSpPr>
          <p:cNvPr id="4" name="Rectangle 3"/>
          <p:cNvSpPr/>
          <p:nvPr/>
        </p:nvSpPr>
        <p:spPr>
          <a:xfrm>
            <a:off x="4200041" y="6270216"/>
            <a:ext cx="7630332" cy="369332"/>
          </a:xfrm>
          <a:prstGeom prst="rect">
            <a:avLst/>
          </a:prstGeom>
        </p:spPr>
        <p:txBody>
          <a:bodyPr wrap="square">
            <a:spAutoFit/>
          </a:bodyPr>
          <a:lstStyle/>
          <a:p>
            <a:pPr lvl="0" algn="r" defTabSz="914400">
              <a:defRPr/>
            </a:pPr>
            <a:r>
              <a:rPr lang="en-US" dirty="0"/>
              <a:t>Lin Y et al., </a:t>
            </a:r>
            <a:r>
              <a:rPr lang="en-US" dirty="0" smtClean="0"/>
              <a:t>J </a:t>
            </a:r>
            <a:r>
              <a:rPr lang="en-US" dirty="0"/>
              <a:t>Atheroscler Thromb 2015;22:1207-1213. PMID: 26084791</a:t>
            </a:r>
          </a:p>
        </p:txBody>
      </p:sp>
      <p:sp>
        <p:nvSpPr>
          <p:cNvPr id="3" name="Rectangle 2"/>
          <p:cNvSpPr/>
          <p:nvPr/>
        </p:nvSpPr>
        <p:spPr>
          <a:xfrm>
            <a:off x="973703" y="2079057"/>
            <a:ext cx="10469213" cy="8662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973701" y="3463909"/>
            <a:ext cx="10469213" cy="172410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42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Case-cohort study</a:t>
            </a:r>
            <a:endParaRPr lang="en-US" dirty="0"/>
          </a:p>
        </p:txBody>
      </p:sp>
      <p:sp>
        <p:nvSpPr>
          <p:cNvPr id="3" name="Content Placeholder 2"/>
          <p:cNvSpPr>
            <a:spLocks noGrp="1"/>
          </p:cNvSpPr>
          <p:nvPr>
            <p:ph idx="1"/>
          </p:nvPr>
        </p:nvSpPr>
        <p:spPr/>
        <p:txBody>
          <a:bodyPr>
            <a:normAutofit lnSpcReduction="10000"/>
          </a:bodyPr>
          <a:lstStyle/>
          <a:p>
            <a:r>
              <a:rPr lang="en-US" dirty="0" smtClean="0"/>
              <a:t>Advantages</a:t>
            </a:r>
          </a:p>
          <a:p>
            <a:pPr lvl="1"/>
            <a:r>
              <a:rPr lang="en-US" dirty="0" smtClean="0"/>
              <a:t>All advantages of nested case-control study design </a:t>
            </a:r>
          </a:p>
          <a:p>
            <a:pPr lvl="1"/>
            <a:r>
              <a:rPr lang="en-US" dirty="0" smtClean="0"/>
              <a:t>The </a:t>
            </a:r>
            <a:r>
              <a:rPr lang="en-US" b="1" i="1" dirty="0" smtClean="0"/>
              <a:t>subcohort </a:t>
            </a:r>
            <a:r>
              <a:rPr lang="en-US" dirty="0"/>
              <a:t>can be used to study multiple outcomes </a:t>
            </a:r>
          </a:p>
          <a:p>
            <a:pPr lvl="1"/>
            <a:r>
              <a:rPr lang="en-US" dirty="0"/>
              <a:t>Risk can be measured at any time up to t</a:t>
            </a:r>
            <a:r>
              <a:rPr lang="en-US" baseline="-25000" dirty="0"/>
              <a:t>1</a:t>
            </a:r>
            <a:r>
              <a:rPr lang="en-US" dirty="0"/>
              <a:t> (e.g. elapsed time from </a:t>
            </a:r>
            <a:r>
              <a:rPr lang="en-US" dirty="0" smtClean="0"/>
              <a:t>an exposure to outcome/event, </a:t>
            </a:r>
            <a:r>
              <a:rPr lang="en-US" dirty="0"/>
              <a:t>such as menopause, birth) </a:t>
            </a:r>
          </a:p>
          <a:p>
            <a:pPr lvl="1"/>
            <a:r>
              <a:rPr lang="en-US" dirty="0" smtClean="0"/>
              <a:t>Sub-cohort </a:t>
            </a:r>
            <a:r>
              <a:rPr lang="en-US" dirty="0"/>
              <a:t>can be used to calculate person-time risk</a:t>
            </a:r>
          </a:p>
          <a:p>
            <a:pPr lvl="1"/>
            <a:endParaRPr lang="en-US" dirty="0"/>
          </a:p>
          <a:p>
            <a:r>
              <a:rPr lang="en-US" dirty="0" smtClean="0"/>
              <a:t>Disadvantages</a:t>
            </a:r>
          </a:p>
          <a:p>
            <a:pPr lvl="1"/>
            <a:r>
              <a:rPr lang="en-US" dirty="0"/>
              <a:t>Increased potential for information bias because subcohort may have been established after t</a:t>
            </a:r>
            <a:r>
              <a:rPr lang="en-US" baseline="-25000" dirty="0"/>
              <a:t>0</a:t>
            </a:r>
            <a:r>
              <a:rPr lang="en-US" dirty="0"/>
              <a:t> </a:t>
            </a:r>
          </a:p>
          <a:p>
            <a:pPr lvl="1"/>
            <a:r>
              <a:rPr lang="en-US" dirty="0" smtClean="0"/>
              <a:t>Exposure </a:t>
            </a:r>
            <a:r>
              <a:rPr lang="en-US" dirty="0"/>
              <a:t>information collected at different times (e.g. potential for sample deterioration) </a:t>
            </a:r>
          </a:p>
          <a:p>
            <a:endParaRPr lang="en-US" dirty="0"/>
          </a:p>
        </p:txBody>
      </p:sp>
      <p:sp>
        <p:nvSpPr>
          <p:cNvPr id="4" name="Rectangle 3"/>
          <p:cNvSpPr/>
          <p:nvPr/>
        </p:nvSpPr>
        <p:spPr>
          <a:xfrm>
            <a:off x="5346914" y="6270216"/>
            <a:ext cx="6473126" cy="400110"/>
          </a:xfrm>
          <a:prstGeom prst="rect">
            <a:avLst/>
          </a:prstGeom>
        </p:spPr>
        <p:txBody>
          <a:bodyPr wrap="square">
            <a:spAutoFit/>
          </a:bodyPr>
          <a:lstStyle/>
          <a:p>
            <a:r>
              <a:rPr lang="en-US" sz="2000" dirty="0" smtClean="0"/>
              <a:t>https</a:t>
            </a:r>
            <a:r>
              <a:rPr lang="en-US" sz="2000" dirty="0"/>
              <a:t>://newonlinecourses.science.psu.edu/stat507/node/4</a:t>
            </a:r>
          </a:p>
        </p:txBody>
      </p:sp>
    </p:spTree>
    <p:extLst>
      <p:ext uri="{BB962C8B-B14F-4D97-AF65-F5344CB8AC3E}">
        <p14:creationId xmlns:p14="http://schemas.microsoft.com/office/powerpoint/2010/main" val="586533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37" y="490726"/>
            <a:ext cx="9124950" cy="12890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147" y="1987764"/>
            <a:ext cx="11868884" cy="3250663"/>
          </a:xfrm>
          <a:prstGeom prst="rect">
            <a:avLst/>
          </a:prstGeom>
        </p:spPr>
      </p:pic>
      <p:sp>
        <p:nvSpPr>
          <p:cNvPr id="2" name="Rectangle 1"/>
          <p:cNvSpPr/>
          <p:nvPr/>
        </p:nvSpPr>
        <p:spPr>
          <a:xfrm>
            <a:off x="227147" y="2839453"/>
            <a:ext cx="11868884" cy="519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227147" y="3858125"/>
            <a:ext cx="11868884" cy="10700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711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2088" y="2077717"/>
            <a:ext cx="10363200" cy="1994542"/>
          </a:xfrm>
        </p:spPr>
        <p:txBody>
          <a:bodyPr>
            <a:normAutofit fontScale="90000"/>
          </a:bodyPr>
          <a:lstStyle/>
          <a:p>
            <a:r>
              <a:rPr lang="en-US" sz="3600" cap="none" dirty="0" smtClean="0"/>
              <a:t>Statistical analysis- </a:t>
            </a:r>
            <a:r>
              <a:rPr lang="en-US" sz="3600" cap="none" dirty="0" smtClean="0"/>
              <a:t>matched </a:t>
            </a:r>
            <a:r>
              <a:rPr lang="en-US" sz="3600" cap="none" dirty="0" smtClean="0"/>
              <a:t/>
            </a:r>
            <a:br>
              <a:rPr lang="en-US" sz="3600" cap="none" dirty="0" smtClean="0"/>
            </a:br>
            <a:r>
              <a:rPr lang="en-US" sz="3600" cap="none" dirty="0" smtClean="0"/>
              <a:t/>
            </a:r>
            <a:br>
              <a:rPr lang="en-US" sz="3600" cap="none" dirty="0" smtClean="0"/>
            </a:br>
            <a:r>
              <a:rPr lang="en-US" sz="3600" cap="none" dirty="0"/>
              <a:t>Chi-square </a:t>
            </a:r>
            <a:r>
              <a:rPr lang="en-US" sz="3600" cap="none" dirty="0" smtClean="0"/>
              <a:t>test for </a:t>
            </a:r>
            <a:r>
              <a:rPr lang="en-US" sz="3600" cap="none" dirty="0"/>
              <a:t>contingency tables</a:t>
            </a:r>
            <a:br>
              <a:rPr lang="en-US" sz="3600" cap="none" dirty="0"/>
            </a:br>
            <a:r>
              <a:rPr lang="en-US" sz="3600" cap="none" dirty="0" smtClean="0"/>
              <a:t>Conditional logistic </a:t>
            </a:r>
            <a:r>
              <a:rPr lang="en-US" sz="3600" cap="none" dirty="0"/>
              <a:t>regression </a:t>
            </a:r>
            <a:r>
              <a:rPr lang="en-US" sz="3600" cap="none" dirty="0" smtClean="0"/>
              <a:t>analysis</a:t>
            </a:r>
            <a:r>
              <a:rPr lang="en-US" sz="3600" dirty="0"/>
              <a:t/>
            </a:r>
            <a:br>
              <a:rPr lang="en-US" sz="3600" dirty="0"/>
            </a:br>
            <a:endParaRPr lang="en-US" sz="3600" cap="none" dirty="0"/>
          </a:p>
        </p:txBody>
      </p:sp>
    </p:spTree>
    <p:extLst>
      <p:ext uri="{BB962C8B-B14F-4D97-AF65-F5344CB8AC3E}">
        <p14:creationId xmlns:p14="http://schemas.microsoft.com/office/powerpoint/2010/main" val="66698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r>
              <a:rPr lang="en-US" dirty="0" smtClean="0"/>
              <a:t>Describe biases in case-control studies</a:t>
            </a:r>
          </a:p>
          <a:p>
            <a:r>
              <a:rPr lang="en-US" dirty="0" smtClean="0"/>
              <a:t>Describe methods to control confounding (i.e., matching) and various </a:t>
            </a:r>
            <a:r>
              <a:rPr lang="en-US" dirty="0"/>
              <a:t>case-control study </a:t>
            </a:r>
            <a:r>
              <a:rPr lang="en-US" dirty="0" smtClean="0"/>
              <a:t>designs</a:t>
            </a:r>
          </a:p>
          <a:p>
            <a:r>
              <a:rPr lang="en-US" dirty="0"/>
              <a:t>Describe statistical methods used in case-controls studies. </a:t>
            </a:r>
          </a:p>
          <a:p>
            <a:r>
              <a:rPr lang="en-US" dirty="0" smtClean="0"/>
              <a:t>Compare </a:t>
            </a:r>
            <a:r>
              <a:rPr lang="en-US" dirty="0"/>
              <a:t>and contrast the advantages and disadvantages of</a:t>
            </a:r>
          </a:p>
          <a:p>
            <a:pPr marL="0" indent="0">
              <a:buNone/>
            </a:pPr>
            <a:r>
              <a:rPr lang="en-US" dirty="0" smtClean="0"/>
              <a:t>	case-control </a:t>
            </a:r>
            <a:r>
              <a:rPr lang="en-US" dirty="0"/>
              <a:t>studies.</a:t>
            </a:r>
          </a:p>
        </p:txBody>
      </p:sp>
      <p:pic>
        <p:nvPicPr>
          <p:cNvPr id="4" name="Picture 3"/>
          <p:cNvPicPr>
            <a:picLocks noChangeAspect="1"/>
          </p:cNvPicPr>
          <p:nvPr/>
        </p:nvPicPr>
        <p:blipFill>
          <a:blip r:embed="rId3"/>
          <a:stretch>
            <a:fillRect/>
          </a:stretch>
        </p:blipFill>
        <p:spPr>
          <a:xfrm>
            <a:off x="8061157" y="3855190"/>
            <a:ext cx="3433283" cy="2611396"/>
          </a:xfrm>
          <a:prstGeom prst="rect">
            <a:avLst/>
          </a:prstGeom>
        </p:spPr>
      </p:pic>
    </p:spTree>
    <p:extLst>
      <p:ext uri="{BB962C8B-B14F-4D97-AF65-F5344CB8AC3E}">
        <p14:creationId xmlns:p14="http://schemas.microsoft.com/office/powerpoint/2010/main" val="1431270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Matched case-control studies</a:t>
            </a:r>
          </a:p>
        </p:txBody>
      </p:sp>
      <p:sp>
        <p:nvSpPr>
          <p:cNvPr id="3" name="Content Placeholder 2"/>
          <p:cNvSpPr>
            <a:spLocks noGrp="1"/>
          </p:cNvSpPr>
          <p:nvPr>
            <p:ph idx="1"/>
          </p:nvPr>
        </p:nvSpPr>
        <p:spPr>
          <a:xfrm>
            <a:off x="609600" y="2650339"/>
            <a:ext cx="7521526" cy="3919270"/>
          </a:xfrm>
        </p:spPr>
        <p:txBody>
          <a:bodyPr>
            <a:normAutofit/>
          </a:bodyPr>
          <a:lstStyle/>
          <a:p>
            <a:endParaRPr lang="en-US" dirty="0" smtClean="0"/>
          </a:p>
          <a:p>
            <a:endParaRPr lang="en-US" dirty="0"/>
          </a:p>
          <a:p>
            <a:endParaRPr lang="en-US" dirty="0" smtClean="0"/>
          </a:p>
          <a:p>
            <a:endParaRPr lang="en-US" dirty="0"/>
          </a:p>
          <a:p>
            <a:endParaRPr lang="en-US" dirty="0" smtClean="0"/>
          </a:p>
          <a:p>
            <a:pPr algn="ctr"/>
            <a:r>
              <a:rPr lang="en-US" sz="3600" dirty="0" smtClean="0"/>
              <a:t>Concordant </a:t>
            </a:r>
            <a:r>
              <a:rPr lang="en-US" sz="3600" dirty="0"/>
              <a:t>pairs in cells ‘a’ and ‘</a:t>
            </a:r>
            <a:r>
              <a:rPr lang="en-US" sz="3600" dirty="0" smtClean="0"/>
              <a:t>d’</a:t>
            </a:r>
          </a:p>
          <a:p>
            <a:pPr algn="ctr"/>
            <a:r>
              <a:rPr lang="en-US" sz="3600" dirty="0" smtClean="0"/>
              <a:t>Discordant </a:t>
            </a:r>
            <a:r>
              <a:rPr lang="en-US" sz="3600" dirty="0"/>
              <a:t>pairs in cells ‘b’ and ‘c</a:t>
            </a:r>
            <a:r>
              <a:rPr lang="en-US" sz="3600" dirty="0" smtClean="0"/>
              <a:t>’</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90073252"/>
              </p:ext>
            </p:extLst>
          </p:nvPr>
        </p:nvGraphicFramePr>
        <p:xfrm>
          <a:off x="484541" y="3052788"/>
          <a:ext cx="7514718" cy="2085582"/>
        </p:xfrm>
        <a:graphic>
          <a:graphicData uri="http://schemas.openxmlformats.org/drawingml/2006/table">
            <a:tbl>
              <a:tblPr firstRow="1" bandRow="1">
                <a:tableStyleId>{5C22544A-7EE6-4342-B048-85BDC9FD1C3A}</a:tableStyleId>
              </a:tblPr>
              <a:tblGrid>
                <a:gridCol w="1439382">
                  <a:extLst>
                    <a:ext uri="{9D8B030D-6E8A-4147-A177-3AD203B41FA5}">
                      <a16:colId xmlns:a16="http://schemas.microsoft.com/office/drawing/2014/main" val="20000"/>
                    </a:ext>
                  </a:extLst>
                </a:gridCol>
                <a:gridCol w="1844298">
                  <a:extLst>
                    <a:ext uri="{9D8B030D-6E8A-4147-A177-3AD203B41FA5}">
                      <a16:colId xmlns:a16="http://schemas.microsoft.com/office/drawing/2014/main" val="20001"/>
                    </a:ext>
                  </a:extLst>
                </a:gridCol>
                <a:gridCol w="2123268">
                  <a:extLst>
                    <a:ext uri="{9D8B030D-6E8A-4147-A177-3AD203B41FA5}">
                      <a16:colId xmlns:a16="http://schemas.microsoft.com/office/drawing/2014/main" val="20002"/>
                    </a:ext>
                  </a:extLst>
                </a:gridCol>
                <a:gridCol w="2107770">
                  <a:extLst>
                    <a:ext uri="{9D8B030D-6E8A-4147-A177-3AD203B41FA5}">
                      <a16:colId xmlns:a16="http://schemas.microsoft.com/office/drawing/2014/main" val="20003"/>
                    </a:ext>
                  </a:extLst>
                </a:gridCol>
              </a:tblGrid>
              <a:tr h="526947">
                <a:tc rowSpan="2" gridSpan="2">
                  <a:txBody>
                    <a:bodyPr/>
                    <a:lstStyle/>
                    <a:p>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algn="ctr"/>
                      <a:r>
                        <a:rPr lang="en-US" sz="2800" b="1" dirty="0" smtClean="0"/>
                        <a:t>Controls</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22315">
                <a:tc gridSpan="2" vMerge="1">
                  <a:txBody>
                    <a:bodyPr/>
                    <a:lstStyle/>
                    <a:p>
                      <a:endParaRPr lang="en-US"/>
                    </a:p>
                  </a:txBody>
                  <a:tcPr/>
                </a:tc>
                <a:tc hMerge="1" vMerge="1">
                  <a:txBody>
                    <a:bodyPr/>
                    <a:lstStyle/>
                    <a:p>
                      <a:endParaRPr lang="en-US"/>
                    </a:p>
                  </a:txBody>
                  <a:tcPr/>
                </a:tc>
                <a:tc>
                  <a:txBody>
                    <a:bodyPr/>
                    <a:lstStyle/>
                    <a:p>
                      <a:pPr algn="ctr"/>
                      <a:r>
                        <a:rPr lang="en-US" sz="2800" b="1" dirty="0" smtClean="0"/>
                        <a:t>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Unexposed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6100">
                <a:tc rowSpan="2">
                  <a:txBody>
                    <a:bodyPr/>
                    <a:lstStyle/>
                    <a:p>
                      <a:pPr algn="ctr"/>
                      <a:r>
                        <a:rPr lang="en-US" sz="2800" b="1" dirty="0" smtClean="0"/>
                        <a:t>Cases</a:t>
                      </a:r>
                      <a:endParaRPr lang="en-US" sz="2800" b="1"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800" b="1" dirty="0" smtClean="0"/>
                        <a:t>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a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b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6100">
                <a:tc vMerge="1">
                  <a:txBody>
                    <a:bodyPr/>
                    <a:lstStyle/>
                    <a:p>
                      <a:endParaRPr lang="en-US"/>
                    </a:p>
                  </a:txBody>
                  <a:tcPr/>
                </a:tc>
                <a:tc>
                  <a:txBody>
                    <a:bodyPr/>
                    <a:lstStyle/>
                    <a:p>
                      <a:r>
                        <a:rPr lang="en-US" sz="2800" b="1" dirty="0" smtClean="0"/>
                        <a:t>Unexposed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c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d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61210728"/>
              </p:ext>
            </p:extLst>
          </p:nvPr>
        </p:nvGraphicFramePr>
        <p:xfrm>
          <a:off x="6882670" y="1085241"/>
          <a:ext cx="5172500" cy="1584960"/>
        </p:xfrm>
        <a:graphic>
          <a:graphicData uri="http://schemas.openxmlformats.org/drawingml/2006/table">
            <a:tbl>
              <a:tblPr firstRow="1" bandRow="1">
                <a:tableStyleId>{3B4B98B0-60AC-42C2-AFA5-B58CD77FA1E5}</a:tableStyleId>
              </a:tblPr>
              <a:tblGrid>
                <a:gridCol w="791571">
                  <a:extLst>
                    <a:ext uri="{9D8B030D-6E8A-4147-A177-3AD203B41FA5}">
                      <a16:colId xmlns:a16="http://schemas.microsoft.com/office/drawing/2014/main" val="2911175001"/>
                    </a:ext>
                  </a:extLst>
                </a:gridCol>
                <a:gridCol w="907938">
                  <a:extLst>
                    <a:ext uri="{9D8B030D-6E8A-4147-A177-3AD203B41FA5}">
                      <a16:colId xmlns:a16="http://schemas.microsoft.com/office/drawing/2014/main" val="447920563"/>
                    </a:ext>
                  </a:extLst>
                </a:gridCol>
                <a:gridCol w="1605085">
                  <a:extLst>
                    <a:ext uri="{9D8B030D-6E8A-4147-A177-3AD203B41FA5}">
                      <a16:colId xmlns:a16="http://schemas.microsoft.com/office/drawing/2014/main" val="2345821509"/>
                    </a:ext>
                  </a:extLst>
                </a:gridCol>
                <a:gridCol w="1867906">
                  <a:extLst>
                    <a:ext uri="{9D8B030D-6E8A-4147-A177-3AD203B41FA5}">
                      <a16:colId xmlns:a16="http://schemas.microsoft.com/office/drawing/2014/main" val="3910862480"/>
                    </a:ext>
                  </a:extLst>
                </a:gridCol>
              </a:tblGrid>
              <a:tr h="370840">
                <a:tc rowSpan="4">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Outcome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bl>
          </a:graphicData>
        </a:graphic>
      </p:graphicFrame>
      <p:sp>
        <p:nvSpPr>
          <p:cNvPr id="6" name="Oval 5"/>
          <p:cNvSpPr/>
          <p:nvPr/>
        </p:nvSpPr>
        <p:spPr>
          <a:xfrm>
            <a:off x="10775852" y="1877721"/>
            <a:ext cx="806548" cy="40124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603896" y="2753880"/>
            <a:ext cx="3451274" cy="646331"/>
          </a:xfrm>
          <a:prstGeom prst="rect">
            <a:avLst/>
          </a:prstGeom>
          <a:noFill/>
        </p:spPr>
        <p:txBody>
          <a:bodyPr wrap="square" rtlCol="0">
            <a:spAutoFit/>
          </a:bodyPr>
          <a:lstStyle/>
          <a:p>
            <a:r>
              <a:rPr lang="en-US" dirty="0" smtClean="0"/>
              <a:t>Traditional or unmatched case-control study</a:t>
            </a:r>
            <a:endParaRPr lang="en-US" dirty="0"/>
          </a:p>
        </p:txBody>
      </p:sp>
    </p:spTree>
    <p:extLst>
      <p:ext uri="{BB962C8B-B14F-4D97-AF65-F5344CB8AC3E}">
        <p14:creationId xmlns:p14="http://schemas.microsoft.com/office/powerpoint/2010/main" val="3295706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48" y="25972"/>
            <a:ext cx="10972800" cy="852704"/>
          </a:xfrm>
        </p:spPr>
        <p:txBody>
          <a:bodyPr/>
          <a:lstStyle/>
          <a:p>
            <a:r>
              <a:rPr lang="en-US" dirty="0" smtClean="0"/>
              <a:t>Matched case-control studies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5799" y="878677"/>
                <a:ext cx="11514179" cy="5723602"/>
              </a:xfrm>
            </p:spPr>
            <p:txBody>
              <a:bodyPr>
                <a:normAutofit/>
              </a:bodyPr>
              <a:lstStyle/>
              <a:p>
                <a:pPr>
                  <a:spcBef>
                    <a:spcPts val="300"/>
                  </a:spcBef>
                </a:pPr>
                <a:endParaRPr lang="en-US" dirty="0"/>
              </a:p>
              <a:p>
                <a:pPr>
                  <a:spcBef>
                    <a:spcPts val="300"/>
                  </a:spcBef>
                </a:pPr>
                <a:endParaRPr lang="en-US" dirty="0" smtClean="0"/>
              </a:p>
              <a:p>
                <a:pPr>
                  <a:spcBef>
                    <a:spcPts val="300"/>
                  </a:spcBef>
                </a:pPr>
                <a:endParaRPr lang="en-US" dirty="0"/>
              </a:p>
              <a:p>
                <a:pPr>
                  <a:spcBef>
                    <a:spcPts val="300"/>
                  </a:spcBef>
                </a:pPr>
                <a:endParaRPr lang="en-US" dirty="0" smtClean="0"/>
              </a:p>
              <a:p>
                <a:pPr>
                  <a:spcBef>
                    <a:spcPts val="300"/>
                  </a:spcBef>
                </a:pPr>
                <a:endParaRPr lang="en-US" dirty="0"/>
              </a:p>
              <a:p>
                <a:pPr>
                  <a:spcBef>
                    <a:spcPts val="300"/>
                  </a:spcBef>
                </a:pPr>
                <a:r>
                  <a:rPr lang="en-US" b="1" i="1" dirty="0" smtClean="0"/>
                  <a:t>Measure of association </a:t>
                </a:r>
                <a:r>
                  <a:rPr lang="en-US" dirty="0" smtClean="0"/>
                  <a:t>(Odds Ratio): </a:t>
                </a:r>
                <a:r>
                  <a:rPr lang="en-US" dirty="0"/>
                  <a:t>Only the </a:t>
                </a:r>
                <a:r>
                  <a:rPr lang="en-US" i="1" dirty="0"/>
                  <a:t>discordant</a:t>
                </a:r>
                <a:r>
                  <a:rPr lang="en-US" dirty="0"/>
                  <a:t> pairs in cells b and </a:t>
                </a:r>
                <a:r>
                  <a:rPr lang="en-US" dirty="0" smtClean="0"/>
                  <a:t>c contribute </a:t>
                </a:r>
                <a:r>
                  <a:rPr lang="en-US" dirty="0"/>
                  <a:t>to the </a:t>
                </a:r>
                <a:r>
                  <a:rPr lang="en-US" dirty="0" smtClean="0"/>
                  <a:t>OR. </a:t>
                </a:r>
              </a:p>
              <a:p>
                <a:pPr>
                  <a:spcBef>
                    <a:spcPts val="300"/>
                  </a:spcBef>
                </a:pPr>
                <a:endParaRPr lang="en-US" dirty="0"/>
              </a:p>
              <a:p>
                <a:r>
                  <a:rPr lang="en-US" b="1" i="1" dirty="0" smtClean="0"/>
                  <a:t>McNemar’s chi-square </a:t>
                </a:r>
                <a:r>
                  <a:rPr lang="en-US" b="1" i="1" dirty="0"/>
                  <a:t>test </a:t>
                </a:r>
                <a:r>
                  <a:rPr lang="en-US" b="1" i="1" dirty="0" smtClean="0"/>
                  <a:t>statistic</a:t>
                </a:r>
                <a:r>
                  <a:rPr lang="en-US" dirty="0" smtClean="0"/>
                  <a:t>:</a:t>
                </a:r>
              </a:p>
              <a:p>
                <a:pPr marL="0" indent="0">
                  <a:buNone/>
                </a:pP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e>
                      <m:sup>
                        <m:r>
                          <a:rPr lang="en-US" i="1">
                            <a:latin typeface="Cambria Math" panose="02040503050406030204" pitchFamily="18" charset="0"/>
                          </a:rPr>
                          <m:t>2</m:t>
                        </m:r>
                      </m:sup>
                    </m:sSup>
                  </m:oMath>
                </a14:m>
                <a:r>
                  <a:rPr lang="en-US" dirty="0"/>
                  <a:t> =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den>
                    </m:f>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−1)</m:t>
                            </m:r>
                          </m:e>
                          <m:sup>
                            <m:r>
                              <a:rPr lang="en-US" i="1">
                                <a:latin typeface="Cambria Math" panose="02040503050406030204" pitchFamily="18" charset="0"/>
                              </a:rPr>
                              <m:t>2</m:t>
                            </m:r>
                          </m:sup>
                        </m:sSup>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den>
                    </m:f>
                  </m:oMath>
                </a14:m>
                <a:r>
                  <a:rPr lang="en-US" dirty="0"/>
                  <a:t> , where b + c  &lt; 25</a:t>
                </a:r>
              </a:p>
              <a:p>
                <a:pPr marL="0" indent="0">
                  <a:buNone/>
                </a:pPr>
                <a:r>
                  <a:rPr lang="en-US" dirty="0"/>
                  <a:t> </a:t>
                </a:r>
                <a:r>
                  <a:rPr lang="en-US" dirty="0" smtClean="0"/>
                  <a:t>	approximately </a:t>
                </a:r>
                <a:r>
                  <a:rPr lang="en-US" dirty="0"/>
                  <a:t>follow the </a:t>
                </a:r>
                <a:r>
                  <a:rPr lang="en-US" i="1" dirty="0"/>
                  <a:t>chi-square distribution </a:t>
                </a:r>
                <a:r>
                  <a:rPr lang="en-US" dirty="0"/>
                  <a:t>with df = 1</a:t>
                </a:r>
              </a:p>
              <a:p>
                <a:pPr>
                  <a:spcBef>
                    <a:spcPts val="300"/>
                  </a:spcBef>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5799" y="878677"/>
                <a:ext cx="11514179" cy="5723602"/>
              </a:xfrm>
              <a:blipFill>
                <a:blip r:embed="rId4"/>
                <a:stretch>
                  <a:fillRect l="-95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197620421"/>
              </p:ext>
            </p:extLst>
          </p:nvPr>
        </p:nvGraphicFramePr>
        <p:xfrm>
          <a:off x="624265" y="1026936"/>
          <a:ext cx="7514718" cy="2085582"/>
        </p:xfrm>
        <a:graphic>
          <a:graphicData uri="http://schemas.openxmlformats.org/drawingml/2006/table">
            <a:tbl>
              <a:tblPr firstRow="1" bandRow="1">
                <a:tableStyleId>{5C22544A-7EE6-4342-B048-85BDC9FD1C3A}</a:tableStyleId>
              </a:tblPr>
              <a:tblGrid>
                <a:gridCol w="1439382">
                  <a:extLst>
                    <a:ext uri="{9D8B030D-6E8A-4147-A177-3AD203B41FA5}">
                      <a16:colId xmlns:a16="http://schemas.microsoft.com/office/drawing/2014/main" val="20000"/>
                    </a:ext>
                  </a:extLst>
                </a:gridCol>
                <a:gridCol w="1844298">
                  <a:extLst>
                    <a:ext uri="{9D8B030D-6E8A-4147-A177-3AD203B41FA5}">
                      <a16:colId xmlns:a16="http://schemas.microsoft.com/office/drawing/2014/main" val="20001"/>
                    </a:ext>
                  </a:extLst>
                </a:gridCol>
                <a:gridCol w="2123268">
                  <a:extLst>
                    <a:ext uri="{9D8B030D-6E8A-4147-A177-3AD203B41FA5}">
                      <a16:colId xmlns:a16="http://schemas.microsoft.com/office/drawing/2014/main" val="20002"/>
                    </a:ext>
                  </a:extLst>
                </a:gridCol>
                <a:gridCol w="2107770">
                  <a:extLst>
                    <a:ext uri="{9D8B030D-6E8A-4147-A177-3AD203B41FA5}">
                      <a16:colId xmlns:a16="http://schemas.microsoft.com/office/drawing/2014/main" val="20003"/>
                    </a:ext>
                  </a:extLst>
                </a:gridCol>
              </a:tblGrid>
              <a:tr h="526947">
                <a:tc rowSpan="2" gridSpan="2">
                  <a:txBody>
                    <a:bodyPr/>
                    <a:lstStyle/>
                    <a:p>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algn="ctr"/>
                      <a:r>
                        <a:rPr lang="en-US" sz="2800" b="1" dirty="0" smtClean="0"/>
                        <a:t>Controls</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22315">
                <a:tc gridSpan="2" vMerge="1">
                  <a:txBody>
                    <a:bodyPr/>
                    <a:lstStyle/>
                    <a:p>
                      <a:endParaRPr lang="en-US"/>
                    </a:p>
                  </a:txBody>
                  <a:tcPr/>
                </a:tc>
                <a:tc hMerge="1" vMerge="1">
                  <a:txBody>
                    <a:bodyPr/>
                    <a:lstStyle/>
                    <a:p>
                      <a:endParaRPr lang="en-US"/>
                    </a:p>
                  </a:txBody>
                  <a:tcPr/>
                </a:tc>
                <a:tc>
                  <a:txBody>
                    <a:bodyPr/>
                    <a:lstStyle/>
                    <a:p>
                      <a:pPr algn="ctr"/>
                      <a:r>
                        <a:rPr lang="en-US" sz="2800" b="1" dirty="0" smtClean="0"/>
                        <a:t>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Unexposed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6100">
                <a:tc rowSpan="2">
                  <a:txBody>
                    <a:bodyPr/>
                    <a:lstStyle/>
                    <a:p>
                      <a:pPr algn="ctr"/>
                      <a:r>
                        <a:rPr lang="en-US" sz="2800" b="1" dirty="0" smtClean="0"/>
                        <a:t>Cases</a:t>
                      </a:r>
                      <a:endParaRPr lang="en-US" sz="2800" b="1"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800" b="1" dirty="0" smtClean="0"/>
                        <a:t>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a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b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6100">
                <a:tc vMerge="1">
                  <a:txBody>
                    <a:bodyPr/>
                    <a:lstStyle/>
                    <a:p>
                      <a:endParaRPr lang="en-US"/>
                    </a:p>
                  </a:txBody>
                  <a:tcPr/>
                </a:tc>
                <a:tc>
                  <a:txBody>
                    <a:bodyPr/>
                    <a:lstStyle/>
                    <a:p>
                      <a:r>
                        <a:rPr lang="en-US" sz="2800" b="1" dirty="0" smtClean="0"/>
                        <a:t>Unexposed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c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d (-/-)</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2119655755"/>
              </p:ext>
            </p:extLst>
          </p:nvPr>
        </p:nvGraphicFramePr>
        <p:xfrm>
          <a:off x="9060786" y="858261"/>
          <a:ext cx="1511881" cy="1143129"/>
        </p:xfrm>
        <a:graphic>
          <a:graphicData uri="http://schemas.openxmlformats.org/presentationml/2006/ole">
            <mc:AlternateContent xmlns:mc="http://schemas.openxmlformats.org/markup-compatibility/2006">
              <mc:Choice xmlns:v="urn:schemas-microsoft-com:vml" Requires="v">
                <p:oleObj spid="_x0000_s1172" name="Equation" r:id="rId5" imgW="520560" imgH="393480" progId="Equation.COEE2">
                  <p:embed/>
                </p:oleObj>
              </mc:Choice>
              <mc:Fallback>
                <p:oleObj name="Equation" r:id="rId5" imgW="520560" imgH="393480" progId="Equation.COEE2">
                  <p:embed/>
                  <p:pic>
                    <p:nvPicPr>
                      <p:cNvPr id="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0786" y="858261"/>
                        <a:ext cx="1511881" cy="1143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637320" y="2974019"/>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8285301" y="1997196"/>
                <a:ext cx="3622530"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𝑆𝐸</m:t>
                      </m:r>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𝑂𝑅</m:t>
                          </m:r>
                          <m:r>
                            <a:rPr lang="en-US" sz="2800" b="0" i="1" smtClean="0">
                              <a:latin typeface="Cambria Math" panose="02040503050406030204" pitchFamily="18" charset="0"/>
                            </a:rPr>
                            <m:t>)= </m:t>
                          </m:r>
                          <m:rad>
                            <m:radPr>
                              <m:degHide m:val="on"/>
                              <m:ctrlPr>
                                <a:rPr lang="en-US" sz="2800" b="0" i="1" smtClean="0">
                                  <a:solidFill>
                                    <a:srgbClr val="0070C0"/>
                                  </a:solidFill>
                                  <a:latin typeface="Cambria Math" panose="02040503050406030204" pitchFamily="18" charset="0"/>
                                </a:rPr>
                              </m:ctrlPr>
                            </m:radPr>
                            <m:deg/>
                            <m:e>
                              <m:f>
                                <m:fPr>
                                  <m:ctrlPr>
                                    <a:rPr lang="en-US" sz="2800" b="0" i="1" smtClean="0">
                                      <a:solidFill>
                                        <a:srgbClr val="0070C0"/>
                                      </a:solidFill>
                                      <a:latin typeface="Cambria Math" panose="02040503050406030204" pitchFamily="18" charset="0"/>
                                    </a:rPr>
                                  </m:ctrlPr>
                                </m:fPr>
                                <m:num>
                                  <m:r>
                                    <a:rPr lang="en-US" sz="2800" b="0" i="1" smtClean="0">
                                      <a:solidFill>
                                        <a:srgbClr val="0070C0"/>
                                      </a:solidFill>
                                      <a:latin typeface="Cambria Math" panose="02040503050406030204" pitchFamily="18" charset="0"/>
                                    </a:rPr>
                                    <m:t>1</m:t>
                                  </m:r>
                                </m:num>
                                <m:den>
                                  <m:r>
                                    <a:rPr lang="en-US" sz="2800" b="0" i="1" smtClean="0">
                                      <a:solidFill>
                                        <a:srgbClr val="0070C0"/>
                                      </a:solidFill>
                                      <a:latin typeface="Cambria Math" panose="02040503050406030204" pitchFamily="18" charset="0"/>
                                    </a:rPr>
                                    <m:t>𝑏</m:t>
                                  </m:r>
                                </m:den>
                              </m:f>
                              <m:r>
                                <a:rPr lang="en-US" sz="2800" b="0" i="1" smtClean="0">
                                  <a:solidFill>
                                    <a:srgbClr val="0070C0"/>
                                  </a:solidFill>
                                  <a:latin typeface="Cambria Math" panose="02040503050406030204" pitchFamily="18" charset="0"/>
                                </a:rPr>
                                <m:t>+ </m:t>
                              </m:r>
                              <m:f>
                                <m:fPr>
                                  <m:ctrlPr>
                                    <a:rPr lang="en-US" sz="2800" b="0" i="1" smtClean="0">
                                      <a:solidFill>
                                        <a:srgbClr val="0070C0"/>
                                      </a:solidFill>
                                      <a:latin typeface="Cambria Math" panose="02040503050406030204" pitchFamily="18" charset="0"/>
                                    </a:rPr>
                                  </m:ctrlPr>
                                </m:fPr>
                                <m:num>
                                  <m:r>
                                    <a:rPr lang="en-US" sz="2800" b="0" i="1" smtClean="0">
                                      <a:solidFill>
                                        <a:srgbClr val="0070C0"/>
                                      </a:solidFill>
                                      <a:latin typeface="Cambria Math" panose="02040503050406030204" pitchFamily="18" charset="0"/>
                                    </a:rPr>
                                    <m:t>1</m:t>
                                  </m:r>
                                </m:num>
                                <m:den>
                                  <m:r>
                                    <a:rPr lang="en-US" sz="2800" b="0" i="1" smtClean="0">
                                      <a:solidFill>
                                        <a:srgbClr val="0070C0"/>
                                      </a:solidFill>
                                      <a:latin typeface="Cambria Math" panose="02040503050406030204" pitchFamily="18" charset="0"/>
                                    </a:rPr>
                                    <m:t>𝑐</m:t>
                                  </m:r>
                                </m:den>
                              </m:f>
                            </m:e>
                          </m:rad>
                        </m:e>
                      </m:func>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8285301" y="1997196"/>
                <a:ext cx="3622530" cy="12730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13924" y="4118734"/>
                <a:ext cx="11278076" cy="430887"/>
              </a:xfrm>
              <a:prstGeom prst="rect">
                <a:avLst/>
              </a:prstGeom>
              <a:noFill/>
            </p:spPr>
            <p:txBody>
              <a:bodyPr wrap="square" lIns="0" tIns="0" rIns="0" bIns="0" rtlCol="0">
                <a:spAutoFit/>
              </a:bodyPr>
              <a:lstStyle/>
              <a:p>
                <a14:m>
                  <m:oMath xmlns:m="http://schemas.openxmlformats.org/officeDocument/2006/math">
                    <m:r>
                      <a:rPr lang="en-US" sz="2800" b="0" i="1" smtClean="0">
                        <a:solidFill>
                          <a:srgbClr val="0070C0"/>
                        </a:solidFill>
                        <a:latin typeface="Cambria Math" panose="02040503050406030204" pitchFamily="18" charset="0"/>
                      </a:rPr>
                      <m:t>95%</m:t>
                    </m:r>
                    <m:r>
                      <a:rPr lang="en-US" sz="2800" b="0" i="1" smtClean="0">
                        <a:solidFill>
                          <a:srgbClr val="0070C0"/>
                        </a:solidFill>
                        <a:latin typeface="Cambria Math" panose="02040503050406030204" pitchFamily="18" charset="0"/>
                      </a:rPr>
                      <m:t>𝐶𝐼</m:t>
                    </m:r>
                    <m:d>
                      <m:dPr>
                        <m:ctrlPr>
                          <a:rPr lang="en-US" sz="2800" b="0" i="1" smtClean="0">
                            <a:solidFill>
                              <a:srgbClr val="0070C0"/>
                            </a:solidFill>
                            <a:latin typeface="Cambria Math" panose="02040503050406030204" pitchFamily="18" charset="0"/>
                          </a:rPr>
                        </m:ctrlPr>
                      </m:dPr>
                      <m:e>
                        <m:r>
                          <a:rPr lang="en-US" sz="2800" b="0" i="1" smtClean="0">
                            <a:solidFill>
                              <a:srgbClr val="0070C0"/>
                            </a:solidFill>
                            <a:latin typeface="Cambria Math" panose="02040503050406030204" pitchFamily="18" charset="0"/>
                          </a:rPr>
                          <m:t>𝑂𝑅</m:t>
                        </m:r>
                      </m:e>
                    </m:d>
                  </m:oMath>
                </a14:m>
                <a:r>
                  <a:rPr lang="en-US" sz="2800" b="0" i="1" dirty="0" smtClean="0">
                    <a:solidFill>
                      <a:srgbClr val="0070C0"/>
                    </a:solidFill>
                    <a:latin typeface="Cambria Math" panose="02040503050406030204" pitchFamily="18" charset="0"/>
                  </a:rPr>
                  <a:t> </a:t>
                </a:r>
                <a14:m>
                  <m:oMath xmlns:m="http://schemas.openxmlformats.org/officeDocument/2006/math">
                    <m:r>
                      <a:rPr lang="en-US" sz="2800" b="0" i="1" smtClean="0">
                        <a:solidFill>
                          <a:srgbClr val="0070C0"/>
                        </a:solidFill>
                        <a:latin typeface="Cambria Math" panose="02040503050406030204" pitchFamily="18" charset="0"/>
                      </a:rPr>
                      <m:t>=</m:t>
                    </m:r>
                    <m:r>
                      <a:rPr lang="en-US" sz="2800" b="0" i="1" smtClean="0">
                        <a:solidFill>
                          <a:srgbClr val="0070C0"/>
                        </a:solidFill>
                        <a:latin typeface="Cambria Math" panose="02040503050406030204" pitchFamily="18" charset="0"/>
                      </a:rPr>
                      <m:t>𝑒𝑥𝑝</m:t>
                    </m:r>
                    <m:r>
                      <a:rPr lang="en-US" sz="2800" b="0" i="1" smtClean="0">
                        <a:solidFill>
                          <a:srgbClr val="0070C0"/>
                        </a:solidFill>
                        <a:latin typeface="Cambria Math" panose="02040503050406030204" pitchFamily="18" charset="0"/>
                      </a:rPr>
                      <m:t>[</m:t>
                    </m:r>
                    <m:func>
                      <m:funcPr>
                        <m:ctrlPr>
                          <a:rPr lang="en-US" sz="2800" b="0" i="1" smtClean="0">
                            <a:solidFill>
                              <a:srgbClr val="0070C0"/>
                            </a:solidFill>
                            <a:latin typeface="Cambria Math" panose="02040503050406030204" pitchFamily="18" charset="0"/>
                          </a:rPr>
                        </m:ctrlPr>
                      </m:funcPr>
                      <m:fName>
                        <m:r>
                          <m:rPr>
                            <m:sty m:val="p"/>
                          </m:rPr>
                          <a:rPr lang="en-US" sz="2800" b="0" i="0" smtClean="0">
                            <a:solidFill>
                              <a:srgbClr val="0070C0"/>
                            </a:solidFill>
                            <a:latin typeface="Cambria Math" panose="02040503050406030204" pitchFamily="18" charset="0"/>
                          </a:rPr>
                          <m:t>log</m:t>
                        </m:r>
                      </m:fName>
                      <m:e>
                        <m:d>
                          <m:dPr>
                            <m:ctrlPr>
                              <a:rPr lang="en-US" sz="2800" b="0" i="1" smtClean="0">
                                <a:solidFill>
                                  <a:srgbClr val="0070C0"/>
                                </a:solidFill>
                                <a:latin typeface="Cambria Math" panose="02040503050406030204" pitchFamily="18" charset="0"/>
                              </a:rPr>
                            </m:ctrlPr>
                          </m:dPr>
                          <m:e>
                            <m:r>
                              <a:rPr lang="en-US" sz="2800" b="0" i="1" smtClean="0">
                                <a:solidFill>
                                  <a:srgbClr val="0070C0"/>
                                </a:solidFill>
                                <a:latin typeface="Cambria Math" panose="02040503050406030204" pitchFamily="18" charset="0"/>
                              </a:rPr>
                              <m:t>𝑂𝑅</m:t>
                            </m:r>
                          </m:e>
                        </m:d>
                      </m:e>
                    </m:func>
                    <m:r>
                      <a:rPr lang="en-US" sz="2800" b="0" i="1" smtClean="0">
                        <a:solidFill>
                          <a:srgbClr val="0070C0"/>
                        </a:solidFill>
                        <a:latin typeface="Cambria Math" panose="02040503050406030204" pitchFamily="18" charset="0"/>
                        <a:ea typeface="Cambria Math" panose="02040503050406030204" pitchFamily="18" charset="0"/>
                      </a:rPr>
                      <m:t>±1.96 ×</m:t>
                    </m:r>
                    <m:r>
                      <a:rPr lang="en-US" sz="2800" b="0" i="1" smtClean="0">
                        <a:solidFill>
                          <a:srgbClr val="0070C0"/>
                        </a:solidFill>
                        <a:latin typeface="Cambria Math" panose="02040503050406030204" pitchFamily="18" charset="0"/>
                      </a:rPr>
                      <m:t>𝑆𝐸</m:t>
                    </m:r>
                    <m:r>
                      <a:rPr lang="en-US" sz="2800" b="0" i="1" smtClean="0">
                        <a:solidFill>
                          <a:srgbClr val="0070C0"/>
                        </a:solidFill>
                        <a:latin typeface="Cambria Math" panose="02040503050406030204" pitchFamily="18" charset="0"/>
                      </a:rPr>
                      <m:t> (</m:t>
                    </m:r>
                    <m:func>
                      <m:funcPr>
                        <m:ctrlPr>
                          <a:rPr lang="en-US" sz="2800" b="0" i="1" smtClean="0">
                            <a:solidFill>
                              <a:srgbClr val="0070C0"/>
                            </a:solidFill>
                            <a:latin typeface="Cambria Math" panose="02040503050406030204" pitchFamily="18" charset="0"/>
                          </a:rPr>
                        </m:ctrlPr>
                      </m:funcPr>
                      <m:fName>
                        <m:r>
                          <m:rPr>
                            <m:sty m:val="p"/>
                          </m:rPr>
                          <a:rPr lang="en-US" sz="2800" b="0" i="0" smtClean="0">
                            <a:solidFill>
                              <a:srgbClr val="0070C0"/>
                            </a:solidFill>
                            <a:latin typeface="Cambria Math" panose="02040503050406030204" pitchFamily="18" charset="0"/>
                          </a:rPr>
                          <m:t>log</m:t>
                        </m:r>
                      </m:fName>
                      <m:e>
                        <m:r>
                          <a:rPr lang="en-US" sz="2800" b="0" i="1" smtClean="0">
                            <a:solidFill>
                              <a:srgbClr val="0070C0"/>
                            </a:solidFill>
                            <a:latin typeface="Cambria Math" panose="02040503050406030204" pitchFamily="18" charset="0"/>
                          </a:rPr>
                          <m:t>𝑂𝑅</m:t>
                        </m:r>
                        <m:r>
                          <a:rPr lang="en-US" sz="2800" b="0" i="1" smtClean="0">
                            <a:solidFill>
                              <a:srgbClr val="0070C0"/>
                            </a:solidFill>
                            <a:latin typeface="Cambria Math" panose="02040503050406030204" pitchFamily="18" charset="0"/>
                          </a:rPr>
                          <m:t>)]</m:t>
                        </m:r>
                      </m:e>
                    </m:func>
                  </m:oMath>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913924" y="4118734"/>
                <a:ext cx="11278076" cy="43088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3466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i="1" dirty="0" smtClean="0"/>
              <a:t>H. pylori </a:t>
            </a:r>
            <a:r>
              <a:rPr lang="en-US" dirty="0" smtClean="0"/>
              <a:t>infection and MI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271392"/>
                <a:ext cx="10972800" cy="5330885"/>
              </a:xfrm>
            </p:spPr>
            <p:txBody>
              <a:bodyPr>
                <a:normAutofit lnSpcReduction="10000"/>
              </a:bodyPr>
              <a:lstStyle/>
              <a:p>
                <a:endParaRPr lang="en-US" dirty="0" smtClean="0"/>
              </a:p>
              <a:p>
                <a:endParaRPr lang="en-US" dirty="0"/>
              </a:p>
              <a:p>
                <a:endParaRPr lang="en-US" dirty="0" smtClean="0"/>
              </a:p>
              <a:p>
                <a:endParaRPr lang="en-US" sz="900" dirty="0" smtClean="0"/>
              </a:p>
              <a:p>
                <a:endParaRPr lang="en-US" dirty="0"/>
              </a:p>
              <a:p>
                <a:r>
                  <a:rPr lang="en-US" dirty="0" smtClean="0"/>
                  <a:t>Paired OR =  150/86 = 1.74</a:t>
                </a:r>
              </a:p>
              <a:p>
                <a:r>
                  <a:rPr lang="en-US" dirty="0" smtClean="0"/>
                  <a:t>95%CI = </a:t>
                </a:r>
                <a14:m>
                  <m:oMath xmlns:m="http://schemas.openxmlformats.org/officeDocument/2006/math">
                    <m:r>
                      <a:rPr lang="en-US" i="1">
                        <a:latin typeface="Cambria Math" panose="02040503050406030204" pitchFamily="18" charset="0"/>
                      </a:rPr>
                      <m:t>𝑒𝑥𝑝</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1.74</m:t>
                                </m:r>
                              </m:e>
                            </m:d>
                          </m:e>
                        </m:func>
                        <m:r>
                          <a:rPr lang="en-US" i="1">
                            <a:latin typeface="Cambria Math" panose="02040503050406030204" pitchFamily="18" charset="0"/>
                            <a:ea typeface="Cambria Math" panose="02040503050406030204" pitchFamily="18" charset="0"/>
                          </a:rPr>
                          <m:t>±1.96 ×</m:t>
                        </m:r>
                        <m:rad>
                          <m:radPr>
                            <m:degHide m:val="on"/>
                            <m:ctrlPr>
                              <a:rPr lang="en-US" i="1" smtClean="0">
                                <a:latin typeface="Cambria Math" panose="02040503050406030204" pitchFamily="18" charset="0"/>
                                <a:ea typeface="Cambria Math" panose="02040503050406030204" pitchFamily="18" charset="0"/>
                              </a:rPr>
                            </m:ctrlPr>
                          </m:radPr>
                          <m:deg/>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150</m:t>
                                </m:r>
                              </m:den>
                            </m:f>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86</m:t>
                                </m:r>
                              </m:den>
                            </m:f>
                          </m:e>
                        </m:rad>
                      </m:e>
                    </m:d>
                  </m:oMath>
                </a14:m>
                <a:r>
                  <a:rPr lang="en-US" dirty="0" smtClean="0"/>
                  <a:t> = exp (0.2912, 0.8214) = (1.34, 2.27)</a:t>
                </a:r>
              </a:p>
              <a:p>
                <a:r>
                  <a:rPr lang="en-US" dirty="0" smtClean="0"/>
                  <a:t>McNemar’s chi-square test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e>
                      <m:sup>
                        <m:r>
                          <a:rPr lang="en-US" i="1">
                            <a:latin typeface="Cambria Math" panose="02040503050406030204" pitchFamily="18" charset="0"/>
                          </a:rPr>
                          <m:t>2</m:t>
                        </m:r>
                      </m:sup>
                    </m:sSup>
                  </m:oMath>
                </a14:m>
                <a:r>
                  <a:rPr lang="en-US" dirty="0"/>
                  <a:t> =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den>
                    </m:f>
                  </m:oMath>
                </a14:m>
                <a:r>
                  <a:rPr lang="en-US" dirty="0" smtClean="0"/>
                  <a:t> = 17.3559 compared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e>
                      <m:sup>
                        <m:r>
                          <a:rPr lang="en-US" i="1">
                            <a:latin typeface="Cambria Math" panose="02040503050406030204" pitchFamily="18" charset="0"/>
                          </a:rPr>
                          <m:t>2</m:t>
                        </m:r>
                      </m:sup>
                    </m:sSup>
                  </m:oMath>
                </a14:m>
                <a:r>
                  <a:rPr lang="en-US" baseline="-25000" dirty="0" smtClean="0"/>
                  <a:t>df =1 </a:t>
                </a:r>
                <a:r>
                  <a:rPr lang="en-US" dirty="0" smtClean="0"/>
                  <a:t>= 3.841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271392"/>
                <a:ext cx="10972800" cy="5330885"/>
              </a:xfrm>
              <a:blipFill>
                <a:blip r:embed="rId3"/>
                <a:stretch>
                  <a:fillRect l="-1000" r="-1778"/>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324263293"/>
              </p:ext>
            </p:extLst>
          </p:nvPr>
        </p:nvGraphicFramePr>
        <p:xfrm>
          <a:off x="2338641" y="1127342"/>
          <a:ext cx="7514718" cy="2085582"/>
        </p:xfrm>
        <a:graphic>
          <a:graphicData uri="http://schemas.openxmlformats.org/drawingml/2006/table">
            <a:tbl>
              <a:tblPr firstRow="1" bandRow="1">
                <a:tableStyleId>{5C22544A-7EE6-4342-B048-85BDC9FD1C3A}</a:tableStyleId>
              </a:tblPr>
              <a:tblGrid>
                <a:gridCol w="1439382">
                  <a:extLst>
                    <a:ext uri="{9D8B030D-6E8A-4147-A177-3AD203B41FA5}">
                      <a16:colId xmlns:a16="http://schemas.microsoft.com/office/drawing/2014/main" val="20000"/>
                    </a:ext>
                  </a:extLst>
                </a:gridCol>
                <a:gridCol w="1844298">
                  <a:extLst>
                    <a:ext uri="{9D8B030D-6E8A-4147-A177-3AD203B41FA5}">
                      <a16:colId xmlns:a16="http://schemas.microsoft.com/office/drawing/2014/main" val="20001"/>
                    </a:ext>
                  </a:extLst>
                </a:gridCol>
                <a:gridCol w="2123268">
                  <a:extLst>
                    <a:ext uri="{9D8B030D-6E8A-4147-A177-3AD203B41FA5}">
                      <a16:colId xmlns:a16="http://schemas.microsoft.com/office/drawing/2014/main" val="20002"/>
                    </a:ext>
                  </a:extLst>
                </a:gridCol>
                <a:gridCol w="2107770">
                  <a:extLst>
                    <a:ext uri="{9D8B030D-6E8A-4147-A177-3AD203B41FA5}">
                      <a16:colId xmlns:a16="http://schemas.microsoft.com/office/drawing/2014/main" val="20003"/>
                    </a:ext>
                  </a:extLst>
                </a:gridCol>
              </a:tblGrid>
              <a:tr h="526947">
                <a:tc rowSpan="2" gridSpan="2">
                  <a:txBody>
                    <a:bodyPr/>
                    <a:lstStyle/>
                    <a:p>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algn="ctr"/>
                      <a:r>
                        <a:rPr lang="en-US" sz="2800" b="1" dirty="0" smtClean="0"/>
                        <a:t>Controls</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22315">
                <a:tc gridSpan="2" vMerge="1">
                  <a:txBody>
                    <a:bodyPr/>
                    <a:lstStyle/>
                    <a:p>
                      <a:endParaRPr lang="en-US"/>
                    </a:p>
                  </a:txBody>
                  <a:tcPr/>
                </a:tc>
                <a:tc hMerge="1" vMerge="1">
                  <a:txBody>
                    <a:bodyPr/>
                    <a:lstStyle/>
                    <a:p>
                      <a:endParaRPr lang="en-US"/>
                    </a:p>
                  </a:txBody>
                  <a:tcPr/>
                </a:tc>
                <a:tc>
                  <a:txBody>
                    <a:bodyPr/>
                    <a:lstStyle/>
                    <a:p>
                      <a:pPr algn="ctr"/>
                      <a:r>
                        <a:rPr lang="en-US" sz="2800" b="1" dirty="0" smtClean="0"/>
                        <a:t>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Unexposed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6100">
                <a:tc rowSpan="2">
                  <a:txBody>
                    <a:bodyPr/>
                    <a:lstStyle/>
                    <a:p>
                      <a:pPr algn="ctr"/>
                      <a:r>
                        <a:rPr lang="en-US" sz="2800" b="1" dirty="0" smtClean="0"/>
                        <a:t>Cases</a:t>
                      </a:r>
                      <a:endParaRPr lang="en-US" sz="2800" b="1"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800" b="1" dirty="0" smtClean="0"/>
                        <a:t>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570</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150</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6100">
                <a:tc vMerge="1">
                  <a:txBody>
                    <a:bodyPr/>
                    <a:lstStyle/>
                    <a:p>
                      <a:endParaRPr lang="en-US"/>
                    </a:p>
                  </a:txBody>
                  <a:tcPr/>
                </a:tc>
                <a:tc>
                  <a:txBody>
                    <a:bodyPr/>
                    <a:lstStyle/>
                    <a:p>
                      <a:r>
                        <a:rPr lang="en-US" sz="2800" b="1" dirty="0" smtClean="0"/>
                        <a:t>Unexposed</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86</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smtClean="0"/>
                        <a:t>794</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2768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STATA: contingency table analysis on grouped data</a:t>
            </a:r>
            <a:endParaRPr lang="en-US" dirty="0"/>
          </a:p>
        </p:txBody>
      </p:sp>
      <p:sp>
        <p:nvSpPr>
          <p:cNvPr id="3" name="Content Placeholder 2"/>
          <p:cNvSpPr>
            <a:spLocks noGrp="1"/>
          </p:cNvSpPr>
          <p:nvPr>
            <p:ph idx="1"/>
          </p:nvPr>
        </p:nvSpPr>
        <p:spPr>
          <a:xfrm>
            <a:off x="609600" y="960895"/>
            <a:ext cx="10972800" cy="5165270"/>
          </a:xfrm>
        </p:spPr>
        <p:txBody>
          <a:bodyPr/>
          <a:lstStyle/>
          <a:p>
            <a:pPr marL="0" indent="0">
              <a:buNone/>
            </a:pPr>
            <a:r>
              <a:rPr lang="en-US" dirty="0" smtClean="0"/>
              <a:t>(input group data)</a:t>
            </a:r>
          </a:p>
          <a:p>
            <a:pPr marL="0" indent="0">
              <a:buNone/>
            </a:pPr>
            <a:r>
              <a:rPr lang="en-US" dirty="0" smtClean="0"/>
              <a:t>. </a:t>
            </a:r>
            <a:r>
              <a:rPr lang="en-US" dirty="0" smtClean="0">
                <a:solidFill>
                  <a:srgbClr val="0070C0"/>
                </a:solidFill>
              </a:rPr>
              <a:t>mcc cases controls [fw=count]</a:t>
            </a:r>
            <a:endParaRPr lang="en-US" dirty="0">
              <a:solidFill>
                <a:srgbClr val="0070C0"/>
              </a:solidFill>
            </a:endParaRPr>
          </a:p>
        </p:txBody>
      </p:sp>
      <p:pic>
        <p:nvPicPr>
          <p:cNvPr id="4" name="Picture 3"/>
          <p:cNvPicPr>
            <a:picLocks noChangeAspect="1"/>
          </p:cNvPicPr>
          <p:nvPr/>
        </p:nvPicPr>
        <p:blipFill rotWithShape="1">
          <a:blip r:embed="rId3"/>
          <a:srcRect r="55881"/>
          <a:stretch/>
        </p:blipFill>
        <p:spPr>
          <a:xfrm>
            <a:off x="4308090" y="1699115"/>
            <a:ext cx="7542947" cy="4803576"/>
          </a:xfrm>
          <a:prstGeom prst="rect">
            <a:avLst/>
          </a:prstGeom>
        </p:spPr>
      </p:pic>
      <p:sp>
        <p:nvSpPr>
          <p:cNvPr id="5" name="Rectangle 4"/>
          <p:cNvSpPr/>
          <p:nvPr/>
        </p:nvSpPr>
        <p:spPr>
          <a:xfrm>
            <a:off x="4757980" y="6126165"/>
            <a:ext cx="7093057" cy="52260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750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Stata: conditional logistic regression analysis</a:t>
            </a:r>
            <a:endParaRPr lang="en-US" dirty="0"/>
          </a:p>
        </p:txBody>
      </p:sp>
      <p:sp>
        <p:nvSpPr>
          <p:cNvPr id="3" name="Content Placeholder 2"/>
          <p:cNvSpPr>
            <a:spLocks noGrp="1"/>
          </p:cNvSpPr>
          <p:nvPr>
            <p:ph idx="1"/>
          </p:nvPr>
        </p:nvSpPr>
        <p:spPr>
          <a:xfrm>
            <a:off x="609600" y="1240396"/>
            <a:ext cx="10972800" cy="4854772"/>
          </a:xfrm>
        </p:spPr>
        <p:txBody>
          <a:bodyPr/>
          <a:lstStyle/>
          <a:p>
            <a:pPr marL="0" indent="0">
              <a:buNone/>
            </a:pPr>
            <a:r>
              <a:rPr lang="en-US" dirty="0" smtClean="0"/>
              <a:t>. </a:t>
            </a:r>
            <a:r>
              <a:rPr lang="en-US" dirty="0" smtClean="0">
                <a:solidFill>
                  <a:srgbClr val="0070C0"/>
                </a:solidFill>
              </a:rPr>
              <a:t>clogit outcome matchedpair, or group(id)</a:t>
            </a:r>
            <a:endParaRPr lang="en-US" dirty="0">
              <a:solidFill>
                <a:srgbClr val="0070C0"/>
              </a:solidFill>
            </a:endParaRPr>
          </a:p>
        </p:txBody>
      </p:sp>
      <p:pic>
        <p:nvPicPr>
          <p:cNvPr id="4" name="Picture 3"/>
          <p:cNvPicPr>
            <a:picLocks noChangeAspect="1"/>
          </p:cNvPicPr>
          <p:nvPr/>
        </p:nvPicPr>
        <p:blipFill rotWithShape="1">
          <a:blip r:embed="rId3"/>
          <a:srcRect t="1" r="30226" b="-10389"/>
          <a:stretch/>
        </p:blipFill>
        <p:spPr>
          <a:xfrm>
            <a:off x="737791" y="1906537"/>
            <a:ext cx="10500777" cy="1177626"/>
          </a:xfrm>
          <a:prstGeom prst="rect">
            <a:avLst/>
          </a:prstGeom>
        </p:spPr>
      </p:pic>
      <p:pic>
        <p:nvPicPr>
          <p:cNvPr id="5" name="Picture 4"/>
          <p:cNvPicPr>
            <a:picLocks noChangeAspect="1"/>
          </p:cNvPicPr>
          <p:nvPr/>
        </p:nvPicPr>
        <p:blipFill rotWithShape="1">
          <a:blip r:embed="rId4"/>
          <a:srcRect r="20302"/>
          <a:stretch/>
        </p:blipFill>
        <p:spPr>
          <a:xfrm>
            <a:off x="737791" y="3197217"/>
            <a:ext cx="10844609" cy="3226784"/>
          </a:xfrm>
          <a:prstGeom prst="rect">
            <a:avLst/>
          </a:prstGeom>
        </p:spPr>
      </p:pic>
    </p:spTree>
    <p:extLst>
      <p:ext uri="{BB962C8B-B14F-4D97-AF65-F5344CB8AC3E}">
        <p14:creationId xmlns:p14="http://schemas.microsoft.com/office/powerpoint/2010/main" val="637595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0"/>
            <a:ext cx="10972800" cy="852704"/>
          </a:xfrm>
        </p:spPr>
        <p:txBody>
          <a:bodyPr>
            <a:normAutofit fontScale="90000"/>
          </a:bodyPr>
          <a:lstStyle/>
          <a:p>
            <a:r>
              <a:rPr lang="en-US" dirty="0" smtClean="0"/>
              <a:t>Example – matched case control study with 1:3 matching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538921"/>
              </p:ext>
            </p:extLst>
          </p:nvPr>
        </p:nvGraphicFramePr>
        <p:xfrm>
          <a:off x="609601" y="724386"/>
          <a:ext cx="10972798" cy="5681164"/>
        </p:xfrm>
        <a:graphic>
          <a:graphicData uri="http://schemas.openxmlformats.org/drawingml/2006/table">
            <a:tbl>
              <a:tblPr>
                <a:tableStyleId>{2D5ABB26-0587-4C30-8999-92F81FD0307C}</a:tableStyleId>
              </a:tblPr>
              <a:tblGrid>
                <a:gridCol w="1221714">
                  <a:extLst>
                    <a:ext uri="{9D8B030D-6E8A-4147-A177-3AD203B41FA5}">
                      <a16:colId xmlns:a16="http://schemas.microsoft.com/office/drawing/2014/main" val="4228716202"/>
                    </a:ext>
                  </a:extLst>
                </a:gridCol>
                <a:gridCol w="787899">
                  <a:extLst>
                    <a:ext uri="{9D8B030D-6E8A-4147-A177-3AD203B41FA5}">
                      <a16:colId xmlns:a16="http://schemas.microsoft.com/office/drawing/2014/main" val="2635743752"/>
                    </a:ext>
                  </a:extLst>
                </a:gridCol>
                <a:gridCol w="774915">
                  <a:extLst>
                    <a:ext uri="{9D8B030D-6E8A-4147-A177-3AD203B41FA5}">
                      <a16:colId xmlns:a16="http://schemas.microsoft.com/office/drawing/2014/main" val="3659576083"/>
                    </a:ext>
                  </a:extLst>
                </a:gridCol>
                <a:gridCol w="976393">
                  <a:extLst>
                    <a:ext uri="{9D8B030D-6E8A-4147-A177-3AD203B41FA5}">
                      <a16:colId xmlns:a16="http://schemas.microsoft.com/office/drawing/2014/main" val="1062404796"/>
                    </a:ext>
                  </a:extLst>
                </a:gridCol>
                <a:gridCol w="1623668">
                  <a:extLst>
                    <a:ext uri="{9D8B030D-6E8A-4147-A177-3AD203B41FA5}">
                      <a16:colId xmlns:a16="http://schemas.microsoft.com/office/drawing/2014/main" val="1169734470"/>
                    </a:ext>
                  </a:extLst>
                </a:gridCol>
                <a:gridCol w="1515830">
                  <a:extLst>
                    <a:ext uri="{9D8B030D-6E8A-4147-A177-3AD203B41FA5}">
                      <a16:colId xmlns:a16="http://schemas.microsoft.com/office/drawing/2014/main" val="1146755685"/>
                    </a:ext>
                  </a:extLst>
                </a:gridCol>
                <a:gridCol w="1651576">
                  <a:extLst>
                    <a:ext uri="{9D8B030D-6E8A-4147-A177-3AD203B41FA5}">
                      <a16:colId xmlns:a16="http://schemas.microsoft.com/office/drawing/2014/main" val="3505773186"/>
                    </a:ext>
                  </a:extLst>
                </a:gridCol>
                <a:gridCol w="1244338">
                  <a:extLst>
                    <a:ext uri="{9D8B030D-6E8A-4147-A177-3AD203B41FA5}">
                      <a16:colId xmlns:a16="http://schemas.microsoft.com/office/drawing/2014/main" val="77409070"/>
                    </a:ext>
                  </a:extLst>
                </a:gridCol>
                <a:gridCol w="1176465">
                  <a:extLst>
                    <a:ext uri="{9D8B030D-6E8A-4147-A177-3AD203B41FA5}">
                      <a16:colId xmlns:a16="http://schemas.microsoft.com/office/drawing/2014/main" val="2741162600"/>
                    </a:ext>
                  </a:extLst>
                </a:gridCol>
              </a:tblGrid>
              <a:tr h="702764">
                <a:tc>
                  <a:txBody>
                    <a:bodyPr/>
                    <a:lstStyle/>
                    <a:p>
                      <a:pPr algn="l" fontAlgn="b"/>
                      <a:r>
                        <a:rPr lang="en-US" sz="2000" u="none" strike="noStrike" dirty="0">
                          <a:effectLst/>
                        </a:rPr>
                        <a:t>Exposed?</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case</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control</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Total (N)</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No of matched sets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pt-BR" sz="2000" u="none" strike="noStrike" dirty="0">
                          <a:effectLst/>
                        </a:rPr>
                        <a:t>Numerator = (a x d)/N</a:t>
                      </a:r>
                      <a:endParaRPr lang="pt-BR"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2000" u="none" strike="noStrike" dirty="0">
                          <a:effectLst/>
                        </a:rPr>
                        <a:t>Denominator = (b x c)/N</a:t>
                      </a:r>
                      <a:endParaRPr lang="pt-BR"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Matched sets* num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Matched sets* den</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73820"/>
                  </a:ext>
                </a:extLst>
              </a:tr>
              <a:tr h="277664">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0.75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b"/>
                      <a:r>
                        <a:rPr lang="en-US" sz="2000" u="none" strike="noStrike" dirty="0">
                          <a:effectLst/>
                        </a:rPr>
                        <a:t>30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89393268"/>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5518546"/>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60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9379079"/>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050700"/>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12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613085"/>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623637"/>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10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886340"/>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2514364"/>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30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927891"/>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4123072"/>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463733"/>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952868"/>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7</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607355"/>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9624405"/>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20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770768"/>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163211"/>
                  </a:ext>
                </a:extLst>
              </a:tr>
            </a:tbl>
          </a:graphicData>
        </a:graphic>
      </p:graphicFrame>
    </p:spTree>
    <p:extLst>
      <p:ext uri="{BB962C8B-B14F-4D97-AF65-F5344CB8AC3E}">
        <p14:creationId xmlns:p14="http://schemas.microsoft.com/office/powerpoint/2010/main" val="4194604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0"/>
            <a:ext cx="10972800" cy="852704"/>
          </a:xfrm>
        </p:spPr>
        <p:txBody>
          <a:bodyPr>
            <a:normAutofit fontScale="90000"/>
          </a:bodyPr>
          <a:lstStyle/>
          <a:p>
            <a:r>
              <a:rPr lang="en-US" dirty="0" smtClean="0"/>
              <a:t>Example – matched case control study with 1:3 matching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00073430"/>
              </p:ext>
            </p:extLst>
          </p:nvPr>
        </p:nvGraphicFramePr>
        <p:xfrm>
          <a:off x="609601" y="724386"/>
          <a:ext cx="10972798" cy="5681164"/>
        </p:xfrm>
        <a:graphic>
          <a:graphicData uri="http://schemas.openxmlformats.org/drawingml/2006/table">
            <a:tbl>
              <a:tblPr>
                <a:tableStyleId>{2D5ABB26-0587-4C30-8999-92F81FD0307C}</a:tableStyleId>
              </a:tblPr>
              <a:tblGrid>
                <a:gridCol w="1221714">
                  <a:extLst>
                    <a:ext uri="{9D8B030D-6E8A-4147-A177-3AD203B41FA5}">
                      <a16:colId xmlns:a16="http://schemas.microsoft.com/office/drawing/2014/main" val="4228716202"/>
                    </a:ext>
                  </a:extLst>
                </a:gridCol>
                <a:gridCol w="787899">
                  <a:extLst>
                    <a:ext uri="{9D8B030D-6E8A-4147-A177-3AD203B41FA5}">
                      <a16:colId xmlns:a16="http://schemas.microsoft.com/office/drawing/2014/main" val="2635743752"/>
                    </a:ext>
                  </a:extLst>
                </a:gridCol>
                <a:gridCol w="774915">
                  <a:extLst>
                    <a:ext uri="{9D8B030D-6E8A-4147-A177-3AD203B41FA5}">
                      <a16:colId xmlns:a16="http://schemas.microsoft.com/office/drawing/2014/main" val="3659576083"/>
                    </a:ext>
                  </a:extLst>
                </a:gridCol>
                <a:gridCol w="976393">
                  <a:extLst>
                    <a:ext uri="{9D8B030D-6E8A-4147-A177-3AD203B41FA5}">
                      <a16:colId xmlns:a16="http://schemas.microsoft.com/office/drawing/2014/main" val="1062404796"/>
                    </a:ext>
                  </a:extLst>
                </a:gridCol>
                <a:gridCol w="1623668">
                  <a:extLst>
                    <a:ext uri="{9D8B030D-6E8A-4147-A177-3AD203B41FA5}">
                      <a16:colId xmlns:a16="http://schemas.microsoft.com/office/drawing/2014/main" val="1169734470"/>
                    </a:ext>
                  </a:extLst>
                </a:gridCol>
                <a:gridCol w="1515830">
                  <a:extLst>
                    <a:ext uri="{9D8B030D-6E8A-4147-A177-3AD203B41FA5}">
                      <a16:colId xmlns:a16="http://schemas.microsoft.com/office/drawing/2014/main" val="1146755685"/>
                    </a:ext>
                  </a:extLst>
                </a:gridCol>
                <a:gridCol w="1651576">
                  <a:extLst>
                    <a:ext uri="{9D8B030D-6E8A-4147-A177-3AD203B41FA5}">
                      <a16:colId xmlns:a16="http://schemas.microsoft.com/office/drawing/2014/main" val="3505773186"/>
                    </a:ext>
                  </a:extLst>
                </a:gridCol>
                <a:gridCol w="1244338">
                  <a:extLst>
                    <a:ext uri="{9D8B030D-6E8A-4147-A177-3AD203B41FA5}">
                      <a16:colId xmlns:a16="http://schemas.microsoft.com/office/drawing/2014/main" val="77409070"/>
                    </a:ext>
                  </a:extLst>
                </a:gridCol>
                <a:gridCol w="1176465">
                  <a:extLst>
                    <a:ext uri="{9D8B030D-6E8A-4147-A177-3AD203B41FA5}">
                      <a16:colId xmlns:a16="http://schemas.microsoft.com/office/drawing/2014/main" val="2741162600"/>
                    </a:ext>
                  </a:extLst>
                </a:gridCol>
              </a:tblGrid>
              <a:tr h="702764">
                <a:tc>
                  <a:txBody>
                    <a:bodyPr/>
                    <a:lstStyle/>
                    <a:p>
                      <a:pPr algn="l" fontAlgn="b"/>
                      <a:r>
                        <a:rPr lang="en-US" sz="2000" u="none" strike="noStrike" dirty="0">
                          <a:effectLst/>
                        </a:rPr>
                        <a:t>Exposed?</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case</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control</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Total (N)</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No of matched sets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pt-BR" sz="2000" u="none" strike="noStrike" dirty="0">
                          <a:effectLst/>
                        </a:rPr>
                        <a:t>Numerator = (a x d)/N</a:t>
                      </a:r>
                      <a:endParaRPr lang="pt-BR"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pt-BR" sz="2000" u="none" strike="noStrike">
                          <a:effectLst/>
                        </a:rPr>
                        <a:t>Denominator = (b x c)/N</a:t>
                      </a:r>
                      <a:endParaRPr lang="pt-BR" sz="20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Matched sets* num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Matched sets* den</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73820"/>
                  </a:ext>
                </a:extLst>
              </a:tr>
              <a:tr h="277664">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0.75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fontAlgn="b"/>
                      <a:r>
                        <a:rPr lang="en-US" sz="2000" u="none" strike="noStrike" dirty="0">
                          <a:effectLst/>
                        </a:rPr>
                        <a:t>30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3289393268"/>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895518546"/>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60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0.50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30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629379079"/>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52050700"/>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12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0.25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159613085"/>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122623637"/>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10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068886340"/>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272514364"/>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30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79927891"/>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164123072"/>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0.25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1.25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009463733"/>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452952868"/>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7</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0.50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3.50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952607355"/>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a:endParaRPr lang="en-US" dirty="0"/>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789624405"/>
                  </a:ext>
                </a:extLst>
              </a:tr>
              <a:tr h="231763">
                <a:tc>
                  <a:txBody>
                    <a:bodyPr/>
                    <a:lstStyle/>
                    <a:p>
                      <a:pPr algn="l" fontAlgn="b"/>
                      <a:r>
                        <a:rPr lang="en-US" sz="2000" u="none" strike="noStrike" dirty="0">
                          <a:effectLst/>
                        </a:rPr>
                        <a:t>yes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20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0.75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000" u="none" strike="noStrike" dirty="0">
                          <a:effectLst/>
                        </a:rPr>
                        <a:t>15.00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714770768"/>
                  </a:ext>
                </a:extLst>
              </a:tr>
              <a:tr h="239239">
                <a:tc>
                  <a:txBody>
                    <a:bodyPr/>
                    <a:lstStyle/>
                    <a:p>
                      <a:pPr algn="l" fontAlgn="b"/>
                      <a:r>
                        <a:rPr lang="en-US" sz="2000" u="none" strike="noStrike" dirty="0">
                          <a:effectLst/>
                        </a:rPr>
                        <a:t>no</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dirty="0"/>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163211"/>
                  </a:ext>
                </a:extLst>
              </a:tr>
            </a:tbl>
          </a:graphicData>
        </a:graphic>
      </p:graphicFrame>
    </p:spTree>
    <p:extLst>
      <p:ext uri="{BB962C8B-B14F-4D97-AF65-F5344CB8AC3E}">
        <p14:creationId xmlns:p14="http://schemas.microsoft.com/office/powerpoint/2010/main" val="381707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case-control studies</a:t>
            </a:r>
            <a:endParaRPr lang="en-US" dirty="0"/>
          </a:p>
        </p:txBody>
      </p:sp>
      <p:sp>
        <p:nvSpPr>
          <p:cNvPr id="3" name="Content Placeholder 2"/>
          <p:cNvSpPr>
            <a:spLocks noGrp="1"/>
          </p:cNvSpPr>
          <p:nvPr>
            <p:ph idx="1"/>
          </p:nvPr>
        </p:nvSpPr>
        <p:spPr/>
        <p:txBody>
          <a:bodyPr/>
          <a:lstStyle/>
          <a:p>
            <a:r>
              <a:rPr lang="en-US" dirty="0" smtClean="0"/>
              <a:t>Useful study design for uncovering etiology in </a:t>
            </a:r>
            <a:r>
              <a:rPr lang="en-US" i="1" dirty="0" smtClean="0"/>
              <a:t>rare diseases</a:t>
            </a:r>
          </a:p>
          <a:p>
            <a:r>
              <a:rPr lang="en-US" dirty="0" smtClean="0"/>
              <a:t>Important study design in understanding new diseases</a:t>
            </a:r>
          </a:p>
          <a:p>
            <a:r>
              <a:rPr lang="en-US" dirty="0" smtClean="0"/>
              <a:t>Useful if induction period is long</a:t>
            </a:r>
          </a:p>
          <a:p>
            <a:r>
              <a:rPr lang="en-US" dirty="0" smtClean="0"/>
              <a:t>Time efficient and relatively less expensive compared to cohort studies</a:t>
            </a:r>
            <a:endParaRPr lang="en-US" dirty="0"/>
          </a:p>
        </p:txBody>
      </p:sp>
      <p:pic>
        <p:nvPicPr>
          <p:cNvPr id="4" name="Picture 3" descr="Why Isn’t There a Cure for Canc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380" y="4446367"/>
            <a:ext cx="1460929" cy="1460929"/>
          </a:xfrm>
          <a:prstGeom prst="rect">
            <a:avLst/>
          </a:prstGeom>
        </p:spPr>
      </p:pic>
    </p:spTree>
    <p:extLst>
      <p:ext uri="{BB962C8B-B14F-4D97-AF65-F5344CB8AC3E}">
        <p14:creationId xmlns:p14="http://schemas.microsoft.com/office/powerpoint/2010/main" val="3990906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case-control studies</a:t>
            </a:r>
            <a:endParaRPr lang="en-US" dirty="0"/>
          </a:p>
        </p:txBody>
      </p:sp>
      <p:sp>
        <p:nvSpPr>
          <p:cNvPr id="3" name="Content Placeholder 2"/>
          <p:cNvSpPr>
            <a:spLocks noGrp="1"/>
          </p:cNvSpPr>
          <p:nvPr>
            <p:ph idx="1"/>
          </p:nvPr>
        </p:nvSpPr>
        <p:spPr/>
        <p:txBody>
          <a:bodyPr/>
          <a:lstStyle/>
          <a:p>
            <a:r>
              <a:rPr lang="en-US" dirty="0" smtClean="0"/>
              <a:t>Inefficient study design to study rare </a:t>
            </a:r>
            <a:r>
              <a:rPr lang="en-US" i="1" dirty="0" smtClean="0"/>
              <a:t>exposures</a:t>
            </a:r>
          </a:p>
          <a:p>
            <a:r>
              <a:rPr lang="en-US" dirty="0" smtClean="0"/>
              <a:t>Susceptible to bias </a:t>
            </a:r>
          </a:p>
          <a:p>
            <a:pPr lvl="1"/>
            <a:r>
              <a:rPr lang="en-US" dirty="0" smtClean="0"/>
              <a:t>Exposure misclassification</a:t>
            </a:r>
          </a:p>
          <a:p>
            <a:pPr lvl="1"/>
            <a:r>
              <a:rPr lang="en-US" dirty="0" smtClean="0"/>
              <a:t>Recall bias</a:t>
            </a:r>
          </a:p>
          <a:p>
            <a:pPr marL="287338" indent="-246063"/>
            <a:r>
              <a:rPr lang="en-US" dirty="0" smtClean="0"/>
              <a:t>Restricted to single outcome</a:t>
            </a:r>
          </a:p>
          <a:p>
            <a:pPr marL="287338" indent="-246063"/>
            <a:r>
              <a:rPr lang="en-US" dirty="0" smtClean="0"/>
              <a:t>Temporal ambiguity </a:t>
            </a:r>
          </a:p>
          <a:p>
            <a:pPr marL="287338" indent="-246063"/>
            <a:r>
              <a:rPr lang="en-US" dirty="0" smtClean="0"/>
              <a:t>Ineffective when the outcome (dependent variable) is measured as a continuous variable</a:t>
            </a:r>
            <a:endParaRPr lang="en-US" dirty="0"/>
          </a:p>
        </p:txBody>
      </p:sp>
      <p:pic>
        <p:nvPicPr>
          <p:cNvPr id="4" name="Picture 3" descr="Why Isn’t There a Cure for Canc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845" y="274638"/>
            <a:ext cx="1460929" cy="1460929"/>
          </a:xfrm>
          <a:prstGeom prst="rect">
            <a:avLst/>
          </a:prstGeom>
        </p:spPr>
      </p:pic>
    </p:spTree>
    <p:extLst>
      <p:ext uri="{BB962C8B-B14F-4D97-AF65-F5344CB8AC3E}">
        <p14:creationId xmlns:p14="http://schemas.microsoft.com/office/powerpoint/2010/main" val="2696901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marL="42862" indent="0">
              <a:buNone/>
            </a:pPr>
            <a:r>
              <a:rPr lang="en-US" dirty="0"/>
              <a:t>This presentation includes </a:t>
            </a:r>
            <a:r>
              <a:rPr lang="en-US" dirty="0" smtClean="0"/>
              <a:t>some material/examples/slides </a:t>
            </a:r>
            <a:r>
              <a:rPr lang="en-US" dirty="0"/>
              <a:t>from:</a:t>
            </a:r>
          </a:p>
          <a:p>
            <a:pPr lvl="1"/>
            <a:r>
              <a:rPr lang="en-US" dirty="0"/>
              <a:t>Szklo &amp; Nieto, Epidemiology: Beyond the Basics 4</a:t>
            </a:r>
            <a:r>
              <a:rPr lang="en-US" baseline="30000" dirty="0"/>
              <a:t>th</a:t>
            </a:r>
            <a:r>
              <a:rPr lang="en-US" dirty="0"/>
              <a:t> Edition</a:t>
            </a:r>
          </a:p>
          <a:p>
            <a:pPr lvl="1"/>
            <a:r>
              <a:rPr lang="en-US" dirty="0"/>
              <a:t>Celentano &amp; Szklo, Gordis Epidemiology, 6</a:t>
            </a:r>
            <a:r>
              <a:rPr lang="en-US" baseline="30000" dirty="0"/>
              <a:t>th</a:t>
            </a:r>
            <a:r>
              <a:rPr lang="en-US" dirty="0"/>
              <a:t> Edition </a:t>
            </a:r>
          </a:p>
          <a:p>
            <a:pPr lvl="1"/>
            <a:r>
              <a:rPr lang="en-US" dirty="0"/>
              <a:t>Dr. Elaine Symanski (Fall 2018, Epidemiology III</a:t>
            </a:r>
            <a:r>
              <a:rPr lang="en-US" dirty="0" smtClean="0"/>
              <a:t>)</a:t>
            </a:r>
          </a:p>
          <a:p>
            <a:pPr lvl="1"/>
            <a:r>
              <a:rPr lang="en-US" dirty="0" smtClean="0"/>
              <a:t>STAT507: Epidemiological Research Methods lectures: </a:t>
            </a:r>
            <a:r>
              <a:rPr lang="en-US" dirty="0"/>
              <a:t>Penn State Eberly College of Science </a:t>
            </a:r>
            <a:r>
              <a:rPr lang="en-US" dirty="0" smtClean="0"/>
              <a:t>https</a:t>
            </a:r>
            <a:r>
              <a:rPr lang="en-US" dirty="0"/>
              <a:t>://newonlinecourses.science.psu.edu/stat507/node/49/</a:t>
            </a:r>
          </a:p>
          <a:p>
            <a:pPr lvl="1"/>
            <a:r>
              <a:rPr lang="en-US" dirty="0" smtClean="0"/>
              <a:t>edX</a:t>
            </a:r>
            <a:r>
              <a:rPr lang="en-US" dirty="0"/>
              <a:t>: Week 8 Case-control studies, Harvard University, School of Public Health https://www.youtube.com/watch?v=BQI2NjzPU68&amp;list=PL6p7gIm6aWd_lAKqGWgtYNORVL01DJSuI&amp;index=1</a:t>
            </a:r>
          </a:p>
          <a:p>
            <a:pPr marL="342900" lvl="1" indent="0">
              <a:buNone/>
            </a:pPr>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68529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‘Case-based’ case-control studies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3656893"/>
              </p:ext>
            </p:extLst>
          </p:nvPr>
        </p:nvGraphicFramePr>
        <p:xfrm>
          <a:off x="469231" y="1030956"/>
          <a:ext cx="11253537" cy="5032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22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cap="none" dirty="0" smtClean="0"/>
              <a:t>Bias</a:t>
            </a:r>
            <a:endParaRPr lang="en-US" sz="3600" cap="none" dirty="0"/>
          </a:p>
        </p:txBody>
      </p:sp>
      <p:sp>
        <p:nvSpPr>
          <p:cNvPr id="6" name="Content Placeholder 5"/>
          <p:cNvSpPr>
            <a:spLocks noGrp="1"/>
          </p:cNvSpPr>
          <p:nvPr>
            <p:ph idx="1"/>
          </p:nvPr>
        </p:nvSpPr>
        <p:spPr/>
        <p:txBody>
          <a:bodyPr/>
          <a:lstStyle/>
          <a:p>
            <a:r>
              <a:rPr lang="en-US" dirty="0" smtClean="0"/>
              <a:t>Selection bias – related to comparability of groups, confounding and adjustment </a:t>
            </a:r>
          </a:p>
          <a:p>
            <a:r>
              <a:rPr lang="en-US" dirty="0" smtClean="0"/>
              <a:t>Information bias – related to classification of exposure status or outcomes</a:t>
            </a:r>
          </a:p>
          <a:p>
            <a:r>
              <a:rPr lang="en-US" dirty="0" smtClean="0">
                <a:solidFill>
                  <a:schemeClr val="bg1">
                    <a:lumMod val="50000"/>
                  </a:schemeClr>
                </a:solidFill>
              </a:rPr>
              <a:t>Performance bias – related to fidelity of the interventions and quality of the intervention information </a:t>
            </a:r>
          </a:p>
          <a:p>
            <a:r>
              <a:rPr lang="en-US" dirty="0" smtClean="0">
                <a:solidFill>
                  <a:schemeClr val="bg1">
                    <a:lumMod val="50000"/>
                  </a:schemeClr>
                </a:solidFill>
              </a:rPr>
              <a:t>Attrition bias – related to completeness of sample follow-up and withdrawals between groups</a:t>
            </a:r>
          </a:p>
          <a:p>
            <a:r>
              <a:rPr lang="en-US" dirty="0" smtClean="0">
                <a:solidFill>
                  <a:schemeClr val="bg1">
                    <a:lumMod val="50000"/>
                  </a:schemeClr>
                </a:solidFill>
              </a:rPr>
              <a:t>Reporting bias – related to publications biases and selective reporting of results</a:t>
            </a:r>
            <a:endParaRPr lang="en-US" dirty="0">
              <a:solidFill>
                <a:schemeClr val="bg1">
                  <a:lumMod val="50000"/>
                </a:schemeClr>
              </a:solidFill>
            </a:endParaRPr>
          </a:p>
        </p:txBody>
      </p:sp>
      <p:sp>
        <p:nvSpPr>
          <p:cNvPr id="7" name="TextBox 6"/>
          <p:cNvSpPr txBox="1"/>
          <p:nvPr/>
        </p:nvSpPr>
        <p:spPr>
          <a:xfrm>
            <a:off x="8446168" y="6376737"/>
            <a:ext cx="2835071" cy="369332"/>
          </a:xfrm>
          <a:prstGeom prst="rect">
            <a:avLst/>
          </a:prstGeom>
          <a:noFill/>
        </p:spPr>
        <p:txBody>
          <a:bodyPr wrap="none" rtlCol="0">
            <a:spAutoFit/>
          </a:bodyPr>
          <a:lstStyle/>
          <a:p>
            <a:r>
              <a:rPr lang="en-US" dirty="0" smtClean="0"/>
              <a:t>Handbook-5-1.Cochrane.org</a:t>
            </a:r>
            <a:endParaRPr lang="en-US" dirty="0"/>
          </a:p>
        </p:txBody>
      </p:sp>
    </p:spTree>
    <p:extLst>
      <p:ext uri="{BB962C8B-B14F-4D97-AF65-F5344CB8AC3E}">
        <p14:creationId xmlns:p14="http://schemas.microsoft.com/office/powerpoint/2010/main" val="206596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sz="half" idx="1"/>
          </p:nvPr>
        </p:nvSpPr>
        <p:spPr>
          <a:xfrm>
            <a:off x="609599" y="1302707"/>
            <a:ext cx="5961681" cy="4823457"/>
          </a:xfrm>
        </p:spPr>
        <p:txBody>
          <a:bodyPr>
            <a:noAutofit/>
          </a:bodyPr>
          <a:lstStyle/>
          <a:p>
            <a:r>
              <a:rPr lang="en-US" dirty="0" smtClean="0"/>
              <a:t>Survival bias</a:t>
            </a:r>
          </a:p>
          <a:p>
            <a:pPr marL="0" indent="0">
              <a:buNone/>
            </a:pPr>
            <a:r>
              <a:rPr lang="en-US" sz="2000" b="1" dirty="0" smtClean="0"/>
              <a:t>  - </a:t>
            </a:r>
            <a:r>
              <a:rPr lang="en-US" dirty="0" smtClean="0"/>
              <a:t>especially in prevalent cases </a:t>
            </a:r>
            <a:endParaRPr lang="en-US" sz="2000" dirty="0"/>
          </a:p>
          <a:p>
            <a:r>
              <a:rPr lang="en-US" dirty="0" smtClean="0"/>
              <a:t>Berkson’s bias (or hospital controls)</a:t>
            </a:r>
          </a:p>
          <a:p>
            <a:pPr lvl="1"/>
            <a:r>
              <a:rPr lang="en-US" dirty="0" smtClean="0"/>
              <a:t>Pearce and Richiardi, Int J epidemiology 2014;43:521-524 PMID 24585732</a:t>
            </a:r>
          </a:p>
          <a:p>
            <a:r>
              <a:rPr lang="en-US" dirty="0" smtClean="0"/>
              <a:t>Self selection bias</a:t>
            </a:r>
          </a:p>
          <a:p>
            <a:r>
              <a:rPr lang="en-US" dirty="0" smtClean="0"/>
              <a:t>Referral bias</a:t>
            </a:r>
          </a:p>
          <a:p>
            <a:r>
              <a:rPr lang="en-US" dirty="0" smtClean="0"/>
              <a:t>Medical surveillance bias</a:t>
            </a:r>
          </a:p>
          <a:p>
            <a:r>
              <a:rPr lang="en-US" dirty="0" smtClean="0"/>
              <a:t>Sources to know about biases</a:t>
            </a:r>
          </a:p>
          <a:p>
            <a:pPr lvl="1"/>
            <a:r>
              <a:rPr lang="en-US" dirty="0" smtClean="0"/>
              <a:t>Univ. of Oxford: </a:t>
            </a:r>
            <a:r>
              <a:rPr lang="en-US" dirty="0" smtClean="0">
                <a:hlinkClick r:id="rId3"/>
              </a:rPr>
              <a:t>https</a:t>
            </a:r>
            <a:r>
              <a:rPr lang="en-US" dirty="0">
                <a:hlinkClick r:id="rId3"/>
              </a:rPr>
              <a:t>://catalogofbias.org/biases</a:t>
            </a:r>
            <a:r>
              <a:rPr lang="en-US" dirty="0" smtClean="0">
                <a:hlinkClick r:id="rId3"/>
              </a:rPr>
              <a:t>/</a:t>
            </a:r>
            <a:endParaRPr lang="en-US" dirty="0" smtClean="0"/>
          </a:p>
          <a:p>
            <a:pPr lvl="1"/>
            <a:r>
              <a:rPr lang="en-US" dirty="0"/>
              <a:t>http://</a:t>
            </a:r>
            <a:r>
              <a:rPr lang="en-US" dirty="0" smtClean="0"/>
              <a:t>methods.sagepub.com/Reference/encyclopedia-of-survey-research-methods</a:t>
            </a:r>
            <a:endParaRPr lang="en-US" dirty="0"/>
          </a:p>
        </p:txBody>
      </p:sp>
      <p:pic>
        <p:nvPicPr>
          <p:cNvPr id="6" name="Content Placeholder 5" descr="\\10.1.1.17\productions\ART\ART PROCESS\PPT Process\Szklo_PPT_169170\Chapter_ 1\9781284116595_CH01_FIGF19.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701589" y="1186934"/>
            <a:ext cx="488081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090460" y="5756832"/>
            <a:ext cx="3950633" cy="369332"/>
          </a:xfrm>
          <a:prstGeom prst="rect">
            <a:avLst/>
          </a:prstGeom>
          <a:noFill/>
        </p:spPr>
        <p:txBody>
          <a:bodyPr wrap="none" rtlCol="0">
            <a:spAutoFit/>
          </a:bodyPr>
          <a:lstStyle/>
          <a:p>
            <a:r>
              <a:rPr lang="en-US" dirty="0" smtClean="0"/>
              <a:t>S &amp; N, Chap 1. Figure 1-19. Survival bias </a:t>
            </a:r>
            <a:endParaRPr lang="en-US" dirty="0"/>
          </a:p>
        </p:txBody>
      </p:sp>
      <p:sp>
        <p:nvSpPr>
          <p:cNvPr id="8" name="Flowchart: Summing Junction 7"/>
          <p:cNvSpPr/>
          <p:nvPr/>
        </p:nvSpPr>
        <p:spPr>
          <a:xfrm>
            <a:off x="8614610" y="1166167"/>
            <a:ext cx="156411" cy="22076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Flowchart: Summing Junction 8"/>
          <p:cNvSpPr/>
          <p:nvPr/>
        </p:nvSpPr>
        <p:spPr>
          <a:xfrm>
            <a:off x="9597188" y="1580128"/>
            <a:ext cx="156411" cy="22076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Flowchart: Summing Junction 9"/>
          <p:cNvSpPr/>
          <p:nvPr/>
        </p:nvSpPr>
        <p:spPr>
          <a:xfrm>
            <a:off x="10085183" y="1797035"/>
            <a:ext cx="156411" cy="22076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65717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bias</a:t>
            </a:r>
            <a:endParaRPr lang="en-US" dirty="0"/>
          </a:p>
        </p:txBody>
      </p:sp>
      <p:sp>
        <p:nvSpPr>
          <p:cNvPr id="3" name="Content Placeholder 2"/>
          <p:cNvSpPr>
            <a:spLocks noGrp="1"/>
          </p:cNvSpPr>
          <p:nvPr>
            <p:ph sz="half" idx="1"/>
          </p:nvPr>
        </p:nvSpPr>
        <p:spPr>
          <a:xfrm>
            <a:off x="609600" y="1302707"/>
            <a:ext cx="5855368" cy="4823457"/>
          </a:xfrm>
        </p:spPr>
        <p:txBody>
          <a:bodyPr>
            <a:normAutofit fontScale="92500"/>
          </a:bodyPr>
          <a:lstStyle/>
          <a:p>
            <a:pPr marL="0" indent="0">
              <a:buNone/>
            </a:pPr>
            <a:r>
              <a:rPr lang="en-US" sz="3000" b="1" i="1" dirty="0" smtClean="0"/>
              <a:t>Misclssification</a:t>
            </a:r>
          </a:p>
          <a:p>
            <a:r>
              <a:rPr lang="en-US" sz="2800" dirty="0" smtClean="0"/>
              <a:t>Nondifferential classification of exposure</a:t>
            </a:r>
          </a:p>
          <a:p>
            <a:r>
              <a:rPr lang="en-US" sz="2800" dirty="0" smtClean="0"/>
              <a:t>Differential classification of exposure </a:t>
            </a:r>
          </a:p>
          <a:p>
            <a:pPr marL="0" indent="0">
              <a:buNone/>
            </a:pPr>
            <a:endParaRPr lang="en-US" sz="1500" dirty="0" smtClean="0"/>
          </a:p>
          <a:p>
            <a:pPr marL="0" indent="0">
              <a:buNone/>
            </a:pPr>
            <a:r>
              <a:rPr lang="en-US" sz="2800" b="1" dirty="0" smtClean="0"/>
              <a:t>Recall bias </a:t>
            </a:r>
            <a:r>
              <a:rPr lang="en-US" sz="2800" dirty="0" smtClean="0"/>
              <a:t>(or rumination bias by Ernst Wynder</a:t>
            </a:r>
            <a:r>
              <a:rPr lang="en-US" dirty="0" smtClean="0"/>
              <a:t>)</a:t>
            </a:r>
          </a:p>
          <a:p>
            <a:r>
              <a:rPr lang="en-US" dirty="0" smtClean="0"/>
              <a:t>Inaccurate </a:t>
            </a:r>
            <a:r>
              <a:rPr lang="en-US" dirty="0"/>
              <a:t>recall of past exposure </a:t>
            </a:r>
          </a:p>
          <a:p>
            <a:pPr lvl="1"/>
            <a:r>
              <a:rPr lang="en-US" dirty="0"/>
              <a:t> Most often cited type of exposure identification </a:t>
            </a:r>
            <a:r>
              <a:rPr lang="en-US" dirty="0" smtClean="0"/>
              <a:t>bias in </a:t>
            </a:r>
            <a:r>
              <a:rPr lang="en-US" dirty="0"/>
              <a:t>c</a:t>
            </a:r>
            <a:r>
              <a:rPr lang="en-US" dirty="0" smtClean="0"/>
              <a:t>ase-control </a:t>
            </a:r>
            <a:r>
              <a:rPr lang="en-US" dirty="0"/>
              <a:t>studies</a:t>
            </a:r>
          </a:p>
          <a:p>
            <a:r>
              <a:rPr lang="en-US" dirty="0" smtClean="0"/>
              <a:t>Results </a:t>
            </a:r>
            <a:r>
              <a:rPr lang="en-US" dirty="0"/>
              <a:t>in </a:t>
            </a:r>
            <a:r>
              <a:rPr lang="en-US" i="1" dirty="0"/>
              <a:t>misclassification of exposure status</a:t>
            </a:r>
            <a:r>
              <a:rPr lang="en-US" dirty="0"/>
              <a:t>, thus biasing the results of the study</a:t>
            </a:r>
          </a:p>
          <a:p>
            <a:endParaRPr lang="en-US" dirty="0"/>
          </a:p>
        </p:txBody>
      </p:sp>
      <p:sp>
        <p:nvSpPr>
          <p:cNvPr id="9" name="Content Placeholder 8"/>
          <p:cNvSpPr>
            <a:spLocks noGrp="1"/>
          </p:cNvSpPr>
          <p:nvPr>
            <p:ph sz="half" idx="2"/>
          </p:nvPr>
        </p:nvSpPr>
        <p:spPr>
          <a:xfrm>
            <a:off x="6625388" y="1302707"/>
            <a:ext cx="4957011" cy="4823457"/>
          </a:xfrm>
        </p:spPr>
        <p:txBody>
          <a:bodyPr>
            <a:normAutofit fontScale="92500"/>
          </a:bodyPr>
          <a:lstStyle/>
          <a:p>
            <a:pPr marL="0" indent="0">
              <a:buNone/>
            </a:pPr>
            <a:r>
              <a:rPr lang="en-US" sz="3000" dirty="0" smtClean="0"/>
              <a:t>Exposure identification bias</a:t>
            </a:r>
          </a:p>
          <a:p>
            <a:r>
              <a:rPr lang="en-US" sz="2600" dirty="0" smtClean="0"/>
              <a:t>Interviewer bias (or recorder bias)</a:t>
            </a:r>
          </a:p>
        </p:txBody>
      </p:sp>
      <p:pic>
        <p:nvPicPr>
          <p:cNvPr id="10" name="Content Placeholder 4" descr="[Editorial] Entre la confusión, Europa y el paso por el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0" y="3430755"/>
            <a:ext cx="2343150" cy="2476500"/>
          </a:xfrm>
          <a:prstGeom prst="rect">
            <a:avLst/>
          </a:prstGeom>
        </p:spPr>
      </p:pic>
    </p:spTree>
    <p:extLst>
      <p:ext uri="{BB962C8B-B14F-4D97-AF65-F5344CB8AC3E}">
        <p14:creationId xmlns:p14="http://schemas.microsoft.com/office/powerpoint/2010/main" val="314416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3600" dirty="0" smtClean="0"/>
              <a:t>Matching</a:t>
            </a:r>
            <a:endParaRPr lang="en-US" altLang="en-US" sz="3600" dirty="0"/>
          </a:p>
        </p:txBody>
      </p:sp>
      <p:sp>
        <p:nvSpPr>
          <p:cNvPr id="9219" name="Rectangle 3"/>
          <p:cNvSpPr>
            <a:spLocks noGrp="1" noChangeArrowheads="1"/>
          </p:cNvSpPr>
          <p:nvPr>
            <p:ph idx="1"/>
          </p:nvPr>
        </p:nvSpPr>
        <p:spPr/>
        <p:txBody>
          <a:bodyPr>
            <a:normAutofit/>
          </a:bodyPr>
          <a:lstStyle/>
          <a:p>
            <a:pPr>
              <a:lnSpc>
                <a:spcPct val="90000"/>
              </a:lnSpc>
            </a:pPr>
            <a:r>
              <a:rPr lang="en-US" altLang="en-US" dirty="0"/>
              <a:t>Controls are matched to selected characteristics of </a:t>
            </a:r>
            <a:r>
              <a:rPr lang="en-US" altLang="en-US" dirty="0" smtClean="0"/>
              <a:t>cases </a:t>
            </a:r>
            <a:r>
              <a:rPr lang="en-US" altLang="en-US" dirty="0"/>
              <a:t>(</a:t>
            </a:r>
            <a:r>
              <a:rPr lang="en-US" altLang="en-US" u="sng" dirty="0"/>
              <a:t>not vice versa</a:t>
            </a:r>
            <a:r>
              <a:rPr lang="en-US" altLang="en-US" dirty="0"/>
              <a:t>)</a:t>
            </a:r>
          </a:p>
          <a:p>
            <a:pPr eaLnBrk="1" hangingPunct="1">
              <a:lnSpc>
                <a:spcPct val="90000"/>
              </a:lnSpc>
            </a:pPr>
            <a:r>
              <a:rPr lang="en-US" altLang="en-US" dirty="0" smtClean="0"/>
              <a:t>The </a:t>
            </a:r>
            <a:r>
              <a:rPr lang="en-US" altLang="en-US" dirty="0"/>
              <a:t>selection of controls that are identical, or nearly so, to the case series with respect to one or more potentially </a:t>
            </a:r>
            <a:r>
              <a:rPr lang="en-US" altLang="en-US" dirty="0" smtClean="0"/>
              <a:t>strong confounding factors.</a:t>
            </a:r>
            <a:endParaRPr lang="en-US" altLang="en-US" dirty="0"/>
          </a:p>
          <a:p>
            <a:pPr>
              <a:lnSpc>
                <a:spcPct val="90000"/>
              </a:lnSpc>
            </a:pPr>
            <a:endParaRPr lang="en-US" altLang="en-US" dirty="0" smtClean="0"/>
          </a:p>
          <a:p>
            <a:pPr>
              <a:lnSpc>
                <a:spcPct val="90000"/>
              </a:lnSpc>
            </a:pPr>
            <a:r>
              <a:rPr lang="en-US" altLang="en-US" dirty="0" smtClean="0"/>
              <a:t>Matching </a:t>
            </a:r>
            <a:r>
              <a:rPr lang="en-US" altLang="en-US" dirty="0"/>
              <a:t>is undertaken to address a specific exposure </a:t>
            </a:r>
            <a:r>
              <a:rPr lang="en-US" altLang="en-US" dirty="0" smtClean="0">
                <a:sym typeface="Wingdings" panose="05000000000000000000" pitchFamily="2" charset="2"/>
              </a:rPr>
              <a:t> </a:t>
            </a:r>
            <a:r>
              <a:rPr lang="en-US" altLang="en-US" dirty="0">
                <a:sym typeface="Wingdings" panose="05000000000000000000" pitchFamily="2" charset="2"/>
              </a:rPr>
              <a:t>disease (E  D) association.</a:t>
            </a: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buFontTx/>
              <a:buNone/>
            </a:pPr>
            <a:r>
              <a:rPr lang="en-US" altLang="en-US" dirty="0" smtClean="0"/>
              <a:t> </a:t>
            </a:r>
            <a:endParaRPr lang="en-US" altLang="en-US" dirty="0"/>
          </a:p>
        </p:txBody>
      </p:sp>
      <p:sp>
        <p:nvSpPr>
          <p:cNvPr id="2" name="TextBox 1"/>
          <p:cNvSpPr txBox="1"/>
          <p:nvPr/>
        </p:nvSpPr>
        <p:spPr>
          <a:xfrm>
            <a:off x="3084163" y="5920353"/>
            <a:ext cx="385042" cy="584775"/>
          </a:xfrm>
          <a:prstGeom prst="rect">
            <a:avLst/>
          </a:prstGeom>
          <a:noFill/>
          <a:ln>
            <a:solidFill>
              <a:schemeClr val="tx1"/>
            </a:solidFill>
          </a:ln>
        </p:spPr>
        <p:txBody>
          <a:bodyPr wrap="none" rtlCol="0">
            <a:spAutoFit/>
          </a:bodyPr>
          <a:lstStyle/>
          <a:p>
            <a:r>
              <a:rPr lang="en-US" sz="3200" dirty="0" smtClean="0"/>
              <a:t>E</a:t>
            </a:r>
            <a:endParaRPr lang="en-US" sz="3200" dirty="0"/>
          </a:p>
        </p:txBody>
      </p:sp>
      <p:sp>
        <p:nvSpPr>
          <p:cNvPr id="5" name="TextBox 4"/>
          <p:cNvSpPr txBox="1"/>
          <p:nvPr/>
        </p:nvSpPr>
        <p:spPr>
          <a:xfrm>
            <a:off x="6096000" y="5929108"/>
            <a:ext cx="437940" cy="584775"/>
          </a:xfrm>
          <a:prstGeom prst="rect">
            <a:avLst/>
          </a:prstGeom>
          <a:noFill/>
          <a:ln>
            <a:solidFill>
              <a:schemeClr val="tx1"/>
            </a:solidFill>
          </a:ln>
        </p:spPr>
        <p:txBody>
          <a:bodyPr wrap="none" rtlCol="0">
            <a:spAutoFit/>
          </a:bodyPr>
          <a:lstStyle/>
          <a:p>
            <a:r>
              <a:rPr lang="en-US" sz="3200" dirty="0" smtClean="0"/>
              <a:t>D</a:t>
            </a:r>
            <a:endParaRPr lang="en-US" sz="3200" dirty="0"/>
          </a:p>
        </p:txBody>
      </p:sp>
      <p:sp>
        <p:nvSpPr>
          <p:cNvPr id="7" name="TextBox 6"/>
          <p:cNvSpPr txBox="1"/>
          <p:nvPr/>
        </p:nvSpPr>
        <p:spPr>
          <a:xfrm>
            <a:off x="4522922" y="4956875"/>
            <a:ext cx="397866" cy="584775"/>
          </a:xfrm>
          <a:prstGeom prst="rect">
            <a:avLst/>
          </a:prstGeom>
          <a:noFill/>
          <a:ln>
            <a:solidFill>
              <a:schemeClr val="tx1"/>
            </a:solidFill>
          </a:ln>
        </p:spPr>
        <p:txBody>
          <a:bodyPr wrap="none" rtlCol="0">
            <a:spAutoFit/>
          </a:bodyPr>
          <a:lstStyle/>
          <a:p>
            <a:r>
              <a:rPr lang="en-US" sz="3200" dirty="0" smtClean="0"/>
              <a:t>X</a:t>
            </a:r>
            <a:endParaRPr lang="en-US" sz="3200" dirty="0"/>
          </a:p>
        </p:txBody>
      </p:sp>
      <p:cxnSp>
        <p:nvCxnSpPr>
          <p:cNvPr id="6" name="Straight Arrow Connector 5"/>
          <p:cNvCxnSpPr>
            <a:stCxn id="2" idx="3"/>
            <a:endCxn id="5" idx="1"/>
          </p:cNvCxnSpPr>
          <p:nvPr/>
        </p:nvCxnSpPr>
        <p:spPr>
          <a:xfrm>
            <a:off x="3469205" y="6212741"/>
            <a:ext cx="2626795" cy="8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276684" y="5249262"/>
            <a:ext cx="1246238" cy="671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0"/>
          </p:cNvCxnSpPr>
          <p:nvPr/>
        </p:nvCxnSpPr>
        <p:spPr>
          <a:xfrm>
            <a:off x="4920788" y="5249262"/>
            <a:ext cx="1394182" cy="6798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15"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10406578" y="464511"/>
            <a:ext cx="1490359" cy="838327"/>
          </a:xfrm>
          <a:prstGeom prst="rect">
            <a:avLst/>
          </a:prstGeom>
        </p:spPr>
      </p:pic>
      <p:sp>
        <p:nvSpPr>
          <p:cNvPr id="18" name="Oval Callout 17"/>
          <p:cNvSpPr/>
          <p:nvPr/>
        </p:nvSpPr>
        <p:spPr>
          <a:xfrm rot="21413771">
            <a:off x="4801350" y="4314283"/>
            <a:ext cx="2634712" cy="814667"/>
          </a:xfrm>
          <a:prstGeom prst="wedgeEllipseCallo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Matching or not?</a:t>
            </a:r>
            <a:endParaRPr lang="en-US" sz="2400" dirty="0">
              <a:solidFill>
                <a:schemeClr val="tx1"/>
              </a:solidFill>
            </a:endParaRPr>
          </a:p>
        </p:txBody>
      </p:sp>
    </p:spTree>
    <p:extLst>
      <p:ext uri="{BB962C8B-B14F-4D97-AF65-F5344CB8AC3E}">
        <p14:creationId xmlns:p14="http://schemas.microsoft.com/office/powerpoint/2010/main" val="110873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a:xfrm>
            <a:off x="609600" y="1271392"/>
            <a:ext cx="10972800" cy="5032425"/>
          </a:xfrm>
        </p:spPr>
        <p:txBody>
          <a:bodyPr>
            <a:noAutofit/>
          </a:bodyPr>
          <a:lstStyle/>
          <a:p>
            <a:r>
              <a:rPr lang="en-US" sz="3000" dirty="0" smtClean="0"/>
              <a:t>It was thought that matching </a:t>
            </a:r>
            <a:r>
              <a:rPr lang="en-US" sz="3000" dirty="0"/>
              <a:t>may be </a:t>
            </a:r>
            <a:r>
              <a:rPr lang="en-US" sz="3000" dirty="0" smtClean="0"/>
              <a:t>an easier way to </a:t>
            </a:r>
            <a:r>
              <a:rPr lang="en-US" sz="3000" dirty="0"/>
              <a:t>control for potential confounders with extremely strong effects.</a:t>
            </a:r>
          </a:p>
          <a:p>
            <a:pPr lvl="1"/>
            <a:r>
              <a:rPr lang="en-US" sz="2800" dirty="0" smtClean="0"/>
              <a:t>Age in case-control studies of cancer or age related diseases (e.g., Alzheimer disease)</a:t>
            </a:r>
          </a:p>
          <a:p>
            <a:pPr lvl="1"/>
            <a:r>
              <a:rPr lang="en-US" sz="2800" dirty="0" smtClean="0"/>
              <a:t>Select cases and controls to be similar with respect to potential confounders </a:t>
            </a:r>
          </a:p>
          <a:p>
            <a:pPr lvl="1"/>
            <a:r>
              <a:rPr lang="en-US" sz="2800" dirty="0" smtClean="0"/>
              <a:t>The statistical analysis should account for matching. </a:t>
            </a:r>
          </a:p>
          <a:p>
            <a:r>
              <a:rPr lang="en-US" sz="3200" dirty="0" smtClean="0"/>
              <a:t>Overmatching may cause the effect size to be </a:t>
            </a:r>
            <a:r>
              <a:rPr lang="en-US" sz="3200" dirty="0" smtClean="0">
                <a:solidFill>
                  <a:srgbClr val="FF0000"/>
                </a:solidFill>
              </a:rPr>
              <a:t>underestimated</a:t>
            </a:r>
            <a:r>
              <a:rPr lang="en-US" sz="3200" dirty="0" smtClean="0"/>
              <a:t> if there are similar distributions of the variable of interest (i.e., exposure) between cases and controls</a:t>
            </a:r>
            <a:endParaRPr lang="en-US" sz="3200" dirty="0"/>
          </a:p>
        </p:txBody>
      </p:sp>
      <p:pic>
        <p:nvPicPr>
          <p:cNvPr id="4" name="Picture 3"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10406578" y="464511"/>
            <a:ext cx="1490359" cy="838327"/>
          </a:xfrm>
          <a:prstGeom prst="rect">
            <a:avLst/>
          </a:prstGeom>
        </p:spPr>
      </p:pic>
    </p:spTree>
    <p:extLst>
      <p:ext uri="{BB962C8B-B14F-4D97-AF65-F5344CB8AC3E}">
        <p14:creationId xmlns:p14="http://schemas.microsoft.com/office/powerpoint/2010/main" val="2687644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3600" dirty="0" smtClean="0"/>
              <a:t>Common types of matching</a:t>
            </a:r>
            <a:endParaRPr lang="en-US" altLang="en-US" sz="3600" dirty="0"/>
          </a:p>
        </p:txBody>
      </p:sp>
      <p:sp>
        <p:nvSpPr>
          <p:cNvPr id="18435" name="Rectangle 3"/>
          <p:cNvSpPr>
            <a:spLocks noGrp="1" noChangeArrowheads="1"/>
          </p:cNvSpPr>
          <p:nvPr>
            <p:ph idx="1"/>
          </p:nvPr>
        </p:nvSpPr>
        <p:spPr>
          <a:xfrm>
            <a:off x="609600" y="1305017"/>
            <a:ext cx="10842594" cy="5171983"/>
          </a:xfrm>
        </p:spPr>
        <p:txBody>
          <a:bodyPr>
            <a:normAutofit/>
          </a:bodyPr>
          <a:lstStyle/>
          <a:p>
            <a:pPr eaLnBrk="1" hangingPunct="1"/>
            <a:r>
              <a:rPr lang="en-US" altLang="en-US" sz="3200" b="1" dirty="0"/>
              <a:t>Individual matching </a:t>
            </a:r>
            <a:r>
              <a:rPr lang="en-US" altLang="en-US" sz="3200" dirty="0"/>
              <a:t> </a:t>
            </a:r>
            <a:r>
              <a:rPr lang="en-US" altLang="en-US" sz="3200" dirty="0" smtClean="0"/>
              <a:t>- controls matched to one </a:t>
            </a:r>
            <a:r>
              <a:rPr lang="en-US" altLang="en-US" sz="3200" dirty="0"/>
              <a:t>or more  54 </a:t>
            </a:r>
            <a:r>
              <a:rPr lang="en-US" altLang="en-US" sz="3200" dirty="0" smtClean="0"/>
              <a:t>year old control </a:t>
            </a:r>
            <a:r>
              <a:rPr lang="en-US" altLang="en-US" sz="3200" dirty="0"/>
              <a:t>(s) to a 54 </a:t>
            </a:r>
            <a:r>
              <a:rPr lang="en-US" altLang="en-US" sz="3200" dirty="0" smtClean="0"/>
              <a:t>year old case. </a:t>
            </a:r>
          </a:p>
          <a:p>
            <a:pPr lvl="1"/>
            <a:r>
              <a:rPr lang="en-US" altLang="en-US" sz="2800" dirty="0" smtClean="0"/>
              <a:t> 1:1 matching case and missing values </a:t>
            </a:r>
          </a:p>
          <a:p>
            <a:pPr lvl="1"/>
            <a:r>
              <a:rPr lang="en-US" altLang="en-US" sz="2800" b="1" dirty="0" smtClean="0"/>
              <a:t>Caliper </a:t>
            </a:r>
            <a:r>
              <a:rPr lang="en-US" altLang="en-US" sz="2800" b="1" dirty="0"/>
              <a:t>matching </a:t>
            </a:r>
            <a:r>
              <a:rPr lang="en-US" altLang="en-US" sz="2800" dirty="0"/>
              <a:t>– </a:t>
            </a:r>
            <a:r>
              <a:rPr lang="en-US" altLang="en-US" sz="2800" dirty="0" smtClean="0"/>
              <a:t>controls </a:t>
            </a:r>
            <a:r>
              <a:rPr lang="en-US" altLang="en-US" sz="2800" dirty="0"/>
              <a:t>matched to </a:t>
            </a:r>
            <a:r>
              <a:rPr lang="en-US" altLang="en-US" sz="2800" dirty="0" smtClean="0"/>
              <a:t>age within </a:t>
            </a:r>
            <a:r>
              <a:rPr lang="en-US" altLang="en-US" sz="2800" dirty="0"/>
              <a:t>5 years of </a:t>
            </a:r>
            <a:r>
              <a:rPr lang="en-US" altLang="en-US" sz="2800" dirty="0" smtClean="0"/>
              <a:t>case</a:t>
            </a:r>
          </a:p>
          <a:p>
            <a:pPr marL="342900" lvl="1" indent="0">
              <a:buNone/>
            </a:pPr>
            <a:endParaRPr lang="en-US" altLang="en-US" sz="2800" dirty="0"/>
          </a:p>
          <a:p>
            <a:pPr eaLnBrk="1" hangingPunct="1"/>
            <a:r>
              <a:rPr lang="en-US" altLang="en-US" sz="3200" b="1" dirty="0"/>
              <a:t>Frequency </a:t>
            </a:r>
            <a:r>
              <a:rPr lang="en-US" altLang="en-US" sz="3200" b="1" dirty="0" smtClean="0"/>
              <a:t>matching</a:t>
            </a:r>
            <a:r>
              <a:rPr lang="en-US" altLang="en-US" sz="3200" dirty="0" smtClean="0"/>
              <a:t>– </a:t>
            </a:r>
            <a:r>
              <a:rPr lang="en-US" altLang="en-US" sz="3200" dirty="0"/>
              <a:t>cases divided into strata of Z, controls matched to those strata</a:t>
            </a:r>
          </a:p>
        </p:txBody>
      </p:sp>
      <p:pic>
        <p:nvPicPr>
          <p:cNvPr id="4" name="Picture 3" descr="Blog: HiPOs: Need unconventional HR approach — People Mat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90856" flipH="1">
            <a:off x="10406578" y="464511"/>
            <a:ext cx="1490359" cy="838327"/>
          </a:xfrm>
          <a:prstGeom prst="rect">
            <a:avLst/>
          </a:prstGeom>
        </p:spPr>
      </p:pic>
    </p:spTree>
    <p:extLst>
      <p:ext uri="{BB962C8B-B14F-4D97-AF65-F5344CB8AC3E}">
        <p14:creationId xmlns:p14="http://schemas.microsoft.com/office/powerpoint/2010/main" val="13688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H2710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H2710L theme 2019" id="{0B3AFEC8-77CA-4A2F-BC46-458C990024AC}" vid="{2F4FC429-04CB-4B5F-BDA5-19ADBAE29C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22B12EE6-1831-4822-8A72-80A624A142E4}"/>
</file>

<file path=customXml/itemProps2.xml><?xml version="1.0" encoding="utf-8"?>
<ds:datastoreItem xmlns:ds="http://schemas.openxmlformats.org/officeDocument/2006/customXml" ds:itemID="{E630FAC0-4D87-4EF5-9935-880E313D3675}"/>
</file>

<file path=customXml/itemProps3.xml><?xml version="1.0" encoding="utf-8"?>
<ds:datastoreItem xmlns:ds="http://schemas.openxmlformats.org/officeDocument/2006/customXml" ds:itemID="{ABE4B41D-C8A2-43E6-A7AC-FD0798E4FC33}"/>
</file>

<file path=docProps/app.xml><?xml version="1.0" encoding="utf-8"?>
<Properties xmlns="http://schemas.openxmlformats.org/officeDocument/2006/extended-properties" xmlns:vt="http://schemas.openxmlformats.org/officeDocument/2006/docPropsVTypes">
  <Template>PH2710L theme 2019</Template>
  <TotalTime>2377</TotalTime>
  <Words>6424</Words>
  <Application>Microsoft Office PowerPoint</Application>
  <PresentationFormat>Widescreen</PresentationFormat>
  <Paragraphs>595</Paragraphs>
  <Slides>29</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ＭＳ Ｐゴシック</vt:lpstr>
      <vt:lpstr>Arial</vt:lpstr>
      <vt:lpstr>Calibri</vt:lpstr>
      <vt:lpstr>Cambria Math</vt:lpstr>
      <vt:lpstr>Times New Roman</vt:lpstr>
      <vt:lpstr>Wingdings</vt:lpstr>
      <vt:lpstr>PH2710L theme</vt:lpstr>
      <vt:lpstr>Equation</vt:lpstr>
      <vt:lpstr>Module 11 Case-control study II</vt:lpstr>
      <vt:lpstr>Learning Objectives</vt:lpstr>
      <vt:lpstr>‘Case-based’ case-control studies</vt:lpstr>
      <vt:lpstr>Bias</vt:lpstr>
      <vt:lpstr>Selection bias</vt:lpstr>
      <vt:lpstr>Information bias</vt:lpstr>
      <vt:lpstr>Matching</vt:lpstr>
      <vt:lpstr>Matching</vt:lpstr>
      <vt:lpstr>Common types of matching</vt:lpstr>
      <vt:lpstr>What if controls are matched on…</vt:lpstr>
      <vt:lpstr>Matching</vt:lpstr>
      <vt:lpstr>Criticism on matching in case-control studies</vt:lpstr>
      <vt:lpstr>Use of multiple control sets</vt:lpstr>
      <vt:lpstr>Case-control studies within the cohort</vt:lpstr>
      <vt:lpstr>Nested case-control study</vt:lpstr>
      <vt:lpstr>Helicobacter Pylori infection and CVD death</vt:lpstr>
      <vt:lpstr>Case-cohort study</vt:lpstr>
      <vt:lpstr>PowerPoint Presentation</vt:lpstr>
      <vt:lpstr>Statistical analysis- matched   Chi-square test for contingency tables Conditional logistic regression analysis </vt:lpstr>
      <vt:lpstr>Matched case-control studies</vt:lpstr>
      <vt:lpstr>Matched case-control studies</vt:lpstr>
      <vt:lpstr>Example: H. pylori infection and MI</vt:lpstr>
      <vt:lpstr>STATA: contingency table analysis on grouped data</vt:lpstr>
      <vt:lpstr>Stata: conditional logistic regression analysis</vt:lpstr>
      <vt:lpstr>Example – matched case control study with 1:3 matching </vt:lpstr>
      <vt:lpstr>Example – matched case control study with 1:3 matching </vt:lpstr>
      <vt:lpstr>Advantages of case-control studies</vt:lpstr>
      <vt:lpstr>Disadvantages of case-control studies</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Case-control study II</dc:title>
  <dc:creator>Miryoung Lee</dc:creator>
  <cp:lastModifiedBy>Miryoung Lee</cp:lastModifiedBy>
  <cp:revision>178</cp:revision>
  <dcterms:created xsi:type="dcterms:W3CDTF">2019-03-31T12:08:22Z</dcterms:created>
  <dcterms:modified xsi:type="dcterms:W3CDTF">2019-11-08T21:56:01Z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