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entation.xml" ContentType="application/vnd.openxmlformats-officedocument.presentationml.presentation.main+xml"/>
  <Override PartName="/ppt/notesSlides/notesSlide9.xml" ContentType="application/vnd.openxmlformats-officedocument.presentationml.notesSlide+xml"/>
  <Override PartName="/ppt/notesSlides/notesSlide2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484" r:id="rId3"/>
    <p:sldId id="516" r:id="rId4"/>
    <p:sldId id="518" r:id="rId5"/>
    <p:sldId id="497" r:id="rId6"/>
    <p:sldId id="263" r:id="rId7"/>
    <p:sldId id="520" r:id="rId8"/>
    <p:sldId id="519" r:id="rId9"/>
    <p:sldId id="522" r:id="rId10"/>
    <p:sldId id="523" r:id="rId11"/>
    <p:sldId id="524" r:id="rId12"/>
    <p:sldId id="508" r:id="rId13"/>
    <p:sldId id="515" r:id="rId14"/>
    <p:sldId id="501" r:id="rId15"/>
    <p:sldId id="525" r:id="rId16"/>
    <p:sldId id="526" r:id="rId17"/>
    <p:sldId id="509" r:id="rId18"/>
    <p:sldId id="512" r:id="rId19"/>
    <p:sldId id="506" r:id="rId20"/>
    <p:sldId id="527" r:id="rId21"/>
    <p:sldId id="529" r:id="rId22"/>
    <p:sldId id="502" r:id="rId23"/>
    <p:sldId id="503" r:id="rId24"/>
    <p:sldId id="507" r:id="rId25"/>
    <p:sldId id="500" r:id="rId26"/>
    <p:sldId id="514"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23" clrIdx="0">
    <p:extLst>
      <p:ext uri="{19B8F6BF-5375-455C-9EA6-DF929625EA0E}">
        <p15:presenceInfo xmlns:p15="http://schemas.microsoft.com/office/powerpoint/2012/main" userId="S::michael.b.cannell@uth.tmc.edu::df291291-9ac9-42c2-a976-062f6e2ad9da" providerId="AD"/>
      </p:ext>
    </p:extLst>
  </p:cmAuthor>
  <p:cmAuthor id="2" name="Brad Cannell" initials="MOU" lastIdx="3" clrIdx="1">
    <p:extLst>
      <p:ext uri="{19B8F6BF-5375-455C-9EA6-DF929625EA0E}">
        <p15:presenceInfo xmlns:p15="http://schemas.microsoft.com/office/powerpoint/2012/main" userId="Brad Cann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50" autoAdjust="0"/>
    <p:restoredTop sz="64647"/>
  </p:normalViewPr>
  <p:slideViewPr>
    <p:cSldViewPr snapToGrid="0">
      <p:cViewPr varScale="1">
        <p:scale>
          <a:sx n="82" d="100"/>
          <a:sy n="82" d="100"/>
        </p:scale>
        <p:origin x="5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11-29T14:52:40.369" idx="1">
    <p:pos x="7152" y="230"/>
    <p:text>Improve slide notes a lot. See what I said in the video from last semester.</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11-29T14:52:40.369" idx="2">
    <p:pos x="7152" y="230"/>
    <p:text>Improve slide notes a lot. See what I said in the video from last semester.</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A6B22-9C97-487C-80E6-CD2C66AF26CE}" type="datetimeFigureOut">
              <a:rPr lang="en-US" smtClean="0"/>
              <a:t>11/29/21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FEA89-A7E1-49A0-A3ED-DCED0C97B048}" type="slidenum">
              <a:rPr lang="en-US" smtClean="0"/>
              <a:t>‹#›</a:t>
            </a:fld>
            <a:endParaRPr lang="en-US"/>
          </a:p>
        </p:txBody>
      </p:sp>
    </p:spTree>
    <p:extLst>
      <p:ext uri="{BB962C8B-B14F-4D97-AF65-F5344CB8AC3E}">
        <p14:creationId xmlns:p14="http://schemas.microsoft.com/office/powerpoint/2010/main" val="244297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cademic.oup.com/aje/article/189/7/631/5717184?searchresult=1"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EDE00-0B65-4F6E-A934-82B6AF9371EB}" type="slidenum">
              <a:rPr lang="en-US"/>
              <a:pPr/>
              <a:t>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dirty="0"/>
              <a:t>This week we’re discussing the analysis of data that comes from case-control studies. </a:t>
            </a:r>
          </a:p>
        </p:txBody>
      </p:sp>
    </p:spTree>
    <p:extLst>
      <p:ext uri="{BB962C8B-B14F-4D97-AF65-F5344CB8AC3E}">
        <p14:creationId xmlns:p14="http://schemas.microsoft.com/office/powerpoint/2010/main" val="265621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our exposure OR is 2. And how do we interpret that?</a:t>
            </a:r>
          </a:p>
          <a:p>
            <a:endParaRPr lang="en-US" dirty="0"/>
          </a:p>
          <a:p>
            <a:r>
              <a:rPr lang="en-US" dirty="0">
                <a:solidFill>
                  <a:srgbClr val="FFC000">
                    <a:lumMod val="10000"/>
                  </a:srgbClr>
                </a:solidFill>
              </a:rPr>
              <a:t>The odds of exposure among cases is 2 times the odds of exposure among controls.</a:t>
            </a:r>
          </a:p>
          <a:p>
            <a:endParaRPr lang="en-US" dirty="0">
              <a:solidFill>
                <a:srgbClr val="FFC000">
                  <a:lumMod val="10000"/>
                </a:srgbClr>
              </a:solidFill>
            </a:endParaRPr>
          </a:p>
          <a:p>
            <a:r>
              <a:rPr lang="en-US" dirty="0">
                <a:solidFill>
                  <a:srgbClr val="FFC000">
                    <a:lumMod val="10000"/>
                  </a:srgbClr>
                </a:solidFill>
              </a:rPr>
              <a:t>And the odds ratio has some really convenient traits that make it an attractive measure of association when we have data from a case-control study</a:t>
            </a:r>
          </a:p>
          <a:p>
            <a:endParaRPr lang="en-US" dirty="0">
              <a:solidFill>
                <a:srgbClr val="FFC000">
                  <a:lumMod val="10000"/>
                </a:srgbClr>
              </a:solidFill>
            </a:endParaRPr>
          </a:p>
          <a:p>
            <a:r>
              <a:rPr lang="en-US" dirty="0"/>
              <a:t>Can be estimated from case-based case-control study. </a:t>
            </a:r>
          </a:p>
          <a:p>
            <a:endParaRPr lang="en-US" dirty="0"/>
          </a:p>
          <a:p>
            <a:r>
              <a:rPr lang="en-US" dirty="0"/>
              <a:t>Can be derived from logistic regression</a:t>
            </a:r>
          </a:p>
          <a:p>
            <a:endParaRPr lang="en-US" dirty="0"/>
          </a:p>
          <a:p>
            <a:r>
              <a:rPr lang="en-US" dirty="0"/>
              <a:t>Can be used to approximate the relative risk under certain conditions. The relative risk is perhaps more intuitive.</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10</a:t>
            </a:fld>
            <a:endParaRPr lang="en-US"/>
          </a:p>
        </p:txBody>
      </p:sp>
    </p:spTree>
    <p:extLst>
      <p:ext uri="{BB962C8B-B14F-4D97-AF65-F5344CB8AC3E}">
        <p14:creationId xmlns:p14="http://schemas.microsoft.com/office/powerpoint/2010/main" val="1291725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C000">
                    <a:lumMod val="10000"/>
                  </a:srgbClr>
                </a:solidFill>
              </a:rPr>
              <a:t>And the odds ratio has some really convenient traits that make it an attractive measure of association when we have data from a case-control study</a:t>
            </a:r>
          </a:p>
          <a:p>
            <a:endParaRPr lang="en-US" dirty="0">
              <a:solidFill>
                <a:srgbClr val="FFC000">
                  <a:lumMod val="10000"/>
                </a:srgbClr>
              </a:solidFill>
            </a:endParaRPr>
          </a:p>
          <a:p>
            <a:pPr marL="228600" indent="-228600">
              <a:buFont typeface="+mj-lt"/>
              <a:buAutoNum type="arabicPeriod"/>
            </a:pPr>
            <a:r>
              <a:rPr lang="en-US" dirty="0"/>
              <a:t>Unlike the risk ratio, the odds ratio can be directly calculated from case-based case-control study. </a:t>
            </a:r>
          </a:p>
          <a:p>
            <a:pPr marL="228600" indent="-228600">
              <a:buFont typeface="+mj-lt"/>
              <a:buAutoNum type="arabicPeriod"/>
            </a:pPr>
            <a:r>
              <a:rPr lang="en-US" dirty="0"/>
              <a:t>It can be derived from logistic regression models.</a:t>
            </a:r>
          </a:p>
          <a:p>
            <a:pPr marL="228600" indent="-228600">
              <a:buFont typeface="+mj-lt"/>
              <a:buAutoNum type="arabicPeriod"/>
            </a:pPr>
            <a:r>
              <a:rPr lang="en-US" dirty="0"/>
              <a:t>It can be used to approximate the risk ratio under certain conditions. And as we’ve said before, the risk ratio is generally considered to be a more intuitive measure of association. </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Therefore, we will briefly compare the odds ratio and the risk ratio.</a:t>
            </a:r>
          </a:p>
        </p:txBody>
      </p:sp>
      <p:sp>
        <p:nvSpPr>
          <p:cNvPr id="4" name="Slide Number Placeholder 3"/>
          <p:cNvSpPr>
            <a:spLocks noGrp="1"/>
          </p:cNvSpPr>
          <p:nvPr>
            <p:ph type="sldNum" sz="quarter" idx="5"/>
          </p:nvPr>
        </p:nvSpPr>
        <p:spPr/>
        <p:txBody>
          <a:bodyPr/>
          <a:lstStyle/>
          <a:p>
            <a:fld id="{0BEFEA89-A7E1-49A0-A3ED-DCED0C97B048}" type="slidenum">
              <a:rPr lang="en-US" smtClean="0"/>
              <a:t>11</a:t>
            </a:fld>
            <a:endParaRPr lang="en-US"/>
          </a:p>
        </p:txBody>
      </p:sp>
    </p:spTree>
    <p:extLst>
      <p:ext uri="{BB962C8B-B14F-4D97-AF65-F5344CB8AC3E}">
        <p14:creationId xmlns:p14="http://schemas.microsoft.com/office/powerpoint/2010/main" val="2735626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it’s helpful to start by discussing a cohort study. In the example shown here, severe hypertension and acute myocardial infarction are the exposure and the outcome of interest, respectively.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this is a cohort study and we know the row totals, we can calculate the risk ratio as we’ve done all semester. In this case, participants with severe hypertension had 6 times the risk of MI over the 1-year study period compared to participants with normotensive blood pressure.</a:t>
            </a:r>
          </a:p>
          <a:p>
            <a:endParaRPr lang="en-US" dirty="0"/>
          </a:p>
          <a:p>
            <a:r>
              <a:rPr lang="en-US" dirty="0"/>
              <a:t>For these data, the risk of myocardial infarction is relatively low for both the exposed and unexposed groups. Specifically, risk of MI is 0.018 among those with severe hypertension and 0.003 among people with normotensive blood pressure. </a:t>
            </a:r>
          </a:p>
          <a:p>
            <a:endParaRPr lang="en-US" dirty="0"/>
          </a:p>
          <a:p>
            <a:r>
              <a:rPr lang="en-US" dirty="0"/>
              <a:t>Therefore, the odds of developing MI will approximate the probabilities; as a result, the odds ratio of disease approximates the relative risk.</a:t>
            </a:r>
          </a:p>
          <a:p>
            <a:endParaRPr lang="en-US" dirty="0"/>
          </a:p>
          <a:p>
            <a:r>
              <a:rPr lang="en-US" dirty="0"/>
              <a:t>Why?</a:t>
            </a:r>
          </a:p>
          <a:p>
            <a:endParaRPr lang="en-US" dirty="0"/>
          </a:p>
          <a:p>
            <a:r>
              <a:rPr lang="en-US" dirty="0" err="1"/>
              <a:t>Szklo</a:t>
            </a:r>
            <a:r>
              <a:rPr lang="en-US" dirty="0"/>
              <a:t>, </a:t>
            </a:r>
            <a:r>
              <a:rPr lang="en-US" dirty="0" err="1"/>
              <a:t>Moyses,Nieto</a:t>
            </a:r>
            <a:r>
              <a:rPr lang="en-US" dirty="0"/>
              <a:t>, F. Javier. Epidemiology (Kindle Locations 2410-2415). Jones &amp; Bartlett Learning. Kindle Edition. </a:t>
            </a:r>
          </a:p>
        </p:txBody>
      </p:sp>
      <p:sp>
        <p:nvSpPr>
          <p:cNvPr id="4" name="Slide Number Placeholder 3"/>
          <p:cNvSpPr>
            <a:spLocks noGrp="1"/>
          </p:cNvSpPr>
          <p:nvPr>
            <p:ph type="sldNum" sz="quarter" idx="5"/>
          </p:nvPr>
        </p:nvSpPr>
        <p:spPr/>
        <p:txBody>
          <a:bodyPr/>
          <a:lstStyle/>
          <a:p>
            <a:fld id="{0BEFEA89-A7E1-49A0-A3ED-DCED0C97B048}" type="slidenum">
              <a:rPr lang="en-US" smtClean="0"/>
              <a:t>12</a:t>
            </a:fld>
            <a:endParaRPr lang="en-US"/>
          </a:p>
        </p:txBody>
      </p:sp>
    </p:spTree>
    <p:extLst>
      <p:ext uri="{BB962C8B-B14F-4D97-AF65-F5344CB8AC3E}">
        <p14:creationId xmlns:p14="http://schemas.microsoft.com/office/powerpoint/2010/main" val="892241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odds is a calculated as the risk over 1 minus the risk. When the risk is really low, then 1 – minus the risk is very close to 1, and any number divided by 1 is that number. So, you basically end up with the risk divided by 1, which is just the risk. </a:t>
            </a:r>
          </a:p>
          <a:p>
            <a:endParaRPr lang="en-US" dirty="0"/>
          </a:p>
          <a:p>
            <a:r>
              <a:rPr lang="en-US" dirty="0"/>
              <a:t>As an extreme example, if a is 0 then the risk in the exposed is 0. Likewise, the odds in the exposed is 0 divided by 1 minus zero, which is 0 divided by 1, which is also zero. In this case the odds equal the risk.</a:t>
            </a:r>
          </a:p>
          <a:p>
            <a:endParaRPr lang="en-US" dirty="0"/>
          </a:p>
          <a:p>
            <a:r>
              <a:rPr lang="en-US" dirty="0"/>
              <a:t>Now, as a slightly less extreme example, let’s imagine the risk is 0.001 or 1 in 1,000. In this case, the denominator is almost 1 (0.999 to be exact) and therefore, the odds are almost identical to the risk.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smaller the risk, the closer 1 minus the risk is to one, and therefore, the better the risk and the odds approximate each other. As the outcome becomes less rare, the OR will generally become increasingly more extreme than the RR.</a:t>
            </a:r>
          </a:p>
        </p:txBody>
      </p:sp>
      <p:sp>
        <p:nvSpPr>
          <p:cNvPr id="4" name="Slide Number Placeholder 3"/>
          <p:cNvSpPr>
            <a:spLocks noGrp="1"/>
          </p:cNvSpPr>
          <p:nvPr>
            <p:ph type="sldNum" sz="quarter" idx="5"/>
          </p:nvPr>
        </p:nvSpPr>
        <p:spPr/>
        <p:txBody>
          <a:bodyPr/>
          <a:lstStyle/>
          <a:p>
            <a:fld id="{0BEFEA89-A7E1-49A0-A3ED-DCED0C97B048}" type="slidenum">
              <a:rPr lang="en-US" smtClean="0"/>
              <a:t>13</a:t>
            </a:fld>
            <a:endParaRPr lang="en-US"/>
          </a:p>
        </p:txBody>
      </p:sp>
    </p:spTree>
    <p:extLst>
      <p:ext uri="{BB962C8B-B14F-4D97-AF65-F5344CB8AC3E}">
        <p14:creationId xmlns:p14="http://schemas.microsoft.com/office/powerpoint/2010/main" val="1981257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although we would typically calculate the risk ratio as our measure of association from cohort data like this, we </a:t>
            </a:r>
            <a:r>
              <a:rPr lang="en-US" i="1" dirty="0"/>
              <a:t>can</a:t>
            </a:r>
            <a:r>
              <a:rPr lang="en-US" i="0" dirty="0"/>
              <a:t> also calculate the odds ratio. In this case, the exposure odds ratio is 6.09 – similar to the risk ratio. </a:t>
            </a:r>
          </a:p>
          <a:p>
            <a:endParaRPr lang="en-US" i="0" dirty="0"/>
          </a:p>
          <a:p>
            <a:r>
              <a:rPr lang="en-US" i="0" dirty="0"/>
              <a:t>And how would we interpret that odds ratio?</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14</a:t>
            </a:fld>
            <a:endParaRPr lang="en-US"/>
          </a:p>
        </p:txBody>
      </p:sp>
    </p:spTree>
    <p:extLst>
      <p:ext uri="{BB962C8B-B14F-4D97-AF65-F5344CB8AC3E}">
        <p14:creationId xmlns:p14="http://schemas.microsoft.com/office/powerpoint/2010/main" val="1787551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10000"/>
                  </a:schemeClr>
                </a:solidFill>
              </a:rPr>
              <a:t>We could say participants with MI had 6.09 times the odds of severe hypertension compared to participants who did not have an MI over the 1-year study period.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lumMod val="1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lumMod val="10000"/>
                  </a:schemeClr>
                </a:solidFill>
              </a:rPr>
              <a:t>Ok, great. The odds ratio approximates the risk ratio. Why not just always calculate the risk ratio then?</a:t>
            </a:r>
          </a:p>
          <a:p>
            <a:endParaRPr lang="en-US" dirty="0"/>
          </a:p>
          <a:p>
            <a:r>
              <a:rPr lang="en-US" dirty="0"/>
              <a:t>Again, we know the total number of participants who were exposed and who were unexposed in this cohort study data – 10,000 each -- but in a typical case-based case-control study we don’t have that information. That’s the basic reason we can’t just keep calculating the more intuitive risk ratio.</a:t>
            </a:r>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15</a:t>
            </a:fld>
            <a:endParaRPr lang="en-US"/>
          </a:p>
        </p:txBody>
      </p:sp>
    </p:spTree>
    <p:extLst>
      <p:ext uri="{BB962C8B-B14F-4D97-AF65-F5344CB8AC3E}">
        <p14:creationId xmlns:p14="http://schemas.microsoft.com/office/powerpoint/2010/main" val="3394778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example, what if we our control group only consisted of a 10,000 sample of the people from our cohort (real or hypothetical) who did not have MI. In this case, we won’t know the total number of participants who were exposed and who were unexposed in the cohort. However, as you can see, this doesn’t impact our odds ratio estimate at all. We still find that participants with MI had 6.09 times the odds of severe hypertension compared to participants who did not have an MI over the 1-year study period.</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16</a:t>
            </a:fld>
            <a:endParaRPr lang="en-US"/>
          </a:p>
        </p:txBody>
      </p:sp>
    </p:spTree>
    <p:extLst>
      <p:ext uri="{BB962C8B-B14F-4D97-AF65-F5344CB8AC3E}">
        <p14:creationId xmlns:p14="http://schemas.microsoft.com/office/powerpoint/2010/main" val="2550025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also turns about that the exposure odds ratio and disease odds ratio will always match as we can see here.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other words, we can now say that participants with severe hypertension had 6.09 times the odds of MI compared to participants with normotensive blood pressure over the 1-year study period.</a:t>
            </a:r>
          </a:p>
          <a:p>
            <a:endParaRPr lang="en-US" dirty="0"/>
          </a:p>
          <a:p>
            <a:r>
              <a:rPr lang="en-US" dirty="0"/>
              <a:t>This second interpretation is generally the one of greater interest.</a:t>
            </a:r>
          </a:p>
        </p:txBody>
      </p:sp>
      <p:sp>
        <p:nvSpPr>
          <p:cNvPr id="4" name="Slide Number Placeholder 3"/>
          <p:cNvSpPr>
            <a:spLocks noGrp="1"/>
          </p:cNvSpPr>
          <p:nvPr>
            <p:ph type="sldNum" sz="quarter" idx="5"/>
          </p:nvPr>
        </p:nvSpPr>
        <p:spPr/>
        <p:txBody>
          <a:bodyPr/>
          <a:lstStyle/>
          <a:p>
            <a:fld id="{0BEFEA89-A7E1-49A0-A3ED-DCED0C97B048}" type="slidenum">
              <a:rPr lang="en-US" smtClean="0"/>
              <a:t>17</a:t>
            </a:fld>
            <a:endParaRPr lang="en-US"/>
          </a:p>
        </p:txBody>
      </p:sp>
    </p:spTree>
    <p:extLst>
      <p:ext uri="{BB962C8B-B14F-4D97-AF65-F5344CB8AC3E}">
        <p14:creationId xmlns:p14="http://schemas.microsoft.com/office/powerpoint/2010/main" val="133620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just so you believe me. We will do the calculation again using a 10% sample of controls.</a:t>
            </a:r>
          </a:p>
          <a:p>
            <a:endParaRPr lang="en-US" dirty="0"/>
          </a:p>
          <a:p>
            <a:r>
              <a:rPr lang="en-US" dirty="0"/>
              <a:t>As long as the proportion of exposed and unexposed remains constant (sampling error aside), the OR remains constant. And, as long as the outcome is rare, the OR approximates the risk.</a:t>
            </a:r>
          </a:p>
          <a:p>
            <a:endParaRPr lang="en-US" dirty="0"/>
          </a:p>
          <a:p>
            <a:r>
              <a:rPr lang="en-US" dirty="0"/>
              <a:t>Speaking of sampling error.</a:t>
            </a:r>
          </a:p>
        </p:txBody>
      </p:sp>
      <p:sp>
        <p:nvSpPr>
          <p:cNvPr id="4" name="Slide Number Placeholder 3"/>
          <p:cNvSpPr>
            <a:spLocks noGrp="1"/>
          </p:cNvSpPr>
          <p:nvPr>
            <p:ph type="sldNum" sz="quarter" idx="5"/>
          </p:nvPr>
        </p:nvSpPr>
        <p:spPr/>
        <p:txBody>
          <a:bodyPr/>
          <a:lstStyle/>
          <a:p>
            <a:fld id="{0BEFEA89-A7E1-49A0-A3ED-DCED0C97B048}" type="slidenum">
              <a:rPr lang="en-US" smtClean="0"/>
              <a:t>18</a:t>
            </a:fld>
            <a:endParaRPr lang="en-US"/>
          </a:p>
        </p:txBody>
      </p:sp>
    </p:spTree>
    <p:extLst>
      <p:ext uri="{BB962C8B-B14F-4D97-AF65-F5344CB8AC3E}">
        <p14:creationId xmlns:p14="http://schemas.microsoft.com/office/powerpoint/2010/main" val="2459950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commonly used way of quantifying the amount of sampling error in our odds ratio estimate is to calculate a 95% confidence interval around it. This slide presents the formula for doing so. </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19</a:t>
            </a:fld>
            <a:endParaRPr lang="en-US"/>
          </a:p>
        </p:txBody>
      </p:sp>
    </p:spTree>
    <p:extLst>
      <p:ext uri="{BB962C8B-B14F-4D97-AF65-F5344CB8AC3E}">
        <p14:creationId xmlns:p14="http://schemas.microsoft.com/office/powerpoint/2010/main" val="7572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reminder:</a:t>
            </a:r>
          </a:p>
          <a:p>
            <a:endParaRPr lang="en-US" dirty="0"/>
          </a:p>
          <a:p>
            <a:r>
              <a:rPr lang="en-US" dirty="0"/>
              <a:t>In this design, exposures and outcomes that we are interested in occur out in the world. Then, we come along and gather up a group of people who have already had the outcome we are interested in and then measure their </a:t>
            </a:r>
            <a:r>
              <a:rPr lang="en-US" i="1" dirty="0"/>
              <a:t>history</a:t>
            </a:r>
            <a:r>
              <a:rPr lang="en-US" dirty="0"/>
              <a:t> of exposures(s). Similarly, we gather up a group of people who we think are comparable to the people with the outcome in all relevant ways, but who haven’t had the outcome, and we also measure their </a:t>
            </a:r>
            <a:r>
              <a:rPr lang="en-US" i="1" dirty="0"/>
              <a:t>history</a:t>
            </a:r>
            <a:r>
              <a:rPr lang="en-US" dirty="0"/>
              <a:t> of exposure(s). Finally, we calculate the odds of being exposed in both groups and compare.</a:t>
            </a:r>
          </a:p>
          <a:p>
            <a:endParaRPr lang="en-US" dirty="0"/>
          </a:p>
          <a:p>
            <a:r>
              <a:rPr lang="en-US" dirty="0"/>
              <a:t>This is a very simplistic description, but it’s intended to just give you an intuitive feel for what we are talking about. </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a:t>
            </a:fld>
            <a:endParaRPr lang="en-US"/>
          </a:p>
        </p:txBody>
      </p:sp>
    </p:spTree>
    <p:extLst>
      <p:ext uri="{BB962C8B-B14F-4D97-AF65-F5344CB8AC3E}">
        <p14:creationId xmlns:p14="http://schemas.microsoft.com/office/powerpoint/2010/main" val="1004088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could say that the point estimate for the odds ratio is 6.09 with a 95% confidence interval that spans from 4.10 to 9.05. </a:t>
            </a:r>
          </a:p>
          <a:p>
            <a:endParaRPr lang="en-US" dirty="0"/>
          </a:p>
          <a:p>
            <a:r>
              <a:rPr lang="en-US" dirty="0"/>
              <a:t>And how do we interpret that confidence interval?</a:t>
            </a:r>
          </a:p>
        </p:txBody>
      </p:sp>
      <p:sp>
        <p:nvSpPr>
          <p:cNvPr id="4" name="Slide Number Placeholder 3"/>
          <p:cNvSpPr>
            <a:spLocks noGrp="1"/>
          </p:cNvSpPr>
          <p:nvPr>
            <p:ph type="sldNum" sz="quarter" idx="5"/>
          </p:nvPr>
        </p:nvSpPr>
        <p:spPr/>
        <p:txBody>
          <a:bodyPr/>
          <a:lstStyle/>
          <a:p>
            <a:fld id="{0BEFEA89-A7E1-49A0-A3ED-DCED0C97B048}" type="slidenum">
              <a:rPr lang="en-US" smtClean="0"/>
              <a:t>20</a:t>
            </a:fld>
            <a:endParaRPr lang="en-US"/>
          </a:p>
        </p:txBody>
      </p:sp>
    </p:spTree>
    <p:extLst>
      <p:ext uri="{BB962C8B-B14F-4D97-AF65-F5344CB8AC3E}">
        <p14:creationId xmlns:p14="http://schemas.microsoft.com/office/powerpoint/2010/main" val="720404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we can say…</a:t>
            </a:r>
          </a:p>
          <a:p>
            <a:endParaRPr lang="en-US" dirty="0"/>
          </a:p>
          <a:p>
            <a:r>
              <a:rPr lang="en-US" sz="1200" kern="1200" dirty="0">
                <a:solidFill>
                  <a:schemeClr val="tx1"/>
                </a:solidFill>
                <a:effectLst/>
                <a:latin typeface="+mn-lt"/>
                <a:ea typeface="+mn-ea"/>
                <a:cs typeface="+mn-cs"/>
              </a:rPr>
              <a:t>"Over infinite repeated sampling, and in the absence of selection, information, and confounding bias, the 95%l confidence interval will include the true value in 95% of the samples for which it is calculated."</a:t>
            </a:r>
          </a:p>
          <a:p>
            <a:r>
              <a:rPr lang="en-US" sz="1200" i="1" kern="1200" dirty="0">
                <a:solidFill>
                  <a:schemeClr val="tx1"/>
                </a:solidFill>
                <a:effectLst/>
                <a:latin typeface="+mn-lt"/>
                <a:ea typeface="+mn-ea"/>
                <a:cs typeface="+mn-cs"/>
                <a:hlinkClick r:id="rId3"/>
              </a:rPr>
              <a:t>Naimi AI, Whitcomb BW. Can Confidence Intervals be Interpreted? Am J Epidemiol. Published online January 29, 2020. doi:10.1093/aje/kwaa004</a:t>
            </a:r>
            <a:r>
              <a:rPr lang="en-US" sz="1200" kern="1200" dirty="0">
                <a:solidFill>
                  <a:schemeClr val="tx1"/>
                </a:solidFill>
                <a:effectLst/>
                <a:latin typeface="+mn-lt"/>
                <a:ea typeface="+mn-ea"/>
                <a:cs typeface="+mn-cs"/>
                <a:hlinkClick r:id="rId3"/>
              </a:rPr>
              <a:t> (Links to an external site.)</a:t>
            </a:r>
            <a:endParaRPr lang="en-US" sz="1200" kern="1200" dirty="0">
              <a:solidFill>
                <a:schemeClr val="tx1"/>
              </a:solidFill>
              <a:effectLst/>
              <a:latin typeface="+mn-lt"/>
              <a:ea typeface="+mn-ea"/>
              <a:cs typeface="+mn-cs"/>
            </a:endParaRPr>
          </a:p>
          <a:p>
            <a:endParaRPr lang="en-US" dirty="0"/>
          </a:p>
          <a:p>
            <a:r>
              <a:rPr lang="en-US" dirty="0"/>
              <a:t>What’s the problem with this interpretation?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It doesn’t tell us anything about </a:t>
            </a:r>
            <a:r>
              <a:rPr lang="en-US" i="1" dirty="0"/>
              <a:t>this </a:t>
            </a:r>
            <a:r>
              <a:rPr lang="en-US" i="0" dirty="0"/>
              <a:t>95% confidence interval, which is what we are really interested in. Therefore, it is quite tempting to say that the 95% confidence interval computed from this study contains the true parameter with 95% probability. Unfortunately, this interpretation can be correct only for Bayesian interval estimates, which are often different from ordinary confidence intervals.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indent="0" algn="l" defTabSz="914400" rtl="0" eaLnBrk="1" fontAlgn="auto" latinLnBrk="0" hangingPunct="1">
              <a:lnSpc>
                <a:spcPct val="100000"/>
              </a:lnSpc>
              <a:spcBef>
                <a:spcPts val="0"/>
              </a:spcBef>
              <a:spcAft>
                <a:spcPts val="0"/>
              </a:spcAft>
              <a:buClrTx/>
              <a:buSzTx/>
              <a:buFontTx/>
              <a:buNone/>
              <a:tabLst/>
              <a:defRPr/>
            </a:pPr>
            <a:r>
              <a:rPr lang="en-US" i="0" dirty="0"/>
              <a:t>So, what can we say?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general, we can give the point estimate along with the 95% confidence interval, we say NOTHING about statistical significance, and we write some kind of statement about the data's compatibility with the model. For example, "the confidence interval, however, indicate that these data are compatible with a strong association between the exposure and the outcome — assuming that the statistical model used to construct the interval is correct and free of selection, information, and confounding bias.”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21</a:t>
            </a:fld>
            <a:endParaRPr lang="en-US"/>
          </a:p>
        </p:txBody>
      </p:sp>
    </p:spTree>
    <p:extLst>
      <p:ext uri="{BB962C8B-B14F-4D97-AF65-F5344CB8AC3E}">
        <p14:creationId xmlns:p14="http://schemas.microsoft.com/office/powerpoint/2010/main" val="369455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move on to the analysis of matched data, which is common in case-based case-control studies. That is, in </a:t>
            </a:r>
            <a:r>
              <a:rPr lang="en-US" b="1" dirty="0">
                <a:solidFill>
                  <a:srgbClr val="00853E"/>
                </a:solidFill>
              </a:rPr>
              <a:t>matched case-control studies</a:t>
            </a:r>
            <a:r>
              <a:rPr lang="en-US" dirty="0"/>
              <a:t>, one or more controls are selected to match to a case based on one or more characteristics (e.g. age, race, or gender)</a:t>
            </a:r>
          </a:p>
          <a:p>
            <a:endParaRPr lang="en-US" dirty="0"/>
          </a:p>
          <a:p>
            <a:r>
              <a:rPr lang="en-US" dirty="0"/>
              <a:t>Method to control for confounding</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22</a:t>
            </a:fld>
            <a:endParaRPr lang="en-US"/>
          </a:p>
        </p:txBody>
      </p:sp>
    </p:spTree>
    <p:extLst>
      <p:ext uri="{BB962C8B-B14F-4D97-AF65-F5344CB8AC3E}">
        <p14:creationId xmlns:p14="http://schemas.microsoft.com/office/powerpoint/2010/main" val="3344164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this table includes data about chronic cytomegalovirus (CMV) infection and carotid atherosclerosis from the Atherosclerosis Risk in Communities (ARIC) Study. In this study, atherosclerosis cases and controls were individually matched by age, sex, ethnicity, field center, and date of examination; the paired odds ratio (i.e., the odds ratio controlling for all matching variables) is estimated as 65/42 = 1.55. </a:t>
            </a:r>
          </a:p>
          <a:p>
            <a:endParaRPr lang="en-US" dirty="0"/>
          </a:p>
          <a:p>
            <a:r>
              <a:rPr lang="en-US" dirty="0" err="1"/>
              <a:t>Szklo</a:t>
            </a:r>
            <a:r>
              <a:rPr lang="en-US" dirty="0"/>
              <a:t>, </a:t>
            </a:r>
            <a:r>
              <a:rPr lang="en-US" dirty="0" err="1"/>
              <a:t>Moyses,Nieto</a:t>
            </a:r>
            <a:r>
              <a:rPr lang="en-US" dirty="0"/>
              <a:t>, F. Javier. Epidemiology (Kindle Locations 7124-7128). Jones &amp; Bartlett Learning. Kindle Edition. </a:t>
            </a:r>
            <a:endParaRPr lang="en-US" b="1" dirty="0">
              <a:solidFill>
                <a:srgbClr val="00853E"/>
              </a:solidFill>
            </a:endParaRPr>
          </a:p>
        </p:txBody>
      </p:sp>
      <p:sp>
        <p:nvSpPr>
          <p:cNvPr id="4" name="Slide Number Placeholder 3"/>
          <p:cNvSpPr>
            <a:spLocks noGrp="1"/>
          </p:cNvSpPr>
          <p:nvPr>
            <p:ph type="sldNum" sz="quarter" idx="5"/>
          </p:nvPr>
        </p:nvSpPr>
        <p:spPr/>
        <p:txBody>
          <a:bodyPr/>
          <a:lstStyle/>
          <a:p>
            <a:fld id="{0BEFEA89-A7E1-49A0-A3ED-DCED0C97B048}" type="slidenum">
              <a:rPr lang="en-US" smtClean="0"/>
              <a:t>23</a:t>
            </a:fld>
            <a:endParaRPr lang="en-US"/>
          </a:p>
        </p:txBody>
      </p:sp>
    </p:spTree>
    <p:extLst>
      <p:ext uri="{BB962C8B-B14F-4D97-AF65-F5344CB8AC3E}">
        <p14:creationId xmlns:p14="http://schemas.microsoft.com/office/powerpoint/2010/main" val="2489901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calculate the 95% confidence interval similarly to the way we did so with the unmatched data. </a:t>
            </a:r>
          </a:p>
        </p:txBody>
      </p:sp>
      <p:sp>
        <p:nvSpPr>
          <p:cNvPr id="4" name="Slide Number Placeholder 3"/>
          <p:cNvSpPr>
            <a:spLocks noGrp="1"/>
          </p:cNvSpPr>
          <p:nvPr>
            <p:ph type="sldNum" sz="quarter" idx="5"/>
          </p:nvPr>
        </p:nvSpPr>
        <p:spPr/>
        <p:txBody>
          <a:bodyPr/>
          <a:lstStyle/>
          <a:p>
            <a:fld id="{0BEFEA89-A7E1-49A0-A3ED-DCED0C97B048}" type="slidenum">
              <a:rPr lang="en-US" smtClean="0"/>
              <a:t>24</a:t>
            </a:fld>
            <a:endParaRPr lang="en-US"/>
          </a:p>
        </p:txBody>
      </p:sp>
    </p:spTree>
    <p:extLst>
      <p:ext uri="{BB962C8B-B14F-4D97-AF65-F5344CB8AC3E}">
        <p14:creationId xmlns:p14="http://schemas.microsoft.com/office/powerpoint/2010/main" val="46242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can test the null hypothesis that that the matched OR = 1.</a:t>
            </a:r>
          </a:p>
        </p:txBody>
      </p:sp>
      <p:sp>
        <p:nvSpPr>
          <p:cNvPr id="4" name="Slide Number Placeholder 3"/>
          <p:cNvSpPr>
            <a:spLocks noGrp="1"/>
          </p:cNvSpPr>
          <p:nvPr>
            <p:ph type="sldNum" sz="quarter" idx="5"/>
          </p:nvPr>
        </p:nvSpPr>
        <p:spPr/>
        <p:txBody>
          <a:bodyPr/>
          <a:lstStyle/>
          <a:p>
            <a:fld id="{0BEFEA89-A7E1-49A0-A3ED-DCED0C97B048}" type="slidenum">
              <a:rPr lang="en-US" smtClean="0"/>
              <a:t>25</a:t>
            </a:fld>
            <a:endParaRPr lang="en-US"/>
          </a:p>
        </p:txBody>
      </p:sp>
    </p:spTree>
    <p:extLst>
      <p:ext uri="{BB962C8B-B14F-4D97-AF65-F5344CB8AC3E}">
        <p14:creationId xmlns:p14="http://schemas.microsoft.com/office/powerpoint/2010/main" val="3059234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26</a:t>
            </a:fld>
            <a:endParaRPr lang="en-US"/>
          </a:p>
        </p:txBody>
      </p:sp>
    </p:spTree>
    <p:extLst>
      <p:ext uri="{BB962C8B-B14F-4D97-AF65-F5344CB8AC3E}">
        <p14:creationId xmlns:p14="http://schemas.microsoft.com/office/powerpoint/2010/main" val="3595208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remember how to calculate and interpret odds? Do you remember how to calculate and interpret an odds ratio? Let’s have a little refresher. </a:t>
            </a:r>
          </a:p>
          <a:p>
            <a:endParaRPr lang="en-US" dirty="0"/>
          </a:p>
          <a:p>
            <a:r>
              <a:rPr lang="en-US" dirty="0"/>
              <a:t>** Socrative 1</a:t>
            </a:r>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3</a:t>
            </a:fld>
            <a:endParaRPr lang="en-US"/>
          </a:p>
        </p:txBody>
      </p:sp>
    </p:spTree>
    <p:extLst>
      <p:ext uri="{BB962C8B-B14F-4D97-AF65-F5344CB8AC3E}">
        <p14:creationId xmlns:p14="http://schemas.microsoft.com/office/powerpoint/2010/main" val="3216497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express the odds in many different ways. For example, as a over c or as a to c. In this particular case, that translates to 50 over 100 or 50 to 100. Or, if we divide 50 by 100 we get 0.5, which we can also express as 0.5 to 1. In other words, for every 0.5 cases who were exposed there was one case who wasn't exposed.</a:t>
            </a:r>
          </a:p>
          <a:p>
            <a:endParaRPr lang="en-US" dirty="0"/>
          </a:p>
          <a:p>
            <a:r>
              <a:rPr lang="en-US" dirty="0"/>
              <a:t>If we move the decimal one place to the right on both sides of our ratio, we get 5 to 10, and we can say for every 5 cases who were exposed there were 10 cases who were not exposed.</a:t>
            </a:r>
          </a:p>
          <a:p>
            <a:endParaRPr lang="en-US" dirty="0"/>
          </a:p>
          <a:p>
            <a:r>
              <a:rPr lang="en-US" dirty="0"/>
              <a:t>We could also divide the odds (0.5) by 1 and put them on the right hand side of the ratio. We could then say for every case who was exposed there were 2 cases who were not exposed. As you can see, we can get the same answer by dividing 100 by 50 and putting the answer on the right hand side of the ratio. </a:t>
            </a:r>
          </a:p>
          <a:p>
            <a:endParaRPr lang="en-US" dirty="0"/>
          </a:p>
          <a:p>
            <a:r>
              <a:rPr lang="en-US" dirty="0"/>
              <a:t>All of these are equivalent ways of expressing the odds of exposure among cases.</a:t>
            </a:r>
          </a:p>
          <a:p>
            <a:endParaRPr lang="en-US" dirty="0"/>
          </a:p>
          <a:p>
            <a:r>
              <a:rPr lang="en-US" dirty="0"/>
              <a:t>** Socrative 2</a:t>
            </a:r>
          </a:p>
        </p:txBody>
      </p:sp>
      <p:sp>
        <p:nvSpPr>
          <p:cNvPr id="4" name="Slide Number Placeholder 3"/>
          <p:cNvSpPr>
            <a:spLocks noGrp="1"/>
          </p:cNvSpPr>
          <p:nvPr>
            <p:ph type="sldNum" sz="quarter" idx="5"/>
          </p:nvPr>
        </p:nvSpPr>
        <p:spPr/>
        <p:txBody>
          <a:bodyPr/>
          <a:lstStyle/>
          <a:p>
            <a:fld id="{0BEFEA89-A7E1-49A0-A3ED-DCED0C97B048}" type="slidenum">
              <a:rPr lang="en-US" smtClean="0"/>
              <a:t>4</a:t>
            </a:fld>
            <a:endParaRPr lang="en-US"/>
          </a:p>
        </p:txBody>
      </p:sp>
    </p:spTree>
    <p:extLst>
      <p:ext uri="{BB962C8B-B14F-4D97-AF65-F5344CB8AC3E}">
        <p14:creationId xmlns:p14="http://schemas.microsoft.com/office/powerpoint/2010/main" val="649438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calculated the odds of exposure among cases and controls, we may want to compare them in order to say something about the association (or lack thereof) between exposure and outcome -- or being a case. </a:t>
            </a:r>
          </a:p>
        </p:txBody>
      </p:sp>
      <p:sp>
        <p:nvSpPr>
          <p:cNvPr id="4" name="Slide Number Placeholder 3"/>
          <p:cNvSpPr>
            <a:spLocks noGrp="1"/>
          </p:cNvSpPr>
          <p:nvPr>
            <p:ph type="sldNum" sz="quarter" idx="5"/>
          </p:nvPr>
        </p:nvSpPr>
        <p:spPr/>
        <p:txBody>
          <a:bodyPr/>
          <a:lstStyle/>
          <a:p>
            <a:fld id="{0BEFEA89-A7E1-49A0-A3ED-DCED0C97B048}" type="slidenum">
              <a:rPr lang="en-US" smtClean="0"/>
              <a:t>5</a:t>
            </a:fld>
            <a:endParaRPr lang="en-US"/>
          </a:p>
        </p:txBody>
      </p:sp>
    </p:spTree>
    <p:extLst>
      <p:ext uri="{BB962C8B-B14F-4D97-AF65-F5344CB8AC3E}">
        <p14:creationId xmlns:p14="http://schemas.microsoft.com/office/powerpoint/2010/main" val="236254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remember that an association exists when the distribution of the thing we are measuring is different, on average, in two groups. Alternatively, we can say that Knowing something about x tells us something about y or helps us predict y.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4135597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tell just by looking at the odds, which are 0.5 and 0.25, that they aren't the same. That is, the odds of being exposed if you are a case are greater than the odds of being exposed if you are a control. But, how much greater? </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7</a:t>
            </a:fld>
            <a:endParaRPr lang="en-US"/>
          </a:p>
        </p:txBody>
      </p:sp>
    </p:spTree>
    <p:extLst>
      <p:ext uri="{BB962C8B-B14F-4D97-AF65-F5344CB8AC3E}">
        <p14:creationId xmlns:p14="http://schemas.microsoft.com/office/powerpoint/2010/main" val="991874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we can answer that question by calculating the ratio of the odds among cases to the odds among controls.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Socrative 3</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8</a:t>
            </a:fld>
            <a:endParaRPr lang="en-US"/>
          </a:p>
        </p:txBody>
      </p:sp>
    </p:spTree>
    <p:extLst>
      <p:ext uri="{BB962C8B-B14F-4D97-AF65-F5344CB8AC3E}">
        <p14:creationId xmlns:p14="http://schemas.microsoft.com/office/powerpoint/2010/main" val="1882519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our exposure OR is 2. And how do we interpret that?</a:t>
            </a:r>
          </a:p>
        </p:txBody>
      </p:sp>
      <p:sp>
        <p:nvSpPr>
          <p:cNvPr id="4" name="Slide Number Placeholder 3"/>
          <p:cNvSpPr>
            <a:spLocks noGrp="1"/>
          </p:cNvSpPr>
          <p:nvPr>
            <p:ph type="sldNum" sz="quarter" idx="5"/>
          </p:nvPr>
        </p:nvSpPr>
        <p:spPr/>
        <p:txBody>
          <a:bodyPr/>
          <a:lstStyle/>
          <a:p>
            <a:fld id="{0BEFEA89-A7E1-49A0-A3ED-DCED0C97B048}" type="slidenum">
              <a:rPr lang="en-US" smtClean="0"/>
              <a:t>9</a:t>
            </a:fld>
            <a:endParaRPr lang="en-US"/>
          </a:p>
        </p:txBody>
      </p:sp>
    </p:spTree>
    <p:extLst>
      <p:ext uri="{BB962C8B-B14F-4D97-AF65-F5344CB8AC3E}">
        <p14:creationId xmlns:p14="http://schemas.microsoft.com/office/powerpoint/2010/main" val="342267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1E0087-D222-4197-9743-F5A8ACDEAF8C}" type="datetimeFigureOut">
              <a:rPr lang="en-US" smtClean="0"/>
              <a:t>11/29/21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383022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04719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00250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9257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0087-D222-4197-9743-F5A8ACDEAF8C}" type="datetimeFigureOut">
              <a:rPr lang="en-US" smtClean="0"/>
              <a:t>11/29/21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15764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1E0087-D222-4197-9743-F5A8ACDEAF8C}" type="datetimeFigureOut">
              <a:rPr lang="en-US" smtClean="0"/>
              <a:t>11/29/21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8360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1E0087-D222-4197-9743-F5A8ACDEAF8C}" type="datetimeFigureOut">
              <a:rPr lang="en-US" smtClean="0"/>
              <a:t>11/29/21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400462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1E0087-D222-4197-9743-F5A8ACDEAF8C}" type="datetimeFigureOut">
              <a:rPr lang="en-US" smtClean="0"/>
              <a:t>11/29/21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64515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E0087-D222-4197-9743-F5A8ACDEAF8C}" type="datetimeFigureOut">
              <a:rPr lang="en-US" smtClean="0"/>
              <a:t>11/29/21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6131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27563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9289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E0087-D222-4197-9743-F5A8ACDEAF8C}" type="datetimeFigureOut">
              <a:rPr lang="en-US" smtClean="0"/>
              <a:t>11/29/21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D5D50-C2C3-46AC-8268-3FAF0AF70E4A}" type="slidenum">
              <a:rPr lang="en-US" smtClean="0"/>
              <a:t>‹#›</a:t>
            </a:fld>
            <a:endParaRPr lang="en-US"/>
          </a:p>
        </p:txBody>
      </p:sp>
    </p:spTree>
    <p:extLst>
      <p:ext uri="{BB962C8B-B14F-4D97-AF65-F5344CB8AC3E}">
        <p14:creationId xmlns:p14="http://schemas.microsoft.com/office/powerpoint/2010/main" val="22392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599C-8D12-114E-81FC-03C1FB27A2F4}"/>
              </a:ext>
            </a:extLst>
          </p:cNvPr>
          <p:cNvSpPr>
            <a:spLocks noGrp="1"/>
          </p:cNvSpPr>
          <p:nvPr>
            <p:ph type="ctrTitle"/>
          </p:nvPr>
        </p:nvSpPr>
        <p:spPr/>
        <p:txBody>
          <a:bodyPr/>
          <a:lstStyle/>
          <a:p>
            <a:r>
              <a:rPr lang="en-US" dirty="0"/>
              <a:t>Case-control Studies</a:t>
            </a:r>
            <a:br>
              <a:rPr lang="en-US" dirty="0"/>
            </a:br>
            <a:r>
              <a:rPr lang="en-US" dirty="0"/>
              <a:t>Analysis Considerations</a:t>
            </a:r>
          </a:p>
        </p:txBody>
      </p:sp>
    </p:spTree>
    <p:extLst>
      <p:ext uri="{BB962C8B-B14F-4D97-AF65-F5344CB8AC3E}">
        <p14:creationId xmlns:p14="http://schemas.microsoft.com/office/powerpoint/2010/main" val="105296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50</a:t>
                      </a:r>
                    </a:p>
                  </a:txBody>
                  <a:tcPr/>
                </a:tc>
                <a:tc>
                  <a:txBody>
                    <a:bodyPr/>
                    <a:lstStyle/>
                    <a:p>
                      <a:pPr algn="ctr"/>
                      <a:r>
                        <a:rPr lang="en-US" sz="2000" dirty="0"/>
                        <a:t>25</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100</a:t>
                      </a:r>
                    </a:p>
                  </a:txBody>
                  <a:tcPr/>
                </a:tc>
                <a:tc>
                  <a:txBody>
                    <a:bodyPr/>
                    <a:lstStyle/>
                    <a:p>
                      <a:pPr algn="ctr"/>
                      <a:r>
                        <a:rPr lang="en-US" sz="2000" dirty="0"/>
                        <a:t>100</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r>
                        <a:rPr lang="en-US" sz="2000" dirty="0"/>
                        <a:t>Odds = 50 / 100</a:t>
                      </a:r>
                    </a:p>
                  </a:txBody>
                  <a:tcPr/>
                </a:tc>
                <a:tc>
                  <a:txBody>
                    <a:bodyPr/>
                    <a:lstStyle/>
                    <a:p>
                      <a:pPr algn="ctr"/>
                      <a:r>
                        <a:rPr lang="en-US" sz="2000" dirty="0"/>
                        <a:t>Odds = 25 / 100</a:t>
                      </a:r>
                    </a:p>
                  </a:txBody>
                  <a:tcPr/>
                </a:tc>
                <a:extLst>
                  <a:ext uri="{0D108BD9-81ED-4DB2-BD59-A6C34878D82A}">
                    <a16:rowId xmlns:a16="http://schemas.microsoft.com/office/drawing/2014/main" val="790723229"/>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675925"/>
              </a:xfrm>
              <a:prstGeom prst="rect">
                <a:avLst/>
              </a:prstGeom>
              <a:noFill/>
            </p:spPr>
            <p:txBody>
              <a:bodyPr wrap="square" rtlCol="0">
                <a:spAutoFit/>
              </a:bodyPr>
              <a:lstStyle/>
              <a:p>
                <a:r>
                  <a:rPr lang="en-US" dirty="0"/>
                  <a:t>The odds of exposure among cases = 0.5</a:t>
                </a:r>
              </a:p>
              <a:p>
                <a:r>
                  <a:rPr lang="en-US" dirty="0"/>
                  <a:t>The odds of exposure among controls = 0.25</a:t>
                </a:r>
              </a:p>
              <a:p>
                <a:endParaRPr lang="en-US" dirty="0"/>
              </a:p>
              <a:p>
                <a:r>
                  <a:rPr lang="en-US" dirty="0"/>
                  <a:t>Exposure 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𝑜𝑑𝑑𝑠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𝑒𝑥𝑝𝑜𝑠𝑢𝑟𝑒</m:t>
                        </m:r>
                        <m:r>
                          <a:rPr lang="en-US" b="0" i="1" smtClean="0">
                            <a:latin typeface="Cambria Math" panose="02040503050406030204" pitchFamily="18" charset="0"/>
                          </a:rPr>
                          <m:t> </m:t>
                        </m:r>
                        <m:r>
                          <a:rPr lang="en-US" b="0" i="1" smtClean="0">
                            <a:latin typeface="Cambria Math" panose="02040503050406030204" pitchFamily="18" charset="0"/>
                          </a:rPr>
                          <m:t>𝑎𝑚𝑜𝑛𝑔</m:t>
                        </m:r>
                        <m:r>
                          <a:rPr lang="en-US" b="0" i="1" smtClean="0">
                            <a:latin typeface="Cambria Math" panose="02040503050406030204" pitchFamily="18" charset="0"/>
                          </a:rPr>
                          <m:t> </m:t>
                        </m:r>
                        <m:r>
                          <a:rPr lang="en-US" b="0" i="1" smtClean="0">
                            <a:latin typeface="Cambria Math" panose="02040503050406030204" pitchFamily="18" charset="0"/>
                          </a:rPr>
                          <m:t>𝑐𝑎𝑠𝑒𝑠</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𝑜𝑑𝑑𝑠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𝑒𝑥𝑝𝑜𝑠𝑢𝑟𝑒</m:t>
                        </m:r>
                        <m:r>
                          <a:rPr lang="en-US" b="0" i="1" smtClean="0">
                            <a:latin typeface="Cambria Math" panose="02040503050406030204" pitchFamily="18" charset="0"/>
                          </a:rPr>
                          <m:t> </m:t>
                        </m:r>
                        <m:r>
                          <a:rPr lang="en-US" b="0" i="1" smtClean="0">
                            <a:latin typeface="Cambria Math" panose="02040503050406030204" pitchFamily="18" charset="0"/>
                          </a:rPr>
                          <m:t>𝑎𝑚𝑜𝑛𝑔</m:t>
                        </m:r>
                        <m:r>
                          <a:rPr lang="en-US" b="0" i="1" smtClean="0">
                            <a:latin typeface="Cambria Math" panose="02040503050406030204" pitchFamily="18" charset="0"/>
                          </a:rPr>
                          <m:t> </m:t>
                        </m:r>
                        <m:r>
                          <a:rPr lang="en-US" b="0" i="1" smtClean="0">
                            <a:latin typeface="Cambria Math" panose="02040503050406030204" pitchFamily="18" charset="0"/>
                          </a:rPr>
                          <m:t>𝑐𝑜𝑛𝑡𝑟𝑜𝑙𝑠</m:t>
                        </m:r>
                      </m:den>
                    </m:f>
                    <m:r>
                      <a:rPr lang="en-US" b="0" i="1" smtClean="0">
                        <a:latin typeface="Cambria Math" panose="02040503050406030204" pitchFamily="18" charset="0"/>
                      </a:rPr>
                      <m:t>= </m:t>
                    </m:r>
                  </m:oMath>
                </a14:m>
                <a:r>
                  <a:rPr lang="en-US" dirty="0"/>
                  <a:t> </a:t>
                </a:r>
                <a14:m>
                  <m:oMath xmlns:m="http://schemas.openxmlformats.org/officeDocument/2006/math">
                    <m:f>
                      <m:fPr>
                        <m:ctrlPr>
                          <a:rPr lang="en-US" sz="2400" i="1" smtClean="0">
                            <a:latin typeface="Cambria Math" panose="02040503050406030204" pitchFamily="18" charset="0"/>
                          </a:rPr>
                        </m:ctrlPr>
                      </m:fPr>
                      <m:num>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𝑎</m:t>
                            </m:r>
                          </m:num>
                          <m:den>
                            <m:r>
                              <a:rPr lang="en-US" sz="2400" b="0" i="1" smtClean="0">
                                <a:latin typeface="Cambria Math" panose="02040503050406030204" pitchFamily="18" charset="0"/>
                              </a:rPr>
                              <m:t>𝑐</m:t>
                            </m:r>
                          </m:den>
                        </m:f>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𝑏</m:t>
                            </m:r>
                          </m:num>
                          <m:den>
                            <m:r>
                              <a:rPr lang="en-US" sz="2400" b="0" i="1" smtClean="0">
                                <a:latin typeface="Cambria Math" panose="02040503050406030204" pitchFamily="18" charset="0"/>
                              </a:rPr>
                              <m:t>𝑑</m:t>
                            </m:r>
                          </m:den>
                        </m:f>
                      </m:den>
                    </m:f>
                  </m:oMath>
                </a14:m>
                <a:r>
                  <a:rPr lang="en-US" sz="2400" b="0" dirty="0"/>
                  <a:t> </a:t>
                </a:r>
                <a:r>
                  <a:rPr lang="en-US" sz="2400" dirty="0"/>
                  <a:t>=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0.5</m:t>
                        </m:r>
                      </m:num>
                      <m:den>
                        <m:r>
                          <a:rPr lang="en-US" sz="2400" i="1">
                            <a:latin typeface="Cambria Math" panose="02040503050406030204" pitchFamily="18" charset="0"/>
                          </a:rPr>
                          <m:t>0.25</m:t>
                        </m:r>
                      </m:den>
                    </m:f>
                    <m:r>
                      <a:rPr lang="en-US" sz="2400" i="1">
                        <a:latin typeface="Cambria Math" panose="02040503050406030204" pitchFamily="18" charset="0"/>
                      </a:rPr>
                      <m:t> </m:t>
                    </m:r>
                  </m:oMath>
                </a14:m>
                <a:r>
                  <a:rPr lang="en-US" sz="2400" dirty="0"/>
                  <a:t> =  </a:t>
                </a:r>
                <a14:m>
                  <m:oMath xmlns:m="http://schemas.openxmlformats.org/officeDocument/2006/math">
                    <m:f>
                      <m:fPr>
                        <m:ctrlPr>
                          <a:rPr lang="en-US" sz="2400" i="1">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50</m:t>
                            </m:r>
                          </m:num>
                          <m:den>
                            <m:r>
                              <a:rPr lang="en-US" sz="2400" i="1">
                                <a:latin typeface="Cambria Math" panose="02040503050406030204" pitchFamily="18" charset="0"/>
                              </a:rPr>
                              <m:t>100</m:t>
                            </m:r>
                          </m:den>
                        </m:f>
                      </m:num>
                      <m:den>
                        <m:f>
                          <m:fPr>
                            <m:ctrlPr>
                              <a:rPr lang="en-US" sz="2400" i="1">
                                <a:latin typeface="Cambria Math" panose="02040503050406030204" pitchFamily="18" charset="0"/>
                              </a:rPr>
                            </m:ctrlPr>
                          </m:fPr>
                          <m:num>
                            <m:r>
                              <a:rPr lang="en-US" sz="2400" i="1">
                                <a:latin typeface="Cambria Math" panose="02040503050406030204" pitchFamily="18" charset="0"/>
                              </a:rPr>
                              <m:t>25</m:t>
                            </m:r>
                          </m:num>
                          <m:den>
                            <m:r>
                              <a:rPr lang="en-US" sz="2400" i="1">
                                <a:latin typeface="Cambria Math" panose="02040503050406030204" pitchFamily="18" charset="0"/>
                              </a:rPr>
                              <m:t>100</m:t>
                            </m:r>
                          </m:den>
                        </m:f>
                      </m:den>
                    </m:f>
                  </m:oMath>
                </a14:m>
                <a:r>
                  <a:rPr lang="en-US" sz="2400" dirty="0"/>
                  <a:t> = 2</a:t>
                </a:r>
              </a:p>
              <a:p>
                <a:endParaRPr lang="en-US" sz="2400" dirty="0"/>
              </a:p>
              <a:p>
                <a:pPr lvl="0"/>
                <a:r>
                  <a:rPr lang="en-US" dirty="0">
                    <a:solidFill>
                      <a:srgbClr val="FFC000">
                        <a:lumMod val="10000"/>
                      </a:srgbClr>
                    </a:solidFill>
                  </a:rPr>
                  <a:t>Interpretation: The odds of exposure among cases is 2 times the odds of exposure among controls.</a:t>
                </a:r>
              </a:p>
            </p:txBody>
          </p:sp>
        </mc:Choice>
        <mc:Fallback>
          <p:sp>
            <p:nvSpPr>
              <p:cNvPr id="5" name="TextBox 4">
                <a:extLst>
                  <a:ext uri="{FF2B5EF4-FFF2-40B4-BE49-F238E27FC236}">
                    <a16:creationId xmlns:a16="http://schemas.microsoft.com/office/drawing/2014/main" id="{B3295644-93F9-144F-B002-7B3B0B1DB8FA}"/>
                  </a:ext>
                </a:extLst>
              </p:cNvPr>
              <p:cNvSpPr txBox="1">
                <a:spLocks noRot="1" noChangeAspect="1" noMove="1" noResize="1" noEditPoints="1" noAdjustHandles="1" noChangeArrowheads="1" noChangeShapeType="1" noTextEdit="1"/>
              </p:cNvSpPr>
              <p:nvPr/>
            </p:nvSpPr>
            <p:spPr>
              <a:xfrm>
                <a:off x="2152650" y="3673642"/>
                <a:ext cx="7886700" cy="2675925"/>
              </a:xfrm>
              <a:prstGeom prst="rect">
                <a:avLst/>
              </a:prstGeom>
              <a:blipFill>
                <a:blip r:embed="rId3"/>
                <a:stretch>
                  <a:fillRect l="-643" t="-943" b="-2358"/>
                </a:stretch>
              </a:blipFill>
            </p:spPr>
            <p:txBody>
              <a:bodyPr/>
              <a:lstStyle/>
              <a:p>
                <a:r>
                  <a:rPr lang="en-US">
                    <a:noFill/>
                  </a:rPr>
                  <a:t> </a:t>
                </a:r>
              </a:p>
            </p:txBody>
          </p:sp>
        </mc:Fallback>
      </mc:AlternateContent>
    </p:spTree>
    <p:extLst>
      <p:ext uri="{BB962C8B-B14F-4D97-AF65-F5344CB8AC3E}">
        <p14:creationId xmlns:p14="http://schemas.microsoft.com/office/powerpoint/2010/main" val="214913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50</a:t>
                      </a:r>
                    </a:p>
                  </a:txBody>
                  <a:tcPr/>
                </a:tc>
                <a:tc>
                  <a:txBody>
                    <a:bodyPr/>
                    <a:lstStyle/>
                    <a:p>
                      <a:pPr algn="ctr"/>
                      <a:r>
                        <a:rPr lang="en-US" sz="2000" dirty="0"/>
                        <a:t>25</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100</a:t>
                      </a:r>
                    </a:p>
                  </a:txBody>
                  <a:tcPr/>
                </a:tc>
                <a:tc>
                  <a:txBody>
                    <a:bodyPr/>
                    <a:lstStyle/>
                    <a:p>
                      <a:pPr algn="ctr"/>
                      <a:r>
                        <a:rPr lang="en-US" sz="2000" dirty="0"/>
                        <a:t>100</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r>
                        <a:rPr lang="en-US" sz="2000" dirty="0"/>
                        <a:t>Odds = 50 / 100</a:t>
                      </a:r>
                    </a:p>
                  </a:txBody>
                  <a:tcPr/>
                </a:tc>
                <a:tc>
                  <a:txBody>
                    <a:bodyPr/>
                    <a:lstStyle/>
                    <a:p>
                      <a:pPr algn="ctr"/>
                      <a:r>
                        <a:rPr lang="en-US" sz="2000" dirty="0"/>
                        <a:t>Odds = 25 / 100</a:t>
                      </a:r>
                    </a:p>
                  </a:txBody>
                  <a:tcPr/>
                </a:tc>
                <a:extLst>
                  <a:ext uri="{0D108BD9-81ED-4DB2-BD59-A6C34878D82A}">
                    <a16:rowId xmlns:a16="http://schemas.microsoft.com/office/drawing/2014/main" val="790723229"/>
                  </a:ext>
                </a:extLst>
              </a:tr>
            </a:tbl>
          </a:graphicData>
        </a:graphic>
      </p:graphicFrame>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923330"/>
          </a:xfrm>
          <a:prstGeom prst="rect">
            <a:avLst/>
          </a:prstGeom>
          <a:noFill/>
        </p:spPr>
        <p:txBody>
          <a:bodyPr wrap="square" rtlCol="0">
            <a:spAutoFit/>
          </a:bodyPr>
          <a:lstStyle/>
          <a:p>
            <a:pPr marL="342900" indent="-342900">
              <a:buFont typeface="+mj-lt"/>
              <a:buAutoNum type="arabicPeriod"/>
            </a:pPr>
            <a:r>
              <a:rPr lang="en-US" dirty="0">
                <a:solidFill>
                  <a:srgbClr val="FFC000">
                    <a:lumMod val="10000"/>
                  </a:srgbClr>
                </a:solidFill>
              </a:rPr>
              <a:t>Can be directly calculated from case-based case-control studies.</a:t>
            </a:r>
          </a:p>
          <a:p>
            <a:pPr marL="342900" indent="-342900">
              <a:buFont typeface="+mj-lt"/>
              <a:buAutoNum type="arabicPeriod"/>
            </a:pPr>
            <a:r>
              <a:rPr lang="en-US" dirty="0">
                <a:solidFill>
                  <a:srgbClr val="FFC000">
                    <a:lumMod val="10000"/>
                  </a:srgbClr>
                </a:solidFill>
              </a:rPr>
              <a:t>Can be derived from logistic regression models.</a:t>
            </a:r>
          </a:p>
          <a:p>
            <a:pPr marL="342900" indent="-342900">
              <a:buFont typeface="+mj-lt"/>
              <a:buAutoNum type="arabicPeriod"/>
            </a:pPr>
            <a:r>
              <a:rPr lang="en-US" dirty="0"/>
              <a:t>It can be used to approximate the risk ratio under certain conditions. </a:t>
            </a:r>
          </a:p>
        </p:txBody>
      </p:sp>
    </p:spTree>
    <p:extLst>
      <p:ext uri="{BB962C8B-B14F-4D97-AF65-F5344CB8AC3E}">
        <p14:creationId xmlns:p14="http://schemas.microsoft.com/office/powerpoint/2010/main" val="125587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36B1-EF26-714C-91C1-8C110774D59B}"/>
              </a:ext>
            </a:extLst>
          </p:cNvPr>
          <p:cNvSpPr>
            <a:spLocks noGrp="1"/>
          </p:cNvSpPr>
          <p:nvPr>
            <p:ph type="title"/>
          </p:nvPr>
        </p:nvSpPr>
        <p:spPr/>
        <p:txBody>
          <a:bodyPr>
            <a:noAutofit/>
          </a:bodyPr>
          <a:lstStyle/>
          <a:p>
            <a:r>
              <a:rPr lang="en-US" sz="3200" dirty="0"/>
              <a:t>﻿Hypothetical cohort study of the 1-year incidence of acute myocardial infarction in individuals with severe systolic hypertension (≥ 180 mm Hg) and normal systolic blood pressure (&lt; 120 mm Hg).</a:t>
            </a:r>
          </a:p>
        </p:txBody>
      </p:sp>
      <p:graphicFrame>
        <p:nvGraphicFramePr>
          <p:cNvPr id="4" name="Table 4">
            <a:extLst>
              <a:ext uri="{FF2B5EF4-FFF2-40B4-BE49-F238E27FC236}">
                <a16:creationId xmlns:a16="http://schemas.microsoft.com/office/drawing/2014/main" id="{13B3A1B8-A6D2-FF47-B4D4-8EFFB8DF8510}"/>
              </a:ext>
            </a:extLst>
          </p:cNvPr>
          <p:cNvGraphicFramePr>
            <a:graphicFrameLocks noGrp="1"/>
          </p:cNvGraphicFramePr>
          <p:nvPr>
            <p:ph idx="1"/>
          </p:nvPr>
        </p:nvGraphicFramePr>
        <p:xfrm>
          <a:off x="1477378" y="2325303"/>
          <a:ext cx="9237244" cy="1188720"/>
        </p:xfrm>
        <a:graphic>
          <a:graphicData uri="http://schemas.openxmlformats.org/drawingml/2006/table">
            <a:tbl>
              <a:tblPr firstRow="1" bandRow="1">
                <a:tableStyleId>{8799B23B-EC83-4686-B30A-512413B5E67A}</a:tableStyleId>
              </a:tblPr>
              <a:tblGrid>
                <a:gridCol w="2626895">
                  <a:extLst>
                    <a:ext uri="{9D8B030D-6E8A-4147-A177-3AD203B41FA5}">
                      <a16:colId xmlns:a16="http://schemas.microsoft.com/office/drawing/2014/main" val="3071653224"/>
                    </a:ext>
                  </a:extLst>
                </a:gridCol>
                <a:gridCol w="1991727">
                  <a:extLst>
                    <a:ext uri="{9D8B030D-6E8A-4147-A177-3AD203B41FA5}">
                      <a16:colId xmlns:a16="http://schemas.microsoft.com/office/drawing/2014/main" val="4102366795"/>
                    </a:ext>
                  </a:extLst>
                </a:gridCol>
                <a:gridCol w="2309311">
                  <a:extLst>
                    <a:ext uri="{9D8B030D-6E8A-4147-A177-3AD203B41FA5}">
                      <a16:colId xmlns:a16="http://schemas.microsoft.com/office/drawing/2014/main" val="1806218394"/>
                    </a:ext>
                  </a:extLst>
                </a:gridCol>
                <a:gridCol w="2309311">
                  <a:extLst>
                    <a:ext uri="{9D8B030D-6E8A-4147-A177-3AD203B41FA5}">
                      <a16:colId xmlns:a16="http://schemas.microsoft.com/office/drawing/2014/main" val="3732717211"/>
                    </a:ext>
                  </a:extLst>
                </a:gridCol>
              </a:tblGrid>
              <a:tr h="370840">
                <a:tc>
                  <a:txBody>
                    <a:bodyPr/>
                    <a:lstStyle/>
                    <a:p>
                      <a:endParaRPr lang="en-US" sz="2000" dirty="0"/>
                    </a:p>
                  </a:txBody>
                  <a:tcPr/>
                </a:tc>
                <a:tc>
                  <a:txBody>
                    <a:bodyPr/>
                    <a:lstStyle/>
                    <a:p>
                      <a:pPr algn="ctr"/>
                      <a:r>
                        <a:rPr lang="en-US" sz="2000" b="0" dirty="0"/>
                        <a:t>MI +</a:t>
                      </a:r>
                    </a:p>
                  </a:txBody>
                  <a:tcPr/>
                </a:tc>
                <a:tc>
                  <a:txBody>
                    <a:bodyPr/>
                    <a:lstStyle/>
                    <a:p>
                      <a:pPr algn="ctr"/>
                      <a:r>
                        <a:rPr lang="en-US" sz="2000" b="0" dirty="0"/>
                        <a:t>MI -</a:t>
                      </a:r>
                    </a:p>
                  </a:txBody>
                  <a:tcPr/>
                </a:tc>
                <a:tc>
                  <a:txBody>
                    <a:bodyPr/>
                    <a:lstStyle/>
                    <a:p>
                      <a:pPr algn="ctr"/>
                      <a:r>
                        <a:rPr lang="en-US" sz="2000" b="0" dirty="0"/>
                        <a:t>Total</a:t>
                      </a:r>
                    </a:p>
                  </a:txBody>
                  <a:tcPr/>
                </a:tc>
                <a:extLst>
                  <a:ext uri="{0D108BD9-81ED-4DB2-BD59-A6C34878D82A}">
                    <a16:rowId xmlns:a16="http://schemas.microsoft.com/office/drawing/2014/main" val="805522592"/>
                  </a:ext>
                </a:extLst>
              </a:tr>
              <a:tr h="370840">
                <a:tc>
                  <a:txBody>
                    <a:bodyPr/>
                    <a:lstStyle/>
                    <a:p>
                      <a:r>
                        <a:rPr lang="en-US" sz="2000" dirty="0"/>
                        <a:t>Severe Hypertension</a:t>
                      </a:r>
                    </a:p>
                  </a:txBody>
                  <a:tcPr/>
                </a:tc>
                <a:tc>
                  <a:txBody>
                    <a:bodyPr/>
                    <a:lstStyle/>
                    <a:p>
                      <a:pPr algn="ctr"/>
                      <a:r>
                        <a:rPr lang="en-US" sz="2000" dirty="0"/>
                        <a:t>180</a:t>
                      </a:r>
                    </a:p>
                  </a:txBody>
                  <a:tcPr/>
                </a:tc>
                <a:tc>
                  <a:txBody>
                    <a:bodyPr/>
                    <a:lstStyle/>
                    <a:p>
                      <a:pPr algn="ctr"/>
                      <a:r>
                        <a:rPr lang="en-US" sz="2000" dirty="0"/>
                        <a:t>9,820</a:t>
                      </a:r>
                    </a:p>
                  </a:txBody>
                  <a:tcPr/>
                </a:tc>
                <a:tc>
                  <a:txBody>
                    <a:bodyPr/>
                    <a:lstStyle/>
                    <a:p>
                      <a:pPr algn="ctr"/>
                      <a:r>
                        <a:rPr lang="en-US" sz="2000" dirty="0"/>
                        <a:t>10,000</a:t>
                      </a:r>
                    </a:p>
                  </a:txBody>
                  <a:tcPr/>
                </a:tc>
                <a:extLst>
                  <a:ext uri="{0D108BD9-81ED-4DB2-BD59-A6C34878D82A}">
                    <a16:rowId xmlns:a16="http://schemas.microsoft.com/office/drawing/2014/main" val="266549803"/>
                  </a:ext>
                </a:extLst>
              </a:tr>
              <a:tr h="370840">
                <a:tc>
                  <a:txBody>
                    <a:bodyPr/>
                    <a:lstStyle/>
                    <a:p>
                      <a:r>
                        <a:rPr lang="en-US" sz="2000" dirty="0"/>
                        <a:t>Normotensive</a:t>
                      </a:r>
                    </a:p>
                  </a:txBody>
                  <a:tcPr/>
                </a:tc>
                <a:tc>
                  <a:txBody>
                    <a:bodyPr/>
                    <a:lstStyle/>
                    <a:p>
                      <a:pPr algn="ctr"/>
                      <a:r>
                        <a:rPr lang="en-US" sz="2000" dirty="0"/>
                        <a:t>30</a:t>
                      </a:r>
                    </a:p>
                  </a:txBody>
                  <a:tcPr/>
                </a:tc>
                <a:tc>
                  <a:txBody>
                    <a:bodyPr/>
                    <a:lstStyle/>
                    <a:p>
                      <a:pPr algn="ctr"/>
                      <a:r>
                        <a:rPr lang="en-US" sz="2000" dirty="0"/>
                        <a:t>9,970</a:t>
                      </a:r>
                    </a:p>
                  </a:txBody>
                  <a:tcPr/>
                </a:tc>
                <a:tc>
                  <a:txBody>
                    <a:bodyPr/>
                    <a:lstStyle/>
                    <a:p>
                      <a:pPr algn="ctr"/>
                      <a:r>
                        <a:rPr lang="en-US" sz="2000" dirty="0"/>
                        <a:t>10,000</a:t>
                      </a:r>
                    </a:p>
                  </a:txBody>
                  <a:tcPr/>
                </a:tc>
                <a:extLst>
                  <a:ext uri="{0D108BD9-81ED-4DB2-BD59-A6C34878D82A}">
                    <a16:rowId xmlns:a16="http://schemas.microsoft.com/office/drawing/2014/main" val="1199748931"/>
                  </a:ext>
                </a:extLst>
              </a:tr>
            </a:tbl>
          </a:graphicData>
        </a:graphic>
      </p:graphicFrame>
      <p:sp>
        <p:nvSpPr>
          <p:cNvPr id="5" name="TextBox 4">
            <a:extLst>
              <a:ext uri="{FF2B5EF4-FFF2-40B4-BE49-F238E27FC236}">
                <a16:creationId xmlns:a16="http://schemas.microsoft.com/office/drawing/2014/main" id="{F0F8511A-8B29-BD4E-84EA-66A622C1E968}"/>
              </a:ext>
            </a:extLst>
          </p:cNvPr>
          <p:cNvSpPr txBox="1"/>
          <p:nvPr/>
        </p:nvSpPr>
        <p:spPr>
          <a:xfrm>
            <a:off x="2152650" y="4026568"/>
            <a:ext cx="7886700" cy="2308324"/>
          </a:xfrm>
          <a:prstGeom prst="rect">
            <a:avLst/>
          </a:prstGeom>
          <a:noFill/>
        </p:spPr>
        <p:txBody>
          <a:bodyPr wrap="square" rtlCol="0">
            <a:spAutoFit/>
          </a:bodyPr>
          <a:lstStyle/>
          <a:p>
            <a:r>
              <a:rPr lang="en-US" dirty="0"/>
              <a:t>The risk of MI among severe hypertension = 180 / 10,000 = 0.018</a:t>
            </a:r>
          </a:p>
          <a:p>
            <a:r>
              <a:rPr lang="en-US" dirty="0"/>
              <a:t>The risk of MI among normotensive = 30 / 10,000 = 0.003</a:t>
            </a:r>
          </a:p>
          <a:p>
            <a:endParaRPr lang="en-US" dirty="0"/>
          </a:p>
          <a:p>
            <a:r>
              <a:rPr lang="en-US" dirty="0"/>
              <a:t>Risk ratio (RR) = 0.018 / 0.003 = 6.0</a:t>
            </a:r>
          </a:p>
          <a:p>
            <a:endParaRPr lang="en-US" dirty="0">
              <a:solidFill>
                <a:schemeClr val="accent4">
                  <a:lumMod val="10000"/>
                </a:schemeClr>
              </a:solidFill>
            </a:endParaRPr>
          </a:p>
          <a:p>
            <a:r>
              <a:rPr lang="en-US" dirty="0">
                <a:solidFill>
                  <a:schemeClr val="accent4">
                    <a:lumMod val="10000"/>
                  </a:schemeClr>
                </a:solidFill>
              </a:rPr>
              <a:t>Interpretation: Participants with severe hypertension had 6 times the risk of MI over the 1-year study period compared to participants with normotensive blood pressure.</a:t>
            </a:r>
          </a:p>
        </p:txBody>
      </p:sp>
      <p:sp>
        <p:nvSpPr>
          <p:cNvPr id="6" name="TextBox 5">
            <a:extLst>
              <a:ext uri="{FF2B5EF4-FFF2-40B4-BE49-F238E27FC236}">
                <a16:creationId xmlns:a16="http://schemas.microsoft.com/office/drawing/2014/main" id="{BDF0038A-195B-A042-A5C1-6785FCA66AB2}"/>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20591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36B1-EF26-714C-91C1-8C110774D59B}"/>
              </a:ext>
            </a:extLst>
          </p:cNvPr>
          <p:cNvSpPr>
            <a:spLocks noGrp="1"/>
          </p:cNvSpPr>
          <p:nvPr>
            <p:ph type="title"/>
          </p:nvPr>
        </p:nvSpPr>
        <p:spPr/>
        <p:txBody>
          <a:bodyPr>
            <a:noAutofit/>
          </a:bodyPr>
          <a:lstStyle/>
          <a:p>
            <a:r>
              <a:rPr lang="en-US" sz="3200" dirty="0"/>
              <a:t>Risk and odds</a:t>
            </a:r>
          </a:p>
        </p:txBody>
      </p:sp>
      <p:graphicFrame>
        <p:nvGraphicFramePr>
          <p:cNvPr id="4" name="Table 4">
            <a:extLst>
              <a:ext uri="{FF2B5EF4-FFF2-40B4-BE49-F238E27FC236}">
                <a16:creationId xmlns:a16="http://schemas.microsoft.com/office/drawing/2014/main" id="{13B3A1B8-A6D2-FF47-B4D4-8EFFB8DF8510}"/>
              </a:ext>
            </a:extLst>
          </p:cNvPr>
          <p:cNvGraphicFramePr>
            <a:graphicFrameLocks noGrp="1"/>
          </p:cNvGraphicFramePr>
          <p:nvPr>
            <p:ph idx="1"/>
          </p:nvPr>
        </p:nvGraphicFramePr>
        <p:xfrm>
          <a:off x="1477378" y="1612382"/>
          <a:ext cx="9237244" cy="1188720"/>
        </p:xfrm>
        <a:graphic>
          <a:graphicData uri="http://schemas.openxmlformats.org/drawingml/2006/table">
            <a:tbl>
              <a:tblPr firstRow="1" bandRow="1">
                <a:tableStyleId>{8799B23B-EC83-4686-B30A-512413B5E67A}</a:tableStyleId>
              </a:tblPr>
              <a:tblGrid>
                <a:gridCol w="2626895">
                  <a:extLst>
                    <a:ext uri="{9D8B030D-6E8A-4147-A177-3AD203B41FA5}">
                      <a16:colId xmlns:a16="http://schemas.microsoft.com/office/drawing/2014/main" val="3071653224"/>
                    </a:ext>
                  </a:extLst>
                </a:gridCol>
                <a:gridCol w="1991727">
                  <a:extLst>
                    <a:ext uri="{9D8B030D-6E8A-4147-A177-3AD203B41FA5}">
                      <a16:colId xmlns:a16="http://schemas.microsoft.com/office/drawing/2014/main" val="4102366795"/>
                    </a:ext>
                  </a:extLst>
                </a:gridCol>
                <a:gridCol w="2309311">
                  <a:extLst>
                    <a:ext uri="{9D8B030D-6E8A-4147-A177-3AD203B41FA5}">
                      <a16:colId xmlns:a16="http://schemas.microsoft.com/office/drawing/2014/main" val="1806218394"/>
                    </a:ext>
                  </a:extLst>
                </a:gridCol>
                <a:gridCol w="2309311">
                  <a:extLst>
                    <a:ext uri="{9D8B030D-6E8A-4147-A177-3AD203B41FA5}">
                      <a16:colId xmlns:a16="http://schemas.microsoft.com/office/drawing/2014/main" val="3732717211"/>
                    </a:ext>
                  </a:extLst>
                </a:gridCol>
              </a:tblGrid>
              <a:tr h="370840">
                <a:tc>
                  <a:txBody>
                    <a:bodyPr/>
                    <a:lstStyle/>
                    <a:p>
                      <a:endParaRPr lang="en-US" sz="2000" dirty="0"/>
                    </a:p>
                  </a:txBody>
                  <a:tcPr/>
                </a:tc>
                <a:tc>
                  <a:txBody>
                    <a:bodyPr/>
                    <a:lstStyle/>
                    <a:p>
                      <a:pPr algn="ctr"/>
                      <a:r>
                        <a:rPr lang="en-US" sz="2000" b="0" dirty="0"/>
                        <a:t>Outcome</a:t>
                      </a:r>
                    </a:p>
                  </a:txBody>
                  <a:tcPr/>
                </a:tc>
                <a:tc>
                  <a:txBody>
                    <a:bodyPr/>
                    <a:lstStyle/>
                    <a:p>
                      <a:pPr algn="ctr"/>
                      <a:r>
                        <a:rPr lang="en-US" sz="2000" b="0" dirty="0"/>
                        <a:t>No Outcome</a:t>
                      </a:r>
                    </a:p>
                  </a:txBody>
                  <a:tcPr/>
                </a:tc>
                <a:tc>
                  <a:txBody>
                    <a:bodyPr/>
                    <a:lstStyle/>
                    <a:p>
                      <a:pPr algn="ctr"/>
                      <a:r>
                        <a:rPr lang="en-US" sz="2000" b="0" dirty="0"/>
                        <a:t>Total</a:t>
                      </a:r>
                    </a:p>
                  </a:txBody>
                  <a:tcPr/>
                </a:tc>
                <a:extLst>
                  <a:ext uri="{0D108BD9-81ED-4DB2-BD59-A6C34878D82A}">
                    <a16:rowId xmlns:a16="http://schemas.microsoft.com/office/drawing/2014/main" val="805522592"/>
                  </a:ext>
                </a:extLst>
              </a:tr>
              <a:tr h="370840">
                <a:tc>
                  <a:txBody>
                    <a:bodyPr/>
                    <a:lstStyle/>
                    <a:p>
                      <a:r>
                        <a:rPr lang="en-US" sz="2000" dirty="0"/>
                        <a:t>Exposed</a:t>
                      </a:r>
                    </a:p>
                  </a:txBody>
                  <a:tcPr/>
                </a:tc>
                <a:tc>
                  <a:txBody>
                    <a:bodyPr/>
                    <a:lstStyle/>
                    <a:p>
                      <a:pPr algn="ctr"/>
                      <a:r>
                        <a:rPr lang="en-US" sz="2000" dirty="0"/>
                        <a:t>a</a:t>
                      </a:r>
                    </a:p>
                  </a:txBody>
                  <a:tcPr/>
                </a:tc>
                <a:tc>
                  <a:txBody>
                    <a:bodyPr/>
                    <a:lstStyle/>
                    <a:p>
                      <a:pPr algn="ctr"/>
                      <a:r>
                        <a:rPr lang="en-US" sz="2000" dirty="0"/>
                        <a:t>b</a:t>
                      </a:r>
                    </a:p>
                  </a:txBody>
                  <a:tcPr/>
                </a:tc>
                <a:tc>
                  <a:txBody>
                    <a:bodyPr/>
                    <a:lstStyle/>
                    <a:p>
                      <a:pPr algn="ctr"/>
                      <a:r>
                        <a:rPr lang="en-US" sz="2000" dirty="0"/>
                        <a:t>a + b</a:t>
                      </a:r>
                    </a:p>
                  </a:txBody>
                  <a:tcPr/>
                </a:tc>
                <a:extLst>
                  <a:ext uri="{0D108BD9-81ED-4DB2-BD59-A6C34878D82A}">
                    <a16:rowId xmlns:a16="http://schemas.microsoft.com/office/drawing/2014/main" val="266549803"/>
                  </a:ext>
                </a:extLst>
              </a:tr>
              <a:tr h="370840">
                <a:tc>
                  <a:txBody>
                    <a:bodyPr/>
                    <a:lstStyle/>
                    <a:p>
                      <a:r>
                        <a:rPr lang="en-US" sz="2000" dirty="0"/>
                        <a:t>Unexposed</a:t>
                      </a:r>
                    </a:p>
                  </a:txBody>
                  <a:tcPr/>
                </a:tc>
                <a:tc>
                  <a:txBody>
                    <a:bodyPr/>
                    <a:lstStyle/>
                    <a:p>
                      <a:pPr algn="ctr"/>
                      <a:r>
                        <a:rPr lang="en-US" sz="2000" dirty="0"/>
                        <a:t>c</a:t>
                      </a:r>
                    </a:p>
                  </a:txBody>
                  <a:tcPr/>
                </a:tc>
                <a:tc>
                  <a:txBody>
                    <a:bodyPr/>
                    <a:lstStyle/>
                    <a:p>
                      <a:pPr algn="ctr"/>
                      <a:r>
                        <a:rPr lang="en-US" sz="2000" dirty="0"/>
                        <a:t>d</a:t>
                      </a:r>
                    </a:p>
                  </a:txBody>
                  <a:tcPr/>
                </a:tc>
                <a:tc>
                  <a:txBody>
                    <a:bodyPr/>
                    <a:lstStyle/>
                    <a:p>
                      <a:pPr algn="ctr"/>
                      <a:r>
                        <a:rPr lang="en-US" sz="2000" dirty="0"/>
                        <a:t>c + d</a:t>
                      </a:r>
                    </a:p>
                  </a:txBody>
                  <a:tcPr/>
                </a:tc>
                <a:extLst>
                  <a:ext uri="{0D108BD9-81ED-4DB2-BD59-A6C34878D82A}">
                    <a16:rowId xmlns:a16="http://schemas.microsoft.com/office/drawing/2014/main" val="1199748931"/>
                  </a:ext>
                </a:extLst>
              </a:tr>
            </a:tbl>
          </a:graphicData>
        </a:graphic>
      </p:graphicFrame>
      <mc:AlternateContent xmlns:mc="http://schemas.openxmlformats.org/markup-compatibility/2006">
        <mc:Choice xmlns:a14="http://schemas.microsoft.com/office/drawing/2010/main" Requires="a14">
          <p:graphicFrame>
            <p:nvGraphicFramePr>
              <p:cNvPr id="7" name="Table 4">
                <a:extLst>
                  <a:ext uri="{FF2B5EF4-FFF2-40B4-BE49-F238E27FC236}">
                    <a16:creationId xmlns:a16="http://schemas.microsoft.com/office/drawing/2014/main" id="{62AAF575-8718-E146-91A6-0A0C5D7132AA}"/>
                  </a:ext>
                </a:extLst>
              </p:cNvPr>
              <p:cNvGraphicFramePr>
                <a:graphicFrameLocks/>
              </p:cNvGraphicFramePr>
              <p:nvPr/>
            </p:nvGraphicFramePr>
            <p:xfrm>
              <a:off x="480447" y="3368380"/>
              <a:ext cx="11220774" cy="2541373"/>
            </p:xfrm>
            <a:graphic>
              <a:graphicData uri="http://schemas.openxmlformats.org/drawingml/2006/table">
                <a:tbl>
                  <a:tblPr firstRow="1" bandRow="1">
                    <a:tableStyleId>{69012ECD-51FC-41F1-AA8D-1B2483CD663E}</a:tableStyleId>
                  </a:tblPr>
                  <a:tblGrid>
                    <a:gridCol w="1596326">
                      <a:extLst>
                        <a:ext uri="{9D8B030D-6E8A-4147-A177-3AD203B41FA5}">
                          <a16:colId xmlns:a16="http://schemas.microsoft.com/office/drawing/2014/main" val="3071653224"/>
                        </a:ext>
                      </a:extLst>
                    </a:gridCol>
                    <a:gridCol w="2169763">
                      <a:extLst>
                        <a:ext uri="{9D8B030D-6E8A-4147-A177-3AD203B41FA5}">
                          <a16:colId xmlns:a16="http://schemas.microsoft.com/office/drawing/2014/main" val="4102366795"/>
                        </a:ext>
                      </a:extLst>
                    </a:gridCol>
                    <a:gridCol w="3766088">
                      <a:extLst>
                        <a:ext uri="{9D8B030D-6E8A-4147-A177-3AD203B41FA5}">
                          <a16:colId xmlns:a16="http://schemas.microsoft.com/office/drawing/2014/main" val="1806218394"/>
                        </a:ext>
                      </a:extLst>
                    </a:gridCol>
                    <a:gridCol w="3688597">
                      <a:extLst>
                        <a:ext uri="{9D8B030D-6E8A-4147-A177-3AD203B41FA5}">
                          <a16:colId xmlns:a16="http://schemas.microsoft.com/office/drawing/2014/main" val="3732717211"/>
                        </a:ext>
                      </a:extLst>
                    </a:gridCol>
                  </a:tblGrid>
                  <a:tr h="438059">
                    <a:tc>
                      <a:txBody>
                        <a:bodyPr/>
                        <a:lstStyle/>
                        <a:p>
                          <a:pPr algn="ctr"/>
                          <a:r>
                            <a:rPr lang="en-US" sz="2000" dirty="0"/>
                            <a:t>Measure</a:t>
                          </a:r>
                        </a:p>
                      </a:txBody>
                      <a:tcPr/>
                    </a:tc>
                    <a:tc>
                      <a:txBody>
                        <a:bodyPr/>
                        <a:lstStyle/>
                        <a:p>
                          <a:pPr algn="ctr"/>
                          <a:r>
                            <a:rPr lang="en-US" sz="2000" b="0" dirty="0"/>
                            <a:t>Formula</a:t>
                          </a:r>
                        </a:p>
                      </a:txBody>
                      <a:tcPr/>
                    </a:tc>
                    <a:tc>
                      <a:txBody>
                        <a:bodyPr/>
                        <a:lstStyle/>
                        <a:p>
                          <a:pPr algn="ctr"/>
                          <a:r>
                            <a:rPr lang="en-US" sz="2000" b="0" dirty="0"/>
                            <a:t>a = 0</a:t>
                          </a:r>
                        </a:p>
                      </a:txBody>
                      <a:tcPr/>
                    </a:tc>
                    <a:tc>
                      <a:txBody>
                        <a:bodyPr/>
                        <a:lstStyle/>
                        <a:p>
                          <a:pPr algn="ctr"/>
                          <a:r>
                            <a:rPr lang="en-US" sz="2000" b="0" dirty="0"/>
                            <a:t>Risk = 0.001</a:t>
                          </a:r>
                        </a:p>
                      </a:txBody>
                      <a:tcPr/>
                    </a:tc>
                    <a:extLst>
                      <a:ext uri="{0D108BD9-81ED-4DB2-BD59-A6C34878D82A}">
                        <a16:rowId xmlns:a16="http://schemas.microsoft.com/office/drawing/2014/main" val="805522592"/>
                      </a:ext>
                    </a:extLst>
                  </a:tr>
                  <a:tr h="841188">
                    <a:tc>
                      <a:txBody>
                        <a:bodyPr/>
                        <a:lstStyle/>
                        <a:p>
                          <a:pPr algn="ctr"/>
                          <a:r>
                            <a:rPr lang="en-US" sz="2000" dirty="0"/>
                            <a:t>Risk</a:t>
                          </a:r>
                        </a:p>
                      </a:txBody>
                      <a:tcPr anchor="ctr">
                        <a:lnR w="12700" cap="flat" cmpd="sng" algn="ctr">
                          <a:solidFill>
                            <a:srgbClr val="9AC0E6"/>
                          </a:solidFill>
                          <a:prstDash val="solid"/>
                          <a:round/>
                          <a:headEnd type="none" w="med" len="med"/>
                          <a:tailEnd type="none" w="med" len="med"/>
                        </a:lnR>
                      </a:tcPr>
                    </a:tc>
                    <a:tc>
                      <a:txBody>
                        <a:bodyPr/>
                        <a:lstStyle/>
                        <a:p>
                          <a:pPr algn="ctr"/>
                          <a14:m>
                            <m:oMath xmlns:m="http://schemas.openxmlformats.org/officeDocument/2006/math">
                              <m:f>
                                <m:fPr>
                                  <m:ctrlPr>
                                    <a:rPr lang="en-US" sz="2400" i="1" smtClean="0">
                                      <a:solidFill>
                                        <a:schemeClr val="accent4">
                                          <a:lumMod val="10000"/>
                                        </a:schemeClr>
                                      </a:solidFill>
                                      <a:latin typeface="Cambria Math" panose="02040503050406030204" pitchFamily="18" charset="0"/>
                                      <a:ea typeface="Cambria Math" panose="02040503050406030204" pitchFamily="18" charset="0"/>
                                    </a:rPr>
                                  </m:ctrlPr>
                                </m:fPr>
                                <m:num>
                                  <m:r>
                                    <a:rPr lang="en-US" sz="2400" b="0" i="1" smtClean="0">
                                      <a:solidFill>
                                        <a:schemeClr val="accent4">
                                          <a:lumMod val="10000"/>
                                        </a:schemeClr>
                                      </a:solidFill>
                                      <a:latin typeface="Cambria Math" panose="02040503050406030204" pitchFamily="18" charset="0"/>
                                      <a:ea typeface="Cambria Math" panose="02040503050406030204" pitchFamily="18" charset="0"/>
                                    </a:rPr>
                                    <m:t>𝑎</m:t>
                                  </m:r>
                                </m:num>
                                <m:den>
                                  <m:r>
                                    <a:rPr lang="en-US" sz="2400" b="0" i="1" smtClean="0">
                                      <a:solidFill>
                                        <a:schemeClr val="accent4">
                                          <a:lumMod val="10000"/>
                                        </a:schemeClr>
                                      </a:solidFill>
                                      <a:latin typeface="Cambria Math" panose="02040503050406030204" pitchFamily="18" charset="0"/>
                                      <a:ea typeface="Cambria Math" panose="02040503050406030204" pitchFamily="18" charset="0"/>
                                    </a:rPr>
                                    <m:t>𝑎</m:t>
                                  </m:r>
                                  <m:r>
                                    <a:rPr lang="en-US" sz="2400" b="0" i="1" smtClean="0">
                                      <a:solidFill>
                                        <a:schemeClr val="accent4">
                                          <a:lumMod val="10000"/>
                                        </a:schemeClr>
                                      </a:solidFill>
                                      <a:latin typeface="Cambria Math" panose="02040503050406030204" pitchFamily="18" charset="0"/>
                                      <a:ea typeface="Cambria Math" panose="02040503050406030204" pitchFamily="18" charset="0"/>
                                    </a:rPr>
                                    <m:t>+</m:t>
                                  </m:r>
                                  <m:r>
                                    <a:rPr lang="en-US" sz="2400" b="0" i="1" smtClean="0">
                                      <a:solidFill>
                                        <a:schemeClr val="accent4">
                                          <a:lumMod val="10000"/>
                                        </a:schemeClr>
                                      </a:solidFill>
                                      <a:latin typeface="Cambria Math" panose="02040503050406030204" pitchFamily="18" charset="0"/>
                                      <a:ea typeface="Cambria Math" panose="02040503050406030204" pitchFamily="18" charset="0"/>
                                    </a:rPr>
                                    <m:t>𝑏</m:t>
                                  </m:r>
                                </m:den>
                              </m:f>
                            </m:oMath>
                          </a14:m>
                          <a:r>
                            <a:rPr lang="en-US" sz="2400" dirty="0">
                              <a:solidFill>
                                <a:schemeClr val="accent4">
                                  <a:lumMod val="10000"/>
                                </a:schemeClr>
                              </a:solidFill>
                              <a:latin typeface="Cambria Math" panose="02040503050406030204" pitchFamily="18" charset="0"/>
                              <a:ea typeface="Cambria Math" panose="02040503050406030204" pitchFamily="18" charset="0"/>
                            </a:rPr>
                            <a:t> </a:t>
                          </a:r>
                          <a:endParaRPr lang="en-US" sz="2000" dirty="0">
                            <a:solidFill>
                              <a:schemeClr val="accent4">
                                <a:lumMod val="10000"/>
                              </a:schemeClr>
                            </a:solidFill>
                            <a:latin typeface="Cambria Math" panose="02040503050406030204" pitchFamily="18" charset="0"/>
                            <a:ea typeface="Cambria Math" panose="02040503050406030204" pitchFamily="18" charset="0"/>
                          </a:endParaRPr>
                        </a:p>
                      </a:txBody>
                      <a:tcPr anchor="ctr">
                        <a:lnL w="12700" cap="flat" cmpd="sng" algn="ctr">
                          <a:solidFill>
                            <a:srgbClr val="9AC0E6"/>
                          </a:solidFill>
                          <a:prstDash val="solid"/>
                          <a:round/>
                          <a:headEnd type="none" w="med" len="med"/>
                          <a:tailEnd type="none" w="med" len="med"/>
                        </a:lnL>
                        <a:lnR w="12700" cap="flat" cmpd="sng" algn="ctr">
                          <a:solidFill>
                            <a:srgbClr val="9AC0E6"/>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chemeClr val="accent4">
                                            <a:lumMod val="10000"/>
                                          </a:schemeClr>
                                        </a:solidFill>
                                        <a:latin typeface="Cambria Math" panose="02040503050406030204" pitchFamily="18" charset="0"/>
                                        <a:ea typeface="Cambria Math" panose="02040503050406030204" pitchFamily="18" charset="0"/>
                                      </a:rPr>
                                    </m:ctrlPr>
                                  </m:fPr>
                                  <m:num>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r>
                                      <a:rPr lang="en-US" sz="2000" b="0" i="1" smtClean="0">
                                        <a:solidFill>
                                          <a:schemeClr val="accent4">
                                            <a:lumMod val="10000"/>
                                          </a:schemeClr>
                                        </a:solidFill>
                                        <a:latin typeface="Cambria Math" panose="02040503050406030204" pitchFamily="18" charset="0"/>
                                        <a:ea typeface="Cambria Math" panose="02040503050406030204" pitchFamily="18" charset="0"/>
                                      </a:rPr>
                                      <m:t>+</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𝑏</m:t>
                                    </m:r>
                                  </m:den>
                                </m:f>
                                <m:r>
                                  <a:rPr lang="en-US" sz="2000" b="0" i="0" smtClean="0">
                                    <a:solidFill>
                                      <a:schemeClr val="accent4">
                                        <a:lumMod val="10000"/>
                                      </a:schemeClr>
                                    </a:solidFill>
                                    <a:latin typeface="Cambria Math" panose="02040503050406030204" pitchFamily="18" charset="0"/>
                                    <a:ea typeface="Cambria Math" panose="02040503050406030204" pitchFamily="18" charset="0"/>
                                  </a:rPr>
                                  <m:t>=0</m:t>
                                </m:r>
                              </m:oMath>
                            </m:oMathPara>
                          </a14:m>
                          <a:endParaRPr lang="en-US" sz="2000" dirty="0"/>
                        </a:p>
                      </a:txBody>
                      <a:tcPr anchor="ctr">
                        <a:lnL w="12700" cap="flat" cmpd="sng" algn="ctr">
                          <a:solidFill>
                            <a:srgbClr val="9AC0E6"/>
                          </a:solidFill>
                          <a:prstDash val="solid"/>
                          <a:round/>
                          <a:headEnd type="none" w="med" len="med"/>
                          <a:tailEnd type="none" w="med" len="med"/>
                        </a:lnL>
                        <a:lnR w="12700" cap="flat" cmpd="sng" algn="ctr">
                          <a:solidFill>
                            <a:srgbClr val="9AC0E6"/>
                          </a:solidFill>
                          <a:prstDash val="solid"/>
                          <a:round/>
                          <a:headEnd type="none" w="med" len="med"/>
                          <a:tailEnd type="none" w="med" len="med"/>
                        </a:lnR>
                      </a:tcPr>
                    </a:tc>
                    <a:tc>
                      <a:txBody>
                        <a:bodyPr/>
                        <a:lstStyle/>
                        <a:p>
                          <a:pPr algn="ctr"/>
                          <a:r>
                            <a:rPr lang="en-US" sz="2000" dirty="0"/>
                            <a:t>0.001</a:t>
                          </a:r>
                        </a:p>
                      </a:txBody>
                      <a:tcPr anchor="ctr">
                        <a:lnL w="12700" cap="flat" cmpd="sng" algn="ctr">
                          <a:solidFill>
                            <a:srgbClr val="9AC0E6"/>
                          </a:solidFill>
                          <a:prstDash val="solid"/>
                          <a:round/>
                          <a:headEnd type="none" w="med" len="med"/>
                          <a:tailEnd type="none" w="med" len="med"/>
                        </a:lnL>
                      </a:tcPr>
                    </a:tc>
                    <a:extLst>
                      <a:ext uri="{0D108BD9-81ED-4DB2-BD59-A6C34878D82A}">
                        <a16:rowId xmlns:a16="http://schemas.microsoft.com/office/drawing/2014/main" val="266549803"/>
                      </a:ext>
                    </a:extLst>
                  </a:tr>
                  <a:tr h="1241729">
                    <a:tc>
                      <a:txBody>
                        <a:bodyPr/>
                        <a:lstStyle/>
                        <a:p>
                          <a:pPr algn="ctr"/>
                          <a:r>
                            <a:rPr lang="en-US" sz="2000" dirty="0"/>
                            <a:t>Odds</a:t>
                          </a:r>
                        </a:p>
                      </a:txBody>
                      <a:tcPr anchor="ctr">
                        <a:lnR w="12700" cap="flat" cmpd="sng" algn="ctr">
                          <a:solidFill>
                            <a:srgbClr val="9AC0E6"/>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chemeClr val="accent4">
                                            <a:lumMod val="10000"/>
                                          </a:schemeClr>
                                        </a:solidFill>
                                        <a:latin typeface="Cambria Math" panose="02040503050406030204" pitchFamily="18" charset="0"/>
                                        <a:ea typeface="Cambria Math" panose="02040503050406030204" pitchFamily="18" charset="0"/>
                                      </a:rPr>
                                    </m:ctrlPr>
                                  </m:fPr>
                                  <m:num>
                                    <m:f>
                                      <m:fPr>
                                        <m:ctrlPr>
                                          <a:rPr lang="en-US" sz="2000" i="1" smtClean="0">
                                            <a:solidFill>
                                              <a:schemeClr val="accent4">
                                                <a:lumMod val="10000"/>
                                              </a:schemeClr>
                                            </a:solidFill>
                                            <a:latin typeface="Cambria Math" panose="02040503050406030204" pitchFamily="18" charset="0"/>
                                            <a:ea typeface="Cambria Math" panose="02040503050406030204" pitchFamily="18" charset="0"/>
                                          </a:rPr>
                                        </m:ctrlPr>
                                      </m:fPr>
                                      <m:num>
                                        <m:r>
                                          <a:rPr lang="en-US" sz="2000" b="0" i="1" smtClean="0">
                                            <a:solidFill>
                                              <a:schemeClr val="accent4">
                                                <a:lumMod val="10000"/>
                                              </a:schemeClr>
                                            </a:solidFill>
                                            <a:latin typeface="Cambria Math" panose="02040503050406030204" pitchFamily="18" charset="0"/>
                                            <a:ea typeface="Cambria Math" panose="02040503050406030204" pitchFamily="18" charset="0"/>
                                          </a:rPr>
                                          <m:t>𝑎</m:t>
                                        </m:r>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𝑎</m:t>
                                        </m:r>
                                        <m:r>
                                          <a:rPr lang="en-US" sz="2000" b="0" i="1" smtClean="0">
                                            <a:solidFill>
                                              <a:schemeClr val="accent4">
                                                <a:lumMod val="10000"/>
                                              </a:schemeClr>
                                            </a:solidFill>
                                            <a:latin typeface="Cambria Math" panose="02040503050406030204" pitchFamily="18" charset="0"/>
                                            <a:ea typeface="Cambria Math" panose="02040503050406030204" pitchFamily="18" charset="0"/>
                                          </a:rPr>
                                          <m:t>+</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𝑏</m:t>
                                        </m:r>
                                      </m:den>
                                    </m:f>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1 − </m:t>
                                    </m:r>
                                    <m:f>
                                      <m:fPr>
                                        <m:ctrlPr>
                                          <a:rPr lang="en-US" sz="2000" b="0" i="1" smtClean="0">
                                            <a:solidFill>
                                              <a:schemeClr val="accent4">
                                                <a:lumMod val="10000"/>
                                              </a:schemeClr>
                                            </a:solidFill>
                                            <a:latin typeface="Cambria Math" panose="02040503050406030204" pitchFamily="18" charset="0"/>
                                            <a:ea typeface="Cambria Math" panose="02040503050406030204" pitchFamily="18" charset="0"/>
                                          </a:rPr>
                                        </m:ctrlPr>
                                      </m:fPr>
                                      <m:num>
                                        <m:r>
                                          <a:rPr lang="en-US" sz="2000" b="0" i="1" smtClean="0">
                                            <a:solidFill>
                                              <a:schemeClr val="accent4">
                                                <a:lumMod val="10000"/>
                                              </a:schemeClr>
                                            </a:solidFill>
                                            <a:latin typeface="Cambria Math" panose="02040503050406030204" pitchFamily="18" charset="0"/>
                                            <a:ea typeface="Cambria Math" panose="02040503050406030204" pitchFamily="18" charset="0"/>
                                          </a:rPr>
                                          <m:t>𝑎</m:t>
                                        </m:r>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𝑎</m:t>
                                        </m:r>
                                        <m:r>
                                          <a:rPr lang="en-US" sz="2000" b="0" i="1" smtClean="0">
                                            <a:solidFill>
                                              <a:schemeClr val="accent4">
                                                <a:lumMod val="10000"/>
                                              </a:schemeClr>
                                            </a:solidFill>
                                            <a:latin typeface="Cambria Math" panose="02040503050406030204" pitchFamily="18" charset="0"/>
                                            <a:ea typeface="Cambria Math" panose="02040503050406030204" pitchFamily="18" charset="0"/>
                                          </a:rPr>
                                          <m:t>+</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𝑏</m:t>
                                        </m:r>
                                      </m:den>
                                    </m:f>
                                  </m:den>
                                </m:f>
                              </m:oMath>
                            </m:oMathPara>
                          </a14:m>
                          <a:endParaRPr lang="en-US" sz="2000" dirty="0">
                            <a:latin typeface="Cambria Math" panose="02040503050406030204" pitchFamily="18" charset="0"/>
                            <a:ea typeface="Cambria Math" panose="02040503050406030204" pitchFamily="18" charset="0"/>
                          </a:endParaRPr>
                        </a:p>
                      </a:txBody>
                      <a:tcPr anchor="ctr">
                        <a:lnL w="12700" cap="flat" cmpd="sng" algn="ctr">
                          <a:solidFill>
                            <a:srgbClr val="9AC0E6"/>
                          </a:solidFill>
                          <a:prstDash val="solid"/>
                          <a:round/>
                          <a:headEnd type="none" w="med" len="med"/>
                          <a:tailEnd type="none" w="med" len="med"/>
                        </a:lnL>
                        <a:lnR w="12700" cap="flat" cmpd="sng" algn="ctr">
                          <a:solidFill>
                            <a:srgbClr val="9AC0E6"/>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chemeClr val="accent4">
                                            <a:lumMod val="10000"/>
                                          </a:schemeClr>
                                        </a:solidFill>
                                        <a:latin typeface="Cambria Math" panose="02040503050406030204" pitchFamily="18" charset="0"/>
                                        <a:ea typeface="Cambria Math" panose="02040503050406030204" pitchFamily="18" charset="0"/>
                                      </a:rPr>
                                    </m:ctrlPr>
                                  </m:fPr>
                                  <m:num>
                                    <m:f>
                                      <m:fPr>
                                        <m:ctrlPr>
                                          <a:rPr lang="en-US" sz="2000" i="1" smtClean="0">
                                            <a:solidFill>
                                              <a:schemeClr val="accent4">
                                                <a:lumMod val="10000"/>
                                              </a:schemeClr>
                                            </a:solidFill>
                                            <a:latin typeface="Cambria Math" panose="02040503050406030204" pitchFamily="18" charset="0"/>
                                            <a:ea typeface="Cambria Math" panose="02040503050406030204" pitchFamily="18" charset="0"/>
                                          </a:rPr>
                                        </m:ctrlPr>
                                      </m:fPr>
                                      <m:num>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r>
                                          <a:rPr lang="en-US" sz="2000" b="0" i="1" smtClean="0">
                                            <a:solidFill>
                                              <a:schemeClr val="accent4">
                                                <a:lumMod val="10000"/>
                                              </a:schemeClr>
                                            </a:solidFill>
                                            <a:latin typeface="Cambria Math" panose="02040503050406030204" pitchFamily="18" charset="0"/>
                                            <a:ea typeface="Cambria Math" panose="02040503050406030204" pitchFamily="18" charset="0"/>
                                          </a:rPr>
                                          <m:t>+</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𝑏</m:t>
                                        </m:r>
                                      </m:den>
                                    </m:f>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1 − </m:t>
                                    </m:r>
                                    <m:f>
                                      <m:fPr>
                                        <m:ctrlPr>
                                          <a:rPr lang="en-US" sz="2000" b="0" i="1" smtClean="0">
                                            <a:solidFill>
                                              <a:schemeClr val="accent4">
                                                <a:lumMod val="10000"/>
                                              </a:schemeClr>
                                            </a:solidFill>
                                            <a:latin typeface="Cambria Math" panose="02040503050406030204" pitchFamily="18" charset="0"/>
                                            <a:ea typeface="Cambria Math" panose="02040503050406030204" pitchFamily="18" charset="0"/>
                                          </a:rPr>
                                        </m:ctrlPr>
                                      </m:fPr>
                                      <m:num>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r>
                                          <a:rPr lang="en-US" sz="2000" b="0" i="1" smtClean="0">
                                            <a:solidFill>
                                              <a:schemeClr val="accent4">
                                                <a:lumMod val="10000"/>
                                              </a:schemeClr>
                                            </a:solidFill>
                                            <a:latin typeface="Cambria Math" panose="02040503050406030204" pitchFamily="18" charset="0"/>
                                            <a:ea typeface="Cambria Math" panose="02040503050406030204" pitchFamily="18" charset="0"/>
                                          </a:rPr>
                                          <m:t>+</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𝑏</m:t>
                                        </m:r>
                                      </m:den>
                                    </m:f>
                                  </m:den>
                                </m:f>
                                <m:r>
                                  <a:rPr lang="en-US" sz="2000" b="0" i="1" smtClean="0">
                                    <a:solidFill>
                                      <a:schemeClr val="accent4">
                                        <a:lumMod val="10000"/>
                                      </a:schemeClr>
                                    </a:solidFill>
                                    <a:latin typeface="Cambria Math" panose="02040503050406030204" pitchFamily="18" charset="0"/>
                                    <a:ea typeface="Cambria Math" panose="02040503050406030204" pitchFamily="18" charset="0"/>
                                  </a:rPr>
                                  <m:t>= </m:t>
                                </m:r>
                                <m:f>
                                  <m:fPr>
                                    <m:ctrlPr>
                                      <a:rPr lang="en-US" sz="2000" b="0" i="1" smtClean="0">
                                        <a:solidFill>
                                          <a:schemeClr val="accent4">
                                            <a:lumMod val="10000"/>
                                          </a:schemeClr>
                                        </a:solidFill>
                                        <a:latin typeface="Cambria Math" panose="02040503050406030204" pitchFamily="18" charset="0"/>
                                        <a:ea typeface="Cambria Math" panose="02040503050406030204" pitchFamily="18" charset="0"/>
                                      </a:rPr>
                                    </m:ctrlPr>
                                  </m:fPr>
                                  <m:num>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1−0</m:t>
                                    </m:r>
                                  </m:den>
                                </m:f>
                                <m:r>
                                  <a:rPr lang="en-US" sz="2000" b="0" i="1" smtClean="0">
                                    <a:solidFill>
                                      <a:schemeClr val="accent4">
                                        <a:lumMod val="10000"/>
                                      </a:schemeClr>
                                    </a:solidFill>
                                    <a:latin typeface="Cambria Math" panose="02040503050406030204" pitchFamily="18" charset="0"/>
                                    <a:ea typeface="Cambria Math" panose="02040503050406030204" pitchFamily="18" charset="0"/>
                                  </a:rPr>
                                  <m:t>= </m:t>
                                </m:r>
                                <m:f>
                                  <m:fPr>
                                    <m:ctrlPr>
                                      <a:rPr lang="en-US" sz="2000" b="0" i="1" smtClean="0">
                                        <a:solidFill>
                                          <a:schemeClr val="accent4">
                                            <a:lumMod val="10000"/>
                                          </a:schemeClr>
                                        </a:solidFill>
                                        <a:latin typeface="Cambria Math" panose="02040503050406030204" pitchFamily="18" charset="0"/>
                                        <a:ea typeface="Cambria Math" panose="02040503050406030204" pitchFamily="18" charset="0"/>
                                      </a:rPr>
                                    </m:ctrlPr>
                                  </m:fPr>
                                  <m:num>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num>
                                  <m:den>
                                    <m:r>
                                      <a:rPr lang="en-US" sz="2000" b="0" i="1" smtClean="0">
                                        <a:solidFill>
                                          <a:schemeClr val="accent4">
                                            <a:lumMod val="10000"/>
                                          </a:schemeClr>
                                        </a:solidFill>
                                        <a:latin typeface="Cambria Math" panose="02040503050406030204" pitchFamily="18" charset="0"/>
                                        <a:ea typeface="Cambria Math" panose="02040503050406030204" pitchFamily="18" charset="0"/>
                                      </a:rPr>
                                      <m:t>1</m:t>
                                    </m:r>
                                  </m:den>
                                </m:f>
                                <m:r>
                                  <a:rPr lang="en-US" sz="2000" b="0" i="1" smtClean="0">
                                    <a:solidFill>
                                      <a:schemeClr val="accent4">
                                        <a:lumMod val="10000"/>
                                      </a:schemeClr>
                                    </a:solidFill>
                                    <a:latin typeface="Cambria Math" panose="02040503050406030204" pitchFamily="18" charset="0"/>
                                    <a:ea typeface="Cambria Math" panose="02040503050406030204" pitchFamily="18" charset="0"/>
                                  </a:rPr>
                                  <m:t>=0</m:t>
                                </m:r>
                              </m:oMath>
                            </m:oMathPara>
                          </a14:m>
                          <a:endParaRPr lang="en-US" sz="2000" dirty="0"/>
                        </a:p>
                      </a:txBody>
                      <a:tcPr anchor="ctr">
                        <a:lnL w="12700" cap="flat" cmpd="sng" algn="ctr">
                          <a:solidFill>
                            <a:srgbClr val="9AC0E6"/>
                          </a:solidFill>
                          <a:prstDash val="solid"/>
                          <a:round/>
                          <a:headEnd type="none" w="med" len="med"/>
                          <a:tailEnd type="none" w="med" len="med"/>
                        </a:lnL>
                        <a:lnR w="12700" cap="flat" cmpd="sng" algn="ctr">
                          <a:solidFill>
                            <a:srgbClr val="9AC0E6"/>
                          </a:solidFill>
                          <a:prstDash val="solid"/>
                          <a:round/>
                          <a:headEnd type="none" w="med" len="med"/>
                          <a:tailEnd type="none" w="med" len="med"/>
                        </a:lnR>
                      </a:tcPr>
                    </a:tc>
                    <a:tc>
                      <a:txBody>
                        <a:bodyPr/>
                        <a:lstStyle/>
                        <a:p>
                          <a:pPr algn="ctr"/>
                          <a:r>
                            <a:rPr lang="en-US" sz="2000" dirty="0"/>
                            <a:t>Approximate</a:t>
                          </a:r>
                          <a:r>
                            <a:rPr lang="en-US" sz="2000" baseline="0" dirty="0"/>
                            <a:t>: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0.001</m:t>
                                  </m:r>
                                </m:num>
                                <m:den>
                                  <m:r>
                                    <a:rPr lang="en-US" sz="2000" b="0" i="1" smtClean="0">
                                      <a:latin typeface="Cambria Math" panose="02040503050406030204" pitchFamily="18" charset="0"/>
                                    </a:rPr>
                                    <m:t>1 −0.001</m:t>
                                  </m:r>
                                </m:den>
                              </m:f>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0.001</m:t>
                                  </m:r>
                                </m:num>
                                <m:den>
                                  <m:r>
                                    <a:rPr lang="en-US" sz="2000" b="0" i="1" smtClean="0">
                                      <a:latin typeface="Cambria Math" panose="02040503050406030204" pitchFamily="18" charset="0"/>
                                      <a:ea typeface="Cambria Math" panose="02040503050406030204" pitchFamily="18" charset="0"/>
                                    </a:rPr>
                                    <m:t>1</m:t>
                                  </m:r>
                                </m:den>
                              </m:f>
                              <m:r>
                                <a:rPr lang="en-US" sz="2000" b="0" i="1" smtClean="0">
                                  <a:latin typeface="Cambria Math" panose="02040503050406030204" pitchFamily="18" charset="0"/>
                                  <a:ea typeface="Cambria Math" panose="02040503050406030204" pitchFamily="18" charset="0"/>
                                </a:rPr>
                                <m:t> </m:t>
                              </m:r>
                            </m:oMath>
                          </a14:m>
                          <a:endParaRPr lang="en-US" sz="2000" b="0" dirty="0">
                            <a:ea typeface="Cambria Math" panose="02040503050406030204" pitchFamily="18" charset="0"/>
                          </a:endParaRPr>
                        </a:p>
                        <a:p>
                          <a:pPr algn="ctr"/>
                          <a:endParaRPr lang="en-US" sz="2000" dirty="0"/>
                        </a:p>
                        <a:p>
                          <a:pPr algn="ctr"/>
                          <a:r>
                            <a:rPr lang="en-US" sz="2000" dirty="0"/>
                            <a:t>Exact:</a:t>
                          </a:r>
                          <a:r>
                            <a:rPr lang="en-US" sz="2000" baseline="0" dirty="0"/>
                            <a:t>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0.001</m:t>
                                  </m:r>
                                </m:num>
                                <m:den>
                                  <m:r>
                                    <a:rPr lang="en-US" sz="2000" b="0" i="1" smtClean="0">
                                      <a:latin typeface="Cambria Math" panose="02040503050406030204" pitchFamily="18" charset="0"/>
                                    </a:rPr>
                                    <m:t>0.999</m:t>
                                  </m:r>
                                </m:den>
                              </m:f>
                              <m:r>
                                <a:rPr lang="en-US" sz="2000" b="0" i="1" smtClean="0">
                                  <a:latin typeface="Cambria Math" panose="02040503050406030204" pitchFamily="18" charset="0"/>
                                </a:rPr>
                                <m:t>=0.001001</m:t>
                              </m:r>
                            </m:oMath>
                          </a14:m>
                          <a:endParaRPr lang="en-US" sz="2000" dirty="0"/>
                        </a:p>
                      </a:txBody>
                      <a:tcPr anchor="ctr">
                        <a:lnL w="12700" cap="flat" cmpd="sng" algn="ctr">
                          <a:solidFill>
                            <a:srgbClr val="9AC0E6"/>
                          </a:solidFill>
                          <a:prstDash val="solid"/>
                          <a:round/>
                          <a:headEnd type="none" w="med" len="med"/>
                          <a:tailEnd type="none" w="med" len="med"/>
                        </a:lnL>
                      </a:tcPr>
                    </a:tc>
                    <a:extLst>
                      <a:ext uri="{0D108BD9-81ED-4DB2-BD59-A6C34878D82A}">
                        <a16:rowId xmlns:a16="http://schemas.microsoft.com/office/drawing/2014/main" val="1199748931"/>
                      </a:ext>
                    </a:extLst>
                  </a:tr>
                </a:tbl>
              </a:graphicData>
            </a:graphic>
          </p:graphicFrame>
        </mc:Choice>
        <mc:Fallback>
          <p:graphicFrame>
            <p:nvGraphicFramePr>
              <p:cNvPr id="7" name="Table 4">
                <a:extLst>
                  <a:ext uri="{FF2B5EF4-FFF2-40B4-BE49-F238E27FC236}">
                    <a16:creationId xmlns:a16="http://schemas.microsoft.com/office/drawing/2014/main" id="{62AAF575-8718-E146-91A6-0A0C5D7132AA}"/>
                  </a:ext>
                </a:extLst>
              </p:cNvPr>
              <p:cNvGraphicFramePr>
                <a:graphicFrameLocks/>
              </p:cNvGraphicFramePr>
              <p:nvPr/>
            </p:nvGraphicFramePr>
            <p:xfrm>
              <a:off x="480447" y="3368380"/>
              <a:ext cx="11220774" cy="2541373"/>
            </p:xfrm>
            <a:graphic>
              <a:graphicData uri="http://schemas.openxmlformats.org/drawingml/2006/table">
                <a:tbl>
                  <a:tblPr firstRow="1" bandRow="1">
                    <a:tableStyleId>{69012ECD-51FC-41F1-AA8D-1B2483CD663E}</a:tableStyleId>
                  </a:tblPr>
                  <a:tblGrid>
                    <a:gridCol w="1596326">
                      <a:extLst>
                        <a:ext uri="{9D8B030D-6E8A-4147-A177-3AD203B41FA5}">
                          <a16:colId xmlns:a16="http://schemas.microsoft.com/office/drawing/2014/main" val="3071653224"/>
                        </a:ext>
                      </a:extLst>
                    </a:gridCol>
                    <a:gridCol w="2169763">
                      <a:extLst>
                        <a:ext uri="{9D8B030D-6E8A-4147-A177-3AD203B41FA5}">
                          <a16:colId xmlns:a16="http://schemas.microsoft.com/office/drawing/2014/main" val="4102366795"/>
                        </a:ext>
                      </a:extLst>
                    </a:gridCol>
                    <a:gridCol w="3766088">
                      <a:extLst>
                        <a:ext uri="{9D8B030D-6E8A-4147-A177-3AD203B41FA5}">
                          <a16:colId xmlns:a16="http://schemas.microsoft.com/office/drawing/2014/main" val="1806218394"/>
                        </a:ext>
                      </a:extLst>
                    </a:gridCol>
                    <a:gridCol w="3688597">
                      <a:extLst>
                        <a:ext uri="{9D8B030D-6E8A-4147-A177-3AD203B41FA5}">
                          <a16:colId xmlns:a16="http://schemas.microsoft.com/office/drawing/2014/main" val="3732717211"/>
                        </a:ext>
                      </a:extLst>
                    </a:gridCol>
                  </a:tblGrid>
                  <a:tr h="438059">
                    <a:tc>
                      <a:txBody>
                        <a:bodyPr/>
                        <a:lstStyle/>
                        <a:p>
                          <a:pPr algn="ctr"/>
                          <a:r>
                            <a:rPr lang="en-US" sz="2000" dirty="0"/>
                            <a:t>Measure</a:t>
                          </a:r>
                        </a:p>
                      </a:txBody>
                      <a:tcPr/>
                    </a:tc>
                    <a:tc>
                      <a:txBody>
                        <a:bodyPr/>
                        <a:lstStyle/>
                        <a:p>
                          <a:pPr algn="ctr"/>
                          <a:r>
                            <a:rPr lang="en-US" sz="2000" b="0" dirty="0"/>
                            <a:t>Formula</a:t>
                          </a:r>
                        </a:p>
                      </a:txBody>
                      <a:tcPr/>
                    </a:tc>
                    <a:tc>
                      <a:txBody>
                        <a:bodyPr/>
                        <a:lstStyle/>
                        <a:p>
                          <a:pPr algn="ctr"/>
                          <a:r>
                            <a:rPr lang="en-US" sz="2000" b="0" dirty="0"/>
                            <a:t>a = 0</a:t>
                          </a:r>
                        </a:p>
                      </a:txBody>
                      <a:tcPr/>
                    </a:tc>
                    <a:tc>
                      <a:txBody>
                        <a:bodyPr/>
                        <a:lstStyle/>
                        <a:p>
                          <a:pPr algn="ctr"/>
                          <a:r>
                            <a:rPr lang="en-US" sz="2000" b="0" dirty="0"/>
                            <a:t>Risk = 0.001</a:t>
                          </a:r>
                        </a:p>
                      </a:txBody>
                      <a:tcPr/>
                    </a:tc>
                    <a:extLst>
                      <a:ext uri="{0D108BD9-81ED-4DB2-BD59-A6C34878D82A}">
                        <a16:rowId xmlns:a16="http://schemas.microsoft.com/office/drawing/2014/main" val="805522592"/>
                      </a:ext>
                    </a:extLst>
                  </a:tr>
                  <a:tr h="841188">
                    <a:tc>
                      <a:txBody>
                        <a:bodyPr/>
                        <a:lstStyle/>
                        <a:p>
                          <a:pPr algn="ctr"/>
                          <a:r>
                            <a:rPr lang="en-US" sz="2000" dirty="0"/>
                            <a:t>Risk</a:t>
                          </a:r>
                        </a:p>
                      </a:txBody>
                      <a:tcPr anchor="ctr">
                        <a:lnR w="12700" cap="flat" cmpd="sng" algn="ctr">
                          <a:solidFill>
                            <a:srgbClr val="9AC0E6"/>
                          </a:solidFill>
                          <a:prstDash val="solid"/>
                          <a:round/>
                          <a:headEnd type="none" w="med" len="med"/>
                          <a:tailEnd type="none" w="med" len="med"/>
                        </a:lnR>
                      </a:tcPr>
                    </a:tc>
                    <a:tc>
                      <a:txBody>
                        <a:bodyPr/>
                        <a:lstStyle/>
                        <a:p>
                          <a:endParaRPr lang="en-US"/>
                        </a:p>
                      </a:txBody>
                      <a:tcPr anchor="ctr">
                        <a:lnL w="12700" cap="flat" cmpd="sng" algn="ctr">
                          <a:solidFill>
                            <a:srgbClr val="9AC0E6"/>
                          </a:solidFill>
                          <a:prstDash val="solid"/>
                          <a:round/>
                          <a:headEnd type="none" w="med" len="med"/>
                          <a:tailEnd type="none" w="med" len="med"/>
                        </a:lnL>
                        <a:lnR w="12700" cap="flat" cmpd="sng" algn="ctr">
                          <a:solidFill>
                            <a:srgbClr val="9AC0E6"/>
                          </a:solidFill>
                          <a:prstDash val="solid"/>
                          <a:round/>
                          <a:headEnd type="none" w="med" len="med"/>
                          <a:tailEnd type="none" w="med" len="med"/>
                        </a:lnR>
                        <a:blipFill>
                          <a:blip r:embed="rId3"/>
                          <a:stretch>
                            <a:fillRect l="-73684" t="-57576" r="-344444" b="-156061"/>
                          </a:stretch>
                        </a:blipFill>
                      </a:tcPr>
                    </a:tc>
                    <a:tc>
                      <a:txBody>
                        <a:bodyPr/>
                        <a:lstStyle/>
                        <a:p>
                          <a:endParaRPr lang="en-US"/>
                        </a:p>
                      </a:txBody>
                      <a:tcPr anchor="ctr">
                        <a:lnL w="12700" cap="flat" cmpd="sng" algn="ctr">
                          <a:solidFill>
                            <a:srgbClr val="9AC0E6"/>
                          </a:solidFill>
                          <a:prstDash val="solid"/>
                          <a:round/>
                          <a:headEnd type="none" w="med" len="med"/>
                          <a:tailEnd type="none" w="med" len="med"/>
                        </a:lnL>
                        <a:lnR w="12700" cap="flat" cmpd="sng" algn="ctr">
                          <a:solidFill>
                            <a:srgbClr val="9AC0E6"/>
                          </a:solidFill>
                          <a:prstDash val="solid"/>
                          <a:round/>
                          <a:headEnd type="none" w="med" len="med"/>
                          <a:tailEnd type="none" w="med" len="med"/>
                        </a:lnR>
                        <a:blipFill>
                          <a:blip r:embed="rId3"/>
                          <a:stretch>
                            <a:fillRect l="-100000" t="-57576" r="-98316" b="-156061"/>
                          </a:stretch>
                        </a:blipFill>
                      </a:tcPr>
                    </a:tc>
                    <a:tc>
                      <a:txBody>
                        <a:bodyPr/>
                        <a:lstStyle/>
                        <a:p>
                          <a:pPr algn="ctr"/>
                          <a:r>
                            <a:rPr lang="en-US" sz="2000" dirty="0"/>
                            <a:t>0.001</a:t>
                          </a:r>
                        </a:p>
                      </a:txBody>
                      <a:tcPr anchor="ctr">
                        <a:lnL w="12700" cap="flat" cmpd="sng" algn="ctr">
                          <a:solidFill>
                            <a:srgbClr val="9AC0E6"/>
                          </a:solidFill>
                          <a:prstDash val="solid"/>
                          <a:round/>
                          <a:headEnd type="none" w="med" len="med"/>
                          <a:tailEnd type="none" w="med" len="med"/>
                        </a:lnL>
                      </a:tcPr>
                    </a:tc>
                    <a:extLst>
                      <a:ext uri="{0D108BD9-81ED-4DB2-BD59-A6C34878D82A}">
                        <a16:rowId xmlns:a16="http://schemas.microsoft.com/office/drawing/2014/main" val="266549803"/>
                      </a:ext>
                    </a:extLst>
                  </a:tr>
                  <a:tr h="1262126">
                    <a:tc>
                      <a:txBody>
                        <a:bodyPr/>
                        <a:lstStyle/>
                        <a:p>
                          <a:pPr algn="ctr"/>
                          <a:r>
                            <a:rPr lang="en-US" sz="2000" dirty="0"/>
                            <a:t>Odds</a:t>
                          </a:r>
                        </a:p>
                      </a:txBody>
                      <a:tcPr anchor="ctr">
                        <a:lnR w="12700" cap="flat" cmpd="sng" algn="ctr">
                          <a:solidFill>
                            <a:srgbClr val="9AC0E6"/>
                          </a:solidFill>
                          <a:prstDash val="solid"/>
                          <a:round/>
                          <a:headEnd type="none" w="med" len="med"/>
                          <a:tailEnd type="none" w="med" len="med"/>
                        </a:lnR>
                      </a:tcPr>
                    </a:tc>
                    <a:tc>
                      <a:txBody>
                        <a:bodyPr/>
                        <a:lstStyle/>
                        <a:p>
                          <a:endParaRPr lang="en-US"/>
                        </a:p>
                      </a:txBody>
                      <a:tcPr anchor="ctr">
                        <a:lnL w="12700" cap="flat" cmpd="sng" algn="ctr">
                          <a:solidFill>
                            <a:srgbClr val="9AC0E6"/>
                          </a:solidFill>
                          <a:prstDash val="solid"/>
                          <a:round/>
                          <a:headEnd type="none" w="med" len="med"/>
                          <a:tailEnd type="none" w="med" len="med"/>
                        </a:lnL>
                        <a:lnR w="12700" cap="flat" cmpd="sng" algn="ctr">
                          <a:solidFill>
                            <a:srgbClr val="9AC0E6"/>
                          </a:solidFill>
                          <a:prstDash val="solid"/>
                          <a:round/>
                          <a:headEnd type="none" w="med" len="med"/>
                          <a:tailEnd type="none" w="med" len="med"/>
                        </a:lnR>
                        <a:blipFill>
                          <a:blip r:embed="rId3"/>
                          <a:stretch>
                            <a:fillRect l="-73684" t="-104000" r="-344444" b="-3000"/>
                          </a:stretch>
                        </a:blipFill>
                      </a:tcPr>
                    </a:tc>
                    <a:tc>
                      <a:txBody>
                        <a:bodyPr/>
                        <a:lstStyle/>
                        <a:p>
                          <a:endParaRPr lang="en-US"/>
                        </a:p>
                      </a:txBody>
                      <a:tcPr anchor="ctr">
                        <a:lnL w="12700" cap="flat" cmpd="sng" algn="ctr">
                          <a:solidFill>
                            <a:srgbClr val="9AC0E6"/>
                          </a:solidFill>
                          <a:prstDash val="solid"/>
                          <a:round/>
                          <a:headEnd type="none" w="med" len="med"/>
                          <a:tailEnd type="none" w="med" len="med"/>
                        </a:lnL>
                        <a:lnR w="12700" cap="flat" cmpd="sng" algn="ctr">
                          <a:solidFill>
                            <a:srgbClr val="9AC0E6"/>
                          </a:solidFill>
                          <a:prstDash val="solid"/>
                          <a:round/>
                          <a:headEnd type="none" w="med" len="med"/>
                          <a:tailEnd type="none" w="med" len="med"/>
                        </a:lnR>
                        <a:blipFill>
                          <a:blip r:embed="rId3"/>
                          <a:stretch>
                            <a:fillRect l="-100000" t="-104000" r="-98316" b="-3000"/>
                          </a:stretch>
                        </a:blipFill>
                      </a:tcPr>
                    </a:tc>
                    <a:tc>
                      <a:txBody>
                        <a:bodyPr/>
                        <a:lstStyle/>
                        <a:p>
                          <a:endParaRPr lang="en-US"/>
                        </a:p>
                      </a:txBody>
                      <a:tcPr anchor="ctr">
                        <a:lnL w="12700" cap="flat" cmpd="sng" algn="ctr">
                          <a:solidFill>
                            <a:srgbClr val="9AC0E6"/>
                          </a:solidFill>
                          <a:prstDash val="solid"/>
                          <a:round/>
                          <a:headEnd type="none" w="med" len="med"/>
                          <a:tailEnd type="none" w="med" len="med"/>
                        </a:lnL>
                        <a:blipFill>
                          <a:blip r:embed="rId3"/>
                          <a:stretch>
                            <a:fillRect l="-204124" t="-104000" r="-344" b="-3000"/>
                          </a:stretch>
                        </a:blipFill>
                      </a:tcPr>
                    </a:tc>
                    <a:extLst>
                      <a:ext uri="{0D108BD9-81ED-4DB2-BD59-A6C34878D82A}">
                        <a16:rowId xmlns:a16="http://schemas.microsoft.com/office/drawing/2014/main" val="1199748931"/>
                      </a:ext>
                    </a:extLst>
                  </a:tr>
                </a:tbl>
              </a:graphicData>
            </a:graphic>
          </p:graphicFrame>
        </mc:Fallback>
      </mc:AlternateContent>
    </p:spTree>
    <p:extLst>
      <p:ext uri="{BB962C8B-B14F-4D97-AF65-F5344CB8AC3E}">
        <p14:creationId xmlns:p14="http://schemas.microsoft.com/office/powerpoint/2010/main" val="1644547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 example</a:t>
            </a:r>
          </a:p>
        </p:txBody>
      </p:sp>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1477328"/>
          </a:xfrm>
          <a:prstGeom prst="rect">
            <a:avLst/>
          </a:prstGeom>
          <a:noFill/>
        </p:spPr>
        <p:txBody>
          <a:bodyPr wrap="square" rtlCol="0">
            <a:spAutoFit/>
          </a:bodyPr>
          <a:lstStyle/>
          <a:p>
            <a:r>
              <a:rPr lang="en-US" dirty="0"/>
              <a:t>The odds of severe hypertension among cases = 180 / 30 = 6</a:t>
            </a:r>
          </a:p>
          <a:p>
            <a:r>
              <a:rPr lang="en-US" dirty="0"/>
              <a:t>The odds of severe hypertension among controls = 9,820 / 9,970 = 0.985</a:t>
            </a:r>
          </a:p>
          <a:p>
            <a:endParaRPr lang="en-US" dirty="0"/>
          </a:p>
          <a:p>
            <a:r>
              <a:rPr lang="en-US" dirty="0"/>
              <a:t>Exposure odds ratio (OR) = 6 / 0.985 = 6.09</a:t>
            </a:r>
            <a:endParaRPr lang="en-US" sz="2800" dirty="0"/>
          </a:p>
          <a:p>
            <a:endParaRPr lang="en-US" dirty="0">
              <a:solidFill>
                <a:schemeClr val="accent4">
                  <a:lumMod val="10000"/>
                </a:schemeClr>
              </a:solidFill>
            </a:endParaRPr>
          </a:p>
        </p:txBody>
      </p:sp>
      <p:graphicFrame>
        <p:nvGraphicFramePr>
          <p:cNvPr id="7" name="Table 4">
            <a:extLst>
              <a:ext uri="{FF2B5EF4-FFF2-40B4-BE49-F238E27FC236}">
                <a16:creationId xmlns:a16="http://schemas.microsoft.com/office/drawing/2014/main" id="{870228E3-D5A9-D542-BF74-BAE2C65C9B63}"/>
              </a:ext>
            </a:extLst>
          </p:cNvPr>
          <p:cNvGraphicFramePr>
            <a:graphicFrameLocks noGrp="1"/>
          </p:cNvGraphicFramePr>
          <p:nvPr>
            <p:ph idx="1"/>
          </p:nvPr>
        </p:nvGraphicFramePr>
        <p:xfrm>
          <a:off x="1477378" y="1825625"/>
          <a:ext cx="9237244" cy="1188720"/>
        </p:xfrm>
        <a:graphic>
          <a:graphicData uri="http://schemas.openxmlformats.org/drawingml/2006/table">
            <a:tbl>
              <a:tblPr firstRow="1" bandRow="1">
                <a:tableStyleId>{8799B23B-EC83-4686-B30A-512413B5E67A}</a:tableStyleId>
              </a:tblPr>
              <a:tblGrid>
                <a:gridCol w="2626895">
                  <a:extLst>
                    <a:ext uri="{9D8B030D-6E8A-4147-A177-3AD203B41FA5}">
                      <a16:colId xmlns:a16="http://schemas.microsoft.com/office/drawing/2014/main" val="3071653224"/>
                    </a:ext>
                  </a:extLst>
                </a:gridCol>
                <a:gridCol w="1991727">
                  <a:extLst>
                    <a:ext uri="{9D8B030D-6E8A-4147-A177-3AD203B41FA5}">
                      <a16:colId xmlns:a16="http://schemas.microsoft.com/office/drawing/2014/main" val="4102366795"/>
                    </a:ext>
                  </a:extLst>
                </a:gridCol>
                <a:gridCol w="2309311">
                  <a:extLst>
                    <a:ext uri="{9D8B030D-6E8A-4147-A177-3AD203B41FA5}">
                      <a16:colId xmlns:a16="http://schemas.microsoft.com/office/drawing/2014/main" val="1806218394"/>
                    </a:ext>
                  </a:extLst>
                </a:gridCol>
                <a:gridCol w="2309311">
                  <a:extLst>
                    <a:ext uri="{9D8B030D-6E8A-4147-A177-3AD203B41FA5}">
                      <a16:colId xmlns:a16="http://schemas.microsoft.com/office/drawing/2014/main" val="3732717211"/>
                    </a:ext>
                  </a:extLst>
                </a:gridCol>
              </a:tblGrid>
              <a:tr h="370840">
                <a:tc>
                  <a:txBody>
                    <a:bodyPr/>
                    <a:lstStyle/>
                    <a:p>
                      <a:endParaRPr lang="en-US" sz="2000" dirty="0"/>
                    </a:p>
                  </a:txBody>
                  <a:tcPr/>
                </a:tc>
                <a:tc>
                  <a:txBody>
                    <a:bodyPr/>
                    <a:lstStyle/>
                    <a:p>
                      <a:pPr algn="ctr"/>
                      <a:r>
                        <a:rPr lang="en-US" sz="2000" b="0" dirty="0"/>
                        <a:t>MI +</a:t>
                      </a:r>
                    </a:p>
                  </a:txBody>
                  <a:tcPr/>
                </a:tc>
                <a:tc>
                  <a:txBody>
                    <a:bodyPr/>
                    <a:lstStyle/>
                    <a:p>
                      <a:pPr algn="ctr"/>
                      <a:r>
                        <a:rPr lang="en-US" sz="2000" b="0" dirty="0"/>
                        <a:t>MI -</a:t>
                      </a:r>
                    </a:p>
                  </a:txBody>
                  <a:tcPr/>
                </a:tc>
                <a:tc>
                  <a:txBody>
                    <a:bodyPr/>
                    <a:lstStyle/>
                    <a:p>
                      <a:pPr algn="ctr"/>
                      <a:r>
                        <a:rPr lang="en-US" sz="2000" b="0" dirty="0"/>
                        <a:t>Total</a:t>
                      </a:r>
                    </a:p>
                  </a:txBody>
                  <a:tcPr/>
                </a:tc>
                <a:extLst>
                  <a:ext uri="{0D108BD9-81ED-4DB2-BD59-A6C34878D82A}">
                    <a16:rowId xmlns:a16="http://schemas.microsoft.com/office/drawing/2014/main" val="805522592"/>
                  </a:ext>
                </a:extLst>
              </a:tr>
              <a:tr h="370840">
                <a:tc>
                  <a:txBody>
                    <a:bodyPr/>
                    <a:lstStyle/>
                    <a:p>
                      <a:r>
                        <a:rPr lang="en-US" sz="2000" dirty="0"/>
                        <a:t>Severe Hypertension</a:t>
                      </a:r>
                    </a:p>
                  </a:txBody>
                  <a:tcPr/>
                </a:tc>
                <a:tc>
                  <a:txBody>
                    <a:bodyPr/>
                    <a:lstStyle/>
                    <a:p>
                      <a:pPr algn="ctr"/>
                      <a:r>
                        <a:rPr lang="en-US" sz="2000" dirty="0"/>
                        <a:t>180</a:t>
                      </a:r>
                    </a:p>
                  </a:txBody>
                  <a:tcPr/>
                </a:tc>
                <a:tc>
                  <a:txBody>
                    <a:bodyPr/>
                    <a:lstStyle/>
                    <a:p>
                      <a:pPr algn="ctr"/>
                      <a:r>
                        <a:rPr lang="en-US" sz="2000" dirty="0"/>
                        <a:t>9,820</a:t>
                      </a:r>
                    </a:p>
                  </a:txBody>
                  <a:tcPr/>
                </a:tc>
                <a:tc>
                  <a:txBody>
                    <a:bodyPr/>
                    <a:lstStyle/>
                    <a:p>
                      <a:pPr algn="ctr"/>
                      <a:r>
                        <a:rPr lang="en-US" sz="2000" dirty="0"/>
                        <a:t>10,000</a:t>
                      </a:r>
                    </a:p>
                  </a:txBody>
                  <a:tcPr/>
                </a:tc>
                <a:extLst>
                  <a:ext uri="{0D108BD9-81ED-4DB2-BD59-A6C34878D82A}">
                    <a16:rowId xmlns:a16="http://schemas.microsoft.com/office/drawing/2014/main" val="266549803"/>
                  </a:ext>
                </a:extLst>
              </a:tr>
              <a:tr h="370840">
                <a:tc>
                  <a:txBody>
                    <a:bodyPr/>
                    <a:lstStyle/>
                    <a:p>
                      <a:r>
                        <a:rPr lang="en-US" sz="2000" dirty="0"/>
                        <a:t>Normotensive</a:t>
                      </a:r>
                    </a:p>
                  </a:txBody>
                  <a:tcPr/>
                </a:tc>
                <a:tc>
                  <a:txBody>
                    <a:bodyPr/>
                    <a:lstStyle/>
                    <a:p>
                      <a:pPr algn="ctr"/>
                      <a:r>
                        <a:rPr lang="en-US" sz="2000" dirty="0"/>
                        <a:t>30</a:t>
                      </a:r>
                    </a:p>
                  </a:txBody>
                  <a:tcPr/>
                </a:tc>
                <a:tc>
                  <a:txBody>
                    <a:bodyPr/>
                    <a:lstStyle/>
                    <a:p>
                      <a:pPr algn="ctr"/>
                      <a:r>
                        <a:rPr lang="en-US" sz="2000" dirty="0"/>
                        <a:t>9,970</a:t>
                      </a:r>
                    </a:p>
                  </a:txBody>
                  <a:tcPr/>
                </a:tc>
                <a:tc>
                  <a:txBody>
                    <a:bodyPr/>
                    <a:lstStyle/>
                    <a:p>
                      <a:pPr algn="ctr"/>
                      <a:r>
                        <a:rPr lang="en-US" sz="2000" dirty="0"/>
                        <a:t>10,000</a:t>
                      </a:r>
                    </a:p>
                  </a:txBody>
                  <a:tcPr/>
                </a:tc>
                <a:extLst>
                  <a:ext uri="{0D108BD9-81ED-4DB2-BD59-A6C34878D82A}">
                    <a16:rowId xmlns:a16="http://schemas.microsoft.com/office/drawing/2014/main" val="1199748931"/>
                  </a:ext>
                </a:extLst>
              </a:tr>
            </a:tbl>
          </a:graphicData>
        </a:graphic>
      </p:graphicFrame>
      <p:sp>
        <p:nvSpPr>
          <p:cNvPr id="8" name="TextBox 7">
            <a:extLst>
              <a:ext uri="{FF2B5EF4-FFF2-40B4-BE49-F238E27FC236}">
                <a16:creationId xmlns:a16="http://schemas.microsoft.com/office/drawing/2014/main" id="{90B6DF9C-3FFF-2547-A19C-CF50245D5C2F}"/>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1079244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 example</a:t>
            </a:r>
          </a:p>
        </p:txBody>
      </p:sp>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308324"/>
          </a:xfrm>
          <a:prstGeom prst="rect">
            <a:avLst/>
          </a:prstGeom>
          <a:noFill/>
        </p:spPr>
        <p:txBody>
          <a:bodyPr wrap="square" rtlCol="0">
            <a:spAutoFit/>
          </a:bodyPr>
          <a:lstStyle/>
          <a:p>
            <a:r>
              <a:rPr lang="en-US" dirty="0"/>
              <a:t>The odds of severe hypertension among cases = 180 / 30 = 6</a:t>
            </a:r>
          </a:p>
          <a:p>
            <a:r>
              <a:rPr lang="en-US" dirty="0"/>
              <a:t>The odds of severe hypertension among controls = 9,820 / 9,970 = 0.985</a:t>
            </a:r>
          </a:p>
          <a:p>
            <a:endParaRPr lang="en-US" dirty="0"/>
          </a:p>
          <a:p>
            <a:r>
              <a:rPr lang="en-US" dirty="0"/>
              <a:t>Exposure odds ratio (OR) = 6 / 0.985 = 6.09</a:t>
            </a:r>
            <a:endParaRPr lang="en-US" sz="2800" dirty="0"/>
          </a:p>
          <a:p>
            <a:endParaRPr lang="en-US" dirty="0">
              <a:solidFill>
                <a:schemeClr val="accent4">
                  <a:lumMod val="10000"/>
                </a:schemeClr>
              </a:solidFill>
            </a:endParaRPr>
          </a:p>
          <a:p>
            <a:r>
              <a:rPr lang="en-US" dirty="0">
                <a:solidFill>
                  <a:schemeClr val="accent4">
                    <a:lumMod val="10000"/>
                  </a:schemeClr>
                </a:solidFill>
              </a:rPr>
              <a:t>Interpretation: Participants with MI had 6.09 times the odds of severe hypertension compared to participants who did not have an MI over the 1-year study period.</a:t>
            </a:r>
          </a:p>
        </p:txBody>
      </p:sp>
      <p:graphicFrame>
        <p:nvGraphicFramePr>
          <p:cNvPr id="7" name="Table 4">
            <a:extLst>
              <a:ext uri="{FF2B5EF4-FFF2-40B4-BE49-F238E27FC236}">
                <a16:creationId xmlns:a16="http://schemas.microsoft.com/office/drawing/2014/main" id="{870228E3-D5A9-D542-BF74-BAE2C65C9B63}"/>
              </a:ext>
            </a:extLst>
          </p:cNvPr>
          <p:cNvGraphicFramePr>
            <a:graphicFrameLocks noGrp="1"/>
          </p:cNvGraphicFramePr>
          <p:nvPr>
            <p:ph idx="1"/>
          </p:nvPr>
        </p:nvGraphicFramePr>
        <p:xfrm>
          <a:off x="1477378" y="1825625"/>
          <a:ext cx="9237244" cy="1188720"/>
        </p:xfrm>
        <a:graphic>
          <a:graphicData uri="http://schemas.openxmlformats.org/drawingml/2006/table">
            <a:tbl>
              <a:tblPr firstRow="1" bandRow="1">
                <a:tableStyleId>{8799B23B-EC83-4686-B30A-512413B5E67A}</a:tableStyleId>
              </a:tblPr>
              <a:tblGrid>
                <a:gridCol w="2626895">
                  <a:extLst>
                    <a:ext uri="{9D8B030D-6E8A-4147-A177-3AD203B41FA5}">
                      <a16:colId xmlns:a16="http://schemas.microsoft.com/office/drawing/2014/main" val="3071653224"/>
                    </a:ext>
                  </a:extLst>
                </a:gridCol>
                <a:gridCol w="1991727">
                  <a:extLst>
                    <a:ext uri="{9D8B030D-6E8A-4147-A177-3AD203B41FA5}">
                      <a16:colId xmlns:a16="http://schemas.microsoft.com/office/drawing/2014/main" val="4102366795"/>
                    </a:ext>
                  </a:extLst>
                </a:gridCol>
                <a:gridCol w="2309311">
                  <a:extLst>
                    <a:ext uri="{9D8B030D-6E8A-4147-A177-3AD203B41FA5}">
                      <a16:colId xmlns:a16="http://schemas.microsoft.com/office/drawing/2014/main" val="1806218394"/>
                    </a:ext>
                  </a:extLst>
                </a:gridCol>
                <a:gridCol w="2309311">
                  <a:extLst>
                    <a:ext uri="{9D8B030D-6E8A-4147-A177-3AD203B41FA5}">
                      <a16:colId xmlns:a16="http://schemas.microsoft.com/office/drawing/2014/main" val="3732717211"/>
                    </a:ext>
                  </a:extLst>
                </a:gridCol>
              </a:tblGrid>
              <a:tr h="370840">
                <a:tc>
                  <a:txBody>
                    <a:bodyPr/>
                    <a:lstStyle/>
                    <a:p>
                      <a:endParaRPr lang="en-US" sz="2000" dirty="0"/>
                    </a:p>
                  </a:txBody>
                  <a:tcPr/>
                </a:tc>
                <a:tc>
                  <a:txBody>
                    <a:bodyPr/>
                    <a:lstStyle/>
                    <a:p>
                      <a:pPr algn="ctr"/>
                      <a:r>
                        <a:rPr lang="en-US" sz="2000" b="0" dirty="0"/>
                        <a:t>MI +</a:t>
                      </a:r>
                    </a:p>
                  </a:txBody>
                  <a:tcPr/>
                </a:tc>
                <a:tc>
                  <a:txBody>
                    <a:bodyPr/>
                    <a:lstStyle/>
                    <a:p>
                      <a:pPr algn="ctr"/>
                      <a:r>
                        <a:rPr lang="en-US" sz="2000" b="0" dirty="0"/>
                        <a:t>MI -</a:t>
                      </a:r>
                    </a:p>
                  </a:txBody>
                  <a:tcPr/>
                </a:tc>
                <a:tc>
                  <a:txBody>
                    <a:bodyPr/>
                    <a:lstStyle/>
                    <a:p>
                      <a:pPr algn="ctr"/>
                      <a:r>
                        <a:rPr lang="en-US" sz="2000" b="0" dirty="0"/>
                        <a:t>Total</a:t>
                      </a:r>
                    </a:p>
                  </a:txBody>
                  <a:tcPr/>
                </a:tc>
                <a:extLst>
                  <a:ext uri="{0D108BD9-81ED-4DB2-BD59-A6C34878D82A}">
                    <a16:rowId xmlns:a16="http://schemas.microsoft.com/office/drawing/2014/main" val="805522592"/>
                  </a:ext>
                </a:extLst>
              </a:tr>
              <a:tr h="370840">
                <a:tc>
                  <a:txBody>
                    <a:bodyPr/>
                    <a:lstStyle/>
                    <a:p>
                      <a:r>
                        <a:rPr lang="en-US" sz="2000" dirty="0"/>
                        <a:t>Severe Hypertension</a:t>
                      </a:r>
                    </a:p>
                  </a:txBody>
                  <a:tcPr/>
                </a:tc>
                <a:tc>
                  <a:txBody>
                    <a:bodyPr/>
                    <a:lstStyle/>
                    <a:p>
                      <a:pPr algn="ctr"/>
                      <a:r>
                        <a:rPr lang="en-US" sz="2000" dirty="0"/>
                        <a:t>180</a:t>
                      </a:r>
                    </a:p>
                  </a:txBody>
                  <a:tcPr/>
                </a:tc>
                <a:tc>
                  <a:txBody>
                    <a:bodyPr/>
                    <a:lstStyle/>
                    <a:p>
                      <a:pPr algn="ctr"/>
                      <a:r>
                        <a:rPr lang="en-US" sz="2000" dirty="0"/>
                        <a:t>9,820</a:t>
                      </a:r>
                    </a:p>
                  </a:txBody>
                  <a:tcPr/>
                </a:tc>
                <a:tc>
                  <a:txBody>
                    <a:bodyPr/>
                    <a:lstStyle/>
                    <a:p>
                      <a:pPr algn="ctr"/>
                      <a:r>
                        <a:rPr lang="en-US" sz="2000" dirty="0"/>
                        <a:t>10,000</a:t>
                      </a:r>
                    </a:p>
                  </a:txBody>
                  <a:tcPr/>
                </a:tc>
                <a:extLst>
                  <a:ext uri="{0D108BD9-81ED-4DB2-BD59-A6C34878D82A}">
                    <a16:rowId xmlns:a16="http://schemas.microsoft.com/office/drawing/2014/main" val="266549803"/>
                  </a:ext>
                </a:extLst>
              </a:tr>
              <a:tr h="370840">
                <a:tc>
                  <a:txBody>
                    <a:bodyPr/>
                    <a:lstStyle/>
                    <a:p>
                      <a:r>
                        <a:rPr lang="en-US" sz="2000" dirty="0"/>
                        <a:t>Normotensive</a:t>
                      </a:r>
                    </a:p>
                  </a:txBody>
                  <a:tcPr/>
                </a:tc>
                <a:tc>
                  <a:txBody>
                    <a:bodyPr/>
                    <a:lstStyle/>
                    <a:p>
                      <a:pPr algn="ctr"/>
                      <a:r>
                        <a:rPr lang="en-US" sz="2000" dirty="0"/>
                        <a:t>30</a:t>
                      </a:r>
                    </a:p>
                  </a:txBody>
                  <a:tcPr/>
                </a:tc>
                <a:tc>
                  <a:txBody>
                    <a:bodyPr/>
                    <a:lstStyle/>
                    <a:p>
                      <a:pPr algn="ctr"/>
                      <a:r>
                        <a:rPr lang="en-US" sz="2000" dirty="0"/>
                        <a:t>9,970</a:t>
                      </a:r>
                    </a:p>
                  </a:txBody>
                  <a:tcPr/>
                </a:tc>
                <a:tc>
                  <a:txBody>
                    <a:bodyPr/>
                    <a:lstStyle/>
                    <a:p>
                      <a:pPr algn="ctr"/>
                      <a:r>
                        <a:rPr lang="en-US" sz="2000" dirty="0"/>
                        <a:t>10,000</a:t>
                      </a:r>
                    </a:p>
                  </a:txBody>
                  <a:tcPr/>
                </a:tc>
                <a:extLst>
                  <a:ext uri="{0D108BD9-81ED-4DB2-BD59-A6C34878D82A}">
                    <a16:rowId xmlns:a16="http://schemas.microsoft.com/office/drawing/2014/main" val="1199748931"/>
                  </a:ext>
                </a:extLst>
              </a:tr>
            </a:tbl>
          </a:graphicData>
        </a:graphic>
      </p:graphicFrame>
      <p:sp>
        <p:nvSpPr>
          <p:cNvPr id="8" name="TextBox 7">
            <a:extLst>
              <a:ext uri="{FF2B5EF4-FFF2-40B4-BE49-F238E27FC236}">
                <a16:creationId xmlns:a16="http://schemas.microsoft.com/office/drawing/2014/main" id="{90B6DF9C-3FFF-2547-A19C-CF50245D5C2F}"/>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1312010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10% of controls</a:t>
            </a:r>
          </a:p>
        </p:txBody>
      </p:sp>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308324"/>
          </a:xfrm>
          <a:prstGeom prst="rect">
            <a:avLst/>
          </a:prstGeom>
          <a:noFill/>
        </p:spPr>
        <p:txBody>
          <a:bodyPr wrap="square" rtlCol="0">
            <a:spAutoFit/>
          </a:bodyPr>
          <a:lstStyle/>
          <a:p>
            <a:r>
              <a:rPr lang="en-US" dirty="0"/>
              <a:t>The odds of severe hypertension among cases = 180 / 30 = 6</a:t>
            </a:r>
          </a:p>
          <a:p>
            <a:r>
              <a:rPr lang="en-US" dirty="0"/>
              <a:t>The odds of severe hypertension among controls = 982 / 997 = 0.985</a:t>
            </a:r>
          </a:p>
          <a:p>
            <a:endParaRPr lang="en-US" dirty="0"/>
          </a:p>
          <a:p>
            <a:r>
              <a:rPr lang="en-US" dirty="0"/>
              <a:t>Exposure odds ratio (OR) = 6 / 0.985 = 6.09</a:t>
            </a:r>
            <a:endParaRPr lang="en-US" sz="2800" dirty="0"/>
          </a:p>
          <a:p>
            <a:endParaRPr lang="en-US" dirty="0">
              <a:solidFill>
                <a:schemeClr val="accent4">
                  <a:lumMod val="10000"/>
                </a:schemeClr>
              </a:solidFill>
            </a:endParaRPr>
          </a:p>
          <a:p>
            <a:r>
              <a:rPr lang="en-US" dirty="0">
                <a:solidFill>
                  <a:schemeClr val="accent4">
                    <a:lumMod val="10000"/>
                  </a:schemeClr>
                </a:solidFill>
              </a:rPr>
              <a:t>Interpretation: Participants with MI had 6.09 times the odds of severe hypertension compared to participants who did not have an MI over the 1-year study period.</a:t>
            </a:r>
          </a:p>
        </p:txBody>
      </p:sp>
      <p:graphicFrame>
        <p:nvGraphicFramePr>
          <p:cNvPr id="7" name="Table 4">
            <a:extLst>
              <a:ext uri="{FF2B5EF4-FFF2-40B4-BE49-F238E27FC236}">
                <a16:creationId xmlns:a16="http://schemas.microsoft.com/office/drawing/2014/main" id="{870228E3-D5A9-D542-BF74-BAE2C65C9B63}"/>
              </a:ext>
            </a:extLst>
          </p:cNvPr>
          <p:cNvGraphicFramePr>
            <a:graphicFrameLocks noGrp="1"/>
          </p:cNvGraphicFramePr>
          <p:nvPr>
            <p:ph idx="1"/>
          </p:nvPr>
        </p:nvGraphicFramePr>
        <p:xfrm>
          <a:off x="1477378" y="1825625"/>
          <a:ext cx="9237244" cy="1188720"/>
        </p:xfrm>
        <a:graphic>
          <a:graphicData uri="http://schemas.openxmlformats.org/drawingml/2006/table">
            <a:tbl>
              <a:tblPr firstRow="1" bandRow="1">
                <a:tableStyleId>{8799B23B-EC83-4686-B30A-512413B5E67A}</a:tableStyleId>
              </a:tblPr>
              <a:tblGrid>
                <a:gridCol w="2626895">
                  <a:extLst>
                    <a:ext uri="{9D8B030D-6E8A-4147-A177-3AD203B41FA5}">
                      <a16:colId xmlns:a16="http://schemas.microsoft.com/office/drawing/2014/main" val="3071653224"/>
                    </a:ext>
                  </a:extLst>
                </a:gridCol>
                <a:gridCol w="1991727">
                  <a:extLst>
                    <a:ext uri="{9D8B030D-6E8A-4147-A177-3AD203B41FA5}">
                      <a16:colId xmlns:a16="http://schemas.microsoft.com/office/drawing/2014/main" val="4102366795"/>
                    </a:ext>
                  </a:extLst>
                </a:gridCol>
                <a:gridCol w="2309311">
                  <a:extLst>
                    <a:ext uri="{9D8B030D-6E8A-4147-A177-3AD203B41FA5}">
                      <a16:colId xmlns:a16="http://schemas.microsoft.com/office/drawing/2014/main" val="1806218394"/>
                    </a:ext>
                  </a:extLst>
                </a:gridCol>
                <a:gridCol w="2309311">
                  <a:extLst>
                    <a:ext uri="{9D8B030D-6E8A-4147-A177-3AD203B41FA5}">
                      <a16:colId xmlns:a16="http://schemas.microsoft.com/office/drawing/2014/main" val="3732717211"/>
                    </a:ext>
                  </a:extLst>
                </a:gridCol>
              </a:tblGrid>
              <a:tr h="370840">
                <a:tc>
                  <a:txBody>
                    <a:bodyPr/>
                    <a:lstStyle/>
                    <a:p>
                      <a:endParaRPr lang="en-US" sz="2000" dirty="0"/>
                    </a:p>
                  </a:txBody>
                  <a:tcPr/>
                </a:tc>
                <a:tc>
                  <a:txBody>
                    <a:bodyPr/>
                    <a:lstStyle/>
                    <a:p>
                      <a:pPr algn="ctr"/>
                      <a:r>
                        <a:rPr lang="en-US" sz="2000" b="0" dirty="0"/>
                        <a:t>MI +</a:t>
                      </a:r>
                    </a:p>
                  </a:txBody>
                  <a:tcPr/>
                </a:tc>
                <a:tc>
                  <a:txBody>
                    <a:bodyPr/>
                    <a:lstStyle/>
                    <a:p>
                      <a:pPr algn="ctr"/>
                      <a:r>
                        <a:rPr lang="en-US" sz="2000" b="0" dirty="0"/>
                        <a:t>MI -</a:t>
                      </a:r>
                    </a:p>
                  </a:txBody>
                  <a:tcPr/>
                </a:tc>
                <a:tc>
                  <a:txBody>
                    <a:bodyPr/>
                    <a:lstStyle/>
                    <a:p>
                      <a:pPr algn="ctr"/>
                      <a:r>
                        <a:rPr lang="en-US" sz="2000" b="0" dirty="0"/>
                        <a:t>Total</a:t>
                      </a:r>
                    </a:p>
                  </a:txBody>
                  <a:tcPr/>
                </a:tc>
                <a:extLst>
                  <a:ext uri="{0D108BD9-81ED-4DB2-BD59-A6C34878D82A}">
                    <a16:rowId xmlns:a16="http://schemas.microsoft.com/office/drawing/2014/main" val="805522592"/>
                  </a:ext>
                </a:extLst>
              </a:tr>
              <a:tr h="370840">
                <a:tc>
                  <a:txBody>
                    <a:bodyPr/>
                    <a:lstStyle/>
                    <a:p>
                      <a:r>
                        <a:rPr lang="en-US" sz="2000" dirty="0"/>
                        <a:t>Severe Hypertension</a:t>
                      </a:r>
                    </a:p>
                  </a:txBody>
                  <a:tcPr/>
                </a:tc>
                <a:tc>
                  <a:txBody>
                    <a:bodyPr/>
                    <a:lstStyle/>
                    <a:p>
                      <a:pPr algn="ctr"/>
                      <a:r>
                        <a:rPr lang="en-US" sz="2000" dirty="0"/>
                        <a:t>180</a:t>
                      </a:r>
                    </a:p>
                  </a:txBody>
                  <a:tcPr/>
                </a:tc>
                <a:tc>
                  <a:txBody>
                    <a:bodyPr/>
                    <a:lstStyle/>
                    <a:p>
                      <a:pPr algn="ctr"/>
                      <a:r>
                        <a:rPr lang="en-US" sz="2000" dirty="0"/>
                        <a:t>982</a:t>
                      </a:r>
                    </a:p>
                  </a:txBody>
                  <a:tcPr/>
                </a:tc>
                <a:tc>
                  <a:txBody>
                    <a:bodyPr/>
                    <a:lstStyle/>
                    <a:p>
                      <a:pPr algn="ctr"/>
                      <a:r>
                        <a:rPr lang="en-US" sz="2000" dirty="0"/>
                        <a:t>??</a:t>
                      </a:r>
                    </a:p>
                  </a:txBody>
                  <a:tcPr/>
                </a:tc>
                <a:extLst>
                  <a:ext uri="{0D108BD9-81ED-4DB2-BD59-A6C34878D82A}">
                    <a16:rowId xmlns:a16="http://schemas.microsoft.com/office/drawing/2014/main" val="266549803"/>
                  </a:ext>
                </a:extLst>
              </a:tr>
              <a:tr h="370840">
                <a:tc>
                  <a:txBody>
                    <a:bodyPr/>
                    <a:lstStyle/>
                    <a:p>
                      <a:r>
                        <a:rPr lang="en-US" sz="2000" dirty="0"/>
                        <a:t>Normotensive</a:t>
                      </a:r>
                    </a:p>
                  </a:txBody>
                  <a:tcPr/>
                </a:tc>
                <a:tc>
                  <a:txBody>
                    <a:bodyPr/>
                    <a:lstStyle/>
                    <a:p>
                      <a:pPr algn="ctr"/>
                      <a:r>
                        <a:rPr lang="en-US" sz="2000" dirty="0"/>
                        <a:t>30</a:t>
                      </a:r>
                    </a:p>
                  </a:txBody>
                  <a:tcPr/>
                </a:tc>
                <a:tc>
                  <a:txBody>
                    <a:bodyPr/>
                    <a:lstStyle/>
                    <a:p>
                      <a:pPr algn="ctr"/>
                      <a:r>
                        <a:rPr lang="en-US" sz="2000" dirty="0"/>
                        <a:t>997</a:t>
                      </a:r>
                    </a:p>
                  </a:txBody>
                  <a:tcPr/>
                </a:tc>
                <a:tc>
                  <a:txBody>
                    <a:bodyPr/>
                    <a:lstStyle/>
                    <a:p>
                      <a:pPr algn="ctr"/>
                      <a:r>
                        <a:rPr lang="en-US" sz="2000" dirty="0"/>
                        <a:t>??</a:t>
                      </a:r>
                    </a:p>
                  </a:txBody>
                  <a:tcPr/>
                </a:tc>
                <a:extLst>
                  <a:ext uri="{0D108BD9-81ED-4DB2-BD59-A6C34878D82A}">
                    <a16:rowId xmlns:a16="http://schemas.microsoft.com/office/drawing/2014/main" val="1199748931"/>
                  </a:ext>
                </a:extLst>
              </a:tr>
            </a:tbl>
          </a:graphicData>
        </a:graphic>
      </p:graphicFrame>
      <p:sp>
        <p:nvSpPr>
          <p:cNvPr id="6" name="TextBox 5">
            <a:extLst>
              <a:ext uri="{FF2B5EF4-FFF2-40B4-BE49-F238E27FC236}">
                <a16:creationId xmlns:a16="http://schemas.microsoft.com/office/drawing/2014/main" id="{D73ABD39-BBBC-B54F-BA6E-F52807BFBFB4}"/>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4189915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 example</a:t>
            </a:r>
          </a:p>
        </p:txBody>
      </p:sp>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308324"/>
          </a:xfrm>
          <a:prstGeom prst="rect">
            <a:avLst/>
          </a:prstGeom>
          <a:noFill/>
        </p:spPr>
        <p:txBody>
          <a:bodyPr wrap="square" rtlCol="0">
            <a:spAutoFit/>
          </a:bodyPr>
          <a:lstStyle/>
          <a:p>
            <a:r>
              <a:rPr lang="en-US" dirty="0"/>
              <a:t>The odds of MI among among severe hypertension = 180 / 9,820 = 0.018</a:t>
            </a:r>
          </a:p>
          <a:p>
            <a:r>
              <a:rPr lang="en-US" dirty="0"/>
              <a:t>The odds of MI among Normotensive = 30 / 9,970 = 0.003</a:t>
            </a:r>
          </a:p>
          <a:p>
            <a:endParaRPr lang="en-US" dirty="0"/>
          </a:p>
          <a:p>
            <a:r>
              <a:rPr lang="en-US" dirty="0"/>
              <a:t>Disease odds ratio (OR) = 0.018 / 0.003 = 6.09</a:t>
            </a:r>
            <a:endParaRPr lang="en-US" sz="2800" dirty="0"/>
          </a:p>
          <a:p>
            <a:endParaRPr lang="en-US" dirty="0">
              <a:solidFill>
                <a:schemeClr val="accent4">
                  <a:lumMod val="10000"/>
                </a:schemeClr>
              </a:solidFill>
            </a:endParaRPr>
          </a:p>
          <a:p>
            <a:r>
              <a:rPr lang="en-US" dirty="0">
                <a:solidFill>
                  <a:schemeClr val="accent4">
                    <a:lumMod val="10000"/>
                  </a:schemeClr>
                </a:solidFill>
              </a:rPr>
              <a:t>Interpretation: Participants with severe hypertension had 6.09 times the odds of MI compared to participants with normotensive blood pressure over the 1-year study period.</a:t>
            </a:r>
          </a:p>
        </p:txBody>
      </p:sp>
      <p:graphicFrame>
        <p:nvGraphicFramePr>
          <p:cNvPr id="7" name="Table 4">
            <a:extLst>
              <a:ext uri="{FF2B5EF4-FFF2-40B4-BE49-F238E27FC236}">
                <a16:creationId xmlns:a16="http://schemas.microsoft.com/office/drawing/2014/main" id="{870228E3-D5A9-D542-BF74-BAE2C65C9B63}"/>
              </a:ext>
            </a:extLst>
          </p:cNvPr>
          <p:cNvGraphicFramePr>
            <a:graphicFrameLocks noGrp="1"/>
          </p:cNvGraphicFramePr>
          <p:nvPr>
            <p:ph idx="1"/>
          </p:nvPr>
        </p:nvGraphicFramePr>
        <p:xfrm>
          <a:off x="1477378" y="1825625"/>
          <a:ext cx="9237244" cy="1188720"/>
        </p:xfrm>
        <a:graphic>
          <a:graphicData uri="http://schemas.openxmlformats.org/drawingml/2006/table">
            <a:tbl>
              <a:tblPr firstRow="1" bandRow="1">
                <a:tableStyleId>{8799B23B-EC83-4686-B30A-512413B5E67A}</a:tableStyleId>
              </a:tblPr>
              <a:tblGrid>
                <a:gridCol w="2626895">
                  <a:extLst>
                    <a:ext uri="{9D8B030D-6E8A-4147-A177-3AD203B41FA5}">
                      <a16:colId xmlns:a16="http://schemas.microsoft.com/office/drawing/2014/main" val="3071653224"/>
                    </a:ext>
                  </a:extLst>
                </a:gridCol>
                <a:gridCol w="1991727">
                  <a:extLst>
                    <a:ext uri="{9D8B030D-6E8A-4147-A177-3AD203B41FA5}">
                      <a16:colId xmlns:a16="http://schemas.microsoft.com/office/drawing/2014/main" val="4102366795"/>
                    </a:ext>
                  </a:extLst>
                </a:gridCol>
                <a:gridCol w="2309311">
                  <a:extLst>
                    <a:ext uri="{9D8B030D-6E8A-4147-A177-3AD203B41FA5}">
                      <a16:colId xmlns:a16="http://schemas.microsoft.com/office/drawing/2014/main" val="1806218394"/>
                    </a:ext>
                  </a:extLst>
                </a:gridCol>
                <a:gridCol w="2309311">
                  <a:extLst>
                    <a:ext uri="{9D8B030D-6E8A-4147-A177-3AD203B41FA5}">
                      <a16:colId xmlns:a16="http://schemas.microsoft.com/office/drawing/2014/main" val="3732717211"/>
                    </a:ext>
                  </a:extLst>
                </a:gridCol>
              </a:tblGrid>
              <a:tr h="370840">
                <a:tc>
                  <a:txBody>
                    <a:bodyPr/>
                    <a:lstStyle/>
                    <a:p>
                      <a:endParaRPr lang="en-US" sz="2000" dirty="0"/>
                    </a:p>
                  </a:txBody>
                  <a:tcPr/>
                </a:tc>
                <a:tc>
                  <a:txBody>
                    <a:bodyPr/>
                    <a:lstStyle/>
                    <a:p>
                      <a:pPr algn="ctr"/>
                      <a:r>
                        <a:rPr lang="en-US" sz="2000" b="0" dirty="0"/>
                        <a:t>MI +</a:t>
                      </a:r>
                    </a:p>
                  </a:txBody>
                  <a:tcPr/>
                </a:tc>
                <a:tc>
                  <a:txBody>
                    <a:bodyPr/>
                    <a:lstStyle/>
                    <a:p>
                      <a:pPr algn="ctr"/>
                      <a:r>
                        <a:rPr lang="en-US" sz="2000" b="0" dirty="0"/>
                        <a:t>MI -</a:t>
                      </a:r>
                    </a:p>
                  </a:txBody>
                  <a:tcPr/>
                </a:tc>
                <a:tc>
                  <a:txBody>
                    <a:bodyPr/>
                    <a:lstStyle/>
                    <a:p>
                      <a:pPr algn="ctr"/>
                      <a:r>
                        <a:rPr lang="en-US" sz="2000" b="0" dirty="0"/>
                        <a:t>Total</a:t>
                      </a:r>
                    </a:p>
                  </a:txBody>
                  <a:tcPr/>
                </a:tc>
                <a:extLst>
                  <a:ext uri="{0D108BD9-81ED-4DB2-BD59-A6C34878D82A}">
                    <a16:rowId xmlns:a16="http://schemas.microsoft.com/office/drawing/2014/main" val="805522592"/>
                  </a:ext>
                </a:extLst>
              </a:tr>
              <a:tr h="370840">
                <a:tc>
                  <a:txBody>
                    <a:bodyPr/>
                    <a:lstStyle/>
                    <a:p>
                      <a:r>
                        <a:rPr lang="en-US" sz="2000" dirty="0"/>
                        <a:t>Severe Hypertension</a:t>
                      </a:r>
                    </a:p>
                  </a:txBody>
                  <a:tcPr/>
                </a:tc>
                <a:tc>
                  <a:txBody>
                    <a:bodyPr/>
                    <a:lstStyle/>
                    <a:p>
                      <a:pPr algn="ctr"/>
                      <a:r>
                        <a:rPr lang="en-US" sz="2000" dirty="0"/>
                        <a:t>180</a:t>
                      </a:r>
                    </a:p>
                  </a:txBody>
                  <a:tcPr/>
                </a:tc>
                <a:tc>
                  <a:txBody>
                    <a:bodyPr/>
                    <a:lstStyle/>
                    <a:p>
                      <a:pPr algn="ctr"/>
                      <a:r>
                        <a:rPr lang="en-US" sz="2000" dirty="0"/>
                        <a:t>9,820</a:t>
                      </a:r>
                    </a:p>
                  </a:txBody>
                  <a:tcPr/>
                </a:tc>
                <a:tc>
                  <a:txBody>
                    <a:bodyPr/>
                    <a:lstStyle/>
                    <a:p>
                      <a:pPr algn="ctr"/>
                      <a:r>
                        <a:rPr lang="en-US" sz="2000" dirty="0"/>
                        <a:t>??</a:t>
                      </a:r>
                    </a:p>
                  </a:txBody>
                  <a:tcPr/>
                </a:tc>
                <a:extLst>
                  <a:ext uri="{0D108BD9-81ED-4DB2-BD59-A6C34878D82A}">
                    <a16:rowId xmlns:a16="http://schemas.microsoft.com/office/drawing/2014/main" val="266549803"/>
                  </a:ext>
                </a:extLst>
              </a:tr>
              <a:tr h="370840">
                <a:tc>
                  <a:txBody>
                    <a:bodyPr/>
                    <a:lstStyle/>
                    <a:p>
                      <a:r>
                        <a:rPr lang="en-US" sz="2000" dirty="0"/>
                        <a:t>Normotensive</a:t>
                      </a:r>
                    </a:p>
                  </a:txBody>
                  <a:tcPr/>
                </a:tc>
                <a:tc>
                  <a:txBody>
                    <a:bodyPr/>
                    <a:lstStyle/>
                    <a:p>
                      <a:pPr algn="ctr"/>
                      <a:r>
                        <a:rPr lang="en-US" sz="2000" dirty="0"/>
                        <a:t>30</a:t>
                      </a:r>
                    </a:p>
                  </a:txBody>
                  <a:tcPr/>
                </a:tc>
                <a:tc>
                  <a:txBody>
                    <a:bodyPr/>
                    <a:lstStyle/>
                    <a:p>
                      <a:pPr algn="ctr"/>
                      <a:r>
                        <a:rPr lang="en-US" sz="2000" dirty="0"/>
                        <a:t>9,970</a:t>
                      </a:r>
                    </a:p>
                  </a:txBody>
                  <a:tcPr/>
                </a:tc>
                <a:tc>
                  <a:txBody>
                    <a:bodyPr/>
                    <a:lstStyle/>
                    <a:p>
                      <a:pPr algn="ctr"/>
                      <a:r>
                        <a:rPr lang="en-US" sz="2000" dirty="0"/>
                        <a:t>??</a:t>
                      </a:r>
                    </a:p>
                  </a:txBody>
                  <a:tcPr/>
                </a:tc>
                <a:extLst>
                  <a:ext uri="{0D108BD9-81ED-4DB2-BD59-A6C34878D82A}">
                    <a16:rowId xmlns:a16="http://schemas.microsoft.com/office/drawing/2014/main" val="1199748931"/>
                  </a:ext>
                </a:extLst>
              </a:tr>
            </a:tbl>
          </a:graphicData>
        </a:graphic>
      </p:graphicFrame>
      <p:sp>
        <p:nvSpPr>
          <p:cNvPr id="6" name="TextBox 5">
            <a:extLst>
              <a:ext uri="{FF2B5EF4-FFF2-40B4-BE49-F238E27FC236}">
                <a16:creationId xmlns:a16="http://schemas.microsoft.com/office/drawing/2014/main" id="{5178FE85-B8DA-BE46-92DD-932261FEDB7C}"/>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3722983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10% of controls</a:t>
            </a:r>
          </a:p>
        </p:txBody>
      </p:sp>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308324"/>
          </a:xfrm>
          <a:prstGeom prst="rect">
            <a:avLst/>
          </a:prstGeom>
          <a:noFill/>
        </p:spPr>
        <p:txBody>
          <a:bodyPr wrap="square" rtlCol="0">
            <a:spAutoFit/>
          </a:bodyPr>
          <a:lstStyle/>
          <a:p>
            <a:r>
              <a:rPr lang="en-US" dirty="0"/>
              <a:t>The odds of MI among among severe hypertension = 180 / 982 = 0.183</a:t>
            </a:r>
          </a:p>
          <a:p>
            <a:r>
              <a:rPr lang="en-US" dirty="0"/>
              <a:t>The odds of MI among normotensive = 30 / 997 = 0.030</a:t>
            </a:r>
          </a:p>
          <a:p>
            <a:endParaRPr lang="en-US" dirty="0"/>
          </a:p>
          <a:p>
            <a:r>
              <a:rPr lang="en-US" dirty="0"/>
              <a:t>Disease odds ratio (OR) = 0.183 / 0.030 = 6.09</a:t>
            </a:r>
            <a:endParaRPr lang="en-US" sz="2800" dirty="0"/>
          </a:p>
          <a:p>
            <a:endParaRPr lang="en-US" dirty="0">
              <a:solidFill>
                <a:schemeClr val="accent4">
                  <a:lumMod val="10000"/>
                </a:schemeClr>
              </a:solidFill>
            </a:endParaRPr>
          </a:p>
          <a:p>
            <a:r>
              <a:rPr lang="en-US" dirty="0">
                <a:solidFill>
                  <a:schemeClr val="accent4">
                    <a:lumMod val="10000"/>
                  </a:schemeClr>
                </a:solidFill>
              </a:rPr>
              <a:t>Interpretation: Participants with severe hypertension had 6.09 times the odds of MI compared to participants with normotensive blood pressure over the 1-year study period.</a:t>
            </a:r>
          </a:p>
        </p:txBody>
      </p:sp>
      <p:graphicFrame>
        <p:nvGraphicFramePr>
          <p:cNvPr id="7" name="Table 4">
            <a:extLst>
              <a:ext uri="{FF2B5EF4-FFF2-40B4-BE49-F238E27FC236}">
                <a16:creationId xmlns:a16="http://schemas.microsoft.com/office/drawing/2014/main" id="{870228E3-D5A9-D542-BF74-BAE2C65C9B63}"/>
              </a:ext>
            </a:extLst>
          </p:cNvPr>
          <p:cNvGraphicFramePr>
            <a:graphicFrameLocks noGrp="1"/>
          </p:cNvGraphicFramePr>
          <p:nvPr>
            <p:ph idx="1"/>
            <p:extLst>
              <p:ext uri="{D42A27DB-BD31-4B8C-83A1-F6EECF244321}">
                <p14:modId xmlns:p14="http://schemas.microsoft.com/office/powerpoint/2010/main" val="2904650260"/>
              </p:ext>
            </p:extLst>
          </p:nvPr>
        </p:nvGraphicFramePr>
        <p:xfrm>
          <a:off x="1477378" y="1825625"/>
          <a:ext cx="9237244" cy="1188720"/>
        </p:xfrm>
        <a:graphic>
          <a:graphicData uri="http://schemas.openxmlformats.org/drawingml/2006/table">
            <a:tbl>
              <a:tblPr firstRow="1" bandRow="1">
                <a:tableStyleId>{8799B23B-EC83-4686-B30A-512413B5E67A}</a:tableStyleId>
              </a:tblPr>
              <a:tblGrid>
                <a:gridCol w="2626895">
                  <a:extLst>
                    <a:ext uri="{9D8B030D-6E8A-4147-A177-3AD203B41FA5}">
                      <a16:colId xmlns:a16="http://schemas.microsoft.com/office/drawing/2014/main" val="3071653224"/>
                    </a:ext>
                  </a:extLst>
                </a:gridCol>
                <a:gridCol w="1991727">
                  <a:extLst>
                    <a:ext uri="{9D8B030D-6E8A-4147-A177-3AD203B41FA5}">
                      <a16:colId xmlns:a16="http://schemas.microsoft.com/office/drawing/2014/main" val="4102366795"/>
                    </a:ext>
                  </a:extLst>
                </a:gridCol>
                <a:gridCol w="2309311">
                  <a:extLst>
                    <a:ext uri="{9D8B030D-6E8A-4147-A177-3AD203B41FA5}">
                      <a16:colId xmlns:a16="http://schemas.microsoft.com/office/drawing/2014/main" val="1806218394"/>
                    </a:ext>
                  </a:extLst>
                </a:gridCol>
                <a:gridCol w="2309311">
                  <a:extLst>
                    <a:ext uri="{9D8B030D-6E8A-4147-A177-3AD203B41FA5}">
                      <a16:colId xmlns:a16="http://schemas.microsoft.com/office/drawing/2014/main" val="3732717211"/>
                    </a:ext>
                  </a:extLst>
                </a:gridCol>
              </a:tblGrid>
              <a:tr h="370840">
                <a:tc>
                  <a:txBody>
                    <a:bodyPr/>
                    <a:lstStyle/>
                    <a:p>
                      <a:endParaRPr lang="en-US" sz="2000" dirty="0"/>
                    </a:p>
                  </a:txBody>
                  <a:tcPr/>
                </a:tc>
                <a:tc>
                  <a:txBody>
                    <a:bodyPr/>
                    <a:lstStyle/>
                    <a:p>
                      <a:pPr algn="ctr"/>
                      <a:r>
                        <a:rPr lang="en-US" sz="2000" b="0" dirty="0"/>
                        <a:t>MI +</a:t>
                      </a:r>
                    </a:p>
                  </a:txBody>
                  <a:tcPr/>
                </a:tc>
                <a:tc>
                  <a:txBody>
                    <a:bodyPr/>
                    <a:lstStyle/>
                    <a:p>
                      <a:pPr algn="ctr"/>
                      <a:r>
                        <a:rPr lang="en-US" sz="2000" b="0" dirty="0"/>
                        <a:t>MI -</a:t>
                      </a:r>
                    </a:p>
                  </a:txBody>
                  <a:tcPr/>
                </a:tc>
                <a:tc>
                  <a:txBody>
                    <a:bodyPr/>
                    <a:lstStyle/>
                    <a:p>
                      <a:pPr algn="ctr"/>
                      <a:r>
                        <a:rPr lang="en-US" sz="2000" b="0" dirty="0"/>
                        <a:t>Total</a:t>
                      </a:r>
                    </a:p>
                  </a:txBody>
                  <a:tcPr/>
                </a:tc>
                <a:extLst>
                  <a:ext uri="{0D108BD9-81ED-4DB2-BD59-A6C34878D82A}">
                    <a16:rowId xmlns:a16="http://schemas.microsoft.com/office/drawing/2014/main" val="805522592"/>
                  </a:ext>
                </a:extLst>
              </a:tr>
              <a:tr h="370840">
                <a:tc>
                  <a:txBody>
                    <a:bodyPr/>
                    <a:lstStyle/>
                    <a:p>
                      <a:r>
                        <a:rPr lang="en-US" sz="2000" dirty="0"/>
                        <a:t>Severe Hypertension</a:t>
                      </a:r>
                    </a:p>
                  </a:txBody>
                  <a:tcPr/>
                </a:tc>
                <a:tc>
                  <a:txBody>
                    <a:bodyPr/>
                    <a:lstStyle/>
                    <a:p>
                      <a:pPr algn="ctr"/>
                      <a:r>
                        <a:rPr lang="en-US" sz="2000" dirty="0"/>
                        <a:t>180</a:t>
                      </a:r>
                    </a:p>
                  </a:txBody>
                  <a:tcPr/>
                </a:tc>
                <a:tc>
                  <a:txBody>
                    <a:bodyPr/>
                    <a:lstStyle/>
                    <a:p>
                      <a:pPr algn="ctr"/>
                      <a:r>
                        <a:rPr lang="en-US" sz="2000" dirty="0"/>
                        <a:t>982</a:t>
                      </a:r>
                    </a:p>
                  </a:txBody>
                  <a:tcPr/>
                </a:tc>
                <a:tc>
                  <a:txBody>
                    <a:bodyPr/>
                    <a:lstStyle/>
                    <a:p>
                      <a:pPr algn="ctr"/>
                      <a:r>
                        <a:rPr lang="en-US" sz="2000" dirty="0"/>
                        <a:t>??</a:t>
                      </a:r>
                    </a:p>
                  </a:txBody>
                  <a:tcPr/>
                </a:tc>
                <a:extLst>
                  <a:ext uri="{0D108BD9-81ED-4DB2-BD59-A6C34878D82A}">
                    <a16:rowId xmlns:a16="http://schemas.microsoft.com/office/drawing/2014/main" val="266549803"/>
                  </a:ext>
                </a:extLst>
              </a:tr>
              <a:tr h="370840">
                <a:tc>
                  <a:txBody>
                    <a:bodyPr/>
                    <a:lstStyle/>
                    <a:p>
                      <a:r>
                        <a:rPr lang="en-US" sz="2000" dirty="0"/>
                        <a:t>Normotensive</a:t>
                      </a:r>
                    </a:p>
                  </a:txBody>
                  <a:tcPr/>
                </a:tc>
                <a:tc>
                  <a:txBody>
                    <a:bodyPr/>
                    <a:lstStyle/>
                    <a:p>
                      <a:pPr algn="ctr"/>
                      <a:r>
                        <a:rPr lang="en-US" sz="2000" dirty="0"/>
                        <a:t>30</a:t>
                      </a:r>
                    </a:p>
                  </a:txBody>
                  <a:tcPr/>
                </a:tc>
                <a:tc>
                  <a:txBody>
                    <a:bodyPr/>
                    <a:lstStyle/>
                    <a:p>
                      <a:pPr algn="ctr"/>
                      <a:r>
                        <a:rPr lang="en-US" sz="2000" dirty="0"/>
                        <a:t>997</a:t>
                      </a:r>
                    </a:p>
                  </a:txBody>
                  <a:tcPr/>
                </a:tc>
                <a:tc>
                  <a:txBody>
                    <a:bodyPr/>
                    <a:lstStyle/>
                    <a:p>
                      <a:pPr algn="ctr"/>
                      <a:r>
                        <a:rPr lang="en-US" sz="2000" dirty="0"/>
                        <a:t>??</a:t>
                      </a:r>
                    </a:p>
                  </a:txBody>
                  <a:tcPr/>
                </a:tc>
                <a:extLst>
                  <a:ext uri="{0D108BD9-81ED-4DB2-BD59-A6C34878D82A}">
                    <a16:rowId xmlns:a16="http://schemas.microsoft.com/office/drawing/2014/main" val="1199748931"/>
                  </a:ext>
                </a:extLst>
              </a:tr>
            </a:tbl>
          </a:graphicData>
        </a:graphic>
      </p:graphicFrame>
      <p:sp>
        <p:nvSpPr>
          <p:cNvPr id="6" name="TextBox 5">
            <a:extLst>
              <a:ext uri="{FF2B5EF4-FFF2-40B4-BE49-F238E27FC236}">
                <a16:creationId xmlns:a16="http://schemas.microsoft.com/office/drawing/2014/main" id="{3CD02FCE-699B-BB4D-A6B0-D8B35A253941}"/>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3465165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normAutofit/>
          </a:bodyPr>
          <a:lstStyle/>
          <a:p>
            <a:r>
              <a:rPr lang="en-US" sz="4000" dirty="0"/>
              <a:t>95% confidence interval (CI) for odds ratio (OR)</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extLst>
              <p:ext uri="{D42A27DB-BD31-4B8C-83A1-F6EECF244321}">
                <p14:modId xmlns:p14="http://schemas.microsoft.com/office/powerpoint/2010/main" val="1653832984"/>
              </p:ext>
            </p:extLst>
          </p:nvPr>
        </p:nvGraphicFramePr>
        <p:xfrm>
          <a:off x="2152650" y="1844040"/>
          <a:ext cx="7886700" cy="118872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a</a:t>
                      </a:r>
                    </a:p>
                  </a:txBody>
                  <a:tcPr/>
                </a:tc>
                <a:tc>
                  <a:txBody>
                    <a:bodyPr/>
                    <a:lstStyle/>
                    <a:p>
                      <a:pPr algn="ctr"/>
                      <a:r>
                        <a:rPr lang="en-US" sz="2000" dirty="0"/>
                        <a:t>b</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c</a:t>
                      </a:r>
                    </a:p>
                  </a:txBody>
                  <a:tcPr/>
                </a:tc>
                <a:tc>
                  <a:txBody>
                    <a:bodyPr/>
                    <a:lstStyle/>
                    <a:p>
                      <a:pPr algn="ctr"/>
                      <a:r>
                        <a:rPr lang="en-US" sz="2000" dirty="0"/>
                        <a:t>d</a:t>
                      </a:r>
                    </a:p>
                  </a:txBody>
                  <a:tcPr/>
                </a:tc>
                <a:extLst>
                  <a:ext uri="{0D108BD9-81ED-4DB2-BD59-A6C34878D82A}">
                    <a16:rowId xmlns:a16="http://schemas.microsoft.com/office/drawing/2014/main" val="1199748931"/>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008307"/>
              </a:xfrm>
              <a:prstGeom prst="rect">
                <a:avLst/>
              </a:prstGeom>
              <a:noFill/>
            </p:spPr>
            <p:txBody>
              <a:bodyPr wrap="square" rtlCol="0">
                <a:spAutoFit/>
              </a:bodyPr>
              <a:lstStyle/>
              <a:p>
                <a:r>
                  <a:rPr lang="en-US" sz="2400" dirty="0"/>
                  <a:t>Lower limit = OR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−(1.96 ∗ </m:t>
                        </m:r>
                        <m:sSub>
                          <m:sSubPr>
                            <m:ctrlPr>
                              <a:rPr lang="en-US" sz="2400" i="1">
                                <a:latin typeface="Cambria Math" panose="02040503050406030204" pitchFamily="18" charset="0"/>
                              </a:rPr>
                            </m:ctrlPr>
                          </m:sSubPr>
                          <m:e>
                            <m:r>
                              <a:rPr lang="en-US" sz="2400" i="1">
                                <a:latin typeface="Cambria Math" panose="02040503050406030204" pitchFamily="18" charset="0"/>
                              </a:rPr>
                              <m:t>𝑆𝐸</m:t>
                            </m:r>
                          </m:e>
                          <m: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r>
                                  <a:rPr lang="en-US" sz="2400" i="1">
                                    <a:latin typeface="Cambria Math" panose="02040503050406030204" pitchFamily="18" charset="0"/>
                                  </a:rPr>
                                  <m:t>𝑂𝑅</m:t>
                                </m:r>
                              </m:e>
                            </m:func>
                          </m:sub>
                        </m:sSub>
                        <m:r>
                          <a:rPr lang="en-US" sz="2400" i="1">
                            <a:latin typeface="Cambria Math" panose="02040503050406030204" pitchFamily="18" charset="0"/>
                          </a:rPr>
                          <m:t>)</m:t>
                        </m:r>
                      </m:sup>
                    </m:sSup>
                  </m:oMath>
                </a14:m>
                <a:endParaRPr lang="en-US" sz="2400" dirty="0"/>
              </a:p>
              <a:p>
                <a:r>
                  <a:rPr lang="en-US" sz="2400" dirty="0"/>
                  <a:t>Upper limit = OR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(1.96 ∗ </m:t>
                        </m:r>
                        <m:sSub>
                          <m:sSubPr>
                            <m:ctrlPr>
                              <a:rPr lang="en-US" sz="2400" i="1">
                                <a:latin typeface="Cambria Math" panose="02040503050406030204" pitchFamily="18" charset="0"/>
                              </a:rPr>
                            </m:ctrlPr>
                          </m:sSubPr>
                          <m:e>
                            <m:r>
                              <a:rPr lang="en-US" sz="2400" i="1">
                                <a:latin typeface="Cambria Math" panose="02040503050406030204" pitchFamily="18" charset="0"/>
                              </a:rPr>
                              <m:t>𝑆𝐸</m:t>
                            </m:r>
                          </m:e>
                          <m: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r>
                                  <a:rPr lang="en-US" sz="2400" i="1">
                                    <a:latin typeface="Cambria Math" panose="02040503050406030204" pitchFamily="18" charset="0"/>
                                  </a:rPr>
                                  <m:t>𝑂𝑅</m:t>
                                </m:r>
                              </m:e>
                            </m:func>
                          </m:sub>
                        </m:sSub>
                        <m:r>
                          <a:rPr lang="en-US" sz="2400" i="1">
                            <a:latin typeface="Cambria Math" panose="02040503050406030204" pitchFamily="18" charset="0"/>
                          </a:rPr>
                          <m:t>)</m:t>
                        </m:r>
                      </m:sup>
                    </m:sSup>
                  </m:oMath>
                </a14:m>
                <a:endParaRPr lang="en-US" sz="2400" dirty="0"/>
              </a:p>
              <a:p>
                <a:endParaRPr lang="en-US" sz="2400" dirty="0"/>
              </a:p>
              <a:p>
                <a:r>
                  <a:rPr lang="en-US" sz="2400" dirty="0" err="1"/>
                  <a:t>SE</a:t>
                </a:r>
                <a:r>
                  <a:rPr lang="en-US" sz="2400" baseline="-25000" dirty="0" err="1"/>
                  <a:t>log</a:t>
                </a:r>
                <a:r>
                  <a:rPr lang="en-US" sz="2400" baseline="-25000" dirty="0"/>
                  <a:t> OR </a:t>
                </a:r>
                <a:r>
                  <a:rPr lang="en-US" sz="2400" dirty="0"/>
                  <a:t>= </a:t>
                </a:r>
                <a14:m>
                  <m:oMath xmlns:m="http://schemas.openxmlformats.org/officeDocument/2006/math">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𝑎</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𝑏</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𝑐</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𝑑</m:t>
                            </m:r>
                          </m:den>
                        </m:f>
                      </m:e>
                    </m:rad>
                  </m:oMath>
                </a14:m>
                <a:endParaRPr lang="en-US" sz="2400" dirty="0"/>
              </a:p>
            </p:txBody>
          </p:sp>
        </mc:Choice>
        <mc:Fallback xmlns="">
          <p:sp>
            <p:nvSpPr>
              <p:cNvPr id="5" name="TextBox 4">
                <a:extLst>
                  <a:ext uri="{FF2B5EF4-FFF2-40B4-BE49-F238E27FC236}">
                    <a16:creationId xmlns:a16="http://schemas.microsoft.com/office/drawing/2014/main" id="{B3295644-93F9-144F-B002-7B3B0B1DB8FA}"/>
                  </a:ext>
                </a:extLst>
              </p:cNvPr>
              <p:cNvSpPr txBox="1">
                <a:spLocks noRot="1" noChangeAspect="1" noMove="1" noResize="1" noEditPoints="1" noAdjustHandles="1" noChangeArrowheads="1" noChangeShapeType="1" noTextEdit="1"/>
              </p:cNvSpPr>
              <p:nvPr/>
            </p:nvSpPr>
            <p:spPr>
              <a:xfrm>
                <a:off x="2152650" y="3673642"/>
                <a:ext cx="7886700" cy="2008307"/>
              </a:xfrm>
              <a:prstGeom prst="rect">
                <a:avLst/>
              </a:prstGeom>
              <a:blipFill>
                <a:blip r:embed="rId3"/>
                <a:stretch>
                  <a:fillRect l="-1286" t="-629"/>
                </a:stretch>
              </a:blipFill>
            </p:spPr>
            <p:txBody>
              <a:bodyPr/>
              <a:lstStyle/>
              <a:p>
                <a:r>
                  <a:rPr lang="en-US">
                    <a:noFill/>
                  </a:rPr>
                  <a:t> </a:t>
                </a:r>
              </a:p>
            </p:txBody>
          </p:sp>
        </mc:Fallback>
      </mc:AlternateContent>
    </p:spTree>
    <p:extLst>
      <p:ext uri="{BB962C8B-B14F-4D97-AF65-F5344CB8AC3E}">
        <p14:creationId xmlns:p14="http://schemas.microsoft.com/office/powerpoint/2010/main" val="26236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609347"/>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376992"/>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 name="Group 6">
            <a:extLst>
              <a:ext uri="{FF2B5EF4-FFF2-40B4-BE49-F238E27FC236}">
                <a16:creationId xmlns:a16="http://schemas.microsoft.com/office/drawing/2014/main" id="{895C9473-0EA8-B24F-903A-271E6DB21ABC}"/>
              </a:ext>
            </a:extLst>
          </p:cNvPr>
          <p:cNvGrpSpPr/>
          <p:nvPr/>
        </p:nvGrpSpPr>
        <p:grpSpPr>
          <a:xfrm>
            <a:off x="3027940" y="1221591"/>
            <a:ext cx="2525027" cy="1467426"/>
            <a:chOff x="5606680" y="1210726"/>
            <a:chExt cx="2525027" cy="1467426"/>
          </a:xfrm>
        </p:grpSpPr>
        <p:sp>
          <p:nvSpPr>
            <p:cNvPr id="77" name="Triangle 76">
              <a:extLst>
                <a:ext uri="{FF2B5EF4-FFF2-40B4-BE49-F238E27FC236}">
                  <a16:creationId xmlns:a16="http://schemas.microsoft.com/office/drawing/2014/main" id="{6616159A-1CA4-FA40-972F-683051D2DE79}"/>
                </a:ext>
              </a:extLst>
            </p:cNvPr>
            <p:cNvSpPr/>
            <p:nvPr/>
          </p:nvSpPr>
          <p:spPr>
            <a:xfrm>
              <a:off x="6159125"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riangle 77">
              <a:extLst>
                <a:ext uri="{FF2B5EF4-FFF2-40B4-BE49-F238E27FC236}">
                  <a16:creationId xmlns:a16="http://schemas.microsoft.com/office/drawing/2014/main" id="{1000F2E5-B5F1-9247-956B-F59376DA5304}"/>
                </a:ext>
              </a:extLst>
            </p:cNvPr>
            <p:cNvSpPr/>
            <p:nvPr/>
          </p:nvSpPr>
          <p:spPr>
            <a:xfrm>
              <a:off x="7135677"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riangle 78">
              <a:extLst>
                <a:ext uri="{FF2B5EF4-FFF2-40B4-BE49-F238E27FC236}">
                  <a16:creationId xmlns:a16="http://schemas.microsoft.com/office/drawing/2014/main" id="{6DB0F7EE-183F-2C4A-9D3E-09246E6D8618}"/>
                </a:ext>
              </a:extLst>
            </p:cNvPr>
            <p:cNvSpPr/>
            <p:nvPr/>
          </p:nvSpPr>
          <p:spPr>
            <a:xfrm>
              <a:off x="5670849"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a:extLst>
                <a:ext uri="{FF2B5EF4-FFF2-40B4-BE49-F238E27FC236}">
                  <a16:creationId xmlns:a16="http://schemas.microsoft.com/office/drawing/2014/main" id="{53084A9B-9A64-9746-B1C6-394ED6C5290A}"/>
                </a:ext>
              </a:extLst>
            </p:cNvPr>
            <p:cNvSpPr/>
            <p:nvPr/>
          </p:nvSpPr>
          <p:spPr>
            <a:xfrm>
              <a:off x="7623953"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riangle 80">
              <a:extLst>
                <a:ext uri="{FF2B5EF4-FFF2-40B4-BE49-F238E27FC236}">
                  <a16:creationId xmlns:a16="http://schemas.microsoft.com/office/drawing/2014/main" id="{7550EA47-6471-D840-B24A-9BD2B100BA7D}"/>
                </a:ext>
              </a:extLst>
            </p:cNvPr>
            <p:cNvSpPr/>
            <p:nvPr/>
          </p:nvSpPr>
          <p:spPr>
            <a:xfrm>
              <a:off x="6647401"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a:extLst>
                <a:ext uri="{FF2B5EF4-FFF2-40B4-BE49-F238E27FC236}">
                  <a16:creationId xmlns:a16="http://schemas.microsoft.com/office/drawing/2014/main" id="{60D86408-3D2C-BA46-8219-1408E40A415E}"/>
                </a:ext>
              </a:extLst>
            </p:cNvPr>
            <p:cNvSpPr/>
            <p:nvPr/>
          </p:nvSpPr>
          <p:spPr>
            <a:xfrm>
              <a:off x="5678388"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riangle 82">
              <a:extLst>
                <a:ext uri="{FF2B5EF4-FFF2-40B4-BE49-F238E27FC236}">
                  <a16:creationId xmlns:a16="http://schemas.microsoft.com/office/drawing/2014/main" id="{C00AC196-B2C1-724A-A6CB-4CBDAED00831}"/>
                </a:ext>
              </a:extLst>
            </p:cNvPr>
            <p:cNvSpPr/>
            <p:nvPr/>
          </p:nvSpPr>
          <p:spPr>
            <a:xfrm>
              <a:off x="6165911"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iangle 83">
              <a:extLst>
                <a:ext uri="{FF2B5EF4-FFF2-40B4-BE49-F238E27FC236}">
                  <a16:creationId xmlns:a16="http://schemas.microsoft.com/office/drawing/2014/main" id="{9C8A5A15-E430-8C45-A46A-A94D61CFE515}"/>
                </a:ext>
              </a:extLst>
            </p:cNvPr>
            <p:cNvSpPr/>
            <p:nvPr/>
          </p:nvSpPr>
          <p:spPr>
            <a:xfrm>
              <a:off x="6653434"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riangle 84">
              <a:extLst>
                <a:ext uri="{FF2B5EF4-FFF2-40B4-BE49-F238E27FC236}">
                  <a16:creationId xmlns:a16="http://schemas.microsoft.com/office/drawing/2014/main" id="{F5320FB2-856F-7F4A-91E3-F7600F7BC2BD}"/>
                </a:ext>
              </a:extLst>
            </p:cNvPr>
            <p:cNvSpPr/>
            <p:nvPr/>
          </p:nvSpPr>
          <p:spPr>
            <a:xfrm>
              <a:off x="7140957"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riangle 85">
              <a:extLst>
                <a:ext uri="{FF2B5EF4-FFF2-40B4-BE49-F238E27FC236}">
                  <a16:creationId xmlns:a16="http://schemas.microsoft.com/office/drawing/2014/main" id="{E6A1DCF5-B9AE-764E-91CE-0B1697ECE3CB}"/>
                </a:ext>
              </a:extLst>
            </p:cNvPr>
            <p:cNvSpPr/>
            <p:nvPr/>
          </p:nvSpPr>
          <p:spPr>
            <a:xfrm>
              <a:off x="7628480"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FEA0D031-C6B0-5B40-A99A-56471FEB1AD5}"/>
                </a:ext>
              </a:extLst>
            </p:cNvPr>
            <p:cNvGrpSpPr/>
            <p:nvPr/>
          </p:nvGrpSpPr>
          <p:grpSpPr>
            <a:xfrm>
              <a:off x="5606680" y="1210726"/>
              <a:ext cx="2525027" cy="1467426"/>
              <a:chOff x="5503916" y="-60146"/>
              <a:chExt cx="2525027" cy="1467426"/>
            </a:xfrm>
          </p:grpSpPr>
          <p:sp>
            <p:nvSpPr>
              <p:cNvPr id="88" name="Rectangle 87">
                <a:extLst>
                  <a:ext uri="{FF2B5EF4-FFF2-40B4-BE49-F238E27FC236}">
                    <a16:creationId xmlns:a16="http://schemas.microsoft.com/office/drawing/2014/main" id="{29359799-F7DB-224D-B944-107C1AEC37B8}"/>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4AB35DE1-F525-C042-AB8A-08B0DD8B39D1}"/>
                  </a:ext>
                </a:extLst>
              </p:cNvPr>
              <p:cNvSpPr txBox="1"/>
              <p:nvPr/>
            </p:nvSpPr>
            <p:spPr>
              <a:xfrm>
                <a:off x="5825317" y="-60146"/>
                <a:ext cx="1838196" cy="400110"/>
              </a:xfrm>
              <a:prstGeom prst="rect">
                <a:avLst/>
              </a:prstGeom>
              <a:noFill/>
            </p:spPr>
            <p:txBody>
              <a:bodyPr wrap="none" rtlCol="0">
                <a:spAutoFit/>
              </a:bodyPr>
              <a:lstStyle/>
              <a:p>
                <a:pPr algn="ctr"/>
                <a:r>
                  <a:rPr lang="en-US" sz="2000" dirty="0"/>
                  <a:t>Cases Identified</a:t>
                </a:r>
                <a:endParaRPr lang="en-US" dirty="0"/>
              </a:p>
            </p:txBody>
          </p:sp>
        </p:grpSp>
      </p:grpSp>
      <p:grpSp>
        <p:nvGrpSpPr>
          <p:cNvPr id="109" name="Group 108">
            <a:extLst>
              <a:ext uri="{FF2B5EF4-FFF2-40B4-BE49-F238E27FC236}">
                <a16:creationId xmlns:a16="http://schemas.microsoft.com/office/drawing/2014/main" id="{D70C2306-A46E-8549-ABA3-6835580E78AD}"/>
              </a:ext>
            </a:extLst>
          </p:cNvPr>
          <p:cNvGrpSpPr/>
          <p:nvPr/>
        </p:nvGrpSpPr>
        <p:grpSpPr>
          <a:xfrm>
            <a:off x="6432521" y="1224445"/>
            <a:ext cx="2525027" cy="1467426"/>
            <a:chOff x="5503916" y="-60146"/>
            <a:chExt cx="2525027" cy="1467426"/>
          </a:xfrm>
        </p:grpSpPr>
        <p:sp>
          <p:nvSpPr>
            <p:cNvPr id="110" name="Triangle 109">
              <a:extLst>
                <a:ext uri="{FF2B5EF4-FFF2-40B4-BE49-F238E27FC236}">
                  <a16:creationId xmlns:a16="http://schemas.microsoft.com/office/drawing/2014/main" id="{571B48A9-33A2-A446-8E32-53BA44DDC015}"/>
                </a:ext>
              </a:extLst>
            </p:cNvPr>
            <p:cNvSpPr/>
            <p:nvPr/>
          </p:nvSpPr>
          <p:spPr>
            <a:xfrm>
              <a:off x="6056361"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riangle 110">
              <a:extLst>
                <a:ext uri="{FF2B5EF4-FFF2-40B4-BE49-F238E27FC236}">
                  <a16:creationId xmlns:a16="http://schemas.microsoft.com/office/drawing/2014/main" id="{B1AAFC02-5BC2-D344-B826-731DC9837DFF}"/>
                </a:ext>
              </a:extLst>
            </p:cNvPr>
            <p:cNvSpPr/>
            <p:nvPr/>
          </p:nvSpPr>
          <p:spPr>
            <a:xfrm>
              <a:off x="7032913"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riangle 111">
              <a:extLst>
                <a:ext uri="{FF2B5EF4-FFF2-40B4-BE49-F238E27FC236}">
                  <a16:creationId xmlns:a16="http://schemas.microsoft.com/office/drawing/2014/main" id="{CE09709F-BDD1-DA48-AB0D-14271549F455}"/>
                </a:ext>
              </a:extLst>
            </p:cNvPr>
            <p:cNvSpPr/>
            <p:nvPr/>
          </p:nvSpPr>
          <p:spPr>
            <a:xfrm>
              <a:off x="5568085"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riangle 112">
              <a:extLst>
                <a:ext uri="{FF2B5EF4-FFF2-40B4-BE49-F238E27FC236}">
                  <a16:creationId xmlns:a16="http://schemas.microsoft.com/office/drawing/2014/main" id="{3AEC451A-D15A-8E4E-A8CE-A8F5B83650C0}"/>
                </a:ext>
              </a:extLst>
            </p:cNvPr>
            <p:cNvSpPr/>
            <p:nvPr/>
          </p:nvSpPr>
          <p:spPr>
            <a:xfrm>
              <a:off x="7521189"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riangle 114">
              <a:extLst>
                <a:ext uri="{FF2B5EF4-FFF2-40B4-BE49-F238E27FC236}">
                  <a16:creationId xmlns:a16="http://schemas.microsoft.com/office/drawing/2014/main" id="{49915FFA-920F-BB48-A254-621E9D589BD4}"/>
                </a:ext>
              </a:extLst>
            </p:cNvPr>
            <p:cNvSpPr/>
            <p:nvPr/>
          </p:nvSpPr>
          <p:spPr>
            <a:xfrm>
              <a:off x="6544637"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riangle 115">
              <a:extLst>
                <a:ext uri="{FF2B5EF4-FFF2-40B4-BE49-F238E27FC236}">
                  <a16:creationId xmlns:a16="http://schemas.microsoft.com/office/drawing/2014/main" id="{7326EF2A-1612-1F48-8EFD-8D1D6F469F25}"/>
                </a:ext>
              </a:extLst>
            </p:cNvPr>
            <p:cNvSpPr/>
            <p:nvPr/>
          </p:nvSpPr>
          <p:spPr>
            <a:xfrm>
              <a:off x="5575624"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iangle 117">
              <a:extLst>
                <a:ext uri="{FF2B5EF4-FFF2-40B4-BE49-F238E27FC236}">
                  <a16:creationId xmlns:a16="http://schemas.microsoft.com/office/drawing/2014/main" id="{3FF19B90-C547-7146-85A8-AF4B7B60E28A}"/>
                </a:ext>
              </a:extLst>
            </p:cNvPr>
            <p:cNvSpPr/>
            <p:nvPr/>
          </p:nvSpPr>
          <p:spPr>
            <a:xfrm>
              <a:off x="6063147"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iangle 118">
              <a:extLst>
                <a:ext uri="{FF2B5EF4-FFF2-40B4-BE49-F238E27FC236}">
                  <a16:creationId xmlns:a16="http://schemas.microsoft.com/office/drawing/2014/main" id="{B76B7B20-4CDD-2947-B596-13DBE46EB063}"/>
                </a:ext>
              </a:extLst>
            </p:cNvPr>
            <p:cNvSpPr/>
            <p:nvPr/>
          </p:nvSpPr>
          <p:spPr>
            <a:xfrm>
              <a:off x="6550670"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iangle 119">
              <a:extLst>
                <a:ext uri="{FF2B5EF4-FFF2-40B4-BE49-F238E27FC236}">
                  <a16:creationId xmlns:a16="http://schemas.microsoft.com/office/drawing/2014/main" id="{E588E0FC-7289-0D40-BAAD-66F8B5E745C8}"/>
                </a:ext>
              </a:extLst>
            </p:cNvPr>
            <p:cNvSpPr/>
            <p:nvPr/>
          </p:nvSpPr>
          <p:spPr>
            <a:xfrm>
              <a:off x="7038193"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iangle 121">
              <a:extLst>
                <a:ext uri="{FF2B5EF4-FFF2-40B4-BE49-F238E27FC236}">
                  <a16:creationId xmlns:a16="http://schemas.microsoft.com/office/drawing/2014/main" id="{EAEBA202-888D-2B4B-B90D-BF75BE832A85}"/>
                </a:ext>
              </a:extLst>
            </p:cNvPr>
            <p:cNvSpPr/>
            <p:nvPr/>
          </p:nvSpPr>
          <p:spPr>
            <a:xfrm>
              <a:off x="7525716"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80DDEDBF-599B-844D-A602-595DBCD98019}"/>
                </a:ext>
              </a:extLst>
            </p:cNvPr>
            <p:cNvGrpSpPr/>
            <p:nvPr/>
          </p:nvGrpSpPr>
          <p:grpSpPr>
            <a:xfrm>
              <a:off x="5503916" y="-60146"/>
              <a:ext cx="2525027" cy="1467426"/>
              <a:chOff x="5503916" y="-60146"/>
              <a:chExt cx="2525027" cy="1467426"/>
            </a:xfrm>
          </p:grpSpPr>
          <p:sp>
            <p:nvSpPr>
              <p:cNvPr id="125" name="Rectangle 124">
                <a:extLst>
                  <a:ext uri="{FF2B5EF4-FFF2-40B4-BE49-F238E27FC236}">
                    <a16:creationId xmlns:a16="http://schemas.microsoft.com/office/drawing/2014/main" id="{B214B140-4003-3444-A846-4C4395E71BF7}"/>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4350504E-61B9-FA41-A43C-847B6E6C7FAC}"/>
                  </a:ext>
                </a:extLst>
              </p:cNvPr>
              <p:cNvSpPr txBox="1"/>
              <p:nvPr/>
            </p:nvSpPr>
            <p:spPr>
              <a:xfrm>
                <a:off x="5617534" y="-60146"/>
                <a:ext cx="2253759" cy="400110"/>
              </a:xfrm>
              <a:prstGeom prst="rect">
                <a:avLst/>
              </a:prstGeom>
              <a:noFill/>
            </p:spPr>
            <p:txBody>
              <a:bodyPr wrap="none" rtlCol="0">
                <a:spAutoFit/>
              </a:bodyPr>
              <a:lstStyle/>
              <a:p>
                <a:pPr algn="ctr"/>
                <a:r>
                  <a:rPr lang="en-US" sz="2000" dirty="0"/>
                  <a:t>Exposure Measured</a:t>
                </a:r>
                <a:endParaRPr lang="en-US" dirty="0"/>
              </a:p>
            </p:txBody>
          </p:sp>
        </p:grpSp>
      </p:grpSp>
      <p:grpSp>
        <p:nvGrpSpPr>
          <p:cNvPr id="127" name="Group 126">
            <a:extLst>
              <a:ext uri="{FF2B5EF4-FFF2-40B4-BE49-F238E27FC236}">
                <a16:creationId xmlns:a16="http://schemas.microsoft.com/office/drawing/2014/main" id="{6C228D1B-BAFF-3745-8148-5292CF9592AD}"/>
              </a:ext>
            </a:extLst>
          </p:cNvPr>
          <p:cNvGrpSpPr/>
          <p:nvPr/>
        </p:nvGrpSpPr>
        <p:grpSpPr>
          <a:xfrm>
            <a:off x="6432521" y="3734605"/>
            <a:ext cx="2525027" cy="2004892"/>
            <a:chOff x="5558514" y="3197168"/>
            <a:chExt cx="2525027" cy="2004892"/>
          </a:xfrm>
        </p:grpSpPr>
        <p:grpSp>
          <p:nvGrpSpPr>
            <p:cNvPr id="128" name="Group 127">
              <a:extLst>
                <a:ext uri="{FF2B5EF4-FFF2-40B4-BE49-F238E27FC236}">
                  <a16:creationId xmlns:a16="http://schemas.microsoft.com/office/drawing/2014/main" id="{FEFAD4E6-618D-7E4C-8010-CA82487D9C06}"/>
                </a:ext>
              </a:extLst>
            </p:cNvPr>
            <p:cNvGrpSpPr/>
            <p:nvPr/>
          </p:nvGrpSpPr>
          <p:grpSpPr>
            <a:xfrm>
              <a:off x="5558514" y="3567363"/>
              <a:ext cx="2525027" cy="1634697"/>
              <a:chOff x="5503916" y="4449264"/>
              <a:chExt cx="2525027" cy="1634697"/>
            </a:xfrm>
          </p:grpSpPr>
          <p:sp>
            <p:nvSpPr>
              <p:cNvPr id="130" name="Rectangle 129">
                <a:extLst>
                  <a:ext uri="{FF2B5EF4-FFF2-40B4-BE49-F238E27FC236}">
                    <a16:creationId xmlns:a16="http://schemas.microsoft.com/office/drawing/2014/main" id="{67AB49FE-2FCC-424B-82E8-646087E7441C}"/>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04674A0-99BA-3242-960B-DC6887190190}"/>
                  </a:ext>
                </a:extLst>
              </p:cNvPr>
              <p:cNvSpPr/>
              <p:nvPr/>
            </p:nvSpPr>
            <p:spPr>
              <a:xfrm rot="5400000">
                <a:off x="5575625" y="50899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8931E85-C271-7C4C-87C0-85727BAF80C3}"/>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612C8F2F-271F-6745-B77B-9852E02B9764}"/>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45AA3B20-F2EA-E440-9C61-DB9AE0AB870C}"/>
                  </a:ext>
                </a:extLst>
              </p:cNvPr>
              <p:cNvSpPr/>
              <p:nvPr/>
            </p:nvSpPr>
            <p:spPr>
              <a:xfrm>
                <a:off x="6056361"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BBD3C9FD-5309-AA47-B225-765C0E1A060F}"/>
                  </a:ext>
                </a:extLst>
              </p:cNvPr>
              <p:cNvSpPr/>
              <p:nvPr/>
            </p:nvSpPr>
            <p:spPr>
              <a:xfrm>
                <a:off x="7032913"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FC17D0E6-563D-344E-9590-26DB2EDDD6A6}"/>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DB938735-6065-F145-9C8A-7205FC1452C3}"/>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05DA9C9-1937-EC48-A87A-8B41A64966A1}"/>
                  </a:ext>
                </a:extLst>
              </p:cNvPr>
              <p:cNvSpPr/>
              <p:nvPr/>
            </p:nvSpPr>
            <p:spPr>
              <a:xfrm>
                <a:off x="6056361"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8A323791-9897-B249-A8CE-2E8D1A63B53E}"/>
                  </a:ext>
                </a:extLst>
              </p:cNvPr>
              <p:cNvSpPr/>
              <p:nvPr/>
            </p:nvSpPr>
            <p:spPr>
              <a:xfrm>
                <a:off x="7032913"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8AA8D0B-62FC-1C40-8A45-76786A8FCFC3}"/>
                  </a:ext>
                </a:extLst>
              </p:cNvPr>
              <p:cNvSpPr/>
              <p:nvPr/>
            </p:nvSpPr>
            <p:spPr>
              <a:xfrm>
                <a:off x="7521189"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E60938C-AB81-6D42-8194-EDF894109CCE}"/>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A4A65B13-E9F3-ED4E-A07E-1B337C60724E}"/>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441DD9A6-58A8-ED46-80A3-B80F1D0BAB7F}"/>
                  </a:ext>
                </a:extLst>
              </p:cNvPr>
              <p:cNvSpPr/>
              <p:nvPr/>
            </p:nvSpPr>
            <p:spPr>
              <a:xfrm>
                <a:off x="6543884"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0033EB2-D738-8F4A-8F4F-B34DF682147F}"/>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BF68683-DE82-A747-8B3C-DD0F5B98D972}"/>
                  </a:ext>
                </a:extLst>
              </p:cNvPr>
              <p:cNvSpPr/>
              <p:nvPr/>
            </p:nvSpPr>
            <p:spPr>
              <a:xfrm>
                <a:off x="7518930"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TextBox 128">
              <a:extLst>
                <a:ext uri="{FF2B5EF4-FFF2-40B4-BE49-F238E27FC236}">
                  <a16:creationId xmlns:a16="http://schemas.microsoft.com/office/drawing/2014/main" id="{D5F55C39-C3DD-3A40-BDFA-77AC15CD310B}"/>
                </a:ext>
              </a:extLst>
            </p:cNvPr>
            <p:cNvSpPr txBox="1"/>
            <p:nvPr/>
          </p:nvSpPr>
          <p:spPr>
            <a:xfrm>
              <a:off x="5694152" y="3197168"/>
              <a:ext cx="2253759" cy="400110"/>
            </a:xfrm>
            <a:prstGeom prst="rect">
              <a:avLst/>
            </a:prstGeom>
            <a:noFill/>
          </p:spPr>
          <p:txBody>
            <a:bodyPr wrap="none" rtlCol="0">
              <a:spAutoFit/>
            </a:bodyPr>
            <a:lstStyle/>
            <a:p>
              <a:pPr algn="ctr"/>
              <a:r>
                <a:rPr lang="en-US" sz="2000" dirty="0"/>
                <a:t>Exposure Measured</a:t>
              </a:r>
            </a:p>
          </p:txBody>
        </p:sp>
      </p:grpSp>
      <p:grpSp>
        <p:nvGrpSpPr>
          <p:cNvPr id="11" name="Group 10">
            <a:extLst>
              <a:ext uri="{FF2B5EF4-FFF2-40B4-BE49-F238E27FC236}">
                <a16:creationId xmlns:a16="http://schemas.microsoft.com/office/drawing/2014/main" id="{F4013BC5-F2C5-AE42-B944-501E75EE3624}"/>
              </a:ext>
            </a:extLst>
          </p:cNvPr>
          <p:cNvGrpSpPr/>
          <p:nvPr/>
        </p:nvGrpSpPr>
        <p:grpSpPr>
          <a:xfrm>
            <a:off x="3027934" y="3728413"/>
            <a:ext cx="2525027" cy="2004892"/>
            <a:chOff x="2799739" y="3759192"/>
            <a:chExt cx="2525027" cy="2004892"/>
          </a:xfrm>
        </p:grpSpPr>
        <p:sp>
          <p:nvSpPr>
            <p:cNvPr id="196" name="Rectangle 195">
              <a:extLst>
                <a:ext uri="{FF2B5EF4-FFF2-40B4-BE49-F238E27FC236}">
                  <a16:creationId xmlns:a16="http://schemas.microsoft.com/office/drawing/2014/main" id="{BAA99F26-9125-FD45-A0A9-1C3EB2183FFC}"/>
                </a:ext>
              </a:extLst>
            </p:cNvPr>
            <p:cNvSpPr/>
            <p:nvPr/>
          </p:nvSpPr>
          <p:spPr>
            <a:xfrm>
              <a:off x="2799739" y="4129387"/>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A71EC325-E4A5-3744-AE38-A6377FE8C342}"/>
                </a:ext>
              </a:extLst>
            </p:cNvPr>
            <p:cNvSpPr/>
            <p:nvPr/>
          </p:nvSpPr>
          <p:spPr>
            <a:xfrm rot="5400000">
              <a:off x="2871448" y="47700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BF9ED638-583B-F644-9653-66C24B14C113}"/>
                </a:ext>
              </a:extLst>
            </p:cNvPr>
            <p:cNvSpPr/>
            <p:nvPr/>
          </p:nvSpPr>
          <p:spPr>
            <a:xfrm rot="5400000">
              <a:off x="2871448" y="52583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1B9C30FB-BBA2-2B42-B579-F46D8AEED8EE}"/>
                </a:ext>
              </a:extLst>
            </p:cNvPr>
            <p:cNvSpPr/>
            <p:nvPr/>
          </p:nvSpPr>
          <p:spPr>
            <a:xfrm rot="5400000">
              <a:off x="2871447" y="42817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DA4BD5DB-70E5-B449-A90F-038D878D7928}"/>
                </a:ext>
              </a:extLst>
            </p:cNvPr>
            <p:cNvSpPr/>
            <p:nvPr/>
          </p:nvSpPr>
          <p:spPr>
            <a:xfrm>
              <a:off x="3352184"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15402AC5-7DB8-9541-B33B-1832532B7BBC}"/>
                </a:ext>
              </a:extLst>
            </p:cNvPr>
            <p:cNvSpPr/>
            <p:nvPr/>
          </p:nvSpPr>
          <p:spPr>
            <a:xfrm>
              <a:off x="4328736"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F63F5C9-A1A2-574F-B3BB-4BF4D2C861A1}"/>
                </a:ext>
              </a:extLst>
            </p:cNvPr>
            <p:cNvSpPr/>
            <p:nvPr/>
          </p:nvSpPr>
          <p:spPr>
            <a:xfrm>
              <a:off x="4817012"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9994DA60-2108-B143-B895-9D5838FA4545}"/>
                </a:ext>
              </a:extLst>
            </p:cNvPr>
            <p:cNvSpPr/>
            <p:nvPr/>
          </p:nvSpPr>
          <p:spPr>
            <a:xfrm>
              <a:off x="3840460"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1573664C-0F97-7141-B90D-D18F670CBC1D}"/>
                </a:ext>
              </a:extLst>
            </p:cNvPr>
            <p:cNvSpPr/>
            <p:nvPr/>
          </p:nvSpPr>
          <p:spPr>
            <a:xfrm>
              <a:off x="3352184"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1ACA8D-A4EC-184B-9EC1-B59D3B689046}"/>
                </a:ext>
              </a:extLst>
            </p:cNvPr>
            <p:cNvSpPr/>
            <p:nvPr/>
          </p:nvSpPr>
          <p:spPr>
            <a:xfrm>
              <a:off x="4328736"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3AF50E25-47CE-0548-A5DA-DFEF5FB6A30B}"/>
                </a:ext>
              </a:extLst>
            </p:cNvPr>
            <p:cNvSpPr/>
            <p:nvPr/>
          </p:nvSpPr>
          <p:spPr>
            <a:xfrm>
              <a:off x="4817012"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144DB7DC-9FAA-B943-B2FF-728B1ED35C9A}"/>
                </a:ext>
              </a:extLst>
            </p:cNvPr>
            <p:cNvSpPr/>
            <p:nvPr/>
          </p:nvSpPr>
          <p:spPr>
            <a:xfrm>
              <a:off x="3840460"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1063A32-165E-4E43-9B8A-DCCAE7540D53}"/>
                </a:ext>
              </a:extLst>
            </p:cNvPr>
            <p:cNvSpPr/>
            <p:nvPr/>
          </p:nvSpPr>
          <p:spPr>
            <a:xfrm>
              <a:off x="3352184"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1DE35142-F1D7-6D41-A424-1C422135D35A}"/>
                </a:ext>
              </a:extLst>
            </p:cNvPr>
            <p:cNvSpPr/>
            <p:nvPr/>
          </p:nvSpPr>
          <p:spPr>
            <a:xfrm>
              <a:off x="3839707"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D9776411-6CED-4F4D-B552-6734B6A39628}"/>
                </a:ext>
              </a:extLst>
            </p:cNvPr>
            <p:cNvSpPr/>
            <p:nvPr/>
          </p:nvSpPr>
          <p:spPr>
            <a:xfrm>
              <a:off x="4327230"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054DB303-9516-5941-B731-C3BB05B7B9D8}"/>
                </a:ext>
              </a:extLst>
            </p:cNvPr>
            <p:cNvSpPr/>
            <p:nvPr/>
          </p:nvSpPr>
          <p:spPr>
            <a:xfrm>
              <a:off x="4814753"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F2F3C55B-7CC8-5A40-AFC0-5A50AE2A5231}"/>
                </a:ext>
              </a:extLst>
            </p:cNvPr>
            <p:cNvSpPr txBox="1"/>
            <p:nvPr/>
          </p:nvSpPr>
          <p:spPr>
            <a:xfrm>
              <a:off x="3002930" y="3759192"/>
              <a:ext cx="2118658" cy="400110"/>
            </a:xfrm>
            <a:prstGeom prst="rect">
              <a:avLst/>
            </a:prstGeom>
            <a:noFill/>
          </p:spPr>
          <p:txBody>
            <a:bodyPr wrap="none" rtlCol="0">
              <a:spAutoFit/>
            </a:bodyPr>
            <a:lstStyle/>
            <a:p>
              <a:pPr algn="ctr"/>
              <a:r>
                <a:rPr lang="en-US" sz="2000" dirty="0"/>
                <a:t>Controls Identified</a:t>
              </a:r>
            </a:p>
          </p:txBody>
        </p:sp>
      </p:grpSp>
      <p:sp>
        <p:nvSpPr>
          <p:cNvPr id="222" name="TextBox 221">
            <a:extLst>
              <a:ext uri="{FF2B5EF4-FFF2-40B4-BE49-F238E27FC236}">
                <a16:creationId xmlns:a16="http://schemas.microsoft.com/office/drawing/2014/main" id="{9F6537D4-AE25-9942-95EE-CBF1B953DBC3}"/>
              </a:ext>
            </a:extLst>
          </p:cNvPr>
          <p:cNvSpPr txBox="1"/>
          <p:nvPr/>
        </p:nvSpPr>
        <p:spPr>
          <a:xfrm>
            <a:off x="294895" y="192505"/>
            <a:ext cx="4184415" cy="369332"/>
          </a:xfrm>
          <a:prstGeom prst="rect">
            <a:avLst/>
          </a:prstGeom>
          <a:noFill/>
        </p:spPr>
        <p:txBody>
          <a:bodyPr wrap="none" rtlCol="0">
            <a:spAutoFit/>
          </a:bodyPr>
          <a:lstStyle/>
          <a:p>
            <a:r>
              <a:rPr lang="en-US" dirty="0"/>
              <a:t>Basic case-based case-control study design</a:t>
            </a:r>
          </a:p>
        </p:txBody>
      </p:sp>
      <p:grpSp>
        <p:nvGrpSpPr>
          <p:cNvPr id="6" name="Group 5">
            <a:extLst>
              <a:ext uri="{FF2B5EF4-FFF2-40B4-BE49-F238E27FC236}">
                <a16:creationId xmlns:a16="http://schemas.microsoft.com/office/drawing/2014/main" id="{549B5DCF-DEF7-BC42-8E6F-946D0289F929}"/>
              </a:ext>
            </a:extLst>
          </p:cNvPr>
          <p:cNvGrpSpPr/>
          <p:nvPr/>
        </p:nvGrpSpPr>
        <p:grpSpPr>
          <a:xfrm>
            <a:off x="46725" y="1151584"/>
            <a:ext cx="2525027" cy="2956441"/>
            <a:chOff x="46725" y="2017852"/>
            <a:chExt cx="2525027" cy="2956441"/>
          </a:xfrm>
        </p:grpSpPr>
        <p:grpSp>
          <p:nvGrpSpPr>
            <p:cNvPr id="227" name="Group 226">
              <a:extLst>
                <a:ext uri="{FF2B5EF4-FFF2-40B4-BE49-F238E27FC236}">
                  <a16:creationId xmlns:a16="http://schemas.microsoft.com/office/drawing/2014/main" id="{8CA2B0BE-F678-3941-90C1-C789A6B6B6D2}"/>
                </a:ext>
              </a:extLst>
            </p:cNvPr>
            <p:cNvGrpSpPr/>
            <p:nvPr/>
          </p:nvGrpSpPr>
          <p:grpSpPr>
            <a:xfrm>
              <a:off x="46725" y="2449266"/>
              <a:ext cx="2525027" cy="2525027"/>
              <a:chOff x="223187" y="2449266"/>
              <a:chExt cx="2525027" cy="2525027"/>
            </a:xfrm>
          </p:grpSpPr>
          <p:sp>
            <p:nvSpPr>
              <p:cNvPr id="228" name="Oval 227">
                <a:extLst>
                  <a:ext uri="{FF2B5EF4-FFF2-40B4-BE49-F238E27FC236}">
                    <a16:creationId xmlns:a16="http://schemas.microsoft.com/office/drawing/2014/main" id="{F5596C9A-4CEE-A147-84CD-39278260AB40}"/>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E3A1747B-E85A-C740-8AC2-9C2819E199A2}"/>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5C5BD9DF-5C77-8042-A5CF-19AC853A42B9}"/>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2E3F3B3B-2DD5-7F4D-9EEB-3FBAB042BB45}"/>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49EFE05B-B386-D749-BF38-B9779E57AEF1}"/>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222F9CE4-4AA6-E54E-9EC4-4D07CEE80143}"/>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8F3D87D6-C118-4346-B99F-2C553E838E2D}"/>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36FF45E3-5E6E-1842-8A6E-9CCB7E1A155B}"/>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0B4D0DDE-6D9F-6C41-A7F8-3EDE57A09CB9}"/>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57E5A785-0D55-2E44-A11C-FD21593372D5}"/>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297C6168-47A1-6C40-AD73-8DCE2FF24718}"/>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FB2A97AD-C66F-8846-B943-07C141F88F0A}"/>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47666CF7-F6FB-8846-B0E7-0CB8E432C190}"/>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E71B02B4-CEF1-C74D-B1DC-824DB883F980}"/>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D1C4C4C9-3C16-6D46-90A8-E1BAF34FC5E4}"/>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EF0790EF-4973-054D-9B25-67F3DE92059B}"/>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DFB78092-0A5E-E14E-8465-84CD12E0CBBC}"/>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16D3D7AF-EA83-1E42-B974-E36A8F781869}"/>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CB88838F-CA99-C74B-9CA5-0D4B345FB2B1}"/>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6FEBBBB1-2ECF-2347-A699-9B1D41988412}"/>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CFC7C616-DC55-9743-9BF7-63FDC2F0685C}"/>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EFBD51F3-1B1F-B744-9A2F-38512CBCA9EA}"/>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9E61A24C-6508-0547-B078-5CE9EF77916A}"/>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1A866BA8-261C-274C-A77E-AE304DFF8072}"/>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7803EA6E-EF83-7E49-8C13-CBDB841C1102}"/>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4C064239-4194-0F47-AE77-D2430ED9BEAC}"/>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9" name="TextBox 278">
              <a:extLst>
                <a:ext uri="{FF2B5EF4-FFF2-40B4-BE49-F238E27FC236}">
                  <a16:creationId xmlns:a16="http://schemas.microsoft.com/office/drawing/2014/main" id="{C523AB51-74BA-D046-AC67-C0B84BBD71EA}"/>
                </a:ext>
              </a:extLst>
            </p:cNvPr>
            <p:cNvSpPr txBox="1"/>
            <p:nvPr/>
          </p:nvSpPr>
          <p:spPr>
            <a:xfrm>
              <a:off x="87432" y="2017852"/>
              <a:ext cx="2443619" cy="400110"/>
            </a:xfrm>
            <a:prstGeom prst="rect">
              <a:avLst/>
            </a:prstGeom>
            <a:noFill/>
          </p:spPr>
          <p:txBody>
            <a:bodyPr wrap="none" rtlCol="0">
              <a:spAutoFit/>
            </a:bodyPr>
            <a:lstStyle/>
            <a:p>
              <a:pPr algn="ctr"/>
              <a:r>
                <a:rPr lang="en-US" sz="2000" dirty="0"/>
                <a:t>Population of interest</a:t>
              </a:r>
              <a:endParaRPr lang="en-US" dirty="0"/>
            </a:p>
          </p:txBody>
        </p:sp>
      </p:grpSp>
      <p:cxnSp>
        <p:nvCxnSpPr>
          <p:cNvPr id="280" name="Straight Arrow Connector 279">
            <a:extLst>
              <a:ext uri="{FF2B5EF4-FFF2-40B4-BE49-F238E27FC236}">
                <a16:creationId xmlns:a16="http://schemas.microsoft.com/office/drawing/2014/main" id="{6BA927EB-F1FD-7145-ACCC-8A3728599642}"/>
              </a:ext>
            </a:extLst>
          </p:cNvPr>
          <p:cNvCxnSpPr>
            <a:cxnSpLocks/>
            <a:endCxn id="88" idx="1"/>
          </p:cNvCxnSpPr>
          <p:nvPr/>
        </p:nvCxnSpPr>
        <p:spPr>
          <a:xfrm>
            <a:off x="2571752" y="2134271"/>
            <a:ext cx="456188" cy="4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58921450-0404-4242-83E0-C05694675074}"/>
              </a:ext>
            </a:extLst>
          </p:cNvPr>
          <p:cNvCxnSpPr>
            <a:cxnSpLocks/>
            <a:stCxn id="233" idx="2"/>
            <a:endCxn id="196" idx="1"/>
          </p:cNvCxnSpPr>
          <p:nvPr/>
        </p:nvCxnSpPr>
        <p:spPr>
          <a:xfrm rot="16200000" flipH="1">
            <a:off x="1764620" y="3652643"/>
            <a:ext cx="807932" cy="171869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7EC7124F-F3C3-494D-9E35-38F6268EC717}"/>
              </a:ext>
            </a:extLst>
          </p:cNvPr>
          <p:cNvCxnSpPr>
            <a:cxnSpLocks/>
            <a:stCxn id="88" idx="3"/>
            <a:endCxn id="125" idx="1"/>
          </p:cNvCxnSpPr>
          <p:nvPr/>
        </p:nvCxnSpPr>
        <p:spPr>
          <a:xfrm>
            <a:off x="5552967" y="2138576"/>
            <a:ext cx="879554" cy="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191114F1-34E3-6045-905C-74A19964C7F2}"/>
              </a:ext>
            </a:extLst>
          </p:cNvPr>
          <p:cNvCxnSpPr>
            <a:cxnSpLocks/>
            <a:stCxn id="196" idx="3"/>
            <a:endCxn id="130" idx="1"/>
          </p:cNvCxnSpPr>
          <p:nvPr/>
        </p:nvCxnSpPr>
        <p:spPr>
          <a:xfrm>
            <a:off x="5552961" y="4915957"/>
            <a:ext cx="879560" cy="61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3" name="Rectangle 282">
            <a:extLst>
              <a:ext uri="{FF2B5EF4-FFF2-40B4-BE49-F238E27FC236}">
                <a16:creationId xmlns:a16="http://schemas.microsoft.com/office/drawing/2014/main" id="{16DB8A7E-7F52-4E46-85C8-EFAA41493DC9}"/>
              </a:ext>
            </a:extLst>
          </p:cNvPr>
          <p:cNvSpPr/>
          <p:nvPr/>
        </p:nvSpPr>
        <p:spPr>
          <a:xfrm>
            <a:off x="9648657" y="1847378"/>
            <a:ext cx="172519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Odds</a:t>
            </a:r>
          </a:p>
        </p:txBody>
      </p:sp>
      <p:cxnSp>
        <p:nvCxnSpPr>
          <p:cNvPr id="284" name="Straight Arrow Connector 283">
            <a:extLst>
              <a:ext uri="{FF2B5EF4-FFF2-40B4-BE49-F238E27FC236}">
                <a16:creationId xmlns:a16="http://schemas.microsoft.com/office/drawing/2014/main" id="{26AE8129-4281-A54A-8CB8-65A1B65E60FC}"/>
              </a:ext>
            </a:extLst>
          </p:cNvPr>
          <p:cNvCxnSpPr>
            <a:cxnSpLocks/>
            <a:endCxn id="283" idx="1"/>
          </p:cNvCxnSpPr>
          <p:nvPr/>
        </p:nvCxnSpPr>
        <p:spPr>
          <a:xfrm>
            <a:off x="8957548" y="2061676"/>
            <a:ext cx="691109" cy="4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92E9F4A3-575A-824A-B13D-DF6834AD57F0}"/>
              </a:ext>
            </a:extLst>
          </p:cNvPr>
          <p:cNvSpPr/>
          <p:nvPr/>
        </p:nvSpPr>
        <p:spPr>
          <a:xfrm>
            <a:off x="9648655" y="4764356"/>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Odds</a:t>
            </a:r>
          </a:p>
        </p:txBody>
      </p:sp>
      <p:cxnSp>
        <p:nvCxnSpPr>
          <p:cNvPr id="286" name="Straight Arrow Connector 285">
            <a:extLst>
              <a:ext uri="{FF2B5EF4-FFF2-40B4-BE49-F238E27FC236}">
                <a16:creationId xmlns:a16="http://schemas.microsoft.com/office/drawing/2014/main" id="{9E0CD799-43E0-6449-91B0-41C23C97F405}"/>
              </a:ext>
            </a:extLst>
          </p:cNvPr>
          <p:cNvCxnSpPr>
            <a:cxnSpLocks/>
            <a:endCxn id="285" idx="1"/>
          </p:cNvCxnSpPr>
          <p:nvPr/>
        </p:nvCxnSpPr>
        <p:spPr>
          <a:xfrm flipV="1">
            <a:off x="8957549" y="4983219"/>
            <a:ext cx="691106" cy="3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7" name="Rectangle 286">
            <a:extLst>
              <a:ext uri="{FF2B5EF4-FFF2-40B4-BE49-F238E27FC236}">
                <a16:creationId xmlns:a16="http://schemas.microsoft.com/office/drawing/2014/main" id="{62D442BC-DE6B-8946-8782-2FA3A034975E}"/>
              </a:ext>
            </a:extLst>
          </p:cNvPr>
          <p:cNvSpPr/>
          <p:nvPr/>
        </p:nvSpPr>
        <p:spPr>
          <a:xfrm>
            <a:off x="9648654" y="3248442"/>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Odds</a:t>
            </a:r>
          </a:p>
        </p:txBody>
      </p:sp>
      <p:cxnSp>
        <p:nvCxnSpPr>
          <p:cNvPr id="288" name="Straight Arrow Connector 287">
            <a:extLst>
              <a:ext uri="{FF2B5EF4-FFF2-40B4-BE49-F238E27FC236}">
                <a16:creationId xmlns:a16="http://schemas.microsoft.com/office/drawing/2014/main" id="{37BA244F-8E6A-3D4C-9AB6-7A369FA5746E}"/>
              </a:ext>
            </a:extLst>
          </p:cNvPr>
          <p:cNvCxnSpPr>
            <a:cxnSpLocks/>
            <a:stCxn id="283" idx="2"/>
            <a:endCxn id="287" idx="0"/>
          </p:cNvCxnSpPr>
          <p:nvPr/>
        </p:nvCxnSpPr>
        <p:spPr>
          <a:xfrm>
            <a:off x="10511255" y="2285104"/>
            <a:ext cx="1507" cy="963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4B32F6CC-ADAE-6148-A942-0D731EC085C8}"/>
              </a:ext>
            </a:extLst>
          </p:cNvPr>
          <p:cNvCxnSpPr>
            <a:cxnSpLocks/>
            <a:stCxn id="285" idx="0"/>
            <a:endCxn id="287" idx="2"/>
          </p:cNvCxnSpPr>
          <p:nvPr/>
        </p:nvCxnSpPr>
        <p:spPr>
          <a:xfrm flipH="1" flipV="1">
            <a:off x="10512762" y="3686168"/>
            <a:ext cx="1" cy="10781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15FC1BA2-F108-354C-ACC1-4759F0BBC993}"/>
              </a:ext>
            </a:extLst>
          </p:cNvPr>
          <p:cNvSpPr/>
          <p:nvPr/>
        </p:nvSpPr>
        <p:spPr>
          <a:xfrm>
            <a:off x="60386" y="5278852"/>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Exposed</a:t>
            </a:r>
          </a:p>
          <a:p>
            <a:r>
              <a:rPr lang="en-US" dirty="0"/>
              <a:t>Blue = Unexposed</a:t>
            </a:r>
          </a:p>
          <a:p>
            <a:r>
              <a:rPr lang="en-US" dirty="0"/>
              <a:t>Circle = No Outcome</a:t>
            </a:r>
          </a:p>
          <a:p>
            <a:r>
              <a:rPr lang="en-US" dirty="0"/>
              <a:t>Triangle = Outcome</a:t>
            </a:r>
          </a:p>
        </p:txBody>
      </p:sp>
    </p:spTree>
    <p:extLst>
      <p:ext uri="{BB962C8B-B14F-4D97-AF65-F5344CB8AC3E}">
        <p14:creationId xmlns:p14="http://schemas.microsoft.com/office/powerpoint/2010/main" val="26045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normAutofit/>
          </a:bodyPr>
          <a:lstStyle/>
          <a:p>
            <a:r>
              <a:rPr lang="en-US" sz="4000" dirty="0"/>
              <a:t>95% confidence interval (CI) for odds ratio (OR)</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nvPr>
        </p:nvGraphicFramePr>
        <p:xfrm>
          <a:off x="2152650" y="1844040"/>
          <a:ext cx="7886700" cy="118872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180</a:t>
                      </a:r>
                    </a:p>
                  </a:txBody>
                  <a:tcPr/>
                </a:tc>
                <a:tc>
                  <a:txBody>
                    <a:bodyPr/>
                    <a:lstStyle/>
                    <a:p>
                      <a:pPr algn="ctr"/>
                      <a:r>
                        <a:rPr lang="en-US" sz="2000" dirty="0"/>
                        <a:t>982</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30</a:t>
                      </a:r>
                    </a:p>
                  </a:txBody>
                  <a:tcPr/>
                </a:tc>
                <a:tc>
                  <a:txBody>
                    <a:bodyPr/>
                    <a:lstStyle/>
                    <a:p>
                      <a:pPr algn="ctr"/>
                      <a:r>
                        <a:rPr lang="en-US" sz="2000" dirty="0"/>
                        <a:t>997</a:t>
                      </a:r>
                    </a:p>
                  </a:txBody>
                  <a:tcPr/>
                </a:tc>
                <a:extLst>
                  <a:ext uri="{0D108BD9-81ED-4DB2-BD59-A6C34878D82A}">
                    <a16:rowId xmlns:a16="http://schemas.microsoft.com/office/drawing/2014/main" val="1199748931"/>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721194"/>
              </a:xfrm>
              <a:prstGeom prst="rect">
                <a:avLst/>
              </a:prstGeom>
              <a:noFill/>
            </p:spPr>
            <p:txBody>
              <a:bodyPr wrap="square" rtlCol="0">
                <a:spAutoFit/>
              </a:bodyPr>
              <a:lstStyle/>
              <a:p>
                <a:r>
                  <a:rPr lang="en-US" sz="2400" dirty="0"/>
                  <a:t>SE</a:t>
                </a:r>
                <a:r>
                  <a:rPr lang="en-US" sz="2400" baseline="-25000" dirty="0" err="1"/>
                  <a:t>log</a:t>
                </a:r>
                <a:r>
                  <a:rPr lang="en-US" sz="2400" baseline="-25000" dirty="0"/>
                  <a:t> OR </a:t>
                </a:r>
                <a:r>
                  <a:rPr lang="en-US" sz="2400" dirty="0"/>
                  <a:t>= </a:t>
                </a:r>
                <a14:m>
                  <m:oMath xmlns:m="http://schemas.openxmlformats.org/officeDocument/2006/math">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180</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982</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30</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997</m:t>
                            </m:r>
                          </m:den>
                        </m:f>
                      </m:e>
                    </m:rad>
                  </m:oMath>
                </a14:m>
                <a:r>
                  <a:rPr lang="en-US" sz="2400" dirty="0"/>
                  <a:t> = 0.202</a:t>
                </a:r>
              </a:p>
              <a:p>
                <a:endParaRPr lang="en-US" sz="2400" dirty="0"/>
              </a:p>
              <a:p>
                <a:r>
                  <a:rPr lang="en-US" sz="2400" dirty="0"/>
                  <a:t>Lower limit = 6.09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−(1.96 ∗</m:t>
                        </m:r>
                        <m:r>
                          <a:rPr lang="en-US" sz="2400" b="0" i="1" smtClean="0">
                            <a:latin typeface="Cambria Math" panose="02040503050406030204" pitchFamily="18" charset="0"/>
                          </a:rPr>
                          <m:t>0.202</m:t>
                        </m:r>
                        <m:r>
                          <a:rPr lang="en-US" sz="2400" i="1">
                            <a:latin typeface="Cambria Math" panose="02040503050406030204" pitchFamily="18" charset="0"/>
                          </a:rPr>
                          <m:t>)</m:t>
                        </m:r>
                      </m:sup>
                    </m:sSup>
                  </m:oMath>
                </a14:m>
                <a:r>
                  <a:rPr lang="en-US" sz="2400" dirty="0"/>
                  <a:t>= 4.10</a:t>
                </a:r>
              </a:p>
              <a:p>
                <a:r>
                  <a:rPr lang="en-US" sz="2400" dirty="0"/>
                  <a:t>Upper limit = 6.09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(1.96 ∗</m:t>
                        </m:r>
                        <m:r>
                          <a:rPr lang="en-US" sz="2400" b="0" i="1" smtClean="0">
                            <a:latin typeface="Cambria Math" panose="02040503050406030204" pitchFamily="18" charset="0"/>
                          </a:rPr>
                          <m:t>0.202</m:t>
                        </m:r>
                        <m:r>
                          <a:rPr lang="en-US" sz="2400" i="1">
                            <a:latin typeface="Cambria Math" panose="02040503050406030204" pitchFamily="18" charset="0"/>
                          </a:rPr>
                          <m:t>)</m:t>
                        </m:r>
                      </m:sup>
                    </m:sSup>
                  </m:oMath>
                </a14:m>
                <a:r>
                  <a:rPr lang="en-US" sz="2400" dirty="0"/>
                  <a:t> = 9.05</a:t>
                </a:r>
              </a:p>
              <a:p>
                <a:endParaRPr lang="en-US" sz="2400" dirty="0"/>
              </a:p>
              <a:p>
                <a:r>
                  <a:rPr lang="en-US" sz="2400" dirty="0"/>
                  <a:t>Odds ratio = 6.09 (4.10, 9.05) </a:t>
                </a:r>
              </a:p>
            </p:txBody>
          </p:sp>
        </mc:Choice>
        <mc:Fallback>
          <p:sp>
            <p:nvSpPr>
              <p:cNvPr id="5" name="TextBox 4">
                <a:extLst>
                  <a:ext uri="{FF2B5EF4-FFF2-40B4-BE49-F238E27FC236}">
                    <a16:creationId xmlns:a16="http://schemas.microsoft.com/office/drawing/2014/main" id="{B3295644-93F9-144F-B002-7B3B0B1DB8FA}"/>
                  </a:ext>
                </a:extLst>
              </p:cNvPr>
              <p:cNvSpPr txBox="1">
                <a:spLocks noRot="1" noChangeAspect="1" noMove="1" noResize="1" noEditPoints="1" noAdjustHandles="1" noChangeArrowheads="1" noChangeShapeType="1" noTextEdit="1"/>
              </p:cNvSpPr>
              <p:nvPr/>
            </p:nvSpPr>
            <p:spPr>
              <a:xfrm>
                <a:off x="2152650" y="3673642"/>
                <a:ext cx="7886700" cy="2721194"/>
              </a:xfrm>
              <a:prstGeom prst="rect">
                <a:avLst/>
              </a:prstGeom>
              <a:blipFill>
                <a:blip r:embed="rId3"/>
                <a:stretch>
                  <a:fillRect l="-1286" b="-418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3E3861B-F618-FD44-B55F-B4CCAEEAA60F}"/>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1122056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normAutofit/>
          </a:bodyPr>
          <a:lstStyle/>
          <a:p>
            <a:r>
              <a:rPr lang="en-US" sz="4000" dirty="0"/>
              <a:t>95% confidence interval (CI) for odds ratio (OR)</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nvPr>
        </p:nvGraphicFramePr>
        <p:xfrm>
          <a:off x="2152650" y="1534074"/>
          <a:ext cx="7886700" cy="118872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180</a:t>
                      </a:r>
                    </a:p>
                  </a:txBody>
                  <a:tcPr/>
                </a:tc>
                <a:tc>
                  <a:txBody>
                    <a:bodyPr/>
                    <a:lstStyle/>
                    <a:p>
                      <a:pPr algn="ctr"/>
                      <a:r>
                        <a:rPr lang="en-US" sz="2000" dirty="0"/>
                        <a:t>982</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30</a:t>
                      </a:r>
                    </a:p>
                  </a:txBody>
                  <a:tcPr/>
                </a:tc>
                <a:tc>
                  <a:txBody>
                    <a:bodyPr/>
                    <a:lstStyle/>
                    <a:p>
                      <a:pPr algn="ctr"/>
                      <a:r>
                        <a:rPr lang="en-US" sz="2000" dirty="0"/>
                        <a:t>997</a:t>
                      </a:r>
                    </a:p>
                  </a:txBody>
                  <a:tcPr/>
                </a:tc>
                <a:extLst>
                  <a:ext uri="{0D108BD9-81ED-4DB2-BD59-A6C34878D82A}">
                    <a16:rowId xmlns:a16="http://schemas.microsoft.com/office/drawing/2014/main" val="1199748931"/>
                  </a:ext>
                </a:extLst>
              </a:tr>
            </a:tbl>
          </a:graphicData>
        </a:graphic>
      </p:graphicFrame>
      <p:sp>
        <p:nvSpPr>
          <p:cNvPr id="5" name="TextBox 4">
            <a:extLst>
              <a:ext uri="{FF2B5EF4-FFF2-40B4-BE49-F238E27FC236}">
                <a16:creationId xmlns:a16="http://schemas.microsoft.com/office/drawing/2014/main" id="{B3295644-93F9-144F-B002-7B3B0B1DB8FA}"/>
              </a:ext>
            </a:extLst>
          </p:cNvPr>
          <p:cNvSpPr txBox="1"/>
          <p:nvPr/>
        </p:nvSpPr>
        <p:spPr>
          <a:xfrm>
            <a:off x="0" y="3072348"/>
            <a:ext cx="12192000" cy="3785652"/>
          </a:xfrm>
          <a:prstGeom prst="rect">
            <a:avLst/>
          </a:prstGeom>
          <a:noFill/>
        </p:spPr>
        <p:txBody>
          <a:bodyPr wrap="square" rtlCol="0">
            <a:spAutoFit/>
          </a:bodyPr>
          <a:lstStyle/>
          <a:p>
            <a:pPr algn="ctr"/>
            <a:r>
              <a:rPr lang="en-US" sz="2400" dirty="0"/>
              <a:t>Odds ratio = 6.09 (4.10, 9.05)</a:t>
            </a:r>
          </a:p>
          <a:p>
            <a:endParaRPr lang="en-US" sz="2400" dirty="0"/>
          </a:p>
          <a:p>
            <a:r>
              <a:rPr lang="en-US" sz="2400" dirty="0"/>
              <a:t>"Over infinite repeated sampling, and in the absence of selection, information, and confounding bias, the 95%l confidence interval will include the true value in 95% of the samples for which it is calculated.” (Whitcomb, 2020)</a:t>
            </a:r>
          </a:p>
          <a:p>
            <a:endParaRPr lang="en-US" sz="2400" dirty="0"/>
          </a:p>
          <a:p>
            <a:r>
              <a:rPr lang="en-US" sz="2400" dirty="0"/>
              <a:t>The confidence interval, however, indicate that these data are compatible with a strong association between the exposure and the outcome — assuming that the statistical model used to construct the interval is correct and free of selection, information, and confounding bias.</a:t>
            </a:r>
          </a:p>
          <a:p>
            <a:r>
              <a:rPr lang="en-US" sz="2400" dirty="0"/>
              <a:t> </a:t>
            </a:r>
          </a:p>
        </p:txBody>
      </p:sp>
    </p:spTree>
    <p:extLst>
      <p:ext uri="{BB962C8B-B14F-4D97-AF65-F5344CB8AC3E}">
        <p14:creationId xmlns:p14="http://schemas.microsoft.com/office/powerpoint/2010/main" val="4129235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 in matched case-control studies</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extLst>
              <p:ext uri="{D42A27DB-BD31-4B8C-83A1-F6EECF244321}">
                <p14:modId xmlns:p14="http://schemas.microsoft.com/office/powerpoint/2010/main" val="1864206743"/>
              </p:ext>
            </p:extLst>
          </p:nvPr>
        </p:nvGraphicFramePr>
        <p:xfrm>
          <a:off x="2152650" y="1844040"/>
          <a:ext cx="7886700" cy="118872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b="0" dirty="0"/>
                        <a:t>Control / Exposure +</a:t>
                      </a:r>
                    </a:p>
                  </a:txBody>
                  <a:tcPr/>
                </a:tc>
                <a:tc>
                  <a:txBody>
                    <a:bodyPr/>
                    <a:lstStyle/>
                    <a:p>
                      <a:pPr algn="ctr"/>
                      <a:r>
                        <a:rPr lang="en-US" sz="2000" b="0" dirty="0"/>
                        <a:t>Control / Exposure -</a:t>
                      </a:r>
                    </a:p>
                  </a:txBody>
                  <a:tcPr/>
                </a:tc>
                <a:extLst>
                  <a:ext uri="{0D108BD9-81ED-4DB2-BD59-A6C34878D82A}">
                    <a16:rowId xmlns:a16="http://schemas.microsoft.com/office/drawing/2014/main" val="805522592"/>
                  </a:ext>
                </a:extLst>
              </a:tr>
              <a:tr h="370840">
                <a:tc>
                  <a:txBody>
                    <a:bodyPr/>
                    <a:lstStyle/>
                    <a:p>
                      <a:r>
                        <a:rPr lang="en-US" sz="2000" dirty="0"/>
                        <a:t>Case / Exposure +</a:t>
                      </a:r>
                    </a:p>
                  </a:txBody>
                  <a:tcPr/>
                </a:tc>
                <a:tc>
                  <a:txBody>
                    <a:bodyPr/>
                    <a:lstStyle/>
                    <a:p>
                      <a:pPr algn="ctr"/>
                      <a:r>
                        <a:rPr lang="en-US" sz="2000" dirty="0"/>
                        <a:t>a</a:t>
                      </a:r>
                    </a:p>
                  </a:txBody>
                  <a:tcPr/>
                </a:tc>
                <a:tc>
                  <a:txBody>
                    <a:bodyPr/>
                    <a:lstStyle/>
                    <a:p>
                      <a:pPr algn="ctr"/>
                      <a:r>
                        <a:rPr lang="en-US" sz="2000" dirty="0"/>
                        <a:t>b</a:t>
                      </a:r>
                    </a:p>
                  </a:txBody>
                  <a:tcPr/>
                </a:tc>
                <a:extLst>
                  <a:ext uri="{0D108BD9-81ED-4DB2-BD59-A6C34878D82A}">
                    <a16:rowId xmlns:a16="http://schemas.microsoft.com/office/drawing/2014/main" val="266549803"/>
                  </a:ext>
                </a:extLst>
              </a:tr>
              <a:tr h="370840">
                <a:tc>
                  <a:txBody>
                    <a:bodyPr/>
                    <a:lstStyle/>
                    <a:p>
                      <a:r>
                        <a:rPr lang="en-US" sz="2000" dirty="0"/>
                        <a:t>Case / Exposure -</a:t>
                      </a:r>
                    </a:p>
                  </a:txBody>
                  <a:tcPr/>
                </a:tc>
                <a:tc>
                  <a:txBody>
                    <a:bodyPr/>
                    <a:lstStyle/>
                    <a:p>
                      <a:pPr algn="ctr"/>
                      <a:r>
                        <a:rPr lang="en-US" sz="2000" dirty="0"/>
                        <a:t>c</a:t>
                      </a:r>
                    </a:p>
                  </a:txBody>
                  <a:tcPr/>
                </a:tc>
                <a:tc>
                  <a:txBody>
                    <a:bodyPr/>
                    <a:lstStyle/>
                    <a:p>
                      <a:pPr algn="ctr"/>
                      <a:r>
                        <a:rPr lang="en-US" sz="2000" dirty="0"/>
                        <a:t>d</a:t>
                      </a:r>
                    </a:p>
                  </a:txBody>
                  <a:tcPr/>
                </a:tc>
                <a:extLst>
                  <a:ext uri="{0D108BD9-81ED-4DB2-BD59-A6C34878D82A}">
                    <a16:rowId xmlns:a16="http://schemas.microsoft.com/office/drawing/2014/main" val="1199748931"/>
                  </a:ext>
                </a:extLst>
              </a:tr>
            </a:tbl>
          </a:graphicData>
        </a:graphic>
      </p:graphicFrame>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862322"/>
          </a:xfrm>
          <a:prstGeom prst="rect">
            <a:avLst/>
          </a:prstGeom>
          <a:noFill/>
        </p:spPr>
        <p:txBody>
          <a:bodyPr wrap="square" rtlCol="0">
            <a:spAutoFit/>
          </a:bodyPr>
          <a:lstStyle/>
          <a:p>
            <a:r>
              <a:rPr lang="en-US" u="sng" dirty="0"/>
              <a:t>Concordant Pairs </a:t>
            </a:r>
            <a:r>
              <a:rPr lang="en-US" dirty="0"/>
              <a:t>are:</a:t>
            </a:r>
          </a:p>
          <a:p>
            <a:r>
              <a:rPr lang="en-US" dirty="0"/>
              <a:t>	1. where case and control were exposed (a)</a:t>
            </a:r>
          </a:p>
          <a:p>
            <a:r>
              <a:rPr lang="en-US" dirty="0"/>
              <a:t>	2. where neither case or control were exposed (d)</a:t>
            </a:r>
          </a:p>
          <a:p>
            <a:endParaRPr lang="en-US" dirty="0"/>
          </a:p>
          <a:p>
            <a:r>
              <a:rPr lang="en-US" u="sng" dirty="0"/>
              <a:t>Discordant Pairs </a:t>
            </a:r>
            <a:r>
              <a:rPr lang="en-US" dirty="0"/>
              <a:t>are:</a:t>
            </a:r>
          </a:p>
          <a:p>
            <a:r>
              <a:rPr lang="en-US" dirty="0"/>
              <a:t>	1. where case was exposed but control was not (b)</a:t>
            </a:r>
          </a:p>
          <a:p>
            <a:r>
              <a:rPr lang="en-US" dirty="0"/>
              <a:t>	2. where control was exposed where case was not (c)</a:t>
            </a:r>
          </a:p>
          <a:p>
            <a:endParaRPr lang="en-US" dirty="0"/>
          </a:p>
          <a:p>
            <a:r>
              <a:rPr lang="en-US" u="sng" dirty="0"/>
              <a:t>Note</a:t>
            </a:r>
            <a:r>
              <a:rPr lang="en-US" dirty="0"/>
              <a:t>: The cells in contingency table are populated by the number of </a:t>
            </a:r>
            <a:r>
              <a:rPr lang="en-US" u="sng" dirty="0"/>
              <a:t>pairs</a:t>
            </a:r>
            <a:r>
              <a:rPr lang="en-US" dirty="0"/>
              <a:t> in each group NOT the number of </a:t>
            </a:r>
            <a:r>
              <a:rPr lang="en-US" u="sng" dirty="0"/>
              <a:t>participants</a:t>
            </a:r>
            <a:r>
              <a:rPr lang="en-US" dirty="0"/>
              <a:t>.</a:t>
            </a:r>
          </a:p>
        </p:txBody>
      </p:sp>
    </p:spTree>
    <p:extLst>
      <p:ext uri="{BB962C8B-B14F-4D97-AF65-F5344CB8AC3E}">
        <p14:creationId xmlns:p14="http://schemas.microsoft.com/office/powerpoint/2010/main" val="3870887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 in matched case-control studies</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extLst>
              <p:ext uri="{D42A27DB-BD31-4B8C-83A1-F6EECF244321}">
                <p14:modId xmlns:p14="http://schemas.microsoft.com/office/powerpoint/2010/main" val="2996034686"/>
              </p:ext>
            </p:extLst>
          </p:nvPr>
        </p:nvGraphicFramePr>
        <p:xfrm>
          <a:off x="1381626" y="1844040"/>
          <a:ext cx="9428748" cy="1188720"/>
        </p:xfrm>
        <a:graphic>
          <a:graphicData uri="http://schemas.openxmlformats.org/drawingml/2006/table">
            <a:tbl>
              <a:tblPr firstRow="1" bandRow="1">
                <a:tableStyleId>{8799B23B-EC83-4686-B30A-512413B5E67A}</a:tableStyleId>
              </a:tblPr>
              <a:tblGrid>
                <a:gridCol w="3142916">
                  <a:extLst>
                    <a:ext uri="{9D8B030D-6E8A-4147-A177-3AD203B41FA5}">
                      <a16:colId xmlns:a16="http://schemas.microsoft.com/office/drawing/2014/main" val="3071653224"/>
                    </a:ext>
                  </a:extLst>
                </a:gridCol>
                <a:gridCol w="3142916">
                  <a:extLst>
                    <a:ext uri="{9D8B030D-6E8A-4147-A177-3AD203B41FA5}">
                      <a16:colId xmlns:a16="http://schemas.microsoft.com/office/drawing/2014/main" val="4102366795"/>
                    </a:ext>
                  </a:extLst>
                </a:gridCol>
                <a:gridCol w="3142916">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Atherosclerosis - / CMV +</a:t>
                      </a:r>
                    </a:p>
                  </a:txBody>
                  <a:tcPr/>
                </a:tc>
                <a:tc>
                  <a:txBody>
                    <a:bodyPr/>
                    <a:lstStyle/>
                    <a:p>
                      <a:pPr algn="ctr"/>
                      <a:r>
                        <a:rPr lang="en-US" sz="2000" b="0" dirty="0"/>
                        <a:t>Atherosclerosis - / CMV -</a:t>
                      </a:r>
                    </a:p>
                  </a:txBody>
                  <a:tcPr/>
                </a:tc>
                <a:extLst>
                  <a:ext uri="{0D108BD9-81ED-4DB2-BD59-A6C34878D82A}">
                    <a16:rowId xmlns:a16="http://schemas.microsoft.com/office/drawing/2014/main" val="805522592"/>
                  </a:ext>
                </a:extLst>
              </a:tr>
              <a:tr h="370840">
                <a:tc>
                  <a:txBody>
                    <a:bodyPr/>
                    <a:lstStyle/>
                    <a:p>
                      <a:r>
                        <a:rPr lang="en-US" sz="2000" b="0" dirty="0"/>
                        <a:t>Atherosclerosis</a:t>
                      </a:r>
                      <a:r>
                        <a:rPr lang="en-US" sz="2000" dirty="0"/>
                        <a:t> + / CMV +</a:t>
                      </a:r>
                    </a:p>
                  </a:txBody>
                  <a:tcPr/>
                </a:tc>
                <a:tc>
                  <a:txBody>
                    <a:bodyPr/>
                    <a:lstStyle/>
                    <a:p>
                      <a:pPr algn="ctr"/>
                      <a:r>
                        <a:rPr lang="en-US" sz="2000" dirty="0"/>
                        <a:t>214</a:t>
                      </a:r>
                    </a:p>
                  </a:txBody>
                  <a:tcPr/>
                </a:tc>
                <a:tc>
                  <a:txBody>
                    <a:bodyPr/>
                    <a:lstStyle/>
                    <a:p>
                      <a:pPr algn="ctr"/>
                      <a:r>
                        <a:rPr lang="en-US" sz="2000" dirty="0"/>
                        <a:t>65</a:t>
                      </a:r>
                    </a:p>
                  </a:txBody>
                  <a:tcPr/>
                </a:tc>
                <a:extLst>
                  <a:ext uri="{0D108BD9-81ED-4DB2-BD59-A6C34878D82A}">
                    <a16:rowId xmlns:a16="http://schemas.microsoft.com/office/drawing/2014/main" val="266549803"/>
                  </a:ext>
                </a:extLst>
              </a:tr>
              <a:tr h="370840">
                <a:tc>
                  <a:txBody>
                    <a:bodyPr/>
                    <a:lstStyle/>
                    <a:p>
                      <a:r>
                        <a:rPr lang="en-US" sz="2000" b="0" dirty="0"/>
                        <a:t>Atherosclerosis</a:t>
                      </a:r>
                      <a:r>
                        <a:rPr lang="en-US" sz="2000" dirty="0"/>
                        <a:t> + / CMV -</a:t>
                      </a:r>
                    </a:p>
                  </a:txBody>
                  <a:tcPr/>
                </a:tc>
                <a:tc>
                  <a:txBody>
                    <a:bodyPr/>
                    <a:lstStyle/>
                    <a:p>
                      <a:pPr algn="ctr"/>
                      <a:r>
                        <a:rPr lang="en-US" sz="2000" dirty="0"/>
                        <a:t>42</a:t>
                      </a:r>
                    </a:p>
                  </a:txBody>
                  <a:tcPr/>
                </a:tc>
                <a:tc>
                  <a:txBody>
                    <a:bodyPr/>
                    <a:lstStyle/>
                    <a:p>
                      <a:pPr algn="ctr"/>
                      <a:r>
                        <a:rPr lang="en-US" sz="2000" dirty="0"/>
                        <a:t>19</a:t>
                      </a:r>
                    </a:p>
                  </a:txBody>
                  <a:tcPr/>
                </a:tc>
                <a:extLst>
                  <a:ext uri="{0D108BD9-81ED-4DB2-BD59-A6C34878D82A}">
                    <a16:rowId xmlns:a16="http://schemas.microsoft.com/office/drawing/2014/main" val="1199748931"/>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712887"/>
              </a:xfrm>
              <a:prstGeom prst="rect">
                <a:avLst/>
              </a:prstGeom>
              <a:noFill/>
            </p:spPr>
            <p:txBody>
              <a:bodyPr wrap="square" rtlCol="0">
                <a:spAutoFit/>
              </a:bodyPr>
              <a:lstStyle/>
              <a:p>
                <a:r>
                  <a:rPr lang="en-US" sz="2400" dirty="0"/>
                  <a:t>Exposure odds ratio (OR) for matched pairs </a:t>
                </a:r>
                <a:r>
                  <a:rPr lang="en-US" sz="2800" dirty="0"/>
                  <a:t>= </a:t>
                </a:r>
                <a14:m>
                  <m:oMath xmlns:m="http://schemas.openxmlformats.org/officeDocument/2006/math">
                    <m:f>
                      <m:fPr>
                        <m:ctrlPr>
                          <a:rPr lang="en-US" sz="2800" i="1">
                            <a:latin typeface="Cambria Math" panose="02040503050406030204" pitchFamily="18" charset="0"/>
                          </a:rPr>
                        </m:ctrlPr>
                      </m:fPr>
                      <m:num>
                        <m:r>
                          <a:rPr lang="en-US" sz="2800" b="0" i="1" smtClean="0">
                            <a:latin typeface="Cambria Math" panose="02040503050406030204" pitchFamily="18" charset="0"/>
                          </a:rPr>
                          <m:t>𝑏</m:t>
                        </m:r>
                      </m:num>
                      <m:den>
                        <m:r>
                          <a:rPr lang="en-US" sz="2800" b="0" i="1" smtClean="0">
                            <a:latin typeface="Cambria Math" panose="02040503050406030204" pitchFamily="18" charset="0"/>
                          </a:rPr>
                          <m:t>𝑐</m:t>
                        </m:r>
                      </m:den>
                    </m:f>
                  </m:oMath>
                </a14:m>
                <a:r>
                  <a:rPr lang="en-US" sz="2400" dirty="0"/>
                  <a:t> = 65/42 = 1.55</a:t>
                </a:r>
              </a:p>
            </p:txBody>
          </p:sp>
        </mc:Choice>
        <mc:Fallback xmlns="">
          <p:sp>
            <p:nvSpPr>
              <p:cNvPr id="5" name="TextBox 4">
                <a:extLst>
                  <a:ext uri="{FF2B5EF4-FFF2-40B4-BE49-F238E27FC236}">
                    <a16:creationId xmlns:a16="http://schemas.microsoft.com/office/drawing/2014/main" id="{B3295644-93F9-144F-B002-7B3B0B1DB8FA}"/>
                  </a:ext>
                </a:extLst>
              </p:cNvPr>
              <p:cNvSpPr txBox="1">
                <a:spLocks noRot="1" noChangeAspect="1" noMove="1" noResize="1" noEditPoints="1" noAdjustHandles="1" noChangeArrowheads="1" noChangeShapeType="1" noTextEdit="1"/>
              </p:cNvSpPr>
              <p:nvPr/>
            </p:nvSpPr>
            <p:spPr>
              <a:xfrm>
                <a:off x="2152650" y="3673642"/>
                <a:ext cx="7886700" cy="712887"/>
              </a:xfrm>
              <a:prstGeom prst="rect">
                <a:avLst/>
              </a:prstGeom>
              <a:blipFill>
                <a:blip r:embed="rId3"/>
                <a:stretch>
                  <a:fillRect l="-1286" r="-482" b="-8772"/>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8C4E6D4-928F-E24F-8E13-302285664AAF}"/>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3328053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normAutofit/>
          </a:bodyPr>
          <a:lstStyle/>
          <a:p>
            <a:r>
              <a:rPr lang="en-US" sz="3200" dirty="0"/>
              <a:t>95% confidence interval (CI) for odds ratio (OR) in matched case-control study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008307"/>
              </a:xfrm>
              <a:prstGeom prst="rect">
                <a:avLst/>
              </a:prstGeom>
              <a:noFill/>
            </p:spPr>
            <p:txBody>
              <a:bodyPr wrap="square" rtlCol="0">
                <a:spAutoFit/>
              </a:bodyPr>
              <a:lstStyle/>
              <a:p>
                <a:r>
                  <a:rPr lang="en-US" sz="2400" dirty="0"/>
                  <a:t>Lower limit = 1.55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−(1.96 </m:t>
                        </m:r>
                        <m:r>
                          <a:rPr lang="en-US" sz="2400" b="0" i="1" smtClean="0">
                            <a:latin typeface="Cambria Math" panose="02040503050406030204" pitchFamily="18" charset="0"/>
                          </a:rPr>
                          <m:t>∗ 0.198</m:t>
                        </m:r>
                        <m:r>
                          <a:rPr lang="en-US" sz="2400" i="1">
                            <a:latin typeface="Cambria Math" panose="02040503050406030204" pitchFamily="18" charset="0"/>
                          </a:rPr>
                          <m:t>)</m:t>
                        </m:r>
                      </m:sup>
                    </m:sSup>
                  </m:oMath>
                </a14:m>
                <a:r>
                  <a:rPr lang="en-US" sz="2400" dirty="0"/>
                  <a:t> = 1.05</a:t>
                </a:r>
              </a:p>
              <a:p>
                <a:r>
                  <a:rPr lang="en-US" sz="2400" dirty="0"/>
                  <a:t>Upper limit = 1.55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(1.96 ∗</m:t>
                        </m:r>
                        <m:r>
                          <a:rPr lang="en-US" sz="2400" b="0" i="1" smtClean="0">
                            <a:latin typeface="Cambria Math" panose="02040503050406030204" pitchFamily="18" charset="0"/>
                          </a:rPr>
                          <m:t>0.198</m:t>
                        </m:r>
                        <m:r>
                          <a:rPr lang="en-US" sz="2400" i="1">
                            <a:latin typeface="Cambria Math" panose="02040503050406030204" pitchFamily="18" charset="0"/>
                          </a:rPr>
                          <m:t>)</m:t>
                        </m:r>
                      </m:sup>
                    </m:sSup>
                  </m:oMath>
                </a14:m>
                <a:r>
                  <a:rPr lang="en-US" sz="2400" dirty="0"/>
                  <a:t> = 2.28</a:t>
                </a:r>
              </a:p>
              <a:p>
                <a:endParaRPr lang="en-US" sz="2400" dirty="0"/>
              </a:p>
              <a:p>
                <a:r>
                  <a:rPr lang="en-US" sz="2400" dirty="0" err="1"/>
                  <a:t>SE</a:t>
                </a:r>
                <a:r>
                  <a:rPr lang="en-US" sz="2400" baseline="-25000" dirty="0" err="1"/>
                  <a:t>log</a:t>
                </a:r>
                <a:r>
                  <a:rPr lang="en-US" sz="2400" baseline="-25000" dirty="0"/>
                  <a:t> OR </a:t>
                </a:r>
                <a:r>
                  <a:rPr lang="en-US" sz="2400" dirty="0"/>
                  <a:t>= </a:t>
                </a:r>
                <a14:m>
                  <m:oMath xmlns:m="http://schemas.openxmlformats.org/officeDocument/2006/math">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65</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42</m:t>
                            </m:r>
                          </m:den>
                        </m:f>
                      </m:e>
                    </m:rad>
                  </m:oMath>
                </a14:m>
                <a:r>
                  <a:rPr lang="en-US" sz="2400" dirty="0"/>
                  <a:t> = 0.198</a:t>
                </a:r>
              </a:p>
            </p:txBody>
          </p:sp>
        </mc:Choice>
        <mc:Fallback xmlns="">
          <p:sp>
            <p:nvSpPr>
              <p:cNvPr id="5" name="TextBox 4">
                <a:extLst>
                  <a:ext uri="{FF2B5EF4-FFF2-40B4-BE49-F238E27FC236}">
                    <a16:creationId xmlns:a16="http://schemas.microsoft.com/office/drawing/2014/main" id="{B3295644-93F9-144F-B002-7B3B0B1DB8FA}"/>
                  </a:ext>
                </a:extLst>
              </p:cNvPr>
              <p:cNvSpPr txBox="1">
                <a:spLocks noRot="1" noChangeAspect="1" noMove="1" noResize="1" noEditPoints="1" noAdjustHandles="1" noChangeArrowheads="1" noChangeShapeType="1" noTextEdit="1"/>
              </p:cNvSpPr>
              <p:nvPr/>
            </p:nvSpPr>
            <p:spPr>
              <a:xfrm>
                <a:off x="2152650" y="3673642"/>
                <a:ext cx="7886700" cy="2008307"/>
              </a:xfrm>
              <a:prstGeom prst="rect">
                <a:avLst/>
              </a:prstGeom>
              <a:blipFill>
                <a:blip r:embed="rId3"/>
                <a:stretch>
                  <a:fillRect l="-1286" t="-1258"/>
                </a:stretch>
              </a:blipFill>
            </p:spPr>
            <p:txBody>
              <a:bodyPr/>
              <a:lstStyle/>
              <a:p>
                <a:r>
                  <a:rPr lang="en-US">
                    <a:noFill/>
                  </a:rPr>
                  <a:t> </a:t>
                </a:r>
              </a:p>
            </p:txBody>
          </p:sp>
        </mc:Fallback>
      </mc:AlternateContent>
      <p:graphicFrame>
        <p:nvGraphicFramePr>
          <p:cNvPr id="10" name="Table 4">
            <a:extLst>
              <a:ext uri="{FF2B5EF4-FFF2-40B4-BE49-F238E27FC236}">
                <a16:creationId xmlns:a16="http://schemas.microsoft.com/office/drawing/2014/main" id="{7C9382E9-2831-5340-B50A-5E6766B00EA1}"/>
              </a:ext>
            </a:extLst>
          </p:cNvPr>
          <p:cNvGraphicFramePr>
            <a:graphicFrameLocks/>
          </p:cNvGraphicFramePr>
          <p:nvPr>
            <p:extLst>
              <p:ext uri="{D42A27DB-BD31-4B8C-83A1-F6EECF244321}">
                <p14:modId xmlns:p14="http://schemas.microsoft.com/office/powerpoint/2010/main" val="217652503"/>
              </p:ext>
            </p:extLst>
          </p:nvPr>
        </p:nvGraphicFramePr>
        <p:xfrm>
          <a:off x="1381626" y="1844040"/>
          <a:ext cx="9428748" cy="1188720"/>
        </p:xfrm>
        <a:graphic>
          <a:graphicData uri="http://schemas.openxmlformats.org/drawingml/2006/table">
            <a:tbl>
              <a:tblPr firstRow="1" bandRow="1">
                <a:tableStyleId>{8799B23B-EC83-4686-B30A-512413B5E67A}</a:tableStyleId>
              </a:tblPr>
              <a:tblGrid>
                <a:gridCol w="3142916">
                  <a:extLst>
                    <a:ext uri="{9D8B030D-6E8A-4147-A177-3AD203B41FA5}">
                      <a16:colId xmlns:a16="http://schemas.microsoft.com/office/drawing/2014/main" val="3071653224"/>
                    </a:ext>
                  </a:extLst>
                </a:gridCol>
                <a:gridCol w="3142916">
                  <a:extLst>
                    <a:ext uri="{9D8B030D-6E8A-4147-A177-3AD203B41FA5}">
                      <a16:colId xmlns:a16="http://schemas.microsoft.com/office/drawing/2014/main" val="4102366795"/>
                    </a:ext>
                  </a:extLst>
                </a:gridCol>
                <a:gridCol w="3142916">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dirty="0"/>
                        <a:t>Atherosclerosis - / CMV +</a:t>
                      </a:r>
                    </a:p>
                  </a:txBody>
                  <a:tcPr/>
                </a:tc>
                <a:tc>
                  <a:txBody>
                    <a:bodyPr/>
                    <a:lstStyle/>
                    <a:p>
                      <a:pPr algn="ctr"/>
                      <a:r>
                        <a:rPr lang="en-US" sz="2000" b="0" dirty="0"/>
                        <a:t>Atherosclerosis - / CMV -</a:t>
                      </a:r>
                    </a:p>
                  </a:txBody>
                  <a:tcPr/>
                </a:tc>
                <a:extLst>
                  <a:ext uri="{0D108BD9-81ED-4DB2-BD59-A6C34878D82A}">
                    <a16:rowId xmlns:a16="http://schemas.microsoft.com/office/drawing/2014/main" val="805522592"/>
                  </a:ext>
                </a:extLst>
              </a:tr>
              <a:tr h="370840">
                <a:tc>
                  <a:txBody>
                    <a:bodyPr/>
                    <a:lstStyle/>
                    <a:p>
                      <a:r>
                        <a:rPr lang="en-US" sz="2000" b="0" dirty="0"/>
                        <a:t>Atherosclerosis</a:t>
                      </a:r>
                      <a:r>
                        <a:rPr lang="en-US" sz="2000" dirty="0"/>
                        <a:t> + / CMV +</a:t>
                      </a:r>
                    </a:p>
                  </a:txBody>
                  <a:tcPr/>
                </a:tc>
                <a:tc>
                  <a:txBody>
                    <a:bodyPr/>
                    <a:lstStyle/>
                    <a:p>
                      <a:pPr algn="ctr"/>
                      <a:r>
                        <a:rPr lang="en-US" sz="2000" dirty="0"/>
                        <a:t>214</a:t>
                      </a:r>
                    </a:p>
                  </a:txBody>
                  <a:tcPr/>
                </a:tc>
                <a:tc>
                  <a:txBody>
                    <a:bodyPr/>
                    <a:lstStyle/>
                    <a:p>
                      <a:pPr algn="ctr"/>
                      <a:r>
                        <a:rPr lang="en-US" sz="2000" dirty="0"/>
                        <a:t>65</a:t>
                      </a:r>
                    </a:p>
                  </a:txBody>
                  <a:tcPr/>
                </a:tc>
                <a:extLst>
                  <a:ext uri="{0D108BD9-81ED-4DB2-BD59-A6C34878D82A}">
                    <a16:rowId xmlns:a16="http://schemas.microsoft.com/office/drawing/2014/main" val="266549803"/>
                  </a:ext>
                </a:extLst>
              </a:tr>
              <a:tr h="370840">
                <a:tc>
                  <a:txBody>
                    <a:bodyPr/>
                    <a:lstStyle/>
                    <a:p>
                      <a:r>
                        <a:rPr lang="en-US" sz="2000" b="0" dirty="0"/>
                        <a:t>Atherosclerosis</a:t>
                      </a:r>
                      <a:r>
                        <a:rPr lang="en-US" sz="2000" dirty="0"/>
                        <a:t> + / CMV -</a:t>
                      </a:r>
                    </a:p>
                  </a:txBody>
                  <a:tcPr/>
                </a:tc>
                <a:tc>
                  <a:txBody>
                    <a:bodyPr/>
                    <a:lstStyle/>
                    <a:p>
                      <a:pPr algn="ctr"/>
                      <a:r>
                        <a:rPr lang="en-US" sz="2000" dirty="0"/>
                        <a:t>42</a:t>
                      </a:r>
                    </a:p>
                  </a:txBody>
                  <a:tcPr/>
                </a:tc>
                <a:tc>
                  <a:txBody>
                    <a:bodyPr/>
                    <a:lstStyle/>
                    <a:p>
                      <a:pPr algn="ctr"/>
                      <a:r>
                        <a:rPr lang="en-US" sz="2000" dirty="0"/>
                        <a:t>19</a:t>
                      </a:r>
                    </a:p>
                  </a:txBody>
                  <a:tcPr/>
                </a:tc>
                <a:extLst>
                  <a:ext uri="{0D108BD9-81ED-4DB2-BD59-A6C34878D82A}">
                    <a16:rowId xmlns:a16="http://schemas.microsoft.com/office/drawing/2014/main" val="1199748931"/>
                  </a:ext>
                </a:extLst>
              </a:tr>
            </a:tbl>
          </a:graphicData>
        </a:graphic>
      </p:graphicFrame>
      <p:sp>
        <p:nvSpPr>
          <p:cNvPr id="11" name="TextBox 10">
            <a:extLst>
              <a:ext uri="{FF2B5EF4-FFF2-40B4-BE49-F238E27FC236}">
                <a16:creationId xmlns:a16="http://schemas.microsoft.com/office/drawing/2014/main" id="{0CEF8B9A-74F2-4E46-A1BB-01A0CB6D9609}"/>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1367384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F825-8C94-A640-88E9-28DA3FF51A0C}"/>
              </a:ext>
            </a:extLst>
          </p:cNvPr>
          <p:cNvSpPr>
            <a:spLocks noGrp="1"/>
          </p:cNvSpPr>
          <p:nvPr>
            <p:ph type="title"/>
          </p:nvPr>
        </p:nvSpPr>
        <p:spPr/>
        <p:txBody>
          <a:bodyPr/>
          <a:lstStyle/>
          <a:p>
            <a:r>
              <a:rPr lang="en-US" dirty="0" err="1"/>
              <a:t>McNemar’s</a:t>
            </a:r>
            <a:r>
              <a:rPr lang="en-US" dirty="0"/>
              <a:t> chi-square test for matched case-control study</a:t>
            </a:r>
          </a:p>
        </p:txBody>
      </p:sp>
      <p:graphicFrame>
        <p:nvGraphicFramePr>
          <p:cNvPr id="4" name="Table 4">
            <a:extLst>
              <a:ext uri="{FF2B5EF4-FFF2-40B4-BE49-F238E27FC236}">
                <a16:creationId xmlns:a16="http://schemas.microsoft.com/office/drawing/2014/main" id="{23DFC9DE-E4F0-134F-96EE-430A5301C8A8}"/>
              </a:ext>
            </a:extLst>
          </p:cNvPr>
          <p:cNvGraphicFramePr>
            <a:graphicFrameLocks noGrp="1"/>
          </p:cNvGraphicFramePr>
          <p:nvPr>
            <p:ph idx="1"/>
            <p:extLst>
              <p:ext uri="{D42A27DB-BD31-4B8C-83A1-F6EECF244321}">
                <p14:modId xmlns:p14="http://schemas.microsoft.com/office/powerpoint/2010/main" val="574744890"/>
              </p:ext>
            </p:extLst>
          </p:nvPr>
        </p:nvGraphicFramePr>
        <p:xfrm>
          <a:off x="2152650" y="1844040"/>
          <a:ext cx="7886700" cy="118872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b="0" dirty="0"/>
                        <a:t>Control / Exposure +</a:t>
                      </a:r>
                    </a:p>
                  </a:txBody>
                  <a:tcPr/>
                </a:tc>
                <a:tc>
                  <a:txBody>
                    <a:bodyPr/>
                    <a:lstStyle/>
                    <a:p>
                      <a:pPr algn="ctr"/>
                      <a:r>
                        <a:rPr lang="en-US" sz="2000" b="0" dirty="0"/>
                        <a:t>Control / Exposure -</a:t>
                      </a:r>
                    </a:p>
                  </a:txBody>
                  <a:tcPr/>
                </a:tc>
                <a:extLst>
                  <a:ext uri="{0D108BD9-81ED-4DB2-BD59-A6C34878D82A}">
                    <a16:rowId xmlns:a16="http://schemas.microsoft.com/office/drawing/2014/main" val="805522592"/>
                  </a:ext>
                </a:extLst>
              </a:tr>
              <a:tr h="370840">
                <a:tc>
                  <a:txBody>
                    <a:bodyPr/>
                    <a:lstStyle/>
                    <a:p>
                      <a:r>
                        <a:rPr lang="en-US" sz="2000" dirty="0"/>
                        <a:t>Case / Exposure +</a:t>
                      </a:r>
                    </a:p>
                  </a:txBody>
                  <a:tcPr/>
                </a:tc>
                <a:tc>
                  <a:txBody>
                    <a:bodyPr/>
                    <a:lstStyle/>
                    <a:p>
                      <a:pPr algn="ctr"/>
                      <a:r>
                        <a:rPr lang="en-US" sz="2000" dirty="0"/>
                        <a:t>a</a:t>
                      </a:r>
                    </a:p>
                  </a:txBody>
                  <a:tcPr/>
                </a:tc>
                <a:tc>
                  <a:txBody>
                    <a:bodyPr/>
                    <a:lstStyle/>
                    <a:p>
                      <a:pPr algn="ctr"/>
                      <a:r>
                        <a:rPr lang="en-US" sz="2000" dirty="0"/>
                        <a:t>b</a:t>
                      </a:r>
                    </a:p>
                  </a:txBody>
                  <a:tcPr/>
                </a:tc>
                <a:extLst>
                  <a:ext uri="{0D108BD9-81ED-4DB2-BD59-A6C34878D82A}">
                    <a16:rowId xmlns:a16="http://schemas.microsoft.com/office/drawing/2014/main" val="266549803"/>
                  </a:ext>
                </a:extLst>
              </a:tr>
              <a:tr h="370840">
                <a:tc>
                  <a:txBody>
                    <a:bodyPr/>
                    <a:lstStyle/>
                    <a:p>
                      <a:r>
                        <a:rPr lang="en-US" sz="2000" dirty="0"/>
                        <a:t>Case / Exposure -</a:t>
                      </a:r>
                    </a:p>
                  </a:txBody>
                  <a:tcPr/>
                </a:tc>
                <a:tc>
                  <a:txBody>
                    <a:bodyPr/>
                    <a:lstStyle/>
                    <a:p>
                      <a:pPr algn="ctr"/>
                      <a:r>
                        <a:rPr lang="en-US" sz="2000" dirty="0"/>
                        <a:t>c</a:t>
                      </a:r>
                    </a:p>
                  </a:txBody>
                  <a:tcPr/>
                </a:tc>
                <a:tc>
                  <a:txBody>
                    <a:bodyPr/>
                    <a:lstStyle/>
                    <a:p>
                      <a:pPr algn="ctr"/>
                      <a:r>
                        <a:rPr lang="en-US" sz="2000" dirty="0"/>
                        <a:t>d</a:t>
                      </a:r>
                    </a:p>
                  </a:txBody>
                  <a:tcPr/>
                </a:tc>
                <a:extLst>
                  <a:ext uri="{0D108BD9-81ED-4DB2-BD59-A6C34878D82A}">
                    <a16:rowId xmlns:a16="http://schemas.microsoft.com/office/drawing/2014/main" val="1199748931"/>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DC7B574-0847-8C43-8B14-2D1D38D4ECCC}"/>
                  </a:ext>
                </a:extLst>
              </p:cNvPr>
              <p:cNvSpPr txBox="1"/>
              <p:nvPr/>
            </p:nvSpPr>
            <p:spPr>
              <a:xfrm>
                <a:off x="2152650" y="3673642"/>
                <a:ext cx="7886700" cy="6708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𝑏</m:t>
                                  </m:r>
                                  <m:r>
                                    <a:rPr lang="en-US" i="1">
                                      <a:latin typeface="Cambria Math" panose="02040503050406030204" pitchFamily="18" charset="0"/>
                                    </a:rPr>
                                    <m:t> −</m:t>
                                  </m:r>
                                  <m:r>
                                    <a:rPr lang="en-US" i="1">
                                      <a:latin typeface="Cambria Math" panose="02040503050406030204" pitchFamily="18" charset="0"/>
                                    </a:rPr>
                                    <m:t>𝑐</m:t>
                                  </m:r>
                                </m:e>
                              </m:d>
                              <m:r>
                                <a:rPr lang="en-US" i="1">
                                  <a:latin typeface="Cambria Math" panose="02040503050406030204" pitchFamily="18" charset="0"/>
                                </a:rPr>
                                <m:t>−1)</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den>
                      </m:f>
                    </m:oMath>
                  </m:oMathPara>
                </a14:m>
                <a:endParaRPr lang="en-US" dirty="0"/>
              </a:p>
            </p:txBody>
          </p:sp>
        </mc:Choice>
        <mc:Fallback xmlns="">
          <p:sp>
            <p:nvSpPr>
              <p:cNvPr id="5" name="TextBox 4">
                <a:extLst>
                  <a:ext uri="{FF2B5EF4-FFF2-40B4-BE49-F238E27FC236}">
                    <a16:creationId xmlns:a16="http://schemas.microsoft.com/office/drawing/2014/main" id="{EDC7B574-0847-8C43-8B14-2D1D38D4ECCC}"/>
                  </a:ext>
                </a:extLst>
              </p:cNvPr>
              <p:cNvSpPr txBox="1">
                <a:spLocks noRot="1" noChangeAspect="1" noMove="1" noResize="1" noEditPoints="1" noAdjustHandles="1" noChangeArrowheads="1" noChangeShapeType="1" noTextEdit="1"/>
              </p:cNvSpPr>
              <p:nvPr/>
            </p:nvSpPr>
            <p:spPr>
              <a:xfrm>
                <a:off x="2152650" y="3673642"/>
                <a:ext cx="7886700" cy="67082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2975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F825-8C94-A640-88E9-28DA3FF51A0C}"/>
              </a:ext>
            </a:extLst>
          </p:cNvPr>
          <p:cNvSpPr>
            <a:spLocks noGrp="1"/>
          </p:cNvSpPr>
          <p:nvPr>
            <p:ph type="title"/>
          </p:nvPr>
        </p:nvSpPr>
        <p:spPr/>
        <p:txBody>
          <a:bodyPr/>
          <a:lstStyle/>
          <a:p>
            <a:r>
              <a:rPr lang="en-US" dirty="0" err="1"/>
              <a:t>McNemar’s</a:t>
            </a:r>
            <a:r>
              <a:rPr lang="en-US" dirty="0"/>
              <a:t> chi-square test for matched case-control study</a:t>
            </a:r>
          </a:p>
        </p:txBody>
      </p:sp>
      <p:graphicFrame>
        <p:nvGraphicFramePr>
          <p:cNvPr id="4" name="Table 4">
            <a:extLst>
              <a:ext uri="{FF2B5EF4-FFF2-40B4-BE49-F238E27FC236}">
                <a16:creationId xmlns:a16="http://schemas.microsoft.com/office/drawing/2014/main" id="{23DFC9DE-E4F0-134F-96EE-430A5301C8A8}"/>
              </a:ext>
            </a:extLst>
          </p:cNvPr>
          <p:cNvGraphicFramePr>
            <a:graphicFrameLocks noGrp="1"/>
          </p:cNvGraphicFramePr>
          <p:nvPr>
            <p:ph idx="1"/>
            <p:extLst>
              <p:ext uri="{D42A27DB-BD31-4B8C-83A1-F6EECF244321}">
                <p14:modId xmlns:p14="http://schemas.microsoft.com/office/powerpoint/2010/main" val="1593052405"/>
              </p:ext>
            </p:extLst>
          </p:nvPr>
        </p:nvGraphicFramePr>
        <p:xfrm>
          <a:off x="2152650" y="1844040"/>
          <a:ext cx="7886700" cy="118872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b="0" dirty="0"/>
                        <a:t>Control / Exposure +</a:t>
                      </a:r>
                    </a:p>
                  </a:txBody>
                  <a:tcPr/>
                </a:tc>
                <a:tc>
                  <a:txBody>
                    <a:bodyPr/>
                    <a:lstStyle/>
                    <a:p>
                      <a:pPr algn="ctr"/>
                      <a:r>
                        <a:rPr lang="en-US" sz="2000" b="0" dirty="0"/>
                        <a:t>Control / Exposure -</a:t>
                      </a:r>
                    </a:p>
                  </a:txBody>
                  <a:tcPr/>
                </a:tc>
                <a:extLst>
                  <a:ext uri="{0D108BD9-81ED-4DB2-BD59-A6C34878D82A}">
                    <a16:rowId xmlns:a16="http://schemas.microsoft.com/office/drawing/2014/main" val="805522592"/>
                  </a:ext>
                </a:extLst>
              </a:tr>
              <a:tr h="370840">
                <a:tc>
                  <a:txBody>
                    <a:bodyPr/>
                    <a:lstStyle/>
                    <a:p>
                      <a:r>
                        <a:rPr lang="en-US" sz="2000" dirty="0"/>
                        <a:t>Case / Exposure +</a:t>
                      </a:r>
                    </a:p>
                  </a:txBody>
                  <a:tcPr/>
                </a:tc>
                <a:tc>
                  <a:txBody>
                    <a:bodyPr/>
                    <a:lstStyle/>
                    <a:p>
                      <a:pPr algn="ctr"/>
                      <a:r>
                        <a:rPr lang="en-US" sz="2000" dirty="0"/>
                        <a:t>214</a:t>
                      </a:r>
                    </a:p>
                  </a:txBody>
                  <a:tcPr/>
                </a:tc>
                <a:tc>
                  <a:txBody>
                    <a:bodyPr/>
                    <a:lstStyle/>
                    <a:p>
                      <a:pPr algn="ctr"/>
                      <a:r>
                        <a:rPr lang="en-US" sz="2000" dirty="0"/>
                        <a:t>65</a:t>
                      </a:r>
                    </a:p>
                  </a:txBody>
                  <a:tcPr/>
                </a:tc>
                <a:extLst>
                  <a:ext uri="{0D108BD9-81ED-4DB2-BD59-A6C34878D82A}">
                    <a16:rowId xmlns:a16="http://schemas.microsoft.com/office/drawing/2014/main" val="266549803"/>
                  </a:ext>
                </a:extLst>
              </a:tr>
              <a:tr h="370840">
                <a:tc>
                  <a:txBody>
                    <a:bodyPr/>
                    <a:lstStyle/>
                    <a:p>
                      <a:r>
                        <a:rPr lang="en-US" sz="2000" dirty="0"/>
                        <a:t>Case / Exposure -</a:t>
                      </a:r>
                    </a:p>
                  </a:txBody>
                  <a:tcPr/>
                </a:tc>
                <a:tc>
                  <a:txBody>
                    <a:bodyPr/>
                    <a:lstStyle/>
                    <a:p>
                      <a:pPr algn="ctr"/>
                      <a:r>
                        <a:rPr lang="en-US" sz="2000" dirty="0"/>
                        <a:t>42</a:t>
                      </a:r>
                    </a:p>
                  </a:txBody>
                  <a:tcPr/>
                </a:tc>
                <a:tc>
                  <a:txBody>
                    <a:bodyPr/>
                    <a:lstStyle/>
                    <a:p>
                      <a:pPr algn="ctr"/>
                      <a:r>
                        <a:rPr lang="en-US" sz="2000" dirty="0"/>
                        <a:t>19</a:t>
                      </a:r>
                    </a:p>
                  </a:txBody>
                  <a:tcPr/>
                </a:tc>
                <a:extLst>
                  <a:ext uri="{0D108BD9-81ED-4DB2-BD59-A6C34878D82A}">
                    <a16:rowId xmlns:a16="http://schemas.microsoft.com/office/drawing/2014/main" val="1199748931"/>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DC7B574-0847-8C43-8B14-2D1D38D4ECCC}"/>
                  </a:ext>
                </a:extLst>
              </p:cNvPr>
              <p:cNvSpPr txBox="1"/>
              <p:nvPr/>
            </p:nvSpPr>
            <p:spPr>
              <a:xfrm>
                <a:off x="2152650" y="3673642"/>
                <a:ext cx="7886700" cy="1407373"/>
              </a:xfrm>
              <a:prstGeom prst="rect">
                <a:avLst/>
              </a:prstGeom>
              <a:noFill/>
            </p:spPr>
            <p:txBody>
              <a:bodyPr wrap="square" rtlCol="0">
                <a:spAutoFit/>
              </a:bodyPr>
              <a:lstStyle/>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65</m:t>
                                </m:r>
                                <m:r>
                                  <a:rPr lang="en-US" sz="2400" i="1">
                                    <a:latin typeface="Cambria Math" panose="02040503050406030204" pitchFamily="18" charset="0"/>
                                  </a:rPr>
                                  <m:t> −</m:t>
                                </m:r>
                                <m:r>
                                  <a:rPr lang="en-US" sz="2400" b="0" i="1" smtClean="0">
                                    <a:latin typeface="Cambria Math" panose="02040503050406030204" pitchFamily="18" charset="0"/>
                                  </a:rPr>
                                  <m:t>42</m:t>
                                </m:r>
                              </m:e>
                            </m:d>
                            <m:r>
                              <a:rPr lang="en-US" sz="2400" i="1">
                                <a:latin typeface="Cambria Math" panose="02040503050406030204" pitchFamily="18" charset="0"/>
                              </a:rPr>
                              <m:t>−1)</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65+42</m:t>
                        </m:r>
                      </m:den>
                    </m:f>
                  </m:oMath>
                </a14:m>
                <a:r>
                  <a:rPr lang="en-US" sz="2400" dirty="0"/>
                  <a:t> = 4.52</a:t>
                </a:r>
              </a:p>
              <a:p>
                <a:pPr algn="ctr"/>
                <a:endParaRPr lang="en-US" sz="2400" dirty="0"/>
              </a:p>
              <a:p>
                <a:pPr algn="ctr"/>
                <a:r>
                  <a:rPr lang="en-US" sz="2400" dirty="0"/>
                  <a:t>p-value = 0.033</a:t>
                </a:r>
                <a:endParaRPr lang="en-US" dirty="0"/>
              </a:p>
            </p:txBody>
          </p:sp>
        </mc:Choice>
        <mc:Fallback xmlns="">
          <p:sp>
            <p:nvSpPr>
              <p:cNvPr id="5" name="TextBox 4">
                <a:extLst>
                  <a:ext uri="{FF2B5EF4-FFF2-40B4-BE49-F238E27FC236}">
                    <a16:creationId xmlns:a16="http://schemas.microsoft.com/office/drawing/2014/main" id="{EDC7B574-0847-8C43-8B14-2D1D38D4ECCC}"/>
                  </a:ext>
                </a:extLst>
              </p:cNvPr>
              <p:cNvSpPr txBox="1">
                <a:spLocks noRot="1" noChangeAspect="1" noMove="1" noResize="1" noEditPoints="1" noAdjustHandles="1" noChangeArrowheads="1" noChangeShapeType="1" noTextEdit="1"/>
              </p:cNvSpPr>
              <p:nvPr/>
            </p:nvSpPr>
            <p:spPr>
              <a:xfrm>
                <a:off x="2152650" y="3673642"/>
                <a:ext cx="7886700" cy="1407373"/>
              </a:xfrm>
              <a:prstGeom prst="rect">
                <a:avLst/>
              </a:prstGeom>
              <a:blipFill>
                <a:blip r:embed="rId3"/>
                <a:stretch>
                  <a:fillRect b="-900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F8EC888-15E4-6A4B-B506-21D483D05AEE}"/>
              </a:ext>
            </a:extLst>
          </p:cNvPr>
          <p:cNvSpPr txBox="1"/>
          <p:nvPr/>
        </p:nvSpPr>
        <p:spPr>
          <a:xfrm>
            <a:off x="7044181" y="6570438"/>
            <a:ext cx="5147819" cy="276999"/>
          </a:xfrm>
          <a:prstGeom prst="rect">
            <a:avLst/>
          </a:prstGeom>
          <a:noFill/>
        </p:spPr>
        <p:txBody>
          <a:bodyPr wrap="none" rtlCol="0">
            <a:spAutoFit/>
          </a:bodyPr>
          <a:lstStyle/>
          <a:p>
            <a:r>
              <a:rPr lang="en-US" sz="1200" dirty="0"/>
              <a:t>Source: </a:t>
            </a:r>
            <a:r>
              <a:rPr lang="en-US" sz="1200" dirty="0" err="1"/>
              <a:t>Szklo</a:t>
            </a:r>
            <a:r>
              <a:rPr lang="en-US" sz="1200" dirty="0"/>
              <a:t>, </a:t>
            </a:r>
            <a:r>
              <a:rPr lang="en-US" sz="1200" dirty="0" err="1"/>
              <a:t>Moyses</a:t>
            </a:r>
            <a:r>
              <a:rPr lang="en-US" sz="1200" dirty="0"/>
              <a:t>, Nieto, F. Javier. Epidemiology. Jones &amp; Bartlett Learning. </a:t>
            </a:r>
          </a:p>
        </p:txBody>
      </p:sp>
    </p:spTree>
    <p:extLst>
      <p:ext uri="{BB962C8B-B14F-4D97-AF65-F5344CB8AC3E}">
        <p14:creationId xmlns:p14="http://schemas.microsoft.com/office/powerpoint/2010/main" val="3717328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Analyses for Case Control Studies</a:t>
            </a:r>
          </a:p>
        </p:txBody>
      </p:sp>
      <p:sp>
        <p:nvSpPr>
          <p:cNvPr id="3" name="Content Placeholder 2"/>
          <p:cNvSpPr>
            <a:spLocks noGrp="1"/>
          </p:cNvSpPr>
          <p:nvPr>
            <p:ph idx="1"/>
          </p:nvPr>
        </p:nvSpPr>
        <p:spPr/>
        <p:txBody>
          <a:bodyPr>
            <a:normAutofit fontScale="92500" lnSpcReduction="10000"/>
          </a:bodyPr>
          <a:lstStyle/>
          <a:p>
            <a:r>
              <a:rPr lang="en-US" dirty="0"/>
              <a:t>Unmatched</a:t>
            </a:r>
          </a:p>
          <a:p>
            <a:pPr lvl="1"/>
            <a:r>
              <a:rPr lang="en-US" dirty="0"/>
              <a:t>Logistic regression predicting case/control status</a:t>
            </a:r>
          </a:p>
          <a:p>
            <a:pPr lvl="1"/>
            <a:endParaRPr lang="en-US" dirty="0"/>
          </a:p>
          <a:p>
            <a:r>
              <a:rPr lang="en-US" dirty="0"/>
              <a:t>Matched</a:t>
            </a:r>
          </a:p>
          <a:p>
            <a:pPr lvl="1"/>
            <a:r>
              <a:rPr lang="en-US" dirty="0"/>
              <a:t>Matching leads to non-independence in the matched pairs</a:t>
            </a:r>
          </a:p>
          <a:p>
            <a:pPr lvl="2"/>
            <a:r>
              <a:rPr lang="en-US" dirty="0"/>
              <a:t>Must be accounted for in analyses</a:t>
            </a:r>
          </a:p>
          <a:p>
            <a:pPr lvl="2"/>
            <a:r>
              <a:rPr lang="en-US" dirty="0"/>
              <a:t>Inflated type-1 error rate</a:t>
            </a:r>
          </a:p>
          <a:p>
            <a:pPr lvl="1"/>
            <a:r>
              <a:rPr lang="en-US" dirty="0"/>
              <a:t>Conditional logistic regression</a:t>
            </a:r>
          </a:p>
          <a:p>
            <a:pPr lvl="1"/>
            <a:endParaRPr lang="en-US" dirty="0"/>
          </a:p>
          <a:p>
            <a:r>
              <a:rPr lang="en-US" dirty="0"/>
              <a:t>Case-cohort</a:t>
            </a:r>
          </a:p>
          <a:p>
            <a:pPr lvl="1"/>
            <a:r>
              <a:rPr lang="en-US" dirty="0"/>
              <a:t>Overlapping cases and controls in </a:t>
            </a:r>
            <a:r>
              <a:rPr lang="en-US" dirty="0" err="1"/>
              <a:t>subcohort</a:t>
            </a:r>
            <a:endParaRPr lang="en-US" dirty="0"/>
          </a:p>
          <a:p>
            <a:pPr lvl="1"/>
            <a:r>
              <a:rPr lang="en-US" dirty="0"/>
              <a:t>Cox model allows for staggered entries </a:t>
            </a:r>
          </a:p>
        </p:txBody>
      </p:sp>
    </p:spTree>
    <p:extLst>
      <p:ext uri="{BB962C8B-B14F-4D97-AF65-F5344CB8AC3E}">
        <p14:creationId xmlns:p14="http://schemas.microsoft.com/office/powerpoint/2010/main" val="394331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a</a:t>
                      </a:r>
                    </a:p>
                  </a:txBody>
                  <a:tcPr/>
                </a:tc>
                <a:tc>
                  <a:txBody>
                    <a:bodyPr/>
                    <a:lstStyle/>
                    <a:p>
                      <a:pPr algn="ctr"/>
                      <a:r>
                        <a:rPr lang="en-US" sz="2000" dirty="0"/>
                        <a:t>b</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c</a:t>
                      </a:r>
                    </a:p>
                  </a:txBody>
                  <a:tcPr/>
                </a:tc>
                <a:tc>
                  <a:txBody>
                    <a:bodyPr/>
                    <a:lstStyle/>
                    <a:p>
                      <a:pPr algn="ctr"/>
                      <a:r>
                        <a:rPr lang="en-US" sz="2000" dirty="0"/>
                        <a:t>d</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790723229"/>
                  </a:ext>
                </a:extLst>
              </a:tr>
            </a:tbl>
          </a:graphicData>
        </a:graphic>
      </p:graphicFrame>
    </p:spTree>
    <p:extLst>
      <p:ext uri="{BB962C8B-B14F-4D97-AF65-F5344CB8AC3E}">
        <p14:creationId xmlns:p14="http://schemas.microsoft.com/office/powerpoint/2010/main" val="113718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50</a:t>
                      </a:r>
                    </a:p>
                  </a:txBody>
                  <a:tcPr/>
                </a:tc>
                <a:tc>
                  <a:txBody>
                    <a:bodyPr/>
                    <a:lstStyle/>
                    <a:p>
                      <a:pPr algn="ctr"/>
                      <a:r>
                        <a:rPr lang="en-US" sz="2000" dirty="0"/>
                        <a:t>25</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100</a:t>
                      </a:r>
                    </a:p>
                  </a:txBody>
                  <a:tcPr/>
                </a:tc>
                <a:tc>
                  <a:txBody>
                    <a:bodyPr/>
                    <a:lstStyle/>
                    <a:p>
                      <a:pPr algn="ctr"/>
                      <a:r>
                        <a:rPr lang="en-US" sz="2000" dirty="0"/>
                        <a:t>100</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r>
                        <a:rPr lang="en-US" sz="2000" dirty="0"/>
                        <a:t>Odds = 50 / 100</a:t>
                      </a:r>
                    </a:p>
                  </a:txBody>
                  <a:tcPr/>
                </a:tc>
                <a:tc>
                  <a:txBody>
                    <a:bodyPr/>
                    <a:lstStyle/>
                    <a:p>
                      <a:pPr algn="ctr"/>
                      <a:r>
                        <a:rPr lang="en-US" sz="2000" dirty="0"/>
                        <a:t>Odds = ???</a:t>
                      </a:r>
                    </a:p>
                  </a:txBody>
                  <a:tcPr/>
                </a:tc>
                <a:extLst>
                  <a:ext uri="{0D108BD9-81ED-4DB2-BD59-A6C34878D82A}">
                    <a16:rowId xmlns:a16="http://schemas.microsoft.com/office/drawing/2014/main" val="790723229"/>
                  </a:ext>
                </a:extLst>
              </a:tr>
            </a:tbl>
          </a:graphicData>
        </a:graphic>
      </p:graphicFrame>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1754326"/>
          </a:xfrm>
          <a:prstGeom prst="rect">
            <a:avLst/>
          </a:prstGeom>
          <a:noFill/>
        </p:spPr>
        <p:txBody>
          <a:bodyPr wrap="square" rtlCol="0">
            <a:spAutoFit/>
          </a:bodyPr>
          <a:lstStyle/>
          <a:p>
            <a:r>
              <a:rPr lang="en-US" dirty="0"/>
              <a:t>The odds of exposure among cases = a/c  </a:t>
            </a:r>
            <a:r>
              <a:rPr lang="en-US" dirty="0">
                <a:solidFill>
                  <a:srgbClr val="FF0000"/>
                </a:solidFill>
              </a:rPr>
              <a:t>or</a:t>
            </a:r>
            <a:r>
              <a:rPr lang="en-US" dirty="0"/>
              <a:t> </a:t>
            </a:r>
            <a:r>
              <a:rPr lang="en-US" dirty="0" err="1"/>
              <a:t>a:c</a:t>
            </a:r>
            <a:endParaRPr lang="en-US" dirty="0"/>
          </a:p>
          <a:p>
            <a:r>
              <a:rPr lang="en-US" dirty="0"/>
              <a:t>			           = 50/100 </a:t>
            </a:r>
            <a:r>
              <a:rPr lang="en-US" dirty="0">
                <a:solidFill>
                  <a:srgbClr val="FF0000"/>
                </a:solidFill>
              </a:rPr>
              <a:t>or</a:t>
            </a:r>
            <a:r>
              <a:rPr lang="en-US" dirty="0"/>
              <a:t> 50:100</a:t>
            </a:r>
          </a:p>
          <a:p>
            <a:r>
              <a:rPr lang="en-US" dirty="0"/>
              <a:t>			           = 0.5 </a:t>
            </a:r>
            <a:r>
              <a:rPr lang="en-US" dirty="0">
                <a:solidFill>
                  <a:srgbClr val="FF0000"/>
                </a:solidFill>
              </a:rPr>
              <a:t>or</a:t>
            </a:r>
            <a:r>
              <a:rPr lang="en-US" dirty="0"/>
              <a:t> 0.5:1</a:t>
            </a:r>
          </a:p>
          <a:p>
            <a:r>
              <a:rPr lang="en-US" dirty="0"/>
              <a:t>			           = 5:10</a:t>
            </a:r>
          </a:p>
          <a:p>
            <a:r>
              <a:rPr lang="en-US" dirty="0"/>
              <a:t>			           = 1:(1 / 0.5) = 1:2</a:t>
            </a:r>
          </a:p>
          <a:p>
            <a:r>
              <a:rPr lang="en-US" dirty="0"/>
              <a:t>			           = 1:(100/50) = 1:2</a:t>
            </a:r>
          </a:p>
        </p:txBody>
      </p:sp>
    </p:spTree>
    <p:extLst>
      <p:ext uri="{BB962C8B-B14F-4D97-AF65-F5344CB8AC3E}">
        <p14:creationId xmlns:p14="http://schemas.microsoft.com/office/powerpoint/2010/main" val="257216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50</a:t>
                      </a:r>
                    </a:p>
                  </a:txBody>
                  <a:tcPr/>
                </a:tc>
                <a:tc>
                  <a:txBody>
                    <a:bodyPr/>
                    <a:lstStyle/>
                    <a:p>
                      <a:pPr algn="ctr"/>
                      <a:r>
                        <a:rPr lang="en-US" sz="2000" dirty="0"/>
                        <a:t>25</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100</a:t>
                      </a:r>
                    </a:p>
                  </a:txBody>
                  <a:tcPr/>
                </a:tc>
                <a:tc>
                  <a:txBody>
                    <a:bodyPr/>
                    <a:lstStyle/>
                    <a:p>
                      <a:pPr algn="ctr"/>
                      <a:r>
                        <a:rPr lang="en-US" sz="2000" dirty="0"/>
                        <a:t>100</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r>
                        <a:rPr lang="en-US" sz="2000" dirty="0"/>
                        <a:t>Odds = 50 / 100</a:t>
                      </a:r>
                    </a:p>
                  </a:txBody>
                  <a:tcPr/>
                </a:tc>
                <a:tc>
                  <a:txBody>
                    <a:bodyPr/>
                    <a:lstStyle/>
                    <a:p>
                      <a:pPr algn="ctr"/>
                      <a:r>
                        <a:rPr lang="en-US" sz="2000" dirty="0"/>
                        <a:t>Odds = 25 / 100</a:t>
                      </a:r>
                    </a:p>
                  </a:txBody>
                  <a:tcPr/>
                </a:tc>
                <a:extLst>
                  <a:ext uri="{0D108BD9-81ED-4DB2-BD59-A6C34878D82A}">
                    <a16:rowId xmlns:a16="http://schemas.microsoft.com/office/drawing/2014/main" val="790723229"/>
                  </a:ext>
                </a:extLst>
              </a:tr>
            </a:tbl>
          </a:graphicData>
        </a:graphic>
      </p:graphicFrame>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646331"/>
          </a:xfrm>
          <a:prstGeom prst="rect">
            <a:avLst/>
          </a:prstGeom>
          <a:noFill/>
        </p:spPr>
        <p:txBody>
          <a:bodyPr wrap="square" rtlCol="0">
            <a:spAutoFit/>
          </a:bodyPr>
          <a:lstStyle/>
          <a:p>
            <a:r>
              <a:rPr lang="en-US" dirty="0"/>
              <a:t>The odds of exposure among cases = 0.5</a:t>
            </a:r>
          </a:p>
          <a:p>
            <a:r>
              <a:rPr lang="en-US" dirty="0"/>
              <a:t>The odds of exposure among controls = 0.25</a:t>
            </a:r>
          </a:p>
        </p:txBody>
      </p:sp>
    </p:spTree>
    <p:extLst>
      <p:ext uri="{BB962C8B-B14F-4D97-AF65-F5344CB8AC3E}">
        <p14:creationId xmlns:p14="http://schemas.microsoft.com/office/powerpoint/2010/main" val="58658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r>
              <a:rPr lang="en-US" dirty="0"/>
              <a:t>Association</a:t>
            </a:r>
          </a:p>
        </p:txBody>
      </p:sp>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lstStyle/>
          <a:p>
            <a:r>
              <a:rPr lang="en-US" dirty="0"/>
              <a:t>The distribution (i.e., middle, spread, shape, proportion of people in each category) of the thing we are measuring is different, on average, in two groups.</a:t>
            </a:r>
          </a:p>
          <a:p>
            <a:r>
              <a:rPr lang="en-US" dirty="0"/>
              <a:t>Knowing something about X tells you something about Y.</a:t>
            </a:r>
          </a:p>
        </p:txBody>
      </p:sp>
    </p:spTree>
    <p:extLst>
      <p:ext uri="{BB962C8B-B14F-4D97-AF65-F5344CB8AC3E}">
        <p14:creationId xmlns:p14="http://schemas.microsoft.com/office/powerpoint/2010/main" val="77128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50</a:t>
                      </a:r>
                    </a:p>
                  </a:txBody>
                  <a:tcPr/>
                </a:tc>
                <a:tc>
                  <a:txBody>
                    <a:bodyPr/>
                    <a:lstStyle/>
                    <a:p>
                      <a:pPr algn="ctr"/>
                      <a:r>
                        <a:rPr lang="en-US" sz="2000" dirty="0"/>
                        <a:t>25</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100</a:t>
                      </a:r>
                    </a:p>
                  </a:txBody>
                  <a:tcPr/>
                </a:tc>
                <a:tc>
                  <a:txBody>
                    <a:bodyPr/>
                    <a:lstStyle/>
                    <a:p>
                      <a:pPr algn="ctr"/>
                      <a:r>
                        <a:rPr lang="en-US" sz="2000" dirty="0"/>
                        <a:t>100</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r>
                        <a:rPr lang="en-US" sz="2000" dirty="0"/>
                        <a:t>Odds = 50 / 100</a:t>
                      </a:r>
                    </a:p>
                  </a:txBody>
                  <a:tcPr/>
                </a:tc>
                <a:tc>
                  <a:txBody>
                    <a:bodyPr/>
                    <a:lstStyle/>
                    <a:p>
                      <a:pPr algn="ctr"/>
                      <a:r>
                        <a:rPr lang="en-US" sz="2000" dirty="0"/>
                        <a:t>Odds = 25 / 100</a:t>
                      </a:r>
                    </a:p>
                  </a:txBody>
                  <a:tcPr/>
                </a:tc>
                <a:extLst>
                  <a:ext uri="{0D108BD9-81ED-4DB2-BD59-A6C34878D82A}">
                    <a16:rowId xmlns:a16="http://schemas.microsoft.com/office/drawing/2014/main" val="790723229"/>
                  </a:ext>
                </a:extLst>
              </a:tr>
            </a:tbl>
          </a:graphicData>
        </a:graphic>
      </p:graphicFrame>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646331"/>
          </a:xfrm>
          <a:prstGeom prst="rect">
            <a:avLst/>
          </a:prstGeom>
          <a:noFill/>
        </p:spPr>
        <p:txBody>
          <a:bodyPr wrap="square" rtlCol="0">
            <a:spAutoFit/>
          </a:bodyPr>
          <a:lstStyle/>
          <a:p>
            <a:r>
              <a:rPr lang="en-US" dirty="0"/>
              <a:t>The odds of exposure among cases = </a:t>
            </a:r>
            <a:r>
              <a:rPr lang="en-US" dirty="0">
                <a:solidFill>
                  <a:srgbClr val="FF0000"/>
                </a:solidFill>
              </a:rPr>
              <a:t>0.5</a:t>
            </a:r>
          </a:p>
          <a:p>
            <a:r>
              <a:rPr lang="en-US" dirty="0"/>
              <a:t>The odds of exposure among controls = </a:t>
            </a:r>
            <a:r>
              <a:rPr lang="en-US" dirty="0">
                <a:solidFill>
                  <a:srgbClr val="FF0000"/>
                </a:solidFill>
              </a:rPr>
              <a:t>0.25</a:t>
            </a:r>
          </a:p>
        </p:txBody>
      </p:sp>
    </p:spTree>
    <p:extLst>
      <p:ext uri="{BB962C8B-B14F-4D97-AF65-F5344CB8AC3E}">
        <p14:creationId xmlns:p14="http://schemas.microsoft.com/office/powerpoint/2010/main" val="136217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50</a:t>
                      </a:r>
                    </a:p>
                  </a:txBody>
                  <a:tcPr/>
                </a:tc>
                <a:tc>
                  <a:txBody>
                    <a:bodyPr/>
                    <a:lstStyle/>
                    <a:p>
                      <a:pPr algn="ctr"/>
                      <a:r>
                        <a:rPr lang="en-US" sz="2000" dirty="0"/>
                        <a:t>25</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100</a:t>
                      </a:r>
                    </a:p>
                  </a:txBody>
                  <a:tcPr/>
                </a:tc>
                <a:tc>
                  <a:txBody>
                    <a:bodyPr/>
                    <a:lstStyle/>
                    <a:p>
                      <a:pPr algn="ctr"/>
                      <a:r>
                        <a:rPr lang="en-US" sz="2000" dirty="0"/>
                        <a:t>100</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r>
                        <a:rPr lang="en-US" sz="2000" dirty="0"/>
                        <a:t>Odds = 50 / 100</a:t>
                      </a:r>
                    </a:p>
                  </a:txBody>
                  <a:tcPr/>
                </a:tc>
                <a:tc>
                  <a:txBody>
                    <a:bodyPr/>
                    <a:lstStyle/>
                    <a:p>
                      <a:pPr algn="ctr"/>
                      <a:r>
                        <a:rPr lang="en-US" sz="2000" dirty="0"/>
                        <a:t>Odds = 25 / 100</a:t>
                      </a:r>
                    </a:p>
                  </a:txBody>
                  <a:tcPr/>
                </a:tc>
                <a:extLst>
                  <a:ext uri="{0D108BD9-81ED-4DB2-BD59-A6C34878D82A}">
                    <a16:rowId xmlns:a16="http://schemas.microsoft.com/office/drawing/2014/main" val="790723229"/>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2115131"/>
              </a:xfrm>
              <a:prstGeom prst="rect">
                <a:avLst/>
              </a:prstGeom>
              <a:noFill/>
            </p:spPr>
            <p:txBody>
              <a:bodyPr wrap="square" rtlCol="0">
                <a:spAutoFit/>
              </a:bodyPr>
              <a:lstStyle/>
              <a:p>
                <a:r>
                  <a:rPr lang="en-US" dirty="0"/>
                  <a:t>The odds of exposure among cases = 0.5</a:t>
                </a:r>
              </a:p>
              <a:p>
                <a:r>
                  <a:rPr lang="en-US" dirty="0"/>
                  <a:t>The odds of exposure among controls = 0.25</a:t>
                </a:r>
              </a:p>
              <a:p>
                <a:endParaRPr lang="en-US" dirty="0"/>
              </a:p>
              <a:p>
                <a:r>
                  <a:rPr lang="en-US" dirty="0"/>
                  <a:t>Exposure 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𝑜𝑑𝑑𝑠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𝑒𝑥𝑝𝑜𝑠𝑢𝑟𝑒</m:t>
                        </m:r>
                        <m:r>
                          <a:rPr lang="en-US" b="0" i="1" smtClean="0">
                            <a:latin typeface="Cambria Math" panose="02040503050406030204" pitchFamily="18" charset="0"/>
                          </a:rPr>
                          <m:t> </m:t>
                        </m:r>
                        <m:r>
                          <a:rPr lang="en-US" b="0" i="1" smtClean="0">
                            <a:latin typeface="Cambria Math" panose="02040503050406030204" pitchFamily="18" charset="0"/>
                          </a:rPr>
                          <m:t>𝑎𝑚𝑜𝑛𝑔</m:t>
                        </m:r>
                        <m:r>
                          <a:rPr lang="en-US" b="0" i="1" smtClean="0">
                            <a:latin typeface="Cambria Math" panose="02040503050406030204" pitchFamily="18" charset="0"/>
                          </a:rPr>
                          <m:t> </m:t>
                        </m:r>
                        <m:r>
                          <a:rPr lang="en-US" b="0" i="1" smtClean="0">
                            <a:latin typeface="Cambria Math" panose="02040503050406030204" pitchFamily="18" charset="0"/>
                          </a:rPr>
                          <m:t>𝑐𝑎𝑠𝑒𝑠</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𝑜𝑑𝑑𝑠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𝑒𝑥𝑝𝑜𝑠𝑢𝑟𝑒</m:t>
                        </m:r>
                        <m:r>
                          <a:rPr lang="en-US" b="0" i="1" smtClean="0">
                            <a:latin typeface="Cambria Math" panose="02040503050406030204" pitchFamily="18" charset="0"/>
                          </a:rPr>
                          <m:t> </m:t>
                        </m:r>
                        <m:r>
                          <a:rPr lang="en-US" b="0" i="1" smtClean="0">
                            <a:latin typeface="Cambria Math" panose="02040503050406030204" pitchFamily="18" charset="0"/>
                          </a:rPr>
                          <m:t>𝑎𝑚𝑜𝑛𝑔</m:t>
                        </m:r>
                        <m:r>
                          <a:rPr lang="en-US" b="0" i="1" smtClean="0">
                            <a:latin typeface="Cambria Math" panose="02040503050406030204" pitchFamily="18" charset="0"/>
                          </a:rPr>
                          <m:t> </m:t>
                        </m:r>
                        <m:r>
                          <a:rPr lang="en-US" b="0" i="1" smtClean="0">
                            <a:latin typeface="Cambria Math" panose="02040503050406030204" pitchFamily="18" charset="0"/>
                          </a:rPr>
                          <m:t>𝑐𝑜𝑛𝑡𝑟𝑜𝑙𝑠</m:t>
                        </m:r>
                      </m:den>
                    </m:f>
                    <m:r>
                      <a:rPr lang="en-US" b="0" i="1" smtClean="0">
                        <a:latin typeface="Cambria Math" panose="02040503050406030204" pitchFamily="18" charset="0"/>
                      </a:rPr>
                      <m:t>= </m:t>
                    </m:r>
                  </m:oMath>
                </a14:m>
                <a:r>
                  <a:rPr lang="en-US" dirty="0"/>
                  <a:t> </a:t>
                </a:r>
                <a14:m>
                  <m:oMath xmlns:m="http://schemas.openxmlformats.org/officeDocument/2006/math">
                    <m:f>
                      <m:fPr>
                        <m:ctrlPr>
                          <a:rPr lang="en-US" sz="2400" i="1" smtClean="0">
                            <a:latin typeface="Cambria Math" panose="02040503050406030204" pitchFamily="18" charset="0"/>
                          </a:rPr>
                        </m:ctrlPr>
                      </m:fPr>
                      <m:num>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𝑎</m:t>
                            </m:r>
                          </m:num>
                          <m:den>
                            <m:r>
                              <a:rPr lang="en-US" sz="2400" b="0" i="1" smtClean="0">
                                <a:latin typeface="Cambria Math" panose="02040503050406030204" pitchFamily="18" charset="0"/>
                              </a:rPr>
                              <m:t>𝑐</m:t>
                            </m:r>
                          </m:den>
                        </m:f>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𝑏</m:t>
                            </m:r>
                          </m:num>
                          <m:den>
                            <m:r>
                              <a:rPr lang="en-US" sz="2400" b="0" i="1" smtClean="0">
                                <a:latin typeface="Cambria Math" panose="02040503050406030204" pitchFamily="18" charset="0"/>
                              </a:rPr>
                              <m:t>𝑑</m:t>
                            </m:r>
                          </m:den>
                        </m:f>
                      </m:den>
                    </m:f>
                  </m:oMath>
                </a14:m>
                <a:endParaRPr lang="en-US" sz="2400" b="0" dirty="0"/>
              </a:p>
              <a:p>
                <a:endParaRPr lang="en-US" sz="2400" dirty="0"/>
              </a:p>
            </p:txBody>
          </p:sp>
        </mc:Choice>
        <mc:Fallback>
          <p:sp>
            <p:nvSpPr>
              <p:cNvPr id="5" name="TextBox 4">
                <a:extLst>
                  <a:ext uri="{FF2B5EF4-FFF2-40B4-BE49-F238E27FC236}">
                    <a16:creationId xmlns:a16="http://schemas.microsoft.com/office/drawing/2014/main" id="{B3295644-93F9-144F-B002-7B3B0B1DB8FA}"/>
                  </a:ext>
                </a:extLst>
              </p:cNvPr>
              <p:cNvSpPr txBox="1">
                <a:spLocks noRot="1" noChangeAspect="1" noMove="1" noResize="1" noEditPoints="1" noAdjustHandles="1" noChangeArrowheads="1" noChangeShapeType="1" noTextEdit="1"/>
              </p:cNvSpPr>
              <p:nvPr/>
            </p:nvSpPr>
            <p:spPr>
              <a:xfrm>
                <a:off x="2152650" y="3673642"/>
                <a:ext cx="7886700" cy="2115131"/>
              </a:xfrm>
              <a:prstGeom prst="rect">
                <a:avLst/>
              </a:prstGeom>
              <a:blipFill>
                <a:blip r:embed="rId3"/>
                <a:stretch>
                  <a:fillRect l="-643" t="-1190"/>
                </a:stretch>
              </a:blipFill>
            </p:spPr>
            <p:txBody>
              <a:bodyPr/>
              <a:lstStyle/>
              <a:p>
                <a:r>
                  <a:rPr lang="en-US">
                    <a:noFill/>
                  </a:rPr>
                  <a:t> </a:t>
                </a:r>
              </a:p>
            </p:txBody>
          </p:sp>
        </mc:Fallback>
      </mc:AlternateContent>
    </p:spTree>
    <p:extLst>
      <p:ext uri="{BB962C8B-B14F-4D97-AF65-F5344CB8AC3E}">
        <p14:creationId xmlns:p14="http://schemas.microsoft.com/office/powerpoint/2010/main" val="542781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468-3339-A245-BC31-8AD53E906821}"/>
              </a:ext>
            </a:extLst>
          </p:cNvPr>
          <p:cNvSpPr>
            <a:spLocks noGrp="1"/>
          </p:cNvSpPr>
          <p:nvPr>
            <p:ph type="title"/>
          </p:nvPr>
        </p:nvSpPr>
        <p:spPr/>
        <p:txBody>
          <a:bodyPr/>
          <a:lstStyle/>
          <a:p>
            <a:r>
              <a:rPr lang="en-US" dirty="0"/>
              <a:t>Odds ratio</a:t>
            </a:r>
          </a:p>
        </p:txBody>
      </p:sp>
      <p:graphicFrame>
        <p:nvGraphicFramePr>
          <p:cNvPr id="4" name="Table 4">
            <a:extLst>
              <a:ext uri="{FF2B5EF4-FFF2-40B4-BE49-F238E27FC236}">
                <a16:creationId xmlns:a16="http://schemas.microsoft.com/office/drawing/2014/main" id="{8A2495FD-C231-BE47-BCAF-0F2DC0542650}"/>
              </a:ext>
            </a:extLst>
          </p:cNvPr>
          <p:cNvGraphicFramePr>
            <a:graphicFrameLocks noGrp="1"/>
          </p:cNvGraphicFramePr>
          <p:nvPr>
            <p:ph idx="1"/>
          </p:nvPr>
        </p:nvGraphicFramePr>
        <p:xfrm>
          <a:off x="2152650" y="1844040"/>
          <a:ext cx="78867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628900">
                  <a:extLst>
                    <a:ext uri="{9D8B030D-6E8A-4147-A177-3AD203B41FA5}">
                      <a16:colId xmlns:a16="http://schemas.microsoft.com/office/drawing/2014/main" val="4102366795"/>
                    </a:ext>
                  </a:extLst>
                </a:gridCol>
                <a:gridCol w="2628900">
                  <a:extLst>
                    <a:ext uri="{9D8B030D-6E8A-4147-A177-3AD203B41FA5}">
                      <a16:colId xmlns:a16="http://schemas.microsoft.com/office/drawing/2014/main" val="1806218394"/>
                    </a:ext>
                  </a:extLst>
                </a:gridCol>
              </a:tblGrid>
              <a:tr h="370840">
                <a:tc>
                  <a:txBody>
                    <a:bodyPr/>
                    <a:lstStyle/>
                    <a:p>
                      <a:endParaRPr lang="en-US" sz="2000" dirty="0"/>
                    </a:p>
                  </a:txBody>
                  <a:tcPr/>
                </a:tc>
                <a:tc>
                  <a:txBody>
                    <a:bodyPr/>
                    <a:lstStyle/>
                    <a:p>
                      <a:pPr algn="ctr"/>
                      <a:r>
                        <a:rPr lang="en-US" sz="2000" dirty="0"/>
                        <a:t>Case</a:t>
                      </a:r>
                    </a:p>
                  </a:txBody>
                  <a:tcPr/>
                </a:tc>
                <a:tc>
                  <a:txBody>
                    <a:bodyPr/>
                    <a:lstStyle/>
                    <a:p>
                      <a:pPr algn="ctr"/>
                      <a:r>
                        <a:rPr lang="en-US" sz="2000" dirty="0"/>
                        <a:t>Control</a:t>
                      </a:r>
                    </a:p>
                  </a:txBody>
                  <a:tcPr/>
                </a:tc>
                <a:extLst>
                  <a:ext uri="{0D108BD9-81ED-4DB2-BD59-A6C34878D82A}">
                    <a16:rowId xmlns:a16="http://schemas.microsoft.com/office/drawing/2014/main" val="805522592"/>
                  </a:ext>
                </a:extLst>
              </a:tr>
              <a:tr h="370840">
                <a:tc>
                  <a:txBody>
                    <a:bodyPr/>
                    <a:lstStyle/>
                    <a:p>
                      <a:r>
                        <a:rPr lang="en-US" sz="2000" dirty="0"/>
                        <a:t>Exposure +</a:t>
                      </a:r>
                    </a:p>
                  </a:txBody>
                  <a:tcPr/>
                </a:tc>
                <a:tc>
                  <a:txBody>
                    <a:bodyPr/>
                    <a:lstStyle/>
                    <a:p>
                      <a:pPr algn="ctr"/>
                      <a:r>
                        <a:rPr lang="en-US" sz="2000" dirty="0"/>
                        <a:t>50</a:t>
                      </a:r>
                    </a:p>
                  </a:txBody>
                  <a:tcPr/>
                </a:tc>
                <a:tc>
                  <a:txBody>
                    <a:bodyPr/>
                    <a:lstStyle/>
                    <a:p>
                      <a:pPr algn="ctr"/>
                      <a:r>
                        <a:rPr lang="en-US" sz="2000" dirty="0"/>
                        <a:t>25</a:t>
                      </a:r>
                    </a:p>
                  </a:txBody>
                  <a:tcPr/>
                </a:tc>
                <a:extLst>
                  <a:ext uri="{0D108BD9-81ED-4DB2-BD59-A6C34878D82A}">
                    <a16:rowId xmlns:a16="http://schemas.microsoft.com/office/drawing/2014/main" val="266549803"/>
                  </a:ext>
                </a:extLst>
              </a:tr>
              <a:tr h="370840">
                <a:tc>
                  <a:txBody>
                    <a:bodyPr/>
                    <a:lstStyle/>
                    <a:p>
                      <a:r>
                        <a:rPr lang="en-US" sz="2000" dirty="0"/>
                        <a:t>Exposure -</a:t>
                      </a:r>
                    </a:p>
                  </a:txBody>
                  <a:tcPr/>
                </a:tc>
                <a:tc>
                  <a:txBody>
                    <a:bodyPr/>
                    <a:lstStyle/>
                    <a:p>
                      <a:pPr algn="ctr"/>
                      <a:r>
                        <a:rPr lang="en-US" sz="2000" dirty="0"/>
                        <a:t>100</a:t>
                      </a:r>
                    </a:p>
                  </a:txBody>
                  <a:tcPr/>
                </a:tc>
                <a:tc>
                  <a:txBody>
                    <a:bodyPr/>
                    <a:lstStyle/>
                    <a:p>
                      <a:pPr algn="ctr"/>
                      <a:r>
                        <a:rPr lang="en-US" sz="2000" dirty="0"/>
                        <a:t>100</a:t>
                      </a:r>
                    </a:p>
                  </a:txBody>
                  <a:tcPr/>
                </a:tc>
                <a:extLst>
                  <a:ext uri="{0D108BD9-81ED-4DB2-BD59-A6C34878D82A}">
                    <a16:rowId xmlns:a16="http://schemas.microsoft.com/office/drawing/2014/main" val="1199748931"/>
                  </a:ext>
                </a:extLst>
              </a:tr>
              <a:tr h="370840">
                <a:tc>
                  <a:txBody>
                    <a:bodyPr/>
                    <a:lstStyle/>
                    <a:p>
                      <a:endParaRPr lang="en-US" sz="2000"/>
                    </a:p>
                  </a:txBody>
                  <a:tcPr/>
                </a:tc>
                <a:tc>
                  <a:txBody>
                    <a:bodyPr/>
                    <a:lstStyle/>
                    <a:p>
                      <a:pPr algn="ctr"/>
                      <a:r>
                        <a:rPr lang="en-US" sz="2000" dirty="0"/>
                        <a:t>Odds = 50 / 100</a:t>
                      </a:r>
                    </a:p>
                  </a:txBody>
                  <a:tcPr/>
                </a:tc>
                <a:tc>
                  <a:txBody>
                    <a:bodyPr/>
                    <a:lstStyle/>
                    <a:p>
                      <a:pPr algn="ctr"/>
                      <a:r>
                        <a:rPr lang="en-US" sz="2000" dirty="0"/>
                        <a:t>Odds = 25 / 100</a:t>
                      </a:r>
                    </a:p>
                  </a:txBody>
                  <a:tcPr/>
                </a:tc>
                <a:extLst>
                  <a:ext uri="{0D108BD9-81ED-4DB2-BD59-A6C34878D82A}">
                    <a16:rowId xmlns:a16="http://schemas.microsoft.com/office/drawing/2014/main" val="790723229"/>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3295644-93F9-144F-B002-7B3B0B1DB8FA}"/>
                  </a:ext>
                </a:extLst>
              </p:cNvPr>
              <p:cNvSpPr txBox="1"/>
              <p:nvPr/>
            </p:nvSpPr>
            <p:spPr>
              <a:xfrm>
                <a:off x="2152650" y="3673642"/>
                <a:ext cx="7886700" cy="1752596"/>
              </a:xfrm>
              <a:prstGeom prst="rect">
                <a:avLst/>
              </a:prstGeom>
              <a:noFill/>
            </p:spPr>
            <p:txBody>
              <a:bodyPr wrap="square" rtlCol="0">
                <a:spAutoFit/>
              </a:bodyPr>
              <a:lstStyle/>
              <a:p>
                <a:r>
                  <a:rPr lang="en-US" dirty="0"/>
                  <a:t>The odds of exposure among cases = 0.5</a:t>
                </a:r>
              </a:p>
              <a:p>
                <a:r>
                  <a:rPr lang="en-US" dirty="0"/>
                  <a:t>The odds of exposure among controls = 0.25</a:t>
                </a:r>
              </a:p>
              <a:p>
                <a:endParaRPr lang="en-US" dirty="0"/>
              </a:p>
              <a:p>
                <a:r>
                  <a:rPr lang="en-US" dirty="0"/>
                  <a:t>Exposure OR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𝑜𝑑𝑑𝑠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𝑒𝑥𝑝𝑜𝑠𝑢𝑟𝑒</m:t>
                        </m:r>
                        <m:r>
                          <a:rPr lang="en-US" b="0" i="1" smtClean="0">
                            <a:latin typeface="Cambria Math" panose="02040503050406030204" pitchFamily="18" charset="0"/>
                          </a:rPr>
                          <m:t> </m:t>
                        </m:r>
                        <m:r>
                          <a:rPr lang="en-US" b="0" i="1" smtClean="0">
                            <a:latin typeface="Cambria Math" panose="02040503050406030204" pitchFamily="18" charset="0"/>
                          </a:rPr>
                          <m:t>𝑎𝑚𝑜𝑛𝑔</m:t>
                        </m:r>
                        <m:r>
                          <a:rPr lang="en-US" b="0" i="1" smtClean="0">
                            <a:latin typeface="Cambria Math" panose="02040503050406030204" pitchFamily="18" charset="0"/>
                          </a:rPr>
                          <m:t> </m:t>
                        </m:r>
                        <m:r>
                          <a:rPr lang="en-US" b="0" i="1" smtClean="0">
                            <a:latin typeface="Cambria Math" panose="02040503050406030204" pitchFamily="18" charset="0"/>
                          </a:rPr>
                          <m:t>𝑐𝑎𝑠𝑒𝑠</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𝑜𝑑𝑑𝑠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𝑒𝑥𝑝𝑜𝑠𝑢𝑟𝑒</m:t>
                        </m:r>
                        <m:r>
                          <a:rPr lang="en-US" b="0" i="1" smtClean="0">
                            <a:latin typeface="Cambria Math" panose="02040503050406030204" pitchFamily="18" charset="0"/>
                          </a:rPr>
                          <m:t> </m:t>
                        </m:r>
                        <m:r>
                          <a:rPr lang="en-US" b="0" i="1" smtClean="0">
                            <a:latin typeface="Cambria Math" panose="02040503050406030204" pitchFamily="18" charset="0"/>
                          </a:rPr>
                          <m:t>𝑎𝑚𝑜𝑛𝑔</m:t>
                        </m:r>
                        <m:r>
                          <a:rPr lang="en-US" b="0" i="1" smtClean="0">
                            <a:latin typeface="Cambria Math" panose="02040503050406030204" pitchFamily="18" charset="0"/>
                          </a:rPr>
                          <m:t> </m:t>
                        </m:r>
                        <m:r>
                          <a:rPr lang="en-US" b="0" i="1" smtClean="0">
                            <a:latin typeface="Cambria Math" panose="02040503050406030204" pitchFamily="18" charset="0"/>
                          </a:rPr>
                          <m:t>𝑐𝑜𝑛𝑡𝑟𝑜𝑙𝑠</m:t>
                        </m:r>
                      </m:den>
                    </m:f>
                    <m:r>
                      <a:rPr lang="en-US" b="0" i="1" smtClean="0">
                        <a:latin typeface="Cambria Math" panose="02040503050406030204" pitchFamily="18" charset="0"/>
                      </a:rPr>
                      <m:t>= </m:t>
                    </m:r>
                  </m:oMath>
                </a14:m>
                <a:r>
                  <a:rPr lang="en-US" dirty="0"/>
                  <a:t> </a:t>
                </a:r>
                <a14:m>
                  <m:oMath xmlns:m="http://schemas.openxmlformats.org/officeDocument/2006/math">
                    <m:f>
                      <m:fPr>
                        <m:ctrlPr>
                          <a:rPr lang="en-US" sz="2400" i="1" smtClean="0">
                            <a:latin typeface="Cambria Math" panose="02040503050406030204" pitchFamily="18" charset="0"/>
                          </a:rPr>
                        </m:ctrlPr>
                      </m:fPr>
                      <m:num>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𝑎</m:t>
                            </m:r>
                          </m:num>
                          <m:den>
                            <m:r>
                              <a:rPr lang="en-US" sz="2400" b="0" i="1" smtClean="0">
                                <a:latin typeface="Cambria Math" panose="02040503050406030204" pitchFamily="18" charset="0"/>
                              </a:rPr>
                              <m:t>𝑐</m:t>
                            </m:r>
                          </m:den>
                        </m:f>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𝑏</m:t>
                            </m:r>
                          </m:num>
                          <m:den>
                            <m:r>
                              <a:rPr lang="en-US" sz="2400" b="0" i="1" smtClean="0">
                                <a:latin typeface="Cambria Math" panose="02040503050406030204" pitchFamily="18" charset="0"/>
                              </a:rPr>
                              <m:t>𝑑</m:t>
                            </m:r>
                          </m:den>
                        </m:f>
                      </m:den>
                    </m:f>
                  </m:oMath>
                </a14:m>
                <a:r>
                  <a:rPr lang="en-US" sz="2400" b="0" dirty="0"/>
                  <a:t> </a:t>
                </a:r>
                <a:r>
                  <a:rPr lang="en-US" sz="2400" dirty="0"/>
                  <a:t>=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0.5</m:t>
                        </m:r>
                      </m:num>
                      <m:den>
                        <m:r>
                          <a:rPr lang="en-US" sz="2400" i="1">
                            <a:latin typeface="Cambria Math" panose="02040503050406030204" pitchFamily="18" charset="0"/>
                          </a:rPr>
                          <m:t>0.25</m:t>
                        </m:r>
                      </m:den>
                    </m:f>
                    <m:r>
                      <a:rPr lang="en-US" sz="2400" i="1">
                        <a:latin typeface="Cambria Math" panose="02040503050406030204" pitchFamily="18" charset="0"/>
                      </a:rPr>
                      <m:t> </m:t>
                    </m:r>
                  </m:oMath>
                </a14:m>
                <a:r>
                  <a:rPr lang="en-US" sz="2400" dirty="0"/>
                  <a:t> =  </a:t>
                </a:r>
                <a14:m>
                  <m:oMath xmlns:m="http://schemas.openxmlformats.org/officeDocument/2006/math">
                    <m:f>
                      <m:fPr>
                        <m:ctrlPr>
                          <a:rPr lang="en-US" sz="2400" i="1">
                            <a:latin typeface="Cambria Math" panose="02040503050406030204" pitchFamily="18" charset="0"/>
                          </a:rPr>
                        </m:ctrlPr>
                      </m:fPr>
                      <m:num>
                        <m:f>
                          <m:fPr>
                            <m:ctrlPr>
                              <a:rPr lang="en-US" sz="2400" i="1">
                                <a:latin typeface="Cambria Math" panose="02040503050406030204" pitchFamily="18" charset="0"/>
                              </a:rPr>
                            </m:ctrlPr>
                          </m:fPr>
                          <m:num>
                            <m:r>
                              <a:rPr lang="en-US" sz="2400" i="1">
                                <a:latin typeface="Cambria Math" panose="02040503050406030204" pitchFamily="18" charset="0"/>
                              </a:rPr>
                              <m:t>50</m:t>
                            </m:r>
                          </m:num>
                          <m:den>
                            <m:r>
                              <a:rPr lang="en-US" sz="2400" i="1">
                                <a:latin typeface="Cambria Math" panose="02040503050406030204" pitchFamily="18" charset="0"/>
                              </a:rPr>
                              <m:t>100</m:t>
                            </m:r>
                          </m:den>
                        </m:f>
                      </m:num>
                      <m:den>
                        <m:f>
                          <m:fPr>
                            <m:ctrlPr>
                              <a:rPr lang="en-US" sz="2400" i="1">
                                <a:latin typeface="Cambria Math" panose="02040503050406030204" pitchFamily="18" charset="0"/>
                              </a:rPr>
                            </m:ctrlPr>
                          </m:fPr>
                          <m:num>
                            <m:r>
                              <a:rPr lang="en-US" sz="2400" i="1">
                                <a:latin typeface="Cambria Math" panose="02040503050406030204" pitchFamily="18" charset="0"/>
                              </a:rPr>
                              <m:t>25</m:t>
                            </m:r>
                          </m:num>
                          <m:den>
                            <m:r>
                              <a:rPr lang="en-US" sz="2400" i="1">
                                <a:latin typeface="Cambria Math" panose="02040503050406030204" pitchFamily="18" charset="0"/>
                              </a:rPr>
                              <m:t>100</m:t>
                            </m:r>
                          </m:den>
                        </m:f>
                      </m:den>
                    </m:f>
                  </m:oMath>
                </a14:m>
                <a:r>
                  <a:rPr lang="en-US" sz="2400" dirty="0"/>
                  <a:t> = 2</a:t>
                </a:r>
              </a:p>
            </p:txBody>
          </p:sp>
        </mc:Choice>
        <mc:Fallback>
          <p:sp>
            <p:nvSpPr>
              <p:cNvPr id="5" name="TextBox 4">
                <a:extLst>
                  <a:ext uri="{FF2B5EF4-FFF2-40B4-BE49-F238E27FC236}">
                    <a16:creationId xmlns:a16="http://schemas.microsoft.com/office/drawing/2014/main" id="{B3295644-93F9-144F-B002-7B3B0B1DB8FA}"/>
                  </a:ext>
                </a:extLst>
              </p:cNvPr>
              <p:cNvSpPr txBox="1">
                <a:spLocks noRot="1" noChangeAspect="1" noMove="1" noResize="1" noEditPoints="1" noAdjustHandles="1" noChangeArrowheads="1" noChangeShapeType="1" noTextEdit="1"/>
              </p:cNvSpPr>
              <p:nvPr/>
            </p:nvSpPr>
            <p:spPr>
              <a:xfrm>
                <a:off x="2152650" y="3673642"/>
                <a:ext cx="7886700" cy="1752596"/>
              </a:xfrm>
              <a:prstGeom prst="rect">
                <a:avLst/>
              </a:prstGeom>
              <a:blipFill>
                <a:blip r:embed="rId3"/>
                <a:stretch>
                  <a:fillRect l="-643" t="-1439"/>
                </a:stretch>
              </a:blipFill>
            </p:spPr>
            <p:txBody>
              <a:bodyPr/>
              <a:lstStyle/>
              <a:p>
                <a:r>
                  <a:rPr lang="en-US">
                    <a:noFill/>
                  </a:rPr>
                  <a:t> </a:t>
                </a:r>
              </a:p>
            </p:txBody>
          </p:sp>
        </mc:Fallback>
      </mc:AlternateContent>
    </p:spTree>
    <p:extLst>
      <p:ext uri="{BB962C8B-B14F-4D97-AF65-F5344CB8AC3E}">
        <p14:creationId xmlns:p14="http://schemas.microsoft.com/office/powerpoint/2010/main" val="1220902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D95B494E-2360-432D-A7F3-DC4109CA24FB}"/>
</file>

<file path=customXml/itemProps2.xml><?xml version="1.0" encoding="utf-8"?>
<ds:datastoreItem xmlns:ds="http://schemas.openxmlformats.org/officeDocument/2006/customXml" ds:itemID="{1E6FA1A3-1435-4DBD-8290-A76D13671980}"/>
</file>

<file path=customXml/itemProps3.xml><?xml version="1.0" encoding="utf-8"?>
<ds:datastoreItem xmlns:ds="http://schemas.openxmlformats.org/officeDocument/2006/customXml" ds:itemID="{2DEF9D36-7EBE-4119-9DD0-A01AC3CA124A}"/>
</file>

<file path=docProps/app.xml><?xml version="1.0" encoding="utf-8"?>
<Properties xmlns="http://schemas.openxmlformats.org/officeDocument/2006/extended-properties" xmlns:vt="http://schemas.openxmlformats.org/officeDocument/2006/docPropsVTypes">
  <TotalTime>20225</TotalTime>
  <Words>3875</Words>
  <Application>Microsoft Macintosh PowerPoint</Application>
  <PresentationFormat>Widescreen</PresentationFormat>
  <Paragraphs>524</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Case-control Studies Analysis Considerations</vt:lpstr>
      <vt:lpstr>PowerPoint Presentation</vt:lpstr>
      <vt:lpstr>Odds ratio</vt:lpstr>
      <vt:lpstr>Odds ratio</vt:lpstr>
      <vt:lpstr>Odds ratio</vt:lpstr>
      <vt:lpstr>Association</vt:lpstr>
      <vt:lpstr>Odds ratio</vt:lpstr>
      <vt:lpstr>Odds ratio</vt:lpstr>
      <vt:lpstr>Odds ratio</vt:lpstr>
      <vt:lpstr>Odds ratio</vt:lpstr>
      <vt:lpstr>Odds ratio</vt:lpstr>
      <vt:lpstr>Hypothetical cohort study of the 1-year incidence of acute myocardial infarction in individuals with severe systolic hypertension (≥ 180 mm Hg) and normal systolic blood pressure (&lt; 120 mm Hg).</vt:lpstr>
      <vt:lpstr>Risk and odds</vt:lpstr>
      <vt:lpstr>Odds ratio example</vt:lpstr>
      <vt:lpstr>Odds ratio example</vt:lpstr>
      <vt:lpstr>10% of controls</vt:lpstr>
      <vt:lpstr>Odds ratio example</vt:lpstr>
      <vt:lpstr>10% of controls</vt:lpstr>
      <vt:lpstr>95% confidence interval (CI) for odds ratio (OR)</vt:lpstr>
      <vt:lpstr>95% confidence interval (CI) for odds ratio (OR)</vt:lpstr>
      <vt:lpstr>95% confidence interval (CI) for odds ratio (OR)</vt:lpstr>
      <vt:lpstr>Odds ratio in matched case-control studies</vt:lpstr>
      <vt:lpstr>Odds ratio in matched case-control studies</vt:lpstr>
      <vt:lpstr>95% confidence interval (CI) for odds ratio (OR) in matched case-control study</vt:lpstr>
      <vt:lpstr>McNemar’s chi-square test for matched case-control study</vt:lpstr>
      <vt:lpstr>McNemar’s chi-square test for matched case-control study</vt:lpstr>
      <vt:lpstr>Regression Analyses for Case Control Studies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Bias in Epidemiologic Studies</dc:title>
  <dc:creator>Cannell, Michael B</dc:creator>
  <cp:lastModifiedBy>Brad Cannell</cp:lastModifiedBy>
  <cp:revision>372</cp:revision>
  <dcterms:created xsi:type="dcterms:W3CDTF">2020-09-28T19:19:05Z</dcterms:created>
  <dcterms:modified xsi:type="dcterms:W3CDTF">2021-11-30T20:00:26Z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