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5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60.xml" ContentType="application/vnd.openxmlformats-officedocument.presentationml.tags+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4"/>
    <p:sldMasterId id="2147483711" r:id="rId5"/>
  </p:sldMasterIdLst>
  <p:notesMasterIdLst>
    <p:notesMasterId r:id="rId49"/>
  </p:notesMasterIdLst>
  <p:handoutMasterIdLst>
    <p:handoutMasterId r:id="rId50"/>
  </p:handoutMasterIdLst>
  <p:sldIdLst>
    <p:sldId id="256" r:id="rId6"/>
    <p:sldId id="259" r:id="rId7"/>
    <p:sldId id="285" r:id="rId8"/>
    <p:sldId id="330" r:id="rId9"/>
    <p:sldId id="301" r:id="rId10"/>
    <p:sldId id="334" r:id="rId11"/>
    <p:sldId id="335" r:id="rId12"/>
    <p:sldId id="338" r:id="rId13"/>
    <p:sldId id="339" r:id="rId14"/>
    <p:sldId id="333" r:id="rId15"/>
    <p:sldId id="336" r:id="rId16"/>
    <p:sldId id="332" r:id="rId17"/>
    <p:sldId id="359" r:id="rId18"/>
    <p:sldId id="360" r:id="rId19"/>
    <p:sldId id="340" r:id="rId20"/>
    <p:sldId id="388" r:id="rId21"/>
    <p:sldId id="331" r:id="rId22"/>
    <p:sldId id="345" r:id="rId23"/>
    <p:sldId id="358" r:id="rId24"/>
    <p:sldId id="341" r:id="rId25"/>
    <p:sldId id="347" r:id="rId26"/>
    <p:sldId id="346" r:id="rId27"/>
    <p:sldId id="350" r:id="rId28"/>
    <p:sldId id="395" r:id="rId29"/>
    <p:sldId id="396" r:id="rId30"/>
    <p:sldId id="397" r:id="rId31"/>
    <p:sldId id="342" r:id="rId32"/>
    <p:sldId id="398" r:id="rId33"/>
    <p:sldId id="354" r:id="rId34"/>
    <p:sldId id="355" r:id="rId35"/>
    <p:sldId id="392" r:id="rId36"/>
    <p:sldId id="401" r:id="rId37"/>
    <p:sldId id="357" r:id="rId38"/>
    <p:sldId id="356" r:id="rId39"/>
    <p:sldId id="378" r:id="rId40"/>
    <p:sldId id="380" r:id="rId41"/>
    <p:sldId id="381" r:id="rId42"/>
    <p:sldId id="389" r:id="rId43"/>
    <p:sldId id="383" r:id="rId44"/>
    <p:sldId id="384" r:id="rId45"/>
    <p:sldId id="385" r:id="rId46"/>
    <p:sldId id="387" r:id="rId47"/>
    <p:sldId id="328" r:id="rId48"/>
  </p:sldIdLst>
  <p:sldSz cx="9144000" cy="5143500" type="screen16x9"/>
  <p:notesSz cx="6858000" cy="914400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Xi" initials="CX" lastIdx="5" clrIdx="0">
    <p:extLst>
      <p:ext uri="{19B8F6BF-5375-455C-9EA6-DF929625EA0E}">
        <p15:presenceInfo xmlns:p15="http://schemas.microsoft.com/office/powerpoint/2012/main" userId="Chen, X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4F19"/>
    <a:srgbClr val="BF5700"/>
    <a:srgbClr val="0F2C52"/>
    <a:srgbClr val="51748A"/>
    <a:srgbClr val="006699"/>
    <a:srgbClr val="78787A"/>
    <a:srgbClr val="FFFFFF"/>
    <a:srgbClr val="D9D9D9"/>
    <a:srgbClr val="4D4F53"/>
    <a:srgbClr val="1547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5460ED-BEF2-A344-8E45-60E0F928AE73}" v="4" dt="2022-08-29T16:40:11.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9" autoAdjust="0"/>
    <p:restoredTop sz="43469" autoAdjust="0"/>
  </p:normalViewPr>
  <p:slideViewPr>
    <p:cSldViewPr snapToGrid="0" snapToObjects="1">
      <p:cViewPr varScale="1">
        <p:scale>
          <a:sx n="68" d="100"/>
          <a:sy n="68" d="100"/>
        </p:scale>
        <p:origin x="3408" y="192"/>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0" y="-756"/>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56" d="100"/>
          <a:sy n="56" d="100"/>
        </p:scale>
        <p:origin x="213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57"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a, Sehej Kaur" userId="S::sehej.k.hara@uth.tmc.edu::74d62db5-64fd-49ff-b468-592928b047d5" providerId="AD" clId="Web-{102C4ABD-D1CE-6DF3-52F7-CA4DDDFC119B}"/>
    <pc:docChg chg="addSld">
      <pc:chgData name="Hara, Sehej Kaur" userId="S::sehej.k.hara@uth.tmc.edu::74d62db5-64fd-49ff-b468-592928b047d5" providerId="AD" clId="Web-{102C4ABD-D1CE-6DF3-52F7-CA4DDDFC119B}" dt="2019-11-04T18:45:58.417" v="0"/>
      <pc:docMkLst>
        <pc:docMk/>
      </pc:docMkLst>
      <pc:sldChg chg="new">
        <pc:chgData name="Hara, Sehej Kaur" userId="S::sehej.k.hara@uth.tmc.edu::74d62db5-64fd-49ff-b468-592928b047d5" providerId="AD" clId="Web-{102C4ABD-D1CE-6DF3-52F7-CA4DDDFC119B}" dt="2019-11-04T18:45:58.417" v="0"/>
        <pc:sldMkLst>
          <pc:docMk/>
          <pc:sldMk cId="693915401" sldId="25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017705-02B1-433E-8A7A-BD7033DE8226}"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B08997DC-D851-4A1F-A599-E0446936DCD4}">
      <dgm:prSet phldrT="[Text]" custT="1"/>
      <dgm:spPr/>
      <dgm:t>
        <a:bodyPr/>
        <a:lstStyle/>
        <a:p>
          <a:r>
            <a:rPr lang="en-US" sz="4000" dirty="0"/>
            <a:t>a</a:t>
          </a:r>
        </a:p>
      </dgm:t>
    </dgm:pt>
    <dgm:pt modelId="{13C27FFE-E4BF-415D-8059-D099EA31FD4B}" type="parTrans" cxnId="{FACDB1C3-019F-4794-B867-3DA06D461504}">
      <dgm:prSet/>
      <dgm:spPr/>
      <dgm:t>
        <a:bodyPr/>
        <a:lstStyle/>
        <a:p>
          <a:endParaRPr lang="en-US"/>
        </a:p>
      </dgm:t>
    </dgm:pt>
    <dgm:pt modelId="{1B32A2CE-B5B7-4FF1-AE9F-FA5C4CE03758}" type="sibTrans" cxnId="{FACDB1C3-019F-4794-B867-3DA06D461504}">
      <dgm:prSet/>
      <dgm:spPr/>
      <dgm:t>
        <a:bodyPr/>
        <a:lstStyle/>
        <a:p>
          <a:endParaRPr lang="en-US"/>
        </a:p>
      </dgm:t>
    </dgm:pt>
    <dgm:pt modelId="{6DFD16B4-7F1B-4A15-843B-9547D8CA4A55}">
      <dgm:prSet phldrT="[Text]" custT="1"/>
      <dgm:spPr/>
      <dgm:t>
        <a:bodyPr/>
        <a:lstStyle/>
        <a:p>
          <a:r>
            <a:rPr lang="en-US" sz="4000" dirty="0"/>
            <a:t>b</a:t>
          </a:r>
        </a:p>
      </dgm:t>
    </dgm:pt>
    <dgm:pt modelId="{B03A0AC9-8D1C-4B87-ACD0-D9548E5361BA}" type="parTrans" cxnId="{2C1FB95E-5664-44BC-8A72-BAEA2D5209E8}">
      <dgm:prSet/>
      <dgm:spPr/>
      <dgm:t>
        <a:bodyPr/>
        <a:lstStyle/>
        <a:p>
          <a:endParaRPr lang="en-US"/>
        </a:p>
      </dgm:t>
    </dgm:pt>
    <dgm:pt modelId="{A75F6CAB-18C8-4748-A6DD-A1A293348B96}" type="sibTrans" cxnId="{2C1FB95E-5664-44BC-8A72-BAEA2D5209E8}">
      <dgm:prSet/>
      <dgm:spPr/>
      <dgm:t>
        <a:bodyPr/>
        <a:lstStyle/>
        <a:p>
          <a:endParaRPr lang="en-US"/>
        </a:p>
      </dgm:t>
    </dgm:pt>
    <dgm:pt modelId="{A104B612-ED91-46D8-9863-C2C12618D1FA}">
      <dgm:prSet phldrT="[Text]" custT="1"/>
      <dgm:spPr/>
      <dgm:t>
        <a:bodyPr/>
        <a:lstStyle/>
        <a:p>
          <a:r>
            <a:rPr lang="en-US" sz="4000" dirty="0"/>
            <a:t>c</a:t>
          </a:r>
        </a:p>
      </dgm:t>
    </dgm:pt>
    <dgm:pt modelId="{BD65B120-8998-4F29-BF45-C2DD179EAD75}" type="parTrans" cxnId="{7750A7CD-7406-4936-AED1-A8191B6DA67F}">
      <dgm:prSet/>
      <dgm:spPr/>
      <dgm:t>
        <a:bodyPr/>
        <a:lstStyle/>
        <a:p>
          <a:endParaRPr lang="en-US"/>
        </a:p>
      </dgm:t>
    </dgm:pt>
    <dgm:pt modelId="{C4F591E6-06F8-4564-BDCF-DD0C79F02069}" type="sibTrans" cxnId="{7750A7CD-7406-4936-AED1-A8191B6DA67F}">
      <dgm:prSet/>
      <dgm:spPr/>
      <dgm:t>
        <a:bodyPr/>
        <a:lstStyle/>
        <a:p>
          <a:endParaRPr lang="en-US"/>
        </a:p>
      </dgm:t>
    </dgm:pt>
    <dgm:pt modelId="{428E3406-C427-4EEF-9F2E-51DF3C066DF6}">
      <dgm:prSet phldrT="[Text]" custT="1"/>
      <dgm:spPr/>
      <dgm:t>
        <a:bodyPr/>
        <a:lstStyle/>
        <a:p>
          <a:r>
            <a:rPr lang="en-US" sz="4000" dirty="0"/>
            <a:t>d</a:t>
          </a:r>
        </a:p>
      </dgm:t>
    </dgm:pt>
    <dgm:pt modelId="{60F4CB0A-F19F-48B9-A422-14AF48624A09}" type="parTrans" cxnId="{FECC4059-9D66-4EAA-9418-1500B66A76F9}">
      <dgm:prSet/>
      <dgm:spPr/>
      <dgm:t>
        <a:bodyPr/>
        <a:lstStyle/>
        <a:p>
          <a:endParaRPr lang="en-US"/>
        </a:p>
      </dgm:t>
    </dgm:pt>
    <dgm:pt modelId="{57D2BA32-165E-4FE4-9F3D-E7A1C50B4C84}" type="sibTrans" cxnId="{FECC4059-9D66-4EAA-9418-1500B66A76F9}">
      <dgm:prSet/>
      <dgm:spPr/>
      <dgm:t>
        <a:bodyPr/>
        <a:lstStyle/>
        <a:p>
          <a:endParaRPr lang="en-US"/>
        </a:p>
      </dgm:t>
    </dgm:pt>
    <dgm:pt modelId="{CA3A8572-12B4-41C2-9BDD-EF01E8A775F5}" type="pres">
      <dgm:prSet presAssocID="{70017705-02B1-433E-8A7A-BD7033DE8226}" presName="diagram" presStyleCnt="0">
        <dgm:presLayoutVars>
          <dgm:dir/>
          <dgm:resizeHandles val="exact"/>
        </dgm:presLayoutVars>
      </dgm:prSet>
      <dgm:spPr/>
    </dgm:pt>
    <dgm:pt modelId="{A6B600F0-BEE4-4972-8F1B-CC2227D57DFC}" type="pres">
      <dgm:prSet presAssocID="{B08997DC-D851-4A1F-A599-E0446936DCD4}" presName="node" presStyleLbl="node1" presStyleIdx="0" presStyleCnt="4">
        <dgm:presLayoutVars>
          <dgm:bulletEnabled val="1"/>
        </dgm:presLayoutVars>
      </dgm:prSet>
      <dgm:spPr/>
    </dgm:pt>
    <dgm:pt modelId="{EAC7796C-4C9A-422B-9E1A-CA5190B3E7BA}" type="pres">
      <dgm:prSet presAssocID="{1B32A2CE-B5B7-4FF1-AE9F-FA5C4CE03758}" presName="sibTrans" presStyleCnt="0"/>
      <dgm:spPr/>
    </dgm:pt>
    <dgm:pt modelId="{7B692F9A-B2E6-4A9F-B494-9E32871B8355}" type="pres">
      <dgm:prSet presAssocID="{6DFD16B4-7F1B-4A15-843B-9547D8CA4A55}" presName="node" presStyleLbl="node1" presStyleIdx="1" presStyleCnt="4">
        <dgm:presLayoutVars>
          <dgm:bulletEnabled val="1"/>
        </dgm:presLayoutVars>
      </dgm:prSet>
      <dgm:spPr/>
    </dgm:pt>
    <dgm:pt modelId="{A525A915-5108-496D-A3E3-4EB2E2DBECAC}" type="pres">
      <dgm:prSet presAssocID="{A75F6CAB-18C8-4748-A6DD-A1A293348B96}" presName="sibTrans" presStyleCnt="0"/>
      <dgm:spPr/>
    </dgm:pt>
    <dgm:pt modelId="{28154006-18A2-42A5-B8CB-010C3D9CCD38}" type="pres">
      <dgm:prSet presAssocID="{A104B612-ED91-46D8-9863-C2C12618D1FA}" presName="node" presStyleLbl="node1" presStyleIdx="2" presStyleCnt="4">
        <dgm:presLayoutVars>
          <dgm:bulletEnabled val="1"/>
        </dgm:presLayoutVars>
      </dgm:prSet>
      <dgm:spPr/>
    </dgm:pt>
    <dgm:pt modelId="{C7CC5FCF-F80A-4D9D-A4E8-2B2F7FDBE5CB}" type="pres">
      <dgm:prSet presAssocID="{C4F591E6-06F8-4564-BDCF-DD0C79F02069}" presName="sibTrans" presStyleCnt="0"/>
      <dgm:spPr/>
    </dgm:pt>
    <dgm:pt modelId="{5EF9C508-6447-45B6-A885-AE60AFFF9E1F}" type="pres">
      <dgm:prSet presAssocID="{428E3406-C427-4EEF-9F2E-51DF3C066DF6}" presName="node" presStyleLbl="node1" presStyleIdx="3" presStyleCnt="4">
        <dgm:presLayoutVars>
          <dgm:bulletEnabled val="1"/>
        </dgm:presLayoutVars>
      </dgm:prSet>
      <dgm:spPr/>
    </dgm:pt>
  </dgm:ptLst>
  <dgm:cxnLst>
    <dgm:cxn modelId="{2D0FC421-539A-4A72-B881-D9705FFDE364}" type="presOf" srcId="{70017705-02B1-433E-8A7A-BD7033DE8226}" destId="{CA3A8572-12B4-41C2-9BDD-EF01E8A775F5}" srcOrd="0" destOrd="0" presId="urn:microsoft.com/office/officeart/2005/8/layout/default#1"/>
    <dgm:cxn modelId="{E8BFFA34-6162-463B-8743-24D718B636CA}" type="presOf" srcId="{A104B612-ED91-46D8-9863-C2C12618D1FA}" destId="{28154006-18A2-42A5-B8CB-010C3D9CCD38}" srcOrd="0" destOrd="0" presId="urn:microsoft.com/office/officeart/2005/8/layout/default#1"/>
    <dgm:cxn modelId="{FECC4059-9D66-4EAA-9418-1500B66A76F9}" srcId="{70017705-02B1-433E-8A7A-BD7033DE8226}" destId="{428E3406-C427-4EEF-9F2E-51DF3C066DF6}" srcOrd="3" destOrd="0" parTransId="{60F4CB0A-F19F-48B9-A422-14AF48624A09}" sibTransId="{57D2BA32-165E-4FE4-9F3D-E7A1C50B4C84}"/>
    <dgm:cxn modelId="{FD19B95D-DBD0-4C9E-87A2-4065666E9B82}" type="presOf" srcId="{6DFD16B4-7F1B-4A15-843B-9547D8CA4A55}" destId="{7B692F9A-B2E6-4A9F-B494-9E32871B8355}" srcOrd="0" destOrd="0" presId="urn:microsoft.com/office/officeart/2005/8/layout/default#1"/>
    <dgm:cxn modelId="{2C1FB95E-5664-44BC-8A72-BAEA2D5209E8}" srcId="{70017705-02B1-433E-8A7A-BD7033DE8226}" destId="{6DFD16B4-7F1B-4A15-843B-9547D8CA4A55}" srcOrd="1" destOrd="0" parTransId="{B03A0AC9-8D1C-4B87-ACD0-D9548E5361BA}" sibTransId="{A75F6CAB-18C8-4748-A6DD-A1A293348B96}"/>
    <dgm:cxn modelId="{9A9CF6AD-88C3-484F-B3FE-C235EF26BB86}" type="presOf" srcId="{428E3406-C427-4EEF-9F2E-51DF3C066DF6}" destId="{5EF9C508-6447-45B6-A885-AE60AFFF9E1F}" srcOrd="0" destOrd="0" presId="urn:microsoft.com/office/officeart/2005/8/layout/default#1"/>
    <dgm:cxn modelId="{A11DF2BA-962F-49DB-B5D9-B0C3C894B00D}" type="presOf" srcId="{B08997DC-D851-4A1F-A599-E0446936DCD4}" destId="{A6B600F0-BEE4-4972-8F1B-CC2227D57DFC}" srcOrd="0" destOrd="0" presId="urn:microsoft.com/office/officeart/2005/8/layout/default#1"/>
    <dgm:cxn modelId="{FACDB1C3-019F-4794-B867-3DA06D461504}" srcId="{70017705-02B1-433E-8A7A-BD7033DE8226}" destId="{B08997DC-D851-4A1F-A599-E0446936DCD4}" srcOrd="0" destOrd="0" parTransId="{13C27FFE-E4BF-415D-8059-D099EA31FD4B}" sibTransId="{1B32A2CE-B5B7-4FF1-AE9F-FA5C4CE03758}"/>
    <dgm:cxn modelId="{7750A7CD-7406-4936-AED1-A8191B6DA67F}" srcId="{70017705-02B1-433E-8A7A-BD7033DE8226}" destId="{A104B612-ED91-46D8-9863-C2C12618D1FA}" srcOrd="2" destOrd="0" parTransId="{BD65B120-8998-4F29-BF45-C2DD179EAD75}" sibTransId="{C4F591E6-06F8-4564-BDCF-DD0C79F02069}"/>
    <dgm:cxn modelId="{9B9BF04D-2F13-4AB8-8E71-068D6BD6E5FA}" type="presParOf" srcId="{CA3A8572-12B4-41C2-9BDD-EF01E8A775F5}" destId="{A6B600F0-BEE4-4972-8F1B-CC2227D57DFC}" srcOrd="0" destOrd="0" presId="urn:microsoft.com/office/officeart/2005/8/layout/default#1"/>
    <dgm:cxn modelId="{433E35C6-8C31-4E9E-AA98-90ABC6AE3CAE}" type="presParOf" srcId="{CA3A8572-12B4-41C2-9BDD-EF01E8A775F5}" destId="{EAC7796C-4C9A-422B-9E1A-CA5190B3E7BA}" srcOrd="1" destOrd="0" presId="urn:microsoft.com/office/officeart/2005/8/layout/default#1"/>
    <dgm:cxn modelId="{6CA91E21-92A2-4D48-B93A-B4A4CBD6AC68}" type="presParOf" srcId="{CA3A8572-12B4-41C2-9BDD-EF01E8A775F5}" destId="{7B692F9A-B2E6-4A9F-B494-9E32871B8355}" srcOrd="2" destOrd="0" presId="urn:microsoft.com/office/officeart/2005/8/layout/default#1"/>
    <dgm:cxn modelId="{E1AC6F59-9647-47CB-976B-A92261A845CC}" type="presParOf" srcId="{CA3A8572-12B4-41C2-9BDD-EF01E8A775F5}" destId="{A525A915-5108-496D-A3E3-4EB2E2DBECAC}" srcOrd="3" destOrd="0" presId="urn:microsoft.com/office/officeart/2005/8/layout/default#1"/>
    <dgm:cxn modelId="{E375CE3D-53F6-42BE-9F61-6053BFAC6D7F}" type="presParOf" srcId="{CA3A8572-12B4-41C2-9BDD-EF01E8A775F5}" destId="{28154006-18A2-42A5-B8CB-010C3D9CCD38}" srcOrd="4" destOrd="0" presId="urn:microsoft.com/office/officeart/2005/8/layout/default#1"/>
    <dgm:cxn modelId="{A81DE4D2-A636-4C6F-9A8E-9A33D427A8D8}" type="presParOf" srcId="{CA3A8572-12B4-41C2-9BDD-EF01E8A775F5}" destId="{C7CC5FCF-F80A-4D9D-A4E8-2B2F7FDBE5CB}" srcOrd="5" destOrd="0" presId="urn:microsoft.com/office/officeart/2005/8/layout/default#1"/>
    <dgm:cxn modelId="{6F0B86D5-5B3E-4D8C-ABB3-220A8D6B98F3}" type="presParOf" srcId="{CA3A8572-12B4-41C2-9BDD-EF01E8A775F5}" destId="{5EF9C508-6447-45B6-A885-AE60AFFF9E1F}"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017705-02B1-433E-8A7A-BD7033DE8226}"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B08997DC-D851-4A1F-A599-E0446936DCD4}">
      <dgm:prSet phldrT="[Text]" custT="1"/>
      <dgm:spPr/>
      <dgm:t>
        <a:bodyPr/>
        <a:lstStyle/>
        <a:p>
          <a:r>
            <a:rPr lang="en-US" sz="4000" dirty="0"/>
            <a:t>592</a:t>
          </a:r>
        </a:p>
      </dgm:t>
    </dgm:pt>
    <dgm:pt modelId="{13C27FFE-E4BF-415D-8059-D099EA31FD4B}" type="parTrans" cxnId="{FACDB1C3-019F-4794-B867-3DA06D461504}">
      <dgm:prSet/>
      <dgm:spPr/>
      <dgm:t>
        <a:bodyPr/>
        <a:lstStyle/>
        <a:p>
          <a:endParaRPr lang="en-US"/>
        </a:p>
      </dgm:t>
    </dgm:pt>
    <dgm:pt modelId="{1B32A2CE-B5B7-4FF1-AE9F-FA5C4CE03758}" type="sibTrans" cxnId="{FACDB1C3-019F-4794-B867-3DA06D461504}">
      <dgm:prSet/>
      <dgm:spPr/>
      <dgm:t>
        <a:bodyPr/>
        <a:lstStyle/>
        <a:p>
          <a:endParaRPr lang="en-US"/>
        </a:p>
      </dgm:t>
    </dgm:pt>
    <dgm:pt modelId="{6DFD16B4-7F1B-4A15-843B-9547D8CA4A55}">
      <dgm:prSet phldrT="[Text]" custT="1"/>
      <dgm:spPr/>
      <dgm:t>
        <a:bodyPr/>
        <a:lstStyle/>
        <a:p>
          <a:r>
            <a:rPr lang="en-US" sz="4000" dirty="0"/>
            <a:t>1589</a:t>
          </a:r>
        </a:p>
      </dgm:t>
    </dgm:pt>
    <dgm:pt modelId="{B03A0AC9-8D1C-4B87-ACD0-D9548E5361BA}" type="parTrans" cxnId="{2C1FB95E-5664-44BC-8A72-BAEA2D5209E8}">
      <dgm:prSet/>
      <dgm:spPr/>
      <dgm:t>
        <a:bodyPr/>
        <a:lstStyle/>
        <a:p>
          <a:endParaRPr lang="en-US"/>
        </a:p>
      </dgm:t>
    </dgm:pt>
    <dgm:pt modelId="{A75F6CAB-18C8-4748-A6DD-A1A293348B96}" type="sibTrans" cxnId="{2C1FB95E-5664-44BC-8A72-BAEA2D5209E8}">
      <dgm:prSet/>
      <dgm:spPr/>
      <dgm:t>
        <a:bodyPr/>
        <a:lstStyle/>
        <a:p>
          <a:endParaRPr lang="en-US"/>
        </a:p>
      </dgm:t>
    </dgm:pt>
    <dgm:pt modelId="{A104B612-ED91-46D8-9863-C2C12618D1FA}">
      <dgm:prSet phldrT="[Text]" custT="1"/>
      <dgm:spPr/>
      <dgm:t>
        <a:bodyPr/>
        <a:lstStyle/>
        <a:p>
          <a:r>
            <a:rPr lang="en-US" sz="4000" dirty="0"/>
            <a:t>838</a:t>
          </a:r>
        </a:p>
      </dgm:t>
    </dgm:pt>
    <dgm:pt modelId="{BD65B120-8998-4F29-BF45-C2DD179EAD75}" type="parTrans" cxnId="{7750A7CD-7406-4936-AED1-A8191B6DA67F}">
      <dgm:prSet/>
      <dgm:spPr/>
      <dgm:t>
        <a:bodyPr/>
        <a:lstStyle/>
        <a:p>
          <a:endParaRPr lang="en-US"/>
        </a:p>
      </dgm:t>
    </dgm:pt>
    <dgm:pt modelId="{C4F591E6-06F8-4564-BDCF-DD0C79F02069}" type="sibTrans" cxnId="{7750A7CD-7406-4936-AED1-A8191B6DA67F}">
      <dgm:prSet/>
      <dgm:spPr/>
      <dgm:t>
        <a:bodyPr/>
        <a:lstStyle/>
        <a:p>
          <a:endParaRPr lang="en-US"/>
        </a:p>
      </dgm:t>
    </dgm:pt>
    <dgm:pt modelId="{428E3406-C427-4EEF-9F2E-51DF3C066DF6}">
      <dgm:prSet phldrT="[Text]" custT="1"/>
      <dgm:spPr/>
      <dgm:t>
        <a:bodyPr/>
        <a:lstStyle/>
        <a:p>
          <a:r>
            <a:rPr lang="en-US" sz="4000" dirty="0"/>
            <a:t>1415</a:t>
          </a:r>
        </a:p>
      </dgm:t>
    </dgm:pt>
    <dgm:pt modelId="{60F4CB0A-F19F-48B9-A422-14AF48624A09}" type="parTrans" cxnId="{FECC4059-9D66-4EAA-9418-1500B66A76F9}">
      <dgm:prSet/>
      <dgm:spPr/>
      <dgm:t>
        <a:bodyPr/>
        <a:lstStyle/>
        <a:p>
          <a:endParaRPr lang="en-US"/>
        </a:p>
      </dgm:t>
    </dgm:pt>
    <dgm:pt modelId="{57D2BA32-165E-4FE4-9F3D-E7A1C50B4C84}" type="sibTrans" cxnId="{FECC4059-9D66-4EAA-9418-1500B66A76F9}">
      <dgm:prSet/>
      <dgm:spPr/>
      <dgm:t>
        <a:bodyPr/>
        <a:lstStyle/>
        <a:p>
          <a:endParaRPr lang="en-US"/>
        </a:p>
      </dgm:t>
    </dgm:pt>
    <dgm:pt modelId="{CA3A8572-12B4-41C2-9BDD-EF01E8A775F5}" type="pres">
      <dgm:prSet presAssocID="{70017705-02B1-433E-8A7A-BD7033DE8226}" presName="diagram" presStyleCnt="0">
        <dgm:presLayoutVars>
          <dgm:dir/>
          <dgm:resizeHandles val="exact"/>
        </dgm:presLayoutVars>
      </dgm:prSet>
      <dgm:spPr/>
    </dgm:pt>
    <dgm:pt modelId="{A6B600F0-BEE4-4972-8F1B-CC2227D57DFC}" type="pres">
      <dgm:prSet presAssocID="{B08997DC-D851-4A1F-A599-E0446936DCD4}" presName="node" presStyleLbl="node1" presStyleIdx="0" presStyleCnt="4">
        <dgm:presLayoutVars>
          <dgm:bulletEnabled val="1"/>
        </dgm:presLayoutVars>
      </dgm:prSet>
      <dgm:spPr/>
    </dgm:pt>
    <dgm:pt modelId="{EAC7796C-4C9A-422B-9E1A-CA5190B3E7BA}" type="pres">
      <dgm:prSet presAssocID="{1B32A2CE-B5B7-4FF1-AE9F-FA5C4CE03758}" presName="sibTrans" presStyleCnt="0"/>
      <dgm:spPr/>
    </dgm:pt>
    <dgm:pt modelId="{7B692F9A-B2E6-4A9F-B494-9E32871B8355}" type="pres">
      <dgm:prSet presAssocID="{6DFD16B4-7F1B-4A15-843B-9547D8CA4A55}" presName="node" presStyleLbl="node1" presStyleIdx="1" presStyleCnt="4">
        <dgm:presLayoutVars>
          <dgm:bulletEnabled val="1"/>
        </dgm:presLayoutVars>
      </dgm:prSet>
      <dgm:spPr/>
    </dgm:pt>
    <dgm:pt modelId="{A525A915-5108-496D-A3E3-4EB2E2DBECAC}" type="pres">
      <dgm:prSet presAssocID="{A75F6CAB-18C8-4748-A6DD-A1A293348B96}" presName="sibTrans" presStyleCnt="0"/>
      <dgm:spPr/>
    </dgm:pt>
    <dgm:pt modelId="{28154006-18A2-42A5-B8CB-010C3D9CCD38}" type="pres">
      <dgm:prSet presAssocID="{A104B612-ED91-46D8-9863-C2C12618D1FA}" presName="node" presStyleLbl="node1" presStyleIdx="2" presStyleCnt="4">
        <dgm:presLayoutVars>
          <dgm:bulletEnabled val="1"/>
        </dgm:presLayoutVars>
      </dgm:prSet>
      <dgm:spPr/>
    </dgm:pt>
    <dgm:pt modelId="{C7CC5FCF-F80A-4D9D-A4E8-2B2F7FDBE5CB}" type="pres">
      <dgm:prSet presAssocID="{C4F591E6-06F8-4564-BDCF-DD0C79F02069}" presName="sibTrans" presStyleCnt="0"/>
      <dgm:spPr/>
    </dgm:pt>
    <dgm:pt modelId="{5EF9C508-6447-45B6-A885-AE60AFFF9E1F}" type="pres">
      <dgm:prSet presAssocID="{428E3406-C427-4EEF-9F2E-51DF3C066DF6}" presName="node" presStyleLbl="node1" presStyleIdx="3" presStyleCnt="4">
        <dgm:presLayoutVars>
          <dgm:bulletEnabled val="1"/>
        </dgm:presLayoutVars>
      </dgm:prSet>
      <dgm:spPr/>
    </dgm:pt>
  </dgm:ptLst>
  <dgm:cxnLst>
    <dgm:cxn modelId="{2D0FC421-539A-4A72-B881-D9705FFDE364}" type="presOf" srcId="{70017705-02B1-433E-8A7A-BD7033DE8226}" destId="{CA3A8572-12B4-41C2-9BDD-EF01E8A775F5}" srcOrd="0" destOrd="0" presId="urn:microsoft.com/office/officeart/2005/8/layout/default#1"/>
    <dgm:cxn modelId="{E8BFFA34-6162-463B-8743-24D718B636CA}" type="presOf" srcId="{A104B612-ED91-46D8-9863-C2C12618D1FA}" destId="{28154006-18A2-42A5-B8CB-010C3D9CCD38}" srcOrd="0" destOrd="0" presId="urn:microsoft.com/office/officeart/2005/8/layout/default#1"/>
    <dgm:cxn modelId="{FECC4059-9D66-4EAA-9418-1500B66A76F9}" srcId="{70017705-02B1-433E-8A7A-BD7033DE8226}" destId="{428E3406-C427-4EEF-9F2E-51DF3C066DF6}" srcOrd="3" destOrd="0" parTransId="{60F4CB0A-F19F-48B9-A422-14AF48624A09}" sibTransId="{57D2BA32-165E-4FE4-9F3D-E7A1C50B4C84}"/>
    <dgm:cxn modelId="{FD19B95D-DBD0-4C9E-87A2-4065666E9B82}" type="presOf" srcId="{6DFD16B4-7F1B-4A15-843B-9547D8CA4A55}" destId="{7B692F9A-B2E6-4A9F-B494-9E32871B8355}" srcOrd="0" destOrd="0" presId="urn:microsoft.com/office/officeart/2005/8/layout/default#1"/>
    <dgm:cxn modelId="{2C1FB95E-5664-44BC-8A72-BAEA2D5209E8}" srcId="{70017705-02B1-433E-8A7A-BD7033DE8226}" destId="{6DFD16B4-7F1B-4A15-843B-9547D8CA4A55}" srcOrd="1" destOrd="0" parTransId="{B03A0AC9-8D1C-4B87-ACD0-D9548E5361BA}" sibTransId="{A75F6CAB-18C8-4748-A6DD-A1A293348B96}"/>
    <dgm:cxn modelId="{9A9CF6AD-88C3-484F-B3FE-C235EF26BB86}" type="presOf" srcId="{428E3406-C427-4EEF-9F2E-51DF3C066DF6}" destId="{5EF9C508-6447-45B6-A885-AE60AFFF9E1F}" srcOrd="0" destOrd="0" presId="urn:microsoft.com/office/officeart/2005/8/layout/default#1"/>
    <dgm:cxn modelId="{A11DF2BA-962F-49DB-B5D9-B0C3C894B00D}" type="presOf" srcId="{B08997DC-D851-4A1F-A599-E0446936DCD4}" destId="{A6B600F0-BEE4-4972-8F1B-CC2227D57DFC}" srcOrd="0" destOrd="0" presId="urn:microsoft.com/office/officeart/2005/8/layout/default#1"/>
    <dgm:cxn modelId="{FACDB1C3-019F-4794-B867-3DA06D461504}" srcId="{70017705-02B1-433E-8A7A-BD7033DE8226}" destId="{B08997DC-D851-4A1F-A599-E0446936DCD4}" srcOrd="0" destOrd="0" parTransId="{13C27FFE-E4BF-415D-8059-D099EA31FD4B}" sibTransId="{1B32A2CE-B5B7-4FF1-AE9F-FA5C4CE03758}"/>
    <dgm:cxn modelId="{7750A7CD-7406-4936-AED1-A8191B6DA67F}" srcId="{70017705-02B1-433E-8A7A-BD7033DE8226}" destId="{A104B612-ED91-46D8-9863-C2C12618D1FA}" srcOrd="2" destOrd="0" parTransId="{BD65B120-8998-4F29-BF45-C2DD179EAD75}" sibTransId="{C4F591E6-06F8-4564-BDCF-DD0C79F02069}"/>
    <dgm:cxn modelId="{9B9BF04D-2F13-4AB8-8E71-068D6BD6E5FA}" type="presParOf" srcId="{CA3A8572-12B4-41C2-9BDD-EF01E8A775F5}" destId="{A6B600F0-BEE4-4972-8F1B-CC2227D57DFC}" srcOrd="0" destOrd="0" presId="urn:microsoft.com/office/officeart/2005/8/layout/default#1"/>
    <dgm:cxn modelId="{433E35C6-8C31-4E9E-AA98-90ABC6AE3CAE}" type="presParOf" srcId="{CA3A8572-12B4-41C2-9BDD-EF01E8A775F5}" destId="{EAC7796C-4C9A-422B-9E1A-CA5190B3E7BA}" srcOrd="1" destOrd="0" presId="urn:microsoft.com/office/officeart/2005/8/layout/default#1"/>
    <dgm:cxn modelId="{6CA91E21-92A2-4D48-B93A-B4A4CBD6AC68}" type="presParOf" srcId="{CA3A8572-12B4-41C2-9BDD-EF01E8A775F5}" destId="{7B692F9A-B2E6-4A9F-B494-9E32871B8355}" srcOrd="2" destOrd="0" presId="urn:microsoft.com/office/officeart/2005/8/layout/default#1"/>
    <dgm:cxn modelId="{E1AC6F59-9647-47CB-976B-A92261A845CC}" type="presParOf" srcId="{CA3A8572-12B4-41C2-9BDD-EF01E8A775F5}" destId="{A525A915-5108-496D-A3E3-4EB2E2DBECAC}" srcOrd="3" destOrd="0" presId="urn:microsoft.com/office/officeart/2005/8/layout/default#1"/>
    <dgm:cxn modelId="{E375CE3D-53F6-42BE-9F61-6053BFAC6D7F}" type="presParOf" srcId="{CA3A8572-12B4-41C2-9BDD-EF01E8A775F5}" destId="{28154006-18A2-42A5-B8CB-010C3D9CCD38}" srcOrd="4" destOrd="0" presId="urn:microsoft.com/office/officeart/2005/8/layout/default#1"/>
    <dgm:cxn modelId="{A81DE4D2-A636-4C6F-9A8E-9A33D427A8D8}" type="presParOf" srcId="{CA3A8572-12B4-41C2-9BDD-EF01E8A775F5}" destId="{C7CC5FCF-F80A-4D9D-A4E8-2B2F7FDBE5CB}" srcOrd="5" destOrd="0" presId="urn:microsoft.com/office/officeart/2005/8/layout/default#1"/>
    <dgm:cxn modelId="{6F0B86D5-5B3E-4D8C-ABB3-220A8D6B98F3}" type="presParOf" srcId="{CA3A8572-12B4-41C2-9BDD-EF01E8A775F5}" destId="{5EF9C508-6447-45B6-A885-AE60AFFF9E1F}"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600F0-BEE4-4972-8F1B-CC2227D57DFC}">
      <dsp:nvSpPr>
        <dsp:cNvPr id="0" name=""/>
        <dsp:cNvSpPr/>
      </dsp:nvSpPr>
      <dsp:spPr>
        <a:xfrm>
          <a:off x="778890" y="254"/>
          <a:ext cx="1597601" cy="9585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a</a:t>
          </a:r>
        </a:p>
      </dsp:txBody>
      <dsp:txXfrm>
        <a:off x="778890" y="254"/>
        <a:ext cx="1597601" cy="958561"/>
      </dsp:txXfrm>
    </dsp:sp>
    <dsp:sp modelId="{7B692F9A-B2E6-4A9F-B494-9E32871B8355}">
      <dsp:nvSpPr>
        <dsp:cNvPr id="0" name=""/>
        <dsp:cNvSpPr/>
      </dsp:nvSpPr>
      <dsp:spPr>
        <a:xfrm>
          <a:off x="2536253" y="254"/>
          <a:ext cx="1597601" cy="9585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b</a:t>
          </a:r>
        </a:p>
      </dsp:txBody>
      <dsp:txXfrm>
        <a:off x="2536253" y="254"/>
        <a:ext cx="1597601" cy="958561"/>
      </dsp:txXfrm>
    </dsp:sp>
    <dsp:sp modelId="{28154006-18A2-42A5-B8CB-010C3D9CCD38}">
      <dsp:nvSpPr>
        <dsp:cNvPr id="0" name=""/>
        <dsp:cNvSpPr/>
      </dsp:nvSpPr>
      <dsp:spPr>
        <a:xfrm>
          <a:off x="778890" y="1118576"/>
          <a:ext cx="1597601" cy="9585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c</a:t>
          </a:r>
        </a:p>
      </dsp:txBody>
      <dsp:txXfrm>
        <a:off x="778890" y="1118576"/>
        <a:ext cx="1597601" cy="958561"/>
      </dsp:txXfrm>
    </dsp:sp>
    <dsp:sp modelId="{5EF9C508-6447-45B6-A885-AE60AFFF9E1F}">
      <dsp:nvSpPr>
        <dsp:cNvPr id="0" name=""/>
        <dsp:cNvSpPr/>
      </dsp:nvSpPr>
      <dsp:spPr>
        <a:xfrm>
          <a:off x="2536253" y="1118576"/>
          <a:ext cx="1597601" cy="9585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d</a:t>
          </a:r>
        </a:p>
      </dsp:txBody>
      <dsp:txXfrm>
        <a:off x="2536253" y="1118576"/>
        <a:ext cx="1597601" cy="958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600F0-BEE4-4972-8F1B-CC2227D57DFC}">
      <dsp:nvSpPr>
        <dsp:cNvPr id="0" name=""/>
        <dsp:cNvSpPr/>
      </dsp:nvSpPr>
      <dsp:spPr>
        <a:xfrm>
          <a:off x="778890" y="254"/>
          <a:ext cx="1597601" cy="9585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592</a:t>
          </a:r>
        </a:p>
      </dsp:txBody>
      <dsp:txXfrm>
        <a:off x="778890" y="254"/>
        <a:ext cx="1597601" cy="958561"/>
      </dsp:txXfrm>
    </dsp:sp>
    <dsp:sp modelId="{7B692F9A-B2E6-4A9F-B494-9E32871B8355}">
      <dsp:nvSpPr>
        <dsp:cNvPr id="0" name=""/>
        <dsp:cNvSpPr/>
      </dsp:nvSpPr>
      <dsp:spPr>
        <a:xfrm>
          <a:off x="2536253" y="254"/>
          <a:ext cx="1597601" cy="9585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1589</a:t>
          </a:r>
        </a:p>
      </dsp:txBody>
      <dsp:txXfrm>
        <a:off x="2536253" y="254"/>
        <a:ext cx="1597601" cy="958561"/>
      </dsp:txXfrm>
    </dsp:sp>
    <dsp:sp modelId="{28154006-18A2-42A5-B8CB-010C3D9CCD38}">
      <dsp:nvSpPr>
        <dsp:cNvPr id="0" name=""/>
        <dsp:cNvSpPr/>
      </dsp:nvSpPr>
      <dsp:spPr>
        <a:xfrm>
          <a:off x="778890" y="1118576"/>
          <a:ext cx="1597601" cy="9585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838</a:t>
          </a:r>
        </a:p>
      </dsp:txBody>
      <dsp:txXfrm>
        <a:off x="778890" y="1118576"/>
        <a:ext cx="1597601" cy="958561"/>
      </dsp:txXfrm>
    </dsp:sp>
    <dsp:sp modelId="{5EF9C508-6447-45B6-A885-AE60AFFF9E1F}">
      <dsp:nvSpPr>
        <dsp:cNvPr id="0" name=""/>
        <dsp:cNvSpPr/>
      </dsp:nvSpPr>
      <dsp:spPr>
        <a:xfrm>
          <a:off x="2536253" y="1118576"/>
          <a:ext cx="1597601" cy="9585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1415</a:t>
          </a:r>
        </a:p>
      </dsp:txBody>
      <dsp:txXfrm>
        <a:off x="2536253" y="1118576"/>
        <a:ext cx="1597601" cy="958561"/>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8/29/22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8/29/22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Diet_(nutriti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r>
              <a:rPr lang="en-US" baseline="0" dirty="0"/>
              <a:t> to Module 7 and the second half of this course!  This Module is the first in a series we will consider from here forwards in our class, specific to different study designs.  In this Module, we will learn about </a:t>
            </a:r>
            <a:r>
              <a:rPr lang="en-US" u="sng" baseline="0" dirty="0"/>
              <a:t>cross-sectional studies</a:t>
            </a:r>
            <a:r>
              <a:rPr lang="en-US" u="none" baseline="0" dirty="0"/>
              <a:t>, a widely utilized type of study design in epidemiology.  </a:t>
            </a:r>
          </a:p>
          <a:p>
            <a:endParaRPr lang="en-US" u="none" baseline="0" dirty="0"/>
          </a:p>
          <a:p>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1</a:t>
            </a:fld>
            <a:endParaRPr lang="en-US" dirty="0"/>
          </a:p>
        </p:txBody>
      </p:sp>
    </p:spTree>
    <p:extLst>
      <p:ext uri="{BB962C8B-B14F-4D97-AF65-F5344CB8AC3E}">
        <p14:creationId xmlns:p14="http://schemas.microsoft.com/office/powerpoint/2010/main" val="1617599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Cross-sectional studies are </a:t>
            </a:r>
            <a:r>
              <a:rPr lang="en-US" baseline="0" dirty="0"/>
              <a:t>useful for outcomes that are common and have a long duration, as there would be enough sample size to study.  The same is true for common exposures, too.  Cross-sectional studies can also be useful for planning health promotion or disease prevention programs, as they can provide a reasonable estimate of the prevalence of a particular disease(s) and/or relevant exposure(s), so funds and activities can then be allocated accordingly.  Cross-sectional studies are also efficient, as they are relatively inexpensive and can be quick to conduct.  Data can be collected for a wide variety of outcomes and exposures in a cross-sectional study (e.g., surveillance research) at the same time, allowing investigators to study or test several different research hypotheses under a single study umbrella, too.  A cross-sectional design can ultimately be a good choice in epidemiology for both descriptive and analytic studies.  </a:t>
            </a:r>
          </a:p>
          <a:p>
            <a:endParaRPr lang="en-US" baseline="0" dirty="0"/>
          </a:p>
          <a:p>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10</a:t>
            </a:fld>
            <a:endParaRPr lang="en-US"/>
          </a:p>
        </p:txBody>
      </p:sp>
    </p:spTree>
    <p:extLst>
      <p:ext uri="{BB962C8B-B14F-4D97-AF65-F5344CB8AC3E}">
        <p14:creationId xmlns:p14="http://schemas.microsoft.com/office/powerpoint/2010/main" val="715079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Cross-sectional studies may be a better design for</a:t>
            </a:r>
            <a:r>
              <a:rPr lang="en-US" dirty="0"/>
              <a:t> diseases of slow onset, long duration, and those for which medical care is not sought until the disease is relatively advanced (e.g. chronic bronchitis, osteoarthritis, mental disorders). Or the</a:t>
            </a:r>
            <a:r>
              <a:rPr lang="en-US" baseline="0" dirty="0"/>
              <a:t> cross-sectional study design may be a good design for </a:t>
            </a:r>
            <a:r>
              <a:rPr lang="en-US" dirty="0"/>
              <a:t>diseases that cannot be identified at onset such that only prevalent cases can be identified:</a:t>
            </a:r>
            <a:r>
              <a:rPr lang="en-US" baseline="0" dirty="0"/>
              <a:t> </a:t>
            </a:r>
            <a:r>
              <a:rPr lang="en-US" dirty="0"/>
              <a:t>congenital malformations, chronic conditions with poorly-defined onset times and limited effects on mortality, or asymptomatic chronic infections or conditions that are identifiable only by screening for antibodies or other biomarkers.</a:t>
            </a:r>
            <a:r>
              <a:rPr lang="en-US" baseline="0" dirty="0"/>
              <a:t>  </a:t>
            </a:r>
            <a:r>
              <a:rPr lang="en-US" sz="1200" b="0" i="0" u="none" strike="noStrike" kern="1200" baseline="0" dirty="0">
                <a:solidFill>
                  <a:schemeClr val="tx1"/>
                </a:solidFill>
                <a:latin typeface="+mn-lt"/>
                <a:ea typeface="+mn-ea"/>
                <a:cs typeface="+mn-cs"/>
              </a:rPr>
              <a:t>These studies are also useful for examining the association between exposure and disease onset for chronic diseases where we do not have information on time of onset. </a:t>
            </a:r>
            <a:endParaRPr lang="en-US" dirty="0"/>
          </a:p>
          <a:p>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11</a:t>
            </a:fld>
            <a:endParaRPr lang="en-US"/>
          </a:p>
        </p:txBody>
      </p:sp>
    </p:spTree>
    <p:extLst>
      <p:ext uri="{BB962C8B-B14F-4D97-AF65-F5344CB8AC3E}">
        <p14:creationId xmlns:p14="http://schemas.microsoft.com/office/powerpoint/2010/main" val="115517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limitation of cross-sectional studies is that there may</a:t>
            </a:r>
            <a:r>
              <a:rPr lang="en-US" baseline="0" dirty="0"/>
              <a:t> be temporal ambiguity.  Oftentimes, we simply do not know whether the exposure preceded the outcome, or vice versa.  Moreover, these studies only provide an “indirect” estimate of risk (which can be biased in the ways we have just discussed), as the focus is on prevalent exposures and outcomes, not on incident ones.  Finally, they are inefficient for studying really rare outcomes or exposures (e.g., much less than 5%) or diseases of short duration, as an especially large sample would have to be identified in order to power the study sufficiently, making it cost prohibitive.</a:t>
            </a:r>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12</a:t>
            </a:fld>
            <a:endParaRPr lang="en-US"/>
          </a:p>
        </p:txBody>
      </p:sp>
    </p:spTree>
    <p:extLst>
      <p:ext uri="{BB962C8B-B14F-4D97-AF65-F5344CB8AC3E}">
        <p14:creationId xmlns:p14="http://schemas.microsoft.com/office/powerpoint/2010/main" val="2465948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these limitations, cross-sectional studies</a:t>
            </a:r>
            <a:r>
              <a:rPr lang="en-US" baseline="0" dirty="0"/>
              <a:t> remain widely utilized in epidemiology today.  Let’s consider issues related to sampling and measurement, within them.</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13</a:t>
            </a:fld>
            <a:endParaRPr lang="en-US" dirty="0"/>
          </a:p>
        </p:txBody>
      </p:sp>
    </p:spTree>
    <p:extLst>
      <p:ext uri="{BB962C8B-B14F-4D97-AF65-F5344CB8AC3E}">
        <p14:creationId xmlns:p14="http://schemas.microsoft.com/office/powerpoint/2010/main" val="241452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In this Module, to talk about how a sample of participants are selected from a population, we direct you to an outside video by Dr. Raul Caetano, who used to teach this course from the Dallas Campus.  He’s an expert in sampling methodology and its application inside cross-sectional studies – so who better to listen from than him?  The link to this video is provided on your Instruction Sheet for this Module.</a:t>
            </a:r>
          </a:p>
        </p:txBody>
      </p:sp>
      <p:sp>
        <p:nvSpPr>
          <p:cNvPr id="4" name="Slide Number Placeholder 3"/>
          <p:cNvSpPr>
            <a:spLocks noGrp="1"/>
          </p:cNvSpPr>
          <p:nvPr>
            <p:ph type="sldNum" sz="quarter" idx="10"/>
          </p:nvPr>
        </p:nvSpPr>
        <p:spPr/>
        <p:txBody>
          <a:bodyPr/>
          <a:lstStyle/>
          <a:p>
            <a:fld id="{50C18BB1-A21C-46A0-9AEC-BD45D64503C4}" type="slidenum">
              <a:rPr lang="en-US" smtClean="0"/>
              <a:pPr/>
              <a:t>14</a:t>
            </a:fld>
            <a:endParaRPr lang="en-US"/>
          </a:p>
        </p:txBody>
      </p:sp>
    </p:spTree>
    <p:extLst>
      <p:ext uri="{BB962C8B-B14F-4D97-AF65-F5344CB8AC3E}">
        <p14:creationId xmlns:p14="http://schemas.microsoft.com/office/powerpoint/2010/main" val="1613461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can be collected in a wide variety of</a:t>
            </a:r>
            <a:r>
              <a:rPr lang="en-US" baseline="0" dirty="0"/>
              <a:t> ways in cross-sectional studies.  Census data are commonly used in these studies, as are vital statistics data, like birth certificate and death certificate data.  Clinical records and electronic medical files can be the source of data for these studies, as can survey data.  Sometimes, repeated surveys give birth to cohort studies, or cross-sectional studies can be nested in a cohort study.  In a moment, we will consider baseline data from the Framingham Heart Study, a cohort study that began back in 1947.</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15</a:t>
            </a:fld>
            <a:endParaRPr lang="en-US"/>
          </a:p>
        </p:txBody>
      </p:sp>
    </p:spTree>
    <p:extLst>
      <p:ext uri="{BB962C8B-B14F-4D97-AF65-F5344CB8AC3E}">
        <p14:creationId xmlns:p14="http://schemas.microsoft.com/office/powerpoint/2010/main" val="1722994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error is not uncommon in epidemiology.  Each study design has its own unique source of systematic</a:t>
            </a:r>
            <a:r>
              <a:rPr lang="en-US" baseline="0" dirty="0"/>
              <a:t> error, or bias.  At the end of this presentation, we will consider different sources of selection bias and information bias that are unique to cross-sectional studies.</a:t>
            </a:r>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16</a:t>
            </a:fld>
            <a:endParaRPr lang="en-US"/>
          </a:p>
        </p:txBody>
      </p:sp>
    </p:spTree>
    <p:extLst>
      <p:ext uri="{BB962C8B-B14F-4D97-AF65-F5344CB8AC3E}">
        <p14:creationId xmlns:p14="http://schemas.microsoft.com/office/powerpoint/2010/main" val="139446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Module, we will introduce hypothesis testing and simple</a:t>
            </a:r>
            <a:r>
              <a:rPr lang="en-US" baseline="0" dirty="0"/>
              <a:t> regression models as a way to conduct data analysis in cross-sectional studies.  In this Module, however, we will review simple measures of </a:t>
            </a:r>
            <a:r>
              <a:rPr lang="en-US" u="sng" baseline="0" dirty="0"/>
              <a:t>occurrence</a:t>
            </a:r>
            <a:r>
              <a:rPr lang="en-US" u="none" baseline="0" dirty="0"/>
              <a:t> and </a:t>
            </a:r>
            <a:r>
              <a:rPr lang="en-US" u="sng" baseline="0" dirty="0"/>
              <a:t>association</a:t>
            </a:r>
            <a:r>
              <a:rPr lang="en-US" u="none" baseline="0" dirty="0"/>
              <a:t> that are relevant to cross-sectional studies.</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17</a:t>
            </a:fld>
            <a:endParaRPr lang="en-US" dirty="0"/>
          </a:p>
        </p:txBody>
      </p:sp>
    </p:spTree>
    <p:extLst>
      <p:ext uri="{BB962C8B-B14F-4D97-AF65-F5344CB8AC3E}">
        <p14:creationId xmlns:p14="http://schemas.microsoft.com/office/powerpoint/2010/main" val="1511856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u="none" baseline="0" dirty="0"/>
              <a:t>To move through this section, we will use the Framingham Heart Study as an example. T</a:t>
            </a:r>
            <a:r>
              <a:rPr lang="en-US" sz="1200" b="0" i="0" u="none" strike="noStrike" kern="1200" dirty="0">
                <a:solidFill>
                  <a:schemeClr val="tx1"/>
                </a:solidFill>
                <a:effectLst/>
                <a:latin typeface="+mn-lt"/>
                <a:ea typeface="+mn-ea"/>
                <a:cs typeface="+mn-cs"/>
              </a:rPr>
              <a:t>he Framingham Heart Study is a long-term, cohort study of residents of the city of Framingham, in Massachusetts.  The study began in 1948 with 5,209 adult subjects from Framingham, and is now on its fourth generation of participants!</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Prior to the study almost nothing was known about the epidemiology of hypertension or cardiovascular disease. </a:t>
            </a:r>
            <a:r>
              <a:rPr lang="en-US" sz="1200" b="0" i="0" u="none" strike="noStrike" kern="1200" baseline="300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Much of the now-common knowledge concerning heart disease, such as the effects of diet, exercise, and common</a:t>
            </a:r>
            <a:r>
              <a:rPr lang="en-US" sz="1200" b="0" i="0" u="none" strike="noStrike" kern="1200" baseline="0" dirty="0">
                <a:solidFill>
                  <a:schemeClr val="tx1"/>
                </a:solidFill>
                <a:effectLst/>
                <a:latin typeface="+mn-lt"/>
                <a:ea typeface="+mn-ea"/>
                <a:cs typeface="+mn-cs"/>
              </a:rPr>
              <a:t> medications like aspirin is based on this study.  The Framingham Heart Study gave birth to the “Framingham risk score,” which is essentially an algorithm to predict the probability of heart disease, given the presence or absence of multiple risk factors for the same in individuals.  The Framingham Heart Study was one of the first to peg smoking as an important risk factor for hypertension and cardiovascular disease.  This however, as we will see in our example this presentation, was not the outcome of its initial investigation – which showed the opposite.</a:t>
            </a:r>
          </a:p>
          <a:p>
            <a:endParaRPr lang="en-US" sz="1200" b="0" i="0" u="none" strike="noStrike" kern="1200" baseline="0" dirty="0">
              <a:solidFill>
                <a:schemeClr val="tx1"/>
              </a:solidFill>
              <a:effectLst/>
              <a:latin typeface="+mn-lt"/>
              <a:ea typeface="+mn-ea"/>
              <a:cs typeface="+mn-cs"/>
              <a:hlinkClick r:id="rId3" tooltip="Diet (nutrition)"/>
            </a:endParaRPr>
          </a:p>
        </p:txBody>
      </p:sp>
      <p:sp>
        <p:nvSpPr>
          <p:cNvPr id="4" name="Slide Number Placeholder 3"/>
          <p:cNvSpPr>
            <a:spLocks noGrp="1"/>
          </p:cNvSpPr>
          <p:nvPr>
            <p:ph type="sldNum" sz="quarter" idx="10"/>
          </p:nvPr>
        </p:nvSpPr>
        <p:spPr/>
        <p:txBody>
          <a:bodyPr/>
          <a:lstStyle/>
          <a:p>
            <a:fld id="{50C18BB1-A21C-46A0-9AEC-BD45D64503C4}" type="slidenum">
              <a:rPr lang="en-US" smtClean="0"/>
              <a:pPr/>
              <a:t>18</a:t>
            </a:fld>
            <a:endParaRPr lang="en-US"/>
          </a:p>
        </p:txBody>
      </p:sp>
    </p:spTree>
    <p:extLst>
      <p:ext uri="{BB962C8B-B14F-4D97-AF65-F5344CB8AC3E}">
        <p14:creationId xmlns:p14="http://schemas.microsoft.com/office/powerpoint/2010/main" val="2921079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Some cross-sectional studies, like some case-control studies, can be nested within a parent cohort or original cohort study.  This is the case with the example that we will provide today, from the Framingham Heart Study.  With it, we examine the relationship between cigarette smoking and hypertension at baseline, back in 1948 when the study collected its first wave of data.  Later findings reported from the study would have made use of incident data over time, as repeated measures were collected on the same individuals in subsequent waves.  But, in this Module, we only consider prevalent data.  This can be problematic if we wish to estimate the </a:t>
            </a:r>
            <a:r>
              <a:rPr lang="en-US" i="0" baseline="0" dirty="0"/>
              <a:t>risk associated with cigarette smoking.</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50C18BB1-A21C-46A0-9AEC-BD45D64503C4}" type="slidenum">
              <a:rPr lang="en-US" smtClean="0"/>
              <a:pPr/>
              <a:t>19</a:t>
            </a:fld>
            <a:endParaRPr lang="en-US"/>
          </a:p>
        </p:txBody>
      </p:sp>
    </p:spTree>
    <p:extLst>
      <p:ext uri="{BB962C8B-B14F-4D97-AF65-F5344CB8AC3E}">
        <p14:creationId xmlns:p14="http://schemas.microsoft.com/office/powerpoint/2010/main" val="314350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Module, you should be able to identify key characteristics, strengths, and limitations of </a:t>
            </a:r>
            <a:r>
              <a:rPr lang="en-US" u="sng" dirty="0"/>
              <a:t>cross-sectional</a:t>
            </a:r>
            <a:r>
              <a:rPr lang="en-US" u="sng" baseline="0" dirty="0"/>
              <a:t> studies</a:t>
            </a:r>
            <a:r>
              <a:rPr lang="en-US" u="none" baseline="0" dirty="0"/>
              <a:t>.  You should also be able to identify, calculate, and interpret </a:t>
            </a:r>
            <a:r>
              <a:rPr lang="en-US" u="sng" baseline="0" dirty="0"/>
              <a:t>measures of occurrence and association</a:t>
            </a:r>
            <a:r>
              <a:rPr lang="en-US" u="none" baseline="0" dirty="0"/>
              <a:t> appropriate for cross-sectional studies.  Finally, you should be able to identify and describe relevant sources of </a:t>
            </a:r>
            <a:r>
              <a:rPr lang="en-US" u="sng" baseline="0" dirty="0"/>
              <a:t>bias</a:t>
            </a:r>
            <a:r>
              <a:rPr lang="en-US" u="none" baseline="0" dirty="0"/>
              <a:t>.  Incidence-prevalence bias is one example we will consider.</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a:t>
            </a:fld>
            <a:endParaRPr lang="en-US" dirty="0"/>
          </a:p>
        </p:txBody>
      </p:sp>
    </p:spTree>
    <p:extLst>
      <p:ext uri="{BB962C8B-B14F-4D97-AF65-F5344CB8AC3E}">
        <p14:creationId xmlns:p14="http://schemas.microsoft.com/office/powerpoint/2010/main" val="2426296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measures we can compute and use in a cross-sectional study are the </a:t>
            </a:r>
            <a:r>
              <a:rPr lang="en-US" u="sng" dirty="0"/>
              <a:t>prevalence</a:t>
            </a:r>
            <a:r>
              <a:rPr lang="en-US" u="none" dirty="0"/>
              <a:t> of the outcome(s) and the </a:t>
            </a:r>
            <a:r>
              <a:rPr lang="en-US" u="sng" dirty="0"/>
              <a:t>prevalence</a:t>
            </a:r>
            <a:r>
              <a:rPr lang="en-US" u="none" baseline="0" dirty="0"/>
              <a:t> of the exposure(s).  The nice piece about cross-sectional studies, of course, is that we can study </a:t>
            </a:r>
            <a:r>
              <a:rPr lang="en-US" i="1" u="none" baseline="0" dirty="0"/>
              <a:t>multiple</a:t>
            </a:r>
            <a:r>
              <a:rPr lang="en-US" u="none" baseline="0" dirty="0"/>
              <a:t> outcomes and </a:t>
            </a:r>
            <a:r>
              <a:rPr lang="en-US" i="1" u="none" baseline="0" dirty="0"/>
              <a:t>multiple</a:t>
            </a:r>
            <a:r>
              <a:rPr lang="en-US" u="none" baseline="0" dirty="0"/>
              <a:t> exposures, if/as needed.  These measures of occurrence, albeit simple, can often be the most powerful to report, as epidemiologists seek to describe what is happening at a population-level.  In cross-sectional studies, these figures often fill in a ‘Table 1’ for publications and are increasingly used in infographics for lay audiences, too.  These measures of occurrence are especially relevant as we seek to communicate with stakeholders about the absolute burden a specific outcome(s) or exposure(s) has on a population.  These figures anchor us into the analytic work we do.</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20</a:t>
            </a:fld>
            <a:endParaRPr lang="en-US" dirty="0"/>
          </a:p>
        </p:txBody>
      </p:sp>
    </p:spTree>
    <p:extLst>
      <p:ext uri="{BB962C8B-B14F-4D97-AF65-F5344CB8AC3E}">
        <p14:creationId xmlns:p14="http://schemas.microsoft.com/office/powerpoint/2010/main" val="2803889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Module, we will go beyond our usual</a:t>
            </a:r>
            <a:r>
              <a:rPr lang="en-US" baseline="0" dirty="0"/>
              <a:t> 2X2 Table to talk through more advanced analytic techniques, like regression.  For now, though, please be patient, as we continue to employ this useful device, here.  Using it, we will review simple formula you should know now.</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21</a:t>
            </a:fld>
            <a:endParaRPr lang="en-US" dirty="0"/>
          </a:p>
        </p:txBody>
      </p:sp>
    </p:spTree>
    <p:extLst>
      <p:ext uri="{BB962C8B-B14F-4D97-AF65-F5344CB8AC3E}">
        <p14:creationId xmlns:p14="http://schemas.microsoft.com/office/powerpoint/2010/main" val="4243432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so, we will use data from the Framingham Heart Study, at baseline (i.e., Wave 1).  Four thousand four hundred and thirty</a:t>
            </a:r>
            <a:r>
              <a:rPr lang="en-US" baseline="0" dirty="0"/>
              <a:t> four people participated in this Wave and were eligible for this analysis.  The outcome we consider is hypertension and the exposure cigarette smoking.  The distribution of this sample by these factors is shown in this slide.  These data will drive all of the calculations that shall follow from here.</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22</a:t>
            </a:fld>
            <a:endParaRPr lang="en-US" dirty="0"/>
          </a:p>
        </p:txBody>
      </p:sp>
    </p:spTree>
    <p:extLst>
      <p:ext uri="{BB962C8B-B14F-4D97-AF65-F5344CB8AC3E}">
        <p14:creationId xmlns:p14="http://schemas.microsoft.com/office/powerpoint/2010/main" val="1041365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calculating the prevalence of the outcome in the sample, denoted</a:t>
            </a:r>
            <a:r>
              <a:rPr lang="en-US" baseline="0" dirty="0"/>
              <a:t> here by “</a:t>
            </a:r>
            <a:r>
              <a:rPr lang="en-US" baseline="0" dirty="0" err="1"/>
              <a:t>prev</a:t>
            </a:r>
            <a:r>
              <a:rPr lang="en-US" baseline="0" dirty="0"/>
              <a:t>” with the subscript “o”.  The formula for this calculation is </a:t>
            </a:r>
            <a:r>
              <a:rPr lang="en-US" i="1" baseline="0" dirty="0"/>
              <a:t>a </a:t>
            </a:r>
            <a:r>
              <a:rPr lang="en-US" i="0" baseline="0" dirty="0"/>
              <a:t>plus </a:t>
            </a:r>
            <a:r>
              <a:rPr lang="en-US" i="1" baseline="0" dirty="0"/>
              <a:t>c</a:t>
            </a:r>
            <a:r>
              <a:rPr lang="en-US" i="0" baseline="0" dirty="0"/>
              <a:t>, all divided by </a:t>
            </a:r>
            <a:r>
              <a:rPr lang="en-US" i="1" baseline="0" dirty="0"/>
              <a:t>n</a:t>
            </a:r>
            <a:r>
              <a:rPr lang="en-US" i="0" baseline="0" dirty="0"/>
              <a:t>.  Pulling from </a:t>
            </a:r>
            <a:r>
              <a:rPr lang="en-US" i="0" baseline="0" dirty="0" err="1"/>
              <a:t>marginals</a:t>
            </a:r>
            <a:r>
              <a:rPr lang="en-US" i="0" baseline="0" dirty="0"/>
              <a:t>, we divide 1430 by 4434.  In this sample, 32.3% of adults had hypertension.</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23</a:t>
            </a:fld>
            <a:endParaRPr lang="en-US" dirty="0"/>
          </a:p>
        </p:txBody>
      </p:sp>
    </p:spTree>
    <p:extLst>
      <p:ext uri="{BB962C8B-B14F-4D97-AF65-F5344CB8AC3E}">
        <p14:creationId xmlns:p14="http://schemas.microsoft.com/office/powerpoint/2010/main" val="2890635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percentage we calculated in the previous slide is called a </a:t>
            </a:r>
            <a:r>
              <a:rPr lang="en-US" i="1" baseline="0" dirty="0"/>
              <a:t>point estimate</a:t>
            </a:r>
            <a:r>
              <a:rPr lang="en-US" i="0" baseline="0" dirty="0"/>
              <a:t>.  This, as we know, describes the </a:t>
            </a:r>
            <a:r>
              <a:rPr lang="en-US" i="0" u="sng" baseline="0" dirty="0"/>
              <a:t>magnitude</a:t>
            </a:r>
            <a:r>
              <a:rPr lang="en-US" i="0" baseline="0" dirty="0"/>
              <a:t> of the problem.  Here, we calculate the 95% CI around this estimate, which describes the </a:t>
            </a:r>
            <a:r>
              <a:rPr lang="en-US" i="0" u="sng" baseline="0" dirty="0"/>
              <a:t>precision</a:t>
            </a:r>
            <a:r>
              <a:rPr lang="en-US" i="0" u="none" baseline="0" dirty="0"/>
              <a:t> with which we are able to estimate it.  The formula for this calculation is not shown in your textbook (as far as we know), but is provided here, on the top right.  This is called the “approximate” confidence interval or a Wald confidence interval, and it is based on a standard normal distribution in the population.  Software packages, like Stata, can also be used to calculate an “exact” confidence interval based on a binomial distribution, instead (but this calculation is too complicated to do easily by hand here).  As we have chosen a 95% CI, the Z-value we use in this calculation is 1.96.  This is multiplied by the square root of a mathematical computation that includes the prevalence and sample size.  Here, we plug in 0.323 for prevalence (given the 32.3% we calculated on the previous slide) and 4434 as the total sample size in the study.  We encourage you to do the math that follows.  Moving forward with the computation, we find that we must multiply the Z-value by 0.007.  In doing so, we find our prevalence estimate, at 32.3%, likely varies by 1.4% percentage points, either up or down.  Thus, we report 32.3% and a confidence interval of 30.9% to 33.7%.  In lay terms, we can say “we are 95% confident that the true prevalence of hypertension in the population (from which this sample is drawn) ranges between 30.9% and 33.7%.”  In statistical or mathematical terms, the 1.4 percentage points are considered to be a “margin of error.”</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24</a:t>
            </a:fld>
            <a:endParaRPr lang="en-US" dirty="0"/>
          </a:p>
        </p:txBody>
      </p:sp>
    </p:spTree>
    <p:extLst>
      <p:ext uri="{BB962C8B-B14F-4D97-AF65-F5344CB8AC3E}">
        <p14:creationId xmlns:p14="http://schemas.microsoft.com/office/powerpoint/2010/main" val="1275108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can apply these same</a:t>
            </a:r>
            <a:r>
              <a:rPr lang="en-US" baseline="0" dirty="0"/>
              <a:t> formula and principles to calculate a </a:t>
            </a:r>
            <a:r>
              <a:rPr lang="en-US" i="1" baseline="0" dirty="0"/>
              <a:t>point estimate</a:t>
            </a:r>
            <a:r>
              <a:rPr lang="en-US" i="0" baseline="0" dirty="0"/>
              <a:t> and 95% confidence interval for the prevalence of exposure, too.  The prevalence of exposure is denoted here by “</a:t>
            </a:r>
            <a:r>
              <a:rPr lang="en-US" i="0" baseline="0" dirty="0" err="1"/>
              <a:t>prev</a:t>
            </a:r>
            <a:r>
              <a:rPr lang="en-US" i="0" baseline="0" dirty="0"/>
              <a:t>” with the subscript “o.”  The formula for this calculation is </a:t>
            </a:r>
            <a:r>
              <a:rPr lang="en-US" i="1" baseline="0" dirty="0"/>
              <a:t>a </a:t>
            </a:r>
            <a:r>
              <a:rPr lang="en-US" i="0" baseline="0" dirty="0"/>
              <a:t>plus </a:t>
            </a:r>
            <a:r>
              <a:rPr lang="en-US" i="1" baseline="0" dirty="0"/>
              <a:t>b</a:t>
            </a:r>
            <a:r>
              <a:rPr lang="en-US" i="0" baseline="0" dirty="0"/>
              <a:t>, all divided by </a:t>
            </a:r>
            <a:r>
              <a:rPr lang="en-US" i="1" baseline="0" dirty="0"/>
              <a:t>n</a:t>
            </a:r>
            <a:r>
              <a:rPr lang="en-US" i="0" baseline="0" dirty="0"/>
              <a:t>.  Pulling from </a:t>
            </a:r>
            <a:r>
              <a:rPr lang="en-US" i="0" baseline="0" dirty="0" err="1"/>
              <a:t>marginals</a:t>
            </a:r>
            <a:r>
              <a:rPr lang="en-US" i="0" baseline="0" dirty="0"/>
              <a:t>, we divide 2181 by 4434.  In this sample, 49.2% of adults smoked cigarettes.  Remember, this “baseline data” is from just before 1950.  (Although these historical studies may seem old, they are classic examples that are good for teaching and learning!)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25</a:t>
            </a:fld>
            <a:endParaRPr lang="en-US" dirty="0"/>
          </a:p>
        </p:txBody>
      </p:sp>
    </p:spTree>
    <p:extLst>
      <p:ext uri="{BB962C8B-B14F-4D97-AF65-F5344CB8AC3E}">
        <p14:creationId xmlns:p14="http://schemas.microsoft.com/office/powerpoint/2010/main" val="1928339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same formula, again, to calculate a 95% confidence interval around this</a:t>
            </a:r>
            <a:r>
              <a:rPr lang="en-US" baseline="0" dirty="0"/>
              <a:t> </a:t>
            </a:r>
            <a:r>
              <a:rPr lang="en-US" i="1" baseline="0" dirty="0"/>
              <a:t>point estimate </a:t>
            </a:r>
            <a:r>
              <a:rPr lang="en-US" i="0" baseline="0" dirty="0"/>
              <a:t>of the prevalence of exposure.  Here, we plug 0.492 into the formula, given the prevalence we calculated at 49.2%.  We continue to work with the same sample size, of course, at 4434.  Doing so, we find we must multiply our Z-value by 0.008, such that our “margin of error” for this calculation of prevalence becomes 1.6%.  In lay terms, “</a:t>
            </a:r>
            <a:r>
              <a:rPr lang="en-US" i="0" u="none" baseline="0" dirty="0"/>
              <a:t>we are 95% confident that the true prevalence of smoking in the population (from which this sample is drawn) ranges between 47.6% and 50.8%.”  The precision with which we have measured the prevalence of the exposure and the outcome is “strong.”  This is due “largely” to a large sample size (n=4,434) we were fortunate to have.  The larger the sample size, the tighter the confidence interval.</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26</a:t>
            </a:fld>
            <a:endParaRPr lang="en-US" dirty="0"/>
          </a:p>
        </p:txBody>
      </p:sp>
    </p:spTree>
    <p:extLst>
      <p:ext uri="{BB962C8B-B14F-4D97-AF65-F5344CB8AC3E}">
        <p14:creationId xmlns:p14="http://schemas.microsoft.com/office/powerpoint/2010/main" val="1432138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the relationship between cigarette</a:t>
            </a:r>
            <a:r>
              <a:rPr lang="en-US" baseline="0" dirty="0"/>
              <a:t> smoking and hypertension?  In cross-sectional studies, we have the choice of two measures of association, the </a:t>
            </a:r>
            <a:r>
              <a:rPr lang="en-US" u="sng" baseline="0" dirty="0"/>
              <a:t>prevalence ‘rate’ ratio</a:t>
            </a:r>
            <a:r>
              <a:rPr lang="en-US" u="none" baseline="0" dirty="0"/>
              <a:t> (PR) and the </a:t>
            </a:r>
            <a:r>
              <a:rPr lang="en-US" u="sng" baseline="0" dirty="0"/>
              <a:t>prevalence odds ratio</a:t>
            </a:r>
            <a:r>
              <a:rPr lang="en-US" u="none" baseline="0" dirty="0"/>
              <a:t> (POR).  Note that the use of ‘rate’ here is in parentheses, as measures of prevalence do not explicitly consider time in ways that measures of incidence do.  Yet, at times, prevalence can be referred to as a ‘rate,’ like here.  Next week, we will introduce regression as a way to calculate these measures of association.  Here, we do this by hand.</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27</a:t>
            </a:fld>
            <a:endParaRPr lang="en-US" dirty="0"/>
          </a:p>
        </p:txBody>
      </p:sp>
    </p:spTree>
    <p:extLst>
      <p:ext uri="{BB962C8B-B14F-4D97-AF65-F5344CB8AC3E}">
        <p14:creationId xmlns:p14="http://schemas.microsoft.com/office/powerpoint/2010/main" val="3666136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formula for the prevalence ‘rate’ ratio (PR) is the same as the formula we have used before.  Here,</a:t>
            </a:r>
            <a:r>
              <a:rPr lang="en-US" baseline="0" dirty="0"/>
              <a:t> w</a:t>
            </a:r>
            <a:r>
              <a:rPr lang="en-US" dirty="0"/>
              <a:t>e integrate the formula with other notation</a:t>
            </a:r>
            <a:r>
              <a:rPr lang="en-US" baseline="0" dirty="0"/>
              <a:t> employed in this Module.  </a:t>
            </a:r>
            <a:r>
              <a:rPr lang="en-US" dirty="0"/>
              <a:t>The </a:t>
            </a:r>
            <a:r>
              <a:rPr lang="en-US" u="sng" dirty="0"/>
              <a:t>prevalence ratio</a:t>
            </a:r>
            <a:r>
              <a:rPr lang="en-US" dirty="0"/>
              <a:t> is just that – a ratio of the prevalence of the outcome in the exposed group (</a:t>
            </a:r>
            <a:r>
              <a:rPr lang="en-US" dirty="0" err="1"/>
              <a:t>prev</a:t>
            </a:r>
            <a:r>
              <a:rPr lang="en-US" baseline="-25000" dirty="0" err="1"/>
              <a:t>o-exp</a:t>
            </a:r>
            <a:r>
              <a:rPr lang="en-US" dirty="0"/>
              <a:t>), compared to the prevalence of the outcome in the unexposed group (</a:t>
            </a:r>
            <a:r>
              <a:rPr lang="en-US" dirty="0" err="1"/>
              <a:t>prev</a:t>
            </a:r>
            <a:r>
              <a:rPr lang="en-US" baseline="-25000" dirty="0" err="1"/>
              <a:t>o-unexp</a:t>
            </a:r>
            <a:r>
              <a:rPr lang="en-US" dirty="0"/>
              <a:t>).  Computing the needful, we calculate a</a:t>
            </a:r>
            <a:r>
              <a:rPr lang="en-US" baseline="0" dirty="0"/>
              <a:t> </a:t>
            </a:r>
            <a:r>
              <a:rPr lang="en-US" dirty="0"/>
              <a:t>PR as 0.728.</a:t>
            </a:r>
          </a:p>
          <a:p>
            <a:endParaRPr lang="en-US" dirty="0"/>
          </a:p>
          <a:p>
            <a:r>
              <a:rPr lang="en-US" dirty="0">
                <a:solidFill>
                  <a:srgbClr val="FFFF00"/>
                </a:solidFill>
              </a:rPr>
              <a:t>The prevalence of hypertension was 27.2% lower among the smokers</a:t>
            </a:r>
            <a:r>
              <a:rPr lang="en-US" baseline="0" dirty="0">
                <a:solidFill>
                  <a:srgbClr val="FFFF00"/>
                </a:solidFill>
              </a:rPr>
              <a:t> compared to the non-smokers.</a:t>
            </a:r>
            <a:endParaRPr lang="en-US" dirty="0">
              <a:solidFill>
                <a:srgbClr val="FFFF00"/>
              </a:solidFill>
            </a:endParaRPr>
          </a:p>
        </p:txBody>
      </p:sp>
      <p:sp>
        <p:nvSpPr>
          <p:cNvPr id="4" name="Slide Number Placeholder 3"/>
          <p:cNvSpPr>
            <a:spLocks noGrp="1"/>
          </p:cNvSpPr>
          <p:nvPr>
            <p:ph type="sldNum" sz="quarter" idx="10"/>
          </p:nvPr>
        </p:nvSpPr>
        <p:spPr/>
        <p:txBody>
          <a:bodyPr/>
          <a:lstStyle/>
          <a:p>
            <a:fld id="{13D3DDD1-A2AC-0143-A10E-767D06A6F773}" type="slidenum">
              <a:rPr lang="en-US" smtClean="0"/>
              <a:pPr/>
              <a:t>28</a:t>
            </a:fld>
            <a:endParaRPr lang="en-US" dirty="0"/>
          </a:p>
        </p:txBody>
      </p:sp>
    </p:spTree>
    <p:extLst>
      <p:ext uri="{BB962C8B-B14F-4D97-AF65-F5344CB8AC3E}">
        <p14:creationId xmlns:p14="http://schemas.microsoft.com/office/powerpoint/2010/main" val="1171027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formula</a:t>
            </a:r>
            <a:r>
              <a:rPr lang="en-US" baseline="0" dirty="0"/>
              <a:t> for the 95% confidence interval for this prevalence ratio can also be found in your book, in Appendix A.  Note here that we have made a few modifications to it, just to simplify the math involved.  First, we have rearranged that which is represented under the square root sign.  Mathematically, the two arrangements shown here are the same.  Next, note we have traded in the “log” for “ln” and, accordingly, the “</a:t>
            </a:r>
            <a:r>
              <a:rPr lang="en-US" baseline="0" dirty="0" err="1"/>
              <a:t>exp</a:t>
            </a:r>
            <a:r>
              <a:rPr lang="en-US" baseline="0" dirty="0"/>
              <a:t>” for “e.”  This is because to calculate confidence intervals, we must work with a “natural logarithmic” function, which is represented as “ln.”  The natural logarithm (i.e., “ln”) of a number is the logarithmic function (i.e., “log”) to the base of the mathematical constant “e” (</a:t>
            </a:r>
            <a:r>
              <a:rPr lang="en-US" sz="1200" b="0" i="0" u="none" strike="noStrike" kern="1200" dirty="0">
                <a:solidFill>
                  <a:schemeClr val="tx1"/>
                </a:solidFill>
                <a:effectLst/>
                <a:latin typeface="+mn-lt"/>
                <a:ea typeface="+mn-ea"/>
                <a:cs typeface="+mn-cs"/>
              </a:rPr>
              <a:t>where “e” is an irrational and transcendental number approximately equal to 2.718281828459).  This is not made especially explicit in your textbook, so we attempt to do a better job of that,</a:t>
            </a:r>
            <a:r>
              <a:rPr lang="en-US" sz="1200" b="0" i="0" u="none" strike="noStrike" kern="1200" baseline="0" dirty="0">
                <a:solidFill>
                  <a:schemeClr val="tx1"/>
                </a:solidFill>
                <a:effectLst/>
                <a:latin typeface="+mn-lt"/>
                <a:ea typeface="+mn-ea"/>
                <a:cs typeface="+mn-cs"/>
              </a:rPr>
              <a:t> here.  We invite you to complete the math shown here to calculate the needful, on your own.  When we did so, we calculated a confidence interval for this prevalence ratio (PR) which ranged from 0.669 to 0.796.</a:t>
            </a:r>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29</a:t>
            </a:fld>
            <a:endParaRPr lang="en-US" dirty="0"/>
          </a:p>
        </p:txBody>
      </p:sp>
    </p:spTree>
    <p:extLst>
      <p:ext uri="{BB962C8B-B14F-4D97-AF65-F5344CB8AC3E}">
        <p14:creationId xmlns:p14="http://schemas.microsoft.com/office/powerpoint/2010/main" val="138659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fundamentals specific to this study design</a:t>
            </a:r>
            <a:r>
              <a:rPr lang="en-US" baseline="0" dirty="0"/>
              <a:t> – that is, the basics!</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3</a:t>
            </a:fld>
            <a:endParaRPr lang="en-US" dirty="0"/>
          </a:p>
        </p:txBody>
      </p:sp>
    </p:spTree>
    <p:extLst>
      <p:ext uri="{BB962C8B-B14F-4D97-AF65-F5344CB8AC3E}">
        <p14:creationId xmlns:p14="http://schemas.microsoft.com/office/powerpoint/2010/main" val="742054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35944" indent="-283056" eaLnBrk="0" hangingPunct="0">
              <a:defRPr sz="2300">
                <a:solidFill>
                  <a:schemeClr val="tx1"/>
                </a:solidFill>
                <a:latin typeface="Arial" charset="0"/>
                <a:ea typeface="ＭＳ Ｐゴシック" charset="0"/>
              </a:defRPr>
            </a:lvl2pPr>
            <a:lvl3pPr marL="1132221" indent="-226444" eaLnBrk="0" hangingPunct="0">
              <a:defRPr sz="2300">
                <a:solidFill>
                  <a:schemeClr val="tx1"/>
                </a:solidFill>
                <a:latin typeface="Arial" charset="0"/>
                <a:ea typeface="ＭＳ Ｐゴシック" charset="0"/>
              </a:defRPr>
            </a:lvl3pPr>
            <a:lvl4pPr marL="1585110" indent="-226444" eaLnBrk="0" hangingPunct="0">
              <a:defRPr sz="2300">
                <a:solidFill>
                  <a:schemeClr val="tx1"/>
                </a:solidFill>
                <a:latin typeface="Arial" charset="0"/>
                <a:ea typeface="ＭＳ Ｐゴシック" charset="0"/>
              </a:defRPr>
            </a:lvl4pPr>
            <a:lvl5pPr marL="2037999" indent="-226444" eaLnBrk="0" hangingPunct="0">
              <a:defRPr sz="2300">
                <a:solidFill>
                  <a:schemeClr val="tx1"/>
                </a:solidFill>
                <a:latin typeface="Arial" charset="0"/>
                <a:ea typeface="ＭＳ Ｐゴシック" charset="0"/>
              </a:defRPr>
            </a:lvl5pPr>
            <a:lvl6pPr marL="2490887" indent="-226444" eaLnBrk="0" fontAlgn="base" hangingPunct="0">
              <a:spcBef>
                <a:spcPct val="0"/>
              </a:spcBef>
              <a:spcAft>
                <a:spcPct val="0"/>
              </a:spcAft>
              <a:defRPr sz="2300">
                <a:solidFill>
                  <a:schemeClr val="tx1"/>
                </a:solidFill>
                <a:latin typeface="Arial" charset="0"/>
                <a:ea typeface="ＭＳ Ｐゴシック" charset="0"/>
              </a:defRPr>
            </a:lvl6pPr>
            <a:lvl7pPr marL="2943776" indent="-226444" eaLnBrk="0" fontAlgn="base" hangingPunct="0">
              <a:spcBef>
                <a:spcPct val="0"/>
              </a:spcBef>
              <a:spcAft>
                <a:spcPct val="0"/>
              </a:spcAft>
              <a:defRPr sz="2300">
                <a:solidFill>
                  <a:schemeClr val="tx1"/>
                </a:solidFill>
                <a:latin typeface="Arial" charset="0"/>
                <a:ea typeface="ＭＳ Ｐゴシック" charset="0"/>
              </a:defRPr>
            </a:lvl7pPr>
            <a:lvl8pPr marL="3396664" indent="-226444" eaLnBrk="0" fontAlgn="base" hangingPunct="0">
              <a:spcBef>
                <a:spcPct val="0"/>
              </a:spcBef>
              <a:spcAft>
                <a:spcPct val="0"/>
              </a:spcAft>
              <a:defRPr sz="2300">
                <a:solidFill>
                  <a:schemeClr val="tx1"/>
                </a:solidFill>
                <a:latin typeface="Arial" charset="0"/>
                <a:ea typeface="ＭＳ Ｐゴシック" charset="0"/>
              </a:defRPr>
            </a:lvl8pPr>
            <a:lvl9pPr marL="3849553" indent="-226444"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C0AD805E-1024-1243-9B18-B257D1D9AAED}" type="slidenum">
              <a:rPr lang="en-US" sz="1200">
                <a:solidFill>
                  <a:srgbClr val="000000"/>
                </a:solidFill>
              </a:rPr>
              <a:pPr eaLnBrk="1" hangingPunct="1"/>
              <a:t>30</a:t>
            </a:fld>
            <a:endParaRPr lang="en-US" sz="1200" dirty="0">
              <a:solidFill>
                <a:srgbClr val="000000"/>
              </a:solidFill>
            </a:endParaRPr>
          </a:p>
        </p:txBody>
      </p:sp>
      <p:sp>
        <p:nvSpPr>
          <p:cNvPr id="247810" name="Rectangle 2"/>
          <p:cNvSpPr>
            <a:spLocks noGrp="1" noRot="1" noChangeAspect="1" noChangeArrowheads="1" noTextEdit="1"/>
          </p:cNvSpPr>
          <p:nvPr>
            <p:ph type="sldImg"/>
          </p:nvPr>
        </p:nvSpPr>
        <p:spPr>
          <a:xfrm>
            <a:off x="407988" y="696913"/>
            <a:ext cx="6199187" cy="3487737"/>
          </a:xfrm>
          <a:ln/>
        </p:spPr>
      </p:sp>
      <p:sp>
        <p:nvSpPr>
          <p:cNvPr id="2478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Tx/>
              <a:buNone/>
            </a:pPr>
            <a:r>
              <a:rPr lang="en-US" dirty="0"/>
              <a:t>The confidence interval for this prevalence ratio does not contain 1.  Without any formal statistical</a:t>
            </a:r>
            <a:r>
              <a:rPr lang="en-US" baseline="0" dirty="0"/>
              <a:t> testing, we could say, then, that this prevalence ratio is “significantly less than 1.”  In this cross-sectional study from the Framingham Heart Study at baseline, investigators thus detected a </a:t>
            </a:r>
            <a:r>
              <a:rPr lang="en-US" i="1" baseline="0" dirty="0"/>
              <a:t>negative </a:t>
            </a:r>
            <a:r>
              <a:rPr lang="en-US" i="0" baseline="0" dirty="0"/>
              <a:t>association between smoking and hypertension.  That is, the prevalence of </a:t>
            </a:r>
            <a:r>
              <a:rPr lang="en-US" baseline="0" dirty="0"/>
              <a:t>hypertension among smokers was lower than the prevalence of hypertension among nonsmokers.  </a:t>
            </a:r>
            <a:r>
              <a:rPr lang="en-US" i="0" baseline="0" dirty="0"/>
              <a:t>This is counterintuitive to what we know now!  But, remember, this study started before 1950.  The first Surgeon General’s Report on the effects of smoking wasn’t published until 1964.  Findings can surprise, at times.</a:t>
            </a:r>
          </a:p>
          <a:p>
            <a:pPr eaLnBrk="1" hangingPunct="1">
              <a:buFontTx/>
              <a:buNone/>
            </a:pPr>
            <a:endParaRPr lang="en-US" i="0" baseline="0" dirty="0"/>
          </a:p>
          <a:p>
            <a:pPr eaLnBrk="1" hangingPunct="1">
              <a:buFontTx/>
              <a:buNone/>
            </a:pPr>
            <a:r>
              <a:rPr lang="en-US" dirty="0"/>
              <a:t>Because the </a:t>
            </a:r>
            <a:r>
              <a:rPr lang="en-US" u="sng" dirty="0"/>
              <a:t>prevalence ratio</a:t>
            </a:r>
            <a:r>
              <a:rPr lang="en-US" u="none" dirty="0"/>
              <a:t> (</a:t>
            </a:r>
            <a:r>
              <a:rPr lang="en-US" dirty="0"/>
              <a:t>PR) is based on </a:t>
            </a:r>
            <a:r>
              <a:rPr lang="en-US" i="1" dirty="0"/>
              <a:t>point prevalence</a:t>
            </a:r>
            <a:r>
              <a:rPr lang="en-US" dirty="0"/>
              <a:t>, its interpretation is best restricted to statements about the </a:t>
            </a:r>
            <a:r>
              <a:rPr lang="en-US" b="0" i="0" dirty="0"/>
              <a:t>frequency</a:t>
            </a:r>
            <a:r>
              <a:rPr lang="en-US" dirty="0"/>
              <a:t> or </a:t>
            </a:r>
            <a:r>
              <a:rPr lang="en-US" b="0" i="0" dirty="0"/>
              <a:t>prevalence </a:t>
            </a:r>
            <a:r>
              <a:rPr lang="en-US" dirty="0"/>
              <a:t>of the outcome in the index (exposed) group relative to the comparison (unexposed) group.  These interpretations thus follow,</a:t>
            </a:r>
          </a:p>
          <a:p>
            <a:pPr marL="169833" lvl="1"/>
            <a:r>
              <a:rPr lang="en-US" dirty="0"/>
              <a:t>A prevalence ratio above 1.0 means that the outcome of interest occurred more among the exposed than among the unexposed.</a:t>
            </a:r>
          </a:p>
          <a:p>
            <a:pPr marL="169833" lvl="1"/>
            <a:r>
              <a:rPr lang="en-US" dirty="0"/>
              <a:t>A prevalence ratio below 1.0 means that the outcome of interest occurred less among the exposed than among the unexposed.</a:t>
            </a:r>
          </a:p>
          <a:p>
            <a:pPr marL="169833" marR="0" lvl="1" indent="0" algn="l" defTabSz="457200" rtl="0" eaLnBrk="1" fontAlgn="auto" latinLnBrk="0" hangingPunct="1">
              <a:lnSpc>
                <a:spcPct val="100000"/>
              </a:lnSpc>
              <a:spcBef>
                <a:spcPts val="0"/>
              </a:spcBef>
              <a:spcAft>
                <a:spcPts val="0"/>
              </a:spcAft>
              <a:buClrTx/>
              <a:buSzTx/>
              <a:buFontTx/>
              <a:buNone/>
              <a:tabLst/>
              <a:defRPr/>
            </a:pPr>
            <a:r>
              <a:rPr lang="en-US" dirty="0"/>
              <a:t>A prevalence ratio at or near 1.0 means the outcome of interest occurred with the same frequency in the exposed and unexposed. </a:t>
            </a:r>
          </a:p>
          <a:p>
            <a:pPr marL="169833" lvl="1"/>
            <a:endParaRPr lang="en-US" dirty="0"/>
          </a:p>
          <a:p>
            <a:pPr defTabSz="931774">
              <a:defRPr/>
            </a:pPr>
            <a:r>
              <a:rPr lang="en-US" dirty="0"/>
              <a:t>For example, a prevalence ratio (PR) of 2.0 indicates that the outcome is twice as great or as common in the exposed group as compared to the unexposed group.  A prevalence ratio (PR) of 0.5 indicates that the outcome is ½ as common in the exposed group as compared to the unexposed group.  In our example from the Framingham Heart Study, we calculated a prevalence ratio (PR) of 0.728.  This means that the </a:t>
            </a:r>
            <a:r>
              <a:rPr lang="en-US" u="sng" dirty="0"/>
              <a:t>prevalence</a:t>
            </a:r>
            <a:r>
              <a:rPr lang="en-US" dirty="0"/>
              <a:t> of hypertension was 27.2% </a:t>
            </a:r>
            <a:r>
              <a:rPr lang="en-US" i="0" dirty="0"/>
              <a:t>less </a:t>
            </a:r>
            <a:r>
              <a:rPr lang="en-US" dirty="0"/>
              <a:t>common in smokers compared to nonsmokers,</a:t>
            </a:r>
            <a:r>
              <a:rPr lang="en-US" baseline="0" dirty="0"/>
              <a:t> given these baseline data.  Results from later studies, which utilized longitudinal data and focused on </a:t>
            </a:r>
            <a:r>
              <a:rPr lang="en-US" u="sng" baseline="0" dirty="0"/>
              <a:t>incidence</a:t>
            </a:r>
            <a:r>
              <a:rPr lang="en-US" u="none" baseline="0" dirty="0"/>
              <a:t>, </a:t>
            </a:r>
            <a:r>
              <a:rPr lang="en-US" baseline="0" dirty="0"/>
              <a:t>showed opposite findings.  We will explore </a:t>
            </a:r>
            <a:r>
              <a:rPr lang="en-US" u="sng" baseline="0" dirty="0"/>
              <a:t>prevalence-incidence bias</a:t>
            </a:r>
            <a:r>
              <a:rPr lang="en-US" u="none" baseline="0" dirty="0"/>
              <a:t> towards the end of this Module.  This example here could also be provided as an (extreme) example of prevalence-incidence, bias, as well.</a:t>
            </a:r>
            <a:endParaRPr lang="en-US" dirty="0"/>
          </a:p>
          <a:p>
            <a:endParaRPr lang="en-US" dirty="0"/>
          </a:p>
          <a:p>
            <a:pPr marL="169833" lvl="1"/>
            <a:endParaRPr lang="en-US" dirty="0"/>
          </a:p>
        </p:txBody>
      </p:sp>
    </p:spTree>
    <p:extLst>
      <p:ext uri="{BB962C8B-B14F-4D97-AF65-F5344CB8AC3E}">
        <p14:creationId xmlns:p14="http://schemas.microsoft.com/office/powerpoint/2010/main" val="2924543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in cross-sectional studies, we can also calculate a prevalence odds ratio (POR).</a:t>
            </a:r>
          </a:p>
          <a:p>
            <a:endParaRPr lang="en-US" dirty="0"/>
          </a:p>
          <a:p>
            <a:r>
              <a:rPr lang="en-US" dirty="0"/>
              <a:t>The calculation</a:t>
            </a:r>
            <a:r>
              <a:rPr lang="en-US" baseline="0" dirty="0"/>
              <a:t> of the </a:t>
            </a:r>
            <a:r>
              <a:rPr lang="en-US" u="sng" baseline="0" dirty="0"/>
              <a:t>prevalence odds ratio (POR)</a:t>
            </a:r>
            <a:r>
              <a:rPr lang="en-US" baseline="0" dirty="0"/>
              <a:t> is similar to the calculations for the </a:t>
            </a:r>
            <a:r>
              <a:rPr lang="en-US" u="none" baseline="0" dirty="0"/>
              <a:t>prevalence ratio (PR).  Here, instead of the ratio of the prevalence estimates for the exposed and unexposed groups, we work with the odds in its place.  Recall that odds itself represents the occurrence of the event divided by the ‘non-occurrence’ of the event.  Thus, the odds of hypertension among the exposed group (i.e., the smokers), is 592 (the number of hypertension events that occurred among smokers) divided by 1589 (the number of hypertension events that did </a:t>
            </a:r>
            <a:r>
              <a:rPr lang="en-US" i="1" u="none" baseline="0" dirty="0"/>
              <a:t>not </a:t>
            </a:r>
            <a:r>
              <a:rPr lang="en-US" i="0" u="none" baseline="0" dirty="0"/>
              <a:t>occur among smokers).  In the unexposed group (i.e., the non-smokers), this odds is calculated as 838 divided by 1415.  Taken together, the calculation suggests an odds ratio of 0.630, which is lower or further away from the null value of 1 than the 0.728 calculated as the prevalence ratio (PR).  We will examine these differences in just a second.  Let’s consider and calculate the confidence interval first.</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31</a:t>
            </a:fld>
            <a:endParaRPr lang="en-US" dirty="0"/>
          </a:p>
        </p:txBody>
      </p:sp>
    </p:spTree>
    <p:extLst>
      <p:ext uri="{BB962C8B-B14F-4D97-AF65-F5344CB8AC3E}">
        <p14:creationId xmlns:p14="http://schemas.microsoft.com/office/powerpoint/2010/main" val="62194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formula for calculating this confidence</a:t>
            </a:r>
            <a:r>
              <a:rPr lang="en-US" baseline="0" dirty="0"/>
              <a:t> interval is also in your textbook.  It looks similar to the calculation for the prevalence ratio, except that the part of the formula under the square root sign differs.  Again, in these slides we replace “log” with “ln” and “</a:t>
            </a:r>
            <a:r>
              <a:rPr lang="en-US" baseline="0" dirty="0" err="1"/>
              <a:t>exp</a:t>
            </a:r>
            <a:r>
              <a:rPr lang="en-US" baseline="0" dirty="0"/>
              <a:t>” with “e”, to make the formula provided in your textbook more ‘explicit’ (i.e., conveyed most accurately).  Again, here, we invite you to do the math for this calculation on your own, so you can practice it.  Crunching these numbers, we find this confidence interval ranges from 0.554 to 0.715.</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32</a:t>
            </a:fld>
            <a:endParaRPr lang="en-US" dirty="0"/>
          </a:p>
        </p:txBody>
      </p:sp>
    </p:spTree>
    <p:extLst>
      <p:ext uri="{BB962C8B-B14F-4D97-AF65-F5344CB8AC3E}">
        <p14:creationId xmlns:p14="http://schemas.microsoft.com/office/powerpoint/2010/main" val="502080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which measure do we choose – the prevalence</a:t>
            </a:r>
            <a:r>
              <a:rPr lang="en-US" baseline="0" dirty="0"/>
              <a:t> ratio (PR) or the prevalence odds ratio (POR)?  We know both are actually “wrong,” in this case, but which measure conveys the “least” wrong?  Here, and in all cases for cross-sectional studies, it is the </a:t>
            </a:r>
            <a:r>
              <a:rPr lang="en-US" u="sng" baseline="0" dirty="0"/>
              <a:t>prevalence ratio (PR)</a:t>
            </a:r>
            <a:r>
              <a:rPr lang="en-US" u="none" baseline="0" dirty="0"/>
              <a:t>.  It is this measure that we most prefer.  Remember from Module 3 that the odds ratio overestimates the risk ratio (RR).  The same is true for the prevalence ratio (PR).  The prevalence odds ratio (POR) will typically overestimate the prevalence ratio (PR), also.  In our example from the Framingham Heart Study, the prevalence odds ratio was </a:t>
            </a:r>
            <a:r>
              <a:rPr lang="en-US" i="1" u="none" baseline="0" dirty="0"/>
              <a:t>further </a:t>
            </a:r>
            <a:r>
              <a:rPr lang="en-US" i="0" u="none" baseline="0" dirty="0"/>
              <a:t>away from 1, which suggests a stronger </a:t>
            </a:r>
            <a:r>
              <a:rPr lang="en-US" i="1" u="none" baseline="0" dirty="0"/>
              <a:t>protective</a:t>
            </a:r>
            <a:r>
              <a:rPr lang="en-US" i="0" u="none" baseline="0" dirty="0"/>
              <a:t> effect for smoking.</a:t>
            </a:r>
          </a:p>
          <a:p>
            <a:r>
              <a:rPr lang="en-US" i="0" u="none" baseline="0" dirty="0"/>
              <a:t>As some of your additional reading for this week notes (e.g., Thompson et al, 1998), the prevalence ratio (PR) is a consistent, conservative, and easily interpretable estimate of the risk ratio (RR) (e.g., incidence rate ratio, or IRR) that would be calculated from the source cohort from which a cross-sectional study would be drawn.  </a:t>
            </a:r>
            <a:r>
              <a:rPr lang="en-US" baseline="0" dirty="0"/>
              <a:t>In other words, using a prevalence ratio (PR) we can never overstate cross-sectional study findings about the relationship between the exposure and outcome.  Finally, it can be helpful to know that if the prevalence of the </a:t>
            </a:r>
            <a:r>
              <a:rPr lang="en-US" i="0" baseline="0" dirty="0"/>
              <a:t>outcome</a:t>
            </a:r>
            <a:r>
              <a:rPr lang="en-US" baseline="0" dirty="0"/>
              <a:t> is especially low (less than 5%), then all three types of measures should be almost equivalent (i.e., PR=POR=RR).  Low prevalence outcomes are not well-suited for cross-sectional studies, however, as we said at the start.  Stick with the </a:t>
            </a:r>
            <a:r>
              <a:rPr lang="en-US" u="sng" baseline="0" dirty="0"/>
              <a:t>prevalence ratio (PR)</a:t>
            </a:r>
            <a:r>
              <a:rPr lang="en-US" u="none" baseline="0" dirty="0"/>
              <a:t>, if</a:t>
            </a:r>
            <a:r>
              <a:rPr lang="en-US" baseline="0" dirty="0"/>
              <a:t> you can.</a:t>
            </a:r>
            <a:endParaRPr lang="en-US" dirty="0"/>
          </a:p>
          <a:p>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33</a:t>
            </a:fld>
            <a:endParaRPr lang="en-US"/>
          </a:p>
        </p:txBody>
      </p:sp>
    </p:spTree>
    <p:extLst>
      <p:ext uri="{BB962C8B-B14F-4D97-AF65-F5344CB8AC3E}">
        <p14:creationId xmlns:p14="http://schemas.microsoft.com/office/powerpoint/2010/main" val="382241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dirty="0"/>
              <a:t>The suggestions</a:t>
            </a:r>
            <a:r>
              <a:rPr lang="en-US" baseline="0" dirty="0"/>
              <a:t> on the previous slide are specific to mathematical properties of these measures.  In other readings this week (e.g., </a:t>
            </a:r>
            <a:r>
              <a:rPr lang="en-US" baseline="0" dirty="0" err="1"/>
              <a:t>Tamhane</a:t>
            </a:r>
            <a:r>
              <a:rPr lang="en-US" baseline="0" dirty="0"/>
              <a:t> et al., Pearce et al.), alternative suggestions are made, given the type of exposure or outcome being studied, as well as the primary focus of the research question.  As prevalence is an easier number to interpret and understand, the prevalence ratio (PR) can be helpful when implications of the study focus on quantifying the burden of disease the population experiences and providing reasons (e.g., possible risk factors) for the same.  The odds ratio is so commonly used in epidemiology for etiologic studies of disease that it can simply be easiest to employ at times, too, in order to conduct studies and convey results, especially to a scientific audience.  </a:t>
            </a:r>
            <a:r>
              <a:rPr lang="en-US" dirty="0"/>
              <a:t>All readings this week emphasize the importance of using a proper</a:t>
            </a:r>
            <a:r>
              <a:rPr lang="en-US" baseline="0" dirty="0"/>
              <a:t> measure of association (PR or POR) to satisfy the research question of interest.  Focus, here.</a:t>
            </a:r>
          </a:p>
          <a:p>
            <a:pPr defTabSz="931774">
              <a:defRPr/>
            </a:pPr>
            <a:endParaRPr lang="en-US" dirty="0"/>
          </a:p>
          <a:p>
            <a:endParaRPr lang="en-US" dirty="0"/>
          </a:p>
        </p:txBody>
      </p:sp>
      <p:sp>
        <p:nvSpPr>
          <p:cNvPr id="4" name="Slide Number Placeholder 3"/>
          <p:cNvSpPr>
            <a:spLocks noGrp="1"/>
          </p:cNvSpPr>
          <p:nvPr>
            <p:ph type="sldNum" sz="quarter" idx="10"/>
          </p:nvPr>
        </p:nvSpPr>
        <p:spPr/>
        <p:txBody>
          <a:bodyPr/>
          <a:lstStyle/>
          <a:p>
            <a:fld id="{1BCF6C2E-47A7-49E9-9A19-29B452F530E1}" type="slidenum">
              <a:rPr lang="en-US" smtClean="0"/>
              <a:t>34</a:t>
            </a:fld>
            <a:endParaRPr lang="en-US" dirty="0"/>
          </a:p>
        </p:txBody>
      </p:sp>
    </p:spTree>
    <p:extLst>
      <p:ext uri="{BB962C8B-B14F-4D97-AF65-F5344CB8AC3E}">
        <p14:creationId xmlns:p14="http://schemas.microsoft.com/office/powerpoint/2010/main" val="2080691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 B of this audiovisual presentation,</a:t>
            </a:r>
            <a:r>
              <a:rPr lang="en-US" baseline="0" dirty="0"/>
              <a:t> we said there would be more information to come regarding </a:t>
            </a:r>
            <a:r>
              <a:rPr lang="en-US" u="sng" baseline="0" dirty="0"/>
              <a:t>selection bias</a:t>
            </a:r>
            <a:r>
              <a:rPr lang="en-US" u="none" baseline="0" dirty="0"/>
              <a:t> and </a:t>
            </a:r>
            <a:r>
              <a:rPr lang="en-US" u="sng" baseline="0" dirty="0"/>
              <a:t>information bias</a:t>
            </a:r>
            <a:r>
              <a:rPr lang="en-US" u="none" baseline="0" dirty="0"/>
              <a:t> that can sometimes occur in the context of cross-sectional studies.  Now, we revisit biases and the systematic errors that generated them.</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35</a:t>
            </a:fld>
            <a:endParaRPr lang="en-US" dirty="0"/>
          </a:p>
        </p:txBody>
      </p:sp>
    </p:spTree>
    <p:extLst>
      <p:ext uri="{BB962C8B-B14F-4D97-AF65-F5344CB8AC3E}">
        <p14:creationId xmlns:p14="http://schemas.microsoft.com/office/powerpoint/2010/main" val="466173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a:t>
            </a:r>
            <a:r>
              <a:rPr lang="en-US" baseline="0" dirty="0"/>
              <a:t> </a:t>
            </a:r>
            <a:r>
              <a:rPr lang="en-US" u="sng" baseline="0" dirty="0"/>
              <a:t>selection bias</a:t>
            </a:r>
            <a:r>
              <a:rPr lang="en-US" u="none" baseline="0" dirty="0"/>
              <a:t> occurs during the sampling phase of the study.  As applied to cross-sectional studies, selection bias is often referred to as </a:t>
            </a:r>
            <a:r>
              <a:rPr lang="en-US" u="sng" baseline="0" dirty="0"/>
              <a:t>incidence-prevalence bias</a:t>
            </a:r>
            <a:r>
              <a:rPr lang="en-US" u="none" baseline="0" dirty="0"/>
              <a:t>.  This, in turn, is comprised of two specific types of bias: </a:t>
            </a:r>
            <a:r>
              <a:rPr lang="en-US" u="sng" baseline="0" dirty="0"/>
              <a:t>duration ratio bias</a:t>
            </a:r>
            <a:r>
              <a:rPr lang="en-US" u="none" baseline="0" dirty="0"/>
              <a:t> (or survival bias) and </a:t>
            </a:r>
            <a:r>
              <a:rPr lang="en-US" u="sng" baseline="0" dirty="0"/>
              <a:t>prevalence complement ratio bias</a:t>
            </a:r>
            <a:r>
              <a:rPr lang="en-US" u="none" baseline="0" dirty="0"/>
              <a:t>.  The latter, as your textbook describes, are most easily understood upon mathematical derivation.</a:t>
            </a:r>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36</a:t>
            </a:fld>
            <a:endParaRPr lang="en-US"/>
          </a:p>
        </p:txBody>
      </p:sp>
    </p:spTree>
    <p:extLst>
      <p:ext uri="{BB962C8B-B14F-4D97-AF65-F5344CB8AC3E}">
        <p14:creationId xmlns:p14="http://schemas.microsoft.com/office/powerpoint/2010/main" val="794337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Epidemiology 1, you all should be familiar</a:t>
            </a:r>
            <a:r>
              <a:rPr lang="en-US" baseline="0" dirty="0"/>
              <a:t> with the equation prevalence = incidence times duration.  Prevalence is depicted as the steady state in the middle of the beaker, the mouth of which is open to new or incident cases and the bottom of which is open to deaths or survival.  One can envision the implications, as if the duration of the disease went up (i.e., deaths and cures at the bottom went down), the prevalence would increase.  Likewise, if the incident cases went up (i.e., new cases at the top went up) the prevalence would increase.  Most prevalence estimates employ a </a:t>
            </a:r>
            <a:r>
              <a:rPr lang="en-US" u="sng" baseline="0" dirty="0"/>
              <a:t>point prevalence</a:t>
            </a:r>
            <a:r>
              <a:rPr lang="en-US" u="none" baseline="0" dirty="0"/>
              <a:t> technique/method, taking a snapshot of the beaker at one particular point in time.</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37</a:t>
            </a:fld>
            <a:endParaRPr lang="en-US" dirty="0"/>
          </a:p>
        </p:txBody>
      </p:sp>
    </p:spTree>
    <p:extLst>
      <p:ext uri="{BB962C8B-B14F-4D97-AF65-F5344CB8AC3E}">
        <p14:creationId xmlns:p14="http://schemas.microsoft.com/office/powerpoint/2010/main" val="2548767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 formula shown at</a:t>
            </a:r>
            <a:r>
              <a:rPr lang="en-US" baseline="0" dirty="0"/>
              <a:t> the top of the previous slide and the bottom of this slide is actually derived from a more complicated one.  In this derivation, we denote prevalence with </a:t>
            </a:r>
            <a:r>
              <a:rPr lang="en-US" i="1" baseline="0" dirty="0" err="1"/>
              <a:t>prev</a:t>
            </a:r>
            <a:r>
              <a:rPr lang="en-US" i="0" baseline="0" dirty="0"/>
              <a:t>, incidence with </a:t>
            </a:r>
            <a:r>
              <a:rPr lang="en-US" i="1" baseline="0" dirty="0"/>
              <a:t>q</a:t>
            </a:r>
            <a:r>
              <a:rPr lang="en-US" i="0" baseline="0" dirty="0"/>
              <a:t>, and duration with </a:t>
            </a:r>
            <a:r>
              <a:rPr lang="en-US" i="1" baseline="0" dirty="0" err="1"/>
              <a:t>dur</a:t>
            </a:r>
            <a:r>
              <a:rPr lang="en-US" i="0" baseline="0" dirty="0"/>
              <a:t>.  The formula at the top of the slide represents the prevalence </a:t>
            </a:r>
            <a:r>
              <a:rPr lang="en-US" i="0" u="sng" baseline="0" dirty="0"/>
              <a:t>odds</a:t>
            </a:r>
            <a:r>
              <a:rPr lang="en-US" i="0" baseline="0" dirty="0"/>
              <a:t> (instead of prevalence alone).  </a:t>
            </a:r>
            <a:r>
              <a:rPr lang="en-US" i="1" baseline="0" dirty="0"/>
              <a:t>This</a:t>
            </a:r>
            <a:r>
              <a:rPr lang="en-US" i="0" baseline="0" dirty="0"/>
              <a:t>, technically speaking, is what is directly related to incidence (</a:t>
            </a:r>
            <a:r>
              <a:rPr lang="en-US" i="1" baseline="0" dirty="0"/>
              <a:t>q</a:t>
            </a:r>
            <a:r>
              <a:rPr lang="en-US" i="0" baseline="0" dirty="0"/>
              <a:t>) times duration (</a:t>
            </a:r>
            <a:r>
              <a:rPr lang="en-US" i="1" baseline="0" dirty="0" err="1"/>
              <a:t>dur</a:t>
            </a:r>
            <a:r>
              <a:rPr lang="en-US" i="0" baseline="0" dirty="0"/>
              <a:t>).  If we solve for prevalence alone (</a:t>
            </a:r>
            <a:r>
              <a:rPr lang="en-US" i="1" baseline="0" dirty="0" err="1"/>
              <a:t>prev</a:t>
            </a:r>
            <a:r>
              <a:rPr lang="en-US" i="0" baseline="0" dirty="0"/>
              <a:t>), we see its complement (1-</a:t>
            </a:r>
            <a:r>
              <a:rPr lang="en-US" i="1" baseline="0" dirty="0"/>
              <a:t>prev</a:t>
            </a:r>
            <a:r>
              <a:rPr lang="en-US" i="0" baseline="0" dirty="0"/>
              <a:t>) moves to the right side of the equation.  If prevalence is small, then its complement is roughly equivalent to 0 – therefore, prevalence (</a:t>
            </a:r>
            <a:r>
              <a:rPr lang="en-US" i="1" baseline="0" dirty="0" err="1"/>
              <a:t>prev</a:t>
            </a:r>
            <a:r>
              <a:rPr lang="en-US" i="0" baseline="0" dirty="0"/>
              <a:t>) is roughly equivalent to incidence times duration.  We arrive where we started.  But, as we will see in a moment, we </a:t>
            </a:r>
            <a:r>
              <a:rPr lang="en-US" i="1" baseline="0" dirty="0"/>
              <a:t>will </a:t>
            </a:r>
            <a:r>
              <a:rPr lang="en-US" i="0" baseline="0" dirty="0"/>
              <a:t>know this place better for it, especially as it relates to understanding these sources of bias.</a:t>
            </a:r>
          </a:p>
          <a:p>
            <a:endParaRPr lang="en-US" i="0" baseline="0" dirty="0"/>
          </a:p>
          <a:p>
            <a:r>
              <a:rPr lang="en-US" i="0" baseline="0" dirty="0"/>
              <a:t>Though our focus here is on describing these sources of error (i.e., bias) further, let us consider for a moment a solution to them. If the goal of an epidemiologic investigation is to examine disease etiology (i.e., test initial hypotheses regarding the determinants of disease), then the best approach is to enroll only incident cases in the investigation.  That is, in this slide, the blue balls that drop in from the top, just as they land; not the blue balls that are buried way underneath or on their way out of the beaker on the backside.  The solution is simple, but effective.  The same approach (i.e., enrolling incident cases) can be used in case-control studies to prevent incidence-prevalence bias, too.</a:t>
            </a:r>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38</a:t>
            </a:fld>
            <a:endParaRPr lang="en-US" dirty="0"/>
          </a:p>
        </p:txBody>
      </p:sp>
    </p:spTree>
    <p:extLst>
      <p:ext uri="{BB962C8B-B14F-4D97-AF65-F5344CB8AC3E}">
        <p14:creationId xmlns:p14="http://schemas.microsoft.com/office/powerpoint/2010/main" val="3157952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primary equation we were working with on t</a:t>
            </a:r>
            <a:r>
              <a:rPr lang="en-US" baseline="0" dirty="0"/>
              <a:t>he prior slide is shown at the top of this slide, here.  Prevalence (</a:t>
            </a:r>
            <a:r>
              <a:rPr lang="en-US" i="1" baseline="0" dirty="0" err="1"/>
              <a:t>prev</a:t>
            </a:r>
            <a:r>
              <a:rPr lang="en-US" i="0" baseline="0" dirty="0"/>
              <a:t>) equals incidence (</a:t>
            </a:r>
            <a:r>
              <a:rPr lang="en-US" i="1" baseline="0" dirty="0"/>
              <a:t>q</a:t>
            </a:r>
            <a:r>
              <a:rPr lang="en-US" i="0" baseline="0" dirty="0"/>
              <a:t>) times duration (</a:t>
            </a:r>
            <a:r>
              <a:rPr lang="en-US" i="1" baseline="0" dirty="0" err="1"/>
              <a:t>dur</a:t>
            </a:r>
            <a:r>
              <a:rPr lang="en-US" i="0" baseline="0" dirty="0"/>
              <a:t>) times the complement of prevalence (1-</a:t>
            </a:r>
            <a:r>
              <a:rPr lang="en-US" i="1" baseline="0" dirty="0"/>
              <a:t>prev</a:t>
            </a:r>
            <a:r>
              <a:rPr lang="en-US" i="0" baseline="0" dirty="0"/>
              <a:t>).  This equation predicts or models a prevalence estimate for the entire sample (or population), here.  The equation below it compares the prevalence of the outcome in the exposed (</a:t>
            </a:r>
            <a:r>
              <a:rPr lang="en-US" i="1" baseline="0" dirty="0" err="1"/>
              <a:t>prev</a:t>
            </a:r>
            <a:r>
              <a:rPr lang="en-US" i="0" baseline="0" dirty="0"/>
              <a:t>+) to the prevalence of the outcome in the unexposed (</a:t>
            </a:r>
            <a:r>
              <a:rPr lang="en-US" i="1" baseline="0" dirty="0" err="1"/>
              <a:t>prev</a:t>
            </a:r>
            <a:r>
              <a:rPr lang="en-US" i="0" baseline="0" dirty="0"/>
              <a:t>-).  This, to prepare us for the final equation, which demonstrates we are deriving </a:t>
            </a:r>
            <a:r>
              <a:rPr lang="en-US" i="0" u="sng" baseline="0" dirty="0"/>
              <a:t>prevalence ratios</a:t>
            </a:r>
            <a:r>
              <a:rPr lang="en-US" i="0" u="none" baseline="0" dirty="0"/>
              <a:t> (PR) as a surrogate for (RR) risk ratios, which can be negatively impacted by </a:t>
            </a:r>
            <a:r>
              <a:rPr lang="en-US" i="0" u="sng" baseline="0" dirty="0"/>
              <a:t>duration ratio bias</a:t>
            </a:r>
            <a:r>
              <a:rPr lang="en-US" i="0" u="none" baseline="0" dirty="0"/>
              <a:t> and </a:t>
            </a:r>
            <a:r>
              <a:rPr lang="en-US" i="0" u="sng" baseline="0" dirty="0"/>
              <a:t>prevalence complement ratio bias</a:t>
            </a:r>
            <a:r>
              <a:rPr lang="en-US" i="0" u="none" baseline="0" dirty="0"/>
              <a:t>.  This set of equations also underscores two important elements of a disease or outcome that are responsible for the difference between </a:t>
            </a:r>
            <a:r>
              <a:rPr lang="en-US" i="0" u="sng" baseline="0" dirty="0"/>
              <a:t>incidence</a:t>
            </a:r>
            <a:r>
              <a:rPr lang="en-US" i="0" u="none" baseline="0" dirty="0"/>
              <a:t> and </a:t>
            </a:r>
            <a:r>
              <a:rPr lang="en-US" i="0" u="sng" baseline="0" dirty="0"/>
              <a:t>(point) prevalence</a:t>
            </a:r>
            <a:r>
              <a:rPr lang="en-US" i="0" u="none" baseline="0" dirty="0"/>
              <a:t>: its </a:t>
            </a:r>
            <a:r>
              <a:rPr lang="en-US" i="1" u="none" baseline="0" dirty="0"/>
              <a:t>duration</a:t>
            </a:r>
            <a:r>
              <a:rPr lang="en-US" i="0" u="none" baseline="0" dirty="0"/>
              <a:t> and the magnitude of its (point) </a:t>
            </a:r>
            <a:r>
              <a:rPr lang="en-US" i="1" u="none" baseline="0" dirty="0"/>
              <a:t>prevalence</a:t>
            </a:r>
            <a:r>
              <a:rPr lang="en-US" i="0" u="none" baseline="0" dirty="0"/>
              <a:t>.  If either differ between comparison groups (i.e., exposed v non-exposed), then bias will be problematic.  The direction of the impact of these different sources of bias will differ, accordingly. </a:t>
            </a:r>
            <a:r>
              <a:rPr lang="en-US" sz="1200" dirty="0"/>
              <a:t>The PR can be used to estimate the RR in a cross-sectional study, when</a:t>
            </a:r>
            <a:r>
              <a:rPr lang="en-US" sz="1200" baseline="0" dirty="0"/>
              <a:t> there is little difference in the duration of disease and the prevalence of the disease both in the exposed and unexposed groups.  You can see this here by focusing on the last two components of the final equation.</a:t>
            </a:r>
            <a:endParaRPr lang="en-US" dirty="0"/>
          </a:p>
          <a:p>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39</a:t>
            </a:fld>
            <a:endParaRPr lang="en-US" dirty="0"/>
          </a:p>
        </p:txBody>
      </p:sp>
    </p:spTree>
    <p:extLst>
      <p:ext uri="{BB962C8B-B14F-4D97-AF65-F5344CB8AC3E}">
        <p14:creationId xmlns:p14="http://schemas.microsoft.com/office/powerpoint/2010/main" val="95729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897182"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Cross-sectional studies are one of the most frequently utilized observational epidemiologic studies. </a:t>
            </a:r>
            <a:endParaRPr lang="en-US" baseline="0" dirty="0"/>
          </a:p>
          <a:p>
            <a:pPr defTabSz="897182">
              <a:defRPr/>
            </a:pPr>
            <a:endParaRPr lang="en-US" baseline="0" dirty="0"/>
          </a:p>
          <a:p>
            <a:pPr defTabSz="897182">
              <a:defRPr/>
            </a:pPr>
            <a:r>
              <a:rPr lang="en-US" baseline="0" dirty="0"/>
              <a:t>Remember, in a cross-sectional study, we begin by selecting a single sample (n) from a population (often referred to as N).  If our source population is small, we can study them all; but, usually it is large, so we must choose a sample or subset of them.  As we gather data for our single sample on each individual’s exposure and outcome status, we can place these participants into our 2X2 table to fill cells </a:t>
            </a:r>
            <a:r>
              <a:rPr lang="en-US" i="1" baseline="0" dirty="0"/>
              <a:t>a</a:t>
            </a:r>
            <a:r>
              <a:rPr lang="en-US" baseline="0" dirty="0"/>
              <a:t>, </a:t>
            </a:r>
            <a:r>
              <a:rPr lang="en-US" i="1" baseline="0" dirty="0"/>
              <a:t>b</a:t>
            </a:r>
            <a:r>
              <a:rPr lang="en-US" baseline="0" dirty="0"/>
              <a:t>, </a:t>
            </a:r>
            <a:r>
              <a:rPr lang="en-US" i="1" baseline="0" dirty="0"/>
              <a:t>c</a:t>
            </a:r>
            <a:r>
              <a:rPr lang="en-US" baseline="0" dirty="0"/>
              <a:t>, and </a:t>
            </a:r>
            <a:r>
              <a:rPr lang="en-US" i="1" baseline="0" dirty="0"/>
              <a:t>d</a:t>
            </a:r>
            <a:r>
              <a:rPr lang="en-US" baseline="0" dirty="0"/>
              <a:t>.  From there, we can calculate epidemiologic measures of occurrence (e.g., prevalence) and measures of association (e.g., prevalence ratio).  </a:t>
            </a:r>
          </a:p>
          <a:p>
            <a:pPr defTabSz="897182">
              <a:defRPr/>
            </a:pPr>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50C18BB1-A21C-46A0-9AEC-BD45D64503C4}" type="slidenum">
              <a:rPr lang="en-US" smtClean="0"/>
              <a:pPr/>
              <a:t>4</a:t>
            </a:fld>
            <a:endParaRPr lang="en-US"/>
          </a:p>
        </p:txBody>
      </p:sp>
    </p:spTree>
    <p:extLst>
      <p:ext uri="{BB962C8B-B14F-4D97-AF65-F5344CB8AC3E}">
        <p14:creationId xmlns:p14="http://schemas.microsoft.com/office/powerpoint/2010/main" val="17374756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However, if</a:t>
            </a:r>
            <a:r>
              <a:rPr lang="en-US" sz="3200" baseline="0" dirty="0"/>
              <a:t> the duration of disease and/or the prevalence are different between exposed subjects and unexposed subjects, we will have a hard time accurately estimating the RR from PR.  </a:t>
            </a:r>
            <a:r>
              <a:rPr lang="en-US" sz="3200" dirty="0"/>
              <a:t>The</a:t>
            </a:r>
            <a:r>
              <a:rPr lang="en-US" sz="3200" baseline="0" dirty="0"/>
              <a:t> ratio of the duration of disease in the exposed and unexposed can be different. That, of course, results in </a:t>
            </a:r>
            <a:r>
              <a:rPr lang="en-US" sz="3200" u="sng" baseline="0" dirty="0"/>
              <a:t>duration bias</a:t>
            </a:r>
            <a:r>
              <a:rPr lang="en-US" sz="3200" baseline="0" dirty="0"/>
              <a:t>.  The impact of this bias on estimates of risk (e.g., RR, PR) can vary, depending on whether the duration of the disease after onset is longer or shorter in the exposed group compared to the unexposed group.  Your textbook provides examples of each.  Risk is </a:t>
            </a:r>
            <a:r>
              <a:rPr lang="en-US" sz="3200" i="1" baseline="0" dirty="0"/>
              <a:t>over</a:t>
            </a:r>
            <a:r>
              <a:rPr lang="en-US" sz="3200" i="0" baseline="0" dirty="0"/>
              <a:t>estimated when the duration of the disease in the exposed group is greater than that in the unexposed group.  Men have a longer average survival time after a myocardial infarction than do women, for example.  If men are considered an ‘exposure’, the duration ratio would be greater than 1.  Thus, the prevalence ratio expressing the relationship of sex to myocardial infarction will be an </a:t>
            </a:r>
            <a:r>
              <a:rPr lang="en-US" sz="3200" i="1" baseline="0" dirty="0"/>
              <a:t>over</a:t>
            </a:r>
            <a:r>
              <a:rPr lang="en-US" sz="3200" i="0" baseline="0" dirty="0"/>
              <a:t>estimate.   The second example your textbook provides is specific to cigarette smoking and emphysema.  Smoking substantially decreases survival for those with emphysema.  The duration of the disease in these patients, therefore, gets smaller.  If smoking was considered as the exposure, then the duration ratio bias would be less than 1.  Thus, the prevalence ratio for smoking on emphysema will be an </a:t>
            </a:r>
            <a:r>
              <a:rPr lang="en-US" sz="3200" i="1" baseline="0" dirty="0"/>
              <a:t>under</a:t>
            </a:r>
            <a:r>
              <a:rPr lang="en-US" sz="3200" i="0" baseline="0" dirty="0"/>
              <a:t>estimate, instead.</a:t>
            </a:r>
          </a:p>
          <a:p>
            <a:endParaRPr lang="en-US" sz="3200" i="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0" i="0" u="none" strike="noStrike" kern="1200" baseline="0" dirty="0">
                <a:solidFill>
                  <a:schemeClr val="tx1"/>
                </a:solidFill>
                <a:latin typeface="+mn-lt"/>
                <a:ea typeface="+mn-ea"/>
                <a:cs typeface="+mn-cs"/>
              </a:rPr>
              <a:t>Let’s If prevalent cases of hypertension are enrolled into the study, </a:t>
            </a:r>
          </a:p>
          <a:p>
            <a:r>
              <a:rPr lang="en-US" sz="3200" b="0" i="0" u="none" strike="noStrike" kern="1200" baseline="0" dirty="0">
                <a:solidFill>
                  <a:schemeClr val="tx1"/>
                </a:solidFill>
                <a:latin typeface="+mn-lt"/>
                <a:ea typeface="+mn-ea"/>
                <a:cs typeface="+mn-cs"/>
              </a:rPr>
              <a:t>go back to our example from the Framingham Heart Study, which demonstrated a negative association between smoking and hypertension. The cases of disease that researchers identified were prevalent hypertensive cases at baseline.  That is, researchers did not know the duration or time interval between the onset of hypertension and the day when cases were identified and enrolled into study.  Having hypertension may cause a person to stop smoking or not stop smoking.  That is, the disease, in this case, could cause the exposure.  </a:t>
            </a:r>
          </a:p>
          <a:p>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40</a:t>
            </a:fld>
            <a:endParaRPr lang="en-US"/>
          </a:p>
        </p:txBody>
      </p:sp>
    </p:spTree>
    <p:extLst>
      <p:ext uri="{BB962C8B-B14F-4D97-AF65-F5344CB8AC3E}">
        <p14:creationId xmlns:p14="http://schemas.microsoft.com/office/powerpoint/2010/main" val="33905047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noted before, the prevalence ratio tends to underestimate</a:t>
            </a:r>
            <a:r>
              <a:rPr lang="en-US" baseline="0" dirty="0"/>
              <a:t> the strength of the association between the exposure and the outcome, compared to a risk ratio (e.g., in cohort studies).  It is for this reason that the </a:t>
            </a:r>
            <a:r>
              <a:rPr lang="en-US" u="sng" baseline="0" dirty="0"/>
              <a:t>prevalence ratio</a:t>
            </a:r>
            <a:r>
              <a:rPr lang="en-US" u="none" baseline="0" dirty="0"/>
              <a:t> is the preferred measure of association in cross-sectional studies, where possible, as it is a conservative estimate of risk.  </a:t>
            </a:r>
            <a:r>
              <a:rPr lang="en-US" baseline="0" dirty="0"/>
              <a:t>The magnitude of this bias (i.e., underestimation) depends on both the prevalence and the prevalence ratio.  The bias will be greatest when both the prevalence ratio and the prevalence ‘rate’ in one of the groups (e.g., exposed) are high.  Your textbook provides an example of prevalence complement ratio bias, as it talks about TB tests.  A few decades ago, it was shown that prevalence ratios linking a positive PPD (i.e., TB) test with clinical tuberculosis underestimated risk.  It was later noted that this underestimation was likely exacerbated by the relatively high prevalence of clinical tuberculosis, given this source of bias.  Generally speaking, higher prevalence and prevalence ratio will underestimate risk, while lower prevalence and prevalence ratio will overestimate risk.  Prevalence here is specific to the outcome or disease.  Risk is specific to the relationship between exposure and disease.</a:t>
            </a:r>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41</a:t>
            </a:fld>
            <a:endParaRPr lang="en-US"/>
          </a:p>
        </p:txBody>
      </p:sp>
    </p:spTree>
    <p:extLst>
      <p:ext uri="{BB962C8B-B14F-4D97-AF65-F5344CB8AC3E}">
        <p14:creationId xmlns:p14="http://schemas.microsoft.com/office/powerpoint/2010/main" val="2274552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source of bias we want to</a:t>
            </a:r>
            <a:r>
              <a:rPr lang="en-US" baseline="0" dirty="0"/>
              <a:t> consider in cross-sectional studies is a straightforward one: </a:t>
            </a:r>
            <a:r>
              <a:rPr lang="en-US" u="sng" baseline="0" dirty="0"/>
              <a:t>temporal bias</a:t>
            </a:r>
            <a:r>
              <a:rPr lang="en-US" u="none" baseline="0" dirty="0"/>
              <a:t>.  Your textbook considers this as an example of information bias.  Temporal bias occurs when the inference about the proper temporal sequence of cause and effect is wrong.  That is, when we assume a cause created the effect when, in fact, the effect created the cause.  The term </a:t>
            </a:r>
            <a:r>
              <a:rPr lang="en-US" u="sng" baseline="0" dirty="0"/>
              <a:t>reverse-causality</a:t>
            </a:r>
            <a:r>
              <a:rPr lang="en-US" u="none" baseline="0" dirty="0"/>
              <a:t> is often used in connection with temporal bias.  Temporal bias is always a threat to the validity of cross-sectional studies.  Its impact is not felt on a estimate of risk, like that shown in the previous slides.  Rather, its impact is on causal inference itself, of which temporality is a key factor.</a:t>
            </a:r>
          </a:p>
          <a:p>
            <a:endParaRPr lang="en-US" u="none"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Let’s go back to our example from the Framingham Heart Study and the fact that we calculated an </a:t>
            </a:r>
            <a:r>
              <a:rPr lang="en-US" sz="1200" b="0" i="1" u="none" strike="noStrike" kern="1200" baseline="0" dirty="0">
                <a:solidFill>
                  <a:schemeClr val="tx1"/>
                </a:solidFill>
                <a:latin typeface="+mn-lt"/>
                <a:ea typeface="+mn-ea"/>
                <a:cs typeface="+mn-cs"/>
              </a:rPr>
              <a:t>inverse</a:t>
            </a:r>
            <a:r>
              <a:rPr lang="en-US" sz="1200" b="0" i="0" u="none" strike="noStrike" kern="1200" baseline="0" dirty="0">
                <a:solidFill>
                  <a:schemeClr val="tx1"/>
                </a:solidFill>
                <a:latin typeface="+mn-lt"/>
                <a:ea typeface="+mn-ea"/>
                <a:cs typeface="+mn-cs"/>
              </a:rPr>
              <a:t> association between smoking and hypertension.  Note that the hypothesis they were (initially) testing is whether smoking ‘causes’ hypertension.  But it is also possible that having hypertension could cause a person to stop smoking or not stop smoking, given physician intervention at the time (or after a) diagnosis.  That is, the disease, in this case, can cause the exposure.  This is problematic in a cross-sectional study, as temporal differences between the exposure and the disease are difficult to entangle.  Sometimes, this can be done with a simple adjustment to the measure.  In contemporary research on smoking, participants are often asked, “in the past 30 days, how often have you smoked a cigarette?”  This is a common measure used on cross-sectional surveillance study instruments.  It anchors in an exposure in a past time for the present analysis.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2A9158D-6D67-8D46-A400-B0839DAC92D4}" type="slidenum">
              <a:rPr lang="en-US" smtClean="0"/>
              <a:t>42</a:t>
            </a:fld>
            <a:endParaRPr lang="en-US"/>
          </a:p>
        </p:txBody>
      </p:sp>
    </p:spTree>
    <p:extLst>
      <p:ext uri="{BB962C8B-B14F-4D97-AF65-F5344CB8AC3E}">
        <p14:creationId xmlns:p14="http://schemas.microsoft.com/office/powerpoint/2010/main" val="18354626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does it for this audiovisual presentation for Module 7!  Don’t</a:t>
            </a:r>
            <a:r>
              <a:rPr lang="en-US" baseline="0" dirty="0"/>
              <a:t> forget to watch the video from Dr. Caetano on sampling.  The link for this video is on the Instruction Sheet for this Module.  See you on the Discussion Board!</a:t>
            </a:r>
            <a:endParaRPr lang="en-US" u="none" baseline="0" dirty="0"/>
          </a:p>
          <a:p>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43</a:t>
            </a:fld>
            <a:endParaRPr lang="en-US" dirty="0"/>
          </a:p>
        </p:txBody>
      </p:sp>
    </p:spTree>
    <p:extLst>
      <p:ext uri="{BB962C8B-B14F-4D97-AF65-F5344CB8AC3E}">
        <p14:creationId xmlns:p14="http://schemas.microsoft.com/office/powerpoint/2010/main" val="155661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a:t>
            </a:r>
            <a:r>
              <a:rPr lang="en-US" sz="1200" baseline="0" dirty="0"/>
              <a:t> cross-sectional studies, t</a:t>
            </a:r>
            <a:r>
              <a:rPr lang="en-US" sz="1200" dirty="0"/>
              <a:t>he primary unit of data collection and analysis is the </a:t>
            </a:r>
            <a:r>
              <a:rPr lang="en-US" sz="1200" u="sng" dirty="0"/>
              <a:t>individual</a:t>
            </a:r>
            <a:r>
              <a:rPr lang="en-US" sz="1200" dirty="0"/>
              <a:t>, not a group (such as we would find in ecologic studies).</a:t>
            </a:r>
            <a:r>
              <a:rPr lang="en-US" sz="1200" baseline="0" dirty="0"/>
              <a:t>  </a:t>
            </a:r>
            <a:r>
              <a:rPr lang="en-US" dirty="0"/>
              <a:t>Many</a:t>
            </a:r>
            <a:r>
              <a:rPr lang="en-US" baseline="0" dirty="0"/>
              <a:t> surveillance systems or surveys use cross-sectional studies as their foundation or backbone.  In cross-sectional studies like these, multiple exposures and outcomes relevant to a specific health issue can be measured at the same time in the same sample. In doing so, the study examines the </a:t>
            </a:r>
            <a:r>
              <a:rPr lang="en-US" u="sng" baseline="0" dirty="0"/>
              <a:t>prevalence</a:t>
            </a:r>
            <a:r>
              <a:rPr lang="en-US" baseline="0" dirty="0"/>
              <a:t> of the exposures and/or outcomes in the sample, as all data are collected at a specific point in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a:t>
            </a:r>
            <a:r>
              <a:rPr lang="en-US" baseline="0" dirty="0"/>
              <a:t> Epi 1, you learned several key characteristics of cross-sectional studies that are worth reviewing here.  As we just noted, all data collection occurs at only one point in time in this study design.  Although a cross-sectional survey might ask study participants to recall a </a:t>
            </a:r>
            <a:r>
              <a:rPr lang="en-US" i="0" baseline="0" dirty="0"/>
              <a:t>past </a:t>
            </a:r>
            <a:r>
              <a:rPr lang="en-US" baseline="0" dirty="0"/>
              <a:t>exposure, like case-control studies do, the data on the exposure and the outcome are always collected at the </a:t>
            </a:r>
            <a:r>
              <a:rPr lang="en-US" i="0" baseline="0" dirty="0"/>
              <a:t>same point in time, such as at a single survey administration.  Moreover, this is done for a single sample, not two, like in case-control studies where diseased and non-diseased samples are identified at the onset of the investigation as cases and controls or cohort studies where two or more samples are first identified according to their exposure status as exposed and unexposed.  Like case-control and cohort studies, but unlike ecologic studies, the primary unit of both data collection and analysis in cross-sectional studies is the individual, not the group.  Finally, because data are only collected at one point in time, cross-sectional studies can only estimate prevalence ‘rates’, not incidence.  This can lead to an important source of bias we will discuss towards the end of this presentation.</a:t>
            </a:r>
            <a:endParaRPr lang="en-US" i="0" dirty="0"/>
          </a:p>
          <a:p>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5</a:t>
            </a:fld>
            <a:endParaRPr lang="en-US" dirty="0"/>
          </a:p>
        </p:txBody>
      </p:sp>
    </p:spTree>
    <p:extLst>
      <p:ext uri="{BB962C8B-B14F-4D97-AF65-F5344CB8AC3E}">
        <p14:creationId xmlns:p14="http://schemas.microsoft.com/office/powerpoint/2010/main" val="111239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Descriptive cross-sectional studies simply characterize the prevalence of a health outcome and/or related exposures in a specified population.  These data can be derived from and/or inform a wide variety of public health surveillance systems.  Prevalence measures are commonly used to inform public health policy and planning, as well as administration of preventive or health care services.  Prevalence data are the “bread and butter” of epidemiology, really.  Determining what proportion of the population is ill or well is key to public health.</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3D3DDD1-A2AC-0143-A10E-767D06A6F773}" type="slidenum">
              <a:rPr lang="en-US" smtClean="0"/>
              <a:pPr/>
              <a:t>6</a:t>
            </a:fld>
            <a:endParaRPr lang="en-US" dirty="0"/>
          </a:p>
        </p:txBody>
      </p:sp>
    </p:spTree>
    <p:extLst>
      <p:ext uri="{BB962C8B-B14F-4D97-AF65-F5344CB8AC3E}">
        <p14:creationId xmlns:p14="http://schemas.microsoft.com/office/powerpoint/2010/main" val="362748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analytical cross-sectional studies</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descriptive data on the prevalence of an exposure and outcome of interest are linked together (e.g., in a 2X2 Table).  This is done to conduct initial hypothesis testing to investigate whether the exposure and outcome are related to each other.</a:t>
            </a:r>
          </a:p>
          <a:p>
            <a:r>
              <a:rPr lang="en-US" sz="1200" b="0" i="0" u="none" strike="noStrike" kern="1200" baseline="0" dirty="0">
                <a:solidFill>
                  <a:schemeClr val="tx1"/>
                </a:solidFill>
                <a:latin typeface="+mn-lt"/>
                <a:ea typeface="+mn-ea"/>
                <a:cs typeface="+mn-cs"/>
              </a:rPr>
              <a:t>Cross-sectional studies are useful for establishing preliminary evidence that can be tested again in subsequent studies using stronger study designs (e.g., cohort studies).  As we will see later, all statistical testing is limited to prevalence ratios, so provide an indirect estimate of risk.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13D3DDD1-A2AC-0143-A10E-767D06A6F773}" type="slidenum">
              <a:rPr lang="en-US" smtClean="0"/>
              <a:pPr/>
              <a:t>7</a:t>
            </a:fld>
            <a:endParaRPr lang="en-US" dirty="0"/>
          </a:p>
        </p:txBody>
      </p:sp>
    </p:spTree>
    <p:extLst>
      <p:ext uri="{BB962C8B-B14F-4D97-AF65-F5344CB8AC3E}">
        <p14:creationId xmlns:p14="http://schemas.microsoft.com/office/powerpoint/2010/main" val="3266905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u="none" baseline="0" dirty="0"/>
              <a:t>Cross-sectional studies are widely utilized in epidemiology, as they can be a “quick” and comprehensive solution to epidemiologic research.  Many surveillance systems, like NHANES or the National Health and Nutrition Examination Survey, for example, are grounded in cross-sectional surveys and studies.  These surveys are able to collect a wide variety of information on multiple exposures and multiple outcomes that can be analyzed in separate cross-sectional investigations. This provides information that not only describes the prevalence of varied public health problems in a specific population at one point in time, but also analyzes and assesses potential causes and cures of the same.  Therefore, cross-sectional studies can be used for both </a:t>
            </a:r>
            <a:r>
              <a:rPr lang="en-US" u="sng" baseline="0" dirty="0"/>
              <a:t>descriptive epidemiology</a:t>
            </a:r>
            <a:r>
              <a:rPr lang="en-US" u="none" baseline="0" dirty="0"/>
              <a:t> (e.g., to generate hypotheses and/or plan public health program) and </a:t>
            </a:r>
            <a:r>
              <a:rPr lang="en-US" u="sng" baseline="0" dirty="0"/>
              <a:t>analytic epidemiology</a:t>
            </a:r>
            <a:r>
              <a:rPr lang="en-US" u="none" baseline="0" dirty="0"/>
              <a:t> (e.g., to test hypotheses and/or assess risk factors for disease).  In this or any other cross-sectional study, disease (or outcome) status can determined by self-report on a survey, physical examination, or other procedures (e.g., lab tests, x-rays).  Exposure status is usually obtained from surveys or interviews, but could also include medical records, lab tests, physical exam, or other means.</a:t>
            </a:r>
          </a:p>
          <a:p>
            <a:endParaRPr lang="en-US" baseline="0" dirty="0"/>
          </a:p>
        </p:txBody>
      </p:sp>
      <p:sp>
        <p:nvSpPr>
          <p:cNvPr id="4" name="Slide Number Placeholder 3"/>
          <p:cNvSpPr>
            <a:spLocks noGrp="1"/>
          </p:cNvSpPr>
          <p:nvPr>
            <p:ph type="sldNum" sz="quarter" idx="10"/>
          </p:nvPr>
        </p:nvSpPr>
        <p:spPr/>
        <p:txBody>
          <a:bodyPr/>
          <a:lstStyle/>
          <a:p>
            <a:fld id="{50C18BB1-A21C-46A0-9AEC-BD45D64503C4}" type="slidenum">
              <a:rPr lang="en-US" smtClean="0"/>
              <a:pPr/>
              <a:t>8</a:t>
            </a:fld>
            <a:endParaRPr lang="en-US"/>
          </a:p>
        </p:txBody>
      </p:sp>
    </p:spTree>
    <p:extLst>
      <p:ext uri="{BB962C8B-B14F-4D97-AF65-F5344CB8AC3E}">
        <p14:creationId xmlns:p14="http://schemas.microsoft.com/office/powerpoint/2010/main" val="3972783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The Behavioral Risk Factor Surveillance System (BRFSS) is the nation’s premier system of health-related telephone surveys that collect state data about U.S. residents regarding their health-related risk behaviors, chronic health conditions, and use of preventive services. Established in 1984 with 15 states, BRFSS now collects data in all 50 states as well as the District of Columbia and three U.S. territories. BRFSS completes more than 400,000 adult interviews each year, making it the largest continuously conducted health survey system in the world. By collecting behavioral health risk data at the state and local level, BRFSS has become a powerful tool for targeting and building health promotion activities. BRFSS</a:t>
            </a:r>
            <a:r>
              <a:rPr lang="en-US" sz="1200" b="0" i="0" u="none" strike="noStrike" kern="1200" baseline="0" dirty="0">
                <a:solidFill>
                  <a:schemeClr val="tx1"/>
                </a:solidFill>
                <a:effectLst/>
                <a:latin typeface="+mn-lt"/>
                <a:ea typeface="+mn-ea"/>
                <a:cs typeface="+mn-cs"/>
              </a:rPr>
              <a:t> is another example of a surveillance system built off of cross-sectional studies.</a:t>
            </a:r>
            <a:endParaRPr lang="en-US" sz="1200" b="0" i="0" u="none" strike="noStrike" kern="1200" dirty="0">
              <a:solidFill>
                <a:schemeClr val="tx1"/>
              </a:solidFill>
              <a:effectLst/>
              <a:latin typeface="+mn-lt"/>
              <a:ea typeface="+mn-ea"/>
              <a:cs typeface="+mn-cs"/>
            </a:endParaRPr>
          </a:p>
          <a:p>
            <a:endParaRPr lang="en-US" b="0" baseline="0" dirty="0"/>
          </a:p>
        </p:txBody>
      </p:sp>
      <p:sp>
        <p:nvSpPr>
          <p:cNvPr id="4" name="Slide Number Placeholder 3"/>
          <p:cNvSpPr>
            <a:spLocks noGrp="1"/>
          </p:cNvSpPr>
          <p:nvPr>
            <p:ph type="sldNum" sz="quarter" idx="10"/>
          </p:nvPr>
        </p:nvSpPr>
        <p:spPr/>
        <p:txBody>
          <a:bodyPr/>
          <a:lstStyle/>
          <a:p>
            <a:fld id="{50C18BB1-A21C-46A0-9AEC-BD45D64503C4}" type="slidenum">
              <a:rPr lang="en-US" smtClean="0"/>
              <a:pPr/>
              <a:t>9</a:t>
            </a:fld>
            <a:endParaRPr lang="en-US"/>
          </a:p>
        </p:txBody>
      </p:sp>
    </p:spTree>
    <p:extLst>
      <p:ext uri="{BB962C8B-B14F-4D97-AF65-F5344CB8AC3E}">
        <p14:creationId xmlns:p14="http://schemas.microsoft.com/office/powerpoint/2010/main" val="3365737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tags" Target="../tags/tag34.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tags" Target="../tags/tag36.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tags" Target="../tags/tag38.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1.xml"/><Relationship Id="rId1" Type="http://schemas.openxmlformats.org/officeDocument/2006/relationships/tags" Target="../tags/tag40.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3.xml"/><Relationship Id="rId1" Type="http://schemas.openxmlformats.org/officeDocument/2006/relationships/tags" Target="../tags/tag4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5.xml"/><Relationship Id="rId1" Type="http://schemas.openxmlformats.org/officeDocument/2006/relationships/tags" Target="../tags/tag44.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7.xml"/><Relationship Id="rId1" Type="http://schemas.openxmlformats.org/officeDocument/2006/relationships/tags" Target="../tags/tag46.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tags" Target="../tags/tag48.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1.xml"/><Relationship Id="rId1" Type="http://schemas.openxmlformats.org/officeDocument/2006/relationships/tags" Target="../tags/tag50.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with-one-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291142" y="774144"/>
            <a:ext cx="8576628" cy="1101329"/>
          </a:xfrm>
          <a:prstGeom prst="rect">
            <a:avLst/>
          </a:prstGeom>
          <a:noFill/>
          <a:ln>
            <a:miter lim="800000"/>
            <a:headEnd/>
            <a:tailEnd/>
          </a:ln>
        </p:spPr>
        <p:txBody>
          <a:bodyPr lIns="91418" tIns="45710" rIns="91418" bIns="45710" anchor="b">
            <a:normAutofit/>
          </a:bodyPr>
          <a:lstStyle>
            <a:lvl1pPr>
              <a:defRPr sz="3200">
                <a:solidFill>
                  <a:srgbClr val="FFFFFF"/>
                </a:solidFill>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1843400" y="2178273"/>
            <a:ext cx="7024370" cy="1368280"/>
          </a:xfrm>
          <a:prstGeom prst="rect">
            <a:avLst/>
          </a:prstGeom>
          <a:noFill/>
          <a:ln>
            <a:noFill/>
            <a:miter lim="800000"/>
            <a:headEnd/>
            <a:tailEnd/>
          </a:ln>
        </p:spPr>
        <p:txBody>
          <a:bodyPr lIns="91429" tIns="45715" rIns="91429" bIns="45715"/>
          <a:lstStyle>
            <a:lvl1pPr marL="0" indent="0" algn="l">
              <a:spcBef>
                <a:spcPct val="0"/>
              </a:spcBef>
              <a:buFont typeface="Wingdings" pitchFamily="-84" charset="2"/>
              <a:buNone/>
              <a:defRPr sz="2000" baseline="0">
                <a:solidFill>
                  <a:srgbClr val="FFFFFF"/>
                </a:solidFill>
                <a:latin typeface="Calibri"/>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291142" y="2178273"/>
            <a:ext cx="1371600" cy="136828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userDrawn="1"/>
        </p:nvCxnSpPr>
        <p:spPr bwMode="auto">
          <a:xfrm>
            <a:off x="272092" y="1981595"/>
            <a:ext cx="6564947" cy="0"/>
          </a:xfrm>
          <a:prstGeom prst="line">
            <a:avLst/>
          </a:prstGeom>
          <a:noFill/>
          <a:ln w="9525">
            <a:solidFill>
              <a:srgbClr val="FFFFFF"/>
            </a:solidFill>
            <a:round/>
            <a:headEnd type="none" w="sm" len="sm"/>
            <a:tailEnd type="none" w="sm" len="sm"/>
          </a:ln>
        </p:spPr>
      </p:cxnSp>
    </p:spTree>
    <p:custDataLst>
      <p:tags r:id="rId1"/>
    </p:custDataLst>
    <p:extLst>
      <p:ext uri="{BB962C8B-B14F-4D97-AF65-F5344CB8AC3E}">
        <p14:creationId xmlns:p14="http://schemas.microsoft.com/office/powerpoint/2010/main" val="263847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3"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4610186"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96378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3394472"/>
          </a:xfrm>
        </p:spPr>
        <p:txBody>
          <a:bodyPr>
            <a:normAutofit/>
          </a:bodyPr>
          <a:lstStyle>
            <a:lvl1pPr marL="288925" indent="-288925">
              <a:buFont typeface="Arial" panose="020B0604020202020204" pitchFamily="34" charset="0"/>
              <a:buChar char="►"/>
              <a:defRPr sz="2000" baseline="0"/>
            </a:lvl1pPr>
            <a:lvl2pPr marL="568325" indent="-284163">
              <a:buFont typeface="Arial" panose="020B0604020202020204" pitchFamily="34" charset="0"/>
              <a:buChar char="►"/>
              <a:defRPr sz="2000"/>
            </a:lvl2pPr>
            <a:lvl3pPr marL="808038" indent="-234950">
              <a:buFont typeface="Arial" panose="020B0604020202020204" pitchFamily="34" charset="0"/>
              <a:buChar char="●"/>
              <a:tabLst/>
              <a:defRPr sz="20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586050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41692" y="1227965"/>
            <a:ext cx="4399136" cy="450850"/>
          </a:xfrm>
          <a:solidFill>
            <a:schemeClr val="bg1">
              <a:lumMod val="85000"/>
            </a:schemeClr>
          </a:solidFill>
          <a:ln>
            <a:noFill/>
          </a:ln>
        </p:spPr>
        <p:txBody>
          <a:bodyPr anchor="ctr">
            <a:noAutofit/>
          </a:bodyPr>
          <a:lstStyle>
            <a:lvl1pPr marL="0" indent="0" algn="ctr">
              <a:buNone/>
              <a:defRPr sz="20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8" name="Content Placeholder 1"/>
          <p:cNvSpPr>
            <a:spLocks noGrp="1"/>
          </p:cNvSpPr>
          <p:nvPr>
            <p:ph idx="13" hasCustomPrompt="1"/>
          </p:nvPr>
        </p:nvSpPr>
        <p:spPr>
          <a:xfrm>
            <a:off x="149314" y="1744130"/>
            <a:ext cx="4391514" cy="285749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1229123"/>
            <a:ext cx="4399136" cy="450850"/>
          </a:xfrm>
          <a:solidFill>
            <a:schemeClr val="bg1">
              <a:lumMod val="85000"/>
            </a:schemeClr>
          </a:solidFill>
          <a:ln>
            <a:noFill/>
          </a:ln>
        </p:spPr>
        <p:txBody>
          <a:bodyPr anchor="ctr">
            <a:noAutofit/>
          </a:bodyPr>
          <a:lstStyle>
            <a:lvl1pPr marL="0" indent="0" algn="ctr">
              <a:buNone/>
              <a:defRPr sz="20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745401"/>
            <a:ext cx="4392207" cy="2856228"/>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91205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285749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41692" y="4152105"/>
            <a:ext cx="4399136" cy="450850"/>
          </a:xfrm>
          <a:solidFill>
            <a:schemeClr val="bg1">
              <a:lumMod val="85000"/>
            </a:schemeClr>
          </a:solidFill>
          <a:ln>
            <a:noFill/>
          </a:ln>
        </p:spPr>
        <p:txBody>
          <a:bodyP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4153263"/>
            <a:ext cx="4399136" cy="450850"/>
          </a:xfrm>
          <a:solidFill>
            <a:schemeClr val="bg1">
              <a:lumMod val="85000"/>
            </a:schemeClr>
          </a:solidFill>
          <a:ln>
            <a:noFill/>
          </a:ln>
        </p:spPr>
        <p:txBody>
          <a:bodyP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368150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285749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41692" y="4152105"/>
            <a:ext cx="4399136" cy="450850"/>
          </a:xfrm>
          <a:solidFill>
            <a:schemeClr val="bg1">
              <a:lumMod val="85000"/>
            </a:schemeClr>
          </a:solidFill>
          <a:ln>
            <a:noFill/>
          </a:ln>
        </p:spPr>
        <p:txBody>
          <a:bodyPr anchor="t">
            <a:noAutofit/>
          </a:bodyPr>
          <a:lstStyle>
            <a:lvl1pPr marL="0" indent="0" algn="ctr">
              <a:buNone/>
              <a:defRPr sz="20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4153263"/>
            <a:ext cx="4399136" cy="450850"/>
          </a:xfrm>
          <a:solidFill>
            <a:schemeClr val="bg1">
              <a:lumMod val="85000"/>
            </a:schemeClr>
          </a:solidFill>
          <a:ln>
            <a:noFill/>
          </a:ln>
        </p:spPr>
        <p:txBody>
          <a:bodyPr anchor="t">
            <a:noAutofit/>
          </a:bodyPr>
          <a:lstStyle>
            <a:lvl1pPr marL="0" indent="0" algn="ctr">
              <a:buNone/>
              <a:defRPr sz="20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
        <p:nvSpPr>
          <p:cNvPr id="12" name="Source"/>
          <p:cNvSpPr>
            <a:spLocks noGrp="1"/>
          </p:cNvSpPr>
          <p:nvPr>
            <p:ph idx="17" hasCustomPrompt="1"/>
          </p:nvPr>
        </p:nvSpPr>
        <p:spPr>
          <a:xfrm>
            <a:off x="4615266"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54268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49313" y="1200151"/>
            <a:ext cx="4412527" cy="3394472"/>
          </a:xfrm>
          <a:noFill/>
          <a:ln>
            <a:solidFill>
              <a:schemeClr val="bg1">
                <a:lumMod val="75000"/>
              </a:schemeClr>
            </a:solidFill>
            <a:prstDash val="sysDash"/>
          </a:ln>
        </p:spPr>
        <p:txBody>
          <a:bodyPr anchor="ctr"/>
          <a:lstStyle>
            <a:lvl1pPr marL="0" indent="0">
              <a:buNone/>
              <a:defRPr baseline="0">
                <a:latin typeface="Times New Roman"/>
                <a:cs typeface="Times New Roman"/>
              </a:defRPr>
            </a:lvl1pPr>
            <a:lvl2pPr marL="568325" indent="-284163">
              <a:defRPr/>
            </a:lvl2pPr>
            <a:lvl3pPr marL="568325" indent="234950">
              <a:defRPr/>
            </a:lvl3pPr>
            <a:lvl4pPr marL="1371600" indent="0">
              <a:buNone/>
              <a:defRPr/>
            </a:lvl4pPr>
            <a:lvl5pPr marL="1828800" indent="0">
              <a:buNone/>
              <a:defRPr/>
            </a:lvl5pPr>
          </a:lstStyle>
          <a:p>
            <a:pPr lvl="0"/>
            <a:r>
              <a:rPr lang="en-US" dirty="0"/>
              <a:t>Click to add quote</a:t>
            </a:r>
          </a:p>
        </p:txBody>
      </p:sp>
      <p:sp>
        <p:nvSpPr>
          <p:cNvPr id="7" name="Content Placeholder 2"/>
          <p:cNvSpPr>
            <a:spLocks noGrp="1"/>
          </p:cNvSpPr>
          <p:nvPr>
            <p:ph idx="12" hasCustomPrompt="1"/>
          </p:nvPr>
        </p:nvSpPr>
        <p:spPr>
          <a:xfrm>
            <a:off x="4615266"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64579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49312" y="1201422"/>
            <a:ext cx="4392207" cy="384175"/>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149311" y="1666241"/>
            <a:ext cx="4392207" cy="292838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077489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49310"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4615267" y="1201422"/>
            <a:ext cx="4392207" cy="384175"/>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4615266" y="1666241"/>
            <a:ext cx="4392207" cy="292838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67557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49313" y="1200151"/>
            <a:ext cx="284788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3154449" y="1200151"/>
            <a:ext cx="284788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6159586" y="1200151"/>
            <a:ext cx="284788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006625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41692" y="1200151"/>
            <a:ext cx="2862072" cy="450850"/>
          </a:xfrm>
          <a:solidFill>
            <a:schemeClr val="bg1">
              <a:lumMod val="85000"/>
            </a:schemeClr>
          </a:solidFill>
          <a:ln>
            <a:noFill/>
          </a:ln>
        </p:spPr>
        <p:txBody>
          <a:bodyPr anchor="ct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7" name="Text Placeholder 1"/>
          <p:cNvSpPr>
            <a:spLocks noGrp="1"/>
          </p:cNvSpPr>
          <p:nvPr>
            <p:ph idx="1" hasCustomPrompt="1"/>
          </p:nvPr>
        </p:nvSpPr>
        <p:spPr>
          <a:xfrm>
            <a:off x="149313" y="1745580"/>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3149600" y="1200151"/>
            <a:ext cx="2858047" cy="450850"/>
          </a:xfrm>
          <a:solidFill>
            <a:schemeClr val="bg1">
              <a:lumMod val="85000"/>
            </a:schemeClr>
          </a:solidFill>
          <a:ln>
            <a:noFill/>
          </a:ln>
        </p:spPr>
        <p:txBody>
          <a:bodyPr anchor="ct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3" name="Text Placeholder 2"/>
          <p:cNvSpPr>
            <a:spLocks noGrp="1"/>
          </p:cNvSpPr>
          <p:nvPr>
            <p:ph idx="13" hasCustomPrompt="1"/>
          </p:nvPr>
        </p:nvSpPr>
        <p:spPr>
          <a:xfrm>
            <a:off x="3154450" y="1745580"/>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6149428" y="1200151"/>
            <a:ext cx="2858046" cy="450850"/>
          </a:xfrm>
          <a:solidFill>
            <a:schemeClr val="bg1">
              <a:lumMod val="85000"/>
            </a:schemeClr>
          </a:solidFill>
          <a:ln>
            <a:noFill/>
          </a:ln>
        </p:spPr>
        <p:txBody>
          <a:bodyPr anchor="ct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2" name="Text Placeholder 3"/>
          <p:cNvSpPr>
            <a:spLocks noGrp="1"/>
          </p:cNvSpPr>
          <p:nvPr>
            <p:ph idx="12" hasCustomPrompt="1"/>
          </p:nvPr>
        </p:nvSpPr>
        <p:spPr>
          <a:xfrm>
            <a:off x="6159586" y="1745580"/>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sz="1800"/>
            </a:lvl2pPr>
            <a:lvl3pPr marL="798513" indent="-230188">
              <a:buFont typeface="Arial" panose="020B0604020202020204" pitchFamily="34" charset="0"/>
              <a:buChar char="●"/>
              <a:defRPr sz="18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80429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with-two-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291142" y="774144"/>
            <a:ext cx="8679122" cy="1101329"/>
          </a:xfrm>
          <a:prstGeom prst="rect">
            <a:avLst/>
          </a:prstGeom>
          <a:noFill/>
          <a:ln>
            <a:miter lim="800000"/>
            <a:headEnd/>
            <a:tailEnd/>
          </a:ln>
        </p:spPr>
        <p:txBody>
          <a:bodyPr lIns="91418" tIns="45710" rIns="91418" bIns="45710" anchor="b">
            <a:normAutofit/>
          </a:bodyPr>
          <a:lstStyle>
            <a:lvl1pPr>
              <a:defRPr sz="3200">
                <a:solidFill>
                  <a:srgbClr val="FFFFFF"/>
                </a:solidFill>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1812920" y="2178273"/>
            <a:ext cx="2738760" cy="1368280"/>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1800" baseline="0">
                <a:solidFill>
                  <a:srgbClr val="FFFFFF"/>
                </a:solidFill>
                <a:latin typeface="Calibri"/>
                <a:cs typeface="Calibri"/>
              </a:defRPr>
            </a:lvl1pPr>
          </a:lstStyle>
          <a:p>
            <a:r>
              <a:rPr lang="en-US" dirty="0"/>
              <a:t>Click to add faculty 1 name</a:t>
            </a:r>
          </a:p>
        </p:txBody>
      </p:sp>
      <p:sp>
        <p:nvSpPr>
          <p:cNvPr id="7" name="Faculty Photo"/>
          <p:cNvSpPr>
            <a:spLocks noGrp="1"/>
          </p:cNvSpPr>
          <p:nvPr>
            <p:ph type="pic" sz="quarter" idx="11" hasCustomPrompt="1"/>
          </p:nvPr>
        </p:nvSpPr>
        <p:spPr>
          <a:xfrm>
            <a:off x="291142" y="2178273"/>
            <a:ext cx="1371600" cy="136828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userDrawn="1"/>
        </p:nvCxnSpPr>
        <p:spPr bwMode="auto">
          <a:xfrm>
            <a:off x="272092" y="1981595"/>
            <a:ext cx="6564947" cy="0"/>
          </a:xfrm>
          <a:prstGeom prst="line">
            <a:avLst/>
          </a:prstGeom>
          <a:noFill/>
          <a:ln w="9525">
            <a:solidFill>
              <a:srgbClr val="FFFFFF"/>
            </a:solidFill>
            <a:round/>
            <a:headEnd type="none" w="sm" len="sm"/>
            <a:tailEnd type="none" w="sm" len="sm"/>
          </a:ln>
        </p:spPr>
      </p:cxnSp>
      <p:sp>
        <p:nvSpPr>
          <p:cNvPr id="13" name="Faculty Photo"/>
          <p:cNvSpPr>
            <a:spLocks noGrp="1"/>
          </p:cNvSpPr>
          <p:nvPr>
            <p:ph type="pic" sz="quarter" idx="12" hasCustomPrompt="1"/>
          </p:nvPr>
        </p:nvSpPr>
        <p:spPr>
          <a:xfrm>
            <a:off x="4701858" y="2182306"/>
            <a:ext cx="1371600" cy="136828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5" name="Text Placeholder 4"/>
          <p:cNvSpPr>
            <a:spLocks noGrp="1"/>
          </p:cNvSpPr>
          <p:nvPr>
            <p:ph type="body" sz="quarter" idx="13" hasCustomPrompt="1"/>
          </p:nvPr>
        </p:nvSpPr>
        <p:spPr>
          <a:xfrm>
            <a:off x="6227064" y="2176272"/>
            <a:ext cx="2743200" cy="1371600"/>
          </a:xfrm>
          <a:ln>
            <a:noFill/>
          </a:ln>
        </p:spPr>
        <p:txBody>
          <a:bodyPr>
            <a:noAutofit/>
          </a:bodyPr>
          <a:lstStyle>
            <a:lvl1pPr marL="0" indent="0">
              <a:buFontTx/>
              <a:buNone/>
              <a:defRPr sz="1800" baseline="0">
                <a:solidFill>
                  <a:schemeClr val="bg1"/>
                </a:solidFill>
                <a:latin typeface="+mn-lt"/>
              </a:defRPr>
            </a:lvl1pPr>
            <a:lvl2pPr>
              <a:defRPr sz="1800">
                <a:solidFill>
                  <a:schemeClr val="bg1"/>
                </a:solidFill>
                <a:latin typeface="+mn-lt"/>
              </a:defRPr>
            </a:lvl2pPr>
            <a:lvl3pPr>
              <a:defRPr sz="1800">
                <a:solidFill>
                  <a:schemeClr val="bg1"/>
                </a:solidFill>
                <a:latin typeface="+mn-lt"/>
              </a:defRPr>
            </a:lvl3pPr>
            <a:lvl4pPr>
              <a:defRPr sz="1800">
                <a:solidFill>
                  <a:schemeClr val="bg1"/>
                </a:solidFill>
                <a:latin typeface="+mn-lt"/>
              </a:defRPr>
            </a:lvl4pPr>
            <a:lvl5pPr>
              <a:defRPr sz="1800">
                <a:solidFill>
                  <a:schemeClr val="bg1"/>
                </a:solidFill>
                <a:latin typeface="+mn-lt"/>
              </a:defRPr>
            </a:lvl5pPr>
          </a:lstStyle>
          <a:p>
            <a:pPr lvl="0"/>
            <a:r>
              <a:rPr lang="en-US" dirty="0"/>
              <a:t>Click to add faculty 2 name</a:t>
            </a:r>
          </a:p>
        </p:txBody>
      </p:sp>
    </p:spTree>
    <p:custDataLst>
      <p:tags r:id="rId1"/>
    </p:custDataLst>
    <p:extLst>
      <p:ext uri="{BB962C8B-B14F-4D97-AF65-F5344CB8AC3E}">
        <p14:creationId xmlns:p14="http://schemas.microsoft.com/office/powerpoint/2010/main" val="1507356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49313"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41692" y="4152105"/>
            <a:ext cx="2862072" cy="450850"/>
          </a:xfrm>
          <a:solidFill>
            <a:schemeClr val="bg1">
              <a:lumMod val="85000"/>
            </a:schemeClr>
          </a:solidFill>
          <a:ln>
            <a:noFill/>
          </a:ln>
        </p:spPr>
        <p:txBody>
          <a:bodyP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3" name="Text Placeholder 2"/>
          <p:cNvSpPr>
            <a:spLocks noGrp="1"/>
          </p:cNvSpPr>
          <p:nvPr>
            <p:ph idx="13" hasCustomPrompt="1"/>
          </p:nvPr>
        </p:nvSpPr>
        <p:spPr>
          <a:xfrm>
            <a:off x="3154450"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3149600" y="4152105"/>
            <a:ext cx="2858047" cy="450850"/>
          </a:xfrm>
          <a:solidFill>
            <a:schemeClr val="bg1">
              <a:lumMod val="85000"/>
            </a:schemeClr>
          </a:solidFill>
          <a:ln>
            <a:noFill/>
          </a:ln>
        </p:spPr>
        <p:txBody>
          <a:bodyP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2" name="Text Placeholder 3"/>
          <p:cNvSpPr>
            <a:spLocks noGrp="1"/>
          </p:cNvSpPr>
          <p:nvPr>
            <p:ph idx="12" hasCustomPrompt="1"/>
          </p:nvPr>
        </p:nvSpPr>
        <p:spPr>
          <a:xfrm>
            <a:off x="6159586"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6149428" y="4152105"/>
            <a:ext cx="2858046" cy="450850"/>
          </a:xfrm>
          <a:solidFill>
            <a:schemeClr val="bg1">
              <a:lumMod val="85000"/>
            </a:schemeClr>
          </a:solidFill>
          <a:ln>
            <a:noFill/>
          </a:ln>
        </p:spPr>
        <p:txBody>
          <a:bodyP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8980710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horiz">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1641020"/>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5" hasCustomPrompt="1"/>
          </p:nvPr>
        </p:nvSpPr>
        <p:spPr>
          <a:xfrm>
            <a:off x="149313" y="2954953"/>
            <a:ext cx="4391514" cy="1641020"/>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1639749"/>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1" name="Content Placeholder 2"/>
          <p:cNvSpPr>
            <a:spLocks noGrp="1"/>
          </p:cNvSpPr>
          <p:nvPr>
            <p:ph idx="14" hasCustomPrompt="1"/>
          </p:nvPr>
        </p:nvSpPr>
        <p:spPr>
          <a:xfrm>
            <a:off x="4615266" y="2956224"/>
            <a:ext cx="4392207" cy="1639749"/>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buFont typeface="Arial" panose="020B0604020202020204" pitchFamily="34" charset="0"/>
              <a:buChar char="►"/>
              <a:defRPr sz="2000"/>
            </a:lvl2pPr>
            <a:lvl3pPr marL="798513" indent="-230188">
              <a:buFont typeface="Arial" panose="020B0604020202020204" pitchFamily="34" charset="0"/>
              <a:buChar char="●"/>
              <a:defRPr sz="20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592432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965200"/>
            <a:ext cx="9144000" cy="4178300"/>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593918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9313" y="1116711"/>
            <a:ext cx="8858161" cy="85725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9144000" cy="51435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632945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3C9F5-DC32-1847-B419-9EDD7F098AEC}" type="datetimeFigureOut">
              <a:rPr lang="en-US" smtClean="0"/>
              <a:pPr/>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6438-34F9-4B41-86B1-3F8CC7AD5233}" type="slidenum">
              <a:rPr lang="en-US" smtClean="0"/>
              <a:pPr/>
              <a:t>‹#›</a:t>
            </a:fld>
            <a:endParaRPr lang="en-US"/>
          </a:p>
        </p:txBody>
      </p:sp>
    </p:spTree>
    <p:extLst>
      <p:ext uri="{BB962C8B-B14F-4D97-AF65-F5344CB8AC3E}">
        <p14:creationId xmlns:p14="http://schemas.microsoft.com/office/powerpoint/2010/main" val="33300997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2539364" y="0"/>
            <a:ext cx="6604635" cy="5143500"/>
          </a:xfrm>
          <a:prstGeom prst="rect">
            <a:avLst/>
          </a:prstGeom>
        </p:spPr>
        <p:txBody>
          <a:bodyPr vert="horz"/>
          <a:lstStyle>
            <a:lvl1pPr marL="0" indent="0">
              <a:buNone/>
              <a:defRPr sz="1800" baseline="0"/>
            </a:lvl1pPr>
          </a:lstStyle>
          <a:p>
            <a:r>
              <a:rPr lang="en-US" dirty="0"/>
              <a:t>Click icon to add image or drag and drop image to placeholder</a:t>
            </a:r>
          </a:p>
        </p:txBody>
      </p:sp>
      <p:sp>
        <p:nvSpPr>
          <p:cNvPr id="8" name="Source"/>
          <p:cNvSpPr>
            <a:spLocks noGrp="1"/>
          </p:cNvSpPr>
          <p:nvPr>
            <p:ph idx="15" hasCustomPrompt="1"/>
            <p:custDataLst>
              <p:tags r:id="rId2"/>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2600959" y="153670"/>
            <a:ext cx="6390641" cy="4513579"/>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2000"/>
            </a:lvl2pPr>
            <a:lvl3pPr marL="808038" indent="-234950">
              <a:spcBef>
                <a:spcPts val="0"/>
              </a:spcBef>
              <a:buClr>
                <a:srgbClr val="BF5700"/>
              </a:buClr>
              <a:buFont typeface="Arial" panose="020B0604020202020204" pitchFamily="34" charset="0"/>
              <a:buChar char="●"/>
              <a:tabLst/>
              <a:defRPr sz="20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609177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4" userDrawn="1">
          <p15:clr>
            <a:srgbClr val="FBAE40"/>
          </p15:clr>
        </p15:guide>
        <p15:guide id="4" pos="1632" userDrawn="1">
          <p15:clr>
            <a:srgbClr val="FBAE40"/>
          </p15:clr>
        </p15:guide>
        <p15:guide id="5" pos="5664" userDrawn="1">
          <p15:clr>
            <a:srgbClr val="FBAE40"/>
          </p15:clr>
        </p15:guide>
        <p15:guide id="6" orient="horz" pos="29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2600959" y="161765"/>
            <a:ext cx="6390642" cy="386080"/>
          </a:xfrm>
          <a:prstGeom prst="rect">
            <a:avLst/>
          </a:prstGeom>
          <a:ln>
            <a:noFill/>
          </a:ln>
        </p:spPr>
        <p:txBody>
          <a:bodyPr vert="horz"/>
          <a:lstStyle>
            <a:lvl1pPr marL="0" indent="0" algn="ctr">
              <a:buNone/>
              <a:defRPr sz="2000" baseline="0"/>
            </a:lvl1pPr>
            <a:lvl2pPr marL="457200"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2600960" y="653142"/>
            <a:ext cx="6390642" cy="4014107"/>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2000"/>
            </a:lvl2pPr>
            <a:lvl3pPr marL="803275" indent="-230188">
              <a:spcBef>
                <a:spcPts val="0"/>
              </a:spcBef>
              <a:buClr>
                <a:srgbClr val="BF5700"/>
              </a:buClr>
              <a:buFont typeface="Arial" panose="020B0604020202020204" pitchFamily="34" charset="0"/>
              <a:buChar char="●"/>
              <a:tabLst/>
              <a:defRPr sz="20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3674" userDrawn="1">
          <p15:clr>
            <a:srgbClr val="FBAE40"/>
          </p15:clr>
        </p15:guide>
        <p15:guide id="3" orient="horz" pos="84" userDrawn="1">
          <p15:clr>
            <a:srgbClr val="FBAE40"/>
          </p15:clr>
        </p15:guide>
        <p15:guide id="4" pos="1632" userDrawn="1">
          <p15:clr>
            <a:srgbClr val="FBAE40"/>
          </p15:clr>
        </p15:guide>
        <p15:guide id="5" pos="56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2600960" y="153671"/>
            <a:ext cx="3063240" cy="4513579"/>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03275" indent="-230188">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5925865" y="153671"/>
            <a:ext cx="3065735" cy="4513579"/>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08038" indent="-234950">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94845129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3674">
          <p15:clr>
            <a:srgbClr val="FBAE40"/>
          </p15:clr>
        </p15:guide>
        <p15:guide id="3" pos="1632" userDrawn="1">
          <p15:clr>
            <a:srgbClr val="FBAE40"/>
          </p15:clr>
        </p15:guide>
        <p15:guide id="4" pos="5664" userDrawn="1">
          <p15:clr>
            <a:srgbClr val="FBAE40"/>
          </p15:clr>
        </p15:guide>
        <p15:guide id="6" orient="horz" pos="8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al column with column caption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Text Placeholder 1">
            <a:extLst>
              <a:ext uri="{FF2B5EF4-FFF2-40B4-BE49-F238E27FC236}">
                <a16:creationId xmlns:a16="http://schemas.microsoft.com/office/drawing/2014/main" id="{9A5C5BAD-82C0-D04B-8F31-321B143491CE}"/>
              </a:ext>
            </a:extLst>
          </p:cNvPr>
          <p:cNvSpPr>
            <a:spLocks noGrp="1"/>
          </p:cNvSpPr>
          <p:nvPr>
            <p:ph type="body" sz="quarter" idx="17" hasCustomPrompt="1"/>
          </p:nvPr>
        </p:nvSpPr>
        <p:spPr>
          <a:xfrm>
            <a:off x="2616334" y="153671"/>
            <a:ext cx="3047866" cy="450850"/>
          </a:xfrm>
          <a:prstGeom prst="rect">
            <a:avLst/>
          </a:prstGeom>
          <a:solidFill>
            <a:schemeClr val="bg1">
              <a:lumMod val="85000"/>
            </a:schemeClr>
          </a:solidFill>
          <a:ln>
            <a:noFill/>
          </a:ln>
        </p:spPr>
        <p:txBody>
          <a:bodyPr anchor="ct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3" name="Content Placeholder 1"/>
          <p:cNvSpPr>
            <a:spLocks noGrp="1"/>
          </p:cNvSpPr>
          <p:nvPr>
            <p:ph idx="1" hasCustomPrompt="1"/>
          </p:nvPr>
        </p:nvSpPr>
        <p:spPr>
          <a:xfrm>
            <a:off x="2600960" y="721360"/>
            <a:ext cx="3063240" cy="3945890"/>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03275" indent="-230188">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Text Placeholder 1">
            <a:extLst>
              <a:ext uri="{FF2B5EF4-FFF2-40B4-BE49-F238E27FC236}">
                <a16:creationId xmlns:a16="http://schemas.microsoft.com/office/drawing/2014/main" id="{AC202F10-720C-0245-ABF0-6185171E6DC3}"/>
              </a:ext>
            </a:extLst>
          </p:cNvPr>
          <p:cNvSpPr>
            <a:spLocks noGrp="1"/>
          </p:cNvSpPr>
          <p:nvPr>
            <p:ph type="body" sz="quarter" idx="18" hasCustomPrompt="1"/>
          </p:nvPr>
        </p:nvSpPr>
        <p:spPr>
          <a:xfrm>
            <a:off x="5925865" y="153671"/>
            <a:ext cx="3047866" cy="450850"/>
          </a:xfrm>
          <a:prstGeom prst="rect">
            <a:avLst/>
          </a:prstGeom>
          <a:solidFill>
            <a:schemeClr val="bg1">
              <a:lumMod val="85000"/>
            </a:schemeClr>
          </a:solidFill>
          <a:ln>
            <a:noFill/>
          </a:ln>
        </p:spPr>
        <p:txBody>
          <a:bodyPr anchor="ctr">
            <a:noAutofit/>
          </a:bodyPr>
          <a:lstStyle>
            <a:lvl1pPr marL="0" indent="0" algn="ctr">
              <a:buNone/>
              <a:defRPr sz="1800" b="1">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6" hasCustomPrompt="1"/>
          </p:nvPr>
        </p:nvSpPr>
        <p:spPr>
          <a:xfrm>
            <a:off x="5925865" y="721360"/>
            <a:ext cx="3065735" cy="3945890"/>
          </a:xfrm>
          <a:prstGeom prst="rect">
            <a:avLst/>
          </a:prstGeom>
          <a:ln w="9525" cmpd="sng">
            <a:solidFill>
              <a:schemeClr val="bg1">
                <a:lumMod val="75000"/>
              </a:schemeClr>
            </a:solidFill>
          </a:ln>
        </p:spPr>
        <p:txBody>
          <a:bodyPr/>
          <a:lstStyle>
            <a:lvl1pPr marL="292608" indent="-292608">
              <a:spcBef>
                <a:spcPts val="2400"/>
              </a:spcBef>
              <a:buClr>
                <a:srgbClr val="C000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08038" indent="-234950">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548844949"/>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with logo">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cxnSp>
        <p:nvCxnSpPr>
          <p:cNvPr id="9" name="Straight Connector 1"/>
          <p:cNvCxnSpPr>
            <a:cxnSpLocks noChangeShapeType="1"/>
          </p:cNvCxnSpPr>
          <p:nvPr userDrawn="1"/>
        </p:nvCxnSpPr>
        <p:spPr bwMode="auto">
          <a:xfrm>
            <a:off x="272092" y="1981595"/>
            <a:ext cx="6564947" cy="0"/>
          </a:xfrm>
          <a:prstGeom prst="line">
            <a:avLst/>
          </a:prstGeom>
          <a:noFill/>
          <a:ln w="9525">
            <a:solidFill>
              <a:srgbClr val="FFFFFF"/>
            </a:solidFill>
            <a:round/>
            <a:headEnd type="none" w="sm" len="sm"/>
            <a:tailEnd type="none" w="sm" len="sm"/>
          </a:ln>
        </p:spPr>
      </p:cxnSp>
      <p:sp>
        <p:nvSpPr>
          <p:cNvPr id="8" name="Title 1"/>
          <p:cNvSpPr txBox="1">
            <a:spLocks/>
          </p:cNvSpPr>
          <p:nvPr userDrawn="1"/>
        </p:nvSpPr>
        <p:spPr>
          <a:xfrm>
            <a:off x="291142" y="2107153"/>
            <a:ext cx="4886325" cy="1293177"/>
          </a:xfrm>
          <a:prstGeom prst="rect">
            <a:avLst/>
          </a:prstGeom>
          <a:ln>
            <a:noFill/>
          </a:ln>
        </p:spPr>
        <p:txBody>
          <a:bodyPr vert="horz" lIns="91440" tIns="45720" rIns="91440" bIns="45720" rtlCol="0" anchor="t">
            <a:normAutofit/>
          </a:bodyPr>
          <a:lstStyle>
            <a:lvl1pPr algn="l" defTabSz="457200" rtl="0" eaLnBrk="1" latinLnBrk="0" hangingPunct="1">
              <a:spcBef>
                <a:spcPct val="0"/>
              </a:spcBef>
              <a:buNone/>
              <a:defRPr sz="2200" kern="1200">
                <a:solidFill>
                  <a:srgbClr val="FFFFFF"/>
                </a:solidFill>
                <a:latin typeface="Calibri" panose="020F0502020204030204" pitchFamily="34" charset="0"/>
                <a:ea typeface="+mj-ea"/>
                <a:cs typeface="Calibri" panose="020F0502020204030204" pitchFamily="34" charset="0"/>
              </a:defRPr>
            </a:lvl1pPr>
          </a:lstStyle>
          <a:p>
            <a:endParaRPr lang="en-US" sz="2800" dirty="0"/>
          </a:p>
        </p:txBody>
      </p:sp>
      <p:sp>
        <p:nvSpPr>
          <p:cNvPr id="6" name="Title 1"/>
          <p:cNvSpPr>
            <a:spLocks noGrp="1"/>
          </p:cNvSpPr>
          <p:nvPr>
            <p:ph type="title" hasCustomPrompt="1"/>
          </p:nvPr>
        </p:nvSpPr>
        <p:spPr>
          <a:xfrm>
            <a:off x="272092" y="2107153"/>
            <a:ext cx="4886325" cy="1293177"/>
          </a:xfrm>
        </p:spPr>
        <p:txBody>
          <a:bodyPr anchor="t">
            <a:normAutofit/>
          </a:bodyPr>
          <a:lstStyle>
            <a:lvl1pPr>
              <a:defRPr sz="2400">
                <a:solidFill>
                  <a:srgbClr val="FFFFFF"/>
                </a:solidFill>
              </a:defRPr>
            </a:lvl1pPr>
          </a:lstStyle>
          <a:p>
            <a:r>
              <a:rPr lang="en-US" dirty="0"/>
              <a:t>Click to add section title</a:t>
            </a:r>
          </a:p>
        </p:txBody>
      </p:sp>
    </p:spTree>
    <p:custDataLst>
      <p:tags r:id="rId1"/>
    </p:custDataLst>
    <p:extLst>
      <p:ext uri="{BB962C8B-B14F-4D97-AF65-F5344CB8AC3E}">
        <p14:creationId xmlns:p14="http://schemas.microsoft.com/office/powerpoint/2010/main" val="5484460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2600959" y="153671"/>
            <a:ext cx="6390641" cy="2189479"/>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2000"/>
            </a:lvl2pPr>
            <a:lvl3pPr marL="803275" indent="-230188">
              <a:spcBef>
                <a:spcPts val="0"/>
              </a:spcBef>
              <a:buClr>
                <a:srgbClr val="BF5700"/>
              </a:buClr>
              <a:buFont typeface="Arial" panose="020B0604020202020204" pitchFamily="34" charset="0"/>
              <a:buChar char="●"/>
              <a:tabLst/>
              <a:defRPr sz="20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2600960" y="2468880"/>
            <a:ext cx="6390641" cy="2189479"/>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2000"/>
            </a:lvl2pPr>
            <a:lvl3pPr marL="803275" indent="-230188">
              <a:spcBef>
                <a:spcPts val="0"/>
              </a:spcBef>
              <a:buClr>
                <a:srgbClr val="BF5700"/>
              </a:buClr>
              <a:buFont typeface="Arial" panose="020B0604020202020204" pitchFamily="34" charset="0"/>
              <a:buChar char="●"/>
              <a:tabLst/>
              <a:defRPr sz="20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userDrawn="1">
          <p15:clr>
            <a:srgbClr val="FBAE40"/>
          </p15:clr>
        </p15:guide>
        <p15:guide id="5" orient="horz" pos="84" userDrawn="1">
          <p15:clr>
            <a:srgbClr val="FBAE40"/>
          </p15:clr>
        </p15:guide>
        <p15:guide id="6" orient="horz" pos="147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3" name="Content Placeholder 1"/>
          <p:cNvSpPr>
            <a:spLocks noGrp="1"/>
          </p:cNvSpPr>
          <p:nvPr>
            <p:ph idx="17" hasCustomPrompt="1"/>
          </p:nvPr>
        </p:nvSpPr>
        <p:spPr>
          <a:xfrm>
            <a:off x="2600959" y="153671"/>
            <a:ext cx="6390641" cy="1005840"/>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03275" indent="-230188">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ontent Placeholder 1"/>
          <p:cNvSpPr>
            <a:spLocks noGrp="1"/>
          </p:cNvSpPr>
          <p:nvPr>
            <p:ph idx="18" hasCustomPrompt="1"/>
          </p:nvPr>
        </p:nvSpPr>
        <p:spPr>
          <a:xfrm>
            <a:off x="2600959" y="1338038"/>
            <a:ext cx="6390641" cy="1005840"/>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03275" indent="-230188">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ontent Placeholder 1"/>
          <p:cNvSpPr>
            <a:spLocks noGrp="1"/>
          </p:cNvSpPr>
          <p:nvPr>
            <p:ph idx="19" hasCustomPrompt="1"/>
          </p:nvPr>
        </p:nvSpPr>
        <p:spPr>
          <a:xfrm>
            <a:off x="2600958" y="2468880"/>
            <a:ext cx="6390641" cy="1005840"/>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03275" indent="-230188">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6" name="Content Placeholder 1"/>
          <p:cNvSpPr>
            <a:spLocks noGrp="1"/>
          </p:cNvSpPr>
          <p:nvPr>
            <p:ph idx="20" hasCustomPrompt="1"/>
          </p:nvPr>
        </p:nvSpPr>
        <p:spPr>
          <a:xfrm>
            <a:off x="2600958" y="3652519"/>
            <a:ext cx="6390641" cy="1005840"/>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03275" indent="-230188">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2600960" y="159477"/>
            <a:ext cx="6390641" cy="4507774"/>
          </a:xfrm>
          <a:prstGeom prst="rect">
            <a:avLst/>
          </a:prstGeom>
          <a:ln>
            <a:solidFill>
              <a:schemeClr val="bg1">
                <a:lumMod val="75000"/>
              </a:schemeClr>
            </a:solidFill>
            <a:prstDash val="sysDash"/>
          </a:ln>
        </p:spPr>
        <p:txBody>
          <a:bodyPr vert="horz" anchor="ctr"/>
          <a:lstStyle>
            <a:lvl1pPr marL="0" indent="0">
              <a:buNone/>
              <a:defRPr sz="1800">
                <a:latin typeface="Times New Roman"/>
                <a:cs typeface="Times New Roman"/>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quote</a:t>
            </a:r>
          </a:p>
        </p:txBody>
      </p:sp>
      <p:sp>
        <p:nvSpPr>
          <p:cNvPr id="9" name="Source"/>
          <p:cNvSpPr>
            <a:spLocks noGrp="1"/>
          </p:cNvSpPr>
          <p:nvPr>
            <p:ph idx="15" hasCustomPrompt="1"/>
            <p:custDataLst>
              <p:tags r:id="rId2"/>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880" userDrawn="1">
          <p15:clr>
            <a:srgbClr val="FBAE40"/>
          </p15:clr>
        </p15:guide>
        <p15:guide id="3" orient="horz" pos="84" userDrawn="1">
          <p15:clr>
            <a:srgbClr val="FBAE40"/>
          </p15:clr>
        </p15:guide>
        <p15:guide id="4" pos="5664" userDrawn="1">
          <p15:clr>
            <a:srgbClr val="FBAE40"/>
          </p15:clr>
        </p15:guide>
        <p15:guide id="5" pos="163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tical 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2600960" y="133349"/>
            <a:ext cx="3137409" cy="2212497"/>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65188" indent="-292100">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2600960" y="2454753"/>
            <a:ext cx="3137409" cy="2212497"/>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65188" indent="-292100">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5854191" y="133350"/>
            <a:ext cx="3137409" cy="2212497"/>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65188" indent="-292100">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5854191" y="2454754"/>
            <a:ext cx="3137409" cy="2212497"/>
          </a:xfrm>
          <a:prstGeom prst="rect">
            <a:avLst/>
          </a:prstGeom>
          <a:ln w="9525" cmpd="sng">
            <a:solidFill>
              <a:schemeClr val="bg1">
                <a:lumMod val="75000"/>
              </a:schemeClr>
            </a:solidFill>
          </a:ln>
        </p:spPr>
        <p:txBody>
          <a:bodyPr/>
          <a:lstStyle>
            <a:lvl1pPr marL="292608" indent="-292608">
              <a:spcBef>
                <a:spcPts val="2400"/>
              </a:spcBef>
              <a:buClr>
                <a:srgbClr val="BF570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BF5700"/>
              </a:buClr>
              <a:buSzPct val="80000"/>
              <a:buFont typeface="Arial" panose="020B0604020202020204" pitchFamily="34" charset="0"/>
              <a:buChar char="►"/>
              <a:defRPr sz="1800"/>
            </a:lvl2pPr>
            <a:lvl3pPr marL="865188" indent="-292100">
              <a:spcBef>
                <a:spcPts val="0"/>
              </a:spcBef>
              <a:buClr>
                <a:srgbClr val="BF570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2"/>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2" userDrawn="1">
          <p15:clr>
            <a:srgbClr val="FBAE40"/>
          </p15:clr>
        </p15:guide>
        <p15:guide id="4" pos="5664" userDrawn="1">
          <p15:clr>
            <a:srgbClr val="FBAE40"/>
          </p15:clr>
        </p15:guide>
        <p15:guide id="5" pos="1632" userDrawn="1">
          <p15:clr>
            <a:srgbClr val="FBAE40"/>
          </p15:clr>
        </p15:guide>
        <p15:guide id="6" orient="horz" pos="84" userDrawn="1">
          <p15:clr>
            <a:srgbClr val="FBAE40"/>
          </p15:clr>
        </p15:guide>
        <p15:guide id="7" orient="horz" pos="2940" userDrawn="1">
          <p15:clr>
            <a:srgbClr val="FBAE40"/>
          </p15:clr>
        </p15:guide>
        <p15:guide id="8" orient="horz" pos="1476"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for entire slide">
    <p:bg>
      <p:bgPr>
        <a:solidFill>
          <a:srgbClr val="0F2C5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8072"/>
          </a:xfrm>
          <a:prstGeom prst="rect">
            <a:avLst/>
          </a:prstGeom>
        </p:spPr>
        <p:txBody>
          <a:bodyPr/>
          <a:lstStyle>
            <a:lvl1pPr marL="0" indent="0">
              <a:buNone/>
              <a:defRPr/>
            </a:lvl1pPr>
          </a:lstStyle>
          <a:p>
            <a:endParaRPr lang="en-US" dirty="0"/>
          </a:p>
        </p:txBody>
      </p:sp>
    </p:spTree>
    <p:custDataLst>
      <p:tags r:id="rId1"/>
    </p:custDataLst>
    <p:extLst>
      <p:ext uri="{BB962C8B-B14F-4D97-AF65-F5344CB8AC3E}">
        <p14:creationId xmlns:p14="http://schemas.microsoft.com/office/powerpoint/2010/main" val="33400768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6304" y="2350008"/>
            <a:ext cx="8842248" cy="457200"/>
          </a:xfrm>
          <a:prstGeom prst="rect">
            <a:avLst/>
          </a:prstGeom>
        </p:spPr>
        <p:txBody>
          <a:bodyPr/>
          <a:lstStyle>
            <a:lvl1pPr marL="0" indent="0" algn="ctr">
              <a:buNone/>
              <a:defRPr sz="2800" baseline="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6" name="Content Placeholder 5"/>
          <p:cNvSpPr>
            <a:spLocks noGrp="1"/>
          </p:cNvSpPr>
          <p:nvPr>
            <p:ph sz="quarter" idx="11" hasCustomPrompt="1"/>
          </p:nvPr>
        </p:nvSpPr>
        <p:spPr>
          <a:xfrm>
            <a:off x="164592" y="4764024"/>
            <a:ext cx="8595360" cy="274320"/>
          </a:xfrm>
          <a:prstGeom prst="rect">
            <a:avLst/>
          </a:prstGeom>
        </p:spPr>
        <p:txBody>
          <a:bodyPr/>
          <a:lstStyle>
            <a:lvl1pPr marL="0" indent="0">
              <a:buNone/>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1120094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6304" y="1042416"/>
            <a:ext cx="8842248" cy="3063240"/>
          </a:xfrm>
          <a:prstGeom prst="rect">
            <a:avLst/>
          </a:prstGeom>
        </p:spPr>
        <p:txBody>
          <a:bodyPr/>
          <a:lstStyle>
            <a:lvl1pPr marL="0" indent="0" algn="ctr">
              <a:buNone/>
              <a:defRPr sz="20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THIS SLIDE IS FOR NOTICE ONLY</a:t>
            </a:r>
          </a:p>
          <a:p>
            <a:pPr lvl="0"/>
            <a:r>
              <a:rPr lang="en-US" dirty="0"/>
              <a:t>And is not intended to be used in a presentation</a:t>
            </a:r>
          </a:p>
          <a:p>
            <a:pPr lvl="0"/>
            <a:r>
              <a:rPr lang="en-US" dirty="0"/>
              <a:t>This PowerPoint Template was developed by</a:t>
            </a:r>
          </a:p>
          <a:p>
            <a:pPr lvl="0"/>
            <a:r>
              <a:rPr lang="en-US" dirty="0"/>
              <a:t>Instructional Design Team</a:t>
            </a:r>
          </a:p>
          <a:p>
            <a:pPr lvl="0"/>
            <a:r>
              <a:rPr lang="en-US" dirty="0"/>
              <a:t>UTHealth-School of Public Health</a:t>
            </a:r>
          </a:p>
          <a:p>
            <a:pPr lvl="0"/>
            <a:endParaRPr lang="en-US" dirty="0"/>
          </a:p>
          <a:p>
            <a:pPr lvl="0"/>
            <a:r>
              <a:rPr lang="en-US" dirty="0"/>
              <a:t>Last modified: September 3, 2019</a:t>
            </a:r>
          </a:p>
        </p:txBody>
      </p:sp>
    </p:spTree>
    <p:custDataLst>
      <p:tags r:id="rId1"/>
    </p:custDataLst>
    <p:extLst>
      <p:ext uri="{BB962C8B-B14F-4D97-AF65-F5344CB8AC3E}">
        <p14:creationId xmlns:p14="http://schemas.microsoft.com/office/powerpoint/2010/main" val="51138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1">
    <p:bg>
      <p:bgPr>
        <a:solidFill>
          <a:srgbClr val="0F2C52"/>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271463" y="1958024"/>
            <a:ext cx="7024370" cy="1101329"/>
          </a:xfrm>
          <a:prstGeom prst="rect">
            <a:avLst/>
          </a:prstGeom>
          <a:noFill/>
          <a:ln>
            <a:miter lim="800000"/>
            <a:headEnd/>
            <a:tailEnd/>
          </a:ln>
        </p:spPr>
        <p:txBody>
          <a:bodyPr lIns="91418" tIns="45710" rIns="91418" bIns="45710" anchor="b">
            <a:normAutofit/>
          </a:bodyPr>
          <a:lstStyle>
            <a:lvl1pPr>
              <a:defRPr sz="2800">
                <a:solidFill>
                  <a:srgbClr val="FFFFFF"/>
                </a:solidFill>
                <a:latin typeface="Calibri" panose="020F0502020204030204" pitchFamily="34" charset="0"/>
                <a:cs typeface="Calibri" panose="020F0502020204030204" pitchFamily="34" charset="0"/>
              </a:defRPr>
            </a:lvl1pPr>
          </a:lstStyle>
          <a:p>
            <a:r>
              <a:rPr lang="en-US" dirty="0"/>
              <a:t>Click to add section title</a:t>
            </a:r>
          </a:p>
        </p:txBody>
      </p:sp>
      <p:sp>
        <p:nvSpPr>
          <p:cNvPr id="6" name="Faculty Name"/>
          <p:cNvSpPr>
            <a:spLocks noGrp="1" noChangeArrowheads="1"/>
          </p:cNvSpPr>
          <p:nvPr>
            <p:ph type="subTitle" idx="1" hasCustomPrompt="1"/>
            <p:custDataLst>
              <p:tags r:id="rId3"/>
            </p:custDataLst>
          </p:nvPr>
        </p:nvSpPr>
        <p:spPr bwMode="auto">
          <a:xfrm>
            <a:off x="271463" y="3287713"/>
            <a:ext cx="7024370" cy="1070928"/>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2400" baseline="0">
                <a:solidFill>
                  <a:srgbClr val="FFFFFF"/>
                </a:solidFill>
                <a:latin typeface="Calibri" panose="020F0502020204030204" pitchFamily="34" charset="0"/>
                <a:cs typeface="Calibri" panose="020F0502020204030204" pitchFamily="34" charset="0"/>
              </a:defRPr>
            </a:lvl1pPr>
          </a:lstStyle>
          <a:p>
            <a:r>
              <a:rPr lang="en-US" dirty="0"/>
              <a:t>Click to add section number</a:t>
            </a:r>
          </a:p>
        </p:txBody>
      </p:sp>
      <p:sp>
        <p:nvSpPr>
          <p:cNvPr id="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3" name="Picture 12"/>
          <p:cNvPicPr>
            <a:picLocks noChangeAspect="1" noChangeArrowheads="1"/>
          </p:cNvPicPr>
          <p:nvPr userDrawn="1"/>
        </p:nvPicPr>
        <p:blipFill>
          <a:blip r:embed="rId5">
            <a:extLst>
              <a:ext uri="{28A0092B-C50C-407E-A947-70E740481C1C}">
                <a14:useLocalDpi xmlns:a14="http://schemas.microsoft.com/office/drawing/2010/main" val="0"/>
              </a:ext>
            </a:extLst>
          </a:blip>
          <a:stretch>
            <a:fillRect/>
          </a:stretch>
        </p:blipFill>
        <p:spPr bwMode="auto">
          <a:xfrm>
            <a:off x="167952" y="189217"/>
            <a:ext cx="1312428" cy="918224"/>
          </a:xfrm>
          <a:prstGeom prst="rect">
            <a:avLst/>
          </a:prstGeom>
          <a:noFill/>
        </p:spPr>
      </p:pic>
    </p:spTree>
    <p:custDataLst>
      <p:tags r:id="rId1"/>
    </p:custDataLst>
    <p:extLst>
      <p:ext uri="{BB962C8B-B14F-4D97-AF65-F5344CB8AC3E}">
        <p14:creationId xmlns:p14="http://schemas.microsoft.com/office/powerpoint/2010/main" val="213359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2">
    <p:bg>
      <p:bgPr>
        <a:solidFill>
          <a:srgbClr val="0F2C5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56682" y="3258502"/>
            <a:ext cx="4886325" cy="1293177"/>
          </a:xfrm>
        </p:spPr>
        <p:txBody>
          <a:bodyPr anchor="t">
            <a:normAutofit/>
          </a:bodyPr>
          <a:lstStyle>
            <a:lvl1pPr>
              <a:defRPr sz="2400">
                <a:solidFill>
                  <a:srgbClr val="FFFFFF"/>
                </a:solidFill>
              </a:defRPr>
            </a:lvl1pPr>
          </a:lstStyle>
          <a:p>
            <a:r>
              <a:rPr lang="en-US" dirty="0"/>
              <a:t>Click to add section title</a:t>
            </a:r>
          </a:p>
        </p:txBody>
      </p:sp>
      <p:sp>
        <p:nvSpPr>
          <p:cNvPr id="6" name="Rectangle 5"/>
          <p:cNvSpPr/>
          <p:nvPr userDrawn="1"/>
        </p:nvSpPr>
        <p:spPr>
          <a:xfrm>
            <a:off x="98216" y="4648895"/>
            <a:ext cx="8964504" cy="369332"/>
          </a:xfrm>
          <a:prstGeom prst="rect">
            <a:avLst/>
          </a:prstGeom>
        </p:spPr>
        <p:txBody>
          <a:bodyPr wrap="square" lIns="0" tIns="0" rIns="0" bIns="0">
            <a:spAutoFit/>
          </a:bodyPr>
          <a:lstStyle/>
          <a:p>
            <a:pPr algn="ctr"/>
            <a:r>
              <a:rPr lang="en-US" sz="12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200" kern="1200" baseline="0" dirty="0">
                <a:solidFill>
                  <a:schemeClr val="bg1"/>
                </a:solidFill>
                <a:latin typeface="Calibri" charset="0"/>
                <a:ea typeface="ＭＳ Ｐゴシック" pitchFamily="-1" charset="-128"/>
                <a:cs typeface="Calibri Light"/>
              </a:rPr>
              <a:t> </a:t>
            </a:r>
            <a:r>
              <a:rPr lang="en-US" sz="1200" kern="1200" dirty="0">
                <a:solidFill>
                  <a:schemeClr val="bg1"/>
                </a:solidFill>
                <a:latin typeface="Calibri" charset="0"/>
                <a:ea typeface="ＭＳ Ｐゴシック" pitchFamily="-1" charset="-128"/>
                <a:cs typeface="Calibri Light"/>
              </a:rPr>
              <a:t>under</a:t>
            </a:r>
            <a:br>
              <a:rPr lang="en-US" sz="1200" kern="1200" dirty="0">
                <a:solidFill>
                  <a:schemeClr val="bg1"/>
                </a:solidFill>
                <a:latin typeface="Calibri" charset="0"/>
                <a:ea typeface="ＭＳ Ｐゴシック" pitchFamily="-1" charset="-128"/>
                <a:cs typeface="Calibri Light"/>
              </a:rPr>
            </a:br>
            <a:r>
              <a:rPr lang="en-US" sz="12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200" dirty="0">
              <a:solidFill>
                <a:schemeClr val="bg1"/>
              </a:solidFill>
              <a:latin typeface="Calibri" charset="0"/>
              <a:cs typeface="Calibri Light"/>
            </a:endParaRPr>
          </a:p>
        </p:txBody>
      </p:sp>
      <p:cxnSp>
        <p:nvCxnSpPr>
          <p:cNvPr id="10" name="Straight Connector 1"/>
          <p:cNvCxnSpPr>
            <a:cxnSpLocks noChangeShapeType="1"/>
          </p:cNvCxnSpPr>
          <p:nvPr userDrawn="1"/>
        </p:nvCxnSpPr>
        <p:spPr bwMode="auto">
          <a:xfrm>
            <a:off x="256682" y="3165475"/>
            <a:ext cx="4910138" cy="1588"/>
          </a:xfrm>
          <a:prstGeom prst="line">
            <a:avLst/>
          </a:prstGeom>
          <a:noFill/>
          <a:ln w="9525">
            <a:solidFill>
              <a:srgbClr val="FFFFFF"/>
            </a:solidFill>
            <a:round/>
            <a:headEnd type="none" w="sm" len="sm"/>
            <a:tailEnd type="none" w="sm" len="sm"/>
          </a:ln>
        </p:spPr>
      </p:cxnSp>
      <p:pic>
        <p:nvPicPr>
          <p:cNvPr id="7" name="Picture 6"/>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167952" y="189217"/>
            <a:ext cx="1312428" cy="918224"/>
          </a:xfrm>
          <a:prstGeom prst="rect">
            <a:avLst/>
          </a:prstGeom>
          <a:noFill/>
        </p:spPr>
      </p:pic>
    </p:spTree>
    <p:custDataLst>
      <p:tags r:id="rId1"/>
    </p:custDataLst>
    <p:extLst>
      <p:ext uri="{BB962C8B-B14F-4D97-AF65-F5344CB8AC3E}">
        <p14:creationId xmlns:p14="http://schemas.microsoft.com/office/powerpoint/2010/main" val="301507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23269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49225" y="1078230"/>
            <a:ext cx="8858250" cy="384175"/>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49313" y="1545021"/>
            <a:ext cx="8858161" cy="3049602"/>
          </a:xfrm>
        </p:spPr>
        <p:txBody>
          <a:bodyPr/>
          <a:lstStyle>
            <a:lvl1pPr marL="288925" indent="-288925">
              <a:buClr>
                <a:srgbClr val="BD4F19"/>
              </a:buClr>
              <a:buFont typeface="Arial" panose="020B0604020202020204" pitchFamily="34" charset="0"/>
              <a:buChar char="►"/>
              <a:defRPr baseline="0"/>
            </a:lvl1pPr>
            <a:lvl2pPr marL="568325" indent="-284163">
              <a:buClr>
                <a:srgbClr val="BD4F19"/>
              </a:buClr>
              <a:buFont typeface="Arial" panose="020B0604020202020204" pitchFamily="34" charset="0"/>
              <a:buChar char="►"/>
              <a:defRPr/>
            </a:lvl2pPr>
            <a:lvl3pPr marL="808038" indent="-234950">
              <a:buClr>
                <a:srgbClr val="BD4F19"/>
              </a:buClr>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11863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2" y="292608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44661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4610186"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2" y="292608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chemeClr val="tx1"/>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56711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7"/>
            </p:custDataLst>
          </p:nvPr>
        </p:nvSpPr>
        <p:spPr bwMode="auto">
          <a:xfrm>
            <a:off x="0" y="0"/>
            <a:ext cx="9144000" cy="965200"/>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49313" y="53975"/>
            <a:ext cx="8858161" cy="857250"/>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9313" y="1200151"/>
            <a:ext cx="8858161" cy="3394472"/>
          </a:xfrm>
          <a:prstGeom prst="rect">
            <a:avLst/>
          </a:prstGeom>
          <a:ln>
            <a:solidFill>
              <a:schemeClr val="bg1">
                <a:lumMod val="75000"/>
              </a:schemeClr>
            </a:solid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26"/>
    </p:custDataLst>
    <p:extLst>
      <p:ext uri="{BB962C8B-B14F-4D97-AF65-F5344CB8AC3E}">
        <p14:creationId xmlns:p14="http://schemas.microsoft.com/office/powerpoint/2010/main" val="3650762740"/>
      </p:ext>
    </p:extLst>
  </p:cSld>
  <p:clrMap bg1="lt1" tx1="dk1" bg2="lt2" tx2="dk2" accent1="accent1" accent2="accent2" accent3="accent3" accent4="accent4" accent5="accent5" accent6="accent6" hlink="hlink" folHlink="folHlink"/>
  <p:sldLayoutIdLst>
    <p:sldLayoutId id="2147483756" r:id="rId1"/>
    <p:sldLayoutId id="2147483786" r:id="rId2"/>
    <p:sldLayoutId id="2147483784" r:id="rId3"/>
    <p:sldLayoutId id="2147483755"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90" r:id="rId24"/>
  </p:sldLayoutIdLst>
  <p:hf hdr="0" ftr="0" dt="0"/>
  <p:txStyles>
    <p:titleStyle>
      <a:lvl1pPr algn="l" defTabSz="457200" rtl="0" eaLnBrk="1" latinLnBrk="0" hangingPunct="1">
        <a:spcBef>
          <a:spcPct val="0"/>
        </a:spcBef>
        <a:buNone/>
        <a:defRPr sz="2800" kern="1200">
          <a:solidFill>
            <a:schemeClr val="bg1"/>
          </a:solidFill>
          <a:latin typeface="Calibri" panose="020F0502020204030204" pitchFamily="34" charset="0"/>
          <a:ea typeface="+mj-ea"/>
          <a:cs typeface="Calibri" panose="020F0502020204030204" pitchFamily="34" charset="0"/>
        </a:defRPr>
      </a:lvl1pPr>
    </p:titleStyle>
    <p:body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p15:clr>
            <a:srgbClr val="F26B43"/>
          </p15:clr>
        </p15:guide>
        <p15:guide id="5" orient="horz" pos="2892">
          <p15:clr>
            <a:srgbClr val="F26B43"/>
          </p15:clr>
        </p15:guide>
        <p15:guide id="8" pos="96">
          <p15:clr>
            <a:srgbClr val="F26B43"/>
          </p15:clr>
        </p15:guide>
        <p15:guide id="9" pos="5664">
          <p15:clr>
            <a:srgbClr val="F26B43"/>
          </p15:clr>
        </p15:guide>
        <p15:guide id="10" orient="horz" pos="1620">
          <p15:clr>
            <a:srgbClr val="F26B43"/>
          </p15:clr>
        </p15:guide>
        <p15:guide id="11" orient="horz" pos="2556">
          <p15:clr>
            <a:srgbClr val="F26B43"/>
          </p15:clr>
        </p15:guide>
        <p15:guide id="12" orient="horz" pos="3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63106" y="54000"/>
            <a:ext cx="2191563" cy="1243172"/>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userDrawn="1"/>
        </p:nvSpPr>
        <p:spPr bwMode="auto">
          <a:xfrm>
            <a:off x="0" y="0"/>
            <a:ext cx="2520951" cy="5143500"/>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14"/>
    </p:custDataLst>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5" r:id="rId3"/>
    <p:sldLayoutId id="2147483719" r:id="rId4"/>
    <p:sldLayoutId id="2147483740" r:id="rId5"/>
    <p:sldLayoutId id="2147483732" r:id="rId6"/>
    <p:sldLayoutId id="2147483736" r:id="rId7"/>
    <p:sldLayoutId id="2147483717" r:id="rId8"/>
    <p:sldLayoutId id="2147483721" r:id="rId9"/>
    <p:sldLayoutId id="2147483787" r:id="rId10"/>
    <p:sldLayoutId id="2147483789" r:id="rId11"/>
    <p:sldLayoutId id="2147483788" r:id="rId12"/>
  </p:sldLayoutIdLst>
  <p:txStyles>
    <p:titleStyle>
      <a:lvl1pPr algn="l" defTabSz="457200" rtl="0" eaLnBrk="1" latinLnBrk="0" hangingPunct="1">
        <a:spcBef>
          <a:spcPct val="0"/>
        </a:spcBef>
        <a:buNone/>
        <a:defRPr sz="2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5.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57.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58.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4.xml"/><Relationship Id="rId5" Type="http://schemas.openxmlformats.org/officeDocument/2006/relationships/image" Target="../media/image10.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12.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9.xml"/><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0.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7: Cross-sectional studies, 1</a:t>
            </a:r>
          </a:p>
        </p:txBody>
      </p:sp>
      <p:sp>
        <p:nvSpPr>
          <p:cNvPr id="3" name="Subtitle 2"/>
          <p:cNvSpPr>
            <a:spLocks noGrp="1"/>
          </p:cNvSpPr>
          <p:nvPr>
            <p:ph type="subTitle" idx="1"/>
          </p:nvPr>
        </p:nvSpPr>
        <p:spPr>
          <a:xfrm>
            <a:off x="1863220" y="2304646"/>
            <a:ext cx="5432471" cy="1115533"/>
          </a:xfrm>
        </p:spPr>
        <p:txBody>
          <a:bodyPr/>
          <a:lstStyle/>
          <a:p>
            <a:r>
              <a:rPr lang="en-US" i="1" dirty="0"/>
              <a:t>In this Module, we learn about </a:t>
            </a:r>
            <a:r>
              <a:rPr lang="en-US" i="1" u="sng" dirty="0"/>
              <a:t>cross-sectional studies</a:t>
            </a:r>
            <a:r>
              <a:rPr lang="en-US" i="1" dirty="0"/>
              <a:t>, the first Module in a series of Modules specific to different study designs in epidemiology</a:t>
            </a:r>
          </a:p>
        </p:txBody>
      </p:sp>
      <p:pic>
        <p:nvPicPr>
          <p:cNvPr id="5" name="Picture Placeholder 4"/>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845" r="845"/>
          <a:stretch>
            <a:fillRect/>
          </a:stretch>
        </p:blipFill>
        <p:spPr/>
      </p:pic>
    </p:spTree>
    <p:custDataLst>
      <p:tags r:id="rId1"/>
    </p:custDataLst>
    <p:extLst>
      <p:ext uri="{BB962C8B-B14F-4D97-AF65-F5344CB8AC3E}">
        <p14:creationId xmlns:p14="http://schemas.microsoft.com/office/powerpoint/2010/main" val="875978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DDB9ED-CFC0-3547-ADCB-800B54A27405}"/>
              </a:ext>
            </a:extLst>
          </p:cNvPr>
          <p:cNvSpPr/>
          <p:nvPr/>
        </p:nvSpPr>
        <p:spPr>
          <a:xfrm>
            <a:off x="-114300" y="4967932"/>
            <a:ext cx="9258300" cy="17556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latin typeface="+mn-lt"/>
              </a:rPr>
              <a:t>Strengths</a:t>
            </a:r>
            <a:endParaRPr sz="4000" b="1" dirty="0">
              <a:latin typeface="+mn-lt"/>
            </a:endParaRPr>
          </a:p>
        </p:txBody>
      </p:sp>
      <p:sp>
        <p:nvSpPr>
          <p:cNvPr id="6" name="Content Placeholder 5"/>
          <p:cNvSpPr>
            <a:spLocks noGrp="1"/>
          </p:cNvSpPr>
          <p:nvPr>
            <p:ph idx="1"/>
          </p:nvPr>
        </p:nvSpPr>
        <p:spPr>
          <a:xfrm>
            <a:off x="1474540" y="1467160"/>
            <a:ext cx="6922210" cy="3202998"/>
          </a:xfrm>
          <a:ln>
            <a:noFill/>
          </a:ln>
        </p:spPr>
        <p:txBody>
          <a:bodyPr>
            <a:noAutofit/>
          </a:bodyPr>
          <a:lstStyle/>
          <a:p>
            <a:pPr>
              <a:spcBef>
                <a:spcPts val="1200"/>
              </a:spcBef>
            </a:pPr>
            <a:r>
              <a:rPr lang="en-US" sz="2800" dirty="0"/>
              <a:t>  Helpful for planning health programs</a:t>
            </a:r>
          </a:p>
          <a:p>
            <a:pPr>
              <a:spcBef>
                <a:spcPts val="1200"/>
              </a:spcBef>
            </a:pPr>
            <a:r>
              <a:rPr lang="en-US" sz="2800" dirty="0"/>
              <a:t>  Efficient, as they are inexpensive, quick</a:t>
            </a:r>
          </a:p>
          <a:p>
            <a:pPr>
              <a:spcBef>
                <a:spcPts val="1200"/>
              </a:spcBef>
            </a:pPr>
            <a:r>
              <a:rPr lang="en-US" sz="2800" dirty="0"/>
              <a:t>  Useful for more </a:t>
            </a:r>
            <a:r>
              <a:rPr lang="en-US" sz="2800" u="sng" dirty="0"/>
              <a:t>common outcomes</a:t>
            </a:r>
          </a:p>
          <a:p>
            <a:pPr>
              <a:spcBef>
                <a:spcPts val="1200"/>
              </a:spcBef>
            </a:pPr>
            <a:r>
              <a:rPr lang="en-US" sz="2800" dirty="0"/>
              <a:t>  Useful for more </a:t>
            </a:r>
            <a:r>
              <a:rPr lang="en-US" sz="2800" u="sng" dirty="0"/>
              <a:t>common exposures</a:t>
            </a:r>
          </a:p>
          <a:p>
            <a:pPr>
              <a:spcBef>
                <a:spcPts val="1200"/>
              </a:spcBef>
            </a:pPr>
            <a:r>
              <a:rPr lang="en-US" sz="2800" dirty="0"/>
              <a:t>  Useful for diseases with </a:t>
            </a:r>
            <a:r>
              <a:rPr lang="en-US" sz="2800" u="sng" dirty="0"/>
              <a:t>long duration</a:t>
            </a:r>
          </a:p>
        </p:txBody>
      </p:sp>
    </p:spTree>
    <p:extLst>
      <p:ext uri="{BB962C8B-B14F-4D97-AF65-F5344CB8AC3E}">
        <p14:creationId xmlns:p14="http://schemas.microsoft.com/office/powerpoint/2010/main" val="44106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DDB9ED-CFC0-3547-ADCB-800B54A27405}"/>
              </a:ext>
            </a:extLst>
          </p:cNvPr>
          <p:cNvSpPr/>
          <p:nvPr/>
        </p:nvSpPr>
        <p:spPr>
          <a:xfrm>
            <a:off x="-114300" y="4967932"/>
            <a:ext cx="9258300" cy="17556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latin typeface="+mn-lt"/>
              </a:rPr>
              <a:t>Strengths</a:t>
            </a:r>
            <a:endParaRPr sz="4000" b="1" dirty="0">
              <a:latin typeface="+mn-lt"/>
            </a:endParaRPr>
          </a:p>
        </p:txBody>
      </p:sp>
      <p:sp>
        <p:nvSpPr>
          <p:cNvPr id="6" name="Content Placeholder 5"/>
          <p:cNvSpPr>
            <a:spLocks noGrp="1"/>
          </p:cNvSpPr>
          <p:nvPr>
            <p:ph idx="1"/>
          </p:nvPr>
        </p:nvSpPr>
        <p:spPr>
          <a:xfrm>
            <a:off x="2113637" y="2182785"/>
            <a:ext cx="5290053" cy="2357588"/>
          </a:xfrm>
          <a:ln>
            <a:noFill/>
          </a:ln>
        </p:spPr>
        <p:txBody>
          <a:bodyPr>
            <a:noAutofit/>
          </a:bodyPr>
          <a:lstStyle/>
          <a:p>
            <a:pPr>
              <a:spcBef>
                <a:spcPts val="1200"/>
              </a:spcBef>
            </a:pPr>
            <a:r>
              <a:rPr lang="en-US" sz="2800" dirty="0"/>
              <a:t>  Slow onset</a:t>
            </a:r>
          </a:p>
          <a:p>
            <a:pPr>
              <a:spcBef>
                <a:spcPts val="1200"/>
              </a:spcBef>
            </a:pPr>
            <a:r>
              <a:rPr lang="en-US" sz="2800" dirty="0"/>
              <a:t>  Long duration</a:t>
            </a:r>
          </a:p>
          <a:p>
            <a:pPr>
              <a:spcBef>
                <a:spcPts val="1200"/>
              </a:spcBef>
            </a:pPr>
            <a:r>
              <a:rPr lang="en-US" sz="2800" dirty="0"/>
              <a:t>  Relatively advanced</a:t>
            </a:r>
          </a:p>
          <a:p>
            <a:pPr>
              <a:spcBef>
                <a:spcPts val="1200"/>
              </a:spcBef>
            </a:pPr>
            <a:r>
              <a:rPr lang="en-US" sz="2800" dirty="0"/>
              <a:t>  Cannot be identified at onset</a:t>
            </a:r>
          </a:p>
        </p:txBody>
      </p:sp>
      <p:sp>
        <p:nvSpPr>
          <p:cNvPr id="7" name="Text Placeholder 2"/>
          <p:cNvSpPr txBox="1">
            <a:spLocks/>
          </p:cNvSpPr>
          <p:nvPr/>
        </p:nvSpPr>
        <p:spPr>
          <a:xfrm>
            <a:off x="1696428" y="1470826"/>
            <a:ext cx="6478433"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200" b="1" i="1" dirty="0">
                <a:solidFill>
                  <a:srgbClr val="D97827"/>
                </a:solidFill>
              </a:rPr>
              <a:t>For </a:t>
            </a:r>
            <a:r>
              <a:rPr lang="en-US" sz="3200" b="1" i="1" u="sng" dirty="0">
                <a:solidFill>
                  <a:srgbClr val="D97827"/>
                </a:solidFill>
              </a:rPr>
              <a:t>diseases</a:t>
            </a:r>
            <a:r>
              <a:rPr lang="en-US" sz="3200" b="1" i="1" dirty="0">
                <a:solidFill>
                  <a:srgbClr val="D97827"/>
                </a:solidFill>
              </a:rPr>
              <a:t> that are (of),</a:t>
            </a:r>
          </a:p>
        </p:txBody>
      </p:sp>
    </p:spTree>
    <p:extLst>
      <p:ext uri="{BB962C8B-B14F-4D97-AF65-F5344CB8AC3E}">
        <p14:creationId xmlns:p14="http://schemas.microsoft.com/office/powerpoint/2010/main" val="121669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DDB9ED-CFC0-3547-ADCB-800B54A27405}"/>
              </a:ext>
            </a:extLst>
          </p:cNvPr>
          <p:cNvSpPr/>
          <p:nvPr/>
        </p:nvSpPr>
        <p:spPr>
          <a:xfrm>
            <a:off x="-114300" y="4967932"/>
            <a:ext cx="9258300" cy="17556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latin typeface="+mn-lt"/>
              </a:rPr>
              <a:t>Limitations</a:t>
            </a:r>
            <a:endParaRPr sz="4000" b="1" dirty="0">
              <a:latin typeface="+mn-lt"/>
            </a:endParaRPr>
          </a:p>
        </p:txBody>
      </p:sp>
      <p:sp>
        <p:nvSpPr>
          <p:cNvPr id="6" name="Content Placeholder 5"/>
          <p:cNvSpPr>
            <a:spLocks noGrp="1"/>
          </p:cNvSpPr>
          <p:nvPr>
            <p:ph idx="1"/>
          </p:nvPr>
        </p:nvSpPr>
        <p:spPr>
          <a:xfrm>
            <a:off x="1321625" y="1490492"/>
            <a:ext cx="6657867" cy="3003062"/>
          </a:xfrm>
          <a:ln>
            <a:noFill/>
          </a:ln>
        </p:spPr>
        <p:txBody>
          <a:bodyPr>
            <a:noAutofit/>
          </a:bodyPr>
          <a:lstStyle/>
          <a:p>
            <a:pPr>
              <a:spcBef>
                <a:spcPts val="1200"/>
              </a:spcBef>
            </a:pPr>
            <a:r>
              <a:rPr lang="en-US" sz="2800" dirty="0"/>
              <a:t>  There is often temporal ambiguity</a:t>
            </a:r>
          </a:p>
          <a:p>
            <a:pPr>
              <a:spcBef>
                <a:spcPts val="1200"/>
              </a:spcBef>
            </a:pPr>
            <a:r>
              <a:rPr lang="en-US" sz="2800" dirty="0"/>
              <a:t>  They can only estimate risk indirectly</a:t>
            </a:r>
          </a:p>
          <a:p>
            <a:pPr>
              <a:spcBef>
                <a:spcPts val="1200"/>
              </a:spcBef>
            </a:pPr>
            <a:r>
              <a:rPr lang="en-US" sz="2800" dirty="0"/>
              <a:t>  Inefficient for particularly </a:t>
            </a:r>
            <a:r>
              <a:rPr lang="en-US" sz="2800" u="sng" dirty="0"/>
              <a:t>rare outcomes</a:t>
            </a:r>
          </a:p>
          <a:p>
            <a:pPr>
              <a:spcBef>
                <a:spcPts val="1200"/>
              </a:spcBef>
            </a:pPr>
            <a:r>
              <a:rPr lang="en-US" sz="2800" dirty="0"/>
              <a:t>  Inefficient for especially </a:t>
            </a:r>
            <a:r>
              <a:rPr lang="en-US" sz="2800" u="sng" dirty="0"/>
              <a:t>rare exposures</a:t>
            </a:r>
          </a:p>
          <a:p>
            <a:pPr>
              <a:spcBef>
                <a:spcPts val="1200"/>
              </a:spcBef>
            </a:pPr>
            <a:r>
              <a:rPr lang="en-US" sz="2800" dirty="0"/>
              <a:t>  Inefficient for diseases of </a:t>
            </a:r>
            <a:r>
              <a:rPr lang="en-US" sz="2800" u="sng" dirty="0"/>
              <a:t>short duration</a:t>
            </a:r>
          </a:p>
        </p:txBody>
      </p:sp>
    </p:spTree>
    <p:extLst>
      <p:ext uri="{BB962C8B-B14F-4D97-AF65-F5344CB8AC3E}">
        <p14:creationId xmlns:p14="http://schemas.microsoft.com/office/powerpoint/2010/main" val="381275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Part B: Data Collection</a:t>
            </a:r>
          </a:p>
        </p:txBody>
      </p:sp>
      <p:sp>
        <p:nvSpPr>
          <p:cNvPr id="3" name="Subtitle 2"/>
          <p:cNvSpPr>
            <a:spLocks noGrp="1"/>
          </p:cNvSpPr>
          <p:nvPr>
            <p:ph type="subTitle" idx="1"/>
          </p:nvPr>
        </p:nvSpPr>
        <p:spPr/>
        <p:txBody>
          <a:bodyPr/>
          <a:lstStyle/>
          <a:p>
            <a:r>
              <a:rPr lang="en-US" i="1" dirty="0"/>
              <a:t>In this section, we consider </a:t>
            </a:r>
            <a:r>
              <a:rPr lang="en-US" i="1" u="sng" dirty="0"/>
              <a:t>sampling</a:t>
            </a:r>
            <a:r>
              <a:rPr lang="en-US" i="1" dirty="0"/>
              <a:t> and </a:t>
            </a:r>
            <a:r>
              <a:rPr lang="en-US" i="1" u="sng" dirty="0"/>
              <a:t>measures</a:t>
            </a:r>
            <a:endParaRPr lang="en-US" i="1" dirty="0"/>
          </a:p>
        </p:txBody>
      </p:sp>
      <p:pic>
        <p:nvPicPr>
          <p:cNvPr id="5" name="Picture Placeholder 4"/>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845" r="845"/>
          <a:stretch>
            <a:fillRect/>
          </a:stretch>
        </p:blipFill>
        <p:spPr/>
      </p:pic>
    </p:spTree>
    <p:custDataLst>
      <p:tags r:id="rId1"/>
    </p:custDataLst>
    <p:extLst>
      <p:ext uri="{BB962C8B-B14F-4D97-AF65-F5344CB8AC3E}">
        <p14:creationId xmlns:p14="http://schemas.microsoft.com/office/powerpoint/2010/main" val="85749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80132"/>
            <a:ext cx="8229600" cy="628650"/>
          </a:xfrm>
        </p:spPr>
        <p:txBody>
          <a:bodyPr>
            <a:noAutofit/>
          </a:bodyPr>
          <a:lstStyle/>
          <a:p>
            <a:pPr algn="ctr"/>
            <a:r>
              <a:rPr lang="en-US" sz="4000" b="1" dirty="0">
                <a:latin typeface="+mn-lt"/>
              </a:rPr>
              <a:t>Participants</a:t>
            </a:r>
            <a:endParaRPr lang="en-US" sz="4000" dirty="0">
              <a:effectLst>
                <a:outerShdw blurRad="38100" dist="38100" dir="2700000" algn="tl">
                  <a:srgbClr val="000000">
                    <a:alpha val="43137"/>
                  </a:srgbClr>
                </a:outerShdw>
              </a:effectLst>
              <a:latin typeface="+mn-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029" y="1435511"/>
            <a:ext cx="7256350" cy="2998798"/>
          </a:xfrm>
          <a:prstGeom prst="rect">
            <a:avLst/>
          </a:prstGeom>
        </p:spPr>
      </p:pic>
      <p:sp>
        <p:nvSpPr>
          <p:cNvPr id="7" name="Oval 6"/>
          <p:cNvSpPr/>
          <p:nvPr/>
        </p:nvSpPr>
        <p:spPr>
          <a:xfrm>
            <a:off x="3067733" y="1278194"/>
            <a:ext cx="4178642" cy="2871650"/>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219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latin typeface="+mn-lt"/>
              </a:rPr>
              <a:t>Measurement</a:t>
            </a:r>
            <a:endParaRPr sz="4000" b="1" dirty="0">
              <a:latin typeface="+mn-lt"/>
            </a:endParaRPr>
          </a:p>
        </p:txBody>
      </p:sp>
      <p:sp>
        <p:nvSpPr>
          <p:cNvPr id="6" name="Content Placeholder 5"/>
          <p:cNvSpPr>
            <a:spLocks noGrp="1"/>
          </p:cNvSpPr>
          <p:nvPr>
            <p:ph idx="1"/>
          </p:nvPr>
        </p:nvSpPr>
        <p:spPr>
          <a:xfrm>
            <a:off x="1725877" y="1589080"/>
            <a:ext cx="6332273" cy="2859034"/>
          </a:xfrm>
          <a:ln>
            <a:noFill/>
          </a:ln>
        </p:spPr>
        <p:txBody>
          <a:bodyPr>
            <a:noAutofit/>
          </a:bodyPr>
          <a:lstStyle/>
          <a:p>
            <a:pPr>
              <a:spcBef>
                <a:spcPts val="1800"/>
              </a:spcBef>
            </a:pPr>
            <a:r>
              <a:rPr lang="en-US" sz="3200" dirty="0"/>
              <a:t>  Census data</a:t>
            </a:r>
          </a:p>
          <a:p>
            <a:pPr>
              <a:spcBef>
                <a:spcPts val="1800"/>
              </a:spcBef>
            </a:pPr>
            <a:r>
              <a:rPr lang="en-US" sz="3200" dirty="0"/>
              <a:t>  Vital statistics (e.g., birth, death)</a:t>
            </a:r>
          </a:p>
          <a:p>
            <a:pPr>
              <a:spcBef>
                <a:spcPts val="1800"/>
              </a:spcBef>
            </a:pPr>
            <a:r>
              <a:rPr lang="en-US" sz="3200" dirty="0"/>
              <a:t>  Clinical records</a:t>
            </a:r>
          </a:p>
          <a:p>
            <a:pPr>
              <a:spcBef>
                <a:spcPts val="1800"/>
              </a:spcBef>
            </a:pPr>
            <a:r>
              <a:rPr lang="en-US" sz="3200" dirty="0"/>
              <a:t>  Survey data (e.g., cohort studies)</a:t>
            </a:r>
          </a:p>
        </p:txBody>
      </p:sp>
    </p:spTree>
    <p:extLst>
      <p:ext uri="{BB962C8B-B14F-4D97-AF65-F5344CB8AC3E}">
        <p14:creationId xmlns:p14="http://schemas.microsoft.com/office/powerpoint/2010/main" val="391993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latin typeface="+mn-lt"/>
              </a:rPr>
              <a:t>Bias (i.e., systematic error)</a:t>
            </a:r>
            <a:endParaRPr sz="4000" b="1" dirty="0">
              <a:latin typeface="+mn-lt"/>
            </a:endParaRPr>
          </a:p>
        </p:txBody>
      </p:sp>
      <p:sp>
        <p:nvSpPr>
          <p:cNvPr id="8" name="Content Placeholder 5"/>
          <p:cNvSpPr txBox="1">
            <a:spLocks/>
          </p:cNvSpPr>
          <p:nvPr/>
        </p:nvSpPr>
        <p:spPr>
          <a:xfrm>
            <a:off x="1341118" y="1924595"/>
            <a:ext cx="6961239" cy="1237793"/>
          </a:xfrm>
          <a:prstGeom prst="rect">
            <a:avLst/>
          </a:prstGeom>
          <a:ln>
            <a:noFill/>
          </a:ln>
        </p:spPr>
        <p:txBody>
          <a:bodyPr vert="horz" lIns="91440" tIns="45720" rIns="91440" bIns="45720" rtlCol="0">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fr-FR" sz="3200" dirty="0"/>
              <a:t>  Duration Ratio </a:t>
            </a:r>
            <a:r>
              <a:rPr lang="fr-FR" sz="3200" dirty="0" err="1"/>
              <a:t>Bias</a:t>
            </a:r>
            <a:endParaRPr lang="fr-FR" sz="3200" dirty="0"/>
          </a:p>
          <a:p>
            <a:pPr>
              <a:spcBef>
                <a:spcPts val="600"/>
              </a:spcBef>
            </a:pPr>
            <a:r>
              <a:rPr lang="fr-FR" sz="3200" dirty="0"/>
              <a:t>  </a:t>
            </a:r>
            <a:r>
              <a:rPr lang="fr-FR" sz="3200" dirty="0" err="1"/>
              <a:t>Prevalence</a:t>
            </a:r>
            <a:r>
              <a:rPr lang="fr-FR" sz="3200" dirty="0"/>
              <a:t> </a:t>
            </a:r>
            <a:r>
              <a:rPr lang="fr-FR" sz="3200" dirty="0" err="1"/>
              <a:t>Complement</a:t>
            </a:r>
            <a:r>
              <a:rPr lang="fr-FR" sz="3200" dirty="0"/>
              <a:t> Ratio </a:t>
            </a:r>
            <a:r>
              <a:rPr lang="fr-FR" sz="3200" dirty="0" err="1"/>
              <a:t>Bias</a:t>
            </a:r>
            <a:endParaRPr lang="fr-FR" sz="3200" dirty="0"/>
          </a:p>
        </p:txBody>
      </p:sp>
      <p:sp>
        <p:nvSpPr>
          <p:cNvPr id="9" name="Text Placeholder 2"/>
          <p:cNvSpPr txBox="1">
            <a:spLocks/>
          </p:cNvSpPr>
          <p:nvPr/>
        </p:nvSpPr>
        <p:spPr>
          <a:xfrm>
            <a:off x="1182622" y="1344553"/>
            <a:ext cx="6478433"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200" b="1" i="1" dirty="0">
                <a:solidFill>
                  <a:srgbClr val="D97827"/>
                </a:solidFill>
              </a:rPr>
              <a:t>Selection Bias</a:t>
            </a:r>
          </a:p>
        </p:txBody>
      </p:sp>
      <p:sp>
        <p:nvSpPr>
          <p:cNvPr id="10" name="Content Placeholder 5"/>
          <p:cNvSpPr>
            <a:spLocks noGrp="1"/>
          </p:cNvSpPr>
          <p:nvPr>
            <p:ph idx="1"/>
          </p:nvPr>
        </p:nvSpPr>
        <p:spPr>
          <a:xfrm>
            <a:off x="1297576" y="3906070"/>
            <a:ext cx="3248299" cy="653420"/>
          </a:xfrm>
          <a:ln>
            <a:noFill/>
          </a:ln>
        </p:spPr>
        <p:txBody>
          <a:bodyPr>
            <a:noAutofit/>
          </a:bodyPr>
          <a:lstStyle/>
          <a:p>
            <a:pPr>
              <a:spcBef>
                <a:spcPts val="1800"/>
              </a:spcBef>
            </a:pPr>
            <a:r>
              <a:rPr lang="en-US" sz="3200" dirty="0"/>
              <a:t>  Temporal Bias</a:t>
            </a:r>
          </a:p>
        </p:txBody>
      </p:sp>
      <p:sp>
        <p:nvSpPr>
          <p:cNvPr id="11" name="Text Placeholder 2"/>
          <p:cNvSpPr txBox="1">
            <a:spLocks/>
          </p:cNvSpPr>
          <p:nvPr/>
        </p:nvSpPr>
        <p:spPr>
          <a:xfrm>
            <a:off x="1139080" y="3356510"/>
            <a:ext cx="6478433"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200" b="1" i="1" dirty="0">
                <a:solidFill>
                  <a:srgbClr val="D97827"/>
                </a:solidFill>
              </a:rPr>
              <a:t>Information Bias</a:t>
            </a:r>
          </a:p>
        </p:txBody>
      </p:sp>
    </p:spTree>
    <p:extLst>
      <p:ext uri="{BB962C8B-B14F-4D97-AF65-F5344CB8AC3E}">
        <p14:creationId xmlns:p14="http://schemas.microsoft.com/office/powerpoint/2010/main" val="143610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Part C: Data Analysis</a:t>
            </a:r>
          </a:p>
        </p:txBody>
      </p:sp>
      <p:sp>
        <p:nvSpPr>
          <p:cNvPr id="3" name="Subtitle 2"/>
          <p:cNvSpPr>
            <a:spLocks noGrp="1"/>
          </p:cNvSpPr>
          <p:nvPr>
            <p:ph type="subTitle" idx="1"/>
          </p:nvPr>
        </p:nvSpPr>
        <p:spPr/>
        <p:txBody>
          <a:bodyPr/>
          <a:lstStyle/>
          <a:p>
            <a:r>
              <a:rPr lang="en-US" i="1" dirty="0"/>
              <a:t>Measures of </a:t>
            </a:r>
            <a:r>
              <a:rPr lang="en-US" i="1" u="sng" dirty="0"/>
              <a:t>occurrence</a:t>
            </a:r>
            <a:r>
              <a:rPr lang="en-US" i="1" dirty="0"/>
              <a:t> and </a:t>
            </a:r>
            <a:r>
              <a:rPr lang="en-US" i="1" u="sng" dirty="0"/>
              <a:t>association</a:t>
            </a:r>
            <a:endParaRPr lang="en-US" i="1" dirty="0"/>
          </a:p>
        </p:txBody>
      </p:sp>
      <p:pic>
        <p:nvPicPr>
          <p:cNvPr id="5" name="Picture Placeholder 4"/>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845" r="845"/>
          <a:stretch>
            <a:fillRect/>
          </a:stretch>
        </p:blipFill>
        <p:spPr/>
      </p:pic>
    </p:spTree>
    <p:custDataLst>
      <p:tags r:id="rId1"/>
    </p:custDataLst>
    <p:extLst>
      <p:ext uri="{BB962C8B-B14F-4D97-AF65-F5344CB8AC3E}">
        <p14:creationId xmlns:p14="http://schemas.microsoft.com/office/powerpoint/2010/main" val="201966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80132"/>
            <a:ext cx="8229600" cy="628650"/>
          </a:xfrm>
        </p:spPr>
        <p:txBody>
          <a:bodyPr>
            <a:noAutofit/>
          </a:bodyPr>
          <a:lstStyle/>
          <a:p>
            <a:pPr algn="ctr"/>
            <a:r>
              <a:rPr lang="en-US" sz="4000" b="1" dirty="0">
                <a:latin typeface="+mn-lt"/>
              </a:rPr>
              <a:t>Framingham Heart Study</a:t>
            </a:r>
            <a:endParaRPr lang="en-US" sz="4000" dirty="0">
              <a:effectLst>
                <a:outerShdw blurRad="38100" dist="38100" dir="2700000" algn="tl">
                  <a:srgbClr val="000000">
                    <a:alpha val="43137"/>
                  </a:srgbClr>
                </a:outerShdw>
              </a:effectLst>
              <a:latin typeface="+mn-lt"/>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7254" y="2092605"/>
            <a:ext cx="3393642" cy="2545232"/>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694" y="1957036"/>
            <a:ext cx="3754008" cy="2818448"/>
          </a:xfrm>
          <a:prstGeom prst="rect">
            <a:avLst/>
          </a:prstGeom>
        </p:spPr>
      </p:pic>
      <p:sp>
        <p:nvSpPr>
          <p:cNvPr id="9" name="Text Placeholder 2"/>
          <p:cNvSpPr txBox="1">
            <a:spLocks/>
          </p:cNvSpPr>
          <p:nvPr/>
        </p:nvSpPr>
        <p:spPr>
          <a:xfrm>
            <a:off x="958292" y="1093141"/>
            <a:ext cx="7308376"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b="1" i="1" dirty="0">
                <a:solidFill>
                  <a:srgbClr val="D97827"/>
                </a:solidFill>
              </a:rPr>
              <a:t>Example</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2152" y="1727497"/>
            <a:ext cx="1087875" cy="1064630"/>
          </a:xfrm>
          <a:prstGeom prst="rect">
            <a:avLst/>
          </a:prstGeom>
        </p:spPr>
      </p:pic>
    </p:spTree>
    <p:extLst>
      <p:ext uri="{BB962C8B-B14F-4D97-AF65-F5344CB8AC3E}">
        <p14:creationId xmlns:p14="http://schemas.microsoft.com/office/powerpoint/2010/main" val="649970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80132"/>
            <a:ext cx="8229600" cy="628650"/>
          </a:xfrm>
        </p:spPr>
        <p:txBody>
          <a:bodyPr>
            <a:noAutofit/>
          </a:bodyPr>
          <a:lstStyle/>
          <a:p>
            <a:pPr algn="ctr"/>
            <a:r>
              <a:rPr lang="en-US" sz="4000" b="1" dirty="0">
                <a:latin typeface="+mn-lt"/>
              </a:rPr>
              <a:t>Framingham Heart Study</a:t>
            </a:r>
            <a:endParaRPr lang="en-US" sz="4000" dirty="0">
              <a:effectLst>
                <a:outerShdw blurRad="38100" dist="38100" dir="2700000" algn="tl">
                  <a:srgbClr val="000000">
                    <a:alpha val="43137"/>
                  </a:srgbClr>
                </a:outerShdw>
              </a:effectLst>
              <a:latin typeface="+mn-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640" y="1924593"/>
            <a:ext cx="2777645" cy="26399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9355" y="2142308"/>
            <a:ext cx="1898469" cy="1898469"/>
          </a:xfrm>
          <a:prstGeom prst="rect">
            <a:avLst/>
          </a:prstGeom>
        </p:spPr>
      </p:pic>
      <p:cxnSp>
        <p:nvCxnSpPr>
          <p:cNvPr id="8" name="Straight Arrow Connector 7"/>
          <p:cNvCxnSpPr/>
          <p:nvPr/>
        </p:nvCxnSpPr>
        <p:spPr>
          <a:xfrm>
            <a:off x="4648200" y="3051768"/>
            <a:ext cx="777240" cy="0"/>
          </a:xfrm>
          <a:prstGeom prst="straightConnector1">
            <a:avLst/>
          </a:prstGeom>
          <a:ln w="762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33"/>
          <p:cNvSpPr txBox="1"/>
          <p:nvPr/>
        </p:nvSpPr>
        <p:spPr>
          <a:xfrm>
            <a:off x="5068389" y="4223763"/>
            <a:ext cx="32004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D97827"/>
                </a:solidFill>
                <a:latin typeface="Arial" pitchFamily="34" charset="0"/>
                <a:cs typeface="Arial" pitchFamily="34" charset="0"/>
              </a:rPr>
              <a:t>Cross-sectional study</a:t>
            </a:r>
          </a:p>
        </p:txBody>
      </p:sp>
      <p:sp>
        <p:nvSpPr>
          <p:cNvPr id="11" name="TextBox 33"/>
          <p:cNvSpPr txBox="1"/>
          <p:nvPr/>
        </p:nvSpPr>
        <p:spPr>
          <a:xfrm>
            <a:off x="1041956" y="1232749"/>
            <a:ext cx="384701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rgbClr val="D97827"/>
                </a:solidFill>
                <a:latin typeface="Arial" pitchFamily="34" charset="0"/>
                <a:cs typeface="Arial" pitchFamily="34" charset="0"/>
              </a:rPr>
              <a:t>Parent cohort</a:t>
            </a:r>
          </a:p>
        </p:txBody>
      </p:sp>
    </p:spTree>
    <p:extLst>
      <p:ext uri="{BB962C8B-B14F-4D97-AF65-F5344CB8AC3E}">
        <p14:creationId xmlns:p14="http://schemas.microsoft.com/office/powerpoint/2010/main" val="317816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Learning Objectives</a:t>
            </a:r>
          </a:p>
        </p:txBody>
      </p:sp>
      <p:sp>
        <p:nvSpPr>
          <p:cNvPr id="3" name="Content Placeholder 2"/>
          <p:cNvSpPr>
            <a:spLocks noGrp="1"/>
          </p:cNvSpPr>
          <p:nvPr>
            <p:ph idx="1"/>
          </p:nvPr>
        </p:nvSpPr>
        <p:spPr>
          <a:xfrm>
            <a:off x="1295656" y="1556877"/>
            <a:ext cx="6565474" cy="3195005"/>
          </a:xfrm>
          <a:ln>
            <a:noFill/>
          </a:ln>
        </p:spPr>
        <p:txBody>
          <a:bodyPr>
            <a:noAutofit/>
          </a:bodyPr>
          <a:lstStyle/>
          <a:p>
            <a:pPr>
              <a:spcBef>
                <a:spcPts val="1800"/>
              </a:spcBef>
            </a:pPr>
            <a:r>
              <a:rPr lang="en-US" sz="2800" dirty="0"/>
              <a:t> Identify key characteristics, strengths, and limitations of </a:t>
            </a:r>
            <a:r>
              <a:rPr lang="en-US" sz="2800" u="sng" dirty="0"/>
              <a:t>cross-sectional studies</a:t>
            </a:r>
            <a:r>
              <a:rPr lang="en-US" sz="2800" dirty="0"/>
              <a:t> </a:t>
            </a:r>
          </a:p>
          <a:p>
            <a:pPr>
              <a:spcBef>
                <a:spcPts val="1800"/>
              </a:spcBef>
            </a:pPr>
            <a:r>
              <a:rPr lang="en-US" sz="2800" dirty="0"/>
              <a:t> Calculate and interpret appropriate </a:t>
            </a:r>
            <a:r>
              <a:rPr lang="en-US" sz="2800" u="sng" dirty="0"/>
              <a:t>measures of occurrence, association</a:t>
            </a:r>
          </a:p>
          <a:p>
            <a:pPr>
              <a:spcBef>
                <a:spcPts val="1800"/>
              </a:spcBef>
            </a:pPr>
            <a:r>
              <a:rPr lang="en-US" sz="2800" dirty="0"/>
              <a:t> Identify and describe relevant sources   of </a:t>
            </a:r>
            <a:r>
              <a:rPr lang="en-US" sz="2800" u="sng" dirty="0"/>
              <a:t>bias</a:t>
            </a:r>
            <a:r>
              <a:rPr lang="en-US" sz="2800" dirty="0"/>
              <a:t> (e.g., incidence-prevalence bias)</a:t>
            </a:r>
          </a:p>
        </p:txBody>
      </p:sp>
    </p:spTree>
    <p:extLst>
      <p:ext uri="{BB962C8B-B14F-4D97-AF65-F5344CB8AC3E}">
        <p14:creationId xmlns:p14="http://schemas.microsoft.com/office/powerpoint/2010/main" val="2174809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Data Analysis</a:t>
            </a:r>
          </a:p>
        </p:txBody>
      </p:sp>
      <p:sp>
        <p:nvSpPr>
          <p:cNvPr id="9" name="Content Placeholder 3"/>
          <p:cNvSpPr txBox="1">
            <a:spLocks/>
          </p:cNvSpPr>
          <p:nvPr/>
        </p:nvSpPr>
        <p:spPr>
          <a:xfrm>
            <a:off x="2103735" y="2604861"/>
            <a:ext cx="5657235" cy="1469706"/>
          </a:xfrm>
          <a:prstGeom prst="rect">
            <a:avLst/>
          </a:prstGeom>
          <a:ln>
            <a:noFill/>
          </a:ln>
        </p:spPr>
        <p:txBody>
          <a:bodyPr vert="horz" lIns="91440" tIns="45720" rIns="91440" bIns="45720" rtlCol="0">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98513" indent="-230188"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800"/>
              </a:spcBef>
            </a:pPr>
            <a:r>
              <a:rPr lang="en-US" sz="3400" dirty="0"/>
              <a:t>  Prevalence - </a:t>
            </a:r>
            <a:r>
              <a:rPr lang="en-US" sz="3400" u="sng" dirty="0"/>
              <a:t>outcome</a:t>
            </a:r>
            <a:r>
              <a:rPr lang="en-US" sz="3400" dirty="0"/>
              <a:t>(s)</a:t>
            </a:r>
          </a:p>
          <a:p>
            <a:pPr>
              <a:spcBef>
                <a:spcPts val="1800"/>
              </a:spcBef>
            </a:pPr>
            <a:r>
              <a:rPr lang="en-US" sz="3400" dirty="0"/>
              <a:t>  Prevalence - </a:t>
            </a:r>
            <a:r>
              <a:rPr lang="en-US" sz="3400" u="sng" dirty="0"/>
              <a:t>exposure</a:t>
            </a:r>
            <a:r>
              <a:rPr lang="en-US" sz="3400" dirty="0"/>
              <a:t>(s)</a:t>
            </a:r>
          </a:p>
        </p:txBody>
      </p:sp>
      <p:sp>
        <p:nvSpPr>
          <p:cNvPr id="4" name="Text Placeholder 2"/>
          <p:cNvSpPr txBox="1">
            <a:spLocks/>
          </p:cNvSpPr>
          <p:nvPr/>
        </p:nvSpPr>
        <p:spPr>
          <a:xfrm>
            <a:off x="1693137" y="1659384"/>
            <a:ext cx="6478433"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b="1" i="1" dirty="0">
                <a:solidFill>
                  <a:srgbClr val="D97827"/>
                </a:solidFill>
              </a:rPr>
              <a:t>Measures of </a:t>
            </a:r>
            <a:r>
              <a:rPr lang="en-US" sz="3600" b="1" i="1" u="sng" dirty="0">
                <a:solidFill>
                  <a:srgbClr val="D97827"/>
                </a:solidFill>
              </a:rPr>
              <a:t>occurrence</a:t>
            </a:r>
          </a:p>
        </p:txBody>
      </p:sp>
    </p:spTree>
    <p:extLst>
      <p:ext uri="{BB962C8B-B14F-4D97-AF65-F5344CB8AC3E}">
        <p14:creationId xmlns:p14="http://schemas.microsoft.com/office/powerpoint/2010/main" val="4264003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mn-lt"/>
                <a:cs typeface="Arial" panose="020B0604020202020204" pitchFamily="34" charset="0"/>
              </a:rPr>
              <a:t>Data Analysis</a:t>
            </a:r>
          </a:p>
        </p:txBody>
      </p:sp>
      <p:graphicFrame>
        <p:nvGraphicFramePr>
          <p:cNvPr id="3" name="Content Placeholder 3"/>
          <p:cNvGraphicFramePr>
            <a:graphicFrameLocks noGrp="1"/>
          </p:cNvGraphicFramePr>
          <p:nvPr>
            <p:extLst>
              <p:ext uri="{D42A27DB-BD31-4B8C-83A1-F6EECF244321}">
                <p14:modId xmlns:p14="http://schemas.microsoft.com/office/powerpoint/2010/main" val="3608782212"/>
              </p:ext>
            </p:extLst>
          </p:nvPr>
        </p:nvGraphicFramePr>
        <p:xfrm>
          <a:off x="2050963" y="2192531"/>
          <a:ext cx="4912746" cy="2077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28"/>
          <p:cNvSpPr txBox="1"/>
          <p:nvPr/>
        </p:nvSpPr>
        <p:spPr>
          <a:xfrm>
            <a:off x="2830936" y="4285465"/>
            <a:ext cx="1676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D97827"/>
                </a:solidFill>
                <a:latin typeface="Arial" pitchFamily="34" charset="0"/>
                <a:cs typeface="Arial" pitchFamily="34" charset="0"/>
              </a:rPr>
              <a:t>a + c</a:t>
            </a:r>
          </a:p>
        </p:txBody>
      </p:sp>
      <p:sp>
        <p:nvSpPr>
          <p:cNvPr id="5" name="TextBox 29"/>
          <p:cNvSpPr txBox="1"/>
          <p:nvPr/>
        </p:nvSpPr>
        <p:spPr>
          <a:xfrm>
            <a:off x="4507336" y="4310952"/>
            <a:ext cx="1676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D97827"/>
                </a:solidFill>
                <a:latin typeface="Arial" pitchFamily="34" charset="0"/>
                <a:cs typeface="Arial" pitchFamily="34" charset="0"/>
              </a:rPr>
              <a:t>b + d</a:t>
            </a:r>
          </a:p>
        </p:txBody>
      </p:sp>
      <p:sp>
        <p:nvSpPr>
          <p:cNvPr id="6" name="TextBox 30"/>
          <p:cNvSpPr txBox="1"/>
          <p:nvPr/>
        </p:nvSpPr>
        <p:spPr>
          <a:xfrm>
            <a:off x="6012438" y="2428479"/>
            <a:ext cx="1676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D97827"/>
                </a:solidFill>
                <a:latin typeface="Arial" pitchFamily="34" charset="0"/>
                <a:cs typeface="Arial" pitchFamily="34" charset="0"/>
              </a:rPr>
              <a:t>a + b</a:t>
            </a:r>
          </a:p>
        </p:txBody>
      </p:sp>
      <p:sp>
        <p:nvSpPr>
          <p:cNvPr id="7" name="TextBox 31"/>
          <p:cNvSpPr txBox="1"/>
          <p:nvPr/>
        </p:nvSpPr>
        <p:spPr>
          <a:xfrm>
            <a:off x="6012438" y="3519315"/>
            <a:ext cx="1676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D97827"/>
                </a:solidFill>
                <a:latin typeface="Arial" pitchFamily="34" charset="0"/>
                <a:cs typeface="Arial" pitchFamily="34" charset="0"/>
              </a:rPr>
              <a:t>c + d</a:t>
            </a:r>
          </a:p>
        </p:txBody>
      </p:sp>
      <p:sp>
        <p:nvSpPr>
          <p:cNvPr id="8" name="TextBox 32"/>
          <p:cNvSpPr txBox="1"/>
          <p:nvPr/>
        </p:nvSpPr>
        <p:spPr>
          <a:xfrm>
            <a:off x="6164838" y="4219657"/>
            <a:ext cx="225983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rgbClr val="D97827"/>
                </a:solidFill>
                <a:latin typeface="Arial" pitchFamily="34" charset="0"/>
                <a:cs typeface="Arial" pitchFamily="34" charset="0"/>
              </a:rPr>
              <a:t>n</a:t>
            </a:r>
          </a:p>
        </p:txBody>
      </p:sp>
      <p:sp>
        <p:nvSpPr>
          <p:cNvPr id="9" name="TextBox 33"/>
          <p:cNvSpPr txBox="1"/>
          <p:nvPr/>
        </p:nvSpPr>
        <p:spPr>
          <a:xfrm>
            <a:off x="2830936" y="1245432"/>
            <a:ext cx="32004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i="1" dirty="0">
                <a:solidFill>
                  <a:srgbClr val="D97827"/>
                </a:solidFill>
                <a:latin typeface="Arial" pitchFamily="34" charset="0"/>
                <a:cs typeface="Arial" pitchFamily="34" charset="0"/>
              </a:rPr>
              <a:t>Disease</a:t>
            </a:r>
          </a:p>
        </p:txBody>
      </p:sp>
      <p:sp>
        <p:nvSpPr>
          <p:cNvPr id="10" name="TextBox 34"/>
          <p:cNvSpPr txBox="1"/>
          <p:nvPr/>
        </p:nvSpPr>
        <p:spPr>
          <a:xfrm>
            <a:off x="3240241" y="1707556"/>
            <a:ext cx="762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D97827"/>
                </a:solidFill>
                <a:latin typeface="Arial" pitchFamily="34" charset="0"/>
                <a:cs typeface="Arial" pitchFamily="34" charset="0"/>
              </a:rPr>
              <a:t>Yes</a:t>
            </a:r>
          </a:p>
        </p:txBody>
      </p:sp>
      <p:sp>
        <p:nvSpPr>
          <p:cNvPr id="11" name="TextBox 35"/>
          <p:cNvSpPr txBox="1"/>
          <p:nvPr/>
        </p:nvSpPr>
        <p:spPr>
          <a:xfrm>
            <a:off x="4964536" y="1679846"/>
            <a:ext cx="762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D97827"/>
                </a:solidFill>
                <a:latin typeface="Arial" pitchFamily="34" charset="0"/>
                <a:cs typeface="Arial" pitchFamily="34" charset="0"/>
              </a:rPr>
              <a:t>No</a:t>
            </a:r>
          </a:p>
        </p:txBody>
      </p:sp>
      <p:sp>
        <p:nvSpPr>
          <p:cNvPr id="12" name="TextBox 36"/>
          <p:cNvSpPr txBox="1"/>
          <p:nvPr/>
        </p:nvSpPr>
        <p:spPr>
          <a:xfrm rot="16200000">
            <a:off x="686535" y="3022916"/>
            <a:ext cx="257494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i="1" dirty="0">
                <a:solidFill>
                  <a:srgbClr val="D97827"/>
                </a:solidFill>
                <a:latin typeface="Arial" pitchFamily="34" charset="0"/>
                <a:cs typeface="Arial" pitchFamily="34" charset="0"/>
              </a:rPr>
              <a:t>Exposure</a:t>
            </a:r>
          </a:p>
        </p:txBody>
      </p:sp>
      <p:sp>
        <p:nvSpPr>
          <p:cNvPr id="13" name="TextBox 37"/>
          <p:cNvSpPr txBox="1"/>
          <p:nvPr/>
        </p:nvSpPr>
        <p:spPr>
          <a:xfrm rot="16200000">
            <a:off x="2158420" y="2541150"/>
            <a:ext cx="762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D97827"/>
                </a:solidFill>
                <a:latin typeface="Arial" pitchFamily="34" charset="0"/>
                <a:cs typeface="Arial" pitchFamily="34" charset="0"/>
              </a:rPr>
              <a:t>Yes</a:t>
            </a:r>
          </a:p>
        </p:txBody>
      </p:sp>
      <p:sp>
        <p:nvSpPr>
          <p:cNvPr id="14" name="TextBox 38"/>
          <p:cNvSpPr txBox="1"/>
          <p:nvPr/>
        </p:nvSpPr>
        <p:spPr>
          <a:xfrm rot="16200000">
            <a:off x="2153202" y="3601638"/>
            <a:ext cx="762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D97827"/>
                </a:solidFill>
                <a:latin typeface="Arial" pitchFamily="34" charset="0"/>
                <a:cs typeface="Arial" pitchFamily="34" charset="0"/>
              </a:rPr>
              <a:t>No</a:t>
            </a:r>
          </a:p>
        </p:txBody>
      </p:sp>
    </p:spTree>
    <p:extLst>
      <p:ext uri="{BB962C8B-B14F-4D97-AF65-F5344CB8AC3E}">
        <p14:creationId xmlns:p14="http://schemas.microsoft.com/office/powerpoint/2010/main" val="3276296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mn-lt"/>
                <a:cs typeface="Arial" panose="020B0604020202020204" pitchFamily="34" charset="0"/>
              </a:rPr>
              <a:t>Framingham Heart Study</a:t>
            </a:r>
          </a:p>
        </p:txBody>
      </p:sp>
      <p:graphicFrame>
        <p:nvGraphicFramePr>
          <p:cNvPr id="3" name="Content Placeholder 3"/>
          <p:cNvGraphicFramePr>
            <a:graphicFrameLocks noGrp="1"/>
          </p:cNvGraphicFramePr>
          <p:nvPr>
            <p:extLst>
              <p:ext uri="{D42A27DB-BD31-4B8C-83A1-F6EECF244321}">
                <p14:modId xmlns:p14="http://schemas.microsoft.com/office/powerpoint/2010/main" val="2689291045"/>
              </p:ext>
            </p:extLst>
          </p:nvPr>
        </p:nvGraphicFramePr>
        <p:xfrm>
          <a:off x="2050963" y="2294944"/>
          <a:ext cx="4912746" cy="2077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28"/>
          <p:cNvSpPr txBox="1"/>
          <p:nvPr/>
        </p:nvSpPr>
        <p:spPr>
          <a:xfrm>
            <a:off x="2830936" y="4387878"/>
            <a:ext cx="1676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D97827"/>
                </a:solidFill>
                <a:latin typeface="Arial" pitchFamily="34" charset="0"/>
                <a:cs typeface="Arial" pitchFamily="34" charset="0"/>
              </a:rPr>
              <a:t>1,430</a:t>
            </a:r>
          </a:p>
        </p:txBody>
      </p:sp>
      <p:sp>
        <p:nvSpPr>
          <p:cNvPr id="5" name="TextBox 29"/>
          <p:cNvSpPr txBox="1"/>
          <p:nvPr/>
        </p:nvSpPr>
        <p:spPr>
          <a:xfrm>
            <a:off x="4507336" y="4413365"/>
            <a:ext cx="1676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D97827"/>
                </a:solidFill>
                <a:latin typeface="Arial" pitchFamily="34" charset="0"/>
                <a:cs typeface="Arial" pitchFamily="34" charset="0"/>
              </a:rPr>
              <a:t>3,004</a:t>
            </a:r>
          </a:p>
        </p:txBody>
      </p:sp>
      <p:sp>
        <p:nvSpPr>
          <p:cNvPr id="6" name="TextBox 30"/>
          <p:cNvSpPr txBox="1"/>
          <p:nvPr/>
        </p:nvSpPr>
        <p:spPr>
          <a:xfrm>
            <a:off x="6012438" y="2530892"/>
            <a:ext cx="1676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D97827"/>
                </a:solidFill>
                <a:latin typeface="Arial" pitchFamily="34" charset="0"/>
                <a:cs typeface="Arial" pitchFamily="34" charset="0"/>
              </a:rPr>
              <a:t>2,181</a:t>
            </a:r>
          </a:p>
        </p:txBody>
      </p:sp>
      <p:sp>
        <p:nvSpPr>
          <p:cNvPr id="7" name="TextBox 31"/>
          <p:cNvSpPr txBox="1"/>
          <p:nvPr/>
        </p:nvSpPr>
        <p:spPr>
          <a:xfrm>
            <a:off x="6012438" y="3621728"/>
            <a:ext cx="1676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D97827"/>
                </a:solidFill>
                <a:latin typeface="Arial" pitchFamily="34" charset="0"/>
                <a:cs typeface="Arial" pitchFamily="34" charset="0"/>
              </a:rPr>
              <a:t>2,253</a:t>
            </a:r>
          </a:p>
        </p:txBody>
      </p:sp>
      <p:sp>
        <p:nvSpPr>
          <p:cNvPr id="8" name="TextBox 32"/>
          <p:cNvSpPr txBox="1"/>
          <p:nvPr/>
        </p:nvSpPr>
        <p:spPr>
          <a:xfrm>
            <a:off x="6164838" y="4322070"/>
            <a:ext cx="225983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rgbClr val="D97827"/>
                </a:solidFill>
                <a:latin typeface="Arial" pitchFamily="34" charset="0"/>
                <a:cs typeface="Arial" pitchFamily="34" charset="0"/>
              </a:rPr>
              <a:t>4,434</a:t>
            </a:r>
          </a:p>
        </p:txBody>
      </p:sp>
      <p:sp>
        <p:nvSpPr>
          <p:cNvPr id="9" name="TextBox 33"/>
          <p:cNvSpPr txBox="1"/>
          <p:nvPr/>
        </p:nvSpPr>
        <p:spPr>
          <a:xfrm>
            <a:off x="2907136" y="1243790"/>
            <a:ext cx="32004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i="1" dirty="0">
                <a:solidFill>
                  <a:srgbClr val="D97827"/>
                </a:solidFill>
                <a:latin typeface="Arial" pitchFamily="34" charset="0"/>
                <a:cs typeface="Arial" pitchFamily="34" charset="0"/>
              </a:rPr>
              <a:t>Hypertension</a:t>
            </a:r>
          </a:p>
        </p:txBody>
      </p:sp>
      <p:sp>
        <p:nvSpPr>
          <p:cNvPr id="10" name="TextBox 34"/>
          <p:cNvSpPr txBox="1"/>
          <p:nvPr/>
        </p:nvSpPr>
        <p:spPr>
          <a:xfrm>
            <a:off x="3240241" y="1809969"/>
            <a:ext cx="762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D97827"/>
                </a:solidFill>
                <a:latin typeface="Arial" pitchFamily="34" charset="0"/>
                <a:cs typeface="Arial" pitchFamily="34" charset="0"/>
              </a:rPr>
              <a:t>Yes</a:t>
            </a:r>
          </a:p>
        </p:txBody>
      </p:sp>
      <p:sp>
        <p:nvSpPr>
          <p:cNvPr id="11" name="TextBox 35"/>
          <p:cNvSpPr txBox="1"/>
          <p:nvPr/>
        </p:nvSpPr>
        <p:spPr>
          <a:xfrm>
            <a:off x="4964536" y="1782259"/>
            <a:ext cx="762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D97827"/>
                </a:solidFill>
                <a:latin typeface="Arial" pitchFamily="34" charset="0"/>
                <a:cs typeface="Arial" pitchFamily="34" charset="0"/>
              </a:rPr>
              <a:t>No</a:t>
            </a:r>
          </a:p>
        </p:txBody>
      </p:sp>
      <p:sp>
        <p:nvSpPr>
          <p:cNvPr id="12" name="TextBox 36"/>
          <p:cNvSpPr txBox="1"/>
          <p:nvPr/>
        </p:nvSpPr>
        <p:spPr>
          <a:xfrm rot="16200000">
            <a:off x="686535" y="3125329"/>
            <a:ext cx="257494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i="1" dirty="0">
                <a:solidFill>
                  <a:srgbClr val="D97827"/>
                </a:solidFill>
                <a:latin typeface="Arial" pitchFamily="34" charset="0"/>
                <a:cs typeface="Arial" pitchFamily="34" charset="0"/>
              </a:rPr>
              <a:t>Smoking</a:t>
            </a:r>
          </a:p>
        </p:txBody>
      </p:sp>
      <p:sp>
        <p:nvSpPr>
          <p:cNvPr id="13" name="TextBox 37"/>
          <p:cNvSpPr txBox="1"/>
          <p:nvPr/>
        </p:nvSpPr>
        <p:spPr>
          <a:xfrm rot="16200000">
            <a:off x="2158420" y="2643563"/>
            <a:ext cx="762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D97827"/>
                </a:solidFill>
                <a:latin typeface="Arial" pitchFamily="34" charset="0"/>
                <a:cs typeface="Arial" pitchFamily="34" charset="0"/>
              </a:rPr>
              <a:t>Yes</a:t>
            </a:r>
          </a:p>
        </p:txBody>
      </p:sp>
      <p:sp>
        <p:nvSpPr>
          <p:cNvPr id="14" name="TextBox 38"/>
          <p:cNvSpPr txBox="1"/>
          <p:nvPr/>
        </p:nvSpPr>
        <p:spPr>
          <a:xfrm rot="16200000">
            <a:off x="2153202" y="3704051"/>
            <a:ext cx="762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D97827"/>
                </a:solidFill>
                <a:latin typeface="Arial" pitchFamily="34" charset="0"/>
                <a:cs typeface="Arial" pitchFamily="34" charset="0"/>
              </a:rPr>
              <a:t>No</a:t>
            </a:r>
          </a:p>
        </p:txBody>
      </p:sp>
    </p:spTree>
    <p:extLst>
      <p:ext uri="{BB962C8B-B14F-4D97-AF65-F5344CB8AC3E}">
        <p14:creationId xmlns:p14="http://schemas.microsoft.com/office/powerpoint/2010/main" val="227928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Data Analysis</a:t>
            </a:r>
          </a:p>
        </p:txBody>
      </p:sp>
      <p:sp>
        <p:nvSpPr>
          <p:cNvPr id="19" name="TextBox 18"/>
          <p:cNvSpPr txBox="1"/>
          <p:nvPr/>
        </p:nvSpPr>
        <p:spPr bwMode="auto">
          <a:xfrm>
            <a:off x="2886699" y="2544962"/>
            <a:ext cx="363793" cy="383458"/>
          </a:xfrm>
          <a:prstGeom prst="rect">
            <a:avLst/>
          </a:prstGeom>
          <a:noFill/>
          <a:ln>
            <a:noFill/>
            <a:miter lim="800000"/>
            <a:headEnd/>
            <a:tailEnd/>
          </a:ln>
        </p:spPr>
        <p:txBody>
          <a:bodyPr vert="horz" wrap="none" lIns="91429" tIns="45715" rIns="91429" bIns="45715" rtlCol="0">
            <a:noAutofit/>
          </a:bodyPr>
          <a:lstStyle/>
          <a:p>
            <a:r>
              <a:rPr lang="en-US" sz="2000" dirty="0"/>
              <a:t>n</a:t>
            </a:r>
          </a:p>
        </p:txBody>
      </p:sp>
      <p:sp>
        <p:nvSpPr>
          <p:cNvPr id="20" name="TextBox 19"/>
          <p:cNvSpPr txBox="1"/>
          <p:nvPr/>
        </p:nvSpPr>
        <p:spPr bwMode="auto">
          <a:xfrm>
            <a:off x="2738263" y="2238062"/>
            <a:ext cx="840658" cy="383458"/>
          </a:xfrm>
          <a:prstGeom prst="rect">
            <a:avLst/>
          </a:prstGeom>
          <a:noFill/>
          <a:ln>
            <a:noFill/>
            <a:miter lim="800000"/>
            <a:headEnd/>
            <a:tailEnd/>
          </a:ln>
        </p:spPr>
        <p:txBody>
          <a:bodyPr vert="horz" wrap="none" lIns="91429" tIns="45715" rIns="91429" bIns="45715" rtlCol="0">
            <a:noAutofit/>
          </a:bodyPr>
          <a:lstStyle/>
          <a:p>
            <a:r>
              <a:rPr lang="en-US" sz="2000" dirty="0"/>
              <a:t>a + c</a:t>
            </a:r>
          </a:p>
        </p:txBody>
      </p:sp>
      <p:cxnSp>
        <p:nvCxnSpPr>
          <p:cNvPr id="21" name="Straight Connector 20"/>
          <p:cNvCxnSpPr/>
          <p:nvPr/>
        </p:nvCxnSpPr>
        <p:spPr>
          <a:xfrm>
            <a:off x="2675308" y="2635396"/>
            <a:ext cx="77892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bwMode="auto">
          <a:xfrm>
            <a:off x="2297922" y="2402750"/>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23" name="TextBox 22"/>
          <p:cNvSpPr txBox="1"/>
          <p:nvPr/>
        </p:nvSpPr>
        <p:spPr bwMode="auto">
          <a:xfrm>
            <a:off x="1561659" y="2402750"/>
            <a:ext cx="714421"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r>
              <a:rPr lang="en-US" sz="2000" i="1" baseline="-25000" dirty="0" err="1"/>
              <a:t>o</a:t>
            </a:r>
            <a:endParaRPr lang="en-US" sz="2000" i="1" baseline="-25000" dirty="0"/>
          </a:p>
        </p:txBody>
      </p:sp>
      <p:sp>
        <p:nvSpPr>
          <p:cNvPr id="24" name="TextBox 23"/>
          <p:cNvSpPr txBox="1"/>
          <p:nvPr/>
        </p:nvSpPr>
        <p:spPr bwMode="auto">
          <a:xfrm>
            <a:off x="2697352" y="3452462"/>
            <a:ext cx="742242" cy="383458"/>
          </a:xfrm>
          <a:prstGeom prst="rect">
            <a:avLst/>
          </a:prstGeom>
          <a:noFill/>
          <a:ln>
            <a:noFill/>
            <a:miter lim="800000"/>
            <a:headEnd/>
            <a:tailEnd/>
          </a:ln>
        </p:spPr>
        <p:txBody>
          <a:bodyPr vert="horz" wrap="none" lIns="91429" tIns="45715" rIns="91429" bIns="45715" rtlCol="0">
            <a:noAutofit/>
          </a:bodyPr>
          <a:lstStyle/>
          <a:p>
            <a:r>
              <a:rPr lang="en-US" sz="2000" dirty="0"/>
              <a:t>4434</a:t>
            </a:r>
          </a:p>
        </p:txBody>
      </p:sp>
      <p:sp>
        <p:nvSpPr>
          <p:cNvPr id="25" name="TextBox 24"/>
          <p:cNvSpPr txBox="1"/>
          <p:nvPr/>
        </p:nvSpPr>
        <p:spPr bwMode="auto">
          <a:xfrm>
            <a:off x="2686982" y="3032066"/>
            <a:ext cx="840658" cy="383458"/>
          </a:xfrm>
          <a:prstGeom prst="rect">
            <a:avLst/>
          </a:prstGeom>
          <a:noFill/>
          <a:ln>
            <a:noFill/>
            <a:miter lim="800000"/>
            <a:headEnd/>
            <a:tailEnd/>
          </a:ln>
        </p:spPr>
        <p:txBody>
          <a:bodyPr vert="horz" wrap="none" lIns="91429" tIns="45715" rIns="91429" bIns="45715" rtlCol="0">
            <a:noAutofit/>
          </a:bodyPr>
          <a:lstStyle/>
          <a:p>
            <a:r>
              <a:rPr lang="en-US" sz="2000" dirty="0"/>
              <a:t>1430</a:t>
            </a:r>
          </a:p>
        </p:txBody>
      </p:sp>
      <p:cxnSp>
        <p:nvCxnSpPr>
          <p:cNvPr id="26" name="Straight Connector 25"/>
          <p:cNvCxnSpPr/>
          <p:nvPr/>
        </p:nvCxnSpPr>
        <p:spPr>
          <a:xfrm>
            <a:off x="2686982" y="3462068"/>
            <a:ext cx="778922" cy="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bwMode="auto">
          <a:xfrm>
            <a:off x="2309596" y="3229422"/>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28" name="TextBox 27"/>
          <p:cNvSpPr txBox="1"/>
          <p:nvPr/>
        </p:nvSpPr>
        <p:spPr bwMode="auto">
          <a:xfrm>
            <a:off x="1545513" y="3229422"/>
            <a:ext cx="742242"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r>
              <a:rPr lang="en-US" sz="2000" i="1" baseline="-25000" dirty="0" err="1"/>
              <a:t>o</a:t>
            </a:r>
            <a:endParaRPr lang="en-US" sz="2000" i="1" baseline="-25000" dirty="0"/>
          </a:p>
        </p:txBody>
      </p:sp>
      <p:sp>
        <p:nvSpPr>
          <p:cNvPr id="31" name="TextBox 30"/>
          <p:cNvSpPr txBox="1"/>
          <p:nvPr/>
        </p:nvSpPr>
        <p:spPr bwMode="auto">
          <a:xfrm>
            <a:off x="2297068" y="3964448"/>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32" name="TextBox 31"/>
          <p:cNvSpPr txBox="1"/>
          <p:nvPr/>
        </p:nvSpPr>
        <p:spPr bwMode="auto">
          <a:xfrm>
            <a:off x="1561659" y="3964448"/>
            <a:ext cx="713567"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r>
              <a:rPr lang="en-US" sz="2000" i="1" baseline="-25000" dirty="0" err="1"/>
              <a:t>o</a:t>
            </a:r>
            <a:endParaRPr lang="en-US" sz="2000" i="1" baseline="-25000" dirty="0"/>
          </a:p>
        </p:txBody>
      </p:sp>
      <p:sp>
        <p:nvSpPr>
          <p:cNvPr id="34" name="TextBox 33"/>
          <p:cNvSpPr txBox="1"/>
          <p:nvPr/>
        </p:nvSpPr>
        <p:spPr bwMode="auto">
          <a:xfrm>
            <a:off x="2613572" y="3977747"/>
            <a:ext cx="840658" cy="383458"/>
          </a:xfrm>
          <a:prstGeom prst="rect">
            <a:avLst/>
          </a:prstGeom>
          <a:noFill/>
          <a:ln>
            <a:noFill/>
            <a:miter lim="800000"/>
            <a:headEnd/>
            <a:tailEnd/>
          </a:ln>
        </p:spPr>
        <p:txBody>
          <a:bodyPr vert="horz" wrap="none" lIns="91429" tIns="45715" rIns="91429" bIns="45715" rtlCol="0">
            <a:noAutofit/>
          </a:bodyPr>
          <a:lstStyle/>
          <a:p>
            <a:r>
              <a:rPr lang="en-US" sz="2000" dirty="0"/>
              <a:t>32.3%</a:t>
            </a:r>
          </a:p>
        </p:txBody>
      </p:sp>
      <p:sp>
        <p:nvSpPr>
          <p:cNvPr id="36" name="Text Placeholder 2"/>
          <p:cNvSpPr txBox="1">
            <a:spLocks/>
          </p:cNvSpPr>
          <p:nvPr/>
        </p:nvSpPr>
        <p:spPr>
          <a:xfrm>
            <a:off x="580912" y="1214400"/>
            <a:ext cx="7960659"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b="1" dirty="0">
                <a:solidFill>
                  <a:srgbClr val="D97827"/>
                </a:solidFill>
              </a:rPr>
              <a:t>Prevalence – </a:t>
            </a:r>
            <a:r>
              <a:rPr lang="en-US" sz="3200" b="1" u="sng" dirty="0">
                <a:solidFill>
                  <a:srgbClr val="D97827"/>
                </a:solidFill>
              </a:rPr>
              <a:t>outcome</a:t>
            </a:r>
            <a:r>
              <a:rPr lang="en-US" sz="3200" b="1" dirty="0">
                <a:solidFill>
                  <a:srgbClr val="D97827"/>
                </a:solidFill>
              </a:rPr>
              <a:t> – point estimate</a:t>
            </a:r>
            <a:endParaRPr lang="en-US" sz="3200" b="1" i="1" u="sng" dirty="0">
              <a:solidFill>
                <a:srgbClr val="D97827"/>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041" y="2021774"/>
            <a:ext cx="4153960" cy="2376157"/>
          </a:xfrm>
          <a:prstGeom prst="rect">
            <a:avLst/>
          </a:prstGeom>
        </p:spPr>
      </p:pic>
    </p:spTree>
    <p:extLst>
      <p:ext uri="{BB962C8B-B14F-4D97-AF65-F5344CB8AC3E}">
        <p14:creationId xmlns:p14="http://schemas.microsoft.com/office/powerpoint/2010/main" val="14073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Data Analysis</a:t>
            </a:r>
          </a:p>
        </p:txBody>
      </p:sp>
      <p:sp>
        <p:nvSpPr>
          <p:cNvPr id="36" name="Text Placeholder 2"/>
          <p:cNvSpPr txBox="1">
            <a:spLocks/>
          </p:cNvSpPr>
          <p:nvPr/>
        </p:nvSpPr>
        <p:spPr>
          <a:xfrm>
            <a:off x="1580873" y="1204884"/>
            <a:ext cx="5995040"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b="1" dirty="0">
                <a:solidFill>
                  <a:srgbClr val="D97827"/>
                </a:solidFill>
              </a:rPr>
              <a:t>Prevalence – </a:t>
            </a:r>
            <a:r>
              <a:rPr lang="en-US" sz="2800" b="1" u="sng" dirty="0">
                <a:solidFill>
                  <a:srgbClr val="D97827"/>
                </a:solidFill>
              </a:rPr>
              <a:t>outcome</a:t>
            </a:r>
            <a:r>
              <a:rPr lang="en-US" sz="2800" b="1" dirty="0">
                <a:solidFill>
                  <a:srgbClr val="D97827"/>
                </a:solidFill>
              </a:rPr>
              <a:t> – 95% CI</a:t>
            </a:r>
            <a:endParaRPr lang="en-US" sz="2800" b="1" i="1" u="sng" dirty="0">
              <a:solidFill>
                <a:srgbClr val="D97827"/>
              </a:solidFill>
            </a:endParaRPr>
          </a:p>
        </p:txBody>
      </p:sp>
      <mc:AlternateContent xmlns:mc="http://schemas.openxmlformats.org/markup-compatibility/2006" xmlns:a14="http://schemas.microsoft.com/office/drawing/2010/main">
        <mc:Choice Requires="a14">
          <p:sp>
            <p:nvSpPr>
              <p:cNvPr id="18" name="Rectangle 17"/>
              <p:cNvSpPr/>
              <p:nvPr/>
            </p:nvSpPr>
            <p:spPr>
              <a:xfrm>
                <a:off x="5158282" y="2704395"/>
                <a:ext cx="2898486" cy="6379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𝒑𝒓𝒆𝒗</m:t>
                      </m:r>
                      <m:r>
                        <a:rPr lang="en-US" sz="1200" b="1" i="1" baseline="-25000" smtClean="0">
                          <a:solidFill>
                            <a:schemeClr val="tx1"/>
                          </a:solidFill>
                          <a:latin typeface="Cambria Math" panose="02040503050406030204" pitchFamily="18" charset="0"/>
                        </a:rPr>
                        <m:t>𝒐</m:t>
                      </m:r>
                      <m:r>
                        <a:rPr lang="en-US" sz="1200" b="1" i="1">
                          <a:solidFill>
                            <a:schemeClr val="tx1"/>
                          </a:solidFill>
                          <a:latin typeface="Cambria Math" panose="02040503050406030204" pitchFamily="18" charset="0"/>
                        </a:rPr>
                        <m:t> ±</m:t>
                      </m:r>
                      <m:r>
                        <a:rPr lang="en-US" sz="1200" b="1" i="1">
                          <a:solidFill>
                            <a:schemeClr val="tx1"/>
                          </a:solidFill>
                          <a:latin typeface="Cambria Math" panose="02040503050406030204" pitchFamily="18" charset="0"/>
                        </a:rPr>
                        <m:t>𝟏</m:t>
                      </m:r>
                      <m:r>
                        <a:rPr lang="en-US" sz="1200" b="1" i="1">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rPr>
                        <m:t>𝟗𝟔</m:t>
                      </m:r>
                      <m:r>
                        <a:rPr lang="en-US" sz="1200" b="1" i="1">
                          <a:solidFill>
                            <a:schemeClr val="tx1"/>
                          </a:solidFill>
                          <a:latin typeface="Cambria Math" panose="02040503050406030204" pitchFamily="18" charset="0"/>
                        </a:rPr>
                        <m:t>×</m:t>
                      </m:r>
                      <m:rad>
                        <m:radPr>
                          <m:degHide m:val="on"/>
                          <m:ctrlPr>
                            <a:rPr lang="en-US" sz="1200" b="1" i="1">
                              <a:solidFill>
                                <a:schemeClr val="tx1"/>
                              </a:solidFill>
                              <a:latin typeface="Cambria Math" panose="02040503050406030204" pitchFamily="18" charset="0"/>
                              <a:ea typeface="Cambria Math" panose="02040503050406030204" pitchFamily="18" charset="0"/>
                            </a:rPr>
                          </m:ctrlPr>
                        </m:radPr>
                        <m:deg/>
                        <m:e>
                          <m:f>
                            <m:fPr>
                              <m:ctrlPr>
                                <a:rPr lang="en-US" sz="1200" b="1" i="1">
                                  <a:solidFill>
                                    <a:schemeClr val="tx1"/>
                                  </a:solidFill>
                                  <a:latin typeface="Cambria Math" panose="02040503050406030204" pitchFamily="18" charset="0"/>
                                  <a:ea typeface="Cambria Math" panose="02040503050406030204" pitchFamily="18" charset="0"/>
                                </a:rPr>
                              </m:ctrlPr>
                            </m:fPr>
                            <m:num>
                              <m:r>
                                <a:rPr lang="en-US" sz="1200" b="1" i="1">
                                  <a:solidFill>
                                    <a:schemeClr val="tx1"/>
                                  </a:solidFill>
                                  <a:latin typeface="Cambria Math" panose="02040503050406030204" pitchFamily="18" charset="0"/>
                                  <a:ea typeface="Cambria Math" panose="02040503050406030204" pitchFamily="18" charset="0"/>
                                </a:rPr>
                                <m:t>𝒑</m:t>
                              </m:r>
                              <m:r>
                                <a:rPr lang="en-US" sz="1200" b="1" i="1" smtClean="0">
                                  <a:solidFill>
                                    <a:schemeClr val="tx1"/>
                                  </a:solidFill>
                                  <a:latin typeface="Cambria Math" panose="02040503050406030204" pitchFamily="18" charset="0"/>
                                  <a:ea typeface="Cambria Math" panose="02040503050406030204" pitchFamily="18" charset="0"/>
                                </a:rPr>
                                <m:t>𝒓𝒆𝒗</m:t>
                              </m:r>
                              <m:r>
                                <a:rPr lang="en-US" sz="1200" b="1" i="1" baseline="-25000" smtClean="0">
                                  <a:solidFill>
                                    <a:schemeClr val="tx1"/>
                                  </a:solidFill>
                                  <a:latin typeface="Cambria Math" panose="02040503050406030204" pitchFamily="18" charset="0"/>
                                  <a:ea typeface="Cambria Math" panose="02040503050406030204" pitchFamily="18" charset="0"/>
                                </a:rPr>
                                <m:t>𝒐</m:t>
                              </m:r>
                              <m:r>
                                <a:rPr lang="en-US" sz="1200" b="1" i="1">
                                  <a:solidFill>
                                    <a:schemeClr val="tx1"/>
                                  </a:solidFill>
                                  <a:latin typeface="Cambria Math" panose="02040503050406030204" pitchFamily="18" charset="0"/>
                                  <a:ea typeface="Cambria Math" panose="02040503050406030204" pitchFamily="18" charset="0"/>
                                </a:rPr>
                                <m:t>×(</m:t>
                              </m:r>
                              <m:r>
                                <a:rPr lang="en-US" sz="1200" b="1" i="1">
                                  <a:solidFill>
                                    <a:schemeClr val="tx1"/>
                                  </a:solidFill>
                                  <a:latin typeface="Cambria Math" panose="02040503050406030204" pitchFamily="18" charset="0"/>
                                  <a:ea typeface="Cambria Math" panose="02040503050406030204" pitchFamily="18" charset="0"/>
                                </a:rPr>
                                <m:t>𝟏</m:t>
                              </m:r>
                              <m:r>
                                <a:rPr lang="en-US" sz="1200" b="1" i="1">
                                  <a:solidFill>
                                    <a:schemeClr val="tx1"/>
                                  </a:solidFill>
                                  <a:latin typeface="Cambria Math" panose="02040503050406030204" pitchFamily="18" charset="0"/>
                                  <a:ea typeface="Cambria Math" panose="02040503050406030204" pitchFamily="18" charset="0"/>
                                </a:rPr>
                                <m:t>−</m:t>
                              </m:r>
                              <m:r>
                                <a:rPr lang="en-US" sz="1200" b="1" i="1">
                                  <a:solidFill>
                                    <a:schemeClr val="tx1"/>
                                  </a:solidFill>
                                  <a:latin typeface="Cambria Math" panose="02040503050406030204" pitchFamily="18" charset="0"/>
                                  <a:ea typeface="Cambria Math" panose="02040503050406030204" pitchFamily="18" charset="0"/>
                                </a:rPr>
                                <m:t>𝒑𝒓𝒆𝒗𝒐</m:t>
                              </m:r>
                              <m:r>
                                <a:rPr lang="en-US" sz="1200" b="1" i="1">
                                  <a:solidFill>
                                    <a:schemeClr val="tx1"/>
                                  </a:solidFill>
                                  <a:latin typeface="Cambria Math" panose="02040503050406030204" pitchFamily="18" charset="0"/>
                                  <a:ea typeface="Cambria Math" panose="02040503050406030204" pitchFamily="18" charset="0"/>
                                </a:rPr>
                                <m:t>)</m:t>
                              </m:r>
                            </m:num>
                            <m:den>
                              <m:r>
                                <a:rPr lang="en-US" sz="1200" b="1" i="1">
                                  <a:solidFill>
                                    <a:schemeClr val="tx1"/>
                                  </a:solidFill>
                                  <a:latin typeface="Cambria Math" panose="02040503050406030204" pitchFamily="18" charset="0"/>
                                  <a:ea typeface="Cambria Math" panose="02040503050406030204" pitchFamily="18" charset="0"/>
                                </a:rPr>
                                <m:t>𝒏</m:t>
                              </m:r>
                            </m:den>
                          </m:f>
                        </m:e>
                      </m:rad>
                    </m:oMath>
                  </m:oMathPara>
                </a14:m>
                <a:endParaRPr lang="en-US" sz="1200" b="1" dirty="0">
                  <a:solidFill>
                    <a:schemeClr val="tx1"/>
                  </a:solidFill>
                  <a:latin typeface="Calibri" panose="020F0502020204030204" pitchFamily="34" charset="0"/>
                  <a:cs typeface="Calibri" panose="020F0502020204030204" pitchFamily="34"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5158282" y="2704395"/>
                <a:ext cx="2898486" cy="63799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5132477" y="3359645"/>
                <a:ext cx="2917722" cy="6379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𝟑𝟐𝟑</m:t>
                      </m:r>
                      <m:r>
                        <a:rPr lang="en-US" sz="1200" b="1" i="1">
                          <a:solidFill>
                            <a:schemeClr val="tx1"/>
                          </a:solidFill>
                          <a:latin typeface="Cambria Math" panose="02040503050406030204" pitchFamily="18" charset="0"/>
                        </a:rPr>
                        <m:t> ±</m:t>
                      </m:r>
                      <m:r>
                        <a:rPr lang="en-US" sz="1200" b="1" i="1">
                          <a:solidFill>
                            <a:schemeClr val="tx1"/>
                          </a:solidFill>
                          <a:latin typeface="Cambria Math" panose="02040503050406030204" pitchFamily="18" charset="0"/>
                        </a:rPr>
                        <m:t>𝟏</m:t>
                      </m:r>
                      <m:r>
                        <a:rPr lang="en-US" sz="1200" b="1" i="1">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rPr>
                        <m:t>𝟗𝟔</m:t>
                      </m:r>
                      <m:r>
                        <a:rPr lang="en-US" sz="1200" b="1" i="1">
                          <a:solidFill>
                            <a:schemeClr val="tx1"/>
                          </a:solidFill>
                          <a:latin typeface="Cambria Math" panose="02040503050406030204" pitchFamily="18" charset="0"/>
                        </a:rPr>
                        <m:t>×</m:t>
                      </m:r>
                      <m:rad>
                        <m:radPr>
                          <m:degHide m:val="on"/>
                          <m:ctrlPr>
                            <a:rPr lang="en-US" sz="1200" b="1" i="1">
                              <a:solidFill>
                                <a:schemeClr val="tx1"/>
                              </a:solidFill>
                              <a:latin typeface="Cambria Math" panose="02040503050406030204" pitchFamily="18" charset="0"/>
                              <a:ea typeface="Cambria Math" panose="02040503050406030204" pitchFamily="18" charset="0"/>
                            </a:rPr>
                          </m:ctrlPr>
                        </m:radPr>
                        <m:deg/>
                        <m:e>
                          <m:f>
                            <m:fPr>
                              <m:ctrlPr>
                                <a:rPr lang="en-US" sz="1200" b="1" i="1">
                                  <a:solidFill>
                                    <a:schemeClr val="tx1"/>
                                  </a:solidFill>
                                  <a:latin typeface="Cambria Math" panose="02040503050406030204" pitchFamily="18" charset="0"/>
                                  <a:ea typeface="Cambria Math" panose="02040503050406030204" pitchFamily="18" charset="0"/>
                                </a:rPr>
                              </m:ctrlPr>
                            </m:fPr>
                            <m:num>
                              <m:r>
                                <a:rPr lang="en-US" sz="1200" b="1" i="1" smtClean="0">
                                  <a:solidFill>
                                    <a:schemeClr val="tx1"/>
                                  </a:solidFill>
                                  <a:latin typeface="Cambria Math" panose="02040503050406030204" pitchFamily="18" charset="0"/>
                                  <a:ea typeface="Cambria Math" panose="02040503050406030204" pitchFamily="18" charset="0"/>
                                </a:rPr>
                                <m:t>𝟎</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𝟑𝟐𝟑</m:t>
                              </m:r>
                              <m:r>
                                <a:rPr lang="en-US" sz="1200" b="1" i="1">
                                  <a:solidFill>
                                    <a:schemeClr val="tx1"/>
                                  </a:solidFill>
                                  <a:latin typeface="Cambria Math" panose="02040503050406030204" pitchFamily="18" charset="0"/>
                                  <a:ea typeface="Cambria Math" panose="02040503050406030204" pitchFamily="18" charset="0"/>
                                </a:rPr>
                                <m:t>×(</m:t>
                              </m:r>
                              <m:r>
                                <a:rPr lang="en-US" sz="1200" b="1" i="1">
                                  <a:solidFill>
                                    <a:schemeClr val="tx1"/>
                                  </a:solidFill>
                                  <a:latin typeface="Cambria Math" panose="02040503050406030204" pitchFamily="18" charset="0"/>
                                  <a:ea typeface="Cambria Math" panose="02040503050406030204" pitchFamily="18" charset="0"/>
                                </a:rPr>
                                <m:t>𝟏</m:t>
                              </m:r>
                              <m:r>
                                <a:rPr lang="en-US" sz="1200" b="1" i="1">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𝟎</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𝟑𝟐𝟑</m:t>
                              </m:r>
                              <m:r>
                                <a:rPr lang="en-US" sz="1200" b="1" i="1">
                                  <a:solidFill>
                                    <a:schemeClr val="tx1"/>
                                  </a:solidFill>
                                  <a:latin typeface="Cambria Math" panose="02040503050406030204" pitchFamily="18" charset="0"/>
                                  <a:ea typeface="Cambria Math" panose="02040503050406030204" pitchFamily="18" charset="0"/>
                                </a:rPr>
                                <m:t>)</m:t>
                              </m:r>
                            </m:num>
                            <m:den>
                              <m:r>
                                <a:rPr lang="en-US" sz="1200" b="1" i="1" smtClean="0">
                                  <a:solidFill>
                                    <a:schemeClr val="tx1"/>
                                  </a:solidFill>
                                  <a:latin typeface="Cambria Math" panose="02040503050406030204" pitchFamily="18" charset="0"/>
                                  <a:ea typeface="Cambria Math" panose="02040503050406030204" pitchFamily="18" charset="0"/>
                                </a:rPr>
                                <m:t>𝟒𝟒𝟑𝟒</m:t>
                              </m:r>
                            </m:den>
                          </m:f>
                        </m:e>
                      </m:rad>
                    </m:oMath>
                  </m:oMathPara>
                </a14:m>
                <a:endParaRPr lang="en-US" sz="1200" b="1" dirty="0">
                  <a:solidFill>
                    <a:schemeClr val="tx1"/>
                  </a:solidFill>
                  <a:cs typeface="Calibri" panose="020F0502020204030204" pitchFamily="34" charset="0"/>
                </a:endParaRPr>
              </a:p>
            </p:txBody>
          </p:sp>
        </mc:Choice>
        <mc:Fallback xmlns="">
          <p:sp>
            <p:nvSpPr>
              <p:cNvPr id="29" name="Rectangle 28"/>
              <p:cNvSpPr>
                <a:spLocks noRot="1" noChangeAspect="1" noMove="1" noResize="1" noEditPoints="1" noAdjustHandles="1" noChangeArrowheads="1" noChangeShapeType="1" noTextEdit="1"/>
              </p:cNvSpPr>
              <p:nvPr/>
            </p:nvSpPr>
            <p:spPr>
              <a:xfrm>
                <a:off x="5132477" y="3359645"/>
                <a:ext cx="2917722" cy="63799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306424" y="4324283"/>
                <a:ext cx="128374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𝟑𝟐𝟑</m:t>
                      </m:r>
                      <m:r>
                        <a:rPr lang="en-US" sz="1200" b="1" i="1">
                          <a:solidFill>
                            <a:schemeClr val="tx1"/>
                          </a:solidFill>
                          <a:latin typeface="Cambria Math" panose="02040503050406030204" pitchFamily="18" charset="0"/>
                        </a:rPr>
                        <m:t> ±</m:t>
                      </m:r>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𝟎𝟏𝟒</m:t>
                      </m:r>
                    </m:oMath>
                  </m:oMathPara>
                </a14:m>
                <a:endParaRPr lang="en-US" sz="1200" b="1" dirty="0">
                  <a:solidFill>
                    <a:schemeClr val="tx1"/>
                  </a:solidFill>
                  <a:cs typeface="Calibri" panose="020F0502020204030204" pitchFamily="34" charset="0"/>
                </a:endParaRPr>
              </a:p>
            </p:txBody>
          </p:sp>
        </mc:Choice>
        <mc:Fallback xmlns="">
          <p:sp>
            <p:nvSpPr>
              <p:cNvPr id="30" name="Rectangle 29"/>
              <p:cNvSpPr>
                <a:spLocks noRot="1" noChangeAspect="1" noMove="1" noResize="1" noEditPoints="1" noAdjustHandles="1" noChangeArrowheads="1" noChangeShapeType="1" noTextEdit="1"/>
              </p:cNvSpPr>
              <p:nvPr/>
            </p:nvSpPr>
            <p:spPr>
              <a:xfrm>
                <a:off x="5306424" y="4324283"/>
                <a:ext cx="1283749"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6711616" y="4321413"/>
                <a:ext cx="12522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𝟑𝟎𝟗</m:t>
                      </m:r>
                      <m:r>
                        <a:rPr lang="en-US" sz="1200" b="1" i="1" smtClean="0">
                          <a:solidFill>
                            <a:schemeClr val="tx1"/>
                          </a:solidFill>
                          <a:latin typeface="Cambria Math" panose="02040503050406030204" pitchFamily="18" charset="0"/>
                        </a:rPr>
                        <m:t>, </m:t>
                      </m:r>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𝟑𝟑𝟕</m:t>
                      </m:r>
                      <m:r>
                        <a:rPr lang="en-US" sz="1200" b="1" i="1" smtClean="0">
                          <a:solidFill>
                            <a:schemeClr val="tx1"/>
                          </a:solidFill>
                          <a:latin typeface="Cambria Math" panose="02040503050406030204" pitchFamily="18" charset="0"/>
                        </a:rPr>
                        <m:t>)</m:t>
                      </m:r>
                    </m:oMath>
                  </m:oMathPara>
                </a14:m>
                <a:endParaRPr lang="en-US" sz="1200" b="1" dirty="0">
                  <a:solidFill>
                    <a:schemeClr val="tx1"/>
                  </a:solidFill>
                  <a:cs typeface="Calibri" panose="020F0502020204030204" pitchFamily="34" charset="0"/>
                </a:endParaRPr>
              </a:p>
            </p:txBody>
          </p:sp>
        </mc:Choice>
        <mc:Fallback xmlns="">
          <p:sp>
            <p:nvSpPr>
              <p:cNvPr id="33" name="Rectangle 32"/>
              <p:cNvSpPr>
                <a:spLocks noRot="1" noChangeAspect="1" noMove="1" noResize="1" noEditPoints="1" noAdjustHandles="1" noChangeArrowheads="1" noChangeShapeType="1" noTextEdit="1"/>
              </p:cNvSpPr>
              <p:nvPr/>
            </p:nvSpPr>
            <p:spPr>
              <a:xfrm>
                <a:off x="6711616" y="4321413"/>
                <a:ext cx="1252266" cy="276999"/>
              </a:xfrm>
              <a:prstGeom prst="rect">
                <a:avLst/>
              </a:prstGeom>
              <a:blipFill>
                <a:blip r:embed="rId6"/>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5814352" y="4044414"/>
                <a:ext cx="179452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𝟑𝟐𝟑</m:t>
                      </m:r>
                      <m:r>
                        <a:rPr lang="en-US" sz="1200" b="1" i="1">
                          <a:solidFill>
                            <a:schemeClr val="tx1"/>
                          </a:solidFill>
                          <a:latin typeface="Cambria Math" panose="02040503050406030204" pitchFamily="18" charset="0"/>
                        </a:rPr>
                        <m:t> ±</m:t>
                      </m:r>
                      <m:r>
                        <a:rPr lang="en-US" sz="1200" b="1" i="1">
                          <a:solidFill>
                            <a:schemeClr val="tx1"/>
                          </a:solidFill>
                          <a:latin typeface="Cambria Math" panose="02040503050406030204" pitchFamily="18" charset="0"/>
                        </a:rPr>
                        <m:t>𝟏</m:t>
                      </m:r>
                      <m:r>
                        <a:rPr lang="en-US" sz="1200" b="1" i="1">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rPr>
                        <m:t>𝟗𝟔</m:t>
                      </m:r>
                      <m:r>
                        <a:rPr lang="en-US" sz="1200" b="1" i="1">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𝟎𝟎𝟕</m:t>
                      </m:r>
                    </m:oMath>
                  </m:oMathPara>
                </a14:m>
                <a:endParaRPr lang="en-US" sz="1100" b="1" dirty="0">
                  <a:solidFill>
                    <a:schemeClr val="tx1"/>
                  </a:solidFill>
                  <a:latin typeface="Calibri" panose="020F0502020204030204" pitchFamily="34" charset="0"/>
                  <a:cs typeface="Calibri" panose="020F0502020204030204" pitchFamily="34"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5814352" y="4044414"/>
                <a:ext cx="1794529" cy="276999"/>
              </a:xfrm>
              <a:prstGeom prst="rect">
                <a:avLst/>
              </a:prstGeom>
              <a:blipFill>
                <a:blip r:embed="rId7"/>
                <a:stretch>
                  <a:fillRect/>
                </a:stretch>
              </a:blipFill>
            </p:spPr>
            <p:txBody>
              <a:bodyPr/>
              <a:lstStyle/>
              <a:p>
                <a:r>
                  <a:rPr lang="en-US">
                    <a:noFill/>
                  </a:rPr>
                  <a:t> </a:t>
                </a:r>
              </a:p>
            </p:txBody>
          </p:sp>
        </mc:Fallback>
      </mc:AlternateContent>
      <p:sp>
        <p:nvSpPr>
          <p:cNvPr id="37" name="TextBox 36"/>
          <p:cNvSpPr txBox="1"/>
          <p:nvPr/>
        </p:nvSpPr>
        <p:spPr bwMode="auto">
          <a:xfrm>
            <a:off x="6468234" y="4306919"/>
            <a:ext cx="365321" cy="440318"/>
          </a:xfrm>
          <a:prstGeom prst="rect">
            <a:avLst/>
          </a:prstGeom>
          <a:noFill/>
          <a:ln>
            <a:noFill/>
            <a:miter lim="800000"/>
            <a:headEnd/>
            <a:tailEnd/>
          </a:ln>
        </p:spPr>
        <p:txBody>
          <a:bodyPr vert="horz" wrap="none" lIns="91429" tIns="45715" rIns="91429" bIns="45715" rtlCol="0">
            <a:normAutofit/>
          </a:bodyPr>
          <a:lstStyle/>
          <a:p>
            <a:r>
              <a:rPr lang="en-US" sz="1400" dirty="0"/>
              <a:t>or</a:t>
            </a:r>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0678" y="2637729"/>
            <a:ext cx="3525381" cy="2016596"/>
          </a:xfrm>
          <a:prstGeom prst="rect">
            <a:avLst/>
          </a:prstGeom>
        </p:spPr>
      </p:pic>
      <p:sp>
        <p:nvSpPr>
          <p:cNvPr id="4" name="TextBox 3"/>
          <p:cNvSpPr txBox="1"/>
          <p:nvPr/>
        </p:nvSpPr>
        <p:spPr bwMode="auto">
          <a:xfrm>
            <a:off x="3158089" y="1789296"/>
            <a:ext cx="3307188" cy="460394"/>
          </a:xfrm>
          <a:prstGeom prst="rect">
            <a:avLst/>
          </a:prstGeom>
          <a:noFill/>
          <a:ln>
            <a:noFill/>
            <a:miter lim="800000"/>
            <a:headEnd/>
            <a:tailEnd/>
          </a:ln>
        </p:spPr>
        <p:txBody>
          <a:bodyPr vert="horz" wrap="none" lIns="91429" tIns="45715" rIns="91429" bIns="45715" rtlCol="0">
            <a:noAutofit/>
          </a:bodyPr>
          <a:lstStyle/>
          <a:p>
            <a:r>
              <a:rPr lang="en-US" sz="2800" dirty="0"/>
              <a:t>32.3% (30.9 – 33.7)</a:t>
            </a:r>
          </a:p>
        </p:txBody>
      </p:sp>
    </p:spTree>
    <p:extLst>
      <p:ext uri="{BB962C8B-B14F-4D97-AF65-F5344CB8AC3E}">
        <p14:creationId xmlns:p14="http://schemas.microsoft.com/office/powerpoint/2010/main" val="83931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Data Analysis</a:t>
            </a:r>
          </a:p>
        </p:txBody>
      </p:sp>
      <p:sp>
        <p:nvSpPr>
          <p:cNvPr id="19" name="TextBox 18"/>
          <p:cNvSpPr txBox="1"/>
          <p:nvPr/>
        </p:nvSpPr>
        <p:spPr bwMode="auto">
          <a:xfrm>
            <a:off x="2928504" y="2609890"/>
            <a:ext cx="363793" cy="383458"/>
          </a:xfrm>
          <a:prstGeom prst="rect">
            <a:avLst/>
          </a:prstGeom>
          <a:noFill/>
          <a:ln>
            <a:noFill/>
            <a:miter lim="800000"/>
            <a:headEnd/>
            <a:tailEnd/>
          </a:ln>
        </p:spPr>
        <p:txBody>
          <a:bodyPr vert="horz" wrap="none" lIns="91429" tIns="45715" rIns="91429" bIns="45715" rtlCol="0">
            <a:noAutofit/>
          </a:bodyPr>
          <a:lstStyle/>
          <a:p>
            <a:r>
              <a:rPr lang="en-US" sz="2000" dirty="0"/>
              <a:t>n</a:t>
            </a:r>
          </a:p>
        </p:txBody>
      </p:sp>
      <p:sp>
        <p:nvSpPr>
          <p:cNvPr id="20" name="TextBox 19"/>
          <p:cNvSpPr txBox="1"/>
          <p:nvPr/>
        </p:nvSpPr>
        <p:spPr bwMode="auto">
          <a:xfrm>
            <a:off x="2761486" y="2316866"/>
            <a:ext cx="840658" cy="383458"/>
          </a:xfrm>
          <a:prstGeom prst="rect">
            <a:avLst/>
          </a:prstGeom>
          <a:noFill/>
          <a:ln>
            <a:noFill/>
            <a:miter lim="800000"/>
            <a:headEnd/>
            <a:tailEnd/>
          </a:ln>
        </p:spPr>
        <p:txBody>
          <a:bodyPr vert="horz" wrap="none" lIns="91429" tIns="45715" rIns="91429" bIns="45715" rtlCol="0">
            <a:noAutofit/>
          </a:bodyPr>
          <a:lstStyle/>
          <a:p>
            <a:r>
              <a:rPr lang="en-US" sz="2000" dirty="0"/>
              <a:t>a + b</a:t>
            </a:r>
          </a:p>
        </p:txBody>
      </p:sp>
      <p:cxnSp>
        <p:nvCxnSpPr>
          <p:cNvPr id="21" name="Straight Connector 20"/>
          <p:cNvCxnSpPr/>
          <p:nvPr/>
        </p:nvCxnSpPr>
        <p:spPr>
          <a:xfrm>
            <a:off x="2717113" y="2700324"/>
            <a:ext cx="77892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bwMode="auto">
          <a:xfrm>
            <a:off x="2339727" y="2467678"/>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23" name="TextBox 22"/>
          <p:cNvSpPr txBox="1"/>
          <p:nvPr/>
        </p:nvSpPr>
        <p:spPr bwMode="auto">
          <a:xfrm>
            <a:off x="1603464" y="2467678"/>
            <a:ext cx="714421"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r>
              <a:rPr lang="en-US" sz="2000" i="1" baseline="-25000" dirty="0" err="1"/>
              <a:t>e</a:t>
            </a:r>
            <a:endParaRPr lang="en-US" sz="2000" i="1" baseline="-25000" dirty="0"/>
          </a:p>
        </p:txBody>
      </p:sp>
      <p:sp>
        <p:nvSpPr>
          <p:cNvPr id="24" name="TextBox 23"/>
          <p:cNvSpPr txBox="1"/>
          <p:nvPr/>
        </p:nvSpPr>
        <p:spPr bwMode="auto">
          <a:xfrm>
            <a:off x="2728787" y="3517390"/>
            <a:ext cx="742242" cy="383458"/>
          </a:xfrm>
          <a:prstGeom prst="rect">
            <a:avLst/>
          </a:prstGeom>
          <a:noFill/>
          <a:ln>
            <a:noFill/>
            <a:miter lim="800000"/>
            <a:headEnd/>
            <a:tailEnd/>
          </a:ln>
        </p:spPr>
        <p:txBody>
          <a:bodyPr vert="horz" wrap="none" lIns="91429" tIns="45715" rIns="91429" bIns="45715" rtlCol="0">
            <a:noAutofit/>
          </a:bodyPr>
          <a:lstStyle/>
          <a:p>
            <a:r>
              <a:rPr lang="en-US" sz="2000" dirty="0"/>
              <a:t>4434</a:t>
            </a:r>
          </a:p>
        </p:txBody>
      </p:sp>
      <p:sp>
        <p:nvSpPr>
          <p:cNvPr id="25" name="TextBox 24"/>
          <p:cNvSpPr txBox="1"/>
          <p:nvPr/>
        </p:nvSpPr>
        <p:spPr bwMode="auto">
          <a:xfrm>
            <a:off x="2728787" y="3096994"/>
            <a:ext cx="840658" cy="383458"/>
          </a:xfrm>
          <a:prstGeom prst="rect">
            <a:avLst/>
          </a:prstGeom>
          <a:noFill/>
          <a:ln>
            <a:noFill/>
            <a:miter lim="800000"/>
            <a:headEnd/>
            <a:tailEnd/>
          </a:ln>
        </p:spPr>
        <p:txBody>
          <a:bodyPr vert="horz" wrap="none" lIns="91429" tIns="45715" rIns="91429" bIns="45715" rtlCol="0">
            <a:noAutofit/>
          </a:bodyPr>
          <a:lstStyle/>
          <a:p>
            <a:r>
              <a:rPr lang="en-US" sz="2000" dirty="0"/>
              <a:t>2181</a:t>
            </a:r>
          </a:p>
        </p:txBody>
      </p:sp>
      <p:cxnSp>
        <p:nvCxnSpPr>
          <p:cNvPr id="26" name="Straight Connector 25"/>
          <p:cNvCxnSpPr/>
          <p:nvPr/>
        </p:nvCxnSpPr>
        <p:spPr>
          <a:xfrm>
            <a:off x="2728787" y="3526996"/>
            <a:ext cx="778922" cy="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bwMode="auto">
          <a:xfrm>
            <a:off x="2351401" y="3294350"/>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28" name="TextBox 27"/>
          <p:cNvSpPr txBox="1"/>
          <p:nvPr/>
        </p:nvSpPr>
        <p:spPr bwMode="auto">
          <a:xfrm>
            <a:off x="1587318" y="3294350"/>
            <a:ext cx="742242"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r>
              <a:rPr lang="en-US" sz="2000" i="1" baseline="-25000" dirty="0" err="1"/>
              <a:t>e</a:t>
            </a:r>
            <a:endParaRPr lang="en-US" sz="2000" i="1" baseline="-25000" dirty="0"/>
          </a:p>
        </p:txBody>
      </p:sp>
      <p:sp>
        <p:nvSpPr>
          <p:cNvPr id="31" name="TextBox 30"/>
          <p:cNvSpPr txBox="1"/>
          <p:nvPr/>
        </p:nvSpPr>
        <p:spPr bwMode="auto">
          <a:xfrm>
            <a:off x="2338873" y="4029376"/>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32" name="TextBox 31"/>
          <p:cNvSpPr txBox="1"/>
          <p:nvPr/>
        </p:nvSpPr>
        <p:spPr bwMode="auto">
          <a:xfrm>
            <a:off x="1603464" y="4029376"/>
            <a:ext cx="713567"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r>
              <a:rPr lang="en-US" sz="2000" i="1" baseline="-25000" dirty="0" err="1"/>
              <a:t>e</a:t>
            </a:r>
            <a:endParaRPr lang="en-US" sz="2000" i="1" baseline="-25000" dirty="0"/>
          </a:p>
        </p:txBody>
      </p:sp>
      <p:sp>
        <p:nvSpPr>
          <p:cNvPr id="34" name="TextBox 33"/>
          <p:cNvSpPr txBox="1"/>
          <p:nvPr/>
        </p:nvSpPr>
        <p:spPr bwMode="auto">
          <a:xfrm>
            <a:off x="2655377" y="4042675"/>
            <a:ext cx="840658" cy="383458"/>
          </a:xfrm>
          <a:prstGeom prst="rect">
            <a:avLst/>
          </a:prstGeom>
          <a:noFill/>
          <a:ln>
            <a:noFill/>
            <a:miter lim="800000"/>
            <a:headEnd/>
            <a:tailEnd/>
          </a:ln>
        </p:spPr>
        <p:txBody>
          <a:bodyPr vert="horz" wrap="none" lIns="91429" tIns="45715" rIns="91429" bIns="45715" rtlCol="0">
            <a:noAutofit/>
          </a:bodyPr>
          <a:lstStyle/>
          <a:p>
            <a:r>
              <a:rPr lang="en-US" sz="2000" dirty="0"/>
              <a:t>49.2%</a:t>
            </a:r>
          </a:p>
        </p:txBody>
      </p:sp>
      <p:sp>
        <p:nvSpPr>
          <p:cNvPr id="36" name="Text Placeholder 2"/>
          <p:cNvSpPr txBox="1">
            <a:spLocks/>
          </p:cNvSpPr>
          <p:nvPr/>
        </p:nvSpPr>
        <p:spPr>
          <a:xfrm>
            <a:off x="473336" y="1312244"/>
            <a:ext cx="8240358"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b="1" dirty="0">
                <a:solidFill>
                  <a:srgbClr val="D97827"/>
                </a:solidFill>
              </a:rPr>
              <a:t>Prevalence – </a:t>
            </a:r>
            <a:r>
              <a:rPr lang="en-US" sz="3200" b="1" u="sng" dirty="0">
                <a:solidFill>
                  <a:srgbClr val="D97827"/>
                </a:solidFill>
              </a:rPr>
              <a:t>exposure</a:t>
            </a:r>
            <a:r>
              <a:rPr lang="en-US" sz="3200" b="1" dirty="0">
                <a:solidFill>
                  <a:srgbClr val="D97827"/>
                </a:solidFill>
              </a:rPr>
              <a:t> – point estimate</a:t>
            </a:r>
            <a:endParaRPr lang="en-US" sz="3200" b="1" i="1" u="sng" dirty="0">
              <a:solidFill>
                <a:srgbClr val="D97827"/>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950" y="2237794"/>
            <a:ext cx="4153960" cy="2376157"/>
          </a:xfrm>
          <a:prstGeom prst="rect">
            <a:avLst/>
          </a:prstGeom>
        </p:spPr>
      </p:pic>
    </p:spTree>
    <p:extLst>
      <p:ext uri="{BB962C8B-B14F-4D97-AF65-F5344CB8AC3E}">
        <p14:creationId xmlns:p14="http://schemas.microsoft.com/office/powerpoint/2010/main" val="2322684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Data Analysis</a:t>
            </a:r>
          </a:p>
        </p:txBody>
      </p:sp>
      <p:sp>
        <p:nvSpPr>
          <p:cNvPr id="36" name="Text Placeholder 2"/>
          <p:cNvSpPr txBox="1">
            <a:spLocks/>
          </p:cNvSpPr>
          <p:nvPr/>
        </p:nvSpPr>
        <p:spPr>
          <a:xfrm>
            <a:off x="1580873" y="1204884"/>
            <a:ext cx="5995040"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b="1" dirty="0">
                <a:solidFill>
                  <a:srgbClr val="D97827"/>
                </a:solidFill>
              </a:rPr>
              <a:t>Prevalence – </a:t>
            </a:r>
            <a:r>
              <a:rPr lang="en-US" sz="2800" b="1" u="sng" dirty="0">
                <a:solidFill>
                  <a:srgbClr val="D97827"/>
                </a:solidFill>
              </a:rPr>
              <a:t>exposure</a:t>
            </a:r>
            <a:r>
              <a:rPr lang="en-US" sz="2800" b="1" dirty="0">
                <a:solidFill>
                  <a:srgbClr val="D97827"/>
                </a:solidFill>
              </a:rPr>
              <a:t> – 95% CI</a:t>
            </a:r>
            <a:endParaRPr lang="en-US" sz="2800" b="1" i="1" u="sng" dirty="0">
              <a:solidFill>
                <a:srgbClr val="D97827"/>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78" y="2637729"/>
            <a:ext cx="3525381" cy="2016596"/>
          </a:xfrm>
          <a:prstGeom prst="rect">
            <a:avLst/>
          </a:prstGeom>
        </p:spPr>
      </p:pic>
      <p:sp>
        <p:nvSpPr>
          <p:cNvPr id="4" name="TextBox 3"/>
          <p:cNvSpPr txBox="1"/>
          <p:nvPr/>
        </p:nvSpPr>
        <p:spPr bwMode="auto">
          <a:xfrm>
            <a:off x="3158089" y="1789296"/>
            <a:ext cx="3307188" cy="460394"/>
          </a:xfrm>
          <a:prstGeom prst="rect">
            <a:avLst/>
          </a:prstGeom>
          <a:noFill/>
          <a:ln>
            <a:noFill/>
            <a:miter lim="800000"/>
            <a:headEnd/>
            <a:tailEnd/>
          </a:ln>
        </p:spPr>
        <p:txBody>
          <a:bodyPr vert="horz" wrap="none" lIns="91429" tIns="45715" rIns="91429" bIns="45715" rtlCol="0">
            <a:noAutofit/>
          </a:bodyPr>
          <a:lstStyle/>
          <a:p>
            <a:r>
              <a:rPr lang="en-US" sz="2800" dirty="0"/>
              <a:t>49.2% (47.6 – 50.8)</a:t>
            </a:r>
          </a:p>
        </p:txBody>
      </p:sp>
      <mc:AlternateContent xmlns:mc="http://schemas.openxmlformats.org/markup-compatibility/2006" xmlns:a14="http://schemas.microsoft.com/office/drawing/2010/main">
        <mc:Choice Requires="a14">
          <p:sp>
            <p:nvSpPr>
              <p:cNvPr id="13" name="Rectangle 12"/>
              <p:cNvSpPr/>
              <p:nvPr/>
            </p:nvSpPr>
            <p:spPr>
              <a:xfrm>
                <a:off x="5020843" y="2651620"/>
                <a:ext cx="2888868" cy="6379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𝒑𝒓𝒆𝒗</m:t>
                      </m:r>
                      <m:r>
                        <a:rPr lang="en-US" sz="1200" b="1" i="1" baseline="-25000" smtClean="0">
                          <a:solidFill>
                            <a:schemeClr val="tx1"/>
                          </a:solidFill>
                          <a:latin typeface="Cambria Math" panose="02040503050406030204" pitchFamily="18" charset="0"/>
                        </a:rPr>
                        <m:t>𝒆</m:t>
                      </m:r>
                      <m:r>
                        <a:rPr lang="en-US" sz="1200" b="1" i="1">
                          <a:solidFill>
                            <a:schemeClr val="tx1"/>
                          </a:solidFill>
                          <a:latin typeface="Cambria Math" panose="02040503050406030204" pitchFamily="18" charset="0"/>
                        </a:rPr>
                        <m:t> ±</m:t>
                      </m:r>
                      <m:r>
                        <a:rPr lang="en-US" sz="1200" b="1" i="1">
                          <a:solidFill>
                            <a:schemeClr val="tx1"/>
                          </a:solidFill>
                          <a:latin typeface="Cambria Math" panose="02040503050406030204" pitchFamily="18" charset="0"/>
                        </a:rPr>
                        <m:t>𝟏</m:t>
                      </m:r>
                      <m:r>
                        <a:rPr lang="en-US" sz="1200" b="1" i="1">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rPr>
                        <m:t>𝟗𝟔</m:t>
                      </m:r>
                      <m:r>
                        <a:rPr lang="en-US" sz="1200" b="1" i="1">
                          <a:solidFill>
                            <a:schemeClr val="tx1"/>
                          </a:solidFill>
                          <a:latin typeface="Cambria Math" panose="02040503050406030204" pitchFamily="18" charset="0"/>
                        </a:rPr>
                        <m:t>×</m:t>
                      </m:r>
                      <m:rad>
                        <m:radPr>
                          <m:degHide m:val="on"/>
                          <m:ctrlPr>
                            <a:rPr lang="en-US" sz="1200" b="1" i="1">
                              <a:solidFill>
                                <a:schemeClr val="tx1"/>
                              </a:solidFill>
                              <a:latin typeface="Cambria Math" panose="02040503050406030204" pitchFamily="18" charset="0"/>
                              <a:ea typeface="Cambria Math" panose="02040503050406030204" pitchFamily="18" charset="0"/>
                            </a:rPr>
                          </m:ctrlPr>
                        </m:radPr>
                        <m:deg/>
                        <m:e>
                          <m:f>
                            <m:fPr>
                              <m:ctrlPr>
                                <a:rPr lang="en-US" sz="1200" b="1" i="1">
                                  <a:solidFill>
                                    <a:schemeClr val="tx1"/>
                                  </a:solidFill>
                                  <a:latin typeface="Cambria Math" panose="02040503050406030204" pitchFamily="18" charset="0"/>
                                  <a:ea typeface="Cambria Math" panose="02040503050406030204" pitchFamily="18" charset="0"/>
                                </a:rPr>
                              </m:ctrlPr>
                            </m:fPr>
                            <m:num>
                              <m:r>
                                <a:rPr lang="en-US" sz="1200" b="1" i="1">
                                  <a:solidFill>
                                    <a:schemeClr val="tx1"/>
                                  </a:solidFill>
                                  <a:latin typeface="Cambria Math" panose="02040503050406030204" pitchFamily="18" charset="0"/>
                                  <a:ea typeface="Cambria Math" panose="02040503050406030204" pitchFamily="18" charset="0"/>
                                </a:rPr>
                                <m:t>𝒑</m:t>
                              </m:r>
                              <m:r>
                                <a:rPr lang="en-US" sz="1200" b="1" i="1" smtClean="0">
                                  <a:solidFill>
                                    <a:schemeClr val="tx1"/>
                                  </a:solidFill>
                                  <a:latin typeface="Cambria Math" panose="02040503050406030204" pitchFamily="18" charset="0"/>
                                  <a:ea typeface="Cambria Math" panose="02040503050406030204" pitchFamily="18" charset="0"/>
                                </a:rPr>
                                <m:t>𝒓𝒆𝒗</m:t>
                              </m:r>
                              <m:r>
                                <a:rPr lang="en-US" sz="1200" b="1" i="1" baseline="-25000" smtClean="0">
                                  <a:solidFill>
                                    <a:schemeClr val="tx1"/>
                                  </a:solidFill>
                                  <a:latin typeface="Cambria Math" panose="02040503050406030204" pitchFamily="18" charset="0"/>
                                  <a:ea typeface="Cambria Math" panose="02040503050406030204" pitchFamily="18" charset="0"/>
                                </a:rPr>
                                <m:t>𝒆</m:t>
                              </m:r>
                              <m:r>
                                <a:rPr lang="en-US" sz="1200" b="1" i="1">
                                  <a:solidFill>
                                    <a:schemeClr val="tx1"/>
                                  </a:solidFill>
                                  <a:latin typeface="Cambria Math" panose="02040503050406030204" pitchFamily="18" charset="0"/>
                                  <a:ea typeface="Cambria Math" panose="02040503050406030204" pitchFamily="18" charset="0"/>
                                </a:rPr>
                                <m:t>×(</m:t>
                              </m:r>
                              <m:r>
                                <a:rPr lang="en-US" sz="1200" b="1" i="1">
                                  <a:solidFill>
                                    <a:schemeClr val="tx1"/>
                                  </a:solidFill>
                                  <a:latin typeface="Cambria Math" panose="02040503050406030204" pitchFamily="18" charset="0"/>
                                  <a:ea typeface="Cambria Math" panose="02040503050406030204" pitchFamily="18" charset="0"/>
                                </a:rPr>
                                <m:t>𝟏</m:t>
                              </m:r>
                              <m:r>
                                <a:rPr lang="en-US" sz="1200" b="1" i="1">
                                  <a:solidFill>
                                    <a:schemeClr val="tx1"/>
                                  </a:solidFill>
                                  <a:latin typeface="Cambria Math" panose="02040503050406030204" pitchFamily="18" charset="0"/>
                                  <a:ea typeface="Cambria Math" panose="02040503050406030204" pitchFamily="18" charset="0"/>
                                </a:rPr>
                                <m:t>−</m:t>
                              </m:r>
                              <m:r>
                                <a:rPr lang="en-US" sz="1200" b="1" i="1">
                                  <a:solidFill>
                                    <a:schemeClr val="tx1"/>
                                  </a:solidFill>
                                  <a:latin typeface="Cambria Math" panose="02040503050406030204" pitchFamily="18" charset="0"/>
                                  <a:ea typeface="Cambria Math" panose="02040503050406030204" pitchFamily="18" charset="0"/>
                                </a:rPr>
                                <m:t>𝒑𝒓𝒆𝒗𝒆</m:t>
                              </m:r>
                              <m:r>
                                <a:rPr lang="en-US" sz="1200" b="1" i="1">
                                  <a:solidFill>
                                    <a:schemeClr val="tx1"/>
                                  </a:solidFill>
                                  <a:latin typeface="Cambria Math" panose="02040503050406030204" pitchFamily="18" charset="0"/>
                                  <a:ea typeface="Cambria Math" panose="02040503050406030204" pitchFamily="18" charset="0"/>
                                </a:rPr>
                                <m:t>)</m:t>
                              </m:r>
                            </m:num>
                            <m:den>
                              <m:r>
                                <a:rPr lang="en-US" sz="1200" b="1" i="1">
                                  <a:solidFill>
                                    <a:schemeClr val="tx1"/>
                                  </a:solidFill>
                                  <a:latin typeface="Cambria Math" panose="02040503050406030204" pitchFamily="18" charset="0"/>
                                  <a:ea typeface="Cambria Math" panose="02040503050406030204" pitchFamily="18" charset="0"/>
                                </a:rPr>
                                <m:t>𝒏</m:t>
                              </m:r>
                            </m:den>
                          </m:f>
                        </m:e>
                      </m:rad>
                    </m:oMath>
                  </m:oMathPara>
                </a14:m>
                <a:endParaRPr lang="en-US" sz="1200" b="1" dirty="0">
                  <a:solidFill>
                    <a:schemeClr val="tx1"/>
                  </a:solidFill>
                  <a:latin typeface="Calibri" panose="020F0502020204030204" pitchFamily="34" charset="0"/>
                  <a:cs typeface="Calibri" panose="020F050202020403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5020843" y="2651620"/>
                <a:ext cx="2888868" cy="63799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991989" y="3285253"/>
                <a:ext cx="2917722" cy="6379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𝟒𝟗𝟐</m:t>
                      </m:r>
                      <m:r>
                        <a:rPr lang="en-US" sz="1200" b="1" i="1">
                          <a:solidFill>
                            <a:schemeClr val="tx1"/>
                          </a:solidFill>
                          <a:latin typeface="Cambria Math" panose="02040503050406030204" pitchFamily="18" charset="0"/>
                        </a:rPr>
                        <m:t> ±</m:t>
                      </m:r>
                      <m:r>
                        <a:rPr lang="en-US" sz="1200" b="1" i="1">
                          <a:solidFill>
                            <a:schemeClr val="tx1"/>
                          </a:solidFill>
                          <a:latin typeface="Cambria Math" panose="02040503050406030204" pitchFamily="18" charset="0"/>
                        </a:rPr>
                        <m:t>𝟏</m:t>
                      </m:r>
                      <m:r>
                        <a:rPr lang="en-US" sz="1200" b="1" i="1">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rPr>
                        <m:t>𝟗𝟔</m:t>
                      </m:r>
                      <m:r>
                        <a:rPr lang="en-US" sz="1200" b="1" i="1">
                          <a:solidFill>
                            <a:schemeClr val="tx1"/>
                          </a:solidFill>
                          <a:latin typeface="Cambria Math" panose="02040503050406030204" pitchFamily="18" charset="0"/>
                        </a:rPr>
                        <m:t>×</m:t>
                      </m:r>
                      <m:rad>
                        <m:radPr>
                          <m:degHide m:val="on"/>
                          <m:ctrlPr>
                            <a:rPr lang="en-US" sz="1200" b="1" i="1">
                              <a:solidFill>
                                <a:schemeClr val="tx1"/>
                              </a:solidFill>
                              <a:latin typeface="Cambria Math" panose="02040503050406030204" pitchFamily="18" charset="0"/>
                              <a:ea typeface="Cambria Math" panose="02040503050406030204" pitchFamily="18" charset="0"/>
                            </a:rPr>
                          </m:ctrlPr>
                        </m:radPr>
                        <m:deg/>
                        <m:e>
                          <m:f>
                            <m:fPr>
                              <m:ctrlPr>
                                <a:rPr lang="en-US" sz="1200" b="1" i="1">
                                  <a:solidFill>
                                    <a:schemeClr val="tx1"/>
                                  </a:solidFill>
                                  <a:latin typeface="Cambria Math" panose="02040503050406030204" pitchFamily="18" charset="0"/>
                                  <a:ea typeface="Cambria Math" panose="02040503050406030204" pitchFamily="18" charset="0"/>
                                </a:rPr>
                              </m:ctrlPr>
                            </m:fPr>
                            <m:num>
                              <m:r>
                                <a:rPr lang="en-US" sz="1200" b="1" i="1" smtClean="0">
                                  <a:solidFill>
                                    <a:schemeClr val="tx1"/>
                                  </a:solidFill>
                                  <a:latin typeface="Cambria Math" panose="02040503050406030204" pitchFamily="18" charset="0"/>
                                  <a:ea typeface="Cambria Math" panose="02040503050406030204" pitchFamily="18" charset="0"/>
                                </a:rPr>
                                <m:t>𝟎</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𝟒𝟗𝟐</m:t>
                              </m:r>
                              <m:r>
                                <a:rPr lang="en-US" sz="1200" b="1" i="1">
                                  <a:solidFill>
                                    <a:schemeClr val="tx1"/>
                                  </a:solidFill>
                                  <a:latin typeface="Cambria Math" panose="02040503050406030204" pitchFamily="18" charset="0"/>
                                  <a:ea typeface="Cambria Math" panose="02040503050406030204" pitchFamily="18" charset="0"/>
                                </a:rPr>
                                <m:t>×(</m:t>
                              </m:r>
                              <m:r>
                                <a:rPr lang="en-US" sz="1200" b="1" i="1">
                                  <a:solidFill>
                                    <a:schemeClr val="tx1"/>
                                  </a:solidFill>
                                  <a:latin typeface="Cambria Math" panose="02040503050406030204" pitchFamily="18" charset="0"/>
                                  <a:ea typeface="Cambria Math" panose="02040503050406030204" pitchFamily="18" charset="0"/>
                                </a:rPr>
                                <m:t>𝟏</m:t>
                              </m:r>
                              <m:r>
                                <a:rPr lang="en-US" sz="1200" b="1" i="1">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𝟎</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𝟒𝟗𝟐</m:t>
                              </m:r>
                              <m:r>
                                <a:rPr lang="en-US" sz="1200" b="1" i="1">
                                  <a:solidFill>
                                    <a:schemeClr val="tx1"/>
                                  </a:solidFill>
                                  <a:latin typeface="Cambria Math" panose="02040503050406030204" pitchFamily="18" charset="0"/>
                                  <a:ea typeface="Cambria Math" panose="02040503050406030204" pitchFamily="18" charset="0"/>
                                </a:rPr>
                                <m:t>)</m:t>
                              </m:r>
                            </m:num>
                            <m:den>
                              <m:r>
                                <a:rPr lang="en-US" sz="1200" b="1" i="1" smtClean="0">
                                  <a:solidFill>
                                    <a:schemeClr val="tx1"/>
                                  </a:solidFill>
                                  <a:latin typeface="Cambria Math" panose="02040503050406030204" pitchFamily="18" charset="0"/>
                                  <a:ea typeface="Cambria Math" panose="02040503050406030204" pitchFamily="18" charset="0"/>
                                </a:rPr>
                                <m:t>𝟒𝟒𝟑𝟒</m:t>
                              </m:r>
                            </m:den>
                          </m:f>
                        </m:e>
                      </m:rad>
                    </m:oMath>
                  </m:oMathPara>
                </a14:m>
                <a:endParaRPr lang="en-US" sz="1200" b="1" dirty="0">
                  <a:solidFill>
                    <a:schemeClr val="tx1"/>
                  </a:solidFill>
                  <a:latin typeface="Calibri" panose="020F0502020204030204" pitchFamily="34" charset="0"/>
                  <a:cs typeface="Calibri" panose="020F0502020204030204" pitchFamily="34"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4991989" y="3285253"/>
                <a:ext cx="2917722" cy="63799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760180" y="4013080"/>
                <a:ext cx="179453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𝟒𝟗𝟐</m:t>
                      </m:r>
                      <m:r>
                        <a:rPr lang="en-US" sz="1200" b="1" i="1">
                          <a:solidFill>
                            <a:schemeClr val="tx1"/>
                          </a:solidFill>
                          <a:latin typeface="Cambria Math" panose="02040503050406030204" pitchFamily="18" charset="0"/>
                        </a:rPr>
                        <m:t> ±</m:t>
                      </m:r>
                      <m:r>
                        <a:rPr lang="en-US" sz="1200" b="1" i="1">
                          <a:solidFill>
                            <a:schemeClr val="tx1"/>
                          </a:solidFill>
                          <a:latin typeface="Cambria Math" panose="02040503050406030204" pitchFamily="18" charset="0"/>
                        </a:rPr>
                        <m:t>𝟏</m:t>
                      </m:r>
                      <m:r>
                        <a:rPr lang="en-US" sz="1200" b="1" i="1">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rPr>
                        <m:t>𝟗𝟔</m:t>
                      </m:r>
                      <m:r>
                        <a:rPr lang="en-US" sz="1200" b="1" i="1">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ea typeface="Cambria Math" panose="02040503050406030204" pitchFamily="18" charset="0"/>
                        </a:rPr>
                        <m:t>.</m:t>
                      </m:r>
                      <m:r>
                        <a:rPr lang="en-US" sz="1200" b="1" i="1" smtClean="0">
                          <a:solidFill>
                            <a:schemeClr val="tx1"/>
                          </a:solidFill>
                          <a:latin typeface="Cambria Math" panose="02040503050406030204" pitchFamily="18" charset="0"/>
                          <a:ea typeface="Cambria Math" panose="02040503050406030204" pitchFamily="18" charset="0"/>
                        </a:rPr>
                        <m:t>𝟎𝟎𝟖</m:t>
                      </m:r>
                    </m:oMath>
                  </m:oMathPara>
                </a14:m>
                <a:endParaRPr lang="en-US" sz="1100" b="1" dirty="0">
                  <a:solidFill>
                    <a:schemeClr val="tx1"/>
                  </a:solidFill>
                  <a:latin typeface="Calibri" panose="020F0502020204030204" pitchFamily="34" charset="0"/>
                  <a:cs typeface="Calibri" panose="020F0502020204030204"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5760180" y="4013080"/>
                <a:ext cx="179453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657445" y="4325178"/>
                <a:ext cx="12522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𝟒𝟕𝟔</m:t>
                      </m:r>
                      <m:r>
                        <a:rPr lang="en-US" sz="1200" b="1" i="1" smtClean="0">
                          <a:solidFill>
                            <a:schemeClr val="tx1"/>
                          </a:solidFill>
                          <a:latin typeface="Cambria Math" panose="02040503050406030204" pitchFamily="18" charset="0"/>
                        </a:rPr>
                        <m:t>, </m:t>
                      </m:r>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𝟓𝟎𝟖</m:t>
                      </m:r>
                      <m:r>
                        <a:rPr lang="en-US" sz="1200" b="1" i="1" smtClean="0">
                          <a:solidFill>
                            <a:schemeClr val="tx1"/>
                          </a:solidFill>
                          <a:latin typeface="Cambria Math" panose="02040503050406030204" pitchFamily="18" charset="0"/>
                        </a:rPr>
                        <m:t>)</m:t>
                      </m:r>
                    </m:oMath>
                  </m:oMathPara>
                </a14:m>
                <a:endParaRPr lang="en-US" sz="1200" b="1" dirty="0">
                  <a:solidFill>
                    <a:schemeClr val="tx1"/>
                  </a:solidFill>
                  <a:cs typeface="Calibri" panose="020F0502020204030204"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6657445" y="4325178"/>
                <a:ext cx="1252266" cy="276999"/>
              </a:xfrm>
              <a:prstGeom prst="rect">
                <a:avLst/>
              </a:prstGeom>
              <a:blipFill>
                <a:blip r:embed="rId7"/>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5167506" y="4325178"/>
                <a:ext cx="128374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𝟒𝟗𝟐</m:t>
                      </m:r>
                      <m:r>
                        <a:rPr lang="en-US" sz="1200" b="1" i="1">
                          <a:solidFill>
                            <a:schemeClr val="tx1"/>
                          </a:solidFill>
                          <a:latin typeface="Cambria Math" panose="02040503050406030204" pitchFamily="18" charset="0"/>
                        </a:rPr>
                        <m:t> ±</m:t>
                      </m:r>
                      <m:r>
                        <a:rPr lang="en-US" sz="1200" b="1" i="1" smtClean="0">
                          <a:solidFill>
                            <a:schemeClr val="tx1"/>
                          </a:solidFill>
                          <a:latin typeface="Cambria Math" panose="02040503050406030204" pitchFamily="18" charset="0"/>
                        </a:rPr>
                        <m:t>𝟎</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𝟎𝟏𝟔</m:t>
                      </m:r>
                    </m:oMath>
                  </m:oMathPara>
                </a14:m>
                <a:endParaRPr lang="en-US" sz="1100" b="1" dirty="0">
                  <a:solidFill>
                    <a:schemeClr val="tx1"/>
                  </a:solidFill>
                  <a:latin typeface="Calibri" panose="020F0502020204030204" pitchFamily="34" charset="0"/>
                  <a:cs typeface="Calibri" panose="020F0502020204030204" pitchFamily="34"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5167506" y="4325178"/>
                <a:ext cx="1283749" cy="276999"/>
              </a:xfrm>
              <a:prstGeom prst="rect">
                <a:avLst/>
              </a:prstGeom>
              <a:blipFill>
                <a:blip r:embed="rId8"/>
                <a:stretch>
                  <a:fillRect/>
                </a:stretch>
              </a:blipFill>
            </p:spPr>
            <p:txBody>
              <a:bodyPr/>
              <a:lstStyle/>
              <a:p>
                <a:r>
                  <a:rPr lang="en-US">
                    <a:noFill/>
                  </a:rPr>
                  <a:t> </a:t>
                </a:r>
              </a:p>
            </p:txBody>
          </p:sp>
        </mc:Fallback>
      </mc:AlternateContent>
      <p:sp>
        <p:nvSpPr>
          <p:cNvPr id="19" name="TextBox 18"/>
          <p:cNvSpPr txBox="1"/>
          <p:nvPr/>
        </p:nvSpPr>
        <p:spPr bwMode="auto">
          <a:xfrm>
            <a:off x="6394357" y="4298399"/>
            <a:ext cx="365321" cy="440318"/>
          </a:xfrm>
          <a:prstGeom prst="rect">
            <a:avLst/>
          </a:prstGeom>
          <a:noFill/>
          <a:ln>
            <a:noFill/>
            <a:miter lim="800000"/>
            <a:headEnd/>
            <a:tailEnd/>
          </a:ln>
        </p:spPr>
        <p:txBody>
          <a:bodyPr vert="horz" wrap="none" lIns="91429" tIns="45715" rIns="91429" bIns="45715" rtlCol="0">
            <a:normAutofit/>
          </a:bodyPr>
          <a:lstStyle/>
          <a:p>
            <a:r>
              <a:rPr lang="en-US" sz="1400" dirty="0"/>
              <a:t>or</a:t>
            </a:r>
          </a:p>
        </p:txBody>
      </p:sp>
    </p:spTree>
    <p:extLst>
      <p:ext uri="{BB962C8B-B14F-4D97-AF65-F5344CB8AC3E}">
        <p14:creationId xmlns:p14="http://schemas.microsoft.com/office/powerpoint/2010/main" val="1844791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Data Analysis</a:t>
            </a:r>
          </a:p>
        </p:txBody>
      </p:sp>
      <p:sp>
        <p:nvSpPr>
          <p:cNvPr id="9" name="Content Placeholder 3"/>
          <p:cNvSpPr txBox="1">
            <a:spLocks/>
          </p:cNvSpPr>
          <p:nvPr/>
        </p:nvSpPr>
        <p:spPr>
          <a:xfrm>
            <a:off x="1972597" y="2641438"/>
            <a:ext cx="5657235" cy="1469706"/>
          </a:xfrm>
          <a:prstGeom prst="rect">
            <a:avLst/>
          </a:prstGeom>
          <a:ln>
            <a:noFill/>
          </a:ln>
        </p:spPr>
        <p:txBody>
          <a:bodyPr vert="horz" lIns="91440" tIns="45720" rIns="91440" bIns="45720" rtlCol="0">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98513" indent="-230188"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800"/>
              </a:spcBef>
            </a:pPr>
            <a:r>
              <a:rPr lang="en-US" sz="3400" dirty="0"/>
              <a:t>  Prevalence ‘rate’ ratio (PR)</a:t>
            </a:r>
          </a:p>
          <a:p>
            <a:pPr>
              <a:spcBef>
                <a:spcPts val="1800"/>
              </a:spcBef>
            </a:pPr>
            <a:r>
              <a:rPr lang="en-US" sz="3400" dirty="0"/>
              <a:t>  Prevalence odds ratio (POR)</a:t>
            </a:r>
          </a:p>
        </p:txBody>
      </p:sp>
      <p:sp>
        <p:nvSpPr>
          <p:cNvPr id="4" name="Text Placeholder 2"/>
          <p:cNvSpPr txBox="1">
            <a:spLocks/>
          </p:cNvSpPr>
          <p:nvPr/>
        </p:nvSpPr>
        <p:spPr>
          <a:xfrm>
            <a:off x="1693137" y="1725221"/>
            <a:ext cx="6478433"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b="1" i="1" dirty="0">
                <a:solidFill>
                  <a:srgbClr val="D97827"/>
                </a:solidFill>
              </a:rPr>
              <a:t>Measures of </a:t>
            </a:r>
            <a:r>
              <a:rPr lang="en-US" sz="3600" b="1" i="1" u="sng" dirty="0">
                <a:solidFill>
                  <a:srgbClr val="D97827"/>
                </a:solidFill>
              </a:rPr>
              <a:t>association</a:t>
            </a:r>
          </a:p>
        </p:txBody>
      </p:sp>
    </p:spTree>
    <p:extLst>
      <p:ext uri="{BB962C8B-B14F-4D97-AF65-F5344CB8AC3E}">
        <p14:creationId xmlns:p14="http://schemas.microsoft.com/office/powerpoint/2010/main" val="101458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Data Analysis</a:t>
            </a:r>
          </a:p>
        </p:txBody>
      </p:sp>
      <p:sp>
        <p:nvSpPr>
          <p:cNvPr id="36" name="Text Placeholder 2"/>
          <p:cNvSpPr txBox="1">
            <a:spLocks/>
          </p:cNvSpPr>
          <p:nvPr/>
        </p:nvSpPr>
        <p:spPr>
          <a:xfrm>
            <a:off x="731519" y="1203742"/>
            <a:ext cx="7960659"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b="1" dirty="0">
                <a:solidFill>
                  <a:srgbClr val="D97827"/>
                </a:solidFill>
              </a:rPr>
              <a:t>Prevalence ‘rate’ ratio (</a:t>
            </a:r>
            <a:r>
              <a:rPr lang="en-US" sz="3200" b="1" u="sng" dirty="0">
                <a:solidFill>
                  <a:srgbClr val="D97827"/>
                </a:solidFill>
              </a:rPr>
              <a:t>PR</a:t>
            </a:r>
            <a:r>
              <a:rPr lang="en-US" sz="3200" b="1" dirty="0">
                <a:solidFill>
                  <a:srgbClr val="D97827"/>
                </a:solidFill>
              </a:rPr>
              <a:t>) – point estimate</a:t>
            </a:r>
            <a:endParaRPr lang="en-US" sz="3200" b="1" i="1" u="sng" dirty="0">
              <a:solidFill>
                <a:srgbClr val="D97827"/>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788" y="1934174"/>
            <a:ext cx="4153960" cy="2376157"/>
          </a:xfrm>
          <a:prstGeom prst="rect">
            <a:avLst/>
          </a:prstGeom>
        </p:spPr>
      </p:pic>
      <p:sp>
        <p:nvSpPr>
          <p:cNvPr id="18" name="TextBox 17"/>
          <p:cNvSpPr txBox="1"/>
          <p:nvPr/>
        </p:nvSpPr>
        <p:spPr bwMode="auto">
          <a:xfrm>
            <a:off x="2194068" y="3053500"/>
            <a:ext cx="1239395" cy="383458"/>
          </a:xfrm>
          <a:prstGeom prst="rect">
            <a:avLst/>
          </a:prstGeom>
          <a:noFill/>
          <a:ln>
            <a:noFill/>
            <a:miter lim="800000"/>
            <a:headEnd/>
            <a:tailEnd/>
          </a:ln>
        </p:spPr>
        <p:txBody>
          <a:bodyPr vert="horz" wrap="none" lIns="91429" tIns="45715" rIns="91429" bIns="45715" rtlCol="0">
            <a:noAutofit/>
          </a:bodyPr>
          <a:lstStyle/>
          <a:p>
            <a:r>
              <a:rPr lang="en-US" sz="2000" dirty="0"/>
              <a:t>a / (a + b)</a:t>
            </a:r>
          </a:p>
        </p:txBody>
      </p:sp>
      <p:cxnSp>
        <p:nvCxnSpPr>
          <p:cNvPr id="29" name="Straight Connector 28"/>
          <p:cNvCxnSpPr/>
          <p:nvPr/>
        </p:nvCxnSpPr>
        <p:spPr>
          <a:xfrm>
            <a:off x="2128295" y="3474409"/>
            <a:ext cx="1284457"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bwMode="auto">
          <a:xfrm>
            <a:off x="1693280" y="3245229"/>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33" name="TextBox 32"/>
          <p:cNvSpPr txBox="1"/>
          <p:nvPr/>
        </p:nvSpPr>
        <p:spPr bwMode="auto">
          <a:xfrm>
            <a:off x="1189618" y="3243833"/>
            <a:ext cx="486910" cy="383458"/>
          </a:xfrm>
          <a:prstGeom prst="rect">
            <a:avLst/>
          </a:prstGeom>
          <a:noFill/>
          <a:ln>
            <a:noFill/>
            <a:miter lim="800000"/>
            <a:headEnd/>
            <a:tailEnd/>
          </a:ln>
        </p:spPr>
        <p:txBody>
          <a:bodyPr vert="horz" wrap="none" lIns="91429" tIns="45715" rIns="91429" bIns="45715" rtlCol="0">
            <a:noAutofit/>
          </a:bodyPr>
          <a:lstStyle/>
          <a:p>
            <a:r>
              <a:rPr lang="en-US" sz="2000" dirty="0"/>
              <a:t>PR</a:t>
            </a:r>
            <a:endParaRPr lang="en-US" sz="2000" baseline="-25000" dirty="0"/>
          </a:p>
        </p:txBody>
      </p:sp>
      <p:sp>
        <p:nvSpPr>
          <p:cNvPr id="35" name="TextBox 34"/>
          <p:cNvSpPr txBox="1"/>
          <p:nvPr/>
        </p:nvSpPr>
        <p:spPr bwMode="auto">
          <a:xfrm>
            <a:off x="1691576" y="4064103"/>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37" name="TextBox 36"/>
          <p:cNvSpPr txBox="1"/>
          <p:nvPr/>
        </p:nvSpPr>
        <p:spPr bwMode="auto">
          <a:xfrm>
            <a:off x="1172013" y="4064103"/>
            <a:ext cx="482393" cy="383458"/>
          </a:xfrm>
          <a:prstGeom prst="rect">
            <a:avLst/>
          </a:prstGeom>
          <a:noFill/>
          <a:ln>
            <a:noFill/>
            <a:miter lim="800000"/>
            <a:headEnd/>
            <a:tailEnd/>
          </a:ln>
        </p:spPr>
        <p:txBody>
          <a:bodyPr vert="horz" wrap="none" lIns="91429" tIns="45715" rIns="91429" bIns="45715" rtlCol="0">
            <a:noAutofit/>
          </a:bodyPr>
          <a:lstStyle/>
          <a:p>
            <a:r>
              <a:rPr lang="en-US" sz="2000" dirty="0"/>
              <a:t>PR</a:t>
            </a:r>
            <a:endParaRPr lang="en-US" sz="2000" baseline="-25000" dirty="0"/>
          </a:p>
        </p:txBody>
      </p:sp>
      <p:sp>
        <p:nvSpPr>
          <p:cNvPr id="38" name="TextBox 37"/>
          <p:cNvSpPr txBox="1"/>
          <p:nvPr/>
        </p:nvSpPr>
        <p:spPr bwMode="auto">
          <a:xfrm>
            <a:off x="2190178" y="3450113"/>
            <a:ext cx="1239395" cy="383458"/>
          </a:xfrm>
          <a:prstGeom prst="rect">
            <a:avLst/>
          </a:prstGeom>
          <a:noFill/>
          <a:ln>
            <a:noFill/>
            <a:miter lim="800000"/>
            <a:headEnd/>
            <a:tailEnd/>
          </a:ln>
        </p:spPr>
        <p:txBody>
          <a:bodyPr vert="horz" wrap="none" lIns="91429" tIns="45715" rIns="91429" bIns="45715" rtlCol="0">
            <a:noAutofit/>
          </a:bodyPr>
          <a:lstStyle/>
          <a:p>
            <a:r>
              <a:rPr lang="en-US" sz="2000" dirty="0"/>
              <a:t>c / (c + d)</a:t>
            </a:r>
          </a:p>
        </p:txBody>
      </p:sp>
      <p:sp>
        <p:nvSpPr>
          <p:cNvPr id="39" name="TextBox 38"/>
          <p:cNvSpPr txBox="1"/>
          <p:nvPr/>
        </p:nvSpPr>
        <p:spPr bwMode="auto">
          <a:xfrm>
            <a:off x="2185165" y="3889422"/>
            <a:ext cx="1239395" cy="383458"/>
          </a:xfrm>
          <a:prstGeom prst="rect">
            <a:avLst/>
          </a:prstGeom>
          <a:noFill/>
          <a:ln>
            <a:noFill/>
            <a:miter lim="800000"/>
            <a:headEnd/>
            <a:tailEnd/>
          </a:ln>
        </p:spPr>
        <p:txBody>
          <a:bodyPr vert="horz" wrap="none" lIns="91429" tIns="45715" rIns="91429" bIns="45715" rtlCol="0">
            <a:noAutofit/>
          </a:bodyPr>
          <a:lstStyle/>
          <a:p>
            <a:r>
              <a:rPr lang="en-US" sz="2000" dirty="0"/>
              <a:t>592 / 2181</a:t>
            </a:r>
          </a:p>
        </p:txBody>
      </p:sp>
      <p:cxnSp>
        <p:nvCxnSpPr>
          <p:cNvPr id="40" name="Straight Connector 39"/>
          <p:cNvCxnSpPr/>
          <p:nvPr/>
        </p:nvCxnSpPr>
        <p:spPr>
          <a:xfrm>
            <a:off x="2119392" y="4310331"/>
            <a:ext cx="1314071"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bwMode="auto">
          <a:xfrm>
            <a:off x="2181275" y="4342121"/>
            <a:ext cx="1239395" cy="383458"/>
          </a:xfrm>
          <a:prstGeom prst="rect">
            <a:avLst/>
          </a:prstGeom>
          <a:noFill/>
          <a:ln>
            <a:noFill/>
            <a:miter lim="800000"/>
            <a:headEnd/>
            <a:tailEnd/>
          </a:ln>
        </p:spPr>
        <p:txBody>
          <a:bodyPr vert="horz" wrap="none" lIns="91429" tIns="45715" rIns="91429" bIns="45715" rtlCol="0">
            <a:noAutofit/>
          </a:bodyPr>
          <a:lstStyle/>
          <a:p>
            <a:r>
              <a:rPr lang="en-US" sz="2000" dirty="0"/>
              <a:t>838 / 2253</a:t>
            </a:r>
          </a:p>
        </p:txBody>
      </p:sp>
      <p:sp>
        <p:nvSpPr>
          <p:cNvPr id="50" name="TextBox 49"/>
          <p:cNvSpPr txBox="1"/>
          <p:nvPr/>
        </p:nvSpPr>
        <p:spPr bwMode="auto">
          <a:xfrm>
            <a:off x="1693280" y="2407437"/>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51" name="TextBox 50"/>
          <p:cNvSpPr txBox="1"/>
          <p:nvPr/>
        </p:nvSpPr>
        <p:spPr bwMode="auto">
          <a:xfrm>
            <a:off x="1189618" y="2406041"/>
            <a:ext cx="486910" cy="383458"/>
          </a:xfrm>
          <a:prstGeom prst="rect">
            <a:avLst/>
          </a:prstGeom>
          <a:noFill/>
          <a:ln>
            <a:noFill/>
            <a:miter lim="800000"/>
            <a:headEnd/>
            <a:tailEnd/>
          </a:ln>
        </p:spPr>
        <p:txBody>
          <a:bodyPr vert="horz" wrap="none" lIns="91429" tIns="45715" rIns="91429" bIns="45715" rtlCol="0">
            <a:noAutofit/>
          </a:bodyPr>
          <a:lstStyle/>
          <a:p>
            <a:r>
              <a:rPr lang="en-US" sz="2000" dirty="0"/>
              <a:t>PR</a:t>
            </a:r>
            <a:endParaRPr lang="en-US" sz="2000" baseline="-25000" dirty="0"/>
          </a:p>
        </p:txBody>
      </p:sp>
      <p:sp>
        <p:nvSpPr>
          <p:cNvPr id="55" name="TextBox 54"/>
          <p:cNvSpPr txBox="1"/>
          <p:nvPr/>
        </p:nvSpPr>
        <p:spPr bwMode="auto">
          <a:xfrm>
            <a:off x="2304907" y="2120887"/>
            <a:ext cx="1239395"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r>
              <a:rPr lang="en-US" sz="2000" baseline="-25000" dirty="0" err="1"/>
              <a:t>o-exp</a:t>
            </a:r>
            <a:endParaRPr lang="en-US" sz="2000" dirty="0"/>
          </a:p>
        </p:txBody>
      </p:sp>
      <p:sp>
        <p:nvSpPr>
          <p:cNvPr id="56" name="TextBox 55"/>
          <p:cNvSpPr txBox="1"/>
          <p:nvPr/>
        </p:nvSpPr>
        <p:spPr bwMode="auto">
          <a:xfrm>
            <a:off x="2147609" y="2601252"/>
            <a:ext cx="1239395" cy="383458"/>
          </a:xfrm>
          <a:prstGeom prst="rect">
            <a:avLst/>
          </a:prstGeom>
          <a:noFill/>
          <a:ln>
            <a:noFill/>
            <a:miter lim="800000"/>
            <a:headEnd/>
            <a:tailEnd/>
          </a:ln>
        </p:spPr>
        <p:txBody>
          <a:bodyPr vert="horz" wrap="none" lIns="91429" tIns="45715" rIns="91429" bIns="45715" rtlCol="0">
            <a:noAutofit/>
          </a:bodyPr>
          <a:lstStyle/>
          <a:p>
            <a:endParaRPr lang="en-US" sz="2000" dirty="0"/>
          </a:p>
        </p:txBody>
      </p:sp>
      <p:sp>
        <p:nvSpPr>
          <p:cNvPr id="57" name="TextBox 56"/>
          <p:cNvSpPr txBox="1"/>
          <p:nvPr/>
        </p:nvSpPr>
        <p:spPr bwMode="auto">
          <a:xfrm>
            <a:off x="2285306" y="2581918"/>
            <a:ext cx="1239395"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r>
              <a:rPr lang="en-US" sz="2000" baseline="-25000" dirty="0" err="1"/>
              <a:t>o-unexp</a:t>
            </a:r>
            <a:r>
              <a:rPr lang="en-US" sz="2000" dirty="0"/>
              <a:t> </a:t>
            </a:r>
          </a:p>
        </p:txBody>
      </p:sp>
      <p:cxnSp>
        <p:nvCxnSpPr>
          <p:cNvPr id="58" name="Straight Connector 57"/>
          <p:cNvCxnSpPr/>
          <p:nvPr/>
        </p:nvCxnSpPr>
        <p:spPr>
          <a:xfrm>
            <a:off x="2152839" y="2633859"/>
            <a:ext cx="1513408"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bwMode="auto">
          <a:xfrm>
            <a:off x="3524701" y="4064103"/>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60" name="TextBox 59"/>
          <p:cNvSpPr txBox="1"/>
          <p:nvPr/>
        </p:nvSpPr>
        <p:spPr bwMode="auto">
          <a:xfrm>
            <a:off x="3861279" y="4064103"/>
            <a:ext cx="1239395" cy="383458"/>
          </a:xfrm>
          <a:prstGeom prst="rect">
            <a:avLst/>
          </a:prstGeom>
          <a:noFill/>
          <a:ln>
            <a:noFill/>
            <a:miter lim="800000"/>
            <a:headEnd/>
            <a:tailEnd/>
          </a:ln>
        </p:spPr>
        <p:txBody>
          <a:bodyPr vert="horz" wrap="none" lIns="91429" tIns="45715" rIns="91429" bIns="45715" rtlCol="0">
            <a:noAutofit/>
          </a:bodyPr>
          <a:lstStyle/>
          <a:p>
            <a:r>
              <a:rPr lang="en-US" sz="2000" dirty="0"/>
              <a:t>0.728</a:t>
            </a:r>
          </a:p>
        </p:txBody>
      </p:sp>
    </p:spTree>
    <p:extLst>
      <p:ext uri="{BB962C8B-B14F-4D97-AF65-F5344CB8AC3E}">
        <p14:creationId xmlns:p14="http://schemas.microsoft.com/office/powerpoint/2010/main" val="1088270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Data Analysis</a:t>
            </a:r>
          </a:p>
        </p:txBody>
      </p:sp>
      <mc:AlternateContent xmlns:mc="http://schemas.openxmlformats.org/markup-compatibility/2006" xmlns:a14="http://schemas.microsoft.com/office/drawing/2010/main">
        <mc:Choice Requires="a14">
          <p:sp>
            <p:nvSpPr>
              <p:cNvPr id="3" name="Rectangle 2"/>
              <p:cNvSpPr/>
              <p:nvPr/>
            </p:nvSpPr>
            <p:spPr>
              <a:xfrm>
                <a:off x="3627195" y="2757694"/>
                <a:ext cx="5782666" cy="6819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sym typeface="Wingdings" panose="05000000000000000000" pitchFamily="2" charset="2"/>
                        </a:rPr>
                        <m:t>𝑒</m:t>
                      </m:r>
                      <m:d>
                        <m:dPr>
                          <m:begChr m:val="{"/>
                          <m:endChr m:val="}"/>
                          <m:ctrlPr>
                            <a:rPr lang="en-US" sz="1200" i="1">
                              <a:latin typeface="Cambria Math" panose="02040503050406030204" pitchFamily="18" charset="0"/>
                              <a:sym typeface="Wingdings" panose="05000000000000000000" pitchFamily="2" charset="2"/>
                            </a:rPr>
                          </m:ctrlPr>
                        </m:dPr>
                        <m:e>
                          <m:r>
                            <a:rPr lang="en-US" sz="1200" b="0" i="1" smtClean="0">
                              <a:latin typeface="Cambria Math" panose="02040503050406030204" pitchFamily="18" charset="0"/>
                              <a:sym typeface="Wingdings" panose="05000000000000000000" pitchFamily="2" charset="2"/>
                            </a:rPr>
                            <m:t>𝑙𝑛</m:t>
                          </m:r>
                          <m:r>
                            <a:rPr lang="en-US" sz="1200" i="1">
                              <a:latin typeface="Cambria Math" panose="02040503050406030204" pitchFamily="18" charset="0"/>
                              <a:sym typeface="Wingdings" panose="05000000000000000000" pitchFamily="2" charset="2"/>
                            </a:rPr>
                            <m:t>𝑃𝑅</m:t>
                          </m:r>
                          <m:r>
                            <a:rPr lang="en-US" sz="1200" i="1">
                              <a:latin typeface="Cambria Math" panose="02040503050406030204" pitchFamily="18" charset="0"/>
                              <a:sym typeface="Wingdings" panose="05000000000000000000" pitchFamily="2" charset="2"/>
                            </a:rPr>
                            <m:t> ±1.96×</m:t>
                          </m:r>
                          <m:rad>
                            <m:radPr>
                              <m:degHide m:val="on"/>
                              <m:ctrlPr>
                                <a:rPr lang="en-US" sz="1200" i="1">
                                  <a:latin typeface="Cambria Math" panose="02040503050406030204" pitchFamily="18" charset="0"/>
                                  <a:ea typeface="Cambria Math" panose="02040503050406030204" pitchFamily="18" charset="0"/>
                                  <a:sym typeface="Wingdings" panose="05000000000000000000" pitchFamily="2" charset="2"/>
                                </a:rPr>
                              </m:ctrlPr>
                            </m:radPr>
                            <m:deg/>
                            <m:e>
                              <m:d>
                                <m:dPr>
                                  <m:begChr m:val="["/>
                                  <m:endChr m:val="]"/>
                                  <m:ctrlPr>
                                    <a:rPr lang="en-US" sz="1200" i="1">
                                      <a:latin typeface="Cambria Math" panose="02040503050406030204" pitchFamily="18" charset="0"/>
                                      <a:ea typeface="Cambria Math" panose="02040503050406030204" pitchFamily="18" charset="0"/>
                                      <a:sym typeface="Wingdings" panose="05000000000000000000" pitchFamily="2" charset="2"/>
                                    </a:rPr>
                                  </m:ctrlPr>
                                </m:dPr>
                                <m:e>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𝑏</m:t>
                                      </m:r>
                                      <m:r>
                                        <a:rPr lang="en-US" sz="1200" i="1">
                                          <a:latin typeface="Cambria Math" panose="02040503050406030204" pitchFamily="18" charset="0"/>
                                          <a:ea typeface="Cambria Math" panose="02040503050406030204" pitchFamily="18" charset="0"/>
                                          <a:sym typeface="Wingdings" panose="05000000000000000000" pitchFamily="2" charset="2"/>
                                        </a:rPr>
                                        <m:t>/</m:t>
                                      </m:r>
                                      <m:r>
                                        <a:rPr lang="en-US" sz="1200" i="1">
                                          <a:latin typeface="Cambria Math" panose="02040503050406030204" pitchFamily="18" charset="0"/>
                                          <a:ea typeface="Cambria Math" panose="02040503050406030204" pitchFamily="18" charset="0"/>
                                          <a:sym typeface="Wingdings" panose="05000000000000000000" pitchFamily="2" charset="2"/>
                                        </a:rPr>
                                        <m:t>𝑎</m:t>
                                      </m:r>
                                    </m:num>
                                    <m:den>
                                      <m:r>
                                        <a:rPr lang="en-US" sz="1200" i="1">
                                          <a:latin typeface="Cambria Math" panose="02040503050406030204" pitchFamily="18" charset="0"/>
                                          <a:ea typeface="Cambria Math" panose="02040503050406030204" pitchFamily="18" charset="0"/>
                                          <a:sym typeface="Wingdings" panose="05000000000000000000" pitchFamily="2" charset="2"/>
                                        </a:rPr>
                                        <m:t>(</m:t>
                                      </m:r>
                                      <m:r>
                                        <a:rPr lang="en-US" sz="1200" i="1">
                                          <a:latin typeface="Cambria Math" panose="02040503050406030204" pitchFamily="18" charset="0"/>
                                          <a:ea typeface="Cambria Math" panose="02040503050406030204" pitchFamily="18" charset="0"/>
                                          <a:sym typeface="Wingdings" panose="05000000000000000000" pitchFamily="2" charset="2"/>
                                        </a:rPr>
                                        <m:t>𝑎</m:t>
                                      </m:r>
                                      <m:r>
                                        <a:rPr lang="en-US" sz="1200" i="1">
                                          <a:latin typeface="Cambria Math" panose="02040503050406030204" pitchFamily="18" charset="0"/>
                                          <a:ea typeface="Cambria Math" panose="02040503050406030204" pitchFamily="18" charset="0"/>
                                          <a:sym typeface="Wingdings" panose="05000000000000000000" pitchFamily="2" charset="2"/>
                                        </a:rPr>
                                        <m:t>+</m:t>
                                      </m:r>
                                      <m:r>
                                        <a:rPr lang="en-US" sz="1200" i="1">
                                          <a:latin typeface="Cambria Math" panose="02040503050406030204" pitchFamily="18" charset="0"/>
                                          <a:ea typeface="Cambria Math" panose="02040503050406030204" pitchFamily="18" charset="0"/>
                                          <a:sym typeface="Wingdings" panose="05000000000000000000" pitchFamily="2" charset="2"/>
                                        </a:rPr>
                                        <m:t>𝑏</m:t>
                                      </m:r>
                                      <m:r>
                                        <a:rPr lang="en-US" sz="1200" i="1">
                                          <a:latin typeface="Cambria Math" panose="02040503050406030204" pitchFamily="18" charset="0"/>
                                          <a:ea typeface="Cambria Math" panose="02040503050406030204" pitchFamily="18" charset="0"/>
                                          <a:sym typeface="Wingdings" panose="05000000000000000000" pitchFamily="2" charset="2"/>
                                        </a:rPr>
                                        <m:t>)</m:t>
                                      </m:r>
                                    </m:den>
                                  </m:f>
                                </m:e>
                              </m:d>
                              <m:r>
                                <a:rPr lang="en-US" sz="1200" i="1">
                                  <a:latin typeface="Cambria Math" panose="02040503050406030204" pitchFamily="18" charset="0"/>
                                  <a:ea typeface="Cambria Math" panose="02040503050406030204" pitchFamily="18" charset="0"/>
                                  <a:sym typeface="Wingdings" panose="05000000000000000000" pitchFamily="2" charset="2"/>
                                </a:rPr>
                                <m:t>+</m:t>
                              </m:r>
                              <m:d>
                                <m:dPr>
                                  <m:begChr m:val="["/>
                                  <m:endChr m:val="]"/>
                                  <m:ctrlPr>
                                    <a:rPr lang="en-US" sz="1200" i="1">
                                      <a:latin typeface="Cambria Math" panose="02040503050406030204" pitchFamily="18" charset="0"/>
                                      <a:ea typeface="Cambria Math" panose="02040503050406030204" pitchFamily="18" charset="0"/>
                                      <a:sym typeface="Wingdings" panose="05000000000000000000" pitchFamily="2" charset="2"/>
                                    </a:rPr>
                                  </m:ctrlPr>
                                </m:dPr>
                                <m:e>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𝑑</m:t>
                                      </m:r>
                                      <m:r>
                                        <a:rPr lang="en-US" sz="1200" i="1">
                                          <a:latin typeface="Cambria Math" panose="02040503050406030204" pitchFamily="18" charset="0"/>
                                          <a:ea typeface="Cambria Math" panose="02040503050406030204" pitchFamily="18" charset="0"/>
                                          <a:sym typeface="Wingdings" panose="05000000000000000000" pitchFamily="2" charset="2"/>
                                        </a:rPr>
                                        <m:t>/</m:t>
                                      </m:r>
                                      <m:r>
                                        <a:rPr lang="en-US" sz="1200" i="1">
                                          <a:latin typeface="Cambria Math" panose="02040503050406030204" pitchFamily="18" charset="0"/>
                                          <a:ea typeface="Cambria Math" panose="02040503050406030204" pitchFamily="18" charset="0"/>
                                          <a:sym typeface="Wingdings" panose="05000000000000000000" pitchFamily="2" charset="2"/>
                                        </a:rPr>
                                        <m:t>𝑐</m:t>
                                      </m:r>
                                    </m:num>
                                    <m:den>
                                      <m:r>
                                        <a:rPr lang="en-US" sz="1200" i="1">
                                          <a:latin typeface="Cambria Math" panose="02040503050406030204" pitchFamily="18" charset="0"/>
                                          <a:ea typeface="Cambria Math" panose="02040503050406030204" pitchFamily="18" charset="0"/>
                                          <a:sym typeface="Wingdings" panose="05000000000000000000" pitchFamily="2" charset="2"/>
                                        </a:rPr>
                                        <m:t>(</m:t>
                                      </m:r>
                                      <m:r>
                                        <a:rPr lang="en-US" sz="1200" i="1">
                                          <a:latin typeface="Cambria Math" panose="02040503050406030204" pitchFamily="18" charset="0"/>
                                          <a:ea typeface="Cambria Math" panose="02040503050406030204" pitchFamily="18" charset="0"/>
                                          <a:sym typeface="Wingdings" panose="05000000000000000000" pitchFamily="2" charset="2"/>
                                        </a:rPr>
                                        <m:t>𝑐</m:t>
                                      </m:r>
                                      <m:r>
                                        <a:rPr lang="en-US" sz="1200" i="1">
                                          <a:latin typeface="Cambria Math" panose="02040503050406030204" pitchFamily="18" charset="0"/>
                                          <a:ea typeface="Cambria Math" panose="02040503050406030204" pitchFamily="18" charset="0"/>
                                          <a:sym typeface="Wingdings" panose="05000000000000000000" pitchFamily="2" charset="2"/>
                                        </a:rPr>
                                        <m:t>+</m:t>
                                      </m:r>
                                      <m:r>
                                        <a:rPr lang="en-US" sz="1200" i="1">
                                          <a:latin typeface="Cambria Math" panose="02040503050406030204" pitchFamily="18" charset="0"/>
                                          <a:ea typeface="Cambria Math" panose="02040503050406030204" pitchFamily="18" charset="0"/>
                                          <a:sym typeface="Wingdings" panose="05000000000000000000" pitchFamily="2" charset="2"/>
                                        </a:rPr>
                                        <m:t>𝑑</m:t>
                                      </m:r>
                                      <m:r>
                                        <a:rPr lang="en-US" sz="1200" i="1">
                                          <a:latin typeface="Cambria Math" panose="02040503050406030204" pitchFamily="18" charset="0"/>
                                          <a:ea typeface="Cambria Math" panose="02040503050406030204" pitchFamily="18" charset="0"/>
                                          <a:sym typeface="Wingdings" panose="05000000000000000000" pitchFamily="2" charset="2"/>
                                        </a:rPr>
                                        <m:t>)</m:t>
                                      </m:r>
                                    </m:den>
                                  </m:f>
                                </m:e>
                              </m:d>
                            </m:e>
                          </m:rad>
                        </m:e>
                      </m:d>
                    </m:oMath>
                  </m:oMathPara>
                </a14:m>
                <a:endParaRPr lang="en-US" sz="1200" dirty="0"/>
              </a:p>
            </p:txBody>
          </p:sp>
        </mc:Choice>
        <mc:Fallback xmlns="">
          <p:sp>
            <p:nvSpPr>
              <p:cNvPr id="3" name="Rectangle 2"/>
              <p:cNvSpPr>
                <a:spLocks noRot="1" noChangeAspect="1" noMove="1" noResize="1" noEditPoints="1" noAdjustHandles="1" noChangeArrowheads="1" noChangeShapeType="1" noTextEdit="1"/>
              </p:cNvSpPr>
              <p:nvPr/>
            </p:nvSpPr>
            <p:spPr>
              <a:xfrm>
                <a:off x="3627195" y="2757694"/>
                <a:ext cx="5782666" cy="68191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009168" y="3585204"/>
                <a:ext cx="3189450" cy="504305"/>
              </a:xfrm>
              <a:prstGeom prst="rect">
                <a:avLst/>
              </a:prstGeom>
            </p:spPr>
            <p:txBody>
              <a:bodyPr wrap="square">
                <a:spAutoFit/>
              </a:bodyPr>
              <a:lstStyle/>
              <a:p>
                <a:r>
                  <a:rPr lang="en-US" sz="1200" i="1" dirty="0">
                    <a:latin typeface="Cambria Math" panose="02040503050406030204" pitchFamily="18" charset="0"/>
                    <a:ea typeface="Cambria Math" panose="02040503050406030204" pitchFamily="18" charset="0"/>
                    <a:sym typeface="Wingdings" panose="05000000000000000000" pitchFamily="2" charset="2"/>
                  </a:rPr>
                  <a:t>e</a:t>
                </a:r>
                <a:r>
                  <a:rPr lang="en-US" sz="12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d>
                      <m:dPr>
                        <m:begChr m:val="{"/>
                        <m:endChr m:val="}"/>
                        <m:ctrlPr>
                          <a:rPr lang="en-US" sz="1200" i="1">
                            <a:latin typeface="Cambria Math" panose="02040503050406030204" pitchFamily="18" charset="0"/>
                            <a:ea typeface="Cambria Math" panose="02040503050406030204" pitchFamily="18" charset="0"/>
                            <a:sym typeface="Wingdings" panose="05000000000000000000" pitchFamily="2" charset="2"/>
                          </a:rPr>
                        </m:ctrlPr>
                      </m:dPr>
                      <m:e>
                        <m:func>
                          <m:funcPr>
                            <m:ctrlPr>
                              <a:rPr lang="en-US" sz="1200" i="1">
                                <a:latin typeface="Cambria Math" panose="02040503050406030204" pitchFamily="18" charset="0"/>
                                <a:ea typeface="Cambria Math" panose="02040503050406030204" pitchFamily="18" charset="0"/>
                                <a:sym typeface="Wingdings" panose="05000000000000000000" pitchFamily="2" charset="2"/>
                              </a:rPr>
                            </m:ctrlPr>
                          </m:funcPr>
                          <m:fName>
                            <m:r>
                              <a:rPr lang="en-US" sz="1200" i="1">
                                <a:latin typeface="Cambria Math" panose="02040503050406030204" pitchFamily="18" charset="0"/>
                                <a:ea typeface="Cambria Math" panose="02040503050406030204" pitchFamily="18" charset="0"/>
                                <a:sym typeface="Wingdings" panose="05000000000000000000" pitchFamily="2" charset="2"/>
                              </a:rPr>
                              <m:t>𝑙</m:t>
                            </m:r>
                            <m:r>
                              <a:rPr lang="en-US" sz="1200" b="0" i="1" smtClean="0">
                                <a:latin typeface="Cambria Math" panose="02040503050406030204" pitchFamily="18" charset="0"/>
                                <a:ea typeface="Cambria Math" panose="02040503050406030204" pitchFamily="18" charset="0"/>
                                <a:sym typeface="Wingdings" panose="05000000000000000000" pitchFamily="2" charset="2"/>
                              </a:rPr>
                              <m:t>𝑛</m:t>
                            </m:r>
                          </m:fName>
                          <m:e>
                            <m:d>
                              <m:dPr>
                                <m:ctrlPr>
                                  <a:rPr lang="en-US" sz="1200" i="1">
                                    <a:latin typeface="Cambria Math" panose="02040503050406030204" pitchFamily="18" charset="0"/>
                                    <a:ea typeface="Cambria Math" panose="02040503050406030204" pitchFamily="18" charset="0"/>
                                    <a:sym typeface="Wingdings" panose="05000000000000000000" pitchFamily="2" charset="2"/>
                                  </a:rPr>
                                </m:ctrlPr>
                              </m:dPr>
                              <m:e>
                                <m:r>
                                  <a:rPr lang="en-US" sz="1200" i="1">
                                    <a:latin typeface="Cambria Math" panose="02040503050406030204" pitchFamily="18" charset="0"/>
                                    <a:ea typeface="Cambria Math" panose="02040503050406030204" pitchFamily="18" charset="0"/>
                                    <a:sym typeface="Wingdings" panose="05000000000000000000" pitchFamily="2" charset="2"/>
                                  </a:rPr>
                                  <m:t>0.728</m:t>
                                </m:r>
                              </m:e>
                            </m:d>
                            <m:r>
                              <a:rPr lang="en-US" sz="1200" i="1">
                                <a:latin typeface="Cambria Math" panose="02040503050406030204" pitchFamily="18" charset="0"/>
                                <a:ea typeface="Cambria Math" panose="02040503050406030204" pitchFamily="18" charset="0"/>
                                <a:sym typeface="Wingdings" panose="05000000000000000000" pitchFamily="2" charset="2"/>
                              </a:rPr>
                              <m:t>±1.96 ×</m:t>
                            </m:r>
                            <m:rad>
                              <m:radPr>
                                <m:degHide m:val="on"/>
                                <m:ctrlPr>
                                  <a:rPr lang="en-US" sz="1200" i="1">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1589/592</m:t>
                                    </m:r>
                                  </m:num>
                                  <m:den>
                                    <m:r>
                                      <a:rPr lang="en-US" sz="1200" i="1">
                                        <a:latin typeface="Cambria Math" panose="02040503050406030204" pitchFamily="18" charset="0"/>
                                        <a:ea typeface="Cambria Math" panose="02040503050406030204" pitchFamily="18" charset="0"/>
                                        <a:sym typeface="Wingdings" panose="05000000000000000000" pitchFamily="2" charset="2"/>
                                      </a:rPr>
                                      <m:t>2181</m:t>
                                    </m:r>
                                  </m:den>
                                </m:f>
                                <m:r>
                                  <a:rPr lang="en-US" sz="1200" i="1">
                                    <a:latin typeface="Cambria Math" panose="02040503050406030204" pitchFamily="18" charset="0"/>
                                    <a:ea typeface="Cambria Math" panose="02040503050406030204" pitchFamily="18" charset="0"/>
                                    <a:sym typeface="Wingdings" panose="05000000000000000000" pitchFamily="2" charset="2"/>
                                  </a:rPr>
                                  <m:t>+</m:t>
                                </m:r>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1415/838</m:t>
                                    </m:r>
                                  </m:num>
                                  <m:den>
                                    <m:r>
                                      <a:rPr lang="en-US" sz="1200" i="1">
                                        <a:latin typeface="Cambria Math" panose="02040503050406030204" pitchFamily="18" charset="0"/>
                                        <a:ea typeface="Cambria Math" panose="02040503050406030204" pitchFamily="18" charset="0"/>
                                        <a:sym typeface="Wingdings" panose="05000000000000000000" pitchFamily="2" charset="2"/>
                                      </a:rPr>
                                      <m:t>2253</m:t>
                                    </m:r>
                                  </m:den>
                                </m:f>
                              </m:e>
                            </m:rad>
                          </m:e>
                        </m:func>
                      </m:e>
                    </m:d>
                  </m:oMath>
                </a14:m>
                <a:endParaRPr lang="en-US" sz="1200" dirty="0">
                  <a:latin typeface="Cambria Math" panose="02040503050406030204" pitchFamily="18" charset="0"/>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009168" y="3585204"/>
                <a:ext cx="3189450" cy="504305"/>
              </a:xfrm>
              <a:prstGeom prst="rect">
                <a:avLst/>
              </a:prstGeom>
              <a:blipFill>
                <a:blip r:embed="rId4"/>
                <a:stretch>
                  <a:fillRect l="-191"/>
                </a:stretch>
              </a:blipFill>
            </p:spPr>
            <p:txBody>
              <a:bodyPr/>
              <a:lstStyle/>
              <a:p>
                <a:r>
                  <a:rPr lang="en-US">
                    <a:noFill/>
                  </a:rPr>
                  <a:t> </a:t>
                </a:r>
              </a:p>
            </p:txBody>
          </p:sp>
        </mc:Fallback>
      </mc:AlternateContent>
      <p:sp>
        <p:nvSpPr>
          <p:cNvPr id="6" name="Rectangle 5"/>
          <p:cNvSpPr/>
          <p:nvPr/>
        </p:nvSpPr>
        <p:spPr>
          <a:xfrm>
            <a:off x="5067697" y="4285122"/>
            <a:ext cx="1358064" cy="276999"/>
          </a:xfrm>
          <a:prstGeom prst="rect">
            <a:avLst/>
          </a:prstGeom>
        </p:spPr>
        <p:txBody>
          <a:bodyPr wrap="none">
            <a:spAutoFit/>
          </a:bodyPr>
          <a:lstStyle/>
          <a:p>
            <a:r>
              <a:rPr lang="en-US" sz="1200" i="1" dirty="0">
                <a:latin typeface="Cambria Math" panose="02040503050406030204" pitchFamily="18" charset="0"/>
                <a:ea typeface="Cambria Math" panose="02040503050406030204" pitchFamily="18" charset="0"/>
              </a:rPr>
              <a:t>e </a:t>
            </a:r>
            <a:r>
              <a:rPr lang="en-US" sz="1200" dirty="0">
                <a:latin typeface="Cambria Math" panose="02040503050406030204" pitchFamily="18" charset="0"/>
                <a:ea typeface="Cambria Math" panose="02040503050406030204" pitchFamily="18" charset="0"/>
              </a:rPr>
              <a:t>{-0.402, -0.228} </a:t>
            </a:r>
          </a:p>
        </p:txBody>
      </p:sp>
      <p:sp>
        <p:nvSpPr>
          <p:cNvPr id="7" name="Rectangle 6"/>
          <p:cNvSpPr/>
          <p:nvPr/>
        </p:nvSpPr>
        <p:spPr>
          <a:xfrm>
            <a:off x="6685227" y="4276455"/>
            <a:ext cx="1122423" cy="276999"/>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sym typeface="Wingdings" panose="05000000000000000000" pitchFamily="2" charset="2"/>
              </a:rPr>
              <a:t>(0.669, 0.796)</a:t>
            </a:r>
            <a:endParaRPr lang="en-US" sz="1200" dirty="0">
              <a:latin typeface="Cambria Math" panose="02040503050406030204" pitchFamily="18" charset="0"/>
              <a:ea typeface="Cambria Math" panose="02040503050406030204" pitchFamily="18" charset="0"/>
            </a:endParaRPr>
          </a:p>
        </p:txBody>
      </p:sp>
      <p:sp>
        <p:nvSpPr>
          <p:cNvPr id="32" name="TextBox 31"/>
          <p:cNvSpPr txBox="1"/>
          <p:nvPr/>
        </p:nvSpPr>
        <p:spPr bwMode="auto">
          <a:xfrm>
            <a:off x="6319906" y="4280002"/>
            <a:ext cx="365321" cy="270985"/>
          </a:xfrm>
          <a:prstGeom prst="rect">
            <a:avLst/>
          </a:prstGeom>
          <a:noFill/>
          <a:ln>
            <a:noFill/>
            <a:miter lim="800000"/>
            <a:headEnd/>
            <a:tailEnd/>
          </a:ln>
        </p:spPr>
        <p:txBody>
          <a:bodyPr vert="horz" wrap="none" lIns="91429" tIns="45715" rIns="91429" bIns="45715" rtlCol="0">
            <a:normAutofit fontScale="92500" lnSpcReduction="10000"/>
          </a:bodyPr>
          <a:lstStyle/>
          <a:p>
            <a:r>
              <a:rPr lang="en-US" sz="1400" dirty="0"/>
              <a:t>or</a:t>
            </a: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882" y="2316190"/>
            <a:ext cx="3669027" cy="2098765"/>
          </a:xfrm>
          <a:prstGeom prst="rect">
            <a:avLst/>
          </a:prstGeom>
        </p:spPr>
      </p:pic>
      <p:sp>
        <p:nvSpPr>
          <p:cNvPr id="22" name="Text Placeholder 2"/>
          <p:cNvSpPr txBox="1">
            <a:spLocks/>
          </p:cNvSpPr>
          <p:nvPr/>
        </p:nvSpPr>
        <p:spPr>
          <a:xfrm>
            <a:off x="1580873" y="1204884"/>
            <a:ext cx="5995040"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b="1" dirty="0">
                <a:solidFill>
                  <a:srgbClr val="D97827"/>
                </a:solidFill>
              </a:rPr>
              <a:t>Prevalence ‘rate’ ratio (</a:t>
            </a:r>
            <a:r>
              <a:rPr lang="en-US" sz="2800" b="1" u="sng" dirty="0">
                <a:solidFill>
                  <a:srgbClr val="D97827"/>
                </a:solidFill>
              </a:rPr>
              <a:t>PR</a:t>
            </a:r>
            <a:r>
              <a:rPr lang="en-US" sz="2800" b="1" dirty="0">
                <a:solidFill>
                  <a:srgbClr val="D97827"/>
                </a:solidFill>
              </a:rPr>
              <a:t>) – 95% CI</a:t>
            </a:r>
            <a:endParaRPr lang="en-US" sz="2800" b="1" i="1" u="sng" dirty="0">
              <a:solidFill>
                <a:srgbClr val="D97827"/>
              </a:solidFill>
            </a:endParaRPr>
          </a:p>
        </p:txBody>
      </p:sp>
      <p:sp>
        <p:nvSpPr>
          <p:cNvPr id="23" name="TextBox 22"/>
          <p:cNvSpPr txBox="1"/>
          <p:nvPr/>
        </p:nvSpPr>
        <p:spPr bwMode="auto">
          <a:xfrm>
            <a:off x="3158089" y="1789296"/>
            <a:ext cx="3307188" cy="460394"/>
          </a:xfrm>
          <a:prstGeom prst="rect">
            <a:avLst/>
          </a:prstGeom>
          <a:noFill/>
          <a:ln>
            <a:noFill/>
            <a:miter lim="800000"/>
            <a:headEnd/>
            <a:tailEnd/>
          </a:ln>
        </p:spPr>
        <p:txBody>
          <a:bodyPr vert="horz" wrap="none" lIns="91429" tIns="45715" rIns="91429" bIns="45715" rtlCol="0">
            <a:noAutofit/>
          </a:bodyPr>
          <a:lstStyle/>
          <a:p>
            <a:r>
              <a:rPr lang="en-US" sz="2800" dirty="0"/>
              <a:t>0.728 (0.669 – 0.796)</a:t>
            </a:r>
          </a:p>
        </p:txBody>
      </p:sp>
      <mc:AlternateContent xmlns:mc="http://schemas.openxmlformats.org/markup-compatibility/2006" xmlns:a14="http://schemas.microsoft.com/office/drawing/2010/main">
        <mc:Choice Requires="a14">
          <p:sp>
            <p:nvSpPr>
              <p:cNvPr id="24" name="TextBox 23"/>
              <p:cNvSpPr txBox="1"/>
              <p:nvPr/>
            </p:nvSpPr>
            <p:spPr>
              <a:xfrm>
                <a:off x="6847483" y="1972055"/>
                <a:ext cx="1920334" cy="6400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900" i="1">
                              <a:latin typeface="Cambria Math" panose="02040503050406030204" pitchFamily="18" charset="0"/>
                              <a:ea typeface="Cambria Math" panose="02040503050406030204" pitchFamily="18" charset="0"/>
                              <a:sym typeface="Wingdings" panose="05000000000000000000" pitchFamily="2" charset="2"/>
                            </a:rPr>
                          </m:ctrlPr>
                        </m:radPr>
                        <m:deg/>
                        <m:e>
                          <m:d>
                            <m:dPr>
                              <m:begChr m:val="["/>
                              <m:endChr m:val="]"/>
                              <m:ctrlPr>
                                <a:rPr lang="en-US" sz="900" i="1">
                                  <a:latin typeface="Cambria Math" panose="02040503050406030204" pitchFamily="18" charset="0"/>
                                  <a:ea typeface="Cambria Math" panose="02040503050406030204" pitchFamily="18" charset="0"/>
                                  <a:sym typeface="Wingdings" panose="05000000000000000000" pitchFamily="2" charset="2"/>
                                </a:rPr>
                              </m:ctrlPr>
                            </m:dPr>
                            <m:e>
                              <m:f>
                                <m:fPr>
                                  <m:ctrlPr>
                                    <a:rPr lang="en-US" sz="900" i="1">
                                      <a:latin typeface="Cambria Math" panose="02040503050406030204" pitchFamily="18" charset="0"/>
                                      <a:ea typeface="Cambria Math" panose="02040503050406030204" pitchFamily="18" charset="0"/>
                                      <a:sym typeface="Wingdings" panose="05000000000000000000" pitchFamily="2" charset="2"/>
                                    </a:rPr>
                                  </m:ctrlPr>
                                </m:fPr>
                                <m:num>
                                  <m:r>
                                    <a:rPr lang="en-US" sz="900" i="1">
                                      <a:latin typeface="Cambria Math" panose="02040503050406030204" pitchFamily="18" charset="0"/>
                                      <a:ea typeface="Cambria Math" panose="02040503050406030204" pitchFamily="18" charset="0"/>
                                      <a:sym typeface="Wingdings" panose="05000000000000000000" pitchFamily="2" charset="2"/>
                                    </a:rPr>
                                    <m:t>𝑏</m:t>
                                  </m:r>
                                </m:num>
                                <m:den>
                                  <m:r>
                                    <a:rPr lang="en-US" sz="900" i="1">
                                      <a:latin typeface="Cambria Math" panose="02040503050406030204" pitchFamily="18" charset="0"/>
                                      <a:ea typeface="Cambria Math" panose="02040503050406030204" pitchFamily="18" charset="0"/>
                                      <a:sym typeface="Wingdings" panose="05000000000000000000" pitchFamily="2" charset="2"/>
                                    </a:rPr>
                                    <m:t>𝑎</m:t>
                                  </m:r>
                                  <m:r>
                                    <a:rPr lang="en-US" sz="900" i="1">
                                      <a:latin typeface="Cambria Math" panose="02040503050406030204" pitchFamily="18" charset="0"/>
                                      <a:ea typeface="Cambria Math" panose="02040503050406030204" pitchFamily="18" charset="0"/>
                                      <a:sym typeface="Wingdings" panose="05000000000000000000" pitchFamily="2" charset="2"/>
                                    </a:rPr>
                                    <m:t>×(</m:t>
                                  </m:r>
                                  <m:r>
                                    <a:rPr lang="en-US" sz="900" i="1">
                                      <a:latin typeface="Cambria Math" panose="02040503050406030204" pitchFamily="18" charset="0"/>
                                      <a:ea typeface="Cambria Math" panose="02040503050406030204" pitchFamily="18" charset="0"/>
                                      <a:sym typeface="Wingdings" panose="05000000000000000000" pitchFamily="2" charset="2"/>
                                    </a:rPr>
                                    <m:t>𝑎</m:t>
                                  </m:r>
                                  <m:r>
                                    <a:rPr lang="en-US" sz="900" i="1">
                                      <a:latin typeface="Cambria Math" panose="02040503050406030204" pitchFamily="18" charset="0"/>
                                      <a:ea typeface="Cambria Math" panose="02040503050406030204" pitchFamily="18" charset="0"/>
                                      <a:sym typeface="Wingdings" panose="05000000000000000000" pitchFamily="2" charset="2"/>
                                    </a:rPr>
                                    <m:t>+</m:t>
                                  </m:r>
                                  <m:r>
                                    <a:rPr lang="en-US" sz="900" i="1">
                                      <a:latin typeface="Cambria Math" panose="02040503050406030204" pitchFamily="18" charset="0"/>
                                      <a:ea typeface="Cambria Math" panose="02040503050406030204" pitchFamily="18" charset="0"/>
                                      <a:sym typeface="Wingdings" panose="05000000000000000000" pitchFamily="2" charset="2"/>
                                    </a:rPr>
                                    <m:t>𝑏</m:t>
                                  </m:r>
                                  <m:r>
                                    <a:rPr lang="en-US" sz="900" i="1">
                                      <a:latin typeface="Cambria Math" panose="02040503050406030204" pitchFamily="18" charset="0"/>
                                      <a:ea typeface="Cambria Math" panose="02040503050406030204" pitchFamily="18" charset="0"/>
                                      <a:sym typeface="Wingdings" panose="05000000000000000000" pitchFamily="2" charset="2"/>
                                    </a:rPr>
                                    <m:t>)</m:t>
                                  </m:r>
                                </m:den>
                              </m:f>
                            </m:e>
                          </m:d>
                          <m:r>
                            <a:rPr lang="en-US" sz="900" i="1">
                              <a:latin typeface="Cambria Math" panose="02040503050406030204" pitchFamily="18" charset="0"/>
                              <a:ea typeface="Cambria Math" panose="02040503050406030204" pitchFamily="18" charset="0"/>
                              <a:sym typeface="Wingdings" panose="05000000000000000000" pitchFamily="2" charset="2"/>
                            </a:rPr>
                            <m:t>+</m:t>
                          </m:r>
                          <m:d>
                            <m:dPr>
                              <m:begChr m:val="["/>
                              <m:endChr m:val="]"/>
                              <m:ctrlPr>
                                <a:rPr lang="en-US" sz="900" i="1">
                                  <a:latin typeface="Cambria Math" panose="02040503050406030204" pitchFamily="18" charset="0"/>
                                  <a:ea typeface="Cambria Math" panose="02040503050406030204" pitchFamily="18" charset="0"/>
                                  <a:sym typeface="Wingdings" panose="05000000000000000000" pitchFamily="2" charset="2"/>
                                </a:rPr>
                              </m:ctrlPr>
                            </m:dPr>
                            <m:e>
                              <m:f>
                                <m:fPr>
                                  <m:ctrlPr>
                                    <a:rPr lang="en-US" sz="900" i="1">
                                      <a:latin typeface="Cambria Math" panose="02040503050406030204" pitchFamily="18" charset="0"/>
                                      <a:ea typeface="Cambria Math" panose="02040503050406030204" pitchFamily="18" charset="0"/>
                                      <a:sym typeface="Wingdings" panose="05000000000000000000" pitchFamily="2" charset="2"/>
                                    </a:rPr>
                                  </m:ctrlPr>
                                </m:fPr>
                                <m:num>
                                  <m:r>
                                    <a:rPr lang="en-US" sz="900" i="1">
                                      <a:latin typeface="Cambria Math" panose="02040503050406030204" pitchFamily="18" charset="0"/>
                                      <a:ea typeface="Cambria Math" panose="02040503050406030204" pitchFamily="18" charset="0"/>
                                      <a:sym typeface="Wingdings" panose="05000000000000000000" pitchFamily="2" charset="2"/>
                                    </a:rPr>
                                    <m:t>𝑑</m:t>
                                  </m:r>
                                </m:num>
                                <m:den>
                                  <m:r>
                                    <a:rPr lang="en-US" sz="900" i="1">
                                      <a:latin typeface="Cambria Math" panose="02040503050406030204" pitchFamily="18" charset="0"/>
                                      <a:ea typeface="Cambria Math" panose="02040503050406030204" pitchFamily="18" charset="0"/>
                                      <a:sym typeface="Wingdings" panose="05000000000000000000" pitchFamily="2" charset="2"/>
                                    </a:rPr>
                                    <m:t>𝑐</m:t>
                                  </m:r>
                                  <m:r>
                                    <a:rPr lang="en-US" sz="900" i="1">
                                      <a:latin typeface="Cambria Math" panose="02040503050406030204" pitchFamily="18" charset="0"/>
                                      <a:ea typeface="Cambria Math" panose="02040503050406030204" pitchFamily="18" charset="0"/>
                                      <a:sym typeface="Wingdings" panose="05000000000000000000" pitchFamily="2" charset="2"/>
                                    </a:rPr>
                                    <m:t>×(</m:t>
                                  </m:r>
                                  <m:r>
                                    <a:rPr lang="en-US" sz="900" i="1">
                                      <a:latin typeface="Cambria Math" panose="02040503050406030204" pitchFamily="18" charset="0"/>
                                      <a:ea typeface="Cambria Math" panose="02040503050406030204" pitchFamily="18" charset="0"/>
                                      <a:sym typeface="Wingdings" panose="05000000000000000000" pitchFamily="2" charset="2"/>
                                    </a:rPr>
                                    <m:t>𝑐</m:t>
                                  </m:r>
                                  <m:r>
                                    <a:rPr lang="en-US" sz="900" i="1">
                                      <a:latin typeface="Cambria Math" panose="02040503050406030204" pitchFamily="18" charset="0"/>
                                      <a:ea typeface="Cambria Math" panose="02040503050406030204" pitchFamily="18" charset="0"/>
                                      <a:sym typeface="Wingdings" panose="05000000000000000000" pitchFamily="2" charset="2"/>
                                    </a:rPr>
                                    <m:t>+</m:t>
                                  </m:r>
                                  <m:r>
                                    <a:rPr lang="en-US" sz="900" i="1">
                                      <a:latin typeface="Cambria Math" panose="02040503050406030204" pitchFamily="18" charset="0"/>
                                      <a:ea typeface="Cambria Math" panose="02040503050406030204" pitchFamily="18" charset="0"/>
                                      <a:sym typeface="Wingdings" panose="05000000000000000000" pitchFamily="2" charset="2"/>
                                    </a:rPr>
                                    <m:t>𝑑</m:t>
                                  </m:r>
                                  <m:r>
                                    <a:rPr lang="en-US" sz="900" i="1">
                                      <a:latin typeface="Cambria Math" panose="02040503050406030204" pitchFamily="18" charset="0"/>
                                      <a:ea typeface="Cambria Math" panose="02040503050406030204" pitchFamily="18" charset="0"/>
                                      <a:sym typeface="Wingdings" panose="05000000000000000000" pitchFamily="2" charset="2"/>
                                    </a:rPr>
                                    <m:t>)</m:t>
                                  </m:r>
                                </m:den>
                              </m:f>
                            </m:e>
                          </m:d>
                        </m:e>
                      </m:rad>
                    </m:oMath>
                  </m:oMathPara>
                </a14:m>
                <a:endParaRPr lang="en-US" sz="900" dirty="0"/>
              </a:p>
              <a:p>
                <a:r>
                  <a:rPr lang="en-US" sz="900" dirty="0"/>
                  <a:t>      Textbook uses this arrangement</a:t>
                </a:r>
              </a:p>
            </p:txBody>
          </p:sp>
        </mc:Choice>
        <mc:Fallback xmlns="">
          <p:sp>
            <p:nvSpPr>
              <p:cNvPr id="24" name="TextBox 23"/>
              <p:cNvSpPr txBox="1">
                <a:spLocks noRot="1" noChangeAspect="1" noMove="1" noResize="1" noEditPoints="1" noAdjustHandles="1" noChangeArrowheads="1" noChangeShapeType="1" noTextEdit="1"/>
              </p:cNvSpPr>
              <p:nvPr/>
            </p:nvSpPr>
            <p:spPr>
              <a:xfrm>
                <a:off x="6847483" y="1972055"/>
                <a:ext cx="1920334" cy="640047"/>
              </a:xfrm>
              <a:prstGeom prst="rect">
                <a:avLst/>
              </a:prstGeom>
              <a:blipFill>
                <a:blip r:embed="rId6"/>
                <a:stretch>
                  <a:fillRect b="-3810"/>
                </a:stretch>
              </a:blipFill>
            </p:spPr>
            <p:txBody>
              <a:bodyPr/>
              <a:lstStyle/>
              <a:p>
                <a:r>
                  <a:rPr lang="en-US">
                    <a:noFill/>
                  </a:rPr>
                  <a:t> </a:t>
                </a:r>
              </a:p>
            </p:txBody>
          </p:sp>
        </mc:Fallback>
      </mc:AlternateContent>
      <p:cxnSp>
        <p:nvCxnSpPr>
          <p:cNvPr id="12" name="Straight Arrow Connector 11"/>
          <p:cNvCxnSpPr/>
          <p:nvPr/>
        </p:nvCxnSpPr>
        <p:spPr>
          <a:xfrm flipH="1">
            <a:off x="8025205" y="2757694"/>
            <a:ext cx="173413" cy="14687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752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Part A: Study Design and Basics</a:t>
            </a:r>
          </a:p>
        </p:txBody>
      </p:sp>
      <p:sp>
        <p:nvSpPr>
          <p:cNvPr id="3" name="Subtitle 2"/>
          <p:cNvSpPr>
            <a:spLocks noGrp="1"/>
          </p:cNvSpPr>
          <p:nvPr>
            <p:ph type="subTitle" idx="1"/>
          </p:nvPr>
        </p:nvSpPr>
        <p:spPr/>
        <p:txBody>
          <a:bodyPr/>
          <a:lstStyle/>
          <a:p>
            <a:r>
              <a:rPr lang="en-US" i="1" dirty="0"/>
              <a:t>Fundamentals regarding this study design</a:t>
            </a:r>
          </a:p>
        </p:txBody>
      </p:sp>
      <p:pic>
        <p:nvPicPr>
          <p:cNvPr id="5" name="Picture Placeholder 4"/>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845" r="845"/>
          <a:stretch>
            <a:fillRect/>
          </a:stretch>
        </p:blipFill>
        <p:spPr/>
      </p:pic>
    </p:spTree>
    <p:custDataLst>
      <p:tags r:id="rId1"/>
    </p:custDataLst>
    <p:extLst>
      <p:ext uri="{BB962C8B-B14F-4D97-AF65-F5344CB8AC3E}">
        <p14:creationId xmlns:p14="http://schemas.microsoft.com/office/powerpoint/2010/main" val="3409054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5007812"/>
              </p:ext>
            </p:extLst>
          </p:nvPr>
        </p:nvGraphicFramePr>
        <p:xfrm>
          <a:off x="1122982" y="2011680"/>
          <a:ext cx="6945812" cy="2560384"/>
        </p:xfrm>
        <a:graphic>
          <a:graphicData uri="http://schemas.openxmlformats.org/drawingml/2006/table">
            <a:tbl>
              <a:tblPr/>
              <a:tblGrid>
                <a:gridCol w="2280231">
                  <a:extLst>
                    <a:ext uri="{9D8B030D-6E8A-4147-A177-3AD203B41FA5}">
                      <a16:colId xmlns:a16="http://schemas.microsoft.com/office/drawing/2014/main" val="20000"/>
                    </a:ext>
                  </a:extLst>
                </a:gridCol>
                <a:gridCol w="4665581">
                  <a:extLst>
                    <a:ext uri="{9D8B030D-6E8A-4147-A177-3AD203B41FA5}">
                      <a16:colId xmlns:a16="http://schemas.microsoft.com/office/drawing/2014/main" val="20001"/>
                    </a:ext>
                  </a:extLst>
                </a:gridCol>
              </a:tblGrid>
              <a:tr h="2609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FFFFFF"/>
                          </a:solidFill>
                          <a:effectLst/>
                          <a:latin typeface="Arial" charset="0"/>
                          <a:ea typeface="ＭＳ Ｐゴシック" charset="0"/>
                          <a:cs typeface="ＭＳ Ｐゴシック" charset="0"/>
                        </a:rPr>
                        <a:t>Results</a:t>
                      </a:r>
                    </a:p>
                  </a:txBody>
                  <a:tcPr marL="68580" marR="68580" marT="34298" marB="342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FFFFFF"/>
                          </a:solidFill>
                          <a:effectLst/>
                          <a:latin typeface="Arial" charset="0"/>
                          <a:ea typeface="ＭＳ Ｐゴシック" charset="0"/>
                          <a:cs typeface="ＭＳ Ｐゴシック" charset="0"/>
                        </a:rPr>
                        <a:t>Interpretation</a:t>
                      </a:r>
                    </a:p>
                  </a:txBody>
                  <a:tcPr marL="68580" marR="68580" marT="34298" marB="342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662307">
                <a:tc>
                  <a:txBody>
                    <a:bodyPr/>
                    <a:lstStyle/>
                    <a:p>
                      <a:pPr marL="0" marR="0" lvl="1" indent="-271463"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a:ln>
                            <a:noFill/>
                          </a:ln>
                          <a:solidFill>
                            <a:srgbClr val="000000"/>
                          </a:solidFill>
                          <a:effectLst/>
                          <a:latin typeface="Arial" charset="0"/>
                          <a:ea typeface="ＭＳ Ｐゴシック" charset="0"/>
                          <a:cs typeface="ＭＳ Ｐゴシック" charset="0"/>
                        </a:rPr>
                        <a:t>Prevalence Ratio             </a:t>
                      </a:r>
                    </a:p>
                    <a:p>
                      <a:pPr marL="0" marR="0" lvl="1" indent="-271463"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a:ln>
                            <a:noFill/>
                          </a:ln>
                          <a:solidFill>
                            <a:srgbClr val="000000"/>
                          </a:solidFill>
                          <a:effectLst/>
                          <a:latin typeface="Arial" charset="0"/>
                          <a:ea typeface="ＭＳ Ｐゴシック" charset="0"/>
                          <a:cs typeface="ＭＳ Ｐゴシック" charset="0"/>
                        </a:rPr>
                        <a:t> &gt; 1.0                  </a:t>
                      </a:r>
                    </a:p>
                  </a:txBody>
                  <a:tcPr marL="68580" marR="68580" marT="34298" marB="342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ＭＳ Ｐゴシック" charset="0"/>
                          <a:cs typeface="ＭＳ Ｐゴシック" charset="0"/>
                        </a:rPr>
                        <a:t>POSITIVE ASSOCIATION – the prevalence ‘rate’ in the exposed group </a:t>
                      </a:r>
                      <a:r>
                        <a:rPr kumimoji="0" lang="en-US" sz="1500" b="0" i="0" u="sng" strike="noStrike" cap="none" normalizeH="0" baseline="0" dirty="0">
                          <a:ln>
                            <a:noFill/>
                          </a:ln>
                          <a:solidFill>
                            <a:srgbClr val="000000"/>
                          </a:solidFill>
                          <a:effectLst/>
                          <a:latin typeface="Arial" charset="0"/>
                          <a:ea typeface="ＭＳ Ｐゴシック" charset="0"/>
                          <a:cs typeface="ＭＳ Ｐゴシック" charset="0"/>
                        </a:rPr>
                        <a:t>is greater</a:t>
                      </a:r>
                      <a:r>
                        <a:rPr kumimoji="0" lang="en-US" sz="1500" b="0" i="0" u="none" strike="noStrike" cap="none" normalizeH="0" baseline="0" dirty="0">
                          <a:ln>
                            <a:noFill/>
                          </a:ln>
                          <a:solidFill>
                            <a:srgbClr val="000000"/>
                          </a:solidFill>
                          <a:effectLst/>
                          <a:latin typeface="Arial" charset="0"/>
                          <a:ea typeface="ＭＳ Ｐゴシック" charset="0"/>
                          <a:cs typeface="ＭＳ Ｐゴシック" charset="0"/>
                        </a:rPr>
                        <a:t> than the prevalence ‘rate’ in the unexposed group</a:t>
                      </a:r>
                    </a:p>
                  </a:txBody>
                  <a:tcPr marL="68580" marR="68580" marT="34298" marB="342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662307">
                <a:tc>
                  <a:txBody>
                    <a:bodyPr/>
                    <a:lstStyle/>
                    <a:p>
                      <a:pPr marL="0" marR="0" lvl="1" indent="-271463"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a:ln>
                            <a:noFill/>
                          </a:ln>
                          <a:solidFill>
                            <a:srgbClr val="000000"/>
                          </a:solidFill>
                          <a:effectLst/>
                          <a:latin typeface="Arial" charset="0"/>
                          <a:ea typeface="ＭＳ Ｐゴシック" charset="0"/>
                          <a:cs typeface="ＭＳ Ｐゴシック" charset="0"/>
                        </a:rPr>
                        <a:t>Prevalence Ratio            </a:t>
                      </a:r>
                    </a:p>
                    <a:p>
                      <a:pPr marL="0" marR="0" lvl="1" indent="-271463"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a:ln>
                            <a:noFill/>
                          </a:ln>
                          <a:solidFill>
                            <a:srgbClr val="000000"/>
                          </a:solidFill>
                          <a:effectLst/>
                          <a:latin typeface="Arial" charset="0"/>
                          <a:ea typeface="ＭＳ Ｐゴシック" charset="0"/>
                          <a:cs typeface="ＭＳ Ｐゴシック" charset="0"/>
                        </a:rPr>
                        <a:t>&lt; 1.0 </a:t>
                      </a:r>
                    </a:p>
                  </a:txBody>
                  <a:tcPr marL="68580" marR="68580" marT="34298" marB="342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ＭＳ Ｐゴシック" charset="0"/>
                          <a:cs typeface="ＭＳ Ｐゴシック" charset="0"/>
                        </a:rPr>
                        <a:t>NEGATIVE ASSOCIATION – the prevalence ‘rate’ in the exposed group </a:t>
                      </a:r>
                      <a:r>
                        <a:rPr kumimoji="0" lang="en-US" sz="1500" b="0" i="0" u="sng" strike="noStrike" cap="none" normalizeH="0" baseline="0" dirty="0">
                          <a:ln>
                            <a:noFill/>
                          </a:ln>
                          <a:solidFill>
                            <a:srgbClr val="000000"/>
                          </a:solidFill>
                          <a:effectLst/>
                          <a:latin typeface="Arial" charset="0"/>
                          <a:ea typeface="ＭＳ Ｐゴシック" charset="0"/>
                          <a:cs typeface="ＭＳ Ｐゴシック" charset="0"/>
                        </a:rPr>
                        <a:t>is lower</a:t>
                      </a:r>
                      <a:r>
                        <a:rPr kumimoji="0" lang="en-US" sz="1500" b="0" i="0" u="none" strike="noStrike" cap="none" normalizeH="0" baseline="0" dirty="0">
                          <a:ln>
                            <a:noFill/>
                          </a:ln>
                          <a:solidFill>
                            <a:srgbClr val="000000"/>
                          </a:solidFill>
                          <a:effectLst/>
                          <a:latin typeface="Arial" charset="0"/>
                          <a:ea typeface="ＭＳ Ｐゴシック" charset="0"/>
                          <a:cs typeface="ＭＳ Ｐゴシック" charset="0"/>
                        </a:rPr>
                        <a:t> than the prevalence ‘rate’ in the unexposed group</a:t>
                      </a:r>
                    </a:p>
                  </a:txBody>
                  <a:tcPr marL="68580" marR="68580" marT="34298" marB="342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r h="662307">
                <a:tc>
                  <a:txBody>
                    <a:bodyPr/>
                    <a:lstStyle/>
                    <a:p>
                      <a:pPr marL="0" marR="0" lvl="1" indent="-271463"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ＭＳ Ｐゴシック" charset="0"/>
                          <a:cs typeface="ＭＳ Ｐゴシック" charset="0"/>
                        </a:rPr>
                        <a:t>Prevalence Ratio                At or Near 1.0</a:t>
                      </a:r>
                    </a:p>
                  </a:txBody>
                  <a:tcPr marL="68580" marR="68580" marT="34298" marB="342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ＭＳ Ｐゴシック" charset="0"/>
                          <a:cs typeface="ＭＳ Ｐゴシック" charset="0"/>
                        </a:rPr>
                        <a:t>NO ASSOCIATION – the prevalence ‘rate’ in the exposed group is </a:t>
                      </a:r>
                      <a:r>
                        <a:rPr kumimoji="0" lang="en-US" sz="1500" b="0" i="0" u="sng" strike="noStrike" cap="none" normalizeH="0" baseline="0" dirty="0">
                          <a:ln>
                            <a:noFill/>
                          </a:ln>
                          <a:solidFill>
                            <a:srgbClr val="000000"/>
                          </a:solidFill>
                          <a:effectLst/>
                          <a:latin typeface="Arial" charset="0"/>
                          <a:ea typeface="ＭＳ Ｐゴシック" charset="0"/>
                          <a:cs typeface="ＭＳ Ｐゴシック" charset="0"/>
                        </a:rPr>
                        <a:t>similar or the same</a:t>
                      </a:r>
                      <a:r>
                        <a:rPr kumimoji="0" lang="en-US" sz="1500" b="0" i="0" u="none" strike="noStrike" cap="none" normalizeH="0" baseline="0" dirty="0">
                          <a:ln>
                            <a:noFill/>
                          </a:ln>
                          <a:solidFill>
                            <a:srgbClr val="000000"/>
                          </a:solidFill>
                          <a:effectLst/>
                          <a:latin typeface="Arial" charset="0"/>
                          <a:ea typeface="ＭＳ Ｐゴシック" charset="0"/>
                          <a:cs typeface="ＭＳ Ｐゴシック" charset="0"/>
                        </a:rPr>
                        <a:t> as the prevalence ‘rate’ in the unexposed group</a:t>
                      </a:r>
                    </a:p>
                  </a:txBody>
                  <a:tcPr marL="68580" marR="68580" marT="34298" marB="342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Title 1"/>
          <p:cNvSpPr>
            <a:spLocks noGrp="1"/>
          </p:cNvSpPr>
          <p:nvPr>
            <p:ph type="title"/>
          </p:nvPr>
        </p:nvSpPr>
        <p:spPr>
          <a:xfrm>
            <a:off x="149313" y="53975"/>
            <a:ext cx="8858161" cy="857250"/>
          </a:xfrm>
        </p:spPr>
        <p:txBody>
          <a:bodyPr>
            <a:normAutofit/>
          </a:bodyPr>
          <a:lstStyle/>
          <a:p>
            <a:pPr algn="ctr"/>
            <a:r>
              <a:rPr lang="en-US" sz="4000" b="1" dirty="0"/>
              <a:t>Data Analysis</a:t>
            </a:r>
          </a:p>
        </p:txBody>
      </p:sp>
      <p:sp>
        <p:nvSpPr>
          <p:cNvPr id="4" name="Text Placeholder 2"/>
          <p:cNvSpPr txBox="1">
            <a:spLocks/>
          </p:cNvSpPr>
          <p:nvPr/>
        </p:nvSpPr>
        <p:spPr>
          <a:xfrm>
            <a:off x="1339176" y="1263205"/>
            <a:ext cx="6478433"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b="1" dirty="0">
                <a:solidFill>
                  <a:srgbClr val="D97827"/>
                </a:solidFill>
              </a:rPr>
              <a:t>Prevalence Ratio</a:t>
            </a:r>
            <a:endParaRPr lang="en-US" sz="3200" b="1" u="sng" dirty="0">
              <a:solidFill>
                <a:srgbClr val="D97827"/>
              </a:solidFill>
            </a:endParaRPr>
          </a:p>
        </p:txBody>
      </p:sp>
    </p:spTree>
    <p:extLst>
      <p:ext uri="{BB962C8B-B14F-4D97-AF65-F5344CB8AC3E}">
        <p14:creationId xmlns:p14="http://schemas.microsoft.com/office/powerpoint/2010/main" val="694890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179" y="1903688"/>
            <a:ext cx="4153960" cy="2376157"/>
          </a:xfrm>
          <a:prstGeom prst="rect">
            <a:avLst/>
          </a:prstGeom>
        </p:spPr>
      </p:pic>
      <p:sp>
        <p:nvSpPr>
          <p:cNvPr id="2" name="Title 1"/>
          <p:cNvSpPr>
            <a:spLocks noGrp="1"/>
          </p:cNvSpPr>
          <p:nvPr>
            <p:ph type="title"/>
          </p:nvPr>
        </p:nvSpPr>
        <p:spPr/>
        <p:txBody>
          <a:bodyPr>
            <a:normAutofit/>
          </a:bodyPr>
          <a:lstStyle/>
          <a:p>
            <a:pPr algn="ctr"/>
            <a:r>
              <a:rPr lang="en-US" sz="4000" b="1" dirty="0"/>
              <a:t>Data Analysis</a:t>
            </a:r>
          </a:p>
        </p:txBody>
      </p:sp>
      <p:sp>
        <p:nvSpPr>
          <p:cNvPr id="6" name="TextBox 5"/>
          <p:cNvSpPr txBox="1"/>
          <p:nvPr/>
        </p:nvSpPr>
        <p:spPr bwMode="auto">
          <a:xfrm>
            <a:off x="2073144" y="3436076"/>
            <a:ext cx="789952" cy="383458"/>
          </a:xfrm>
          <a:prstGeom prst="rect">
            <a:avLst/>
          </a:prstGeom>
          <a:noFill/>
          <a:ln>
            <a:noFill/>
            <a:miter lim="800000"/>
            <a:headEnd/>
            <a:tailEnd/>
          </a:ln>
        </p:spPr>
        <p:txBody>
          <a:bodyPr vert="horz" wrap="none" lIns="91429" tIns="45715" rIns="91429" bIns="45715" rtlCol="0">
            <a:noAutofit/>
          </a:bodyPr>
          <a:lstStyle/>
          <a:p>
            <a:r>
              <a:rPr lang="en-US" sz="2000" dirty="0"/>
              <a:t>c / d</a:t>
            </a:r>
          </a:p>
        </p:txBody>
      </p:sp>
      <p:sp>
        <p:nvSpPr>
          <p:cNvPr id="7" name="TextBox 6"/>
          <p:cNvSpPr txBox="1"/>
          <p:nvPr/>
        </p:nvSpPr>
        <p:spPr bwMode="auto">
          <a:xfrm>
            <a:off x="2090733" y="3000807"/>
            <a:ext cx="840658" cy="383458"/>
          </a:xfrm>
          <a:prstGeom prst="rect">
            <a:avLst/>
          </a:prstGeom>
          <a:noFill/>
          <a:ln>
            <a:noFill/>
            <a:miter lim="800000"/>
            <a:headEnd/>
            <a:tailEnd/>
          </a:ln>
        </p:spPr>
        <p:txBody>
          <a:bodyPr vert="horz" wrap="none" lIns="91429" tIns="45715" rIns="91429" bIns="45715" rtlCol="0">
            <a:noAutofit/>
          </a:bodyPr>
          <a:lstStyle/>
          <a:p>
            <a:r>
              <a:rPr lang="en-US" sz="2000" dirty="0"/>
              <a:t>a / b</a:t>
            </a:r>
          </a:p>
        </p:txBody>
      </p:sp>
      <p:cxnSp>
        <p:nvCxnSpPr>
          <p:cNvPr id="8" name="Straight Connector 7"/>
          <p:cNvCxnSpPr/>
          <p:nvPr/>
        </p:nvCxnSpPr>
        <p:spPr>
          <a:xfrm>
            <a:off x="2073144" y="3445001"/>
            <a:ext cx="70373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1644037" y="3238687"/>
            <a:ext cx="355545"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13" name="TextBox 12"/>
          <p:cNvSpPr txBox="1"/>
          <p:nvPr/>
        </p:nvSpPr>
        <p:spPr bwMode="auto">
          <a:xfrm>
            <a:off x="1040080" y="3227557"/>
            <a:ext cx="714421" cy="383458"/>
          </a:xfrm>
          <a:prstGeom prst="rect">
            <a:avLst/>
          </a:prstGeom>
          <a:noFill/>
          <a:ln>
            <a:noFill/>
            <a:miter lim="800000"/>
            <a:headEnd/>
            <a:tailEnd/>
          </a:ln>
        </p:spPr>
        <p:txBody>
          <a:bodyPr vert="horz" wrap="none" lIns="91429" tIns="45715" rIns="91429" bIns="45715" rtlCol="0">
            <a:noAutofit/>
          </a:bodyPr>
          <a:lstStyle/>
          <a:p>
            <a:r>
              <a:rPr lang="en-US" sz="2000" dirty="0"/>
              <a:t>POR</a:t>
            </a:r>
            <a:endParaRPr lang="en-US" sz="2000" baseline="-25000" dirty="0"/>
          </a:p>
        </p:txBody>
      </p:sp>
      <p:sp>
        <p:nvSpPr>
          <p:cNvPr id="49" name="TextBox 48"/>
          <p:cNvSpPr txBox="1"/>
          <p:nvPr/>
        </p:nvSpPr>
        <p:spPr bwMode="auto">
          <a:xfrm>
            <a:off x="2118603" y="4270920"/>
            <a:ext cx="1509305" cy="383458"/>
          </a:xfrm>
          <a:prstGeom prst="rect">
            <a:avLst/>
          </a:prstGeom>
          <a:noFill/>
          <a:ln>
            <a:noFill/>
            <a:miter lim="800000"/>
            <a:headEnd/>
            <a:tailEnd/>
          </a:ln>
        </p:spPr>
        <p:txBody>
          <a:bodyPr vert="horz" wrap="none" lIns="91429" tIns="45715" rIns="91429" bIns="45715" rtlCol="0">
            <a:noAutofit/>
          </a:bodyPr>
          <a:lstStyle/>
          <a:p>
            <a:r>
              <a:rPr lang="en-US" sz="2000" dirty="0"/>
              <a:t>838 / 1415</a:t>
            </a:r>
          </a:p>
        </p:txBody>
      </p:sp>
      <p:sp>
        <p:nvSpPr>
          <p:cNvPr id="50" name="TextBox 49"/>
          <p:cNvSpPr txBox="1"/>
          <p:nvPr/>
        </p:nvSpPr>
        <p:spPr bwMode="auto">
          <a:xfrm>
            <a:off x="2136191" y="3867423"/>
            <a:ext cx="1491717" cy="383458"/>
          </a:xfrm>
          <a:prstGeom prst="rect">
            <a:avLst/>
          </a:prstGeom>
          <a:noFill/>
          <a:ln>
            <a:noFill/>
            <a:miter lim="800000"/>
            <a:headEnd/>
            <a:tailEnd/>
          </a:ln>
        </p:spPr>
        <p:txBody>
          <a:bodyPr vert="horz" wrap="none" lIns="91429" tIns="45715" rIns="91429" bIns="45715" rtlCol="0">
            <a:noAutofit/>
          </a:bodyPr>
          <a:lstStyle/>
          <a:p>
            <a:r>
              <a:rPr lang="en-US" sz="2000" dirty="0"/>
              <a:t>592 / 1589</a:t>
            </a:r>
          </a:p>
        </p:txBody>
      </p:sp>
      <p:cxnSp>
        <p:nvCxnSpPr>
          <p:cNvPr id="51" name="Straight Connector 50"/>
          <p:cNvCxnSpPr/>
          <p:nvPr/>
        </p:nvCxnSpPr>
        <p:spPr>
          <a:xfrm>
            <a:off x="2090733" y="4279845"/>
            <a:ext cx="1372283"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bwMode="auto">
          <a:xfrm>
            <a:off x="1661626" y="4110775"/>
            <a:ext cx="355545"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53" name="TextBox 52"/>
          <p:cNvSpPr txBox="1"/>
          <p:nvPr/>
        </p:nvSpPr>
        <p:spPr bwMode="auto">
          <a:xfrm>
            <a:off x="1057669" y="4062401"/>
            <a:ext cx="714421" cy="383458"/>
          </a:xfrm>
          <a:prstGeom prst="rect">
            <a:avLst/>
          </a:prstGeom>
          <a:noFill/>
          <a:ln>
            <a:noFill/>
            <a:miter lim="800000"/>
            <a:headEnd/>
            <a:tailEnd/>
          </a:ln>
        </p:spPr>
        <p:txBody>
          <a:bodyPr vert="horz" wrap="none" lIns="91429" tIns="45715" rIns="91429" bIns="45715" rtlCol="0">
            <a:noAutofit/>
          </a:bodyPr>
          <a:lstStyle/>
          <a:p>
            <a:r>
              <a:rPr lang="en-US" sz="2000" dirty="0"/>
              <a:t>POR</a:t>
            </a:r>
            <a:endParaRPr lang="en-US" sz="2000" baseline="-25000" dirty="0"/>
          </a:p>
        </p:txBody>
      </p:sp>
      <p:sp>
        <p:nvSpPr>
          <p:cNvPr id="62" name="TextBox 61"/>
          <p:cNvSpPr txBox="1"/>
          <p:nvPr/>
        </p:nvSpPr>
        <p:spPr bwMode="auto">
          <a:xfrm>
            <a:off x="3914706" y="4063645"/>
            <a:ext cx="1239395" cy="383458"/>
          </a:xfrm>
          <a:prstGeom prst="rect">
            <a:avLst/>
          </a:prstGeom>
          <a:noFill/>
          <a:ln>
            <a:noFill/>
            <a:miter lim="800000"/>
            <a:headEnd/>
            <a:tailEnd/>
          </a:ln>
        </p:spPr>
        <p:txBody>
          <a:bodyPr vert="horz" wrap="none" lIns="91429" tIns="45715" rIns="91429" bIns="45715" rtlCol="0">
            <a:noAutofit/>
          </a:bodyPr>
          <a:lstStyle/>
          <a:p>
            <a:r>
              <a:rPr lang="en-US" sz="2000" dirty="0"/>
              <a:t>0.630</a:t>
            </a:r>
          </a:p>
        </p:txBody>
      </p:sp>
      <p:sp>
        <p:nvSpPr>
          <p:cNvPr id="59" name="TextBox 58"/>
          <p:cNvSpPr txBox="1"/>
          <p:nvPr/>
        </p:nvSpPr>
        <p:spPr bwMode="auto">
          <a:xfrm>
            <a:off x="3627908" y="4055294"/>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65" name="Text Placeholder 2"/>
          <p:cNvSpPr txBox="1">
            <a:spLocks/>
          </p:cNvSpPr>
          <p:nvPr/>
        </p:nvSpPr>
        <p:spPr>
          <a:xfrm>
            <a:off x="699246" y="1215453"/>
            <a:ext cx="7960659"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b="1" dirty="0">
                <a:solidFill>
                  <a:srgbClr val="D97827"/>
                </a:solidFill>
              </a:rPr>
              <a:t>Prevalence odds ratio (</a:t>
            </a:r>
            <a:r>
              <a:rPr lang="en-US" sz="3200" b="1" u="sng" dirty="0">
                <a:solidFill>
                  <a:srgbClr val="D97827"/>
                </a:solidFill>
              </a:rPr>
              <a:t>POR</a:t>
            </a:r>
            <a:r>
              <a:rPr lang="en-US" sz="3200" b="1" dirty="0">
                <a:solidFill>
                  <a:srgbClr val="D97827"/>
                </a:solidFill>
              </a:rPr>
              <a:t>) – point estimate</a:t>
            </a:r>
            <a:endParaRPr lang="en-US" sz="3200" b="1" i="1" u="sng" dirty="0">
              <a:solidFill>
                <a:srgbClr val="D97827"/>
              </a:solidFill>
            </a:endParaRPr>
          </a:p>
        </p:txBody>
      </p:sp>
      <p:sp>
        <p:nvSpPr>
          <p:cNvPr id="67" name="TextBox 66"/>
          <p:cNvSpPr txBox="1"/>
          <p:nvPr/>
        </p:nvSpPr>
        <p:spPr bwMode="auto">
          <a:xfrm>
            <a:off x="1661626" y="2348154"/>
            <a:ext cx="481781" cy="506359"/>
          </a:xfrm>
          <a:prstGeom prst="rect">
            <a:avLst/>
          </a:prstGeom>
          <a:noFill/>
          <a:ln>
            <a:noFill/>
            <a:miter lim="800000"/>
            <a:headEnd/>
            <a:tailEnd/>
          </a:ln>
        </p:spPr>
        <p:txBody>
          <a:bodyPr vert="horz" wrap="none" lIns="91429" tIns="45715" rIns="91429" bIns="45715" rtlCol="0">
            <a:normAutofit/>
          </a:bodyPr>
          <a:lstStyle/>
          <a:p>
            <a:r>
              <a:rPr lang="en-US" sz="2000" dirty="0"/>
              <a:t>=</a:t>
            </a:r>
          </a:p>
        </p:txBody>
      </p:sp>
      <p:sp>
        <p:nvSpPr>
          <p:cNvPr id="68" name="TextBox 67"/>
          <p:cNvSpPr txBox="1"/>
          <p:nvPr/>
        </p:nvSpPr>
        <p:spPr bwMode="auto">
          <a:xfrm>
            <a:off x="1040080" y="2337017"/>
            <a:ext cx="486910" cy="383458"/>
          </a:xfrm>
          <a:prstGeom prst="rect">
            <a:avLst/>
          </a:prstGeom>
          <a:noFill/>
          <a:ln>
            <a:noFill/>
            <a:miter lim="800000"/>
            <a:headEnd/>
            <a:tailEnd/>
          </a:ln>
        </p:spPr>
        <p:txBody>
          <a:bodyPr vert="horz" wrap="none" lIns="91429" tIns="45715" rIns="91429" bIns="45715" rtlCol="0">
            <a:noAutofit/>
          </a:bodyPr>
          <a:lstStyle/>
          <a:p>
            <a:r>
              <a:rPr lang="en-US" sz="2000" dirty="0"/>
              <a:t>POR</a:t>
            </a:r>
            <a:endParaRPr lang="en-US" sz="2000" baseline="-25000" dirty="0"/>
          </a:p>
        </p:txBody>
      </p:sp>
      <p:sp>
        <p:nvSpPr>
          <p:cNvPr id="69" name="TextBox 68"/>
          <p:cNvSpPr txBox="1"/>
          <p:nvPr/>
        </p:nvSpPr>
        <p:spPr bwMode="auto">
          <a:xfrm>
            <a:off x="2279048" y="2096881"/>
            <a:ext cx="1239395" cy="383458"/>
          </a:xfrm>
          <a:prstGeom prst="rect">
            <a:avLst/>
          </a:prstGeom>
          <a:noFill/>
          <a:ln>
            <a:noFill/>
            <a:miter lim="800000"/>
            <a:headEnd/>
            <a:tailEnd/>
          </a:ln>
        </p:spPr>
        <p:txBody>
          <a:bodyPr vert="horz" wrap="none" lIns="91429" tIns="45715" rIns="91429" bIns="45715" rtlCol="0">
            <a:noAutofit/>
          </a:bodyPr>
          <a:lstStyle/>
          <a:p>
            <a:r>
              <a:rPr lang="en-US" sz="2000" i="1" dirty="0" err="1"/>
              <a:t>odds</a:t>
            </a:r>
            <a:r>
              <a:rPr lang="en-US" sz="2000" baseline="-25000" dirty="0" err="1"/>
              <a:t>o-exp</a:t>
            </a:r>
            <a:endParaRPr lang="en-US" sz="2000" dirty="0"/>
          </a:p>
        </p:txBody>
      </p:sp>
      <p:sp>
        <p:nvSpPr>
          <p:cNvPr id="70" name="TextBox 69"/>
          <p:cNvSpPr txBox="1"/>
          <p:nvPr/>
        </p:nvSpPr>
        <p:spPr bwMode="auto">
          <a:xfrm>
            <a:off x="2071360" y="2532228"/>
            <a:ext cx="1239395" cy="383458"/>
          </a:xfrm>
          <a:prstGeom prst="rect">
            <a:avLst/>
          </a:prstGeom>
          <a:noFill/>
          <a:ln>
            <a:noFill/>
            <a:miter lim="800000"/>
            <a:headEnd/>
            <a:tailEnd/>
          </a:ln>
        </p:spPr>
        <p:txBody>
          <a:bodyPr vert="horz" wrap="none" lIns="91429" tIns="45715" rIns="91429" bIns="45715" rtlCol="0">
            <a:noAutofit/>
          </a:bodyPr>
          <a:lstStyle/>
          <a:p>
            <a:endParaRPr lang="en-US" sz="2000" dirty="0"/>
          </a:p>
        </p:txBody>
      </p:sp>
      <p:sp>
        <p:nvSpPr>
          <p:cNvPr id="71" name="TextBox 70"/>
          <p:cNvSpPr txBox="1"/>
          <p:nvPr/>
        </p:nvSpPr>
        <p:spPr bwMode="auto">
          <a:xfrm>
            <a:off x="2209057" y="2512894"/>
            <a:ext cx="1239395" cy="383458"/>
          </a:xfrm>
          <a:prstGeom prst="rect">
            <a:avLst/>
          </a:prstGeom>
          <a:noFill/>
          <a:ln>
            <a:noFill/>
            <a:miter lim="800000"/>
            <a:headEnd/>
            <a:tailEnd/>
          </a:ln>
        </p:spPr>
        <p:txBody>
          <a:bodyPr vert="horz" wrap="none" lIns="91429" tIns="45715" rIns="91429" bIns="45715" rtlCol="0">
            <a:noAutofit/>
          </a:bodyPr>
          <a:lstStyle/>
          <a:p>
            <a:r>
              <a:rPr lang="en-US" sz="2000" i="1" dirty="0" err="1"/>
              <a:t>odds</a:t>
            </a:r>
            <a:r>
              <a:rPr lang="en-US" sz="2000" baseline="-25000" dirty="0" err="1"/>
              <a:t>o-unexp</a:t>
            </a:r>
            <a:r>
              <a:rPr lang="en-US" sz="2000" dirty="0"/>
              <a:t> </a:t>
            </a:r>
          </a:p>
        </p:txBody>
      </p:sp>
      <p:cxnSp>
        <p:nvCxnSpPr>
          <p:cNvPr id="72" name="Straight Connector 71"/>
          <p:cNvCxnSpPr/>
          <p:nvPr/>
        </p:nvCxnSpPr>
        <p:spPr>
          <a:xfrm>
            <a:off x="2076590" y="2564835"/>
            <a:ext cx="1513408"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307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Data Analysis</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39" y="2572590"/>
            <a:ext cx="3669027" cy="2098765"/>
          </a:xfrm>
          <a:prstGeom prst="rect">
            <a:avLst/>
          </a:prstGeom>
        </p:spPr>
      </p:pic>
      <p:sp>
        <p:nvSpPr>
          <p:cNvPr id="22" name="Text Placeholder 2"/>
          <p:cNvSpPr txBox="1">
            <a:spLocks/>
          </p:cNvSpPr>
          <p:nvPr/>
        </p:nvSpPr>
        <p:spPr>
          <a:xfrm>
            <a:off x="1580873" y="1204884"/>
            <a:ext cx="5995040"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b="1" dirty="0">
                <a:solidFill>
                  <a:srgbClr val="D97827"/>
                </a:solidFill>
              </a:rPr>
              <a:t>Prevalence odds ratio (</a:t>
            </a:r>
            <a:r>
              <a:rPr lang="en-US" sz="2800" b="1" u="sng" dirty="0">
                <a:solidFill>
                  <a:srgbClr val="D97827"/>
                </a:solidFill>
              </a:rPr>
              <a:t>POR</a:t>
            </a:r>
            <a:r>
              <a:rPr lang="en-US" sz="2800" b="1" dirty="0">
                <a:solidFill>
                  <a:srgbClr val="D97827"/>
                </a:solidFill>
              </a:rPr>
              <a:t>) – 95% CI</a:t>
            </a:r>
            <a:endParaRPr lang="en-US" sz="2800" b="1" i="1" u="sng" dirty="0">
              <a:solidFill>
                <a:srgbClr val="D97827"/>
              </a:solidFill>
            </a:endParaRPr>
          </a:p>
        </p:txBody>
      </p:sp>
      <p:sp>
        <p:nvSpPr>
          <p:cNvPr id="23" name="TextBox 22"/>
          <p:cNvSpPr txBox="1"/>
          <p:nvPr/>
        </p:nvSpPr>
        <p:spPr bwMode="auto">
          <a:xfrm>
            <a:off x="3158089" y="1789296"/>
            <a:ext cx="3307188" cy="460394"/>
          </a:xfrm>
          <a:prstGeom prst="rect">
            <a:avLst/>
          </a:prstGeom>
          <a:noFill/>
          <a:ln>
            <a:noFill/>
            <a:miter lim="800000"/>
            <a:headEnd/>
            <a:tailEnd/>
          </a:ln>
        </p:spPr>
        <p:txBody>
          <a:bodyPr vert="horz" wrap="none" lIns="91429" tIns="45715" rIns="91429" bIns="45715" rtlCol="0">
            <a:noAutofit/>
          </a:bodyPr>
          <a:lstStyle/>
          <a:p>
            <a:r>
              <a:rPr lang="en-US" sz="2800" dirty="0"/>
              <a:t>0.630 (0.554 – 0.715)</a:t>
            </a:r>
          </a:p>
        </p:txBody>
      </p:sp>
      <mc:AlternateContent xmlns:mc="http://schemas.openxmlformats.org/markup-compatibility/2006" xmlns:a14="http://schemas.microsoft.com/office/drawing/2010/main">
        <mc:Choice Requires="a14">
          <p:sp>
            <p:nvSpPr>
              <p:cNvPr id="11" name="Rectangle 10"/>
              <p:cNvSpPr/>
              <p:nvPr/>
            </p:nvSpPr>
            <p:spPr>
              <a:xfrm>
                <a:off x="5309745" y="2817915"/>
                <a:ext cx="2805575" cy="6889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sym typeface="Wingdings" panose="05000000000000000000" pitchFamily="2" charset="2"/>
                        </a:rPr>
                        <m:t>𝑒</m:t>
                      </m:r>
                      <m:d>
                        <m:dPr>
                          <m:begChr m:val="{"/>
                          <m:endChr m:val="}"/>
                          <m:ctrlPr>
                            <a:rPr lang="en-US" sz="1200" i="1">
                              <a:latin typeface="Cambria Math" panose="02040503050406030204" pitchFamily="18" charset="0"/>
                              <a:sym typeface="Wingdings" panose="05000000000000000000" pitchFamily="2" charset="2"/>
                            </a:rPr>
                          </m:ctrlPr>
                        </m:dPr>
                        <m:e>
                          <m:r>
                            <a:rPr lang="en-US" sz="1200" i="1">
                              <a:latin typeface="Cambria Math" panose="02040503050406030204" pitchFamily="18" charset="0"/>
                              <a:sym typeface="Wingdings" panose="05000000000000000000" pitchFamily="2" charset="2"/>
                            </a:rPr>
                            <m:t>𝑙</m:t>
                          </m:r>
                          <m:r>
                            <a:rPr lang="en-US" sz="1200" b="0" i="1" smtClean="0">
                              <a:latin typeface="Cambria Math" panose="02040503050406030204" pitchFamily="18" charset="0"/>
                              <a:sym typeface="Wingdings" panose="05000000000000000000" pitchFamily="2" charset="2"/>
                            </a:rPr>
                            <m:t>𝑛</m:t>
                          </m:r>
                          <m:r>
                            <a:rPr lang="en-US" sz="1200" i="1">
                              <a:latin typeface="Cambria Math" panose="02040503050406030204" pitchFamily="18" charset="0"/>
                              <a:sym typeface="Wingdings" panose="05000000000000000000" pitchFamily="2" charset="2"/>
                            </a:rPr>
                            <m:t>𝑃𝑂𝑅</m:t>
                          </m:r>
                          <m:r>
                            <a:rPr lang="en-US" sz="1200" i="1">
                              <a:latin typeface="Cambria Math" panose="02040503050406030204" pitchFamily="18" charset="0"/>
                              <a:sym typeface="Wingdings" panose="05000000000000000000" pitchFamily="2" charset="2"/>
                            </a:rPr>
                            <m:t> ±1.96× </m:t>
                          </m:r>
                          <m:rad>
                            <m:radPr>
                              <m:degHide m:val="on"/>
                              <m:ctrlPr>
                                <a:rPr lang="en-US" sz="1200" i="1">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m:t>
                                  </m:r>
                                </m:num>
                                <m:den>
                                  <m:r>
                                    <a:rPr lang="en-US" sz="1200" i="1">
                                      <a:latin typeface="Cambria Math" panose="02040503050406030204" pitchFamily="18" charset="0"/>
                                      <a:ea typeface="Cambria Math" panose="02040503050406030204" pitchFamily="18" charset="0"/>
                                      <a:sym typeface="Wingdings" panose="05000000000000000000" pitchFamily="2" charset="2"/>
                                    </a:rPr>
                                    <m:t>𝑎</m:t>
                                  </m:r>
                                </m:den>
                              </m:f>
                              <m:r>
                                <a:rPr lang="en-US" sz="1200" i="1">
                                  <a:latin typeface="Cambria Math" panose="02040503050406030204" pitchFamily="18" charset="0"/>
                                  <a:ea typeface="Cambria Math" panose="02040503050406030204" pitchFamily="18" charset="0"/>
                                  <a:sym typeface="Wingdings" panose="05000000000000000000" pitchFamily="2" charset="2"/>
                                </a:rPr>
                                <m:t>+</m:t>
                              </m:r>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m:t>
                                  </m:r>
                                </m:num>
                                <m:den>
                                  <m:r>
                                    <a:rPr lang="en-US" sz="1200" i="1">
                                      <a:latin typeface="Cambria Math" panose="02040503050406030204" pitchFamily="18" charset="0"/>
                                      <a:ea typeface="Cambria Math" panose="02040503050406030204" pitchFamily="18" charset="0"/>
                                      <a:sym typeface="Wingdings" panose="05000000000000000000" pitchFamily="2" charset="2"/>
                                    </a:rPr>
                                    <m:t>𝑏</m:t>
                                  </m:r>
                                </m:den>
                              </m:f>
                              <m:r>
                                <a:rPr lang="en-US" sz="1200" i="1">
                                  <a:latin typeface="Cambria Math" panose="02040503050406030204" pitchFamily="18" charset="0"/>
                                  <a:ea typeface="Cambria Math" panose="02040503050406030204" pitchFamily="18" charset="0"/>
                                  <a:sym typeface="Wingdings" panose="05000000000000000000" pitchFamily="2" charset="2"/>
                                </a:rPr>
                                <m:t>+ </m:t>
                              </m:r>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m:t>
                                  </m:r>
                                </m:num>
                                <m:den>
                                  <m:r>
                                    <a:rPr lang="en-US" sz="1200" i="1">
                                      <a:latin typeface="Cambria Math" panose="02040503050406030204" pitchFamily="18" charset="0"/>
                                      <a:ea typeface="Cambria Math" panose="02040503050406030204" pitchFamily="18" charset="0"/>
                                      <a:sym typeface="Wingdings" panose="05000000000000000000" pitchFamily="2" charset="2"/>
                                    </a:rPr>
                                    <m:t>𝑐</m:t>
                                  </m:r>
                                </m:den>
                              </m:f>
                              <m:r>
                                <a:rPr lang="en-US" sz="1200" i="1">
                                  <a:latin typeface="Cambria Math" panose="02040503050406030204" pitchFamily="18" charset="0"/>
                                  <a:ea typeface="Cambria Math" panose="02040503050406030204" pitchFamily="18" charset="0"/>
                                  <a:sym typeface="Wingdings" panose="05000000000000000000" pitchFamily="2" charset="2"/>
                                </a:rPr>
                                <m:t>+</m:t>
                              </m:r>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m:t>
                                  </m:r>
                                </m:num>
                                <m:den>
                                  <m:r>
                                    <a:rPr lang="en-US" sz="1200" i="1">
                                      <a:latin typeface="Cambria Math" panose="02040503050406030204" pitchFamily="18" charset="0"/>
                                      <a:ea typeface="Cambria Math" panose="02040503050406030204" pitchFamily="18" charset="0"/>
                                      <a:sym typeface="Wingdings" panose="05000000000000000000" pitchFamily="2" charset="2"/>
                                    </a:rPr>
                                    <m:t>𝑑</m:t>
                                  </m:r>
                                </m:den>
                              </m:f>
                            </m:e>
                          </m:rad>
                        </m:e>
                      </m:d>
                    </m:oMath>
                  </m:oMathPara>
                </a14:m>
                <a:endParaRPr lang="en-US" sz="1200" dirty="0"/>
              </a:p>
            </p:txBody>
          </p:sp>
        </mc:Choice>
        <mc:Fallback xmlns="">
          <p:sp>
            <p:nvSpPr>
              <p:cNvPr id="11" name="Rectangle 10"/>
              <p:cNvSpPr>
                <a:spLocks noRot="1" noChangeAspect="1" noMove="1" noResize="1" noEditPoints="1" noAdjustHandles="1" noChangeArrowheads="1" noChangeShapeType="1" noTextEdit="1"/>
              </p:cNvSpPr>
              <p:nvPr/>
            </p:nvSpPr>
            <p:spPr>
              <a:xfrm>
                <a:off x="5309745" y="2817915"/>
                <a:ext cx="2805575" cy="6889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993539" y="3609802"/>
                <a:ext cx="3694068" cy="504305"/>
              </a:xfrm>
              <a:prstGeom prst="rect">
                <a:avLst/>
              </a:prstGeom>
            </p:spPr>
            <p:txBody>
              <a:bodyPr wrap="square">
                <a:spAutoFit/>
              </a:bodyPr>
              <a:lstStyle/>
              <a:p>
                <a:r>
                  <a:rPr lang="en-US" sz="1200" i="1" dirty="0">
                    <a:latin typeface="Cambria Math" panose="02040503050406030204" pitchFamily="18" charset="0"/>
                    <a:ea typeface="Cambria Math" panose="02040503050406030204" pitchFamily="18" charset="0"/>
                  </a:rPr>
                  <a:t>e</a:t>
                </a:r>
                <a:r>
                  <a:rPr lang="en-US" sz="1200" dirty="0">
                    <a:latin typeface="Cambria Math" panose="02040503050406030204" pitchFamily="18" charset="0"/>
                    <a:ea typeface="Cambria Math" panose="02040503050406030204" pitchFamily="18" charset="0"/>
                  </a:rPr>
                  <a:t> </a:t>
                </a:r>
                <a14:m>
                  <m:oMath xmlns:m="http://schemas.openxmlformats.org/officeDocument/2006/math">
                    <m:d>
                      <m:dPr>
                        <m:begChr m:val="{"/>
                        <m:endChr m:val="}"/>
                        <m:ctrlPr>
                          <a:rPr lang="en-US" sz="1200" i="1">
                            <a:latin typeface="Cambria Math" panose="02040503050406030204" pitchFamily="18" charset="0"/>
                            <a:ea typeface="Cambria Math" panose="02040503050406030204" pitchFamily="18" charset="0"/>
                            <a:sym typeface="Wingdings" panose="05000000000000000000" pitchFamily="2" charset="2"/>
                          </a:rPr>
                        </m:ctrlPr>
                      </m:dPr>
                      <m:e>
                        <m:func>
                          <m:funcPr>
                            <m:ctrlPr>
                              <a:rPr lang="en-US" sz="1200" i="1">
                                <a:latin typeface="Cambria Math" panose="02040503050406030204" pitchFamily="18" charset="0"/>
                                <a:ea typeface="Cambria Math" panose="02040503050406030204" pitchFamily="18" charset="0"/>
                                <a:sym typeface="Wingdings" panose="05000000000000000000" pitchFamily="2" charset="2"/>
                              </a:rPr>
                            </m:ctrlPr>
                          </m:funcPr>
                          <m:fName>
                            <m:r>
                              <a:rPr lang="en-US" sz="1200" i="1">
                                <a:latin typeface="Cambria Math" panose="02040503050406030204" pitchFamily="18" charset="0"/>
                                <a:ea typeface="Cambria Math" panose="02040503050406030204" pitchFamily="18" charset="0"/>
                                <a:sym typeface="Wingdings" panose="05000000000000000000" pitchFamily="2" charset="2"/>
                              </a:rPr>
                              <m:t>𝑙</m:t>
                            </m:r>
                            <m:r>
                              <a:rPr lang="en-US" sz="1200" b="0" i="1" smtClean="0">
                                <a:latin typeface="Cambria Math" panose="02040503050406030204" pitchFamily="18" charset="0"/>
                                <a:ea typeface="Cambria Math" panose="02040503050406030204" pitchFamily="18" charset="0"/>
                                <a:sym typeface="Wingdings" panose="05000000000000000000" pitchFamily="2" charset="2"/>
                              </a:rPr>
                              <m:t>𝑛</m:t>
                            </m:r>
                          </m:fName>
                          <m:e>
                            <m:d>
                              <m:dPr>
                                <m:ctrlPr>
                                  <a:rPr lang="en-US" sz="1200" i="1">
                                    <a:latin typeface="Cambria Math" panose="02040503050406030204" pitchFamily="18" charset="0"/>
                                    <a:ea typeface="Cambria Math" panose="02040503050406030204" pitchFamily="18" charset="0"/>
                                    <a:sym typeface="Wingdings" panose="05000000000000000000" pitchFamily="2" charset="2"/>
                                  </a:rPr>
                                </m:ctrlPr>
                              </m:dPr>
                              <m:e>
                                <m:r>
                                  <a:rPr lang="en-US" sz="1200" i="1">
                                    <a:latin typeface="Cambria Math" panose="02040503050406030204" pitchFamily="18" charset="0"/>
                                    <a:ea typeface="Cambria Math" panose="02040503050406030204" pitchFamily="18" charset="0"/>
                                    <a:sym typeface="Wingdings" panose="05000000000000000000" pitchFamily="2" charset="2"/>
                                  </a:rPr>
                                  <m:t>0.6</m:t>
                                </m:r>
                                <m:r>
                                  <a:rPr lang="en-US" sz="1200" b="0" i="1" smtClean="0">
                                    <a:latin typeface="Cambria Math" panose="02040503050406030204" pitchFamily="18" charset="0"/>
                                    <a:ea typeface="Cambria Math" panose="02040503050406030204" pitchFamily="18" charset="0"/>
                                    <a:sym typeface="Wingdings" panose="05000000000000000000" pitchFamily="2" charset="2"/>
                                  </a:rPr>
                                  <m:t>30</m:t>
                                </m:r>
                              </m:e>
                            </m:d>
                          </m:e>
                        </m:func>
                        <m:r>
                          <a:rPr lang="en-US" sz="1200" i="1">
                            <a:latin typeface="Cambria Math" panose="02040503050406030204" pitchFamily="18" charset="0"/>
                            <a:ea typeface="Cambria Math" panose="02040503050406030204" pitchFamily="18" charset="0"/>
                            <a:sym typeface="Wingdings" panose="05000000000000000000" pitchFamily="2" charset="2"/>
                          </a:rPr>
                          <m:t>±1.96× </m:t>
                        </m:r>
                        <m:rad>
                          <m:radPr>
                            <m:degHide m:val="on"/>
                            <m:ctrlPr>
                              <a:rPr lang="en-US" sz="1200" i="1">
                                <a:latin typeface="Cambria Math" panose="02040503050406030204" pitchFamily="18" charset="0"/>
                                <a:ea typeface="Cambria Math" panose="02040503050406030204" pitchFamily="18" charset="0"/>
                                <a:sym typeface="Wingdings" panose="05000000000000000000" pitchFamily="2" charset="2"/>
                              </a:rPr>
                            </m:ctrlPr>
                          </m:radPr>
                          <m:deg/>
                          <m:e>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m:t>
                                </m:r>
                              </m:num>
                              <m:den>
                                <m:r>
                                  <a:rPr lang="en-US" sz="1200" i="1">
                                    <a:latin typeface="Cambria Math" panose="02040503050406030204" pitchFamily="18" charset="0"/>
                                    <a:ea typeface="Cambria Math" panose="02040503050406030204" pitchFamily="18" charset="0"/>
                                    <a:sym typeface="Wingdings" panose="05000000000000000000" pitchFamily="2" charset="2"/>
                                  </a:rPr>
                                  <m:t>592</m:t>
                                </m:r>
                              </m:den>
                            </m:f>
                            <m:r>
                              <a:rPr lang="en-US" sz="1200" i="1">
                                <a:latin typeface="Cambria Math" panose="02040503050406030204" pitchFamily="18" charset="0"/>
                                <a:ea typeface="Cambria Math" panose="02040503050406030204" pitchFamily="18" charset="0"/>
                                <a:sym typeface="Wingdings" panose="05000000000000000000" pitchFamily="2" charset="2"/>
                              </a:rPr>
                              <m:t>+</m:t>
                            </m:r>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m:t>
                                </m:r>
                              </m:num>
                              <m:den>
                                <m:r>
                                  <a:rPr lang="en-US" sz="1200" i="1">
                                    <a:latin typeface="Cambria Math" panose="02040503050406030204" pitchFamily="18" charset="0"/>
                                    <a:ea typeface="Cambria Math" panose="02040503050406030204" pitchFamily="18" charset="0"/>
                                    <a:sym typeface="Wingdings" panose="05000000000000000000" pitchFamily="2" charset="2"/>
                                  </a:rPr>
                                  <m:t>1589</m:t>
                                </m:r>
                              </m:den>
                            </m:f>
                            <m:r>
                              <a:rPr lang="en-US" sz="1200" i="1">
                                <a:latin typeface="Cambria Math" panose="02040503050406030204" pitchFamily="18" charset="0"/>
                                <a:ea typeface="Cambria Math" panose="02040503050406030204" pitchFamily="18" charset="0"/>
                                <a:sym typeface="Wingdings" panose="05000000000000000000" pitchFamily="2" charset="2"/>
                              </a:rPr>
                              <m:t>+ </m:t>
                            </m:r>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m:t>
                                </m:r>
                              </m:num>
                              <m:den>
                                <m:r>
                                  <a:rPr lang="en-US" sz="1200" i="1">
                                    <a:latin typeface="Cambria Math" panose="02040503050406030204" pitchFamily="18" charset="0"/>
                                    <a:ea typeface="Cambria Math" panose="02040503050406030204" pitchFamily="18" charset="0"/>
                                    <a:sym typeface="Wingdings" panose="05000000000000000000" pitchFamily="2" charset="2"/>
                                  </a:rPr>
                                  <m:t>838</m:t>
                                </m:r>
                              </m:den>
                            </m:f>
                            <m:r>
                              <a:rPr lang="en-US" sz="1200" i="1">
                                <a:latin typeface="Cambria Math" panose="02040503050406030204" pitchFamily="18" charset="0"/>
                                <a:ea typeface="Cambria Math" panose="02040503050406030204" pitchFamily="18" charset="0"/>
                                <a:sym typeface="Wingdings" panose="05000000000000000000" pitchFamily="2" charset="2"/>
                              </a:rPr>
                              <m:t>+</m:t>
                            </m:r>
                            <m:f>
                              <m:fPr>
                                <m:ctrlPr>
                                  <a:rPr lang="en-US" sz="1200" i="1">
                                    <a:latin typeface="Cambria Math" panose="02040503050406030204" pitchFamily="18" charset="0"/>
                                    <a:ea typeface="Cambria Math" panose="02040503050406030204" pitchFamily="18" charset="0"/>
                                    <a:sym typeface="Wingdings" panose="05000000000000000000" pitchFamily="2" charset="2"/>
                                  </a:rPr>
                                </m:ctrlPr>
                              </m:fPr>
                              <m:num>
                                <m:r>
                                  <a:rPr lang="en-US" sz="1200" i="1">
                                    <a:latin typeface="Cambria Math" panose="02040503050406030204" pitchFamily="18" charset="0"/>
                                    <a:ea typeface="Cambria Math" panose="02040503050406030204" pitchFamily="18" charset="0"/>
                                    <a:sym typeface="Wingdings" panose="05000000000000000000" pitchFamily="2" charset="2"/>
                                  </a:rPr>
                                  <m:t>1</m:t>
                                </m:r>
                              </m:num>
                              <m:den>
                                <m:r>
                                  <a:rPr lang="en-US" sz="1200" i="1">
                                    <a:latin typeface="Cambria Math" panose="02040503050406030204" pitchFamily="18" charset="0"/>
                                    <a:ea typeface="Cambria Math" panose="02040503050406030204" pitchFamily="18" charset="0"/>
                                    <a:sym typeface="Wingdings" panose="05000000000000000000" pitchFamily="2" charset="2"/>
                                  </a:rPr>
                                  <m:t>1415</m:t>
                                </m:r>
                              </m:den>
                            </m:f>
                          </m:e>
                        </m:rad>
                      </m:e>
                    </m:d>
                  </m:oMath>
                </a14:m>
                <a:endParaRPr lang="en-US" sz="1200" dirty="0">
                  <a:latin typeface="Cambria Math" panose="02040503050406030204" pitchFamily="18" charset="0"/>
                  <a:ea typeface="Cambria Math" panose="020405030504060302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993539" y="3609802"/>
                <a:ext cx="3694068" cy="504305"/>
              </a:xfrm>
              <a:prstGeom prst="rect">
                <a:avLst/>
              </a:prstGeom>
              <a:blipFill>
                <a:blip r:embed="rId5"/>
                <a:stretch>
                  <a:fillRect/>
                </a:stretch>
              </a:blipFill>
            </p:spPr>
            <p:txBody>
              <a:bodyPr/>
              <a:lstStyle/>
              <a:p>
                <a:r>
                  <a:rPr lang="en-US">
                    <a:noFill/>
                  </a:rPr>
                  <a:t> </a:t>
                </a:r>
              </a:p>
            </p:txBody>
          </p:sp>
        </mc:Fallback>
      </mc:AlternateContent>
      <p:sp>
        <p:nvSpPr>
          <p:cNvPr id="13" name="Rectangle 12"/>
          <p:cNvSpPr/>
          <p:nvPr/>
        </p:nvSpPr>
        <p:spPr>
          <a:xfrm>
            <a:off x="5313706" y="4242755"/>
            <a:ext cx="1358064" cy="276999"/>
          </a:xfrm>
          <a:prstGeom prst="rect">
            <a:avLst/>
          </a:prstGeom>
        </p:spPr>
        <p:txBody>
          <a:bodyPr wrap="none">
            <a:spAutoFit/>
          </a:bodyPr>
          <a:lstStyle/>
          <a:p>
            <a:r>
              <a:rPr lang="en-US" sz="1200" i="1" dirty="0">
                <a:latin typeface="Cambria Math" panose="02040503050406030204" pitchFamily="18" charset="0"/>
                <a:ea typeface="Cambria Math" panose="02040503050406030204" pitchFamily="18" charset="0"/>
              </a:rPr>
              <a:t>e</a:t>
            </a:r>
            <a:r>
              <a:rPr lang="en-US" sz="1200" dirty="0">
                <a:latin typeface="Cambria Math" panose="02040503050406030204" pitchFamily="18" charset="0"/>
                <a:ea typeface="Cambria Math" panose="02040503050406030204" pitchFamily="18" charset="0"/>
              </a:rPr>
              <a:t> {-0.591, -0.336} </a:t>
            </a:r>
          </a:p>
        </p:txBody>
      </p:sp>
      <p:sp>
        <p:nvSpPr>
          <p:cNvPr id="14" name="TextBox 13"/>
          <p:cNvSpPr txBox="1"/>
          <p:nvPr/>
        </p:nvSpPr>
        <p:spPr bwMode="auto">
          <a:xfrm>
            <a:off x="6657913" y="4251633"/>
            <a:ext cx="365321" cy="270985"/>
          </a:xfrm>
          <a:prstGeom prst="rect">
            <a:avLst/>
          </a:prstGeom>
          <a:noFill/>
          <a:ln>
            <a:noFill/>
            <a:miter lim="800000"/>
            <a:headEnd/>
            <a:tailEnd/>
          </a:ln>
        </p:spPr>
        <p:txBody>
          <a:bodyPr vert="horz" wrap="none" lIns="91429" tIns="45715" rIns="91429" bIns="45715" rtlCol="0">
            <a:normAutofit fontScale="92500" lnSpcReduction="10000"/>
          </a:bodyPr>
          <a:lstStyle/>
          <a:p>
            <a:r>
              <a:rPr lang="en-US" sz="1400" dirty="0"/>
              <a:t>or</a:t>
            </a:r>
          </a:p>
        </p:txBody>
      </p:sp>
      <p:sp>
        <p:nvSpPr>
          <p:cNvPr id="15" name="Rectangle 14"/>
          <p:cNvSpPr/>
          <p:nvPr/>
        </p:nvSpPr>
        <p:spPr>
          <a:xfrm>
            <a:off x="7014701" y="4239747"/>
            <a:ext cx="1122423" cy="276999"/>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sym typeface="Wingdings" panose="05000000000000000000" pitchFamily="2" charset="2"/>
              </a:rPr>
              <a:t>(0.554, 0.715)</a:t>
            </a:r>
            <a:endParaRPr lang="en-US"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0581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t>Choosing PR vs. POR</a:t>
            </a:r>
            <a:endParaRPr sz="4000" b="1" dirty="0"/>
          </a:p>
        </p:txBody>
      </p:sp>
      <p:sp>
        <p:nvSpPr>
          <p:cNvPr id="6" name="Content Placeholder 5"/>
          <p:cNvSpPr>
            <a:spLocks noGrp="1"/>
          </p:cNvSpPr>
          <p:nvPr>
            <p:ph idx="1"/>
          </p:nvPr>
        </p:nvSpPr>
        <p:spPr>
          <a:xfrm>
            <a:off x="1291318" y="1671558"/>
            <a:ext cx="7115175" cy="2807570"/>
          </a:xfrm>
          <a:ln>
            <a:noFill/>
          </a:ln>
        </p:spPr>
        <p:txBody>
          <a:bodyPr>
            <a:normAutofit/>
          </a:bodyPr>
          <a:lstStyle/>
          <a:p>
            <a:pPr>
              <a:spcBef>
                <a:spcPts val="1800"/>
              </a:spcBef>
            </a:pPr>
            <a:r>
              <a:rPr lang="en-US" sz="3200" dirty="0"/>
              <a:t> </a:t>
            </a:r>
            <a:r>
              <a:rPr lang="en-US" sz="3200" u="sng" dirty="0"/>
              <a:t>Prevalence ratio (PR)</a:t>
            </a:r>
            <a:r>
              <a:rPr lang="en-US" sz="3200" dirty="0"/>
              <a:t> is preferred</a:t>
            </a:r>
          </a:p>
          <a:p>
            <a:pPr>
              <a:spcBef>
                <a:spcPts val="1800"/>
              </a:spcBef>
            </a:pPr>
            <a:r>
              <a:rPr lang="en-US" sz="3200" dirty="0"/>
              <a:t> POR typically overestimates RR, PR</a:t>
            </a:r>
          </a:p>
          <a:p>
            <a:pPr>
              <a:spcBef>
                <a:spcPts val="1800"/>
              </a:spcBef>
            </a:pPr>
            <a:r>
              <a:rPr lang="en-US" sz="3200" dirty="0"/>
              <a:t> PR will always underestimate an RR</a:t>
            </a:r>
          </a:p>
          <a:p>
            <a:pPr>
              <a:spcBef>
                <a:spcPts val="1800"/>
              </a:spcBef>
            </a:pPr>
            <a:r>
              <a:rPr lang="en-US" sz="3200" dirty="0"/>
              <a:t> At low prevalence (&lt;5%) PR=POR=RR </a:t>
            </a:r>
          </a:p>
        </p:txBody>
      </p:sp>
    </p:spTree>
    <p:extLst>
      <p:ext uri="{BB962C8B-B14F-4D97-AF65-F5344CB8AC3E}">
        <p14:creationId xmlns:p14="http://schemas.microsoft.com/office/powerpoint/2010/main" val="2020492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Choosing PR vs. POR</a:t>
            </a:r>
          </a:p>
        </p:txBody>
      </p:sp>
      <p:sp>
        <p:nvSpPr>
          <p:cNvPr id="3" name="Content Placeholder 2"/>
          <p:cNvSpPr>
            <a:spLocks noGrp="1"/>
          </p:cNvSpPr>
          <p:nvPr>
            <p:ph idx="1"/>
          </p:nvPr>
        </p:nvSpPr>
        <p:spPr>
          <a:xfrm>
            <a:off x="1593530" y="1484768"/>
            <a:ext cx="6126480" cy="3095941"/>
          </a:xfrm>
          <a:ln>
            <a:noFill/>
          </a:ln>
        </p:spPr>
        <p:txBody>
          <a:bodyPr>
            <a:noAutofit/>
          </a:bodyPr>
          <a:lstStyle/>
          <a:p>
            <a:r>
              <a:rPr lang="en-US" sz="2800" dirty="0"/>
              <a:t>  When is the PR most appropriate? </a:t>
            </a:r>
            <a:r>
              <a:rPr lang="en-US" sz="2400" dirty="0"/>
              <a:t> </a:t>
            </a:r>
          </a:p>
          <a:p>
            <a:pPr lvl="1">
              <a:buFont typeface="Courier New" panose="02070309020205020404" pitchFamily="49" charset="0"/>
              <a:buChar char="o"/>
            </a:pPr>
            <a:r>
              <a:rPr lang="en-US" sz="2400" dirty="0"/>
              <a:t>for studies of acute diseases</a:t>
            </a:r>
          </a:p>
          <a:p>
            <a:pPr lvl="1">
              <a:buFont typeface="Courier New" panose="02070309020205020404" pitchFamily="49" charset="0"/>
              <a:buChar char="o"/>
            </a:pPr>
            <a:r>
              <a:rPr lang="en-US" sz="2400" dirty="0"/>
              <a:t>when we are interested in </a:t>
            </a:r>
            <a:r>
              <a:rPr lang="en-US" sz="2400" u="sng" dirty="0"/>
              <a:t>disease burden</a:t>
            </a:r>
          </a:p>
          <a:p>
            <a:r>
              <a:rPr lang="en-US" sz="2800" dirty="0"/>
              <a:t>  When is the POR most appropriate? </a:t>
            </a:r>
          </a:p>
          <a:p>
            <a:pPr lvl="1">
              <a:buFont typeface="Courier New" panose="02070309020205020404" pitchFamily="49" charset="0"/>
              <a:buChar char="o"/>
            </a:pPr>
            <a:r>
              <a:rPr lang="en-US" sz="2400" dirty="0"/>
              <a:t> for studies of chronic diseases</a:t>
            </a:r>
          </a:p>
          <a:p>
            <a:pPr lvl="1">
              <a:buFont typeface="Courier New" panose="02070309020205020404" pitchFamily="49" charset="0"/>
              <a:buChar char="o"/>
            </a:pPr>
            <a:r>
              <a:rPr lang="en-US" sz="2400" dirty="0"/>
              <a:t> for studies of long-lasting risk factors</a:t>
            </a:r>
          </a:p>
          <a:p>
            <a:pPr lvl="1">
              <a:buFont typeface="Courier New" panose="02070309020205020404" pitchFamily="49" charset="0"/>
              <a:buChar char="o"/>
            </a:pPr>
            <a:r>
              <a:rPr lang="en-US" sz="2400" dirty="0"/>
              <a:t> when we are interested in </a:t>
            </a:r>
            <a:r>
              <a:rPr lang="en-US" sz="2400" u="sng" dirty="0"/>
              <a:t>disease etiology </a:t>
            </a:r>
          </a:p>
        </p:txBody>
      </p:sp>
    </p:spTree>
    <p:extLst>
      <p:ext uri="{BB962C8B-B14F-4D97-AF65-F5344CB8AC3E}">
        <p14:creationId xmlns:p14="http://schemas.microsoft.com/office/powerpoint/2010/main" val="714502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Part D: Sources of Bias</a:t>
            </a:r>
          </a:p>
        </p:txBody>
      </p:sp>
      <p:sp>
        <p:nvSpPr>
          <p:cNvPr id="3" name="Subtitle 2"/>
          <p:cNvSpPr>
            <a:spLocks noGrp="1"/>
          </p:cNvSpPr>
          <p:nvPr>
            <p:ph type="subTitle" idx="1"/>
          </p:nvPr>
        </p:nvSpPr>
        <p:spPr/>
        <p:txBody>
          <a:bodyPr/>
          <a:lstStyle/>
          <a:p>
            <a:r>
              <a:rPr lang="en-US" i="1" dirty="0"/>
              <a:t>Revisiting </a:t>
            </a:r>
            <a:r>
              <a:rPr lang="en-US" i="1" u="sng" dirty="0"/>
              <a:t>selection bias</a:t>
            </a:r>
            <a:r>
              <a:rPr lang="en-US" i="1" dirty="0"/>
              <a:t> and </a:t>
            </a:r>
            <a:r>
              <a:rPr lang="en-US" i="1" u="sng" dirty="0"/>
              <a:t>information bias</a:t>
            </a:r>
            <a:endParaRPr lang="en-US" i="1" dirty="0"/>
          </a:p>
        </p:txBody>
      </p:sp>
      <p:pic>
        <p:nvPicPr>
          <p:cNvPr id="5" name="Picture Placeholder 4"/>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845" r="845"/>
          <a:stretch>
            <a:fillRect/>
          </a:stretch>
        </p:blipFill>
        <p:spPr/>
      </p:pic>
    </p:spTree>
    <p:custDataLst>
      <p:tags r:id="rId1"/>
    </p:custDataLst>
    <p:extLst>
      <p:ext uri="{BB962C8B-B14F-4D97-AF65-F5344CB8AC3E}">
        <p14:creationId xmlns:p14="http://schemas.microsoft.com/office/powerpoint/2010/main" val="754539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latin typeface="+mn-lt"/>
              </a:rPr>
              <a:t>Selection Bias</a:t>
            </a:r>
            <a:endParaRPr sz="4000" b="1" dirty="0">
              <a:latin typeface="+mn-lt"/>
            </a:endParaRPr>
          </a:p>
        </p:txBody>
      </p:sp>
      <p:sp>
        <p:nvSpPr>
          <p:cNvPr id="6" name="Content Placeholder 5"/>
          <p:cNvSpPr>
            <a:spLocks noGrp="1"/>
          </p:cNvSpPr>
          <p:nvPr>
            <p:ph idx="1"/>
          </p:nvPr>
        </p:nvSpPr>
        <p:spPr>
          <a:xfrm>
            <a:off x="1367244" y="2455541"/>
            <a:ext cx="6961239" cy="1452177"/>
          </a:xfrm>
          <a:ln>
            <a:noFill/>
          </a:ln>
        </p:spPr>
        <p:txBody>
          <a:bodyPr>
            <a:noAutofit/>
          </a:bodyPr>
          <a:lstStyle/>
          <a:p>
            <a:pPr>
              <a:spcBef>
                <a:spcPts val="1800"/>
              </a:spcBef>
            </a:pPr>
            <a:r>
              <a:rPr lang="en-US" sz="3200" dirty="0"/>
              <a:t>  Duration Ratio Bias (Survival Bias)</a:t>
            </a:r>
          </a:p>
          <a:p>
            <a:pPr>
              <a:spcBef>
                <a:spcPts val="1800"/>
              </a:spcBef>
            </a:pPr>
            <a:r>
              <a:rPr lang="en-US" sz="3200" dirty="0"/>
              <a:t>  Prevalence Complement Ratio Bias</a:t>
            </a:r>
          </a:p>
        </p:txBody>
      </p:sp>
      <p:sp>
        <p:nvSpPr>
          <p:cNvPr id="7" name="Text Placeholder 2"/>
          <p:cNvSpPr txBox="1">
            <a:spLocks/>
          </p:cNvSpPr>
          <p:nvPr/>
        </p:nvSpPr>
        <p:spPr>
          <a:xfrm>
            <a:off x="664196" y="1555395"/>
            <a:ext cx="7701308"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b="1" dirty="0">
                <a:solidFill>
                  <a:srgbClr val="D97827"/>
                </a:solidFill>
              </a:rPr>
              <a:t>Incidence-Prevalence Bias</a:t>
            </a:r>
            <a:endParaRPr lang="en-US" sz="3600" b="1" u="sng" dirty="0">
              <a:solidFill>
                <a:srgbClr val="D97827"/>
              </a:solidFill>
            </a:endParaRPr>
          </a:p>
        </p:txBody>
      </p:sp>
    </p:spTree>
    <p:extLst>
      <p:ext uri="{BB962C8B-B14F-4D97-AF65-F5344CB8AC3E}">
        <p14:creationId xmlns:p14="http://schemas.microsoft.com/office/powerpoint/2010/main" val="1195340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mn-lt"/>
                <a:cs typeface="Arial" panose="020B0604020202020204" pitchFamily="34" charset="0"/>
              </a:rPr>
              <a:t>Incidence-Prevalence Bias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57" y="1756049"/>
            <a:ext cx="3190277" cy="2559911"/>
          </a:xfrm>
          <a:prstGeom prst="rect">
            <a:avLst/>
          </a:prstGeom>
        </p:spPr>
      </p:pic>
      <p:sp>
        <p:nvSpPr>
          <p:cNvPr id="5" name="TextBox 4"/>
          <p:cNvSpPr txBox="1"/>
          <p:nvPr/>
        </p:nvSpPr>
        <p:spPr bwMode="auto">
          <a:xfrm>
            <a:off x="2988897" y="1938415"/>
            <a:ext cx="5149082" cy="426720"/>
          </a:xfrm>
          <a:prstGeom prst="rect">
            <a:avLst/>
          </a:prstGeom>
          <a:noFill/>
          <a:ln>
            <a:noFill/>
            <a:miter lim="800000"/>
            <a:headEnd/>
            <a:tailEnd/>
          </a:ln>
        </p:spPr>
        <p:txBody>
          <a:bodyPr vert="horz" wrap="none" lIns="91429" tIns="45715" rIns="91429" bIns="45715" rtlCol="0">
            <a:noAutofit/>
          </a:bodyPr>
          <a:lstStyle/>
          <a:p>
            <a:r>
              <a:rPr lang="en-US" sz="2800" dirty="0"/>
              <a:t>Prevalence = Incidence x Duration</a:t>
            </a:r>
          </a:p>
        </p:txBody>
      </p:sp>
      <p:sp>
        <p:nvSpPr>
          <p:cNvPr id="6" name="TextBox 5"/>
          <p:cNvSpPr txBox="1"/>
          <p:nvPr/>
        </p:nvSpPr>
        <p:spPr bwMode="auto">
          <a:xfrm>
            <a:off x="4793828" y="2817652"/>
            <a:ext cx="2013996" cy="426720"/>
          </a:xfrm>
          <a:prstGeom prst="rect">
            <a:avLst/>
          </a:prstGeom>
          <a:noFill/>
          <a:ln>
            <a:noFill/>
            <a:miter lim="800000"/>
            <a:headEnd/>
            <a:tailEnd/>
          </a:ln>
        </p:spPr>
        <p:txBody>
          <a:bodyPr vert="horz" wrap="none" lIns="91429" tIns="45715" rIns="91429" bIns="45715" rtlCol="0">
            <a:normAutofit/>
          </a:bodyPr>
          <a:lstStyle/>
          <a:p>
            <a:r>
              <a:rPr lang="en-US" dirty="0"/>
              <a:t>Duration</a:t>
            </a:r>
          </a:p>
        </p:txBody>
      </p:sp>
      <p:sp>
        <p:nvSpPr>
          <p:cNvPr id="8" name="TextBox 7"/>
          <p:cNvSpPr txBox="1"/>
          <p:nvPr/>
        </p:nvSpPr>
        <p:spPr bwMode="auto">
          <a:xfrm>
            <a:off x="6665258" y="2846750"/>
            <a:ext cx="1752740" cy="426720"/>
          </a:xfrm>
          <a:prstGeom prst="rect">
            <a:avLst/>
          </a:prstGeom>
          <a:noFill/>
          <a:ln>
            <a:noFill/>
            <a:miter lim="800000"/>
            <a:headEnd/>
            <a:tailEnd/>
          </a:ln>
        </p:spPr>
        <p:txBody>
          <a:bodyPr vert="horz" wrap="none" lIns="91429" tIns="45715" rIns="91429" bIns="45715" rtlCol="0">
            <a:normAutofit/>
          </a:bodyPr>
          <a:lstStyle/>
          <a:p>
            <a:r>
              <a:rPr lang="en-US" dirty="0"/>
              <a:t>Prevalence</a:t>
            </a:r>
          </a:p>
        </p:txBody>
      </p:sp>
      <p:cxnSp>
        <p:nvCxnSpPr>
          <p:cNvPr id="10" name="Straight Arrow Connector 9"/>
          <p:cNvCxnSpPr/>
          <p:nvPr/>
        </p:nvCxnSpPr>
        <p:spPr>
          <a:xfrm flipV="1">
            <a:off x="4793828" y="2817652"/>
            <a:ext cx="0" cy="29153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6665258" y="2853383"/>
            <a:ext cx="0" cy="29153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6665258" y="3268534"/>
            <a:ext cx="1752740" cy="426720"/>
          </a:xfrm>
          <a:prstGeom prst="rect">
            <a:avLst/>
          </a:prstGeom>
          <a:noFill/>
          <a:ln>
            <a:noFill/>
            <a:miter lim="800000"/>
            <a:headEnd/>
            <a:tailEnd/>
          </a:ln>
        </p:spPr>
        <p:txBody>
          <a:bodyPr vert="horz" wrap="none" lIns="91429" tIns="45715" rIns="91429" bIns="45715" rtlCol="0">
            <a:normAutofit/>
          </a:bodyPr>
          <a:lstStyle/>
          <a:p>
            <a:r>
              <a:rPr lang="en-US" dirty="0"/>
              <a:t>Prevalence</a:t>
            </a:r>
          </a:p>
        </p:txBody>
      </p:sp>
      <p:cxnSp>
        <p:nvCxnSpPr>
          <p:cNvPr id="13" name="Straight Arrow Connector 12"/>
          <p:cNvCxnSpPr/>
          <p:nvPr/>
        </p:nvCxnSpPr>
        <p:spPr>
          <a:xfrm flipV="1">
            <a:off x="6665258" y="3315737"/>
            <a:ext cx="0" cy="29153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4793828" y="3268534"/>
            <a:ext cx="1099978" cy="426720"/>
          </a:xfrm>
          <a:prstGeom prst="rect">
            <a:avLst/>
          </a:prstGeom>
          <a:noFill/>
          <a:ln>
            <a:noFill/>
            <a:miter lim="800000"/>
            <a:headEnd/>
            <a:tailEnd/>
          </a:ln>
        </p:spPr>
        <p:txBody>
          <a:bodyPr vert="horz" wrap="none" lIns="91429" tIns="45715" rIns="91429" bIns="45715" rtlCol="0">
            <a:normAutofit/>
          </a:bodyPr>
          <a:lstStyle/>
          <a:p>
            <a:r>
              <a:rPr lang="en-US" dirty="0"/>
              <a:t>Incidence </a:t>
            </a:r>
          </a:p>
        </p:txBody>
      </p:sp>
      <p:cxnSp>
        <p:nvCxnSpPr>
          <p:cNvPr id="15" name="Straight Arrow Connector 14"/>
          <p:cNvCxnSpPr/>
          <p:nvPr/>
        </p:nvCxnSpPr>
        <p:spPr>
          <a:xfrm flipV="1">
            <a:off x="4793828" y="3268534"/>
            <a:ext cx="0" cy="29153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664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mn-lt"/>
                <a:cs typeface="Arial" panose="020B0604020202020204" pitchFamily="34" charset="0"/>
              </a:rPr>
              <a:t>Incidence-Prevalence Bias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707" y="1840941"/>
            <a:ext cx="3190277" cy="2559911"/>
          </a:xfrm>
          <a:prstGeom prst="rect">
            <a:avLst/>
          </a:prstGeom>
        </p:spPr>
      </p:pic>
      <p:sp>
        <p:nvSpPr>
          <p:cNvPr id="17" name="TextBox 16"/>
          <p:cNvSpPr txBox="1"/>
          <p:nvPr/>
        </p:nvSpPr>
        <p:spPr bwMode="auto">
          <a:xfrm>
            <a:off x="4454431" y="1484450"/>
            <a:ext cx="582763"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endParaRPr lang="en-US" sz="2000" i="1" dirty="0"/>
          </a:p>
        </p:txBody>
      </p:sp>
      <p:sp>
        <p:nvSpPr>
          <p:cNvPr id="18" name="TextBox 17"/>
          <p:cNvSpPr txBox="1"/>
          <p:nvPr/>
        </p:nvSpPr>
        <p:spPr bwMode="auto">
          <a:xfrm>
            <a:off x="4280521" y="1897696"/>
            <a:ext cx="1357342" cy="383458"/>
          </a:xfrm>
          <a:prstGeom prst="rect">
            <a:avLst/>
          </a:prstGeom>
          <a:noFill/>
          <a:ln>
            <a:noFill/>
            <a:miter lim="800000"/>
            <a:headEnd/>
            <a:tailEnd/>
          </a:ln>
        </p:spPr>
        <p:txBody>
          <a:bodyPr vert="horz" wrap="none" lIns="91429" tIns="45715" rIns="91429" bIns="45715" rtlCol="0">
            <a:noAutofit/>
          </a:bodyPr>
          <a:lstStyle/>
          <a:p>
            <a:r>
              <a:rPr lang="en-US" sz="2000" dirty="0"/>
              <a:t>(1 - </a:t>
            </a:r>
            <a:r>
              <a:rPr lang="en-US" sz="2000" i="1" dirty="0" err="1"/>
              <a:t>prev</a:t>
            </a:r>
            <a:r>
              <a:rPr lang="en-US" sz="2000" dirty="0"/>
              <a:t>)</a:t>
            </a:r>
          </a:p>
        </p:txBody>
      </p:sp>
      <p:cxnSp>
        <p:nvCxnSpPr>
          <p:cNvPr id="19" name="Straight Connector 18"/>
          <p:cNvCxnSpPr/>
          <p:nvPr/>
        </p:nvCxnSpPr>
        <p:spPr>
          <a:xfrm>
            <a:off x="4336515" y="1884886"/>
            <a:ext cx="958854" cy="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bwMode="auto">
          <a:xfrm>
            <a:off x="5329641" y="1676179"/>
            <a:ext cx="1544607" cy="383458"/>
          </a:xfrm>
          <a:prstGeom prst="rect">
            <a:avLst/>
          </a:prstGeom>
          <a:noFill/>
          <a:ln>
            <a:noFill/>
            <a:miter lim="800000"/>
            <a:headEnd/>
            <a:tailEnd/>
          </a:ln>
        </p:spPr>
        <p:txBody>
          <a:bodyPr vert="horz" wrap="none" lIns="91429" tIns="45715" rIns="91429" bIns="45715" rtlCol="0">
            <a:noAutofit/>
          </a:bodyPr>
          <a:lstStyle/>
          <a:p>
            <a:r>
              <a:rPr lang="en-US" sz="2000" dirty="0"/>
              <a:t>=    q  x  </a:t>
            </a:r>
            <a:r>
              <a:rPr lang="en-US" sz="2000" dirty="0" err="1"/>
              <a:t>dur</a:t>
            </a:r>
            <a:r>
              <a:rPr lang="en-US" sz="2000" dirty="0"/>
              <a:t> </a:t>
            </a:r>
          </a:p>
        </p:txBody>
      </p:sp>
      <p:sp>
        <p:nvSpPr>
          <p:cNvPr id="21" name="TextBox 20"/>
          <p:cNvSpPr txBox="1"/>
          <p:nvPr/>
        </p:nvSpPr>
        <p:spPr bwMode="auto">
          <a:xfrm>
            <a:off x="4741203" y="2436374"/>
            <a:ext cx="798072"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endParaRPr lang="en-US" sz="2000" i="1" dirty="0"/>
          </a:p>
        </p:txBody>
      </p:sp>
      <p:sp>
        <p:nvSpPr>
          <p:cNvPr id="22" name="TextBox 21"/>
          <p:cNvSpPr txBox="1"/>
          <p:nvPr/>
        </p:nvSpPr>
        <p:spPr bwMode="auto">
          <a:xfrm>
            <a:off x="5329641" y="2465472"/>
            <a:ext cx="3291248" cy="383458"/>
          </a:xfrm>
          <a:prstGeom prst="rect">
            <a:avLst/>
          </a:prstGeom>
          <a:noFill/>
          <a:ln>
            <a:noFill/>
            <a:miter lim="800000"/>
            <a:headEnd/>
            <a:tailEnd/>
          </a:ln>
        </p:spPr>
        <p:txBody>
          <a:bodyPr vert="horz" wrap="none" lIns="91429" tIns="45715" rIns="91429" bIns="45715" rtlCol="0">
            <a:noAutofit/>
          </a:bodyPr>
          <a:lstStyle/>
          <a:p>
            <a:r>
              <a:rPr lang="en-US" sz="2000" dirty="0"/>
              <a:t>=    q  x  </a:t>
            </a:r>
            <a:r>
              <a:rPr lang="en-US" sz="2000" dirty="0" err="1"/>
              <a:t>dur</a:t>
            </a:r>
            <a:r>
              <a:rPr lang="en-US" sz="2000" dirty="0"/>
              <a:t>  x  (1 – </a:t>
            </a:r>
            <a:r>
              <a:rPr lang="en-US" sz="2000" i="1" dirty="0" err="1"/>
              <a:t>prev</a:t>
            </a:r>
            <a:r>
              <a:rPr lang="en-US" sz="2000" dirty="0"/>
              <a:t>)</a:t>
            </a:r>
          </a:p>
        </p:txBody>
      </p:sp>
      <p:sp>
        <p:nvSpPr>
          <p:cNvPr id="23" name="TextBox 22"/>
          <p:cNvSpPr txBox="1"/>
          <p:nvPr/>
        </p:nvSpPr>
        <p:spPr bwMode="auto">
          <a:xfrm>
            <a:off x="4745813" y="3120897"/>
            <a:ext cx="798072" cy="383458"/>
          </a:xfrm>
          <a:prstGeom prst="rect">
            <a:avLst/>
          </a:prstGeom>
          <a:noFill/>
          <a:ln>
            <a:noFill/>
            <a:miter lim="800000"/>
            <a:headEnd/>
            <a:tailEnd/>
          </a:ln>
        </p:spPr>
        <p:txBody>
          <a:bodyPr vert="horz" wrap="none" lIns="91429" tIns="45715" rIns="91429" bIns="45715" rtlCol="0">
            <a:noAutofit/>
          </a:bodyPr>
          <a:lstStyle/>
          <a:p>
            <a:r>
              <a:rPr lang="en-US" sz="2000" i="1" dirty="0" err="1"/>
              <a:t>prev</a:t>
            </a:r>
            <a:endParaRPr lang="en-US" sz="2000" i="1" dirty="0"/>
          </a:p>
        </p:txBody>
      </p:sp>
      <p:sp>
        <p:nvSpPr>
          <p:cNvPr id="24" name="TextBox 23"/>
          <p:cNvSpPr txBox="1"/>
          <p:nvPr/>
        </p:nvSpPr>
        <p:spPr bwMode="auto">
          <a:xfrm>
            <a:off x="5334251" y="3154000"/>
            <a:ext cx="3291248" cy="383458"/>
          </a:xfrm>
          <a:prstGeom prst="rect">
            <a:avLst/>
          </a:prstGeom>
          <a:noFill/>
          <a:ln>
            <a:noFill/>
            <a:miter lim="800000"/>
            <a:headEnd/>
            <a:tailEnd/>
          </a:ln>
        </p:spPr>
        <p:txBody>
          <a:bodyPr vert="horz" wrap="none" lIns="91429" tIns="45715" rIns="91429" bIns="45715" rtlCol="0">
            <a:noAutofit/>
          </a:bodyPr>
          <a:lstStyle/>
          <a:p>
            <a:r>
              <a:rPr lang="en-US" sz="2000" dirty="0"/>
              <a:t>=    q  x  </a:t>
            </a:r>
            <a:r>
              <a:rPr lang="en-US" sz="2000" dirty="0" err="1"/>
              <a:t>dur</a:t>
            </a:r>
            <a:endParaRPr lang="en-US" sz="2000" dirty="0"/>
          </a:p>
        </p:txBody>
      </p:sp>
      <p:sp>
        <p:nvSpPr>
          <p:cNvPr id="25" name="TextBox 24"/>
          <p:cNvSpPr txBox="1"/>
          <p:nvPr/>
        </p:nvSpPr>
        <p:spPr bwMode="auto">
          <a:xfrm flipV="1">
            <a:off x="5328846" y="3157236"/>
            <a:ext cx="309017" cy="240502"/>
          </a:xfrm>
          <a:prstGeom prst="rect">
            <a:avLst/>
          </a:prstGeom>
          <a:noFill/>
          <a:ln>
            <a:noFill/>
            <a:miter lim="800000"/>
            <a:headEnd/>
            <a:tailEnd/>
          </a:ln>
        </p:spPr>
        <p:txBody>
          <a:bodyPr vert="horz" wrap="none" lIns="91429" tIns="45715" rIns="91429" bIns="45715" rtlCol="0">
            <a:noAutofit/>
          </a:bodyPr>
          <a:lstStyle/>
          <a:p>
            <a:r>
              <a:rPr lang="en-US" dirty="0"/>
              <a:t>~</a:t>
            </a:r>
          </a:p>
        </p:txBody>
      </p:sp>
      <p:sp>
        <p:nvSpPr>
          <p:cNvPr id="26" name="TextBox 25"/>
          <p:cNvSpPr txBox="1"/>
          <p:nvPr/>
        </p:nvSpPr>
        <p:spPr bwMode="auto">
          <a:xfrm>
            <a:off x="4738757" y="3835401"/>
            <a:ext cx="3875076" cy="426720"/>
          </a:xfrm>
          <a:prstGeom prst="rect">
            <a:avLst/>
          </a:prstGeom>
          <a:noFill/>
          <a:ln>
            <a:noFill/>
            <a:miter lim="800000"/>
            <a:headEnd/>
            <a:tailEnd/>
          </a:ln>
        </p:spPr>
        <p:txBody>
          <a:bodyPr vert="horz" wrap="none" lIns="91429" tIns="45715" rIns="91429" bIns="45715" rtlCol="0">
            <a:noAutofit/>
          </a:bodyPr>
          <a:lstStyle/>
          <a:p>
            <a:r>
              <a:rPr lang="en-US" sz="2000" dirty="0"/>
              <a:t>Prevalence = Incidence x Duration</a:t>
            </a:r>
          </a:p>
        </p:txBody>
      </p:sp>
    </p:spTree>
    <p:extLst>
      <p:ext uri="{BB962C8B-B14F-4D97-AF65-F5344CB8AC3E}">
        <p14:creationId xmlns:p14="http://schemas.microsoft.com/office/powerpoint/2010/main" val="1621944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mn-lt"/>
                <a:cs typeface="Arial" panose="020B0604020202020204" pitchFamily="34" charset="0"/>
              </a:rPr>
              <a:t>Incidence-Prevalence Bias</a:t>
            </a:r>
          </a:p>
        </p:txBody>
      </p:sp>
      <p:sp>
        <p:nvSpPr>
          <p:cNvPr id="3" name="TextBox 2"/>
          <p:cNvSpPr txBox="1"/>
          <p:nvPr/>
        </p:nvSpPr>
        <p:spPr bwMode="auto">
          <a:xfrm>
            <a:off x="1318222" y="2205267"/>
            <a:ext cx="1045791" cy="383458"/>
          </a:xfrm>
          <a:prstGeom prst="rect">
            <a:avLst/>
          </a:prstGeom>
          <a:noFill/>
          <a:ln>
            <a:noFill/>
            <a:miter lim="800000"/>
            <a:headEnd/>
            <a:tailEnd/>
          </a:ln>
        </p:spPr>
        <p:txBody>
          <a:bodyPr vert="horz" wrap="none" lIns="91429" tIns="45715" rIns="91429" bIns="45715" rtlCol="0">
            <a:noAutofit/>
          </a:bodyPr>
          <a:lstStyle/>
          <a:p>
            <a:r>
              <a:rPr lang="en-US" sz="2400" i="1" dirty="0" err="1"/>
              <a:t>prev</a:t>
            </a:r>
            <a:r>
              <a:rPr lang="en-US" sz="2400" i="1" dirty="0"/>
              <a:t> +</a:t>
            </a:r>
          </a:p>
        </p:txBody>
      </p:sp>
      <p:sp>
        <p:nvSpPr>
          <p:cNvPr id="4" name="TextBox 3"/>
          <p:cNvSpPr txBox="1"/>
          <p:nvPr/>
        </p:nvSpPr>
        <p:spPr bwMode="auto">
          <a:xfrm>
            <a:off x="2877093" y="2176062"/>
            <a:ext cx="3839284" cy="383458"/>
          </a:xfrm>
          <a:prstGeom prst="rect">
            <a:avLst/>
          </a:prstGeom>
          <a:noFill/>
          <a:ln>
            <a:noFill/>
            <a:miter lim="800000"/>
            <a:headEnd/>
            <a:tailEnd/>
          </a:ln>
        </p:spPr>
        <p:txBody>
          <a:bodyPr vert="horz" wrap="none" lIns="91429" tIns="45715" rIns="91429" bIns="45715" rtlCol="0">
            <a:noAutofit/>
          </a:bodyPr>
          <a:lstStyle/>
          <a:p>
            <a:r>
              <a:rPr lang="en-US" sz="2400" dirty="0"/>
              <a:t>  q +</a:t>
            </a:r>
          </a:p>
        </p:txBody>
      </p:sp>
      <p:sp>
        <p:nvSpPr>
          <p:cNvPr id="5" name="TextBox 4"/>
          <p:cNvSpPr txBox="1"/>
          <p:nvPr/>
        </p:nvSpPr>
        <p:spPr bwMode="auto">
          <a:xfrm>
            <a:off x="1318221" y="2746918"/>
            <a:ext cx="1045791" cy="383458"/>
          </a:xfrm>
          <a:prstGeom prst="rect">
            <a:avLst/>
          </a:prstGeom>
          <a:noFill/>
          <a:ln>
            <a:noFill/>
            <a:miter lim="800000"/>
            <a:headEnd/>
            <a:tailEnd/>
          </a:ln>
        </p:spPr>
        <p:txBody>
          <a:bodyPr vert="horz" wrap="none" lIns="91429" tIns="45715" rIns="91429" bIns="45715" rtlCol="0">
            <a:noAutofit/>
          </a:bodyPr>
          <a:lstStyle/>
          <a:p>
            <a:r>
              <a:rPr lang="en-US" sz="2400" i="1" dirty="0" err="1"/>
              <a:t>prev</a:t>
            </a:r>
            <a:r>
              <a:rPr lang="en-US" sz="2400" i="1" dirty="0"/>
              <a:t> </a:t>
            </a:r>
            <a:r>
              <a:rPr lang="en-US" sz="2400" dirty="0"/>
              <a:t>–</a:t>
            </a:r>
            <a:endParaRPr lang="en-US" sz="2400" i="1" dirty="0"/>
          </a:p>
        </p:txBody>
      </p:sp>
      <p:sp>
        <p:nvSpPr>
          <p:cNvPr id="6" name="TextBox 5"/>
          <p:cNvSpPr txBox="1"/>
          <p:nvPr/>
        </p:nvSpPr>
        <p:spPr bwMode="auto">
          <a:xfrm>
            <a:off x="2877092" y="2740324"/>
            <a:ext cx="3743490" cy="383458"/>
          </a:xfrm>
          <a:prstGeom prst="rect">
            <a:avLst/>
          </a:prstGeom>
          <a:noFill/>
          <a:ln>
            <a:noFill/>
            <a:miter lim="800000"/>
            <a:headEnd/>
            <a:tailEnd/>
          </a:ln>
        </p:spPr>
        <p:txBody>
          <a:bodyPr vert="horz" wrap="none" lIns="91429" tIns="45715" rIns="91429" bIns="45715" rtlCol="0">
            <a:noAutofit/>
          </a:bodyPr>
          <a:lstStyle/>
          <a:p>
            <a:r>
              <a:rPr lang="en-US" sz="2400" dirty="0"/>
              <a:t>  q –  </a:t>
            </a:r>
          </a:p>
        </p:txBody>
      </p:sp>
      <p:cxnSp>
        <p:nvCxnSpPr>
          <p:cNvPr id="8" name="Straight Connector 7"/>
          <p:cNvCxnSpPr/>
          <p:nvPr/>
        </p:nvCxnSpPr>
        <p:spPr>
          <a:xfrm flipH="1">
            <a:off x="1274678" y="2746918"/>
            <a:ext cx="91516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959225" y="2711601"/>
            <a:ext cx="56981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bwMode="auto">
          <a:xfrm>
            <a:off x="4364782" y="2177321"/>
            <a:ext cx="882723" cy="383458"/>
          </a:xfrm>
          <a:prstGeom prst="rect">
            <a:avLst/>
          </a:prstGeom>
          <a:noFill/>
          <a:ln>
            <a:noFill/>
            <a:miter lim="800000"/>
            <a:headEnd/>
            <a:tailEnd/>
          </a:ln>
        </p:spPr>
        <p:txBody>
          <a:bodyPr vert="horz" wrap="none" lIns="91429" tIns="45715" rIns="91429" bIns="45715" rtlCol="0">
            <a:noAutofit/>
          </a:bodyPr>
          <a:lstStyle/>
          <a:p>
            <a:r>
              <a:rPr lang="en-US" sz="2400" dirty="0" err="1"/>
              <a:t>dur</a:t>
            </a:r>
            <a:r>
              <a:rPr lang="en-US" sz="2400" dirty="0"/>
              <a:t> +</a:t>
            </a:r>
          </a:p>
        </p:txBody>
      </p:sp>
      <p:sp>
        <p:nvSpPr>
          <p:cNvPr id="15" name="TextBox 14"/>
          <p:cNvSpPr txBox="1"/>
          <p:nvPr/>
        </p:nvSpPr>
        <p:spPr bwMode="auto">
          <a:xfrm>
            <a:off x="5960023" y="2163705"/>
            <a:ext cx="1864016" cy="383458"/>
          </a:xfrm>
          <a:prstGeom prst="rect">
            <a:avLst/>
          </a:prstGeom>
          <a:noFill/>
          <a:ln>
            <a:noFill/>
            <a:miter lim="800000"/>
            <a:headEnd/>
            <a:tailEnd/>
          </a:ln>
        </p:spPr>
        <p:txBody>
          <a:bodyPr vert="horz" wrap="none" lIns="91429" tIns="45715" rIns="91429" bIns="45715" rtlCol="0">
            <a:noAutofit/>
          </a:bodyPr>
          <a:lstStyle/>
          <a:p>
            <a:pPr algn="ctr"/>
            <a:r>
              <a:rPr lang="en-US" sz="2400" dirty="0"/>
              <a:t>(1 – </a:t>
            </a:r>
            <a:r>
              <a:rPr lang="en-US" sz="2400" i="1" dirty="0" err="1"/>
              <a:t>prev</a:t>
            </a:r>
            <a:r>
              <a:rPr lang="en-US" sz="2400" i="1" dirty="0"/>
              <a:t> +</a:t>
            </a:r>
            <a:r>
              <a:rPr lang="en-US" sz="2400" dirty="0"/>
              <a:t>)</a:t>
            </a:r>
          </a:p>
        </p:txBody>
      </p:sp>
      <p:sp>
        <p:nvSpPr>
          <p:cNvPr id="16" name="TextBox 15"/>
          <p:cNvSpPr txBox="1"/>
          <p:nvPr/>
        </p:nvSpPr>
        <p:spPr bwMode="auto">
          <a:xfrm>
            <a:off x="3780849" y="2547313"/>
            <a:ext cx="332123" cy="472603"/>
          </a:xfrm>
          <a:prstGeom prst="rect">
            <a:avLst/>
          </a:prstGeom>
          <a:noFill/>
          <a:ln>
            <a:noFill/>
            <a:miter lim="800000"/>
            <a:headEnd/>
            <a:tailEnd/>
          </a:ln>
        </p:spPr>
        <p:txBody>
          <a:bodyPr vert="horz" wrap="none" lIns="91429" tIns="45715" rIns="91429" bIns="45715" rtlCol="0">
            <a:normAutofit/>
          </a:bodyPr>
          <a:lstStyle/>
          <a:p>
            <a:r>
              <a:rPr lang="en-US" dirty="0"/>
              <a:t>X</a:t>
            </a:r>
          </a:p>
        </p:txBody>
      </p:sp>
      <p:sp>
        <p:nvSpPr>
          <p:cNvPr id="17" name="TextBox 16"/>
          <p:cNvSpPr txBox="1"/>
          <p:nvPr/>
        </p:nvSpPr>
        <p:spPr bwMode="auto">
          <a:xfrm>
            <a:off x="4364781" y="2810739"/>
            <a:ext cx="882723" cy="383458"/>
          </a:xfrm>
          <a:prstGeom prst="rect">
            <a:avLst/>
          </a:prstGeom>
          <a:noFill/>
          <a:ln>
            <a:noFill/>
            <a:miter lim="800000"/>
            <a:headEnd/>
            <a:tailEnd/>
          </a:ln>
        </p:spPr>
        <p:txBody>
          <a:bodyPr vert="horz" wrap="none" lIns="91429" tIns="45715" rIns="91429" bIns="45715" rtlCol="0">
            <a:noAutofit/>
          </a:bodyPr>
          <a:lstStyle/>
          <a:p>
            <a:r>
              <a:rPr lang="en-US" sz="2400" dirty="0" err="1"/>
              <a:t>dur</a:t>
            </a:r>
            <a:r>
              <a:rPr lang="en-US" sz="2400" dirty="0"/>
              <a:t> –</a:t>
            </a:r>
          </a:p>
        </p:txBody>
      </p:sp>
      <p:cxnSp>
        <p:nvCxnSpPr>
          <p:cNvPr id="18" name="Straight Connector 17"/>
          <p:cNvCxnSpPr/>
          <p:nvPr/>
        </p:nvCxnSpPr>
        <p:spPr>
          <a:xfrm>
            <a:off x="4269428" y="2741163"/>
            <a:ext cx="978077"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009050" y="2714958"/>
            <a:ext cx="181498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bwMode="auto">
          <a:xfrm>
            <a:off x="5464963" y="2530005"/>
            <a:ext cx="332123" cy="472603"/>
          </a:xfrm>
          <a:prstGeom prst="rect">
            <a:avLst/>
          </a:prstGeom>
          <a:noFill/>
          <a:ln>
            <a:noFill/>
            <a:miter lim="800000"/>
            <a:headEnd/>
            <a:tailEnd/>
          </a:ln>
        </p:spPr>
        <p:txBody>
          <a:bodyPr vert="horz" wrap="none" lIns="91429" tIns="45715" rIns="91429" bIns="45715" rtlCol="0">
            <a:normAutofit/>
          </a:bodyPr>
          <a:lstStyle/>
          <a:p>
            <a:r>
              <a:rPr lang="en-US" dirty="0"/>
              <a:t>X</a:t>
            </a:r>
          </a:p>
        </p:txBody>
      </p:sp>
      <p:sp>
        <p:nvSpPr>
          <p:cNvPr id="25" name="TextBox 24"/>
          <p:cNvSpPr txBox="1"/>
          <p:nvPr/>
        </p:nvSpPr>
        <p:spPr bwMode="auto">
          <a:xfrm>
            <a:off x="5971481" y="2810879"/>
            <a:ext cx="1864016" cy="383458"/>
          </a:xfrm>
          <a:prstGeom prst="rect">
            <a:avLst/>
          </a:prstGeom>
          <a:noFill/>
          <a:ln>
            <a:noFill/>
            <a:miter lim="800000"/>
            <a:headEnd/>
            <a:tailEnd/>
          </a:ln>
        </p:spPr>
        <p:txBody>
          <a:bodyPr vert="horz" wrap="none" lIns="91429" tIns="45715" rIns="91429" bIns="45715" rtlCol="0">
            <a:noAutofit/>
          </a:bodyPr>
          <a:lstStyle/>
          <a:p>
            <a:pPr algn="ctr"/>
            <a:r>
              <a:rPr lang="en-US" sz="2400" dirty="0"/>
              <a:t>(1 – </a:t>
            </a:r>
            <a:r>
              <a:rPr lang="en-US" sz="2400" i="1" dirty="0" err="1"/>
              <a:t>prev</a:t>
            </a:r>
            <a:r>
              <a:rPr lang="en-US" sz="2400" i="1" dirty="0"/>
              <a:t> </a:t>
            </a:r>
            <a:r>
              <a:rPr lang="en-US" sz="2400" dirty="0"/>
              <a:t>– )</a:t>
            </a:r>
          </a:p>
        </p:txBody>
      </p:sp>
      <p:sp>
        <p:nvSpPr>
          <p:cNvPr id="28" name="Left Brace 27"/>
          <p:cNvSpPr/>
          <p:nvPr/>
        </p:nvSpPr>
        <p:spPr>
          <a:xfrm>
            <a:off x="2780464" y="2205267"/>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Left Brace 28"/>
          <p:cNvSpPr/>
          <p:nvPr/>
        </p:nvSpPr>
        <p:spPr>
          <a:xfrm flipH="1">
            <a:off x="3603219" y="2217066"/>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Left Brace 29"/>
          <p:cNvSpPr/>
          <p:nvPr/>
        </p:nvSpPr>
        <p:spPr>
          <a:xfrm>
            <a:off x="4111097" y="2217867"/>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Left Brace 30"/>
          <p:cNvSpPr/>
          <p:nvPr/>
        </p:nvSpPr>
        <p:spPr>
          <a:xfrm flipH="1">
            <a:off x="5307932" y="2199039"/>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Left Brace 31"/>
          <p:cNvSpPr/>
          <p:nvPr/>
        </p:nvSpPr>
        <p:spPr>
          <a:xfrm flipH="1">
            <a:off x="7905818" y="2208607"/>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e 32"/>
          <p:cNvSpPr/>
          <p:nvPr/>
        </p:nvSpPr>
        <p:spPr>
          <a:xfrm>
            <a:off x="5804532" y="2217066"/>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bwMode="auto">
          <a:xfrm>
            <a:off x="1470105" y="1356804"/>
            <a:ext cx="774094" cy="383458"/>
          </a:xfrm>
          <a:prstGeom prst="rect">
            <a:avLst/>
          </a:prstGeom>
          <a:noFill/>
          <a:ln>
            <a:noFill/>
            <a:miter lim="800000"/>
            <a:headEnd/>
            <a:tailEnd/>
          </a:ln>
        </p:spPr>
        <p:txBody>
          <a:bodyPr vert="horz" wrap="none" lIns="91429" tIns="45715" rIns="91429" bIns="45715" rtlCol="0">
            <a:noAutofit/>
          </a:bodyPr>
          <a:lstStyle/>
          <a:p>
            <a:r>
              <a:rPr lang="en-US" sz="2400" i="1" dirty="0" err="1"/>
              <a:t>prev</a:t>
            </a:r>
            <a:endParaRPr lang="en-US" sz="2400" i="1" dirty="0"/>
          </a:p>
        </p:txBody>
      </p:sp>
      <p:sp>
        <p:nvSpPr>
          <p:cNvPr id="35" name="TextBox 34"/>
          <p:cNvSpPr txBox="1"/>
          <p:nvPr/>
        </p:nvSpPr>
        <p:spPr bwMode="auto">
          <a:xfrm>
            <a:off x="3161186" y="1331398"/>
            <a:ext cx="412378" cy="383458"/>
          </a:xfrm>
          <a:prstGeom prst="rect">
            <a:avLst/>
          </a:prstGeom>
          <a:noFill/>
          <a:ln>
            <a:noFill/>
            <a:miter lim="800000"/>
            <a:headEnd/>
            <a:tailEnd/>
          </a:ln>
        </p:spPr>
        <p:txBody>
          <a:bodyPr vert="horz" wrap="none" lIns="91429" tIns="45715" rIns="91429" bIns="45715" rtlCol="0">
            <a:noAutofit/>
          </a:bodyPr>
          <a:lstStyle/>
          <a:p>
            <a:r>
              <a:rPr lang="en-US" sz="2400" dirty="0"/>
              <a:t>q</a:t>
            </a:r>
          </a:p>
        </p:txBody>
      </p:sp>
      <p:sp>
        <p:nvSpPr>
          <p:cNvPr id="36" name="TextBox 35"/>
          <p:cNvSpPr txBox="1"/>
          <p:nvPr/>
        </p:nvSpPr>
        <p:spPr bwMode="auto">
          <a:xfrm>
            <a:off x="6071807" y="1338942"/>
            <a:ext cx="1640447" cy="383458"/>
          </a:xfrm>
          <a:prstGeom prst="rect">
            <a:avLst/>
          </a:prstGeom>
          <a:noFill/>
          <a:ln>
            <a:noFill/>
            <a:miter lim="800000"/>
            <a:headEnd/>
            <a:tailEnd/>
          </a:ln>
        </p:spPr>
        <p:txBody>
          <a:bodyPr vert="horz" wrap="none" lIns="91429" tIns="45715" rIns="91429" bIns="45715" rtlCol="0">
            <a:noAutofit/>
          </a:bodyPr>
          <a:lstStyle/>
          <a:p>
            <a:r>
              <a:rPr lang="en-US" sz="2400" dirty="0"/>
              <a:t>(1 – </a:t>
            </a:r>
            <a:r>
              <a:rPr lang="en-US" sz="2400" i="1" dirty="0" err="1"/>
              <a:t>prev</a:t>
            </a:r>
            <a:r>
              <a:rPr lang="en-US" sz="2400" dirty="0"/>
              <a:t>)</a:t>
            </a:r>
          </a:p>
        </p:txBody>
      </p:sp>
      <p:sp>
        <p:nvSpPr>
          <p:cNvPr id="38" name="TextBox 37"/>
          <p:cNvSpPr txBox="1"/>
          <p:nvPr/>
        </p:nvSpPr>
        <p:spPr bwMode="auto">
          <a:xfrm>
            <a:off x="2470240" y="1407197"/>
            <a:ext cx="345473" cy="383458"/>
          </a:xfrm>
          <a:prstGeom prst="rect">
            <a:avLst/>
          </a:prstGeom>
          <a:noFill/>
          <a:ln>
            <a:noFill/>
            <a:miter lim="800000"/>
            <a:headEnd/>
            <a:tailEnd/>
          </a:ln>
        </p:spPr>
        <p:txBody>
          <a:bodyPr vert="horz" wrap="none" lIns="91429" tIns="45715" rIns="91429" bIns="45715" rtlCol="0">
            <a:noAutofit/>
          </a:bodyPr>
          <a:lstStyle/>
          <a:p>
            <a:r>
              <a:rPr lang="en-US" sz="2400" dirty="0"/>
              <a:t>=</a:t>
            </a:r>
          </a:p>
        </p:txBody>
      </p:sp>
      <p:sp>
        <p:nvSpPr>
          <p:cNvPr id="39" name="TextBox 38"/>
          <p:cNvSpPr txBox="1"/>
          <p:nvPr/>
        </p:nvSpPr>
        <p:spPr bwMode="auto">
          <a:xfrm>
            <a:off x="4455108" y="1351914"/>
            <a:ext cx="683253" cy="383458"/>
          </a:xfrm>
          <a:prstGeom prst="rect">
            <a:avLst/>
          </a:prstGeom>
          <a:noFill/>
          <a:ln>
            <a:noFill/>
            <a:miter lim="800000"/>
            <a:headEnd/>
            <a:tailEnd/>
          </a:ln>
        </p:spPr>
        <p:txBody>
          <a:bodyPr vert="horz" wrap="none" lIns="91429" tIns="45715" rIns="91429" bIns="45715" rtlCol="0">
            <a:noAutofit/>
          </a:bodyPr>
          <a:lstStyle/>
          <a:p>
            <a:r>
              <a:rPr lang="en-US" sz="2400" dirty="0" err="1"/>
              <a:t>dur</a:t>
            </a:r>
            <a:endParaRPr lang="en-US" sz="2400" dirty="0"/>
          </a:p>
        </p:txBody>
      </p:sp>
      <p:sp>
        <p:nvSpPr>
          <p:cNvPr id="40" name="TextBox 39"/>
          <p:cNvSpPr txBox="1"/>
          <p:nvPr/>
        </p:nvSpPr>
        <p:spPr bwMode="auto">
          <a:xfrm>
            <a:off x="2290368" y="2490818"/>
            <a:ext cx="281067" cy="499011"/>
          </a:xfrm>
          <a:prstGeom prst="rect">
            <a:avLst/>
          </a:prstGeom>
          <a:noFill/>
          <a:ln>
            <a:noFill/>
            <a:miter lim="800000"/>
            <a:headEnd/>
            <a:tailEnd/>
          </a:ln>
        </p:spPr>
        <p:txBody>
          <a:bodyPr vert="horz" wrap="none" lIns="91429" tIns="45715" rIns="91429" bIns="45715" rtlCol="0">
            <a:noAutofit/>
          </a:bodyPr>
          <a:lstStyle/>
          <a:p>
            <a:r>
              <a:rPr lang="en-US" sz="2400" dirty="0"/>
              <a:t>=</a:t>
            </a:r>
          </a:p>
        </p:txBody>
      </p:sp>
      <p:sp>
        <p:nvSpPr>
          <p:cNvPr id="41" name="TextBox 40"/>
          <p:cNvSpPr txBox="1"/>
          <p:nvPr/>
        </p:nvSpPr>
        <p:spPr bwMode="auto">
          <a:xfrm>
            <a:off x="3824002" y="1388286"/>
            <a:ext cx="332123" cy="472603"/>
          </a:xfrm>
          <a:prstGeom prst="rect">
            <a:avLst/>
          </a:prstGeom>
          <a:noFill/>
          <a:ln>
            <a:noFill/>
            <a:miter lim="800000"/>
            <a:headEnd/>
            <a:tailEnd/>
          </a:ln>
        </p:spPr>
        <p:txBody>
          <a:bodyPr vert="horz" wrap="none" lIns="91429" tIns="45715" rIns="91429" bIns="45715" rtlCol="0">
            <a:normAutofit/>
          </a:bodyPr>
          <a:lstStyle/>
          <a:p>
            <a:r>
              <a:rPr lang="en-US" dirty="0"/>
              <a:t>X</a:t>
            </a:r>
          </a:p>
        </p:txBody>
      </p:sp>
      <p:sp>
        <p:nvSpPr>
          <p:cNvPr id="42" name="TextBox 41"/>
          <p:cNvSpPr txBox="1"/>
          <p:nvPr/>
        </p:nvSpPr>
        <p:spPr bwMode="auto">
          <a:xfrm>
            <a:off x="5456877" y="1362624"/>
            <a:ext cx="332123" cy="472603"/>
          </a:xfrm>
          <a:prstGeom prst="rect">
            <a:avLst/>
          </a:prstGeom>
          <a:noFill/>
          <a:ln>
            <a:noFill/>
            <a:miter lim="800000"/>
            <a:headEnd/>
            <a:tailEnd/>
          </a:ln>
        </p:spPr>
        <p:txBody>
          <a:bodyPr vert="horz" wrap="none" lIns="91429" tIns="45715" rIns="91429" bIns="45715" rtlCol="0">
            <a:normAutofit/>
          </a:bodyPr>
          <a:lstStyle/>
          <a:p>
            <a:r>
              <a:rPr lang="en-US" dirty="0"/>
              <a:t>X</a:t>
            </a:r>
          </a:p>
        </p:txBody>
      </p:sp>
      <p:sp>
        <p:nvSpPr>
          <p:cNvPr id="70" name="TextBox 69"/>
          <p:cNvSpPr txBox="1"/>
          <p:nvPr/>
        </p:nvSpPr>
        <p:spPr bwMode="auto">
          <a:xfrm>
            <a:off x="1634045" y="3953264"/>
            <a:ext cx="774094" cy="383458"/>
          </a:xfrm>
          <a:prstGeom prst="rect">
            <a:avLst/>
          </a:prstGeom>
          <a:noFill/>
          <a:ln>
            <a:noFill/>
            <a:miter lim="800000"/>
            <a:headEnd/>
            <a:tailEnd/>
          </a:ln>
        </p:spPr>
        <p:txBody>
          <a:bodyPr vert="horz" wrap="none" lIns="91429" tIns="45715" rIns="91429" bIns="45715" rtlCol="0">
            <a:noAutofit/>
          </a:bodyPr>
          <a:lstStyle/>
          <a:p>
            <a:r>
              <a:rPr lang="en-US" sz="2400" i="1" dirty="0"/>
              <a:t>PR</a:t>
            </a:r>
          </a:p>
        </p:txBody>
      </p:sp>
      <p:sp>
        <p:nvSpPr>
          <p:cNvPr id="71" name="TextBox 70"/>
          <p:cNvSpPr txBox="1"/>
          <p:nvPr/>
        </p:nvSpPr>
        <p:spPr bwMode="auto">
          <a:xfrm>
            <a:off x="2422069" y="3977027"/>
            <a:ext cx="345473" cy="383458"/>
          </a:xfrm>
          <a:prstGeom prst="rect">
            <a:avLst/>
          </a:prstGeom>
          <a:noFill/>
          <a:ln>
            <a:noFill/>
            <a:miter lim="800000"/>
            <a:headEnd/>
            <a:tailEnd/>
          </a:ln>
        </p:spPr>
        <p:txBody>
          <a:bodyPr vert="horz" wrap="none" lIns="91429" tIns="45715" rIns="91429" bIns="45715" rtlCol="0">
            <a:noAutofit/>
          </a:bodyPr>
          <a:lstStyle/>
          <a:p>
            <a:r>
              <a:rPr lang="en-US" sz="2400" dirty="0"/>
              <a:t>=</a:t>
            </a:r>
          </a:p>
        </p:txBody>
      </p:sp>
      <p:sp>
        <p:nvSpPr>
          <p:cNvPr id="72" name="TextBox 71"/>
          <p:cNvSpPr txBox="1"/>
          <p:nvPr/>
        </p:nvSpPr>
        <p:spPr bwMode="auto">
          <a:xfrm>
            <a:off x="2971026" y="3957075"/>
            <a:ext cx="774094" cy="383458"/>
          </a:xfrm>
          <a:prstGeom prst="rect">
            <a:avLst/>
          </a:prstGeom>
          <a:noFill/>
          <a:ln>
            <a:noFill/>
            <a:miter lim="800000"/>
            <a:headEnd/>
            <a:tailEnd/>
          </a:ln>
        </p:spPr>
        <p:txBody>
          <a:bodyPr vert="horz" wrap="none" lIns="91429" tIns="45715" rIns="91429" bIns="45715" rtlCol="0">
            <a:noAutofit/>
          </a:bodyPr>
          <a:lstStyle/>
          <a:p>
            <a:r>
              <a:rPr lang="en-US" sz="2400" i="1" dirty="0"/>
              <a:t>RR</a:t>
            </a:r>
          </a:p>
        </p:txBody>
      </p:sp>
      <p:sp>
        <p:nvSpPr>
          <p:cNvPr id="73" name="TextBox 72"/>
          <p:cNvSpPr txBox="1"/>
          <p:nvPr/>
        </p:nvSpPr>
        <p:spPr bwMode="auto">
          <a:xfrm>
            <a:off x="4364782" y="3664634"/>
            <a:ext cx="882723" cy="383458"/>
          </a:xfrm>
          <a:prstGeom prst="rect">
            <a:avLst/>
          </a:prstGeom>
          <a:noFill/>
          <a:ln>
            <a:noFill/>
            <a:miter lim="800000"/>
            <a:headEnd/>
            <a:tailEnd/>
          </a:ln>
        </p:spPr>
        <p:txBody>
          <a:bodyPr vert="horz" wrap="none" lIns="91429" tIns="45715" rIns="91429" bIns="45715" rtlCol="0">
            <a:noAutofit/>
          </a:bodyPr>
          <a:lstStyle/>
          <a:p>
            <a:r>
              <a:rPr lang="en-US" sz="2400" dirty="0" err="1"/>
              <a:t>dur</a:t>
            </a:r>
            <a:r>
              <a:rPr lang="en-US" sz="2400" dirty="0"/>
              <a:t> +</a:t>
            </a:r>
          </a:p>
        </p:txBody>
      </p:sp>
      <p:sp>
        <p:nvSpPr>
          <p:cNvPr id="74" name="TextBox 73"/>
          <p:cNvSpPr txBox="1"/>
          <p:nvPr/>
        </p:nvSpPr>
        <p:spPr bwMode="auto">
          <a:xfrm>
            <a:off x="5960023" y="3651018"/>
            <a:ext cx="1864016" cy="383458"/>
          </a:xfrm>
          <a:prstGeom prst="rect">
            <a:avLst/>
          </a:prstGeom>
          <a:noFill/>
          <a:ln>
            <a:noFill/>
            <a:miter lim="800000"/>
            <a:headEnd/>
            <a:tailEnd/>
          </a:ln>
        </p:spPr>
        <p:txBody>
          <a:bodyPr vert="horz" wrap="none" lIns="91429" tIns="45715" rIns="91429" bIns="45715" rtlCol="0">
            <a:noAutofit/>
          </a:bodyPr>
          <a:lstStyle/>
          <a:p>
            <a:pPr algn="ctr"/>
            <a:r>
              <a:rPr lang="en-US" sz="2400" dirty="0"/>
              <a:t>(1 – </a:t>
            </a:r>
            <a:r>
              <a:rPr lang="en-US" sz="2400" i="1" dirty="0" err="1"/>
              <a:t>prev</a:t>
            </a:r>
            <a:r>
              <a:rPr lang="en-US" sz="2400" i="1" dirty="0"/>
              <a:t> +</a:t>
            </a:r>
            <a:r>
              <a:rPr lang="en-US" sz="2400" dirty="0"/>
              <a:t>)</a:t>
            </a:r>
          </a:p>
        </p:txBody>
      </p:sp>
      <p:sp>
        <p:nvSpPr>
          <p:cNvPr id="75" name="TextBox 74"/>
          <p:cNvSpPr txBox="1"/>
          <p:nvPr/>
        </p:nvSpPr>
        <p:spPr bwMode="auto">
          <a:xfrm>
            <a:off x="3780849" y="4034626"/>
            <a:ext cx="332123" cy="472603"/>
          </a:xfrm>
          <a:prstGeom prst="rect">
            <a:avLst/>
          </a:prstGeom>
          <a:noFill/>
          <a:ln>
            <a:noFill/>
            <a:miter lim="800000"/>
            <a:headEnd/>
            <a:tailEnd/>
          </a:ln>
        </p:spPr>
        <p:txBody>
          <a:bodyPr vert="horz" wrap="none" lIns="91429" tIns="45715" rIns="91429" bIns="45715" rtlCol="0">
            <a:normAutofit/>
          </a:bodyPr>
          <a:lstStyle/>
          <a:p>
            <a:r>
              <a:rPr lang="en-US" dirty="0"/>
              <a:t>X</a:t>
            </a:r>
          </a:p>
        </p:txBody>
      </p:sp>
      <p:sp>
        <p:nvSpPr>
          <p:cNvPr id="76" name="TextBox 75"/>
          <p:cNvSpPr txBox="1"/>
          <p:nvPr/>
        </p:nvSpPr>
        <p:spPr bwMode="auto">
          <a:xfrm>
            <a:off x="4364781" y="4298052"/>
            <a:ext cx="882723" cy="383458"/>
          </a:xfrm>
          <a:prstGeom prst="rect">
            <a:avLst/>
          </a:prstGeom>
          <a:noFill/>
          <a:ln>
            <a:noFill/>
            <a:miter lim="800000"/>
            <a:headEnd/>
            <a:tailEnd/>
          </a:ln>
        </p:spPr>
        <p:txBody>
          <a:bodyPr vert="horz" wrap="none" lIns="91429" tIns="45715" rIns="91429" bIns="45715" rtlCol="0">
            <a:noAutofit/>
          </a:bodyPr>
          <a:lstStyle/>
          <a:p>
            <a:r>
              <a:rPr lang="en-US" sz="2400" dirty="0" err="1"/>
              <a:t>dur</a:t>
            </a:r>
            <a:r>
              <a:rPr lang="en-US" sz="2400" dirty="0"/>
              <a:t> –</a:t>
            </a:r>
          </a:p>
        </p:txBody>
      </p:sp>
      <p:cxnSp>
        <p:nvCxnSpPr>
          <p:cNvPr id="77" name="Straight Connector 76"/>
          <p:cNvCxnSpPr/>
          <p:nvPr/>
        </p:nvCxnSpPr>
        <p:spPr>
          <a:xfrm>
            <a:off x="4269428" y="4228476"/>
            <a:ext cx="978077"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6009050" y="4202271"/>
            <a:ext cx="181498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bwMode="auto">
          <a:xfrm>
            <a:off x="5464963" y="4017318"/>
            <a:ext cx="332123" cy="472603"/>
          </a:xfrm>
          <a:prstGeom prst="rect">
            <a:avLst/>
          </a:prstGeom>
          <a:noFill/>
          <a:ln>
            <a:noFill/>
            <a:miter lim="800000"/>
            <a:headEnd/>
            <a:tailEnd/>
          </a:ln>
        </p:spPr>
        <p:txBody>
          <a:bodyPr vert="horz" wrap="none" lIns="91429" tIns="45715" rIns="91429" bIns="45715" rtlCol="0">
            <a:normAutofit/>
          </a:bodyPr>
          <a:lstStyle/>
          <a:p>
            <a:r>
              <a:rPr lang="en-US" dirty="0"/>
              <a:t>X</a:t>
            </a:r>
          </a:p>
        </p:txBody>
      </p:sp>
      <p:sp>
        <p:nvSpPr>
          <p:cNvPr id="80" name="TextBox 79"/>
          <p:cNvSpPr txBox="1"/>
          <p:nvPr/>
        </p:nvSpPr>
        <p:spPr bwMode="auto">
          <a:xfrm>
            <a:off x="5971481" y="4298192"/>
            <a:ext cx="1864016" cy="383458"/>
          </a:xfrm>
          <a:prstGeom prst="rect">
            <a:avLst/>
          </a:prstGeom>
          <a:noFill/>
          <a:ln>
            <a:noFill/>
            <a:miter lim="800000"/>
            <a:headEnd/>
            <a:tailEnd/>
          </a:ln>
        </p:spPr>
        <p:txBody>
          <a:bodyPr vert="horz" wrap="none" lIns="91429" tIns="45715" rIns="91429" bIns="45715" rtlCol="0">
            <a:noAutofit/>
          </a:bodyPr>
          <a:lstStyle/>
          <a:p>
            <a:pPr algn="ctr"/>
            <a:r>
              <a:rPr lang="en-US" sz="2400" dirty="0"/>
              <a:t>(1 – </a:t>
            </a:r>
            <a:r>
              <a:rPr lang="en-US" sz="2400" i="1" dirty="0" err="1"/>
              <a:t>prev</a:t>
            </a:r>
            <a:r>
              <a:rPr lang="en-US" sz="2400" i="1" dirty="0"/>
              <a:t> </a:t>
            </a:r>
            <a:r>
              <a:rPr lang="en-US" sz="2400" dirty="0"/>
              <a:t>– )</a:t>
            </a:r>
          </a:p>
        </p:txBody>
      </p:sp>
      <p:sp>
        <p:nvSpPr>
          <p:cNvPr id="81" name="Left Brace 80"/>
          <p:cNvSpPr/>
          <p:nvPr/>
        </p:nvSpPr>
        <p:spPr>
          <a:xfrm>
            <a:off x="4111097" y="3705180"/>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Left Brace 81"/>
          <p:cNvSpPr/>
          <p:nvPr/>
        </p:nvSpPr>
        <p:spPr>
          <a:xfrm flipH="1">
            <a:off x="5307932" y="3686352"/>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Left Brace 82"/>
          <p:cNvSpPr/>
          <p:nvPr/>
        </p:nvSpPr>
        <p:spPr>
          <a:xfrm flipH="1">
            <a:off x="7905818" y="3695920"/>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Left Brace 83"/>
          <p:cNvSpPr/>
          <p:nvPr/>
        </p:nvSpPr>
        <p:spPr>
          <a:xfrm>
            <a:off x="5804532" y="3704379"/>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104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80132"/>
            <a:ext cx="8229600" cy="628650"/>
          </a:xfrm>
        </p:spPr>
        <p:txBody>
          <a:bodyPr>
            <a:noAutofit/>
          </a:bodyPr>
          <a:lstStyle/>
          <a:p>
            <a:pPr algn="ctr"/>
            <a:r>
              <a:rPr lang="en-US" sz="4000" b="1" dirty="0">
                <a:latin typeface="+mn-lt"/>
              </a:rPr>
              <a:t>Data Collection</a:t>
            </a:r>
            <a:endParaRPr lang="en-US" sz="4000" dirty="0">
              <a:effectLst>
                <a:outerShdw blurRad="38100" dist="38100" dir="2700000" algn="tl">
                  <a:srgbClr val="000000">
                    <a:alpha val="43137"/>
                  </a:srgbClr>
                </a:outerShdw>
              </a:effectLst>
              <a:latin typeface="+mn-lt"/>
            </a:endParaRP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76" y="1261637"/>
            <a:ext cx="5993904" cy="3628541"/>
          </a:xfrm>
          <a:prstGeom prst="rect">
            <a:avLst/>
          </a:prstGeom>
        </p:spPr>
      </p:pic>
      <p:cxnSp>
        <p:nvCxnSpPr>
          <p:cNvPr id="43" name="Straight Arrow Connector 42"/>
          <p:cNvCxnSpPr/>
          <p:nvPr/>
        </p:nvCxnSpPr>
        <p:spPr>
          <a:xfrm flipH="1" flipV="1">
            <a:off x="5722374" y="2880852"/>
            <a:ext cx="668642" cy="1387362"/>
          </a:xfrm>
          <a:prstGeom prst="straightConnector1">
            <a:avLst/>
          </a:prstGeom>
          <a:ln w="3810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4031226" y="2762865"/>
            <a:ext cx="2335560" cy="1487178"/>
          </a:xfrm>
          <a:prstGeom prst="straightConnector1">
            <a:avLst/>
          </a:prstGeom>
          <a:ln w="3810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5860026" y="3735688"/>
            <a:ext cx="530988" cy="532528"/>
          </a:xfrm>
          <a:prstGeom prst="straightConnector1">
            <a:avLst/>
          </a:prstGeom>
          <a:ln w="3810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4031226" y="3735688"/>
            <a:ext cx="2335554" cy="514351"/>
          </a:xfrm>
          <a:prstGeom prst="straightConnector1">
            <a:avLst/>
          </a:prstGeom>
          <a:ln w="3810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6312310" y="4188543"/>
            <a:ext cx="757084" cy="701636"/>
          </a:xfrm>
          <a:prstGeom prst="ellipse">
            <a:avLst/>
          </a:pr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859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latin typeface="+mn-lt"/>
              </a:rPr>
              <a:t>Incidence-Prevalence Bias</a:t>
            </a:r>
            <a:endParaRPr sz="4000" b="1" dirty="0">
              <a:latin typeface="+mn-lt"/>
            </a:endParaRPr>
          </a:p>
        </p:txBody>
      </p:sp>
      <p:sp>
        <p:nvSpPr>
          <p:cNvPr id="7" name="Text Placeholder 2"/>
          <p:cNvSpPr txBox="1">
            <a:spLocks/>
          </p:cNvSpPr>
          <p:nvPr/>
        </p:nvSpPr>
        <p:spPr>
          <a:xfrm>
            <a:off x="664196" y="1529269"/>
            <a:ext cx="7701308"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b="1" dirty="0">
                <a:solidFill>
                  <a:srgbClr val="D97827"/>
                </a:solidFill>
              </a:rPr>
              <a:t>Duration Ratio Bias (Survival Bias)</a:t>
            </a:r>
            <a:endParaRPr lang="en-US" sz="3200" b="1" u="sng" dirty="0">
              <a:solidFill>
                <a:srgbClr val="D97827"/>
              </a:solidFill>
            </a:endParaRPr>
          </a:p>
        </p:txBody>
      </p:sp>
      <p:sp>
        <p:nvSpPr>
          <p:cNvPr id="4" name="TextBox 3"/>
          <p:cNvSpPr txBox="1"/>
          <p:nvPr/>
        </p:nvSpPr>
        <p:spPr bwMode="auto">
          <a:xfrm>
            <a:off x="2038594" y="2864842"/>
            <a:ext cx="882723" cy="383458"/>
          </a:xfrm>
          <a:prstGeom prst="rect">
            <a:avLst/>
          </a:prstGeom>
          <a:noFill/>
          <a:ln>
            <a:noFill/>
            <a:miter lim="800000"/>
            <a:headEnd/>
            <a:tailEnd/>
          </a:ln>
        </p:spPr>
        <p:txBody>
          <a:bodyPr vert="horz" wrap="none" lIns="91429" tIns="45715" rIns="91429" bIns="45715" rtlCol="0">
            <a:noAutofit/>
          </a:bodyPr>
          <a:lstStyle/>
          <a:p>
            <a:r>
              <a:rPr lang="en-US" sz="2400" dirty="0" err="1"/>
              <a:t>dur</a:t>
            </a:r>
            <a:r>
              <a:rPr lang="en-US" sz="2400" dirty="0"/>
              <a:t> +</a:t>
            </a:r>
          </a:p>
        </p:txBody>
      </p:sp>
      <p:sp>
        <p:nvSpPr>
          <p:cNvPr id="5" name="TextBox 4"/>
          <p:cNvSpPr txBox="1"/>
          <p:nvPr/>
        </p:nvSpPr>
        <p:spPr bwMode="auto">
          <a:xfrm>
            <a:off x="2038593" y="3498260"/>
            <a:ext cx="882723" cy="383458"/>
          </a:xfrm>
          <a:prstGeom prst="rect">
            <a:avLst/>
          </a:prstGeom>
          <a:noFill/>
          <a:ln>
            <a:noFill/>
            <a:miter lim="800000"/>
            <a:headEnd/>
            <a:tailEnd/>
          </a:ln>
        </p:spPr>
        <p:txBody>
          <a:bodyPr vert="horz" wrap="none" lIns="91429" tIns="45715" rIns="91429" bIns="45715" rtlCol="0">
            <a:noAutofit/>
          </a:bodyPr>
          <a:lstStyle/>
          <a:p>
            <a:r>
              <a:rPr lang="en-US" sz="2400" dirty="0" err="1"/>
              <a:t>dur</a:t>
            </a:r>
            <a:r>
              <a:rPr lang="en-US" sz="2400" dirty="0"/>
              <a:t> –</a:t>
            </a:r>
          </a:p>
        </p:txBody>
      </p:sp>
      <p:cxnSp>
        <p:nvCxnSpPr>
          <p:cNvPr id="6" name="Straight Connector 5"/>
          <p:cNvCxnSpPr/>
          <p:nvPr/>
        </p:nvCxnSpPr>
        <p:spPr>
          <a:xfrm>
            <a:off x="1943240" y="3428684"/>
            <a:ext cx="978077"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8" name="Left Brace 7"/>
          <p:cNvSpPr/>
          <p:nvPr/>
        </p:nvSpPr>
        <p:spPr>
          <a:xfrm>
            <a:off x="1784909" y="2905388"/>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flipH="1">
            <a:off x="2981744" y="2886560"/>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Content Placeholder 2"/>
          <p:cNvSpPr txBox="1">
            <a:spLocks/>
          </p:cNvSpPr>
          <p:nvPr/>
        </p:nvSpPr>
        <p:spPr>
          <a:xfrm>
            <a:off x="3594177" y="2450740"/>
            <a:ext cx="5059605" cy="2256172"/>
          </a:xfrm>
          <a:prstGeom prst="rect">
            <a:avLst/>
          </a:prstGeom>
          <a:ln>
            <a:noFill/>
          </a:ln>
        </p:spPr>
        <p:txBody>
          <a:bodyPr vert="horz" lIns="91440" tIns="45720" rIns="91440" bIns="45720" rtlCol="0">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  Duration ratio bias &gt; 1</a:t>
            </a:r>
          </a:p>
          <a:p>
            <a:pPr lvl="1">
              <a:buFont typeface="Courier New" panose="02070309020205020404" pitchFamily="49" charset="0"/>
              <a:buChar char="o"/>
            </a:pPr>
            <a:r>
              <a:rPr lang="en-US" sz="2400" dirty="0"/>
              <a:t> Thus, overestimate risk</a:t>
            </a:r>
          </a:p>
          <a:p>
            <a:r>
              <a:rPr lang="en-US" sz="2800" dirty="0"/>
              <a:t>  Duration ratio bias &lt; 1</a:t>
            </a:r>
          </a:p>
          <a:p>
            <a:pPr lvl="1">
              <a:buFont typeface="Courier New" panose="02070309020205020404" pitchFamily="49" charset="0"/>
              <a:buChar char="o"/>
            </a:pPr>
            <a:r>
              <a:rPr lang="en-US" sz="2400" dirty="0"/>
              <a:t> Thus, underestimate risk</a:t>
            </a:r>
          </a:p>
        </p:txBody>
      </p:sp>
    </p:spTree>
    <p:extLst>
      <p:ext uri="{BB962C8B-B14F-4D97-AF65-F5344CB8AC3E}">
        <p14:creationId xmlns:p14="http://schemas.microsoft.com/office/powerpoint/2010/main" val="1058922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latin typeface="+mn-lt"/>
              </a:rPr>
              <a:t>Incidence-Prevalence Bias</a:t>
            </a:r>
            <a:endParaRPr sz="4000" b="1" dirty="0">
              <a:latin typeface="+mn-lt"/>
            </a:endParaRPr>
          </a:p>
        </p:txBody>
      </p:sp>
      <p:sp>
        <p:nvSpPr>
          <p:cNvPr id="7" name="Text Placeholder 2"/>
          <p:cNvSpPr txBox="1">
            <a:spLocks/>
          </p:cNvSpPr>
          <p:nvPr/>
        </p:nvSpPr>
        <p:spPr>
          <a:xfrm>
            <a:off x="664196" y="1529269"/>
            <a:ext cx="7701308"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200" b="1" dirty="0">
                <a:solidFill>
                  <a:srgbClr val="D97827"/>
                </a:solidFill>
              </a:rPr>
              <a:t>Prevalence Complement Ratio Bias</a:t>
            </a:r>
            <a:endParaRPr lang="en-US" sz="3200" b="1" u="sng" dirty="0">
              <a:solidFill>
                <a:srgbClr val="D97827"/>
              </a:solidFill>
            </a:endParaRPr>
          </a:p>
        </p:txBody>
      </p:sp>
      <p:sp>
        <p:nvSpPr>
          <p:cNvPr id="4" name="TextBox 3"/>
          <p:cNvSpPr txBox="1"/>
          <p:nvPr/>
        </p:nvSpPr>
        <p:spPr bwMode="auto">
          <a:xfrm>
            <a:off x="1565449" y="2705300"/>
            <a:ext cx="1864016" cy="383458"/>
          </a:xfrm>
          <a:prstGeom prst="rect">
            <a:avLst/>
          </a:prstGeom>
          <a:noFill/>
          <a:ln>
            <a:noFill/>
            <a:miter lim="800000"/>
            <a:headEnd/>
            <a:tailEnd/>
          </a:ln>
        </p:spPr>
        <p:txBody>
          <a:bodyPr vert="horz" wrap="none" lIns="91429" tIns="45715" rIns="91429" bIns="45715" rtlCol="0">
            <a:noAutofit/>
          </a:bodyPr>
          <a:lstStyle/>
          <a:p>
            <a:pPr algn="ctr"/>
            <a:r>
              <a:rPr lang="en-US" sz="2400" dirty="0"/>
              <a:t>(1 – </a:t>
            </a:r>
            <a:r>
              <a:rPr lang="en-US" sz="2400" i="1" dirty="0" err="1"/>
              <a:t>prev</a:t>
            </a:r>
            <a:r>
              <a:rPr lang="en-US" sz="2400" i="1" dirty="0"/>
              <a:t> +</a:t>
            </a:r>
            <a:r>
              <a:rPr lang="en-US" sz="2400" dirty="0"/>
              <a:t>)</a:t>
            </a:r>
          </a:p>
        </p:txBody>
      </p:sp>
      <p:cxnSp>
        <p:nvCxnSpPr>
          <p:cNvPr id="5" name="Straight Connector 4"/>
          <p:cNvCxnSpPr/>
          <p:nvPr/>
        </p:nvCxnSpPr>
        <p:spPr>
          <a:xfrm>
            <a:off x="1614476" y="3256553"/>
            <a:ext cx="1814989"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bwMode="auto">
          <a:xfrm>
            <a:off x="1576907" y="3352474"/>
            <a:ext cx="1864016" cy="383458"/>
          </a:xfrm>
          <a:prstGeom prst="rect">
            <a:avLst/>
          </a:prstGeom>
          <a:noFill/>
          <a:ln>
            <a:noFill/>
            <a:miter lim="800000"/>
            <a:headEnd/>
            <a:tailEnd/>
          </a:ln>
        </p:spPr>
        <p:txBody>
          <a:bodyPr vert="horz" wrap="none" lIns="91429" tIns="45715" rIns="91429" bIns="45715" rtlCol="0">
            <a:noAutofit/>
          </a:bodyPr>
          <a:lstStyle/>
          <a:p>
            <a:pPr algn="ctr"/>
            <a:r>
              <a:rPr lang="en-US" sz="2400" dirty="0"/>
              <a:t>(1 – </a:t>
            </a:r>
            <a:r>
              <a:rPr lang="en-US" sz="2400" i="1" dirty="0" err="1"/>
              <a:t>prev</a:t>
            </a:r>
            <a:r>
              <a:rPr lang="en-US" sz="2400" i="1" dirty="0"/>
              <a:t> </a:t>
            </a:r>
            <a:r>
              <a:rPr lang="en-US" sz="2400" dirty="0"/>
              <a:t>– )</a:t>
            </a:r>
          </a:p>
        </p:txBody>
      </p:sp>
      <p:sp>
        <p:nvSpPr>
          <p:cNvPr id="8" name="Left Brace 7"/>
          <p:cNvSpPr/>
          <p:nvPr/>
        </p:nvSpPr>
        <p:spPr>
          <a:xfrm flipH="1">
            <a:off x="3511244" y="2750202"/>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a:off x="1409958" y="2758661"/>
            <a:ext cx="96628" cy="98907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Content Placeholder 2"/>
          <p:cNvSpPr txBox="1">
            <a:spLocks/>
          </p:cNvSpPr>
          <p:nvPr/>
        </p:nvSpPr>
        <p:spPr>
          <a:xfrm>
            <a:off x="4179786" y="2216751"/>
            <a:ext cx="4185718" cy="2280297"/>
          </a:xfrm>
          <a:prstGeom prst="rect">
            <a:avLst/>
          </a:prstGeom>
          <a:ln>
            <a:noFill/>
          </a:ln>
        </p:spPr>
        <p:txBody>
          <a:bodyPr vert="horz" lIns="91440" tIns="45720" rIns="91440" bIns="45720" rtlCol="0">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 Underestimates risk</a:t>
            </a:r>
          </a:p>
          <a:p>
            <a:pPr lvl="1">
              <a:buFont typeface="Courier New" panose="02070309020205020404" pitchFamily="49" charset="0"/>
              <a:buChar char="o"/>
            </a:pPr>
            <a:r>
              <a:rPr lang="en-US" sz="2800" dirty="0"/>
              <a:t> </a:t>
            </a:r>
            <a:r>
              <a:rPr lang="en-US" sz="2400" dirty="0"/>
              <a:t>Higher prevalence, PR</a:t>
            </a:r>
          </a:p>
          <a:p>
            <a:r>
              <a:rPr lang="en-US" sz="2800" dirty="0"/>
              <a:t> Overestimates risk</a:t>
            </a:r>
          </a:p>
          <a:p>
            <a:pPr lvl="1">
              <a:buFont typeface="Courier New" panose="02070309020205020404" pitchFamily="49" charset="0"/>
              <a:buChar char="o"/>
            </a:pPr>
            <a:r>
              <a:rPr lang="en-US" sz="2800" dirty="0"/>
              <a:t> </a:t>
            </a:r>
            <a:r>
              <a:rPr lang="en-US" sz="2400" dirty="0"/>
              <a:t>Lower prevalence, PR</a:t>
            </a:r>
            <a:endParaRPr lang="en-US" sz="2800" dirty="0"/>
          </a:p>
        </p:txBody>
      </p:sp>
    </p:spTree>
    <p:extLst>
      <p:ext uri="{BB962C8B-B14F-4D97-AF65-F5344CB8AC3E}">
        <p14:creationId xmlns:p14="http://schemas.microsoft.com/office/powerpoint/2010/main" val="1420160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DDB9ED-CFC0-3547-ADCB-800B54A27405}"/>
              </a:ext>
            </a:extLst>
          </p:cNvPr>
          <p:cNvSpPr/>
          <p:nvPr/>
        </p:nvSpPr>
        <p:spPr>
          <a:xfrm>
            <a:off x="-114300" y="4967932"/>
            <a:ext cx="9258300" cy="17556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971550" y="208429"/>
            <a:ext cx="7086600" cy="571500"/>
          </a:xfrm>
        </p:spPr>
        <p:txBody>
          <a:bodyPr>
            <a:noAutofit/>
          </a:bodyPr>
          <a:lstStyle/>
          <a:p>
            <a:pPr algn="ctr">
              <a:spcBef>
                <a:spcPts val="0"/>
              </a:spcBef>
              <a:defRPr/>
            </a:pPr>
            <a:r>
              <a:rPr lang="en-US" sz="4000" b="1" dirty="0">
                <a:latin typeface="+mn-lt"/>
              </a:rPr>
              <a:t>Information Bias</a:t>
            </a:r>
            <a:endParaRPr sz="4000" b="1" dirty="0">
              <a:latin typeface="+mn-lt"/>
            </a:endParaRPr>
          </a:p>
        </p:txBody>
      </p:sp>
      <p:sp>
        <p:nvSpPr>
          <p:cNvPr id="6" name="Content Placeholder 5"/>
          <p:cNvSpPr>
            <a:spLocks noGrp="1"/>
          </p:cNvSpPr>
          <p:nvPr>
            <p:ph idx="1"/>
          </p:nvPr>
        </p:nvSpPr>
        <p:spPr>
          <a:xfrm>
            <a:off x="2292588" y="2426192"/>
            <a:ext cx="5327697" cy="1516222"/>
          </a:xfrm>
          <a:ln>
            <a:noFill/>
          </a:ln>
        </p:spPr>
        <p:txBody>
          <a:bodyPr>
            <a:noAutofit/>
          </a:bodyPr>
          <a:lstStyle/>
          <a:p>
            <a:pPr>
              <a:spcBef>
                <a:spcPts val="1800"/>
              </a:spcBef>
            </a:pPr>
            <a:r>
              <a:rPr lang="en-US" sz="3200" dirty="0"/>
              <a:t>  Effect leads to cause?</a:t>
            </a:r>
          </a:p>
          <a:p>
            <a:pPr>
              <a:spcBef>
                <a:spcPts val="1800"/>
              </a:spcBef>
            </a:pPr>
            <a:r>
              <a:rPr lang="en-US" sz="3200" dirty="0"/>
              <a:t>  Cause leads to effect?</a:t>
            </a:r>
          </a:p>
        </p:txBody>
      </p:sp>
      <p:sp>
        <p:nvSpPr>
          <p:cNvPr id="7" name="Text Placeholder 2"/>
          <p:cNvSpPr txBox="1">
            <a:spLocks/>
          </p:cNvSpPr>
          <p:nvPr/>
        </p:nvSpPr>
        <p:spPr>
          <a:xfrm>
            <a:off x="664196" y="1610583"/>
            <a:ext cx="7701308"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b="1" dirty="0">
                <a:solidFill>
                  <a:srgbClr val="D97827"/>
                </a:solidFill>
              </a:rPr>
              <a:t>Temporal Bias</a:t>
            </a:r>
            <a:endParaRPr lang="en-US" sz="3600" b="1" u="sng" dirty="0">
              <a:solidFill>
                <a:srgbClr val="D97827"/>
              </a:solidFill>
            </a:endParaRPr>
          </a:p>
        </p:txBody>
      </p:sp>
    </p:spTree>
    <p:extLst>
      <p:ext uri="{BB962C8B-B14F-4D97-AF65-F5344CB8AC3E}">
        <p14:creationId xmlns:p14="http://schemas.microsoft.com/office/powerpoint/2010/main" val="1267341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7: Cross-sectional studies, 1</a:t>
            </a:r>
          </a:p>
        </p:txBody>
      </p:sp>
      <p:sp>
        <p:nvSpPr>
          <p:cNvPr id="3" name="Subtitle 2"/>
          <p:cNvSpPr>
            <a:spLocks noGrp="1"/>
          </p:cNvSpPr>
          <p:nvPr>
            <p:ph type="subTitle" idx="1"/>
          </p:nvPr>
        </p:nvSpPr>
        <p:spPr>
          <a:xfrm>
            <a:off x="1863220" y="2304646"/>
            <a:ext cx="5432471" cy="1115533"/>
          </a:xfrm>
        </p:spPr>
        <p:txBody>
          <a:bodyPr/>
          <a:lstStyle/>
          <a:p>
            <a:r>
              <a:rPr lang="en-US" i="1" dirty="0"/>
              <a:t>In this Module, we learned about </a:t>
            </a:r>
            <a:r>
              <a:rPr lang="en-US" i="1" u="sng" dirty="0"/>
              <a:t>cross-sectional studies</a:t>
            </a:r>
            <a:r>
              <a:rPr lang="en-US" i="1" dirty="0"/>
              <a:t>, the first Module in a series of Modules specific to different study designs in epidemiology</a:t>
            </a:r>
          </a:p>
        </p:txBody>
      </p:sp>
      <p:pic>
        <p:nvPicPr>
          <p:cNvPr id="5" name="Picture Placeholder 4"/>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845" r="845"/>
          <a:stretch>
            <a:fillRect/>
          </a:stretch>
        </p:blipFill>
        <p:spPr/>
      </p:pic>
    </p:spTree>
    <p:custDataLst>
      <p:tags r:id="rId1"/>
    </p:custDataLst>
    <p:extLst>
      <p:ext uri="{BB962C8B-B14F-4D97-AF65-F5344CB8AC3E}">
        <p14:creationId xmlns:p14="http://schemas.microsoft.com/office/powerpoint/2010/main" val="300493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Characteristics</a:t>
            </a:r>
          </a:p>
        </p:txBody>
      </p:sp>
      <p:sp>
        <p:nvSpPr>
          <p:cNvPr id="9" name="Content Placeholder 3"/>
          <p:cNvSpPr txBox="1">
            <a:spLocks/>
          </p:cNvSpPr>
          <p:nvPr/>
        </p:nvSpPr>
        <p:spPr>
          <a:xfrm>
            <a:off x="657832" y="1608183"/>
            <a:ext cx="8156384" cy="2737674"/>
          </a:xfrm>
          <a:prstGeom prst="rect">
            <a:avLst/>
          </a:prstGeom>
          <a:ln>
            <a:noFill/>
          </a:ln>
        </p:spPr>
        <p:txBody>
          <a:bodyPr vert="horz" lIns="91440" tIns="45720" rIns="91440" bIns="45720" rtlCol="0">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98513" indent="-230188"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600"/>
              </a:spcBef>
            </a:pPr>
            <a:r>
              <a:rPr lang="en-US" sz="3400" dirty="0"/>
              <a:t>  The primary “unit” is the </a:t>
            </a:r>
            <a:r>
              <a:rPr lang="en-US" sz="3400" u="sng" dirty="0"/>
              <a:t>individual</a:t>
            </a:r>
            <a:endParaRPr lang="en-US" sz="3400" dirty="0"/>
          </a:p>
          <a:p>
            <a:pPr>
              <a:spcBef>
                <a:spcPts val="1600"/>
              </a:spcBef>
            </a:pPr>
            <a:r>
              <a:rPr lang="en-US" sz="3400" dirty="0"/>
              <a:t>  Exposure(s), outcome(s) are measured    at same time, in same (i.e., </a:t>
            </a:r>
            <a:r>
              <a:rPr lang="en-US" sz="3400" u="sng" dirty="0"/>
              <a:t>one</a:t>
            </a:r>
            <a:r>
              <a:rPr lang="en-US" sz="3400" dirty="0"/>
              <a:t>) sample</a:t>
            </a:r>
          </a:p>
          <a:p>
            <a:pPr>
              <a:spcBef>
                <a:spcPts val="1600"/>
              </a:spcBef>
            </a:pPr>
            <a:r>
              <a:rPr lang="en-US" sz="3400" dirty="0"/>
              <a:t>  Thus, estimates consider only </a:t>
            </a:r>
            <a:r>
              <a:rPr lang="en-US" sz="3400" u="sng" dirty="0"/>
              <a:t>prevalence</a:t>
            </a:r>
            <a:endParaRPr lang="en-US" sz="3400" dirty="0"/>
          </a:p>
        </p:txBody>
      </p:sp>
    </p:spTree>
    <p:extLst>
      <p:ext uri="{BB962C8B-B14F-4D97-AF65-F5344CB8AC3E}">
        <p14:creationId xmlns:p14="http://schemas.microsoft.com/office/powerpoint/2010/main" val="32577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Research Questions</a:t>
            </a:r>
          </a:p>
        </p:txBody>
      </p:sp>
      <p:sp>
        <p:nvSpPr>
          <p:cNvPr id="9" name="Content Placeholder 3"/>
          <p:cNvSpPr txBox="1">
            <a:spLocks/>
          </p:cNvSpPr>
          <p:nvPr/>
        </p:nvSpPr>
        <p:spPr>
          <a:xfrm>
            <a:off x="1972597" y="2443926"/>
            <a:ext cx="5657235" cy="2239543"/>
          </a:xfrm>
          <a:prstGeom prst="rect">
            <a:avLst/>
          </a:prstGeom>
          <a:ln>
            <a:noFill/>
          </a:ln>
        </p:spPr>
        <p:txBody>
          <a:bodyPr vert="horz" lIns="91440" tIns="45720" rIns="91440" bIns="45720" rtlCol="0">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98513" indent="-230188"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3400" dirty="0"/>
              <a:t>  Prevalence, outcome</a:t>
            </a:r>
          </a:p>
          <a:p>
            <a:pPr>
              <a:spcBef>
                <a:spcPts val="600"/>
              </a:spcBef>
            </a:pPr>
            <a:r>
              <a:rPr lang="en-US" sz="3400" dirty="0"/>
              <a:t>  Prevalence, exposure(s)</a:t>
            </a:r>
          </a:p>
          <a:p>
            <a:pPr>
              <a:spcBef>
                <a:spcPts val="600"/>
              </a:spcBef>
            </a:pPr>
            <a:r>
              <a:rPr lang="en-US" sz="3400" dirty="0"/>
              <a:t>  Surveillance data on same</a:t>
            </a:r>
          </a:p>
        </p:txBody>
      </p:sp>
      <p:sp>
        <p:nvSpPr>
          <p:cNvPr id="4" name="Text Placeholder 2"/>
          <p:cNvSpPr txBox="1">
            <a:spLocks/>
          </p:cNvSpPr>
          <p:nvPr/>
        </p:nvSpPr>
        <p:spPr>
          <a:xfrm>
            <a:off x="1693137" y="1769112"/>
            <a:ext cx="6478433"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200" b="1" i="1" dirty="0">
                <a:solidFill>
                  <a:srgbClr val="D97827"/>
                </a:solidFill>
              </a:rPr>
              <a:t>Descriptive epidemiology</a:t>
            </a:r>
          </a:p>
        </p:txBody>
      </p:sp>
    </p:spTree>
    <p:extLst>
      <p:ext uri="{BB962C8B-B14F-4D97-AF65-F5344CB8AC3E}">
        <p14:creationId xmlns:p14="http://schemas.microsoft.com/office/powerpoint/2010/main" val="159547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Research Questions</a:t>
            </a:r>
          </a:p>
        </p:txBody>
      </p:sp>
      <p:sp>
        <p:nvSpPr>
          <p:cNvPr id="9" name="Content Placeholder 3"/>
          <p:cNvSpPr txBox="1">
            <a:spLocks/>
          </p:cNvSpPr>
          <p:nvPr/>
        </p:nvSpPr>
        <p:spPr>
          <a:xfrm>
            <a:off x="2278361" y="2522584"/>
            <a:ext cx="5657235" cy="2239543"/>
          </a:xfrm>
          <a:prstGeom prst="rect">
            <a:avLst/>
          </a:prstGeom>
          <a:ln>
            <a:noFill/>
          </a:ln>
        </p:spPr>
        <p:txBody>
          <a:bodyPr vert="horz" lIns="91440" tIns="45720" rIns="91440" bIns="45720" rtlCol="0">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mn-lt"/>
                <a:ea typeface="+mn-ea"/>
                <a:cs typeface="+mn-cs"/>
              </a:defRPr>
            </a:lvl1pPr>
            <a:lvl2pPr marL="568325"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98513" indent="-230188"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600"/>
              </a:spcBef>
            </a:pPr>
            <a:r>
              <a:rPr lang="en-US" sz="3400" dirty="0"/>
              <a:t>  Descriptive(s) = analytics</a:t>
            </a:r>
          </a:p>
          <a:p>
            <a:pPr>
              <a:spcBef>
                <a:spcPts val="1600"/>
              </a:spcBef>
            </a:pPr>
            <a:r>
              <a:rPr lang="en-US" sz="3400" dirty="0"/>
              <a:t>  Initial hypothesis testing</a:t>
            </a:r>
          </a:p>
          <a:p>
            <a:pPr lvl="2">
              <a:buFont typeface="Courier New" panose="02070309020205020404" pitchFamily="49" charset="0"/>
              <a:buChar char="o"/>
            </a:pPr>
            <a:r>
              <a:rPr lang="en-US" sz="3400" dirty="0"/>
              <a:t>  </a:t>
            </a:r>
            <a:r>
              <a:rPr lang="en-US" sz="2400" dirty="0"/>
              <a:t>Specific to </a:t>
            </a:r>
            <a:r>
              <a:rPr lang="en-US" sz="2400" u="sng" dirty="0"/>
              <a:t>prevalence</a:t>
            </a:r>
            <a:r>
              <a:rPr lang="en-US" sz="2400" dirty="0"/>
              <a:t> estimates</a:t>
            </a:r>
          </a:p>
        </p:txBody>
      </p:sp>
      <p:sp>
        <p:nvSpPr>
          <p:cNvPr id="4" name="Text Placeholder 2"/>
          <p:cNvSpPr txBox="1">
            <a:spLocks/>
          </p:cNvSpPr>
          <p:nvPr/>
        </p:nvSpPr>
        <p:spPr>
          <a:xfrm>
            <a:off x="1781627" y="1799345"/>
            <a:ext cx="6478433" cy="568800"/>
          </a:xfrm>
          <a:prstGeom prst="rect">
            <a:avLst/>
          </a:prstGeom>
        </p:spPr>
        <p:txBody>
          <a:bodyPr>
            <a:noAutofit/>
          </a:bodyPr>
          <a:lstStyle>
            <a:lvl1pPr marL="288925" indent="-288925" algn="l" defTabSz="457200" rtl="0" eaLnBrk="1" latinLnBrk="0" hangingPunct="1">
              <a:spcBef>
                <a:spcPts val="2400"/>
              </a:spcBef>
              <a:buClr>
                <a:srgbClr val="BF5700"/>
              </a:buClr>
              <a:buSzPct val="80000"/>
              <a:buFont typeface="Arial" panose="020B0604020202020204" pitchFamily="34" charset="0"/>
              <a:buChar char="►"/>
              <a:defRPr lang="en-US" sz="2000" kern="1200" baseline="0" dirty="0" smtClean="0">
                <a:solidFill>
                  <a:schemeClr val="tx1"/>
                </a:solidFill>
                <a:latin typeface="Calibri" panose="020F0502020204030204" pitchFamily="34" charset="0"/>
                <a:ea typeface="+mn-ea"/>
                <a:cs typeface="Calibri" panose="020F0502020204030204" pitchFamily="34" charset="0"/>
              </a:defRPr>
            </a:lvl1pPr>
            <a:lvl2pPr marL="566928" indent="-284163" algn="l" defTabSz="457200" rtl="0" eaLnBrk="1" latinLnBrk="0" hangingPunct="1">
              <a:spcBef>
                <a:spcPts val="0"/>
              </a:spcBef>
              <a:buClr>
                <a:srgbClr val="BF5700"/>
              </a:buClr>
              <a:buSzPct val="80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566928" indent="237744" algn="l" defTabSz="457200" rtl="0" eaLnBrk="1" latinLnBrk="0" hangingPunct="1">
              <a:spcBef>
                <a:spcPts val="0"/>
              </a:spcBef>
              <a:buClr>
                <a:srgbClr val="BF570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200" b="1" i="1" dirty="0">
                <a:solidFill>
                  <a:srgbClr val="D97827"/>
                </a:solidFill>
              </a:rPr>
              <a:t>Analytic epidemiology</a:t>
            </a:r>
          </a:p>
        </p:txBody>
      </p:sp>
    </p:spTree>
    <p:extLst>
      <p:ext uri="{BB962C8B-B14F-4D97-AF65-F5344CB8AC3E}">
        <p14:creationId xmlns:p14="http://schemas.microsoft.com/office/powerpoint/2010/main" val="133007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80132"/>
            <a:ext cx="8229600" cy="628650"/>
          </a:xfrm>
        </p:spPr>
        <p:txBody>
          <a:bodyPr>
            <a:noAutofit/>
          </a:bodyPr>
          <a:lstStyle/>
          <a:p>
            <a:pPr algn="ctr"/>
            <a:r>
              <a:rPr lang="en-US" sz="4000" b="1" dirty="0">
                <a:latin typeface="+mn-lt"/>
              </a:rPr>
              <a:t>Example</a:t>
            </a:r>
            <a:endParaRPr lang="en-US" sz="4000" dirty="0">
              <a:effectLst>
                <a:outerShdw blurRad="38100" dist="38100" dir="2700000" algn="tl">
                  <a:srgbClr val="000000">
                    <a:alpha val="43137"/>
                  </a:srgbClr>
                </a:outerShdw>
              </a:effectLst>
              <a:latin typeface="+mn-lt"/>
            </a:endParaRPr>
          </a:p>
        </p:txBody>
      </p:sp>
      <p:pic>
        <p:nvPicPr>
          <p:cNvPr id="5" name="Content Placeholder 9"/>
          <p:cNvPicPr>
            <a:picLocks noGrp="1" noChangeAspect="1"/>
          </p:cNvPicPr>
          <p:nvPr>
            <p:ph idx="1"/>
          </p:nvPr>
        </p:nvPicPr>
        <p:blipFill>
          <a:blip r:embed="rId3">
            <a:biLevel thresh="75000"/>
            <a:extLst>
              <a:ext uri="{28A0092B-C50C-407E-A947-70E740481C1C}">
                <a14:useLocalDpi xmlns:a14="http://schemas.microsoft.com/office/drawing/2010/main" val="0"/>
              </a:ext>
            </a:extLst>
          </a:blip>
          <a:stretch>
            <a:fillRect/>
          </a:stretch>
        </p:blipFill>
        <p:spPr>
          <a:xfrm>
            <a:off x="1853381" y="1331902"/>
            <a:ext cx="5550310" cy="3244797"/>
          </a:xfrm>
        </p:spPr>
      </p:pic>
    </p:spTree>
    <p:extLst>
      <p:ext uri="{BB962C8B-B14F-4D97-AF65-F5344CB8AC3E}">
        <p14:creationId xmlns:p14="http://schemas.microsoft.com/office/powerpoint/2010/main" val="311267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80132"/>
            <a:ext cx="8229600" cy="628650"/>
          </a:xfrm>
        </p:spPr>
        <p:txBody>
          <a:bodyPr>
            <a:noAutofit/>
          </a:bodyPr>
          <a:lstStyle/>
          <a:p>
            <a:pPr algn="ctr"/>
            <a:r>
              <a:rPr lang="en-US" sz="4000" b="1">
                <a:latin typeface="+mn-lt"/>
              </a:rPr>
              <a:t>Example</a:t>
            </a:r>
            <a:endParaRPr lang="en-US" sz="4000" dirty="0">
              <a:effectLst>
                <a:outerShdw blurRad="38100" dist="38100" dir="2700000" algn="tl">
                  <a:srgbClr val="000000">
                    <a:alpha val="43137"/>
                  </a:srgbClr>
                </a:outerShdw>
              </a:effectLst>
              <a:latin typeface="+mn-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9071" y="1708405"/>
            <a:ext cx="7078257" cy="2529298"/>
          </a:xfrm>
        </p:spPr>
      </p:pic>
    </p:spTree>
    <p:extLst>
      <p:ext uri="{BB962C8B-B14F-4D97-AF65-F5344CB8AC3E}">
        <p14:creationId xmlns:p14="http://schemas.microsoft.com/office/powerpoint/2010/main" val="1991468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UTHEALTHSPH-NORMAL" val="dmNvvu7S"/>
  <p:tag name="ARTICULATE_DESIGN_ID_CUSTOM DESIGN" val="g3huZdYr"/>
  <p:tag name="ARTICULATE_DESIGN_ID_UTHEALTHSPH-VERTICAL" val="LgU2CJMT"/>
  <p:tag name="ARTICULATE_SLIDE_THUMBNAIL_REFRESH" val="1"/>
  <p:tag name="ARTICULATE_PROJECT_OPEN" val="0"/>
  <p:tag name="ARTICULATE_SLIDE_COUNT"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heme/theme1.xml><?xml version="1.0" encoding="utf-8"?>
<a:theme xmlns:a="http://schemas.openxmlformats.org/drawingml/2006/main" name="UTHealthSPH-norm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miter lim="800000"/>
          <a:headEnd/>
          <a:tailEnd/>
        </a:ln>
      </a:spPr>
      <a:bodyPr vert="horz" lIns="91429" tIns="45715" rIns="91429" bIns="45715" rtlCol="0">
        <a:normAutofit/>
      </a:bodyPr>
      <a:lstStyle>
        <a:defPPr>
          <a:defRPr dirty="0"/>
        </a:defPPr>
      </a:lstStyle>
    </a:txDef>
  </a:objectDefaults>
  <a:extraClrSchemeLst/>
  <a:extLst>
    <a:ext uri="{05A4C25C-085E-4340-85A3-A5531E510DB2}">
      <thm15:themeFamily xmlns:thm15="http://schemas.microsoft.com/office/thememl/2012/main" name="UTHealth PPT Template_XC design_7.23.2019" id="{DBDD3197-97D0-404A-BE71-FDECAC313DB6}" vid="{57A34B3C-FF36-410C-9BF2-66D9CF20D5BA}"/>
    </a:ext>
  </a:extLst>
</a:theme>
</file>

<file path=ppt/theme/theme2.xml><?xml version="1.0" encoding="utf-8"?>
<a:theme xmlns:a="http://schemas.openxmlformats.org/drawingml/2006/main" name="UTHealthSPH-vertic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THealth PPT Template_XC design_7.23.2019" id="{DBDD3197-97D0-404A-BE71-FDECAC313DB6}" vid="{54457B8B-16EC-4345-8F60-F006E13654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3D8ECC3E-071C-4496-A21B-AEC882BE531F}">
  <ds:schemaRefs>
    <ds:schemaRef ds:uri="http://schemas.microsoft.com/sharepoint/v3/contenttype/forms"/>
  </ds:schemaRefs>
</ds:datastoreItem>
</file>

<file path=customXml/itemProps2.xml><?xml version="1.0" encoding="utf-8"?>
<ds:datastoreItem xmlns:ds="http://schemas.openxmlformats.org/officeDocument/2006/customXml" ds:itemID="{DE7F79EA-00BC-4699-9F08-BDA0B5343E1B}"/>
</file>

<file path=customXml/itemProps3.xml><?xml version="1.0" encoding="utf-8"?>
<ds:datastoreItem xmlns:ds="http://schemas.openxmlformats.org/officeDocument/2006/customXml" ds:itemID="{3CC02D04-6D42-49E2-BA18-B600AF98E5C6}">
  <ds:schemaRefs>
    <ds:schemaRef ds:uri="http://purl.org/dc/elements/1.1/"/>
    <ds:schemaRef ds:uri="http://schemas.microsoft.com/office/2006/metadata/properties"/>
    <ds:schemaRef ds:uri="5696d8d7-77b2-4af9-a7ef-7281aee1e69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44e8490-f871-4981-bb14-0126a90df3ef"/>
    <ds:schemaRef ds:uri="http://www.w3.org/XML/1998/namespace"/>
    <ds:schemaRef ds:uri="http://purl.org/dc/dcmitype/"/>
    <ds:schemaRef ds:uri="e3793ca1-6164-4dfb-aaf8-0aa60c0c70c2"/>
    <ds:schemaRef ds:uri="b3558f30-ae73-4668-947b-5578bd4f9b3c"/>
  </ds:schemaRefs>
</ds:datastoreItem>
</file>

<file path=docProps/app.xml><?xml version="1.0" encoding="utf-8"?>
<Properties xmlns="http://schemas.openxmlformats.org/officeDocument/2006/extended-properties" xmlns:vt="http://schemas.openxmlformats.org/officeDocument/2006/docPropsVTypes">
  <Template>UTHealth PPT Template_XC design_7.23.2019</Template>
  <TotalTime>9438</TotalTime>
  <Words>7901</Words>
  <Application>Microsoft Macintosh PowerPoint</Application>
  <PresentationFormat>On-screen Show (16:9)</PresentationFormat>
  <Paragraphs>409</Paragraphs>
  <Slides>43</Slides>
  <Notes>43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43</vt:i4>
      </vt:variant>
    </vt:vector>
  </HeadingPairs>
  <TitlesOfParts>
    <vt:vector size="54" baseType="lpstr">
      <vt:lpstr>Arial</vt:lpstr>
      <vt:lpstr>Bookman Old Style</vt:lpstr>
      <vt:lpstr>Calibri</vt:lpstr>
      <vt:lpstr>Cambria Math</vt:lpstr>
      <vt:lpstr>Courier New</vt:lpstr>
      <vt:lpstr>Georgia</vt:lpstr>
      <vt:lpstr>Lucida Grande</vt:lpstr>
      <vt:lpstr>Times New Roman</vt:lpstr>
      <vt:lpstr>Wingdings</vt:lpstr>
      <vt:lpstr>UTHealthSPH-normal</vt:lpstr>
      <vt:lpstr>UTHealthSPH-vertical</vt:lpstr>
      <vt:lpstr>MODULE 7: Cross-sectional studies, 1</vt:lpstr>
      <vt:lpstr>Learning Objectives</vt:lpstr>
      <vt:lpstr>Part A: Study Design and Basics</vt:lpstr>
      <vt:lpstr>Data Collection</vt:lpstr>
      <vt:lpstr>Characteristics</vt:lpstr>
      <vt:lpstr>Research Questions</vt:lpstr>
      <vt:lpstr>Research Questions</vt:lpstr>
      <vt:lpstr>Example</vt:lpstr>
      <vt:lpstr>Example</vt:lpstr>
      <vt:lpstr>Strengths</vt:lpstr>
      <vt:lpstr>Strengths</vt:lpstr>
      <vt:lpstr>Limitations</vt:lpstr>
      <vt:lpstr>Part B: Data Collection</vt:lpstr>
      <vt:lpstr>Participants</vt:lpstr>
      <vt:lpstr>Measurement</vt:lpstr>
      <vt:lpstr>Bias (i.e., systematic error)</vt:lpstr>
      <vt:lpstr>Part C: Data Analysis</vt:lpstr>
      <vt:lpstr>Framingham Heart Study</vt:lpstr>
      <vt:lpstr>Framingham Heart Study</vt:lpstr>
      <vt:lpstr>Data Analysis</vt:lpstr>
      <vt:lpstr>Data Analysis</vt:lpstr>
      <vt:lpstr>Framingham Heart Study</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Choosing PR vs. POR</vt:lpstr>
      <vt:lpstr>Choosing PR vs. POR</vt:lpstr>
      <vt:lpstr>Part D: Sources of Bias</vt:lpstr>
      <vt:lpstr>Selection Bias</vt:lpstr>
      <vt:lpstr>Incidence-Prevalence Bias</vt:lpstr>
      <vt:lpstr>Incidence-Prevalence Bias</vt:lpstr>
      <vt:lpstr>Incidence-Prevalence Bias</vt:lpstr>
      <vt:lpstr>Incidence-Prevalence Bias</vt:lpstr>
      <vt:lpstr>Incidence-Prevalence Bias</vt:lpstr>
      <vt:lpstr>Information Bias</vt:lpstr>
      <vt:lpstr>MODULE 7: Cross-sectional studies, 1</vt:lpstr>
    </vt:vector>
  </TitlesOfParts>
  <Manager/>
  <Company>UTHealth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Chen, Xi</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19 Sept. 2018</dc:description>
  <cp:lastModifiedBy>Cannell, Michael B</cp:lastModifiedBy>
  <cp:revision>1799</cp:revision>
  <cp:lastPrinted>2015-12-30T15:17:52Z</cp:lastPrinted>
  <dcterms:created xsi:type="dcterms:W3CDTF">2019-07-23T15:08:35Z</dcterms:created>
  <dcterms:modified xsi:type="dcterms:W3CDTF">2022-08-29T16:40:33Z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DF07B0C7-7686-4DA4-AD41-8FDC83D3E558</vt:lpwstr>
  </property>
  <property fmtid="{D5CDD505-2E9C-101B-9397-08002B2CF9AE}" pid="3" name="ArticulatePath">
    <vt:lpwstr>https://uthtmc-my.sharepoint.com/personal/xi_chen_uth_tmc_edu/Documents/UTHealth%20PPT%20Template%20Design%20by%20XC/UTHealth_SPH_new%20template_8.6</vt:lpwstr>
  </property>
  <property fmtid="{D5CDD505-2E9C-101B-9397-08002B2CF9AE}" pid="4" name="ContentTypeId">
    <vt:lpwstr>0x010100ED41D9ADB7F09344BC6B7E44F29CCBFD</vt:lpwstr>
  </property>
  <property fmtid="{D5CDD505-2E9C-101B-9397-08002B2CF9AE}" pid="5" name="MediaServiceImageTags">
    <vt:lpwstr/>
  </property>
</Properties>
</file>