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471" r:id="rId3"/>
    <p:sldId id="510" r:id="rId4"/>
    <p:sldId id="484" r:id="rId5"/>
    <p:sldId id="497" r:id="rId6"/>
    <p:sldId id="498" r:id="rId7"/>
    <p:sldId id="258" r:id="rId8"/>
    <p:sldId id="485" r:id="rId9"/>
    <p:sldId id="506" r:id="rId10"/>
    <p:sldId id="507" r:id="rId11"/>
    <p:sldId id="505" r:id="rId12"/>
    <p:sldId id="508" r:id="rId13"/>
    <p:sldId id="389" r:id="rId14"/>
    <p:sldId id="501" r:id="rId15"/>
    <p:sldId id="509" r:id="rId16"/>
    <p:sldId id="271" r:id="rId17"/>
    <p:sldId id="50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1"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64647"/>
  </p:normalViewPr>
  <p:slideViewPr>
    <p:cSldViewPr snapToGrid="0">
      <p:cViewPr varScale="1">
        <p:scale>
          <a:sx n="82" d="100"/>
          <a:sy n="82" d="100"/>
        </p:scale>
        <p:origin x="2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cross-sectional studies. </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measure of association to choose from when we want to compare prevalence in our cross-sectional data.</a:t>
            </a:r>
          </a:p>
          <a:p>
            <a:endParaRPr lang="en-US" dirty="0"/>
          </a:p>
          <a:p>
            <a:r>
              <a:rPr lang="en-US" dirty="0"/>
              <a:t>First, we can calculate the prevalence rate ratio using the formula you see on the slide here. It’s identical to the formula we learned for calculating a risk ratio. The big difference is that our 2x2 table now contains prevalent cases of the outcome instead of incident cases of the outcome and that will affect our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we can interpret the PRR of 1.37 by saying, “</a:t>
            </a:r>
            <a:r>
              <a:rPr lang="en-US" dirty="0">
                <a:solidFill>
                  <a:schemeClr val="accent4">
                    <a:lumMod val="10000"/>
                  </a:schemeClr>
                </a:solidFill>
              </a:rPr>
              <a:t>In this sample, the prevalence of MI among smokers was 1.37 times the prevalence of MI among non-smokers.</a:t>
            </a:r>
            <a:r>
              <a:rPr lang="en-US" dirty="0"/>
              <a:t>”</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59287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measure of association available to us is the prevalence odds ratio (often just called odds ratio). Again, this odds ratio is calculated using the same formula we’ve been using all semester to calculate and odds ratio. The big difference is that our 2x2 table now contains prevalent cases of the outcome instead of incident cases of the outcome and that will affect our interpretation. </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1864771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Here’s an example.</a:t>
                </a:r>
              </a:p>
              <a:p>
                <a:endParaRPr lang="en-US" dirty="0"/>
              </a:p>
              <a:p>
                <a:r>
                  <a:rPr lang="en-US" dirty="0"/>
                  <a:t>The odds of smoking among those with MI is 1.42 or 142 to 100. In words, we could say that among people who ever had an MI there were 142 people who smoked for every 100 people who didn’t smoke. </a:t>
                </a:r>
              </a:p>
              <a:p>
                <a:endParaRPr lang="en-US" dirty="0"/>
              </a:p>
              <a:p>
                <a:r>
                  <a:rPr lang="en-US" dirty="0"/>
                  <a:t>Similarly, the odds of smoking among those without MI is 0.89 or 89 to 100. In words, we could say that among people who have not yet ever had an MI there were 89 people who smoke for every 100 people who didn’t smoke. </a:t>
                </a:r>
              </a:p>
              <a:p>
                <a:endParaRPr lang="en-US" dirty="0"/>
              </a:p>
              <a:p>
                <a:r>
                  <a:rPr lang="en-US" dirty="0"/>
                  <a:t>We could then calculate the prevalence odds ratio as:</a:t>
                </a:r>
              </a:p>
              <a:p>
                <a:endParaRPr lang="en-US" dirty="0"/>
              </a:p>
              <a:p>
                <a:r>
                  <a:rPr lang="en-US" sz="1600" dirty="0"/>
                  <a:t>POR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1.42</m:t>
                        </m:r>
                      </m:num>
                      <m:den>
                        <m:r>
                          <a:rPr lang="en-US" sz="1600" b="0" i="1" smtClean="0">
                            <a:latin typeface="Cambria Math" panose="02040503050406030204" pitchFamily="18" charset="0"/>
                          </a:rPr>
                          <m:t>0.89</m:t>
                        </m:r>
                      </m:den>
                    </m:f>
                  </m:oMath>
                </a14:m>
                <a:r>
                  <a:rPr lang="en-US" sz="1600" dirty="0"/>
                  <a:t> = 1.60</a:t>
                </a:r>
              </a:p>
              <a:p>
                <a:endParaRPr lang="en-US" dirty="0">
                  <a:solidFill>
                    <a:schemeClr val="accent4">
                      <a:lumMod val="10000"/>
                    </a:schemeClr>
                  </a:solidFill>
                </a:endParaRPr>
              </a:p>
              <a:p>
                <a:r>
                  <a:rPr lang="en-US" dirty="0">
                    <a:solidFill>
                      <a:schemeClr val="accent4">
                        <a:lumMod val="10000"/>
                      </a:schemeClr>
                    </a:solidFill>
                  </a:rPr>
                  <a:t>We could interpret this result by saying, “Participants who reported ever having an MI had 1.6 times the odds of smoking compared to participants who reported never having an MI.”</a:t>
                </a:r>
              </a:p>
              <a:p>
                <a:endParaRPr lang="en-US" dirty="0"/>
              </a:p>
              <a:p>
                <a:r>
                  <a:rPr lang="en-US" dirty="0"/>
                  <a:t>Like all OR’s, POR’s are symmetric. So, the odds ratio association between smoking and MI is equal to the odds ratio association between MI and smoking.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convenient feature of the prevalence odds ratio is that it can be derived from a logistic regression model.</a:t>
                </a:r>
              </a:p>
              <a:p>
                <a:endParaRPr lang="en-US" dirty="0"/>
              </a:p>
            </p:txBody>
          </p:sp>
        </mc:Choice>
        <mc:Fallback>
          <p:sp>
            <p:nvSpPr>
              <p:cNvPr id="3" name="Notes Placeholder 2"/>
              <p:cNvSpPr>
                <a:spLocks noGrp="1"/>
              </p:cNvSpPr>
              <p:nvPr>
                <p:ph type="body" idx="1"/>
              </p:nvPr>
            </p:nvSpPr>
            <p:spPr/>
            <p:txBody>
              <a:bodyPr/>
              <a:lstStyle/>
              <a:p>
                <a:r>
                  <a:rPr lang="en-US" dirty="0"/>
                  <a:t>Here’s an example.</a:t>
                </a:r>
              </a:p>
              <a:p>
                <a:endParaRPr lang="en-US" dirty="0"/>
              </a:p>
              <a:p>
                <a:r>
                  <a:rPr lang="en-US" dirty="0"/>
                  <a:t>The odds of smoking among those with MI is 1.42 or 142 to 100. In words, we could say that among people who ever had an MI there were 142 people who smoked for every 100 people who didn’t smoke. </a:t>
                </a:r>
              </a:p>
              <a:p>
                <a:endParaRPr lang="en-US" dirty="0"/>
              </a:p>
              <a:p>
                <a:r>
                  <a:rPr lang="en-US" dirty="0"/>
                  <a:t>Similarly, the odds of smoking among those without MI is 0.89 or 89 to 100. In words, we could say that among people who have not yet ever had an MI there were 89 people who smoke for every 100 people who didn’t smoke. </a:t>
                </a:r>
              </a:p>
              <a:p>
                <a:endParaRPr lang="en-US" dirty="0"/>
              </a:p>
              <a:p>
                <a:r>
                  <a:rPr lang="en-US" dirty="0"/>
                  <a:t>We could then calculate the prevalence odds ratio as:</a:t>
                </a:r>
              </a:p>
              <a:p>
                <a:endParaRPr lang="en-US" dirty="0"/>
              </a:p>
              <a:p>
                <a:r>
                  <a:rPr lang="en-US" sz="1600" dirty="0"/>
                  <a:t>POR = </a:t>
                </a:r>
                <a:r>
                  <a:rPr lang="en-US" sz="1600" b="0" i="0">
                    <a:latin typeface="Cambria Math" panose="02040503050406030204" pitchFamily="18" charset="0"/>
                  </a:rPr>
                  <a:t>1.42/0.89</a:t>
                </a:r>
                <a:r>
                  <a:rPr lang="en-US" sz="1600" dirty="0"/>
                  <a:t> = 1.60</a:t>
                </a:r>
              </a:p>
              <a:p>
                <a:endParaRPr lang="en-US" dirty="0">
                  <a:solidFill>
                    <a:schemeClr val="accent4">
                      <a:lumMod val="10000"/>
                    </a:schemeClr>
                  </a:solidFill>
                </a:endParaRPr>
              </a:p>
              <a:p>
                <a:r>
                  <a:rPr lang="en-US" dirty="0">
                    <a:solidFill>
                      <a:schemeClr val="accent4">
                        <a:lumMod val="10000"/>
                      </a:schemeClr>
                    </a:solidFill>
                  </a:rPr>
                  <a:t>We could interpret this result by saying, “Participants who reported ever having an MI had 1.6 times the odds of smoking compared to participants who reported never having an MI.”</a:t>
                </a:r>
              </a:p>
              <a:p>
                <a:endParaRPr lang="en-US" dirty="0"/>
              </a:p>
              <a:p>
                <a:r>
                  <a:rPr lang="en-US" dirty="0"/>
                  <a:t>Like all OR’s, POR’s are symmetric. So, the odds ratio association between smoking and MI is equal to the odds ratio association between MI and smoking.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convenient feature of the prevalence odds ratio is that it can be derived from a logistic regression model.</a:t>
                </a:r>
              </a:p>
              <a:p>
                <a:endParaRPr lang="en-US" dirty="0"/>
              </a:p>
            </p:txBody>
          </p:sp>
        </mc:Fallback>
      </mc:AlternateContent>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264367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all study designs, cross-sectional studies are susceptible to bias. In addition to many of the forms of bias we have already discussed this semester, there is one form of selection bias and one form of information bias that we should be especially cognizant of in the context of cross-sectionals studies. As a reminder, selection bias occurs when people are systematically different in the sample and the population, and information bias occurs when there are systematic errors in the way our data is collected.</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1099803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Incidence-prevalence bias is a form of selection bias. It occurs when we use prevalence to estimate incidence (or risk). This happens when the duration of disease is affected by the exposure (i.e., survival bias) or when the prevalence is high. </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2278544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by measuring prevalent cases (as opposed to incident cases) we are giving preference to people who survive longer with the outcome. Said another way, the ratio of people who get the outcome and die quickly to people who get the outcome and survive for a relatively long time may be different when we use a cross-sectional study design vs a cohort design. </a:t>
            </a:r>
          </a:p>
          <a:p>
            <a:endParaRPr lang="en-US" dirty="0"/>
          </a:p>
          <a:p>
            <a:r>
              <a:rPr lang="en-US" dirty="0"/>
              <a:t>As you can see here, the people who make it into our cross-sectional study are different than the people who would have made it into our cohort study and represent a different outcome experience than the experience we would have measured in our population. If those differences are meaningfully related to our exposures of interest, then we will likely draw different occlusions about our outcome (at least risk) than if we had used a cohort study design.</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2151307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as you can see in this slide from a simulation study, the differences between PR’s and POR’s can be strongly impacted by the prevalence of the outcome. The exact numbers aren’t important here, this is just to give you a visual representation of how prevalence affects our estimates.</a:t>
            </a:r>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1851011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form of bias that is particularly troublesome in cross-sectional studies is temporal bias – a form of information bias.</a:t>
            </a:r>
          </a:p>
          <a:p>
            <a:endParaRPr lang="en-US" dirty="0"/>
          </a:p>
          <a:p>
            <a:r>
              <a:rPr lang="en-US" dirty="0"/>
              <a:t>Because we are measuring exposure and outcome at the same time, there is often ambiguity about which is the exposure and which is the outcome, or which is the cause and which is the effect.</a:t>
            </a:r>
          </a:p>
          <a:p>
            <a:endParaRPr lang="en-US" dirty="0"/>
          </a:p>
          <a:p>
            <a:r>
              <a:rPr lang="en-US" dirty="0"/>
              <a:t>This is also sometimes called reverse causality.</a:t>
            </a:r>
          </a:p>
          <a:p>
            <a:endParaRPr lang="en-US" dirty="0"/>
          </a:p>
          <a:p>
            <a:r>
              <a:rPr lang="en-US" dirty="0"/>
              <a:t>Despite the possibility for these, and other, forms of bias, the cross-sectional study design remains a staple of epidemiology. </a:t>
            </a:r>
          </a:p>
          <a:p>
            <a:endParaRPr lang="en-US" dirty="0"/>
          </a:p>
          <a:p>
            <a:r>
              <a:rPr lang="en-US" dirty="0"/>
              <a:t>** Socrative 3 and 4.</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41902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cross-sectional studies definitely have an important role to play in epidemiology. Nearly all of the large, national surveys like the BRFSS and NHANES use a cross-sectional study design. However, cross-sectional studies also have a number of potential limitations that we need to be aware of as we are drawing our conclusions.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be difficult to establish temporal sequencing between exposure and disease and therefore causality.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limited to studying prevalent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accurate recollection of exposure/disease by participants is weighted towards recently exposed or recently ill.</a:t>
            </a:r>
          </a:p>
          <a:p>
            <a:endParaRPr lang="en-US" dirty="0"/>
          </a:p>
          <a:p>
            <a:r>
              <a:rPr lang="en-US" dirty="0"/>
              <a:t>And, cross-sectional studies are not suitable for studying diseases that are rare, highly fatal, or </a:t>
            </a:r>
            <a:r>
              <a:rPr lang="en-US"/>
              <a:t>with a short duration.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252819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in the diagram on the screen, cross-sectional studies are another type of observational study. They are often considered to produce less convincing (or “weaker”) evidence than any of the study designs we’ve discussed so far. Having said, they definitely serve an important purpose in epidemiology. Before diving into the nuts and bolts of the cross-section study design, let’s do a quick check of what you guys remember from the readings.</a:t>
            </a:r>
            <a:endParaRPr lang="en-US" i="0" dirty="0"/>
          </a:p>
          <a:p>
            <a:endParaRPr lang="en-US" i="0" dirty="0"/>
          </a:p>
          <a:p>
            <a:r>
              <a:rPr lang="en-US" i="0" dirty="0"/>
              <a:t>** Socrative 1</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18170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defining characteristic of cross-sectional studies is that they simultaneously measure exposures and outcomes at a single point in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review, here’s my little graphical representation of the basic prospective cohort design. Remember that exposures that we are interested in occur out in the world, but the outcomes have not yet occurred. Then, we come along and measure these exposures and classify a group of people (a cohort) as exposed or unexposed. Then, we let some time pass and we see if more exposed people or more unexposed people </a:t>
            </a:r>
            <a:r>
              <a:rPr lang="en-US" i="1" dirty="0"/>
              <a:t>develop</a:t>
            </a:r>
            <a:r>
              <a:rPr lang="en-US" dirty="0"/>
              <a:t> the outcome(s) we are interested in.</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talked about case-control studies. </a:t>
            </a:r>
          </a:p>
          <a:p>
            <a:endParaRPr lang="en-US" dirty="0"/>
          </a:p>
          <a:p>
            <a:r>
              <a:rPr lang="en-US" dirty="0"/>
              <a:t>In the basic case-based case-control study design, exposures and outcomes that we are interested in occur out in the world. Then, we come along and gather up a group of people who have already had the outcome we are interested in and then measure their history of exposures(s). Similarly, we gather up a group of people who we think are comparable to the people with the outcome in all relevant ways, but who haven’t had the outcome, and we also measure their history of exposure(s). Finally, we calculate the odds of being exposed in both groups and compare.</a:t>
            </a:r>
          </a:p>
          <a:p>
            <a:endParaRPr lang="en-US" dirty="0"/>
          </a:p>
          <a:p>
            <a:r>
              <a:rPr lang="en-US" dirty="0"/>
              <a:t>Example:</a:t>
            </a:r>
          </a:p>
          <a:p>
            <a:pPr marL="171450" lvl="0" indent="-171450">
              <a:buFont typeface="Arial" panose="020B0604020202020204" pitchFamily="34" charset="0"/>
              <a:buChar char="•"/>
            </a:pPr>
            <a:r>
              <a:rPr lang="en-US" dirty="0"/>
              <a:t>Orange = Exposed to smoking</a:t>
            </a:r>
          </a:p>
          <a:p>
            <a:pPr marL="171450" lvl="0" indent="-171450">
              <a:buFont typeface="Arial" panose="020B0604020202020204" pitchFamily="34" charset="0"/>
              <a:buChar char="•"/>
            </a:pPr>
            <a:r>
              <a:rPr lang="en-US" dirty="0"/>
              <a:t>Blue = Unexposed to smoking</a:t>
            </a:r>
          </a:p>
          <a:p>
            <a:pPr marL="171450" lvl="0" indent="-171450">
              <a:buFont typeface="Arial" panose="020B0604020202020204" pitchFamily="34" charset="0"/>
              <a:buChar char="•"/>
            </a:pPr>
            <a:r>
              <a:rPr lang="en-US" dirty="0"/>
              <a:t>Circle = No lung cancer</a:t>
            </a:r>
          </a:p>
          <a:p>
            <a:pPr marL="171450" lvl="0" indent="-171450">
              <a:buFont typeface="Arial" panose="020B0604020202020204" pitchFamily="34" charset="0"/>
              <a:buChar char="•"/>
            </a:pPr>
            <a:r>
              <a:rPr lang="en-US" dirty="0"/>
              <a:t>Triangle = Lung cancer</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use a cross-sectional study design we simultaneously measure exposures and outcomes at a single point in time. So here, we have a population of interest were exposures and outcomes have occurred out in the world. We come along and take a sample of the population and measure the exposures and outcomes at the same time.</a:t>
            </a:r>
          </a:p>
          <a:p>
            <a:endParaRPr lang="en-US" dirty="0"/>
          </a:p>
          <a:p>
            <a:r>
              <a:rPr lang="en-US" dirty="0"/>
              <a:t>For example:</a:t>
            </a:r>
          </a:p>
          <a:p>
            <a:pPr marL="171450" lvl="0" indent="-171450">
              <a:buFont typeface="Arial" panose="020B0604020202020204" pitchFamily="34" charset="0"/>
              <a:buChar char="•"/>
            </a:pPr>
            <a:r>
              <a:rPr lang="en-US" dirty="0"/>
              <a:t>Orange = Exposed to hepatitis B virus</a:t>
            </a:r>
          </a:p>
          <a:p>
            <a:pPr marL="171450" lvl="0" indent="-171450">
              <a:buFont typeface="Arial" panose="020B0604020202020204" pitchFamily="34" charset="0"/>
              <a:buChar char="•"/>
            </a:pPr>
            <a:r>
              <a:rPr lang="en-US" dirty="0"/>
              <a:t>Blue = Unexposed to hepatitis B virus</a:t>
            </a:r>
          </a:p>
          <a:p>
            <a:pPr marL="171450" lvl="0" indent="-171450">
              <a:buFont typeface="Arial" panose="020B0604020202020204" pitchFamily="34" charset="0"/>
              <a:buChar char="•"/>
            </a:pPr>
            <a:r>
              <a:rPr lang="en-US" dirty="0"/>
              <a:t>Circle = No aplastic anemia</a:t>
            </a:r>
          </a:p>
          <a:p>
            <a:pPr marL="171450" lvl="0" indent="-171450">
              <a:buFont typeface="Arial" panose="020B0604020202020204" pitchFamily="34" charset="0"/>
              <a:buChar char="•"/>
            </a:pPr>
            <a:r>
              <a:rPr lang="en-US" dirty="0"/>
              <a:t>Triangle = Aplastic anemia</a:t>
            </a:r>
          </a:p>
          <a:p>
            <a:endParaRPr lang="en-US" dirty="0"/>
          </a:p>
          <a:p>
            <a:r>
              <a:rPr lang="en-US" dirty="0"/>
              <a:t>Let’s stop on notice a couple things here:</a:t>
            </a:r>
          </a:p>
          <a:p>
            <a:r>
              <a:rPr lang="en-US" dirty="0"/>
              <a:t>First, notice here that there is some ambiguity about which is the exposure and which is the outcome (or more precisely, which is the cause and which is the effect).</a:t>
            </a:r>
          </a:p>
          <a:p>
            <a:r>
              <a:rPr lang="en-US" dirty="0"/>
              <a:t>Second, notice that now we must use prevalence as our measure of disease occurrence.</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212820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the textbook represents it.</a:t>
            </a:r>
          </a:p>
          <a:p>
            <a:endParaRPr lang="en-US" dirty="0"/>
          </a:p>
          <a:p>
            <a:r>
              <a:rPr lang="en-US" dirty="0"/>
              <a:t>I also want you to notice a third thing here. I think it stands out a little more clearly in this graphic. By measuring prevalent cases (as opposed to incident cases) we are giving preference to people who survive longer with the outcome. Said another way, the ratio of people who get the outcome and die quickly to people who get the outcome and survive for a relatively long time may be different when we use a cross-sectional study design vs a cohort design. </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305357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pause here and do a quick recap.</a:t>
            </a:r>
          </a:p>
          <a:p>
            <a:endParaRPr lang="en-US" dirty="0"/>
          </a:p>
          <a:p>
            <a:r>
              <a:rPr lang="en-US" dirty="0"/>
              <a:t>Cross-sectional studies are a type of observational study design.</a:t>
            </a:r>
          </a:p>
          <a:p>
            <a:endParaRPr lang="en-US" dirty="0"/>
          </a:p>
          <a:p>
            <a:pPr marL="0" lvl="0" indent="0">
              <a:buFont typeface="+mj-lt"/>
              <a:buNone/>
            </a:pPr>
            <a:r>
              <a:rPr lang="en-US" dirty="0"/>
              <a:t>The basic idea is that we select a sample of participants from our population of interest, we measure exposure(s) and outcome(s) at a single point in time, and then the prevalence of exposure(s) are compared to the prevalence of outcome(s) at that specific point in time (usually).</a:t>
            </a:r>
          </a:p>
          <a:p>
            <a:pPr lvl="1"/>
            <a:endParaRPr lang="en-US" dirty="0"/>
          </a:p>
          <a:p>
            <a:r>
              <a:rPr lang="en-US" dirty="0"/>
              <a:t>Cross-sectional studies are a good choice when we want to ascertain prevalence of exposure(s) and disease(s) in population. For example, for public health planning and resource allocation. The cross-sectional study design can also be a good choice when our goal is hypothesis generation and study planning.</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78426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in this course we’ve primarily discussed incidence of outcomes. Now, let’s talk a little bit about prevalence, which is typically our measure of occurrence in cross-sectional studies.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this 2x2 table, we can measure the prevalence of the outcome as (a + c) / n, and we can measure the prevalence of the exposure as (a + b) / n.</a:t>
            </a:r>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49724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in this 2x2 table we are investigating the relationship between smoking and MI. Notice that the labels “outcome” and “exposure” are set by us. There may or may not be any valid justification for which is which.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table, the prevalence of the outcome, MI, is 0.32. We could interpret the prevalence by saying, “</a:t>
            </a:r>
            <a:r>
              <a:rPr lang="en-US" dirty="0">
                <a:solidFill>
                  <a:schemeClr val="accent4">
                    <a:lumMod val="10000"/>
                  </a:schemeClr>
                </a:solidFill>
              </a:rPr>
              <a:t>In this sample, 32% of participants reported ever having an MI.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prevalence of the exposure, smoking, is 0.49. We could interpret the prevalence by saying, “</a:t>
            </a:r>
            <a:r>
              <a:rPr lang="en-US" dirty="0">
                <a:solidFill>
                  <a:schemeClr val="accent4">
                    <a:lumMod val="10000"/>
                  </a:schemeClr>
                </a:solidFill>
              </a:rPr>
              <a:t>In this sample, 49% of participants reported current smoking.</a:t>
            </a:r>
            <a:r>
              <a:rPr lang="en-US" dirty="0"/>
              <a:t>”</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252318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Cross-sectional Studies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3083607115"/>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MI +</a:t>
                      </a:r>
                    </a:p>
                  </a:txBody>
                  <a:tcPr/>
                </a:tc>
                <a:tc>
                  <a:txBody>
                    <a:bodyPr/>
                    <a:lstStyle/>
                    <a:p>
                      <a:pPr algn="ctr"/>
                      <a:r>
                        <a:rPr lang="en-US" sz="200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b="1" dirty="0"/>
                        <a:t>Smoking +</a:t>
                      </a:r>
                    </a:p>
                  </a:txBody>
                  <a:tcPr/>
                </a:tc>
                <a:tc>
                  <a:txBody>
                    <a:bodyPr/>
                    <a:lstStyle/>
                    <a:p>
                      <a:pPr algn="ctr"/>
                      <a:r>
                        <a:rPr lang="en-US" sz="2000" dirty="0"/>
                        <a:t>838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1,415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2,253</a:t>
                      </a:r>
                    </a:p>
                  </a:txBody>
                  <a:tcPr/>
                </a:tc>
                <a:extLst>
                  <a:ext uri="{0D108BD9-81ED-4DB2-BD59-A6C34878D82A}">
                    <a16:rowId xmlns:a16="http://schemas.microsoft.com/office/drawing/2014/main" val="266549803"/>
                  </a:ext>
                </a:extLst>
              </a:tr>
              <a:tr h="370840">
                <a:tc>
                  <a:txBody>
                    <a:bodyPr/>
                    <a:lstStyle/>
                    <a:p>
                      <a:r>
                        <a:rPr lang="en-US" sz="2000" b="1" dirty="0"/>
                        <a:t>Smoking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592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1,589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2,181</a:t>
                      </a:r>
                    </a:p>
                  </a:txBody>
                  <a:tcPr/>
                </a:tc>
                <a:extLst>
                  <a:ext uri="{0D108BD9-81ED-4DB2-BD59-A6C34878D82A}">
                    <a16:rowId xmlns:a16="http://schemas.microsoft.com/office/drawing/2014/main" val="1199748931"/>
                  </a:ext>
                </a:extLst>
              </a:tr>
              <a:tr h="370840">
                <a:tc>
                  <a:txBody>
                    <a:bodyPr/>
                    <a:lstStyle/>
                    <a:p>
                      <a:r>
                        <a:rPr lang="en-US" sz="2000" dirty="0"/>
                        <a:t>Total</a:t>
                      </a:r>
                    </a:p>
                  </a:txBody>
                  <a:tcPr/>
                </a:tc>
                <a:tc>
                  <a:txBody>
                    <a:bodyPr/>
                    <a:lstStyle/>
                    <a:p>
                      <a:pPr algn="ctr"/>
                      <a:r>
                        <a:rPr lang="en-US" sz="2000" dirty="0"/>
                        <a:t>1,430</a:t>
                      </a:r>
                    </a:p>
                  </a:txBody>
                  <a:tcPr/>
                </a:tc>
                <a:tc>
                  <a:txBody>
                    <a:bodyPr/>
                    <a:lstStyle/>
                    <a:p>
                      <a:pPr algn="ctr"/>
                      <a:r>
                        <a:rPr lang="en-US" sz="2000" dirty="0"/>
                        <a:t>3,004</a:t>
                      </a:r>
                    </a:p>
                  </a:txBody>
                  <a:tcPr/>
                </a:tc>
                <a:tc>
                  <a:txBody>
                    <a:bodyPr/>
                    <a:lstStyle/>
                    <a:p>
                      <a:pPr algn="ctr"/>
                      <a:r>
                        <a:rPr lang="en-US" sz="2000" dirty="0"/>
                        <a:t>4,434</a:t>
                      </a:r>
                    </a:p>
                  </a:txBody>
                  <a:tcPr/>
                </a:tc>
                <a:extLst>
                  <a:ext uri="{0D108BD9-81ED-4DB2-BD59-A6C34878D82A}">
                    <a16:rowId xmlns:a16="http://schemas.microsoft.com/office/drawing/2014/main" val="790723229"/>
                  </a:ext>
                </a:extLst>
              </a:tr>
            </a:tbl>
          </a:graphicData>
        </a:graphic>
      </p:graphicFrame>
      <p:sp>
        <p:nvSpPr>
          <p:cNvPr id="3" name="Title 1">
            <a:extLst>
              <a:ext uri="{FF2B5EF4-FFF2-40B4-BE49-F238E27FC236}">
                <a16:creationId xmlns:a16="http://schemas.microsoft.com/office/drawing/2014/main" id="{01472B38-99CE-5646-8485-A49C321DD981}"/>
              </a:ext>
            </a:extLst>
          </p:cNvPr>
          <p:cNvSpPr txBox="1">
            <a:spLocks/>
          </p:cNvSpPr>
          <p:nvPr/>
        </p:nvSpPr>
        <p:spPr>
          <a:xfrm>
            <a:off x="838200" y="365126"/>
            <a:ext cx="10515600" cy="7096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Prevalence (rate) ratio</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C46A976-FDFF-C948-B3DE-D49499EDD125}"/>
                  </a:ext>
                </a:extLst>
              </p:cNvPr>
              <p:cNvSpPr txBox="1"/>
              <p:nvPr/>
            </p:nvSpPr>
            <p:spPr>
              <a:xfrm>
                <a:off x="838200" y="3549658"/>
                <a:ext cx="10515600" cy="2395336"/>
              </a:xfrm>
              <a:prstGeom prst="rect">
                <a:avLst/>
              </a:prstGeom>
              <a:noFill/>
            </p:spPr>
            <p:txBody>
              <a:bodyPr wrap="square" rtlCol="0">
                <a:spAutoFit/>
              </a:bodyPr>
              <a:lstStyle/>
              <a:p>
                <a:r>
                  <a:rPr lang="en-US" dirty="0"/>
                  <a:t>The prevalence of outcome in exposed compared to the prevalence of outcome in the unexposed = PRR</a:t>
                </a:r>
              </a:p>
              <a:p>
                <a:endParaRPr lang="en-US" sz="2400" dirty="0"/>
              </a:p>
              <a:p>
                <a:r>
                  <a:rPr lang="en-US" sz="2400" dirty="0"/>
                  <a:t>PRR =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𝑐</m:t>
                            </m:r>
                          </m:num>
                          <m:den>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𝑑</m:t>
                            </m:r>
                          </m:den>
                        </m:f>
                      </m:den>
                    </m:f>
                  </m:oMath>
                </a14:m>
                <a:r>
                  <a:rPr lang="en-US" sz="2400" dirty="0"/>
                  <a:t> =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838</m:t>
                            </m:r>
                          </m:num>
                          <m:den>
                            <m:r>
                              <a:rPr lang="en-US" sz="2400" b="0" i="1" smtClean="0">
                                <a:latin typeface="Cambria Math" panose="02040503050406030204" pitchFamily="18" charset="0"/>
                              </a:rPr>
                              <m:t>2253</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592</m:t>
                            </m:r>
                          </m:num>
                          <m:den>
                            <m:r>
                              <a:rPr lang="en-US" sz="2400" b="0" i="1" smtClean="0">
                                <a:latin typeface="Cambria Math" panose="02040503050406030204" pitchFamily="18" charset="0"/>
                              </a:rPr>
                              <m:t>2181</m:t>
                            </m:r>
                          </m:den>
                        </m:f>
                      </m:den>
                    </m:f>
                  </m:oMath>
                </a14:m>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0.</m:t>
                        </m:r>
                        <m:r>
                          <a:rPr lang="en-US" sz="2400" b="0" i="1" smtClean="0">
                            <a:latin typeface="Cambria Math" panose="02040503050406030204" pitchFamily="18" charset="0"/>
                          </a:rPr>
                          <m:t>3</m:t>
                        </m:r>
                        <m:r>
                          <a:rPr lang="en-US" sz="2400" b="0" i="1" smtClean="0">
                            <a:latin typeface="Cambria Math" panose="02040503050406030204" pitchFamily="18" charset="0"/>
                          </a:rPr>
                          <m:t>7</m:t>
                        </m:r>
                      </m:num>
                      <m:den>
                        <m:r>
                          <a:rPr lang="en-US" sz="2400" b="0" i="1" smtClean="0">
                            <a:latin typeface="Cambria Math" panose="02040503050406030204" pitchFamily="18" charset="0"/>
                          </a:rPr>
                          <m:t>0.</m:t>
                        </m:r>
                        <m:r>
                          <a:rPr lang="en-US" sz="2400" b="0" i="1" smtClean="0">
                            <a:latin typeface="Cambria Math" panose="02040503050406030204" pitchFamily="18" charset="0"/>
                          </a:rPr>
                          <m:t>2</m:t>
                        </m:r>
                        <m:r>
                          <a:rPr lang="en-US" sz="2400" b="0" i="1" smtClean="0">
                            <a:latin typeface="Cambria Math" panose="02040503050406030204" pitchFamily="18" charset="0"/>
                          </a:rPr>
                          <m:t>7</m:t>
                        </m:r>
                      </m:den>
                    </m:f>
                  </m:oMath>
                </a14:m>
                <a:r>
                  <a:rPr lang="en-US" sz="2400" dirty="0"/>
                  <a:t> =  1.37</a:t>
                </a:r>
              </a:p>
              <a:p>
                <a:endParaRPr lang="en-US" dirty="0">
                  <a:solidFill>
                    <a:schemeClr val="accent4">
                      <a:lumMod val="10000"/>
                    </a:schemeClr>
                  </a:solidFill>
                </a:endParaRPr>
              </a:p>
              <a:p>
                <a:r>
                  <a:rPr lang="en-US" dirty="0">
                    <a:solidFill>
                      <a:schemeClr val="accent4">
                        <a:lumMod val="10000"/>
                      </a:schemeClr>
                    </a:solidFill>
                  </a:rPr>
                  <a:t>Interpretation: In this sample, the prevalence of MI among smokers was 1.37 times the prevalence of MI among non-smokers.</a:t>
                </a:r>
              </a:p>
            </p:txBody>
          </p:sp>
        </mc:Choice>
        <mc:Fallback>
          <p:sp>
            <p:nvSpPr>
              <p:cNvPr id="4" name="TextBox 3">
                <a:extLst>
                  <a:ext uri="{FF2B5EF4-FFF2-40B4-BE49-F238E27FC236}">
                    <a16:creationId xmlns:a16="http://schemas.microsoft.com/office/drawing/2014/main" id="{9C46A976-FDFF-C948-B3DE-D49499EDD125}"/>
                  </a:ext>
                </a:extLst>
              </p:cNvPr>
              <p:cNvSpPr txBox="1">
                <a:spLocks noRot="1" noChangeAspect="1" noMove="1" noResize="1" noEditPoints="1" noAdjustHandles="1" noChangeArrowheads="1" noChangeShapeType="1" noTextEdit="1"/>
              </p:cNvSpPr>
              <p:nvPr/>
            </p:nvSpPr>
            <p:spPr>
              <a:xfrm>
                <a:off x="838200" y="3549658"/>
                <a:ext cx="10515600" cy="2395336"/>
              </a:xfrm>
              <a:prstGeom prst="rect">
                <a:avLst/>
              </a:prstGeom>
              <a:blipFill>
                <a:blip r:embed="rId3"/>
                <a:stretch>
                  <a:fillRect l="-965" t="-1053" b="-3158"/>
                </a:stretch>
              </a:blipFill>
            </p:spPr>
            <p:txBody>
              <a:bodyPr/>
              <a:lstStyle/>
              <a:p>
                <a:r>
                  <a:rPr lang="en-US">
                    <a:noFill/>
                  </a:rPr>
                  <a:t> </a:t>
                </a:r>
              </a:p>
            </p:txBody>
          </p:sp>
        </mc:Fallback>
      </mc:AlternateContent>
    </p:spTree>
    <p:extLst>
      <p:ext uri="{BB962C8B-B14F-4D97-AF65-F5344CB8AC3E}">
        <p14:creationId xmlns:p14="http://schemas.microsoft.com/office/powerpoint/2010/main" val="297962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Prevalence 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1276459482"/>
              </p:ext>
            </p:extLst>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extLst>
                  <a:ext uri="{0D108BD9-81ED-4DB2-BD59-A6C34878D82A}">
                    <a16:rowId xmlns:a16="http://schemas.microsoft.com/office/drawing/2014/main" val="805522592"/>
                  </a:ext>
                </a:extLst>
              </a:tr>
              <a:tr h="370840">
                <a:tc>
                  <a:txBody>
                    <a:bodyPr/>
                    <a:lstStyle/>
                    <a:p>
                      <a:r>
                        <a:rPr lang="en-US" sz="2000" b="1" dirty="0"/>
                        <a:t>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b="1" dirty="0"/>
                        <a:t>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a / c</a:t>
                      </a:r>
                    </a:p>
                  </a:txBody>
                  <a:tcPr/>
                </a:tc>
                <a:tc>
                  <a:txBody>
                    <a:bodyPr/>
                    <a:lstStyle/>
                    <a:p>
                      <a:pPr algn="ctr"/>
                      <a:r>
                        <a:rPr lang="en-US" sz="2000" dirty="0"/>
                        <a:t>Odds = b / d</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576796"/>
              </a:xfrm>
              <a:prstGeom prst="rect">
                <a:avLst/>
              </a:prstGeom>
              <a:noFill/>
            </p:spPr>
            <p:txBody>
              <a:bodyPr wrap="square" rtlCol="0">
                <a:spAutoFit/>
              </a:bodyPr>
              <a:lstStyle/>
              <a:p>
                <a:r>
                  <a:rPr lang="en-US" dirty="0"/>
                  <a:t>The odds of exposure among those with outcome = a / c</a:t>
                </a:r>
              </a:p>
              <a:p>
                <a:r>
                  <a:rPr lang="en-US" dirty="0"/>
                  <a:t>The odds of exposure among those without outcome = b / d</a:t>
                </a:r>
              </a:p>
              <a:p>
                <a:endParaRPr lang="en-US" dirty="0"/>
              </a:p>
              <a:p>
                <a:r>
                  <a:rPr lang="en-US" sz="2400" dirty="0"/>
                  <a:t>POR =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r>
                  <a:rPr lang="en-US" sz="2400" dirty="0"/>
                  <a:t> </a:t>
                </a:r>
              </a:p>
              <a:p>
                <a:endParaRPr lang="en-US" dirty="0">
                  <a:solidFill>
                    <a:schemeClr val="accent4">
                      <a:lumMod val="10000"/>
                    </a:schemeClr>
                  </a:solidFill>
                </a:endParaRPr>
              </a:p>
              <a:p>
                <a:r>
                  <a:rPr lang="en-US" dirty="0">
                    <a:solidFill>
                      <a:schemeClr val="accent4">
                        <a:lumMod val="10000"/>
                      </a:schemeClr>
                    </a:solidFill>
                  </a:rPr>
                  <a:t>Interpretation: The OR is the ratio of the odds of exposure among those with the outcome to the odds of exposure among those without the outcome.</a:t>
                </a:r>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576796"/>
              </a:xfrm>
              <a:prstGeom prst="rect">
                <a:avLst/>
              </a:prstGeom>
              <a:blipFill>
                <a:blip r:embed="rId3"/>
                <a:stretch>
                  <a:fillRect l="-1286" t="-980" b="-2941"/>
                </a:stretch>
              </a:blipFill>
            </p:spPr>
            <p:txBody>
              <a:bodyPr/>
              <a:lstStyle/>
              <a:p>
                <a:r>
                  <a:rPr lang="en-US">
                    <a:noFill/>
                  </a:rPr>
                  <a:t> </a:t>
                </a:r>
              </a:p>
            </p:txBody>
          </p:sp>
        </mc:Fallback>
      </mc:AlternateContent>
    </p:spTree>
    <p:extLst>
      <p:ext uri="{BB962C8B-B14F-4D97-AF65-F5344CB8AC3E}">
        <p14:creationId xmlns:p14="http://schemas.microsoft.com/office/powerpoint/2010/main" val="130231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Prevalence 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2907902947"/>
              </p:ext>
            </p:extLst>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MI +</a:t>
                      </a:r>
                    </a:p>
                  </a:txBody>
                  <a:tcPr/>
                </a:tc>
                <a:tc>
                  <a:txBody>
                    <a:bodyPr/>
                    <a:lstStyle/>
                    <a:p>
                      <a:pPr algn="ctr"/>
                      <a:r>
                        <a:rPr lang="en-US" sz="2000" dirty="0"/>
                        <a:t>MI -</a:t>
                      </a:r>
                    </a:p>
                  </a:txBody>
                  <a:tcPr/>
                </a:tc>
                <a:extLst>
                  <a:ext uri="{0D108BD9-81ED-4DB2-BD59-A6C34878D82A}">
                    <a16:rowId xmlns:a16="http://schemas.microsoft.com/office/drawing/2014/main" val="805522592"/>
                  </a:ext>
                </a:extLst>
              </a:tr>
              <a:tr h="370840">
                <a:tc>
                  <a:txBody>
                    <a:bodyPr/>
                    <a:lstStyle/>
                    <a:p>
                      <a:r>
                        <a:rPr lang="en-US" sz="2000" b="1" dirty="0"/>
                        <a:t>Smoking +</a:t>
                      </a:r>
                    </a:p>
                  </a:txBody>
                  <a:tcPr/>
                </a:tc>
                <a:tc>
                  <a:txBody>
                    <a:bodyPr/>
                    <a:lstStyle/>
                    <a:p>
                      <a:pPr algn="ctr"/>
                      <a:r>
                        <a:rPr lang="en-US" sz="2000" dirty="0"/>
                        <a:t>838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1,415</a:t>
                      </a:r>
                    </a:p>
                  </a:txBody>
                  <a:tcPr/>
                </a:tc>
                <a:extLst>
                  <a:ext uri="{0D108BD9-81ED-4DB2-BD59-A6C34878D82A}">
                    <a16:rowId xmlns:a16="http://schemas.microsoft.com/office/drawing/2014/main" val="266549803"/>
                  </a:ext>
                </a:extLst>
              </a:tr>
              <a:tr h="370840">
                <a:tc>
                  <a:txBody>
                    <a:bodyPr/>
                    <a:lstStyle/>
                    <a:p>
                      <a:r>
                        <a:rPr lang="en-US" sz="2000" b="1" dirty="0"/>
                        <a:t>Smoking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592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1,589</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1.42</a:t>
                      </a:r>
                    </a:p>
                  </a:txBody>
                  <a:tcPr/>
                </a:tc>
                <a:tc>
                  <a:txBody>
                    <a:bodyPr/>
                    <a:lstStyle/>
                    <a:p>
                      <a:pPr algn="ctr"/>
                      <a:r>
                        <a:rPr lang="en-US" sz="2000" dirty="0"/>
                        <a:t>Odds = 0.89</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276649"/>
              </a:xfrm>
              <a:prstGeom prst="rect">
                <a:avLst/>
              </a:prstGeom>
              <a:noFill/>
            </p:spPr>
            <p:txBody>
              <a:bodyPr wrap="square" rtlCol="0">
                <a:spAutoFit/>
              </a:bodyPr>
              <a:lstStyle/>
              <a:p>
                <a:r>
                  <a:rPr lang="en-US" dirty="0"/>
                  <a:t>The odds of smoking among those with MI = 1.42.</a:t>
                </a:r>
              </a:p>
              <a:p>
                <a:r>
                  <a:rPr lang="en-US" dirty="0"/>
                  <a:t>The odds of smoking among those without MI = 0.89.</a:t>
                </a:r>
              </a:p>
              <a:p>
                <a:endParaRPr lang="en-US" dirty="0"/>
              </a:p>
              <a:p>
                <a:r>
                  <a:rPr lang="en-US" sz="2400" dirty="0"/>
                  <a:t>POR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1.42</m:t>
                        </m:r>
                      </m:num>
                      <m:den>
                        <m:r>
                          <a:rPr lang="en-US" sz="2400" b="0" i="1" smtClean="0">
                            <a:latin typeface="Cambria Math" panose="02040503050406030204" pitchFamily="18" charset="0"/>
                          </a:rPr>
                          <m:t>0.89</m:t>
                        </m:r>
                      </m:den>
                    </m:f>
                  </m:oMath>
                </a14:m>
                <a:r>
                  <a:rPr lang="en-US" sz="2400" dirty="0"/>
                  <a:t> = 1.60</a:t>
                </a:r>
              </a:p>
              <a:p>
                <a:endParaRPr lang="en-US" dirty="0">
                  <a:solidFill>
                    <a:schemeClr val="accent4">
                      <a:lumMod val="10000"/>
                    </a:schemeClr>
                  </a:solidFill>
                </a:endParaRPr>
              </a:p>
              <a:p>
                <a:r>
                  <a:rPr lang="en-US" dirty="0">
                    <a:solidFill>
                      <a:schemeClr val="accent4">
                        <a:lumMod val="10000"/>
                      </a:schemeClr>
                    </a:solidFill>
                  </a:rPr>
                  <a:t>Interpretation: Participants who reported ever having an MI had 1.60 times the odds of smoking compared to participants who reported never having an MI.</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276649"/>
              </a:xfrm>
              <a:prstGeom prst="rect">
                <a:avLst/>
              </a:prstGeom>
              <a:blipFill>
                <a:blip r:embed="rId3"/>
                <a:stretch>
                  <a:fillRect l="-1286" t="-1111" b="-3889"/>
                </a:stretch>
              </a:blipFill>
            </p:spPr>
            <p:txBody>
              <a:bodyPr/>
              <a:lstStyle/>
              <a:p>
                <a:r>
                  <a:rPr lang="en-US">
                    <a:noFill/>
                  </a:rPr>
                  <a:t> </a:t>
                </a:r>
              </a:p>
            </p:txBody>
          </p:sp>
        </mc:Fallback>
      </mc:AlternateContent>
    </p:spTree>
    <p:extLst>
      <p:ext uri="{BB962C8B-B14F-4D97-AF65-F5344CB8AC3E}">
        <p14:creationId xmlns:p14="http://schemas.microsoft.com/office/powerpoint/2010/main" val="28098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People are </a:t>
            </a:r>
            <a:r>
              <a:rPr lang="en-US" sz="2800" dirty="0">
                <a:solidFill>
                  <a:srgbClr val="C00000"/>
                </a:solidFill>
              </a:rPr>
              <a:t>random</a:t>
            </a:r>
            <a:r>
              <a:rPr lang="en-US" sz="2800" dirty="0">
                <a:solidFill>
                  <a:schemeClr val="tx1"/>
                </a:solidFill>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People are </a:t>
            </a:r>
            <a:r>
              <a:rPr lang="en-US" sz="2400" dirty="0">
                <a:solidFill>
                  <a:srgbClr val="C00000"/>
                </a:solidFill>
              </a:rPr>
              <a:t>systematic</a:t>
            </a:r>
            <a:r>
              <a:rPr lang="en-US" sz="2400" dirty="0">
                <a:solidFill>
                  <a:schemeClr val="tx1"/>
                </a:solidFill>
              </a:rPr>
              <a:t>ally different in sample and population</a:t>
            </a:r>
          </a:p>
        </p:txBody>
      </p:sp>
    </p:spTree>
    <p:extLst>
      <p:ext uri="{BB962C8B-B14F-4D97-AF65-F5344CB8AC3E}">
        <p14:creationId xmlns:p14="http://schemas.microsoft.com/office/powerpoint/2010/main" val="175988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324D-980E-B24A-9F28-92300578D9AA}"/>
              </a:ext>
            </a:extLst>
          </p:cNvPr>
          <p:cNvSpPr>
            <a:spLocks noGrp="1"/>
          </p:cNvSpPr>
          <p:nvPr>
            <p:ph type="title"/>
          </p:nvPr>
        </p:nvSpPr>
        <p:spPr/>
        <p:txBody>
          <a:bodyPr/>
          <a:lstStyle/>
          <a:p>
            <a:r>
              <a:rPr lang="en-US" dirty="0"/>
              <a:t>Incidence-prevalence bias</a:t>
            </a:r>
          </a:p>
        </p:txBody>
      </p:sp>
      <p:sp>
        <p:nvSpPr>
          <p:cNvPr id="3" name="Content Placeholder 2">
            <a:extLst>
              <a:ext uri="{FF2B5EF4-FFF2-40B4-BE49-F238E27FC236}">
                <a16:creationId xmlns:a16="http://schemas.microsoft.com/office/drawing/2014/main" id="{1384FA5D-37E1-614A-8656-3F9B0C4D58D5}"/>
              </a:ext>
            </a:extLst>
          </p:cNvPr>
          <p:cNvSpPr>
            <a:spLocks noGrp="1"/>
          </p:cNvSpPr>
          <p:nvPr>
            <p:ph idx="1"/>
          </p:nvPr>
        </p:nvSpPr>
        <p:spPr/>
        <p:txBody>
          <a:bodyPr/>
          <a:lstStyle/>
          <a:p>
            <a:r>
              <a:rPr lang="en-US" dirty="0"/>
              <a:t>Introduced when using prevalence to estimate incidence (risk)</a:t>
            </a:r>
          </a:p>
          <a:p>
            <a:pPr lvl="1"/>
            <a:r>
              <a:rPr lang="en-US" dirty="0"/>
              <a:t>Duration of disease is affected by exposure (survival bias)</a:t>
            </a:r>
          </a:p>
          <a:p>
            <a:pPr lvl="1"/>
            <a:r>
              <a:rPr lang="en-US" dirty="0"/>
              <a:t>Prevalence is high</a:t>
            </a:r>
          </a:p>
        </p:txBody>
      </p:sp>
    </p:spTree>
    <p:extLst>
      <p:ext uri="{BB962C8B-B14F-4D97-AF65-F5344CB8AC3E}">
        <p14:creationId xmlns:p14="http://schemas.microsoft.com/office/powerpoint/2010/main" val="274391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C6AFC0B-3C0A-104D-883B-BC67E6643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0"/>
            <a:ext cx="8197516" cy="6852364"/>
          </a:xfrm>
          <a:prstGeom prst="rect">
            <a:avLst/>
          </a:prstGeom>
        </p:spPr>
      </p:pic>
    </p:spTree>
    <p:extLst>
      <p:ext uri="{BB962C8B-B14F-4D97-AF65-F5344CB8AC3E}">
        <p14:creationId xmlns:p14="http://schemas.microsoft.com/office/powerpoint/2010/main" val="65288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 vs. POR  </a:t>
            </a:r>
            <a:r>
              <a:rPr lang="en-US" i="1" dirty="0"/>
              <a:t>in practice</a:t>
            </a:r>
          </a:p>
        </p:txBody>
      </p:sp>
      <p:sp>
        <p:nvSpPr>
          <p:cNvPr id="6" name="TextBox 5"/>
          <p:cNvSpPr txBox="1"/>
          <p:nvPr/>
        </p:nvSpPr>
        <p:spPr>
          <a:xfrm>
            <a:off x="7741920" y="1820601"/>
            <a:ext cx="2895600" cy="2893100"/>
          </a:xfrm>
          <a:prstGeom prst="rect">
            <a:avLst/>
          </a:prstGeom>
          <a:solidFill>
            <a:schemeClr val="bg2"/>
          </a:solidFill>
        </p:spPr>
        <p:txBody>
          <a:bodyPr wrap="square" rtlCol="0">
            <a:spAutoFit/>
          </a:bodyPr>
          <a:lstStyle/>
          <a:p>
            <a:r>
              <a:rPr lang="en-US" sz="1400" b="1" dirty="0">
                <a:solidFill>
                  <a:schemeClr val="accent4">
                    <a:lumMod val="10000"/>
                  </a:schemeClr>
                </a:solidFill>
              </a:rPr>
              <a:t>PR is preferred when:</a:t>
            </a:r>
          </a:p>
          <a:p>
            <a:endParaRPr lang="en-US" sz="1400" b="1" dirty="0">
              <a:solidFill>
                <a:schemeClr val="accent4">
                  <a:lumMod val="10000"/>
                </a:schemeClr>
              </a:solidFill>
            </a:endParaRPr>
          </a:p>
          <a:p>
            <a:pPr marL="285750" indent="-285750">
              <a:buFont typeface="Arial" pitchFamily="34" charset="0"/>
              <a:buChar char="•"/>
            </a:pPr>
            <a:r>
              <a:rPr lang="en-US" sz="1400" b="1" dirty="0">
                <a:solidFill>
                  <a:schemeClr val="accent4">
                    <a:lumMod val="10000"/>
                  </a:schemeClr>
                </a:solidFill>
              </a:rPr>
              <a:t>Duration of disease may be influenced by exposure</a:t>
            </a:r>
          </a:p>
          <a:p>
            <a:pPr marL="285750" indent="-285750">
              <a:buFont typeface="Arial" pitchFamily="34" charset="0"/>
              <a:buChar char="•"/>
            </a:pPr>
            <a:endParaRPr lang="en-US" sz="1400" b="1" dirty="0">
              <a:solidFill>
                <a:schemeClr val="accent4">
                  <a:lumMod val="10000"/>
                </a:schemeClr>
              </a:solidFill>
            </a:endParaRPr>
          </a:p>
          <a:p>
            <a:pPr marL="285750" indent="-285750">
              <a:buFont typeface="Arial" pitchFamily="34" charset="0"/>
              <a:buChar char="•"/>
            </a:pPr>
            <a:r>
              <a:rPr lang="en-US" sz="1400" b="1" dirty="0">
                <a:solidFill>
                  <a:schemeClr val="accent4">
                    <a:lumMod val="10000"/>
                  </a:schemeClr>
                </a:solidFill>
              </a:rPr>
              <a:t>Prevalence of disease is high</a:t>
            </a:r>
          </a:p>
          <a:p>
            <a:endParaRPr lang="en-US" sz="1400" b="1" dirty="0">
              <a:solidFill>
                <a:schemeClr val="accent4">
                  <a:lumMod val="10000"/>
                </a:schemeClr>
              </a:solidFill>
            </a:endParaRPr>
          </a:p>
          <a:p>
            <a:r>
              <a:rPr lang="en-US" sz="1400" b="1" dirty="0">
                <a:solidFill>
                  <a:schemeClr val="accent4">
                    <a:lumMod val="10000"/>
                  </a:schemeClr>
                </a:solidFill>
              </a:rPr>
              <a:t>POR is preferred when:</a:t>
            </a:r>
          </a:p>
          <a:p>
            <a:endParaRPr lang="en-US" sz="1400" b="1" dirty="0">
              <a:solidFill>
                <a:schemeClr val="accent4">
                  <a:lumMod val="10000"/>
                </a:schemeClr>
              </a:solidFill>
            </a:endParaRPr>
          </a:p>
          <a:p>
            <a:pPr marL="285750" indent="-285750">
              <a:buFont typeface="Arial" pitchFamily="34" charset="0"/>
              <a:buChar char="•"/>
            </a:pPr>
            <a:r>
              <a:rPr lang="en-US" sz="1400" b="1" dirty="0">
                <a:solidFill>
                  <a:schemeClr val="accent4">
                    <a:lumMod val="10000"/>
                  </a:schemeClr>
                </a:solidFill>
              </a:rPr>
              <a:t>When disease is rare (</a:t>
            </a:r>
            <a:r>
              <a:rPr lang="en-US" sz="1400" b="1" dirty="0" err="1">
                <a:solidFill>
                  <a:schemeClr val="accent4">
                    <a:lumMod val="10000"/>
                  </a:schemeClr>
                </a:solidFill>
              </a:rPr>
              <a:t>Pr</a:t>
            </a:r>
            <a:r>
              <a:rPr lang="en-US" sz="1400" b="1" dirty="0">
                <a:solidFill>
                  <a:schemeClr val="accent4">
                    <a:lumMod val="10000"/>
                  </a:schemeClr>
                </a:solidFill>
              </a:rPr>
              <a:t>(D) &lt; 0.10) POR approximates the PR and POR may be easier to estimate</a:t>
            </a:r>
          </a:p>
        </p:txBody>
      </p:sp>
      <p:sp>
        <p:nvSpPr>
          <p:cNvPr id="7" name="TextBox 6"/>
          <p:cNvSpPr txBox="1"/>
          <p:nvPr/>
        </p:nvSpPr>
        <p:spPr>
          <a:xfrm>
            <a:off x="5867400" y="6405173"/>
            <a:ext cx="4648200" cy="276999"/>
          </a:xfrm>
          <a:prstGeom prst="rect">
            <a:avLst/>
          </a:prstGeom>
          <a:noFill/>
        </p:spPr>
        <p:txBody>
          <a:bodyPr wrap="square" rtlCol="0">
            <a:spAutoFit/>
          </a:bodyPr>
          <a:lstStyle/>
          <a:p>
            <a:pPr algn="r"/>
            <a:r>
              <a:rPr lang="en-US" sz="1200" b="1" dirty="0">
                <a:solidFill>
                  <a:schemeClr val="accent4">
                    <a:lumMod val="10000"/>
                  </a:schemeClr>
                </a:solidFill>
              </a:rPr>
              <a:t>Source: </a:t>
            </a:r>
            <a:r>
              <a:rPr lang="en-US" sz="1200" b="1" dirty="0" err="1">
                <a:solidFill>
                  <a:schemeClr val="accent4">
                    <a:lumMod val="10000"/>
                  </a:schemeClr>
                </a:solidFill>
              </a:rPr>
              <a:t>Zocchetti</a:t>
            </a:r>
            <a:r>
              <a:rPr lang="en-US" sz="1200" b="1" dirty="0">
                <a:solidFill>
                  <a:schemeClr val="accent4">
                    <a:lumMod val="10000"/>
                  </a:schemeClr>
                </a:solidFill>
              </a:rPr>
              <a:t> et al. Intl J </a:t>
            </a:r>
            <a:r>
              <a:rPr lang="en-US" sz="1200" b="1" dirty="0" err="1">
                <a:solidFill>
                  <a:schemeClr val="accent4">
                    <a:lumMod val="10000"/>
                  </a:schemeClr>
                </a:solidFill>
              </a:rPr>
              <a:t>Epi</a:t>
            </a:r>
            <a:r>
              <a:rPr lang="en-US" sz="1200" b="1" dirty="0">
                <a:solidFill>
                  <a:schemeClr val="accent4">
                    <a:lumMod val="10000"/>
                  </a:schemeClr>
                </a:solidFill>
              </a:rPr>
              <a:t> (1997) 26: 220-223</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12" t="7955" r="60534" b="8242"/>
          <a:stretch/>
        </p:blipFill>
        <p:spPr bwMode="auto">
          <a:xfrm>
            <a:off x="1524000" y="1718308"/>
            <a:ext cx="6217920" cy="44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50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A2F1-8736-D54A-AEB2-236D1E148FBC}"/>
              </a:ext>
            </a:extLst>
          </p:cNvPr>
          <p:cNvSpPr>
            <a:spLocks noGrp="1"/>
          </p:cNvSpPr>
          <p:nvPr>
            <p:ph type="title"/>
          </p:nvPr>
        </p:nvSpPr>
        <p:spPr/>
        <p:txBody>
          <a:bodyPr/>
          <a:lstStyle/>
          <a:p>
            <a:r>
              <a:rPr lang="en-US" dirty="0"/>
              <a:t>Temporal bias</a:t>
            </a:r>
          </a:p>
        </p:txBody>
      </p:sp>
      <p:grpSp>
        <p:nvGrpSpPr>
          <p:cNvPr id="4" name="Group 3">
            <a:extLst>
              <a:ext uri="{FF2B5EF4-FFF2-40B4-BE49-F238E27FC236}">
                <a16:creationId xmlns:a16="http://schemas.microsoft.com/office/drawing/2014/main" id="{3BC9B323-9212-4049-882D-860E0622B084}"/>
              </a:ext>
            </a:extLst>
          </p:cNvPr>
          <p:cNvGrpSpPr/>
          <p:nvPr/>
        </p:nvGrpSpPr>
        <p:grpSpPr>
          <a:xfrm>
            <a:off x="4732406" y="1419732"/>
            <a:ext cx="2711961" cy="3546106"/>
            <a:chOff x="3112159" y="1419732"/>
            <a:chExt cx="2711961" cy="3546106"/>
          </a:xfrm>
        </p:grpSpPr>
        <p:sp>
          <p:nvSpPr>
            <p:cNvPr id="5" name="Triangle 4">
              <a:extLst>
                <a:ext uri="{FF2B5EF4-FFF2-40B4-BE49-F238E27FC236}">
                  <a16:creationId xmlns:a16="http://schemas.microsoft.com/office/drawing/2014/main" id="{B238F38E-9390-334E-8111-BA3A404C3BBF}"/>
                </a:ext>
              </a:extLst>
            </p:cNvPr>
            <p:cNvSpPr/>
            <p:nvPr/>
          </p:nvSpPr>
          <p:spPr>
            <a:xfrm>
              <a:off x="3758065" y="249695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BD55E29-FD93-6948-9C35-9AD4A1032FC4}"/>
                </a:ext>
              </a:extLst>
            </p:cNvPr>
            <p:cNvSpPr/>
            <p:nvPr/>
          </p:nvSpPr>
          <p:spPr>
            <a:xfrm>
              <a:off x="4734617"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4212CA36-C2DF-1048-85A3-E5DFEB32D17B}"/>
                </a:ext>
              </a:extLst>
            </p:cNvPr>
            <p:cNvSpPr/>
            <p:nvPr/>
          </p:nvSpPr>
          <p:spPr>
            <a:xfrm>
              <a:off x="3269789"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A1794E86-64AA-EC42-9959-CA71500247E0}"/>
                </a:ext>
              </a:extLst>
            </p:cNvPr>
            <p:cNvSpPr/>
            <p:nvPr/>
          </p:nvSpPr>
          <p:spPr>
            <a:xfrm>
              <a:off x="5222893" y="24969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E28C3E-7F31-464E-A23B-746A8604DA19}"/>
                </a:ext>
              </a:extLst>
            </p:cNvPr>
            <p:cNvSpPr/>
            <p:nvPr/>
          </p:nvSpPr>
          <p:spPr>
            <a:xfrm>
              <a:off x="4246341"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EEE9D-B478-DF48-85E5-960BBBD038DA}"/>
                </a:ext>
              </a:extLst>
            </p:cNvPr>
            <p:cNvSpPr/>
            <p:nvPr/>
          </p:nvSpPr>
          <p:spPr>
            <a:xfrm>
              <a:off x="3205620"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69E033F-EF81-8540-9CAA-51A6F2A77810}"/>
                </a:ext>
              </a:extLst>
            </p:cNvPr>
            <p:cNvSpPr/>
            <p:nvPr/>
          </p:nvSpPr>
          <p:spPr>
            <a:xfrm>
              <a:off x="3277328"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8D98BEC-ECEA-F64F-BF0F-19E2F74D71FF}"/>
                </a:ext>
              </a:extLst>
            </p:cNvPr>
            <p:cNvSpPr/>
            <p:nvPr/>
          </p:nvSpPr>
          <p:spPr>
            <a:xfrm rot="5400000">
              <a:off x="3277329" y="3971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7AFA3FE5-BAE5-674A-AA96-744FCCB44227}"/>
                </a:ext>
              </a:extLst>
            </p:cNvPr>
            <p:cNvSpPr/>
            <p:nvPr/>
          </p:nvSpPr>
          <p:spPr>
            <a:xfrm>
              <a:off x="3277329" y="4460075"/>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308F80-4578-B641-ACE3-F016FE3713FF}"/>
                </a:ext>
              </a:extLst>
            </p:cNvPr>
            <p:cNvSpPr/>
            <p:nvPr/>
          </p:nvSpPr>
          <p:spPr>
            <a:xfrm rot="5400000">
              <a:off x="3277328"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516D6B-64DA-AF45-9E95-D5C84C34F3FC}"/>
                </a:ext>
              </a:extLst>
            </p:cNvPr>
            <p:cNvSpPr/>
            <p:nvPr/>
          </p:nvSpPr>
          <p:spPr>
            <a:xfrm>
              <a:off x="3758065" y="34825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A72D8751-C0A9-D144-99E7-32C6DDA3CDE8}"/>
                </a:ext>
              </a:extLst>
            </p:cNvPr>
            <p:cNvSpPr/>
            <p:nvPr/>
          </p:nvSpPr>
          <p:spPr>
            <a:xfrm>
              <a:off x="4734617" y="348251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D1DA1E-AFE0-A94B-A56E-98B0554B79EF}"/>
                </a:ext>
              </a:extLst>
            </p:cNvPr>
            <p:cNvSpPr/>
            <p:nvPr/>
          </p:nvSpPr>
          <p:spPr>
            <a:xfrm>
              <a:off x="5222893" y="348251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41EE278D-B8CC-DA44-B4DB-AB08323063B2}"/>
                </a:ext>
              </a:extLst>
            </p:cNvPr>
            <p:cNvSpPr/>
            <p:nvPr/>
          </p:nvSpPr>
          <p:spPr>
            <a:xfrm>
              <a:off x="4246341" y="348251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iangle 18">
              <a:extLst>
                <a:ext uri="{FF2B5EF4-FFF2-40B4-BE49-F238E27FC236}">
                  <a16:creationId xmlns:a16="http://schemas.microsoft.com/office/drawing/2014/main" id="{49966E50-DB5E-A14E-AC16-8C5F43277FBC}"/>
                </a:ext>
              </a:extLst>
            </p:cNvPr>
            <p:cNvSpPr/>
            <p:nvPr/>
          </p:nvSpPr>
          <p:spPr>
            <a:xfrm>
              <a:off x="3758065" y="445606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B1BE8BB-F245-3541-8DC3-50821DA60AC3}"/>
                </a:ext>
              </a:extLst>
            </p:cNvPr>
            <p:cNvSpPr/>
            <p:nvPr/>
          </p:nvSpPr>
          <p:spPr>
            <a:xfrm>
              <a:off x="4734617" y="44560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F2D37450-4FD0-3640-A004-674106ABAE85}"/>
                </a:ext>
              </a:extLst>
            </p:cNvPr>
            <p:cNvSpPr/>
            <p:nvPr/>
          </p:nvSpPr>
          <p:spPr>
            <a:xfrm>
              <a:off x="5222893" y="445606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7617E2-689E-2147-8D4E-4FDD986E1394}"/>
                </a:ext>
              </a:extLst>
            </p:cNvPr>
            <p:cNvSpPr/>
            <p:nvPr/>
          </p:nvSpPr>
          <p:spPr>
            <a:xfrm>
              <a:off x="4246341" y="44560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38EB569-EB36-4C43-9261-B55057C2778D}"/>
                </a:ext>
              </a:extLst>
            </p:cNvPr>
            <p:cNvSpPr/>
            <p:nvPr/>
          </p:nvSpPr>
          <p:spPr>
            <a:xfrm>
              <a:off x="3764851"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040231-1ABA-D040-BADF-AA14AF12F874}"/>
                </a:ext>
              </a:extLst>
            </p:cNvPr>
            <p:cNvSpPr/>
            <p:nvPr/>
          </p:nvSpPr>
          <p:spPr>
            <a:xfrm>
              <a:off x="4252374"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a:extLst>
                <a:ext uri="{FF2B5EF4-FFF2-40B4-BE49-F238E27FC236}">
                  <a16:creationId xmlns:a16="http://schemas.microsoft.com/office/drawing/2014/main" id="{F3493600-AD8D-AE48-A192-E8D518980D1D}"/>
                </a:ext>
              </a:extLst>
            </p:cNvPr>
            <p:cNvSpPr/>
            <p:nvPr/>
          </p:nvSpPr>
          <p:spPr>
            <a:xfrm>
              <a:off x="4739897" y="299208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a:extLst>
                <a:ext uri="{FF2B5EF4-FFF2-40B4-BE49-F238E27FC236}">
                  <a16:creationId xmlns:a16="http://schemas.microsoft.com/office/drawing/2014/main" id="{7F01EC13-DCE2-DB46-A894-A7E667E4529B}"/>
                </a:ext>
              </a:extLst>
            </p:cNvPr>
            <p:cNvSpPr/>
            <p:nvPr/>
          </p:nvSpPr>
          <p:spPr>
            <a:xfrm>
              <a:off x="5227420"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a:extLst>
                <a:ext uri="{FF2B5EF4-FFF2-40B4-BE49-F238E27FC236}">
                  <a16:creationId xmlns:a16="http://schemas.microsoft.com/office/drawing/2014/main" id="{870F8DFF-428A-8541-8B6E-19CAEEB486B8}"/>
                </a:ext>
              </a:extLst>
            </p:cNvPr>
            <p:cNvSpPr/>
            <p:nvPr/>
          </p:nvSpPr>
          <p:spPr>
            <a:xfrm>
              <a:off x="3758065" y="396563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a:extLst>
                <a:ext uri="{FF2B5EF4-FFF2-40B4-BE49-F238E27FC236}">
                  <a16:creationId xmlns:a16="http://schemas.microsoft.com/office/drawing/2014/main" id="{F8E7E08A-BC9B-4C4A-A65A-D0A7B5B517FB}"/>
                </a:ext>
              </a:extLst>
            </p:cNvPr>
            <p:cNvSpPr/>
            <p:nvPr/>
          </p:nvSpPr>
          <p:spPr>
            <a:xfrm>
              <a:off x="4245588" y="396563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29A2C9C-C75C-F641-AF06-ABD2427FE14A}"/>
                </a:ext>
              </a:extLst>
            </p:cNvPr>
            <p:cNvSpPr/>
            <p:nvPr/>
          </p:nvSpPr>
          <p:spPr>
            <a:xfrm>
              <a:off x="4733111" y="396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14FDDB1-3CCA-B648-8101-BB17BC04C53B}"/>
                </a:ext>
              </a:extLst>
            </p:cNvPr>
            <p:cNvSpPr/>
            <p:nvPr/>
          </p:nvSpPr>
          <p:spPr>
            <a:xfrm>
              <a:off x="5220634" y="3965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8C388CA-2066-5141-BB90-D3EEDF5C675E}"/>
                </a:ext>
              </a:extLst>
            </p:cNvPr>
            <p:cNvSpPr txBox="1"/>
            <p:nvPr/>
          </p:nvSpPr>
          <p:spPr>
            <a:xfrm>
              <a:off x="3112159" y="1419732"/>
              <a:ext cx="2711961" cy="1015663"/>
            </a:xfrm>
            <a:prstGeom prst="rect">
              <a:avLst/>
            </a:prstGeom>
            <a:noFill/>
          </p:spPr>
          <p:txBody>
            <a:bodyPr wrap="none" rtlCol="0">
              <a:spAutoFit/>
            </a:bodyPr>
            <a:lstStyle/>
            <a:p>
              <a:pPr algn="ctr"/>
              <a:r>
                <a:rPr lang="en-US" sz="2000" dirty="0"/>
                <a:t>Sample Selected</a:t>
              </a:r>
            </a:p>
            <a:p>
              <a:pPr algn="ctr"/>
              <a:r>
                <a:rPr lang="en-US" sz="2000" dirty="0"/>
                <a:t>Exposure Measured </a:t>
              </a:r>
            </a:p>
            <a:p>
              <a:pPr algn="ctr"/>
              <a:r>
                <a:rPr lang="en-US" sz="2000" dirty="0"/>
                <a:t>and Outcome Measured</a:t>
              </a:r>
              <a:endParaRPr lang="en-US" dirty="0"/>
            </a:p>
          </p:txBody>
        </p:sp>
      </p:grpSp>
      <p:sp>
        <p:nvSpPr>
          <p:cNvPr id="32" name="Rectangle 31">
            <a:extLst>
              <a:ext uri="{FF2B5EF4-FFF2-40B4-BE49-F238E27FC236}">
                <a16:creationId xmlns:a16="http://schemas.microsoft.com/office/drawing/2014/main" id="{5B1E0475-6788-ED41-9F28-A14FAFF4B5B6}"/>
              </a:ext>
            </a:extLst>
          </p:cNvPr>
          <p:cNvSpPr/>
          <p:nvPr/>
        </p:nvSpPr>
        <p:spPr>
          <a:xfrm>
            <a:off x="8712754" y="2664623"/>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cxnSp>
        <p:nvCxnSpPr>
          <p:cNvPr id="33" name="Straight Arrow Connector 32">
            <a:extLst>
              <a:ext uri="{FF2B5EF4-FFF2-40B4-BE49-F238E27FC236}">
                <a16:creationId xmlns:a16="http://schemas.microsoft.com/office/drawing/2014/main" id="{3F1A4E1C-5A97-F44B-B3FA-A51E435912C5}"/>
              </a:ext>
            </a:extLst>
          </p:cNvPr>
          <p:cNvCxnSpPr>
            <a:cxnSpLocks/>
          </p:cNvCxnSpPr>
          <p:nvPr/>
        </p:nvCxnSpPr>
        <p:spPr>
          <a:xfrm>
            <a:off x="7331415" y="2893442"/>
            <a:ext cx="1371600"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4FF720-4956-7E48-8A1C-26A7BF277A90}"/>
              </a:ext>
            </a:extLst>
          </p:cNvPr>
          <p:cNvCxnSpPr>
            <a:cxnSpLocks/>
          </p:cNvCxnSpPr>
          <p:nvPr/>
        </p:nvCxnSpPr>
        <p:spPr>
          <a:xfrm flipV="1">
            <a:off x="7350893" y="4447393"/>
            <a:ext cx="1371600"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DF10A24-CDA8-B047-9020-20DC4DF6D58C}"/>
              </a:ext>
            </a:extLst>
          </p:cNvPr>
          <p:cNvCxnSpPr>
            <a:cxnSpLocks/>
            <a:stCxn id="32" idx="2"/>
            <a:endCxn id="70" idx="0"/>
          </p:cNvCxnSpPr>
          <p:nvPr/>
        </p:nvCxnSpPr>
        <p:spPr>
          <a:xfrm>
            <a:off x="9845987" y="3102349"/>
            <a:ext cx="0" cy="35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AF0CBC-7F9D-5047-AA9F-AE1E924722E4}"/>
              </a:ext>
            </a:extLst>
          </p:cNvPr>
          <p:cNvCxnSpPr>
            <a:cxnSpLocks/>
            <a:stCxn id="69" idx="0"/>
            <a:endCxn id="70" idx="2"/>
          </p:cNvCxnSpPr>
          <p:nvPr/>
        </p:nvCxnSpPr>
        <p:spPr>
          <a:xfrm flipV="1">
            <a:off x="9845987" y="3891563"/>
            <a:ext cx="0" cy="327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2EFB0F-5BCD-6148-B2D2-B8829137610A}"/>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A3B0DFD-7FB2-7C40-9415-AC64D3833422}"/>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39" name="Group 38">
            <a:extLst>
              <a:ext uri="{FF2B5EF4-FFF2-40B4-BE49-F238E27FC236}">
                <a16:creationId xmlns:a16="http://schemas.microsoft.com/office/drawing/2014/main" id="{B057FA9D-29A5-174D-AD56-4397F9519974}"/>
              </a:ext>
            </a:extLst>
          </p:cNvPr>
          <p:cNvGrpSpPr/>
          <p:nvPr/>
        </p:nvGrpSpPr>
        <p:grpSpPr>
          <a:xfrm>
            <a:off x="223187" y="2449266"/>
            <a:ext cx="2525027" cy="2525027"/>
            <a:chOff x="223187" y="2449266"/>
            <a:chExt cx="2525027" cy="2525027"/>
          </a:xfrm>
        </p:grpSpPr>
        <p:sp>
          <p:nvSpPr>
            <p:cNvPr id="40" name="Oval 39">
              <a:extLst>
                <a:ext uri="{FF2B5EF4-FFF2-40B4-BE49-F238E27FC236}">
                  <a16:creationId xmlns:a16="http://schemas.microsoft.com/office/drawing/2014/main" id="{3EA37B6B-7CEB-E640-9131-326BD5137BC2}"/>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C6EA511-858F-3F44-B1A6-AE3B6044A2DF}"/>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1698D5C-D022-EE49-A44A-FBBDC9390D2A}"/>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F72E63F-0D82-9746-847F-D82026269DDF}"/>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C1DBABA-CB43-F04C-A2FD-7EB47E12ECA6}"/>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B33FD26-D026-2A42-991E-044CFD153685}"/>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B28F178-3716-5643-B213-74F3920666EE}"/>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A072C13-5759-F84F-909B-3677C84BB326}"/>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561424F-6522-F04A-B874-D1785E188DF4}"/>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88727CF-9E06-3245-93CA-2373F5FE4694}"/>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01D2637-1114-9342-AC2F-8C17AADE3746}"/>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43DC72D-77EE-FE4D-A02B-69874DF6620E}"/>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AA6303-0345-F14C-9C4B-0AEFEB0BAE8D}"/>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7A1E62E-93AD-DB4E-B16A-0222101D8455}"/>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A5B141-7662-E84F-BDF6-54AFD7DAFA36}"/>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5D7A215-B077-A64A-ADB9-0070AD8892F1}"/>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020CE23-764E-E34D-88DA-1A554921AD97}"/>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4598649-325A-1B48-90F8-D529DC28952A}"/>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80FFB4C-69B7-9B4C-91A5-2FF72F8C0C8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E8D081C-75DB-6443-ABC4-E8A026D634D8}"/>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ED41A9B-A359-B34A-A1FE-066D587C55EB}"/>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BC4271E-8BCD-2F4F-BD5F-B6EE4E590481}"/>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6209E38-2307-6949-B455-5E94FE253805}"/>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4097895-7ACC-304B-8CF4-9AD85C9039F7}"/>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EAEA470-9787-0044-909C-054F249C5A9D}"/>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0B9C48E-2644-4C43-895B-171F0EB521D6}"/>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83717928-E04F-7245-9253-E82F323C895E}"/>
              </a:ext>
            </a:extLst>
          </p:cNvPr>
          <p:cNvSpPr txBox="1"/>
          <p:nvPr/>
        </p:nvSpPr>
        <p:spPr>
          <a:xfrm>
            <a:off x="261489" y="2017852"/>
            <a:ext cx="2448427" cy="400110"/>
          </a:xfrm>
          <a:prstGeom prst="rect">
            <a:avLst/>
          </a:prstGeom>
          <a:noFill/>
        </p:spPr>
        <p:txBody>
          <a:bodyPr wrap="none" rtlCol="0">
            <a:spAutoFit/>
          </a:bodyPr>
          <a:lstStyle/>
          <a:p>
            <a:pPr algn="ctr"/>
            <a:r>
              <a:rPr lang="en-US" sz="2000" dirty="0"/>
              <a:t>Population of Interest</a:t>
            </a:r>
            <a:endParaRPr lang="en-US" dirty="0"/>
          </a:p>
        </p:txBody>
      </p:sp>
      <p:cxnSp>
        <p:nvCxnSpPr>
          <p:cNvPr id="67" name="Straight Arrow Connector 66">
            <a:extLst>
              <a:ext uri="{FF2B5EF4-FFF2-40B4-BE49-F238E27FC236}">
                <a16:creationId xmlns:a16="http://schemas.microsoft.com/office/drawing/2014/main" id="{589757F1-29A4-5342-B0B2-1C363E8E1BB5}"/>
              </a:ext>
            </a:extLst>
          </p:cNvPr>
          <p:cNvCxnSpPr>
            <a:cxnSpLocks/>
            <a:stCxn id="45" idx="3"/>
            <a:endCxn id="10" idx="1"/>
          </p:cNvCxnSpPr>
          <p:nvPr/>
        </p:nvCxnSpPr>
        <p:spPr>
          <a:xfrm flipV="1">
            <a:off x="2748214" y="3703325"/>
            <a:ext cx="2077653"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32578C6-A0C5-E54F-85E3-1B73D3DB34C7}"/>
              </a:ext>
            </a:extLst>
          </p:cNvPr>
          <p:cNvCxnSpPr>
            <a:stCxn id="38" idx="0"/>
            <a:endCxn id="10" idx="2"/>
          </p:cNvCxnSpPr>
          <p:nvPr/>
        </p:nvCxnSpPr>
        <p:spPr>
          <a:xfrm flipH="1" flipV="1">
            <a:off x="6088381" y="4965838"/>
            <a:ext cx="7620" cy="12828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C01F616-4539-D34B-A2B7-3C325185AE27}"/>
              </a:ext>
            </a:extLst>
          </p:cNvPr>
          <p:cNvSpPr/>
          <p:nvPr/>
        </p:nvSpPr>
        <p:spPr>
          <a:xfrm>
            <a:off x="8712754" y="4218860"/>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sp>
        <p:nvSpPr>
          <p:cNvPr id="70" name="Rectangle 69">
            <a:extLst>
              <a:ext uri="{FF2B5EF4-FFF2-40B4-BE49-F238E27FC236}">
                <a16:creationId xmlns:a16="http://schemas.microsoft.com/office/drawing/2014/main" id="{A3D9D9B2-AFEA-E445-9ECE-23B525D87EBD}"/>
              </a:ext>
            </a:extLst>
          </p:cNvPr>
          <p:cNvSpPr/>
          <p:nvPr/>
        </p:nvSpPr>
        <p:spPr>
          <a:xfrm>
            <a:off x="8712754" y="3453837"/>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Prevalence</a:t>
            </a:r>
          </a:p>
        </p:txBody>
      </p:sp>
    </p:spTree>
    <p:extLst>
      <p:ext uri="{BB962C8B-B14F-4D97-AF65-F5344CB8AC3E}">
        <p14:creationId xmlns:p14="http://schemas.microsoft.com/office/powerpoint/2010/main" val="126756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a:t>
            </a:r>
          </a:p>
        </p:txBody>
      </p:sp>
      <p:sp>
        <p:nvSpPr>
          <p:cNvPr id="3" name="Content Placeholder 2"/>
          <p:cNvSpPr>
            <a:spLocks noGrp="1"/>
          </p:cNvSpPr>
          <p:nvPr>
            <p:ph idx="1"/>
          </p:nvPr>
        </p:nvSpPr>
        <p:spPr/>
        <p:txBody>
          <a:bodyPr>
            <a:normAutofit lnSpcReduction="10000"/>
          </a:bodyPr>
          <a:lstStyle/>
          <a:p>
            <a:r>
              <a:rPr lang="en-US" dirty="0"/>
              <a:t>Difficult to establish temporal sequencing between exposure and disease and therefore causality</a:t>
            </a:r>
          </a:p>
          <a:p>
            <a:endParaRPr lang="en-US" dirty="0"/>
          </a:p>
          <a:p>
            <a:r>
              <a:rPr lang="en-US" dirty="0"/>
              <a:t>Limited to studying prevalent cases</a:t>
            </a:r>
          </a:p>
          <a:p>
            <a:endParaRPr lang="en-US" dirty="0"/>
          </a:p>
          <a:p>
            <a:r>
              <a:rPr lang="en-US" dirty="0"/>
              <a:t>Accurate recollection of exposure/disease by participants weighted towards recently exposed or ill</a:t>
            </a:r>
          </a:p>
          <a:p>
            <a:endParaRPr lang="en-US" dirty="0"/>
          </a:p>
          <a:p>
            <a:r>
              <a:rPr lang="en-US" dirty="0"/>
              <a:t>Not suitable for studying diseases: rare, highly fatal or with short duration</a:t>
            </a:r>
          </a:p>
          <a:p>
            <a:endParaRPr lang="en-US" dirty="0"/>
          </a:p>
        </p:txBody>
      </p:sp>
    </p:spTree>
    <p:extLst>
      <p:ext uri="{BB962C8B-B14F-4D97-AF65-F5344CB8AC3E}">
        <p14:creationId xmlns:p14="http://schemas.microsoft.com/office/powerpoint/2010/main" val="230798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341254" y="1724530"/>
            <a:ext cx="2253759" cy="707886"/>
          </a:xfrm>
          <a:prstGeom prst="rect">
            <a:avLst/>
          </a:prstGeom>
          <a:noFill/>
        </p:spPr>
        <p:txBody>
          <a:bodyPr wrap="none" rtlCol="0">
            <a:spAutoFit/>
          </a:bodyPr>
          <a:lstStyle/>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87717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AD67278-9E59-B545-9A37-531C417B74F4}"/>
              </a:ext>
            </a:extLst>
          </p:cNvPr>
          <p:cNvGrpSpPr/>
          <p:nvPr/>
        </p:nvGrpSpPr>
        <p:grpSpPr>
          <a:xfrm>
            <a:off x="4732406" y="1419732"/>
            <a:ext cx="2711961" cy="3546106"/>
            <a:chOff x="3112159" y="1419732"/>
            <a:chExt cx="2711961" cy="3546106"/>
          </a:xfrm>
        </p:grpSpPr>
        <p:sp>
          <p:nvSpPr>
            <p:cNvPr id="4" name="Triangle 3">
              <a:extLst>
                <a:ext uri="{FF2B5EF4-FFF2-40B4-BE49-F238E27FC236}">
                  <a16:creationId xmlns:a16="http://schemas.microsoft.com/office/drawing/2014/main" id="{6E683DB5-9802-A741-86C3-5A54C69137ED}"/>
                </a:ext>
              </a:extLst>
            </p:cNvPr>
            <p:cNvSpPr/>
            <p:nvPr/>
          </p:nvSpPr>
          <p:spPr>
            <a:xfrm>
              <a:off x="3758065" y="249695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4734617"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A5EBB1B-FD10-9244-9C0E-8098FF613772}"/>
                </a:ext>
              </a:extLst>
            </p:cNvPr>
            <p:cNvSpPr/>
            <p:nvPr/>
          </p:nvSpPr>
          <p:spPr>
            <a:xfrm>
              <a:off x="3269789"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CDF54185-4612-3E4B-BA17-EEFC6732A3F6}"/>
                </a:ext>
              </a:extLst>
            </p:cNvPr>
            <p:cNvSpPr/>
            <p:nvPr/>
          </p:nvSpPr>
          <p:spPr>
            <a:xfrm>
              <a:off x="5222893" y="24969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4246341"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05620"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a:extLst>
                <a:ext uri="{FF2B5EF4-FFF2-40B4-BE49-F238E27FC236}">
                  <a16:creationId xmlns:a16="http://schemas.microsoft.com/office/drawing/2014/main" id="{2B5878D5-A82E-D143-92F5-68B82606BED7}"/>
                </a:ext>
              </a:extLst>
            </p:cNvPr>
            <p:cNvSpPr/>
            <p:nvPr/>
          </p:nvSpPr>
          <p:spPr>
            <a:xfrm>
              <a:off x="3277328"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277329" y="3971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a:extLst>
                <a:ext uri="{FF2B5EF4-FFF2-40B4-BE49-F238E27FC236}">
                  <a16:creationId xmlns:a16="http://schemas.microsoft.com/office/drawing/2014/main" id="{C4E372E3-4A80-0546-B81C-A48C509360F7}"/>
                </a:ext>
              </a:extLst>
            </p:cNvPr>
            <p:cNvSpPr/>
            <p:nvPr/>
          </p:nvSpPr>
          <p:spPr>
            <a:xfrm>
              <a:off x="3277329" y="4460075"/>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277328"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3758065" y="34825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4BD09933-A7C5-7E49-8904-8D9AA8429634}"/>
                </a:ext>
              </a:extLst>
            </p:cNvPr>
            <p:cNvSpPr/>
            <p:nvPr/>
          </p:nvSpPr>
          <p:spPr>
            <a:xfrm>
              <a:off x="4734617" y="348251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5222893" y="348251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riangle 72">
              <a:extLst>
                <a:ext uri="{FF2B5EF4-FFF2-40B4-BE49-F238E27FC236}">
                  <a16:creationId xmlns:a16="http://schemas.microsoft.com/office/drawing/2014/main" id="{DB7AFB17-0843-1D4D-83C2-642E539FA68B}"/>
                </a:ext>
              </a:extLst>
            </p:cNvPr>
            <p:cNvSpPr/>
            <p:nvPr/>
          </p:nvSpPr>
          <p:spPr>
            <a:xfrm>
              <a:off x="4246341" y="348251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iangle 113">
              <a:extLst>
                <a:ext uri="{FF2B5EF4-FFF2-40B4-BE49-F238E27FC236}">
                  <a16:creationId xmlns:a16="http://schemas.microsoft.com/office/drawing/2014/main" id="{0044F9E3-AF0A-DE4B-A994-D5ACAFEC2353}"/>
                </a:ext>
              </a:extLst>
            </p:cNvPr>
            <p:cNvSpPr/>
            <p:nvPr/>
          </p:nvSpPr>
          <p:spPr>
            <a:xfrm>
              <a:off x="3758065" y="445606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4734617" y="44560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6566A77B-A2F4-E44A-A1C4-EF2EDA31A7CF}"/>
                </a:ext>
              </a:extLst>
            </p:cNvPr>
            <p:cNvSpPr/>
            <p:nvPr/>
          </p:nvSpPr>
          <p:spPr>
            <a:xfrm>
              <a:off x="5222893" y="445606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4246341" y="44560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3764851"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4252374"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riangle 155">
              <a:extLst>
                <a:ext uri="{FF2B5EF4-FFF2-40B4-BE49-F238E27FC236}">
                  <a16:creationId xmlns:a16="http://schemas.microsoft.com/office/drawing/2014/main" id="{C3F613F7-1172-3849-84EE-2C4F2F3CBA8A}"/>
                </a:ext>
              </a:extLst>
            </p:cNvPr>
            <p:cNvSpPr/>
            <p:nvPr/>
          </p:nvSpPr>
          <p:spPr>
            <a:xfrm>
              <a:off x="4739897" y="299208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a:extLst>
                <a:ext uri="{FF2B5EF4-FFF2-40B4-BE49-F238E27FC236}">
                  <a16:creationId xmlns:a16="http://schemas.microsoft.com/office/drawing/2014/main" id="{91B98501-D21B-6847-A364-A14346ED8C6C}"/>
                </a:ext>
              </a:extLst>
            </p:cNvPr>
            <p:cNvSpPr/>
            <p:nvPr/>
          </p:nvSpPr>
          <p:spPr>
            <a:xfrm>
              <a:off x="5227420"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riangle 163">
              <a:extLst>
                <a:ext uri="{FF2B5EF4-FFF2-40B4-BE49-F238E27FC236}">
                  <a16:creationId xmlns:a16="http://schemas.microsoft.com/office/drawing/2014/main" id="{B4389E0A-CD77-144F-91BE-FABD4071592E}"/>
                </a:ext>
              </a:extLst>
            </p:cNvPr>
            <p:cNvSpPr/>
            <p:nvPr/>
          </p:nvSpPr>
          <p:spPr>
            <a:xfrm>
              <a:off x="3758065" y="396563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riangle 164">
              <a:extLst>
                <a:ext uri="{FF2B5EF4-FFF2-40B4-BE49-F238E27FC236}">
                  <a16:creationId xmlns:a16="http://schemas.microsoft.com/office/drawing/2014/main" id="{764B5AC4-D435-A54A-BF25-8C376C8B44EA}"/>
                </a:ext>
              </a:extLst>
            </p:cNvPr>
            <p:cNvSpPr/>
            <p:nvPr/>
          </p:nvSpPr>
          <p:spPr>
            <a:xfrm>
              <a:off x="4245588" y="396563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4733111" y="396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5220634" y="3965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C3E4EB33-7E2C-304E-8A04-5192202BB89C}"/>
                </a:ext>
              </a:extLst>
            </p:cNvPr>
            <p:cNvSpPr txBox="1"/>
            <p:nvPr/>
          </p:nvSpPr>
          <p:spPr>
            <a:xfrm>
              <a:off x="3112159" y="1419732"/>
              <a:ext cx="2711961" cy="1015663"/>
            </a:xfrm>
            <a:prstGeom prst="rect">
              <a:avLst/>
            </a:prstGeom>
            <a:noFill/>
          </p:spPr>
          <p:txBody>
            <a:bodyPr wrap="none" rtlCol="0">
              <a:spAutoFit/>
            </a:bodyPr>
            <a:lstStyle/>
            <a:p>
              <a:pPr algn="ctr"/>
              <a:r>
                <a:rPr lang="en-US" sz="2000" dirty="0"/>
                <a:t>Sample Selected</a:t>
              </a:r>
            </a:p>
            <a:p>
              <a:pPr algn="ctr"/>
              <a:r>
                <a:rPr lang="en-US" sz="2000" dirty="0"/>
                <a:t>Exposure Measured </a:t>
              </a:r>
            </a:p>
            <a:p>
              <a:pPr algn="ctr"/>
              <a:r>
                <a:rPr lang="en-US" sz="2000" dirty="0"/>
                <a:t>and Outcome Measured</a:t>
              </a:r>
              <a:endParaRPr lang="en-US" dirty="0"/>
            </a:p>
          </p:txBody>
        </p:sp>
      </p:grpSp>
      <p:sp>
        <p:nvSpPr>
          <p:cNvPr id="22" name="Rectangle 21">
            <a:extLst>
              <a:ext uri="{FF2B5EF4-FFF2-40B4-BE49-F238E27FC236}">
                <a16:creationId xmlns:a16="http://schemas.microsoft.com/office/drawing/2014/main" id="{81DACD3D-6170-C240-9585-9E96289F9D2A}"/>
              </a:ext>
            </a:extLst>
          </p:cNvPr>
          <p:cNvSpPr/>
          <p:nvPr/>
        </p:nvSpPr>
        <p:spPr>
          <a:xfrm>
            <a:off x="8712754" y="2664623"/>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cxnSp>
        <p:nvCxnSpPr>
          <p:cNvPr id="27" name="Straight Arrow Connector 26">
            <a:extLst>
              <a:ext uri="{FF2B5EF4-FFF2-40B4-BE49-F238E27FC236}">
                <a16:creationId xmlns:a16="http://schemas.microsoft.com/office/drawing/2014/main" id="{40810260-3BCF-8E43-B368-670EFBF9B21C}"/>
              </a:ext>
            </a:extLst>
          </p:cNvPr>
          <p:cNvCxnSpPr>
            <a:cxnSpLocks/>
          </p:cNvCxnSpPr>
          <p:nvPr/>
        </p:nvCxnSpPr>
        <p:spPr>
          <a:xfrm>
            <a:off x="7331415" y="2893442"/>
            <a:ext cx="1371600"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ECA1CD2C-9C85-A146-845F-46FEE2F2D41E}"/>
              </a:ext>
            </a:extLst>
          </p:cNvPr>
          <p:cNvCxnSpPr>
            <a:cxnSpLocks/>
          </p:cNvCxnSpPr>
          <p:nvPr/>
        </p:nvCxnSpPr>
        <p:spPr>
          <a:xfrm flipV="1">
            <a:off x="7350893" y="4447393"/>
            <a:ext cx="1371600"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81B013F-5AB1-3C4D-8EDA-DEF294B28D61}"/>
              </a:ext>
            </a:extLst>
          </p:cNvPr>
          <p:cNvCxnSpPr>
            <a:cxnSpLocks/>
            <a:stCxn id="22" idx="2"/>
            <a:endCxn id="112" idx="0"/>
          </p:cNvCxnSpPr>
          <p:nvPr/>
        </p:nvCxnSpPr>
        <p:spPr>
          <a:xfrm>
            <a:off x="9845987" y="3102349"/>
            <a:ext cx="0" cy="35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8357F24-682B-0447-81F1-12D4F4B717D9}"/>
              </a:ext>
            </a:extLst>
          </p:cNvPr>
          <p:cNvCxnSpPr>
            <a:cxnSpLocks/>
            <a:stCxn id="110" idx="0"/>
            <a:endCxn id="112" idx="2"/>
          </p:cNvCxnSpPr>
          <p:nvPr/>
        </p:nvCxnSpPr>
        <p:spPr>
          <a:xfrm flipV="1">
            <a:off x="9845987" y="3891563"/>
            <a:ext cx="0" cy="327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61489" y="2017852"/>
            <a:ext cx="2448427" cy="400110"/>
          </a:xfrm>
          <a:prstGeom prst="rect">
            <a:avLst/>
          </a:prstGeom>
          <a:noFill/>
        </p:spPr>
        <p:txBody>
          <a:bodyPr wrap="none" rtlCol="0">
            <a:spAutoFit/>
          </a:bodyPr>
          <a:lstStyle/>
          <a:p>
            <a:pPr algn="ctr"/>
            <a:r>
              <a:rPr lang="en-US" sz="2000" dirty="0"/>
              <a:t>Population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2077653"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328283" cy="369332"/>
          </a:xfrm>
          <a:prstGeom prst="rect">
            <a:avLst/>
          </a:prstGeom>
          <a:noFill/>
        </p:spPr>
        <p:txBody>
          <a:bodyPr wrap="none" rtlCol="0">
            <a:spAutoFit/>
          </a:bodyPr>
          <a:lstStyle/>
          <a:p>
            <a:r>
              <a:rPr lang="en-US" dirty="0"/>
              <a:t>Basic cross-sectional study design</a:t>
            </a:r>
          </a:p>
        </p:txBody>
      </p:sp>
      <p:cxnSp>
        <p:nvCxnSpPr>
          <p:cNvPr id="6" name="Straight Arrow Connector 5">
            <a:extLst>
              <a:ext uri="{FF2B5EF4-FFF2-40B4-BE49-F238E27FC236}">
                <a16:creationId xmlns:a16="http://schemas.microsoft.com/office/drawing/2014/main" id="{E55BA625-371D-614F-A422-7F16B8E8C80C}"/>
              </a:ext>
            </a:extLst>
          </p:cNvPr>
          <p:cNvCxnSpPr>
            <a:stCxn id="268" idx="0"/>
            <a:endCxn id="25" idx="2"/>
          </p:cNvCxnSpPr>
          <p:nvPr/>
        </p:nvCxnSpPr>
        <p:spPr>
          <a:xfrm flipH="1" flipV="1">
            <a:off x="6088381" y="4965838"/>
            <a:ext cx="7620" cy="12828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ECD0AE85-5BAE-2341-A7DB-0EBA6E998D58}"/>
              </a:ext>
            </a:extLst>
          </p:cNvPr>
          <p:cNvSpPr/>
          <p:nvPr/>
        </p:nvSpPr>
        <p:spPr>
          <a:xfrm>
            <a:off x="8712754" y="4218860"/>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sp>
        <p:nvSpPr>
          <p:cNvPr id="112" name="Rectangle 111">
            <a:extLst>
              <a:ext uri="{FF2B5EF4-FFF2-40B4-BE49-F238E27FC236}">
                <a16:creationId xmlns:a16="http://schemas.microsoft.com/office/drawing/2014/main" id="{FD7B2852-C865-3E42-8A2D-2CF255DF8FA2}"/>
              </a:ext>
            </a:extLst>
          </p:cNvPr>
          <p:cNvSpPr/>
          <p:nvPr/>
        </p:nvSpPr>
        <p:spPr>
          <a:xfrm>
            <a:off x="8712754" y="3453837"/>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Prevalence</a:t>
            </a:r>
          </a:p>
        </p:txBody>
      </p:sp>
    </p:spTree>
    <p:extLst>
      <p:ext uri="{BB962C8B-B14F-4D97-AF65-F5344CB8AC3E}">
        <p14:creationId xmlns:p14="http://schemas.microsoft.com/office/powerpoint/2010/main" val="114306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C6AFC0B-3C0A-104D-883B-BC67E6643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0"/>
            <a:ext cx="8197516" cy="6852364"/>
          </a:xfrm>
          <a:prstGeom prst="rect">
            <a:avLst/>
          </a:prstGeom>
        </p:spPr>
      </p:pic>
    </p:spTree>
    <p:extLst>
      <p:ext uri="{BB962C8B-B14F-4D97-AF65-F5344CB8AC3E}">
        <p14:creationId xmlns:p14="http://schemas.microsoft.com/office/powerpoint/2010/main" val="6905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Cross-sectional studies</a:t>
            </a:r>
          </a:p>
        </p:txBody>
      </p:sp>
      <p:sp>
        <p:nvSpPr>
          <p:cNvPr id="3" name="Content Placeholder 2"/>
          <p:cNvSpPr>
            <a:spLocks noGrp="1"/>
          </p:cNvSpPr>
          <p:nvPr>
            <p:ph idx="1"/>
          </p:nvPr>
        </p:nvSpPr>
        <p:spPr/>
        <p:txBody>
          <a:bodyPr>
            <a:normAutofit fontScale="92500" lnSpcReduction="10000"/>
          </a:bodyPr>
          <a:lstStyle/>
          <a:p>
            <a:r>
              <a:rPr lang="en-US" dirty="0"/>
              <a:t>Observational design</a:t>
            </a:r>
          </a:p>
          <a:p>
            <a:endParaRPr lang="en-US" dirty="0"/>
          </a:p>
          <a:p>
            <a:r>
              <a:rPr lang="en-US" dirty="0"/>
              <a:t>The basic idea</a:t>
            </a:r>
          </a:p>
          <a:p>
            <a:pPr marL="914400" lvl="1" indent="-457200">
              <a:buFont typeface="+mj-lt"/>
              <a:buAutoNum type="arabicPeriod"/>
            </a:pPr>
            <a:r>
              <a:rPr lang="en-US" dirty="0"/>
              <a:t>Select a sample of (or rarely all) participants from our population of interest.</a:t>
            </a:r>
          </a:p>
          <a:p>
            <a:pPr marL="914400" lvl="1" indent="-457200">
              <a:buFont typeface="+mj-lt"/>
              <a:buAutoNum type="arabicPeriod"/>
            </a:pPr>
            <a:r>
              <a:rPr lang="en-US" dirty="0"/>
              <a:t>Measure exposure(s) and outcome(s) at a single point in time.</a:t>
            </a:r>
          </a:p>
          <a:p>
            <a:pPr marL="914400" lvl="1" indent="-457200">
              <a:buFont typeface="+mj-lt"/>
              <a:buAutoNum type="arabicPeriod"/>
            </a:pPr>
            <a:r>
              <a:rPr lang="en-US" dirty="0"/>
              <a:t>The prevalence of exposure(s) are compared to the prevalence of outcome(s) at that specific point in time (usually).</a:t>
            </a:r>
          </a:p>
          <a:p>
            <a:pPr lvl="1"/>
            <a:endParaRPr lang="en-US" dirty="0"/>
          </a:p>
          <a:p>
            <a:r>
              <a:rPr lang="en-US" dirty="0"/>
              <a:t>When to Use</a:t>
            </a:r>
          </a:p>
          <a:p>
            <a:pPr lvl="1"/>
            <a:r>
              <a:rPr lang="en-US" dirty="0"/>
              <a:t>Ascertain prevalence of exposure(s) and disease(s) in population – public health planning and resource allocation.</a:t>
            </a:r>
          </a:p>
          <a:p>
            <a:pPr lvl="1"/>
            <a:r>
              <a:rPr lang="en-US" dirty="0"/>
              <a:t>Hypothesis generation and study planning.</a:t>
            </a:r>
          </a:p>
          <a:p>
            <a:pPr lvl="1"/>
            <a:endParaRPr lang="en-US" dirty="0"/>
          </a:p>
        </p:txBody>
      </p:sp>
    </p:spTree>
    <p:extLst>
      <p:ext uri="{BB962C8B-B14F-4D97-AF65-F5344CB8AC3E}">
        <p14:creationId xmlns:p14="http://schemas.microsoft.com/office/powerpoint/2010/main" val="266170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3263842496"/>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b="1" dirty="0"/>
                        <a:t>Exposure +</a:t>
                      </a:r>
                    </a:p>
                  </a:txBody>
                  <a:tcPr/>
                </a:tc>
                <a:tc>
                  <a:txBody>
                    <a:bodyPr/>
                    <a:lstStyle/>
                    <a:p>
                      <a:pPr algn="ctr"/>
                      <a:r>
                        <a:rPr lang="en-US" sz="2000" dirty="0"/>
                        <a:t>a</a:t>
                      </a:r>
                    </a:p>
                  </a:txBody>
                  <a:tcPr/>
                </a:tc>
                <a:tc>
                  <a:txBody>
                    <a:bodyPr/>
                    <a:lstStyle/>
                    <a:p>
                      <a:pPr algn="ctr"/>
                      <a:r>
                        <a:rPr lang="en-US" sz="2000" dirty="0"/>
                        <a:t>b</a:t>
                      </a:r>
                    </a:p>
                  </a:txBody>
                  <a:tcPr/>
                </a:tc>
                <a:tc>
                  <a:txBody>
                    <a:bodyPr/>
                    <a:lstStyle/>
                    <a:p>
                      <a:pPr algn="ctr"/>
                      <a:r>
                        <a:rPr lang="en-US" sz="2000" dirty="0"/>
                        <a:t>a + b</a:t>
                      </a:r>
                    </a:p>
                  </a:txBody>
                  <a:tcPr/>
                </a:tc>
                <a:extLst>
                  <a:ext uri="{0D108BD9-81ED-4DB2-BD59-A6C34878D82A}">
                    <a16:rowId xmlns:a16="http://schemas.microsoft.com/office/drawing/2014/main" val="266549803"/>
                  </a:ext>
                </a:extLst>
              </a:tr>
              <a:tr h="370840">
                <a:tc>
                  <a:txBody>
                    <a:bodyPr/>
                    <a:lstStyle/>
                    <a:p>
                      <a:r>
                        <a:rPr lang="en-US" sz="2000" b="1" dirty="0"/>
                        <a:t>Exposure -</a:t>
                      </a:r>
                    </a:p>
                  </a:txBody>
                  <a:tcPr/>
                </a:tc>
                <a:tc>
                  <a:txBody>
                    <a:bodyPr/>
                    <a:lstStyle/>
                    <a:p>
                      <a:pPr algn="ctr"/>
                      <a:r>
                        <a:rPr lang="en-US" sz="2000" dirty="0"/>
                        <a:t>c</a:t>
                      </a:r>
                    </a:p>
                  </a:txBody>
                  <a:tcPr/>
                </a:tc>
                <a:tc>
                  <a:txBody>
                    <a:bodyPr/>
                    <a:lstStyle/>
                    <a:p>
                      <a:pPr algn="ctr"/>
                      <a:r>
                        <a:rPr lang="en-US" sz="2000" dirty="0"/>
                        <a:t>d</a:t>
                      </a:r>
                    </a:p>
                  </a:txBody>
                  <a:tcPr/>
                </a:tc>
                <a:tc>
                  <a:txBody>
                    <a:bodyPr/>
                    <a:lstStyle/>
                    <a:p>
                      <a:pPr algn="ctr"/>
                      <a:r>
                        <a:rPr lang="en-US" sz="2000" dirty="0"/>
                        <a:t>c + d</a:t>
                      </a:r>
                    </a:p>
                  </a:txBody>
                  <a:tcPr/>
                </a:tc>
                <a:extLst>
                  <a:ext uri="{0D108BD9-81ED-4DB2-BD59-A6C34878D82A}">
                    <a16:rowId xmlns:a16="http://schemas.microsoft.com/office/drawing/2014/main" val="1199748931"/>
                  </a:ext>
                </a:extLst>
              </a:tr>
              <a:tr h="370840">
                <a:tc>
                  <a:txBody>
                    <a:bodyPr/>
                    <a:lstStyle/>
                    <a:p>
                      <a:r>
                        <a:rPr lang="en-US" sz="2000" dirty="0"/>
                        <a:t>Total</a:t>
                      </a:r>
                    </a:p>
                  </a:txBody>
                  <a:tcPr/>
                </a:tc>
                <a:tc>
                  <a:txBody>
                    <a:bodyPr/>
                    <a:lstStyle/>
                    <a:p>
                      <a:pPr algn="ctr"/>
                      <a:r>
                        <a:rPr lang="en-US" sz="2000" dirty="0"/>
                        <a:t>a + c</a:t>
                      </a:r>
                    </a:p>
                  </a:txBody>
                  <a:tcPr/>
                </a:tc>
                <a:tc>
                  <a:txBody>
                    <a:bodyPr/>
                    <a:lstStyle/>
                    <a:p>
                      <a:pPr algn="ctr"/>
                      <a:r>
                        <a:rPr lang="en-US" sz="2000" dirty="0"/>
                        <a:t>b + d</a:t>
                      </a:r>
                    </a:p>
                  </a:txBody>
                  <a:tcPr/>
                </a:tc>
                <a:tc>
                  <a:txBody>
                    <a:bodyPr/>
                    <a:lstStyle/>
                    <a:p>
                      <a:pPr algn="ctr"/>
                      <a:r>
                        <a:rPr lang="en-US" sz="2000" dirty="0"/>
                        <a:t>n</a:t>
                      </a:r>
                    </a:p>
                  </a:txBody>
                  <a:tcPr/>
                </a:tc>
                <a:extLst>
                  <a:ext uri="{0D108BD9-81ED-4DB2-BD59-A6C34878D82A}">
                    <a16:rowId xmlns:a16="http://schemas.microsoft.com/office/drawing/2014/main" val="790723229"/>
                  </a:ext>
                </a:extLst>
              </a:tr>
            </a:tbl>
          </a:graphicData>
        </a:graphic>
      </p:graphicFrame>
      <p:sp>
        <p:nvSpPr>
          <p:cNvPr id="3" name="Title 1">
            <a:extLst>
              <a:ext uri="{FF2B5EF4-FFF2-40B4-BE49-F238E27FC236}">
                <a16:creationId xmlns:a16="http://schemas.microsoft.com/office/drawing/2014/main" id="{01472B38-99CE-5646-8485-A49C321DD981}"/>
              </a:ext>
            </a:extLst>
          </p:cNvPr>
          <p:cNvSpPr txBox="1">
            <a:spLocks/>
          </p:cNvSpPr>
          <p:nvPr/>
        </p:nvSpPr>
        <p:spPr>
          <a:xfrm>
            <a:off x="838200" y="365126"/>
            <a:ext cx="10515600" cy="7096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Measuring prevalence</a:t>
            </a:r>
          </a:p>
        </p:txBody>
      </p:sp>
      <p:sp>
        <p:nvSpPr>
          <p:cNvPr id="4" name="TextBox 3">
            <a:extLst>
              <a:ext uri="{FF2B5EF4-FFF2-40B4-BE49-F238E27FC236}">
                <a16:creationId xmlns:a16="http://schemas.microsoft.com/office/drawing/2014/main" id="{9C46A976-FDFF-C948-B3DE-D49499EDD125}"/>
              </a:ext>
            </a:extLst>
          </p:cNvPr>
          <p:cNvSpPr txBox="1"/>
          <p:nvPr/>
        </p:nvSpPr>
        <p:spPr>
          <a:xfrm>
            <a:off x="838200" y="3673642"/>
            <a:ext cx="10515600" cy="923330"/>
          </a:xfrm>
          <a:prstGeom prst="rect">
            <a:avLst/>
          </a:prstGeom>
          <a:noFill/>
        </p:spPr>
        <p:txBody>
          <a:bodyPr wrap="square" rtlCol="0">
            <a:spAutoFit/>
          </a:bodyPr>
          <a:lstStyle/>
          <a:p>
            <a:r>
              <a:rPr lang="en-US" dirty="0"/>
              <a:t>The prevalence of outcome = (a + c) / n</a:t>
            </a:r>
          </a:p>
          <a:p>
            <a:endParaRPr lang="en-US" dirty="0"/>
          </a:p>
          <a:p>
            <a:r>
              <a:rPr lang="en-US" dirty="0"/>
              <a:t>The prevalence of exposure = (a + b) / n</a:t>
            </a:r>
          </a:p>
        </p:txBody>
      </p:sp>
    </p:spTree>
    <p:extLst>
      <p:ext uri="{BB962C8B-B14F-4D97-AF65-F5344CB8AC3E}">
        <p14:creationId xmlns:p14="http://schemas.microsoft.com/office/powerpoint/2010/main" val="48978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3215934143"/>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MI +</a:t>
                      </a:r>
                    </a:p>
                  </a:txBody>
                  <a:tcPr/>
                </a:tc>
                <a:tc>
                  <a:txBody>
                    <a:bodyPr/>
                    <a:lstStyle/>
                    <a:p>
                      <a:pPr algn="ctr"/>
                      <a:r>
                        <a:rPr lang="en-US" sz="200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b="1" dirty="0"/>
                        <a:t>Smoking +</a:t>
                      </a:r>
                    </a:p>
                  </a:txBody>
                  <a:tcPr/>
                </a:tc>
                <a:tc>
                  <a:txBody>
                    <a:bodyPr/>
                    <a:lstStyle/>
                    <a:p>
                      <a:pPr algn="ctr"/>
                      <a:r>
                        <a:rPr lang="en-US" sz="2000" dirty="0"/>
                        <a:t>592</a:t>
                      </a:r>
                    </a:p>
                  </a:txBody>
                  <a:tcPr/>
                </a:tc>
                <a:tc>
                  <a:txBody>
                    <a:bodyPr/>
                    <a:lstStyle/>
                    <a:p>
                      <a:pPr algn="ctr"/>
                      <a:r>
                        <a:rPr lang="en-US" sz="2000" dirty="0"/>
                        <a:t>1,589</a:t>
                      </a:r>
                    </a:p>
                  </a:txBody>
                  <a:tcPr/>
                </a:tc>
                <a:tc>
                  <a:txBody>
                    <a:bodyPr/>
                    <a:lstStyle/>
                    <a:p>
                      <a:pPr algn="ctr"/>
                      <a:r>
                        <a:rPr lang="en-US" sz="2000" dirty="0"/>
                        <a:t>2,181</a:t>
                      </a:r>
                    </a:p>
                  </a:txBody>
                  <a:tcPr/>
                </a:tc>
                <a:extLst>
                  <a:ext uri="{0D108BD9-81ED-4DB2-BD59-A6C34878D82A}">
                    <a16:rowId xmlns:a16="http://schemas.microsoft.com/office/drawing/2014/main" val="266549803"/>
                  </a:ext>
                </a:extLst>
              </a:tr>
              <a:tr h="370840">
                <a:tc>
                  <a:txBody>
                    <a:bodyPr/>
                    <a:lstStyle/>
                    <a:p>
                      <a:r>
                        <a:rPr lang="en-US" sz="2000" b="1" dirty="0"/>
                        <a:t>Smoking -</a:t>
                      </a:r>
                    </a:p>
                  </a:txBody>
                  <a:tcPr/>
                </a:tc>
                <a:tc>
                  <a:txBody>
                    <a:bodyPr/>
                    <a:lstStyle/>
                    <a:p>
                      <a:pPr algn="ctr"/>
                      <a:r>
                        <a:rPr lang="en-US" sz="2000" dirty="0"/>
                        <a:t>838</a:t>
                      </a:r>
                    </a:p>
                  </a:txBody>
                  <a:tcPr/>
                </a:tc>
                <a:tc>
                  <a:txBody>
                    <a:bodyPr/>
                    <a:lstStyle/>
                    <a:p>
                      <a:pPr algn="ctr"/>
                      <a:r>
                        <a:rPr lang="en-US" sz="2000" dirty="0"/>
                        <a:t>1,415</a:t>
                      </a:r>
                    </a:p>
                  </a:txBody>
                  <a:tcPr/>
                </a:tc>
                <a:tc>
                  <a:txBody>
                    <a:bodyPr/>
                    <a:lstStyle/>
                    <a:p>
                      <a:pPr algn="ctr"/>
                      <a:r>
                        <a:rPr lang="en-US" sz="2000" dirty="0"/>
                        <a:t>2,253</a:t>
                      </a:r>
                    </a:p>
                  </a:txBody>
                  <a:tcPr/>
                </a:tc>
                <a:extLst>
                  <a:ext uri="{0D108BD9-81ED-4DB2-BD59-A6C34878D82A}">
                    <a16:rowId xmlns:a16="http://schemas.microsoft.com/office/drawing/2014/main" val="1199748931"/>
                  </a:ext>
                </a:extLst>
              </a:tr>
              <a:tr h="370840">
                <a:tc>
                  <a:txBody>
                    <a:bodyPr/>
                    <a:lstStyle/>
                    <a:p>
                      <a:r>
                        <a:rPr lang="en-US" sz="2000" dirty="0"/>
                        <a:t>Total</a:t>
                      </a:r>
                    </a:p>
                  </a:txBody>
                  <a:tcPr/>
                </a:tc>
                <a:tc>
                  <a:txBody>
                    <a:bodyPr/>
                    <a:lstStyle/>
                    <a:p>
                      <a:pPr algn="ctr"/>
                      <a:r>
                        <a:rPr lang="en-US" sz="2000" dirty="0"/>
                        <a:t>1,430</a:t>
                      </a:r>
                    </a:p>
                  </a:txBody>
                  <a:tcPr/>
                </a:tc>
                <a:tc>
                  <a:txBody>
                    <a:bodyPr/>
                    <a:lstStyle/>
                    <a:p>
                      <a:pPr algn="ctr"/>
                      <a:r>
                        <a:rPr lang="en-US" sz="2000" dirty="0"/>
                        <a:t>3,004</a:t>
                      </a:r>
                    </a:p>
                  </a:txBody>
                  <a:tcPr/>
                </a:tc>
                <a:tc>
                  <a:txBody>
                    <a:bodyPr/>
                    <a:lstStyle/>
                    <a:p>
                      <a:pPr algn="ctr"/>
                      <a:r>
                        <a:rPr lang="en-US" sz="2000" dirty="0"/>
                        <a:t>4,434</a:t>
                      </a:r>
                    </a:p>
                  </a:txBody>
                  <a:tcPr/>
                </a:tc>
                <a:extLst>
                  <a:ext uri="{0D108BD9-81ED-4DB2-BD59-A6C34878D82A}">
                    <a16:rowId xmlns:a16="http://schemas.microsoft.com/office/drawing/2014/main" val="790723229"/>
                  </a:ext>
                </a:extLst>
              </a:tr>
            </a:tbl>
          </a:graphicData>
        </a:graphic>
      </p:graphicFrame>
      <p:sp>
        <p:nvSpPr>
          <p:cNvPr id="3" name="Title 1">
            <a:extLst>
              <a:ext uri="{FF2B5EF4-FFF2-40B4-BE49-F238E27FC236}">
                <a16:creationId xmlns:a16="http://schemas.microsoft.com/office/drawing/2014/main" id="{01472B38-99CE-5646-8485-A49C321DD981}"/>
              </a:ext>
            </a:extLst>
          </p:cNvPr>
          <p:cNvSpPr txBox="1">
            <a:spLocks/>
          </p:cNvSpPr>
          <p:nvPr/>
        </p:nvSpPr>
        <p:spPr>
          <a:xfrm>
            <a:off x="838200" y="365126"/>
            <a:ext cx="10515600" cy="7096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Measuring prevalence</a:t>
            </a:r>
          </a:p>
        </p:txBody>
      </p:sp>
      <p:sp>
        <p:nvSpPr>
          <p:cNvPr id="4" name="TextBox 3">
            <a:extLst>
              <a:ext uri="{FF2B5EF4-FFF2-40B4-BE49-F238E27FC236}">
                <a16:creationId xmlns:a16="http://schemas.microsoft.com/office/drawing/2014/main" id="{9C46A976-FDFF-C948-B3DE-D49499EDD125}"/>
              </a:ext>
            </a:extLst>
          </p:cNvPr>
          <p:cNvSpPr txBox="1"/>
          <p:nvPr/>
        </p:nvSpPr>
        <p:spPr>
          <a:xfrm>
            <a:off x="838200" y="3673642"/>
            <a:ext cx="10515600" cy="2031325"/>
          </a:xfrm>
          <a:prstGeom prst="rect">
            <a:avLst/>
          </a:prstGeom>
          <a:noFill/>
        </p:spPr>
        <p:txBody>
          <a:bodyPr wrap="square" rtlCol="0">
            <a:spAutoFit/>
          </a:bodyPr>
          <a:lstStyle/>
          <a:p>
            <a:r>
              <a:rPr lang="en-US" dirty="0"/>
              <a:t>The prevalence of outcome = (a + c) / n</a:t>
            </a:r>
          </a:p>
          <a:p>
            <a:r>
              <a:rPr lang="en-US" dirty="0"/>
              <a:t>The prevalence of MI = 1,430 / 4,434 = 0.32</a:t>
            </a:r>
          </a:p>
          <a:p>
            <a:r>
              <a:rPr lang="en-US" dirty="0">
                <a:solidFill>
                  <a:schemeClr val="accent4">
                    <a:lumMod val="10000"/>
                  </a:schemeClr>
                </a:solidFill>
              </a:rPr>
              <a:t>Interpretation: In this sample, 32% of participants reported ever having an MI.</a:t>
            </a:r>
            <a:endParaRPr lang="en-US" dirty="0"/>
          </a:p>
          <a:p>
            <a:endParaRPr lang="en-US" dirty="0"/>
          </a:p>
          <a:p>
            <a:r>
              <a:rPr lang="en-US" dirty="0"/>
              <a:t>The prevalence of exposure = (a + b) / n</a:t>
            </a:r>
          </a:p>
          <a:p>
            <a:r>
              <a:rPr lang="en-US" dirty="0"/>
              <a:t>The prevalence of Smoking = 2,181 / 4,434 = 0.49</a:t>
            </a:r>
          </a:p>
          <a:p>
            <a:r>
              <a:rPr lang="en-US" dirty="0">
                <a:solidFill>
                  <a:schemeClr val="accent4">
                    <a:lumMod val="10000"/>
                  </a:schemeClr>
                </a:solidFill>
              </a:rPr>
              <a:t>Interpretation: In this sample, 49% of participants reported current smoking.</a:t>
            </a:r>
            <a:endParaRPr lang="en-US" dirty="0"/>
          </a:p>
        </p:txBody>
      </p:sp>
    </p:spTree>
    <p:extLst>
      <p:ext uri="{BB962C8B-B14F-4D97-AF65-F5344CB8AC3E}">
        <p14:creationId xmlns:p14="http://schemas.microsoft.com/office/powerpoint/2010/main" val="3093670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FB5C07A6-2CE7-4E7A-BCC4-C4F1256455E6}"/>
</file>

<file path=customXml/itemProps2.xml><?xml version="1.0" encoding="utf-8"?>
<ds:datastoreItem xmlns:ds="http://schemas.openxmlformats.org/officeDocument/2006/customXml" ds:itemID="{983542C2-8775-4119-B816-69194615DCC8}"/>
</file>

<file path=customXml/itemProps3.xml><?xml version="1.0" encoding="utf-8"?>
<ds:datastoreItem xmlns:ds="http://schemas.openxmlformats.org/officeDocument/2006/customXml" ds:itemID="{30771403-27FE-472A-B03C-7BE7D4D17501}"/>
</file>

<file path=docProps/app.xml><?xml version="1.0" encoding="utf-8"?>
<Properties xmlns="http://schemas.openxmlformats.org/officeDocument/2006/extended-properties" xmlns:vt="http://schemas.openxmlformats.org/officeDocument/2006/docPropsVTypes">
  <TotalTime>17606</TotalTime>
  <Words>2683</Words>
  <Application>Microsoft Macintosh PowerPoint</Application>
  <PresentationFormat>Widescreen</PresentationFormat>
  <Paragraphs>314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Cross-sectional Studies</vt:lpstr>
      <vt:lpstr>PowerPoint Presentation</vt:lpstr>
      <vt:lpstr>PowerPoint Presentation</vt:lpstr>
      <vt:lpstr>PowerPoint Presentation</vt:lpstr>
      <vt:lpstr>PowerPoint Presentation</vt:lpstr>
      <vt:lpstr>PowerPoint Presentation</vt:lpstr>
      <vt:lpstr>Cross-sectional studies</vt:lpstr>
      <vt:lpstr>PowerPoint Presentation</vt:lpstr>
      <vt:lpstr>PowerPoint Presentation</vt:lpstr>
      <vt:lpstr>PowerPoint Presentation</vt:lpstr>
      <vt:lpstr>Prevalence odds ratio</vt:lpstr>
      <vt:lpstr>Prevalence odds ratio</vt:lpstr>
      <vt:lpstr>PowerPoint Presentation</vt:lpstr>
      <vt:lpstr>Incidence-prevalence bias</vt:lpstr>
      <vt:lpstr>PowerPoint Presentation</vt:lpstr>
      <vt:lpstr>PR vs. POR  in practice</vt:lpstr>
      <vt:lpstr>Temporal bias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Brad Cannell</cp:lastModifiedBy>
  <cp:revision>363</cp:revision>
  <dcterms:created xsi:type="dcterms:W3CDTF">2020-09-28T19:19:05Z</dcterms:created>
  <dcterms:modified xsi:type="dcterms:W3CDTF">2021-12-07T00:20:27Z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