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2.xml" ContentType="application/vnd.openxmlformats-officedocument.presentationml.slideMaster+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slideLayouts/slideLayout37.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45.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46.xml" ContentType="application/vnd.openxmlformats-officedocument.presentationml.tags+xml"/>
  <Override PartName="/ppt/tags/tag6.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2.xml" ContentType="application/vnd.openxmlformats-officedocument.presentationml.tags+xml"/>
  <Override PartName="/ppt/tags/tag50.xml" ContentType="application/vnd.openxmlformats-officedocument.presentationml.tags+xml"/>
  <Override PartName="/ppt/tags/tag53.xml" ContentType="application/vnd.openxmlformats-officedocument.presentationml.tags+xml"/>
  <Override PartName="/ppt/tags/tag47.xml" ContentType="application/vnd.openxmlformats-officedocument.presentationml.tags+xml"/>
  <Override PartName="/ppt/tags/tag7.xml" ContentType="application/vnd.openxmlformats-officedocument.presentationml.tags+xml"/>
  <Override PartName="/ppt/tags/tag9.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8.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Lst>
  <p:notesMasterIdLst>
    <p:notesMasterId r:id="rId30"/>
  </p:notesMasterIdLst>
  <p:sldIdLst>
    <p:sldId id="256" r:id="rId3"/>
    <p:sldId id="262" r:id="rId4"/>
    <p:sldId id="263" r:id="rId5"/>
    <p:sldId id="312" r:id="rId6"/>
    <p:sldId id="257" r:id="rId7"/>
    <p:sldId id="296" r:id="rId8"/>
    <p:sldId id="261" r:id="rId9"/>
    <p:sldId id="300" r:id="rId10"/>
    <p:sldId id="299" r:id="rId11"/>
    <p:sldId id="276" r:id="rId12"/>
    <p:sldId id="277" r:id="rId13"/>
    <p:sldId id="282" r:id="rId14"/>
    <p:sldId id="306" r:id="rId15"/>
    <p:sldId id="284" r:id="rId16"/>
    <p:sldId id="269" r:id="rId17"/>
    <p:sldId id="292" r:id="rId18"/>
    <p:sldId id="270" r:id="rId19"/>
    <p:sldId id="309" r:id="rId20"/>
    <p:sldId id="310" r:id="rId21"/>
    <p:sldId id="285" r:id="rId22"/>
    <p:sldId id="286" r:id="rId23"/>
    <p:sldId id="287" r:id="rId24"/>
    <p:sldId id="307" r:id="rId25"/>
    <p:sldId id="311" r:id="rId26"/>
    <p:sldId id="289" r:id="rId27"/>
    <p:sldId id="302"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0" autoAdjust="0"/>
    <p:restoredTop sz="63743" autoAdjust="0"/>
  </p:normalViewPr>
  <p:slideViewPr>
    <p:cSldViewPr snapToGrid="0">
      <p:cViewPr varScale="1">
        <p:scale>
          <a:sx n="72" d="100"/>
          <a:sy n="72" d="100"/>
        </p:scale>
        <p:origin x="20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C9A3-8F00-4285-9536-BC2A24105E10}" type="datetimeFigureOut">
              <a:rPr lang="en-US" smtClean="0"/>
              <a:t>3/2/2020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DCD67-DEC9-48BF-A835-378CCDF9DB58}" type="slidenum">
              <a:rPr lang="en-US" smtClean="0"/>
              <a:t>‹#›</a:t>
            </a:fld>
            <a:endParaRPr lang="en-US" dirty="0"/>
          </a:p>
        </p:txBody>
      </p:sp>
    </p:spTree>
    <p:extLst>
      <p:ext uri="{BB962C8B-B14F-4D97-AF65-F5344CB8AC3E}">
        <p14:creationId xmlns:p14="http://schemas.microsoft.com/office/powerpoint/2010/main" val="345339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back to Module 8. We will continue to review important</a:t>
            </a:r>
            <a:r>
              <a:rPr lang="en-US" baseline="0" dirty="0" smtClean="0"/>
              <a:t> information regarding </a:t>
            </a:r>
            <a:r>
              <a:rPr lang="en-US" baseline="0" dirty="0" smtClean="0"/>
              <a:t>the </a:t>
            </a:r>
            <a:r>
              <a:rPr lang="en-US" dirty="0" smtClean="0"/>
              <a:t> </a:t>
            </a:r>
            <a:r>
              <a:rPr lang="en-US" dirty="0" smtClean="0"/>
              <a:t>cross-sectional study design this week.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a:t>
            </a:fld>
            <a:endParaRPr lang="en-US" dirty="0"/>
          </a:p>
        </p:txBody>
      </p:sp>
    </p:spTree>
    <p:extLst>
      <p:ext uri="{BB962C8B-B14F-4D97-AF65-F5344CB8AC3E}">
        <p14:creationId xmlns:p14="http://schemas.microsoft.com/office/powerpoint/2010/main" val="404404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sample size in NHANES is too small in order to estimate state-level obesity prevalence.  Thus, the famous state-level obesity maps shown here have been generated by the CDC, based on BRFSS data. Self reported height and weight data from the telephone-administered BRFSS are used to derive state-level obesity rates. The left figure (a) illustrate state-level obesity rates in 2013.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an interesting paper, Ward et al. have shown how the seemingly small individual level biases can result in large differences in state-level estimates of obesity rates. In figure b, state-level obesity prevalence rates in 2013 were recalculated based on bias-corrected obesity prevalence data using matching NHANES information and some statistical methods. As you can see, the magnitude of state-level obesity rates is changed quite a bit before and after adjusting for bias related to self-reported data. For example, self-reported obesity in adults was 30.9%% in Texas. After the authors corrected bias, the obesity rate in Texas was up to 35.4%.  In South Dakota, the obesity rate was 29.9% and jumped to 35.3% after the correction. Imagine that the policy makers and officials in these states try to plan programs and economic resources for obesity prevention and intervention. It would be necessary to use accurate state-specific obesity estimates.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the authors reported that self-reported BRFSS data underestimated prevalence of obesity by 16% in comparison to NHANES.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Ward ZJ et al., Redrawing the US obesity Landscape: Bias-corrected estimates of state-specific adult obesity prevalence. PLoS One 2016; 11(3): e0150735. PMC4782996</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10</a:t>
            </a:fld>
            <a:endParaRPr lang="en-US" dirty="0"/>
          </a:p>
        </p:txBody>
      </p:sp>
    </p:spTree>
    <p:extLst>
      <p:ext uri="{BB962C8B-B14F-4D97-AF65-F5344CB8AC3E}">
        <p14:creationId xmlns:p14="http://schemas.microsoft.com/office/powerpoint/2010/main" val="85839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briefly</a:t>
            </a:r>
            <a:r>
              <a:rPr lang="en-US" baseline="0" dirty="0" smtClean="0"/>
              <a:t> think of what we learned in Module 4.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11</a:t>
            </a:fld>
            <a:endParaRPr lang="en-US" dirty="0"/>
          </a:p>
        </p:txBody>
      </p:sp>
    </p:spTree>
    <p:extLst>
      <p:ext uri="{BB962C8B-B14F-4D97-AF65-F5344CB8AC3E}">
        <p14:creationId xmlns:p14="http://schemas.microsoft.com/office/powerpoint/2010/main" val="3281436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There are several</a:t>
            </a:r>
            <a:r>
              <a:rPr lang="en-US" sz="1200" baseline="0" dirty="0" smtClean="0"/>
              <a:t> approaches to control confounding in the design stage or analysis stage of a study as we </a:t>
            </a:r>
            <a:r>
              <a:rPr lang="en-US" sz="1200" baseline="0" dirty="0" smtClean="0"/>
              <a:t>learned. </a:t>
            </a:r>
            <a:r>
              <a:rPr lang="en-US" sz="1200" baseline="0" dirty="0" smtClean="0"/>
              <a:t>The limitation of a cross-sectional study design prohibit the investigators to control confounding during the design stage of the study.  It is possible to restrict study population or sample based on confounding factors.  However, r</a:t>
            </a:r>
            <a:r>
              <a:rPr lang="en-US" baseline="0" dirty="0" smtClean="0"/>
              <a:t>estriction may potentially limit the generalizability of study findings. Important sources of confounding can be determined before the study begins. However, this often is not the case in general.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While the investigators</a:t>
            </a:r>
            <a:r>
              <a:rPr lang="en-US" sz="1200" baseline="0" dirty="0" smtClean="0"/>
              <a:t> conduct the statistical analysis, confounding can be adjusted by stratification and adjustment of confounders in modeling most often in cross-sectional studies.  </a:t>
            </a:r>
            <a:r>
              <a:rPr lang="en-US" sz="1200" dirty="0" smtClean="0"/>
              <a:t>Adjustment in</a:t>
            </a:r>
            <a:r>
              <a:rPr lang="en-US" sz="1200" baseline="0" dirty="0" smtClean="0"/>
              <a:t> regression models is more common way in modern epidemiology due to its advantages in which we can incorporate various types (categorical or continuous) or as many as confounding factors at the same time if necessary.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04826CC-3858-467F-8A4D-CD126C820FB5}" type="slidenum">
              <a:rPr lang="en-US" smtClean="0"/>
              <a:t>12</a:t>
            </a:fld>
            <a:endParaRPr lang="en-US" dirty="0"/>
          </a:p>
        </p:txBody>
      </p:sp>
    </p:spTree>
    <p:extLst>
      <p:ext uri="{BB962C8B-B14F-4D97-AF65-F5344CB8AC3E}">
        <p14:creationId xmlns:p14="http://schemas.microsoft.com/office/powerpoint/2010/main" val="283926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of our example, Framingham Heart Study baseline example,</a:t>
            </a:r>
            <a:r>
              <a:rPr lang="en-US" baseline="0" dirty="0" smtClean="0"/>
              <a:t> from the Module </a:t>
            </a:r>
            <a:r>
              <a:rPr lang="en-US" baseline="0" dirty="0" smtClean="0"/>
              <a:t>7.  Assume that there is a causal relationships between current smoking and hypertension. </a:t>
            </a:r>
            <a:endParaRPr lang="en-US" dirty="0" smtClean="0"/>
          </a:p>
          <a:p>
            <a:r>
              <a:rPr lang="en-US" baseline="0" dirty="0" smtClean="0"/>
              <a:t>The relationship between smoking and hypertension was negative meaning that current smokers reported less likely to have hypertension (yes) than non-current smokers do in this modified dataset example. Potential confounders in this example can be Age and BMI from literature and these two variables WERE measured at the time of smoking and hypertension assessment. Both age and BMI are continuous variables while current smoking and hypertension have two answers (yes or no, binary variables0. </a:t>
            </a:r>
          </a:p>
          <a:p>
            <a:endParaRPr lang="en-US" baseline="0" dirty="0" smtClean="0"/>
          </a:p>
          <a:p>
            <a:r>
              <a:rPr lang="en-US" baseline="0" dirty="0" smtClean="0"/>
              <a:t>Before we move onto next step, let’s take look at this DAG first to describe possible causal relationship between smoking and hypertension.  In this particular EXAMPLE, we can say that there is </a:t>
            </a:r>
            <a:r>
              <a:rPr lang="en-US" u="sng" baseline="0" dirty="0" smtClean="0"/>
              <a:t>one</a:t>
            </a:r>
            <a:r>
              <a:rPr lang="en-US" baseline="0" dirty="0" smtClean="0"/>
              <a:t> backdoor path from Exposure to Outcome. If this is true DAG, we can control for age alone, BMI alone, or </a:t>
            </a:r>
            <a:r>
              <a:rPr lang="en-US" baseline="0" dirty="0" smtClean="0"/>
              <a:t>both Age </a:t>
            </a:r>
            <a:r>
              <a:rPr lang="en-US" baseline="0" dirty="0" smtClean="0"/>
              <a:t>and BMI to satisfy the backdoor path criterion. Usually, investigators choose the smaller </a:t>
            </a:r>
            <a:r>
              <a:rPr lang="en-US" baseline="0" dirty="0" smtClean="0"/>
              <a:t>set </a:t>
            </a:r>
            <a:r>
              <a:rPr lang="en-US" baseline="0" dirty="0" smtClean="0"/>
              <a:t>of confounder in the analysis</a:t>
            </a:r>
            <a:r>
              <a:rPr lang="en-US" baseline="0" dirty="0" smtClean="0"/>
              <a:t>. However, considering that this DAG is a really simplified version of causal relationships between smoking and hypertension with many unaccounted </a:t>
            </a:r>
            <a:r>
              <a:rPr lang="en-US" baseline="0" dirty="0" err="1" smtClean="0"/>
              <a:t>confouders</a:t>
            </a:r>
            <a:r>
              <a:rPr lang="en-US" baseline="0" dirty="0" smtClean="0"/>
              <a:t>, we will include both age and BMI in the analysis.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13</a:t>
            </a:fld>
            <a:endParaRPr lang="en-US" dirty="0"/>
          </a:p>
        </p:txBody>
      </p:sp>
    </p:spTree>
    <p:extLst>
      <p:ext uri="{BB962C8B-B14F-4D97-AF65-F5344CB8AC3E}">
        <p14:creationId xmlns:p14="http://schemas.microsoft.com/office/powerpoint/2010/main" val="411323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Of course, we will need to think of the causal relationship between the exposure and outcome first. In </a:t>
                </a:r>
                <a:r>
                  <a:rPr lang="en-US" sz="1200" b="0" i="0" u="none" strike="noStrike" kern="1200" baseline="0" dirty="0" smtClean="0">
                    <a:solidFill>
                      <a:schemeClr val="tx1"/>
                    </a:solidFill>
                    <a:latin typeface="+mn-lt"/>
                    <a:ea typeface="+mn-ea"/>
                    <a:cs typeface="+mn-cs"/>
                  </a:rPr>
                  <a:t>Module 3, </a:t>
                </a:r>
                <a:r>
                  <a:rPr lang="en-US" sz="1200" b="0" i="0" u="none" strike="noStrike" kern="1200" baseline="0" dirty="0" smtClean="0">
                    <a:solidFill>
                      <a:schemeClr val="tx1"/>
                    </a:solidFill>
                    <a:latin typeface="+mn-lt"/>
                    <a:ea typeface="+mn-ea"/>
                    <a:cs typeface="+mn-cs"/>
                  </a:rPr>
                  <a:t>however, </a:t>
                </a:r>
                <a:r>
                  <a:rPr lang="en-US" sz="1200" b="0" i="0" u="none" strike="noStrike" kern="1200" baseline="0" dirty="0" smtClean="0">
                    <a:solidFill>
                      <a:schemeClr val="tx1"/>
                    </a:solidFill>
                    <a:latin typeface="+mn-lt"/>
                    <a:ea typeface="+mn-ea"/>
                    <a:cs typeface="+mn-cs"/>
                  </a:rPr>
                  <a:t>we learned that 1) there is </a:t>
                </a:r>
                <a:r>
                  <a:rPr lang="en-US" sz="1200" b="0" i="0" u="sng" strike="noStrike" kern="1200" baseline="0" dirty="0" smtClean="0">
                    <a:solidFill>
                      <a:schemeClr val="tx1"/>
                    </a:solidFill>
                    <a:latin typeface="+mn-lt"/>
                    <a:ea typeface="+mn-ea"/>
                    <a:cs typeface="+mn-cs"/>
                  </a:rPr>
                  <a:t>no agreed-upon statistical test </a:t>
                </a:r>
                <a:r>
                  <a:rPr lang="en-US" sz="1200" b="0" i="0" u="none" strike="noStrike" kern="1200" baseline="0" dirty="0" smtClean="0">
                    <a:solidFill>
                      <a:schemeClr val="tx1"/>
                    </a:solidFill>
                    <a:latin typeface="+mn-lt"/>
                    <a:ea typeface="+mn-ea"/>
                    <a:cs typeface="+mn-cs"/>
                  </a:rPr>
                  <a:t>to identify confounder, 2) there is </a:t>
                </a:r>
                <a:r>
                  <a:rPr lang="en-US" sz="1200" b="0" i="0" u="sng" strike="noStrike" kern="1200" baseline="0" dirty="0" smtClean="0">
                    <a:solidFill>
                      <a:schemeClr val="tx1"/>
                    </a:solidFill>
                    <a:latin typeface="+mn-lt"/>
                    <a:ea typeface="+mn-ea"/>
                    <a:cs typeface="+mn-cs"/>
                  </a:rPr>
                  <a:t>a rule of thumb </a:t>
                </a:r>
                <a:r>
                  <a:rPr lang="en-US" sz="1200" b="0" i="0" u="none" strike="noStrike" kern="1200" baseline="0" dirty="0" smtClean="0">
                    <a:solidFill>
                      <a:schemeClr val="tx1"/>
                    </a:solidFill>
                    <a:latin typeface="+mn-lt"/>
                    <a:ea typeface="+mn-ea"/>
                    <a:cs typeface="+mn-cs"/>
                  </a:rPr>
                  <a:t>that many epidemiologists are using: if the difference between crude estimate and adjusted estimate is 10% or more, then confounding is </a:t>
                </a:r>
                <a:r>
                  <a:rPr lang="en-US" sz="1200" b="0" i="0" u="none" strike="noStrike" kern="1200" baseline="0" dirty="0" smtClean="0">
                    <a:solidFill>
                      <a:schemeClr val="tx1"/>
                    </a:solidFill>
                    <a:latin typeface="+mn-lt"/>
                    <a:ea typeface="+mn-ea"/>
                    <a:cs typeface="+mn-cs"/>
                  </a:rPr>
                  <a:t>present under the DAG. If </a:t>
                </a:r>
                <a:r>
                  <a:rPr lang="en-US" sz="1200" b="0" i="0" u="none" strike="noStrike" kern="1200" baseline="0" dirty="0" smtClean="0">
                    <a:solidFill>
                      <a:schemeClr val="tx1"/>
                    </a:solidFill>
                    <a:latin typeface="+mn-lt"/>
                    <a:ea typeface="+mn-ea"/>
                    <a:cs typeface="+mn-cs"/>
                  </a:rPr>
                  <a:t>it is less than 10%, then there was little, if any, confounding.  However, the presence of confounding is based on knowledge. If there is a clinically meaningful relationship between a potential confounder and the risk factor, and between a potential confounder and the outcome variable, the variable should be regarded as a confounder regardless of the rule of thumb (10% or less).</a:t>
                </a:r>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Can we simply compare the estimated measures of association before and after adjusting for a potential confounder so that we can determine whether a given risk factor caused the confounding. There is a rule of thumb that many epidemiologists are using. If the difference between crude estimate and adjusted estimate is 10% or more, then some say that confounding is present. If it is less than 10%, then there was little, if any, confounding. </a:t>
                </a:r>
              </a:p>
              <a:p>
                <a:r>
                  <a:rPr lang="en-US" sz="1200" b="0" i="0" u="none" strike="noStrike" kern="1200" baseline="0" dirty="0" smtClean="0">
                    <a:solidFill>
                      <a:schemeClr val="tx1"/>
                    </a:solidFill>
                    <a:latin typeface="+mn-lt"/>
                    <a:ea typeface="+mn-ea"/>
                    <a:cs typeface="+mn-cs"/>
                  </a:rPr>
                  <a:t>If there is a clinically meaningful relationship between a potential confounder and the risk factor and between a potential confounder and the outcome</a:t>
                </a:r>
              </a:p>
              <a:p>
                <a:r>
                  <a:rPr lang="en-US" sz="1200" b="0" i="0" u="none" strike="noStrike" kern="1200" baseline="0" dirty="0" smtClean="0">
                    <a:solidFill>
                      <a:schemeClr val="tx1"/>
                    </a:solidFill>
                    <a:latin typeface="+mn-lt"/>
                    <a:ea typeface="+mn-ea"/>
                    <a:cs typeface="+mn-cs"/>
                  </a:rPr>
                  <a:t>(regardless of whether that relationship reaches statistical significance), the variable is regarded as a confounder.</a:t>
                </a:r>
              </a:p>
              <a:p>
                <a:r>
                  <a:rPr lang="en-US" sz="1200" b="0" i="0" u="none" strike="noStrike" kern="1200" baseline="0" dirty="0" smtClean="0">
                    <a:solidFill>
                      <a:schemeClr val="tx1"/>
                    </a:solidFill>
                    <a:latin typeface="+mn-lt"/>
                    <a:ea typeface="+mn-ea"/>
                    <a:cs typeface="+mn-cs"/>
                  </a:rPr>
                  <a:t>Still other investigators would like to perform formal tests of hypothesis to assess whether the effects or OR are similar across strata and in turn to attempt to answer whether thesis is possible confounding effect between exposure and outcome.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smtClean="0"/>
                  <a:t>In this example,</a:t>
                </a:r>
                <a:r>
                  <a:rPr lang="en-US" baseline="0" dirty="0" smtClean="0"/>
                  <a:t> the change between crude OR and adjusted OR is greater than 10%, so that confounding may be presented due to outdoor occupation present in the association between male gender (exposure) and malaria infection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%Excess Risk Explained (Eq 5.1) = </a:t>
                </a:r>
                <a:r>
                  <a:rPr lang="en-US" b="0" i="0" smtClean="0">
                    <a:latin typeface="Cambria Math" panose="02040503050406030204" pitchFamily="18" charset="0"/>
                  </a:rPr>
                  <a:t> </a:t>
                </a:r>
                <a:r>
                  <a:rPr lang="en-US" i="0">
                    <a:latin typeface="Cambria Math" panose="02040503050406030204" pitchFamily="18" charset="0"/>
                  </a:rPr>
                  <a:t> (〖𝑅𝑅〗_𝑐𝑟𝑢𝑑𝑒−〖𝑅𝑅〗_𝑎𝑑𝑗𝑢𝑠𝑡𝑒𝑑)/(</a:t>
                </a:r>
                <a:r>
                  <a:rPr lang="en-US" i="0">
                    <a:solidFill>
                      <a:schemeClr val="tx2">
                        <a:lumMod val="60000"/>
                        <a:lumOff val="40000"/>
                      </a:schemeClr>
                    </a:solidFill>
                    <a:latin typeface="Cambria Math" panose="02040503050406030204" pitchFamily="18" charset="0"/>
                  </a:rPr>
                  <a:t>〖𝑅𝑅〗_𝑐𝑟𝑢𝑑𝑒</a:t>
                </a:r>
                <a:r>
                  <a:rPr lang="en-US" b="0" i="0" smtClean="0">
                    <a:solidFill>
                      <a:schemeClr val="tx2">
                        <a:lumMod val="60000"/>
                        <a:lumOff val="40000"/>
                      </a:schemeClr>
                    </a:solidFill>
                    <a:latin typeface="Cambria Math" panose="02040503050406030204" pitchFamily="18" charset="0"/>
                  </a:rPr>
                  <a:t>   − 1</a:t>
                </a:r>
                <a:r>
                  <a:rPr lang="en-US" b="0" i="0">
                    <a:solidFill>
                      <a:schemeClr val="tx2">
                        <a:lumMod val="60000"/>
                        <a:lumOff val="40000"/>
                      </a:schemeClr>
                    </a:solidFill>
                    <a:latin typeface="Cambria Math" panose="02040503050406030204" pitchFamily="18" charset="0"/>
                  </a:rPr>
                  <a:t>)</a:t>
                </a:r>
                <a:r>
                  <a:rPr lang="en-US" b="0" i="0" smtClean="0">
                    <a:solidFill>
                      <a:schemeClr val="tx2">
                        <a:lumMod val="60000"/>
                        <a:lumOff val="40000"/>
                      </a:schemeClr>
                    </a:solidFill>
                    <a:latin typeface="Cambria Math" panose="02040503050406030204" pitchFamily="18" charset="0"/>
                  </a:rPr>
                  <a:t>  </a:t>
                </a:r>
                <a:r>
                  <a:rPr lang="en-US" b="0" i="0" smtClean="0">
                    <a:solidFill>
                      <a:schemeClr val="tx2">
                        <a:lumMod val="60000"/>
                        <a:lumOff val="40000"/>
                      </a:schemeClr>
                    </a:solidFill>
                    <a:latin typeface="Cambria Math" panose="02040503050406030204" pitchFamily="18" charset="0"/>
                    <a:ea typeface="Cambria Math" panose="02040503050406030204" pitchFamily="18" charset="0"/>
                  </a:rPr>
                  <a:t>×100</a:t>
                </a:r>
                <a:r>
                  <a:rPr lang="en-US" dirty="0" smtClean="0"/>
                  <a:t>  is another way to explain the</a:t>
                </a:r>
                <a:r>
                  <a:rPr lang="en-US" baseline="0" dirty="0" smtClean="0"/>
                  <a:t> confounding. </a:t>
                </a:r>
                <a:r>
                  <a:rPr lang="en-US" sz="1200" b="0" i="0" u="none" strike="noStrike" kern="1200" baseline="0" dirty="0" smtClean="0">
                    <a:solidFill>
                      <a:schemeClr val="tx1"/>
                    </a:solidFill>
                    <a:latin typeface="+mn-lt"/>
                    <a:ea typeface="+mn-ea"/>
                    <a:cs typeface="+mn-cs"/>
                  </a:rPr>
                  <a:t>However</a:t>
                </a:r>
                <a:r>
                  <a:rPr lang="en-US" sz="1200" b="0" i="0" u="none" strike="noStrike" kern="1200" baseline="0" dirty="0" smtClean="0">
                    <a:solidFill>
                      <a:schemeClr val="tx1"/>
                    </a:solidFill>
                    <a:latin typeface="+mn-lt"/>
                    <a:ea typeface="+mn-ea"/>
                    <a:cs typeface="+mn-cs"/>
                  </a:rPr>
                  <a:t>, there are no formal statistical testing for confounding yet. </a:t>
                </a:r>
                <a:endParaRPr lang="en-US" dirty="0"/>
              </a:p>
            </p:txBody>
          </p:sp>
        </mc:Fallback>
      </mc:AlternateContent>
      <p:sp>
        <p:nvSpPr>
          <p:cNvPr id="4" name="Slide Number Placeholder 3"/>
          <p:cNvSpPr>
            <a:spLocks noGrp="1"/>
          </p:cNvSpPr>
          <p:nvPr>
            <p:ph type="sldNum" sz="quarter" idx="10"/>
          </p:nvPr>
        </p:nvSpPr>
        <p:spPr/>
        <p:txBody>
          <a:bodyPr/>
          <a:lstStyle/>
          <a:p>
            <a:fld id="{D04826CC-3858-467F-8A4D-CD126C820FB5}" type="slidenum">
              <a:rPr lang="en-US" smtClean="0"/>
              <a:t>14</a:t>
            </a:fld>
            <a:endParaRPr lang="en-US" dirty="0"/>
          </a:p>
        </p:txBody>
      </p:sp>
    </p:spTree>
    <p:extLst>
      <p:ext uri="{BB962C8B-B14F-4D97-AF65-F5344CB8AC3E}">
        <p14:creationId xmlns:p14="http://schemas.microsoft.com/office/powerpoint/2010/main" val="233246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Module</a:t>
            </a:r>
            <a:r>
              <a:rPr lang="en-US" baseline="0" dirty="0" smtClean="0"/>
              <a:t> </a:t>
            </a:r>
            <a:r>
              <a:rPr lang="en-US" baseline="0" dirty="0" smtClean="0"/>
              <a:t>7, </a:t>
            </a:r>
            <a:r>
              <a:rPr lang="en-US" baseline="0" dirty="0" smtClean="0"/>
              <a:t>we </a:t>
            </a:r>
            <a:r>
              <a:rPr lang="en-US" baseline="0" dirty="0" smtClean="0"/>
              <a:t>briefly reviewed </a:t>
            </a:r>
            <a:r>
              <a:rPr lang="en-US" baseline="0" dirty="0" smtClean="0"/>
              <a:t>how to calculate prevalence OR and prevalence ratio (PR) using statistical programs such as STATA </a:t>
            </a:r>
            <a:r>
              <a:rPr lang="en-US" baseline="0" dirty="0" smtClean="0"/>
              <a:t>using </a:t>
            </a:r>
            <a:r>
              <a:rPr lang="en-US" baseline="0" dirty="0" smtClean="0"/>
              <a:t>the modified the Framingham Heart Study baseline data. In this module, we will consider to adjust for both confounding factors, age and body mass index (BMI) related to prevalence of hypertension and smoking.  </a:t>
            </a:r>
            <a:r>
              <a:rPr lang="en-US" baseline="0" dirty="0" smtClean="0"/>
              <a:t>Let’s adjust confounding factors in the analysis. </a:t>
            </a:r>
            <a:endParaRPr lang="en-US" dirty="0"/>
          </a:p>
        </p:txBody>
      </p:sp>
      <p:sp>
        <p:nvSpPr>
          <p:cNvPr id="4" name="Slide Number Placeholder 3"/>
          <p:cNvSpPr>
            <a:spLocks noGrp="1"/>
          </p:cNvSpPr>
          <p:nvPr>
            <p:ph type="sldNum" sz="quarter" idx="10"/>
          </p:nvPr>
        </p:nvSpPr>
        <p:spPr/>
        <p:txBody>
          <a:bodyPr/>
          <a:lstStyle/>
          <a:p>
            <a:fld id="{1BCF6C2E-47A7-49E9-9A19-29B452F530E1}" type="slidenum">
              <a:rPr lang="en-US" smtClean="0"/>
              <a:t>15</a:t>
            </a:fld>
            <a:endParaRPr lang="en-US" dirty="0"/>
          </a:p>
        </p:txBody>
      </p:sp>
    </p:spTree>
    <p:extLst>
      <p:ext uri="{BB962C8B-B14F-4D97-AF65-F5344CB8AC3E}">
        <p14:creationId xmlns:p14="http://schemas.microsoft.com/office/powerpoint/2010/main" val="167513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Epidemiology III, I do not intend to go over details of statistical assumptions, statistical methods and diagnostics for regression methods. I hope you already have some important information from your Biostatistics classes. In summary, just to look at variable types of outcome (categorical or continuous), we can first think of a couple of regression analysis approaches. A lot of studies dealing with a disease (yes or no), we can use binary logistic regression models similar to contingency table analysis (2 by 2 table analysis). In FHS example, we have a hypertension status as a binary variable (yes or no) and we plan to adjust for two confounders (age, BMI). Then binary logistic regression analysis can be conducted.  What if we have systolic blood pressure (SBP) or diastolic blood pressure (DBP) as outcome (a continuous variable) instead of hypertension status? Then we can employ the linear regression approach to examine the relationship between smoking and SBP and to adjust for age and BMI.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16</a:t>
            </a:fld>
            <a:endParaRPr lang="en-US" dirty="0"/>
          </a:p>
        </p:txBody>
      </p:sp>
    </p:spTree>
    <p:extLst>
      <p:ext uri="{BB962C8B-B14F-4D97-AF65-F5344CB8AC3E}">
        <p14:creationId xmlns:p14="http://schemas.microsoft.com/office/powerpoint/2010/main" val="2296392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two slides include</a:t>
            </a:r>
            <a:r>
              <a:rPr lang="en-US" baseline="0" dirty="0" smtClean="0"/>
              <a:t> the replicated results using STATA. You can add variables to adjust for confounding effects in a multiple binary logistic regression analysis.  The crude OR between current smoke (yes vs no) and hypertension (yes vs. no) is 0.6291. </a:t>
            </a:r>
            <a:r>
              <a:rPr lang="en-US" baseline="0" dirty="0" smtClean="0"/>
              <a:t> As we interpreted before, the current smokers have the less odds of having hypertension than the non-smokers. </a:t>
            </a:r>
          </a:p>
          <a:p>
            <a:r>
              <a:rPr lang="en-US" baseline="0" dirty="0" smtClean="0"/>
              <a:t>Based on statistical analysis on testing the regression coefficient (not shown, beta = -0.463), the relationship between current smoking and hypertension is statistically significant at significance level of 0.05. </a:t>
            </a:r>
          </a:p>
          <a:p>
            <a:r>
              <a:rPr lang="en-US" baseline="0" dirty="0" smtClean="0"/>
              <a:t>The 95%CI does not include 1 and it corroborate the statistical testing results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1BCF6C2E-47A7-49E9-9A19-29B452F530E1}" type="slidenum">
              <a:rPr lang="en-US" smtClean="0"/>
              <a:t>17</a:t>
            </a:fld>
            <a:endParaRPr lang="en-US" dirty="0"/>
          </a:p>
        </p:txBody>
      </p:sp>
    </p:spTree>
    <p:extLst>
      <p:ext uri="{BB962C8B-B14F-4D97-AF65-F5344CB8AC3E}">
        <p14:creationId xmlns:p14="http://schemas.microsoft.com/office/powerpoint/2010/main" val="2027754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a:t>
            </a:r>
            <a:r>
              <a:rPr lang="en-US" baseline="0" dirty="0" smtClean="0"/>
              <a:t> adjusted both age and BMI in the model.  The beta coefficient for current smoking variable changed from -0.463 to -0.010, and the statistical testing revealed that there is no statistical association in adjusted model. </a:t>
            </a:r>
          </a:p>
          <a:p>
            <a:r>
              <a:rPr lang="en-US" baseline="0" dirty="0" smtClean="0"/>
              <a:t>As you already knew, odds ratio is calculated as exponential of -0.0103774, which is equal to 0.9897. Thus, OR </a:t>
            </a:r>
            <a:r>
              <a:rPr lang="en-US" baseline="0" dirty="0" smtClean="0"/>
              <a:t>between current smoking and hypertension is estimated as </a:t>
            </a:r>
            <a:r>
              <a:rPr lang="en-US" baseline="0" dirty="0" smtClean="0"/>
              <a:t>0.9897 while adjusting for age and BMI in the model.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18</a:t>
            </a:fld>
            <a:endParaRPr lang="en-US" dirty="0"/>
          </a:p>
        </p:txBody>
      </p:sp>
    </p:spTree>
    <p:extLst>
      <p:ext uri="{BB962C8B-B14F-4D97-AF65-F5344CB8AC3E}">
        <p14:creationId xmlns:p14="http://schemas.microsoft.com/office/powerpoint/2010/main" val="2106643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Using</a:t>
            </a:r>
            <a:r>
              <a:rPr lang="en-US" sz="1200" baseline="0" dirty="0" smtClean="0"/>
              <a:t> the equation to get the magnitude of confounding on slide 14, </a:t>
            </a:r>
            <a:r>
              <a:rPr lang="en-US" dirty="0" smtClean="0"/>
              <a:t>The </a:t>
            </a:r>
            <a:r>
              <a:rPr lang="en-US" i="1" dirty="0" smtClean="0"/>
              <a:t>adjusted measure of association changes about </a:t>
            </a:r>
            <a:r>
              <a:rPr lang="en-US" b="1" i="1" dirty="0" smtClean="0"/>
              <a:t>36.4% </a:t>
            </a:r>
            <a:r>
              <a:rPr lang="en-US" dirty="0" smtClean="0"/>
              <a:t>after adjusting for Age and BMI at baseline from the crude measure of association, thus we can say that </a:t>
            </a:r>
            <a:r>
              <a:rPr lang="en-US" b="1" i="1" dirty="0" smtClean="0"/>
              <a:t>confounding </a:t>
            </a:r>
            <a:r>
              <a:rPr lang="en-US" dirty="0" smtClean="0"/>
              <a:t>due to age and BMI is </a:t>
            </a:r>
            <a:r>
              <a:rPr lang="en-US" b="1" i="1" dirty="0" smtClean="0"/>
              <a:t>present. </a:t>
            </a:r>
            <a:endParaRPr lang="en-US" b="1" i="1" dirty="0"/>
          </a:p>
        </p:txBody>
      </p:sp>
      <p:sp>
        <p:nvSpPr>
          <p:cNvPr id="4" name="Slide Number Placeholder 3"/>
          <p:cNvSpPr>
            <a:spLocks noGrp="1"/>
          </p:cNvSpPr>
          <p:nvPr>
            <p:ph type="sldNum" sz="quarter" idx="10"/>
          </p:nvPr>
        </p:nvSpPr>
        <p:spPr/>
        <p:txBody>
          <a:bodyPr/>
          <a:lstStyle/>
          <a:p>
            <a:fld id="{FF0DCD67-DEC9-48BF-A835-378CCDF9DB58}" type="slidenum">
              <a:rPr lang="en-US" smtClean="0"/>
              <a:t>19</a:t>
            </a:fld>
            <a:endParaRPr lang="en-US" dirty="0"/>
          </a:p>
        </p:txBody>
      </p:sp>
    </p:spTree>
    <p:extLst>
      <p:ext uri="{BB962C8B-B14F-4D97-AF65-F5344CB8AC3E}">
        <p14:creationId xmlns:p14="http://schemas.microsoft.com/office/powerpoint/2010/main" val="366971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During this week,</a:t>
            </a:r>
            <a:r>
              <a:rPr lang="en-US" baseline="0" dirty="0" smtClean="0"/>
              <a:t> we will continue to review potential biases and confounding that can occur in a cross-sectional study. Then we will use statistical methodology to incorporate confounding using statistical programs. Also, we will review the generalizability </a:t>
            </a:r>
            <a:r>
              <a:rPr lang="en-US" baseline="0" dirty="0" smtClean="0">
                <a:solidFill>
                  <a:schemeClr val="tx1"/>
                </a:solidFill>
              </a:rPr>
              <a:t>issue that occurs in a cross-section study.</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a:t>
            </a:fld>
            <a:endParaRPr lang="en-US" dirty="0"/>
          </a:p>
        </p:txBody>
      </p:sp>
    </p:spTree>
    <p:extLst>
      <p:ext uri="{BB962C8B-B14F-4D97-AF65-F5344CB8AC3E}">
        <p14:creationId xmlns:p14="http://schemas.microsoft.com/office/powerpoint/2010/main" val="3597484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recall, there are three  types of confounding.  </a:t>
            </a:r>
            <a:r>
              <a:rPr lang="en-US" dirty="0" smtClean="0"/>
              <a:t>You all did excellent jobs</a:t>
            </a:r>
            <a:r>
              <a:rPr lang="en-US" baseline="0" dirty="0" smtClean="0"/>
              <a:t> calculating the magnitude of confounding and identifying the type of confounding in Mid-term exam.  Can you tell, in this example, what type of confounding exists? </a:t>
            </a:r>
          </a:p>
          <a:p>
            <a:endParaRPr lang="en-US" baseline="0" dirty="0" smtClean="0"/>
          </a:p>
          <a:p>
            <a:r>
              <a:rPr lang="en-US" baseline="0" dirty="0" smtClean="0"/>
              <a:t>As you answered, the positive confounding is present.</a:t>
            </a:r>
          </a:p>
          <a:p>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20</a:t>
            </a:fld>
            <a:endParaRPr lang="en-US" dirty="0"/>
          </a:p>
        </p:txBody>
      </p:sp>
    </p:spTree>
    <p:extLst>
      <p:ext uri="{BB962C8B-B14F-4D97-AF65-F5344CB8AC3E}">
        <p14:creationId xmlns:p14="http://schemas.microsoft.com/office/powerpoint/2010/main" val="4118402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switch gears</a:t>
            </a:r>
            <a:r>
              <a:rPr lang="en-US" baseline="0" dirty="0" smtClean="0"/>
              <a:t> a little to talk about how to review a published cross-section study using the guidelines for the publication of cross-sectional studies. </a:t>
            </a:r>
          </a:p>
          <a:p>
            <a:r>
              <a:rPr lang="en-US" dirty="0" smtClean="0"/>
              <a:t>STROBE is abbreviati</a:t>
            </a:r>
            <a:r>
              <a:rPr lang="en-US" b="0" dirty="0" smtClean="0"/>
              <a:t>on</a:t>
            </a:r>
            <a:r>
              <a:rPr lang="en-US" b="0" baseline="0" dirty="0" smtClean="0"/>
              <a:t> for ‘</a:t>
            </a:r>
            <a:r>
              <a:rPr lang="en-US" b="0" dirty="0" smtClean="0"/>
              <a:t>STrengthening the Reporting of OBservational studies in Epidemiology’.</a:t>
            </a:r>
            <a:r>
              <a:rPr lang="en-US" b="0" baseline="0" dirty="0" smtClean="0"/>
              <a:t> The STROBE is “</a:t>
            </a:r>
            <a:r>
              <a:rPr lang="en-US" dirty="0" smtClean="0"/>
              <a:t>an international, collaborative initiative of</a:t>
            </a:r>
            <a:r>
              <a:rPr lang="en-US" baseline="0" dirty="0" smtClean="0"/>
              <a:t> </a:t>
            </a:r>
            <a:r>
              <a:rPr lang="en-US" dirty="0" smtClean="0"/>
              <a:t>methodologists, statisticians, researchers and journal editors involved in the conduct and dissemination of observational studies” (cross-sectional</a:t>
            </a:r>
            <a:r>
              <a:rPr lang="en-US" baseline="0" dirty="0" smtClean="0"/>
              <a:t> studies, case-control studies, cohort studies) according to its website.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21</a:t>
            </a:fld>
            <a:endParaRPr lang="en-US" dirty="0"/>
          </a:p>
        </p:txBody>
      </p:sp>
    </p:spTree>
    <p:extLst>
      <p:ext uri="{BB962C8B-B14F-4D97-AF65-F5344CB8AC3E}">
        <p14:creationId xmlns:p14="http://schemas.microsoft.com/office/powerpoint/2010/main" val="966851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slide includes a couple of items from STROBE checklists for reporting cross sectional studies.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22 items including sub-items are proposed as checklists. For example, it guides the authors to discuss limitations of the study and to consider sources of potential bias and its influence on study results. It also encourages the authors to discuss the generalizability or external validity of the study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22</a:t>
            </a:fld>
            <a:endParaRPr lang="en-US" dirty="0"/>
          </a:p>
        </p:txBody>
      </p:sp>
    </p:spTree>
    <p:extLst>
      <p:ext uri="{BB962C8B-B14F-4D97-AF65-F5344CB8AC3E}">
        <p14:creationId xmlns:p14="http://schemas.microsoft.com/office/powerpoint/2010/main" val="3368776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one</a:t>
            </a:r>
            <a:r>
              <a:rPr lang="en-US" baseline="0" dirty="0" smtClean="0"/>
              <a:t> example. Burroughs Pena et al., published a cross-sectional study results on examining the relationships between metabolic syndrome and adverse outcomes in cardiac structure and function measured using Echocardiogram. As listed here, the study sample, according to the authors, are selected from a populated-based longitudinal cohort study of 16415 of self-identified Hispanic Latinos (aged between 18-74 years of age). The study sample included in the study was recruited from “a stratified sampling process representative of the parent study”. The authors included participants who are aged over 45 years old etc. </a:t>
            </a:r>
            <a:endParaRPr lang="en-US" dirty="0" smtClean="0"/>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it guides the authors to discuss limitations of the study and to consider sources of potential bias and its influence on study results. It also encourages the authors to discuss the generalizability or external validity of the study results. </a:t>
            </a:r>
          </a:p>
          <a:p>
            <a:endParaRPr lang="en-US" dirty="0" smtClean="0"/>
          </a:p>
          <a:p>
            <a:r>
              <a:rPr lang="en-US" dirty="0" smtClean="0"/>
              <a:t>Reference: Burroughs Peña M et al., Cardio structure and function with and without metabolic syndrome: the Echocardiographic study of Latinos (Echo-SoL) . BMJ Open Diabetes Res Care 2018;6(1):e000484.</a:t>
            </a:r>
            <a:r>
              <a:rPr lang="en-US" baseline="0" dirty="0" smtClean="0"/>
              <a:t> PMC6091897</a:t>
            </a:r>
            <a:endParaRPr lang="en-US"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23</a:t>
            </a:fld>
            <a:endParaRPr lang="en-US" dirty="0"/>
          </a:p>
        </p:txBody>
      </p:sp>
    </p:spTree>
    <p:extLst>
      <p:ext uri="{BB962C8B-B14F-4D97-AF65-F5344CB8AC3E}">
        <p14:creationId xmlns:p14="http://schemas.microsoft.com/office/powerpoint/2010/main" val="174989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limitations</a:t>
            </a:r>
            <a:r>
              <a:rPr lang="en-US" baseline="0" dirty="0" smtClean="0"/>
              <a:t> mentioned by the Authors. I want you to pay attention to the last part of limitation.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24</a:t>
            </a:fld>
            <a:endParaRPr lang="en-US" dirty="0"/>
          </a:p>
        </p:txBody>
      </p:sp>
    </p:spTree>
    <p:extLst>
      <p:ext uri="{BB962C8B-B14F-4D97-AF65-F5344CB8AC3E}">
        <p14:creationId xmlns:p14="http://schemas.microsoft.com/office/powerpoint/2010/main" val="114608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 lot of cross-sectional studies, authors stated that “T</a:t>
            </a:r>
            <a:r>
              <a:rPr lang="en-US" sz="1200" b="0" i="0" u="none" strike="noStrike" kern="1200" baseline="0" dirty="0" smtClean="0">
                <a:solidFill>
                  <a:schemeClr val="tx1"/>
                </a:solidFill>
                <a:latin typeface="+mn-lt"/>
                <a:ea typeface="+mn-ea"/>
                <a:cs typeface="+mn-cs"/>
              </a:rPr>
              <a:t>his study sample is not representative of the population of interest” or “Our results are not generalizable…” as Kukull and Ganguli stated. </a:t>
            </a:r>
            <a:r>
              <a:rPr lang="en-US" dirty="0" smtClean="0"/>
              <a:t>An</a:t>
            </a:r>
            <a:r>
              <a:rPr lang="en-US" baseline="0" dirty="0" smtClean="0"/>
              <a:t> interesting article by Kukull and Ganguli is one of your reading materials. </a:t>
            </a:r>
            <a:r>
              <a:rPr lang="en-US" sz="1200" b="0" i="0" u="none" strike="noStrike" kern="1200" baseline="0" dirty="0" smtClean="0">
                <a:solidFill>
                  <a:schemeClr val="tx1"/>
                </a:solidFill>
                <a:latin typeface="+mn-lt"/>
                <a:ea typeface="+mn-ea"/>
                <a:cs typeface="+mn-cs"/>
              </a:rPr>
              <a:t>E</a:t>
            </a:r>
            <a:r>
              <a:rPr lang="en-US" dirty="0" smtClean="0"/>
              <a:t>xternal validity conveys the meaning of generalization of the results observed in one population to others. There is not external validity without internal validity, but the presence of the interval validity does not guarantee the external</a:t>
            </a:r>
            <a:r>
              <a:rPr lang="en-US" baseline="0" dirty="0" smtClean="0"/>
              <a:t> validity</a:t>
            </a:r>
            <a:r>
              <a:rPr lang="en-US" dirty="0" smtClean="0"/>
              <a:t>. Population based surveys</a:t>
            </a:r>
            <a:r>
              <a:rPr lang="en-US" baseline="0" dirty="0" smtClean="0"/>
              <a:t> may be less subject to external validity problem. However, it may be good to start to reflect what “generalization” mean by before we continue on other observational studies.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25</a:t>
            </a:fld>
            <a:endParaRPr lang="en-US" dirty="0"/>
          </a:p>
        </p:txBody>
      </p:sp>
    </p:spTree>
    <p:extLst>
      <p:ext uri="{BB962C8B-B14F-4D97-AF65-F5344CB8AC3E}">
        <p14:creationId xmlns:p14="http://schemas.microsoft.com/office/powerpoint/2010/main" val="10332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cross-sectional study, the investigator measures the outcome and the exposures in the study participants at the same time. Unlike in case–control studies in which study participants selected based on the outcome status, or cohort studies in which participants selected based on the exposure status), the participants in a cross-sectional study are just selected based on the inclusion and exclusion criteria set for the study. We can measure the prevalence of disease or calculate the OR as a measure of association. These studies are conducted relatively faster and are inexpensive. However, due to the nature of study design, in general, it is difficult to derive causal relationships from cross-sectional analysis.</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26</a:t>
            </a:fld>
            <a:endParaRPr lang="en-US" dirty="0"/>
          </a:p>
        </p:txBody>
      </p:sp>
    </p:spTree>
    <p:extLst>
      <p:ext uri="{BB962C8B-B14F-4D97-AF65-F5344CB8AC3E}">
        <p14:creationId xmlns:p14="http://schemas.microsoft.com/office/powerpoint/2010/main" val="3221363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usual, </a:t>
            </a:r>
            <a:r>
              <a:rPr lang="en-US" baseline="0" dirty="0" smtClean="0"/>
              <a:t>we will end this lecture with acknowledgments for the sources or people that helped in making this lecture. </a:t>
            </a:r>
            <a:endParaRPr lang="en-US"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27</a:t>
            </a:fld>
            <a:endParaRPr lang="en-US" dirty="0"/>
          </a:p>
        </p:txBody>
      </p:sp>
    </p:spTree>
    <p:extLst>
      <p:ext uri="{BB962C8B-B14F-4D97-AF65-F5344CB8AC3E}">
        <p14:creationId xmlns:p14="http://schemas.microsoft.com/office/powerpoint/2010/main" val="118684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smtClean="0"/>
              <a:t>C</a:t>
            </a:r>
            <a:r>
              <a:rPr lang="en-US" altLang="en-US" dirty="0" smtClean="0"/>
              <a:t>ross-sectional </a:t>
            </a:r>
            <a:r>
              <a:rPr lang="en-US" altLang="en-US" dirty="0" smtClean="0"/>
              <a:t>studies are most familiar to us as surveys.  In a cross-sectional study, people are studied at a “point” in time.  Follow-up is not generally a part of the cross-sectional study, though sometimes a cross-sectional study serves as the baseline for a cohort study or intervention trial. Or often the investigators</a:t>
            </a:r>
            <a:r>
              <a:rPr lang="en-US" altLang="en-US" baseline="0" dirty="0" smtClean="0"/>
              <a:t> publish the information based on baseline data from a cohort study. </a:t>
            </a:r>
            <a:r>
              <a:rPr lang="en-US" altLang="en-US" dirty="0" smtClean="0"/>
              <a:t>  Sometimes cross-sectional studies are carried out repeatedly in the same population(s), so that results can be compared across time and changes observed.  As</a:t>
            </a:r>
            <a:r>
              <a:rPr lang="en-US" altLang="en-US" baseline="0" dirty="0" smtClean="0"/>
              <a:t> you already know, NHANES surveys are good examples and these survey are conducted in two year cycles nowadays. The most recent NHANE study was finished between </a:t>
            </a:r>
            <a:r>
              <a:rPr lang="en-US" altLang="en-US" baseline="0" dirty="0" smtClean="0"/>
              <a:t>2017-2018. Some datasets </a:t>
            </a:r>
            <a:r>
              <a:rPr lang="en-US" altLang="en-US" baseline="0" dirty="0" smtClean="0"/>
              <a:t>are </a:t>
            </a:r>
            <a:r>
              <a:rPr lang="en-US" altLang="en-US" baseline="0" dirty="0" smtClean="0"/>
              <a:t>available on CDC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Cross-sectional studies measure prevalence of health conditions, exposures, and other characteristics of the population.  They provide a “snapshot”.  The cross-sectional design can be used to measure any factor that can be reported by respondents (or study participants) or assayed noninvasively and that does not require follow-up to assess.  Cross-sectional studies or cross-sectional</a:t>
            </a:r>
            <a:r>
              <a:rPr lang="en-US" altLang="en-US" baseline="0" dirty="0" smtClean="0"/>
              <a:t> surveys </a:t>
            </a:r>
            <a:r>
              <a:rPr lang="en-US" altLang="en-US" dirty="0" smtClean="0"/>
              <a:t>are the source of most of what we know about the population other than vital statistics.</a:t>
            </a: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a:t>
            </a:fld>
            <a:endParaRPr lang="en-US" dirty="0"/>
          </a:p>
        </p:txBody>
      </p:sp>
    </p:spTree>
    <p:extLst>
      <p:ext uri="{BB962C8B-B14F-4D97-AF65-F5344CB8AC3E}">
        <p14:creationId xmlns:p14="http://schemas.microsoft.com/office/powerpoint/2010/main" val="429397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potential</a:t>
            </a:r>
            <a:r>
              <a:rPr lang="en-US" baseline="0" dirty="0" smtClean="0"/>
              <a:t> biases that can happen in cross-sectional studies. </a:t>
            </a:r>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4</a:t>
            </a:fld>
            <a:endParaRPr lang="en-US" dirty="0"/>
          </a:p>
        </p:txBody>
      </p:sp>
    </p:spTree>
    <p:extLst>
      <p:ext uri="{BB962C8B-B14F-4D97-AF65-F5344CB8AC3E}">
        <p14:creationId xmlns:p14="http://schemas.microsoft.com/office/powerpoint/2010/main" val="162385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Many questions can be asked when you read an article that utilize a cross-sectional study. For example, you can ask whether selective survival can explain the authors’ findings presented in the study. </a:t>
            </a:r>
          </a:p>
        </p:txBody>
      </p:sp>
      <p:sp>
        <p:nvSpPr>
          <p:cNvPr id="4" name="Slide Number Placeholder 3"/>
          <p:cNvSpPr>
            <a:spLocks noGrp="1"/>
          </p:cNvSpPr>
          <p:nvPr>
            <p:ph type="sldNum" sz="quarter" idx="10"/>
          </p:nvPr>
        </p:nvSpPr>
        <p:spPr/>
        <p:txBody>
          <a:bodyPr/>
          <a:lstStyle/>
          <a:p>
            <a:fld id="{FF0DCD67-DEC9-48BF-A835-378CCDF9DB58}" type="slidenum">
              <a:rPr lang="en-US" smtClean="0"/>
              <a:t>5</a:t>
            </a:fld>
            <a:endParaRPr lang="en-US" dirty="0"/>
          </a:p>
        </p:txBody>
      </p:sp>
    </p:spTree>
    <p:extLst>
      <p:ext uri="{BB962C8B-B14F-4D97-AF65-F5344CB8AC3E}">
        <p14:creationId xmlns:p14="http://schemas.microsoft.com/office/powerpoint/2010/main" val="121102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module </a:t>
            </a:r>
            <a:r>
              <a:rPr lang="en-US" baseline="0" dirty="0" smtClean="0"/>
              <a:t>3, </a:t>
            </a:r>
            <a:r>
              <a:rPr lang="en-US" baseline="0" dirty="0" smtClean="0"/>
              <a:t>we reviewed most common biases the you can identify in observational studies.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Selection bias is a general term to describe a category of biases that result in a sample that is systematically different from the target population that the authors are intended to represent. If the study is based on population based surveys, such as NHANES or BRFSS, population based random sampling can minimized selection bias.  However, even though you are using the population based sampling, the sample participants are recruited over random digit dialing for example, the study still suffer from non-response bias. Non-response bias is a little bit different in that non-participants are different from participants. </a:t>
            </a:r>
            <a:r>
              <a:rPr lang="en-US" sz="1200" b="0" i="0" u="none" strike="noStrike" kern="1200" baseline="0" dirty="0" smtClean="0">
                <a:solidFill>
                  <a:schemeClr val="tx1"/>
                </a:solidFill>
                <a:latin typeface="+mn-lt"/>
                <a:ea typeface="+mn-ea"/>
                <a:cs typeface="+mn-cs"/>
              </a:rPr>
              <a:t>Non-response is a particular problem affecting cross-sectional studies and can result in bias of the measures of outcome. This is a particular problem for questionnaire surveys where not all people who are approached will agree to participant in. However it would be difficult to identify any differences in characteristics between respondents and non-respondents because of lack of information. </a:t>
            </a:r>
            <a:r>
              <a:rPr lang="en-US" sz="1200" b="0" i="0" u="none" strike="noStrike" kern="1200" baseline="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Please read the referred article by Dr. Sedgwick that explains the difference between the non-response bias and the response bias using an example. </a:t>
            </a: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On the other hand, the sampling may be prone to volunteer bias, where participants are systematically or generally healthier than the general or target population. </a:t>
            </a:r>
          </a:p>
          <a:p>
            <a:endParaRPr lang="en-US" baseline="0" dirty="0" smtClean="0"/>
          </a:p>
          <a:p>
            <a:r>
              <a:rPr lang="en-US" dirty="0" smtClean="0"/>
              <a:t>Reference</a:t>
            </a:r>
            <a:r>
              <a:rPr lang="en-US" baseline="0" dirty="0" smtClean="0"/>
              <a:t>: </a:t>
            </a:r>
            <a:endParaRPr lang="en-US" baseline="0" dirty="0" smtClean="0"/>
          </a:p>
          <a:p>
            <a:r>
              <a:rPr lang="en-US" baseline="0" dirty="0" smtClean="0"/>
              <a:t>Sedgwick P. Non-response bias versus response bias. BMI 2014;348:g2573</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Sedgwick P, Bias in observational study designs:</a:t>
            </a:r>
            <a:r>
              <a:rPr lang="en-US" baseline="0" dirty="0" smtClean="0"/>
              <a:t> cross-sectional studies. BMJ 2015; </a:t>
            </a:r>
            <a:r>
              <a:rPr lang="en-US" dirty="0" smtClean="0"/>
              <a:t>350:h1286. PMID: 25747413</a:t>
            </a: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6</a:t>
            </a:fld>
            <a:endParaRPr lang="en-US" dirty="0"/>
          </a:p>
        </p:txBody>
      </p:sp>
    </p:spTree>
    <p:extLst>
      <p:ext uri="{BB962C8B-B14F-4D97-AF65-F5344CB8AC3E}">
        <p14:creationId xmlns:p14="http://schemas.microsoft.com/office/powerpoint/2010/main" val="352790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57162">
              <a:buNone/>
            </a:pPr>
            <a:r>
              <a:rPr lang="en-US" i="0" dirty="0" smtClean="0">
                <a:solidFill>
                  <a:srgbClr val="FF0000"/>
                </a:solidFill>
              </a:rPr>
              <a:t>In Module </a:t>
            </a:r>
            <a:r>
              <a:rPr lang="en-US" i="0" dirty="0" smtClean="0">
                <a:solidFill>
                  <a:srgbClr val="FF0000"/>
                </a:solidFill>
              </a:rPr>
              <a:t>7, </a:t>
            </a:r>
            <a:r>
              <a:rPr lang="en-US" i="0" dirty="0" smtClean="0">
                <a:solidFill>
                  <a:srgbClr val="FF0000"/>
                </a:solidFill>
              </a:rPr>
              <a:t>we already reviewed the component of prevalence-incidence</a:t>
            </a:r>
            <a:r>
              <a:rPr lang="en-US" i="0" baseline="0" dirty="0" smtClean="0">
                <a:solidFill>
                  <a:srgbClr val="FF0000"/>
                </a:solidFill>
              </a:rPr>
              <a:t> bias and its two components: duration bias and point complement ratio </a:t>
            </a:r>
            <a:r>
              <a:rPr lang="en-US" i="0" baseline="0" dirty="0" smtClean="0">
                <a:solidFill>
                  <a:srgbClr val="FF0000"/>
                </a:solidFill>
              </a:rPr>
              <a:t>bias.  </a:t>
            </a:r>
            <a:endParaRPr lang="en-US" i="0" baseline="0" dirty="0" smtClean="0">
              <a:solidFill>
                <a:srgbClr val="FF0000"/>
              </a:solidFill>
            </a:endParaRPr>
          </a:p>
          <a:p>
            <a:pPr marL="0" lvl="0" indent="-157162">
              <a:buNone/>
            </a:pPr>
            <a:r>
              <a:rPr lang="en-US" i="0" dirty="0" smtClean="0">
                <a:solidFill>
                  <a:srgbClr val="FF0000"/>
                </a:solidFill>
              </a:rPr>
              <a:t>Prevalence-Incidence Bias can occur when “a series of survivors is selected</a:t>
            </a:r>
            <a:r>
              <a:rPr lang="en-US" i="0" baseline="0" dirty="0" smtClean="0">
                <a:solidFill>
                  <a:srgbClr val="FF0000"/>
                </a:solidFill>
              </a:rPr>
              <a:t> </a:t>
            </a:r>
            <a:r>
              <a:rPr lang="en-US" dirty="0" smtClean="0"/>
              <a:t>if the exposure is related to prognostic factors, or the exposure itself is a prognostic determinant, the sample of cases offers a distorted frequency of the exposure”, according to Neyman. This bias</a:t>
            </a:r>
            <a:r>
              <a:rPr lang="en-US" baseline="0" dirty="0" smtClean="0"/>
              <a:t> occurs in case-control studies and cross-sectional studies. </a:t>
            </a:r>
          </a:p>
          <a:p>
            <a:pPr marL="0" lvl="0" indent="-157162">
              <a:buNone/>
            </a:pPr>
            <a:r>
              <a:rPr lang="en-US" baseline="0" dirty="0" smtClean="0"/>
              <a:t>This bias is more prevalent when the risk factor or exposure influences mortality from the disease or outcomes being studied (Hill et al. 2003). Selected s</a:t>
            </a:r>
            <a:r>
              <a:rPr lang="en-US" dirty="0" smtClean="0"/>
              <a:t>tudy population over-represents disease cases of long duration, and under-represents disease cases of short duration.  Excluding patients who have died will make the disease or outcome appears to be less severe. Excluding patients who have recovered will make the disease seems to be more severe. The greater the time between exposure and investigation means more likelihood of individuals dying or recovering from the disease and therefore being excluded from the analysis, and this bias is more likely to impact long-lasting diseases than short-acting conditions.</a:t>
            </a:r>
          </a:p>
          <a:p>
            <a:endParaRPr lang="en-US" i="0" dirty="0" smtClean="0">
              <a:solidFill>
                <a:srgbClr val="FF0000"/>
              </a:solidFill>
            </a:endParaRPr>
          </a:p>
          <a:p>
            <a:r>
              <a:rPr lang="en-US" i="0" dirty="0" smtClean="0">
                <a:solidFill>
                  <a:srgbClr val="FF0000"/>
                </a:solidFill>
              </a:rPr>
              <a:t>Reference: Neyman J. Statistics: servant of all sciences. </a:t>
            </a:r>
            <a:r>
              <a:rPr lang="en-US" i="1" dirty="0" smtClean="0">
                <a:solidFill>
                  <a:srgbClr val="FF0000"/>
                </a:solidFill>
              </a:rPr>
              <a:t>Science</a:t>
            </a:r>
            <a:r>
              <a:rPr lang="en-US" i="0" dirty="0" smtClean="0">
                <a:solidFill>
                  <a:srgbClr val="FF0000"/>
                </a:solidFill>
              </a:rPr>
              <a:t> 1955;122:401-6</a:t>
            </a:r>
          </a:p>
          <a:p>
            <a:r>
              <a:rPr lang="en-US" i="0" dirty="0" smtClean="0">
                <a:solidFill>
                  <a:srgbClr val="FF0000"/>
                </a:solidFill>
              </a:rPr>
              <a:t>Hill G et al., Neyman’s bias re-visited</a:t>
            </a:r>
            <a:r>
              <a:rPr lang="en-US" i="0" baseline="0" dirty="0" smtClean="0">
                <a:solidFill>
                  <a:srgbClr val="FF0000"/>
                </a:solidFill>
              </a:rPr>
              <a:t> </a:t>
            </a:r>
            <a:r>
              <a:rPr lang="en-US" i="1" baseline="0" dirty="0" smtClean="0">
                <a:solidFill>
                  <a:srgbClr val="FF0000"/>
                </a:solidFill>
              </a:rPr>
              <a:t>J Clin Epidemiol </a:t>
            </a:r>
            <a:r>
              <a:rPr lang="en-US" i="0" baseline="0" dirty="0" smtClean="0">
                <a:solidFill>
                  <a:srgbClr val="FF0000"/>
                </a:solidFill>
              </a:rPr>
              <a:t>2003;56:293-6</a:t>
            </a:r>
            <a:endParaRPr lang="en-US" i="0" dirty="0" smtClean="0">
              <a:solidFill>
                <a:srgbClr val="FF0000"/>
              </a:solidFill>
            </a:endParaRPr>
          </a:p>
          <a:p>
            <a:endParaRPr lang="en-US" i="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7</a:t>
            </a:fld>
            <a:endParaRPr lang="en-US" dirty="0"/>
          </a:p>
        </p:txBody>
      </p:sp>
    </p:spTree>
    <p:extLst>
      <p:ext uri="{BB962C8B-B14F-4D97-AF65-F5344CB8AC3E}">
        <p14:creationId xmlns:p14="http://schemas.microsoft.com/office/powerpoint/2010/main" val="185613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Information bias occurs during data collection. </a:t>
            </a:r>
            <a:r>
              <a:rPr lang="en-US" dirty="0" smtClean="0"/>
              <a:t>Selective recall or lack of information on past exposure can produce information bias (best to study factors that do not change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Recall bias can </a:t>
            </a:r>
            <a:r>
              <a:rPr lang="en-US" dirty="0" smtClean="0"/>
              <a:t>occur if the study asks participants about past exposures and it results</a:t>
            </a:r>
            <a:r>
              <a:rPr lang="en-US" baseline="0" dirty="0" smtClean="0"/>
              <a:t> in misclassification. While recall bias is more common in case-control studies, it can occur in cross-sectional studies. Temporal ambiguity occurs when the temporal sequence between exposure and outcome cannot be established. It is common in cross-sectional studies. Ascertainment bias or response bias during data collection can occur. For example, the information obtained from the respondents or participants on their BMI, sexual behavior or adverse health habits (drug use) may be systematically different from their actual BMI. For example, Ward et al (2016) compared the obesity estimates from the Behavioral Risk Factor Surveillance System (BRFSS) 2013 survey and national estimates from NHANES, </a:t>
            </a:r>
          </a:p>
        </p:txBody>
      </p:sp>
      <p:sp>
        <p:nvSpPr>
          <p:cNvPr id="4" name="Slide Number Placeholder 3"/>
          <p:cNvSpPr>
            <a:spLocks noGrp="1"/>
          </p:cNvSpPr>
          <p:nvPr>
            <p:ph type="sldNum" sz="quarter" idx="10"/>
          </p:nvPr>
        </p:nvSpPr>
        <p:spPr/>
        <p:txBody>
          <a:bodyPr/>
          <a:lstStyle/>
          <a:p>
            <a:fld id="{FF0DCD67-DEC9-48BF-A835-378CCDF9DB58}" type="slidenum">
              <a:rPr lang="en-US" smtClean="0"/>
              <a:t>8</a:t>
            </a:fld>
            <a:endParaRPr lang="en-US" dirty="0"/>
          </a:p>
        </p:txBody>
      </p:sp>
    </p:spTree>
    <p:extLst>
      <p:ext uri="{BB962C8B-B14F-4D97-AF65-F5344CB8AC3E}">
        <p14:creationId xmlns:p14="http://schemas.microsoft.com/office/powerpoint/2010/main" val="104521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two slides will give us some ideas of how misclassification (information bias) may result in incorrect assessment of a measure of disease frequency or a measure of association. The example is based on the influence of bias in estimating the state-level obesity prevalence rates. </a:t>
            </a:r>
            <a:r>
              <a:rPr lang="en-US" dirty="0" smtClean="0"/>
              <a:t>The most recognizing</a:t>
            </a:r>
            <a:r>
              <a:rPr lang="en-US" baseline="0" dirty="0" smtClean="0"/>
              <a:t> biases in obesity research relying on self-reported weight and height are recall bias and response bias. Particularly, in cross-sectional surveys and case-control studies, differential perceptions of the possible unhealthy effects of fatness could result in response bias. In-person interview studies reported that participants underestimate their weight (~1 kg), and overestimate their height by about 1 cm.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Obesity rates at the </a:t>
            </a:r>
            <a:r>
              <a:rPr lang="en-US" u="none" baseline="0" dirty="0" smtClean="0"/>
              <a:t>national </a:t>
            </a:r>
            <a:r>
              <a:rPr lang="en-US" baseline="0" dirty="0" smtClean="0"/>
              <a:t>level and trends are reported based on NHANES. However, there are some interesting differences noted by many researchers. According to NHANES data based on objectively measured weight/height data, national level of adulthood obesity (BMI &gt;= 30 kg/m2) is about 34% while obesity prevalence based on self-reported data from 2013 </a:t>
            </a:r>
            <a:r>
              <a:rPr lang="en-US" dirty="0" smtClean="0"/>
              <a:t>Behavioral Risk Factor Surveillance System (BRFSS, N = 386,795) </a:t>
            </a:r>
            <a:r>
              <a:rPr lang="en-US" baseline="0" dirty="0" smtClean="0"/>
              <a:t>was about 29%.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Ward ZJ et al., Redrawing the US obesity Landscape: Bias-corrected estimates of state-specific adult obesity prevalence. PLoS One 2016; 11(3): e0150735. PMC4782996</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9</a:t>
            </a:fld>
            <a:endParaRPr lang="en-US" dirty="0"/>
          </a:p>
        </p:txBody>
      </p:sp>
    </p:spTree>
    <p:extLst>
      <p:ext uri="{BB962C8B-B14F-4D97-AF65-F5344CB8AC3E}">
        <p14:creationId xmlns:p14="http://schemas.microsoft.com/office/powerpoint/2010/main" val="1088495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4014073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13046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85642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10488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35717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89586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83939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0850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05088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2230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3039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3488983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937569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124142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90975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04575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351899347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224642870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678243"/>
            <a:ext cx="10363200" cy="1362075"/>
          </a:xfrm>
        </p:spPr>
        <p:txBody>
          <a:bodyPr anchor="t"/>
          <a:lstStyle>
            <a:lvl1pPr algn="l">
              <a:defRPr sz="3000" b="1" cap="all">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40318"/>
            <a:ext cx="10363200" cy="1500187"/>
          </a:xfrm>
        </p:spPr>
        <p:txBody>
          <a:bodyPr anchor="b"/>
          <a:lstStyle>
            <a:lvl1pPr marL="0" indent="0">
              <a:buNone/>
              <a:defRPr sz="1500">
                <a:solidFill>
                  <a:schemeClr val="tx1"/>
                </a:solidFill>
                <a:latin typeface="Arial" panose="020B0604020202020204" pitchFamily="34" charset="0"/>
                <a:cs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25034085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07429281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68718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38759766"/>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345471791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57773296"/>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82788189"/>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09355004"/>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07852597"/>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30253542"/>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883959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dirty="0" smtClean="0"/>
              <a:t>Click icon to add picture</a:t>
            </a:r>
            <a:endParaRPr lang="en-US" dirty="0"/>
          </a:p>
        </p:txBody>
      </p:sp>
    </p:spTree>
    <p:custDataLst>
      <p:tags r:id="rId1"/>
    </p:custDataLst>
    <p:extLst>
      <p:ext uri="{BB962C8B-B14F-4D97-AF65-F5344CB8AC3E}">
        <p14:creationId xmlns:p14="http://schemas.microsoft.com/office/powerpoint/2010/main" val="3699650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05523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22183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0149405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5174087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342263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7420889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981229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204047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9"/>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8"/>
    </p:custDataLst>
    <p:extLst>
      <p:ext uri="{BB962C8B-B14F-4D97-AF65-F5344CB8AC3E}">
        <p14:creationId xmlns:p14="http://schemas.microsoft.com/office/powerpoint/2010/main" val="1960548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20068933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a:t>
            </a:r>
            <a:r>
              <a:rPr lang="en-US" dirty="0" smtClean="0"/>
              <a:t>8 A </a:t>
            </a:r>
            <a:r>
              <a:rPr lang="en-US" dirty="0"/>
              <a:t>Cross-sectional study </a:t>
            </a:r>
            <a:r>
              <a:rPr lang="en-US" dirty="0" smtClean="0"/>
              <a:t>II</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257420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Impact of self-reported weight/height on state-specific obesity prevalence rates</a:t>
            </a:r>
            <a:endParaRPr lang="en-US" dirty="0"/>
          </a:p>
        </p:txBody>
      </p:sp>
      <p:sp>
        <p:nvSpPr>
          <p:cNvPr id="3" name="Content Placeholder 2"/>
          <p:cNvSpPr>
            <a:spLocks noGrp="1"/>
          </p:cNvSpPr>
          <p:nvPr>
            <p:ph idx="1"/>
          </p:nvPr>
        </p:nvSpPr>
        <p:spPr/>
        <p:txBody>
          <a:bodyPr/>
          <a:lstStyle/>
          <a:p>
            <a:r>
              <a:rPr lang="en-US" dirty="0" smtClean="0"/>
              <a:t>2013 Behavioral Risk Factor Surveillance System (BRFSS, N = 386,795) on Adult Obesity in 2013 </a:t>
            </a:r>
            <a:endParaRPr lang="en-US" dirty="0"/>
          </a:p>
        </p:txBody>
      </p:sp>
      <p:sp>
        <p:nvSpPr>
          <p:cNvPr id="6" name="Rectangle 5"/>
          <p:cNvSpPr/>
          <p:nvPr/>
        </p:nvSpPr>
        <p:spPr>
          <a:xfrm>
            <a:off x="5422232" y="6270216"/>
            <a:ext cx="6684500" cy="369332"/>
          </a:xfrm>
          <a:prstGeom prst="rect">
            <a:avLst/>
          </a:prstGeom>
        </p:spPr>
        <p:txBody>
          <a:bodyPr wrap="square">
            <a:spAutoFit/>
          </a:bodyPr>
          <a:lstStyle/>
          <a:p>
            <a:pPr algn="r"/>
            <a:r>
              <a:rPr lang="en-US" dirty="0"/>
              <a:t>Ward ZJ et al</a:t>
            </a:r>
            <a:r>
              <a:rPr lang="en-US" dirty="0" smtClean="0"/>
              <a:t>. </a:t>
            </a:r>
            <a:r>
              <a:rPr lang="en-US" dirty="0"/>
              <a:t>PLoS One 2016; 11(3): e0150735. PMC478299</a:t>
            </a:r>
          </a:p>
        </p:txBody>
      </p:sp>
      <p:sp>
        <p:nvSpPr>
          <p:cNvPr id="7" name="Rectangle 6"/>
          <p:cNvSpPr/>
          <p:nvPr/>
        </p:nvSpPr>
        <p:spPr>
          <a:xfrm>
            <a:off x="175659" y="6301975"/>
            <a:ext cx="5616346" cy="369332"/>
          </a:xfrm>
          <a:prstGeom prst="rect">
            <a:avLst/>
          </a:prstGeom>
        </p:spPr>
        <p:txBody>
          <a:bodyPr wrap="none">
            <a:spAutoFit/>
          </a:bodyPr>
          <a:lstStyle/>
          <a:p>
            <a:r>
              <a:rPr lang="en-US" dirty="0"/>
              <a:t>https://www.cdc.gov/obesity/data/prevalence-maps.html</a:t>
            </a:r>
          </a:p>
        </p:txBody>
      </p:sp>
      <p:pic>
        <p:nvPicPr>
          <p:cNvPr id="8" name="Picture 7"/>
          <p:cNvPicPr>
            <a:picLocks noChangeAspect="1"/>
          </p:cNvPicPr>
          <p:nvPr/>
        </p:nvPicPr>
        <p:blipFill>
          <a:blip r:embed="rId3"/>
          <a:stretch>
            <a:fillRect/>
          </a:stretch>
        </p:blipFill>
        <p:spPr>
          <a:xfrm>
            <a:off x="609599" y="2455259"/>
            <a:ext cx="4684295" cy="3516412"/>
          </a:xfrm>
          <a:prstGeom prst="rect">
            <a:avLst/>
          </a:prstGeom>
        </p:spPr>
      </p:pic>
      <p:pic>
        <p:nvPicPr>
          <p:cNvPr id="9" name="Picture 8"/>
          <p:cNvPicPr>
            <a:picLocks noChangeAspect="1"/>
          </p:cNvPicPr>
          <p:nvPr/>
        </p:nvPicPr>
        <p:blipFill>
          <a:blip r:embed="rId4"/>
          <a:stretch>
            <a:fillRect/>
          </a:stretch>
        </p:blipFill>
        <p:spPr>
          <a:xfrm>
            <a:off x="6521564" y="2332253"/>
            <a:ext cx="4882316" cy="3605197"/>
          </a:xfrm>
          <a:prstGeom prst="rect">
            <a:avLst/>
          </a:prstGeom>
        </p:spPr>
      </p:pic>
    </p:spTree>
    <p:extLst>
      <p:ext uri="{BB962C8B-B14F-4D97-AF65-F5344CB8AC3E}">
        <p14:creationId xmlns:p14="http://schemas.microsoft.com/office/powerpoint/2010/main" val="39918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68" y="296156"/>
            <a:ext cx="11296289" cy="849064"/>
          </a:xfrm>
        </p:spPr>
        <p:txBody>
          <a:bodyPr>
            <a:normAutofit/>
          </a:bodyPr>
          <a:lstStyle/>
          <a:p>
            <a:r>
              <a:rPr lang="en-US" sz="4000" b="0" cap="none" dirty="0" smtClean="0">
                <a:solidFill>
                  <a:schemeClr val="bg1"/>
                </a:solidFill>
              </a:rPr>
              <a:t>Confounding in a cross-sectional study</a:t>
            </a:r>
            <a:endParaRPr lang="en-US" sz="4000" b="0" cap="none" dirty="0">
              <a:solidFill>
                <a:schemeClr val="bg1"/>
              </a:solidFill>
            </a:endParaRPr>
          </a:p>
        </p:txBody>
      </p:sp>
      <p:sp>
        <p:nvSpPr>
          <p:cNvPr id="3" name="Text Placeholder 2"/>
          <p:cNvSpPr>
            <a:spLocks noGrp="1"/>
          </p:cNvSpPr>
          <p:nvPr>
            <p:ph type="body" idx="1"/>
          </p:nvPr>
        </p:nvSpPr>
        <p:spPr>
          <a:xfrm>
            <a:off x="650820" y="1595566"/>
            <a:ext cx="10363200" cy="1500187"/>
          </a:xfrm>
        </p:spPr>
        <p:txBody>
          <a:bodyPr>
            <a:normAutofit/>
          </a:bodyPr>
          <a:lstStyle/>
          <a:p>
            <a:r>
              <a:rPr lang="en-US" sz="2800" dirty="0" smtClean="0"/>
              <a:t>Module 4-Confounding &amp; DAG</a:t>
            </a:r>
          </a:p>
          <a:p>
            <a:endParaRPr lang="en-US" sz="2800" dirty="0" smtClean="0"/>
          </a:p>
        </p:txBody>
      </p:sp>
      <p:sp>
        <p:nvSpPr>
          <p:cNvPr id="4" name="Oval 3"/>
          <p:cNvSpPr/>
          <p:nvPr/>
        </p:nvSpPr>
        <p:spPr>
          <a:xfrm>
            <a:off x="368969" y="4066677"/>
            <a:ext cx="3433011" cy="162025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Participants recruited based on inclusion and exclusion criteria</a:t>
            </a:r>
            <a:endParaRPr lang="en-US" sz="2400" dirty="0">
              <a:solidFill>
                <a:schemeClr val="tx1"/>
              </a:solidFill>
            </a:endParaRPr>
          </a:p>
        </p:txBody>
      </p:sp>
      <p:sp>
        <p:nvSpPr>
          <p:cNvPr id="6" name="Oval 5"/>
          <p:cNvSpPr/>
          <p:nvPr/>
        </p:nvSpPr>
        <p:spPr>
          <a:xfrm>
            <a:off x="8141926" y="3336761"/>
            <a:ext cx="3842087" cy="2919663"/>
          </a:xfrm>
          <a:prstGeom prst="ellipse">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400" dirty="0" smtClean="0">
                <a:solidFill>
                  <a:schemeClr val="tx1"/>
                </a:solidFill>
              </a:rPr>
              <a:t>Estimate the prevalence of outcome &amp; exposure </a:t>
            </a:r>
          </a:p>
          <a:p>
            <a:pPr algn="ctr"/>
            <a:r>
              <a:rPr lang="en-US" sz="2400" dirty="0" smtClean="0">
                <a:solidFill>
                  <a:schemeClr val="tx1"/>
                </a:solidFill>
              </a:rPr>
              <a:t>Calculate prevalence OR</a:t>
            </a:r>
            <a:endParaRPr lang="en-US" sz="2400" dirty="0">
              <a:solidFill>
                <a:schemeClr val="tx1"/>
              </a:solidFill>
            </a:endParaRPr>
          </a:p>
        </p:txBody>
      </p:sp>
      <p:sp>
        <p:nvSpPr>
          <p:cNvPr id="7" name="Oval 6"/>
          <p:cNvSpPr/>
          <p:nvPr/>
        </p:nvSpPr>
        <p:spPr>
          <a:xfrm>
            <a:off x="4708915" y="4636172"/>
            <a:ext cx="3433011" cy="1620252"/>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Confounding at the same time</a:t>
            </a:r>
            <a:endParaRPr lang="en-US" sz="2400" dirty="0">
              <a:solidFill>
                <a:schemeClr val="tx1"/>
              </a:solidFill>
            </a:endParaRPr>
          </a:p>
        </p:txBody>
      </p:sp>
      <p:sp>
        <p:nvSpPr>
          <p:cNvPr id="5" name="Oval 4"/>
          <p:cNvSpPr/>
          <p:nvPr/>
        </p:nvSpPr>
        <p:spPr>
          <a:xfrm>
            <a:off x="4082718" y="3336761"/>
            <a:ext cx="3433011" cy="162025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Exposure and outcome at the same time</a:t>
            </a:r>
            <a:endParaRPr lang="en-US" sz="2400" dirty="0">
              <a:solidFill>
                <a:schemeClr val="tx1"/>
              </a:solidFill>
            </a:endParaRPr>
          </a:p>
        </p:txBody>
      </p:sp>
      <p:cxnSp>
        <p:nvCxnSpPr>
          <p:cNvPr id="9" name="Straight Arrow Connector 8"/>
          <p:cNvCxnSpPr>
            <a:stCxn id="4" idx="6"/>
          </p:cNvCxnSpPr>
          <p:nvPr/>
        </p:nvCxnSpPr>
        <p:spPr>
          <a:xfrm>
            <a:off x="3801980" y="4876803"/>
            <a:ext cx="11389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5" idx="5"/>
            <a:endCxn id="6" idx="2"/>
          </p:cNvCxnSpPr>
          <p:nvPr/>
        </p:nvCxnSpPr>
        <p:spPr>
          <a:xfrm>
            <a:off x="7012976" y="4719733"/>
            <a:ext cx="1128950" cy="76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48102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control ‘confounding’</a:t>
            </a:r>
            <a:endParaRPr lang="en-US" dirty="0"/>
          </a:p>
        </p:txBody>
      </p:sp>
      <p:sp>
        <p:nvSpPr>
          <p:cNvPr id="3" name="Content Placeholder 2"/>
          <p:cNvSpPr>
            <a:spLocks noGrp="1"/>
          </p:cNvSpPr>
          <p:nvPr>
            <p:ph idx="1"/>
          </p:nvPr>
        </p:nvSpPr>
        <p:spPr>
          <a:xfrm>
            <a:off x="199085" y="1600201"/>
            <a:ext cx="11810881" cy="5093562"/>
          </a:xfrm>
        </p:spPr>
        <p:txBody>
          <a:bodyPr>
            <a:normAutofit fontScale="62500" lnSpcReduction="20000"/>
          </a:bodyPr>
          <a:lstStyle/>
          <a:p>
            <a:pPr>
              <a:lnSpc>
                <a:spcPct val="120000"/>
              </a:lnSpc>
              <a:spcBef>
                <a:spcPts val="600"/>
              </a:spcBef>
            </a:pPr>
            <a:r>
              <a:rPr lang="en-US" sz="4600" dirty="0" smtClean="0">
                <a:solidFill>
                  <a:schemeClr val="bg1">
                    <a:lumMod val="50000"/>
                  </a:schemeClr>
                </a:solidFill>
              </a:rPr>
              <a:t>Study design and data collection </a:t>
            </a:r>
            <a:endParaRPr lang="en-US" sz="4600" dirty="0">
              <a:solidFill>
                <a:schemeClr val="bg1">
                  <a:lumMod val="50000"/>
                </a:schemeClr>
              </a:solidFill>
            </a:endParaRPr>
          </a:p>
          <a:p>
            <a:pPr lvl="1">
              <a:lnSpc>
                <a:spcPct val="120000"/>
              </a:lnSpc>
              <a:spcBef>
                <a:spcPts val="600"/>
              </a:spcBef>
            </a:pPr>
            <a:r>
              <a:rPr lang="en-US" sz="3700" dirty="0" smtClean="0">
                <a:solidFill>
                  <a:schemeClr val="bg1">
                    <a:lumMod val="50000"/>
                  </a:schemeClr>
                </a:solidFill>
              </a:rPr>
              <a:t>Randomization (in experimental studies)</a:t>
            </a:r>
          </a:p>
          <a:p>
            <a:pPr lvl="1">
              <a:lnSpc>
                <a:spcPct val="120000"/>
              </a:lnSpc>
              <a:spcBef>
                <a:spcPts val="600"/>
              </a:spcBef>
            </a:pPr>
            <a:r>
              <a:rPr lang="en-US" sz="3700" dirty="0" smtClean="0"/>
              <a:t>Restriction/limitation</a:t>
            </a:r>
          </a:p>
          <a:p>
            <a:pPr lvl="1">
              <a:lnSpc>
                <a:spcPct val="120000"/>
              </a:lnSpc>
              <a:spcBef>
                <a:spcPts val="600"/>
              </a:spcBef>
            </a:pPr>
            <a:r>
              <a:rPr lang="en-US" sz="3700" dirty="0" smtClean="0">
                <a:solidFill>
                  <a:schemeClr val="bg1">
                    <a:lumMod val="50000"/>
                  </a:schemeClr>
                </a:solidFill>
              </a:rPr>
              <a:t>Matching</a:t>
            </a:r>
            <a:endParaRPr lang="en-US" sz="3700" dirty="0">
              <a:solidFill>
                <a:schemeClr val="bg1">
                  <a:lumMod val="50000"/>
                </a:schemeClr>
              </a:solidFill>
            </a:endParaRPr>
          </a:p>
          <a:p>
            <a:pPr>
              <a:lnSpc>
                <a:spcPct val="120000"/>
              </a:lnSpc>
              <a:spcBef>
                <a:spcPts val="600"/>
              </a:spcBef>
            </a:pPr>
            <a:endParaRPr lang="en-US" sz="3600" dirty="0"/>
          </a:p>
          <a:p>
            <a:pPr>
              <a:lnSpc>
                <a:spcPct val="120000"/>
              </a:lnSpc>
              <a:spcBef>
                <a:spcPts val="600"/>
              </a:spcBef>
            </a:pPr>
            <a:r>
              <a:rPr lang="en-US" sz="4600" dirty="0" smtClean="0"/>
              <a:t>Data analysis</a:t>
            </a:r>
          </a:p>
          <a:p>
            <a:pPr lvl="1">
              <a:lnSpc>
                <a:spcPct val="120000"/>
              </a:lnSpc>
              <a:spcBef>
                <a:spcPts val="600"/>
              </a:spcBef>
            </a:pPr>
            <a:r>
              <a:rPr lang="en-US" sz="3700" dirty="0" smtClean="0"/>
              <a:t>Stratification </a:t>
            </a:r>
          </a:p>
          <a:p>
            <a:pPr lvl="2">
              <a:lnSpc>
                <a:spcPct val="120000"/>
              </a:lnSpc>
              <a:spcBef>
                <a:spcPts val="600"/>
              </a:spcBef>
            </a:pPr>
            <a:r>
              <a:rPr lang="en-US" sz="3400" dirty="0" smtClean="0"/>
              <a:t>Mantel-Haenszel estimation of POR.</a:t>
            </a:r>
          </a:p>
          <a:p>
            <a:pPr lvl="1">
              <a:lnSpc>
                <a:spcPct val="120000"/>
              </a:lnSpc>
              <a:spcBef>
                <a:spcPts val="600"/>
              </a:spcBef>
            </a:pPr>
            <a:r>
              <a:rPr lang="en-US" sz="3700" dirty="0" smtClean="0"/>
              <a:t>Adjustment in modeling (more common ways in modern epidemiology)</a:t>
            </a:r>
          </a:p>
          <a:p>
            <a:pPr lvl="2">
              <a:lnSpc>
                <a:spcPct val="120000"/>
              </a:lnSpc>
              <a:spcBef>
                <a:spcPts val="600"/>
              </a:spcBef>
            </a:pPr>
            <a:r>
              <a:rPr lang="en-US" sz="3400" dirty="0" smtClean="0"/>
              <a:t>Multiple regression modeling </a:t>
            </a:r>
          </a:p>
          <a:p>
            <a:pPr lvl="2">
              <a:lnSpc>
                <a:spcPct val="120000"/>
              </a:lnSpc>
              <a:spcBef>
                <a:spcPts val="600"/>
              </a:spcBef>
            </a:pPr>
            <a:r>
              <a:rPr lang="en-US" sz="3400" dirty="0" smtClean="0">
                <a:solidFill>
                  <a:schemeClr val="bg1">
                    <a:lumMod val="50000"/>
                  </a:schemeClr>
                </a:solidFill>
              </a:rPr>
              <a:t>Propensity score (more recent)</a:t>
            </a:r>
            <a:endParaRPr lang="en-US" sz="3400" dirty="0">
              <a:solidFill>
                <a:schemeClr val="bg1">
                  <a:lumMod val="50000"/>
                </a:schemeClr>
              </a:solidFill>
            </a:endParaRPr>
          </a:p>
          <a:p>
            <a:pPr>
              <a:lnSpc>
                <a:spcPct val="120000"/>
              </a:lnSpc>
              <a:spcBef>
                <a:spcPts val="600"/>
              </a:spcBef>
            </a:pPr>
            <a:endParaRPr lang="en-US" sz="3600" dirty="0"/>
          </a:p>
          <a:p>
            <a:pPr>
              <a:lnSpc>
                <a:spcPct val="120000"/>
              </a:lnSpc>
              <a:spcBef>
                <a:spcPts val="600"/>
              </a:spcBef>
            </a:pPr>
            <a:endParaRPr lang="en-US" dirty="0"/>
          </a:p>
        </p:txBody>
      </p:sp>
      <p:pic>
        <p:nvPicPr>
          <p:cNvPr id="5" name="Picture 4"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9351689" y="2337934"/>
            <a:ext cx="2496519" cy="1404292"/>
          </a:xfrm>
          <a:prstGeom prst="rect">
            <a:avLst/>
          </a:prstGeom>
        </p:spPr>
      </p:pic>
    </p:spTree>
    <p:extLst>
      <p:ext uri="{BB962C8B-B14F-4D97-AF65-F5344CB8AC3E}">
        <p14:creationId xmlns:p14="http://schemas.microsoft.com/office/powerpoint/2010/main" val="268674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07" y="112051"/>
            <a:ext cx="10972800" cy="1164985"/>
          </a:xfrm>
        </p:spPr>
        <p:txBody>
          <a:bodyPr>
            <a:normAutofit fontScale="90000"/>
          </a:bodyPr>
          <a:lstStyle/>
          <a:p>
            <a:r>
              <a:rPr lang="en-US" dirty="0" smtClean="0"/>
              <a:t>Confounding in current smoking and hypertension</a:t>
            </a:r>
            <a:br>
              <a:rPr lang="en-US" dirty="0" smtClean="0"/>
            </a:br>
            <a:r>
              <a:rPr lang="en-US" dirty="0" smtClean="0"/>
              <a:t>Framingham Heart Study example</a:t>
            </a:r>
            <a:endParaRPr lang="en-US" dirty="0"/>
          </a:p>
        </p:txBody>
      </p:sp>
      <p:sp>
        <p:nvSpPr>
          <p:cNvPr id="26" name="Content Placeholder 25"/>
          <p:cNvSpPr>
            <a:spLocks noGrp="1"/>
          </p:cNvSpPr>
          <p:nvPr>
            <p:ph idx="1"/>
          </p:nvPr>
        </p:nvSpPr>
        <p:spPr>
          <a:xfrm>
            <a:off x="199085" y="1600201"/>
            <a:ext cx="11810881" cy="4924886"/>
          </a:xfrm>
        </p:spPr>
        <p:txBody>
          <a:bodyPr>
            <a:noAutofit/>
          </a:bodyPr>
          <a:lstStyle/>
          <a:p>
            <a:pPr>
              <a:spcBef>
                <a:spcPts val="600"/>
              </a:spcBef>
            </a:pPr>
            <a:endParaRPr lang="en-US" sz="2400" dirty="0" smtClean="0"/>
          </a:p>
          <a:p>
            <a:pPr>
              <a:spcBef>
                <a:spcPts val="600"/>
              </a:spcBef>
            </a:pPr>
            <a:endParaRPr lang="en-US" sz="2400" dirty="0"/>
          </a:p>
          <a:p>
            <a:pPr>
              <a:spcBef>
                <a:spcPts val="600"/>
              </a:spcBef>
            </a:pPr>
            <a:endParaRPr lang="en-US" sz="2400" dirty="0" smtClean="0"/>
          </a:p>
          <a:p>
            <a:pPr>
              <a:spcBef>
                <a:spcPts val="600"/>
              </a:spcBef>
            </a:pPr>
            <a:endParaRPr lang="en-US" sz="2400" dirty="0"/>
          </a:p>
          <a:p>
            <a:pPr>
              <a:spcBef>
                <a:spcPts val="600"/>
              </a:spcBef>
            </a:pPr>
            <a:endParaRPr lang="en-US" sz="2400" dirty="0" smtClean="0"/>
          </a:p>
          <a:p>
            <a:pPr>
              <a:spcBef>
                <a:spcPts val="600"/>
              </a:spcBef>
            </a:pPr>
            <a:endParaRPr lang="en-US" sz="2400" dirty="0" smtClean="0"/>
          </a:p>
          <a:p>
            <a:pPr>
              <a:spcBef>
                <a:spcPts val="600"/>
              </a:spcBef>
            </a:pPr>
            <a:r>
              <a:rPr lang="en-US" sz="2800" dirty="0" smtClean="0"/>
              <a:t>There is </a:t>
            </a:r>
            <a:r>
              <a:rPr lang="en-US" sz="2800" b="1" i="1" dirty="0" smtClean="0"/>
              <a:t>one backdoor path </a:t>
            </a:r>
            <a:r>
              <a:rPr lang="en-US" sz="2800" dirty="0" smtClean="0"/>
              <a:t>from Smoking to Hypertension</a:t>
            </a:r>
          </a:p>
          <a:p>
            <a:pPr marL="0" indent="0">
              <a:spcBef>
                <a:spcPts val="600"/>
              </a:spcBef>
              <a:buNone/>
            </a:pPr>
            <a:r>
              <a:rPr lang="en-US" sz="2800" dirty="0"/>
              <a:t> </a:t>
            </a:r>
            <a:r>
              <a:rPr lang="en-US" sz="2800" dirty="0" smtClean="0"/>
              <a:t>  : Smoking (E) </a:t>
            </a:r>
            <a:r>
              <a:rPr lang="en-US" sz="2800" dirty="0" smtClean="0">
                <a:sym typeface="Wingdings" panose="05000000000000000000" pitchFamily="2" charset="2"/>
              </a:rPr>
              <a:t> </a:t>
            </a:r>
            <a:r>
              <a:rPr lang="en-US" sz="2800" b="1" dirty="0" smtClean="0">
                <a:sym typeface="Wingdings" panose="05000000000000000000" pitchFamily="2" charset="2"/>
              </a:rPr>
              <a:t>Age</a:t>
            </a:r>
            <a:r>
              <a:rPr lang="en-US" sz="2800" dirty="0" smtClean="0">
                <a:sym typeface="Wingdings" panose="05000000000000000000" pitchFamily="2" charset="2"/>
              </a:rPr>
              <a:t> (A)  BMI (B) Hypertension (O)</a:t>
            </a:r>
          </a:p>
          <a:p>
            <a:pPr>
              <a:spcBef>
                <a:spcPts val="600"/>
              </a:spcBef>
            </a:pPr>
            <a:r>
              <a:rPr lang="en-US" sz="2800" dirty="0" smtClean="0">
                <a:sym typeface="Wingdings" panose="05000000000000000000" pitchFamily="2" charset="2"/>
              </a:rPr>
              <a:t>Three sets of variables that are sufficient to control for confounding</a:t>
            </a:r>
          </a:p>
          <a:p>
            <a:pPr marL="0" indent="0">
              <a:spcBef>
                <a:spcPts val="600"/>
              </a:spcBef>
              <a:buNone/>
            </a:pPr>
            <a:r>
              <a:rPr lang="en-US" sz="2800" dirty="0" smtClean="0"/>
              <a:t>{Age}, {BMI} or {Age, BMI}</a:t>
            </a:r>
            <a:endParaRPr lang="en-US" sz="2800" dirty="0"/>
          </a:p>
        </p:txBody>
      </p:sp>
      <p:sp>
        <p:nvSpPr>
          <p:cNvPr id="5" name="Rectangle 4"/>
          <p:cNvSpPr/>
          <p:nvPr/>
        </p:nvSpPr>
        <p:spPr>
          <a:xfrm>
            <a:off x="950978" y="3095672"/>
            <a:ext cx="4001544" cy="646331"/>
          </a:xfrm>
          <a:prstGeom prst="rect">
            <a:avLst/>
          </a:prstGeom>
          <a:noFill/>
        </p:spPr>
        <p:txBody>
          <a:bodyPr wrap="none" lIns="91440" tIns="45720" rIns="91440" bIns="45720">
            <a:spAutoFit/>
          </a:bodyPr>
          <a:lstStyle/>
          <a:p>
            <a:pPr algn="ctr"/>
            <a:r>
              <a:rPr lang="en-US" sz="3600" b="1" dirty="0" smtClean="0">
                <a:ln w="12700">
                  <a:solidFill>
                    <a:schemeClr val="accent3">
                      <a:lumMod val="50000"/>
                    </a:schemeClr>
                  </a:solidFill>
                  <a:prstDash val="solid"/>
                </a:ln>
                <a:effectLst>
                  <a:innerShdw blurRad="177800">
                    <a:schemeClr val="accent3">
                      <a:lumMod val="50000"/>
                    </a:schemeClr>
                  </a:innerShdw>
                </a:effectLst>
              </a:rPr>
              <a:t>Current Smoking (E)</a:t>
            </a:r>
            <a:endParaRPr lang="en-US" sz="3600" b="1" cap="none" spc="0" dirty="0">
              <a:ln w="12700">
                <a:solidFill>
                  <a:schemeClr val="accent3">
                    <a:lumMod val="50000"/>
                  </a:schemeClr>
                </a:solidFill>
                <a:prstDash val="solid"/>
              </a:ln>
              <a:effectLst>
                <a:innerShdw blurRad="177800">
                  <a:schemeClr val="accent3">
                    <a:lumMod val="50000"/>
                  </a:schemeClr>
                </a:innerShdw>
              </a:effectLst>
            </a:endParaRPr>
          </a:p>
        </p:txBody>
      </p:sp>
      <p:sp>
        <p:nvSpPr>
          <p:cNvPr id="6" name="Rectangle 5"/>
          <p:cNvSpPr/>
          <p:nvPr/>
        </p:nvSpPr>
        <p:spPr>
          <a:xfrm>
            <a:off x="7170493" y="3115907"/>
            <a:ext cx="3393750" cy="646331"/>
          </a:xfrm>
          <a:prstGeom prst="rect">
            <a:avLst/>
          </a:prstGeom>
          <a:noFill/>
        </p:spPr>
        <p:txBody>
          <a:bodyPr wrap="none" lIns="91440" tIns="45720" rIns="91440" bIns="45720">
            <a:spAutoFit/>
          </a:bodyPr>
          <a:lstStyle/>
          <a:p>
            <a:pPr algn="ctr"/>
            <a:r>
              <a:rPr lang="en-US" sz="3600" dirty="0" smtClean="0">
                <a:ln w="0"/>
                <a:effectLst>
                  <a:outerShdw blurRad="38100" dist="25400" dir="5400000" algn="ctr" rotWithShape="0">
                    <a:srgbClr val="6E747A">
                      <a:alpha val="43000"/>
                    </a:srgbClr>
                  </a:outerShdw>
                </a:effectLst>
              </a:rPr>
              <a:t>Hypertension (O)</a:t>
            </a:r>
            <a:endParaRPr lang="en-US" sz="3600" dirty="0">
              <a:ln w="0"/>
              <a:effectLst>
                <a:outerShdw blurRad="38100" dist="25400" dir="5400000" algn="ctr" rotWithShape="0">
                  <a:srgbClr val="6E747A">
                    <a:alpha val="43000"/>
                  </a:srgbClr>
                </a:outerShdw>
              </a:effectLst>
            </a:endParaRPr>
          </a:p>
        </p:txBody>
      </p:sp>
      <p:sp>
        <p:nvSpPr>
          <p:cNvPr id="9" name="Rectangle 8"/>
          <p:cNvSpPr/>
          <p:nvPr/>
        </p:nvSpPr>
        <p:spPr>
          <a:xfrm>
            <a:off x="3055680" y="1732009"/>
            <a:ext cx="1396344"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Age (A)</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592130" y="1732009"/>
            <a:ext cx="1428596"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BMI (B)</a:t>
            </a:r>
            <a:endParaRPr lang="en-US" sz="32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a:stCxn id="5" idx="3"/>
            <a:endCxn id="6" idx="1"/>
          </p:cNvCxnSpPr>
          <p:nvPr/>
        </p:nvCxnSpPr>
        <p:spPr>
          <a:xfrm>
            <a:off x="4952522" y="3418838"/>
            <a:ext cx="2217971" cy="202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9" idx="2"/>
            <a:endCxn id="5" idx="0"/>
          </p:cNvCxnSpPr>
          <p:nvPr/>
        </p:nvCxnSpPr>
        <p:spPr>
          <a:xfrm flipH="1">
            <a:off x="2951750" y="2316784"/>
            <a:ext cx="802102" cy="7788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9" idx="3"/>
            <a:endCxn id="10" idx="1"/>
          </p:cNvCxnSpPr>
          <p:nvPr/>
        </p:nvCxnSpPr>
        <p:spPr>
          <a:xfrm>
            <a:off x="4452024" y="2024397"/>
            <a:ext cx="2140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0" idx="2"/>
            <a:endCxn id="6" idx="0"/>
          </p:cNvCxnSpPr>
          <p:nvPr/>
        </p:nvCxnSpPr>
        <p:spPr>
          <a:xfrm>
            <a:off x="7306428" y="2316784"/>
            <a:ext cx="1560940" cy="7991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135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Identifying the presence of confounding</a:t>
            </a:r>
            <a:endParaRPr lang="en-US" dirty="0"/>
          </a:p>
        </p:txBody>
      </p:sp>
      <p:sp>
        <p:nvSpPr>
          <p:cNvPr id="5" name="Content Placeholder 4"/>
          <p:cNvSpPr>
            <a:spLocks noGrp="1"/>
          </p:cNvSpPr>
          <p:nvPr>
            <p:ph idx="1"/>
          </p:nvPr>
        </p:nvSpPr>
        <p:spPr>
          <a:xfrm>
            <a:off x="467558" y="1443788"/>
            <a:ext cx="11430000" cy="4578099"/>
          </a:xfrm>
        </p:spPr>
        <p:txBody>
          <a:bodyPr>
            <a:normAutofit/>
          </a:bodyPr>
          <a:lstStyle/>
          <a:p>
            <a:r>
              <a:rPr lang="en-US" sz="2800" dirty="0"/>
              <a:t>Knowledge based – investigators will determine whether a potential confounding variable is associated with the exposure of interest and whether it is associated with the outcome of interest.</a:t>
            </a:r>
          </a:p>
          <a:p>
            <a:r>
              <a:rPr lang="en-US" sz="2800" dirty="0" smtClean="0"/>
              <a:t>A </a:t>
            </a:r>
            <a:r>
              <a:rPr lang="en-US" sz="2800" dirty="0" smtClean="0"/>
              <a:t>simple rule of thumb- if the </a:t>
            </a:r>
            <a:r>
              <a:rPr lang="en-US" sz="2800" i="1" dirty="0" smtClean="0"/>
              <a:t>adjusted measure of association changes about </a:t>
            </a:r>
            <a:r>
              <a:rPr lang="en-US" sz="2800" b="1" i="1" dirty="0" smtClean="0"/>
              <a:t>10% or more</a:t>
            </a:r>
            <a:r>
              <a:rPr lang="en-US" sz="2800" b="1" dirty="0" smtClean="0"/>
              <a:t> </a:t>
            </a:r>
            <a:r>
              <a:rPr lang="en-US" sz="2800" dirty="0" smtClean="0"/>
              <a:t>after adjusting for a confounder(s) from the crude measure of association, then confounding may be present</a:t>
            </a:r>
          </a:p>
          <a:p>
            <a:pPr marL="0" indent="0">
              <a:buNone/>
            </a:pPr>
            <a:endParaRPr lang="en-US" sz="3600" dirty="0"/>
          </a:p>
          <a:p>
            <a:endParaRPr lang="en-US" sz="2800" dirty="0" smtClean="0"/>
          </a:p>
        </p:txBody>
      </p:sp>
      <p:pic>
        <p:nvPicPr>
          <p:cNvPr id="6" name="Picture 5" descr="An introduction to vectors - Math Insigh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248" y="5263580"/>
            <a:ext cx="2566122" cy="1263058"/>
          </a:xfrm>
          <a:prstGeom prst="rect">
            <a:avLst/>
          </a:prstGeom>
        </p:spPr>
      </p:pic>
    </p:spTree>
    <p:extLst>
      <p:ext uri="{BB962C8B-B14F-4D97-AF65-F5344CB8AC3E}">
        <p14:creationId xmlns:p14="http://schemas.microsoft.com/office/powerpoint/2010/main" val="3901417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89" y="2809538"/>
            <a:ext cx="8692433" cy="1724236"/>
          </a:xfrm>
        </p:spPr>
        <p:txBody>
          <a:bodyPr>
            <a:normAutofit/>
          </a:bodyPr>
          <a:lstStyle/>
          <a:p>
            <a:r>
              <a:rPr lang="en-US" sz="3600" cap="none" dirty="0" smtClean="0"/>
              <a:t>Part 2 - Data Analysis</a:t>
            </a:r>
            <a:endParaRPr lang="en-US" sz="3600" cap="none" dirty="0"/>
          </a:p>
        </p:txBody>
      </p:sp>
    </p:spTree>
    <p:extLst>
      <p:ext uri="{BB962C8B-B14F-4D97-AF65-F5344CB8AC3E}">
        <p14:creationId xmlns:p14="http://schemas.microsoft.com/office/powerpoint/2010/main" val="2194186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8679" y="203615"/>
            <a:ext cx="10972800" cy="996755"/>
          </a:xfrm>
        </p:spPr>
        <p:txBody>
          <a:bodyPr>
            <a:normAutofit fontScale="90000"/>
          </a:bodyPr>
          <a:lstStyle/>
          <a:p>
            <a:r>
              <a:rPr lang="en-US" dirty="0" smtClean="0"/>
              <a:t>Regression analysis methods based on a dependent variable (outcome) type</a:t>
            </a:r>
            <a:endParaRPr lang="en-US" dirty="0"/>
          </a:p>
        </p:txBody>
      </p:sp>
      <p:sp>
        <p:nvSpPr>
          <p:cNvPr id="5" name="Content Placeholder 4"/>
          <p:cNvSpPr>
            <a:spLocks noGrp="1"/>
          </p:cNvSpPr>
          <p:nvPr>
            <p:ph idx="1"/>
          </p:nvPr>
        </p:nvSpPr>
        <p:spPr>
          <a:xfrm>
            <a:off x="609600" y="1414112"/>
            <a:ext cx="10972800" cy="4998720"/>
          </a:xfrm>
        </p:spPr>
        <p:txBody>
          <a:bodyPr>
            <a:normAutofit fontScale="92500" lnSpcReduction="20000"/>
          </a:bodyPr>
          <a:lstStyle/>
          <a:p>
            <a:r>
              <a:rPr lang="en-US" dirty="0" smtClean="0"/>
              <a:t>Binary outcome (Disease: yes or no) </a:t>
            </a:r>
            <a:r>
              <a:rPr lang="en-US" dirty="0" smtClean="0">
                <a:sym typeface="Wingdings" panose="05000000000000000000" pitchFamily="2" charset="2"/>
              </a:rPr>
              <a:t> </a:t>
            </a:r>
            <a:r>
              <a:rPr lang="en-US" b="1" i="1" dirty="0" smtClean="0"/>
              <a:t>Binary logistic</a:t>
            </a:r>
            <a:r>
              <a:rPr lang="en-US" dirty="0" smtClean="0"/>
              <a:t> regression </a:t>
            </a:r>
          </a:p>
          <a:p>
            <a:r>
              <a:rPr lang="en-US" dirty="0" smtClean="0"/>
              <a:t>Ordinal outcome (multiple </a:t>
            </a:r>
            <a:r>
              <a:rPr lang="en-US" dirty="0"/>
              <a:t>outcome </a:t>
            </a:r>
            <a:r>
              <a:rPr lang="en-US" dirty="0" smtClean="0"/>
              <a:t>levels) </a:t>
            </a:r>
            <a:r>
              <a:rPr lang="en-US" dirty="0" smtClean="0">
                <a:sym typeface="Wingdings" panose="05000000000000000000" pitchFamily="2" charset="2"/>
              </a:rPr>
              <a:t> Ordinal logistic regression </a:t>
            </a:r>
            <a:endParaRPr lang="en-US" dirty="0" smtClean="0"/>
          </a:p>
          <a:p>
            <a:pPr lvl="1"/>
            <a:r>
              <a:rPr lang="en-US" dirty="0" smtClean="0"/>
              <a:t>Obesity, overweight, and normal (reference) based on body mass index categories </a:t>
            </a:r>
          </a:p>
          <a:p>
            <a:pPr lvl="1"/>
            <a:r>
              <a:rPr lang="en-US" dirty="0" smtClean="0"/>
              <a:t>Likert scale type outcome (e.g., poor to excellent health, disagree to agree)</a:t>
            </a:r>
          </a:p>
          <a:p>
            <a:pPr marL="288925" indent="-247650"/>
            <a:r>
              <a:rPr lang="en-US" dirty="0" smtClean="0"/>
              <a:t>Nominal outcome (multiple outcome levels) </a:t>
            </a:r>
            <a:r>
              <a:rPr lang="en-US" dirty="0" smtClean="0">
                <a:sym typeface="Wingdings" panose="05000000000000000000" pitchFamily="2" charset="2"/>
              </a:rPr>
              <a:t> multinomial logistic regression </a:t>
            </a:r>
          </a:p>
          <a:p>
            <a:pPr marL="588963" lvl="1" indent="-247650"/>
            <a:endParaRPr lang="en-US" dirty="0" smtClean="0">
              <a:sym typeface="Wingdings" panose="05000000000000000000" pitchFamily="2" charset="2"/>
            </a:endParaRPr>
          </a:p>
          <a:p>
            <a:pPr marL="288925" indent="-247650"/>
            <a:r>
              <a:rPr lang="en-US" dirty="0" smtClean="0"/>
              <a:t>Continuous outcome (normally distributed)</a:t>
            </a:r>
            <a:r>
              <a:rPr lang="en-US" dirty="0" smtClean="0">
                <a:sym typeface="Wingdings" panose="05000000000000000000" pitchFamily="2" charset="2"/>
              </a:rPr>
              <a:t> </a:t>
            </a:r>
            <a:r>
              <a:rPr lang="en-US" b="1" i="1" dirty="0" smtClean="0">
                <a:sym typeface="Wingdings" panose="05000000000000000000" pitchFamily="2" charset="2"/>
              </a:rPr>
              <a:t>Linear </a:t>
            </a:r>
            <a:r>
              <a:rPr lang="en-US" b="1" i="1" dirty="0">
                <a:sym typeface="Wingdings" panose="05000000000000000000" pitchFamily="2" charset="2"/>
              </a:rPr>
              <a:t>regression</a:t>
            </a:r>
            <a:r>
              <a:rPr lang="en-US" dirty="0">
                <a:sym typeface="Wingdings" panose="05000000000000000000" pitchFamily="2" charset="2"/>
              </a:rPr>
              <a:t> </a:t>
            </a:r>
            <a:endParaRPr lang="en-US" dirty="0"/>
          </a:p>
          <a:p>
            <a:pPr marL="342900" lvl="1" indent="0">
              <a:buNone/>
            </a:pPr>
            <a:r>
              <a:rPr lang="en-US" dirty="0" smtClean="0"/>
              <a:t>- Systolic blood pressure </a:t>
            </a:r>
            <a:r>
              <a:rPr lang="en-US" sz="2600" dirty="0" smtClean="0"/>
              <a:t>or glucose levels</a:t>
            </a:r>
            <a:endParaRPr lang="en-US" sz="2600" dirty="0"/>
          </a:p>
        </p:txBody>
      </p:sp>
    </p:spTree>
    <p:extLst>
      <p:ext uri="{BB962C8B-B14F-4D97-AF65-F5344CB8AC3E}">
        <p14:creationId xmlns:p14="http://schemas.microsoft.com/office/powerpoint/2010/main" val="1722041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for POR</a:t>
            </a:r>
            <a:endParaRPr lang="en-US" dirty="0"/>
          </a:p>
        </p:txBody>
      </p:sp>
      <p:sp>
        <p:nvSpPr>
          <p:cNvPr id="3" name="Content Placeholder 2"/>
          <p:cNvSpPr>
            <a:spLocks noGrp="1"/>
          </p:cNvSpPr>
          <p:nvPr>
            <p:ph idx="1"/>
          </p:nvPr>
        </p:nvSpPr>
        <p:spPr>
          <a:xfrm>
            <a:off x="609600" y="1322657"/>
            <a:ext cx="10972800" cy="4998823"/>
          </a:xfrm>
        </p:spPr>
        <p:txBody>
          <a:bodyPr/>
          <a:lstStyle/>
          <a:p>
            <a:pPr>
              <a:spcBef>
                <a:spcPts val="600"/>
              </a:spcBef>
            </a:pPr>
            <a:r>
              <a:rPr lang="en-US" dirty="0" smtClean="0"/>
              <a:t>Outcome </a:t>
            </a:r>
            <a:r>
              <a:rPr lang="en-US" dirty="0"/>
              <a:t>(hypertension at baseline or exam 1); prevhyp1</a:t>
            </a:r>
          </a:p>
          <a:p>
            <a:pPr>
              <a:spcBef>
                <a:spcPts val="600"/>
              </a:spcBef>
            </a:pPr>
            <a:r>
              <a:rPr lang="en-US" dirty="0"/>
              <a:t>Exposure (current smoking at baseline or exam 1): </a:t>
            </a:r>
            <a:r>
              <a:rPr lang="en-US" dirty="0" smtClean="0"/>
              <a:t>cursmoke1</a:t>
            </a:r>
          </a:p>
          <a:p>
            <a:pPr>
              <a:spcBef>
                <a:spcPts val="600"/>
              </a:spcBef>
            </a:pPr>
            <a:r>
              <a:rPr lang="en-US" dirty="0" smtClean="0"/>
              <a:t>Confounders: Age1, BMI1</a:t>
            </a:r>
          </a:p>
          <a:p>
            <a:pPr>
              <a:spcBef>
                <a:spcPts val="600"/>
              </a:spcBef>
            </a:pPr>
            <a:r>
              <a:rPr lang="en-US" b="1" dirty="0" smtClean="0">
                <a:solidFill>
                  <a:srgbClr val="0070C0"/>
                </a:solidFill>
              </a:rPr>
              <a:t>Unadjusted</a:t>
            </a:r>
            <a:r>
              <a:rPr lang="en-US" b="1" dirty="0" smtClean="0">
                <a:solidFill>
                  <a:srgbClr val="0070C0"/>
                </a:solidFill>
                <a:sym typeface="Wingdings" panose="05000000000000000000" pitchFamily="2" charset="2"/>
              </a:rPr>
              <a:t> </a:t>
            </a:r>
            <a:r>
              <a:rPr lang="en-US" b="1" dirty="0" smtClean="0">
                <a:solidFill>
                  <a:srgbClr val="0070C0"/>
                </a:solidFill>
              </a:rPr>
              <a:t>logistic </a:t>
            </a:r>
            <a:r>
              <a:rPr lang="en-US" b="1" dirty="0">
                <a:solidFill>
                  <a:srgbClr val="0070C0"/>
                </a:solidFill>
              </a:rPr>
              <a:t>prevhyp1 </a:t>
            </a:r>
            <a:r>
              <a:rPr lang="en-US" b="1" dirty="0" smtClean="0">
                <a:solidFill>
                  <a:srgbClr val="0070C0"/>
                </a:solidFill>
              </a:rPr>
              <a:t>cursmoke1</a:t>
            </a:r>
            <a:endParaRPr lang="en-US" dirty="0"/>
          </a:p>
        </p:txBody>
      </p:sp>
      <p:pic>
        <p:nvPicPr>
          <p:cNvPr id="4" name="Picture 3"/>
          <p:cNvPicPr>
            <a:picLocks noChangeAspect="1"/>
          </p:cNvPicPr>
          <p:nvPr/>
        </p:nvPicPr>
        <p:blipFill rotWithShape="1">
          <a:blip r:embed="rId3"/>
          <a:srcRect r="46922"/>
          <a:stretch/>
        </p:blipFill>
        <p:spPr>
          <a:xfrm>
            <a:off x="899202" y="3436207"/>
            <a:ext cx="10130747" cy="3323701"/>
          </a:xfrm>
          <a:prstGeom prst="rect">
            <a:avLst/>
          </a:prstGeom>
        </p:spPr>
      </p:pic>
      <p:sp>
        <p:nvSpPr>
          <p:cNvPr id="5" name="Rectangle 4"/>
          <p:cNvSpPr/>
          <p:nvPr/>
        </p:nvSpPr>
        <p:spPr>
          <a:xfrm>
            <a:off x="899202" y="5567415"/>
            <a:ext cx="10330773" cy="457200"/>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763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logistic regression</a:t>
            </a:r>
            <a:endParaRPr lang="en-US" dirty="0"/>
          </a:p>
        </p:txBody>
      </p:sp>
      <p:sp>
        <p:nvSpPr>
          <p:cNvPr id="3" name="Content Placeholder 2"/>
          <p:cNvSpPr>
            <a:spLocks noGrp="1"/>
          </p:cNvSpPr>
          <p:nvPr>
            <p:ph idx="1"/>
          </p:nvPr>
        </p:nvSpPr>
        <p:spPr>
          <a:xfrm>
            <a:off x="199085" y="1349407"/>
            <a:ext cx="11810881" cy="4776758"/>
          </a:xfrm>
        </p:spPr>
        <p:txBody>
          <a:bodyPr/>
          <a:lstStyle/>
          <a:p>
            <a:pPr>
              <a:spcBef>
                <a:spcPts val="600"/>
              </a:spcBef>
            </a:pPr>
            <a:r>
              <a:rPr lang="en-US" b="1" dirty="0" smtClean="0">
                <a:solidFill>
                  <a:srgbClr val="0070C0"/>
                </a:solidFill>
              </a:rPr>
              <a:t>Adjusted</a:t>
            </a:r>
            <a:r>
              <a:rPr lang="en-US" b="1" dirty="0">
                <a:solidFill>
                  <a:srgbClr val="0070C0"/>
                </a:solidFill>
                <a:sym typeface="Wingdings" panose="05000000000000000000" pitchFamily="2" charset="2"/>
              </a:rPr>
              <a:t> </a:t>
            </a:r>
            <a:r>
              <a:rPr lang="en-US" b="1" dirty="0">
                <a:solidFill>
                  <a:srgbClr val="0070C0"/>
                </a:solidFill>
              </a:rPr>
              <a:t>logistic prevhyp1 </a:t>
            </a:r>
            <a:r>
              <a:rPr lang="en-US" b="1" dirty="0" smtClean="0">
                <a:solidFill>
                  <a:srgbClr val="0070C0"/>
                </a:solidFill>
              </a:rPr>
              <a:t>cursmoke1 age1 bmi1</a:t>
            </a:r>
          </a:p>
          <a:p>
            <a:pPr>
              <a:spcBef>
                <a:spcPts val="600"/>
              </a:spcBef>
            </a:pPr>
            <a:r>
              <a:rPr lang="en-US" b="1" dirty="0" smtClean="0">
                <a:solidFill>
                  <a:srgbClr val="0070C0"/>
                </a:solidFill>
              </a:rPr>
              <a:t>Adjusted POR: 0.9897</a:t>
            </a:r>
            <a:endParaRPr lang="en-US" dirty="0"/>
          </a:p>
          <a:p>
            <a:pPr>
              <a:spcBef>
                <a:spcPts val="600"/>
              </a:spcBef>
            </a:pPr>
            <a:endParaRPr lang="en-US" dirty="0"/>
          </a:p>
        </p:txBody>
      </p:sp>
      <p:pic>
        <p:nvPicPr>
          <p:cNvPr id="4" name="Picture 3"/>
          <p:cNvPicPr>
            <a:picLocks noChangeAspect="1"/>
          </p:cNvPicPr>
          <p:nvPr/>
        </p:nvPicPr>
        <p:blipFill rotWithShape="1">
          <a:blip r:embed="rId3">
            <a:lum contrast="40000"/>
          </a:blip>
          <a:srcRect r="46750"/>
          <a:stretch/>
        </p:blipFill>
        <p:spPr>
          <a:xfrm>
            <a:off x="736761" y="2220321"/>
            <a:ext cx="10735528" cy="4318348"/>
          </a:xfrm>
          <a:prstGeom prst="rect">
            <a:avLst/>
          </a:prstGeom>
        </p:spPr>
      </p:pic>
      <p:sp>
        <p:nvSpPr>
          <p:cNvPr id="5" name="Rectangle 4"/>
          <p:cNvSpPr/>
          <p:nvPr/>
        </p:nvSpPr>
        <p:spPr>
          <a:xfrm>
            <a:off x="609600" y="4379495"/>
            <a:ext cx="10972800" cy="513347"/>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stretch>
            <a:fillRect/>
          </a:stretch>
        </p:blipFill>
        <p:spPr>
          <a:xfrm>
            <a:off x="609600" y="6370385"/>
            <a:ext cx="7106630" cy="394399"/>
          </a:xfrm>
          <a:prstGeom prst="rect">
            <a:avLst/>
          </a:prstGeom>
        </p:spPr>
      </p:pic>
    </p:spTree>
    <p:extLst>
      <p:ext uri="{BB962C8B-B14F-4D97-AF65-F5344CB8AC3E}">
        <p14:creationId xmlns:p14="http://schemas.microsoft.com/office/powerpoint/2010/main" val="2433736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effect?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Magnitude </a:t>
                </a:r>
                <a:r>
                  <a:rPr lang="en-US" dirty="0"/>
                  <a:t>of confounding =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𝑃𝑂𝑅</m:t>
                            </m:r>
                          </m:e>
                          <m:sub>
                            <m:r>
                              <a:rPr lang="en-US" i="1">
                                <a:latin typeface="Cambria Math" panose="02040503050406030204" pitchFamily="18" charset="0"/>
                              </a:rPr>
                              <m:t>𝑐𝑟𝑢𝑑𝑒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𝑃𝑂𝑅</m:t>
                            </m:r>
                          </m:e>
                          <m:sub>
                            <m:r>
                              <a:rPr lang="en-US" i="1">
                                <a:latin typeface="Cambria Math" panose="02040503050406030204" pitchFamily="18" charset="0"/>
                              </a:rPr>
                              <m:t>𝑎𝑑𝑗𝑢𝑠𝑡𝑒𝑑</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𝑃𝑂𝑅</m:t>
                            </m:r>
                          </m:e>
                          <m:sub>
                            <m:r>
                              <a:rPr lang="en-US" i="1">
                                <a:latin typeface="Cambria Math" panose="02040503050406030204" pitchFamily="18" charset="0"/>
                              </a:rPr>
                              <m:t>𝑎𝑑𝑗𝑢𝑠𝑡𝑒𝑑</m:t>
                            </m:r>
                          </m:sub>
                        </m:sSub>
                      </m:den>
                    </m:f>
                  </m:oMath>
                </a14:m>
                <a:r>
                  <a:rPr lang="en-US" dirty="0" smtClean="0"/>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0.6291−0.9897</m:t>
                        </m:r>
                      </m:num>
                      <m:den>
                        <m:r>
                          <a:rPr lang="en-US" b="0" i="1" smtClean="0">
                            <a:latin typeface="Cambria Math" panose="02040503050406030204" pitchFamily="18" charset="0"/>
                          </a:rPr>
                          <m:t>0.9897</m:t>
                        </m:r>
                      </m:den>
                    </m:f>
                  </m:oMath>
                </a14:m>
                <a:r>
                  <a:rPr lang="en-US" dirty="0" smtClean="0"/>
                  <a:t>| *100= 36.4%</a:t>
                </a:r>
              </a:p>
              <a:p>
                <a:endParaRPr lang="en-US" dirty="0"/>
              </a:p>
              <a:p>
                <a:r>
                  <a:rPr lang="en-US" dirty="0" smtClean="0"/>
                  <a:t>The </a:t>
                </a:r>
                <a:r>
                  <a:rPr lang="en-US" i="1" dirty="0"/>
                  <a:t>adjusted measure of association changes about </a:t>
                </a:r>
                <a:r>
                  <a:rPr lang="en-US" b="1" i="1" dirty="0" smtClean="0"/>
                  <a:t>36.4% </a:t>
                </a:r>
                <a:r>
                  <a:rPr lang="en-US" dirty="0" smtClean="0"/>
                  <a:t>after </a:t>
                </a:r>
                <a:r>
                  <a:rPr lang="en-US" dirty="0"/>
                  <a:t>adjusting for </a:t>
                </a:r>
                <a:r>
                  <a:rPr lang="en-US" dirty="0" smtClean="0"/>
                  <a:t>Age and BMI at baseline from </a:t>
                </a:r>
                <a:r>
                  <a:rPr lang="en-US" dirty="0"/>
                  <a:t>the crude measure of association, </a:t>
                </a:r>
                <a:r>
                  <a:rPr lang="en-US" dirty="0" smtClean="0"/>
                  <a:t>thus we can say that </a:t>
                </a:r>
                <a:r>
                  <a:rPr lang="en-US" b="1" i="1" dirty="0" smtClean="0"/>
                  <a:t>confounding </a:t>
                </a:r>
                <a:r>
                  <a:rPr lang="en-US" dirty="0" smtClean="0"/>
                  <a:t>due to age and BMI may be </a:t>
                </a:r>
                <a:r>
                  <a:rPr lang="en-US" b="1" i="1" dirty="0" smtClean="0"/>
                  <a:t>present.</a:t>
                </a:r>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00" r="-444"/>
                </a:stretch>
              </a:blipFill>
            </p:spPr>
            <p:txBody>
              <a:bodyPr/>
              <a:lstStyle/>
              <a:p>
                <a:r>
                  <a:rPr lang="en-US">
                    <a:noFill/>
                  </a:rPr>
                  <a:t> </a:t>
                </a:r>
              </a:p>
            </p:txBody>
          </p:sp>
        </mc:Fallback>
      </mc:AlternateContent>
    </p:spTree>
    <p:extLst>
      <p:ext uri="{BB962C8B-B14F-4D97-AF65-F5344CB8AC3E}">
        <p14:creationId xmlns:p14="http://schemas.microsoft.com/office/powerpoint/2010/main" val="230021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a:t>Describe sources of bias in a cross-sectional study</a:t>
            </a:r>
            <a:r>
              <a:rPr lang="en-US" dirty="0" smtClean="0"/>
              <a:t>.</a:t>
            </a:r>
          </a:p>
          <a:p>
            <a:r>
              <a:rPr lang="en-US" dirty="0" smtClean="0"/>
              <a:t>Describe how to handle confounding in a cross-sectional study – use of statistical programs</a:t>
            </a:r>
          </a:p>
          <a:p>
            <a:r>
              <a:rPr lang="en-US" dirty="0"/>
              <a:t>Describe external validity </a:t>
            </a:r>
            <a:r>
              <a:rPr lang="en-US" dirty="0" smtClean="0"/>
              <a:t>in </a:t>
            </a:r>
            <a:r>
              <a:rPr lang="en-US" dirty="0"/>
              <a:t>a cross-sectional study. </a:t>
            </a:r>
          </a:p>
        </p:txBody>
      </p:sp>
    </p:spTree>
    <p:extLst>
      <p:ext uri="{BB962C8B-B14F-4D97-AF65-F5344CB8AC3E}">
        <p14:creationId xmlns:p14="http://schemas.microsoft.com/office/powerpoint/2010/main" val="71064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a:t>
            </a:r>
            <a:r>
              <a:rPr lang="en-US" dirty="0"/>
              <a:t>of confounding </a:t>
            </a:r>
          </a:p>
        </p:txBody>
      </p:sp>
      <p:sp>
        <p:nvSpPr>
          <p:cNvPr id="3" name="Content Placeholder 2"/>
          <p:cNvSpPr>
            <a:spLocks noGrp="1"/>
          </p:cNvSpPr>
          <p:nvPr>
            <p:ph idx="1"/>
          </p:nvPr>
        </p:nvSpPr>
        <p:spPr>
          <a:xfrm>
            <a:off x="199085" y="1340529"/>
            <a:ext cx="11810881" cy="4785636"/>
          </a:xfrm>
        </p:spPr>
        <p:txBody>
          <a:bodyPr/>
          <a:lstStyle/>
          <a:p>
            <a:pPr lvl="0"/>
            <a:r>
              <a:rPr lang="en-US" dirty="0" smtClean="0"/>
              <a:t>Positive </a:t>
            </a:r>
            <a:r>
              <a:rPr lang="en-US" dirty="0"/>
              <a:t>confounding – overestimation of the effect or true association </a:t>
            </a:r>
            <a:r>
              <a:rPr lang="en-US" dirty="0" smtClean="0"/>
              <a:t>or when the observed association is biased away from the null (but </a:t>
            </a:r>
            <a:r>
              <a:rPr lang="en-US" dirty="0"/>
              <a:t>same direction)</a:t>
            </a:r>
          </a:p>
          <a:p>
            <a:pPr lvl="0"/>
            <a:r>
              <a:rPr lang="en-US" dirty="0"/>
              <a:t>Negative confounding – underestimation of the effect or true association </a:t>
            </a:r>
            <a:r>
              <a:rPr lang="en-US" dirty="0" smtClean="0"/>
              <a:t>or when the observed association is biased toward the null (but </a:t>
            </a:r>
            <a:r>
              <a:rPr lang="en-US" dirty="0"/>
              <a:t>same direction)</a:t>
            </a:r>
          </a:p>
          <a:p>
            <a:pPr lvl="0"/>
            <a:r>
              <a:rPr lang="en-US" dirty="0"/>
              <a:t>Qualitative confounding – adjustment of confounding results in the change of direction in relationship between exposure and outcome </a:t>
            </a:r>
          </a:p>
          <a:p>
            <a:endParaRPr lang="en-US" dirty="0"/>
          </a:p>
        </p:txBody>
      </p:sp>
      <p:sp>
        <p:nvSpPr>
          <p:cNvPr id="4" name="TextBox 3"/>
          <p:cNvSpPr txBox="1"/>
          <p:nvPr/>
        </p:nvSpPr>
        <p:spPr>
          <a:xfrm>
            <a:off x="738248" y="5605396"/>
            <a:ext cx="10924673" cy="646331"/>
          </a:xfrm>
          <a:prstGeom prst="rect">
            <a:avLst/>
          </a:prstGeom>
          <a:noFill/>
        </p:spPr>
        <p:txBody>
          <a:bodyPr wrap="square" rtlCol="0">
            <a:spAutoFit/>
          </a:bodyPr>
          <a:lstStyle/>
          <a:p>
            <a:r>
              <a:rPr lang="en-US" sz="3600" dirty="0" smtClean="0">
                <a:solidFill>
                  <a:srgbClr val="FF0000"/>
                </a:solidFill>
                <a:latin typeface="Arial" panose="020B0604020202020204" pitchFamily="34" charset="0"/>
                <a:cs typeface="Arial" panose="020B0604020202020204" pitchFamily="34" charset="0"/>
              </a:rPr>
              <a:t>Crude POR = 0.6291    </a:t>
            </a:r>
            <a:r>
              <a:rPr lang="en-US" sz="3600" i="1" dirty="0" smtClean="0">
                <a:solidFill>
                  <a:srgbClr val="FF0000"/>
                </a:solidFill>
                <a:latin typeface="Arial" panose="020B0604020202020204" pitchFamily="34" charset="0"/>
                <a:cs typeface="Arial" panose="020B0604020202020204" pitchFamily="34" charset="0"/>
              </a:rPr>
              <a:t>vs. </a:t>
            </a:r>
            <a:r>
              <a:rPr lang="en-US" sz="3600" dirty="0" smtClean="0">
                <a:solidFill>
                  <a:srgbClr val="FF0000"/>
                </a:solidFill>
                <a:latin typeface="Arial" panose="020B0604020202020204" pitchFamily="34" charset="0"/>
                <a:cs typeface="Arial" panose="020B0604020202020204" pitchFamily="34" charset="0"/>
              </a:rPr>
              <a:t>Adjusted POR = 0.9897</a:t>
            </a:r>
            <a:endParaRPr lang="en-US" sz="3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897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790" y="2809538"/>
            <a:ext cx="8719066" cy="1724236"/>
          </a:xfrm>
        </p:spPr>
        <p:txBody>
          <a:bodyPr>
            <a:normAutofit fontScale="90000"/>
          </a:bodyPr>
          <a:lstStyle/>
          <a:p>
            <a:r>
              <a:rPr lang="en-US" sz="4000" cap="none" dirty="0" smtClean="0"/>
              <a:t>Part </a:t>
            </a:r>
            <a:r>
              <a:rPr lang="en-US" sz="4000" dirty="0" smtClean="0"/>
              <a:t>3 - </a:t>
            </a:r>
            <a:r>
              <a:rPr lang="en-US" sz="4000" cap="none" dirty="0" smtClean="0"/>
              <a:t>Review of a published cross-sectional study</a:t>
            </a:r>
            <a:br>
              <a:rPr lang="en-US" sz="4000" cap="none" dirty="0" smtClean="0"/>
            </a:br>
            <a:r>
              <a:rPr lang="en-US" cap="none" dirty="0" smtClean="0"/>
              <a:t/>
            </a:r>
            <a:br>
              <a:rPr lang="en-US" cap="none" dirty="0" smtClean="0"/>
            </a:br>
            <a:r>
              <a:rPr lang="en-US" b="0" cap="none" dirty="0"/>
              <a:t>STrengthening the Reporting of OBservational studies in Epidemiology </a:t>
            </a:r>
            <a:r>
              <a:rPr lang="en-US" b="0" cap="none" dirty="0" smtClean="0"/>
              <a:t>(STROBE)</a:t>
            </a:r>
            <a:r>
              <a:rPr lang="en-US" cap="none" dirty="0" smtClean="0"/>
              <a:t/>
            </a:r>
            <a:br>
              <a:rPr lang="en-US" cap="none" dirty="0" smtClean="0"/>
            </a:br>
            <a:endParaRPr lang="en-US" cap="none" dirty="0"/>
          </a:p>
        </p:txBody>
      </p:sp>
    </p:spTree>
    <p:extLst>
      <p:ext uri="{BB962C8B-B14F-4D97-AF65-F5344CB8AC3E}">
        <p14:creationId xmlns:p14="http://schemas.microsoft.com/office/powerpoint/2010/main" val="602232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STROBE statement checklists </a:t>
            </a:r>
            <a:endParaRPr lang="en-US" dirty="0"/>
          </a:p>
        </p:txBody>
      </p:sp>
      <p:sp>
        <p:nvSpPr>
          <p:cNvPr id="3" name="Content Placeholder 2"/>
          <p:cNvSpPr>
            <a:spLocks noGrp="1"/>
          </p:cNvSpPr>
          <p:nvPr>
            <p:ph idx="1"/>
          </p:nvPr>
        </p:nvSpPr>
        <p:spPr>
          <a:xfrm>
            <a:off x="199085" y="1393795"/>
            <a:ext cx="11810881" cy="4732370"/>
          </a:xfrm>
        </p:spPr>
        <p:txBody>
          <a:bodyPr>
            <a:normAutofit fontScale="92500" lnSpcReduction="10000"/>
          </a:bodyPr>
          <a:lstStyle/>
          <a:p>
            <a:pPr>
              <a:lnSpc>
                <a:spcPct val="120000"/>
              </a:lnSpc>
              <a:spcBef>
                <a:spcPts val="600"/>
              </a:spcBef>
            </a:pPr>
            <a:r>
              <a:rPr lang="en-US" dirty="0" smtClean="0"/>
              <a:t>Proposed 22 items</a:t>
            </a:r>
          </a:p>
          <a:p>
            <a:pPr marL="0" indent="0">
              <a:lnSpc>
                <a:spcPct val="120000"/>
              </a:lnSpc>
              <a:spcBef>
                <a:spcPts val="600"/>
              </a:spcBef>
              <a:buNone/>
            </a:pPr>
            <a:endParaRPr lang="en-US" dirty="0" smtClean="0"/>
          </a:p>
          <a:p>
            <a:pPr>
              <a:lnSpc>
                <a:spcPct val="120000"/>
              </a:lnSpc>
              <a:spcBef>
                <a:spcPts val="600"/>
              </a:spcBef>
            </a:pPr>
            <a:r>
              <a:rPr lang="en-US" dirty="0" smtClean="0"/>
              <a:t>Clearly state study objectives and hypotheses</a:t>
            </a:r>
          </a:p>
          <a:p>
            <a:pPr>
              <a:lnSpc>
                <a:spcPct val="120000"/>
              </a:lnSpc>
              <a:spcBef>
                <a:spcPts val="600"/>
              </a:spcBef>
            </a:pPr>
            <a:r>
              <a:rPr lang="en-US" dirty="0" smtClean="0"/>
              <a:t>Include information on student design and study </a:t>
            </a:r>
            <a:r>
              <a:rPr lang="en-US" dirty="0"/>
              <a:t>setting </a:t>
            </a:r>
          </a:p>
          <a:p>
            <a:pPr>
              <a:lnSpc>
                <a:spcPct val="120000"/>
              </a:lnSpc>
              <a:spcBef>
                <a:spcPts val="600"/>
              </a:spcBef>
            </a:pPr>
            <a:r>
              <a:rPr lang="en-US" dirty="0"/>
              <a:t>C</a:t>
            </a:r>
            <a:r>
              <a:rPr lang="en-US" dirty="0" smtClean="0"/>
              <a:t>learly define exposures and outcomes </a:t>
            </a:r>
          </a:p>
          <a:p>
            <a:pPr>
              <a:lnSpc>
                <a:spcPct val="120000"/>
              </a:lnSpc>
              <a:spcBef>
                <a:spcPts val="600"/>
              </a:spcBef>
            </a:pPr>
            <a:r>
              <a:rPr lang="en-US" dirty="0" smtClean="0"/>
              <a:t>Specify inclusion and exclusion criteria for subjects</a:t>
            </a:r>
          </a:p>
          <a:p>
            <a:pPr>
              <a:lnSpc>
                <a:spcPct val="120000"/>
              </a:lnSpc>
              <a:spcBef>
                <a:spcPts val="600"/>
              </a:spcBef>
            </a:pPr>
            <a:r>
              <a:rPr lang="en-US" dirty="0" smtClean="0"/>
              <a:t>Provide unadjusted estimates and confounder-adjusted point estimates and precision (e.g., confidence interval) </a:t>
            </a:r>
          </a:p>
          <a:p>
            <a:pPr>
              <a:lnSpc>
                <a:spcPct val="120000"/>
              </a:lnSpc>
              <a:spcBef>
                <a:spcPts val="600"/>
              </a:spcBef>
            </a:pPr>
            <a:r>
              <a:rPr lang="en-US" dirty="0" smtClean="0"/>
              <a:t>Discuss limitations of the study. </a:t>
            </a:r>
          </a:p>
        </p:txBody>
      </p:sp>
      <p:sp>
        <p:nvSpPr>
          <p:cNvPr id="4" name="Rectangle 3"/>
          <p:cNvSpPr/>
          <p:nvPr/>
        </p:nvSpPr>
        <p:spPr>
          <a:xfrm>
            <a:off x="2312894" y="5947050"/>
            <a:ext cx="9879106" cy="646331"/>
          </a:xfrm>
          <a:prstGeom prst="rect">
            <a:avLst/>
          </a:prstGeom>
        </p:spPr>
        <p:txBody>
          <a:bodyPr wrap="square">
            <a:spAutoFit/>
          </a:bodyPr>
          <a:lstStyle/>
          <a:p>
            <a:r>
              <a:rPr lang="en-US" dirty="0"/>
              <a:t>https://www.strobe-statement.org/fileadmin/Strobe/uploads/checklists/STROBE_checklist_v4_cross-sectional.pdf</a:t>
            </a:r>
          </a:p>
        </p:txBody>
      </p:sp>
    </p:spTree>
    <p:extLst>
      <p:ext uri="{BB962C8B-B14F-4D97-AF65-F5344CB8AC3E}">
        <p14:creationId xmlns:p14="http://schemas.microsoft.com/office/powerpoint/2010/main" val="1527171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Echo-SoL</a:t>
            </a:r>
            <a:endParaRPr lang="en-US" dirty="0"/>
          </a:p>
        </p:txBody>
      </p:sp>
      <p:sp>
        <p:nvSpPr>
          <p:cNvPr id="5" name="Content Placeholder 4"/>
          <p:cNvSpPr>
            <a:spLocks noGrp="1"/>
          </p:cNvSpPr>
          <p:nvPr>
            <p:ph idx="1"/>
          </p:nvPr>
        </p:nvSpPr>
        <p:spPr>
          <a:xfrm>
            <a:off x="399495" y="1259689"/>
            <a:ext cx="11407806" cy="5365700"/>
          </a:xfrm>
        </p:spPr>
        <p:txBody>
          <a:bodyPr>
            <a:normAutofit fontScale="92500" lnSpcReduction="20000"/>
          </a:bodyPr>
          <a:lstStyle/>
          <a:p>
            <a:pPr>
              <a:lnSpc>
                <a:spcPct val="110000"/>
              </a:lnSpc>
              <a:spcBef>
                <a:spcPts val="600"/>
              </a:spcBef>
            </a:pPr>
            <a:r>
              <a:rPr lang="en-US" dirty="0" smtClean="0"/>
              <a:t>Cardio structure and function with and without metabolic syndrome: the Echocardiographic study of Latinos (Echo-SoL</a:t>
            </a:r>
            <a:r>
              <a:rPr lang="en-US" dirty="0"/>
              <a:t>) (</a:t>
            </a:r>
            <a:r>
              <a:rPr lang="en-US" i="1" dirty="0"/>
              <a:t>Burroughs Peña </a:t>
            </a:r>
            <a:r>
              <a:rPr lang="en-US" i="1" dirty="0" smtClean="0"/>
              <a:t>et al., 2018</a:t>
            </a:r>
            <a:r>
              <a:rPr lang="en-US" dirty="0" smtClean="0"/>
              <a:t>)</a:t>
            </a:r>
          </a:p>
          <a:p>
            <a:pPr>
              <a:lnSpc>
                <a:spcPct val="110000"/>
              </a:lnSpc>
              <a:spcBef>
                <a:spcPts val="600"/>
              </a:spcBef>
            </a:pPr>
            <a:endParaRPr lang="en-US" dirty="0" smtClean="0"/>
          </a:p>
          <a:p>
            <a:pPr lvl="1">
              <a:lnSpc>
                <a:spcPct val="110000"/>
              </a:lnSpc>
              <a:spcBef>
                <a:spcPts val="600"/>
              </a:spcBef>
            </a:pPr>
            <a:r>
              <a:rPr lang="en-US" dirty="0"/>
              <a:t> </a:t>
            </a:r>
            <a:r>
              <a:rPr lang="en-US" dirty="0" smtClean="0"/>
              <a:t>Hypothesis: metabolic syndrome (exposure) is associated with adverse changes in cardiac structure and function (outcome) in Echo-Sol study participants</a:t>
            </a:r>
          </a:p>
          <a:p>
            <a:pPr lvl="1">
              <a:lnSpc>
                <a:spcPct val="110000"/>
              </a:lnSpc>
              <a:spcBef>
                <a:spcPts val="600"/>
              </a:spcBef>
            </a:pPr>
            <a:r>
              <a:rPr lang="en-US" dirty="0" smtClean="0"/>
              <a:t>Study sample: A </a:t>
            </a:r>
            <a:r>
              <a:rPr lang="en-US" b="1" i="1" dirty="0" smtClean="0"/>
              <a:t>cross-sectional sample </a:t>
            </a:r>
            <a:r>
              <a:rPr lang="en-US" dirty="0" smtClean="0"/>
              <a:t>of 1824 participants who are part of the HCHS/SOL in </a:t>
            </a:r>
            <a:r>
              <a:rPr lang="en-US" b="1" i="1" dirty="0" smtClean="0"/>
              <a:t>2011-2014</a:t>
            </a:r>
          </a:p>
          <a:p>
            <a:pPr lvl="1">
              <a:lnSpc>
                <a:spcPct val="110000"/>
              </a:lnSpc>
              <a:spcBef>
                <a:spcPts val="600"/>
              </a:spcBef>
            </a:pPr>
            <a:r>
              <a:rPr lang="en-US" b="1" i="1" dirty="0" smtClean="0"/>
              <a:t>Inclusion</a:t>
            </a:r>
            <a:r>
              <a:rPr lang="en-US" dirty="0" smtClean="0"/>
              <a:t> for Echo-SoL: Participants who are age &gt;=45 years, self-reported Hispanic background, enrolled &lt; 36 months from the baseline parent SOL visit. </a:t>
            </a:r>
          </a:p>
          <a:p>
            <a:pPr lvl="1">
              <a:lnSpc>
                <a:spcPct val="110000"/>
              </a:lnSpc>
              <a:spcBef>
                <a:spcPts val="600"/>
              </a:spcBef>
            </a:pPr>
            <a:r>
              <a:rPr lang="en-US" b="1" i="1" dirty="0" smtClean="0"/>
              <a:t>Exclusion for the analysis</a:t>
            </a:r>
            <a:r>
              <a:rPr lang="en-US" dirty="0" smtClean="0"/>
              <a:t>: Participants who are diabetics or had history of coronary artery disease and aortic or valve disease.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271" y="116689"/>
            <a:ext cx="1552575" cy="1447800"/>
          </a:xfrm>
          <a:prstGeom prst="rect">
            <a:avLst/>
          </a:prstGeom>
        </p:spPr>
      </p:pic>
    </p:spTree>
    <p:extLst>
      <p:ext uri="{BB962C8B-B14F-4D97-AF65-F5344CB8AC3E}">
        <p14:creationId xmlns:p14="http://schemas.microsoft.com/office/powerpoint/2010/main" val="2764698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Echo-SoL</a:t>
            </a:r>
            <a:r>
              <a:rPr lang="en-US" dirty="0"/>
              <a:t> </a:t>
            </a:r>
            <a:r>
              <a:rPr lang="en-US" dirty="0" smtClean="0"/>
              <a:t>– Limitation by the Authors</a:t>
            </a:r>
            <a:endParaRPr lang="en-US" dirty="0"/>
          </a:p>
        </p:txBody>
      </p:sp>
      <p:sp>
        <p:nvSpPr>
          <p:cNvPr id="3" name="Content Placeholder 2"/>
          <p:cNvSpPr>
            <a:spLocks noGrp="1"/>
          </p:cNvSpPr>
          <p:nvPr>
            <p:ph idx="1"/>
          </p:nvPr>
        </p:nvSpPr>
        <p:spPr>
          <a:xfrm>
            <a:off x="199085" y="1376039"/>
            <a:ext cx="11810881" cy="4750125"/>
          </a:xfrm>
        </p:spPr>
        <p:txBody>
          <a:bodyPr>
            <a:normAutofit fontScale="85000" lnSpcReduction="20000"/>
          </a:bodyPr>
          <a:lstStyle/>
          <a:p>
            <a:pPr marL="0" indent="0">
              <a:buNone/>
            </a:pPr>
            <a:r>
              <a:rPr lang="en-US" dirty="0" smtClean="0"/>
              <a:t>1) “it </a:t>
            </a:r>
            <a:r>
              <a:rPr lang="en-US" dirty="0"/>
              <a:t>is a cross-sectional, observational study; therefore, determination of causality cannot be </a:t>
            </a:r>
            <a:r>
              <a:rPr lang="en-US" dirty="0" smtClean="0"/>
              <a:t>made” </a:t>
            </a:r>
          </a:p>
          <a:p>
            <a:pPr marL="0" indent="0">
              <a:buNone/>
            </a:pPr>
            <a:r>
              <a:rPr lang="en-US" dirty="0" smtClean="0"/>
              <a:t>2) “we </a:t>
            </a:r>
            <a:r>
              <a:rPr lang="en-US" dirty="0"/>
              <a:t>are unable to adjust for BMI in the linear regression analyses because BMI is highly collinear with waist circumference, which is a component of the definition of metabolic </a:t>
            </a:r>
            <a:r>
              <a:rPr lang="en-US" dirty="0" smtClean="0"/>
              <a:t>syndrome.” </a:t>
            </a:r>
          </a:p>
          <a:p>
            <a:pPr marL="0" indent="0">
              <a:buNone/>
            </a:pPr>
            <a:r>
              <a:rPr lang="en-US" dirty="0" smtClean="0"/>
              <a:t>3) while </a:t>
            </a:r>
            <a:r>
              <a:rPr lang="en-US" dirty="0"/>
              <a:t>this study is one of the largest studies </a:t>
            </a:r>
            <a:r>
              <a:rPr lang="en-US" dirty="0" smtClean="0"/>
              <a:t>… any </a:t>
            </a:r>
            <a:r>
              <a:rPr lang="en-US" dirty="0"/>
              <a:t>population, </a:t>
            </a:r>
            <a:r>
              <a:rPr lang="en-US" i="1" dirty="0">
                <a:solidFill>
                  <a:srgbClr val="FF0000"/>
                </a:solidFill>
              </a:rPr>
              <a:t>the sample size is modest</a:t>
            </a:r>
            <a:r>
              <a:rPr lang="en-US" dirty="0"/>
              <a:t>; thus, we are unable to perform stratified analyses by national origin </a:t>
            </a:r>
            <a:r>
              <a:rPr lang="en-US" dirty="0" smtClean="0"/>
              <a:t>… Hispanic/Latinos </a:t>
            </a:r>
            <a:r>
              <a:rPr lang="en-US" dirty="0" smtClean="0">
                <a:sym typeface="Wingdings" panose="05000000000000000000" pitchFamily="2" charset="2"/>
              </a:rPr>
              <a:t></a:t>
            </a:r>
            <a:r>
              <a:rPr lang="en-US" dirty="0" smtClean="0"/>
              <a:t> </a:t>
            </a:r>
            <a:r>
              <a:rPr lang="en-US" dirty="0" smtClean="0">
                <a:solidFill>
                  <a:srgbClr val="0070C0"/>
                </a:solidFill>
              </a:rPr>
              <a:t>Effect modification by ethnic background was not performed.</a:t>
            </a:r>
          </a:p>
          <a:p>
            <a:pPr marL="0" indent="0">
              <a:buNone/>
            </a:pPr>
            <a:r>
              <a:rPr lang="en-US" dirty="0" smtClean="0"/>
              <a:t>4) Within our sample, individuals </a:t>
            </a:r>
            <a:r>
              <a:rPr lang="en-US" i="1" dirty="0" smtClean="0">
                <a:solidFill>
                  <a:srgbClr val="FF0000"/>
                </a:solidFill>
              </a:rPr>
              <a:t>with </a:t>
            </a:r>
            <a:r>
              <a:rPr lang="en-US" i="1" dirty="0">
                <a:solidFill>
                  <a:srgbClr val="FF0000"/>
                </a:solidFill>
              </a:rPr>
              <a:t>metabolic syndrome were </a:t>
            </a:r>
            <a:r>
              <a:rPr lang="en-US" i="1" dirty="0" smtClean="0">
                <a:solidFill>
                  <a:srgbClr val="FF0000"/>
                </a:solidFill>
              </a:rPr>
              <a:t>disproportionately </a:t>
            </a:r>
            <a:r>
              <a:rPr lang="en-US" i="1" dirty="0">
                <a:solidFill>
                  <a:srgbClr val="FF0000"/>
                </a:solidFill>
              </a:rPr>
              <a:t>Cuban or Puerto Rican and lived in Miami</a:t>
            </a:r>
            <a:r>
              <a:rPr lang="en-US" dirty="0"/>
              <a:t>. Thus, it would be interesting to compare cardiac structure and function in Cubans and Puerto Ricans with metabolic syndrome to other Hispanic/Latino </a:t>
            </a:r>
            <a:r>
              <a:rPr lang="en-US" dirty="0" smtClean="0"/>
              <a:t>groups</a:t>
            </a:r>
            <a:r>
              <a:rPr lang="en-US" dirty="0"/>
              <a:t> </a:t>
            </a:r>
            <a:r>
              <a:rPr lang="en-US" dirty="0" smtClean="0">
                <a:sym typeface="Wingdings" panose="05000000000000000000" pitchFamily="2" charset="2"/>
              </a:rPr>
              <a:t> </a:t>
            </a:r>
            <a:r>
              <a:rPr lang="en-US" dirty="0" smtClean="0">
                <a:solidFill>
                  <a:srgbClr val="0070C0"/>
                </a:solidFill>
              </a:rPr>
              <a:t>Generalizability of study findings may be limited. </a:t>
            </a:r>
            <a:endParaRPr lang="en-US" dirty="0">
              <a:solidFill>
                <a:srgbClr val="0070C0"/>
              </a:solidFill>
            </a:endParaRPr>
          </a:p>
        </p:txBody>
      </p:sp>
    </p:spTree>
    <p:extLst>
      <p:ext uri="{BB962C8B-B14F-4D97-AF65-F5344CB8AC3E}">
        <p14:creationId xmlns:p14="http://schemas.microsoft.com/office/powerpoint/2010/main" val="417970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validity</a:t>
            </a:r>
            <a:endParaRPr lang="en-US" dirty="0"/>
          </a:p>
        </p:txBody>
      </p:sp>
      <p:sp>
        <p:nvSpPr>
          <p:cNvPr id="3" name="Content Placeholder 2"/>
          <p:cNvSpPr>
            <a:spLocks noGrp="1"/>
          </p:cNvSpPr>
          <p:nvPr>
            <p:ph idx="1"/>
          </p:nvPr>
        </p:nvSpPr>
        <p:spPr>
          <a:xfrm>
            <a:off x="199085" y="1322773"/>
            <a:ext cx="11810881" cy="4803391"/>
          </a:xfrm>
        </p:spPr>
        <p:txBody>
          <a:bodyPr/>
          <a:lstStyle/>
          <a:p>
            <a:r>
              <a:rPr lang="en-US" dirty="0" smtClean="0"/>
              <a:t>Generalizability</a:t>
            </a:r>
          </a:p>
          <a:p>
            <a:pPr lvl="1"/>
            <a:r>
              <a:rPr lang="en-US" sz="2800" dirty="0"/>
              <a:t>Population-based surveys</a:t>
            </a:r>
          </a:p>
          <a:p>
            <a:pPr lvl="1">
              <a:spcBef>
                <a:spcPts val="600"/>
              </a:spcBef>
            </a:pPr>
            <a:r>
              <a:rPr lang="en-US" sz="2800" dirty="0"/>
              <a:t>Estimation of the prevalence in clinic based studies</a:t>
            </a:r>
          </a:p>
          <a:p>
            <a:pPr lvl="1">
              <a:spcBef>
                <a:spcPts val="600"/>
              </a:spcBef>
            </a:pPr>
            <a:r>
              <a:rPr lang="en-US" sz="2800" dirty="0"/>
              <a:t>Changes in prevalence in many cross-sectional studies</a:t>
            </a:r>
          </a:p>
          <a:p>
            <a:pPr>
              <a:spcBef>
                <a:spcPts val="600"/>
              </a:spcBef>
            </a:pPr>
            <a:r>
              <a:rPr lang="en-US" dirty="0" smtClean="0"/>
              <a:t>Not so much problem in cross-sectional population based surveys (based on representative samples of entire population)</a:t>
            </a:r>
          </a:p>
          <a:p>
            <a:pPr>
              <a:spcBef>
                <a:spcPts val="600"/>
              </a:spcBef>
            </a:pPr>
            <a:r>
              <a:rPr lang="en-US" dirty="0" smtClean="0"/>
              <a:t>Problematic in cross-sectional studies of convenient samples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72" y="4832807"/>
            <a:ext cx="9699008" cy="1838374"/>
          </a:xfrm>
          <a:prstGeom prst="rect">
            <a:avLst/>
          </a:prstGeom>
        </p:spPr>
      </p:pic>
      <p:pic>
        <p:nvPicPr>
          <p:cNvPr id="5" name="Picture 4" descr="Why are We to Bear Fruit? The Answer May Surprise You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141" y="4556995"/>
            <a:ext cx="1954592" cy="1998305"/>
          </a:xfrm>
          <a:prstGeom prst="rect">
            <a:avLst/>
          </a:prstGeom>
        </p:spPr>
      </p:pic>
    </p:spTree>
    <p:extLst>
      <p:ext uri="{BB962C8B-B14F-4D97-AF65-F5344CB8AC3E}">
        <p14:creationId xmlns:p14="http://schemas.microsoft.com/office/powerpoint/2010/main" val="2309818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a:xfrm>
            <a:off x="199085" y="1402672"/>
            <a:ext cx="11810881" cy="5042515"/>
          </a:xfrm>
        </p:spPr>
        <p:txBody>
          <a:bodyPr>
            <a:normAutofit/>
          </a:bodyPr>
          <a:lstStyle/>
          <a:p>
            <a:r>
              <a:rPr lang="en-US" dirty="0" smtClean="0"/>
              <a:t>In a cross-sectional study, </a:t>
            </a:r>
          </a:p>
          <a:p>
            <a:pPr lvl="1">
              <a:spcBef>
                <a:spcPts val="600"/>
              </a:spcBef>
              <a:buFont typeface="Wingdings" panose="05000000000000000000" pitchFamily="2" charset="2"/>
              <a:buChar char="§"/>
            </a:pPr>
            <a:r>
              <a:rPr lang="en-US" dirty="0" smtClean="0"/>
              <a:t>Measurement of the outcome and the exposures in the study participants occurs at the same time. </a:t>
            </a:r>
          </a:p>
          <a:p>
            <a:pPr lvl="1">
              <a:spcBef>
                <a:spcPts val="600"/>
              </a:spcBef>
              <a:buFont typeface="Wingdings" panose="05000000000000000000" pitchFamily="2" charset="2"/>
              <a:buChar char="§"/>
            </a:pPr>
            <a:r>
              <a:rPr lang="en-US" dirty="0" smtClean="0"/>
              <a:t>Participants are selected based on the inclusion and exclusion criteria set. </a:t>
            </a:r>
          </a:p>
          <a:p>
            <a:pPr lvl="1">
              <a:spcBef>
                <a:spcPts val="600"/>
              </a:spcBef>
              <a:buFont typeface="Wingdings" panose="05000000000000000000" pitchFamily="2" charset="2"/>
              <a:buChar char="§"/>
            </a:pPr>
            <a:r>
              <a:rPr lang="en-US" dirty="0" smtClean="0"/>
              <a:t>The prevalence ratio or prevalence OR can be measured.</a:t>
            </a:r>
          </a:p>
          <a:p>
            <a:pPr lvl="1">
              <a:spcBef>
                <a:spcPts val="600"/>
              </a:spcBef>
              <a:buFont typeface="Wingdings" panose="05000000000000000000" pitchFamily="2" charset="2"/>
              <a:buChar char="§"/>
            </a:pPr>
            <a:r>
              <a:rPr lang="en-US" dirty="0" smtClean="0"/>
              <a:t>The study can be conducted relatively faster and inexpensive. </a:t>
            </a:r>
          </a:p>
          <a:p>
            <a:pPr lvl="1">
              <a:spcBef>
                <a:spcPts val="600"/>
              </a:spcBef>
              <a:buFont typeface="Wingdings" panose="05000000000000000000" pitchFamily="2" charset="2"/>
              <a:buChar char="§"/>
            </a:pPr>
            <a:r>
              <a:rPr lang="en-US" dirty="0" smtClean="0"/>
              <a:t>The study, however, is difficult to derive causal-relationships and may suffer from various types of biases.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8611" y="591702"/>
            <a:ext cx="1871355" cy="1246529"/>
          </a:xfrm>
          <a:prstGeom prst="rect">
            <a:avLst/>
          </a:prstGeom>
        </p:spPr>
      </p:pic>
    </p:spTree>
    <p:extLst>
      <p:ext uri="{BB962C8B-B14F-4D97-AF65-F5344CB8AC3E}">
        <p14:creationId xmlns:p14="http://schemas.microsoft.com/office/powerpoint/2010/main" val="1797040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a:t>This presentation includes material/examples/slides from:</a:t>
            </a:r>
          </a:p>
          <a:p>
            <a:pPr lvl="1"/>
            <a:r>
              <a:rPr lang="en-US" dirty="0"/>
              <a:t>Szklo &amp; Nieto, Epidemiology: Beyond the Basics 4</a:t>
            </a:r>
            <a:r>
              <a:rPr lang="en-US" baseline="30000" dirty="0"/>
              <a:t>th</a:t>
            </a:r>
            <a:r>
              <a:rPr lang="en-US" dirty="0"/>
              <a:t> Edition</a:t>
            </a:r>
          </a:p>
          <a:p>
            <a:pPr lvl="1"/>
            <a:r>
              <a:rPr lang="en-US" dirty="0"/>
              <a:t>Celentano &amp; Szklo, Gordis Epidemiology, 6</a:t>
            </a:r>
            <a:r>
              <a:rPr lang="en-US" baseline="30000" dirty="0"/>
              <a:t>th</a:t>
            </a:r>
            <a:r>
              <a:rPr lang="en-US" dirty="0"/>
              <a:t> Edition </a:t>
            </a:r>
          </a:p>
          <a:p>
            <a:pPr lvl="1"/>
            <a:r>
              <a:rPr lang="en-US" dirty="0"/>
              <a:t>Dr. Elaine Symanski (Fall 2018, Epidemiology III)</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208579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Cross-sectional study</a:t>
            </a:r>
            <a:endParaRPr lang="en-US" dirty="0"/>
          </a:p>
        </p:txBody>
      </p:sp>
      <p:sp>
        <p:nvSpPr>
          <p:cNvPr id="3" name="Content Placeholder 2"/>
          <p:cNvSpPr>
            <a:spLocks noGrp="1"/>
          </p:cNvSpPr>
          <p:nvPr>
            <p:ph idx="1"/>
          </p:nvPr>
        </p:nvSpPr>
        <p:spPr/>
        <p:txBody>
          <a:bodyPr>
            <a:normAutofit/>
          </a:bodyPr>
          <a:lstStyle/>
          <a:p>
            <a:pPr>
              <a:spcBef>
                <a:spcPct val="30000"/>
              </a:spcBef>
            </a:pPr>
            <a:r>
              <a:rPr lang="en-US" altLang="en-US" sz="3200" dirty="0"/>
              <a:t>Can combine a cross-sectional study with follow-up to create a cohort study.</a:t>
            </a:r>
          </a:p>
          <a:p>
            <a:pPr>
              <a:spcBef>
                <a:spcPct val="30000"/>
              </a:spcBef>
            </a:pPr>
            <a:r>
              <a:rPr lang="en-US" altLang="en-US" sz="3200" dirty="0"/>
              <a:t>Can conduct repeated cross-sectional studies to measure </a:t>
            </a:r>
            <a:r>
              <a:rPr lang="en-US" altLang="en-US" sz="3200" i="1" dirty="0"/>
              <a:t>change in a population</a:t>
            </a:r>
            <a:r>
              <a:rPr lang="en-US" altLang="en-US" sz="3200" dirty="0" smtClean="0"/>
              <a:t>.</a:t>
            </a:r>
          </a:p>
          <a:p>
            <a:pPr lvl="1">
              <a:spcBef>
                <a:spcPct val="30000"/>
              </a:spcBef>
            </a:pPr>
            <a:r>
              <a:rPr lang="en-US" altLang="en-US" sz="2800" dirty="0" smtClean="0"/>
              <a:t>NHANES trend analysis of obesity</a:t>
            </a:r>
          </a:p>
          <a:p>
            <a:pPr>
              <a:spcBef>
                <a:spcPct val="30000"/>
              </a:spcBef>
            </a:pPr>
            <a:r>
              <a:rPr lang="en-US" altLang="en-US" sz="3200" dirty="0"/>
              <a:t>Can measure attitudes, beliefs, behaviors,  personal or family history, genetic factors, existing or past health conditions, or anything else that does not require follow-up to assess.</a:t>
            </a:r>
          </a:p>
          <a:p>
            <a:pPr>
              <a:spcBef>
                <a:spcPct val="30000"/>
              </a:spcBef>
            </a:pPr>
            <a:endParaRPr lang="en-US" altLang="en-US" dirty="0"/>
          </a:p>
          <a:p>
            <a:endParaRPr lang="en-US" dirty="0"/>
          </a:p>
        </p:txBody>
      </p:sp>
    </p:spTree>
    <p:extLst>
      <p:ext uri="{BB962C8B-B14F-4D97-AF65-F5344CB8AC3E}">
        <p14:creationId xmlns:p14="http://schemas.microsoft.com/office/powerpoint/2010/main" val="40667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 Bias</a:t>
            </a:r>
            <a:endParaRPr lang="en-US" dirty="0"/>
          </a:p>
        </p:txBody>
      </p:sp>
    </p:spTree>
    <p:extLst>
      <p:ext uri="{BB962C8B-B14F-4D97-AF65-F5344CB8AC3E}">
        <p14:creationId xmlns:p14="http://schemas.microsoft.com/office/powerpoint/2010/main" val="313643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questions on bias in cross-sectional studies</a:t>
            </a:r>
            <a:endParaRPr lang="en-US" dirty="0"/>
          </a:p>
        </p:txBody>
      </p:sp>
      <p:sp>
        <p:nvSpPr>
          <p:cNvPr id="5" name="Content Placeholder 4"/>
          <p:cNvSpPr>
            <a:spLocks noGrp="1"/>
          </p:cNvSpPr>
          <p:nvPr>
            <p:ph idx="1"/>
          </p:nvPr>
        </p:nvSpPr>
        <p:spPr>
          <a:xfrm>
            <a:off x="609600" y="1507958"/>
            <a:ext cx="10972800" cy="4964559"/>
          </a:xfrm>
        </p:spPr>
        <p:txBody>
          <a:bodyPr>
            <a:normAutofit/>
          </a:bodyPr>
          <a:lstStyle/>
          <a:p>
            <a:r>
              <a:rPr lang="en-US" sz="2800" dirty="0"/>
              <a:t>Could selective survival explain findings?</a:t>
            </a:r>
          </a:p>
          <a:p>
            <a:r>
              <a:rPr lang="en-US" sz="2800" dirty="0"/>
              <a:t>Could selective recall explain findings?</a:t>
            </a:r>
          </a:p>
          <a:p>
            <a:r>
              <a:rPr lang="en-US" sz="2800" dirty="0" smtClean="0"/>
              <a:t>Does a factor cause disease or does the disease cause the factor? (reverse causality)</a:t>
            </a:r>
          </a:p>
          <a:p>
            <a:r>
              <a:rPr lang="en-US" sz="2800" dirty="0" smtClean="0"/>
              <a:t>Could treatment of disease or change in lifestyle in response to disease cause finding?</a:t>
            </a:r>
          </a:p>
          <a:p>
            <a:endParaRPr lang="en-US" sz="2800" dirty="0" smtClean="0"/>
          </a:p>
          <a:p>
            <a:endParaRPr lang="en-US" sz="2800" dirty="0"/>
          </a:p>
        </p:txBody>
      </p:sp>
      <p:pic>
        <p:nvPicPr>
          <p:cNvPr id="6" name="Content Placeholder 3" descr="One Woman's Eye: Think Before You Speak or Tweet or FaceBoo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9710" y="5174668"/>
            <a:ext cx="1092275" cy="1590840"/>
          </a:xfrm>
          <a:prstGeom prst="rect">
            <a:avLst/>
          </a:prstGeom>
        </p:spPr>
      </p:pic>
    </p:spTree>
    <p:extLst>
      <p:ext uri="{BB962C8B-B14F-4D97-AF65-F5344CB8AC3E}">
        <p14:creationId xmlns:p14="http://schemas.microsoft.com/office/powerpoint/2010/main" val="325409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 in cross-sectional studies</a:t>
            </a:r>
            <a:endParaRPr lang="en-US" dirty="0"/>
          </a:p>
        </p:txBody>
      </p:sp>
      <p:sp>
        <p:nvSpPr>
          <p:cNvPr id="3" name="Content Placeholder 2"/>
          <p:cNvSpPr>
            <a:spLocks noGrp="1"/>
          </p:cNvSpPr>
          <p:nvPr>
            <p:ph idx="1"/>
          </p:nvPr>
        </p:nvSpPr>
        <p:spPr>
          <a:xfrm>
            <a:off x="609600" y="1395663"/>
            <a:ext cx="10972800" cy="4652212"/>
          </a:xfrm>
        </p:spPr>
        <p:txBody>
          <a:bodyPr>
            <a:normAutofit/>
          </a:bodyPr>
          <a:lstStyle/>
          <a:p>
            <a:r>
              <a:rPr lang="en-US" sz="3200" dirty="0" smtClean="0"/>
              <a:t>Length time bias </a:t>
            </a:r>
          </a:p>
          <a:p>
            <a:r>
              <a:rPr lang="en-US" sz="3200" dirty="0" smtClean="0"/>
              <a:t>Non-response bias when participants differ from</a:t>
            </a:r>
            <a:r>
              <a:rPr lang="en-US" sz="3200" b="1" i="1" dirty="0" smtClean="0"/>
              <a:t> </a:t>
            </a:r>
            <a:r>
              <a:rPr lang="en-US" sz="3200" b="1" i="1" dirty="0" smtClean="0"/>
              <a:t>non-participants </a:t>
            </a:r>
          </a:p>
          <a:p>
            <a:pPr lvl="1"/>
            <a:r>
              <a:rPr lang="en-US" sz="3200" i="1" dirty="0" smtClean="0"/>
              <a:t>Sedgwick P. Non-response bias versus response bias. BMJ 2014;348:g2573</a:t>
            </a:r>
            <a:endParaRPr lang="en-US" sz="3200" dirty="0" smtClean="0"/>
          </a:p>
          <a:p>
            <a:r>
              <a:rPr lang="en-US" sz="3200" dirty="0" smtClean="0"/>
              <a:t>Healthy volunteer bias when participants are healthier than the </a:t>
            </a:r>
            <a:r>
              <a:rPr lang="en-US" sz="3200" b="1" i="1" dirty="0" smtClean="0"/>
              <a:t>general or target population</a:t>
            </a:r>
          </a:p>
          <a:p>
            <a:endParaRPr lang="en-US" dirty="0"/>
          </a:p>
          <a:p>
            <a:endParaRPr lang="en-US" dirty="0"/>
          </a:p>
          <a:p>
            <a:endParaRPr lang="en-US" dirty="0"/>
          </a:p>
        </p:txBody>
      </p:sp>
    </p:spTree>
    <p:extLst>
      <p:ext uri="{BB962C8B-B14F-4D97-AF65-F5344CB8AC3E}">
        <p14:creationId xmlns:p14="http://schemas.microsoft.com/office/powerpoint/2010/main" val="183223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Prevalence-Incidence Bias (Neyman</a:t>
            </a:r>
            <a:r>
              <a:rPr lang="en-US" dirty="0"/>
              <a:t> </a:t>
            </a:r>
            <a:r>
              <a:rPr lang="en-US" dirty="0" smtClean="0"/>
              <a:t>bias)</a:t>
            </a:r>
            <a:endParaRPr lang="en-US" dirty="0"/>
          </a:p>
        </p:txBody>
      </p:sp>
      <p:sp>
        <p:nvSpPr>
          <p:cNvPr id="3" name="Content Placeholder 2"/>
          <p:cNvSpPr>
            <a:spLocks noGrp="1"/>
          </p:cNvSpPr>
          <p:nvPr>
            <p:ph idx="1"/>
          </p:nvPr>
        </p:nvSpPr>
        <p:spPr>
          <a:xfrm>
            <a:off x="368970" y="1324660"/>
            <a:ext cx="11430000" cy="5145449"/>
          </a:xfrm>
        </p:spPr>
        <p:txBody>
          <a:bodyPr>
            <a:normAutofit/>
          </a:bodyPr>
          <a:lstStyle/>
          <a:p>
            <a:r>
              <a:rPr lang="en-US" dirty="0"/>
              <a:t>Prevalence-incidence bias (i.e., Neyman bias or selective survival bias</a:t>
            </a:r>
            <a:r>
              <a:rPr lang="en-US" dirty="0" smtClean="0"/>
              <a:t>) </a:t>
            </a:r>
          </a:p>
          <a:p>
            <a:r>
              <a:rPr lang="en-US" dirty="0" smtClean="0"/>
              <a:t>Duration bias</a:t>
            </a:r>
          </a:p>
          <a:p>
            <a:pPr lvl="1"/>
            <a:r>
              <a:rPr lang="en-US" dirty="0"/>
              <a:t>a type of selection bias that occurs when the duration of the disease after onset is different between exposed and unexposed persons </a:t>
            </a:r>
            <a:endParaRPr lang="en-US" dirty="0" smtClean="0"/>
          </a:p>
          <a:p>
            <a:pPr lvl="1"/>
            <a:r>
              <a:rPr lang="en-US" dirty="0" smtClean="0"/>
              <a:t>May </a:t>
            </a:r>
            <a:r>
              <a:rPr lang="en-US" dirty="0"/>
              <a:t>operate in either direction</a:t>
            </a:r>
          </a:p>
          <a:p>
            <a:r>
              <a:rPr lang="en-US" dirty="0" smtClean="0"/>
              <a:t>Point complement ratio bias</a:t>
            </a:r>
          </a:p>
          <a:p>
            <a:pPr lvl="1"/>
            <a:r>
              <a:rPr lang="en-US" dirty="0" smtClean="0"/>
              <a:t>Tends </a:t>
            </a:r>
            <a:r>
              <a:rPr lang="en-US" dirty="0"/>
              <a:t>to </a:t>
            </a:r>
            <a:r>
              <a:rPr lang="en-US" b="1" i="1" dirty="0"/>
              <a:t>underestimate </a:t>
            </a:r>
            <a:r>
              <a:rPr lang="en-US" dirty="0"/>
              <a:t>the association for factors that</a:t>
            </a:r>
            <a:r>
              <a:rPr lang="en-US" b="1" i="1" dirty="0"/>
              <a:t> increase </a:t>
            </a:r>
            <a:r>
              <a:rPr lang="en-US" dirty="0"/>
              <a:t>the prevalence of disease </a:t>
            </a:r>
            <a:r>
              <a:rPr lang="en-US" dirty="0" smtClean="0"/>
              <a:t>(outcome)</a:t>
            </a:r>
            <a:endParaRPr lang="en-US" dirty="0"/>
          </a:p>
          <a:p>
            <a:pPr lvl="1"/>
            <a:r>
              <a:rPr lang="en-US" dirty="0" smtClean="0"/>
              <a:t>Tends </a:t>
            </a:r>
            <a:r>
              <a:rPr lang="en-US" dirty="0"/>
              <a:t>to </a:t>
            </a:r>
            <a:r>
              <a:rPr lang="en-US" b="1" i="1" dirty="0"/>
              <a:t>overestimate</a:t>
            </a:r>
            <a:r>
              <a:rPr lang="en-US" dirty="0"/>
              <a:t> the association for factors that </a:t>
            </a:r>
            <a:r>
              <a:rPr lang="en-US" b="1" i="1" dirty="0"/>
              <a:t>decrease</a:t>
            </a:r>
            <a:r>
              <a:rPr lang="en-US" dirty="0"/>
              <a:t> the prevalence of disease </a:t>
            </a:r>
            <a:r>
              <a:rPr lang="en-US" dirty="0" smtClean="0"/>
              <a:t>(outcome)</a:t>
            </a:r>
            <a:endParaRPr lang="en-US" dirty="0"/>
          </a:p>
        </p:txBody>
      </p:sp>
    </p:spTree>
    <p:extLst>
      <p:ext uri="{BB962C8B-B14F-4D97-AF65-F5344CB8AC3E}">
        <p14:creationId xmlns:p14="http://schemas.microsoft.com/office/powerpoint/2010/main" val="3840562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bias in cross-sectional studies</a:t>
            </a:r>
            <a:endParaRPr lang="en-US" dirty="0"/>
          </a:p>
        </p:txBody>
      </p:sp>
      <p:sp>
        <p:nvSpPr>
          <p:cNvPr id="3" name="Content Placeholder 2"/>
          <p:cNvSpPr>
            <a:spLocks noGrp="1"/>
          </p:cNvSpPr>
          <p:nvPr>
            <p:ph idx="1"/>
          </p:nvPr>
        </p:nvSpPr>
        <p:spPr>
          <a:xfrm>
            <a:off x="609600" y="1523999"/>
            <a:ext cx="10972800" cy="4602165"/>
          </a:xfrm>
        </p:spPr>
        <p:txBody>
          <a:bodyPr/>
          <a:lstStyle/>
          <a:p>
            <a:r>
              <a:rPr lang="en-US" sz="3200" dirty="0" smtClean="0"/>
              <a:t>Recall </a:t>
            </a:r>
            <a:r>
              <a:rPr lang="en-US" sz="3200" dirty="0"/>
              <a:t>bias </a:t>
            </a:r>
          </a:p>
          <a:p>
            <a:r>
              <a:rPr lang="en-US" sz="3200" dirty="0"/>
              <a:t>Temporal ambiguity - Usually we cannot establish the temporal sequence between exposure and outcome in cross-sectional studies</a:t>
            </a:r>
          </a:p>
          <a:p>
            <a:r>
              <a:rPr lang="en-US" sz="3200" dirty="0"/>
              <a:t>Ascertainment bias or response bias</a:t>
            </a:r>
          </a:p>
          <a:p>
            <a:endParaRPr lang="en-US" dirty="0"/>
          </a:p>
        </p:txBody>
      </p:sp>
    </p:spTree>
    <p:extLst>
      <p:ext uri="{BB962C8B-B14F-4D97-AF65-F5344CB8AC3E}">
        <p14:creationId xmlns:p14="http://schemas.microsoft.com/office/powerpoint/2010/main" val="42989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46" y="138576"/>
            <a:ext cx="10972800" cy="1153109"/>
          </a:xfrm>
        </p:spPr>
        <p:txBody>
          <a:bodyPr>
            <a:normAutofit fontScale="90000"/>
          </a:bodyPr>
          <a:lstStyle/>
          <a:p>
            <a:r>
              <a:rPr lang="en-US" dirty="0" smtClean="0"/>
              <a:t>Obesity rate based on self-reported vs objectively measured weight and height</a:t>
            </a:r>
            <a:endParaRPr lang="en-US"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600982" y="1629834"/>
            <a:ext cx="10588518" cy="4442824"/>
          </a:xfrm>
        </p:spPr>
      </p:pic>
      <p:sp>
        <p:nvSpPr>
          <p:cNvPr id="5" name="Rectangle 4"/>
          <p:cNvSpPr/>
          <p:nvPr/>
        </p:nvSpPr>
        <p:spPr>
          <a:xfrm>
            <a:off x="5245769" y="6410807"/>
            <a:ext cx="6684500" cy="369332"/>
          </a:xfrm>
          <a:prstGeom prst="rect">
            <a:avLst/>
          </a:prstGeom>
        </p:spPr>
        <p:txBody>
          <a:bodyPr wrap="square">
            <a:spAutoFit/>
          </a:bodyPr>
          <a:lstStyle/>
          <a:p>
            <a:pPr algn="r"/>
            <a:r>
              <a:rPr lang="en-US" dirty="0"/>
              <a:t>Ward ZJ et al</a:t>
            </a:r>
            <a:r>
              <a:rPr lang="en-US" dirty="0" smtClean="0"/>
              <a:t>. </a:t>
            </a:r>
            <a:r>
              <a:rPr lang="en-US" dirty="0"/>
              <a:t>PLoS One 2016; 11(3): e0150735. PMC478299</a:t>
            </a:r>
          </a:p>
        </p:txBody>
      </p:sp>
      <p:sp>
        <p:nvSpPr>
          <p:cNvPr id="6" name="Rectangle 5"/>
          <p:cNvSpPr/>
          <p:nvPr/>
        </p:nvSpPr>
        <p:spPr>
          <a:xfrm>
            <a:off x="600982" y="2113931"/>
            <a:ext cx="5018583" cy="2085207"/>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4970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52967C1A-E529-445A-A923-C3533D85DE50}"/>
</file>

<file path=customXml/itemProps2.xml><?xml version="1.0" encoding="utf-8"?>
<ds:datastoreItem xmlns:ds="http://schemas.openxmlformats.org/officeDocument/2006/customXml" ds:itemID="{56A244E4-0A0D-411A-B689-A476FA05E8D2}"/>
</file>

<file path=customXml/itemProps3.xml><?xml version="1.0" encoding="utf-8"?>
<ds:datastoreItem xmlns:ds="http://schemas.openxmlformats.org/officeDocument/2006/customXml" ds:itemID="{0154B1FC-95E4-4DA5-B43F-22FE11921978}"/>
</file>

<file path=docProps/app.xml><?xml version="1.0" encoding="utf-8"?>
<Properties xmlns="http://schemas.openxmlformats.org/officeDocument/2006/extended-properties" xmlns:vt="http://schemas.openxmlformats.org/officeDocument/2006/docPropsVTypes">
  <Template>PH2710L theme 2020 UTHealth</Template>
  <TotalTime>2134</TotalTime>
  <Words>4722</Words>
  <Application>Microsoft Office PowerPoint</Application>
  <PresentationFormat>Widescreen</PresentationFormat>
  <Paragraphs>247</Paragraphs>
  <Slides>27</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Lucida Grande</vt:lpstr>
      <vt:lpstr>ＭＳ Ｐゴシック</vt:lpstr>
      <vt:lpstr>Arial</vt:lpstr>
      <vt:lpstr>Bookman Old Style</vt:lpstr>
      <vt:lpstr>Calibri</vt:lpstr>
      <vt:lpstr>Calibri Light</vt:lpstr>
      <vt:lpstr>Cambria Math</vt:lpstr>
      <vt:lpstr>Georgia</vt:lpstr>
      <vt:lpstr>Times New Roman</vt:lpstr>
      <vt:lpstr>Wingdings</vt:lpstr>
      <vt:lpstr>UTHealthSPH-normal</vt:lpstr>
      <vt:lpstr>UTHealthSPH-vertical</vt:lpstr>
      <vt:lpstr>Module 8 A Cross-sectional study II</vt:lpstr>
      <vt:lpstr>Learning objectives</vt:lpstr>
      <vt:lpstr>Cross-sectional study</vt:lpstr>
      <vt:lpstr>Part 1 - Bias</vt:lpstr>
      <vt:lpstr>Possible questions on bias in cross-sectional studies</vt:lpstr>
      <vt:lpstr>Selection bias in cross-sectional studies</vt:lpstr>
      <vt:lpstr>Prevalence-Incidence Bias (Neyman bias)</vt:lpstr>
      <vt:lpstr>Information bias in cross-sectional studies</vt:lpstr>
      <vt:lpstr>Obesity rate based on self-reported vs objectively measured weight and height</vt:lpstr>
      <vt:lpstr>Impact of self-reported weight/height on state-specific obesity prevalence rates</vt:lpstr>
      <vt:lpstr>Confounding in a cross-sectional study</vt:lpstr>
      <vt:lpstr>Approaches to control ‘confounding’</vt:lpstr>
      <vt:lpstr>Confounding in current smoking and hypertension Framingham Heart Study example</vt:lpstr>
      <vt:lpstr>Identifying the presence of confounding</vt:lpstr>
      <vt:lpstr>Part 2 - Data Analysis</vt:lpstr>
      <vt:lpstr>Regression analysis methods based on a dependent variable (outcome) type</vt:lpstr>
      <vt:lpstr>Logistic regression for POR</vt:lpstr>
      <vt:lpstr>Adjusted logistic regression</vt:lpstr>
      <vt:lpstr>Confounding effect?</vt:lpstr>
      <vt:lpstr>Types of confounding </vt:lpstr>
      <vt:lpstr>Part 3 - Review of a published cross-sectional study  STrengthening the Reporting of OBservational studies in Epidemiology (STROBE) </vt:lpstr>
      <vt:lpstr>STROBE statement checklists </vt:lpstr>
      <vt:lpstr>Example: Echo-SoL</vt:lpstr>
      <vt:lpstr>Echo-SoL – Limitation by the Authors</vt:lpstr>
      <vt:lpstr>External validity</vt:lpstr>
      <vt:lpstr>In Summary…</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Miryoung Lee</dc:creator>
  <cp:lastModifiedBy>Miryoung Lee</cp:lastModifiedBy>
  <cp:revision>135</cp:revision>
  <dcterms:created xsi:type="dcterms:W3CDTF">2019-03-10T21:41:10Z</dcterms:created>
  <dcterms:modified xsi:type="dcterms:W3CDTF">2020-03-02T13:09:44Z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