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E627B776.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sldIdLst>
    <p:sldId id="256" r:id="rId5"/>
    <p:sldId id="509" r:id="rId6"/>
    <p:sldId id="258" r:id="rId7"/>
    <p:sldId id="503" r:id="rId8"/>
    <p:sldId id="504" r:id="rId9"/>
    <p:sldId id="505" r:id="rId10"/>
    <p:sldId id="272" r:id="rId11"/>
    <p:sldId id="506" r:id="rId12"/>
    <p:sldId id="507" r:id="rId13"/>
    <p:sldId id="508" r:id="rId14"/>
    <p:sldId id="265" r:id="rId15"/>
    <p:sldId id="274" r:id="rId16"/>
    <p:sldId id="275" r:id="rId17"/>
    <p:sldId id="276" r:id="rId18"/>
    <p:sldId id="263" r:id="rId19"/>
    <p:sldId id="277" r:id="rId20"/>
    <p:sldId id="264" r:id="rId21"/>
    <p:sldId id="279" r:id="rId22"/>
    <p:sldId id="500" r:id="rId23"/>
    <p:sldId id="502" r:id="rId24"/>
    <p:sldId id="471" r:id="rId25"/>
    <p:sldId id="515" r:id="rId26"/>
    <p:sldId id="487" r:id="rId27"/>
    <p:sldId id="513" r:id="rId28"/>
    <p:sldId id="514" r:id="rId29"/>
    <p:sldId id="511" r:id="rId30"/>
    <p:sldId id="512" r:id="rId31"/>
    <p:sldId id="497" r:id="rId32"/>
    <p:sldId id="498" r:id="rId33"/>
    <p:sldId id="510" r:id="rId34"/>
    <p:sldId id="3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11" clrIdx="0">
    <p:extLst>
      <p:ext uri="{19B8F6BF-5375-455C-9EA6-DF929625EA0E}">
        <p15:presenceInfo xmlns:p15="http://schemas.microsoft.com/office/powerpoint/2012/main" userId="S::michael.b.cannell@uth.tmc.edu::df291291-9ac9-42c2-a976-062f6e2ad9da" providerId="AD"/>
      </p:ext>
    </p:extLst>
  </p:cmAuthor>
  <p:cmAuthor id="2" name="Brad Cannell" initials="MOU" lastIdx="12" clrIdx="1">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2"/>
    <p:restoredTop sz="62449"/>
  </p:normalViewPr>
  <p:slideViewPr>
    <p:cSldViewPr snapToGrid="0" snapToObjects="1">
      <p:cViewPr varScale="1">
        <p:scale>
          <a:sx n="77" d="100"/>
          <a:sy n="77"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0C7C76BB-8EAB-7146-BA41-94BD681A8B11}"/>
    <pc:docChg chg="">
      <pc:chgData name="Cannell, Michael B" userId="df291291-9ac9-42c2-a976-062f6e2ad9da" providerId="ADAL" clId="{0C7C76BB-8EAB-7146-BA41-94BD681A8B11}" dt="2022-09-18T19:34:02.938" v="0"/>
      <pc:docMkLst>
        <pc:docMk/>
      </pc:docMkLst>
      <pc:sldChg chg="addCm">
        <pc:chgData name="Cannell, Michael B" userId="df291291-9ac9-42c2-a976-062f6e2ad9da" providerId="ADAL" clId="{0C7C76BB-8EAB-7146-BA41-94BD681A8B11}" dt="2022-09-18T19:34:02.938" v="0"/>
        <pc:sldMkLst>
          <pc:docMk/>
          <pc:sldMk cId="3861362550" sldId="256"/>
        </pc:sldMkLst>
      </pc:sldChg>
    </pc:docChg>
  </pc:docChgLst>
</pc:chgInfo>
</file>

<file path=ppt/comments/modernComment_100_E627B776.xml><?xml version="1.0" encoding="utf-8"?>
<p188:cmLst xmlns:a="http://schemas.openxmlformats.org/drawingml/2006/main" xmlns:r="http://schemas.openxmlformats.org/officeDocument/2006/relationships" xmlns:p188="http://schemas.microsoft.com/office/powerpoint/2018/8/main">
  <p188:cm id="{AC283C50-533C-7F42-BFD4-F2D729ECAB43}" authorId="{322262F4-198F-1758-9380-73A8D5E26897}" created="2022-09-18T19:34:02.915">
    <pc:sldMkLst xmlns:pc="http://schemas.microsoft.com/office/powerpoint/2013/main/command">
      <pc:docMk/>
      <pc:sldMk cId="3861362550" sldId="256"/>
    </pc:sldMkLst>
    <p188:txBody>
      <a:bodyPr/>
      <a:lstStyle/>
      <a:p>
        <a:r>
          <a:rPr lang="en-US"/>
          <a:t>2022-09-18: Not using this slide deck in its entirety anymore. I mostly grabbed all of the slides I need from it already. However, I’m keeping it around little while longer incase I need the study design slides.</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312335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Practically, the end result of of the measurement and analysis activities we just discussed are descriptions, predictions, and causal explanations of health-related phenomena. 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Rather, we are simply looking at the distribution of a single variable/measure. Typically, this is done in the context of resource management and/or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299871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However, when these distributions are being specifically used for resource management and planning, I would usually still consider the goal to be descriptive rather than predictive.</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14589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We will cover those measures in greater detail later in the course. Often, these descriptive measures can be very useful in their own right, but they are also used as a foundation for hypothesis generation and prediction as well.</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726213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our goal is prediction, I think it is safe to say that our analyses will focus on associations. And what are associations?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600971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4135597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3884797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on the one hand, this is such a simple idea. We obviously have an intuitive understanding of cause and effect. If we didn’t, it’s doubtful that we could have survived this long. </a:t>
            </a:r>
          </a:p>
          <a:p>
            <a:endParaRPr lang="en-US" dirty="0"/>
          </a:p>
          <a:p>
            <a:r>
              <a:rPr lang="en-US" dirty="0"/>
              <a:t>On the other, this may surprise you, but I am not aware of any universally agreed upon definition of what a cause is or how to measure it. In fact, there are some schools of thought that “causation” is not even a real thing. Just a figment of our imagination. </a:t>
            </a:r>
          </a:p>
          <a:p>
            <a:endParaRPr lang="en-US" dirty="0"/>
          </a:p>
          <a:p>
            <a:r>
              <a:rPr lang="en-US" dirty="0"/>
              <a:t>I don’t want to go super deep into this conversation, because I don’t think it will ultimately be useful to you. However, I do want to briefly share my thoughts with you because, A) I can’t resist and B) it will serve as a starting point for our discussion moving forward. </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4241442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At one end of the spectrum, we could say that there is no reason. Things happen spontaneously and totally at random. That could be true, but it just feels contrary to what most of us feel and observe all day every day. That doesn’t necessarily make it untrue, but at the very least, that theory is not useful for this course. If that were, in fact, true then there would be no reason to learn any of the other things we are going to learn in this course and you should not pay your tuition. More importantly, there are typically two main reasons for asking the question above, “Ok, but why do they happen?”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1. The first reason is to predict (formally or intuitively) if or when a similar thing will happen again. For example, “will I, or someone I care about, get in another car wreck tomorrow?”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2. The second reason is to try to control if or when a similar happens again. For example, “what can I do to prevent myself or someone I care about from getting in a car wreck tomorrow?” In epidemiology, the first reason we might simply call prediction and the second reason we often call an intervention. And, if things happen spontaneously and totally at random, then by definition, we can’t predict or control them.</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An alternative explanation might be called predetermination. That is, things don’t happen at random. There is a reason. But, that reason, is unobservable (from the viewpoint of Western science) and uncontrollable. So, here we wouldn’t conclude that my car wreck today is spontaneous or random, but we would conclude that no matter what else happens, I will be in a car wreck today. This could also be true, but again, if it is, then we still can’t really predict or intervene on things so there is no real reason to move past this point in the course.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Yet another explanation (sometimes called a theory) is what we will refer to causation or causal inference. That is, thing 2 (effect) happened because thing 1 (cause) happened. And this is where it gets interesting. First of all, the statement above, “thing 2 (effect) happened because thing 1 (cause) happened,” implies that if thing 1 hadn’t happened then thing 2 also wouldn’t have happened. In this course, we will call that counterfactual theory. Of course, real life is complicated and logical next questions may be: “If I see thing 2 happen, how do I figure out what thing 1 was?”, and “how do I know thing 2 wouldn’t have happened if thing 1 hadn’t happened?”, and “does thing 2 always happen after thing 1 or just sometimes?”, and “if I can figure out what thing 1 was and I do believe that thing 2 is likely to happen after thing 1, then what can I do about it?”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example, “How do I know I wouldn’t have gotten in a car wreck if I hadn’t run that red light? Maybe my steering system would have failed at the exact same moment and I still would have wrecked.” These are the kinds of questions we attempt to formalize (i.e., make measurable) and answer with the sufficient-component cause model and with causal diagrams. Together, counterfactuals, sufficient-component cause models, and causal diagrams may be grouped under the theory of causal inference. Understanding why they happen, how to predict them, and how to control them are the basic foundational questions to nearly all of epidemiology.</a:t>
            </a: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3766207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often care about causality, we must also care about confounding. We will discuss confounding a lot this semester, but for now you can think of it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Mixing of effects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Giving credit to the wrong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Influence of another variable on our measure of 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95326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do this in Socrative. Maybe do this as part of lab.</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09166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have to select a sample of people from the population to take measurements from.</a:t>
            </a:r>
          </a:p>
          <a:p>
            <a:endParaRPr lang="en-US" dirty="0"/>
          </a:p>
          <a:p>
            <a:r>
              <a:rPr lang="en-US" dirty="0"/>
              <a:t>Sample can be a noun or a verb. </a:t>
            </a:r>
          </a:p>
          <a:p>
            <a:endParaRPr lang="en-US" dirty="0"/>
          </a:p>
          <a:p>
            <a:r>
              <a:rPr lang="en-US" dirty="0"/>
              <a:t>Select can mean “recruit”. It can also mean the records we have access to. It can also mean the people who happen to get ”sick”.</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391157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81709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my little graphical representation of the basic prospective cohort design. Exposures that we are interested in occur out in the world, but the outcomes have not yet occurred. Then, we come along and measure these exposures and classify a group of people (a cohort) as exposed or unexposed. Then, we let some time pass and we see if more exposed people or more unexposed people </a:t>
            </a:r>
            <a:r>
              <a:rPr lang="en-US" i="1" dirty="0"/>
              <a:t>develop</a:t>
            </a:r>
            <a:r>
              <a:rPr lang="en-US" dirty="0"/>
              <a:t> the outcome(s) we are interested in.</a:t>
            </a:r>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how the textbook draws it. </a:t>
            </a:r>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3989982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little graphical representation of the basic case-based case-control study design. There are other case-control designs, but when someone simply says, “case-control” study, this is probably what they are talking about. </a:t>
            </a:r>
          </a:p>
          <a:p>
            <a:endParaRPr lang="en-US" dirty="0"/>
          </a:p>
          <a:p>
            <a:r>
              <a:rPr lang="en-US" dirty="0"/>
              <a:t>In this design, exposures and outcomes that we are interested in occur out in the world. Then, we come along and gather up a group of people who have already had the outcome we are interested in and then measure their history of exposures(s). Similarly, we gather up a group of people who we think are comparable to the people with the outcome in all relevant ways, but who haven’t had the outcome, and we also measure their history of exposure(s). Finally, we calculate the odds of being exposed in both groups and compare.</a:t>
            </a:r>
          </a:p>
          <a:p>
            <a:endParaRPr lang="en-US" dirty="0"/>
          </a:p>
          <a:p>
            <a:r>
              <a:rPr lang="en-US" dirty="0"/>
              <a:t>Where:</a:t>
            </a:r>
          </a:p>
          <a:p>
            <a:pPr lvl="1"/>
            <a:r>
              <a:rPr lang="en-US" dirty="0"/>
              <a:t>Orange = Exposed to smoking</a:t>
            </a:r>
          </a:p>
          <a:p>
            <a:pPr lvl="1"/>
            <a:r>
              <a:rPr lang="en-US" dirty="0"/>
              <a:t>Blue = Unexposed to smoking</a:t>
            </a:r>
          </a:p>
          <a:p>
            <a:pPr lvl="1"/>
            <a:r>
              <a:rPr lang="en-US" dirty="0"/>
              <a:t>Circle = No lung cancer</a:t>
            </a:r>
          </a:p>
          <a:p>
            <a:pPr lvl="1"/>
            <a:r>
              <a:rPr lang="en-US" dirty="0"/>
              <a:t>Triangle = Lung cancer</a:t>
            </a:r>
          </a:p>
          <a:p>
            <a:endParaRPr lang="en-US" dirty="0"/>
          </a:p>
          <a:p>
            <a:r>
              <a:rPr lang="en-US" dirty="0"/>
              <a:t>This is a very simplistic description, but it’s intended to just give you an intuitive feel for what we are talking about.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1004088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once again, this is how your textbook represents the case-based case-control study design graphically.</a:t>
            </a:r>
          </a:p>
          <a:p>
            <a:endParaRPr lang="en-US" dirty="0"/>
          </a:p>
          <a:p>
            <a:r>
              <a:rPr lang="en-US" dirty="0"/>
              <a:t>Note, that they have “hypothetical cohort” written on the left-hand side. They do this to reinforce the idea that a properly designed and executed case-control study can be thought of as a more efficient version of a cohort study. We’ll talk more about that later in the course.</a:t>
            </a:r>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3211123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use a cross-sectional study design we simultaneously measure exposures and outcomes at a single point in time. So here, we have a population of interest were exposures and outcomes have occurred out in the world. We come along and take a sample of the population and measure the exposures and outcomes at the same time.</a:t>
            </a:r>
          </a:p>
          <a:p>
            <a:endParaRPr lang="en-US" dirty="0"/>
          </a:p>
          <a:p>
            <a:r>
              <a:rPr lang="en-US" dirty="0"/>
              <a:t>For example:</a:t>
            </a:r>
          </a:p>
          <a:p>
            <a:pPr lvl="1"/>
            <a:r>
              <a:rPr lang="en-US" dirty="0"/>
              <a:t>Orange = Exposed to hepatitis B virus</a:t>
            </a:r>
          </a:p>
          <a:p>
            <a:pPr lvl="1"/>
            <a:r>
              <a:rPr lang="en-US" dirty="0"/>
              <a:t>Blue = Unexposed to hepatitis B virus</a:t>
            </a:r>
          </a:p>
          <a:p>
            <a:pPr lvl="1"/>
            <a:r>
              <a:rPr lang="en-US" dirty="0"/>
              <a:t>Circle = No aplastic anemia</a:t>
            </a:r>
          </a:p>
          <a:p>
            <a:pPr lvl="1"/>
            <a:r>
              <a:rPr lang="en-US" dirty="0"/>
              <a:t>Triangle = Aplastic anemia</a:t>
            </a:r>
          </a:p>
          <a:p>
            <a:endParaRPr lang="en-US" dirty="0"/>
          </a:p>
          <a:p>
            <a:r>
              <a:rPr lang="en-US" dirty="0"/>
              <a:t>Let’s stop on notice a couple things here:</a:t>
            </a:r>
          </a:p>
          <a:p>
            <a:r>
              <a:rPr lang="en-US" dirty="0"/>
              <a:t>First, notice here that there is some ambiguity about which is the exposure and which is the outcome (or more precisely, which is the cause and which is the effect).</a:t>
            </a:r>
          </a:p>
          <a:p>
            <a:r>
              <a:rPr lang="en-US" dirty="0"/>
              <a:t>Second, notice that now we must use prevalence as our measure of disease occurrence.</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2128200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here is how the textbook represents it.</a:t>
            </a:r>
          </a:p>
          <a:p>
            <a:endParaRPr lang="en-US" dirty="0"/>
          </a:p>
          <a:p>
            <a:r>
              <a:rPr lang="en-US" dirty="0"/>
              <a:t>I also want you to notice a third thing here. I think it stands out a little more clearly in this graphic. By measuring prevalent cases (as opposed to incident cases) we are giving preference to people who survive longer with the outcome. Said another way, the ratio of people who get the outcome and die quickly to people who get the outcome and survive for a relatively long time may be different when we use a cross-sectional study design vs a cohort design. </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053578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 cross-sectional study design, we simultaneously measure exposures and outcomes at a single point in time. So here, we have a population of interest were exposures and outcomes have occurred out in the world. We come along and take a sample of the population and measure the exposures and outcomes at the same time.</a:t>
            </a:r>
          </a:p>
          <a:p>
            <a:endParaRPr lang="en-US" dirty="0"/>
          </a:p>
          <a:p>
            <a:r>
              <a:rPr lang="en-US" dirty="0"/>
              <a:t>For example:</a:t>
            </a:r>
          </a:p>
          <a:p>
            <a:pPr lvl="1"/>
            <a:r>
              <a:rPr lang="en-US" dirty="0"/>
              <a:t>Orange = Exposed to hepatitis B virus</a:t>
            </a:r>
          </a:p>
          <a:p>
            <a:pPr lvl="1"/>
            <a:r>
              <a:rPr lang="en-US" dirty="0"/>
              <a:t>Blue = Unexposed to hepatitis B virus</a:t>
            </a:r>
          </a:p>
          <a:p>
            <a:pPr lvl="1"/>
            <a:r>
              <a:rPr lang="en-US" dirty="0"/>
              <a:t>Circle = No aplastic anemia</a:t>
            </a:r>
          </a:p>
          <a:p>
            <a:pPr lvl="1"/>
            <a:r>
              <a:rPr lang="en-US" dirty="0"/>
              <a:t>Triangle = Aplastic anemia</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28</a:t>
            </a:fld>
            <a:endParaRPr lang="en-US"/>
          </a:p>
        </p:txBody>
      </p:sp>
    </p:spTree>
    <p:extLst>
      <p:ext uri="{BB962C8B-B14F-4D97-AF65-F5344CB8AC3E}">
        <p14:creationId xmlns:p14="http://schemas.microsoft.com/office/powerpoint/2010/main" val="2128200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here is how the textbook represents it. </a:t>
            </a:r>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305357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isn’t intended to be a broad introduction to epidemiology. If you’re in this course, I expect that you’ve already had some exposure to the basics of epidemiology. Having said that, I would like to briefly touch on some basics of epidemiology as they apply to </a:t>
            </a:r>
            <a:r>
              <a:rPr lang="en-US" sz="1200" b="0" i="1" u="none" strike="noStrike" kern="1200" dirty="0">
                <a:solidFill>
                  <a:schemeClr val="tx1"/>
                </a:solidFill>
                <a:effectLst/>
                <a:latin typeface="+mn-lt"/>
                <a:ea typeface="+mn-ea"/>
                <a:cs typeface="+mn-cs"/>
              </a:rPr>
              <a:t>this</a:t>
            </a:r>
            <a:r>
              <a:rPr lang="en-US" sz="1200" b="0" i="0" u="none" strike="noStrike" kern="1200" dirty="0">
                <a:solidFill>
                  <a:schemeClr val="tx1"/>
                </a:solidFill>
                <a:effectLst/>
                <a:latin typeface="+mn-lt"/>
                <a:ea typeface="+mn-ea"/>
                <a:cs typeface="+mn-cs"/>
              </a:rPr>
              <a:t> course. Namely, I want to briefly discuss </a:t>
            </a:r>
            <a:r>
              <a:rPr lang="en-US" sz="1200" b="1" i="0" u="none" strike="noStrike" kern="1200" dirty="0">
                <a:solidFill>
                  <a:schemeClr val="tx1"/>
                </a:solidFill>
                <a:effectLst/>
                <a:latin typeface="+mn-lt"/>
                <a:ea typeface="+mn-ea"/>
                <a:cs typeface="+mn-cs"/>
              </a:rPr>
              <a:t>uncertainty, measurement, and study design</a:t>
            </a:r>
            <a:r>
              <a:rPr lang="en-US" sz="1200" b="0" i="0" u="none" strike="noStrike" kern="1200" dirty="0">
                <a:solidFill>
                  <a:schemeClr val="tx1"/>
                </a:solidFill>
                <a:effectLst/>
                <a:latin typeface="+mn-lt"/>
                <a:ea typeface="+mn-ea"/>
                <a:cs typeface="+mn-cs"/>
              </a:rPr>
              <a:t>.</a:t>
            </a:r>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2838391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more about cross-sectional studies and this diagram later in the course. For now, I just want you to have a general feel for the different study designs and what some of their  defining characteristics are. </a:t>
            </a:r>
          </a:p>
          <a:p>
            <a:endParaRPr lang="en-US" dirty="0"/>
          </a:p>
          <a:p>
            <a:r>
              <a:rPr lang="en-US" dirty="0"/>
              <a:t>Finally, as you can see in the diagram above, the results we get from some studies are sometimes seen as less convincing, or “weaker evidence”, than those we get from other studies. This perception isn’t always valid, but where it is, it is primarily a result of likelihood of bias error to occur.</a:t>
            </a:r>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1940509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research, the term “error” has a specific meaning. I think it’s easiest to understand in the context of measurement. </a:t>
            </a:r>
          </a:p>
          <a:p>
            <a:endParaRPr lang="en-US" dirty="0"/>
          </a:p>
          <a:p>
            <a:r>
              <a:rPr lang="en-US" dirty="0"/>
              <a:t>Remember that we are almost always trying to describe, predict, or explain causes in our population. To do that, we measure thing in people. Those measures that we take can be thought of as a mix of the truth and error.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the average age of our population of interest is 55, then any measure of the average age that differs from 55 differs from the truth – it has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sense, error can simply be taken to mean the literal difference between our measurement and the truth. It doesn’t have to be any more complicated than that. Later, our description of errors will get more detailed, and our discussion of the effects of errors will get more specific, but we will still be having a more detailed and specific discussion about this basic idea – the difference between our estimate and the truth.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Error in our measurement can further be categorized into random error and systematic error.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error refers to the differences between our conclusions and the truth that are caused by the fact that our estimate of the truth is made from the analysis of a sample of people from our population rather than all the people in our population. With random error, our estimates differs from the truth, but tend to lie all </a:t>
            </a:r>
            <a:r>
              <a:rPr lang="en-US" i="1" dirty="0"/>
              <a:t>around</a:t>
            </a:r>
            <a:r>
              <a:rPr lang="en-US" dirty="0"/>
              <a:t> the truth, seemingly at </a:t>
            </a:r>
            <a:r>
              <a:rPr lang="en-US"/>
              <a:t>random. </a:t>
            </a:r>
            <a:r>
              <a:rPr lang="en-US" dirty="0"/>
              <a:t>This type of error is a focus of statistics. We will discuss some statistics in this course, but this course is not a statistics course.</a:t>
            </a:r>
          </a:p>
          <a:p>
            <a:endParaRPr lang="en-US" dirty="0"/>
          </a:p>
          <a:p>
            <a:r>
              <a:rPr lang="en-US" dirty="0"/>
              <a:t>Systematic error refers to the differences between our conclusions and the truth that are caused by the way we collected our data or conducted our analysis. This is a general category of error is also referred to as bias. Bias is an incredibly important concept in epidemiology, and we will discuss it often in this course.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111431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152881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it will behoove us to get comfortable with uncertainty in the statistical sense, which is something we will try to measure and quantify. Indeed, it may be an oversimplification, but not entirely inaccurate, to define statistics as the science of quantifying uncertainty. As least a certain type of uncertainty. It’s important to understand this type of uncertainty and become comfortable with it because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77151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it will behoove us to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54876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the health-related states or the populations that are thought to be relevant.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 want to quickly note that the </a:t>
            </a:r>
            <a:r>
              <a:rPr lang="en-US" sz="1200" b="0" i="1" u="none" strike="noStrike" kern="1200" dirty="0">
                <a:solidFill>
                  <a:schemeClr val="tx1"/>
                </a:solidFill>
                <a:effectLst/>
                <a:latin typeface="+mn-lt"/>
                <a:ea typeface="+mn-ea"/>
                <a:cs typeface="+mn-cs"/>
              </a:rPr>
              <a:t>relevance </a:t>
            </a:r>
            <a:r>
              <a:rPr lang="en-US" sz="1200" b="0" i="0" u="none" strike="noStrike" kern="1200" dirty="0">
                <a:solidFill>
                  <a:schemeClr val="tx1"/>
                </a:solidFill>
                <a:effectLst/>
                <a:latin typeface="+mn-lt"/>
                <a:ea typeface="+mn-ea"/>
                <a:cs typeface="+mn-cs"/>
              </a:rPr>
              <a:t>of a characteristic is often based on previous observations and/or the relevance of the same characteristic(s) to similar health-related events or populations. And, when I say that we are “measuring characteristics,” I mean that we are recording numerical or qualitative values somewhere as we observe varying quantities or qualities of that characteristic. Sometimes, those values may be more or less dictated by nature (e.g., you have a certain genetic variation or you don’t), but sometimes they are assigned somewhat arbitrarily by us (e.g., mild, moderate, and severe pain). Note that this introduces yet another form of uncertainty, which will discuss later in the course.</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830716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35639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p>
            <a:fld id="{97E5D4AC-B265-BC46-B8CB-964562500F15}" type="datetimeFigureOut">
              <a:rPr lang="en-US" smtClean="0"/>
              <a:t>9/18/22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9/18/22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E627B776.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7A6-1746-3048-A37B-7701B78CF739}"/>
              </a:ext>
            </a:extLst>
          </p:cNvPr>
          <p:cNvSpPr>
            <a:spLocks noGrp="1"/>
          </p:cNvSpPr>
          <p:nvPr>
            <p:ph type="ctrTitle"/>
          </p:nvPr>
        </p:nvSpPr>
        <p:spPr>
          <a:xfrm>
            <a:off x="1524000" y="1122362"/>
            <a:ext cx="9144000" cy="3754437"/>
          </a:xfrm>
        </p:spPr>
        <p:txBody>
          <a:bodyPr anchor="ctr">
            <a:normAutofit/>
          </a:bodyPr>
          <a:lstStyle/>
          <a:p>
            <a:r>
              <a:rPr lang="en-US" dirty="0"/>
              <a:t>Epidemiology III</a:t>
            </a:r>
            <a:br>
              <a:rPr lang="en-US" dirty="0"/>
            </a:br>
            <a:r>
              <a:rPr lang="en-US" dirty="0"/>
              <a:t>Introduction and Review</a:t>
            </a:r>
          </a:p>
        </p:txBody>
      </p:sp>
    </p:spTree>
    <p:extLst>
      <p:ext uri="{BB962C8B-B14F-4D97-AF65-F5344CB8AC3E}">
        <p14:creationId xmlns:p14="http://schemas.microsoft.com/office/powerpoint/2010/main" val="3861362550"/>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509108467"/>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Not necessarily looking for associations.</a:t>
            </a:r>
          </a:p>
          <a:p>
            <a:r>
              <a:rPr lang="en-US" dirty="0"/>
              <a:t>Distributions (i.e., middle, spread, shape, proportion of people in each category) of single variables.</a:t>
            </a:r>
          </a:p>
          <a:p>
            <a:r>
              <a:rPr lang="en-US" dirty="0"/>
              <a:t>Resource management and planning.</a:t>
            </a:r>
          </a:p>
          <a:p>
            <a:r>
              <a:rPr lang="en-US" dirty="0"/>
              <a:t>Examples:</a:t>
            </a:r>
          </a:p>
          <a:p>
            <a:pPr lvl="1"/>
            <a:r>
              <a:rPr lang="en-US" dirty="0"/>
              <a:t>How many ventilators are available in Texas?</a:t>
            </a:r>
          </a:p>
          <a:p>
            <a:pPr lvl="1"/>
            <a:r>
              <a:rPr lang="en-US" dirty="0"/>
              <a:t>What is the average age of people living in Florida?</a:t>
            </a:r>
          </a:p>
          <a:p>
            <a:pPr lvl="1"/>
            <a:r>
              <a:rPr lang="en-US" dirty="0"/>
              <a:t>How much time elapses, on average, between exposure to a pathogen and occurrence of disease symptoms.</a:t>
            </a:r>
          </a:p>
        </p:txBody>
      </p:sp>
    </p:spTree>
    <p:extLst>
      <p:ext uri="{BB962C8B-B14F-4D97-AF65-F5344CB8AC3E}">
        <p14:creationId xmlns:p14="http://schemas.microsoft.com/office/powerpoint/2010/main" val="314092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But, sometimes looking for associations.</a:t>
            </a:r>
          </a:p>
          <a:p>
            <a:r>
              <a:rPr lang="en-US" dirty="0"/>
              <a:t>Comparing distributions of single variables within levels of another variable.</a:t>
            </a:r>
          </a:p>
          <a:p>
            <a:r>
              <a:rPr lang="en-US" dirty="0"/>
              <a:t>Resource management and planning.</a:t>
            </a:r>
          </a:p>
          <a:p>
            <a:r>
              <a:rPr lang="en-US" dirty="0"/>
              <a:t>Examples:</a:t>
            </a:r>
          </a:p>
          <a:p>
            <a:pPr lvl="1"/>
            <a:r>
              <a:rPr lang="en-US" dirty="0"/>
              <a:t>Are there more ventilators available in Texas or New York?</a:t>
            </a:r>
          </a:p>
          <a:p>
            <a:pPr lvl="1"/>
            <a:r>
              <a:rPr lang="en-US" dirty="0"/>
              <a:t>Are people older, on average, in Florida or Pennsylvania?</a:t>
            </a:r>
          </a:p>
          <a:p>
            <a:pPr lvl="1"/>
            <a:r>
              <a:rPr lang="en-US" dirty="0"/>
              <a:t>Is symptom onset quicker, on average, for Cholera or E. coli?</a:t>
            </a:r>
          </a:p>
        </p:txBody>
      </p:sp>
    </p:spTree>
    <p:extLst>
      <p:ext uri="{BB962C8B-B14F-4D97-AF65-F5344CB8AC3E}">
        <p14:creationId xmlns:p14="http://schemas.microsoft.com/office/powerpoint/2010/main" val="17309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t>Measures of disease occurrence.</a:t>
            </a:r>
          </a:p>
          <a:p>
            <a:pPr lvl="1"/>
            <a:r>
              <a:rPr lang="en-US" dirty="0"/>
              <a:t>Incidence</a:t>
            </a:r>
          </a:p>
          <a:p>
            <a:pPr lvl="1"/>
            <a:r>
              <a:rPr lang="en-US" dirty="0"/>
              <a:t>Prevalence</a:t>
            </a:r>
          </a:p>
          <a:p>
            <a:pPr lvl="1"/>
            <a:r>
              <a:rPr lang="en-US" dirty="0"/>
              <a:t>Odds</a:t>
            </a:r>
          </a:p>
          <a:p>
            <a:r>
              <a:rPr lang="en-US" dirty="0"/>
              <a:t>Can be useful on their own.</a:t>
            </a:r>
          </a:p>
          <a:p>
            <a:r>
              <a:rPr lang="en-US" dirty="0"/>
              <a:t>Can be useful for hypothesis generation.</a:t>
            </a:r>
          </a:p>
        </p:txBody>
      </p:sp>
    </p:spTree>
    <p:extLst>
      <p:ext uri="{BB962C8B-B14F-4D97-AF65-F5344CB8AC3E}">
        <p14:creationId xmlns:p14="http://schemas.microsoft.com/office/powerpoint/2010/main" val="352868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lstStyle/>
          <a:p>
            <a:r>
              <a:rPr lang="en-US" dirty="0"/>
              <a:t>Implies associations.</a:t>
            </a:r>
          </a:p>
          <a:p>
            <a:pPr lvl="1"/>
            <a:endParaRPr lang="en-US" dirty="0"/>
          </a:p>
        </p:txBody>
      </p:sp>
    </p:spTree>
    <p:extLst>
      <p:ext uri="{BB962C8B-B14F-4D97-AF65-F5344CB8AC3E}">
        <p14:creationId xmlns:p14="http://schemas.microsoft.com/office/powerpoint/2010/main" val="538960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t>The distribution (i.e., middle, spread, shape, proportion of people in each category) of the thing we are measuring is different, on average, in two groups.</a:t>
            </a:r>
          </a:p>
          <a:p>
            <a:r>
              <a:rPr lang="en-US" dirty="0"/>
              <a:t>Knowing something about X tells you something about Y.</a:t>
            </a:r>
          </a:p>
        </p:txBody>
      </p:sp>
    </p:spTree>
    <p:extLst>
      <p:ext uri="{BB962C8B-B14F-4D97-AF65-F5344CB8AC3E}">
        <p14:creationId xmlns:p14="http://schemas.microsoft.com/office/powerpoint/2010/main" val="77128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 (counterfactual prediction)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lstStyle/>
          <a:p>
            <a:r>
              <a:rPr lang="en-US" dirty="0"/>
              <a:t>Believe it or not there is legitimate debate about whether or not causation is even a thing.</a:t>
            </a:r>
          </a:p>
          <a:p>
            <a:r>
              <a:rPr lang="en-US" dirty="0"/>
              <a:t>Let’s start with this assumption — things happen. </a:t>
            </a:r>
          </a:p>
          <a:p>
            <a:r>
              <a:rPr lang="en-US" dirty="0"/>
              <a:t>Ok, but why do they happen? For example, “I got in a car wreck today.” That’s a thing. “Why did I get in a car wreck today?”</a:t>
            </a:r>
          </a:p>
          <a:p>
            <a:endParaRPr lang="en-US" dirty="0"/>
          </a:p>
        </p:txBody>
      </p:sp>
    </p:spTree>
    <p:extLst>
      <p:ext uri="{BB962C8B-B14F-4D97-AF65-F5344CB8AC3E}">
        <p14:creationId xmlns:p14="http://schemas.microsoft.com/office/powerpoint/2010/main" val="372752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normAutofit fontScale="92500" lnSpcReduction="20000"/>
          </a:bodyPr>
          <a:lstStyle/>
          <a:p>
            <a:r>
              <a:rPr lang="en-US" dirty="0"/>
              <a:t>Let’s start with this assumption — things happen. Ok, but why do they happen? For example, “I got in a car wreck today.” That’s a thing. “Why did I get in a car wreck today?”</a:t>
            </a:r>
          </a:p>
          <a:p>
            <a:r>
              <a:rPr lang="en-US" dirty="0"/>
              <a:t>No reason.</a:t>
            </a:r>
          </a:p>
          <a:p>
            <a:r>
              <a:rPr lang="en-US" dirty="0"/>
              <a:t>Predetermination.</a:t>
            </a:r>
          </a:p>
          <a:p>
            <a:r>
              <a:rPr lang="en-US" dirty="0"/>
              <a:t>Causation/causal inference.</a:t>
            </a:r>
          </a:p>
          <a:p>
            <a:pPr lvl="1"/>
            <a:r>
              <a:rPr lang="en-US" dirty="0"/>
              <a:t>Thing 1 -&gt; Thing 2.</a:t>
            </a:r>
          </a:p>
          <a:p>
            <a:pPr lvl="1"/>
            <a:r>
              <a:rPr lang="en-US" dirty="0"/>
              <a:t>Counterfactual theory.</a:t>
            </a:r>
          </a:p>
          <a:p>
            <a:pPr lvl="1"/>
            <a:r>
              <a:rPr lang="en-US" dirty="0"/>
              <a:t>“If I see thing 2 happen, how do I figure out what thing 1 was?”</a:t>
            </a:r>
          </a:p>
          <a:p>
            <a:pPr lvl="1"/>
            <a:r>
              <a:rPr lang="en-US" dirty="0"/>
              <a:t>“How do I know thing 2 wouldn’t have happened if thing 1 hadn’t happened?”</a:t>
            </a:r>
          </a:p>
          <a:p>
            <a:pPr lvl="1"/>
            <a:r>
              <a:rPr lang="en-US" dirty="0"/>
              <a:t>“Does thing 2 always happen after thing 1 or just sometimes?”</a:t>
            </a:r>
          </a:p>
          <a:p>
            <a:pPr lvl="1"/>
            <a:r>
              <a:rPr lang="en-US" dirty="0"/>
              <a:t>“If I can figure out what thing 1 was and I do believe that thing 2 is likely to happen after thing 1, then what can I do about it?” </a:t>
            </a:r>
          </a:p>
          <a:p>
            <a:pPr lvl="1"/>
            <a:endParaRPr lang="en-US" dirty="0"/>
          </a:p>
          <a:p>
            <a:endParaRPr lang="en-US" dirty="0"/>
          </a:p>
          <a:p>
            <a:endParaRPr lang="en-US" dirty="0"/>
          </a:p>
        </p:txBody>
      </p:sp>
    </p:spTree>
    <p:extLst>
      <p:ext uri="{BB962C8B-B14F-4D97-AF65-F5344CB8AC3E}">
        <p14:creationId xmlns:p14="http://schemas.microsoft.com/office/powerpoint/2010/main" val="350569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9351-FC6D-264E-9E23-6639B5015303}"/>
              </a:ext>
            </a:extLst>
          </p:cNvPr>
          <p:cNvSpPr>
            <a:spLocks noGrp="1"/>
          </p:cNvSpPr>
          <p:nvPr>
            <p:ph type="title"/>
          </p:nvPr>
        </p:nvSpPr>
        <p:spPr/>
        <p:txBody>
          <a:bodyPr/>
          <a:lstStyle/>
          <a:p>
            <a:r>
              <a:rPr lang="en-US" dirty="0"/>
              <a:t>Confounding</a:t>
            </a:r>
          </a:p>
        </p:txBody>
      </p:sp>
      <p:sp>
        <p:nvSpPr>
          <p:cNvPr id="4" name="TextBox 3">
            <a:extLst>
              <a:ext uri="{FF2B5EF4-FFF2-40B4-BE49-F238E27FC236}">
                <a16:creationId xmlns:a16="http://schemas.microsoft.com/office/drawing/2014/main" id="{022243F4-0A55-244E-9DDB-3E371397D7DE}"/>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F84DE680-1F69-B448-AA3F-445D5745D9BD}"/>
              </a:ext>
            </a:extLst>
          </p:cNvPr>
          <p:cNvCxnSpPr>
            <a:cxnSpLocks/>
            <a:stCxn id="4" idx="3"/>
            <a:endCxn id="7" idx="2"/>
          </p:cNvCxnSpPr>
          <p:nvPr/>
        </p:nvCxnSpPr>
        <p:spPr>
          <a:xfrm flipV="1">
            <a:off x="2380732" y="3233182"/>
            <a:ext cx="3587579" cy="127085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40F9E68-6F5D-BC47-97A5-5DEC6C768E16}"/>
              </a:ext>
            </a:extLst>
          </p:cNvPr>
          <p:cNvCxnSpPr>
            <a:cxnSpLocks/>
            <a:stCxn id="7" idx="2"/>
            <a:endCxn id="8" idx="1"/>
          </p:cNvCxnSpPr>
          <p:nvPr/>
        </p:nvCxnSpPr>
        <p:spPr>
          <a:xfrm>
            <a:off x="5968311" y="3233182"/>
            <a:ext cx="3381635" cy="127892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8AA5CC-FDD1-A644-A75E-F3DE30EA9F2E}"/>
              </a:ext>
            </a:extLst>
          </p:cNvPr>
          <p:cNvSpPr txBox="1"/>
          <p:nvPr/>
        </p:nvSpPr>
        <p:spPr>
          <a:xfrm>
            <a:off x="5725294" y="2586851"/>
            <a:ext cx="486034" cy="646331"/>
          </a:xfrm>
          <a:prstGeom prst="rect">
            <a:avLst/>
          </a:prstGeom>
          <a:noFill/>
        </p:spPr>
        <p:txBody>
          <a:bodyPr wrap="square" rtlCol="0">
            <a:spAutoFit/>
          </a:bodyPr>
          <a:lstStyle/>
          <a:p>
            <a:pPr algn="ctr"/>
            <a:r>
              <a:rPr lang="en-US" sz="3600" dirty="0"/>
              <a:t>Z</a:t>
            </a:r>
          </a:p>
        </p:txBody>
      </p:sp>
      <p:sp>
        <p:nvSpPr>
          <p:cNvPr id="8" name="TextBox 7">
            <a:extLst>
              <a:ext uri="{FF2B5EF4-FFF2-40B4-BE49-F238E27FC236}">
                <a16:creationId xmlns:a16="http://schemas.microsoft.com/office/drawing/2014/main" id="{9089F773-1A87-174D-ABAF-B4EF1459E93A}"/>
              </a:ext>
            </a:extLst>
          </p:cNvPr>
          <p:cNvSpPr txBox="1"/>
          <p:nvPr/>
        </p:nvSpPr>
        <p:spPr>
          <a:xfrm>
            <a:off x="9349946" y="4188940"/>
            <a:ext cx="486034" cy="646331"/>
          </a:xfrm>
          <a:prstGeom prst="rect">
            <a:avLst/>
          </a:prstGeom>
          <a:noFill/>
        </p:spPr>
        <p:txBody>
          <a:bodyPr wrap="square" rtlCol="0">
            <a:spAutoFit/>
          </a:bodyPr>
          <a:lstStyle/>
          <a:p>
            <a:pPr algn="ctr"/>
            <a:r>
              <a:rPr lang="en-US" sz="3600" dirty="0"/>
              <a:t>Y</a:t>
            </a:r>
          </a:p>
        </p:txBody>
      </p:sp>
      <p:cxnSp>
        <p:nvCxnSpPr>
          <p:cNvPr id="12" name="Straight Arrow Connector 11">
            <a:extLst>
              <a:ext uri="{FF2B5EF4-FFF2-40B4-BE49-F238E27FC236}">
                <a16:creationId xmlns:a16="http://schemas.microsoft.com/office/drawing/2014/main" id="{EC4B630D-2607-DC4D-84B2-3A5809E435FA}"/>
              </a:ext>
            </a:extLst>
          </p:cNvPr>
          <p:cNvCxnSpPr>
            <a:cxnSpLocks/>
            <a:stCxn id="8" idx="1"/>
            <a:endCxn id="4" idx="3"/>
          </p:cNvCxnSpPr>
          <p:nvPr/>
        </p:nvCxnSpPr>
        <p:spPr>
          <a:xfrm flipH="1" flipV="1">
            <a:off x="2380732" y="4504038"/>
            <a:ext cx="6969214" cy="806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68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F4BF-465C-9046-954C-8AEC914E9159}"/>
              </a:ext>
            </a:extLst>
          </p:cNvPr>
          <p:cNvSpPr>
            <a:spLocks noGrp="1"/>
          </p:cNvSpPr>
          <p:nvPr>
            <p:ph type="title"/>
          </p:nvPr>
        </p:nvSpPr>
        <p:spPr/>
        <p:txBody>
          <a:bodyPr/>
          <a:lstStyle/>
          <a:p>
            <a:r>
              <a:rPr lang="en-US" dirty="0"/>
              <a:t>Vocabulary</a:t>
            </a:r>
          </a:p>
        </p:txBody>
      </p:sp>
      <p:sp>
        <p:nvSpPr>
          <p:cNvPr id="3" name="Content Placeholder 2">
            <a:extLst>
              <a:ext uri="{FF2B5EF4-FFF2-40B4-BE49-F238E27FC236}">
                <a16:creationId xmlns:a16="http://schemas.microsoft.com/office/drawing/2014/main" id="{CEEBEA80-1D6E-7049-974A-E2A6AF6269F8}"/>
              </a:ext>
            </a:extLst>
          </p:cNvPr>
          <p:cNvSpPr>
            <a:spLocks noGrp="1"/>
          </p:cNvSpPr>
          <p:nvPr>
            <p:ph idx="1"/>
          </p:nvPr>
        </p:nvSpPr>
        <p:spPr/>
        <p:txBody>
          <a:bodyPr/>
          <a:lstStyle/>
          <a:p>
            <a:r>
              <a:rPr lang="en-US" dirty="0"/>
              <a:t>Association</a:t>
            </a:r>
          </a:p>
          <a:p>
            <a:r>
              <a:rPr lang="en-US" dirty="0"/>
              <a:t>Prevalence</a:t>
            </a:r>
          </a:p>
          <a:p>
            <a:r>
              <a:rPr lang="en-US" dirty="0"/>
              <a:t>Incidence</a:t>
            </a:r>
          </a:p>
          <a:p>
            <a:r>
              <a:rPr lang="en-US" dirty="0"/>
              <a:t>Proportion</a:t>
            </a:r>
          </a:p>
          <a:p>
            <a:r>
              <a:rPr lang="en-US" dirty="0"/>
              <a:t>Rate</a:t>
            </a:r>
          </a:p>
        </p:txBody>
      </p:sp>
    </p:spTree>
    <p:extLst>
      <p:ext uri="{BB962C8B-B14F-4D97-AF65-F5344CB8AC3E}">
        <p14:creationId xmlns:p14="http://schemas.microsoft.com/office/powerpoint/2010/main" val="2965359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15C6-4340-1A46-BFC3-51C914C9BC93}"/>
              </a:ext>
            </a:extLst>
          </p:cNvPr>
          <p:cNvSpPr>
            <a:spLocks noGrp="1"/>
          </p:cNvSpPr>
          <p:nvPr>
            <p:ph type="title"/>
          </p:nvPr>
        </p:nvSpPr>
        <p:spPr/>
        <p:txBody>
          <a:bodyPr/>
          <a:lstStyle/>
          <a:p>
            <a:r>
              <a:rPr lang="en-US" dirty="0"/>
              <a:t>Populations vs. samples</a:t>
            </a:r>
          </a:p>
        </p:txBody>
      </p:sp>
      <p:sp>
        <p:nvSpPr>
          <p:cNvPr id="3" name="Content Placeholder 2">
            <a:extLst>
              <a:ext uri="{FF2B5EF4-FFF2-40B4-BE49-F238E27FC236}">
                <a16:creationId xmlns:a16="http://schemas.microsoft.com/office/drawing/2014/main" id="{10004FF8-CA41-1247-B5CE-56FEBCE1E169}"/>
              </a:ext>
            </a:extLst>
          </p:cNvPr>
          <p:cNvSpPr>
            <a:spLocks noGrp="1"/>
          </p:cNvSpPr>
          <p:nvPr>
            <p:ph idx="1"/>
          </p:nvPr>
        </p:nvSpPr>
        <p:spPr/>
        <p:txBody>
          <a:bodyPr/>
          <a:lstStyle/>
          <a:p>
            <a:r>
              <a:rPr lang="en-US" dirty="0"/>
              <a:t>“the study of the occurrence and distribution of health-related states or events in specified </a:t>
            </a:r>
            <a:r>
              <a:rPr lang="en-US" u="sng" dirty="0"/>
              <a:t>populations</a:t>
            </a:r>
            <a:r>
              <a:rPr lang="en-US" dirty="0"/>
              <a:t>, including the study of the determinants influencing such states, and the application of this knowledge to control the health problems.” (Porta 2008, page 81)</a:t>
            </a:r>
          </a:p>
          <a:p>
            <a:r>
              <a:rPr lang="en-US" dirty="0"/>
              <a:t>Sample can be a noun or a verb</a:t>
            </a:r>
          </a:p>
          <a:p>
            <a:r>
              <a:rPr lang="en-US" dirty="0"/>
              <a:t>Select = the people we ultimately study</a:t>
            </a:r>
          </a:p>
          <a:p>
            <a:endParaRPr lang="en-US" dirty="0"/>
          </a:p>
        </p:txBody>
      </p:sp>
    </p:spTree>
    <p:extLst>
      <p:ext uri="{BB962C8B-B14F-4D97-AF65-F5344CB8AC3E}">
        <p14:creationId xmlns:p14="http://schemas.microsoft.com/office/powerpoint/2010/main" val="213146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4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341254" y="1724530"/>
            <a:ext cx="2253759" cy="707886"/>
          </a:xfrm>
          <a:prstGeom prst="rect">
            <a:avLst/>
          </a:prstGeom>
          <a:noFill/>
        </p:spPr>
        <p:txBody>
          <a:bodyPr wrap="none" rtlCol="0">
            <a:spAutoFit/>
          </a:bodyPr>
          <a:lstStyle/>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560637" cy="369332"/>
          </a:xfrm>
          <a:prstGeom prst="rect">
            <a:avLst/>
          </a:prstGeom>
          <a:noFill/>
        </p:spPr>
        <p:txBody>
          <a:bodyPr wrap="none" rtlCol="0">
            <a:spAutoFit/>
          </a:bodyPr>
          <a:lstStyle/>
          <a:p>
            <a:r>
              <a:rPr lang="en-US" dirty="0"/>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387717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38804E8-8286-2C4A-98CA-1C50D6AEA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51" y="0"/>
            <a:ext cx="9432099" cy="6858000"/>
          </a:xfrm>
          <a:prstGeom prst="rect">
            <a:avLst/>
          </a:prstGeom>
        </p:spPr>
      </p:pic>
    </p:spTree>
    <p:extLst>
      <p:ext uri="{BB962C8B-B14F-4D97-AF65-F5344CB8AC3E}">
        <p14:creationId xmlns:p14="http://schemas.microsoft.com/office/powerpoint/2010/main" val="159263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279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ntenna&#10;&#10;Description automatically generated">
            <a:extLst>
              <a:ext uri="{FF2B5EF4-FFF2-40B4-BE49-F238E27FC236}">
                <a16:creationId xmlns:a16="http://schemas.microsoft.com/office/drawing/2014/main" id="{C2DC6315-D4FC-4A4F-B7F6-073C1E81A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000" y="0"/>
            <a:ext cx="9324000" cy="6858000"/>
          </a:xfrm>
          <a:prstGeom prst="rect">
            <a:avLst/>
          </a:prstGeom>
        </p:spPr>
      </p:pic>
    </p:spTree>
    <p:extLst>
      <p:ext uri="{BB962C8B-B14F-4D97-AF65-F5344CB8AC3E}">
        <p14:creationId xmlns:p14="http://schemas.microsoft.com/office/powerpoint/2010/main" val="24783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AD67278-9E59-B545-9A37-531C417B74F4}"/>
              </a:ext>
            </a:extLst>
          </p:cNvPr>
          <p:cNvGrpSpPr/>
          <p:nvPr/>
        </p:nvGrpSpPr>
        <p:grpSpPr>
          <a:xfrm>
            <a:off x="4732406" y="1419732"/>
            <a:ext cx="2711961" cy="3546106"/>
            <a:chOff x="3112159" y="1419732"/>
            <a:chExt cx="2711961" cy="3546106"/>
          </a:xfrm>
        </p:grpSpPr>
        <p:sp>
          <p:nvSpPr>
            <p:cNvPr id="4" name="Triangle 3">
              <a:extLst>
                <a:ext uri="{FF2B5EF4-FFF2-40B4-BE49-F238E27FC236}">
                  <a16:creationId xmlns:a16="http://schemas.microsoft.com/office/drawing/2014/main" id="{6E683DB5-9802-A741-86C3-5A54C69137ED}"/>
                </a:ext>
              </a:extLst>
            </p:cNvPr>
            <p:cNvSpPr/>
            <p:nvPr/>
          </p:nvSpPr>
          <p:spPr>
            <a:xfrm>
              <a:off x="3758065" y="249695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4734617"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A5EBB1B-FD10-9244-9C0E-8098FF613772}"/>
                </a:ext>
              </a:extLst>
            </p:cNvPr>
            <p:cNvSpPr/>
            <p:nvPr/>
          </p:nvSpPr>
          <p:spPr>
            <a:xfrm>
              <a:off x="3269789"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CDF54185-4612-3E4B-BA17-EEFC6732A3F6}"/>
                </a:ext>
              </a:extLst>
            </p:cNvPr>
            <p:cNvSpPr/>
            <p:nvPr/>
          </p:nvSpPr>
          <p:spPr>
            <a:xfrm>
              <a:off x="5222893" y="24969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4246341"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05620"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a:extLst>
                <a:ext uri="{FF2B5EF4-FFF2-40B4-BE49-F238E27FC236}">
                  <a16:creationId xmlns:a16="http://schemas.microsoft.com/office/drawing/2014/main" id="{2B5878D5-A82E-D143-92F5-68B82606BED7}"/>
                </a:ext>
              </a:extLst>
            </p:cNvPr>
            <p:cNvSpPr/>
            <p:nvPr/>
          </p:nvSpPr>
          <p:spPr>
            <a:xfrm>
              <a:off x="3277328"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277329" y="3971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iangle 36">
              <a:extLst>
                <a:ext uri="{FF2B5EF4-FFF2-40B4-BE49-F238E27FC236}">
                  <a16:creationId xmlns:a16="http://schemas.microsoft.com/office/drawing/2014/main" id="{C4E372E3-4A80-0546-B81C-A48C509360F7}"/>
                </a:ext>
              </a:extLst>
            </p:cNvPr>
            <p:cNvSpPr/>
            <p:nvPr/>
          </p:nvSpPr>
          <p:spPr>
            <a:xfrm>
              <a:off x="3277329" y="4460075"/>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277328"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3758065" y="34825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4BD09933-A7C5-7E49-8904-8D9AA8429634}"/>
                </a:ext>
              </a:extLst>
            </p:cNvPr>
            <p:cNvSpPr/>
            <p:nvPr/>
          </p:nvSpPr>
          <p:spPr>
            <a:xfrm>
              <a:off x="4734617" y="348251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5222893" y="348251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riangle 72">
              <a:extLst>
                <a:ext uri="{FF2B5EF4-FFF2-40B4-BE49-F238E27FC236}">
                  <a16:creationId xmlns:a16="http://schemas.microsoft.com/office/drawing/2014/main" id="{DB7AFB17-0843-1D4D-83C2-642E539FA68B}"/>
                </a:ext>
              </a:extLst>
            </p:cNvPr>
            <p:cNvSpPr/>
            <p:nvPr/>
          </p:nvSpPr>
          <p:spPr>
            <a:xfrm>
              <a:off x="4246341" y="348251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riangle 113">
              <a:extLst>
                <a:ext uri="{FF2B5EF4-FFF2-40B4-BE49-F238E27FC236}">
                  <a16:creationId xmlns:a16="http://schemas.microsoft.com/office/drawing/2014/main" id="{0044F9E3-AF0A-DE4B-A994-D5ACAFEC2353}"/>
                </a:ext>
              </a:extLst>
            </p:cNvPr>
            <p:cNvSpPr/>
            <p:nvPr/>
          </p:nvSpPr>
          <p:spPr>
            <a:xfrm>
              <a:off x="3758065" y="445606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4734617" y="44560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riangle 120">
              <a:extLst>
                <a:ext uri="{FF2B5EF4-FFF2-40B4-BE49-F238E27FC236}">
                  <a16:creationId xmlns:a16="http://schemas.microsoft.com/office/drawing/2014/main" id="{6566A77B-A2F4-E44A-A1C4-EF2EDA31A7CF}"/>
                </a:ext>
              </a:extLst>
            </p:cNvPr>
            <p:cNvSpPr/>
            <p:nvPr/>
          </p:nvSpPr>
          <p:spPr>
            <a:xfrm>
              <a:off x="5222893" y="445606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4246341" y="44560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3764851"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4252374"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riangle 155">
              <a:extLst>
                <a:ext uri="{FF2B5EF4-FFF2-40B4-BE49-F238E27FC236}">
                  <a16:creationId xmlns:a16="http://schemas.microsoft.com/office/drawing/2014/main" id="{C3F613F7-1172-3849-84EE-2C4F2F3CBA8A}"/>
                </a:ext>
              </a:extLst>
            </p:cNvPr>
            <p:cNvSpPr/>
            <p:nvPr/>
          </p:nvSpPr>
          <p:spPr>
            <a:xfrm>
              <a:off x="4739897" y="299208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riangle 156">
              <a:extLst>
                <a:ext uri="{FF2B5EF4-FFF2-40B4-BE49-F238E27FC236}">
                  <a16:creationId xmlns:a16="http://schemas.microsoft.com/office/drawing/2014/main" id="{91B98501-D21B-6847-A364-A14346ED8C6C}"/>
                </a:ext>
              </a:extLst>
            </p:cNvPr>
            <p:cNvSpPr/>
            <p:nvPr/>
          </p:nvSpPr>
          <p:spPr>
            <a:xfrm>
              <a:off x="5227420"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riangle 163">
              <a:extLst>
                <a:ext uri="{FF2B5EF4-FFF2-40B4-BE49-F238E27FC236}">
                  <a16:creationId xmlns:a16="http://schemas.microsoft.com/office/drawing/2014/main" id="{B4389E0A-CD77-144F-91BE-FABD4071592E}"/>
                </a:ext>
              </a:extLst>
            </p:cNvPr>
            <p:cNvSpPr/>
            <p:nvPr/>
          </p:nvSpPr>
          <p:spPr>
            <a:xfrm>
              <a:off x="3758065" y="396563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riangle 164">
              <a:extLst>
                <a:ext uri="{FF2B5EF4-FFF2-40B4-BE49-F238E27FC236}">
                  <a16:creationId xmlns:a16="http://schemas.microsoft.com/office/drawing/2014/main" id="{764B5AC4-D435-A54A-BF25-8C376C8B44EA}"/>
                </a:ext>
              </a:extLst>
            </p:cNvPr>
            <p:cNvSpPr/>
            <p:nvPr/>
          </p:nvSpPr>
          <p:spPr>
            <a:xfrm>
              <a:off x="4245588" y="396563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4733111" y="396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5220634" y="3965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a:extLst>
                <a:ext uri="{FF2B5EF4-FFF2-40B4-BE49-F238E27FC236}">
                  <a16:creationId xmlns:a16="http://schemas.microsoft.com/office/drawing/2014/main" id="{C3E4EB33-7E2C-304E-8A04-5192202BB89C}"/>
                </a:ext>
              </a:extLst>
            </p:cNvPr>
            <p:cNvSpPr txBox="1"/>
            <p:nvPr/>
          </p:nvSpPr>
          <p:spPr>
            <a:xfrm>
              <a:off x="3112159" y="1419732"/>
              <a:ext cx="2711961" cy="1015663"/>
            </a:xfrm>
            <a:prstGeom prst="rect">
              <a:avLst/>
            </a:prstGeom>
            <a:noFill/>
          </p:spPr>
          <p:txBody>
            <a:bodyPr wrap="none" rtlCol="0">
              <a:spAutoFit/>
            </a:bodyPr>
            <a:lstStyle/>
            <a:p>
              <a:pPr algn="ctr"/>
              <a:r>
                <a:rPr lang="en-US" sz="2000" dirty="0"/>
                <a:t>Sample Selected</a:t>
              </a:r>
            </a:p>
            <a:p>
              <a:pPr algn="ctr"/>
              <a:r>
                <a:rPr lang="en-US" sz="2000" dirty="0"/>
                <a:t>Exposure Measured </a:t>
              </a:r>
            </a:p>
            <a:p>
              <a:pPr algn="ctr"/>
              <a:r>
                <a:rPr lang="en-US" sz="2000" dirty="0"/>
                <a:t>and Outcome Measured</a:t>
              </a:r>
              <a:endParaRPr lang="en-US" dirty="0"/>
            </a:p>
          </p:txBody>
        </p:sp>
      </p:grpSp>
      <p:sp>
        <p:nvSpPr>
          <p:cNvPr id="22" name="Rectangle 21">
            <a:extLst>
              <a:ext uri="{FF2B5EF4-FFF2-40B4-BE49-F238E27FC236}">
                <a16:creationId xmlns:a16="http://schemas.microsoft.com/office/drawing/2014/main" id="{81DACD3D-6170-C240-9585-9E96289F9D2A}"/>
              </a:ext>
            </a:extLst>
          </p:cNvPr>
          <p:cNvSpPr/>
          <p:nvPr/>
        </p:nvSpPr>
        <p:spPr>
          <a:xfrm>
            <a:off x="8712754" y="2664623"/>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cxnSp>
        <p:nvCxnSpPr>
          <p:cNvPr id="27" name="Straight Arrow Connector 26">
            <a:extLst>
              <a:ext uri="{FF2B5EF4-FFF2-40B4-BE49-F238E27FC236}">
                <a16:creationId xmlns:a16="http://schemas.microsoft.com/office/drawing/2014/main" id="{40810260-3BCF-8E43-B368-670EFBF9B21C}"/>
              </a:ext>
            </a:extLst>
          </p:cNvPr>
          <p:cNvCxnSpPr>
            <a:cxnSpLocks/>
          </p:cNvCxnSpPr>
          <p:nvPr/>
        </p:nvCxnSpPr>
        <p:spPr>
          <a:xfrm>
            <a:off x="7331415" y="2893442"/>
            <a:ext cx="1371600"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ECA1CD2C-9C85-A146-845F-46FEE2F2D41E}"/>
              </a:ext>
            </a:extLst>
          </p:cNvPr>
          <p:cNvCxnSpPr>
            <a:cxnSpLocks/>
          </p:cNvCxnSpPr>
          <p:nvPr/>
        </p:nvCxnSpPr>
        <p:spPr>
          <a:xfrm flipV="1">
            <a:off x="7350893" y="4447393"/>
            <a:ext cx="1371600"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81B013F-5AB1-3C4D-8EDA-DEF294B28D61}"/>
              </a:ext>
            </a:extLst>
          </p:cNvPr>
          <p:cNvCxnSpPr>
            <a:cxnSpLocks/>
            <a:stCxn id="22" idx="2"/>
            <a:endCxn id="112" idx="0"/>
          </p:cNvCxnSpPr>
          <p:nvPr/>
        </p:nvCxnSpPr>
        <p:spPr>
          <a:xfrm>
            <a:off x="9845987" y="3102349"/>
            <a:ext cx="0" cy="351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C8357F24-682B-0447-81F1-12D4F4B717D9}"/>
              </a:ext>
            </a:extLst>
          </p:cNvPr>
          <p:cNvCxnSpPr>
            <a:cxnSpLocks/>
            <a:stCxn id="110" idx="0"/>
            <a:endCxn id="112" idx="2"/>
          </p:cNvCxnSpPr>
          <p:nvPr/>
        </p:nvCxnSpPr>
        <p:spPr>
          <a:xfrm flipV="1">
            <a:off x="9845987" y="3891563"/>
            <a:ext cx="0" cy="327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61489" y="2017852"/>
            <a:ext cx="2448427" cy="400110"/>
          </a:xfrm>
          <a:prstGeom prst="rect">
            <a:avLst/>
          </a:prstGeom>
          <a:noFill/>
        </p:spPr>
        <p:txBody>
          <a:bodyPr wrap="none" rtlCol="0">
            <a:spAutoFit/>
          </a:bodyPr>
          <a:lstStyle/>
          <a:p>
            <a:pPr algn="ctr"/>
            <a:r>
              <a:rPr lang="en-US" sz="2000" dirty="0"/>
              <a:t>Population of Interest</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2077653"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328283" cy="369332"/>
          </a:xfrm>
          <a:prstGeom prst="rect">
            <a:avLst/>
          </a:prstGeom>
          <a:noFill/>
        </p:spPr>
        <p:txBody>
          <a:bodyPr wrap="none" rtlCol="0">
            <a:spAutoFit/>
          </a:bodyPr>
          <a:lstStyle/>
          <a:p>
            <a:r>
              <a:rPr lang="en-US" dirty="0"/>
              <a:t>Basic cross-sectional study design</a:t>
            </a:r>
          </a:p>
        </p:txBody>
      </p:sp>
      <p:cxnSp>
        <p:nvCxnSpPr>
          <p:cNvPr id="6" name="Straight Arrow Connector 5">
            <a:extLst>
              <a:ext uri="{FF2B5EF4-FFF2-40B4-BE49-F238E27FC236}">
                <a16:creationId xmlns:a16="http://schemas.microsoft.com/office/drawing/2014/main" id="{E55BA625-371D-614F-A422-7F16B8E8C80C}"/>
              </a:ext>
            </a:extLst>
          </p:cNvPr>
          <p:cNvCxnSpPr>
            <a:stCxn id="268" idx="0"/>
            <a:endCxn id="25" idx="2"/>
          </p:cNvCxnSpPr>
          <p:nvPr/>
        </p:nvCxnSpPr>
        <p:spPr>
          <a:xfrm flipH="1" flipV="1">
            <a:off x="6088381" y="4965838"/>
            <a:ext cx="7620" cy="12828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ECD0AE85-5BAE-2341-A7DB-0EBA6E998D58}"/>
              </a:ext>
            </a:extLst>
          </p:cNvPr>
          <p:cNvSpPr/>
          <p:nvPr/>
        </p:nvSpPr>
        <p:spPr>
          <a:xfrm>
            <a:off x="8712754" y="4218860"/>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sp>
        <p:nvSpPr>
          <p:cNvPr id="112" name="Rectangle 111">
            <a:extLst>
              <a:ext uri="{FF2B5EF4-FFF2-40B4-BE49-F238E27FC236}">
                <a16:creationId xmlns:a16="http://schemas.microsoft.com/office/drawing/2014/main" id="{FD7B2852-C865-3E42-8A2D-2CF255DF8FA2}"/>
              </a:ext>
            </a:extLst>
          </p:cNvPr>
          <p:cNvSpPr/>
          <p:nvPr/>
        </p:nvSpPr>
        <p:spPr>
          <a:xfrm>
            <a:off x="8712754" y="3453837"/>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Prevalence</a:t>
            </a:r>
          </a:p>
        </p:txBody>
      </p:sp>
    </p:spTree>
    <p:extLst>
      <p:ext uri="{BB962C8B-B14F-4D97-AF65-F5344CB8AC3E}">
        <p14:creationId xmlns:p14="http://schemas.microsoft.com/office/powerpoint/2010/main" val="960408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C6AFC0B-3C0A-104D-883B-BC67E6643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0"/>
            <a:ext cx="8197516" cy="6852364"/>
          </a:xfrm>
          <a:prstGeom prst="rect">
            <a:avLst/>
          </a:prstGeom>
        </p:spPr>
      </p:pic>
    </p:spTree>
    <p:extLst>
      <p:ext uri="{BB962C8B-B14F-4D97-AF65-F5344CB8AC3E}">
        <p14:creationId xmlns:p14="http://schemas.microsoft.com/office/powerpoint/2010/main" val="357618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AD67278-9E59-B545-9A37-531C417B74F4}"/>
              </a:ext>
            </a:extLst>
          </p:cNvPr>
          <p:cNvGrpSpPr/>
          <p:nvPr/>
        </p:nvGrpSpPr>
        <p:grpSpPr>
          <a:xfrm>
            <a:off x="4732406" y="1419732"/>
            <a:ext cx="2711961" cy="3546106"/>
            <a:chOff x="3112159" y="1419732"/>
            <a:chExt cx="2711961" cy="3546106"/>
          </a:xfrm>
        </p:grpSpPr>
        <p:sp>
          <p:nvSpPr>
            <p:cNvPr id="4" name="Triangle 3">
              <a:extLst>
                <a:ext uri="{FF2B5EF4-FFF2-40B4-BE49-F238E27FC236}">
                  <a16:creationId xmlns:a16="http://schemas.microsoft.com/office/drawing/2014/main" id="{6E683DB5-9802-A741-86C3-5A54C69137ED}"/>
                </a:ext>
              </a:extLst>
            </p:cNvPr>
            <p:cNvSpPr/>
            <p:nvPr/>
          </p:nvSpPr>
          <p:spPr>
            <a:xfrm>
              <a:off x="3758065" y="249695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4734617" y="249695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A5EBB1B-FD10-9244-9C0E-8098FF613772}"/>
                </a:ext>
              </a:extLst>
            </p:cNvPr>
            <p:cNvSpPr/>
            <p:nvPr/>
          </p:nvSpPr>
          <p:spPr>
            <a:xfrm>
              <a:off x="3269789"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CDF54185-4612-3E4B-BA17-EEFC6732A3F6}"/>
                </a:ext>
              </a:extLst>
            </p:cNvPr>
            <p:cNvSpPr/>
            <p:nvPr/>
          </p:nvSpPr>
          <p:spPr>
            <a:xfrm>
              <a:off x="5222893" y="249695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4246341" y="249695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05620" y="2440811"/>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a:extLst>
                <a:ext uri="{FF2B5EF4-FFF2-40B4-BE49-F238E27FC236}">
                  <a16:creationId xmlns:a16="http://schemas.microsoft.com/office/drawing/2014/main" id="{2B5878D5-A82E-D143-92F5-68B82606BED7}"/>
                </a:ext>
              </a:extLst>
            </p:cNvPr>
            <p:cNvSpPr/>
            <p:nvPr/>
          </p:nvSpPr>
          <p:spPr>
            <a:xfrm>
              <a:off x="3277328"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277329" y="3971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iangle 36">
              <a:extLst>
                <a:ext uri="{FF2B5EF4-FFF2-40B4-BE49-F238E27FC236}">
                  <a16:creationId xmlns:a16="http://schemas.microsoft.com/office/drawing/2014/main" id="{C4E372E3-4A80-0546-B81C-A48C509360F7}"/>
                </a:ext>
              </a:extLst>
            </p:cNvPr>
            <p:cNvSpPr/>
            <p:nvPr/>
          </p:nvSpPr>
          <p:spPr>
            <a:xfrm>
              <a:off x="3277329" y="4460075"/>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277328" y="34835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3758065" y="34825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4BD09933-A7C5-7E49-8904-8D9AA8429634}"/>
                </a:ext>
              </a:extLst>
            </p:cNvPr>
            <p:cNvSpPr/>
            <p:nvPr/>
          </p:nvSpPr>
          <p:spPr>
            <a:xfrm>
              <a:off x="4734617" y="348251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5222893" y="348251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riangle 72">
              <a:extLst>
                <a:ext uri="{FF2B5EF4-FFF2-40B4-BE49-F238E27FC236}">
                  <a16:creationId xmlns:a16="http://schemas.microsoft.com/office/drawing/2014/main" id="{DB7AFB17-0843-1D4D-83C2-642E539FA68B}"/>
                </a:ext>
              </a:extLst>
            </p:cNvPr>
            <p:cNvSpPr/>
            <p:nvPr/>
          </p:nvSpPr>
          <p:spPr>
            <a:xfrm>
              <a:off x="4246341" y="348251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riangle 113">
              <a:extLst>
                <a:ext uri="{FF2B5EF4-FFF2-40B4-BE49-F238E27FC236}">
                  <a16:creationId xmlns:a16="http://schemas.microsoft.com/office/drawing/2014/main" id="{0044F9E3-AF0A-DE4B-A994-D5ACAFEC2353}"/>
                </a:ext>
              </a:extLst>
            </p:cNvPr>
            <p:cNvSpPr/>
            <p:nvPr/>
          </p:nvSpPr>
          <p:spPr>
            <a:xfrm>
              <a:off x="3758065" y="445606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4734617" y="44560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riangle 120">
              <a:extLst>
                <a:ext uri="{FF2B5EF4-FFF2-40B4-BE49-F238E27FC236}">
                  <a16:creationId xmlns:a16="http://schemas.microsoft.com/office/drawing/2014/main" id="{6566A77B-A2F4-E44A-A1C4-EF2EDA31A7CF}"/>
                </a:ext>
              </a:extLst>
            </p:cNvPr>
            <p:cNvSpPr/>
            <p:nvPr/>
          </p:nvSpPr>
          <p:spPr>
            <a:xfrm>
              <a:off x="5222893" y="445606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4246341" y="44560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3764851" y="29920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4252374" y="29920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riangle 155">
              <a:extLst>
                <a:ext uri="{FF2B5EF4-FFF2-40B4-BE49-F238E27FC236}">
                  <a16:creationId xmlns:a16="http://schemas.microsoft.com/office/drawing/2014/main" id="{C3F613F7-1172-3849-84EE-2C4F2F3CBA8A}"/>
                </a:ext>
              </a:extLst>
            </p:cNvPr>
            <p:cNvSpPr/>
            <p:nvPr/>
          </p:nvSpPr>
          <p:spPr>
            <a:xfrm>
              <a:off x="4739897" y="2992084"/>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riangle 156">
              <a:extLst>
                <a:ext uri="{FF2B5EF4-FFF2-40B4-BE49-F238E27FC236}">
                  <a16:creationId xmlns:a16="http://schemas.microsoft.com/office/drawing/2014/main" id="{91B98501-D21B-6847-A364-A14346ED8C6C}"/>
                </a:ext>
              </a:extLst>
            </p:cNvPr>
            <p:cNvSpPr/>
            <p:nvPr/>
          </p:nvSpPr>
          <p:spPr>
            <a:xfrm>
              <a:off x="5227420" y="2992084"/>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riangle 163">
              <a:extLst>
                <a:ext uri="{FF2B5EF4-FFF2-40B4-BE49-F238E27FC236}">
                  <a16:creationId xmlns:a16="http://schemas.microsoft.com/office/drawing/2014/main" id="{B4389E0A-CD77-144F-91BE-FABD4071592E}"/>
                </a:ext>
              </a:extLst>
            </p:cNvPr>
            <p:cNvSpPr/>
            <p:nvPr/>
          </p:nvSpPr>
          <p:spPr>
            <a:xfrm>
              <a:off x="3758065" y="396563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riangle 164">
              <a:extLst>
                <a:ext uri="{FF2B5EF4-FFF2-40B4-BE49-F238E27FC236}">
                  <a16:creationId xmlns:a16="http://schemas.microsoft.com/office/drawing/2014/main" id="{764B5AC4-D435-A54A-BF25-8C376C8B44EA}"/>
                </a:ext>
              </a:extLst>
            </p:cNvPr>
            <p:cNvSpPr/>
            <p:nvPr/>
          </p:nvSpPr>
          <p:spPr>
            <a:xfrm>
              <a:off x="4245588" y="396563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4733111" y="396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5220634" y="3965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a:extLst>
                <a:ext uri="{FF2B5EF4-FFF2-40B4-BE49-F238E27FC236}">
                  <a16:creationId xmlns:a16="http://schemas.microsoft.com/office/drawing/2014/main" id="{C3E4EB33-7E2C-304E-8A04-5192202BB89C}"/>
                </a:ext>
              </a:extLst>
            </p:cNvPr>
            <p:cNvSpPr txBox="1"/>
            <p:nvPr/>
          </p:nvSpPr>
          <p:spPr>
            <a:xfrm>
              <a:off x="3112159" y="1419732"/>
              <a:ext cx="2711961" cy="1015663"/>
            </a:xfrm>
            <a:prstGeom prst="rect">
              <a:avLst/>
            </a:prstGeom>
            <a:noFill/>
          </p:spPr>
          <p:txBody>
            <a:bodyPr wrap="none" rtlCol="0">
              <a:spAutoFit/>
            </a:bodyPr>
            <a:lstStyle/>
            <a:p>
              <a:pPr algn="ctr"/>
              <a:r>
                <a:rPr lang="en-US" sz="2000" dirty="0"/>
                <a:t>Sample Selected</a:t>
              </a:r>
            </a:p>
            <a:p>
              <a:pPr algn="ctr"/>
              <a:r>
                <a:rPr lang="en-US" sz="2000" dirty="0"/>
                <a:t>Exposure Measured </a:t>
              </a:r>
            </a:p>
            <a:p>
              <a:pPr algn="ctr"/>
              <a:r>
                <a:rPr lang="en-US" sz="2000" dirty="0"/>
                <a:t>and Outcome Measured</a:t>
              </a:r>
              <a:endParaRPr lang="en-US" dirty="0"/>
            </a:p>
          </p:txBody>
        </p:sp>
      </p:grpSp>
      <p:sp>
        <p:nvSpPr>
          <p:cNvPr id="22" name="Rectangle 21">
            <a:extLst>
              <a:ext uri="{FF2B5EF4-FFF2-40B4-BE49-F238E27FC236}">
                <a16:creationId xmlns:a16="http://schemas.microsoft.com/office/drawing/2014/main" id="{81DACD3D-6170-C240-9585-9E96289F9D2A}"/>
              </a:ext>
            </a:extLst>
          </p:cNvPr>
          <p:cNvSpPr/>
          <p:nvPr/>
        </p:nvSpPr>
        <p:spPr>
          <a:xfrm>
            <a:off x="8712754" y="2664623"/>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cxnSp>
        <p:nvCxnSpPr>
          <p:cNvPr id="27" name="Straight Arrow Connector 26">
            <a:extLst>
              <a:ext uri="{FF2B5EF4-FFF2-40B4-BE49-F238E27FC236}">
                <a16:creationId xmlns:a16="http://schemas.microsoft.com/office/drawing/2014/main" id="{40810260-3BCF-8E43-B368-670EFBF9B21C}"/>
              </a:ext>
            </a:extLst>
          </p:cNvPr>
          <p:cNvCxnSpPr>
            <a:cxnSpLocks/>
          </p:cNvCxnSpPr>
          <p:nvPr/>
        </p:nvCxnSpPr>
        <p:spPr>
          <a:xfrm>
            <a:off x="7331415" y="2893442"/>
            <a:ext cx="1371600"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ECA1CD2C-9C85-A146-845F-46FEE2F2D41E}"/>
              </a:ext>
            </a:extLst>
          </p:cNvPr>
          <p:cNvCxnSpPr>
            <a:cxnSpLocks/>
          </p:cNvCxnSpPr>
          <p:nvPr/>
        </p:nvCxnSpPr>
        <p:spPr>
          <a:xfrm flipV="1">
            <a:off x="7350893" y="4447393"/>
            <a:ext cx="1371600"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B81B013F-5AB1-3C4D-8EDA-DEF294B28D61}"/>
              </a:ext>
            </a:extLst>
          </p:cNvPr>
          <p:cNvCxnSpPr>
            <a:cxnSpLocks/>
            <a:stCxn id="22" idx="2"/>
            <a:endCxn id="112" idx="0"/>
          </p:cNvCxnSpPr>
          <p:nvPr/>
        </p:nvCxnSpPr>
        <p:spPr>
          <a:xfrm>
            <a:off x="9845987" y="3102349"/>
            <a:ext cx="0" cy="351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C8357F24-682B-0447-81F1-12D4F4B717D9}"/>
              </a:ext>
            </a:extLst>
          </p:cNvPr>
          <p:cNvCxnSpPr>
            <a:cxnSpLocks/>
            <a:stCxn id="110" idx="0"/>
            <a:endCxn id="112" idx="2"/>
          </p:cNvCxnSpPr>
          <p:nvPr/>
        </p:nvCxnSpPr>
        <p:spPr>
          <a:xfrm flipV="1">
            <a:off x="9845987" y="3891563"/>
            <a:ext cx="0" cy="327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61489" y="2017852"/>
            <a:ext cx="2448427" cy="400110"/>
          </a:xfrm>
          <a:prstGeom prst="rect">
            <a:avLst/>
          </a:prstGeom>
          <a:noFill/>
        </p:spPr>
        <p:txBody>
          <a:bodyPr wrap="none" rtlCol="0">
            <a:spAutoFit/>
          </a:bodyPr>
          <a:lstStyle/>
          <a:p>
            <a:pPr algn="ctr"/>
            <a:r>
              <a:rPr lang="en-US" sz="2000" dirty="0"/>
              <a:t>Population of Interest</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2077653"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328283" cy="369332"/>
          </a:xfrm>
          <a:prstGeom prst="rect">
            <a:avLst/>
          </a:prstGeom>
          <a:noFill/>
        </p:spPr>
        <p:txBody>
          <a:bodyPr wrap="none" rtlCol="0">
            <a:spAutoFit/>
          </a:bodyPr>
          <a:lstStyle/>
          <a:p>
            <a:r>
              <a:rPr lang="en-US" dirty="0"/>
              <a:t>Basic cross-sectional study design</a:t>
            </a:r>
          </a:p>
        </p:txBody>
      </p:sp>
      <p:cxnSp>
        <p:nvCxnSpPr>
          <p:cNvPr id="6" name="Straight Arrow Connector 5">
            <a:extLst>
              <a:ext uri="{FF2B5EF4-FFF2-40B4-BE49-F238E27FC236}">
                <a16:creationId xmlns:a16="http://schemas.microsoft.com/office/drawing/2014/main" id="{E55BA625-371D-614F-A422-7F16B8E8C80C}"/>
              </a:ext>
            </a:extLst>
          </p:cNvPr>
          <p:cNvCxnSpPr>
            <a:stCxn id="268" idx="0"/>
            <a:endCxn id="25" idx="2"/>
          </p:cNvCxnSpPr>
          <p:nvPr/>
        </p:nvCxnSpPr>
        <p:spPr>
          <a:xfrm flipH="1" flipV="1">
            <a:off x="6088381" y="4965838"/>
            <a:ext cx="7620" cy="12828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ECD0AE85-5BAE-2341-A7DB-0EBA6E998D58}"/>
              </a:ext>
            </a:extLst>
          </p:cNvPr>
          <p:cNvSpPr/>
          <p:nvPr/>
        </p:nvSpPr>
        <p:spPr>
          <a:xfrm>
            <a:off x="8712754" y="4218860"/>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Prevalence</a:t>
            </a:r>
          </a:p>
        </p:txBody>
      </p:sp>
      <p:sp>
        <p:nvSpPr>
          <p:cNvPr id="112" name="Rectangle 111">
            <a:extLst>
              <a:ext uri="{FF2B5EF4-FFF2-40B4-BE49-F238E27FC236}">
                <a16:creationId xmlns:a16="http://schemas.microsoft.com/office/drawing/2014/main" id="{FD7B2852-C865-3E42-8A2D-2CF255DF8FA2}"/>
              </a:ext>
            </a:extLst>
          </p:cNvPr>
          <p:cNvSpPr/>
          <p:nvPr/>
        </p:nvSpPr>
        <p:spPr>
          <a:xfrm>
            <a:off x="8712754" y="3453837"/>
            <a:ext cx="2266465"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Prevalence</a:t>
            </a:r>
          </a:p>
        </p:txBody>
      </p:sp>
    </p:spTree>
    <p:extLst>
      <p:ext uri="{BB962C8B-B14F-4D97-AF65-F5344CB8AC3E}">
        <p14:creationId xmlns:p14="http://schemas.microsoft.com/office/powerpoint/2010/main" val="1143067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C6AFC0B-3C0A-104D-883B-BC67E6643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0"/>
            <a:ext cx="8197516" cy="6852364"/>
          </a:xfrm>
          <a:prstGeom prst="rect">
            <a:avLst/>
          </a:prstGeom>
        </p:spPr>
      </p:pic>
    </p:spTree>
    <p:extLst>
      <p:ext uri="{BB962C8B-B14F-4D97-AF65-F5344CB8AC3E}">
        <p14:creationId xmlns:p14="http://schemas.microsoft.com/office/powerpoint/2010/main" val="6905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2280-B7CC-9F4E-8D86-E5562C0AA50A}"/>
              </a:ext>
            </a:extLst>
          </p:cNvPr>
          <p:cNvSpPr>
            <a:spLocks noGrp="1"/>
          </p:cNvSpPr>
          <p:nvPr>
            <p:ph type="title"/>
          </p:nvPr>
        </p:nvSpPr>
        <p:spPr/>
        <p:txBody>
          <a:bodyPr/>
          <a:lstStyle/>
          <a:p>
            <a:r>
              <a:rPr lang="en-US" dirty="0"/>
              <a:t>Epidemiology</a:t>
            </a:r>
          </a:p>
        </p:txBody>
      </p:sp>
      <p:sp>
        <p:nvSpPr>
          <p:cNvPr id="3" name="Content Placeholder 2">
            <a:extLst>
              <a:ext uri="{FF2B5EF4-FFF2-40B4-BE49-F238E27FC236}">
                <a16:creationId xmlns:a16="http://schemas.microsoft.com/office/drawing/2014/main" id="{D2E10AB6-12EE-BD47-89B3-DEB60D9D8A2A}"/>
              </a:ext>
            </a:extLst>
          </p:cNvPr>
          <p:cNvSpPr>
            <a:spLocks noGrp="1"/>
          </p:cNvSpPr>
          <p:nvPr>
            <p:ph idx="1"/>
          </p:nvPr>
        </p:nvSpPr>
        <p:spPr/>
        <p:txBody>
          <a:bodyPr/>
          <a:lstStyle/>
          <a:p>
            <a:r>
              <a:rPr lang="en-US" dirty="0"/>
              <a:t>Uncertainty</a:t>
            </a:r>
          </a:p>
          <a:p>
            <a:r>
              <a:rPr lang="en-US" dirty="0"/>
              <a:t>Measurement</a:t>
            </a:r>
          </a:p>
          <a:p>
            <a:r>
              <a:rPr lang="en-US" dirty="0"/>
              <a:t>Study design</a:t>
            </a:r>
          </a:p>
        </p:txBody>
      </p:sp>
    </p:spTree>
    <p:extLst>
      <p:ext uri="{BB962C8B-B14F-4D97-AF65-F5344CB8AC3E}">
        <p14:creationId xmlns:p14="http://schemas.microsoft.com/office/powerpoint/2010/main" val="1490179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12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1000"/>
                  </a:schemeClr>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55693" y="1336420"/>
            <a:ext cx="3749414" cy="1368680"/>
          </a:xfrm>
          <a:prstGeom prst="roundRect">
            <a:avLst/>
          </a:prstGeom>
          <a:noFill/>
          <a:ln w="38100">
            <a:solidFill>
              <a:schemeClr val="tx1">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1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290893" cy="499680"/>
          </a:xfrm>
          <a:prstGeom prst="straightConnector1">
            <a:avLst/>
          </a:prstGeom>
          <a:ln w="38100">
            <a:solidFill>
              <a:schemeClr val="tx1">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3805107" y="1521080"/>
            <a:ext cx="2290893" cy="499680"/>
          </a:xfrm>
          <a:prstGeom prst="straightConnector1">
            <a:avLst/>
          </a:prstGeom>
          <a:ln w="38100">
            <a:solidFill>
              <a:schemeClr val="tx1">
                <a:alpha val="5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100D7436-AC77-4E43-83E1-C12FF8C3F56A}"/>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a:p>
            <a:pPr algn="ctr"/>
            <a:r>
              <a:rPr lang="en-US" sz="3600" dirty="0">
                <a:solidFill>
                  <a:schemeClr val="tx1"/>
                </a:solidFill>
              </a:rPr>
              <a:t>(Bias)</a:t>
            </a:r>
          </a:p>
        </p:txBody>
      </p:sp>
      <p:cxnSp>
        <p:nvCxnSpPr>
          <p:cNvPr id="37" name="Elbow Connector 36">
            <a:extLst>
              <a:ext uri="{FF2B5EF4-FFF2-40B4-BE49-F238E27FC236}">
                <a16:creationId xmlns:a16="http://schemas.microsoft.com/office/drawing/2014/main" id="{B266ED3E-DBD9-DE42-AEFB-CB3D393D21B5}"/>
              </a:ext>
            </a:extLst>
          </p:cNvPr>
          <p:cNvCxnSpPr>
            <a:cxnSpLocks/>
            <a:stCxn id="10" idx="2"/>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DCDF9A6-4308-024E-BD38-1673E5807724}"/>
              </a:ext>
            </a:extLst>
          </p:cNvPr>
          <p:cNvCxnSpPr>
            <a:stCxn id="10" idx="2"/>
            <a:endCxn id="35"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DFE134D8-9485-7049-B191-ABB1D3349DB0}"/>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Random</a:t>
            </a:r>
          </a:p>
          <a:p>
            <a:pPr algn="ctr"/>
            <a:r>
              <a:rPr lang="en-US" sz="3600" dirty="0">
                <a:solidFill>
                  <a:schemeClr val="tx1"/>
                </a:solidFill>
              </a:rPr>
              <a:t>(Sampling)</a:t>
            </a:r>
          </a:p>
        </p:txBody>
      </p:sp>
    </p:spTree>
    <p:extLst>
      <p:ext uri="{BB962C8B-B14F-4D97-AF65-F5344CB8AC3E}">
        <p14:creationId xmlns:p14="http://schemas.microsoft.com/office/powerpoint/2010/main" val="261741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p:txBody>
      </p:sp>
    </p:spTree>
    <p:extLst>
      <p:ext uri="{BB962C8B-B14F-4D97-AF65-F5344CB8AC3E}">
        <p14:creationId xmlns:p14="http://schemas.microsoft.com/office/powerpoint/2010/main" val="428563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a:p>
            <a:pPr marL="514350" indent="-514350">
              <a:buFont typeface="+mj-lt"/>
              <a:buAutoNum type="arabicPeriod"/>
            </a:pPr>
            <a:r>
              <a:rPr lang="en-US" dirty="0"/>
              <a:t>Statistical uncertainty</a:t>
            </a:r>
          </a:p>
        </p:txBody>
      </p:sp>
    </p:spTree>
    <p:extLst>
      <p:ext uri="{BB962C8B-B14F-4D97-AF65-F5344CB8AC3E}">
        <p14:creationId xmlns:p14="http://schemas.microsoft.com/office/powerpoint/2010/main" val="416455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a:p>
            <a:pPr marL="514350" indent="-514350">
              <a:buFont typeface="+mj-lt"/>
              <a:buAutoNum type="arabicPeriod"/>
            </a:pPr>
            <a:r>
              <a:rPr lang="en-US" dirty="0"/>
              <a:t>Statistical uncertainty</a:t>
            </a:r>
          </a:p>
          <a:p>
            <a:pPr marL="514350" indent="-514350">
              <a:buFont typeface="+mj-lt"/>
              <a:buAutoNum type="arabicPeriod"/>
            </a:pPr>
            <a:r>
              <a:rPr lang="en-US" dirty="0"/>
              <a:t>Causal uncertainty</a:t>
            </a:r>
          </a:p>
        </p:txBody>
      </p:sp>
    </p:spTree>
    <p:extLst>
      <p:ext uri="{BB962C8B-B14F-4D97-AF65-F5344CB8AC3E}">
        <p14:creationId xmlns:p14="http://schemas.microsoft.com/office/powerpoint/2010/main" val="96628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a:p>
            <a:r>
              <a:rPr lang="en-US" dirty="0"/>
              <a:t>I usually say, “who gets sick or stays healthy, and why?” </a:t>
            </a:r>
          </a:p>
        </p:txBody>
      </p:sp>
    </p:spTree>
    <p:extLst>
      <p:ext uri="{BB962C8B-B14F-4D97-AF65-F5344CB8AC3E}">
        <p14:creationId xmlns:p14="http://schemas.microsoft.com/office/powerpoint/2010/main" val="97499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a:p>
            <a:r>
              <a:rPr lang="en-US" dirty="0"/>
              <a:t>I usually say, “who gets sick or stays healthy, and why?” </a:t>
            </a:r>
          </a:p>
          <a:p>
            <a:r>
              <a:rPr lang="en-US" dirty="0"/>
              <a:t>Observe and assign values to relevant characteristics.</a:t>
            </a:r>
          </a:p>
          <a:p>
            <a:r>
              <a:rPr lang="en-US" dirty="0"/>
              <a:t>Look for patterns among those values.</a:t>
            </a:r>
          </a:p>
        </p:txBody>
      </p:sp>
    </p:spTree>
    <p:extLst>
      <p:ext uri="{BB962C8B-B14F-4D97-AF65-F5344CB8AC3E}">
        <p14:creationId xmlns:p14="http://schemas.microsoft.com/office/powerpoint/2010/main" val="77151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fontScale="92500" lnSpcReduction="10000"/>
          </a:bodyPr>
          <a:lstStyle/>
          <a:p>
            <a:r>
              <a:rPr lang="en-US" dirty="0"/>
              <a:t>“the study of the occurrence and distribution of health-related states or events in specified populations, including the study of the determinants influencing such states, and the application of this knowledge to control the health problems.” (Porta 2008, page 81)</a:t>
            </a:r>
          </a:p>
          <a:p>
            <a:r>
              <a:rPr lang="en-US" dirty="0"/>
              <a:t>I usually say, “who gets sick or stays healthy, and why?” </a:t>
            </a:r>
          </a:p>
          <a:p>
            <a:r>
              <a:rPr lang="en-US" dirty="0"/>
              <a:t>Observe and assign values to relevant characteristics.</a:t>
            </a:r>
          </a:p>
          <a:p>
            <a:r>
              <a:rPr lang="en-US" dirty="0"/>
              <a:t>Look for patterns among those values.</a:t>
            </a:r>
          </a:p>
          <a:p>
            <a:r>
              <a:rPr lang="en-US" dirty="0"/>
              <a:t>Bottom line:</a:t>
            </a:r>
          </a:p>
          <a:p>
            <a:pPr lvl="1"/>
            <a:r>
              <a:rPr lang="en-US" dirty="0"/>
              <a:t>Describe</a:t>
            </a:r>
          </a:p>
          <a:p>
            <a:pPr lvl="1"/>
            <a:r>
              <a:rPr lang="en-US" dirty="0"/>
              <a:t>Predict</a:t>
            </a:r>
          </a:p>
          <a:p>
            <a:pPr lvl="1"/>
            <a:r>
              <a:rPr lang="en-US" dirty="0"/>
              <a:t>Causally explain</a:t>
            </a:r>
          </a:p>
        </p:txBody>
      </p:sp>
    </p:spTree>
    <p:extLst>
      <p:ext uri="{BB962C8B-B14F-4D97-AF65-F5344CB8AC3E}">
        <p14:creationId xmlns:p14="http://schemas.microsoft.com/office/powerpoint/2010/main" val="4068415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990F41-E13D-428C-A245-3E91B8E98C5B}"/>
</file>

<file path=customXml/itemProps2.xml><?xml version="1.0" encoding="utf-8"?>
<ds:datastoreItem xmlns:ds="http://schemas.openxmlformats.org/officeDocument/2006/customXml" ds:itemID="{126B72E1-CDE4-4E06-A6EB-D90A8F661903}">
  <ds:schemaRefs>
    <ds:schemaRef ds:uri="http://purl.org/dc/terms/"/>
    <ds:schemaRef ds:uri="http://schemas.microsoft.com/office/2006/documentManagement/types"/>
    <ds:schemaRef ds:uri="http://www.w3.org/XML/1998/namespace"/>
    <ds:schemaRef ds:uri="b3558f30-ae73-4668-947b-5578bd4f9b3c"/>
    <ds:schemaRef ds:uri="http://purl.org/dc/dcmitype/"/>
    <ds:schemaRef ds:uri="e3793ca1-6164-4dfb-aaf8-0aa60c0c70c2"/>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DE31FCF9-79A7-4915-9876-5369767929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9502</TotalTime>
  <Words>5401</Words>
  <Application>Microsoft Macintosh PowerPoint</Application>
  <PresentationFormat>Widescreen</PresentationFormat>
  <Paragraphs>329</Paragraphs>
  <Slides>31</Slides>
  <Notes>31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Epidemiology III Introduction and Review</vt:lpstr>
      <vt:lpstr>Vocabulary</vt:lpstr>
      <vt:lpstr>Epidemiology</vt:lpstr>
      <vt:lpstr>Uncertainty</vt:lpstr>
      <vt:lpstr>Uncertainty</vt:lpstr>
      <vt:lpstr>Uncertainty</vt:lpstr>
      <vt:lpstr>Measurement</vt:lpstr>
      <vt:lpstr>Measurement</vt:lpstr>
      <vt:lpstr>Measurement</vt:lpstr>
      <vt:lpstr>PowerPoint Presentation</vt:lpstr>
      <vt:lpstr>Description</vt:lpstr>
      <vt:lpstr>Description</vt:lpstr>
      <vt:lpstr>Description</vt:lpstr>
      <vt:lpstr>Prediction</vt:lpstr>
      <vt:lpstr>Association</vt:lpstr>
      <vt:lpstr>Prediction</vt:lpstr>
      <vt:lpstr>Causation (counterfactual prediction)</vt:lpstr>
      <vt:lpstr>Causation</vt:lpstr>
      <vt:lpstr>Confounding</vt:lpstr>
      <vt:lpstr>Populations vs.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120</cp:revision>
  <dcterms:created xsi:type="dcterms:W3CDTF">2020-09-18T19:45:25Z</dcterms:created>
  <dcterms:modified xsi:type="dcterms:W3CDTF">2022-09-18T19:34:05Z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