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79" r:id="rId2"/>
    <p:sldId id="303"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60" d="100"/>
          <a:sy n="60" d="100"/>
        </p:scale>
        <p:origin x="8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143000" y="685800"/>
            <a:ext cx="4572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400">
        <a:latin typeface="Avenir Roman"/>
        <a:ea typeface="Avenir Roman"/>
        <a:cs typeface="Avenir Roman"/>
        <a:sym typeface="Avenir Roman"/>
      </a:defRPr>
    </a:lvl1pPr>
    <a:lvl2pPr indent="228600" defTabSz="457200" latinLnBrk="0">
      <a:lnSpc>
        <a:spcPct val="125000"/>
      </a:lnSpc>
      <a:defRPr sz="2400">
        <a:latin typeface="Avenir Roman"/>
        <a:ea typeface="Avenir Roman"/>
        <a:cs typeface="Avenir Roman"/>
        <a:sym typeface="Avenir Roman"/>
      </a:defRPr>
    </a:lvl2pPr>
    <a:lvl3pPr indent="457200" defTabSz="457200" latinLnBrk="0">
      <a:lnSpc>
        <a:spcPct val="125000"/>
      </a:lnSpc>
      <a:defRPr sz="2400">
        <a:latin typeface="Avenir Roman"/>
        <a:ea typeface="Avenir Roman"/>
        <a:cs typeface="Avenir Roman"/>
        <a:sym typeface="Avenir Roman"/>
      </a:defRPr>
    </a:lvl3pPr>
    <a:lvl4pPr indent="685800" defTabSz="457200" latinLnBrk="0">
      <a:lnSpc>
        <a:spcPct val="125000"/>
      </a:lnSpc>
      <a:defRPr sz="2400">
        <a:latin typeface="Avenir Roman"/>
        <a:ea typeface="Avenir Roman"/>
        <a:cs typeface="Avenir Roman"/>
        <a:sym typeface="Avenir Roman"/>
      </a:defRPr>
    </a:lvl4pPr>
    <a:lvl5pPr indent="914400" defTabSz="457200" latinLnBrk="0">
      <a:lnSpc>
        <a:spcPct val="125000"/>
      </a:lnSpc>
      <a:defRPr sz="2400">
        <a:latin typeface="Avenir Roman"/>
        <a:ea typeface="Avenir Roman"/>
        <a:cs typeface="Avenir Roman"/>
        <a:sym typeface="Avenir Roman"/>
      </a:defRPr>
    </a:lvl5pPr>
    <a:lvl6pPr indent="1143000" defTabSz="457200" latinLnBrk="0">
      <a:lnSpc>
        <a:spcPct val="125000"/>
      </a:lnSpc>
      <a:defRPr sz="2400">
        <a:latin typeface="Avenir Roman"/>
        <a:ea typeface="Avenir Roman"/>
        <a:cs typeface="Avenir Roman"/>
        <a:sym typeface="Avenir Roman"/>
      </a:defRPr>
    </a:lvl6pPr>
    <a:lvl7pPr indent="1371600" defTabSz="457200" latinLnBrk="0">
      <a:lnSpc>
        <a:spcPct val="125000"/>
      </a:lnSpc>
      <a:defRPr sz="2400">
        <a:latin typeface="Avenir Roman"/>
        <a:ea typeface="Avenir Roman"/>
        <a:cs typeface="Avenir Roman"/>
        <a:sym typeface="Avenir Roman"/>
      </a:defRPr>
    </a:lvl7pPr>
    <a:lvl8pPr indent="1600200" defTabSz="457200" latinLnBrk="0">
      <a:lnSpc>
        <a:spcPct val="125000"/>
      </a:lnSpc>
      <a:defRPr sz="2400">
        <a:latin typeface="Avenir Roman"/>
        <a:ea typeface="Avenir Roman"/>
        <a:cs typeface="Avenir Roman"/>
        <a:sym typeface="Avenir Roman"/>
      </a:defRPr>
    </a:lvl8pPr>
    <a:lvl9pPr indent="1828800" defTabSz="457200" latinLnBrk="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prstGeom prst="rect">
            <a:avLst/>
          </a:prstGeom>
        </p:spPr>
        <p:txBody>
          <a:bodyPr/>
          <a:lstStyle/>
          <a:p>
            <a:endParaRPr/>
          </a:p>
        </p:txBody>
      </p:sp>
      <p:sp>
        <p:nvSpPr>
          <p:cNvPr id="124" name="Shape 124"/>
          <p:cNvSpPr>
            <a:spLocks noGrp="1"/>
          </p:cNvSpPr>
          <p:nvPr>
            <p:ph type="body" sz="quarter" idx="1"/>
          </p:nvPr>
        </p:nvSpPr>
        <p:spPr>
          <a:prstGeom prst="rect">
            <a:avLst/>
          </a:prstGeom>
        </p:spPr>
        <p:txBody>
          <a:bodyPr/>
          <a:lstStyle/>
          <a:p>
            <a:r>
              <a:t>Play intro music for 5 sec.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a:spLocks noGrp="1" noRot="1" noChangeAspect="1"/>
          </p:cNvSpPr>
          <p:nvPr>
            <p:ph type="sldImg"/>
          </p:nvPr>
        </p:nvSpPr>
        <p:spPr>
          <a:prstGeom prst="rect">
            <a:avLst/>
          </a:prstGeom>
        </p:spPr>
        <p:txBody>
          <a:bodyPr/>
          <a:lstStyle/>
          <a:p>
            <a:endParaRPr/>
          </a:p>
        </p:txBody>
      </p:sp>
      <p:sp>
        <p:nvSpPr>
          <p:cNvPr id="249" name="Shape 249"/>
          <p:cNvSpPr>
            <a:spLocks noGrp="1"/>
          </p:cNvSpPr>
          <p:nvPr>
            <p:ph type="body" sz="quarter" idx="1"/>
          </p:nvPr>
        </p:nvSpPr>
        <p:spPr>
          <a:prstGeom prst="rect">
            <a:avLst/>
          </a:prstGeom>
        </p:spPr>
        <p:txBody>
          <a:bodyPr/>
          <a:lstStyle/>
          <a:p>
            <a:r>
              <a:t>Here is a list of commonly used arithmetic operators, and some examples of how they may be used in IF-THEN statements. As these examples demonstrate, both comparison and arithmetic operators can be used in the same statement.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a:spLocks noGrp="1" noRot="1" noChangeAspect="1"/>
          </p:cNvSpPr>
          <p:nvPr>
            <p:ph type="sldImg"/>
          </p:nvPr>
        </p:nvSpPr>
        <p:spPr>
          <a:prstGeom prst="rect">
            <a:avLst/>
          </a:prstGeom>
        </p:spPr>
        <p:txBody>
          <a:bodyPr/>
          <a:lstStyle/>
          <a:p>
            <a:endParaRPr/>
          </a:p>
        </p:txBody>
      </p:sp>
      <p:sp>
        <p:nvSpPr>
          <p:cNvPr id="254" name="Shape 254"/>
          <p:cNvSpPr>
            <a:spLocks noGrp="1"/>
          </p:cNvSpPr>
          <p:nvPr>
            <p:ph type="body" sz="quarter" idx="1"/>
          </p:nvPr>
        </p:nvSpPr>
        <p:spPr>
          <a:prstGeom prst="rect">
            <a:avLst/>
          </a:prstGeom>
        </p:spPr>
        <p:txBody>
          <a:bodyPr/>
          <a:lstStyle/>
          <a:p>
            <a:r>
              <a:t>Logical operators combine or modify expressions. You can use either the symbol or the mnemonic in your code. Here you can see the logical operators that are available, and a few examples of how the may be used in a IF-THEN statement.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a:spLocks noGrp="1" noRot="1" noChangeAspect="1"/>
          </p:cNvSpPr>
          <p:nvPr>
            <p:ph type="sldImg"/>
          </p:nvPr>
        </p:nvSpPr>
        <p:spPr>
          <a:prstGeom prst="rect">
            <a:avLst/>
          </a:prstGeom>
        </p:spPr>
        <p:txBody>
          <a:bodyPr/>
          <a:lstStyle/>
          <a:p>
            <a:endParaRPr/>
          </a:p>
        </p:txBody>
      </p:sp>
      <p:sp>
        <p:nvSpPr>
          <p:cNvPr id="261" name="Shape 261"/>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When using Boolean operators , remember that the “and” operator has precedence over the or operator. </a:t>
            </a:r>
          </a:p>
          <a:p>
            <a:pPr marR="457200" defTabSz="431800">
              <a:lnSpc>
                <a:spcPct val="100000"/>
              </a:lnSpc>
              <a:defRPr>
                <a:latin typeface="Cambria"/>
                <a:ea typeface="Cambria"/>
                <a:cs typeface="Cambria"/>
                <a:sym typeface="Cambria"/>
              </a:defRPr>
            </a:pPr>
            <a:r>
              <a:t>That is, a statement such as the following:</a:t>
            </a:r>
          </a:p>
          <a:p>
            <a:pPr marR="457200" defTabSz="431800">
              <a:lnSpc>
                <a:spcPct val="100000"/>
              </a:lnSpc>
              <a:defRPr>
                <a:latin typeface="Cambria"/>
                <a:ea typeface="Cambria"/>
                <a:cs typeface="Cambria"/>
                <a:sym typeface="Cambria"/>
              </a:defRPr>
            </a:pPr>
            <a:r>
              <a:t>If x and y or z</a:t>
            </a:r>
          </a:p>
          <a:p>
            <a:pPr marR="457200" defTabSz="431800">
              <a:lnSpc>
                <a:spcPct val="100000"/>
              </a:lnSpc>
              <a:defRPr>
                <a:latin typeface="Cambria"/>
                <a:ea typeface="Cambria"/>
                <a:cs typeface="Cambria"/>
                <a:sym typeface="Cambria"/>
              </a:defRPr>
            </a:pPr>
            <a:r>
              <a:t>Is equivalent to:</a:t>
            </a:r>
          </a:p>
          <a:p>
            <a:pPr marR="457200" defTabSz="431800">
              <a:lnSpc>
                <a:spcPct val="100000"/>
              </a:lnSpc>
              <a:defRPr>
                <a:latin typeface="Cambria"/>
                <a:ea typeface="Cambria"/>
                <a:cs typeface="Cambria"/>
                <a:sym typeface="Cambria"/>
              </a:defRPr>
            </a:pPr>
            <a:r>
              <a:t>If (x and y) or z</a:t>
            </a:r>
          </a:p>
          <a:p>
            <a:pPr marR="457200" defTabSz="431800">
              <a:lnSpc>
                <a:spcPct val="100000"/>
              </a:lnSpc>
              <a:defRPr>
                <a:latin typeface="Cambria"/>
                <a:ea typeface="Cambria"/>
                <a:cs typeface="Cambria"/>
                <a:sym typeface="Cambria"/>
              </a:defRPr>
            </a:pPr>
            <a:r>
              <a:t>If you want to perform the “or” operation before the “and” operation, use parentheses like this:</a:t>
            </a:r>
          </a:p>
          <a:p>
            <a:pPr marR="457200" defTabSz="431800">
              <a:lnSpc>
                <a:spcPct val="100000"/>
              </a:lnSpc>
              <a:defRPr>
                <a:latin typeface="Cambria"/>
                <a:ea typeface="Cambria"/>
                <a:cs typeface="Cambria"/>
                <a:sym typeface="Cambria"/>
              </a:defRPr>
            </a:pPr>
            <a:r>
              <a:t>If x and (y or z)</a:t>
            </a:r>
          </a:p>
          <a:p>
            <a:pPr marR="457200" defTabSz="431800">
              <a:lnSpc>
                <a:spcPct val="100000"/>
              </a:lnSpc>
              <a:defRPr>
                <a:latin typeface="Cambria"/>
                <a:ea typeface="Cambria"/>
                <a:cs typeface="Cambria"/>
                <a:sym typeface="Cambria"/>
              </a:defRPr>
            </a:pPr>
            <a:r>
              <a:t>As a side note: the “not” operator, which wasn’t demonstrated here, has the highest precedence of all.</a:t>
            </a:r>
          </a:p>
          <a:p>
            <a:pPr marR="457200" defTabSz="431800">
              <a:lnSpc>
                <a:spcPct val="100000"/>
              </a:lnSpc>
              <a:defRPr>
                <a:latin typeface="Cambria"/>
                <a:ea typeface="Cambria"/>
                <a:cs typeface="Cambria"/>
                <a:sym typeface="Cambria"/>
              </a:defRPr>
            </a:pPr>
            <a:endParaRPr>
              <a:latin typeface="Times New Roman"/>
              <a:ea typeface="Times New Roman"/>
              <a:cs typeface="Times New Roman"/>
              <a:sym typeface="Times New Roman"/>
            </a:endParaRPr>
          </a:p>
          <a:p>
            <a:pPr marR="457200" defTabSz="431800">
              <a:lnSpc>
                <a:spcPct val="100000"/>
              </a:lnSpc>
              <a:defRPr>
                <a:latin typeface="Cambria"/>
                <a:ea typeface="Cambria"/>
                <a:cs typeface="Cambria"/>
                <a:sym typeface="Cambria"/>
              </a:defRPr>
            </a:pP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Shape 264"/>
          <p:cNvSpPr>
            <a:spLocks noGrp="1" noRot="1" noChangeAspect="1"/>
          </p:cNvSpPr>
          <p:nvPr>
            <p:ph type="sldImg"/>
          </p:nvPr>
        </p:nvSpPr>
        <p:spPr>
          <a:prstGeom prst="rect">
            <a:avLst/>
          </a:prstGeom>
        </p:spPr>
        <p:txBody>
          <a:bodyPr/>
          <a:lstStyle/>
          <a:p>
            <a:endParaRPr/>
          </a:p>
        </p:txBody>
      </p:sp>
      <p:sp>
        <p:nvSpPr>
          <p:cNvPr id="265" name="Shape 265"/>
          <p:cNvSpPr>
            <a:spLocks noGrp="1"/>
          </p:cNvSpPr>
          <p:nvPr>
            <p:ph type="body" sz="quarter" idx="1"/>
          </p:nvPr>
        </p:nvSpPr>
        <p:spPr>
          <a:prstGeom prst="rect">
            <a:avLst/>
          </a:prstGeom>
        </p:spPr>
        <p:txBody>
          <a:bodyPr/>
          <a:lstStyle/>
          <a:p>
            <a:r>
              <a:t>You were already introduced to assignment statements in the last module. As a reminder, you can use an assignment statement in any DATA step to transform variables, create variables, calculate new values for variables, and more. To do this, the assignment statement evaluates an expression and assigns the resulting value to a variable. The general form of the assignment statement is shown here.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Shape 269"/>
          <p:cNvSpPr>
            <a:spLocks noGrp="1" noRot="1" noChangeAspect="1"/>
          </p:cNvSpPr>
          <p:nvPr>
            <p:ph type="sldImg"/>
          </p:nvPr>
        </p:nvSpPr>
        <p:spPr>
          <a:prstGeom prst="rect">
            <a:avLst/>
          </a:prstGeom>
        </p:spPr>
        <p:txBody>
          <a:bodyPr/>
          <a:lstStyle/>
          <a:p>
            <a:endParaRPr/>
          </a:p>
        </p:txBody>
      </p:sp>
      <p:sp>
        <p:nvSpPr>
          <p:cNvPr id="270" name="Shape 270"/>
          <p:cNvSpPr>
            <a:spLocks noGrp="1"/>
          </p:cNvSpPr>
          <p:nvPr>
            <p:ph type="body" sz="quarter" idx="1"/>
          </p:nvPr>
        </p:nvSpPr>
        <p:spPr>
          <a:prstGeom prst="rect">
            <a:avLst/>
          </a:prstGeom>
        </p:spPr>
        <p:txBody>
          <a:bodyPr/>
          <a:lstStyle/>
          <a:p>
            <a:r>
              <a:t>In this example, let’s say that you discover that three mosquito traps were misclassified as light traps when they were actually chemical attractant traps. You write a SAS program to change trap type from 2 to 1 for these three traps. </a:t>
            </a:r>
          </a:p>
          <a:p>
            <a:r>
              <a:t>When you run this program, the IF-THEN statement will execute for each observation in the data set. If the trap number doesn’t equal the specified value, the value of type doesn’t change for that observation. In this case, the value of trap in the program data vector does not match the value in the first IF-THEN statement, so the value of type remains 1. The expression in the next two IF-THEN statements are also false, so type continues to have a value of 1 for this observation. Next SAS reaches the RUN statement, writes the observation currently in the program data vector out to the temporary SAS data set called example,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a:spLocks noGrp="1" noRot="1" noChangeAspect="1"/>
          </p:cNvSpPr>
          <p:nvPr>
            <p:ph type="sldImg"/>
          </p:nvPr>
        </p:nvSpPr>
        <p:spPr>
          <a:prstGeom prst="rect">
            <a:avLst/>
          </a:prstGeom>
        </p:spPr>
        <p:txBody>
          <a:bodyPr/>
          <a:lstStyle/>
          <a:p>
            <a:endParaRPr/>
          </a:p>
        </p:txBody>
      </p:sp>
      <p:sp>
        <p:nvSpPr>
          <p:cNvPr id="275" name="Shape 275"/>
          <p:cNvSpPr>
            <a:spLocks noGrp="1"/>
          </p:cNvSpPr>
          <p:nvPr>
            <p:ph type="body" sz="quarter" idx="1"/>
          </p:nvPr>
        </p:nvSpPr>
        <p:spPr>
          <a:prstGeom prst="rect">
            <a:avLst/>
          </a:prstGeom>
        </p:spPr>
        <p:txBody>
          <a:bodyPr/>
          <a:lstStyle/>
          <a:p>
            <a:r>
              <a:t>and then reads in the next observation from ntrhd.mosquito into the PDV. All the expressions are false for this observation as well.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Shape 279"/>
          <p:cNvSpPr>
            <a:spLocks noGrp="1" noRot="1" noChangeAspect="1"/>
          </p:cNvSpPr>
          <p:nvPr>
            <p:ph type="sldImg"/>
          </p:nvPr>
        </p:nvSpPr>
        <p:spPr>
          <a:prstGeom prst="rect">
            <a:avLst/>
          </a:prstGeom>
        </p:spPr>
        <p:txBody>
          <a:bodyPr/>
          <a:lstStyle/>
          <a:p>
            <a:endParaRPr/>
          </a:p>
        </p:txBody>
      </p:sp>
      <p:sp>
        <p:nvSpPr>
          <p:cNvPr id="280" name="Shape 280"/>
          <p:cNvSpPr>
            <a:spLocks noGrp="1"/>
          </p:cNvSpPr>
          <p:nvPr>
            <p:ph type="body" sz="quarter" idx="1"/>
          </p:nvPr>
        </p:nvSpPr>
        <p:spPr>
          <a:prstGeom prst="rect">
            <a:avLst/>
          </a:prstGeom>
        </p:spPr>
        <p:txBody>
          <a:bodyPr/>
          <a:lstStyle/>
          <a:p>
            <a:r>
              <a:t>Eventually SAS gets to this observation. This time, the condition in the first IF-THEN statement is true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hape 284"/>
          <p:cNvSpPr>
            <a:spLocks noGrp="1" noRot="1" noChangeAspect="1"/>
          </p:cNvSpPr>
          <p:nvPr>
            <p:ph type="sldImg"/>
          </p:nvPr>
        </p:nvSpPr>
        <p:spPr>
          <a:prstGeom prst="rect">
            <a:avLst/>
          </a:prstGeom>
        </p:spPr>
        <p:txBody>
          <a:bodyPr/>
          <a:lstStyle/>
          <a:p>
            <a:endParaRPr/>
          </a:p>
        </p:txBody>
      </p:sp>
      <p:sp>
        <p:nvSpPr>
          <p:cNvPr id="285" name="Shape 285"/>
          <p:cNvSpPr>
            <a:spLocks noGrp="1"/>
          </p:cNvSpPr>
          <p:nvPr>
            <p:ph type="body" sz="quarter" idx="1"/>
          </p:nvPr>
        </p:nvSpPr>
        <p:spPr>
          <a:prstGeom prst="rect">
            <a:avLst/>
          </a:prstGeom>
        </p:spPr>
        <p:txBody>
          <a:bodyPr/>
          <a:lstStyle/>
          <a:p>
            <a:r>
              <a:t>So SAS changes the value of type to two for this observation. The remaining IF-THEN statements are false for this observation. Notice that these IF-THEN statements are mutually exclusive. No more than one of them can be true at a time. Therefore, once SAS encounters a true statement, checking the other statements is a waste of time and computing power.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Shape 289"/>
          <p:cNvSpPr>
            <a:spLocks noGrp="1" noRot="1" noChangeAspect="1"/>
          </p:cNvSpPr>
          <p:nvPr>
            <p:ph type="sldImg"/>
          </p:nvPr>
        </p:nvSpPr>
        <p:spPr>
          <a:prstGeom prst="rect">
            <a:avLst/>
          </a:prstGeom>
        </p:spPr>
        <p:txBody>
          <a:bodyPr/>
          <a:lstStyle/>
          <a:p>
            <a:endParaRPr/>
          </a:p>
        </p:txBody>
      </p:sp>
      <p:sp>
        <p:nvSpPr>
          <p:cNvPr id="290" name="Shape 290"/>
          <p:cNvSpPr>
            <a:spLocks noGrp="1"/>
          </p:cNvSpPr>
          <p:nvPr>
            <p:ph type="body" sz="quarter" idx="1"/>
          </p:nvPr>
        </p:nvSpPr>
        <p:spPr>
          <a:prstGeom prst="rect">
            <a:avLst/>
          </a:prstGeom>
        </p:spPr>
        <p:txBody>
          <a:bodyPr/>
          <a:lstStyle/>
          <a:p>
            <a:r>
              <a:t>Adding the keyword ELSE is more efficient. When you specify else, and one condition is true, SAS skips the remaining conditions.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prstGeom prst="rect">
            <a:avLst/>
          </a:prstGeom>
        </p:spPr>
        <p:txBody>
          <a:bodyPr/>
          <a:lstStyle/>
          <a:p>
            <a:endParaRPr/>
          </a:p>
        </p:txBody>
      </p:sp>
      <p:sp>
        <p:nvSpPr>
          <p:cNvPr id="300" name="Shape 300"/>
          <p:cNvSpPr>
            <a:spLocks noGrp="1"/>
          </p:cNvSpPr>
          <p:nvPr>
            <p:ph type="body" sz="quarter" idx="1"/>
          </p:nvPr>
        </p:nvSpPr>
        <p:spPr>
          <a:prstGeom prst="rect">
            <a:avLst/>
          </a:prstGeom>
        </p:spPr>
        <p:txBody>
          <a:bodyPr/>
          <a:lstStyle/>
          <a:p>
            <a:r>
              <a:t>Now you practice opening SAS in windows.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a:spLocks noGrp="1" noRot="1" noChangeAspect="1"/>
          </p:cNvSpPr>
          <p:nvPr>
            <p:ph type="sldImg"/>
          </p:nvPr>
        </p:nvSpPr>
        <p:spPr>
          <a:prstGeom prst="rect">
            <a:avLst/>
          </a:prstGeom>
        </p:spPr>
        <p:txBody>
          <a:bodyPr/>
          <a:lstStyle/>
          <a:p>
            <a:endParaRPr/>
          </a:p>
        </p:txBody>
      </p:sp>
      <p:sp>
        <p:nvSpPr>
          <p:cNvPr id="151" name="Shape 151"/>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As SAS programmers there will often be times that we want to modify our data or our analysis in some way based on the value of one or more variables. </a:t>
            </a:r>
          </a:p>
          <a:p>
            <a:pPr marR="457200" defTabSz="431800">
              <a:lnSpc>
                <a:spcPct val="100000"/>
              </a:lnSpc>
              <a:defRPr>
                <a:latin typeface="Cambria"/>
                <a:ea typeface="Cambria"/>
                <a:cs typeface="Cambria"/>
                <a:sym typeface="Cambria"/>
              </a:defRPr>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prstGeom prst="rect">
            <a:avLst/>
          </a:prstGeom>
        </p:spPr>
        <p:txBody>
          <a:bodyPr/>
          <a:lstStyle/>
          <a:p>
            <a:endParaRPr/>
          </a:p>
        </p:txBody>
      </p:sp>
      <p:sp>
        <p:nvSpPr>
          <p:cNvPr id="178" name="Shape 178"/>
          <p:cNvSpPr>
            <a:spLocks noGrp="1"/>
          </p:cNvSpPr>
          <p:nvPr>
            <p:ph type="body" sz="quarter" idx="1"/>
          </p:nvPr>
        </p:nvSpPr>
        <p:spPr>
          <a:prstGeom prst="rect">
            <a:avLst/>
          </a:prstGeom>
        </p:spPr>
        <p:txBody>
          <a:bodyPr/>
          <a:lstStyle>
            <a:lvl1pPr marR="457200" defTabSz="431800">
              <a:lnSpc>
                <a:spcPct val="100000"/>
              </a:lnSpc>
              <a:defRPr>
                <a:latin typeface="Cambria"/>
                <a:ea typeface="Cambria"/>
                <a:cs typeface="Cambria"/>
                <a:sym typeface="Cambria"/>
              </a:defRPr>
            </a:lvl1pPr>
          </a:lstStyle>
          <a:p>
            <a:r>
              <a:t>For example, maybe we only want to look at female participants in our dataset, or individuals of a certain age. Perhaps we decide that we want to create a variable that represents the region of the country someone is from, based on knowledge of the state they are from.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noRot="1" noChangeAspect="1"/>
          </p:cNvSpPr>
          <p:nvPr>
            <p:ph type="sldImg"/>
          </p:nvPr>
        </p:nvSpPr>
        <p:spPr>
          <a:prstGeom prst="rect">
            <a:avLst/>
          </a:prstGeom>
        </p:spPr>
        <p:txBody>
          <a:bodyPr/>
          <a:lstStyle/>
          <a:p>
            <a:endParaRPr/>
          </a:p>
        </p:txBody>
      </p:sp>
      <p:sp>
        <p:nvSpPr>
          <p:cNvPr id="202" name="Shape 202"/>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These are just a couple of examples of an almost infinite number of ways in which you can use conditional processing in SAS. It’s called conditional processing because we type in a set of conditions,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SAS evaluates these conditions and then executes or does not execute some process or procedure based on whether or not the condition is met.</a:t>
            </a:r>
          </a:p>
          <a:p>
            <a:pPr marR="457200" defTabSz="431800">
              <a:lnSpc>
                <a:spcPct val="100000"/>
              </a:lnSpc>
              <a:defRPr>
                <a:latin typeface="Cambria"/>
                <a:ea typeface="Cambria"/>
                <a:cs typeface="Cambria"/>
                <a:sym typeface="Cambria"/>
              </a:defRPr>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a:spLocks noGrp="1" noRot="1" noChangeAspect="1"/>
          </p:cNvSpPr>
          <p:nvPr>
            <p:ph type="sldImg"/>
          </p:nvPr>
        </p:nvSpPr>
        <p:spPr>
          <a:prstGeom prst="rect">
            <a:avLst/>
          </a:prstGeom>
        </p:spPr>
        <p:txBody>
          <a:bodyPr/>
          <a:lstStyle/>
          <a:p>
            <a:endParaRPr/>
          </a:p>
        </p:txBody>
      </p:sp>
      <p:sp>
        <p:nvSpPr>
          <p:cNvPr id="218" name="Shape 218"/>
          <p:cNvSpPr>
            <a:spLocks noGrp="1"/>
          </p:cNvSpPr>
          <p:nvPr>
            <p:ph type="body" sz="quarter" idx="1"/>
          </p:nvPr>
        </p:nvSpPr>
        <p:spPr>
          <a:prstGeom prst="rect">
            <a:avLst/>
          </a:prstGeom>
        </p:spPr>
        <p:txBody>
          <a:bodyPr/>
          <a:lstStyle/>
          <a:p>
            <a:pPr marR="457200" defTabSz="431800">
              <a:lnSpc>
                <a:spcPct val="100000"/>
              </a:lnSpc>
              <a:defRPr>
                <a:latin typeface="Cambria"/>
                <a:ea typeface="Cambria"/>
                <a:cs typeface="Cambria"/>
                <a:sym typeface="Cambria"/>
              </a:defRPr>
            </a:pPr>
            <a:r>
              <a:t>As a silly example, let’s say that I want my daughter to wear a raincoat if it’s raining outside. So I give her a command: “If it’s raining outside, make sure to wear your raincoat please.”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In this hypothetical fantasy world, she then says, “yes, dad,” and goes to the window to see if it’s raining. </a:t>
            </a:r>
          </a:p>
          <a:p>
            <a:pPr marR="457200" defTabSz="431800">
              <a:lnSpc>
                <a:spcPct val="100000"/>
              </a:lnSpc>
              <a:defRPr>
                <a:latin typeface="Cambria"/>
                <a:ea typeface="Cambria"/>
                <a:cs typeface="Cambria"/>
                <a:sym typeface="Cambria"/>
              </a:defRPr>
            </a:pPr>
            <a:endParaRPr/>
          </a:p>
          <a:p>
            <a:pPr marR="457200" defTabSz="431800">
              <a:lnSpc>
                <a:spcPct val="100000"/>
              </a:lnSpc>
              <a:defRPr>
                <a:latin typeface="Cambria"/>
                <a:ea typeface="Cambria"/>
                <a:cs typeface="Cambria"/>
                <a:sym typeface="Cambria"/>
              </a:defRPr>
            </a:pPr>
            <a:r>
              <a:t>Then she either puts on, or does not put on her raincoat depending on if the condition (raining) is met.</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a:spLocks noGrp="1" noRot="1" noChangeAspect="1"/>
          </p:cNvSpPr>
          <p:nvPr>
            <p:ph type="sldImg"/>
          </p:nvPr>
        </p:nvSpPr>
        <p:spPr>
          <a:prstGeom prst="rect">
            <a:avLst/>
          </a:prstGeom>
        </p:spPr>
        <p:txBody>
          <a:bodyPr/>
          <a:lstStyle/>
          <a:p>
            <a:endParaRPr/>
          </a:p>
        </p:txBody>
      </p:sp>
      <p:sp>
        <p:nvSpPr>
          <p:cNvPr id="227" name="Shape 227"/>
          <p:cNvSpPr>
            <a:spLocks noGrp="1"/>
          </p:cNvSpPr>
          <p:nvPr>
            <p:ph type="body" sz="quarter" idx="1"/>
          </p:nvPr>
        </p:nvSpPr>
        <p:spPr>
          <a:prstGeom prst="rect">
            <a:avLst/>
          </a:prstGeom>
        </p:spPr>
        <p:txBody>
          <a:bodyPr/>
          <a:lstStyle/>
          <a:p>
            <a:r>
              <a:t>More generally, the IF-THEN statement can be written in this way. The IF-THEN statement executes a SAS statements for observations that meet certain conditions. In the IF-THEN statement the expression is a sequence of operands and operators. It defines a condition for selecting observations. The statement after the keyword THEN can be any executable SAS statement, such as the assignment statement.</a:t>
            </a:r>
          </a:p>
          <a:p>
            <a:r>
              <a:t>First, you’ll see an example of an IF-THEN statement. Then we will have a more in-depth discussion of operands and operators, then we will follow it up with a discussion of assignment statements.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t>For example, this expression tests the values of two variables - systolic blood pressure and diastolic blood pressure. The statement after the keyword THEN assigns a value to the variable hypertension.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Shape 238"/>
          <p:cNvSpPr>
            <a:spLocks noGrp="1" noRot="1" noChangeAspect="1"/>
          </p:cNvSpPr>
          <p:nvPr>
            <p:ph type="sldImg"/>
          </p:nvPr>
        </p:nvSpPr>
        <p:spPr>
          <a:prstGeom prst="rect">
            <a:avLst/>
          </a:prstGeom>
        </p:spPr>
        <p:txBody>
          <a:bodyPr/>
          <a:lstStyle/>
          <a:p>
            <a:endParaRPr/>
          </a:p>
        </p:txBody>
      </p:sp>
      <p:sp>
        <p:nvSpPr>
          <p:cNvPr id="239" name="Shape 239"/>
          <p:cNvSpPr>
            <a:spLocks noGrp="1"/>
          </p:cNvSpPr>
          <p:nvPr>
            <p:ph type="body" sz="quarter" idx="1"/>
          </p:nvPr>
        </p:nvSpPr>
        <p:spPr>
          <a:prstGeom prst="rect">
            <a:avLst/>
          </a:prstGeom>
        </p:spPr>
        <p:txBody>
          <a:bodyPr/>
          <a:lstStyle/>
          <a:p>
            <a:r>
              <a:t>These are examples of commonly used comparison operators. Comparison operators compare a variable with a constant or another variable.You can use either the symbol or the mnemonic in your code.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t>Look over these examples of comparison operators used in IF-THEN statements.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778000" y="2298700"/>
            <a:ext cx="20828000" cy="4648200"/>
          </a:xfrm>
          <a:prstGeom prst="rect">
            <a:avLst/>
          </a:prstGeom>
        </p:spPr>
        <p:txBody>
          <a:bodyPr anchor="b"/>
          <a:lstStyle/>
          <a:p>
            <a:r>
              <a:t>Title Text</a:t>
            </a:r>
          </a:p>
        </p:txBody>
      </p:sp>
      <p:sp>
        <p:nvSpPr>
          <p:cNvPr id="12" name="Body Level One…"/>
          <p:cNvSpPr txBox="1">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Type a quote here.”"/>
          <p:cNvSpPr>
            <a:spLocks noGrp="1"/>
          </p:cNvSpPr>
          <p:nvPr>
            <p:ph type="body" sz="quarter" idx="14"/>
          </p:nvPr>
        </p:nvSpPr>
        <p:spPr>
          <a:xfrm>
            <a:off x="2387600" y="6045200"/>
            <a:ext cx="19621500" cy="889000"/>
          </a:xfrm>
          <a:prstGeom prst="rect">
            <a:avLst/>
          </a:prstGeom>
        </p:spPr>
        <p:txBody>
          <a:bodyPr>
            <a:spAutoFit/>
          </a:bodyPr>
          <a:lstStyle>
            <a:lvl1pPr marL="0" indent="0" algn="ctr">
              <a:spcBef>
                <a:spcPts val="0"/>
              </a:spcBef>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0"/>
            <a:ext cx="24384000" cy="16264467"/>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3124200" y="-38100"/>
            <a:ext cx="18135600" cy="12096698"/>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635000" y="9448800"/>
            <a:ext cx="23114000" cy="2006600"/>
          </a:xfrm>
          <a:prstGeom prst="rect">
            <a:avLst/>
          </a:prstGeom>
        </p:spPr>
        <p:txBody>
          <a:bodyPr anchor="b"/>
          <a:lstStyle/>
          <a:p>
            <a:r>
              <a:t>Title Text</a:t>
            </a:r>
          </a:p>
        </p:txBody>
      </p:sp>
      <p:sp>
        <p:nvSpPr>
          <p:cNvPr id="22" name="Body Level One…"/>
          <p:cNvSpPr txBox="1">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778000" y="4533900"/>
            <a:ext cx="20828000" cy="4648200"/>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idx="13"/>
          </p:nvPr>
        </p:nvSpPr>
        <p:spPr>
          <a:xfrm>
            <a:off x="7950200" y="1104900"/>
            <a:ext cx="17259302" cy="11506201"/>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Body Level One…"/>
          <p:cNvSpPr txBox="1">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10960100" y="3149600"/>
            <a:ext cx="13944600" cy="9296400"/>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idx="13"/>
          </p:nvPr>
        </p:nvSpPr>
        <p:spPr>
          <a:xfrm>
            <a:off x="-304800" y="1130300"/>
            <a:ext cx="17202150" cy="1146810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15681340" y="7035800"/>
            <a:ext cx="8396678" cy="5600700"/>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15290800" y="1130300"/>
            <a:ext cx="8331200" cy="5554134"/>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3" name="Body Level One…"/>
          <p:cNvSpPr txBox="1">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11200" b="0" i="0" u="none" strike="noStrike" cap="none" spc="0" baseline="0">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3139E-47FE-794A-87BC-EEB37DC60E5A}"/>
              </a:ext>
            </a:extLst>
          </p:cNvPr>
          <p:cNvSpPr>
            <a:spLocks noGrp="1"/>
          </p:cNvSpPr>
          <p:nvPr>
            <p:ph type="title"/>
          </p:nvPr>
        </p:nvSpPr>
        <p:spPr/>
        <p:txBody>
          <a:bodyPr>
            <a:normAutofit fontScale="90000"/>
          </a:bodyPr>
          <a:lstStyle/>
          <a:p>
            <a:r>
              <a:rPr lang="en-US" dirty="0"/>
              <a:t>This slide deck is not a presentation. It’s to export diagrams and images in an image format for use in markdown files.</a:t>
            </a:r>
          </a:p>
        </p:txBody>
      </p:sp>
    </p:spTree>
    <p:extLst>
      <p:ext uri="{BB962C8B-B14F-4D97-AF65-F5344CB8AC3E}">
        <p14:creationId xmlns:p14="http://schemas.microsoft.com/office/powerpoint/2010/main" val="253660224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if sysbp &gt;= 140 and diabp &gt;= 90 then hypertension = 1;"/>
          <p:cNvSpPr txBox="1"/>
          <p:nvPr/>
        </p:nvSpPr>
        <p:spPr>
          <a:xfrm>
            <a:off x="15259" y="6394449"/>
            <a:ext cx="24353481"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5800">
                <a:latin typeface="Courier New"/>
                <a:ea typeface="Courier New"/>
                <a:cs typeface="Courier New"/>
                <a:sym typeface="Courier New"/>
              </a:defRPr>
            </a:pPr>
            <a:r>
              <a:rPr b="1">
                <a:solidFill>
                  <a:schemeClr val="accent1"/>
                </a:solidFill>
              </a:rPr>
              <a:t>if</a:t>
            </a:r>
            <a:r>
              <a:t> sysbp &gt;= 140 and diabp &gt;= 90 </a:t>
            </a:r>
            <a:r>
              <a:rPr b="1">
                <a:solidFill>
                  <a:schemeClr val="accent1"/>
                </a:solidFill>
              </a:rPr>
              <a:t>then</a:t>
            </a:r>
            <a:r>
              <a:t> hypertension = 1;</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perands"/>
          <p:cNvSpPr txBox="1">
            <a:spLocks noGrp="1"/>
          </p:cNvSpPr>
          <p:nvPr>
            <p:ph type="title"/>
          </p:nvPr>
        </p:nvSpPr>
        <p:spPr>
          <a:xfrm>
            <a:off x="2197" y="208740"/>
            <a:ext cx="24379606" cy="2286001"/>
          </a:xfrm>
          <a:prstGeom prst="rect">
            <a:avLst/>
          </a:prstGeom>
        </p:spPr>
        <p:txBody>
          <a:bodyPr/>
          <a:lstStyle>
            <a:lvl1pPr algn="l"/>
          </a:lstStyle>
          <a:p>
            <a:r>
              <a:t>Operands</a:t>
            </a:r>
          </a:p>
        </p:txBody>
      </p:sp>
      <p:sp>
        <p:nvSpPr>
          <p:cNvPr id="234" name="Rounded Rectangle"/>
          <p:cNvSpPr/>
          <p:nvPr/>
        </p:nvSpPr>
        <p:spPr>
          <a:xfrm>
            <a:off x="-142006" y="2544010"/>
            <a:ext cx="7472794"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graphicFrame>
        <p:nvGraphicFramePr>
          <p:cNvPr id="235" name="Table"/>
          <p:cNvGraphicFramePr/>
          <p:nvPr/>
        </p:nvGraphicFramePr>
        <p:xfrm>
          <a:off x="2387591" y="4419820"/>
          <a:ext cx="19621518" cy="6246633"/>
        </p:xfrm>
        <a:graphic>
          <a:graphicData uri="http://schemas.openxmlformats.org/drawingml/2006/table">
            <a:tbl>
              <a:tblPr bandRow="1">
                <a:tableStyleId>{4C3C2611-4C71-4FC5-86AE-919BDF0F9419}</a:tableStyleId>
              </a:tblPr>
              <a:tblGrid>
                <a:gridCol w="9804409">
                  <a:extLst>
                    <a:ext uri="{9D8B030D-6E8A-4147-A177-3AD203B41FA5}">
                      <a16:colId xmlns:a16="http://schemas.microsoft.com/office/drawing/2014/main" val="20000"/>
                    </a:ext>
                  </a:extLst>
                </a:gridCol>
                <a:gridCol w="9804409">
                  <a:extLst>
                    <a:ext uri="{9D8B030D-6E8A-4147-A177-3AD203B41FA5}">
                      <a16:colId xmlns:a16="http://schemas.microsoft.com/office/drawing/2014/main" val="20001"/>
                    </a:ext>
                  </a:extLst>
                </a:gridCol>
              </a:tblGrid>
              <a:tr h="2077977">
                <a:tc>
                  <a:txBody>
                    <a:bodyPr/>
                    <a:lstStyle/>
                    <a:p>
                      <a:pPr defTabSz="914400">
                        <a:defRPr sz="1800"/>
                      </a:pPr>
                      <a:r>
                        <a:rPr sz="3600"/>
                        <a:t>Variables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job_title
ht_in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0"/>
                  </a:ext>
                </a:extLst>
              </a:tr>
              <a:tr h="2077977">
                <a:tc>
                  <a:txBody>
                    <a:bodyPr/>
                    <a:lstStyle/>
                    <a:p>
                      <a:pPr defTabSz="914400">
                        <a:defRPr sz="1800"/>
                      </a:pPr>
                      <a:r>
                        <a:rPr sz="3600"/>
                        <a:t>Character Constants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‘Married’
‘Single’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1"/>
                  </a:ext>
                </a:extLst>
              </a:tr>
              <a:tr h="2077977">
                <a:tc>
                  <a:txBody>
                    <a:bodyPr/>
                    <a:lstStyle/>
                    <a:p>
                      <a:pPr defTabSz="914400">
                        <a:defRPr sz="1800"/>
                      </a:pPr>
                      <a:r>
                        <a:rPr sz="3600"/>
                        <a:t>Numeric Constants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5000
-386</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7" name="Table"/>
          <p:cNvGraphicFramePr/>
          <p:nvPr/>
        </p:nvGraphicFramePr>
        <p:xfrm>
          <a:off x="6174738" y="1784350"/>
          <a:ext cx="12047224" cy="10160000"/>
        </p:xfrm>
        <a:graphic>
          <a:graphicData uri="http://schemas.openxmlformats.org/drawingml/2006/table">
            <a:tbl>
              <a:tblPr bandRow="1">
                <a:tableStyleId>{4C3C2611-4C71-4FC5-86AE-919BDF0F9419}</a:tableStyleId>
              </a:tblPr>
              <a:tblGrid>
                <a:gridCol w="4011507">
                  <a:extLst>
                    <a:ext uri="{9D8B030D-6E8A-4147-A177-3AD203B41FA5}">
                      <a16:colId xmlns:a16="http://schemas.microsoft.com/office/drawing/2014/main" val="20000"/>
                    </a:ext>
                  </a:extLst>
                </a:gridCol>
                <a:gridCol w="4011507">
                  <a:extLst>
                    <a:ext uri="{9D8B030D-6E8A-4147-A177-3AD203B41FA5}">
                      <a16:colId xmlns:a16="http://schemas.microsoft.com/office/drawing/2014/main" val="20001"/>
                    </a:ext>
                  </a:extLst>
                </a:gridCol>
                <a:gridCol w="4011507">
                  <a:extLst>
                    <a:ext uri="{9D8B030D-6E8A-4147-A177-3AD203B41FA5}">
                      <a16:colId xmlns:a16="http://schemas.microsoft.com/office/drawing/2014/main" val="20002"/>
                    </a:ext>
                  </a:extLst>
                </a:gridCol>
              </a:tblGrid>
              <a:tr h="1127477">
                <a:tc gridSpan="3">
                  <a:txBody>
                    <a:bodyPr/>
                    <a:lstStyle/>
                    <a:p>
                      <a:pPr defTabSz="914400">
                        <a:defRPr sz="1800"/>
                      </a:pPr>
                      <a:r>
                        <a:rPr sz="3600" b="1">
                          <a:solidFill>
                            <a:srgbClr val="FFFFFF"/>
                          </a:solidFill>
                          <a:latin typeface="Helvetica"/>
                          <a:ea typeface="Helvetica"/>
                          <a:cs typeface="Helvetica"/>
                          <a:sym typeface="Helvetica"/>
                        </a:rPr>
                        <a:t>Comparison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27477">
                <a:tc>
                  <a:txBody>
                    <a:bodyPr/>
                    <a:lstStyle/>
                    <a:p>
                      <a:pPr defTabSz="914400">
                        <a:defRPr sz="1800"/>
                      </a:pPr>
                      <a:r>
                        <a:rPr sz="3600" b="1">
                          <a:solidFill>
                            <a:srgbClr val="FFFFFF"/>
                          </a:solidFill>
                          <a:latin typeface="Helvetica"/>
                          <a:ea typeface="Helvetica"/>
                          <a:cs typeface="Helvetica"/>
                          <a:sym typeface="Helvetica"/>
                        </a:rPr>
                        <a:t>Symbol(s)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127477">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EQ</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127477">
                <a:tc>
                  <a:txBody>
                    <a:bodyPr/>
                    <a:lstStyle/>
                    <a:p>
                      <a:pPr defTabSz="914400">
                        <a:defRPr sz="1800"/>
                      </a:pPr>
                      <a:r>
                        <a:rPr sz="3600"/>
                        <a:t>^= ~=</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NE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Not 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127477">
                <a:tc>
                  <a:txBody>
                    <a:bodyPr/>
                    <a:lstStyle/>
                    <a:p>
                      <a:pPr defTabSz="914400">
                        <a:defRPr sz="1800"/>
                      </a:pPr>
                      <a:r>
                        <a:rPr sz="3600"/>
                        <a:t>&gt;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GT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Greater than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127477">
                <a:tc>
                  <a:txBody>
                    <a:bodyPr/>
                    <a:lstStyle/>
                    <a:p>
                      <a:pPr defTabSz="914400">
                        <a:defRPr sz="1800"/>
                      </a:pPr>
                      <a:r>
                        <a:rPr sz="3600"/>
                        <a:t>&lt;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Less than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127477">
                <a:tc>
                  <a:txBody>
                    <a:bodyPr/>
                    <a:lstStyle/>
                    <a:p>
                      <a:pPr defTabSz="914400">
                        <a:defRPr sz="1800"/>
                      </a:pPr>
                      <a:r>
                        <a:rPr sz="3600"/>
                        <a:t>&gt;=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Greater thann or 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r h="1127477">
                <a:tc>
                  <a:txBody>
                    <a:bodyPr/>
                    <a:lstStyle/>
                    <a:p>
                      <a:pPr defTabSz="914400">
                        <a:defRPr sz="1800"/>
                      </a:pPr>
                      <a:r>
                        <a:rPr sz="3600"/>
                        <a:t>&lt;=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Less than or 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7"/>
                  </a:ext>
                </a:extLst>
              </a:tr>
              <a:tr h="1127477">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Equal to one of a list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if gender = ‘M’ then…;…"/>
          <p:cNvSpPr txBox="1"/>
          <p:nvPr/>
        </p:nvSpPr>
        <p:spPr>
          <a:xfrm>
            <a:off x="14905911" y="1854200"/>
            <a:ext cx="7375958" cy="100077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lnSpc>
                <a:spcPct val="200000"/>
              </a:lnSpc>
            </a:pPr>
            <a:r>
              <a:rPr b="1">
                <a:solidFill>
                  <a:schemeClr val="accent1"/>
                </a:solidFill>
                <a:latin typeface="Helvetica"/>
                <a:ea typeface="Helvetica"/>
                <a:cs typeface="Helvetica"/>
                <a:sym typeface="Helvetica"/>
              </a:rPr>
              <a:t>if</a:t>
            </a:r>
            <a:r>
              <a:t> gender = ‘M’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gender eq ‘M’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gender ne .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count &gt; 1500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count lt 1500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count &gt;= 1500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loc in (‘DL’, ’T’) </a:t>
            </a:r>
            <a:r>
              <a:rPr b="1">
                <a:solidFill>
                  <a:schemeClr val="accent1"/>
                </a:solidFill>
                <a:latin typeface="Helvetica"/>
                <a:ea typeface="Helvetica"/>
                <a:cs typeface="Helvetica"/>
                <a:sym typeface="Helvetica"/>
              </a:rPr>
              <a:t>then</a:t>
            </a:r>
            <a:r>
              <a:t>…;</a:t>
            </a:r>
          </a:p>
        </p:txBody>
      </p:sp>
      <p:graphicFrame>
        <p:nvGraphicFramePr>
          <p:cNvPr id="242" name="Table"/>
          <p:cNvGraphicFramePr/>
          <p:nvPr/>
        </p:nvGraphicFramePr>
        <p:xfrm>
          <a:off x="1816986" y="1784350"/>
          <a:ext cx="12047224" cy="10160001"/>
        </p:xfrm>
        <a:graphic>
          <a:graphicData uri="http://schemas.openxmlformats.org/drawingml/2006/table">
            <a:tbl>
              <a:tblPr bandRow="1">
                <a:tableStyleId>{4C3C2611-4C71-4FC5-86AE-919BDF0F9419}</a:tableStyleId>
              </a:tblPr>
              <a:tblGrid>
                <a:gridCol w="4011507">
                  <a:extLst>
                    <a:ext uri="{9D8B030D-6E8A-4147-A177-3AD203B41FA5}">
                      <a16:colId xmlns:a16="http://schemas.microsoft.com/office/drawing/2014/main" val="20000"/>
                    </a:ext>
                  </a:extLst>
                </a:gridCol>
                <a:gridCol w="4011507">
                  <a:extLst>
                    <a:ext uri="{9D8B030D-6E8A-4147-A177-3AD203B41FA5}">
                      <a16:colId xmlns:a16="http://schemas.microsoft.com/office/drawing/2014/main" val="20001"/>
                    </a:ext>
                  </a:extLst>
                </a:gridCol>
                <a:gridCol w="4011507">
                  <a:extLst>
                    <a:ext uri="{9D8B030D-6E8A-4147-A177-3AD203B41FA5}">
                      <a16:colId xmlns:a16="http://schemas.microsoft.com/office/drawing/2014/main" val="20002"/>
                    </a:ext>
                  </a:extLst>
                </a:gridCol>
              </a:tblGrid>
              <a:tr h="1127477">
                <a:tc gridSpan="3">
                  <a:txBody>
                    <a:bodyPr/>
                    <a:lstStyle/>
                    <a:p>
                      <a:pPr defTabSz="914400">
                        <a:defRPr sz="1800"/>
                      </a:pPr>
                      <a:r>
                        <a:rPr sz="3600" b="1">
                          <a:solidFill>
                            <a:srgbClr val="FFFFFF"/>
                          </a:solidFill>
                          <a:latin typeface="Helvetica"/>
                          <a:ea typeface="Helvetica"/>
                          <a:cs typeface="Helvetica"/>
                          <a:sym typeface="Helvetica"/>
                        </a:rPr>
                        <a:t>Comparison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127477">
                <a:tc>
                  <a:txBody>
                    <a:bodyPr/>
                    <a:lstStyle/>
                    <a:p>
                      <a:pPr defTabSz="914400">
                        <a:defRPr sz="1800"/>
                      </a:pPr>
                      <a:r>
                        <a:rPr sz="3600" b="1">
                          <a:solidFill>
                            <a:srgbClr val="FFFFFF"/>
                          </a:solidFill>
                          <a:latin typeface="Helvetica"/>
                          <a:ea typeface="Helvetica"/>
                          <a:cs typeface="Helvetica"/>
                          <a:sym typeface="Helvetica"/>
                        </a:rPr>
                        <a:t>Symbol(s)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127477">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EQ</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127477">
                <a:tc>
                  <a:txBody>
                    <a:bodyPr/>
                    <a:lstStyle/>
                    <a:p>
                      <a:pPr defTabSz="914400">
                        <a:defRPr sz="1800"/>
                      </a:pPr>
                      <a:r>
                        <a:rPr sz="3600"/>
                        <a:t>^= ~=</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NE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Not 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127477">
                <a:tc>
                  <a:txBody>
                    <a:bodyPr/>
                    <a:lstStyle/>
                    <a:p>
                      <a:pPr defTabSz="914400">
                        <a:defRPr sz="1800"/>
                      </a:pPr>
                      <a:r>
                        <a:rPr sz="3600"/>
                        <a:t>&gt;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GT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Greater than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127477">
                <a:tc>
                  <a:txBody>
                    <a:bodyPr/>
                    <a:lstStyle/>
                    <a:p>
                      <a:pPr defTabSz="914400">
                        <a:defRPr sz="1800"/>
                      </a:pPr>
                      <a:r>
                        <a:rPr sz="3600"/>
                        <a:t>&lt;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Less than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127477">
                <a:tc>
                  <a:txBody>
                    <a:bodyPr/>
                    <a:lstStyle/>
                    <a:p>
                      <a:pPr defTabSz="914400">
                        <a:defRPr sz="1800"/>
                      </a:pPr>
                      <a:r>
                        <a:rPr sz="3600"/>
                        <a:t>&gt;=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GE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Greater thann or 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r h="1127477">
                <a:tc>
                  <a:txBody>
                    <a:bodyPr/>
                    <a:lstStyle/>
                    <a:p>
                      <a:pPr defTabSz="914400">
                        <a:defRPr sz="1800"/>
                      </a:pPr>
                      <a:r>
                        <a:rPr sz="3600"/>
                        <a:t>&lt;=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Less than or equal to</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7"/>
                  </a:ext>
                </a:extLst>
              </a:tr>
              <a:tr h="1127477">
                <a:tc>
                  <a:txBody>
                    <a:bodyPr/>
                    <a:lstStyle/>
                    <a:p>
                      <a:pPr defTabSz="914400">
                        <a:defRPr sz="3600"/>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IN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Equal to one of a list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8"/>
                  </a:ext>
                </a:extLst>
              </a:tr>
            </a:tbl>
          </a:graphicData>
        </a:graphic>
      </p:graphicFrame>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 name="Table"/>
          <p:cNvGraphicFramePr/>
          <p:nvPr/>
        </p:nvGraphicFramePr>
        <p:xfrm>
          <a:off x="1279093" y="1784350"/>
          <a:ext cx="9467957" cy="10160000"/>
        </p:xfrm>
        <a:graphic>
          <a:graphicData uri="http://schemas.openxmlformats.org/drawingml/2006/table">
            <a:tbl>
              <a:tblPr bandRow="1">
                <a:tableStyleId>{4C3C2611-4C71-4FC5-86AE-919BDF0F9419}</a:tableStyleId>
              </a:tblPr>
              <a:tblGrid>
                <a:gridCol w="4727628">
                  <a:extLst>
                    <a:ext uri="{9D8B030D-6E8A-4147-A177-3AD203B41FA5}">
                      <a16:colId xmlns:a16="http://schemas.microsoft.com/office/drawing/2014/main" val="20000"/>
                    </a:ext>
                  </a:extLst>
                </a:gridCol>
                <a:gridCol w="4727628">
                  <a:extLst>
                    <a:ext uri="{9D8B030D-6E8A-4147-A177-3AD203B41FA5}">
                      <a16:colId xmlns:a16="http://schemas.microsoft.com/office/drawing/2014/main" val="20001"/>
                    </a:ext>
                  </a:extLst>
                </a:gridCol>
              </a:tblGrid>
              <a:tr h="1449614">
                <a:tc gridSpan="2">
                  <a:txBody>
                    <a:bodyPr/>
                    <a:lstStyle/>
                    <a:p>
                      <a:pPr defTabSz="914400">
                        <a:defRPr sz="1800"/>
                      </a:pPr>
                      <a:r>
                        <a:rPr sz="3600" b="1">
                          <a:solidFill>
                            <a:srgbClr val="FFFFFF"/>
                          </a:solidFill>
                          <a:latin typeface="Helvetica"/>
                          <a:ea typeface="Helvetica"/>
                          <a:cs typeface="Helvetica"/>
                          <a:sym typeface="Helvetica"/>
                        </a:rPr>
                        <a:t>Arithmetic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1449614">
                <a:tc>
                  <a:txBody>
                    <a:bodyPr/>
                    <a:lstStyle/>
                    <a:p>
                      <a:pPr defTabSz="914400">
                        <a:defRPr sz="1800"/>
                      </a:pPr>
                      <a:r>
                        <a:rPr sz="3600" b="1">
                          <a:solidFill>
                            <a:srgbClr val="FFFFFF"/>
                          </a:solidFill>
                          <a:latin typeface="Helvetica"/>
                          <a:ea typeface="Helvetica"/>
                          <a:cs typeface="Helvetica"/>
                          <a:sym typeface="Helvetica"/>
                        </a:rPr>
                        <a:t>Symbol</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Exponentiation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Multiplication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Division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Addition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5"/>
                  </a:ext>
                </a:extLst>
              </a:tr>
              <a:tr h="1449614">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800"/>
                        <a:t>Subtraction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6"/>
                  </a:ext>
                </a:extLst>
              </a:tr>
            </a:tbl>
          </a:graphicData>
        </a:graphic>
      </p:graphicFrame>
      <p:sp>
        <p:nvSpPr>
          <p:cNvPr id="247" name="if count  / 12 &lt; 200 then…;…"/>
          <p:cNvSpPr txBox="1"/>
          <p:nvPr/>
        </p:nvSpPr>
        <p:spPr>
          <a:xfrm>
            <a:off x="12423587" y="4140200"/>
            <a:ext cx="10870363" cy="54356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lnSpc>
                <a:spcPct val="200000"/>
              </a:lnSpc>
            </a:pPr>
            <a:r>
              <a:rPr b="1">
                <a:solidFill>
                  <a:schemeClr val="accent1"/>
                </a:solidFill>
                <a:latin typeface="Helvetica"/>
                <a:ea typeface="Helvetica"/>
                <a:cs typeface="Helvetica"/>
                <a:sym typeface="Helvetica"/>
              </a:rPr>
              <a:t>if</a:t>
            </a:r>
            <a:r>
              <a:t> count  / 12 &lt; 200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count / 12 * 1.10 &gt;= 3000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(count / 12) * 1.10 &gt;= 3000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count_1 + count_2 &lt; 5000 </a:t>
            </a:r>
            <a:r>
              <a:rPr b="1">
                <a:solidFill>
                  <a:schemeClr val="accent1"/>
                </a:solidFill>
                <a:latin typeface="Helvetica"/>
                <a:ea typeface="Helvetica"/>
                <a:cs typeface="Helvetica"/>
                <a:sym typeface="Helvetica"/>
              </a:rPr>
              <a:t>then</a:t>
            </a:r>
            <a:r>
              <a:t>…;</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1" name="Table"/>
          <p:cNvGraphicFramePr/>
          <p:nvPr/>
        </p:nvGraphicFramePr>
        <p:xfrm>
          <a:off x="994928" y="1784350"/>
          <a:ext cx="9887694" cy="10160000"/>
        </p:xfrm>
        <a:graphic>
          <a:graphicData uri="http://schemas.openxmlformats.org/drawingml/2006/table">
            <a:tbl>
              <a:tblPr bandRow="1">
                <a:tableStyleId>{4C3C2611-4C71-4FC5-86AE-919BDF0F9419}</a:tableStyleId>
              </a:tblPr>
              <a:tblGrid>
                <a:gridCol w="3291664">
                  <a:extLst>
                    <a:ext uri="{9D8B030D-6E8A-4147-A177-3AD203B41FA5}">
                      <a16:colId xmlns:a16="http://schemas.microsoft.com/office/drawing/2014/main" val="20000"/>
                    </a:ext>
                  </a:extLst>
                </a:gridCol>
                <a:gridCol w="3291664">
                  <a:extLst>
                    <a:ext uri="{9D8B030D-6E8A-4147-A177-3AD203B41FA5}">
                      <a16:colId xmlns:a16="http://schemas.microsoft.com/office/drawing/2014/main" val="20001"/>
                    </a:ext>
                  </a:extLst>
                </a:gridCol>
                <a:gridCol w="3291664">
                  <a:extLst>
                    <a:ext uri="{9D8B030D-6E8A-4147-A177-3AD203B41FA5}">
                      <a16:colId xmlns:a16="http://schemas.microsoft.com/office/drawing/2014/main" val="20002"/>
                    </a:ext>
                  </a:extLst>
                </a:gridCol>
              </a:tblGrid>
              <a:tr h="2029460">
                <a:tc gridSpan="3">
                  <a:txBody>
                    <a:bodyPr/>
                    <a:lstStyle/>
                    <a:p>
                      <a:pPr defTabSz="914400">
                        <a:defRPr sz="1800"/>
                      </a:pPr>
                      <a:r>
                        <a:rPr sz="3600" b="1">
                          <a:solidFill>
                            <a:srgbClr val="FFFFFF"/>
                          </a:solidFill>
                          <a:latin typeface="Helvetica"/>
                          <a:ea typeface="Helvetica"/>
                          <a:cs typeface="Helvetica"/>
                          <a:sym typeface="Helvetica"/>
                        </a:rPr>
                        <a:t>Logical Operators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29460">
                <a:tc>
                  <a:txBody>
                    <a:bodyPr/>
                    <a:lstStyle/>
                    <a:p>
                      <a:pPr defTabSz="914400">
                        <a:defRPr sz="1800"/>
                      </a:pPr>
                      <a:r>
                        <a:rPr sz="3600" b="1">
                          <a:solidFill>
                            <a:srgbClr val="FFFFFF"/>
                          </a:solidFill>
                          <a:latin typeface="Helvetica"/>
                          <a:ea typeface="Helvetica"/>
                          <a:cs typeface="Helvetica"/>
                          <a:sym typeface="Helvetica"/>
                        </a:rPr>
                        <a:t>Symbol(s)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Mnemonic</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Definition</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2029460">
                <a:tc>
                  <a:txBody>
                    <a:bodyPr/>
                    <a:lstStyle/>
                    <a:p>
                      <a:pPr defTabSz="914400">
                        <a:defRPr sz="1800"/>
                      </a:pPr>
                      <a:r>
                        <a:rPr sz="3600"/>
                        <a:t>&amp;</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3800"/>
                      </a:pPr>
                      <a:r>
                        <a:t>logical </a:t>
                      </a:r>
                      <a:r>
                        <a:rPr i="1">
                          <a:latin typeface="Helvetica"/>
                          <a:ea typeface="Helvetica"/>
                          <a:cs typeface="Helvetica"/>
                          <a:sym typeface="Helvetica"/>
                        </a:rPr>
                        <a:t>and</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r h="2029460">
                <a:tc>
                  <a:txBody>
                    <a:bodyPr/>
                    <a:lstStyle/>
                    <a:p>
                      <a:pPr defTabSz="914400">
                        <a:defRPr sz="1800"/>
                      </a:pPr>
                      <a:r>
                        <a:rPr sz="3600"/>
                        <a: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OR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3800"/>
                      </a:pPr>
                      <a:r>
                        <a:t>logical </a:t>
                      </a:r>
                      <a:r>
                        <a:rPr i="1">
                          <a:latin typeface="Helvetica"/>
                          <a:ea typeface="Helvetica"/>
                          <a:cs typeface="Helvetica"/>
                          <a:sym typeface="Helvetica"/>
                        </a:rPr>
                        <a:t>or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3"/>
                  </a:ext>
                </a:extLst>
              </a:tr>
              <a:tr h="2029460">
                <a:tc>
                  <a:txBody>
                    <a:bodyPr/>
                    <a:lstStyle/>
                    <a:p>
                      <a:pPr defTabSz="914400">
                        <a:defRPr sz="1800"/>
                      </a:pPr>
                      <a:r>
                        <a:rPr sz="3600"/>
                        <a:t>^ ~</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NOT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3800"/>
                      </a:pPr>
                      <a:r>
                        <a:t>logical </a:t>
                      </a:r>
                      <a:r>
                        <a:rPr i="1">
                          <a:latin typeface="Helvetica"/>
                          <a:ea typeface="Helvetica"/>
                          <a:cs typeface="Helvetica"/>
                          <a:sym typeface="Helvetica"/>
                        </a:rPr>
                        <a:t>not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4"/>
                  </a:ext>
                </a:extLst>
              </a:tr>
            </a:tbl>
          </a:graphicData>
        </a:graphic>
      </p:graphicFrame>
      <p:sp>
        <p:nvSpPr>
          <p:cNvPr id="252" name="if gender ne ‘M’ &amp; count &lt; 200 then…;…"/>
          <p:cNvSpPr txBox="1"/>
          <p:nvPr/>
        </p:nvSpPr>
        <p:spPr>
          <a:xfrm>
            <a:off x="12076246" y="4140200"/>
            <a:ext cx="11438053" cy="543566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lnSpc>
                <a:spcPct val="200000"/>
              </a:lnSpc>
            </a:pPr>
            <a:r>
              <a:rPr b="1">
                <a:solidFill>
                  <a:schemeClr val="accent1"/>
                </a:solidFill>
                <a:latin typeface="Helvetica"/>
                <a:ea typeface="Helvetica"/>
                <a:cs typeface="Helvetica"/>
                <a:sym typeface="Helvetica"/>
              </a:rPr>
              <a:t>if</a:t>
            </a:r>
            <a:r>
              <a:t> gender ne ‘M’ &amp; count &lt; 200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gender ne ‘M’ or count &lt; 200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loc = ‘DL’ | loc = ’T’ </a:t>
            </a:r>
            <a:r>
              <a:rPr b="1">
                <a:solidFill>
                  <a:schemeClr val="accent1"/>
                </a:solidFill>
                <a:latin typeface="Helvetica"/>
                <a:ea typeface="Helvetica"/>
                <a:cs typeface="Helvetica"/>
                <a:sym typeface="Helvetica"/>
              </a:rPr>
              <a:t>then</a:t>
            </a:r>
            <a:r>
              <a:t>…;</a:t>
            </a:r>
          </a:p>
          <a:p>
            <a:pPr algn="l">
              <a:lnSpc>
                <a:spcPct val="200000"/>
              </a:lnSpc>
            </a:pPr>
            <a:r>
              <a:rPr b="1">
                <a:solidFill>
                  <a:schemeClr val="accent1"/>
                </a:solidFill>
                <a:latin typeface="Helvetica"/>
                <a:ea typeface="Helvetica"/>
                <a:cs typeface="Helvetica"/>
                <a:sym typeface="Helvetica"/>
              </a:rPr>
              <a:t>if</a:t>
            </a:r>
            <a:r>
              <a:t> loc not in (‘C’, ‘DN’) </a:t>
            </a:r>
            <a:r>
              <a:rPr b="1">
                <a:solidFill>
                  <a:schemeClr val="accent1"/>
                </a:solidFill>
                <a:latin typeface="Helvetica"/>
                <a:ea typeface="Helvetica"/>
                <a:cs typeface="Helvetica"/>
                <a:sym typeface="Helvetica"/>
              </a:rPr>
              <a:t>then</a:t>
            </a:r>
            <a:r>
              <a:t>…;</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if X and Y or Z"/>
          <p:cNvSpPr txBox="1"/>
          <p:nvPr/>
        </p:nvSpPr>
        <p:spPr>
          <a:xfrm>
            <a:off x="10017937" y="2644775"/>
            <a:ext cx="432107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if X and Y or Z</a:t>
            </a:r>
          </a:p>
        </p:txBody>
      </p:sp>
      <p:sp>
        <p:nvSpPr>
          <p:cNvPr id="257" name="=="/>
          <p:cNvSpPr txBox="1"/>
          <p:nvPr/>
        </p:nvSpPr>
        <p:spPr>
          <a:xfrm>
            <a:off x="11694616" y="4511675"/>
            <a:ext cx="97244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a:t>
            </a:r>
          </a:p>
        </p:txBody>
      </p:sp>
      <p:sp>
        <p:nvSpPr>
          <p:cNvPr id="258" name="if (X and Y) or Z"/>
          <p:cNvSpPr txBox="1"/>
          <p:nvPr/>
        </p:nvSpPr>
        <p:spPr>
          <a:xfrm>
            <a:off x="9798620" y="6378575"/>
            <a:ext cx="4764436"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if (X and Y) or Z</a:t>
            </a:r>
          </a:p>
        </p:txBody>
      </p:sp>
      <p:sp>
        <p:nvSpPr>
          <p:cNvPr id="259" name="if X and (Y or Z)"/>
          <p:cNvSpPr txBox="1"/>
          <p:nvPr/>
        </p:nvSpPr>
        <p:spPr>
          <a:xfrm>
            <a:off x="9747218" y="10112375"/>
            <a:ext cx="4867239"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if X and (Y or Z)</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iterate>
                                    <p:tmAbs val="0"/>
                                  </p:iterate>
                                  <p:childTnLst>
                                    <p:set>
                                      <p:cBhvr>
                                        <p:cTn id="6" fill="hold"/>
                                        <p:tgtEl>
                                          <p:spTgt spid="259"/>
                                        </p:tgtEl>
                                        <p:attrNameLst>
                                          <p:attrName>style.visibility</p:attrName>
                                        </p:attrNameLst>
                                      </p:cBhvr>
                                      <p:to>
                                        <p:strVal val="visible"/>
                                      </p:to>
                                    </p:set>
                                    <p:anim calcmode="lin" valueType="num">
                                      <p:cBhvr>
                                        <p:cTn id="7" dur="1000" fill="hold"/>
                                        <p:tgtEl>
                                          <p:spTgt spid="259"/>
                                        </p:tgtEl>
                                        <p:attrNameLst>
                                          <p:attrName>ppt_x</p:attrName>
                                        </p:attrNameLst>
                                      </p:cBhvr>
                                      <p:tavLst>
                                        <p:tav tm="0">
                                          <p:val>
                                            <p:strVal val="1+#ppt_w/2"/>
                                          </p:val>
                                        </p:tav>
                                        <p:tav tm="100000">
                                          <p:val>
                                            <p:strVal val="#ppt_x"/>
                                          </p:val>
                                        </p:tav>
                                      </p:tavLst>
                                    </p:anim>
                                    <p:anim calcmode="lin" valueType="num">
                                      <p:cBhvr>
                                        <p:cTn id="8" dur="1000" fill="hold"/>
                                        <p:tgtEl>
                                          <p:spTgt spid="2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 grpId="1"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variable = expression"/>
          <p:cNvSpPr txBox="1"/>
          <p:nvPr/>
        </p:nvSpPr>
        <p:spPr>
          <a:xfrm>
            <a:off x="5276037" y="5956300"/>
            <a:ext cx="13831926" cy="18034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defRPr sz="11200"/>
            </a:pPr>
            <a:r>
              <a:t>variable = </a:t>
            </a:r>
            <a:r>
              <a:rPr i="1">
                <a:latin typeface="Helvetica"/>
                <a:ea typeface="Helvetica"/>
                <a:cs typeface="Helvetica"/>
                <a:sym typeface="Helvetica"/>
              </a:rPr>
              <a:t>expression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data example;…"/>
          <p:cNvSpPr txBox="1"/>
          <p:nvPr/>
        </p:nvSpPr>
        <p:spPr>
          <a:xfrm>
            <a:off x="343523" y="352956"/>
            <a:ext cx="18499139" cy="635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defRPr sz="7200">
                <a:latin typeface="Courier New"/>
                <a:ea typeface="Courier New"/>
                <a:cs typeface="Courier New"/>
                <a:sym typeface="Courier New"/>
              </a:defRPr>
            </a:pPr>
            <a:r>
              <a:rPr>
                <a:solidFill>
                  <a:schemeClr val="accent1">
                    <a:hueOff val="273561"/>
                    <a:satOff val="2937"/>
                    <a:lumOff val="-22233"/>
                  </a:schemeClr>
                </a:solidFill>
              </a:rPr>
              <a:t>data</a:t>
            </a:r>
            <a:r>
              <a:t> example;</a:t>
            </a:r>
          </a:p>
          <a:p>
            <a:pPr algn="l">
              <a:defRPr sz="7200">
                <a:latin typeface="Courier New"/>
                <a:ea typeface="Courier New"/>
                <a:cs typeface="Courier New"/>
                <a:sym typeface="Courier New"/>
              </a:defRPr>
            </a:pPr>
            <a:r>
              <a:t>	</a:t>
            </a:r>
            <a:r>
              <a:rPr>
                <a:solidFill>
                  <a:schemeClr val="accent1"/>
                </a:solidFill>
              </a:rPr>
              <a:t>set</a:t>
            </a:r>
            <a:r>
              <a:t> ntrhd.mosquito;</a:t>
            </a:r>
          </a:p>
          <a:p>
            <a:pPr algn="l">
              <a:defRPr sz="7200">
                <a:latin typeface="Courier New"/>
                <a:ea typeface="Courier New"/>
                <a:cs typeface="Courier New"/>
                <a:sym typeface="Courier New"/>
              </a:defRPr>
            </a:pPr>
            <a:r>
              <a:t>	</a:t>
            </a:r>
            <a:r>
              <a:rPr>
                <a:solidFill>
                  <a:schemeClr val="accent1"/>
                </a:solidFill>
              </a:rPr>
              <a:t>if</a:t>
            </a:r>
            <a:r>
              <a:t> trap = 121109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121094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121082 </a:t>
            </a:r>
            <a:r>
              <a:rPr>
                <a:solidFill>
                  <a:schemeClr val="accent1"/>
                </a:solidFill>
              </a:rPr>
              <a:t>then</a:t>
            </a:r>
            <a:r>
              <a:t> type = 1;</a:t>
            </a:r>
          </a:p>
          <a:p>
            <a:pPr algn="l">
              <a:defRPr sz="7200">
                <a:solidFill>
                  <a:schemeClr val="accent1">
                    <a:hueOff val="273561"/>
                    <a:satOff val="2937"/>
                    <a:lumOff val="-22233"/>
                  </a:schemeClr>
                </a:solidFill>
                <a:latin typeface="Courier New"/>
                <a:ea typeface="Courier New"/>
                <a:cs typeface="Courier New"/>
                <a:sym typeface="Courier New"/>
              </a:defRPr>
            </a:pPr>
            <a:r>
              <a:t>run;</a:t>
            </a:r>
          </a:p>
        </p:txBody>
      </p:sp>
      <p:graphicFrame>
        <p:nvGraphicFramePr>
          <p:cNvPr id="268" name="Table"/>
          <p:cNvGraphicFramePr/>
          <p:nvPr/>
        </p:nvGraphicFramePr>
        <p:xfrm>
          <a:off x="2381250" y="7660513"/>
          <a:ext cx="19634200" cy="4575679"/>
        </p:xfrm>
        <a:graphic>
          <a:graphicData uri="http://schemas.openxmlformats.org/drawingml/2006/table">
            <a:tbl>
              <a:tblPr bandRow="1">
                <a:tableStyleId>{4C3C2611-4C71-4FC5-86AE-919BDF0F9419}</a:tableStyleId>
              </a:tblPr>
              <a:tblGrid>
                <a:gridCol w="4905375">
                  <a:extLst>
                    <a:ext uri="{9D8B030D-6E8A-4147-A177-3AD203B41FA5}">
                      <a16:colId xmlns:a16="http://schemas.microsoft.com/office/drawing/2014/main" val="20000"/>
                    </a:ext>
                  </a:extLst>
                </a:gridCol>
                <a:gridCol w="4905375">
                  <a:extLst>
                    <a:ext uri="{9D8B030D-6E8A-4147-A177-3AD203B41FA5}">
                      <a16:colId xmlns:a16="http://schemas.microsoft.com/office/drawing/2014/main" val="20001"/>
                    </a:ext>
                  </a:extLst>
                </a:gridCol>
                <a:gridCol w="4905375">
                  <a:extLst>
                    <a:ext uri="{9D8B030D-6E8A-4147-A177-3AD203B41FA5}">
                      <a16:colId xmlns:a16="http://schemas.microsoft.com/office/drawing/2014/main" val="20002"/>
                    </a:ext>
                  </a:extLst>
                </a:gridCol>
                <a:gridCol w="4905375">
                  <a:extLst>
                    <a:ext uri="{9D8B030D-6E8A-4147-A177-3AD203B41FA5}">
                      <a16:colId xmlns:a16="http://schemas.microsoft.com/office/drawing/2014/main" val="20003"/>
                    </a:ext>
                  </a:extLst>
                </a:gridCol>
              </a:tblGrid>
              <a:tr h="1520992">
                <a:tc gridSpan="4">
                  <a:txBody>
                    <a:bodyPr/>
                    <a:lstStyle/>
                    <a:p>
                      <a:pPr defTabSz="914400">
                        <a:defRPr sz="1800"/>
                      </a:pPr>
                      <a:r>
                        <a:rPr sz="3600" b="1">
                          <a:solidFill>
                            <a:srgbClr val="FFFFFF"/>
                          </a:solidFill>
                          <a:latin typeface="Helvetica"/>
                          <a:ea typeface="Helvetica"/>
                          <a:cs typeface="Helvetica"/>
                          <a:sym typeface="Helvetica"/>
                        </a:rPr>
                        <a:t>Program Data Vector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0992">
                <a:tc>
                  <a:txBody>
                    <a:bodyPr/>
                    <a:lstStyle/>
                    <a:p>
                      <a:pPr defTabSz="914400">
                        <a:defRPr sz="1800"/>
                      </a:pPr>
                      <a:r>
                        <a:rPr sz="3600" b="1">
                          <a:solidFill>
                            <a:srgbClr val="FFFFFF"/>
                          </a:solidFill>
                          <a:latin typeface="Helvetica"/>
                          <a:ea typeface="Helvetica"/>
                          <a:cs typeface="Helvetica"/>
                          <a:sym typeface="Helvetica"/>
                        </a:rPr>
                        <a:t>trap</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First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Last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Type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520992">
                <a:tc>
                  <a:txBody>
                    <a:bodyPr/>
                    <a:lstStyle/>
                    <a:p>
                      <a:pPr defTabSz="914400">
                        <a:defRPr sz="1800"/>
                      </a:pPr>
                      <a:r>
                        <a:rPr sz="3600"/>
                        <a:t>121137</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Dennis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Lansberry</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 name="Table"/>
          <p:cNvGraphicFramePr/>
          <p:nvPr/>
        </p:nvGraphicFramePr>
        <p:xfrm>
          <a:off x="2381250" y="7660513"/>
          <a:ext cx="19634200" cy="4575679"/>
        </p:xfrm>
        <a:graphic>
          <a:graphicData uri="http://schemas.openxmlformats.org/drawingml/2006/table">
            <a:tbl>
              <a:tblPr bandRow="1">
                <a:tableStyleId>{4C3C2611-4C71-4FC5-86AE-919BDF0F9419}</a:tableStyleId>
              </a:tblPr>
              <a:tblGrid>
                <a:gridCol w="4905375">
                  <a:extLst>
                    <a:ext uri="{9D8B030D-6E8A-4147-A177-3AD203B41FA5}">
                      <a16:colId xmlns:a16="http://schemas.microsoft.com/office/drawing/2014/main" val="20000"/>
                    </a:ext>
                  </a:extLst>
                </a:gridCol>
                <a:gridCol w="4905375">
                  <a:extLst>
                    <a:ext uri="{9D8B030D-6E8A-4147-A177-3AD203B41FA5}">
                      <a16:colId xmlns:a16="http://schemas.microsoft.com/office/drawing/2014/main" val="20001"/>
                    </a:ext>
                  </a:extLst>
                </a:gridCol>
                <a:gridCol w="4905375">
                  <a:extLst>
                    <a:ext uri="{9D8B030D-6E8A-4147-A177-3AD203B41FA5}">
                      <a16:colId xmlns:a16="http://schemas.microsoft.com/office/drawing/2014/main" val="20002"/>
                    </a:ext>
                  </a:extLst>
                </a:gridCol>
                <a:gridCol w="4905375">
                  <a:extLst>
                    <a:ext uri="{9D8B030D-6E8A-4147-A177-3AD203B41FA5}">
                      <a16:colId xmlns:a16="http://schemas.microsoft.com/office/drawing/2014/main" val="20003"/>
                    </a:ext>
                  </a:extLst>
                </a:gridCol>
              </a:tblGrid>
              <a:tr h="1520992">
                <a:tc gridSpan="4">
                  <a:txBody>
                    <a:bodyPr/>
                    <a:lstStyle/>
                    <a:p>
                      <a:pPr defTabSz="914400">
                        <a:defRPr sz="1800"/>
                      </a:pPr>
                      <a:r>
                        <a:rPr sz="3600" b="1">
                          <a:solidFill>
                            <a:srgbClr val="FFFFFF"/>
                          </a:solidFill>
                          <a:latin typeface="Helvetica"/>
                          <a:ea typeface="Helvetica"/>
                          <a:cs typeface="Helvetica"/>
                          <a:sym typeface="Helvetica"/>
                        </a:rPr>
                        <a:t>Program Data Vector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0992">
                <a:tc>
                  <a:txBody>
                    <a:bodyPr/>
                    <a:lstStyle/>
                    <a:p>
                      <a:pPr defTabSz="914400">
                        <a:defRPr sz="1800"/>
                      </a:pPr>
                      <a:r>
                        <a:rPr sz="3600" b="1">
                          <a:solidFill>
                            <a:srgbClr val="FFFFFF"/>
                          </a:solidFill>
                          <a:latin typeface="Helvetica"/>
                          <a:ea typeface="Helvetica"/>
                          <a:cs typeface="Helvetica"/>
                          <a:sym typeface="Helvetica"/>
                        </a:rPr>
                        <a:t>trap</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First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Last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Type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520992">
                <a:tc>
                  <a:txBody>
                    <a:bodyPr/>
                    <a:lstStyle/>
                    <a:p>
                      <a:pPr defTabSz="914400">
                        <a:defRPr sz="1800"/>
                      </a:pPr>
                      <a:r>
                        <a:rPr sz="3600"/>
                        <a:t>121136</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Dennis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Lansberry</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bl>
          </a:graphicData>
        </a:graphic>
      </p:graphicFrame>
      <p:sp>
        <p:nvSpPr>
          <p:cNvPr id="273" name="data example;…"/>
          <p:cNvSpPr txBox="1"/>
          <p:nvPr/>
        </p:nvSpPr>
        <p:spPr>
          <a:xfrm>
            <a:off x="343523" y="352956"/>
            <a:ext cx="18499139" cy="635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defRPr sz="7200">
                <a:latin typeface="Courier New"/>
                <a:ea typeface="Courier New"/>
                <a:cs typeface="Courier New"/>
                <a:sym typeface="Courier New"/>
              </a:defRPr>
            </a:pPr>
            <a:r>
              <a:rPr>
                <a:solidFill>
                  <a:schemeClr val="accent1">
                    <a:hueOff val="273561"/>
                    <a:satOff val="2937"/>
                    <a:lumOff val="-22233"/>
                  </a:schemeClr>
                </a:solidFill>
              </a:rPr>
              <a:t>data</a:t>
            </a:r>
            <a:r>
              <a:t> example;</a:t>
            </a:r>
          </a:p>
          <a:p>
            <a:pPr algn="l">
              <a:defRPr sz="7200">
                <a:latin typeface="Courier New"/>
                <a:ea typeface="Courier New"/>
                <a:cs typeface="Courier New"/>
                <a:sym typeface="Courier New"/>
              </a:defRPr>
            </a:pPr>
            <a:r>
              <a:t>	</a:t>
            </a:r>
            <a:r>
              <a:rPr>
                <a:solidFill>
                  <a:schemeClr val="accent1"/>
                </a:solidFill>
              </a:rPr>
              <a:t>set</a:t>
            </a:r>
            <a:r>
              <a:t> ntrhd.mosquito;</a:t>
            </a:r>
          </a:p>
          <a:p>
            <a:pPr algn="l">
              <a:defRPr sz="7200">
                <a:latin typeface="Courier New"/>
                <a:ea typeface="Courier New"/>
                <a:cs typeface="Courier New"/>
                <a:sym typeface="Courier New"/>
              </a:defRPr>
            </a:pPr>
            <a:r>
              <a:t>	</a:t>
            </a:r>
            <a:r>
              <a:rPr>
                <a:solidFill>
                  <a:schemeClr val="accent1"/>
                </a:solidFill>
              </a:rPr>
              <a:t>if</a:t>
            </a:r>
            <a:r>
              <a:t> trap = 121109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121094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121082 </a:t>
            </a:r>
            <a:r>
              <a:rPr>
                <a:solidFill>
                  <a:schemeClr val="accent1"/>
                </a:solidFill>
              </a:rPr>
              <a:t>then</a:t>
            </a:r>
            <a:r>
              <a:t> type = 1;</a:t>
            </a:r>
          </a:p>
          <a:p>
            <a:pPr algn="l">
              <a:defRPr sz="7200">
                <a:solidFill>
                  <a:schemeClr val="accent1">
                    <a:hueOff val="273561"/>
                    <a:satOff val="2937"/>
                    <a:lumOff val="-22233"/>
                  </a:schemeClr>
                </a:solidFill>
                <a:latin typeface="Courier New"/>
                <a:ea typeface="Courier New"/>
                <a:cs typeface="Courier New"/>
                <a:sym typeface="Courier New"/>
              </a:defRPr>
            </a:pPr>
            <a:r>
              <a:t>run;</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079679-F53D-ED4A-888A-EE4BADF07CAB}"/>
              </a:ext>
            </a:extLst>
          </p:cNvPr>
          <p:cNvSpPr>
            <a:spLocks noGrp="1"/>
          </p:cNvSpPr>
          <p:nvPr>
            <p:ph type="body" idx="1"/>
          </p:nvPr>
        </p:nvSpPr>
        <p:spPr/>
        <p:txBody>
          <a:bodyPr anchor="t"/>
          <a:lstStyle/>
          <a:p>
            <a:r>
              <a:rPr lang="en-US" dirty="0"/>
              <a:t>Create the graphic on a blank slide</a:t>
            </a:r>
          </a:p>
          <a:p>
            <a:r>
              <a:rPr lang="en-US" dirty="0"/>
              <a:t>Select the slide</a:t>
            </a:r>
          </a:p>
          <a:p>
            <a:r>
              <a:rPr lang="en-US" dirty="0"/>
              <a:t>Click File -&gt; Export</a:t>
            </a:r>
          </a:p>
          <a:p>
            <a:r>
              <a:rPr lang="en-US" dirty="0"/>
              <a:t>Name the file, select the directory to export it to</a:t>
            </a:r>
          </a:p>
          <a:p>
            <a:pPr lvl="1"/>
            <a:r>
              <a:rPr lang="en-US" dirty="0"/>
              <a:t>lesson_number order_brief </a:t>
            </a:r>
            <a:r>
              <a:rPr lang="en-US" dirty="0" err="1"/>
              <a:t>description.png</a:t>
            </a:r>
            <a:endParaRPr lang="en-US" dirty="0"/>
          </a:p>
          <a:p>
            <a:r>
              <a:rPr lang="en-US" dirty="0"/>
              <a:t>Change the file format to PNG</a:t>
            </a:r>
          </a:p>
          <a:p>
            <a:r>
              <a:rPr lang="en-US" dirty="0"/>
              <a:t>Set the dimensions to 2160 x 1215</a:t>
            </a:r>
          </a:p>
        </p:txBody>
      </p:sp>
      <p:sp>
        <p:nvSpPr>
          <p:cNvPr id="3" name="TextBox 2">
            <a:extLst>
              <a:ext uri="{FF2B5EF4-FFF2-40B4-BE49-F238E27FC236}">
                <a16:creationId xmlns:a16="http://schemas.microsoft.com/office/drawing/2014/main" id="{BD4D79AF-91A5-114F-BECA-B360BE26530B}"/>
              </a:ext>
            </a:extLst>
          </p:cNvPr>
          <p:cNvSpPr txBox="1"/>
          <p:nvPr/>
        </p:nvSpPr>
        <p:spPr>
          <a:xfrm>
            <a:off x="1270000" y="351383"/>
            <a:ext cx="3987800" cy="8720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000" b="0" i="0" u="none" strike="noStrike" cap="none" spc="0" normalizeH="0" baseline="0" dirty="0">
                <a:ln>
                  <a:noFill/>
                </a:ln>
                <a:solidFill>
                  <a:srgbClr val="000000"/>
                </a:solidFill>
                <a:effectLst/>
                <a:uFillTx/>
                <a:latin typeface="+mn-lt"/>
                <a:ea typeface="+mn-ea"/>
                <a:cs typeface="+mn-cs"/>
                <a:sym typeface="Helvetica Light"/>
              </a:rPr>
              <a:t>Instructions</a:t>
            </a:r>
          </a:p>
        </p:txBody>
      </p:sp>
    </p:spTree>
    <p:extLst>
      <p:ext uri="{BB962C8B-B14F-4D97-AF65-F5344CB8AC3E}">
        <p14:creationId xmlns:p14="http://schemas.microsoft.com/office/powerpoint/2010/main" val="357115234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7" name="Table"/>
          <p:cNvGraphicFramePr/>
          <p:nvPr/>
        </p:nvGraphicFramePr>
        <p:xfrm>
          <a:off x="2381250" y="7660513"/>
          <a:ext cx="19634200" cy="4575679"/>
        </p:xfrm>
        <a:graphic>
          <a:graphicData uri="http://schemas.openxmlformats.org/drawingml/2006/table">
            <a:tbl>
              <a:tblPr bandRow="1">
                <a:tableStyleId>{4C3C2611-4C71-4FC5-86AE-919BDF0F9419}</a:tableStyleId>
              </a:tblPr>
              <a:tblGrid>
                <a:gridCol w="4905375">
                  <a:extLst>
                    <a:ext uri="{9D8B030D-6E8A-4147-A177-3AD203B41FA5}">
                      <a16:colId xmlns:a16="http://schemas.microsoft.com/office/drawing/2014/main" val="20000"/>
                    </a:ext>
                  </a:extLst>
                </a:gridCol>
                <a:gridCol w="4905375">
                  <a:extLst>
                    <a:ext uri="{9D8B030D-6E8A-4147-A177-3AD203B41FA5}">
                      <a16:colId xmlns:a16="http://schemas.microsoft.com/office/drawing/2014/main" val="20001"/>
                    </a:ext>
                  </a:extLst>
                </a:gridCol>
                <a:gridCol w="4905375">
                  <a:extLst>
                    <a:ext uri="{9D8B030D-6E8A-4147-A177-3AD203B41FA5}">
                      <a16:colId xmlns:a16="http://schemas.microsoft.com/office/drawing/2014/main" val="20002"/>
                    </a:ext>
                  </a:extLst>
                </a:gridCol>
                <a:gridCol w="4905375">
                  <a:extLst>
                    <a:ext uri="{9D8B030D-6E8A-4147-A177-3AD203B41FA5}">
                      <a16:colId xmlns:a16="http://schemas.microsoft.com/office/drawing/2014/main" val="20003"/>
                    </a:ext>
                  </a:extLst>
                </a:gridCol>
              </a:tblGrid>
              <a:tr h="1520992">
                <a:tc gridSpan="4">
                  <a:txBody>
                    <a:bodyPr/>
                    <a:lstStyle/>
                    <a:p>
                      <a:pPr defTabSz="914400">
                        <a:defRPr sz="1800"/>
                      </a:pPr>
                      <a:r>
                        <a:rPr sz="3600" b="1">
                          <a:solidFill>
                            <a:srgbClr val="FFFFFF"/>
                          </a:solidFill>
                          <a:latin typeface="Helvetica"/>
                          <a:ea typeface="Helvetica"/>
                          <a:cs typeface="Helvetica"/>
                          <a:sym typeface="Helvetica"/>
                        </a:rPr>
                        <a:t>Program Data Vector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0992">
                <a:tc>
                  <a:txBody>
                    <a:bodyPr/>
                    <a:lstStyle/>
                    <a:p>
                      <a:pPr defTabSz="914400">
                        <a:defRPr sz="1800"/>
                      </a:pPr>
                      <a:r>
                        <a:rPr sz="3600" b="1">
                          <a:solidFill>
                            <a:srgbClr val="FFFFFF"/>
                          </a:solidFill>
                          <a:latin typeface="Helvetica"/>
                          <a:ea typeface="Helvetica"/>
                          <a:cs typeface="Helvetica"/>
                          <a:sym typeface="Helvetica"/>
                        </a:rPr>
                        <a:t>trap</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First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Last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Type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520992">
                <a:tc>
                  <a:txBody>
                    <a:bodyPr/>
                    <a:lstStyle/>
                    <a:p>
                      <a:pPr defTabSz="914400">
                        <a:defRPr sz="1800"/>
                      </a:pPr>
                      <a:r>
                        <a:rPr sz="3600"/>
                        <a:t>121109</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Dennis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Lansberry</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2</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bl>
          </a:graphicData>
        </a:graphic>
      </p:graphicFrame>
      <p:sp>
        <p:nvSpPr>
          <p:cNvPr id="278" name="data example;…"/>
          <p:cNvSpPr txBox="1"/>
          <p:nvPr/>
        </p:nvSpPr>
        <p:spPr>
          <a:xfrm>
            <a:off x="343523" y="352956"/>
            <a:ext cx="18499139" cy="635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defRPr sz="7200">
                <a:latin typeface="Courier New"/>
                <a:ea typeface="Courier New"/>
                <a:cs typeface="Courier New"/>
                <a:sym typeface="Courier New"/>
              </a:defRPr>
            </a:pPr>
            <a:r>
              <a:rPr>
                <a:solidFill>
                  <a:schemeClr val="accent1">
                    <a:hueOff val="273561"/>
                    <a:satOff val="2937"/>
                    <a:lumOff val="-22233"/>
                  </a:schemeClr>
                </a:solidFill>
              </a:rPr>
              <a:t>data</a:t>
            </a:r>
            <a:r>
              <a:t> example;</a:t>
            </a:r>
          </a:p>
          <a:p>
            <a:pPr algn="l">
              <a:defRPr sz="7200">
                <a:latin typeface="Courier New"/>
                <a:ea typeface="Courier New"/>
                <a:cs typeface="Courier New"/>
                <a:sym typeface="Courier New"/>
              </a:defRPr>
            </a:pPr>
            <a:r>
              <a:t>	</a:t>
            </a:r>
            <a:r>
              <a:rPr>
                <a:solidFill>
                  <a:schemeClr val="accent1"/>
                </a:solidFill>
              </a:rPr>
              <a:t>set</a:t>
            </a:r>
            <a:r>
              <a:t> ntrhd.mosquito;</a:t>
            </a:r>
          </a:p>
          <a:p>
            <a:pPr algn="l">
              <a:defRPr sz="7200">
                <a:latin typeface="Courier New"/>
                <a:ea typeface="Courier New"/>
                <a:cs typeface="Courier New"/>
                <a:sym typeface="Courier New"/>
              </a:defRPr>
            </a:pPr>
            <a:r>
              <a:t>	</a:t>
            </a:r>
            <a:r>
              <a:rPr>
                <a:solidFill>
                  <a:schemeClr val="accent1"/>
                </a:solidFill>
              </a:rPr>
              <a:t>if</a:t>
            </a:r>
            <a:r>
              <a:t> trap = 121109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121094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121082 </a:t>
            </a:r>
            <a:r>
              <a:rPr>
                <a:solidFill>
                  <a:schemeClr val="accent1"/>
                </a:solidFill>
              </a:rPr>
              <a:t>then</a:t>
            </a:r>
            <a:r>
              <a:t> type = 1;</a:t>
            </a:r>
          </a:p>
          <a:p>
            <a:pPr algn="l">
              <a:defRPr sz="7200">
                <a:solidFill>
                  <a:schemeClr val="accent1">
                    <a:hueOff val="273561"/>
                    <a:satOff val="2937"/>
                    <a:lumOff val="-22233"/>
                  </a:schemeClr>
                </a:solidFill>
                <a:latin typeface="Courier New"/>
                <a:ea typeface="Courier New"/>
                <a:cs typeface="Courier New"/>
                <a:sym typeface="Courier New"/>
              </a:defRPr>
            </a:pPr>
            <a:r>
              <a:t>run;</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2" name="Table"/>
          <p:cNvGraphicFramePr/>
          <p:nvPr/>
        </p:nvGraphicFramePr>
        <p:xfrm>
          <a:off x="2381250" y="7660513"/>
          <a:ext cx="19634200" cy="4575679"/>
        </p:xfrm>
        <a:graphic>
          <a:graphicData uri="http://schemas.openxmlformats.org/drawingml/2006/table">
            <a:tbl>
              <a:tblPr bandRow="1">
                <a:tableStyleId>{4C3C2611-4C71-4FC5-86AE-919BDF0F9419}</a:tableStyleId>
              </a:tblPr>
              <a:tblGrid>
                <a:gridCol w="4905375">
                  <a:extLst>
                    <a:ext uri="{9D8B030D-6E8A-4147-A177-3AD203B41FA5}">
                      <a16:colId xmlns:a16="http://schemas.microsoft.com/office/drawing/2014/main" val="20000"/>
                    </a:ext>
                  </a:extLst>
                </a:gridCol>
                <a:gridCol w="4905375">
                  <a:extLst>
                    <a:ext uri="{9D8B030D-6E8A-4147-A177-3AD203B41FA5}">
                      <a16:colId xmlns:a16="http://schemas.microsoft.com/office/drawing/2014/main" val="20001"/>
                    </a:ext>
                  </a:extLst>
                </a:gridCol>
                <a:gridCol w="4905375">
                  <a:extLst>
                    <a:ext uri="{9D8B030D-6E8A-4147-A177-3AD203B41FA5}">
                      <a16:colId xmlns:a16="http://schemas.microsoft.com/office/drawing/2014/main" val="20002"/>
                    </a:ext>
                  </a:extLst>
                </a:gridCol>
                <a:gridCol w="4905375">
                  <a:extLst>
                    <a:ext uri="{9D8B030D-6E8A-4147-A177-3AD203B41FA5}">
                      <a16:colId xmlns:a16="http://schemas.microsoft.com/office/drawing/2014/main" val="20003"/>
                    </a:ext>
                  </a:extLst>
                </a:gridCol>
              </a:tblGrid>
              <a:tr h="1520992">
                <a:tc gridSpan="4">
                  <a:txBody>
                    <a:bodyPr/>
                    <a:lstStyle/>
                    <a:p>
                      <a:pPr defTabSz="914400">
                        <a:defRPr sz="1800"/>
                      </a:pPr>
                      <a:r>
                        <a:rPr sz="3600" b="1">
                          <a:solidFill>
                            <a:srgbClr val="FFFFFF"/>
                          </a:solidFill>
                          <a:latin typeface="Helvetica"/>
                          <a:ea typeface="Helvetica"/>
                          <a:cs typeface="Helvetica"/>
                          <a:sym typeface="Helvetica"/>
                        </a:rPr>
                        <a:t>Program Data Vector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0992">
                <a:tc>
                  <a:txBody>
                    <a:bodyPr/>
                    <a:lstStyle/>
                    <a:p>
                      <a:pPr defTabSz="914400">
                        <a:defRPr sz="1800"/>
                      </a:pPr>
                      <a:r>
                        <a:rPr sz="3600" b="1">
                          <a:solidFill>
                            <a:srgbClr val="FFFFFF"/>
                          </a:solidFill>
                          <a:latin typeface="Helvetica"/>
                          <a:ea typeface="Helvetica"/>
                          <a:cs typeface="Helvetica"/>
                          <a:sym typeface="Helvetica"/>
                        </a:rPr>
                        <a:t>trap</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First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Last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Type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520992">
                <a:tc>
                  <a:txBody>
                    <a:bodyPr/>
                    <a:lstStyle/>
                    <a:p>
                      <a:pPr defTabSz="914400">
                        <a:defRPr sz="1800"/>
                      </a:pPr>
                      <a:r>
                        <a:rPr sz="3600"/>
                        <a:t>121109</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Dennis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Lansberry</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bl>
          </a:graphicData>
        </a:graphic>
      </p:graphicFrame>
      <p:sp>
        <p:nvSpPr>
          <p:cNvPr id="283" name="data example;…"/>
          <p:cNvSpPr txBox="1"/>
          <p:nvPr/>
        </p:nvSpPr>
        <p:spPr>
          <a:xfrm>
            <a:off x="343523" y="352956"/>
            <a:ext cx="18499139" cy="635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defRPr sz="7200">
                <a:latin typeface="Courier New"/>
                <a:ea typeface="Courier New"/>
                <a:cs typeface="Courier New"/>
                <a:sym typeface="Courier New"/>
              </a:defRPr>
            </a:pPr>
            <a:r>
              <a:rPr>
                <a:solidFill>
                  <a:schemeClr val="accent1">
                    <a:hueOff val="273561"/>
                    <a:satOff val="2937"/>
                    <a:lumOff val="-22233"/>
                  </a:schemeClr>
                </a:solidFill>
              </a:rPr>
              <a:t>data</a:t>
            </a:r>
            <a:r>
              <a:t> example;</a:t>
            </a:r>
          </a:p>
          <a:p>
            <a:pPr algn="l">
              <a:defRPr sz="7200">
                <a:latin typeface="Courier New"/>
                <a:ea typeface="Courier New"/>
                <a:cs typeface="Courier New"/>
                <a:sym typeface="Courier New"/>
              </a:defRPr>
            </a:pPr>
            <a:r>
              <a:t>	</a:t>
            </a:r>
            <a:r>
              <a:rPr>
                <a:solidFill>
                  <a:schemeClr val="accent1"/>
                </a:solidFill>
              </a:rPr>
              <a:t>set</a:t>
            </a:r>
            <a:r>
              <a:t> ntrhd.mosquito;</a:t>
            </a:r>
          </a:p>
          <a:p>
            <a:pPr algn="l">
              <a:defRPr sz="7200">
                <a:latin typeface="Courier New"/>
                <a:ea typeface="Courier New"/>
                <a:cs typeface="Courier New"/>
                <a:sym typeface="Courier New"/>
              </a:defRPr>
            </a:pPr>
            <a:r>
              <a:t>	</a:t>
            </a:r>
            <a:r>
              <a:rPr>
                <a:solidFill>
                  <a:schemeClr val="accent1"/>
                </a:solidFill>
              </a:rPr>
              <a:t>if</a:t>
            </a:r>
            <a:r>
              <a:t> trap = 121109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121094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if</a:t>
            </a:r>
            <a:r>
              <a:t> trap = 121082 </a:t>
            </a:r>
            <a:r>
              <a:rPr>
                <a:solidFill>
                  <a:schemeClr val="accent1"/>
                </a:solidFill>
              </a:rPr>
              <a:t>then</a:t>
            </a:r>
            <a:r>
              <a:t> type = 1;</a:t>
            </a:r>
          </a:p>
          <a:p>
            <a:pPr algn="l">
              <a:defRPr sz="7200">
                <a:solidFill>
                  <a:schemeClr val="accent1">
                    <a:hueOff val="273561"/>
                    <a:satOff val="2937"/>
                    <a:lumOff val="-22233"/>
                  </a:schemeClr>
                </a:solidFill>
                <a:latin typeface="Courier New"/>
                <a:ea typeface="Courier New"/>
                <a:cs typeface="Courier New"/>
                <a:sym typeface="Courier New"/>
              </a:defRPr>
            </a:pPr>
            <a:r>
              <a:t>run;</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data example;…"/>
          <p:cNvSpPr txBox="1"/>
          <p:nvPr/>
        </p:nvSpPr>
        <p:spPr>
          <a:xfrm>
            <a:off x="343523" y="352956"/>
            <a:ext cx="21242785" cy="635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p>
            <a:pPr algn="l">
              <a:defRPr sz="7200">
                <a:latin typeface="Courier New"/>
                <a:ea typeface="Courier New"/>
                <a:cs typeface="Courier New"/>
                <a:sym typeface="Courier New"/>
              </a:defRPr>
            </a:pPr>
            <a:r>
              <a:rPr>
                <a:solidFill>
                  <a:schemeClr val="accent1">
                    <a:hueOff val="273561"/>
                    <a:satOff val="2937"/>
                    <a:lumOff val="-22233"/>
                  </a:schemeClr>
                </a:solidFill>
              </a:rPr>
              <a:t>data</a:t>
            </a:r>
            <a:r>
              <a:t> example;</a:t>
            </a:r>
          </a:p>
          <a:p>
            <a:pPr algn="l">
              <a:defRPr sz="7200">
                <a:latin typeface="Courier New"/>
                <a:ea typeface="Courier New"/>
                <a:cs typeface="Courier New"/>
                <a:sym typeface="Courier New"/>
              </a:defRPr>
            </a:pPr>
            <a:r>
              <a:t>	</a:t>
            </a:r>
            <a:r>
              <a:rPr>
                <a:solidFill>
                  <a:schemeClr val="accent1"/>
                </a:solidFill>
              </a:rPr>
              <a:t>set</a:t>
            </a:r>
            <a:r>
              <a:t> ntrhd.mosquito;</a:t>
            </a:r>
          </a:p>
          <a:p>
            <a:pPr algn="l">
              <a:defRPr sz="7200">
                <a:latin typeface="Courier New"/>
                <a:ea typeface="Courier New"/>
                <a:cs typeface="Courier New"/>
                <a:sym typeface="Courier New"/>
              </a:defRPr>
            </a:pPr>
            <a:r>
              <a:t>	</a:t>
            </a:r>
            <a:r>
              <a:rPr>
                <a:solidFill>
                  <a:schemeClr val="accent1"/>
                </a:solidFill>
              </a:rPr>
              <a:t>if</a:t>
            </a:r>
            <a:r>
              <a:t> trap = 121109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else</a:t>
            </a:r>
            <a:r>
              <a:t> </a:t>
            </a:r>
            <a:r>
              <a:rPr>
                <a:solidFill>
                  <a:schemeClr val="accent1"/>
                </a:solidFill>
              </a:rPr>
              <a:t>if</a:t>
            </a:r>
            <a:r>
              <a:t> trap = 121094 </a:t>
            </a:r>
            <a:r>
              <a:rPr>
                <a:solidFill>
                  <a:schemeClr val="accent1"/>
                </a:solidFill>
              </a:rPr>
              <a:t>then</a:t>
            </a:r>
            <a:r>
              <a:t> type = 1;</a:t>
            </a:r>
          </a:p>
          <a:p>
            <a:pPr algn="l">
              <a:defRPr sz="7200">
                <a:latin typeface="Courier New"/>
                <a:ea typeface="Courier New"/>
                <a:cs typeface="Courier New"/>
                <a:sym typeface="Courier New"/>
              </a:defRPr>
            </a:pPr>
            <a:r>
              <a:t>	</a:t>
            </a:r>
            <a:r>
              <a:rPr>
                <a:solidFill>
                  <a:schemeClr val="accent1"/>
                </a:solidFill>
              </a:rPr>
              <a:t>else</a:t>
            </a:r>
            <a:r>
              <a:t> </a:t>
            </a:r>
            <a:r>
              <a:rPr>
                <a:solidFill>
                  <a:schemeClr val="accent1"/>
                </a:solidFill>
              </a:rPr>
              <a:t>if</a:t>
            </a:r>
            <a:r>
              <a:t> trap = 121082 </a:t>
            </a:r>
            <a:r>
              <a:rPr>
                <a:solidFill>
                  <a:schemeClr val="accent1"/>
                </a:solidFill>
              </a:rPr>
              <a:t>then</a:t>
            </a:r>
            <a:r>
              <a:t> type = 1;</a:t>
            </a:r>
          </a:p>
          <a:p>
            <a:pPr algn="l">
              <a:defRPr sz="7200">
                <a:solidFill>
                  <a:schemeClr val="accent1">
                    <a:hueOff val="273561"/>
                    <a:satOff val="2937"/>
                    <a:lumOff val="-22233"/>
                  </a:schemeClr>
                </a:solidFill>
                <a:latin typeface="Courier New"/>
                <a:ea typeface="Courier New"/>
                <a:cs typeface="Courier New"/>
                <a:sym typeface="Courier New"/>
              </a:defRPr>
            </a:pPr>
            <a:r>
              <a:t>run;</a:t>
            </a:r>
          </a:p>
        </p:txBody>
      </p:sp>
      <p:graphicFrame>
        <p:nvGraphicFramePr>
          <p:cNvPr id="288" name="Table"/>
          <p:cNvGraphicFramePr/>
          <p:nvPr/>
        </p:nvGraphicFramePr>
        <p:xfrm>
          <a:off x="2381250" y="7660513"/>
          <a:ext cx="19634200" cy="4575679"/>
        </p:xfrm>
        <a:graphic>
          <a:graphicData uri="http://schemas.openxmlformats.org/drawingml/2006/table">
            <a:tbl>
              <a:tblPr bandRow="1">
                <a:tableStyleId>{4C3C2611-4C71-4FC5-86AE-919BDF0F9419}</a:tableStyleId>
              </a:tblPr>
              <a:tblGrid>
                <a:gridCol w="4905375">
                  <a:extLst>
                    <a:ext uri="{9D8B030D-6E8A-4147-A177-3AD203B41FA5}">
                      <a16:colId xmlns:a16="http://schemas.microsoft.com/office/drawing/2014/main" val="20000"/>
                    </a:ext>
                  </a:extLst>
                </a:gridCol>
                <a:gridCol w="4905375">
                  <a:extLst>
                    <a:ext uri="{9D8B030D-6E8A-4147-A177-3AD203B41FA5}">
                      <a16:colId xmlns:a16="http://schemas.microsoft.com/office/drawing/2014/main" val="20001"/>
                    </a:ext>
                  </a:extLst>
                </a:gridCol>
                <a:gridCol w="4905375">
                  <a:extLst>
                    <a:ext uri="{9D8B030D-6E8A-4147-A177-3AD203B41FA5}">
                      <a16:colId xmlns:a16="http://schemas.microsoft.com/office/drawing/2014/main" val="20002"/>
                    </a:ext>
                  </a:extLst>
                </a:gridCol>
                <a:gridCol w="4905375">
                  <a:extLst>
                    <a:ext uri="{9D8B030D-6E8A-4147-A177-3AD203B41FA5}">
                      <a16:colId xmlns:a16="http://schemas.microsoft.com/office/drawing/2014/main" val="20003"/>
                    </a:ext>
                  </a:extLst>
                </a:gridCol>
              </a:tblGrid>
              <a:tr h="1520992">
                <a:tc gridSpan="4">
                  <a:txBody>
                    <a:bodyPr/>
                    <a:lstStyle/>
                    <a:p>
                      <a:pPr defTabSz="914400">
                        <a:defRPr sz="1800"/>
                      </a:pPr>
                      <a:r>
                        <a:rPr sz="3600" b="1">
                          <a:solidFill>
                            <a:srgbClr val="FFFFFF"/>
                          </a:solidFill>
                          <a:latin typeface="Helvetica"/>
                          <a:ea typeface="Helvetica"/>
                          <a:cs typeface="Helvetica"/>
                          <a:sym typeface="Helvetica"/>
                        </a:rPr>
                        <a:t>Program Data Vector</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520992">
                <a:tc>
                  <a:txBody>
                    <a:bodyPr/>
                    <a:lstStyle/>
                    <a:p>
                      <a:pPr defTabSz="914400">
                        <a:defRPr sz="1800"/>
                      </a:pPr>
                      <a:r>
                        <a:rPr sz="3600" b="1">
                          <a:solidFill>
                            <a:srgbClr val="FFFFFF"/>
                          </a:solidFill>
                          <a:latin typeface="Helvetica"/>
                          <a:ea typeface="Helvetica"/>
                          <a:cs typeface="Helvetica"/>
                          <a:sym typeface="Helvetica"/>
                        </a:rPr>
                        <a:t>trap</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First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Last</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tc>
                  <a:txBody>
                    <a:bodyPr/>
                    <a:lstStyle/>
                    <a:p>
                      <a:pPr defTabSz="914400">
                        <a:defRPr sz="1800"/>
                      </a:pPr>
                      <a:r>
                        <a:rPr sz="3600" b="1">
                          <a:solidFill>
                            <a:srgbClr val="FFFFFF"/>
                          </a:solidFill>
                          <a:latin typeface="Helvetica"/>
                          <a:ea typeface="Helvetica"/>
                          <a:cs typeface="Helvetica"/>
                          <a:sym typeface="Helvetica"/>
                        </a:rPr>
                        <a:t>Type</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chemeClr val="accent1"/>
                    </a:solidFill>
                  </a:tcPr>
                </a:tc>
                <a:extLst>
                  <a:ext uri="{0D108BD9-81ED-4DB2-BD59-A6C34878D82A}">
                    <a16:rowId xmlns:a16="http://schemas.microsoft.com/office/drawing/2014/main" val="10001"/>
                  </a:ext>
                </a:extLst>
              </a:tr>
              <a:tr h="1520992">
                <a:tc>
                  <a:txBody>
                    <a:bodyPr/>
                    <a:lstStyle/>
                    <a:p>
                      <a:pPr defTabSz="914400">
                        <a:defRPr sz="1800"/>
                      </a:pPr>
                      <a:r>
                        <a:rPr sz="3600"/>
                        <a:t>121109</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Dennis</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Lansberry</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tc>
                  <a:txBody>
                    <a:bodyPr/>
                    <a:lstStyle/>
                    <a:p>
                      <a:pPr defTabSz="914400">
                        <a:defRPr sz="1800"/>
                      </a:pPr>
                      <a:r>
                        <a:rPr sz="3600"/>
                        <a:t>1</a:t>
                      </a: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tcPr>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Demonstration"/>
          <p:cNvSpPr txBox="1">
            <a:spLocks noGrp="1"/>
          </p:cNvSpPr>
          <p:nvPr>
            <p:ph type="title"/>
          </p:nvPr>
        </p:nvSpPr>
        <p:spPr>
          <a:xfrm>
            <a:off x="-683560" y="249321"/>
            <a:ext cx="13997277" cy="2286001"/>
          </a:xfrm>
          <a:prstGeom prst="rect">
            <a:avLst/>
          </a:prstGeom>
        </p:spPr>
        <p:txBody>
          <a:bodyPr/>
          <a:lstStyle/>
          <a:p>
            <a:r>
              <a:t>Demonstration</a:t>
            </a:r>
          </a:p>
        </p:txBody>
      </p:sp>
      <p:sp>
        <p:nvSpPr>
          <p:cNvPr id="293" name="Importing and Modifying Class Survey Data Using IF-THEN-ELSE Statements"/>
          <p:cNvSpPr txBox="1">
            <a:spLocks noGrp="1"/>
          </p:cNvSpPr>
          <p:nvPr>
            <p:ph type="body" idx="1"/>
          </p:nvPr>
        </p:nvSpPr>
        <p:spPr>
          <a:prstGeom prst="rect">
            <a:avLst/>
          </a:prstGeom>
        </p:spPr>
        <p:txBody>
          <a:bodyPr/>
          <a:lstStyle>
            <a:lvl1pPr marL="0" indent="0" algn="ctr" defTabSz="817244">
              <a:spcBef>
                <a:spcPts val="5800"/>
              </a:spcBef>
              <a:buSzTx/>
              <a:buNone/>
              <a:defRPr sz="14850"/>
            </a:lvl1pPr>
          </a:lstStyle>
          <a:p>
            <a:r>
              <a:t>Importing and Modifying Class Survey Data Using IF-THEN-ELSE Statements</a:t>
            </a:r>
          </a:p>
        </p:txBody>
      </p:sp>
      <p:sp>
        <p:nvSpPr>
          <p:cNvPr id="294" name="Rounded Rectangle"/>
          <p:cNvSpPr/>
          <p:nvPr/>
        </p:nvSpPr>
        <p:spPr>
          <a:xfrm>
            <a:off x="-142006" y="2544010"/>
            <a:ext cx="12914169"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292"/>
                                        </p:tgtEl>
                                        <p:attrNameLst>
                                          <p:attrName>style.visibility</p:attrName>
                                        </p:attrNameLst>
                                      </p:cBhvr>
                                      <p:to>
                                        <p:strVal val="visible"/>
                                      </p:to>
                                    </p:set>
                                    <p:animEffect transition="in" filter="wipe(left)">
                                      <p:cBhvr>
                                        <p:cTn id="7" dur="1500"/>
                                        <p:tgtEl>
                                          <p:spTgt spid="292"/>
                                        </p:tgtEl>
                                      </p:cBhvr>
                                    </p:animEffect>
                                  </p:childTnLst>
                                </p:cTn>
                              </p:par>
                            </p:childTnLst>
                          </p:cTn>
                        </p:par>
                        <p:par>
                          <p:cTn id="8" fill="hold">
                            <p:stCondLst>
                              <p:cond delay="1500"/>
                            </p:stCondLst>
                            <p:childTnLst>
                              <p:par>
                                <p:cTn id="9" presetID="22" presetClass="entr" presetSubtype="8" fill="hold" grpId="2" nodeType="afterEffect">
                                  <p:stCondLst>
                                    <p:cond delay="0"/>
                                  </p:stCondLst>
                                  <p:iterate>
                                    <p:tmAbs val="0"/>
                                  </p:iterate>
                                  <p:childTnLst>
                                    <p:set>
                                      <p:cBhvr>
                                        <p:cTn id="10" fill="hold"/>
                                        <p:tgtEl>
                                          <p:spTgt spid="293"/>
                                        </p:tgtEl>
                                        <p:attrNameLst>
                                          <p:attrName>style.visibility</p:attrName>
                                        </p:attrNameLst>
                                      </p:cBhvr>
                                      <p:to>
                                        <p:strVal val="visible"/>
                                      </p:to>
                                    </p:set>
                                    <p:animEffect transition="in" filter="wipe(left)">
                                      <p:cBhvr>
                                        <p:cTn id="11" dur="1500"/>
                                        <p:tgtEl>
                                          <p:spTgt spid="293"/>
                                        </p:tgtEl>
                                      </p:cBhvr>
                                    </p:animEffect>
                                  </p:childTnLst>
                                </p:cTn>
                              </p:par>
                            </p:childTnLst>
                          </p:cTn>
                        </p:par>
                        <p:par>
                          <p:cTn id="12" fill="hold">
                            <p:stCondLst>
                              <p:cond delay="3000"/>
                            </p:stCondLst>
                            <p:childTnLst>
                              <p:par>
                                <p:cTn id="13" presetID="22" presetClass="entr" presetSubtype="8" fill="hold" grpId="3" nodeType="afterEffect">
                                  <p:stCondLst>
                                    <p:cond delay="0"/>
                                  </p:stCondLst>
                                  <p:iterate>
                                    <p:tmAbs val="0"/>
                                  </p:iterate>
                                  <p:childTnLst>
                                    <p:set>
                                      <p:cBhvr>
                                        <p:cTn id="14" fill="hold"/>
                                        <p:tgtEl>
                                          <p:spTgt spid="294"/>
                                        </p:tgtEl>
                                        <p:attrNameLst>
                                          <p:attrName>style.visibility</p:attrName>
                                        </p:attrNameLst>
                                      </p:cBhvr>
                                      <p:to>
                                        <p:strVal val="visible"/>
                                      </p:to>
                                    </p:set>
                                    <p:animEffect transition="in" filter="wipe(left)">
                                      <p:cBhvr>
                                        <p:cTn id="15" dur="1500"/>
                                        <p:tgtEl>
                                          <p:spTgt spid="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 grpId="1" animBg="1" advAuto="0"/>
      <p:bldP spid="293" grpId="2" animBg="1" advAuto="0"/>
      <p:bldP spid="294" grpId="3"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Practice: Using the IF-THEN-ELSE Statement"/>
          <p:cNvSpPr txBox="1">
            <a:spLocks noGrp="1"/>
          </p:cNvSpPr>
          <p:nvPr>
            <p:ph type="title"/>
          </p:nvPr>
        </p:nvSpPr>
        <p:spPr>
          <a:xfrm>
            <a:off x="-674" y="995853"/>
            <a:ext cx="21005801" cy="3032081"/>
          </a:xfrm>
          <a:prstGeom prst="rect">
            <a:avLst/>
          </a:prstGeom>
        </p:spPr>
        <p:txBody>
          <a:bodyPr anchor="t"/>
          <a:lstStyle>
            <a:lvl1pPr algn="l">
              <a:defRPr sz="8200"/>
            </a:lvl1pPr>
          </a:lstStyle>
          <a:p>
            <a:r>
              <a:t>Practice: Using the IF-THEN-ELSE Statement</a:t>
            </a:r>
          </a:p>
        </p:txBody>
      </p:sp>
      <p:sp>
        <p:nvSpPr>
          <p:cNvPr id="297" name="In this practice, you use two DATA steps to create a new temporary SAS data set that contains a modifications to the data set ntrhd.mosquito.…"/>
          <p:cNvSpPr/>
          <p:nvPr/>
        </p:nvSpPr>
        <p:spPr>
          <a:xfrm>
            <a:off x="2603897" y="3468182"/>
            <a:ext cx="18637648" cy="7821614"/>
          </a:xfrm>
          <a:custGeom>
            <a:avLst/>
            <a:gdLst/>
            <a:ahLst/>
            <a:cxnLst>
              <a:cxn ang="0">
                <a:pos x="wd2" y="hd2"/>
              </a:cxn>
              <a:cxn ang="5400000">
                <a:pos x="wd2" y="hd2"/>
              </a:cxn>
              <a:cxn ang="10800000">
                <a:pos x="wd2" y="hd2"/>
              </a:cxn>
              <a:cxn ang="16200000">
                <a:pos x="wd2" y="hd2"/>
              </a:cxn>
            </a:cxnLst>
            <a:rect l="0" t="0" r="r" b="b"/>
            <a:pathLst>
              <a:path w="21600" h="21600" extrusionOk="0">
                <a:moveTo>
                  <a:pt x="177" y="0"/>
                </a:moveTo>
                <a:cubicBezTo>
                  <a:pt x="79" y="0"/>
                  <a:pt x="0" y="188"/>
                  <a:pt x="0" y="421"/>
                </a:cubicBezTo>
                <a:lnTo>
                  <a:pt x="0" y="16920"/>
                </a:lnTo>
                <a:cubicBezTo>
                  <a:pt x="0" y="17153"/>
                  <a:pt x="79" y="17341"/>
                  <a:pt x="177" y="17341"/>
                </a:cubicBezTo>
                <a:lnTo>
                  <a:pt x="19081" y="17341"/>
                </a:lnTo>
                <a:lnTo>
                  <a:pt x="19611" y="21600"/>
                </a:lnTo>
                <a:lnTo>
                  <a:pt x="20141" y="17341"/>
                </a:lnTo>
                <a:lnTo>
                  <a:pt x="21423" y="17341"/>
                </a:lnTo>
                <a:cubicBezTo>
                  <a:pt x="21520" y="17341"/>
                  <a:pt x="21600" y="17153"/>
                  <a:pt x="21600" y="16920"/>
                </a:cubicBezTo>
                <a:lnTo>
                  <a:pt x="21600" y="421"/>
                </a:lnTo>
                <a:cubicBezTo>
                  <a:pt x="21600" y="188"/>
                  <a:pt x="21520" y="0"/>
                  <a:pt x="21423" y="0"/>
                </a:cubicBezTo>
                <a:lnTo>
                  <a:pt x="177" y="0"/>
                </a:lnTo>
                <a:close/>
              </a:path>
            </a:pathLst>
          </a:custGeom>
          <a:solidFill>
            <a:srgbClr val="FFFFFF"/>
          </a:solidFill>
          <a:ln w="25400">
            <a:solidFill>
              <a:srgbClr val="85888D"/>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lstStyle/>
          <a:p>
            <a:pPr algn="l">
              <a:defRPr sz="3200">
                <a:solidFill>
                  <a:srgbClr val="011993"/>
                </a:solidFill>
              </a:defRPr>
            </a:pPr>
            <a:r>
              <a:t>In this practice, you use two DATA steps to create a new temporary SAS data set that contains a modifications to the data set ntrhd.mosquito.</a:t>
            </a:r>
          </a:p>
          <a:p>
            <a:pPr algn="l">
              <a:defRPr sz="3200">
                <a:solidFill>
                  <a:srgbClr val="011993"/>
                </a:solidFill>
              </a:defRPr>
            </a:pPr>
            <a:endParaRPr/>
          </a:p>
          <a:p>
            <a:pPr algn="l">
              <a:defRPr sz="3200">
                <a:solidFill>
                  <a:srgbClr val="011993"/>
                </a:solidFill>
              </a:defRPr>
            </a:pPr>
            <a:r>
              <a:t>Steps:</a:t>
            </a:r>
          </a:p>
          <a:p>
            <a:pPr marL="547076" indent="-547076" algn="l">
              <a:buSzPct val="100000"/>
              <a:buAutoNum type="arabicPeriod"/>
              <a:defRPr sz="3200">
                <a:solidFill>
                  <a:srgbClr val="011993"/>
                </a:solidFill>
              </a:defRPr>
            </a:pPr>
            <a:r>
              <a:t>Open a new editor window</a:t>
            </a:r>
          </a:p>
          <a:p>
            <a:pPr marL="547076" indent="-547076" algn="l">
              <a:buSzPct val="100000"/>
              <a:buAutoNum type="arabicPeriod"/>
              <a:defRPr sz="3200">
                <a:solidFill>
                  <a:srgbClr val="011993"/>
                </a:solidFill>
              </a:defRPr>
            </a:pPr>
            <a:r>
              <a:t>Use a data step to create a temporary SAS data set called practice1. With an IF-THEN-ELSE statement to change the value for traps </a:t>
            </a:r>
            <a:r>
              <a:rPr b="1">
                <a:latin typeface="Helvetica"/>
                <a:ea typeface="Helvetica"/>
                <a:cs typeface="Helvetica"/>
                <a:sym typeface="Helvetica"/>
              </a:rPr>
              <a:t>121136</a:t>
            </a:r>
            <a:r>
              <a:t>, </a:t>
            </a:r>
            <a:r>
              <a:rPr b="1">
                <a:latin typeface="Helvetica"/>
                <a:ea typeface="Helvetica"/>
                <a:cs typeface="Helvetica"/>
                <a:sym typeface="Helvetica"/>
              </a:rPr>
              <a:t>121100</a:t>
            </a:r>
            <a:r>
              <a:t>, and </a:t>
            </a:r>
            <a:r>
              <a:rPr b="1">
                <a:latin typeface="Helvetica"/>
                <a:ea typeface="Helvetica"/>
                <a:cs typeface="Helvetica"/>
                <a:sym typeface="Helvetica"/>
              </a:rPr>
              <a:t>121095</a:t>
            </a:r>
            <a:r>
              <a:t> from 1 to 2.</a:t>
            </a:r>
          </a:p>
          <a:p>
            <a:pPr marL="547076" indent="-547076" algn="l">
              <a:buSzPct val="100000"/>
              <a:buAutoNum type="arabicPeriod"/>
              <a:defRPr sz="3200">
                <a:solidFill>
                  <a:srgbClr val="011993"/>
                </a:solidFill>
              </a:defRPr>
            </a:pPr>
            <a:r>
              <a:t>Generate and view a list report of work.practice1.</a:t>
            </a:r>
          </a:p>
          <a:p>
            <a:pPr marL="547076" indent="-547076" algn="l">
              <a:buSzPct val="100000"/>
              <a:buAutoNum type="arabicPeriod"/>
              <a:defRPr sz="3200">
                <a:solidFill>
                  <a:srgbClr val="011993"/>
                </a:solidFill>
              </a:defRPr>
            </a:pPr>
            <a:r>
              <a:t>In a separate DATA step, create a temporary SAS data set called practice2. Use an IF-THEN statement to create a new variable called </a:t>
            </a:r>
            <a:r>
              <a:rPr b="1">
                <a:latin typeface="Helvetica"/>
                <a:ea typeface="Helvetica"/>
                <a:cs typeface="Helvetica"/>
                <a:sym typeface="Helvetica"/>
              </a:rPr>
              <a:t>avg_count</a:t>
            </a:r>
            <a:r>
              <a:t> whose value is 1622 for every observation where </a:t>
            </a:r>
            <a:r>
              <a:rPr b="1">
                <a:latin typeface="Helvetica"/>
                <a:ea typeface="Helvetica"/>
                <a:cs typeface="Helvetica"/>
                <a:sym typeface="Helvetica"/>
              </a:rPr>
              <a:t>loc </a:t>
            </a:r>
            <a:r>
              <a:t>is DL.</a:t>
            </a:r>
          </a:p>
          <a:p>
            <a:pPr marL="547076" indent="-547076" algn="l">
              <a:buSzPct val="100000"/>
              <a:buAutoNum type="arabicPeriod"/>
              <a:defRPr sz="3200">
                <a:solidFill>
                  <a:srgbClr val="011993"/>
                </a:solidFill>
              </a:defRPr>
            </a:pPr>
            <a:r>
              <a:t>Generate and view a list report of work.practice2.</a:t>
            </a:r>
          </a:p>
        </p:txBody>
      </p:sp>
      <p:sp>
        <p:nvSpPr>
          <p:cNvPr id="298" name="Rounded Rectangle"/>
          <p:cNvSpPr/>
          <p:nvPr/>
        </p:nvSpPr>
        <p:spPr>
          <a:xfrm>
            <a:off x="-142006" y="2544010"/>
            <a:ext cx="21537352"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p:tmAbs val="0"/>
                                  </p:iterate>
                                  <p:childTnLst>
                                    <p:set>
                                      <p:cBhvr>
                                        <p:cTn id="6" fill="hold"/>
                                        <p:tgtEl>
                                          <p:spTgt spid="296"/>
                                        </p:tgtEl>
                                        <p:attrNameLst>
                                          <p:attrName>style.visibility</p:attrName>
                                        </p:attrNameLst>
                                      </p:cBhvr>
                                      <p:to>
                                        <p:strVal val="visible"/>
                                      </p:to>
                                    </p:set>
                                    <p:animEffect transition="in" filter="wipe(left)">
                                      <p:cBhvr>
                                        <p:cTn id="7" dur="1500"/>
                                        <p:tgtEl>
                                          <p:spTgt spid="296"/>
                                        </p:tgtEl>
                                      </p:cBhvr>
                                    </p:animEffect>
                                  </p:childTnLst>
                                </p:cTn>
                              </p:par>
                            </p:childTnLst>
                          </p:cTn>
                        </p:par>
                        <p:par>
                          <p:cTn id="8" fill="hold">
                            <p:stCondLst>
                              <p:cond delay="1500"/>
                            </p:stCondLst>
                            <p:childTnLst>
                              <p:par>
                                <p:cTn id="9" presetID="22" presetClass="entr" presetSubtype="8" fill="hold" grpId="2" nodeType="afterEffect">
                                  <p:stCondLst>
                                    <p:cond delay="0"/>
                                  </p:stCondLst>
                                  <p:iterate>
                                    <p:tmAbs val="0"/>
                                  </p:iterate>
                                  <p:childTnLst>
                                    <p:set>
                                      <p:cBhvr>
                                        <p:cTn id="10" fill="hold"/>
                                        <p:tgtEl>
                                          <p:spTgt spid="298"/>
                                        </p:tgtEl>
                                        <p:attrNameLst>
                                          <p:attrName>style.visibility</p:attrName>
                                        </p:attrNameLst>
                                      </p:cBhvr>
                                      <p:to>
                                        <p:strVal val="visible"/>
                                      </p:to>
                                    </p:set>
                                    <p:animEffect transition="in" filter="wipe(left)">
                                      <p:cBhvr>
                                        <p:cTn id="11" dur="1500"/>
                                        <p:tgtEl>
                                          <p:spTgt spid="298"/>
                                        </p:tgtEl>
                                      </p:cBhvr>
                                    </p:animEffect>
                                  </p:childTnLst>
                                </p:cTn>
                              </p:par>
                            </p:childTnLst>
                          </p:cTn>
                        </p:par>
                        <p:par>
                          <p:cTn id="12" fill="hold">
                            <p:stCondLst>
                              <p:cond delay="3000"/>
                            </p:stCondLst>
                            <p:childTnLst>
                              <p:par>
                                <p:cTn id="13" presetID="22" presetClass="entr" presetSubtype="8" fill="hold" grpId="3" nodeType="afterEffect">
                                  <p:stCondLst>
                                    <p:cond delay="0"/>
                                  </p:stCondLst>
                                  <p:iterate>
                                    <p:tmAbs val="0"/>
                                  </p:iterate>
                                  <p:childTnLst>
                                    <p:set>
                                      <p:cBhvr>
                                        <p:cTn id="14" fill="hold"/>
                                        <p:tgtEl>
                                          <p:spTgt spid="297"/>
                                        </p:tgtEl>
                                        <p:attrNameLst>
                                          <p:attrName>style.visibility</p:attrName>
                                        </p:attrNameLst>
                                      </p:cBhvr>
                                      <p:to>
                                        <p:strVal val="visible"/>
                                      </p:to>
                                    </p:set>
                                    <p:animEffect transition="in" filter="wipe(left)">
                                      <p:cBhvr>
                                        <p:cTn id="15" dur="1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 grpId="1" animBg="1" advAuto="0"/>
      <p:bldP spid="297" grpId="3" animBg="1" advAuto="0"/>
      <p:bldP spid="298" grpId="2"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AS Institute. SAS Programming 1: Essentials [e-learning course]. Cary, NC: SAS Institute Inc.; 2012. Accessed: December, 2013…"/>
          <p:cNvSpPr txBox="1">
            <a:spLocks noGrp="1"/>
          </p:cNvSpPr>
          <p:nvPr>
            <p:ph type="body" idx="1"/>
          </p:nvPr>
        </p:nvSpPr>
        <p:spPr>
          <a:prstGeom prst="rect">
            <a:avLst/>
          </a:prstGeom>
        </p:spPr>
        <p:txBody>
          <a:bodyPr/>
          <a:lstStyle/>
          <a:p>
            <a:pPr marL="889000" indent="-889000">
              <a:buSzPct val="100000"/>
              <a:buAutoNum type="arabicPeriod"/>
            </a:pPr>
            <a:r>
              <a:t>SAS Institute. </a:t>
            </a:r>
            <a:r>
              <a:rPr i="1">
                <a:latin typeface="Helvetica"/>
                <a:ea typeface="Helvetica"/>
                <a:cs typeface="Helvetica"/>
                <a:sym typeface="Helvetica"/>
              </a:rPr>
              <a:t>SAS Programming 1: Essentials </a:t>
            </a:r>
            <a:r>
              <a:t>[e-learning course]. Cary, NC: SAS Institute Inc.; 2012. Accessed: December, 2013</a:t>
            </a:r>
          </a:p>
          <a:p>
            <a:pPr marL="889000" indent="-889000">
              <a:buSzPct val="100000"/>
              <a:buAutoNum type="arabicPeriod"/>
            </a:pPr>
            <a:r>
              <a:t>Cody R. </a:t>
            </a:r>
            <a:r>
              <a:rPr i="1">
                <a:latin typeface="Helvetica"/>
                <a:ea typeface="Helvetica"/>
                <a:cs typeface="Helvetica"/>
                <a:sym typeface="Helvetica"/>
              </a:rPr>
              <a:t>Learning SAS by Example: A Programmer’s Guide</a:t>
            </a:r>
            <a:r>
              <a:t>. Cary, NC: SAS Institute Inc.; 2007.</a:t>
            </a:r>
          </a:p>
        </p:txBody>
      </p:sp>
      <p:sp>
        <p:nvSpPr>
          <p:cNvPr id="303" name="References"/>
          <p:cNvSpPr txBox="1">
            <a:spLocks noGrp="1"/>
          </p:cNvSpPr>
          <p:nvPr>
            <p:ph type="title"/>
          </p:nvPr>
        </p:nvSpPr>
        <p:spPr>
          <a:xfrm>
            <a:off x="18388" y="224932"/>
            <a:ext cx="8453257" cy="2286001"/>
          </a:xfrm>
          <a:prstGeom prst="rect">
            <a:avLst/>
          </a:prstGeom>
        </p:spPr>
        <p:txBody>
          <a:bodyPr/>
          <a:lstStyle/>
          <a:p>
            <a:r>
              <a:t>References</a:t>
            </a:r>
          </a:p>
        </p:txBody>
      </p:sp>
      <p:sp>
        <p:nvSpPr>
          <p:cNvPr id="304" name="Rounded Rectangle"/>
          <p:cNvSpPr/>
          <p:nvPr/>
        </p:nvSpPr>
        <p:spPr>
          <a:xfrm>
            <a:off x="-142006" y="2544010"/>
            <a:ext cx="8427858"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foto_area_centros_formacion_1.jpg" descr="foto_area_centros_formacion_1.jpg"/>
          <p:cNvPicPr>
            <a:picLocks noChangeAspect="1"/>
          </p:cNvPicPr>
          <p:nvPr/>
        </p:nvPicPr>
        <p:blipFill>
          <a:blip r:embed="rId3"/>
          <a:stretch>
            <a:fillRect/>
          </a:stretch>
        </p:blipFill>
        <p:spPr>
          <a:xfrm>
            <a:off x="9804838" y="3611733"/>
            <a:ext cx="14529449" cy="10076268"/>
          </a:xfrm>
          <a:prstGeom prst="rect">
            <a:avLst/>
          </a:prstGeom>
          <a:ln w="12700">
            <a:miter lim="400000"/>
          </a:ln>
        </p:spPr>
      </p:pic>
      <p:pic>
        <p:nvPicPr>
          <p:cNvPr id="120" name="OverlayHistogram_3.png" descr="OverlayHistogram_3.png"/>
          <p:cNvPicPr>
            <a:picLocks noChangeAspect="1"/>
          </p:cNvPicPr>
          <p:nvPr/>
        </p:nvPicPr>
        <p:blipFill>
          <a:blip r:embed="rId4">
            <a:alphaModFix amt="35000"/>
          </a:blip>
          <a:srcRect l="14272" t="11836" r="7578" b="10935"/>
          <a:stretch>
            <a:fillRect/>
          </a:stretch>
        </p:blipFill>
        <p:spPr>
          <a:xfrm>
            <a:off x="-84252" y="3307136"/>
            <a:ext cx="16393716" cy="9720263"/>
          </a:xfrm>
          <a:custGeom>
            <a:avLst/>
            <a:gdLst/>
            <a:ahLst/>
            <a:cxnLst>
              <a:cxn ang="0">
                <a:pos x="wd2" y="hd2"/>
              </a:cxn>
              <a:cxn ang="5400000">
                <a:pos x="wd2" y="hd2"/>
              </a:cxn>
              <a:cxn ang="10800000">
                <a:pos x="wd2" y="hd2"/>
              </a:cxn>
              <a:cxn ang="16200000">
                <a:pos x="wd2" y="hd2"/>
              </a:cxn>
            </a:cxnLst>
            <a:rect l="0" t="0" r="r" b="b"/>
            <a:pathLst>
              <a:path w="21600" h="21600" extrusionOk="0">
                <a:moveTo>
                  <a:pt x="6252" y="0"/>
                </a:moveTo>
                <a:lnTo>
                  <a:pt x="6248" y="1765"/>
                </a:lnTo>
                <a:cubicBezTo>
                  <a:pt x="6245" y="2735"/>
                  <a:pt x="6240" y="3686"/>
                  <a:pt x="6235" y="3878"/>
                </a:cubicBezTo>
                <a:lnTo>
                  <a:pt x="6226" y="4226"/>
                </a:lnTo>
                <a:lnTo>
                  <a:pt x="5979" y="4253"/>
                </a:lnTo>
                <a:lnTo>
                  <a:pt x="5732" y="4279"/>
                </a:lnTo>
                <a:lnTo>
                  <a:pt x="5736" y="7062"/>
                </a:lnTo>
                <a:cubicBezTo>
                  <a:pt x="5739" y="9242"/>
                  <a:pt x="5723" y="9962"/>
                  <a:pt x="5662" y="10390"/>
                </a:cubicBezTo>
                <a:cubicBezTo>
                  <a:pt x="5620" y="10690"/>
                  <a:pt x="5534" y="11327"/>
                  <a:pt x="5472" y="11806"/>
                </a:cubicBezTo>
                <a:cubicBezTo>
                  <a:pt x="5410" y="12285"/>
                  <a:pt x="5336" y="12727"/>
                  <a:pt x="5308" y="12787"/>
                </a:cubicBezTo>
                <a:cubicBezTo>
                  <a:pt x="5279" y="12847"/>
                  <a:pt x="5167" y="12895"/>
                  <a:pt x="5058" y="12895"/>
                </a:cubicBezTo>
                <a:lnTo>
                  <a:pt x="4860" y="12895"/>
                </a:lnTo>
                <a:lnTo>
                  <a:pt x="4844" y="14530"/>
                </a:lnTo>
                <a:lnTo>
                  <a:pt x="4829" y="16163"/>
                </a:lnTo>
                <a:lnTo>
                  <a:pt x="4589" y="16991"/>
                </a:lnTo>
                <a:cubicBezTo>
                  <a:pt x="4325" y="17900"/>
                  <a:pt x="4080" y="18451"/>
                  <a:pt x="3984" y="18351"/>
                </a:cubicBezTo>
                <a:cubicBezTo>
                  <a:pt x="3948" y="18314"/>
                  <a:pt x="3922" y="18073"/>
                  <a:pt x="3922" y="17770"/>
                </a:cubicBezTo>
                <a:lnTo>
                  <a:pt x="3922" y="17252"/>
                </a:lnTo>
                <a:lnTo>
                  <a:pt x="3718" y="17252"/>
                </a:lnTo>
                <a:lnTo>
                  <a:pt x="3513" y="17252"/>
                </a:lnTo>
                <a:lnTo>
                  <a:pt x="3498" y="17928"/>
                </a:lnTo>
                <a:lnTo>
                  <a:pt x="3483" y="18603"/>
                </a:lnTo>
                <a:lnTo>
                  <a:pt x="3289" y="18630"/>
                </a:lnTo>
                <a:lnTo>
                  <a:pt x="3095" y="18657"/>
                </a:lnTo>
                <a:lnTo>
                  <a:pt x="3095" y="19080"/>
                </a:lnTo>
                <a:cubicBezTo>
                  <a:pt x="3095" y="19486"/>
                  <a:pt x="3084" y="19516"/>
                  <a:pt x="2842" y="19815"/>
                </a:cubicBezTo>
                <a:cubicBezTo>
                  <a:pt x="2601" y="20113"/>
                  <a:pt x="2570" y="20128"/>
                  <a:pt x="2169" y="20128"/>
                </a:cubicBezTo>
                <a:lnTo>
                  <a:pt x="1749" y="20128"/>
                </a:lnTo>
                <a:lnTo>
                  <a:pt x="1749" y="20422"/>
                </a:lnTo>
                <a:cubicBezTo>
                  <a:pt x="1749" y="20584"/>
                  <a:pt x="1717" y="20761"/>
                  <a:pt x="1678" y="20815"/>
                </a:cubicBezTo>
                <a:cubicBezTo>
                  <a:pt x="1534" y="21015"/>
                  <a:pt x="832" y="21360"/>
                  <a:pt x="466" y="21410"/>
                </a:cubicBezTo>
                <a:cubicBezTo>
                  <a:pt x="259" y="21437"/>
                  <a:pt x="77" y="21494"/>
                  <a:pt x="62" y="21535"/>
                </a:cubicBezTo>
                <a:cubicBezTo>
                  <a:pt x="46" y="21578"/>
                  <a:pt x="23" y="21595"/>
                  <a:pt x="0" y="21600"/>
                </a:cubicBezTo>
                <a:lnTo>
                  <a:pt x="21600" y="21600"/>
                </a:lnTo>
                <a:lnTo>
                  <a:pt x="21600" y="21249"/>
                </a:lnTo>
                <a:cubicBezTo>
                  <a:pt x="21369" y="21172"/>
                  <a:pt x="21189" y="21078"/>
                  <a:pt x="21123" y="20985"/>
                </a:cubicBezTo>
                <a:cubicBezTo>
                  <a:pt x="21085" y="20933"/>
                  <a:pt x="21055" y="20719"/>
                  <a:pt x="21055" y="20509"/>
                </a:cubicBezTo>
                <a:lnTo>
                  <a:pt x="21055" y="20128"/>
                </a:lnTo>
                <a:lnTo>
                  <a:pt x="20848" y="20128"/>
                </a:lnTo>
                <a:cubicBezTo>
                  <a:pt x="20702" y="20128"/>
                  <a:pt x="20641" y="20165"/>
                  <a:pt x="20641" y="20253"/>
                </a:cubicBezTo>
                <a:cubicBezTo>
                  <a:pt x="20641" y="20924"/>
                  <a:pt x="20010" y="19652"/>
                  <a:pt x="19509" y="17973"/>
                </a:cubicBezTo>
                <a:cubicBezTo>
                  <a:pt x="19260" y="17136"/>
                  <a:pt x="19243" y="17040"/>
                  <a:pt x="19243" y="16426"/>
                </a:cubicBezTo>
                <a:lnTo>
                  <a:pt x="19243" y="15771"/>
                </a:lnTo>
                <a:lnTo>
                  <a:pt x="19089" y="15771"/>
                </a:lnTo>
                <a:cubicBezTo>
                  <a:pt x="18868" y="15771"/>
                  <a:pt x="18768" y="15473"/>
                  <a:pt x="18778" y="14840"/>
                </a:cubicBezTo>
                <a:cubicBezTo>
                  <a:pt x="18782" y="14561"/>
                  <a:pt x="18784" y="13696"/>
                  <a:pt x="18781" y="12917"/>
                </a:cubicBezTo>
                <a:lnTo>
                  <a:pt x="18777" y="11502"/>
                </a:lnTo>
                <a:lnTo>
                  <a:pt x="18570" y="11502"/>
                </a:lnTo>
                <a:lnTo>
                  <a:pt x="18363" y="11502"/>
                </a:lnTo>
                <a:lnTo>
                  <a:pt x="18363" y="12499"/>
                </a:lnTo>
                <a:cubicBezTo>
                  <a:pt x="18363" y="13047"/>
                  <a:pt x="18343" y="13516"/>
                  <a:pt x="18318" y="13542"/>
                </a:cubicBezTo>
                <a:cubicBezTo>
                  <a:pt x="18293" y="13568"/>
                  <a:pt x="18189" y="13359"/>
                  <a:pt x="18085" y="13077"/>
                </a:cubicBezTo>
                <a:lnTo>
                  <a:pt x="17898" y="12565"/>
                </a:lnTo>
                <a:lnTo>
                  <a:pt x="17898" y="9158"/>
                </a:lnTo>
                <a:lnTo>
                  <a:pt x="17898" y="5751"/>
                </a:lnTo>
                <a:lnTo>
                  <a:pt x="17691" y="5751"/>
                </a:lnTo>
                <a:lnTo>
                  <a:pt x="17484" y="5751"/>
                </a:lnTo>
                <a:lnTo>
                  <a:pt x="17484" y="8568"/>
                </a:lnTo>
                <a:cubicBezTo>
                  <a:pt x="17484" y="10117"/>
                  <a:pt x="17468" y="11413"/>
                  <a:pt x="17448" y="11446"/>
                </a:cubicBezTo>
                <a:cubicBezTo>
                  <a:pt x="17429" y="11478"/>
                  <a:pt x="17323" y="11359"/>
                  <a:pt x="17215" y="11181"/>
                </a:cubicBezTo>
                <a:cubicBezTo>
                  <a:pt x="17045" y="10903"/>
                  <a:pt x="17018" y="10802"/>
                  <a:pt x="17018" y="10474"/>
                </a:cubicBezTo>
                <a:lnTo>
                  <a:pt x="17018" y="10092"/>
                </a:lnTo>
                <a:lnTo>
                  <a:pt x="16746" y="10121"/>
                </a:lnTo>
                <a:cubicBezTo>
                  <a:pt x="16536" y="10144"/>
                  <a:pt x="16430" y="10107"/>
                  <a:pt x="16280" y="9958"/>
                </a:cubicBezTo>
                <a:lnTo>
                  <a:pt x="16086" y="9765"/>
                </a:lnTo>
                <a:lnTo>
                  <a:pt x="16086" y="8455"/>
                </a:lnTo>
                <a:lnTo>
                  <a:pt x="16086" y="7145"/>
                </a:lnTo>
                <a:lnTo>
                  <a:pt x="15644" y="7145"/>
                </a:lnTo>
                <a:lnTo>
                  <a:pt x="15202" y="7145"/>
                </a:lnTo>
                <a:lnTo>
                  <a:pt x="15208" y="8683"/>
                </a:lnTo>
                <a:lnTo>
                  <a:pt x="15215" y="10221"/>
                </a:lnTo>
                <a:lnTo>
                  <a:pt x="15024" y="10643"/>
                </a:lnTo>
                <a:cubicBezTo>
                  <a:pt x="14919" y="10875"/>
                  <a:pt x="14812" y="11043"/>
                  <a:pt x="14786" y="11017"/>
                </a:cubicBezTo>
                <a:cubicBezTo>
                  <a:pt x="14761" y="10990"/>
                  <a:pt x="14740" y="10775"/>
                  <a:pt x="14740" y="10538"/>
                </a:cubicBezTo>
                <a:lnTo>
                  <a:pt x="14740" y="10108"/>
                </a:lnTo>
                <a:lnTo>
                  <a:pt x="14559" y="10100"/>
                </a:lnTo>
                <a:cubicBezTo>
                  <a:pt x="14459" y="10095"/>
                  <a:pt x="14250" y="10091"/>
                  <a:pt x="14093" y="10091"/>
                </a:cubicBezTo>
                <a:cubicBezTo>
                  <a:pt x="13428" y="10091"/>
                  <a:pt x="13446" y="10084"/>
                  <a:pt x="13446" y="10355"/>
                </a:cubicBezTo>
                <a:cubicBezTo>
                  <a:pt x="13446" y="10747"/>
                  <a:pt x="13390" y="10746"/>
                  <a:pt x="13152" y="10353"/>
                </a:cubicBezTo>
                <a:lnTo>
                  <a:pt x="12929" y="9984"/>
                </a:lnTo>
                <a:lnTo>
                  <a:pt x="12929" y="6430"/>
                </a:lnTo>
                <a:lnTo>
                  <a:pt x="12929" y="2876"/>
                </a:lnTo>
                <a:lnTo>
                  <a:pt x="12721" y="2876"/>
                </a:lnTo>
                <a:lnTo>
                  <a:pt x="12514" y="2876"/>
                </a:lnTo>
                <a:lnTo>
                  <a:pt x="12514" y="6269"/>
                </a:lnTo>
                <a:cubicBezTo>
                  <a:pt x="12514" y="8135"/>
                  <a:pt x="12497" y="9678"/>
                  <a:pt x="12476" y="9698"/>
                </a:cubicBezTo>
                <a:cubicBezTo>
                  <a:pt x="12454" y="9719"/>
                  <a:pt x="12251" y="9652"/>
                  <a:pt x="12023" y="9551"/>
                </a:cubicBezTo>
                <a:lnTo>
                  <a:pt x="11609" y="9367"/>
                </a:lnTo>
                <a:lnTo>
                  <a:pt x="11595" y="8256"/>
                </a:lnTo>
                <a:lnTo>
                  <a:pt x="11580" y="7145"/>
                </a:lnTo>
                <a:lnTo>
                  <a:pt x="11377" y="7145"/>
                </a:lnTo>
                <a:lnTo>
                  <a:pt x="11173" y="7145"/>
                </a:lnTo>
                <a:lnTo>
                  <a:pt x="11158" y="7864"/>
                </a:lnTo>
                <a:lnTo>
                  <a:pt x="11143" y="8583"/>
                </a:lnTo>
                <a:lnTo>
                  <a:pt x="10691" y="8608"/>
                </a:lnTo>
                <a:lnTo>
                  <a:pt x="10239" y="8633"/>
                </a:lnTo>
                <a:lnTo>
                  <a:pt x="10225" y="10743"/>
                </a:lnTo>
                <a:lnTo>
                  <a:pt x="10211" y="12852"/>
                </a:lnTo>
                <a:lnTo>
                  <a:pt x="10017" y="12880"/>
                </a:lnTo>
                <a:lnTo>
                  <a:pt x="9823" y="12906"/>
                </a:lnTo>
                <a:lnTo>
                  <a:pt x="9823" y="13769"/>
                </a:lnTo>
                <a:cubicBezTo>
                  <a:pt x="9823" y="14428"/>
                  <a:pt x="9798" y="14746"/>
                  <a:pt x="9716" y="15113"/>
                </a:cubicBezTo>
                <a:cubicBezTo>
                  <a:pt x="9657" y="15377"/>
                  <a:pt x="9588" y="15615"/>
                  <a:pt x="9563" y="15642"/>
                </a:cubicBezTo>
                <a:cubicBezTo>
                  <a:pt x="9484" y="15724"/>
                  <a:pt x="9358" y="15189"/>
                  <a:pt x="9358" y="14773"/>
                </a:cubicBezTo>
                <a:cubicBezTo>
                  <a:pt x="9358" y="14409"/>
                  <a:pt x="9347" y="14377"/>
                  <a:pt x="9229" y="14377"/>
                </a:cubicBezTo>
                <a:cubicBezTo>
                  <a:pt x="9131" y="14377"/>
                  <a:pt x="9075" y="14294"/>
                  <a:pt x="8994" y="14025"/>
                </a:cubicBezTo>
                <a:cubicBezTo>
                  <a:pt x="8898" y="13709"/>
                  <a:pt x="8888" y="13524"/>
                  <a:pt x="8892" y="12217"/>
                </a:cubicBezTo>
                <a:cubicBezTo>
                  <a:pt x="8899" y="9846"/>
                  <a:pt x="8925" y="10108"/>
                  <a:pt x="8685" y="10108"/>
                </a:cubicBezTo>
                <a:lnTo>
                  <a:pt x="8477" y="10108"/>
                </a:lnTo>
                <a:lnTo>
                  <a:pt x="8477" y="11061"/>
                </a:lnTo>
                <a:cubicBezTo>
                  <a:pt x="8477" y="11585"/>
                  <a:pt x="8457" y="12036"/>
                  <a:pt x="8431" y="12062"/>
                </a:cubicBezTo>
                <a:cubicBezTo>
                  <a:pt x="8406" y="12088"/>
                  <a:pt x="8301" y="11872"/>
                  <a:pt x="8198" y="11581"/>
                </a:cubicBezTo>
                <a:lnTo>
                  <a:pt x="8012" y="11053"/>
                </a:lnTo>
                <a:lnTo>
                  <a:pt x="8012" y="9100"/>
                </a:lnTo>
                <a:lnTo>
                  <a:pt x="8012" y="7145"/>
                </a:lnTo>
                <a:lnTo>
                  <a:pt x="7804" y="7145"/>
                </a:lnTo>
                <a:lnTo>
                  <a:pt x="7597" y="7145"/>
                </a:lnTo>
                <a:lnTo>
                  <a:pt x="7597" y="8185"/>
                </a:lnTo>
                <a:cubicBezTo>
                  <a:pt x="7597" y="8804"/>
                  <a:pt x="7576" y="9248"/>
                  <a:pt x="7544" y="9281"/>
                </a:cubicBezTo>
                <a:cubicBezTo>
                  <a:pt x="7514" y="9313"/>
                  <a:pt x="7403" y="9018"/>
                  <a:pt x="7285" y="8588"/>
                </a:cubicBezTo>
                <a:cubicBezTo>
                  <a:pt x="7082" y="7848"/>
                  <a:pt x="7080" y="7827"/>
                  <a:pt x="7080" y="6800"/>
                </a:cubicBezTo>
                <a:lnTo>
                  <a:pt x="7080" y="5762"/>
                </a:lnTo>
                <a:lnTo>
                  <a:pt x="6886" y="5734"/>
                </a:lnTo>
                <a:lnTo>
                  <a:pt x="6692" y="5708"/>
                </a:lnTo>
                <a:lnTo>
                  <a:pt x="6678" y="2854"/>
                </a:lnTo>
                <a:lnTo>
                  <a:pt x="6665" y="0"/>
                </a:lnTo>
                <a:lnTo>
                  <a:pt x="6458" y="0"/>
                </a:lnTo>
                <a:lnTo>
                  <a:pt x="6252" y="0"/>
                </a:lnTo>
                <a:close/>
              </a:path>
            </a:pathLst>
          </a:custGeom>
          <a:ln w="25400">
            <a:miter lim="400000"/>
          </a:ln>
          <a:effectLst>
            <a:reflection stA="50000" endPos="40000" dir="5400000" sy="-100000" algn="bl" rotWithShape="0"/>
          </a:effectLst>
        </p:spPr>
      </p:pic>
      <p:sp>
        <p:nvSpPr>
          <p:cNvPr id="121" name="If-Then-Else Statements"/>
          <p:cNvSpPr txBox="1"/>
          <p:nvPr/>
        </p:nvSpPr>
        <p:spPr>
          <a:xfrm>
            <a:off x="382898" y="765461"/>
            <a:ext cx="15159683" cy="16891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a:defRPr sz="10400" b="1">
                <a:solidFill>
                  <a:srgbClr val="2E6088"/>
                </a:solidFill>
                <a:latin typeface="Helvetica"/>
                <a:ea typeface="Helvetica"/>
                <a:cs typeface="Helvetica"/>
                <a:sym typeface="Helvetica"/>
              </a:defRPr>
            </a:lvl1pPr>
          </a:lstStyle>
          <a:p>
            <a:r>
              <a:t>If-Then-Else Statements</a:t>
            </a:r>
          </a:p>
        </p:txBody>
      </p:sp>
      <p:sp>
        <p:nvSpPr>
          <p:cNvPr id="122" name="Introduction to Data Management and Statistical Computing"/>
          <p:cNvSpPr txBox="1"/>
          <p:nvPr/>
        </p:nvSpPr>
        <p:spPr>
          <a:xfrm>
            <a:off x="546176" y="2771649"/>
            <a:ext cx="13713461" cy="7112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spAutoFit/>
          </a:bodyPr>
          <a:lstStyle>
            <a:lvl1pPr algn="l">
              <a:defRPr sz="4000">
                <a:solidFill>
                  <a:srgbClr val="465E86"/>
                </a:solidFill>
              </a:defRPr>
            </a:lvl1pPr>
          </a:lstStyle>
          <a:p>
            <a:r>
              <a:t>Introduction to Data Management and Statistical Computing</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ID"/>
          <p:cNvSpPr txBox="1"/>
          <p:nvPr/>
        </p:nvSpPr>
        <p:spPr>
          <a:xfrm>
            <a:off x="4834700" y="796925"/>
            <a:ext cx="85725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u="sng">
                <a:latin typeface="Gill Sans"/>
                <a:ea typeface="Gill Sans"/>
                <a:cs typeface="Gill Sans"/>
                <a:sym typeface="Gill Sans"/>
              </a:defRPr>
            </a:lvl1pPr>
          </a:lstStyle>
          <a:p>
            <a:r>
              <a:t>ID</a:t>
            </a:r>
          </a:p>
        </p:txBody>
      </p:sp>
      <p:sp>
        <p:nvSpPr>
          <p:cNvPr id="127" name="Age"/>
          <p:cNvSpPr txBox="1"/>
          <p:nvPr/>
        </p:nvSpPr>
        <p:spPr>
          <a:xfrm>
            <a:off x="10848602" y="796925"/>
            <a:ext cx="1250046"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u="sng">
                <a:latin typeface="Gill Sans"/>
                <a:ea typeface="Gill Sans"/>
                <a:cs typeface="Gill Sans"/>
                <a:sym typeface="Gill Sans"/>
              </a:defRPr>
            </a:lvl1pPr>
          </a:lstStyle>
          <a:p>
            <a:r>
              <a:t>Age</a:t>
            </a:r>
          </a:p>
        </p:txBody>
      </p:sp>
      <p:sp>
        <p:nvSpPr>
          <p:cNvPr id="128" name="Gender"/>
          <p:cNvSpPr txBox="1"/>
          <p:nvPr/>
        </p:nvSpPr>
        <p:spPr>
          <a:xfrm>
            <a:off x="17238687" y="796925"/>
            <a:ext cx="230017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u="sng">
                <a:latin typeface="Gill Sans"/>
                <a:ea typeface="Gill Sans"/>
                <a:cs typeface="Gill Sans"/>
                <a:sym typeface="Gill Sans"/>
              </a:defRPr>
            </a:lvl1pPr>
          </a:lstStyle>
          <a:p>
            <a:r>
              <a:t>Gender</a:t>
            </a:r>
          </a:p>
        </p:txBody>
      </p:sp>
      <p:sp>
        <p:nvSpPr>
          <p:cNvPr id="129" name="10001"/>
          <p:cNvSpPr txBox="1"/>
          <p:nvPr/>
        </p:nvSpPr>
        <p:spPr>
          <a:xfrm>
            <a:off x="4324350" y="24923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10001</a:t>
            </a:r>
          </a:p>
        </p:txBody>
      </p:sp>
      <p:sp>
        <p:nvSpPr>
          <p:cNvPr id="130" name="10002"/>
          <p:cNvSpPr txBox="1"/>
          <p:nvPr/>
        </p:nvSpPr>
        <p:spPr>
          <a:xfrm>
            <a:off x="4324350" y="388302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10002</a:t>
            </a:r>
          </a:p>
        </p:txBody>
      </p:sp>
      <p:sp>
        <p:nvSpPr>
          <p:cNvPr id="131" name="10003"/>
          <p:cNvSpPr txBox="1"/>
          <p:nvPr/>
        </p:nvSpPr>
        <p:spPr>
          <a:xfrm>
            <a:off x="4324350" y="52736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10003</a:t>
            </a:r>
          </a:p>
        </p:txBody>
      </p:sp>
      <p:sp>
        <p:nvSpPr>
          <p:cNvPr id="132" name="10004"/>
          <p:cNvSpPr txBox="1"/>
          <p:nvPr/>
        </p:nvSpPr>
        <p:spPr>
          <a:xfrm>
            <a:off x="4324350" y="666432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10004</a:t>
            </a:r>
          </a:p>
        </p:txBody>
      </p:sp>
      <p:sp>
        <p:nvSpPr>
          <p:cNvPr id="133" name="10005"/>
          <p:cNvSpPr txBox="1"/>
          <p:nvPr/>
        </p:nvSpPr>
        <p:spPr>
          <a:xfrm>
            <a:off x="4324350" y="80549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10005</a:t>
            </a:r>
          </a:p>
        </p:txBody>
      </p:sp>
      <p:sp>
        <p:nvSpPr>
          <p:cNvPr id="134" name="10006"/>
          <p:cNvSpPr txBox="1"/>
          <p:nvPr/>
        </p:nvSpPr>
        <p:spPr>
          <a:xfrm>
            <a:off x="4324350" y="944562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10006</a:t>
            </a:r>
          </a:p>
        </p:txBody>
      </p:sp>
      <p:sp>
        <p:nvSpPr>
          <p:cNvPr id="135" name="10007"/>
          <p:cNvSpPr txBox="1"/>
          <p:nvPr/>
        </p:nvSpPr>
        <p:spPr>
          <a:xfrm>
            <a:off x="4324350" y="108362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10007</a:t>
            </a:r>
          </a:p>
        </p:txBody>
      </p:sp>
      <p:sp>
        <p:nvSpPr>
          <p:cNvPr id="136" name="20"/>
          <p:cNvSpPr txBox="1"/>
          <p:nvPr/>
        </p:nvSpPr>
        <p:spPr>
          <a:xfrm>
            <a:off x="11029950" y="24923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20</a:t>
            </a:r>
          </a:p>
        </p:txBody>
      </p:sp>
      <p:sp>
        <p:nvSpPr>
          <p:cNvPr id="137" name="26"/>
          <p:cNvSpPr txBox="1"/>
          <p:nvPr/>
        </p:nvSpPr>
        <p:spPr>
          <a:xfrm>
            <a:off x="11029950" y="388302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26</a:t>
            </a:r>
          </a:p>
        </p:txBody>
      </p:sp>
      <p:sp>
        <p:nvSpPr>
          <p:cNvPr id="138" name="35"/>
          <p:cNvSpPr txBox="1"/>
          <p:nvPr/>
        </p:nvSpPr>
        <p:spPr>
          <a:xfrm>
            <a:off x="11029950" y="52736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35</a:t>
            </a:r>
          </a:p>
        </p:txBody>
      </p:sp>
      <p:sp>
        <p:nvSpPr>
          <p:cNvPr id="139" name="22"/>
          <p:cNvSpPr txBox="1"/>
          <p:nvPr/>
        </p:nvSpPr>
        <p:spPr>
          <a:xfrm>
            <a:off x="11029950" y="666432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22</a:t>
            </a:r>
          </a:p>
        </p:txBody>
      </p:sp>
      <p:sp>
        <p:nvSpPr>
          <p:cNvPr id="140" name="20"/>
          <p:cNvSpPr txBox="1"/>
          <p:nvPr/>
        </p:nvSpPr>
        <p:spPr>
          <a:xfrm>
            <a:off x="11029950" y="80549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20</a:t>
            </a:r>
          </a:p>
        </p:txBody>
      </p:sp>
      <p:sp>
        <p:nvSpPr>
          <p:cNvPr id="141" name="31"/>
          <p:cNvSpPr txBox="1"/>
          <p:nvPr/>
        </p:nvSpPr>
        <p:spPr>
          <a:xfrm>
            <a:off x="11029950" y="944562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31</a:t>
            </a:r>
          </a:p>
        </p:txBody>
      </p:sp>
      <p:sp>
        <p:nvSpPr>
          <p:cNvPr id="142" name="27"/>
          <p:cNvSpPr txBox="1"/>
          <p:nvPr/>
        </p:nvSpPr>
        <p:spPr>
          <a:xfrm>
            <a:off x="11029950" y="108362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27</a:t>
            </a:r>
          </a:p>
        </p:txBody>
      </p:sp>
      <p:sp>
        <p:nvSpPr>
          <p:cNvPr id="143" name="F"/>
          <p:cNvSpPr txBox="1"/>
          <p:nvPr/>
        </p:nvSpPr>
        <p:spPr>
          <a:xfrm>
            <a:off x="18136623" y="2482850"/>
            <a:ext cx="49325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F</a:t>
            </a:r>
          </a:p>
        </p:txBody>
      </p:sp>
      <p:sp>
        <p:nvSpPr>
          <p:cNvPr id="144" name="F"/>
          <p:cNvSpPr txBox="1"/>
          <p:nvPr/>
        </p:nvSpPr>
        <p:spPr>
          <a:xfrm>
            <a:off x="18154650" y="3883025"/>
            <a:ext cx="49325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F</a:t>
            </a:r>
          </a:p>
        </p:txBody>
      </p:sp>
      <p:sp>
        <p:nvSpPr>
          <p:cNvPr id="145" name="M"/>
          <p:cNvSpPr txBox="1"/>
          <p:nvPr/>
        </p:nvSpPr>
        <p:spPr>
          <a:xfrm>
            <a:off x="18066878" y="527367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
        <p:nvSpPr>
          <p:cNvPr id="146" name="F"/>
          <p:cNvSpPr txBox="1"/>
          <p:nvPr/>
        </p:nvSpPr>
        <p:spPr>
          <a:xfrm>
            <a:off x="18192750" y="6664325"/>
            <a:ext cx="49325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F</a:t>
            </a:r>
          </a:p>
        </p:txBody>
      </p:sp>
      <p:sp>
        <p:nvSpPr>
          <p:cNvPr id="147" name="M"/>
          <p:cNvSpPr txBox="1"/>
          <p:nvPr/>
        </p:nvSpPr>
        <p:spPr>
          <a:xfrm>
            <a:off x="18104978" y="805497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
        <p:nvSpPr>
          <p:cNvPr id="148" name="M"/>
          <p:cNvSpPr txBox="1"/>
          <p:nvPr/>
        </p:nvSpPr>
        <p:spPr>
          <a:xfrm>
            <a:off x="18124028" y="944562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
        <p:nvSpPr>
          <p:cNvPr id="149" name="M"/>
          <p:cNvSpPr txBox="1"/>
          <p:nvPr/>
        </p:nvSpPr>
        <p:spPr>
          <a:xfrm>
            <a:off x="18143078" y="1083627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ID"/>
          <p:cNvSpPr txBox="1"/>
          <p:nvPr/>
        </p:nvSpPr>
        <p:spPr>
          <a:xfrm>
            <a:off x="4834700" y="796925"/>
            <a:ext cx="857251"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u="sng">
                <a:latin typeface="Gill Sans"/>
                <a:ea typeface="Gill Sans"/>
                <a:cs typeface="Gill Sans"/>
                <a:sym typeface="Gill Sans"/>
              </a:defRPr>
            </a:lvl1pPr>
          </a:lstStyle>
          <a:p>
            <a:r>
              <a:t>ID</a:t>
            </a:r>
          </a:p>
        </p:txBody>
      </p:sp>
      <p:sp>
        <p:nvSpPr>
          <p:cNvPr id="154" name="Age"/>
          <p:cNvSpPr txBox="1"/>
          <p:nvPr/>
        </p:nvSpPr>
        <p:spPr>
          <a:xfrm>
            <a:off x="10848602" y="796925"/>
            <a:ext cx="1250046"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u="sng">
                <a:latin typeface="Gill Sans"/>
                <a:ea typeface="Gill Sans"/>
                <a:cs typeface="Gill Sans"/>
                <a:sym typeface="Gill Sans"/>
              </a:defRPr>
            </a:lvl1pPr>
          </a:lstStyle>
          <a:p>
            <a:r>
              <a:t>Age</a:t>
            </a:r>
          </a:p>
        </p:txBody>
      </p:sp>
      <p:sp>
        <p:nvSpPr>
          <p:cNvPr id="155" name="Gender"/>
          <p:cNvSpPr txBox="1"/>
          <p:nvPr/>
        </p:nvSpPr>
        <p:spPr>
          <a:xfrm>
            <a:off x="17238687" y="796925"/>
            <a:ext cx="230017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u="sng">
                <a:latin typeface="Gill Sans"/>
                <a:ea typeface="Gill Sans"/>
                <a:cs typeface="Gill Sans"/>
                <a:sym typeface="Gill Sans"/>
              </a:defRPr>
            </a:lvl1pPr>
          </a:lstStyle>
          <a:p>
            <a:r>
              <a:t>Gender</a:t>
            </a:r>
          </a:p>
        </p:txBody>
      </p:sp>
      <p:sp>
        <p:nvSpPr>
          <p:cNvPr id="156" name="10001"/>
          <p:cNvSpPr txBox="1"/>
          <p:nvPr/>
        </p:nvSpPr>
        <p:spPr>
          <a:xfrm>
            <a:off x="4324350" y="24923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10001</a:t>
            </a:r>
          </a:p>
        </p:txBody>
      </p:sp>
      <p:sp>
        <p:nvSpPr>
          <p:cNvPr id="157" name="10002"/>
          <p:cNvSpPr txBox="1"/>
          <p:nvPr/>
        </p:nvSpPr>
        <p:spPr>
          <a:xfrm>
            <a:off x="4324350" y="388302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10002</a:t>
            </a:r>
          </a:p>
        </p:txBody>
      </p:sp>
      <p:sp>
        <p:nvSpPr>
          <p:cNvPr id="158" name="10003"/>
          <p:cNvSpPr txBox="1"/>
          <p:nvPr/>
        </p:nvSpPr>
        <p:spPr>
          <a:xfrm>
            <a:off x="4324350" y="52736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10003</a:t>
            </a:r>
          </a:p>
        </p:txBody>
      </p:sp>
      <p:sp>
        <p:nvSpPr>
          <p:cNvPr id="159" name="10004"/>
          <p:cNvSpPr txBox="1"/>
          <p:nvPr/>
        </p:nvSpPr>
        <p:spPr>
          <a:xfrm>
            <a:off x="4324350" y="52736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10004</a:t>
            </a:r>
          </a:p>
        </p:txBody>
      </p:sp>
      <p:sp>
        <p:nvSpPr>
          <p:cNvPr id="160" name="10005"/>
          <p:cNvSpPr txBox="1"/>
          <p:nvPr/>
        </p:nvSpPr>
        <p:spPr>
          <a:xfrm>
            <a:off x="4324350" y="80549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10005</a:t>
            </a:r>
          </a:p>
        </p:txBody>
      </p:sp>
      <p:sp>
        <p:nvSpPr>
          <p:cNvPr id="161" name="10006"/>
          <p:cNvSpPr txBox="1"/>
          <p:nvPr/>
        </p:nvSpPr>
        <p:spPr>
          <a:xfrm>
            <a:off x="4324350" y="944562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10006</a:t>
            </a:r>
          </a:p>
        </p:txBody>
      </p:sp>
      <p:sp>
        <p:nvSpPr>
          <p:cNvPr id="162" name="10007"/>
          <p:cNvSpPr txBox="1"/>
          <p:nvPr/>
        </p:nvSpPr>
        <p:spPr>
          <a:xfrm>
            <a:off x="4324350" y="10836275"/>
            <a:ext cx="18859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10007</a:t>
            </a:r>
          </a:p>
        </p:txBody>
      </p:sp>
      <p:sp>
        <p:nvSpPr>
          <p:cNvPr id="163" name="20"/>
          <p:cNvSpPr txBox="1"/>
          <p:nvPr/>
        </p:nvSpPr>
        <p:spPr>
          <a:xfrm>
            <a:off x="11029950" y="24923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20</a:t>
            </a:r>
          </a:p>
        </p:txBody>
      </p:sp>
      <p:sp>
        <p:nvSpPr>
          <p:cNvPr id="164" name="26"/>
          <p:cNvSpPr txBox="1"/>
          <p:nvPr/>
        </p:nvSpPr>
        <p:spPr>
          <a:xfrm>
            <a:off x="11029950" y="388302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26</a:t>
            </a:r>
          </a:p>
        </p:txBody>
      </p:sp>
      <p:sp>
        <p:nvSpPr>
          <p:cNvPr id="165" name="35"/>
          <p:cNvSpPr txBox="1"/>
          <p:nvPr/>
        </p:nvSpPr>
        <p:spPr>
          <a:xfrm>
            <a:off x="11029950" y="52736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35</a:t>
            </a:r>
          </a:p>
        </p:txBody>
      </p:sp>
      <p:sp>
        <p:nvSpPr>
          <p:cNvPr id="166" name="22"/>
          <p:cNvSpPr txBox="1"/>
          <p:nvPr/>
        </p:nvSpPr>
        <p:spPr>
          <a:xfrm>
            <a:off x="11029950" y="52736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22</a:t>
            </a:r>
          </a:p>
        </p:txBody>
      </p:sp>
      <p:sp>
        <p:nvSpPr>
          <p:cNvPr id="167" name="20"/>
          <p:cNvSpPr txBox="1"/>
          <p:nvPr/>
        </p:nvSpPr>
        <p:spPr>
          <a:xfrm>
            <a:off x="11029950" y="80549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20</a:t>
            </a:r>
          </a:p>
        </p:txBody>
      </p:sp>
      <p:sp>
        <p:nvSpPr>
          <p:cNvPr id="168" name="31"/>
          <p:cNvSpPr txBox="1"/>
          <p:nvPr/>
        </p:nvSpPr>
        <p:spPr>
          <a:xfrm>
            <a:off x="11029950" y="944562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31</a:t>
            </a:r>
          </a:p>
        </p:txBody>
      </p:sp>
      <p:sp>
        <p:nvSpPr>
          <p:cNvPr id="169" name="27"/>
          <p:cNvSpPr txBox="1"/>
          <p:nvPr/>
        </p:nvSpPr>
        <p:spPr>
          <a:xfrm>
            <a:off x="11029950" y="10836275"/>
            <a:ext cx="857250"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27</a:t>
            </a:r>
          </a:p>
        </p:txBody>
      </p:sp>
      <p:sp>
        <p:nvSpPr>
          <p:cNvPr id="170" name="F"/>
          <p:cNvSpPr txBox="1"/>
          <p:nvPr/>
        </p:nvSpPr>
        <p:spPr>
          <a:xfrm>
            <a:off x="18136623" y="2482850"/>
            <a:ext cx="49325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F</a:t>
            </a:r>
          </a:p>
        </p:txBody>
      </p:sp>
      <p:sp>
        <p:nvSpPr>
          <p:cNvPr id="171" name="F"/>
          <p:cNvSpPr txBox="1"/>
          <p:nvPr/>
        </p:nvSpPr>
        <p:spPr>
          <a:xfrm>
            <a:off x="18154650" y="3883025"/>
            <a:ext cx="49325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F</a:t>
            </a:r>
          </a:p>
        </p:txBody>
      </p:sp>
      <p:sp>
        <p:nvSpPr>
          <p:cNvPr id="172" name="M"/>
          <p:cNvSpPr txBox="1"/>
          <p:nvPr/>
        </p:nvSpPr>
        <p:spPr>
          <a:xfrm>
            <a:off x="18066878" y="527367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
        <p:nvSpPr>
          <p:cNvPr id="173" name="F"/>
          <p:cNvSpPr txBox="1"/>
          <p:nvPr/>
        </p:nvSpPr>
        <p:spPr>
          <a:xfrm>
            <a:off x="18192750" y="5273675"/>
            <a:ext cx="49325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F</a:t>
            </a:r>
          </a:p>
        </p:txBody>
      </p:sp>
      <p:sp>
        <p:nvSpPr>
          <p:cNvPr id="174" name="M"/>
          <p:cNvSpPr txBox="1"/>
          <p:nvPr/>
        </p:nvSpPr>
        <p:spPr>
          <a:xfrm>
            <a:off x="18104978" y="805497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
        <p:nvSpPr>
          <p:cNvPr id="175" name="M"/>
          <p:cNvSpPr txBox="1"/>
          <p:nvPr/>
        </p:nvSpPr>
        <p:spPr>
          <a:xfrm>
            <a:off x="18124028" y="944562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
        <p:nvSpPr>
          <p:cNvPr id="176" name="M"/>
          <p:cNvSpPr txBox="1"/>
          <p:nvPr/>
        </p:nvSpPr>
        <p:spPr>
          <a:xfrm>
            <a:off x="18143078" y="10836275"/>
            <a:ext cx="70689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M</a:t>
            </a: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xit" presetSubtype="8" fill="hold" grpId="1" nodeType="afterEffect">
                                  <p:stCondLst>
                                    <p:cond delay="0"/>
                                  </p:stCondLst>
                                  <p:iterate>
                                    <p:tmAbs val="0"/>
                                  </p:iterate>
                                  <p:childTnLst>
                                    <p:animEffect transition="out" filter="wipe(left)">
                                      <p:cBhvr>
                                        <p:cTn id="6" dur="1000" fill="hold"/>
                                        <p:tgtEl>
                                          <p:spTgt spid="158"/>
                                        </p:tgtEl>
                                      </p:cBhvr>
                                    </p:animEffect>
                                    <p:set>
                                      <p:cBhvr>
                                        <p:cTn id="7" fill="hold">
                                          <p:stCondLst>
                                            <p:cond delay="999"/>
                                          </p:stCondLst>
                                        </p:cTn>
                                        <p:tgtEl>
                                          <p:spTgt spid="158"/>
                                        </p:tgtEl>
                                        <p:attrNameLst>
                                          <p:attrName>style.visibility</p:attrName>
                                        </p:attrNameLst>
                                      </p:cBhvr>
                                      <p:to>
                                        <p:strVal val="hidden"/>
                                      </p:to>
                                    </p:set>
                                  </p:childTnLst>
                                </p:cTn>
                              </p:par>
                            </p:childTnLst>
                          </p:cTn>
                        </p:par>
                        <p:par>
                          <p:cTn id="8" fill="hold">
                            <p:stCondLst>
                              <p:cond delay="1000"/>
                            </p:stCondLst>
                            <p:childTnLst>
                              <p:par>
                                <p:cTn id="9" presetID="22" presetClass="exit" presetSubtype="8" fill="hold" grpId="2" nodeType="afterEffect">
                                  <p:stCondLst>
                                    <p:cond delay="0"/>
                                  </p:stCondLst>
                                  <p:iterate>
                                    <p:tmAbs val="0"/>
                                  </p:iterate>
                                  <p:childTnLst>
                                    <p:animEffect transition="out" filter="wipe(left)">
                                      <p:cBhvr>
                                        <p:cTn id="10" dur="1000" fill="hold"/>
                                        <p:tgtEl>
                                          <p:spTgt spid="160"/>
                                        </p:tgtEl>
                                      </p:cBhvr>
                                    </p:animEffect>
                                    <p:set>
                                      <p:cBhvr>
                                        <p:cTn id="11" fill="hold">
                                          <p:stCondLst>
                                            <p:cond delay="999"/>
                                          </p:stCondLst>
                                        </p:cTn>
                                        <p:tgtEl>
                                          <p:spTgt spid="160"/>
                                        </p:tgtEl>
                                        <p:attrNameLst>
                                          <p:attrName>style.visibility</p:attrName>
                                        </p:attrNameLst>
                                      </p:cBhvr>
                                      <p:to>
                                        <p:strVal val="hidden"/>
                                      </p:to>
                                    </p:set>
                                  </p:childTnLst>
                                </p:cTn>
                              </p:par>
                            </p:childTnLst>
                          </p:cTn>
                        </p:par>
                        <p:par>
                          <p:cTn id="12" fill="hold">
                            <p:stCondLst>
                              <p:cond delay="2000"/>
                            </p:stCondLst>
                            <p:childTnLst>
                              <p:par>
                                <p:cTn id="13" presetID="22" presetClass="exit" presetSubtype="8" fill="hold" grpId="3" nodeType="afterEffect">
                                  <p:stCondLst>
                                    <p:cond delay="0"/>
                                  </p:stCondLst>
                                  <p:iterate>
                                    <p:tmAbs val="0"/>
                                  </p:iterate>
                                  <p:childTnLst>
                                    <p:animEffect transition="out" filter="wipe(left)">
                                      <p:cBhvr>
                                        <p:cTn id="14" dur="1000" fill="hold"/>
                                        <p:tgtEl>
                                          <p:spTgt spid="161"/>
                                        </p:tgtEl>
                                      </p:cBhvr>
                                    </p:animEffect>
                                    <p:set>
                                      <p:cBhvr>
                                        <p:cTn id="15" fill="hold">
                                          <p:stCondLst>
                                            <p:cond delay="999"/>
                                          </p:stCondLst>
                                        </p:cTn>
                                        <p:tgtEl>
                                          <p:spTgt spid="161"/>
                                        </p:tgtEl>
                                        <p:attrNameLst>
                                          <p:attrName>style.visibility</p:attrName>
                                        </p:attrNameLst>
                                      </p:cBhvr>
                                      <p:to>
                                        <p:strVal val="hidden"/>
                                      </p:to>
                                    </p:set>
                                  </p:childTnLst>
                                </p:cTn>
                              </p:par>
                            </p:childTnLst>
                          </p:cTn>
                        </p:par>
                        <p:par>
                          <p:cTn id="16" fill="hold">
                            <p:stCondLst>
                              <p:cond delay="3000"/>
                            </p:stCondLst>
                            <p:childTnLst>
                              <p:par>
                                <p:cTn id="17" presetID="22" presetClass="exit" presetSubtype="8" fill="hold" grpId="4" nodeType="afterEffect">
                                  <p:stCondLst>
                                    <p:cond delay="0"/>
                                  </p:stCondLst>
                                  <p:iterate>
                                    <p:tmAbs val="0"/>
                                  </p:iterate>
                                  <p:childTnLst>
                                    <p:animEffect transition="out" filter="wipe(left)">
                                      <p:cBhvr>
                                        <p:cTn id="18" dur="1000" fill="hold"/>
                                        <p:tgtEl>
                                          <p:spTgt spid="162"/>
                                        </p:tgtEl>
                                      </p:cBhvr>
                                    </p:animEffect>
                                    <p:set>
                                      <p:cBhvr>
                                        <p:cTn id="19" fill="hold">
                                          <p:stCondLst>
                                            <p:cond delay="999"/>
                                          </p:stCondLst>
                                        </p:cTn>
                                        <p:tgtEl>
                                          <p:spTgt spid="162"/>
                                        </p:tgtEl>
                                        <p:attrNameLst>
                                          <p:attrName>style.visibility</p:attrName>
                                        </p:attrNameLst>
                                      </p:cBhvr>
                                      <p:to>
                                        <p:strVal val="hidden"/>
                                      </p:to>
                                    </p:set>
                                  </p:childTnLst>
                                </p:cTn>
                              </p:par>
                            </p:childTnLst>
                          </p:cTn>
                        </p:par>
                        <p:par>
                          <p:cTn id="20" fill="hold">
                            <p:stCondLst>
                              <p:cond delay="4000"/>
                            </p:stCondLst>
                            <p:childTnLst>
                              <p:par>
                                <p:cTn id="21" presetID="22" presetClass="exit" presetSubtype="8" fill="hold" grpId="5" nodeType="afterEffect">
                                  <p:stCondLst>
                                    <p:cond delay="0"/>
                                  </p:stCondLst>
                                  <p:iterate>
                                    <p:tmAbs val="0"/>
                                  </p:iterate>
                                  <p:childTnLst>
                                    <p:animEffect transition="out" filter="wipe(left)">
                                      <p:cBhvr>
                                        <p:cTn id="22" dur="1000" fill="hold"/>
                                        <p:tgtEl>
                                          <p:spTgt spid="165"/>
                                        </p:tgtEl>
                                      </p:cBhvr>
                                    </p:animEffect>
                                    <p:set>
                                      <p:cBhvr>
                                        <p:cTn id="23" fill="hold">
                                          <p:stCondLst>
                                            <p:cond delay="999"/>
                                          </p:stCondLst>
                                        </p:cTn>
                                        <p:tgtEl>
                                          <p:spTgt spid="165"/>
                                        </p:tgtEl>
                                        <p:attrNameLst>
                                          <p:attrName>style.visibility</p:attrName>
                                        </p:attrNameLst>
                                      </p:cBhvr>
                                      <p:to>
                                        <p:strVal val="hidden"/>
                                      </p:to>
                                    </p:set>
                                  </p:childTnLst>
                                </p:cTn>
                              </p:par>
                            </p:childTnLst>
                          </p:cTn>
                        </p:par>
                        <p:par>
                          <p:cTn id="24" fill="hold">
                            <p:stCondLst>
                              <p:cond delay="5000"/>
                            </p:stCondLst>
                            <p:childTnLst>
                              <p:par>
                                <p:cTn id="25" presetID="22" presetClass="exit" presetSubtype="8" fill="hold" grpId="6" nodeType="afterEffect">
                                  <p:stCondLst>
                                    <p:cond delay="0"/>
                                  </p:stCondLst>
                                  <p:iterate>
                                    <p:tmAbs val="0"/>
                                  </p:iterate>
                                  <p:childTnLst>
                                    <p:animEffect transition="out" filter="wipe(left)">
                                      <p:cBhvr>
                                        <p:cTn id="26" dur="1000" fill="hold"/>
                                        <p:tgtEl>
                                          <p:spTgt spid="167"/>
                                        </p:tgtEl>
                                      </p:cBhvr>
                                    </p:animEffect>
                                    <p:set>
                                      <p:cBhvr>
                                        <p:cTn id="27" fill="hold">
                                          <p:stCondLst>
                                            <p:cond delay="999"/>
                                          </p:stCondLst>
                                        </p:cTn>
                                        <p:tgtEl>
                                          <p:spTgt spid="167"/>
                                        </p:tgtEl>
                                        <p:attrNameLst>
                                          <p:attrName>style.visibility</p:attrName>
                                        </p:attrNameLst>
                                      </p:cBhvr>
                                      <p:to>
                                        <p:strVal val="hidden"/>
                                      </p:to>
                                    </p:set>
                                  </p:childTnLst>
                                </p:cTn>
                              </p:par>
                            </p:childTnLst>
                          </p:cTn>
                        </p:par>
                        <p:par>
                          <p:cTn id="28" fill="hold">
                            <p:stCondLst>
                              <p:cond delay="6000"/>
                            </p:stCondLst>
                            <p:childTnLst>
                              <p:par>
                                <p:cTn id="29" presetID="22" presetClass="exit" presetSubtype="8" fill="hold" grpId="7" nodeType="afterEffect">
                                  <p:stCondLst>
                                    <p:cond delay="0"/>
                                  </p:stCondLst>
                                  <p:iterate>
                                    <p:tmAbs val="0"/>
                                  </p:iterate>
                                  <p:childTnLst>
                                    <p:animEffect transition="out" filter="wipe(left)">
                                      <p:cBhvr>
                                        <p:cTn id="30" dur="1000" fill="hold"/>
                                        <p:tgtEl>
                                          <p:spTgt spid="168"/>
                                        </p:tgtEl>
                                      </p:cBhvr>
                                    </p:animEffect>
                                    <p:set>
                                      <p:cBhvr>
                                        <p:cTn id="31" fill="hold">
                                          <p:stCondLst>
                                            <p:cond delay="999"/>
                                          </p:stCondLst>
                                        </p:cTn>
                                        <p:tgtEl>
                                          <p:spTgt spid="168"/>
                                        </p:tgtEl>
                                        <p:attrNameLst>
                                          <p:attrName>style.visibility</p:attrName>
                                        </p:attrNameLst>
                                      </p:cBhvr>
                                      <p:to>
                                        <p:strVal val="hidden"/>
                                      </p:to>
                                    </p:set>
                                  </p:childTnLst>
                                </p:cTn>
                              </p:par>
                            </p:childTnLst>
                          </p:cTn>
                        </p:par>
                        <p:par>
                          <p:cTn id="32" fill="hold">
                            <p:stCondLst>
                              <p:cond delay="7000"/>
                            </p:stCondLst>
                            <p:childTnLst>
                              <p:par>
                                <p:cTn id="33" presetID="22" presetClass="exit" presetSubtype="8" fill="hold" grpId="8" nodeType="afterEffect">
                                  <p:stCondLst>
                                    <p:cond delay="0"/>
                                  </p:stCondLst>
                                  <p:iterate>
                                    <p:tmAbs val="0"/>
                                  </p:iterate>
                                  <p:childTnLst>
                                    <p:animEffect transition="out" filter="wipe(left)">
                                      <p:cBhvr>
                                        <p:cTn id="34" dur="1000" fill="hold"/>
                                        <p:tgtEl>
                                          <p:spTgt spid="169"/>
                                        </p:tgtEl>
                                      </p:cBhvr>
                                    </p:animEffect>
                                    <p:set>
                                      <p:cBhvr>
                                        <p:cTn id="35" fill="hold">
                                          <p:stCondLst>
                                            <p:cond delay="999"/>
                                          </p:stCondLst>
                                        </p:cTn>
                                        <p:tgtEl>
                                          <p:spTgt spid="169"/>
                                        </p:tgtEl>
                                        <p:attrNameLst>
                                          <p:attrName>style.visibility</p:attrName>
                                        </p:attrNameLst>
                                      </p:cBhvr>
                                      <p:to>
                                        <p:strVal val="hidden"/>
                                      </p:to>
                                    </p:set>
                                  </p:childTnLst>
                                </p:cTn>
                              </p:par>
                            </p:childTnLst>
                          </p:cTn>
                        </p:par>
                        <p:par>
                          <p:cTn id="36" fill="hold">
                            <p:stCondLst>
                              <p:cond delay="8000"/>
                            </p:stCondLst>
                            <p:childTnLst>
                              <p:par>
                                <p:cTn id="37" presetID="22" presetClass="exit" presetSubtype="8" fill="hold" grpId="9" nodeType="afterEffect">
                                  <p:stCondLst>
                                    <p:cond delay="0"/>
                                  </p:stCondLst>
                                  <p:iterate>
                                    <p:tmAbs val="0"/>
                                  </p:iterate>
                                  <p:childTnLst>
                                    <p:animEffect transition="out" filter="wipe(left)">
                                      <p:cBhvr>
                                        <p:cTn id="38" dur="1000" fill="hold"/>
                                        <p:tgtEl>
                                          <p:spTgt spid="172"/>
                                        </p:tgtEl>
                                      </p:cBhvr>
                                    </p:animEffect>
                                    <p:set>
                                      <p:cBhvr>
                                        <p:cTn id="39" fill="hold">
                                          <p:stCondLst>
                                            <p:cond delay="999"/>
                                          </p:stCondLst>
                                        </p:cTn>
                                        <p:tgtEl>
                                          <p:spTgt spid="172"/>
                                        </p:tgtEl>
                                        <p:attrNameLst>
                                          <p:attrName>style.visibility</p:attrName>
                                        </p:attrNameLst>
                                      </p:cBhvr>
                                      <p:to>
                                        <p:strVal val="hidden"/>
                                      </p:to>
                                    </p:set>
                                  </p:childTnLst>
                                </p:cTn>
                              </p:par>
                            </p:childTnLst>
                          </p:cTn>
                        </p:par>
                        <p:par>
                          <p:cTn id="40" fill="hold">
                            <p:stCondLst>
                              <p:cond delay="9000"/>
                            </p:stCondLst>
                            <p:childTnLst>
                              <p:par>
                                <p:cTn id="41" presetID="22" presetClass="exit" presetSubtype="8" fill="hold" grpId="10" nodeType="afterEffect">
                                  <p:stCondLst>
                                    <p:cond delay="0"/>
                                  </p:stCondLst>
                                  <p:iterate>
                                    <p:tmAbs val="0"/>
                                  </p:iterate>
                                  <p:childTnLst>
                                    <p:animEffect transition="out" filter="wipe(left)">
                                      <p:cBhvr>
                                        <p:cTn id="42" dur="1000" fill="hold"/>
                                        <p:tgtEl>
                                          <p:spTgt spid="174"/>
                                        </p:tgtEl>
                                      </p:cBhvr>
                                    </p:animEffect>
                                    <p:set>
                                      <p:cBhvr>
                                        <p:cTn id="43" fill="hold">
                                          <p:stCondLst>
                                            <p:cond delay="999"/>
                                          </p:stCondLst>
                                        </p:cTn>
                                        <p:tgtEl>
                                          <p:spTgt spid="174"/>
                                        </p:tgtEl>
                                        <p:attrNameLst>
                                          <p:attrName>style.visibility</p:attrName>
                                        </p:attrNameLst>
                                      </p:cBhvr>
                                      <p:to>
                                        <p:strVal val="hidden"/>
                                      </p:to>
                                    </p:set>
                                  </p:childTnLst>
                                </p:cTn>
                              </p:par>
                            </p:childTnLst>
                          </p:cTn>
                        </p:par>
                        <p:par>
                          <p:cTn id="44" fill="hold">
                            <p:stCondLst>
                              <p:cond delay="10000"/>
                            </p:stCondLst>
                            <p:childTnLst>
                              <p:par>
                                <p:cTn id="45" presetID="22" presetClass="exit" presetSubtype="8" fill="hold" grpId="11" nodeType="afterEffect">
                                  <p:stCondLst>
                                    <p:cond delay="0"/>
                                  </p:stCondLst>
                                  <p:iterate>
                                    <p:tmAbs val="0"/>
                                  </p:iterate>
                                  <p:childTnLst>
                                    <p:animEffect transition="out" filter="wipe(left)">
                                      <p:cBhvr>
                                        <p:cTn id="46" dur="1000" fill="hold"/>
                                        <p:tgtEl>
                                          <p:spTgt spid="175"/>
                                        </p:tgtEl>
                                      </p:cBhvr>
                                    </p:animEffect>
                                    <p:set>
                                      <p:cBhvr>
                                        <p:cTn id="47" fill="hold">
                                          <p:stCondLst>
                                            <p:cond delay="999"/>
                                          </p:stCondLst>
                                        </p:cTn>
                                        <p:tgtEl>
                                          <p:spTgt spid="175"/>
                                        </p:tgtEl>
                                        <p:attrNameLst>
                                          <p:attrName>style.visibility</p:attrName>
                                        </p:attrNameLst>
                                      </p:cBhvr>
                                      <p:to>
                                        <p:strVal val="hidden"/>
                                      </p:to>
                                    </p:set>
                                  </p:childTnLst>
                                </p:cTn>
                              </p:par>
                            </p:childTnLst>
                          </p:cTn>
                        </p:par>
                        <p:par>
                          <p:cTn id="48" fill="hold">
                            <p:stCondLst>
                              <p:cond delay="11000"/>
                            </p:stCondLst>
                            <p:childTnLst>
                              <p:par>
                                <p:cTn id="49" presetID="22" presetClass="exit" presetSubtype="8" fill="hold" grpId="12" nodeType="afterEffect">
                                  <p:stCondLst>
                                    <p:cond delay="0"/>
                                  </p:stCondLst>
                                  <p:iterate>
                                    <p:tmAbs val="0"/>
                                  </p:iterate>
                                  <p:childTnLst>
                                    <p:animEffect transition="out" filter="wipe(left)">
                                      <p:cBhvr>
                                        <p:cTn id="50" dur="1000" fill="hold"/>
                                        <p:tgtEl>
                                          <p:spTgt spid="176"/>
                                        </p:tgtEl>
                                      </p:cBhvr>
                                    </p:animEffect>
                                    <p:set>
                                      <p:cBhvr>
                                        <p:cTn id="51" fill="hold">
                                          <p:stCondLst>
                                            <p:cond delay="999"/>
                                          </p:stCondLst>
                                        </p:cTn>
                                        <p:tgtEl>
                                          <p:spTgt spid="1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1" animBg="1" advAuto="0"/>
      <p:bldP spid="160" grpId="2" animBg="1" advAuto="0"/>
      <p:bldP spid="161" grpId="3" animBg="1" advAuto="0"/>
      <p:bldP spid="162" grpId="4" animBg="1" advAuto="0"/>
      <p:bldP spid="165" grpId="5" animBg="1" advAuto="0"/>
      <p:bldP spid="167" grpId="6" animBg="1" advAuto="0"/>
      <p:bldP spid="168" grpId="7" animBg="1" advAuto="0"/>
      <p:bldP spid="169" grpId="8" animBg="1" advAuto="0"/>
      <p:bldP spid="172" grpId="9" animBg="1" advAuto="0"/>
      <p:bldP spid="174" grpId="10" animBg="1" advAuto="0"/>
      <p:bldP spid="175" grpId="11" animBg="1" advAuto="0"/>
      <p:bldP spid="176" grpId="1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0" name="Group"/>
          <p:cNvGrpSpPr/>
          <p:nvPr/>
        </p:nvGrpSpPr>
        <p:grpSpPr>
          <a:xfrm>
            <a:off x="7783437" y="2391349"/>
            <a:ext cx="10087126" cy="7661498"/>
            <a:chOff x="1204277" y="444500"/>
            <a:chExt cx="10087125" cy="7661496"/>
          </a:xfrm>
        </p:grpSpPr>
        <p:sp>
          <p:nvSpPr>
            <p:cNvPr id="180" name="Condition"/>
            <p:cNvSpPr/>
            <p:nvPr/>
          </p:nvSpPr>
          <p:spPr>
            <a:xfrm>
              <a:off x="5366799" y="444500"/>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Condition</a:t>
              </a:r>
            </a:p>
          </p:txBody>
        </p:sp>
        <p:grpSp>
          <p:nvGrpSpPr>
            <p:cNvPr id="187" name="Group"/>
            <p:cNvGrpSpPr/>
            <p:nvPr/>
          </p:nvGrpSpPr>
          <p:grpSpPr>
            <a:xfrm>
              <a:off x="2555655" y="758825"/>
              <a:ext cx="7391420" cy="4365626"/>
              <a:chOff x="515106" y="0"/>
              <a:chExt cx="7391418" cy="4365625"/>
            </a:xfrm>
          </p:grpSpPr>
          <p:sp>
            <p:nvSpPr>
              <p:cNvPr id="181" name="Line"/>
              <p:cNvSpPr/>
              <p:nvPr/>
            </p:nvSpPr>
            <p:spPr>
              <a:xfrm>
                <a:off x="3386937" y="0"/>
                <a:ext cx="1" cy="1381755"/>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3200"/>
                </a:pPr>
                <a:endParaRPr/>
              </a:p>
            </p:txBody>
          </p:sp>
          <p:sp>
            <p:nvSpPr>
              <p:cNvPr id="182" name="Line"/>
              <p:cNvSpPr/>
              <p:nvPr/>
            </p:nvSpPr>
            <p:spPr>
              <a:xfrm flipV="1">
                <a:off x="515106" y="1383922"/>
                <a:ext cx="6148996" cy="1"/>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3200"/>
                </a:pPr>
                <a:endParaRPr/>
              </a:p>
            </p:txBody>
          </p:sp>
          <p:sp>
            <p:nvSpPr>
              <p:cNvPr id="183" name="Line"/>
              <p:cNvSpPr/>
              <p:nvPr/>
            </p:nvSpPr>
            <p:spPr>
              <a:xfrm flipH="1">
                <a:off x="523814" y="1371439"/>
                <a:ext cx="4" cy="123936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3200"/>
                </a:pPr>
                <a:endParaRPr/>
              </a:p>
            </p:txBody>
          </p:sp>
          <p:sp>
            <p:nvSpPr>
              <p:cNvPr id="184" name="Line"/>
              <p:cNvSpPr/>
              <p:nvPr/>
            </p:nvSpPr>
            <p:spPr>
              <a:xfrm flipH="1">
                <a:off x="6642112" y="1371599"/>
                <a:ext cx="3" cy="1239366"/>
              </a:xfrm>
              <a:prstGeom prst="line">
                <a:avLst/>
              </a:prstGeom>
              <a:noFill/>
              <a:ln w="38100" cap="flat">
                <a:solidFill>
                  <a:srgbClr val="FFFFFF"/>
                </a:solidFill>
                <a:prstDash val="solid"/>
                <a:miter lim="400000"/>
              </a:ln>
              <a:effectLst/>
            </p:spPr>
            <p:txBody>
              <a:bodyPr wrap="square" lIns="50800" tIns="50800" rIns="50800" bIns="50800" numCol="1" anchor="ctr">
                <a:noAutofit/>
              </a:bodyPr>
              <a:lstStyle/>
              <a:p>
                <a:pPr>
                  <a:defRPr sz="3200"/>
                </a:pPr>
                <a:endParaRPr/>
              </a:p>
            </p:txBody>
          </p:sp>
          <p:sp>
            <p:nvSpPr>
              <p:cNvPr id="185" name="Yes"/>
              <p:cNvSpPr/>
              <p:nvPr/>
            </p:nvSpPr>
            <p:spPr>
              <a:xfrm>
                <a:off x="515912" y="3095625"/>
                <a:ext cx="1270001"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Yes</a:t>
                </a:r>
              </a:p>
            </p:txBody>
          </p:sp>
          <p:sp>
            <p:nvSpPr>
              <p:cNvPr id="186" name="No"/>
              <p:cNvSpPr/>
              <p:nvPr/>
            </p:nvSpPr>
            <p:spPr>
              <a:xfrm>
                <a:off x="6636525" y="3095625"/>
                <a:ext cx="1270001" cy="1270000"/>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lvl1pPr defTabSz="546100">
                  <a:defRPr sz="5400">
                    <a:latin typeface="Gill Sans"/>
                    <a:ea typeface="Gill Sans"/>
                    <a:cs typeface="Gill Sans"/>
                    <a:sym typeface="Gill Sans"/>
                  </a:defRPr>
                </a:lvl1pPr>
              </a:lstStyle>
              <a:p>
                <a:r>
                  <a:t>No</a:t>
                </a:r>
              </a:p>
            </p:txBody>
          </p:sp>
        </p:grpSp>
        <p:sp>
          <p:nvSpPr>
            <p:cNvPr id="188" name="Line"/>
            <p:cNvSpPr/>
            <p:nvPr/>
          </p:nvSpPr>
          <p:spPr>
            <a:xfrm flipV="1">
              <a:off x="2541580" y="4224598"/>
              <a:ext cx="1" cy="9337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89" name="Line"/>
            <p:cNvSpPr/>
            <p:nvPr/>
          </p:nvSpPr>
          <p:spPr>
            <a:xfrm>
              <a:off x="1209357" y="5174268"/>
              <a:ext cx="26644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90" name="Line"/>
            <p:cNvSpPr/>
            <p:nvPr/>
          </p:nvSpPr>
          <p:spPr>
            <a:xfrm flipV="1">
              <a:off x="1204277" y="5157818"/>
              <a:ext cx="1" cy="9337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91" name="Line"/>
            <p:cNvSpPr/>
            <p:nvPr/>
          </p:nvSpPr>
          <p:spPr>
            <a:xfrm flipV="1">
              <a:off x="3880829" y="5157818"/>
              <a:ext cx="1" cy="9337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92" name="Execute"/>
            <p:cNvSpPr/>
            <p:nvPr/>
          </p:nvSpPr>
          <p:spPr>
            <a:xfrm>
              <a:off x="1204277" y="644229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Execute</a:t>
              </a:r>
            </a:p>
          </p:txBody>
        </p:sp>
        <p:sp>
          <p:nvSpPr>
            <p:cNvPr id="193" name="Don’t…"/>
            <p:cNvSpPr/>
            <p:nvPr/>
          </p:nvSpPr>
          <p:spPr>
            <a:xfrm>
              <a:off x="3880829" y="6835996"/>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Don’t</a:t>
              </a:r>
            </a:p>
            <a:p>
              <a:r>
                <a:t>Execute</a:t>
              </a:r>
            </a:p>
          </p:txBody>
        </p:sp>
        <p:sp>
          <p:nvSpPr>
            <p:cNvPr id="194" name="Line"/>
            <p:cNvSpPr/>
            <p:nvPr/>
          </p:nvSpPr>
          <p:spPr>
            <a:xfrm flipV="1">
              <a:off x="8682154" y="4206910"/>
              <a:ext cx="1" cy="9337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95" name="Line"/>
            <p:cNvSpPr/>
            <p:nvPr/>
          </p:nvSpPr>
          <p:spPr>
            <a:xfrm>
              <a:off x="7349931" y="5156580"/>
              <a:ext cx="2664446" cy="1"/>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96" name="Line"/>
            <p:cNvSpPr/>
            <p:nvPr/>
          </p:nvSpPr>
          <p:spPr>
            <a:xfrm flipV="1">
              <a:off x="7344851" y="5140130"/>
              <a:ext cx="1" cy="9337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97" name="Line"/>
            <p:cNvSpPr/>
            <p:nvPr/>
          </p:nvSpPr>
          <p:spPr>
            <a:xfrm flipV="1">
              <a:off x="10021402" y="5140130"/>
              <a:ext cx="1" cy="933726"/>
            </a:xfrm>
            <a:prstGeom prst="line">
              <a:avLst/>
            </a:prstGeom>
            <a:noFill/>
            <a:ln w="254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198" name="Execute"/>
            <p:cNvSpPr/>
            <p:nvPr/>
          </p:nvSpPr>
          <p:spPr>
            <a:xfrm>
              <a:off x="7344851" y="642460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Execute</a:t>
              </a:r>
            </a:p>
          </p:txBody>
        </p:sp>
        <p:sp>
          <p:nvSpPr>
            <p:cNvPr id="199" name="Don’t…"/>
            <p:cNvSpPr/>
            <p:nvPr/>
          </p:nvSpPr>
          <p:spPr>
            <a:xfrm>
              <a:off x="10021402" y="6818308"/>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numCol="1" anchor="ctr">
              <a:spAutoFit/>
            </a:bodyPr>
            <a:lstStyle/>
            <a:p>
              <a:r>
                <a:t>Don’t</a:t>
              </a:r>
            </a:p>
            <a:p>
              <a:r>
                <a:t>Execute</a:t>
              </a:r>
            </a:p>
          </p:txBody>
        </p:sp>
      </p:gr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onditional Processing"/>
          <p:cNvSpPr txBox="1"/>
          <p:nvPr/>
        </p:nvSpPr>
        <p:spPr>
          <a:xfrm>
            <a:off x="8738592" y="682625"/>
            <a:ext cx="6536867"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546100">
              <a:defRPr sz="5400">
                <a:latin typeface="Gill Sans"/>
                <a:ea typeface="Gill Sans"/>
                <a:cs typeface="Gill Sans"/>
                <a:sym typeface="Gill Sans"/>
              </a:defRPr>
            </a:lvl1pPr>
          </a:lstStyle>
          <a:p>
            <a:r>
              <a:t>Conditional Processing</a:t>
            </a:r>
          </a:p>
        </p:txBody>
      </p:sp>
      <p:sp>
        <p:nvSpPr>
          <p:cNvPr id="205" name="Line"/>
          <p:cNvSpPr/>
          <p:nvPr/>
        </p:nvSpPr>
        <p:spPr>
          <a:xfrm>
            <a:off x="12001500" y="1466850"/>
            <a:ext cx="1" cy="1381755"/>
          </a:xfrm>
          <a:prstGeom prst="line">
            <a:avLst/>
          </a:prstGeom>
          <a:ln w="38100">
            <a:solidFill>
              <a:srgbClr val="FFFFFF"/>
            </a:solidFill>
            <a:miter lim="400000"/>
          </a:ln>
        </p:spPr>
        <p:txBody>
          <a:bodyPr lIns="50800" tIns="50800" rIns="50800" bIns="50800" anchor="ctr"/>
          <a:lstStyle/>
          <a:p>
            <a:pPr>
              <a:defRPr sz="3200"/>
            </a:pPr>
            <a:endParaRPr/>
          </a:p>
        </p:txBody>
      </p:sp>
      <p:pic>
        <p:nvPicPr>
          <p:cNvPr id="206" name="little_rain_cloud_2.png" descr="little_rain_cloud_2.png"/>
          <p:cNvPicPr>
            <a:picLocks noChangeAspect="1"/>
          </p:cNvPicPr>
          <p:nvPr/>
        </p:nvPicPr>
        <p:blipFill>
          <a:blip r:embed="rId3"/>
          <a:stretch>
            <a:fillRect/>
          </a:stretch>
        </p:blipFill>
        <p:spPr>
          <a:xfrm>
            <a:off x="5219700" y="5652313"/>
            <a:ext cx="3848100" cy="2729747"/>
          </a:xfrm>
          <a:prstGeom prst="rect">
            <a:avLst/>
          </a:prstGeom>
          <a:ln w="12700">
            <a:miter lim="400000"/>
          </a:ln>
        </p:spPr>
      </p:pic>
      <p:pic>
        <p:nvPicPr>
          <p:cNvPr id="207" name="girl-looking-out-the-window-jpg.jpg" descr="girl-looking-out-the-window-jpg.jpg"/>
          <p:cNvPicPr>
            <a:picLocks noChangeAspect="1"/>
          </p:cNvPicPr>
          <p:nvPr/>
        </p:nvPicPr>
        <p:blipFill>
          <a:blip r:embed="rId4"/>
          <a:srcRect l="6550" t="13944" r="8750" b="13545"/>
          <a:stretch>
            <a:fillRect/>
          </a:stretch>
        </p:blipFill>
        <p:spPr>
          <a:xfrm>
            <a:off x="9741673" y="2859312"/>
            <a:ext cx="4525984" cy="3080337"/>
          </a:xfrm>
          <a:custGeom>
            <a:avLst/>
            <a:gdLst/>
            <a:ahLst/>
            <a:cxnLst>
              <a:cxn ang="0">
                <a:pos x="wd2" y="hd2"/>
              </a:cxn>
              <a:cxn ang="5400000">
                <a:pos x="wd2" y="hd2"/>
              </a:cxn>
              <a:cxn ang="10800000">
                <a:pos x="wd2" y="hd2"/>
              </a:cxn>
              <a:cxn ang="16200000">
                <a:pos x="wd2" y="hd2"/>
              </a:cxn>
            </a:cxnLst>
            <a:rect l="0" t="0" r="r" b="b"/>
            <a:pathLst>
              <a:path w="21599" h="21582" extrusionOk="0">
                <a:moveTo>
                  <a:pt x="3767" y="4"/>
                </a:moveTo>
                <a:cubicBezTo>
                  <a:pt x="3756" y="12"/>
                  <a:pt x="3748" y="30"/>
                  <a:pt x="3748" y="57"/>
                </a:cubicBezTo>
                <a:cubicBezTo>
                  <a:pt x="3748" y="112"/>
                  <a:pt x="3778" y="155"/>
                  <a:pt x="3813" y="155"/>
                </a:cubicBezTo>
                <a:cubicBezTo>
                  <a:pt x="3848" y="155"/>
                  <a:pt x="3875" y="138"/>
                  <a:pt x="3875" y="116"/>
                </a:cubicBezTo>
                <a:cubicBezTo>
                  <a:pt x="3875" y="93"/>
                  <a:pt x="3848" y="47"/>
                  <a:pt x="3813" y="16"/>
                </a:cubicBezTo>
                <a:cubicBezTo>
                  <a:pt x="3795" y="0"/>
                  <a:pt x="3779" y="-3"/>
                  <a:pt x="3767" y="4"/>
                </a:cubicBezTo>
                <a:close/>
                <a:moveTo>
                  <a:pt x="13726" y="157"/>
                </a:moveTo>
                <a:cubicBezTo>
                  <a:pt x="13691" y="157"/>
                  <a:pt x="13777" y="261"/>
                  <a:pt x="13917" y="388"/>
                </a:cubicBezTo>
                <a:cubicBezTo>
                  <a:pt x="14057" y="515"/>
                  <a:pt x="14200" y="619"/>
                  <a:pt x="14235" y="619"/>
                </a:cubicBezTo>
                <a:cubicBezTo>
                  <a:pt x="14270" y="619"/>
                  <a:pt x="14184" y="515"/>
                  <a:pt x="14044" y="388"/>
                </a:cubicBezTo>
                <a:cubicBezTo>
                  <a:pt x="13904" y="261"/>
                  <a:pt x="13761" y="157"/>
                  <a:pt x="13726" y="157"/>
                </a:cubicBezTo>
                <a:close/>
                <a:moveTo>
                  <a:pt x="8434" y="194"/>
                </a:moveTo>
                <a:cubicBezTo>
                  <a:pt x="8410" y="198"/>
                  <a:pt x="8341" y="249"/>
                  <a:pt x="8211" y="346"/>
                </a:cubicBezTo>
                <a:cubicBezTo>
                  <a:pt x="8053" y="465"/>
                  <a:pt x="7795" y="571"/>
                  <a:pt x="7637" y="583"/>
                </a:cubicBezTo>
                <a:cubicBezTo>
                  <a:pt x="7479" y="595"/>
                  <a:pt x="7154" y="675"/>
                  <a:pt x="6913" y="764"/>
                </a:cubicBezTo>
                <a:cubicBezTo>
                  <a:pt x="6574" y="888"/>
                  <a:pt x="6441" y="900"/>
                  <a:pt x="6320" y="819"/>
                </a:cubicBezTo>
                <a:cubicBezTo>
                  <a:pt x="6235" y="762"/>
                  <a:pt x="6181" y="676"/>
                  <a:pt x="6203" y="625"/>
                </a:cubicBezTo>
                <a:cubicBezTo>
                  <a:pt x="6225" y="573"/>
                  <a:pt x="6213" y="530"/>
                  <a:pt x="6178" y="530"/>
                </a:cubicBezTo>
                <a:cubicBezTo>
                  <a:pt x="6143" y="530"/>
                  <a:pt x="6100" y="565"/>
                  <a:pt x="6082" y="608"/>
                </a:cubicBezTo>
                <a:cubicBezTo>
                  <a:pt x="6040" y="706"/>
                  <a:pt x="5673" y="633"/>
                  <a:pt x="5623" y="516"/>
                </a:cubicBezTo>
                <a:cubicBezTo>
                  <a:pt x="5601" y="464"/>
                  <a:pt x="5553" y="468"/>
                  <a:pt x="5504" y="527"/>
                </a:cubicBezTo>
                <a:cubicBezTo>
                  <a:pt x="5445" y="599"/>
                  <a:pt x="5400" y="587"/>
                  <a:pt x="5341" y="483"/>
                </a:cubicBezTo>
                <a:cubicBezTo>
                  <a:pt x="5268" y="354"/>
                  <a:pt x="5248" y="354"/>
                  <a:pt x="5141" y="497"/>
                </a:cubicBezTo>
                <a:cubicBezTo>
                  <a:pt x="5049" y="619"/>
                  <a:pt x="5003" y="631"/>
                  <a:pt x="4945" y="547"/>
                </a:cubicBezTo>
                <a:cubicBezTo>
                  <a:pt x="4854" y="412"/>
                  <a:pt x="4409" y="400"/>
                  <a:pt x="4355" y="530"/>
                </a:cubicBezTo>
                <a:cubicBezTo>
                  <a:pt x="4328" y="593"/>
                  <a:pt x="4275" y="593"/>
                  <a:pt x="4195" y="530"/>
                </a:cubicBezTo>
                <a:cubicBezTo>
                  <a:pt x="4123" y="473"/>
                  <a:pt x="4060" y="469"/>
                  <a:pt x="4038" y="522"/>
                </a:cubicBezTo>
                <a:cubicBezTo>
                  <a:pt x="4016" y="575"/>
                  <a:pt x="3924" y="576"/>
                  <a:pt x="3801" y="524"/>
                </a:cubicBezTo>
                <a:cubicBezTo>
                  <a:pt x="3691" y="478"/>
                  <a:pt x="3319" y="449"/>
                  <a:pt x="2974" y="458"/>
                </a:cubicBezTo>
                <a:cubicBezTo>
                  <a:pt x="2433" y="471"/>
                  <a:pt x="2347" y="494"/>
                  <a:pt x="2347" y="630"/>
                </a:cubicBezTo>
                <a:cubicBezTo>
                  <a:pt x="2347" y="879"/>
                  <a:pt x="2493" y="996"/>
                  <a:pt x="2894" y="1069"/>
                </a:cubicBezTo>
                <a:cubicBezTo>
                  <a:pt x="3099" y="1107"/>
                  <a:pt x="3262" y="1179"/>
                  <a:pt x="3256" y="1231"/>
                </a:cubicBezTo>
                <a:cubicBezTo>
                  <a:pt x="3238" y="1391"/>
                  <a:pt x="2839" y="1463"/>
                  <a:pt x="2479" y="1370"/>
                </a:cubicBezTo>
                <a:cubicBezTo>
                  <a:pt x="2186" y="1293"/>
                  <a:pt x="2126" y="1303"/>
                  <a:pt x="2059" y="1437"/>
                </a:cubicBezTo>
                <a:cubicBezTo>
                  <a:pt x="1987" y="1581"/>
                  <a:pt x="1975" y="1578"/>
                  <a:pt x="1911" y="1403"/>
                </a:cubicBezTo>
                <a:cubicBezTo>
                  <a:pt x="1840" y="1207"/>
                  <a:pt x="1687" y="1159"/>
                  <a:pt x="701" y="1028"/>
                </a:cubicBezTo>
                <a:lnTo>
                  <a:pt x="300" y="975"/>
                </a:lnTo>
                <a:lnTo>
                  <a:pt x="309" y="1806"/>
                </a:lnTo>
                <a:cubicBezTo>
                  <a:pt x="314" y="2263"/>
                  <a:pt x="297" y="3251"/>
                  <a:pt x="271" y="4003"/>
                </a:cubicBezTo>
                <a:lnTo>
                  <a:pt x="226" y="5368"/>
                </a:lnTo>
                <a:lnTo>
                  <a:pt x="784" y="5435"/>
                </a:lnTo>
                <a:cubicBezTo>
                  <a:pt x="1324" y="5499"/>
                  <a:pt x="1685" y="5692"/>
                  <a:pt x="1608" y="5874"/>
                </a:cubicBezTo>
                <a:cubicBezTo>
                  <a:pt x="1589" y="5920"/>
                  <a:pt x="1363" y="5958"/>
                  <a:pt x="1104" y="5958"/>
                </a:cubicBezTo>
                <a:cubicBezTo>
                  <a:pt x="662" y="5958"/>
                  <a:pt x="624" y="5977"/>
                  <a:pt x="432" y="6258"/>
                </a:cubicBezTo>
                <a:cubicBezTo>
                  <a:pt x="233" y="6551"/>
                  <a:pt x="228" y="6570"/>
                  <a:pt x="216" y="7509"/>
                </a:cubicBezTo>
                <a:cubicBezTo>
                  <a:pt x="207" y="8218"/>
                  <a:pt x="224" y="8453"/>
                  <a:pt x="281" y="8421"/>
                </a:cubicBezTo>
                <a:cubicBezTo>
                  <a:pt x="410" y="8349"/>
                  <a:pt x="453" y="8583"/>
                  <a:pt x="343" y="8761"/>
                </a:cubicBezTo>
                <a:cubicBezTo>
                  <a:pt x="279" y="8865"/>
                  <a:pt x="230" y="9142"/>
                  <a:pt x="216" y="9492"/>
                </a:cubicBezTo>
                <a:lnTo>
                  <a:pt x="193" y="10056"/>
                </a:lnTo>
                <a:lnTo>
                  <a:pt x="775" y="10115"/>
                </a:lnTo>
                <a:cubicBezTo>
                  <a:pt x="1095" y="10147"/>
                  <a:pt x="1496" y="10181"/>
                  <a:pt x="1665" y="10190"/>
                </a:cubicBezTo>
                <a:cubicBezTo>
                  <a:pt x="1834" y="10199"/>
                  <a:pt x="1989" y="10246"/>
                  <a:pt x="2010" y="10296"/>
                </a:cubicBezTo>
                <a:cubicBezTo>
                  <a:pt x="2081" y="10466"/>
                  <a:pt x="1847" y="10612"/>
                  <a:pt x="1599" y="10551"/>
                </a:cubicBezTo>
                <a:cubicBezTo>
                  <a:pt x="1467" y="10519"/>
                  <a:pt x="1203" y="10523"/>
                  <a:pt x="1012" y="10560"/>
                </a:cubicBezTo>
                <a:cubicBezTo>
                  <a:pt x="821" y="10597"/>
                  <a:pt x="641" y="10605"/>
                  <a:pt x="612" y="10579"/>
                </a:cubicBezTo>
                <a:cubicBezTo>
                  <a:pt x="583" y="10553"/>
                  <a:pt x="564" y="10721"/>
                  <a:pt x="570" y="10952"/>
                </a:cubicBezTo>
                <a:cubicBezTo>
                  <a:pt x="579" y="11273"/>
                  <a:pt x="609" y="11385"/>
                  <a:pt x="699" y="11419"/>
                </a:cubicBezTo>
                <a:cubicBezTo>
                  <a:pt x="834" y="11471"/>
                  <a:pt x="853" y="11771"/>
                  <a:pt x="739" y="12039"/>
                </a:cubicBezTo>
                <a:cubicBezTo>
                  <a:pt x="676" y="12186"/>
                  <a:pt x="682" y="12250"/>
                  <a:pt x="769" y="12392"/>
                </a:cubicBezTo>
                <a:cubicBezTo>
                  <a:pt x="867" y="12550"/>
                  <a:pt x="867" y="12587"/>
                  <a:pt x="779" y="12773"/>
                </a:cubicBezTo>
                <a:cubicBezTo>
                  <a:pt x="725" y="12886"/>
                  <a:pt x="698" y="12979"/>
                  <a:pt x="720" y="12979"/>
                </a:cubicBezTo>
                <a:cubicBezTo>
                  <a:pt x="742" y="12979"/>
                  <a:pt x="739" y="13030"/>
                  <a:pt x="712" y="13093"/>
                </a:cubicBezTo>
                <a:cubicBezTo>
                  <a:pt x="617" y="13319"/>
                  <a:pt x="619" y="13842"/>
                  <a:pt x="716" y="13999"/>
                </a:cubicBezTo>
                <a:cubicBezTo>
                  <a:pt x="769" y="14085"/>
                  <a:pt x="818" y="14285"/>
                  <a:pt x="826" y="14442"/>
                </a:cubicBezTo>
                <a:cubicBezTo>
                  <a:pt x="840" y="14710"/>
                  <a:pt x="863" y="14733"/>
                  <a:pt x="1212" y="14839"/>
                </a:cubicBezTo>
                <a:cubicBezTo>
                  <a:pt x="1417" y="14901"/>
                  <a:pt x="1611" y="14929"/>
                  <a:pt x="1642" y="14900"/>
                </a:cubicBezTo>
                <a:cubicBezTo>
                  <a:pt x="1721" y="14829"/>
                  <a:pt x="1800" y="15036"/>
                  <a:pt x="1731" y="15134"/>
                </a:cubicBezTo>
                <a:cubicBezTo>
                  <a:pt x="1701" y="15177"/>
                  <a:pt x="1513" y="15231"/>
                  <a:pt x="1313" y="15256"/>
                </a:cubicBezTo>
                <a:cubicBezTo>
                  <a:pt x="923" y="15305"/>
                  <a:pt x="817" y="15362"/>
                  <a:pt x="817" y="15526"/>
                </a:cubicBezTo>
                <a:cubicBezTo>
                  <a:pt x="817" y="15583"/>
                  <a:pt x="770" y="15708"/>
                  <a:pt x="712" y="15801"/>
                </a:cubicBezTo>
                <a:cubicBezTo>
                  <a:pt x="628" y="15939"/>
                  <a:pt x="623" y="15998"/>
                  <a:pt x="688" y="16113"/>
                </a:cubicBezTo>
                <a:cubicBezTo>
                  <a:pt x="754" y="16230"/>
                  <a:pt x="743" y="16267"/>
                  <a:pt x="622" y="16332"/>
                </a:cubicBezTo>
                <a:lnTo>
                  <a:pt x="476" y="16410"/>
                </a:lnTo>
                <a:lnTo>
                  <a:pt x="631" y="16635"/>
                </a:lnTo>
                <a:cubicBezTo>
                  <a:pt x="725" y="16773"/>
                  <a:pt x="790" y="16992"/>
                  <a:pt x="800" y="17192"/>
                </a:cubicBezTo>
                <a:cubicBezTo>
                  <a:pt x="845" y="18191"/>
                  <a:pt x="906" y="18743"/>
                  <a:pt x="981" y="18827"/>
                </a:cubicBezTo>
                <a:cubicBezTo>
                  <a:pt x="1111" y="18971"/>
                  <a:pt x="1009" y="19507"/>
                  <a:pt x="875" y="19386"/>
                </a:cubicBezTo>
                <a:cubicBezTo>
                  <a:pt x="843" y="19356"/>
                  <a:pt x="817" y="19366"/>
                  <a:pt x="817" y="19408"/>
                </a:cubicBezTo>
                <a:cubicBezTo>
                  <a:pt x="817" y="19449"/>
                  <a:pt x="1003" y="19485"/>
                  <a:pt x="1229" y="19486"/>
                </a:cubicBezTo>
                <a:cubicBezTo>
                  <a:pt x="1456" y="19487"/>
                  <a:pt x="1671" y="19533"/>
                  <a:pt x="1709" y="19589"/>
                </a:cubicBezTo>
                <a:cubicBezTo>
                  <a:pt x="1746" y="19644"/>
                  <a:pt x="1898" y="19674"/>
                  <a:pt x="2046" y="19658"/>
                </a:cubicBezTo>
                <a:cubicBezTo>
                  <a:pt x="3056" y="19548"/>
                  <a:pt x="3306" y="19504"/>
                  <a:pt x="3339" y="19424"/>
                </a:cubicBezTo>
                <a:cubicBezTo>
                  <a:pt x="3363" y="19368"/>
                  <a:pt x="3411" y="19373"/>
                  <a:pt x="3464" y="19438"/>
                </a:cubicBezTo>
                <a:cubicBezTo>
                  <a:pt x="3616" y="19623"/>
                  <a:pt x="3898" y="19511"/>
                  <a:pt x="3940" y="19249"/>
                </a:cubicBezTo>
                <a:cubicBezTo>
                  <a:pt x="4003" y="18852"/>
                  <a:pt x="4159" y="18965"/>
                  <a:pt x="4195" y="19436"/>
                </a:cubicBezTo>
                <a:lnTo>
                  <a:pt x="4230" y="19858"/>
                </a:lnTo>
                <a:lnTo>
                  <a:pt x="4372" y="19402"/>
                </a:lnTo>
                <a:cubicBezTo>
                  <a:pt x="4450" y="19151"/>
                  <a:pt x="4514" y="18847"/>
                  <a:pt x="4514" y="18727"/>
                </a:cubicBezTo>
                <a:cubicBezTo>
                  <a:pt x="4514" y="18602"/>
                  <a:pt x="4570" y="18462"/>
                  <a:pt x="4644" y="18404"/>
                </a:cubicBezTo>
                <a:cubicBezTo>
                  <a:pt x="4737" y="18331"/>
                  <a:pt x="4762" y="18248"/>
                  <a:pt x="4733" y="18115"/>
                </a:cubicBezTo>
                <a:cubicBezTo>
                  <a:pt x="4691" y="17918"/>
                  <a:pt x="4870" y="17529"/>
                  <a:pt x="4964" y="17614"/>
                </a:cubicBezTo>
                <a:cubicBezTo>
                  <a:pt x="4992" y="17640"/>
                  <a:pt x="5032" y="17575"/>
                  <a:pt x="5055" y="17470"/>
                </a:cubicBezTo>
                <a:cubicBezTo>
                  <a:pt x="5101" y="17257"/>
                  <a:pt x="5386" y="16776"/>
                  <a:pt x="5476" y="16758"/>
                </a:cubicBezTo>
                <a:cubicBezTo>
                  <a:pt x="5507" y="16751"/>
                  <a:pt x="5558" y="16739"/>
                  <a:pt x="5589" y="16733"/>
                </a:cubicBezTo>
                <a:cubicBezTo>
                  <a:pt x="5620" y="16726"/>
                  <a:pt x="5662" y="16638"/>
                  <a:pt x="5680" y="16535"/>
                </a:cubicBezTo>
                <a:cubicBezTo>
                  <a:pt x="5720" y="16312"/>
                  <a:pt x="5930" y="16286"/>
                  <a:pt x="6046" y="16491"/>
                </a:cubicBezTo>
                <a:cubicBezTo>
                  <a:pt x="6225" y="16807"/>
                  <a:pt x="6068" y="17604"/>
                  <a:pt x="5873" y="17367"/>
                </a:cubicBezTo>
                <a:cubicBezTo>
                  <a:pt x="5747" y="17213"/>
                  <a:pt x="5733" y="17273"/>
                  <a:pt x="5771" y="17770"/>
                </a:cubicBezTo>
                <a:cubicBezTo>
                  <a:pt x="5801" y="18160"/>
                  <a:pt x="5824" y="18212"/>
                  <a:pt x="5972" y="18237"/>
                </a:cubicBezTo>
                <a:cubicBezTo>
                  <a:pt x="6064" y="18253"/>
                  <a:pt x="6135" y="18310"/>
                  <a:pt x="6129" y="18362"/>
                </a:cubicBezTo>
                <a:cubicBezTo>
                  <a:pt x="6111" y="18520"/>
                  <a:pt x="6319" y="18851"/>
                  <a:pt x="6483" y="18924"/>
                </a:cubicBezTo>
                <a:cubicBezTo>
                  <a:pt x="6615" y="18982"/>
                  <a:pt x="6631" y="18965"/>
                  <a:pt x="6591" y="18816"/>
                </a:cubicBezTo>
                <a:cubicBezTo>
                  <a:pt x="6510" y="18507"/>
                  <a:pt x="6518" y="18460"/>
                  <a:pt x="6671" y="18426"/>
                </a:cubicBezTo>
                <a:cubicBezTo>
                  <a:pt x="6789" y="18400"/>
                  <a:pt x="6814" y="18350"/>
                  <a:pt x="6786" y="18190"/>
                </a:cubicBezTo>
                <a:cubicBezTo>
                  <a:pt x="6632" y="17292"/>
                  <a:pt x="6549" y="16593"/>
                  <a:pt x="6582" y="16469"/>
                </a:cubicBezTo>
                <a:cubicBezTo>
                  <a:pt x="6603" y="16387"/>
                  <a:pt x="6639" y="16347"/>
                  <a:pt x="6661" y="16380"/>
                </a:cubicBezTo>
                <a:cubicBezTo>
                  <a:pt x="6684" y="16412"/>
                  <a:pt x="6740" y="16391"/>
                  <a:pt x="6788" y="16332"/>
                </a:cubicBezTo>
                <a:cubicBezTo>
                  <a:pt x="6899" y="16197"/>
                  <a:pt x="7192" y="16568"/>
                  <a:pt x="7192" y="16844"/>
                </a:cubicBezTo>
                <a:cubicBezTo>
                  <a:pt x="7192" y="16945"/>
                  <a:pt x="7238" y="17078"/>
                  <a:pt x="7294" y="17139"/>
                </a:cubicBezTo>
                <a:cubicBezTo>
                  <a:pt x="7365" y="17215"/>
                  <a:pt x="7413" y="17494"/>
                  <a:pt x="7451" y="18040"/>
                </a:cubicBezTo>
                <a:cubicBezTo>
                  <a:pt x="7481" y="18474"/>
                  <a:pt x="7543" y="19123"/>
                  <a:pt x="7589" y="19483"/>
                </a:cubicBezTo>
                <a:cubicBezTo>
                  <a:pt x="7636" y="19843"/>
                  <a:pt x="7672" y="20335"/>
                  <a:pt x="7671" y="20576"/>
                </a:cubicBezTo>
                <a:cubicBezTo>
                  <a:pt x="7670" y="20816"/>
                  <a:pt x="7681" y="20994"/>
                  <a:pt x="7695" y="20973"/>
                </a:cubicBezTo>
                <a:cubicBezTo>
                  <a:pt x="7710" y="20952"/>
                  <a:pt x="7767" y="20987"/>
                  <a:pt x="7822" y="21048"/>
                </a:cubicBezTo>
                <a:cubicBezTo>
                  <a:pt x="7907" y="21142"/>
                  <a:pt x="7912" y="21139"/>
                  <a:pt x="7845" y="21029"/>
                </a:cubicBezTo>
                <a:cubicBezTo>
                  <a:pt x="7749" y="20870"/>
                  <a:pt x="7738" y="20035"/>
                  <a:pt x="7832" y="19950"/>
                </a:cubicBezTo>
                <a:cubicBezTo>
                  <a:pt x="7868" y="19917"/>
                  <a:pt x="7937" y="19935"/>
                  <a:pt x="7983" y="19992"/>
                </a:cubicBezTo>
                <a:cubicBezTo>
                  <a:pt x="8046" y="20068"/>
                  <a:pt x="8088" y="20059"/>
                  <a:pt x="8148" y="19953"/>
                </a:cubicBezTo>
                <a:cubicBezTo>
                  <a:pt x="8199" y="19863"/>
                  <a:pt x="8255" y="19839"/>
                  <a:pt x="8300" y="19892"/>
                </a:cubicBezTo>
                <a:cubicBezTo>
                  <a:pt x="8339" y="19938"/>
                  <a:pt x="8460" y="20004"/>
                  <a:pt x="8570" y="20039"/>
                </a:cubicBezTo>
                <a:cubicBezTo>
                  <a:pt x="8681" y="20074"/>
                  <a:pt x="8821" y="20184"/>
                  <a:pt x="8883" y="20284"/>
                </a:cubicBezTo>
                <a:cubicBezTo>
                  <a:pt x="8987" y="20452"/>
                  <a:pt x="8989" y="20492"/>
                  <a:pt x="8896" y="20840"/>
                </a:cubicBezTo>
                <a:cubicBezTo>
                  <a:pt x="8800" y="21200"/>
                  <a:pt x="8799" y="21215"/>
                  <a:pt x="8921" y="21215"/>
                </a:cubicBezTo>
                <a:cubicBezTo>
                  <a:pt x="8990" y="21215"/>
                  <a:pt x="9032" y="21176"/>
                  <a:pt x="9012" y="21129"/>
                </a:cubicBezTo>
                <a:cubicBezTo>
                  <a:pt x="8957" y="20998"/>
                  <a:pt x="9095" y="20542"/>
                  <a:pt x="9169" y="20609"/>
                </a:cubicBezTo>
                <a:cubicBezTo>
                  <a:pt x="9205" y="20642"/>
                  <a:pt x="9226" y="20614"/>
                  <a:pt x="9216" y="20548"/>
                </a:cubicBezTo>
                <a:cubicBezTo>
                  <a:pt x="9206" y="20474"/>
                  <a:pt x="9285" y="20406"/>
                  <a:pt x="9417" y="20375"/>
                </a:cubicBezTo>
                <a:cubicBezTo>
                  <a:pt x="9537" y="20348"/>
                  <a:pt x="9649" y="20267"/>
                  <a:pt x="9665" y="20195"/>
                </a:cubicBezTo>
                <a:cubicBezTo>
                  <a:pt x="9688" y="20094"/>
                  <a:pt x="9650" y="20076"/>
                  <a:pt x="9500" y="20120"/>
                </a:cubicBezTo>
                <a:cubicBezTo>
                  <a:pt x="9340" y="20167"/>
                  <a:pt x="9288" y="20136"/>
                  <a:pt x="9201" y="19942"/>
                </a:cubicBezTo>
                <a:cubicBezTo>
                  <a:pt x="9143" y="19812"/>
                  <a:pt x="9107" y="19659"/>
                  <a:pt x="9120" y="19602"/>
                </a:cubicBezTo>
                <a:cubicBezTo>
                  <a:pt x="9143" y="19499"/>
                  <a:pt x="10218" y="19491"/>
                  <a:pt x="11527" y="19586"/>
                </a:cubicBezTo>
                <a:cubicBezTo>
                  <a:pt x="12178" y="19633"/>
                  <a:pt x="12194" y="19634"/>
                  <a:pt x="12387" y="19636"/>
                </a:cubicBezTo>
                <a:cubicBezTo>
                  <a:pt x="13972" y="19650"/>
                  <a:pt x="14587" y="19705"/>
                  <a:pt x="14781" y="19847"/>
                </a:cubicBezTo>
                <a:cubicBezTo>
                  <a:pt x="14926" y="19954"/>
                  <a:pt x="15138" y="19998"/>
                  <a:pt x="15453" y="19989"/>
                </a:cubicBezTo>
                <a:cubicBezTo>
                  <a:pt x="15706" y="19982"/>
                  <a:pt x="15940" y="20000"/>
                  <a:pt x="15974" y="20031"/>
                </a:cubicBezTo>
                <a:cubicBezTo>
                  <a:pt x="16038" y="20089"/>
                  <a:pt x="16062" y="19698"/>
                  <a:pt x="16076" y="18337"/>
                </a:cubicBezTo>
                <a:cubicBezTo>
                  <a:pt x="16092" y="16806"/>
                  <a:pt x="16287" y="17619"/>
                  <a:pt x="16302" y="19277"/>
                </a:cubicBezTo>
                <a:cubicBezTo>
                  <a:pt x="16305" y="19679"/>
                  <a:pt x="16333" y="19987"/>
                  <a:pt x="16364" y="19958"/>
                </a:cubicBezTo>
                <a:cubicBezTo>
                  <a:pt x="16395" y="19930"/>
                  <a:pt x="16455" y="19968"/>
                  <a:pt x="16497" y="20042"/>
                </a:cubicBezTo>
                <a:cubicBezTo>
                  <a:pt x="16538" y="20115"/>
                  <a:pt x="16609" y="20154"/>
                  <a:pt x="16656" y="20128"/>
                </a:cubicBezTo>
                <a:cubicBezTo>
                  <a:pt x="16702" y="20102"/>
                  <a:pt x="16760" y="20126"/>
                  <a:pt x="16785" y="20184"/>
                </a:cubicBezTo>
                <a:cubicBezTo>
                  <a:pt x="16816" y="20259"/>
                  <a:pt x="16856" y="20255"/>
                  <a:pt x="16927" y="20170"/>
                </a:cubicBezTo>
                <a:cubicBezTo>
                  <a:pt x="17007" y="20071"/>
                  <a:pt x="17044" y="20086"/>
                  <a:pt x="17139" y="20259"/>
                </a:cubicBezTo>
                <a:cubicBezTo>
                  <a:pt x="17280" y="20515"/>
                  <a:pt x="17340" y="20518"/>
                  <a:pt x="17489" y="20275"/>
                </a:cubicBezTo>
                <a:cubicBezTo>
                  <a:pt x="17554" y="20171"/>
                  <a:pt x="17643" y="20106"/>
                  <a:pt x="17686" y="20131"/>
                </a:cubicBezTo>
                <a:cubicBezTo>
                  <a:pt x="17743" y="20163"/>
                  <a:pt x="17757" y="20073"/>
                  <a:pt x="17739" y="19808"/>
                </a:cubicBezTo>
                <a:cubicBezTo>
                  <a:pt x="17720" y="19524"/>
                  <a:pt x="17741" y="19418"/>
                  <a:pt x="17832" y="19347"/>
                </a:cubicBezTo>
                <a:cubicBezTo>
                  <a:pt x="17896" y="19296"/>
                  <a:pt x="17971" y="19288"/>
                  <a:pt x="17999" y="19324"/>
                </a:cubicBezTo>
                <a:cubicBezTo>
                  <a:pt x="18026" y="19361"/>
                  <a:pt x="18029" y="19339"/>
                  <a:pt x="18004" y="19274"/>
                </a:cubicBezTo>
                <a:cubicBezTo>
                  <a:pt x="17928" y="19079"/>
                  <a:pt x="18021" y="18957"/>
                  <a:pt x="18163" y="19069"/>
                </a:cubicBezTo>
                <a:cubicBezTo>
                  <a:pt x="18248" y="19135"/>
                  <a:pt x="18277" y="19225"/>
                  <a:pt x="18252" y="19341"/>
                </a:cubicBezTo>
                <a:cubicBezTo>
                  <a:pt x="18232" y="19437"/>
                  <a:pt x="18239" y="19536"/>
                  <a:pt x="18269" y="19563"/>
                </a:cubicBezTo>
                <a:cubicBezTo>
                  <a:pt x="18299" y="19591"/>
                  <a:pt x="18673" y="19639"/>
                  <a:pt x="19099" y="19669"/>
                </a:cubicBezTo>
                <a:lnTo>
                  <a:pt x="19874" y="19725"/>
                </a:lnTo>
                <a:lnTo>
                  <a:pt x="19893" y="18643"/>
                </a:lnTo>
                <a:cubicBezTo>
                  <a:pt x="19916" y="17223"/>
                  <a:pt x="20032" y="17213"/>
                  <a:pt x="20055" y="18629"/>
                </a:cubicBezTo>
                <a:lnTo>
                  <a:pt x="20072" y="19691"/>
                </a:lnTo>
                <a:lnTo>
                  <a:pt x="20406" y="19750"/>
                </a:lnTo>
                <a:cubicBezTo>
                  <a:pt x="20589" y="19782"/>
                  <a:pt x="20915" y="19811"/>
                  <a:pt x="21131" y="19811"/>
                </a:cubicBezTo>
                <a:lnTo>
                  <a:pt x="21523" y="19811"/>
                </a:lnTo>
                <a:lnTo>
                  <a:pt x="21531" y="17628"/>
                </a:lnTo>
                <a:cubicBezTo>
                  <a:pt x="21537" y="15922"/>
                  <a:pt x="21520" y="15442"/>
                  <a:pt x="21457" y="15434"/>
                </a:cubicBezTo>
                <a:cubicBezTo>
                  <a:pt x="20865" y="15364"/>
                  <a:pt x="20130" y="15391"/>
                  <a:pt x="20052" y="15487"/>
                </a:cubicBezTo>
                <a:cubicBezTo>
                  <a:pt x="19975" y="15580"/>
                  <a:pt x="19940" y="15563"/>
                  <a:pt x="19862" y="15390"/>
                </a:cubicBezTo>
                <a:cubicBezTo>
                  <a:pt x="19806" y="15264"/>
                  <a:pt x="19789" y="15120"/>
                  <a:pt x="19819" y="15037"/>
                </a:cubicBezTo>
                <a:cubicBezTo>
                  <a:pt x="19846" y="14959"/>
                  <a:pt x="19884" y="14821"/>
                  <a:pt x="19904" y="14728"/>
                </a:cubicBezTo>
                <a:cubicBezTo>
                  <a:pt x="19948" y="14522"/>
                  <a:pt x="20069" y="14607"/>
                  <a:pt x="20069" y="14845"/>
                </a:cubicBezTo>
                <a:cubicBezTo>
                  <a:pt x="20069" y="15060"/>
                  <a:pt x="20242" y="15100"/>
                  <a:pt x="20978" y="15053"/>
                </a:cubicBezTo>
                <a:lnTo>
                  <a:pt x="21535" y="15017"/>
                </a:lnTo>
                <a:lnTo>
                  <a:pt x="21536" y="13741"/>
                </a:lnTo>
                <a:cubicBezTo>
                  <a:pt x="21537" y="13038"/>
                  <a:pt x="21550" y="12054"/>
                  <a:pt x="21567" y="11552"/>
                </a:cubicBezTo>
                <a:lnTo>
                  <a:pt x="21597" y="10638"/>
                </a:lnTo>
                <a:lnTo>
                  <a:pt x="21286" y="10638"/>
                </a:lnTo>
                <a:cubicBezTo>
                  <a:pt x="20995" y="10638"/>
                  <a:pt x="20778" y="10472"/>
                  <a:pt x="20877" y="10326"/>
                </a:cubicBezTo>
                <a:cubicBezTo>
                  <a:pt x="20900" y="10292"/>
                  <a:pt x="21073" y="10265"/>
                  <a:pt x="21260" y="10265"/>
                </a:cubicBezTo>
                <a:lnTo>
                  <a:pt x="21599" y="10265"/>
                </a:lnTo>
                <a:lnTo>
                  <a:pt x="21599" y="8066"/>
                </a:lnTo>
                <a:lnTo>
                  <a:pt x="21599" y="5866"/>
                </a:lnTo>
                <a:lnTo>
                  <a:pt x="21355" y="5866"/>
                </a:lnTo>
                <a:cubicBezTo>
                  <a:pt x="21220" y="5866"/>
                  <a:pt x="21092" y="5839"/>
                  <a:pt x="21069" y="5805"/>
                </a:cubicBezTo>
                <a:cubicBezTo>
                  <a:pt x="20984" y="5681"/>
                  <a:pt x="21174" y="5491"/>
                  <a:pt x="21383" y="5491"/>
                </a:cubicBezTo>
                <a:lnTo>
                  <a:pt x="21599" y="5491"/>
                </a:lnTo>
                <a:lnTo>
                  <a:pt x="21599" y="3580"/>
                </a:lnTo>
                <a:lnTo>
                  <a:pt x="21599" y="1667"/>
                </a:lnTo>
                <a:lnTo>
                  <a:pt x="20978" y="1715"/>
                </a:lnTo>
                <a:cubicBezTo>
                  <a:pt x="20636" y="1741"/>
                  <a:pt x="20262" y="1805"/>
                  <a:pt x="20146" y="1856"/>
                </a:cubicBezTo>
                <a:cubicBezTo>
                  <a:pt x="20001" y="1921"/>
                  <a:pt x="19910" y="1921"/>
                  <a:pt x="19853" y="1851"/>
                </a:cubicBezTo>
                <a:cubicBezTo>
                  <a:pt x="19807" y="1795"/>
                  <a:pt x="19756" y="1771"/>
                  <a:pt x="19737" y="1798"/>
                </a:cubicBezTo>
                <a:cubicBezTo>
                  <a:pt x="19719" y="1825"/>
                  <a:pt x="19419" y="1866"/>
                  <a:pt x="19072" y="1890"/>
                </a:cubicBezTo>
                <a:cubicBezTo>
                  <a:pt x="18726" y="1914"/>
                  <a:pt x="18372" y="1947"/>
                  <a:pt x="18285" y="1962"/>
                </a:cubicBezTo>
                <a:cubicBezTo>
                  <a:pt x="18099" y="1994"/>
                  <a:pt x="17630" y="1674"/>
                  <a:pt x="17682" y="1551"/>
                </a:cubicBezTo>
                <a:cubicBezTo>
                  <a:pt x="17702" y="1504"/>
                  <a:pt x="17610" y="1467"/>
                  <a:pt x="17478" y="1467"/>
                </a:cubicBezTo>
                <a:cubicBezTo>
                  <a:pt x="16991" y="1467"/>
                  <a:pt x="15126" y="1071"/>
                  <a:pt x="14845" y="908"/>
                </a:cubicBezTo>
                <a:cubicBezTo>
                  <a:pt x="14281" y="582"/>
                  <a:pt x="14284" y="584"/>
                  <a:pt x="14446" y="761"/>
                </a:cubicBezTo>
                <a:cubicBezTo>
                  <a:pt x="14562" y="888"/>
                  <a:pt x="14577" y="948"/>
                  <a:pt x="14517" y="1053"/>
                </a:cubicBezTo>
                <a:cubicBezTo>
                  <a:pt x="14421" y="1223"/>
                  <a:pt x="14240" y="1223"/>
                  <a:pt x="14142" y="1050"/>
                </a:cubicBezTo>
                <a:cubicBezTo>
                  <a:pt x="14036" y="861"/>
                  <a:pt x="9921" y="831"/>
                  <a:pt x="9947" y="1019"/>
                </a:cubicBezTo>
                <a:cubicBezTo>
                  <a:pt x="9964" y="1138"/>
                  <a:pt x="9540" y="1232"/>
                  <a:pt x="8531" y="1328"/>
                </a:cubicBezTo>
                <a:cubicBezTo>
                  <a:pt x="8303" y="1350"/>
                  <a:pt x="7958" y="1415"/>
                  <a:pt x="7766" y="1473"/>
                </a:cubicBezTo>
                <a:cubicBezTo>
                  <a:pt x="7225" y="1635"/>
                  <a:pt x="6586" y="1630"/>
                  <a:pt x="6586" y="1464"/>
                </a:cubicBezTo>
                <a:cubicBezTo>
                  <a:pt x="6586" y="1374"/>
                  <a:pt x="6799" y="1236"/>
                  <a:pt x="7231" y="1047"/>
                </a:cubicBezTo>
                <a:cubicBezTo>
                  <a:pt x="7587" y="892"/>
                  <a:pt x="7918" y="715"/>
                  <a:pt x="7968" y="652"/>
                </a:cubicBezTo>
                <a:cubicBezTo>
                  <a:pt x="8018" y="590"/>
                  <a:pt x="8128" y="563"/>
                  <a:pt x="8214" y="594"/>
                </a:cubicBezTo>
                <a:cubicBezTo>
                  <a:pt x="8300" y="625"/>
                  <a:pt x="8349" y="617"/>
                  <a:pt x="8322" y="575"/>
                </a:cubicBezTo>
                <a:cubicBezTo>
                  <a:pt x="8296" y="532"/>
                  <a:pt x="8325" y="417"/>
                  <a:pt x="8387" y="316"/>
                </a:cubicBezTo>
                <a:cubicBezTo>
                  <a:pt x="8437" y="233"/>
                  <a:pt x="8458" y="189"/>
                  <a:pt x="8434" y="194"/>
                </a:cubicBezTo>
                <a:close/>
                <a:moveTo>
                  <a:pt x="18330" y="388"/>
                </a:moveTo>
                <a:cubicBezTo>
                  <a:pt x="18298" y="393"/>
                  <a:pt x="18277" y="409"/>
                  <a:pt x="18275" y="435"/>
                </a:cubicBezTo>
                <a:cubicBezTo>
                  <a:pt x="18271" y="488"/>
                  <a:pt x="18264" y="579"/>
                  <a:pt x="18260" y="638"/>
                </a:cubicBezTo>
                <a:cubicBezTo>
                  <a:pt x="18256" y="698"/>
                  <a:pt x="18196" y="778"/>
                  <a:pt x="18125" y="816"/>
                </a:cubicBezTo>
                <a:cubicBezTo>
                  <a:pt x="18055" y="855"/>
                  <a:pt x="18158" y="863"/>
                  <a:pt x="18355" y="836"/>
                </a:cubicBezTo>
                <a:cubicBezTo>
                  <a:pt x="18586" y="804"/>
                  <a:pt x="18729" y="824"/>
                  <a:pt x="18758" y="892"/>
                </a:cubicBezTo>
                <a:cubicBezTo>
                  <a:pt x="18782" y="949"/>
                  <a:pt x="18945" y="997"/>
                  <a:pt x="19120" y="997"/>
                </a:cubicBezTo>
                <a:cubicBezTo>
                  <a:pt x="19385" y="997"/>
                  <a:pt x="19435" y="973"/>
                  <a:pt x="19419" y="839"/>
                </a:cubicBezTo>
                <a:cubicBezTo>
                  <a:pt x="19406" y="727"/>
                  <a:pt x="19459" y="656"/>
                  <a:pt x="19591" y="608"/>
                </a:cubicBezTo>
                <a:cubicBezTo>
                  <a:pt x="19697" y="570"/>
                  <a:pt x="19558" y="561"/>
                  <a:pt x="19285" y="588"/>
                </a:cubicBezTo>
                <a:cubicBezTo>
                  <a:pt x="19009" y="617"/>
                  <a:pt x="18755" y="602"/>
                  <a:pt x="18713" y="552"/>
                </a:cubicBezTo>
                <a:cubicBezTo>
                  <a:pt x="18620" y="446"/>
                  <a:pt x="18425" y="373"/>
                  <a:pt x="18330" y="388"/>
                </a:cubicBezTo>
                <a:close/>
                <a:moveTo>
                  <a:pt x="17832" y="822"/>
                </a:moveTo>
                <a:cubicBezTo>
                  <a:pt x="17810" y="821"/>
                  <a:pt x="17785" y="828"/>
                  <a:pt x="17762" y="841"/>
                </a:cubicBezTo>
                <a:cubicBezTo>
                  <a:pt x="17711" y="871"/>
                  <a:pt x="17725" y="893"/>
                  <a:pt x="17800" y="897"/>
                </a:cubicBezTo>
                <a:cubicBezTo>
                  <a:pt x="17867" y="901"/>
                  <a:pt x="17906" y="878"/>
                  <a:pt x="17885" y="847"/>
                </a:cubicBezTo>
                <a:cubicBezTo>
                  <a:pt x="17874" y="831"/>
                  <a:pt x="17854" y="823"/>
                  <a:pt x="17832" y="822"/>
                </a:cubicBezTo>
                <a:close/>
                <a:moveTo>
                  <a:pt x="10" y="3516"/>
                </a:moveTo>
                <a:cubicBezTo>
                  <a:pt x="4" y="3537"/>
                  <a:pt x="1" y="3589"/>
                  <a:pt x="0" y="3667"/>
                </a:cubicBezTo>
                <a:cubicBezTo>
                  <a:pt x="-1" y="3821"/>
                  <a:pt x="11" y="3894"/>
                  <a:pt x="29" y="3831"/>
                </a:cubicBezTo>
                <a:cubicBezTo>
                  <a:pt x="46" y="3767"/>
                  <a:pt x="47" y="3641"/>
                  <a:pt x="31" y="3550"/>
                </a:cubicBezTo>
                <a:cubicBezTo>
                  <a:pt x="23" y="3504"/>
                  <a:pt x="16" y="3496"/>
                  <a:pt x="10" y="3516"/>
                </a:cubicBezTo>
                <a:close/>
                <a:moveTo>
                  <a:pt x="7311" y="18891"/>
                </a:moveTo>
                <a:cubicBezTo>
                  <a:pt x="7302" y="18893"/>
                  <a:pt x="7278" y="18933"/>
                  <a:pt x="7233" y="19016"/>
                </a:cubicBezTo>
                <a:cubicBezTo>
                  <a:pt x="7177" y="19119"/>
                  <a:pt x="7130" y="19319"/>
                  <a:pt x="7129" y="19461"/>
                </a:cubicBezTo>
                <a:cubicBezTo>
                  <a:pt x="7128" y="19602"/>
                  <a:pt x="7157" y="19716"/>
                  <a:pt x="7192" y="19716"/>
                </a:cubicBezTo>
                <a:cubicBezTo>
                  <a:pt x="7227" y="19716"/>
                  <a:pt x="7254" y="19594"/>
                  <a:pt x="7254" y="19444"/>
                </a:cubicBezTo>
                <a:cubicBezTo>
                  <a:pt x="7254" y="19294"/>
                  <a:pt x="7274" y="19093"/>
                  <a:pt x="7296" y="18999"/>
                </a:cubicBezTo>
                <a:cubicBezTo>
                  <a:pt x="7314" y="18924"/>
                  <a:pt x="7320" y="18888"/>
                  <a:pt x="7311" y="18891"/>
                </a:cubicBezTo>
                <a:close/>
                <a:moveTo>
                  <a:pt x="9684" y="21221"/>
                </a:moveTo>
                <a:cubicBezTo>
                  <a:pt x="9249" y="21232"/>
                  <a:pt x="9185" y="21270"/>
                  <a:pt x="9203" y="21338"/>
                </a:cubicBezTo>
                <a:cubicBezTo>
                  <a:pt x="9229" y="21438"/>
                  <a:pt x="9340" y="21496"/>
                  <a:pt x="9540" y="21516"/>
                </a:cubicBezTo>
                <a:cubicBezTo>
                  <a:pt x="9704" y="21531"/>
                  <a:pt x="11186" y="21555"/>
                  <a:pt x="12834" y="21571"/>
                </a:cubicBezTo>
                <a:cubicBezTo>
                  <a:pt x="15501" y="21597"/>
                  <a:pt x="15819" y="21585"/>
                  <a:pt x="15733" y="21460"/>
                </a:cubicBezTo>
                <a:cubicBezTo>
                  <a:pt x="15652" y="21340"/>
                  <a:pt x="15158" y="21310"/>
                  <a:pt x="12402" y="21254"/>
                </a:cubicBezTo>
                <a:cubicBezTo>
                  <a:pt x="10928" y="21224"/>
                  <a:pt x="10120" y="21209"/>
                  <a:pt x="9684" y="21221"/>
                </a:cubicBezTo>
                <a:close/>
              </a:path>
            </a:pathLst>
          </a:custGeom>
          <a:ln w="12700">
            <a:miter lim="400000"/>
          </a:ln>
        </p:spPr>
      </p:pic>
      <p:sp>
        <p:nvSpPr>
          <p:cNvPr id="208" name="Line"/>
          <p:cNvSpPr/>
          <p:nvPr/>
        </p:nvSpPr>
        <p:spPr>
          <a:xfrm flipV="1">
            <a:off x="7125318" y="4394483"/>
            <a:ext cx="2727228" cy="2"/>
          </a:xfrm>
          <a:prstGeom prst="line">
            <a:avLst/>
          </a:prstGeom>
          <a:ln w="38100">
            <a:solidFill>
              <a:srgbClr val="FFFFFF"/>
            </a:solidFill>
            <a:miter lim="400000"/>
          </a:ln>
        </p:spPr>
        <p:txBody>
          <a:bodyPr lIns="50800" tIns="50800" rIns="50800" bIns="50800" anchor="ctr"/>
          <a:lstStyle/>
          <a:p>
            <a:pPr>
              <a:defRPr sz="3200"/>
            </a:pPr>
            <a:endParaRPr/>
          </a:p>
        </p:txBody>
      </p:sp>
      <p:sp>
        <p:nvSpPr>
          <p:cNvPr id="209" name="Line"/>
          <p:cNvSpPr/>
          <p:nvPr/>
        </p:nvSpPr>
        <p:spPr>
          <a:xfrm>
            <a:off x="14289772" y="4397905"/>
            <a:ext cx="2729479" cy="2"/>
          </a:xfrm>
          <a:prstGeom prst="line">
            <a:avLst/>
          </a:prstGeom>
          <a:ln w="38100">
            <a:solidFill>
              <a:srgbClr val="FFFFFF"/>
            </a:solidFill>
            <a:miter lim="400000"/>
          </a:ln>
        </p:spPr>
        <p:txBody>
          <a:bodyPr lIns="50800" tIns="50800" rIns="50800" bIns="50800" anchor="ctr"/>
          <a:lstStyle/>
          <a:p>
            <a:pPr>
              <a:defRPr sz="3200"/>
            </a:pPr>
            <a:endParaRPr/>
          </a:p>
        </p:txBody>
      </p:sp>
      <p:sp>
        <p:nvSpPr>
          <p:cNvPr id="210" name="Line"/>
          <p:cNvSpPr/>
          <p:nvPr/>
        </p:nvSpPr>
        <p:spPr>
          <a:xfrm>
            <a:off x="7143749" y="4381500"/>
            <a:ext cx="1" cy="1381755"/>
          </a:xfrm>
          <a:prstGeom prst="line">
            <a:avLst/>
          </a:prstGeom>
          <a:ln w="38100">
            <a:solidFill>
              <a:srgbClr val="FFFFFF"/>
            </a:solidFill>
            <a:miter lim="400000"/>
          </a:ln>
        </p:spPr>
        <p:txBody>
          <a:bodyPr lIns="50800" tIns="50800" rIns="50800" bIns="50800" anchor="ctr"/>
          <a:lstStyle/>
          <a:p>
            <a:pPr>
              <a:defRPr sz="3200"/>
            </a:pPr>
            <a:endParaRPr/>
          </a:p>
        </p:txBody>
      </p:sp>
      <p:sp>
        <p:nvSpPr>
          <p:cNvPr id="211" name="Line"/>
          <p:cNvSpPr/>
          <p:nvPr/>
        </p:nvSpPr>
        <p:spPr>
          <a:xfrm>
            <a:off x="16992601" y="4381500"/>
            <a:ext cx="1" cy="1381755"/>
          </a:xfrm>
          <a:prstGeom prst="line">
            <a:avLst/>
          </a:prstGeom>
          <a:ln w="38100">
            <a:solidFill>
              <a:srgbClr val="FFFFFF"/>
            </a:solidFill>
            <a:miter lim="400000"/>
          </a:ln>
        </p:spPr>
        <p:txBody>
          <a:bodyPr lIns="50800" tIns="50800" rIns="50800" bIns="50800" anchor="ctr"/>
          <a:lstStyle/>
          <a:p>
            <a:pPr>
              <a:defRPr sz="3200"/>
            </a:pPr>
            <a:endParaRPr/>
          </a:p>
        </p:txBody>
      </p:sp>
      <p:pic>
        <p:nvPicPr>
          <p:cNvPr id="212" name="sun.jpg" descr="sun.jpg"/>
          <p:cNvPicPr>
            <a:picLocks noChangeAspect="1"/>
          </p:cNvPicPr>
          <p:nvPr/>
        </p:nvPicPr>
        <p:blipFill>
          <a:blip r:embed="rId5"/>
          <a:srcRect l="85" t="72" b="68"/>
          <a:stretch>
            <a:fillRect/>
          </a:stretch>
        </p:blipFill>
        <p:spPr>
          <a:xfrm>
            <a:off x="15376531" y="5198040"/>
            <a:ext cx="3235543" cy="3295651"/>
          </a:xfrm>
          <a:custGeom>
            <a:avLst/>
            <a:gdLst/>
            <a:ahLst/>
            <a:cxnLst>
              <a:cxn ang="0">
                <a:pos x="wd2" y="hd2"/>
              </a:cxn>
              <a:cxn ang="5400000">
                <a:pos x="wd2" y="hd2"/>
              </a:cxn>
              <a:cxn ang="10800000">
                <a:pos x="wd2" y="hd2"/>
              </a:cxn>
              <a:cxn ang="16200000">
                <a:pos x="wd2" y="hd2"/>
              </a:cxn>
            </a:cxnLst>
            <a:rect l="0" t="0" r="r" b="b"/>
            <a:pathLst>
              <a:path w="21600" h="21600" extrusionOk="0">
                <a:moveTo>
                  <a:pt x="12054" y="0"/>
                </a:moveTo>
                <a:cubicBezTo>
                  <a:pt x="11963" y="5"/>
                  <a:pt x="11947" y="12"/>
                  <a:pt x="11948" y="21"/>
                </a:cubicBezTo>
                <a:cubicBezTo>
                  <a:pt x="11952" y="40"/>
                  <a:pt x="11957" y="59"/>
                  <a:pt x="11959" y="65"/>
                </a:cubicBezTo>
                <a:cubicBezTo>
                  <a:pt x="11965" y="79"/>
                  <a:pt x="11956" y="117"/>
                  <a:pt x="11909" y="286"/>
                </a:cubicBezTo>
                <a:cubicBezTo>
                  <a:pt x="11892" y="345"/>
                  <a:pt x="11872" y="403"/>
                  <a:pt x="11861" y="416"/>
                </a:cubicBezTo>
                <a:cubicBezTo>
                  <a:pt x="11850" y="430"/>
                  <a:pt x="11835" y="499"/>
                  <a:pt x="11829" y="570"/>
                </a:cubicBezTo>
                <a:cubicBezTo>
                  <a:pt x="11823" y="640"/>
                  <a:pt x="11807" y="708"/>
                  <a:pt x="11795" y="723"/>
                </a:cubicBezTo>
                <a:cubicBezTo>
                  <a:pt x="11782" y="738"/>
                  <a:pt x="11768" y="796"/>
                  <a:pt x="11760" y="851"/>
                </a:cubicBezTo>
                <a:cubicBezTo>
                  <a:pt x="11744" y="975"/>
                  <a:pt x="11721" y="1006"/>
                  <a:pt x="11668" y="978"/>
                </a:cubicBezTo>
                <a:cubicBezTo>
                  <a:pt x="11623" y="955"/>
                  <a:pt x="11612" y="996"/>
                  <a:pt x="11652" y="1035"/>
                </a:cubicBezTo>
                <a:cubicBezTo>
                  <a:pt x="11669" y="1052"/>
                  <a:pt x="11662" y="1064"/>
                  <a:pt x="11628" y="1082"/>
                </a:cubicBezTo>
                <a:cubicBezTo>
                  <a:pt x="11587" y="1104"/>
                  <a:pt x="11585" y="1116"/>
                  <a:pt x="11596" y="1202"/>
                </a:cubicBezTo>
                <a:cubicBezTo>
                  <a:pt x="11614" y="1337"/>
                  <a:pt x="11549" y="1492"/>
                  <a:pt x="11493" y="1446"/>
                </a:cubicBezTo>
                <a:cubicBezTo>
                  <a:pt x="11452" y="1413"/>
                  <a:pt x="11444" y="1448"/>
                  <a:pt x="11466" y="1566"/>
                </a:cubicBezTo>
                <a:cubicBezTo>
                  <a:pt x="11483" y="1655"/>
                  <a:pt x="11480" y="1680"/>
                  <a:pt x="11453" y="1709"/>
                </a:cubicBezTo>
                <a:cubicBezTo>
                  <a:pt x="11434" y="1730"/>
                  <a:pt x="11421" y="1782"/>
                  <a:pt x="11421" y="1836"/>
                </a:cubicBezTo>
                <a:cubicBezTo>
                  <a:pt x="11421" y="1887"/>
                  <a:pt x="11416" y="1933"/>
                  <a:pt x="11408" y="1940"/>
                </a:cubicBezTo>
                <a:cubicBezTo>
                  <a:pt x="11400" y="1948"/>
                  <a:pt x="11390" y="1972"/>
                  <a:pt x="11387" y="1992"/>
                </a:cubicBezTo>
                <a:cubicBezTo>
                  <a:pt x="11375" y="2066"/>
                  <a:pt x="11338" y="2140"/>
                  <a:pt x="11318" y="2128"/>
                </a:cubicBezTo>
                <a:cubicBezTo>
                  <a:pt x="11306" y="2120"/>
                  <a:pt x="11299" y="2147"/>
                  <a:pt x="11302" y="2193"/>
                </a:cubicBezTo>
                <a:cubicBezTo>
                  <a:pt x="11305" y="2239"/>
                  <a:pt x="11297" y="2268"/>
                  <a:pt x="11284" y="2266"/>
                </a:cubicBezTo>
                <a:cubicBezTo>
                  <a:pt x="11271" y="2263"/>
                  <a:pt x="11261" y="2290"/>
                  <a:pt x="11260" y="2325"/>
                </a:cubicBezTo>
                <a:cubicBezTo>
                  <a:pt x="11253" y="2502"/>
                  <a:pt x="11212" y="2618"/>
                  <a:pt x="11167" y="2591"/>
                </a:cubicBezTo>
                <a:cubicBezTo>
                  <a:pt x="11153" y="2582"/>
                  <a:pt x="11151" y="2593"/>
                  <a:pt x="11159" y="2622"/>
                </a:cubicBezTo>
                <a:cubicBezTo>
                  <a:pt x="11167" y="2652"/>
                  <a:pt x="11156" y="2682"/>
                  <a:pt x="11127" y="2710"/>
                </a:cubicBezTo>
                <a:cubicBezTo>
                  <a:pt x="11092" y="2745"/>
                  <a:pt x="11089" y="2761"/>
                  <a:pt x="11109" y="2791"/>
                </a:cubicBezTo>
                <a:cubicBezTo>
                  <a:pt x="11138" y="2837"/>
                  <a:pt x="11139" y="2902"/>
                  <a:pt x="11111" y="2918"/>
                </a:cubicBezTo>
                <a:cubicBezTo>
                  <a:pt x="11100" y="2925"/>
                  <a:pt x="11090" y="2946"/>
                  <a:pt x="11090" y="2965"/>
                </a:cubicBezTo>
                <a:cubicBezTo>
                  <a:pt x="11090" y="2984"/>
                  <a:pt x="11066" y="3043"/>
                  <a:pt x="11040" y="3095"/>
                </a:cubicBezTo>
                <a:cubicBezTo>
                  <a:pt x="11008" y="3160"/>
                  <a:pt x="10999" y="3199"/>
                  <a:pt x="11013" y="3212"/>
                </a:cubicBezTo>
                <a:cubicBezTo>
                  <a:pt x="11027" y="3226"/>
                  <a:pt x="11023" y="3238"/>
                  <a:pt x="11000" y="3246"/>
                </a:cubicBezTo>
                <a:cubicBezTo>
                  <a:pt x="10979" y="3254"/>
                  <a:pt x="10966" y="3281"/>
                  <a:pt x="10966" y="3316"/>
                </a:cubicBezTo>
                <a:cubicBezTo>
                  <a:pt x="10966" y="3348"/>
                  <a:pt x="10956" y="3380"/>
                  <a:pt x="10944" y="3387"/>
                </a:cubicBezTo>
                <a:cubicBezTo>
                  <a:pt x="10933" y="3394"/>
                  <a:pt x="10928" y="3407"/>
                  <a:pt x="10934" y="3415"/>
                </a:cubicBezTo>
                <a:cubicBezTo>
                  <a:pt x="10952" y="3444"/>
                  <a:pt x="10899" y="3589"/>
                  <a:pt x="10846" y="3657"/>
                </a:cubicBezTo>
                <a:cubicBezTo>
                  <a:pt x="10807" y="3708"/>
                  <a:pt x="10802" y="3731"/>
                  <a:pt x="10820" y="3748"/>
                </a:cubicBezTo>
                <a:cubicBezTo>
                  <a:pt x="10838" y="3766"/>
                  <a:pt x="10831" y="3779"/>
                  <a:pt x="10796" y="3805"/>
                </a:cubicBezTo>
                <a:cubicBezTo>
                  <a:pt x="10754" y="3837"/>
                  <a:pt x="10753" y="3847"/>
                  <a:pt x="10777" y="3886"/>
                </a:cubicBezTo>
                <a:cubicBezTo>
                  <a:pt x="10797" y="3918"/>
                  <a:pt x="10799" y="3935"/>
                  <a:pt x="10783" y="3951"/>
                </a:cubicBezTo>
                <a:cubicBezTo>
                  <a:pt x="10770" y="3963"/>
                  <a:pt x="10757" y="4010"/>
                  <a:pt x="10756" y="4055"/>
                </a:cubicBezTo>
                <a:cubicBezTo>
                  <a:pt x="10754" y="4153"/>
                  <a:pt x="10695" y="4343"/>
                  <a:pt x="10669" y="4334"/>
                </a:cubicBezTo>
                <a:cubicBezTo>
                  <a:pt x="10637" y="4322"/>
                  <a:pt x="10618" y="4376"/>
                  <a:pt x="10629" y="4443"/>
                </a:cubicBezTo>
                <a:cubicBezTo>
                  <a:pt x="10645" y="4536"/>
                  <a:pt x="10605" y="4756"/>
                  <a:pt x="10552" y="4869"/>
                </a:cubicBezTo>
                <a:cubicBezTo>
                  <a:pt x="10527" y="4923"/>
                  <a:pt x="10505" y="5011"/>
                  <a:pt x="10502" y="5064"/>
                </a:cubicBezTo>
                <a:cubicBezTo>
                  <a:pt x="10499" y="5118"/>
                  <a:pt x="10485" y="5178"/>
                  <a:pt x="10470" y="5195"/>
                </a:cubicBezTo>
                <a:cubicBezTo>
                  <a:pt x="10456" y="5211"/>
                  <a:pt x="10450" y="5226"/>
                  <a:pt x="10457" y="5226"/>
                </a:cubicBezTo>
                <a:cubicBezTo>
                  <a:pt x="10463" y="5226"/>
                  <a:pt x="10455" y="5263"/>
                  <a:pt x="10438" y="5309"/>
                </a:cubicBezTo>
                <a:cubicBezTo>
                  <a:pt x="10422" y="5355"/>
                  <a:pt x="10407" y="5413"/>
                  <a:pt x="10407" y="5439"/>
                </a:cubicBezTo>
                <a:cubicBezTo>
                  <a:pt x="10407" y="5510"/>
                  <a:pt x="10370" y="5519"/>
                  <a:pt x="10343" y="5455"/>
                </a:cubicBezTo>
                <a:cubicBezTo>
                  <a:pt x="10324" y="5409"/>
                  <a:pt x="10316" y="5404"/>
                  <a:pt x="10309" y="5434"/>
                </a:cubicBezTo>
                <a:cubicBezTo>
                  <a:pt x="10304" y="5454"/>
                  <a:pt x="10311" y="5483"/>
                  <a:pt x="10324" y="5499"/>
                </a:cubicBezTo>
                <a:cubicBezTo>
                  <a:pt x="10344" y="5521"/>
                  <a:pt x="10339" y="5540"/>
                  <a:pt x="10303" y="5590"/>
                </a:cubicBezTo>
                <a:cubicBezTo>
                  <a:pt x="10264" y="5644"/>
                  <a:pt x="10261" y="5662"/>
                  <a:pt x="10282" y="5702"/>
                </a:cubicBezTo>
                <a:cubicBezTo>
                  <a:pt x="10303" y="5740"/>
                  <a:pt x="10302" y="5757"/>
                  <a:pt x="10274" y="5811"/>
                </a:cubicBezTo>
                <a:cubicBezTo>
                  <a:pt x="10253" y="5851"/>
                  <a:pt x="10228" y="5872"/>
                  <a:pt x="10211" y="5866"/>
                </a:cubicBezTo>
                <a:cubicBezTo>
                  <a:pt x="10195" y="5860"/>
                  <a:pt x="10171" y="5870"/>
                  <a:pt x="10158" y="5886"/>
                </a:cubicBezTo>
                <a:cubicBezTo>
                  <a:pt x="10144" y="5902"/>
                  <a:pt x="10123" y="5909"/>
                  <a:pt x="10110" y="5902"/>
                </a:cubicBezTo>
                <a:cubicBezTo>
                  <a:pt x="10097" y="5895"/>
                  <a:pt x="10104" y="5909"/>
                  <a:pt x="10126" y="5933"/>
                </a:cubicBezTo>
                <a:cubicBezTo>
                  <a:pt x="10171" y="5984"/>
                  <a:pt x="10152" y="6021"/>
                  <a:pt x="10073" y="6029"/>
                </a:cubicBezTo>
                <a:cubicBezTo>
                  <a:pt x="10047" y="6032"/>
                  <a:pt x="10025" y="6035"/>
                  <a:pt x="10025" y="6037"/>
                </a:cubicBezTo>
                <a:cubicBezTo>
                  <a:pt x="10025" y="6039"/>
                  <a:pt x="9984" y="6043"/>
                  <a:pt x="9935" y="6048"/>
                </a:cubicBezTo>
                <a:cubicBezTo>
                  <a:pt x="9870" y="6053"/>
                  <a:pt x="9843" y="6049"/>
                  <a:pt x="9834" y="6027"/>
                </a:cubicBezTo>
                <a:cubicBezTo>
                  <a:pt x="9828" y="6010"/>
                  <a:pt x="9808" y="5996"/>
                  <a:pt x="9787" y="5996"/>
                </a:cubicBezTo>
                <a:cubicBezTo>
                  <a:pt x="9749" y="5996"/>
                  <a:pt x="9697" y="5932"/>
                  <a:pt x="9715" y="5907"/>
                </a:cubicBezTo>
                <a:cubicBezTo>
                  <a:pt x="9720" y="5900"/>
                  <a:pt x="9720" y="5899"/>
                  <a:pt x="9712" y="5905"/>
                </a:cubicBezTo>
                <a:cubicBezTo>
                  <a:pt x="9688" y="5923"/>
                  <a:pt x="9537" y="5789"/>
                  <a:pt x="9548" y="5759"/>
                </a:cubicBezTo>
                <a:cubicBezTo>
                  <a:pt x="9554" y="5743"/>
                  <a:pt x="9551" y="5734"/>
                  <a:pt x="9540" y="5741"/>
                </a:cubicBezTo>
                <a:cubicBezTo>
                  <a:pt x="9530" y="5747"/>
                  <a:pt x="9516" y="5744"/>
                  <a:pt x="9508" y="5733"/>
                </a:cubicBezTo>
                <a:cubicBezTo>
                  <a:pt x="9501" y="5721"/>
                  <a:pt x="9486" y="5717"/>
                  <a:pt x="9477" y="5723"/>
                </a:cubicBezTo>
                <a:cubicBezTo>
                  <a:pt x="9467" y="5728"/>
                  <a:pt x="9444" y="5706"/>
                  <a:pt x="9424" y="5676"/>
                </a:cubicBezTo>
                <a:cubicBezTo>
                  <a:pt x="9404" y="5645"/>
                  <a:pt x="9351" y="5591"/>
                  <a:pt x="9307" y="5553"/>
                </a:cubicBezTo>
                <a:cubicBezTo>
                  <a:pt x="9249" y="5504"/>
                  <a:pt x="9228" y="5470"/>
                  <a:pt x="9228" y="5426"/>
                </a:cubicBezTo>
                <a:cubicBezTo>
                  <a:pt x="9228" y="5367"/>
                  <a:pt x="9202" y="5347"/>
                  <a:pt x="9177" y="5387"/>
                </a:cubicBezTo>
                <a:cubicBezTo>
                  <a:pt x="9159" y="5416"/>
                  <a:pt x="9042" y="5306"/>
                  <a:pt x="9055" y="5273"/>
                </a:cubicBezTo>
                <a:cubicBezTo>
                  <a:pt x="9061" y="5258"/>
                  <a:pt x="9055" y="5244"/>
                  <a:pt x="9040" y="5244"/>
                </a:cubicBezTo>
                <a:cubicBezTo>
                  <a:pt x="9003" y="5244"/>
                  <a:pt x="8896" y="5129"/>
                  <a:pt x="8896" y="5088"/>
                </a:cubicBezTo>
                <a:cubicBezTo>
                  <a:pt x="8896" y="5071"/>
                  <a:pt x="8882" y="5045"/>
                  <a:pt x="8862" y="5031"/>
                </a:cubicBezTo>
                <a:cubicBezTo>
                  <a:pt x="8828" y="5006"/>
                  <a:pt x="8828" y="5002"/>
                  <a:pt x="8862" y="4989"/>
                </a:cubicBezTo>
                <a:cubicBezTo>
                  <a:pt x="8882" y="4981"/>
                  <a:pt x="8896" y="4968"/>
                  <a:pt x="8896" y="4958"/>
                </a:cubicBezTo>
                <a:cubicBezTo>
                  <a:pt x="8896" y="4947"/>
                  <a:pt x="8887" y="4944"/>
                  <a:pt x="8873" y="4953"/>
                </a:cubicBezTo>
                <a:cubicBezTo>
                  <a:pt x="8859" y="4961"/>
                  <a:pt x="8824" y="4968"/>
                  <a:pt x="8796" y="4968"/>
                </a:cubicBezTo>
                <a:cubicBezTo>
                  <a:pt x="8756" y="4968"/>
                  <a:pt x="8742" y="4958"/>
                  <a:pt x="8743" y="4924"/>
                </a:cubicBezTo>
                <a:cubicBezTo>
                  <a:pt x="8744" y="4891"/>
                  <a:pt x="8738" y="4885"/>
                  <a:pt x="8719" y="4901"/>
                </a:cubicBezTo>
                <a:cubicBezTo>
                  <a:pt x="8689" y="4925"/>
                  <a:pt x="8661" y="4891"/>
                  <a:pt x="8677" y="4851"/>
                </a:cubicBezTo>
                <a:cubicBezTo>
                  <a:pt x="8689" y="4820"/>
                  <a:pt x="8651" y="4770"/>
                  <a:pt x="8602" y="4752"/>
                </a:cubicBezTo>
                <a:cubicBezTo>
                  <a:pt x="8582" y="4745"/>
                  <a:pt x="8565" y="4719"/>
                  <a:pt x="8565" y="4695"/>
                </a:cubicBezTo>
                <a:cubicBezTo>
                  <a:pt x="8565" y="4659"/>
                  <a:pt x="8562" y="4656"/>
                  <a:pt x="8536" y="4677"/>
                </a:cubicBezTo>
                <a:cubicBezTo>
                  <a:pt x="8511" y="4697"/>
                  <a:pt x="8502" y="4695"/>
                  <a:pt x="8491" y="4664"/>
                </a:cubicBezTo>
                <a:cubicBezTo>
                  <a:pt x="8484" y="4643"/>
                  <a:pt x="8413" y="4559"/>
                  <a:pt x="8335" y="4479"/>
                </a:cubicBezTo>
                <a:cubicBezTo>
                  <a:pt x="8257" y="4399"/>
                  <a:pt x="8194" y="4325"/>
                  <a:pt x="8194" y="4313"/>
                </a:cubicBezTo>
                <a:cubicBezTo>
                  <a:pt x="8194" y="4300"/>
                  <a:pt x="8172" y="4282"/>
                  <a:pt x="8144" y="4271"/>
                </a:cubicBezTo>
                <a:cubicBezTo>
                  <a:pt x="8090" y="4251"/>
                  <a:pt x="8020" y="4140"/>
                  <a:pt x="8041" y="4107"/>
                </a:cubicBezTo>
                <a:cubicBezTo>
                  <a:pt x="8048" y="4096"/>
                  <a:pt x="8059" y="4090"/>
                  <a:pt x="8070" y="4097"/>
                </a:cubicBezTo>
                <a:cubicBezTo>
                  <a:pt x="8080" y="4103"/>
                  <a:pt x="8091" y="4100"/>
                  <a:pt x="8091" y="4086"/>
                </a:cubicBezTo>
                <a:cubicBezTo>
                  <a:pt x="8091" y="4071"/>
                  <a:pt x="8069" y="4066"/>
                  <a:pt x="8030" y="4073"/>
                </a:cubicBezTo>
                <a:cubicBezTo>
                  <a:pt x="7979" y="4083"/>
                  <a:pt x="7963" y="4074"/>
                  <a:pt x="7903" y="4001"/>
                </a:cubicBezTo>
                <a:cubicBezTo>
                  <a:pt x="7865" y="3954"/>
                  <a:pt x="7836" y="3905"/>
                  <a:pt x="7839" y="3894"/>
                </a:cubicBezTo>
                <a:cubicBezTo>
                  <a:pt x="7843" y="3883"/>
                  <a:pt x="7840" y="3880"/>
                  <a:pt x="7831" y="3889"/>
                </a:cubicBezTo>
                <a:cubicBezTo>
                  <a:pt x="7809" y="3911"/>
                  <a:pt x="7760" y="3866"/>
                  <a:pt x="7760" y="3821"/>
                </a:cubicBezTo>
                <a:cubicBezTo>
                  <a:pt x="7760" y="3800"/>
                  <a:pt x="7733" y="3759"/>
                  <a:pt x="7702" y="3733"/>
                </a:cubicBezTo>
                <a:lnTo>
                  <a:pt x="7646" y="3683"/>
                </a:lnTo>
                <a:lnTo>
                  <a:pt x="7694" y="3634"/>
                </a:lnTo>
                <a:lnTo>
                  <a:pt x="7744" y="3582"/>
                </a:lnTo>
                <a:lnTo>
                  <a:pt x="7683" y="3584"/>
                </a:lnTo>
                <a:cubicBezTo>
                  <a:pt x="7600" y="3587"/>
                  <a:pt x="7582" y="3573"/>
                  <a:pt x="7535" y="3467"/>
                </a:cubicBezTo>
                <a:cubicBezTo>
                  <a:pt x="7483" y="3353"/>
                  <a:pt x="7415" y="3343"/>
                  <a:pt x="7344" y="3441"/>
                </a:cubicBezTo>
                <a:cubicBezTo>
                  <a:pt x="7298" y="3504"/>
                  <a:pt x="7295" y="3521"/>
                  <a:pt x="7294" y="3995"/>
                </a:cubicBezTo>
                <a:cubicBezTo>
                  <a:pt x="7290" y="4878"/>
                  <a:pt x="7261" y="5615"/>
                  <a:pt x="7227" y="5668"/>
                </a:cubicBezTo>
                <a:cubicBezTo>
                  <a:pt x="7211" y="5694"/>
                  <a:pt x="7200" y="5739"/>
                  <a:pt x="7204" y="5769"/>
                </a:cubicBezTo>
                <a:cubicBezTo>
                  <a:pt x="7207" y="5799"/>
                  <a:pt x="7203" y="5837"/>
                  <a:pt x="7193" y="5853"/>
                </a:cubicBezTo>
                <a:cubicBezTo>
                  <a:pt x="7181" y="5871"/>
                  <a:pt x="7181" y="5875"/>
                  <a:pt x="7196" y="5866"/>
                </a:cubicBezTo>
                <a:cubicBezTo>
                  <a:pt x="7226" y="5847"/>
                  <a:pt x="7250" y="5888"/>
                  <a:pt x="7233" y="5931"/>
                </a:cubicBezTo>
                <a:cubicBezTo>
                  <a:pt x="7225" y="5950"/>
                  <a:pt x="7216" y="6013"/>
                  <a:pt x="7214" y="6068"/>
                </a:cubicBezTo>
                <a:cubicBezTo>
                  <a:pt x="7212" y="6124"/>
                  <a:pt x="7201" y="6171"/>
                  <a:pt x="7190" y="6173"/>
                </a:cubicBezTo>
                <a:cubicBezTo>
                  <a:pt x="7153" y="6179"/>
                  <a:pt x="7145" y="6251"/>
                  <a:pt x="7174" y="6297"/>
                </a:cubicBezTo>
                <a:cubicBezTo>
                  <a:pt x="7210" y="6353"/>
                  <a:pt x="7193" y="6623"/>
                  <a:pt x="7148" y="6716"/>
                </a:cubicBezTo>
                <a:cubicBezTo>
                  <a:pt x="7114" y="6786"/>
                  <a:pt x="7111" y="6817"/>
                  <a:pt x="7140" y="6799"/>
                </a:cubicBezTo>
                <a:cubicBezTo>
                  <a:pt x="7177" y="6777"/>
                  <a:pt x="7188" y="6850"/>
                  <a:pt x="7153" y="6888"/>
                </a:cubicBezTo>
                <a:cubicBezTo>
                  <a:pt x="7135" y="6908"/>
                  <a:pt x="7119" y="6933"/>
                  <a:pt x="7119" y="6945"/>
                </a:cubicBezTo>
                <a:cubicBezTo>
                  <a:pt x="7119" y="6987"/>
                  <a:pt x="7074" y="6996"/>
                  <a:pt x="7034" y="6961"/>
                </a:cubicBezTo>
                <a:cubicBezTo>
                  <a:pt x="6998" y="6929"/>
                  <a:pt x="6994" y="6929"/>
                  <a:pt x="6994" y="6958"/>
                </a:cubicBezTo>
                <a:cubicBezTo>
                  <a:pt x="6994" y="7010"/>
                  <a:pt x="6925" y="7031"/>
                  <a:pt x="6769" y="7031"/>
                </a:cubicBezTo>
                <a:cubicBezTo>
                  <a:pt x="6652" y="7031"/>
                  <a:pt x="6619" y="7025"/>
                  <a:pt x="6597" y="6995"/>
                </a:cubicBezTo>
                <a:cubicBezTo>
                  <a:pt x="6571" y="6959"/>
                  <a:pt x="6493" y="6940"/>
                  <a:pt x="6287" y="6919"/>
                </a:cubicBezTo>
                <a:cubicBezTo>
                  <a:pt x="6244" y="6915"/>
                  <a:pt x="6183" y="6898"/>
                  <a:pt x="6152" y="6883"/>
                </a:cubicBezTo>
                <a:cubicBezTo>
                  <a:pt x="6120" y="6867"/>
                  <a:pt x="6062" y="6847"/>
                  <a:pt x="6022" y="6838"/>
                </a:cubicBezTo>
                <a:cubicBezTo>
                  <a:pt x="5913" y="6816"/>
                  <a:pt x="5867" y="6790"/>
                  <a:pt x="5895" y="6763"/>
                </a:cubicBezTo>
                <a:cubicBezTo>
                  <a:pt x="5907" y="6751"/>
                  <a:pt x="5919" y="6723"/>
                  <a:pt x="5919" y="6701"/>
                </a:cubicBezTo>
                <a:cubicBezTo>
                  <a:pt x="5919" y="6661"/>
                  <a:pt x="5917" y="6659"/>
                  <a:pt x="5871" y="6701"/>
                </a:cubicBezTo>
                <a:cubicBezTo>
                  <a:pt x="5831" y="6737"/>
                  <a:pt x="5812" y="6741"/>
                  <a:pt x="5723" y="6727"/>
                </a:cubicBezTo>
                <a:cubicBezTo>
                  <a:pt x="5495" y="6690"/>
                  <a:pt x="5415" y="6657"/>
                  <a:pt x="5362" y="6578"/>
                </a:cubicBezTo>
                <a:cubicBezTo>
                  <a:pt x="5310" y="6501"/>
                  <a:pt x="5251" y="6478"/>
                  <a:pt x="5262" y="6539"/>
                </a:cubicBezTo>
                <a:cubicBezTo>
                  <a:pt x="5266" y="6567"/>
                  <a:pt x="5255" y="6574"/>
                  <a:pt x="5206" y="6571"/>
                </a:cubicBezTo>
                <a:cubicBezTo>
                  <a:pt x="5172" y="6568"/>
                  <a:pt x="5133" y="6554"/>
                  <a:pt x="5121" y="6539"/>
                </a:cubicBezTo>
                <a:cubicBezTo>
                  <a:pt x="5110" y="6525"/>
                  <a:pt x="5073" y="6513"/>
                  <a:pt x="5039" y="6513"/>
                </a:cubicBezTo>
                <a:cubicBezTo>
                  <a:pt x="4941" y="6513"/>
                  <a:pt x="4865" y="6468"/>
                  <a:pt x="4875" y="6417"/>
                </a:cubicBezTo>
                <a:cubicBezTo>
                  <a:pt x="4881" y="6384"/>
                  <a:pt x="4878" y="6381"/>
                  <a:pt x="4859" y="6399"/>
                </a:cubicBezTo>
                <a:cubicBezTo>
                  <a:pt x="4845" y="6412"/>
                  <a:pt x="4819" y="6422"/>
                  <a:pt x="4798" y="6422"/>
                </a:cubicBezTo>
                <a:cubicBezTo>
                  <a:pt x="4730" y="6422"/>
                  <a:pt x="4460" y="6320"/>
                  <a:pt x="4432" y="6284"/>
                </a:cubicBezTo>
                <a:cubicBezTo>
                  <a:pt x="4418" y="6265"/>
                  <a:pt x="4387" y="6252"/>
                  <a:pt x="4363" y="6256"/>
                </a:cubicBezTo>
                <a:cubicBezTo>
                  <a:pt x="4340" y="6259"/>
                  <a:pt x="4305" y="6248"/>
                  <a:pt x="4284" y="6230"/>
                </a:cubicBezTo>
                <a:cubicBezTo>
                  <a:pt x="4263" y="6211"/>
                  <a:pt x="4237" y="6200"/>
                  <a:pt x="4226" y="6206"/>
                </a:cubicBezTo>
                <a:cubicBezTo>
                  <a:pt x="4207" y="6218"/>
                  <a:pt x="4037" y="6171"/>
                  <a:pt x="3974" y="6136"/>
                </a:cubicBezTo>
                <a:cubicBezTo>
                  <a:pt x="3909" y="6100"/>
                  <a:pt x="3761" y="6037"/>
                  <a:pt x="3744" y="6037"/>
                </a:cubicBezTo>
                <a:cubicBezTo>
                  <a:pt x="3733" y="6037"/>
                  <a:pt x="3690" y="6024"/>
                  <a:pt x="3648" y="6006"/>
                </a:cubicBezTo>
                <a:lnTo>
                  <a:pt x="3571" y="5972"/>
                </a:lnTo>
                <a:lnTo>
                  <a:pt x="3619" y="5933"/>
                </a:lnTo>
                <a:cubicBezTo>
                  <a:pt x="3657" y="5903"/>
                  <a:pt x="3661" y="5894"/>
                  <a:pt x="3635" y="5894"/>
                </a:cubicBezTo>
                <a:cubicBezTo>
                  <a:pt x="3616" y="5894"/>
                  <a:pt x="3578" y="5910"/>
                  <a:pt x="3550" y="5928"/>
                </a:cubicBezTo>
                <a:cubicBezTo>
                  <a:pt x="3488" y="5968"/>
                  <a:pt x="3436" y="5953"/>
                  <a:pt x="3447" y="5897"/>
                </a:cubicBezTo>
                <a:cubicBezTo>
                  <a:pt x="3454" y="5860"/>
                  <a:pt x="3444" y="5857"/>
                  <a:pt x="3365" y="5860"/>
                </a:cubicBezTo>
                <a:cubicBezTo>
                  <a:pt x="3264" y="5865"/>
                  <a:pt x="3202" y="5826"/>
                  <a:pt x="3219" y="5772"/>
                </a:cubicBezTo>
                <a:cubicBezTo>
                  <a:pt x="3228" y="5745"/>
                  <a:pt x="3215" y="5735"/>
                  <a:pt x="3166" y="5728"/>
                </a:cubicBezTo>
                <a:cubicBezTo>
                  <a:pt x="3131" y="5723"/>
                  <a:pt x="3098" y="5726"/>
                  <a:pt x="3092" y="5736"/>
                </a:cubicBezTo>
                <a:cubicBezTo>
                  <a:pt x="3086" y="5745"/>
                  <a:pt x="3049" y="5739"/>
                  <a:pt x="3010" y="5723"/>
                </a:cubicBezTo>
                <a:cubicBezTo>
                  <a:pt x="2970" y="5706"/>
                  <a:pt x="2941" y="5697"/>
                  <a:pt x="2941" y="5702"/>
                </a:cubicBezTo>
                <a:cubicBezTo>
                  <a:pt x="2941" y="5720"/>
                  <a:pt x="2763" y="5630"/>
                  <a:pt x="2761" y="5611"/>
                </a:cubicBezTo>
                <a:cubicBezTo>
                  <a:pt x="2759" y="5599"/>
                  <a:pt x="2757" y="5579"/>
                  <a:pt x="2755" y="5566"/>
                </a:cubicBezTo>
                <a:cubicBezTo>
                  <a:pt x="2753" y="5550"/>
                  <a:pt x="2747" y="5550"/>
                  <a:pt x="2726" y="5566"/>
                </a:cubicBezTo>
                <a:cubicBezTo>
                  <a:pt x="2705" y="5584"/>
                  <a:pt x="2691" y="5583"/>
                  <a:pt x="2671" y="5559"/>
                </a:cubicBezTo>
                <a:cubicBezTo>
                  <a:pt x="2656" y="5541"/>
                  <a:pt x="2631" y="5532"/>
                  <a:pt x="2615" y="5538"/>
                </a:cubicBezTo>
                <a:cubicBezTo>
                  <a:pt x="2574" y="5553"/>
                  <a:pt x="2471" y="5497"/>
                  <a:pt x="2456" y="5452"/>
                </a:cubicBezTo>
                <a:cubicBezTo>
                  <a:pt x="2449" y="5430"/>
                  <a:pt x="2425" y="5415"/>
                  <a:pt x="2398" y="5416"/>
                </a:cubicBezTo>
                <a:cubicBezTo>
                  <a:pt x="2368" y="5417"/>
                  <a:pt x="2351" y="5408"/>
                  <a:pt x="2355" y="5390"/>
                </a:cubicBezTo>
                <a:cubicBezTo>
                  <a:pt x="2365" y="5347"/>
                  <a:pt x="2315" y="5323"/>
                  <a:pt x="2289" y="5358"/>
                </a:cubicBezTo>
                <a:cubicBezTo>
                  <a:pt x="2270" y="5384"/>
                  <a:pt x="2257" y="5386"/>
                  <a:pt x="2194" y="5356"/>
                </a:cubicBezTo>
                <a:cubicBezTo>
                  <a:pt x="2101" y="5312"/>
                  <a:pt x="2047" y="5264"/>
                  <a:pt x="2061" y="5241"/>
                </a:cubicBezTo>
                <a:cubicBezTo>
                  <a:pt x="2067" y="5232"/>
                  <a:pt x="2043" y="5217"/>
                  <a:pt x="2008" y="5210"/>
                </a:cubicBezTo>
                <a:cubicBezTo>
                  <a:pt x="1973" y="5203"/>
                  <a:pt x="1940" y="5191"/>
                  <a:pt x="1934" y="5182"/>
                </a:cubicBezTo>
                <a:cubicBezTo>
                  <a:pt x="1928" y="5172"/>
                  <a:pt x="1903" y="5163"/>
                  <a:pt x="1878" y="5163"/>
                </a:cubicBezTo>
                <a:cubicBezTo>
                  <a:pt x="1807" y="5163"/>
                  <a:pt x="1668" y="5108"/>
                  <a:pt x="1674" y="5083"/>
                </a:cubicBezTo>
                <a:cubicBezTo>
                  <a:pt x="1678" y="5070"/>
                  <a:pt x="1669" y="5063"/>
                  <a:pt x="1658" y="5070"/>
                </a:cubicBezTo>
                <a:cubicBezTo>
                  <a:pt x="1648" y="5076"/>
                  <a:pt x="1634" y="5073"/>
                  <a:pt x="1627" y="5062"/>
                </a:cubicBezTo>
                <a:cubicBezTo>
                  <a:pt x="1620" y="5050"/>
                  <a:pt x="1586" y="5041"/>
                  <a:pt x="1553" y="5041"/>
                </a:cubicBezTo>
                <a:cubicBezTo>
                  <a:pt x="1508" y="5041"/>
                  <a:pt x="1492" y="5051"/>
                  <a:pt x="1492" y="5077"/>
                </a:cubicBezTo>
                <a:cubicBezTo>
                  <a:pt x="1492" y="5098"/>
                  <a:pt x="1481" y="5124"/>
                  <a:pt x="1470" y="5135"/>
                </a:cubicBezTo>
                <a:cubicBezTo>
                  <a:pt x="1457" y="5148"/>
                  <a:pt x="1462" y="5174"/>
                  <a:pt x="1481" y="5210"/>
                </a:cubicBezTo>
                <a:cubicBezTo>
                  <a:pt x="1507" y="5259"/>
                  <a:pt x="1506" y="5266"/>
                  <a:pt x="1476" y="5283"/>
                </a:cubicBezTo>
                <a:cubicBezTo>
                  <a:pt x="1446" y="5299"/>
                  <a:pt x="1449" y="5305"/>
                  <a:pt x="1497" y="5317"/>
                </a:cubicBezTo>
                <a:cubicBezTo>
                  <a:pt x="1528" y="5324"/>
                  <a:pt x="1578" y="5357"/>
                  <a:pt x="1605" y="5390"/>
                </a:cubicBezTo>
                <a:cubicBezTo>
                  <a:pt x="1633" y="5422"/>
                  <a:pt x="1659" y="5447"/>
                  <a:pt x="1664" y="5444"/>
                </a:cubicBezTo>
                <a:cubicBezTo>
                  <a:pt x="1686" y="5428"/>
                  <a:pt x="1736" y="5495"/>
                  <a:pt x="1725" y="5525"/>
                </a:cubicBezTo>
                <a:cubicBezTo>
                  <a:pt x="1714" y="5554"/>
                  <a:pt x="1717" y="5556"/>
                  <a:pt x="1746" y="5533"/>
                </a:cubicBezTo>
                <a:cubicBezTo>
                  <a:pt x="1774" y="5510"/>
                  <a:pt x="1781" y="5513"/>
                  <a:pt x="1799" y="5546"/>
                </a:cubicBezTo>
                <a:cubicBezTo>
                  <a:pt x="1810" y="5567"/>
                  <a:pt x="1814" y="5606"/>
                  <a:pt x="1807" y="5632"/>
                </a:cubicBezTo>
                <a:cubicBezTo>
                  <a:pt x="1796" y="5673"/>
                  <a:pt x="1802" y="5676"/>
                  <a:pt x="1844" y="5665"/>
                </a:cubicBezTo>
                <a:cubicBezTo>
                  <a:pt x="1870" y="5659"/>
                  <a:pt x="1910" y="5662"/>
                  <a:pt x="1931" y="5673"/>
                </a:cubicBezTo>
                <a:cubicBezTo>
                  <a:pt x="1964" y="5690"/>
                  <a:pt x="1967" y="5699"/>
                  <a:pt x="1945" y="5728"/>
                </a:cubicBezTo>
                <a:cubicBezTo>
                  <a:pt x="1923" y="5757"/>
                  <a:pt x="1923" y="5759"/>
                  <a:pt x="1947" y="5738"/>
                </a:cubicBezTo>
                <a:cubicBezTo>
                  <a:pt x="1971" y="5718"/>
                  <a:pt x="1985" y="5721"/>
                  <a:pt x="2024" y="5756"/>
                </a:cubicBezTo>
                <a:cubicBezTo>
                  <a:pt x="2050" y="5781"/>
                  <a:pt x="2072" y="5815"/>
                  <a:pt x="2072" y="5832"/>
                </a:cubicBezTo>
                <a:cubicBezTo>
                  <a:pt x="2072" y="5848"/>
                  <a:pt x="2077" y="5855"/>
                  <a:pt x="2085" y="5847"/>
                </a:cubicBezTo>
                <a:cubicBezTo>
                  <a:pt x="2109" y="5824"/>
                  <a:pt x="2194" y="5917"/>
                  <a:pt x="2180" y="5951"/>
                </a:cubicBezTo>
                <a:cubicBezTo>
                  <a:pt x="2171" y="5975"/>
                  <a:pt x="2177" y="5980"/>
                  <a:pt x="2204" y="5970"/>
                </a:cubicBezTo>
                <a:cubicBezTo>
                  <a:pt x="2230" y="5960"/>
                  <a:pt x="2258" y="5976"/>
                  <a:pt x="2305" y="6029"/>
                </a:cubicBezTo>
                <a:cubicBezTo>
                  <a:pt x="2341" y="6070"/>
                  <a:pt x="2395" y="6130"/>
                  <a:pt x="2427" y="6162"/>
                </a:cubicBezTo>
                <a:cubicBezTo>
                  <a:pt x="2458" y="6194"/>
                  <a:pt x="2485" y="6229"/>
                  <a:pt x="2485" y="6240"/>
                </a:cubicBezTo>
                <a:cubicBezTo>
                  <a:pt x="2485" y="6279"/>
                  <a:pt x="2488" y="6291"/>
                  <a:pt x="2509" y="6316"/>
                </a:cubicBezTo>
                <a:cubicBezTo>
                  <a:pt x="2521" y="6329"/>
                  <a:pt x="2539" y="6337"/>
                  <a:pt x="2549" y="6331"/>
                </a:cubicBezTo>
                <a:cubicBezTo>
                  <a:pt x="2584" y="6310"/>
                  <a:pt x="2649" y="6363"/>
                  <a:pt x="2644" y="6409"/>
                </a:cubicBezTo>
                <a:cubicBezTo>
                  <a:pt x="2641" y="6439"/>
                  <a:pt x="2649" y="6450"/>
                  <a:pt x="2668" y="6446"/>
                </a:cubicBezTo>
                <a:cubicBezTo>
                  <a:pt x="2684" y="6442"/>
                  <a:pt x="2712" y="6447"/>
                  <a:pt x="2729" y="6453"/>
                </a:cubicBezTo>
                <a:cubicBezTo>
                  <a:pt x="2753" y="6463"/>
                  <a:pt x="2752" y="6471"/>
                  <a:pt x="2731" y="6495"/>
                </a:cubicBezTo>
                <a:cubicBezTo>
                  <a:pt x="2717" y="6512"/>
                  <a:pt x="2716" y="6524"/>
                  <a:pt x="2726" y="6524"/>
                </a:cubicBezTo>
                <a:cubicBezTo>
                  <a:pt x="2737" y="6524"/>
                  <a:pt x="2797" y="6572"/>
                  <a:pt x="2859" y="6630"/>
                </a:cubicBezTo>
                <a:cubicBezTo>
                  <a:pt x="2921" y="6689"/>
                  <a:pt x="2998" y="6758"/>
                  <a:pt x="3031" y="6781"/>
                </a:cubicBezTo>
                <a:cubicBezTo>
                  <a:pt x="3073" y="6811"/>
                  <a:pt x="3090" y="6841"/>
                  <a:pt x="3092" y="6885"/>
                </a:cubicBezTo>
                <a:cubicBezTo>
                  <a:pt x="3093" y="6926"/>
                  <a:pt x="3102" y="6941"/>
                  <a:pt x="3116" y="6929"/>
                </a:cubicBezTo>
                <a:cubicBezTo>
                  <a:pt x="3129" y="6919"/>
                  <a:pt x="3173" y="6956"/>
                  <a:pt x="3230" y="7028"/>
                </a:cubicBezTo>
                <a:cubicBezTo>
                  <a:pt x="3302" y="7120"/>
                  <a:pt x="3321" y="7160"/>
                  <a:pt x="3320" y="7221"/>
                </a:cubicBezTo>
                <a:cubicBezTo>
                  <a:pt x="3318" y="7288"/>
                  <a:pt x="3321" y="7297"/>
                  <a:pt x="3357" y="7286"/>
                </a:cubicBezTo>
                <a:cubicBezTo>
                  <a:pt x="3387" y="7277"/>
                  <a:pt x="3401" y="7283"/>
                  <a:pt x="3410" y="7314"/>
                </a:cubicBezTo>
                <a:cubicBezTo>
                  <a:pt x="3420" y="7353"/>
                  <a:pt x="3422" y="7354"/>
                  <a:pt x="3444" y="7325"/>
                </a:cubicBezTo>
                <a:cubicBezTo>
                  <a:pt x="3466" y="7296"/>
                  <a:pt x="3471" y="7295"/>
                  <a:pt x="3494" y="7322"/>
                </a:cubicBezTo>
                <a:cubicBezTo>
                  <a:pt x="3516" y="7348"/>
                  <a:pt x="3514" y="7360"/>
                  <a:pt x="3479" y="7395"/>
                </a:cubicBezTo>
                <a:cubicBezTo>
                  <a:pt x="3455" y="7418"/>
                  <a:pt x="3444" y="7439"/>
                  <a:pt x="3455" y="7439"/>
                </a:cubicBezTo>
                <a:cubicBezTo>
                  <a:pt x="3465" y="7439"/>
                  <a:pt x="3480" y="7429"/>
                  <a:pt x="3487" y="7418"/>
                </a:cubicBezTo>
                <a:cubicBezTo>
                  <a:pt x="3505" y="7389"/>
                  <a:pt x="3601" y="7448"/>
                  <a:pt x="3643" y="7515"/>
                </a:cubicBezTo>
                <a:cubicBezTo>
                  <a:pt x="3670" y="7558"/>
                  <a:pt x="3675" y="7582"/>
                  <a:pt x="3659" y="7598"/>
                </a:cubicBezTo>
                <a:cubicBezTo>
                  <a:pt x="3642" y="7614"/>
                  <a:pt x="3643" y="7632"/>
                  <a:pt x="3661" y="7666"/>
                </a:cubicBezTo>
                <a:cubicBezTo>
                  <a:pt x="3690" y="7718"/>
                  <a:pt x="3782" y="7769"/>
                  <a:pt x="3799" y="7741"/>
                </a:cubicBezTo>
                <a:cubicBezTo>
                  <a:pt x="3806" y="7731"/>
                  <a:pt x="3820" y="7723"/>
                  <a:pt x="3831" y="7723"/>
                </a:cubicBezTo>
                <a:cubicBezTo>
                  <a:pt x="3861" y="7723"/>
                  <a:pt x="4017" y="7866"/>
                  <a:pt x="4014" y="7892"/>
                </a:cubicBezTo>
                <a:cubicBezTo>
                  <a:pt x="4006" y="7955"/>
                  <a:pt x="4015" y="7971"/>
                  <a:pt x="4046" y="7947"/>
                </a:cubicBezTo>
                <a:cubicBezTo>
                  <a:pt x="4062" y="7933"/>
                  <a:pt x="4087" y="7929"/>
                  <a:pt x="4099" y="7936"/>
                </a:cubicBezTo>
                <a:cubicBezTo>
                  <a:pt x="4130" y="7955"/>
                  <a:pt x="4180" y="8062"/>
                  <a:pt x="4165" y="8077"/>
                </a:cubicBezTo>
                <a:cubicBezTo>
                  <a:pt x="4158" y="8084"/>
                  <a:pt x="4180" y="8087"/>
                  <a:pt x="4215" y="8087"/>
                </a:cubicBezTo>
                <a:cubicBezTo>
                  <a:pt x="4269" y="8087"/>
                  <a:pt x="4364" y="8148"/>
                  <a:pt x="4313" y="8149"/>
                </a:cubicBezTo>
                <a:cubicBezTo>
                  <a:pt x="4303" y="8150"/>
                  <a:pt x="4314" y="8164"/>
                  <a:pt x="4337" y="8181"/>
                </a:cubicBezTo>
                <a:cubicBezTo>
                  <a:pt x="4360" y="8198"/>
                  <a:pt x="4377" y="8217"/>
                  <a:pt x="4377" y="8225"/>
                </a:cubicBezTo>
                <a:cubicBezTo>
                  <a:pt x="4377" y="8233"/>
                  <a:pt x="4409" y="8279"/>
                  <a:pt x="4448" y="8326"/>
                </a:cubicBezTo>
                <a:cubicBezTo>
                  <a:pt x="4494" y="8382"/>
                  <a:pt x="4535" y="8412"/>
                  <a:pt x="4565" y="8412"/>
                </a:cubicBezTo>
                <a:cubicBezTo>
                  <a:pt x="4615" y="8412"/>
                  <a:pt x="4690" y="8526"/>
                  <a:pt x="4655" y="8547"/>
                </a:cubicBezTo>
                <a:cubicBezTo>
                  <a:pt x="4644" y="8554"/>
                  <a:pt x="4636" y="8565"/>
                  <a:pt x="4636" y="8576"/>
                </a:cubicBezTo>
                <a:cubicBezTo>
                  <a:pt x="4636" y="8587"/>
                  <a:pt x="4655" y="8585"/>
                  <a:pt x="4679" y="8571"/>
                </a:cubicBezTo>
                <a:cubicBezTo>
                  <a:pt x="4717" y="8548"/>
                  <a:pt x="4727" y="8552"/>
                  <a:pt x="4782" y="8615"/>
                </a:cubicBezTo>
                <a:cubicBezTo>
                  <a:pt x="4816" y="8654"/>
                  <a:pt x="4867" y="8712"/>
                  <a:pt x="4896" y="8742"/>
                </a:cubicBezTo>
                <a:cubicBezTo>
                  <a:pt x="4925" y="8773"/>
                  <a:pt x="4951" y="8824"/>
                  <a:pt x="4954" y="8854"/>
                </a:cubicBezTo>
                <a:cubicBezTo>
                  <a:pt x="4958" y="8892"/>
                  <a:pt x="4972" y="8911"/>
                  <a:pt x="4997" y="8912"/>
                </a:cubicBezTo>
                <a:cubicBezTo>
                  <a:pt x="5017" y="8912"/>
                  <a:pt x="5039" y="8927"/>
                  <a:pt x="5042" y="8948"/>
                </a:cubicBezTo>
                <a:cubicBezTo>
                  <a:pt x="5045" y="8969"/>
                  <a:pt x="5066" y="9007"/>
                  <a:pt x="5089" y="9031"/>
                </a:cubicBezTo>
                <a:cubicBezTo>
                  <a:pt x="5113" y="9056"/>
                  <a:pt x="5132" y="9083"/>
                  <a:pt x="5132" y="9091"/>
                </a:cubicBezTo>
                <a:cubicBezTo>
                  <a:pt x="5132" y="9099"/>
                  <a:pt x="5151" y="9123"/>
                  <a:pt x="5174" y="9146"/>
                </a:cubicBezTo>
                <a:cubicBezTo>
                  <a:pt x="5202" y="9173"/>
                  <a:pt x="5212" y="9200"/>
                  <a:pt x="5203" y="9226"/>
                </a:cubicBezTo>
                <a:cubicBezTo>
                  <a:pt x="5196" y="9249"/>
                  <a:pt x="5203" y="9280"/>
                  <a:pt x="5217" y="9297"/>
                </a:cubicBezTo>
                <a:cubicBezTo>
                  <a:pt x="5252" y="9338"/>
                  <a:pt x="5149" y="9468"/>
                  <a:pt x="5081" y="9468"/>
                </a:cubicBezTo>
                <a:cubicBezTo>
                  <a:pt x="5055" y="9468"/>
                  <a:pt x="5028" y="9484"/>
                  <a:pt x="5020" y="9502"/>
                </a:cubicBezTo>
                <a:cubicBezTo>
                  <a:pt x="5008" y="9533"/>
                  <a:pt x="5005" y="9533"/>
                  <a:pt x="4970" y="9502"/>
                </a:cubicBezTo>
                <a:cubicBezTo>
                  <a:pt x="4950" y="9484"/>
                  <a:pt x="4921" y="9468"/>
                  <a:pt x="4907" y="9468"/>
                </a:cubicBezTo>
                <a:cubicBezTo>
                  <a:pt x="4892" y="9468"/>
                  <a:pt x="4900" y="9485"/>
                  <a:pt x="4925" y="9505"/>
                </a:cubicBezTo>
                <a:cubicBezTo>
                  <a:pt x="4969" y="9540"/>
                  <a:pt x="4968" y="9542"/>
                  <a:pt x="4930" y="9575"/>
                </a:cubicBezTo>
                <a:cubicBezTo>
                  <a:pt x="4909" y="9594"/>
                  <a:pt x="4854" y="9613"/>
                  <a:pt x="4806" y="9616"/>
                </a:cubicBezTo>
                <a:cubicBezTo>
                  <a:pt x="4758" y="9620"/>
                  <a:pt x="4713" y="9634"/>
                  <a:pt x="4708" y="9648"/>
                </a:cubicBezTo>
                <a:cubicBezTo>
                  <a:pt x="4700" y="9667"/>
                  <a:pt x="4681" y="9662"/>
                  <a:pt x="4626" y="9632"/>
                </a:cubicBezTo>
                <a:cubicBezTo>
                  <a:pt x="4585" y="9610"/>
                  <a:pt x="4532" y="9592"/>
                  <a:pt x="4507" y="9593"/>
                </a:cubicBezTo>
                <a:cubicBezTo>
                  <a:pt x="4465" y="9595"/>
                  <a:pt x="4463" y="9597"/>
                  <a:pt x="4501" y="9606"/>
                </a:cubicBezTo>
                <a:cubicBezTo>
                  <a:pt x="4573" y="9623"/>
                  <a:pt x="4577" y="9645"/>
                  <a:pt x="4520" y="9689"/>
                </a:cubicBezTo>
                <a:cubicBezTo>
                  <a:pt x="4482" y="9718"/>
                  <a:pt x="4436" y="9734"/>
                  <a:pt x="4377" y="9734"/>
                </a:cubicBezTo>
                <a:cubicBezTo>
                  <a:pt x="4328" y="9734"/>
                  <a:pt x="4280" y="9741"/>
                  <a:pt x="4273" y="9752"/>
                </a:cubicBezTo>
                <a:cubicBezTo>
                  <a:pt x="4267" y="9762"/>
                  <a:pt x="4228" y="9771"/>
                  <a:pt x="4183" y="9770"/>
                </a:cubicBezTo>
                <a:cubicBezTo>
                  <a:pt x="4139" y="9769"/>
                  <a:pt x="4093" y="9774"/>
                  <a:pt x="4083" y="9780"/>
                </a:cubicBezTo>
                <a:cubicBezTo>
                  <a:pt x="4058" y="9795"/>
                  <a:pt x="3915" y="9815"/>
                  <a:pt x="3778" y="9822"/>
                </a:cubicBezTo>
                <a:cubicBezTo>
                  <a:pt x="3721" y="9825"/>
                  <a:pt x="3650" y="9841"/>
                  <a:pt x="3622" y="9856"/>
                </a:cubicBezTo>
                <a:cubicBezTo>
                  <a:pt x="3589" y="9873"/>
                  <a:pt x="3498" y="9882"/>
                  <a:pt x="3365" y="9882"/>
                </a:cubicBezTo>
                <a:cubicBezTo>
                  <a:pt x="3222" y="9881"/>
                  <a:pt x="3137" y="9890"/>
                  <a:pt x="3097" y="9910"/>
                </a:cubicBezTo>
                <a:cubicBezTo>
                  <a:pt x="3065" y="9927"/>
                  <a:pt x="3027" y="9934"/>
                  <a:pt x="3012" y="9929"/>
                </a:cubicBezTo>
                <a:cubicBezTo>
                  <a:pt x="2998" y="9923"/>
                  <a:pt x="2977" y="9930"/>
                  <a:pt x="2965" y="9942"/>
                </a:cubicBezTo>
                <a:cubicBezTo>
                  <a:pt x="2936" y="9970"/>
                  <a:pt x="2637" y="9983"/>
                  <a:pt x="2557" y="9960"/>
                </a:cubicBezTo>
                <a:cubicBezTo>
                  <a:pt x="2522" y="9950"/>
                  <a:pt x="2498" y="9931"/>
                  <a:pt x="2501" y="9918"/>
                </a:cubicBezTo>
                <a:cubicBezTo>
                  <a:pt x="2509" y="9884"/>
                  <a:pt x="2427" y="9891"/>
                  <a:pt x="2414" y="9926"/>
                </a:cubicBezTo>
                <a:cubicBezTo>
                  <a:pt x="2407" y="9943"/>
                  <a:pt x="2382" y="9957"/>
                  <a:pt x="2358" y="9957"/>
                </a:cubicBezTo>
                <a:cubicBezTo>
                  <a:pt x="2321" y="9957"/>
                  <a:pt x="2318" y="9963"/>
                  <a:pt x="2339" y="9988"/>
                </a:cubicBezTo>
                <a:cubicBezTo>
                  <a:pt x="2360" y="10013"/>
                  <a:pt x="2358" y="10020"/>
                  <a:pt x="2331" y="10030"/>
                </a:cubicBezTo>
                <a:cubicBezTo>
                  <a:pt x="2287" y="10047"/>
                  <a:pt x="2287" y="10172"/>
                  <a:pt x="2331" y="10189"/>
                </a:cubicBezTo>
                <a:cubicBezTo>
                  <a:pt x="2350" y="10196"/>
                  <a:pt x="2356" y="10212"/>
                  <a:pt x="2347" y="10225"/>
                </a:cubicBezTo>
                <a:cubicBezTo>
                  <a:pt x="2338" y="10239"/>
                  <a:pt x="2342" y="10241"/>
                  <a:pt x="2355" y="10233"/>
                </a:cubicBezTo>
                <a:cubicBezTo>
                  <a:pt x="2394" y="10210"/>
                  <a:pt x="2409" y="10263"/>
                  <a:pt x="2374" y="10301"/>
                </a:cubicBezTo>
                <a:cubicBezTo>
                  <a:pt x="2342" y="10335"/>
                  <a:pt x="2347" y="10363"/>
                  <a:pt x="2387" y="10363"/>
                </a:cubicBezTo>
                <a:cubicBezTo>
                  <a:pt x="2398" y="10363"/>
                  <a:pt x="2401" y="10350"/>
                  <a:pt x="2395" y="10334"/>
                </a:cubicBezTo>
                <a:cubicBezTo>
                  <a:pt x="2389" y="10318"/>
                  <a:pt x="2394" y="10294"/>
                  <a:pt x="2408" y="10282"/>
                </a:cubicBezTo>
                <a:cubicBezTo>
                  <a:pt x="2441" y="10255"/>
                  <a:pt x="2559" y="10288"/>
                  <a:pt x="2551" y="10321"/>
                </a:cubicBezTo>
                <a:cubicBezTo>
                  <a:pt x="2548" y="10336"/>
                  <a:pt x="2555" y="10341"/>
                  <a:pt x="2570" y="10332"/>
                </a:cubicBezTo>
                <a:cubicBezTo>
                  <a:pt x="2614" y="10305"/>
                  <a:pt x="2710" y="10306"/>
                  <a:pt x="2734" y="10334"/>
                </a:cubicBezTo>
                <a:cubicBezTo>
                  <a:pt x="2747" y="10350"/>
                  <a:pt x="2789" y="10363"/>
                  <a:pt x="2824" y="10363"/>
                </a:cubicBezTo>
                <a:cubicBezTo>
                  <a:pt x="2902" y="10363"/>
                  <a:pt x="3117" y="10474"/>
                  <a:pt x="3108" y="10509"/>
                </a:cubicBezTo>
                <a:cubicBezTo>
                  <a:pt x="3103" y="10528"/>
                  <a:pt x="3110" y="10526"/>
                  <a:pt x="3134" y="10506"/>
                </a:cubicBezTo>
                <a:cubicBezTo>
                  <a:pt x="3167" y="10479"/>
                  <a:pt x="3251" y="10508"/>
                  <a:pt x="3251" y="10545"/>
                </a:cubicBezTo>
                <a:cubicBezTo>
                  <a:pt x="3251" y="10555"/>
                  <a:pt x="3300" y="10568"/>
                  <a:pt x="3359" y="10571"/>
                </a:cubicBezTo>
                <a:cubicBezTo>
                  <a:pt x="3458" y="10577"/>
                  <a:pt x="3467" y="10580"/>
                  <a:pt x="3463" y="10621"/>
                </a:cubicBezTo>
                <a:cubicBezTo>
                  <a:pt x="3458" y="10661"/>
                  <a:pt x="3463" y="10665"/>
                  <a:pt x="3513" y="10647"/>
                </a:cubicBezTo>
                <a:cubicBezTo>
                  <a:pt x="3575" y="10623"/>
                  <a:pt x="3632" y="10637"/>
                  <a:pt x="3611" y="10670"/>
                </a:cubicBezTo>
                <a:cubicBezTo>
                  <a:pt x="3601" y="10685"/>
                  <a:pt x="3625" y="10687"/>
                  <a:pt x="3688" y="10678"/>
                </a:cubicBezTo>
                <a:cubicBezTo>
                  <a:pt x="3769" y="10666"/>
                  <a:pt x="3782" y="10670"/>
                  <a:pt x="3828" y="10722"/>
                </a:cubicBezTo>
                <a:cubicBezTo>
                  <a:pt x="3857" y="10754"/>
                  <a:pt x="3879" y="10786"/>
                  <a:pt x="3876" y="10795"/>
                </a:cubicBezTo>
                <a:cubicBezTo>
                  <a:pt x="3866" y="10825"/>
                  <a:pt x="3927" y="10810"/>
                  <a:pt x="3940" y="10779"/>
                </a:cubicBezTo>
                <a:cubicBezTo>
                  <a:pt x="3951" y="10750"/>
                  <a:pt x="3956" y="10750"/>
                  <a:pt x="3998" y="10779"/>
                </a:cubicBezTo>
                <a:cubicBezTo>
                  <a:pt x="4023" y="10797"/>
                  <a:pt x="4062" y="10810"/>
                  <a:pt x="4083" y="10810"/>
                </a:cubicBezTo>
                <a:cubicBezTo>
                  <a:pt x="4103" y="10810"/>
                  <a:pt x="4140" y="10830"/>
                  <a:pt x="4165" y="10855"/>
                </a:cubicBezTo>
                <a:cubicBezTo>
                  <a:pt x="4190" y="10879"/>
                  <a:pt x="4234" y="10898"/>
                  <a:pt x="4263" y="10899"/>
                </a:cubicBezTo>
                <a:cubicBezTo>
                  <a:pt x="4300" y="10900"/>
                  <a:pt x="4315" y="10913"/>
                  <a:pt x="4313" y="10938"/>
                </a:cubicBezTo>
                <a:cubicBezTo>
                  <a:pt x="4312" y="10957"/>
                  <a:pt x="4316" y="10973"/>
                  <a:pt x="4324" y="10974"/>
                </a:cubicBezTo>
                <a:cubicBezTo>
                  <a:pt x="4331" y="10976"/>
                  <a:pt x="4359" y="10979"/>
                  <a:pt x="4387" y="10982"/>
                </a:cubicBezTo>
                <a:cubicBezTo>
                  <a:pt x="4499" y="10994"/>
                  <a:pt x="4708" y="11102"/>
                  <a:pt x="4687" y="11136"/>
                </a:cubicBezTo>
                <a:cubicBezTo>
                  <a:pt x="4681" y="11144"/>
                  <a:pt x="4743" y="11163"/>
                  <a:pt x="4822" y="11177"/>
                </a:cubicBezTo>
                <a:cubicBezTo>
                  <a:pt x="4901" y="11191"/>
                  <a:pt x="5001" y="11221"/>
                  <a:pt x="5044" y="11245"/>
                </a:cubicBezTo>
                <a:cubicBezTo>
                  <a:pt x="5113" y="11282"/>
                  <a:pt x="5122" y="11296"/>
                  <a:pt x="5116" y="11351"/>
                </a:cubicBezTo>
                <a:cubicBezTo>
                  <a:pt x="5112" y="11386"/>
                  <a:pt x="5119" y="11422"/>
                  <a:pt x="5132" y="11429"/>
                </a:cubicBezTo>
                <a:cubicBezTo>
                  <a:pt x="5182" y="11460"/>
                  <a:pt x="5197" y="11545"/>
                  <a:pt x="5161" y="11599"/>
                </a:cubicBezTo>
                <a:lnTo>
                  <a:pt x="5126" y="11648"/>
                </a:lnTo>
                <a:lnTo>
                  <a:pt x="5089" y="11601"/>
                </a:lnTo>
                <a:lnTo>
                  <a:pt x="5050" y="11552"/>
                </a:lnTo>
                <a:lnTo>
                  <a:pt x="5081" y="11627"/>
                </a:lnTo>
                <a:cubicBezTo>
                  <a:pt x="5119" y="11719"/>
                  <a:pt x="5084" y="11755"/>
                  <a:pt x="5026" y="11684"/>
                </a:cubicBezTo>
                <a:cubicBezTo>
                  <a:pt x="5005" y="11659"/>
                  <a:pt x="4987" y="11641"/>
                  <a:pt x="4986" y="11645"/>
                </a:cubicBezTo>
                <a:cubicBezTo>
                  <a:pt x="4985" y="11649"/>
                  <a:pt x="4980" y="11689"/>
                  <a:pt x="4975" y="11734"/>
                </a:cubicBezTo>
                <a:cubicBezTo>
                  <a:pt x="4966" y="11823"/>
                  <a:pt x="4878" y="11916"/>
                  <a:pt x="4822" y="11895"/>
                </a:cubicBezTo>
                <a:cubicBezTo>
                  <a:pt x="4805" y="11889"/>
                  <a:pt x="4800" y="11890"/>
                  <a:pt x="4809" y="11898"/>
                </a:cubicBezTo>
                <a:cubicBezTo>
                  <a:pt x="4828" y="11917"/>
                  <a:pt x="4763" y="11989"/>
                  <a:pt x="4726" y="11989"/>
                </a:cubicBezTo>
                <a:cubicBezTo>
                  <a:pt x="4711" y="11989"/>
                  <a:pt x="4697" y="12001"/>
                  <a:pt x="4697" y="12017"/>
                </a:cubicBezTo>
                <a:cubicBezTo>
                  <a:pt x="4697" y="12034"/>
                  <a:pt x="4671" y="12061"/>
                  <a:pt x="4639" y="12077"/>
                </a:cubicBezTo>
                <a:cubicBezTo>
                  <a:pt x="4607" y="12093"/>
                  <a:pt x="4543" y="12141"/>
                  <a:pt x="4496" y="12184"/>
                </a:cubicBezTo>
                <a:cubicBezTo>
                  <a:pt x="4371" y="12297"/>
                  <a:pt x="4337" y="12325"/>
                  <a:pt x="4329" y="12314"/>
                </a:cubicBezTo>
                <a:cubicBezTo>
                  <a:pt x="4325" y="12308"/>
                  <a:pt x="4313" y="12318"/>
                  <a:pt x="4303" y="12337"/>
                </a:cubicBezTo>
                <a:cubicBezTo>
                  <a:pt x="4292" y="12357"/>
                  <a:pt x="4269" y="12367"/>
                  <a:pt x="4252" y="12361"/>
                </a:cubicBezTo>
                <a:cubicBezTo>
                  <a:pt x="4235" y="12354"/>
                  <a:pt x="4223" y="12360"/>
                  <a:pt x="4223" y="12371"/>
                </a:cubicBezTo>
                <a:cubicBezTo>
                  <a:pt x="4223" y="12393"/>
                  <a:pt x="4044" y="12519"/>
                  <a:pt x="4006" y="12525"/>
                </a:cubicBezTo>
                <a:cubicBezTo>
                  <a:pt x="3994" y="12526"/>
                  <a:pt x="3971" y="12536"/>
                  <a:pt x="3955" y="12545"/>
                </a:cubicBezTo>
                <a:cubicBezTo>
                  <a:pt x="3939" y="12555"/>
                  <a:pt x="3918" y="12551"/>
                  <a:pt x="3905" y="12538"/>
                </a:cubicBezTo>
                <a:cubicBezTo>
                  <a:pt x="3892" y="12525"/>
                  <a:pt x="3866" y="12517"/>
                  <a:pt x="3844" y="12517"/>
                </a:cubicBezTo>
                <a:cubicBezTo>
                  <a:pt x="3814" y="12517"/>
                  <a:pt x="3805" y="12528"/>
                  <a:pt x="3810" y="12571"/>
                </a:cubicBezTo>
                <a:cubicBezTo>
                  <a:pt x="3817" y="12639"/>
                  <a:pt x="3797" y="12678"/>
                  <a:pt x="3751" y="12678"/>
                </a:cubicBezTo>
                <a:cubicBezTo>
                  <a:pt x="3733" y="12678"/>
                  <a:pt x="3696" y="12698"/>
                  <a:pt x="3669" y="12722"/>
                </a:cubicBezTo>
                <a:cubicBezTo>
                  <a:pt x="3627" y="12762"/>
                  <a:pt x="3612" y="12764"/>
                  <a:pt x="3542" y="12746"/>
                </a:cubicBezTo>
                <a:cubicBezTo>
                  <a:pt x="3475" y="12728"/>
                  <a:pt x="3463" y="12731"/>
                  <a:pt x="3465" y="12759"/>
                </a:cubicBezTo>
                <a:cubicBezTo>
                  <a:pt x="3467" y="12779"/>
                  <a:pt x="3453" y="12789"/>
                  <a:pt x="3428" y="12785"/>
                </a:cubicBezTo>
                <a:cubicBezTo>
                  <a:pt x="3407" y="12781"/>
                  <a:pt x="3397" y="12787"/>
                  <a:pt x="3404" y="12798"/>
                </a:cubicBezTo>
                <a:cubicBezTo>
                  <a:pt x="3411" y="12809"/>
                  <a:pt x="3405" y="12843"/>
                  <a:pt x="3394" y="12873"/>
                </a:cubicBezTo>
                <a:cubicBezTo>
                  <a:pt x="3375" y="12921"/>
                  <a:pt x="3368" y="12923"/>
                  <a:pt x="3338" y="12899"/>
                </a:cubicBezTo>
                <a:cubicBezTo>
                  <a:pt x="3308" y="12875"/>
                  <a:pt x="3306" y="12875"/>
                  <a:pt x="3317" y="12904"/>
                </a:cubicBezTo>
                <a:cubicBezTo>
                  <a:pt x="3330" y="12938"/>
                  <a:pt x="3276" y="13003"/>
                  <a:pt x="3235" y="13003"/>
                </a:cubicBezTo>
                <a:cubicBezTo>
                  <a:pt x="3223" y="13003"/>
                  <a:pt x="3178" y="13032"/>
                  <a:pt x="3134" y="13066"/>
                </a:cubicBezTo>
                <a:cubicBezTo>
                  <a:pt x="3091" y="13100"/>
                  <a:pt x="3041" y="13124"/>
                  <a:pt x="3023" y="13120"/>
                </a:cubicBezTo>
                <a:cubicBezTo>
                  <a:pt x="3005" y="13117"/>
                  <a:pt x="2974" y="13131"/>
                  <a:pt x="2954" y="13151"/>
                </a:cubicBezTo>
                <a:cubicBezTo>
                  <a:pt x="2934" y="13172"/>
                  <a:pt x="2907" y="13182"/>
                  <a:pt x="2896" y="13175"/>
                </a:cubicBezTo>
                <a:cubicBezTo>
                  <a:pt x="2884" y="13168"/>
                  <a:pt x="2865" y="13171"/>
                  <a:pt x="2851" y="13183"/>
                </a:cubicBezTo>
                <a:cubicBezTo>
                  <a:pt x="2832" y="13198"/>
                  <a:pt x="2801" y="13199"/>
                  <a:pt x="2747" y="13183"/>
                </a:cubicBezTo>
                <a:cubicBezTo>
                  <a:pt x="2662" y="13157"/>
                  <a:pt x="2629" y="13170"/>
                  <a:pt x="2663" y="13222"/>
                </a:cubicBezTo>
                <a:cubicBezTo>
                  <a:pt x="2693" y="13269"/>
                  <a:pt x="2624" y="13368"/>
                  <a:pt x="2570" y="13354"/>
                </a:cubicBezTo>
                <a:cubicBezTo>
                  <a:pt x="2549" y="13349"/>
                  <a:pt x="2521" y="13360"/>
                  <a:pt x="2506" y="13378"/>
                </a:cubicBezTo>
                <a:cubicBezTo>
                  <a:pt x="2491" y="13395"/>
                  <a:pt x="2452" y="13409"/>
                  <a:pt x="2419" y="13409"/>
                </a:cubicBezTo>
                <a:cubicBezTo>
                  <a:pt x="2385" y="13409"/>
                  <a:pt x="2365" y="13419"/>
                  <a:pt x="2371" y="13430"/>
                </a:cubicBezTo>
                <a:cubicBezTo>
                  <a:pt x="2387" y="13455"/>
                  <a:pt x="2348" y="13476"/>
                  <a:pt x="2273" y="13484"/>
                </a:cubicBezTo>
                <a:cubicBezTo>
                  <a:pt x="2240" y="13488"/>
                  <a:pt x="2184" y="13512"/>
                  <a:pt x="2151" y="13539"/>
                </a:cubicBezTo>
                <a:cubicBezTo>
                  <a:pt x="2119" y="13566"/>
                  <a:pt x="2064" y="13599"/>
                  <a:pt x="2029" y="13614"/>
                </a:cubicBezTo>
                <a:cubicBezTo>
                  <a:pt x="1995" y="13630"/>
                  <a:pt x="1968" y="13651"/>
                  <a:pt x="1968" y="13659"/>
                </a:cubicBezTo>
                <a:cubicBezTo>
                  <a:pt x="1968" y="13696"/>
                  <a:pt x="1889" y="13712"/>
                  <a:pt x="1836" y="13685"/>
                </a:cubicBezTo>
                <a:cubicBezTo>
                  <a:pt x="1804" y="13668"/>
                  <a:pt x="1777" y="13663"/>
                  <a:pt x="1770" y="13674"/>
                </a:cubicBezTo>
                <a:cubicBezTo>
                  <a:pt x="1763" y="13685"/>
                  <a:pt x="1739" y="13695"/>
                  <a:pt x="1717" y="13695"/>
                </a:cubicBezTo>
                <a:cubicBezTo>
                  <a:pt x="1695" y="13695"/>
                  <a:pt x="1677" y="13702"/>
                  <a:pt x="1677" y="13713"/>
                </a:cubicBezTo>
                <a:cubicBezTo>
                  <a:pt x="1677" y="13724"/>
                  <a:pt x="1695" y="13734"/>
                  <a:pt x="1717" y="13734"/>
                </a:cubicBezTo>
                <a:cubicBezTo>
                  <a:pt x="1738" y="13734"/>
                  <a:pt x="1767" y="13747"/>
                  <a:pt x="1780" y="13763"/>
                </a:cubicBezTo>
                <a:cubicBezTo>
                  <a:pt x="1800" y="13786"/>
                  <a:pt x="1797" y="13797"/>
                  <a:pt x="1767" y="13812"/>
                </a:cubicBezTo>
                <a:cubicBezTo>
                  <a:pt x="1714" y="13840"/>
                  <a:pt x="1633" y="13846"/>
                  <a:pt x="1576" y="13828"/>
                </a:cubicBezTo>
                <a:cubicBezTo>
                  <a:pt x="1516" y="13808"/>
                  <a:pt x="1470" y="13843"/>
                  <a:pt x="1507" y="13880"/>
                </a:cubicBezTo>
                <a:cubicBezTo>
                  <a:pt x="1521" y="13893"/>
                  <a:pt x="1534" y="13913"/>
                  <a:pt x="1534" y="13921"/>
                </a:cubicBezTo>
                <a:cubicBezTo>
                  <a:pt x="1534" y="13950"/>
                  <a:pt x="1363" y="14042"/>
                  <a:pt x="1333" y="14031"/>
                </a:cubicBezTo>
                <a:cubicBezTo>
                  <a:pt x="1313" y="14023"/>
                  <a:pt x="1305" y="14031"/>
                  <a:pt x="1309" y="14054"/>
                </a:cubicBezTo>
                <a:cubicBezTo>
                  <a:pt x="1313" y="14077"/>
                  <a:pt x="1294" y="14095"/>
                  <a:pt x="1253" y="14109"/>
                </a:cubicBezTo>
                <a:cubicBezTo>
                  <a:pt x="1219" y="14120"/>
                  <a:pt x="1176" y="14151"/>
                  <a:pt x="1155" y="14176"/>
                </a:cubicBezTo>
                <a:cubicBezTo>
                  <a:pt x="1135" y="14201"/>
                  <a:pt x="1110" y="14220"/>
                  <a:pt x="1102" y="14218"/>
                </a:cubicBezTo>
                <a:cubicBezTo>
                  <a:pt x="1094" y="14216"/>
                  <a:pt x="1057" y="14242"/>
                  <a:pt x="1017" y="14278"/>
                </a:cubicBezTo>
                <a:cubicBezTo>
                  <a:pt x="969" y="14322"/>
                  <a:pt x="928" y="14341"/>
                  <a:pt x="893" y="14338"/>
                </a:cubicBezTo>
                <a:cubicBezTo>
                  <a:pt x="853" y="14334"/>
                  <a:pt x="840" y="14341"/>
                  <a:pt x="845" y="14369"/>
                </a:cubicBezTo>
                <a:cubicBezTo>
                  <a:pt x="850" y="14396"/>
                  <a:pt x="818" y="14422"/>
                  <a:pt x="715" y="14468"/>
                </a:cubicBezTo>
                <a:cubicBezTo>
                  <a:pt x="589" y="14524"/>
                  <a:pt x="522" y="14532"/>
                  <a:pt x="551" y="14486"/>
                </a:cubicBezTo>
                <a:cubicBezTo>
                  <a:pt x="558" y="14475"/>
                  <a:pt x="548" y="14465"/>
                  <a:pt x="530" y="14465"/>
                </a:cubicBezTo>
                <a:cubicBezTo>
                  <a:pt x="507" y="14465"/>
                  <a:pt x="500" y="14482"/>
                  <a:pt x="503" y="14525"/>
                </a:cubicBezTo>
                <a:cubicBezTo>
                  <a:pt x="512" y="14635"/>
                  <a:pt x="405" y="14701"/>
                  <a:pt x="313" y="14645"/>
                </a:cubicBezTo>
                <a:cubicBezTo>
                  <a:pt x="281" y="14625"/>
                  <a:pt x="268" y="14627"/>
                  <a:pt x="241" y="14650"/>
                </a:cubicBezTo>
                <a:cubicBezTo>
                  <a:pt x="209" y="14676"/>
                  <a:pt x="209" y="14677"/>
                  <a:pt x="249" y="14691"/>
                </a:cubicBezTo>
                <a:cubicBezTo>
                  <a:pt x="302" y="14710"/>
                  <a:pt x="303" y="14747"/>
                  <a:pt x="254" y="14764"/>
                </a:cubicBezTo>
                <a:cubicBezTo>
                  <a:pt x="222" y="14776"/>
                  <a:pt x="153" y="14824"/>
                  <a:pt x="64" y="14897"/>
                </a:cubicBezTo>
                <a:cubicBezTo>
                  <a:pt x="47" y="14911"/>
                  <a:pt x="22" y="14921"/>
                  <a:pt x="8" y="14918"/>
                </a:cubicBezTo>
                <a:cubicBezTo>
                  <a:pt x="4" y="14917"/>
                  <a:pt x="3" y="14969"/>
                  <a:pt x="0" y="15014"/>
                </a:cubicBezTo>
                <a:cubicBezTo>
                  <a:pt x="1" y="15051"/>
                  <a:pt x="1" y="15178"/>
                  <a:pt x="3" y="15178"/>
                </a:cubicBezTo>
                <a:cubicBezTo>
                  <a:pt x="14" y="15178"/>
                  <a:pt x="39" y="15169"/>
                  <a:pt x="58" y="15160"/>
                </a:cubicBezTo>
                <a:cubicBezTo>
                  <a:pt x="158" y="15110"/>
                  <a:pt x="210" y="15097"/>
                  <a:pt x="326" y="15089"/>
                </a:cubicBezTo>
                <a:cubicBezTo>
                  <a:pt x="396" y="15085"/>
                  <a:pt x="459" y="15075"/>
                  <a:pt x="469" y="15068"/>
                </a:cubicBezTo>
                <a:cubicBezTo>
                  <a:pt x="493" y="15054"/>
                  <a:pt x="780" y="14999"/>
                  <a:pt x="872" y="14990"/>
                </a:cubicBezTo>
                <a:cubicBezTo>
                  <a:pt x="911" y="14987"/>
                  <a:pt x="953" y="14974"/>
                  <a:pt x="964" y="14962"/>
                </a:cubicBezTo>
                <a:cubicBezTo>
                  <a:pt x="989" y="14934"/>
                  <a:pt x="1220" y="14888"/>
                  <a:pt x="1248" y="14905"/>
                </a:cubicBezTo>
                <a:cubicBezTo>
                  <a:pt x="1259" y="14911"/>
                  <a:pt x="1277" y="14904"/>
                  <a:pt x="1290" y="14886"/>
                </a:cubicBezTo>
                <a:cubicBezTo>
                  <a:pt x="1305" y="14868"/>
                  <a:pt x="1379" y="14845"/>
                  <a:pt x="1470" y="14832"/>
                </a:cubicBezTo>
                <a:cubicBezTo>
                  <a:pt x="1647" y="14805"/>
                  <a:pt x="1770" y="14781"/>
                  <a:pt x="1905" y="14751"/>
                </a:cubicBezTo>
                <a:cubicBezTo>
                  <a:pt x="1956" y="14740"/>
                  <a:pt x="2037" y="14731"/>
                  <a:pt x="2085" y="14730"/>
                </a:cubicBezTo>
                <a:cubicBezTo>
                  <a:pt x="2133" y="14730"/>
                  <a:pt x="2177" y="14722"/>
                  <a:pt x="2183" y="14712"/>
                </a:cubicBezTo>
                <a:cubicBezTo>
                  <a:pt x="2189" y="14702"/>
                  <a:pt x="2247" y="14686"/>
                  <a:pt x="2313" y="14678"/>
                </a:cubicBezTo>
                <a:cubicBezTo>
                  <a:pt x="2463" y="14660"/>
                  <a:pt x="2476" y="14660"/>
                  <a:pt x="2586" y="14621"/>
                </a:cubicBezTo>
                <a:cubicBezTo>
                  <a:pt x="2636" y="14603"/>
                  <a:pt x="2711" y="14587"/>
                  <a:pt x="2755" y="14587"/>
                </a:cubicBezTo>
                <a:cubicBezTo>
                  <a:pt x="2799" y="14587"/>
                  <a:pt x="2871" y="14574"/>
                  <a:pt x="2914" y="14559"/>
                </a:cubicBezTo>
                <a:cubicBezTo>
                  <a:pt x="3005" y="14526"/>
                  <a:pt x="3345" y="14479"/>
                  <a:pt x="3373" y="14496"/>
                </a:cubicBezTo>
                <a:cubicBezTo>
                  <a:pt x="3383" y="14502"/>
                  <a:pt x="3398" y="14498"/>
                  <a:pt x="3404" y="14488"/>
                </a:cubicBezTo>
                <a:cubicBezTo>
                  <a:pt x="3414" y="14473"/>
                  <a:pt x="3470" y="14461"/>
                  <a:pt x="3675" y="14434"/>
                </a:cubicBezTo>
                <a:cubicBezTo>
                  <a:pt x="3698" y="14431"/>
                  <a:pt x="3772" y="14420"/>
                  <a:pt x="3839" y="14408"/>
                </a:cubicBezTo>
                <a:cubicBezTo>
                  <a:pt x="3928" y="14392"/>
                  <a:pt x="3967" y="14391"/>
                  <a:pt x="3987" y="14408"/>
                </a:cubicBezTo>
                <a:cubicBezTo>
                  <a:pt x="4008" y="14425"/>
                  <a:pt x="4024" y="14423"/>
                  <a:pt x="4046" y="14405"/>
                </a:cubicBezTo>
                <a:cubicBezTo>
                  <a:pt x="4124" y="14341"/>
                  <a:pt x="5096" y="14227"/>
                  <a:pt x="5426" y="14244"/>
                </a:cubicBezTo>
                <a:cubicBezTo>
                  <a:pt x="5540" y="14250"/>
                  <a:pt x="5588" y="14246"/>
                  <a:pt x="5595" y="14228"/>
                </a:cubicBezTo>
                <a:cubicBezTo>
                  <a:pt x="5603" y="14209"/>
                  <a:pt x="5622" y="14209"/>
                  <a:pt x="5670" y="14226"/>
                </a:cubicBezTo>
                <a:cubicBezTo>
                  <a:pt x="5704" y="14238"/>
                  <a:pt x="5736" y="14252"/>
                  <a:pt x="5741" y="14260"/>
                </a:cubicBezTo>
                <a:cubicBezTo>
                  <a:pt x="5758" y="14286"/>
                  <a:pt x="5671" y="14448"/>
                  <a:pt x="5648" y="14434"/>
                </a:cubicBezTo>
                <a:cubicBezTo>
                  <a:pt x="5636" y="14426"/>
                  <a:pt x="5629" y="14434"/>
                  <a:pt x="5632" y="14449"/>
                </a:cubicBezTo>
                <a:cubicBezTo>
                  <a:pt x="5640" y="14486"/>
                  <a:pt x="5526" y="14651"/>
                  <a:pt x="5503" y="14637"/>
                </a:cubicBezTo>
                <a:cubicBezTo>
                  <a:pt x="5493" y="14631"/>
                  <a:pt x="5491" y="14638"/>
                  <a:pt x="5497" y="14655"/>
                </a:cubicBezTo>
                <a:cubicBezTo>
                  <a:pt x="5504" y="14671"/>
                  <a:pt x="5497" y="14706"/>
                  <a:pt x="5484" y="14730"/>
                </a:cubicBezTo>
                <a:cubicBezTo>
                  <a:pt x="5462" y="14771"/>
                  <a:pt x="5457" y="14772"/>
                  <a:pt x="5413" y="14743"/>
                </a:cubicBezTo>
                <a:cubicBezTo>
                  <a:pt x="5368" y="14715"/>
                  <a:pt x="5365" y="14715"/>
                  <a:pt x="5354" y="14754"/>
                </a:cubicBezTo>
                <a:cubicBezTo>
                  <a:pt x="5348" y="14779"/>
                  <a:pt x="5334" y="14788"/>
                  <a:pt x="5320" y="14780"/>
                </a:cubicBezTo>
                <a:cubicBezTo>
                  <a:pt x="5306" y="14771"/>
                  <a:pt x="5307" y="14792"/>
                  <a:pt x="5325" y="14827"/>
                </a:cubicBezTo>
                <a:cubicBezTo>
                  <a:pt x="5356" y="14885"/>
                  <a:pt x="5355" y="14887"/>
                  <a:pt x="5285" y="14962"/>
                </a:cubicBezTo>
                <a:cubicBezTo>
                  <a:pt x="5246" y="15004"/>
                  <a:pt x="5214" y="15047"/>
                  <a:pt x="5214" y="15055"/>
                </a:cubicBezTo>
                <a:cubicBezTo>
                  <a:pt x="5214" y="15064"/>
                  <a:pt x="5192" y="15091"/>
                  <a:pt x="5164" y="15113"/>
                </a:cubicBezTo>
                <a:cubicBezTo>
                  <a:pt x="5135" y="15135"/>
                  <a:pt x="5111" y="15165"/>
                  <a:pt x="5111" y="15183"/>
                </a:cubicBezTo>
                <a:cubicBezTo>
                  <a:pt x="5111" y="15234"/>
                  <a:pt x="4989" y="15358"/>
                  <a:pt x="4952" y="15344"/>
                </a:cubicBezTo>
                <a:cubicBezTo>
                  <a:pt x="4926" y="15335"/>
                  <a:pt x="4925" y="15341"/>
                  <a:pt x="4936" y="15375"/>
                </a:cubicBezTo>
                <a:cubicBezTo>
                  <a:pt x="4947" y="15410"/>
                  <a:pt x="4939" y="15424"/>
                  <a:pt x="4901" y="15438"/>
                </a:cubicBezTo>
                <a:cubicBezTo>
                  <a:pt x="4875" y="15448"/>
                  <a:pt x="4846" y="15453"/>
                  <a:pt x="4838" y="15448"/>
                </a:cubicBezTo>
                <a:cubicBezTo>
                  <a:pt x="4829" y="15443"/>
                  <a:pt x="4829" y="15452"/>
                  <a:pt x="4835" y="15469"/>
                </a:cubicBezTo>
                <a:cubicBezTo>
                  <a:pt x="4842" y="15488"/>
                  <a:pt x="4808" y="15537"/>
                  <a:pt x="4742" y="15602"/>
                </a:cubicBezTo>
                <a:cubicBezTo>
                  <a:pt x="4684" y="15658"/>
                  <a:pt x="4636" y="15712"/>
                  <a:pt x="4636" y="15721"/>
                </a:cubicBezTo>
                <a:cubicBezTo>
                  <a:pt x="4636" y="15745"/>
                  <a:pt x="4428" y="15939"/>
                  <a:pt x="4374" y="15966"/>
                </a:cubicBezTo>
                <a:cubicBezTo>
                  <a:pt x="4349" y="15979"/>
                  <a:pt x="4331" y="16001"/>
                  <a:pt x="4337" y="16015"/>
                </a:cubicBezTo>
                <a:cubicBezTo>
                  <a:pt x="4352" y="16054"/>
                  <a:pt x="4292" y="16097"/>
                  <a:pt x="4218" y="16099"/>
                </a:cubicBezTo>
                <a:cubicBezTo>
                  <a:pt x="4180" y="16099"/>
                  <a:pt x="4150" y="16115"/>
                  <a:pt x="4144" y="16132"/>
                </a:cubicBezTo>
                <a:cubicBezTo>
                  <a:pt x="4135" y="16158"/>
                  <a:pt x="4138" y="16156"/>
                  <a:pt x="4167" y="16132"/>
                </a:cubicBezTo>
                <a:cubicBezTo>
                  <a:pt x="4197" y="16109"/>
                  <a:pt x="4204" y="16111"/>
                  <a:pt x="4215" y="16140"/>
                </a:cubicBezTo>
                <a:cubicBezTo>
                  <a:pt x="4233" y="16186"/>
                  <a:pt x="4175" y="16241"/>
                  <a:pt x="4104" y="16244"/>
                </a:cubicBezTo>
                <a:cubicBezTo>
                  <a:pt x="4065" y="16246"/>
                  <a:pt x="4045" y="16260"/>
                  <a:pt x="4040" y="16286"/>
                </a:cubicBezTo>
                <a:cubicBezTo>
                  <a:pt x="4036" y="16307"/>
                  <a:pt x="4019" y="16338"/>
                  <a:pt x="4003" y="16356"/>
                </a:cubicBezTo>
                <a:cubicBezTo>
                  <a:pt x="3985" y="16377"/>
                  <a:pt x="3976" y="16416"/>
                  <a:pt x="3982" y="16463"/>
                </a:cubicBezTo>
                <a:cubicBezTo>
                  <a:pt x="3987" y="16503"/>
                  <a:pt x="3982" y="16542"/>
                  <a:pt x="3971" y="16549"/>
                </a:cubicBezTo>
                <a:cubicBezTo>
                  <a:pt x="3936" y="16570"/>
                  <a:pt x="3951" y="16698"/>
                  <a:pt x="3993" y="16733"/>
                </a:cubicBezTo>
                <a:cubicBezTo>
                  <a:pt x="4014" y="16752"/>
                  <a:pt x="4028" y="16778"/>
                  <a:pt x="4022" y="16793"/>
                </a:cubicBezTo>
                <a:cubicBezTo>
                  <a:pt x="4004" y="16838"/>
                  <a:pt x="4152" y="16838"/>
                  <a:pt x="4191" y="16793"/>
                </a:cubicBezTo>
                <a:cubicBezTo>
                  <a:pt x="4227" y="16752"/>
                  <a:pt x="4311" y="16707"/>
                  <a:pt x="4382" y="16692"/>
                </a:cubicBezTo>
                <a:cubicBezTo>
                  <a:pt x="4419" y="16684"/>
                  <a:pt x="4503" y="16649"/>
                  <a:pt x="4565" y="16616"/>
                </a:cubicBezTo>
                <a:cubicBezTo>
                  <a:pt x="4627" y="16584"/>
                  <a:pt x="4683" y="16559"/>
                  <a:pt x="4692" y="16562"/>
                </a:cubicBezTo>
                <a:cubicBezTo>
                  <a:pt x="4701" y="16564"/>
                  <a:pt x="4747" y="16545"/>
                  <a:pt x="4795" y="16520"/>
                </a:cubicBezTo>
                <a:cubicBezTo>
                  <a:pt x="4843" y="16495"/>
                  <a:pt x="4904" y="16476"/>
                  <a:pt x="4930" y="16476"/>
                </a:cubicBezTo>
                <a:cubicBezTo>
                  <a:pt x="4956" y="16475"/>
                  <a:pt x="5000" y="16459"/>
                  <a:pt x="5028" y="16437"/>
                </a:cubicBezTo>
                <a:cubicBezTo>
                  <a:pt x="5057" y="16415"/>
                  <a:pt x="5091" y="16395"/>
                  <a:pt x="5105" y="16395"/>
                </a:cubicBezTo>
                <a:cubicBezTo>
                  <a:pt x="5120" y="16395"/>
                  <a:pt x="5149" y="16387"/>
                  <a:pt x="5169" y="16377"/>
                </a:cubicBezTo>
                <a:cubicBezTo>
                  <a:pt x="5189" y="16366"/>
                  <a:pt x="5268" y="16341"/>
                  <a:pt x="5344" y="16322"/>
                </a:cubicBezTo>
                <a:cubicBezTo>
                  <a:pt x="5420" y="16303"/>
                  <a:pt x="5486" y="16275"/>
                  <a:pt x="5492" y="16260"/>
                </a:cubicBezTo>
                <a:cubicBezTo>
                  <a:pt x="5498" y="16245"/>
                  <a:pt x="5521" y="16234"/>
                  <a:pt x="5542" y="16234"/>
                </a:cubicBezTo>
                <a:cubicBezTo>
                  <a:pt x="5564" y="16234"/>
                  <a:pt x="5587" y="16226"/>
                  <a:pt x="5595" y="16218"/>
                </a:cubicBezTo>
                <a:cubicBezTo>
                  <a:pt x="5604" y="16210"/>
                  <a:pt x="5646" y="16203"/>
                  <a:pt x="5688" y="16203"/>
                </a:cubicBezTo>
                <a:cubicBezTo>
                  <a:pt x="5742" y="16202"/>
                  <a:pt x="5765" y="16193"/>
                  <a:pt x="5765" y="16171"/>
                </a:cubicBezTo>
                <a:cubicBezTo>
                  <a:pt x="5765" y="16140"/>
                  <a:pt x="5787" y="16139"/>
                  <a:pt x="5876" y="16164"/>
                </a:cubicBezTo>
                <a:cubicBezTo>
                  <a:pt x="5926" y="16177"/>
                  <a:pt x="5927" y="16176"/>
                  <a:pt x="5887" y="16145"/>
                </a:cubicBezTo>
                <a:cubicBezTo>
                  <a:pt x="5846" y="16114"/>
                  <a:pt x="5848" y="16112"/>
                  <a:pt x="5905" y="16091"/>
                </a:cubicBezTo>
                <a:cubicBezTo>
                  <a:pt x="5980" y="16063"/>
                  <a:pt x="6057" y="16065"/>
                  <a:pt x="6075" y="16093"/>
                </a:cubicBezTo>
                <a:cubicBezTo>
                  <a:pt x="6084" y="16107"/>
                  <a:pt x="6109" y="16097"/>
                  <a:pt x="6144" y="16065"/>
                </a:cubicBezTo>
                <a:cubicBezTo>
                  <a:pt x="6203" y="16011"/>
                  <a:pt x="6309" y="15968"/>
                  <a:pt x="6388" y="15968"/>
                </a:cubicBezTo>
                <a:cubicBezTo>
                  <a:pt x="6415" y="15968"/>
                  <a:pt x="6458" y="15956"/>
                  <a:pt x="6483" y="15940"/>
                </a:cubicBezTo>
                <a:cubicBezTo>
                  <a:pt x="6532" y="15910"/>
                  <a:pt x="6832" y="15832"/>
                  <a:pt x="6981" y="15812"/>
                </a:cubicBezTo>
                <a:cubicBezTo>
                  <a:pt x="7095" y="15797"/>
                  <a:pt x="7283" y="15884"/>
                  <a:pt x="7283" y="15950"/>
                </a:cubicBezTo>
                <a:cubicBezTo>
                  <a:pt x="7283" y="15973"/>
                  <a:pt x="7295" y="16009"/>
                  <a:pt x="7307" y="16031"/>
                </a:cubicBezTo>
                <a:cubicBezTo>
                  <a:pt x="7323" y="16060"/>
                  <a:pt x="7320" y="16079"/>
                  <a:pt x="7304" y="16099"/>
                </a:cubicBezTo>
                <a:cubicBezTo>
                  <a:pt x="7287" y="16119"/>
                  <a:pt x="7291" y="16129"/>
                  <a:pt x="7315" y="16138"/>
                </a:cubicBezTo>
                <a:cubicBezTo>
                  <a:pt x="7357" y="16153"/>
                  <a:pt x="7357" y="16280"/>
                  <a:pt x="7315" y="16314"/>
                </a:cubicBezTo>
                <a:cubicBezTo>
                  <a:pt x="7295" y="16331"/>
                  <a:pt x="7286" y="16359"/>
                  <a:pt x="7294" y="16387"/>
                </a:cubicBezTo>
                <a:cubicBezTo>
                  <a:pt x="7300" y="16413"/>
                  <a:pt x="7294" y="16440"/>
                  <a:pt x="7283" y="16447"/>
                </a:cubicBezTo>
                <a:cubicBezTo>
                  <a:pt x="7272" y="16454"/>
                  <a:pt x="7262" y="16477"/>
                  <a:pt x="7262" y="16499"/>
                </a:cubicBezTo>
                <a:cubicBezTo>
                  <a:pt x="7262" y="16521"/>
                  <a:pt x="7239" y="16573"/>
                  <a:pt x="7211" y="16616"/>
                </a:cubicBezTo>
                <a:cubicBezTo>
                  <a:pt x="7181" y="16663"/>
                  <a:pt x="7159" y="16733"/>
                  <a:pt x="7156" y="16785"/>
                </a:cubicBezTo>
                <a:cubicBezTo>
                  <a:pt x="7153" y="16834"/>
                  <a:pt x="7120" y="16945"/>
                  <a:pt x="7082" y="17032"/>
                </a:cubicBezTo>
                <a:cubicBezTo>
                  <a:pt x="7043" y="17120"/>
                  <a:pt x="7009" y="17208"/>
                  <a:pt x="7005" y="17230"/>
                </a:cubicBezTo>
                <a:cubicBezTo>
                  <a:pt x="6989" y="17313"/>
                  <a:pt x="6965" y="17361"/>
                  <a:pt x="6915" y="17425"/>
                </a:cubicBezTo>
                <a:cubicBezTo>
                  <a:pt x="6887" y="17462"/>
                  <a:pt x="6864" y="17517"/>
                  <a:pt x="6864" y="17547"/>
                </a:cubicBezTo>
                <a:cubicBezTo>
                  <a:pt x="6865" y="17578"/>
                  <a:pt x="6856" y="17613"/>
                  <a:pt x="6846" y="17625"/>
                </a:cubicBezTo>
                <a:cubicBezTo>
                  <a:pt x="6828" y="17647"/>
                  <a:pt x="6755" y="17849"/>
                  <a:pt x="6737" y="17922"/>
                </a:cubicBezTo>
                <a:cubicBezTo>
                  <a:pt x="6728" y="17961"/>
                  <a:pt x="6684" y="18038"/>
                  <a:pt x="6645" y="18086"/>
                </a:cubicBezTo>
                <a:cubicBezTo>
                  <a:pt x="6629" y="18105"/>
                  <a:pt x="6625" y="18127"/>
                  <a:pt x="6631" y="18138"/>
                </a:cubicBezTo>
                <a:cubicBezTo>
                  <a:pt x="6638" y="18149"/>
                  <a:pt x="6627" y="18191"/>
                  <a:pt x="6610" y="18232"/>
                </a:cubicBezTo>
                <a:cubicBezTo>
                  <a:pt x="6584" y="18292"/>
                  <a:pt x="6570" y="18305"/>
                  <a:pt x="6536" y="18294"/>
                </a:cubicBezTo>
                <a:cubicBezTo>
                  <a:pt x="6498" y="18282"/>
                  <a:pt x="6497" y="18288"/>
                  <a:pt x="6504" y="18349"/>
                </a:cubicBezTo>
                <a:cubicBezTo>
                  <a:pt x="6510" y="18394"/>
                  <a:pt x="6498" y="18433"/>
                  <a:pt x="6472" y="18466"/>
                </a:cubicBezTo>
                <a:cubicBezTo>
                  <a:pt x="6444" y="18501"/>
                  <a:pt x="6439" y="18532"/>
                  <a:pt x="6448" y="18583"/>
                </a:cubicBezTo>
                <a:cubicBezTo>
                  <a:pt x="6457" y="18629"/>
                  <a:pt x="6450" y="18663"/>
                  <a:pt x="6430" y="18687"/>
                </a:cubicBezTo>
                <a:cubicBezTo>
                  <a:pt x="6413" y="18706"/>
                  <a:pt x="6391" y="18761"/>
                  <a:pt x="6377" y="18809"/>
                </a:cubicBezTo>
                <a:cubicBezTo>
                  <a:pt x="6363" y="18857"/>
                  <a:pt x="6338" y="18902"/>
                  <a:pt x="6321" y="18908"/>
                </a:cubicBezTo>
                <a:cubicBezTo>
                  <a:pt x="6305" y="18914"/>
                  <a:pt x="6290" y="18932"/>
                  <a:pt x="6290" y="18949"/>
                </a:cubicBezTo>
                <a:cubicBezTo>
                  <a:pt x="6290" y="18967"/>
                  <a:pt x="6268" y="19012"/>
                  <a:pt x="6239" y="19048"/>
                </a:cubicBezTo>
                <a:cubicBezTo>
                  <a:pt x="6211" y="19085"/>
                  <a:pt x="6187" y="19134"/>
                  <a:pt x="6186" y="19160"/>
                </a:cubicBezTo>
                <a:cubicBezTo>
                  <a:pt x="6186" y="19186"/>
                  <a:pt x="6168" y="19245"/>
                  <a:pt x="6146" y="19290"/>
                </a:cubicBezTo>
                <a:cubicBezTo>
                  <a:pt x="6124" y="19335"/>
                  <a:pt x="6104" y="19386"/>
                  <a:pt x="6104" y="19405"/>
                </a:cubicBezTo>
                <a:cubicBezTo>
                  <a:pt x="6104" y="19424"/>
                  <a:pt x="6093" y="19448"/>
                  <a:pt x="6078" y="19457"/>
                </a:cubicBezTo>
                <a:cubicBezTo>
                  <a:pt x="6041" y="19478"/>
                  <a:pt x="5998" y="19560"/>
                  <a:pt x="6011" y="19582"/>
                </a:cubicBezTo>
                <a:cubicBezTo>
                  <a:pt x="6026" y="19605"/>
                  <a:pt x="5939" y="19872"/>
                  <a:pt x="5903" y="19914"/>
                </a:cubicBezTo>
                <a:cubicBezTo>
                  <a:pt x="5886" y="19934"/>
                  <a:pt x="5863" y="19944"/>
                  <a:pt x="5852" y="19938"/>
                </a:cubicBezTo>
                <a:cubicBezTo>
                  <a:pt x="5840" y="19931"/>
                  <a:pt x="5839" y="19960"/>
                  <a:pt x="5847" y="20016"/>
                </a:cubicBezTo>
                <a:cubicBezTo>
                  <a:pt x="5856" y="20074"/>
                  <a:pt x="5851" y="20111"/>
                  <a:pt x="5836" y="20120"/>
                </a:cubicBezTo>
                <a:cubicBezTo>
                  <a:pt x="5824" y="20128"/>
                  <a:pt x="5815" y="20161"/>
                  <a:pt x="5815" y="20193"/>
                </a:cubicBezTo>
                <a:cubicBezTo>
                  <a:pt x="5815" y="20224"/>
                  <a:pt x="5799" y="20270"/>
                  <a:pt x="5778" y="20297"/>
                </a:cubicBezTo>
                <a:cubicBezTo>
                  <a:pt x="5757" y="20323"/>
                  <a:pt x="5733" y="20362"/>
                  <a:pt x="5725" y="20383"/>
                </a:cubicBezTo>
                <a:cubicBezTo>
                  <a:pt x="5718" y="20403"/>
                  <a:pt x="5705" y="20414"/>
                  <a:pt x="5696" y="20409"/>
                </a:cubicBezTo>
                <a:cubicBezTo>
                  <a:pt x="5673" y="20394"/>
                  <a:pt x="5665" y="20488"/>
                  <a:pt x="5680" y="20630"/>
                </a:cubicBezTo>
                <a:cubicBezTo>
                  <a:pt x="5692" y="20741"/>
                  <a:pt x="5702" y="20755"/>
                  <a:pt x="5768" y="20796"/>
                </a:cubicBezTo>
                <a:cubicBezTo>
                  <a:pt x="5860" y="20855"/>
                  <a:pt x="5892" y="20854"/>
                  <a:pt x="5942" y="20791"/>
                </a:cubicBezTo>
                <a:cubicBezTo>
                  <a:pt x="5965" y="20763"/>
                  <a:pt x="5996" y="20742"/>
                  <a:pt x="6011" y="20742"/>
                </a:cubicBezTo>
                <a:cubicBezTo>
                  <a:pt x="6027" y="20742"/>
                  <a:pt x="6075" y="20700"/>
                  <a:pt x="6117" y="20651"/>
                </a:cubicBezTo>
                <a:cubicBezTo>
                  <a:pt x="6178" y="20579"/>
                  <a:pt x="6201" y="20565"/>
                  <a:pt x="6223" y="20583"/>
                </a:cubicBezTo>
                <a:cubicBezTo>
                  <a:pt x="6239" y="20596"/>
                  <a:pt x="6249" y="20598"/>
                  <a:pt x="6247" y="20588"/>
                </a:cubicBezTo>
                <a:cubicBezTo>
                  <a:pt x="6236" y="20532"/>
                  <a:pt x="6256" y="20494"/>
                  <a:pt x="6316" y="20455"/>
                </a:cubicBezTo>
                <a:cubicBezTo>
                  <a:pt x="6353" y="20432"/>
                  <a:pt x="6415" y="20370"/>
                  <a:pt x="6454" y="20320"/>
                </a:cubicBezTo>
                <a:cubicBezTo>
                  <a:pt x="6495" y="20268"/>
                  <a:pt x="6535" y="20236"/>
                  <a:pt x="6552" y="20242"/>
                </a:cubicBezTo>
                <a:cubicBezTo>
                  <a:pt x="6571" y="20250"/>
                  <a:pt x="6581" y="20234"/>
                  <a:pt x="6581" y="20193"/>
                </a:cubicBezTo>
                <a:cubicBezTo>
                  <a:pt x="6581" y="20136"/>
                  <a:pt x="6640" y="20076"/>
                  <a:pt x="6668" y="20104"/>
                </a:cubicBezTo>
                <a:cubicBezTo>
                  <a:pt x="6691" y="20127"/>
                  <a:pt x="6729" y="20090"/>
                  <a:pt x="6708" y="20065"/>
                </a:cubicBezTo>
                <a:cubicBezTo>
                  <a:pt x="6678" y="20030"/>
                  <a:pt x="6772" y="19944"/>
                  <a:pt x="6822" y="19961"/>
                </a:cubicBezTo>
                <a:cubicBezTo>
                  <a:pt x="6853" y="19972"/>
                  <a:pt x="6856" y="19970"/>
                  <a:pt x="6835" y="19948"/>
                </a:cubicBezTo>
                <a:cubicBezTo>
                  <a:pt x="6799" y="19910"/>
                  <a:pt x="6842" y="19858"/>
                  <a:pt x="6883" y="19891"/>
                </a:cubicBezTo>
                <a:cubicBezTo>
                  <a:pt x="6905" y="19909"/>
                  <a:pt x="6912" y="19906"/>
                  <a:pt x="6912" y="19873"/>
                </a:cubicBezTo>
                <a:cubicBezTo>
                  <a:pt x="6912" y="19831"/>
                  <a:pt x="6987" y="19760"/>
                  <a:pt x="7015" y="19777"/>
                </a:cubicBezTo>
                <a:cubicBezTo>
                  <a:pt x="7024" y="19782"/>
                  <a:pt x="7030" y="19770"/>
                  <a:pt x="7029" y="19751"/>
                </a:cubicBezTo>
                <a:cubicBezTo>
                  <a:pt x="7027" y="19731"/>
                  <a:pt x="7036" y="19719"/>
                  <a:pt x="7050" y="19722"/>
                </a:cubicBezTo>
                <a:cubicBezTo>
                  <a:pt x="7064" y="19725"/>
                  <a:pt x="7073" y="19720"/>
                  <a:pt x="7071" y="19712"/>
                </a:cubicBezTo>
                <a:cubicBezTo>
                  <a:pt x="7069" y="19703"/>
                  <a:pt x="7085" y="19666"/>
                  <a:pt x="7106" y="19628"/>
                </a:cubicBezTo>
                <a:lnTo>
                  <a:pt x="7143" y="19561"/>
                </a:lnTo>
                <a:lnTo>
                  <a:pt x="7190" y="19602"/>
                </a:lnTo>
                <a:lnTo>
                  <a:pt x="7238" y="19647"/>
                </a:lnTo>
                <a:lnTo>
                  <a:pt x="7235" y="19589"/>
                </a:lnTo>
                <a:cubicBezTo>
                  <a:pt x="7234" y="19558"/>
                  <a:pt x="7223" y="19523"/>
                  <a:pt x="7214" y="19509"/>
                </a:cubicBezTo>
                <a:cubicBezTo>
                  <a:pt x="7204" y="19492"/>
                  <a:pt x="7211" y="19476"/>
                  <a:pt x="7235" y="19467"/>
                </a:cubicBezTo>
                <a:cubicBezTo>
                  <a:pt x="7256" y="19460"/>
                  <a:pt x="7282" y="19443"/>
                  <a:pt x="7291" y="19428"/>
                </a:cubicBezTo>
                <a:cubicBezTo>
                  <a:pt x="7300" y="19413"/>
                  <a:pt x="7330" y="19391"/>
                  <a:pt x="7357" y="19381"/>
                </a:cubicBezTo>
                <a:cubicBezTo>
                  <a:pt x="7391" y="19369"/>
                  <a:pt x="7408" y="19347"/>
                  <a:pt x="7408" y="19314"/>
                </a:cubicBezTo>
                <a:cubicBezTo>
                  <a:pt x="7408" y="19259"/>
                  <a:pt x="7457" y="19208"/>
                  <a:pt x="7490" y="19228"/>
                </a:cubicBezTo>
                <a:cubicBezTo>
                  <a:pt x="7502" y="19235"/>
                  <a:pt x="7506" y="19230"/>
                  <a:pt x="7500" y="19215"/>
                </a:cubicBezTo>
                <a:cubicBezTo>
                  <a:pt x="7494" y="19199"/>
                  <a:pt x="7549" y="19140"/>
                  <a:pt x="7635" y="19069"/>
                </a:cubicBezTo>
                <a:cubicBezTo>
                  <a:pt x="7724" y="18996"/>
                  <a:pt x="7781" y="18935"/>
                  <a:pt x="7781" y="18910"/>
                </a:cubicBezTo>
                <a:cubicBezTo>
                  <a:pt x="7781" y="18872"/>
                  <a:pt x="7933" y="18707"/>
                  <a:pt x="7961" y="18715"/>
                </a:cubicBezTo>
                <a:cubicBezTo>
                  <a:pt x="8003" y="18727"/>
                  <a:pt x="8070" y="18665"/>
                  <a:pt x="8070" y="18614"/>
                </a:cubicBezTo>
                <a:cubicBezTo>
                  <a:pt x="8070" y="18583"/>
                  <a:pt x="8084" y="18537"/>
                  <a:pt x="8102" y="18512"/>
                </a:cubicBezTo>
                <a:cubicBezTo>
                  <a:pt x="8128" y="18476"/>
                  <a:pt x="8143" y="18471"/>
                  <a:pt x="8184" y="18486"/>
                </a:cubicBezTo>
                <a:cubicBezTo>
                  <a:pt x="8218" y="18499"/>
                  <a:pt x="8238" y="18499"/>
                  <a:pt x="8247" y="18484"/>
                </a:cubicBezTo>
                <a:cubicBezTo>
                  <a:pt x="8256" y="18471"/>
                  <a:pt x="8253" y="18465"/>
                  <a:pt x="8239" y="18473"/>
                </a:cubicBezTo>
                <a:cubicBezTo>
                  <a:pt x="8164" y="18519"/>
                  <a:pt x="8216" y="18364"/>
                  <a:pt x="8295" y="18310"/>
                </a:cubicBezTo>
                <a:cubicBezTo>
                  <a:pt x="8332" y="18284"/>
                  <a:pt x="8345" y="18284"/>
                  <a:pt x="8375" y="18307"/>
                </a:cubicBezTo>
                <a:cubicBezTo>
                  <a:pt x="8406" y="18331"/>
                  <a:pt x="8408" y="18331"/>
                  <a:pt x="8382" y="18299"/>
                </a:cubicBezTo>
                <a:cubicBezTo>
                  <a:pt x="8358" y="18268"/>
                  <a:pt x="8362" y="18255"/>
                  <a:pt x="8409" y="18195"/>
                </a:cubicBezTo>
                <a:cubicBezTo>
                  <a:pt x="8451" y="18141"/>
                  <a:pt x="8473" y="18129"/>
                  <a:pt x="8510" y="18138"/>
                </a:cubicBezTo>
                <a:cubicBezTo>
                  <a:pt x="8550" y="18148"/>
                  <a:pt x="8551" y="18144"/>
                  <a:pt x="8528" y="18117"/>
                </a:cubicBezTo>
                <a:cubicBezTo>
                  <a:pt x="8506" y="18090"/>
                  <a:pt x="8519" y="18073"/>
                  <a:pt x="8608" y="18000"/>
                </a:cubicBezTo>
                <a:cubicBezTo>
                  <a:pt x="8665" y="17953"/>
                  <a:pt x="8707" y="17906"/>
                  <a:pt x="8700" y="17896"/>
                </a:cubicBezTo>
                <a:cubicBezTo>
                  <a:pt x="8694" y="17886"/>
                  <a:pt x="8716" y="17866"/>
                  <a:pt x="8751" y="17852"/>
                </a:cubicBezTo>
                <a:cubicBezTo>
                  <a:pt x="8786" y="17837"/>
                  <a:pt x="8810" y="17819"/>
                  <a:pt x="8804" y="17813"/>
                </a:cubicBezTo>
                <a:cubicBezTo>
                  <a:pt x="8797" y="17806"/>
                  <a:pt x="8826" y="17769"/>
                  <a:pt x="8867" y="17729"/>
                </a:cubicBezTo>
                <a:cubicBezTo>
                  <a:pt x="8930" y="17670"/>
                  <a:pt x="8953" y="17657"/>
                  <a:pt x="9002" y="17667"/>
                </a:cubicBezTo>
                <a:cubicBezTo>
                  <a:pt x="9064" y="17679"/>
                  <a:pt x="9080" y="17660"/>
                  <a:pt x="9040" y="17620"/>
                </a:cubicBezTo>
                <a:cubicBezTo>
                  <a:pt x="9008" y="17589"/>
                  <a:pt x="9137" y="17404"/>
                  <a:pt x="9180" y="17420"/>
                </a:cubicBezTo>
                <a:cubicBezTo>
                  <a:pt x="9196" y="17426"/>
                  <a:pt x="9204" y="17424"/>
                  <a:pt x="9198" y="17415"/>
                </a:cubicBezTo>
                <a:cubicBezTo>
                  <a:pt x="9193" y="17406"/>
                  <a:pt x="9218" y="17374"/>
                  <a:pt x="9251" y="17347"/>
                </a:cubicBezTo>
                <a:cubicBezTo>
                  <a:pt x="9285" y="17320"/>
                  <a:pt x="9350" y="17266"/>
                  <a:pt x="9397" y="17225"/>
                </a:cubicBezTo>
                <a:cubicBezTo>
                  <a:pt x="9444" y="17184"/>
                  <a:pt x="9492" y="17150"/>
                  <a:pt x="9503" y="17152"/>
                </a:cubicBezTo>
                <a:cubicBezTo>
                  <a:pt x="9515" y="17154"/>
                  <a:pt x="9537" y="17136"/>
                  <a:pt x="9551" y="17110"/>
                </a:cubicBezTo>
                <a:cubicBezTo>
                  <a:pt x="9580" y="17055"/>
                  <a:pt x="9676" y="16999"/>
                  <a:pt x="9694" y="17027"/>
                </a:cubicBezTo>
                <a:cubicBezTo>
                  <a:pt x="9700" y="17038"/>
                  <a:pt x="9717" y="17045"/>
                  <a:pt x="9728" y="17045"/>
                </a:cubicBezTo>
                <a:cubicBezTo>
                  <a:pt x="9740" y="17045"/>
                  <a:pt x="9743" y="17038"/>
                  <a:pt x="9736" y="17027"/>
                </a:cubicBezTo>
                <a:cubicBezTo>
                  <a:pt x="9717" y="16996"/>
                  <a:pt x="9764" y="16980"/>
                  <a:pt x="9797" y="17006"/>
                </a:cubicBezTo>
                <a:cubicBezTo>
                  <a:pt x="9822" y="17026"/>
                  <a:pt x="9836" y="17023"/>
                  <a:pt x="9866" y="16996"/>
                </a:cubicBezTo>
                <a:cubicBezTo>
                  <a:pt x="9902" y="16964"/>
                  <a:pt x="9906" y="16965"/>
                  <a:pt x="9935" y="17009"/>
                </a:cubicBezTo>
                <a:cubicBezTo>
                  <a:pt x="9952" y="17034"/>
                  <a:pt x="9978" y="17106"/>
                  <a:pt x="9993" y="17168"/>
                </a:cubicBezTo>
                <a:cubicBezTo>
                  <a:pt x="10008" y="17229"/>
                  <a:pt x="10033" y="17298"/>
                  <a:pt x="10049" y="17321"/>
                </a:cubicBezTo>
                <a:cubicBezTo>
                  <a:pt x="10067" y="17348"/>
                  <a:pt x="10071" y="17387"/>
                  <a:pt x="10062" y="17430"/>
                </a:cubicBezTo>
                <a:cubicBezTo>
                  <a:pt x="10053" y="17477"/>
                  <a:pt x="10057" y="17495"/>
                  <a:pt x="10073" y="17485"/>
                </a:cubicBezTo>
                <a:cubicBezTo>
                  <a:pt x="10085" y="17477"/>
                  <a:pt x="10105" y="17486"/>
                  <a:pt x="10115" y="17506"/>
                </a:cubicBezTo>
                <a:cubicBezTo>
                  <a:pt x="10131" y="17537"/>
                  <a:pt x="10158" y="17703"/>
                  <a:pt x="10163" y="17797"/>
                </a:cubicBezTo>
                <a:cubicBezTo>
                  <a:pt x="10164" y="17814"/>
                  <a:pt x="10183" y="17838"/>
                  <a:pt x="10203" y="17852"/>
                </a:cubicBezTo>
                <a:cubicBezTo>
                  <a:pt x="10223" y="17866"/>
                  <a:pt x="10242" y="17914"/>
                  <a:pt x="10248" y="17964"/>
                </a:cubicBezTo>
                <a:cubicBezTo>
                  <a:pt x="10253" y="18011"/>
                  <a:pt x="10273" y="18109"/>
                  <a:pt x="10293" y="18182"/>
                </a:cubicBezTo>
                <a:cubicBezTo>
                  <a:pt x="10315" y="18267"/>
                  <a:pt x="10325" y="18348"/>
                  <a:pt x="10316" y="18408"/>
                </a:cubicBezTo>
                <a:cubicBezTo>
                  <a:pt x="10307" y="18478"/>
                  <a:pt x="10311" y="18504"/>
                  <a:pt x="10332" y="18512"/>
                </a:cubicBezTo>
                <a:cubicBezTo>
                  <a:pt x="10363" y="18524"/>
                  <a:pt x="10382" y="18616"/>
                  <a:pt x="10415" y="18905"/>
                </a:cubicBezTo>
                <a:cubicBezTo>
                  <a:pt x="10418" y="18940"/>
                  <a:pt x="10429" y="18979"/>
                  <a:pt x="10438" y="18994"/>
                </a:cubicBezTo>
                <a:cubicBezTo>
                  <a:pt x="10447" y="19008"/>
                  <a:pt x="10456" y="19056"/>
                  <a:pt x="10460" y="19103"/>
                </a:cubicBezTo>
                <a:cubicBezTo>
                  <a:pt x="10463" y="19149"/>
                  <a:pt x="10470" y="19201"/>
                  <a:pt x="10475" y="19217"/>
                </a:cubicBezTo>
                <a:cubicBezTo>
                  <a:pt x="10517" y="19334"/>
                  <a:pt x="10531" y="19399"/>
                  <a:pt x="10520" y="19425"/>
                </a:cubicBezTo>
                <a:cubicBezTo>
                  <a:pt x="10514" y="19443"/>
                  <a:pt x="10523" y="19461"/>
                  <a:pt x="10539" y="19467"/>
                </a:cubicBezTo>
                <a:cubicBezTo>
                  <a:pt x="10555" y="19473"/>
                  <a:pt x="10574" y="19512"/>
                  <a:pt x="10581" y="19553"/>
                </a:cubicBezTo>
                <a:cubicBezTo>
                  <a:pt x="10596" y="19627"/>
                  <a:pt x="10595" y="19627"/>
                  <a:pt x="10690" y="19621"/>
                </a:cubicBezTo>
                <a:cubicBezTo>
                  <a:pt x="10781" y="19614"/>
                  <a:pt x="10789" y="19610"/>
                  <a:pt x="10812" y="19532"/>
                </a:cubicBezTo>
                <a:cubicBezTo>
                  <a:pt x="10825" y="19488"/>
                  <a:pt x="10846" y="19454"/>
                  <a:pt x="10860" y="19457"/>
                </a:cubicBezTo>
                <a:cubicBezTo>
                  <a:pt x="10876" y="19460"/>
                  <a:pt x="10881" y="19445"/>
                  <a:pt x="10873" y="19415"/>
                </a:cubicBezTo>
                <a:cubicBezTo>
                  <a:pt x="10865" y="19383"/>
                  <a:pt x="10881" y="19343"/>
                  <a:pt x="10926" y="19282"/>
                </a:cubicBezTo>
                <a:cubicBezTo>
                  <a:pt x="10981" y="19208"/>
                  <a:pt x="10994" y="19200"/>
                  <a:pt x="11021" y="19223"/>
                </a:cubicBezTo>
                <a:cubicBezTo>
                  <a:pt x="11049" y="19245"/>
                  <a:pt x="11053" y="19241"/>
                  <a:pt x="11045" y="19207"/>
                </a:cubicBezTo>
                <a:cubicBezTo>
                  <a:pt x="11040" y="19185"/>
                  <a:pt x="11024" y="19170"/>
                  <a:pt x="11011" y="19173"/>
                </a:cubicBezTo>
                <a:cubicBezTo>
                  <a:pt x="10961" y="19183"/>
                  <a:pt x="10966" y="19124"/>
                  <a:pt x="11024" y="19014"/>
                </a:cubicBezTo>
                <a:cubicBezTo>
                  <a:pt x="11057" y="18952"/>
                  <a:pt x="11093" y="18907"/>
                  <a:pt x="11109" y="18910"/>
                </a:cubicBezTo>
                <a:cubicBezTo>
                  <a:pt x="11129" y="18915"/>
                  <a:pt x="11133" y="18900"/>
                  <a:pt x="11125" y="18856"/>
                </a:cubicBezTo>
                <a:cubicBezTo>
                  <a:pt x="11116" y="18813"/>
                  <a:pt x="11125" y="18780"/>
                  <a:pt x="11154" y="18744"/>
                </a:cubicBezTo>
                <a:cubicBezTo>
                  <a:pt x="11176" y="18716"/>
                  <a:pt x="11191" y="18685"/>
                  <a:pt x="11188" y="18676"/>
                </a:cubicBezTo>
                <a:cubicBezTo>
                  <a:pt x="11179" y="18647"/>
                  <a:pt x="11319" y="18384"/>
                  <a:pt x="11350" y="18372"/>
                </a:cubicBezTo>
                <a:cubicBezTo>
                  <a:pt x="11366" y="18366"/>
                  <a:pt x="11379" y="18342"/>
                  <a:pt x="11379" y="18317"/>
                </a:cubicBezTo>
                <a:cubicBezTo>
                  <a:pt x="11379" y="18262"/>
                  <a:pt x="11416" y="18222"/>
                  <a:pt x="11456" y="18237"/>
                </a:cubicBezTo>
                <a:cubicBezTo>
                  <a:pt x="11480" y="18246"/>
                  <a:pt x="11483" y="18234"/>
                  <a:pt x="11474" y="18179"/>
                </a:cubicBezTo>
                <a:cubicBezTo>
                  <a:pt x="11467" y="18136"/>
                  <a:pt x="11476" y="18094"/>
                  <a:pt x="11495" y="18065"/>
                </a:cubicBezTo>
                <a:cubicBezTo>
                  <a:pt x="11512" y="18040"/>
                  <a:pt x="11520" y="18021"/>
                  <a:pt x="11514" y="18021"/>
                </a:cubicBezTo>
                <a:cubicBezTo>
                  <a:pt x="11486" y="18021"/>
                  <a:pt x="11600" y="17850"/>
                  <a:pt x="11633" y="17841"/>
                </a:cubicBezTo>
                <a:cubicBezTo>
                  <a:pt x="11654" y="17836"/>
                  <a:pt x="11667" y="17823"/>
                  <a:pt x="11662" y="17810"/>
                </a:cubicBezTo>
                <a:cubicBezTo>
                  <a:pt x="11651" y="17778"/>
                  <a:pt x="11688" y="17711"/>
                  <a:pt x="11710" y="17724"/>
                </a:cubicBezTo>
                <a:cubicBezTo>
                  <a:pt x="11739" y="17742"/>
                  <a:pt x="11759" y="17696"/>
                  <a:pt x="11734" y="17667"/>
                </a:cubicBezTo>
                <a:cubicBezTo>
                  <a:pt x="11717" y="17647"/>
                  <a:pt x="11719" y="17631"/>
                  <a:pt x="11742" y="17612"/>
                </a:cubicBezTo>
                <a:cubicBezTo>
                  <a:pt x="11759" y="17598"/>
                  <a:pt x="11774" y="17579"/>
                  <a:pt x="11774" y="17568"/>
                </a:cubicBezTo>
                <a:cubicBezTo>
                  <a:pt x="11774" y="17558"/>
                  <a:pt x="11793" y="17521"/>
                  <a:pt x="11819" y="17485"/>
                </a:cubicBezTo>
                <a:cubicBezTo>
                  <a:pt x="11844" y="17449"/>
                  <a:pt x="11878" y="17403"/>
                  <a:pt x="11890" y="17381"/>
                </a:cubicBezTo>
                <a:cubicBezTo>
                  <a:pt x="11907" y="17351"/>
                  <a:pt x="11930" y="17342"/>
                  <a:pt x="11978" y="17347"/>
                </a:cubicBezTo>
                <a:cubicBezTo>
                  <a:pt x="12028" y="17352"/>
                  <a:pt x="12041" y="17345"/>
                  <a:pt x="12041" y="17318"/>
                </a:cubicBezTo>
                <a:cubicBezTo>
                  <a:pt x="12041" y="17291"/>
                  <a:pt x="12035" y="17289"/>
                  <a:pt x="12012" y="17308"/>
                </a:cubicBezTo>
                <a:cubicBezTo>
                  <a:pt x="11959" y="17351"/>
                  <a:pt x="11955" y="17292"/>
                  <a:pt x="12004" y="17201"/>
                </a:cubicBezTo>
                <a:cubicBezTo>
                  <a:pt x="12080" y="17063"/>
                  <a:pt x="12143" y="17006"/>
                  <a:pt x="12195" y="17025"/>
                </a:cubicBezTo>
                <a:cubicBezTo>
                  <a:pt x="12226" y="17036"/>
                  <a:pt x="12246" y="17029"/>
                  <a:pt x="12264" y="17006"/>
                </a:cubicBezTo>
                <a:cubicBezTo>
                  <a:pt x="12287" y="16977"/>
                  <a:pt x="12293" y="16979"/>
                  <a:pt x="12327" y="17022"/>
                </a:cubicBezTo>
                <a:cubicBezTo>
                  <a:pt x="12358" y="17061"/>
                  <a:pt x="12368" y="17065"/>
                  <a:pt x="12378" y="17040"/>
                </a:cubicBezTo>
                <a:cubicBezTo>
                  <a:pt x="12401" y="16980"/>
                  <a:pt x="12492" y="17024"/>
                  <a:pt x="12582" y="17142"/>
                </a:cubicBezTo>
                <a:cubicBezTo>
                  <a:pt x="12630" y="17204"/>
                  <a:pt x="12669" y="17269"/>
                  <a:pt x="12669" y="17285"/>
                </a:cubicBezTo>
                <a:cubicBezTo>
                  <a:pt x="12669" y="17300"/>
                  <a:pt x="12690" y="17322"/>
                  <a:pt x="12717" y="17332"/>
                </a:cubicBezTo>
                <a:cubicBezTo>
                  <a:pt x="12751" y="17344"/>
                  <a:pt x="12761" y="17359"/>
                  <a:pt x="12751" y="17384"/>
                </a:cubicBezTo>
                <a:cubicBezTo>
                  <a:pt x="12743" y="17406"/>
                  <a:pt x="12747" y="17413"/>
                  <a:pt x="12762" y="17404"/>
                </a:cubicBezTo>
                <a:cubicBezTo>
                  <a:pt x="12797" y="17383"/>
                  <a:pt x="12812" y="17424"/>
                  <a:pt x="12786" y="17472"/>
                </a:cubicBezTo>
                <a:cubicBezTo>
                  <a:pt x="12765" y="17510"/>
                  <a:pt x="12767" y="17514"/>
                  <a:pt x="12802" y="17503"/>
                </a:cubicBezTo>
                <a:cubicBezTo>
                  <a:pt x="12856" y="17486"/>
                  <a:pt x="12910" y="17531"/>
                  <a:pt x="12915" y="17597"/>
                </a:cubicBezTo>
                <a:cubicBezTo>
                  <a:pt x="12918" y="17627"/>
                  <a:pt x="12924" y="17648"/>
                  <a:pt x="12929" y="17644"/>
                </a:cubicBezTo>
                <a:cubicBezTo>
                  <a:pt x="12933" y="17639"/>
                  <a:pt x="12954" y="17645"/>
                  <a:pt x="12976" y="17657"/>
                </a:cubicBezTo>
                <a:cubicBezTo>
                  <a:pt x="12999" y="17668"/>
                  <a:pt x="13012" y="17684"/>
                  <a:pt x="13006" y="17690"/>
                </a:cubicBezTo>
                <a:cubicBezTo>
                  <a:pt x="12999" y="17697"/>
                  <a:pt x="13008" y="17711"/>
                  <a:pt x="13027" y="17724"/>
                </a:cubicBezTo>
                <a:cubicBezTo>
                  <a:pt x="13058" y="17746"/>
                  <a:pt x="13058" y="17753"/>
                  <a:pt x="13016" y="17795"/>
                </a:cubicBezTo>
                <a:cubicBezTo>
                  <a:pt x="12963" y="17847"/>
                  <a:pt x="12969" y="17870"/>
                  <a:pt x="13029" y="17839"/>
                </a:cubicBezTo>
                <a:cubicBezTo>
                  <a:pt x="13087" y="17808"/>
                  <a:pt x="13137" y="17863"/>
                  <a:pt x="13101" y="17919"/>
                </a:cubicBezTo>
                <a:cubicBezTo>
                  <a:pt x="13063" y="17979"/>
                  <a:pt x="13071" y="18010"/>
                  <a:pt x="13114" y="17971"/>
                </a:cubicBezTo>
                <a:cubicBezTo>
                  <a:pt x="13149" y="17940"/>
                  <a:pt x="13155" y="17943"/>
                  <a:pt x="13204" y="17995"/>
                </a:cubicBezTo>
                <a:cubicBezTo>
                  <a:pt x="13289" y="18084"/>
                  <a:pt x="13312" y="18138"/>
                  <a:pt x="13321" y="18271"/>
                </a:cubicBezTo>
                <a:cubicBezTo>
                  <a:pt x="13323" y="18300"/>
                  <a:pt x="13331" y="18303"/>
                  <a:pt x="13353" y="18286"/>
                </a:cubicBezTo>
                <a:cubicBezTo>
                  <a:pt x="13374" y="18269"/>
                  <a:pt x="13392" y="18281"/>
                  <a:pt x="13435" y="18346"/>
                </a:cubicBezTo>
                <a:cubicBezTo>
                  <a:pt x="13465" y="18391"/>
                  <a:pt x="13490" y="18439"/>
                  <a:pt x="13490" y="18450"/>
                </a:cubicBezTo>
                <a:cubicBezTo>
                  <a:pt x="13490" y="18461"/>
                  <a:pt x="13512" y="18490"/>
                  <a:pt x="13541" y="18512"/>
                </a:cubicBezTo>
                <a:cubicBezTo>
                  <a:pt x="13569" y="18534"/>
                  <a:pt x="13589" y="18558"/>
                  <a:pt x="13583" y="18567"/>
                </a:cubicBezTo>
                <a:cubicBezTo>
                  <a:pt x="13577" y="18577"/>
                  <a:pt x="13582" y="18591"/>
                  <a:pt x="13594" y="18598"/>
                </a:cubicBezTo>
                <a:cubicBezTo>
                  <a:pt x="13605" y="18605"/>
                  <a:pt x="13610" y="18620"/>
                  <a:pt x="13604" y="18629"/>
                </a:cubicBezTo>
                <a:cubicBezTo>
                  <a:pt x="13599" y="18639"/>
                  <a:pt x="13606" y="18649"/>
                  <a:pt x="13623" y="18655"/>
                </a:cubicBezTo>
                <a:cubicBezTo>
                  <a:pt x="13640" y="18662"/>
                  <a:pt x="13648" y="18682"/>
                  <a:pt x="13641" y="18700"/>
                </a:cubicBezTo>
                <a:cubicBezTo>
                  <a:pt x="13634" y="18720"/>
                  <a:pt x="13642" y="18731"/>
                  <a:pt x="13663" y="18731"/>
                </a:cubicBezTo>
                <a:cubicBezTo>
                  <a:pt x="13705" y="18731"/>
                  <a:pt x="13804" y="18898"/>
                  <a:pt x="13787" y="18942"/>
                </a:cubicBezTo>
                <a:cubicBezTo>
                  <a:pt x="13778" y="18966"/>
                  <a:pt x="13784" y="18971"/>
                  <a:pt x="13806" y="18962"/>
                </a:cubicBezTo>
                <a:cubicBezTo>
                  <a:pt x="13849" y="18946"/>
                  <a:pt x="13928" y="19052"/>
                  <a:pt x="13912" y="19103"/>
                </a:cubicBezTo>
                <a:cubicBezTo>
                  <a:pt x="13903" y="19130"/>
                  <a:pt x="13906" y="19136"/>
                  <a:pt x="13922" y="19126"/>
                </a:cubicBezTo>
                <a:cubicBezTo>
                  <a:pt x="13950" y="19110"/>
                  <a:pt x="14028" y="19172"/>
                  <a:pt x="14028" y="19210"/>
                </a:cubicBezTo>
                <a:cubicBezTo>
                  <a:pt x="14028" y="19223"/>
                  <a:pt x="14040" y="19245"/>
                  <a:pt x="14057" y="19259"/>
                </a:cubicBezTo>
                <a:cubicBezTo>
                  <a:pt x="14074" y="19273"/>
                  <a:pt x="14084" y="19291"/>
                  <a:pt x="14079" y="19301"/>
                </a:cubicBezTo>
                <a:cubicBezTo>
                  <a:pt x="14073" y="19310"/>
                  <a:pt x="14078" y="19322"/>
                  <a:pt x="14089" y="19329"/>
                </a:cubicBezTo>
                <a:cubicBezTo>
                  <a:pt x="14101" y="19336"/>
                  <a:pt x="14110" y="19367"/>
                  <a:pt x="14110" y="19397"/>
                </a:cubicBezTo>
                <a:cubicBezTo>
                  <a:pt x="14110" y="19434"/>
                  <a:pt x="14124" y="19459"/>
                  <a:pt x="14155" y="19472"/>
                </a:cubicBezTo>
                <a:cubicBezTo>
                  <a:pt x="14182" y="19484"/>
                  <a:pt x="14210" y="19523"/>
                  <a:pt x="14222" y="19563"/>
                </a:cubicBezTo>
                <a:cubicBezTo>
                  <a:pt x="14233" y="19602"/>
                  <a:pt x="14259" y="19650"/>
                  <a:pt x="14280" y="19670"/>
                </a:cubicBezTo>
                <a:cubicBezTo>
                  <a:pt x="14300" y="19690"/>
                  <a:pt x="14318" y="19716"/>
                  <a:pt x="14320" y="19727"/>
                </a:cubicBezTo>
                <a:cubicBezTo>
                  <a:pt x="14321" y="19738"/>
                  <a:pt x="14324" y="19755"/>
                  <a:pt x="14325" y="19766"/>
                </a:cubicBezTo>
                <a:cubicBezTo>
                  <a:pt x="14326" y="19777"/>
                  <a:pt x="14351" y="19816"/>
                  <a:pt x="14381" y="19852"/>
                </a:cubicBezTo>
                <a:cubicBezTo>
                  <a:pt x="14445" y="19932"/>
                  <a:pt x="14467" y="19985"/>
                  <a:pt x="14442" y="20000"/>
                </a:cubicBezTo>
                <a:cubicBezTo>
                  <a:pt x="14431" y="20007"/>
                  <a:pt x="14427" y="20026"/>
                  <a:pt x="14434" y="20042"/>
                </a:cubicBezTo>
                <a:cubicBezTo>
                  <a:pt x="14440" y="20058"/>
                  <a:pt x="14455" y="20067"/>
                  <a:pt x="14465" y="20060"/>
                </a:cubicBezTo>
                <a:cubicBezTo>
                  <a:pt x="14476" y="20054"/>
                  <a:pt x="14500" y="20061"/>
                  <a:pt x="14518" y="20076"/>
                </a:cubicBezTo>
                <a:cubicBezTo>
                  <a:pt x="14552" y="20103"/>
                  <a:pt x="14638" y="20272"/>
                  <a:pt x="14632" y="20299"/>
                </a:cubicBezTo>
                <a:cubicBezTo>
                  <a:pt x="14631" y="20307"/>
                  <a:pt x="14652" y="20337"/>
                  <a:pt x="14680" y="20364"/>
                </a:cubicBezTo>
                <a:cubicBezTo>
                  <a:pt x="14709" y="20393"/>
                  <a:pt x="14730" y="20438"/>
                  <a:pt x="14730" y="20468"/>
                </a:cubicBezTo>
                <a:cubicBezTo>
                  <a:pt x="14730" y="20523"/>
                  <a:pt x="14799" y="20636"/>
                  <a:pt x="14850" y="20666"/>
                </a:cubicBezTo>
                <a:cubicBezTo>
                  <a:pt x="14866" y="20676"/>
                  <a:pt x="14871" y="20701"/>
                  <a:pt x="14863" y="20726"/>
                </a:cubicBezTo>
                <a:cubicBezTo>
                  <a:pt x="14854" y="20754"/>
                  <a:pt x="14858" y="20761"/>
                  <a:pt x="14873" y="20752"/>
                </a:cubicBezTo>
                <a:cubicBezTo>
                  <a:pt x="14887" y="20744"/>
                  <a:pt x="14906" y="20763"/>
                  <a:pt x="14921" y="20796"/>
                </a:cubicBezTo>
                <a:cubicBezTo>
                  <a:pt x="14935" y="20828"/>
                  <a:pt x="14958" y="20861"/>
                  <a:pt x="14971" y="20869"/>
                </a:cubicBezTo>
                <a:cubicBezTo>
                  <a:pt x="14985" y="20878"/>
                  <a:pt x="15008" y="20918"/>
                  <a:pt x="15022" y="20960"/>
                </a:cubicBezTo>
                <a:cubicBezTo>
                  <a:pt x="15060" y="21077"/>
                  <a:pt x="15124" y="21191"/>
                  <a:pt x="15202" y="21285"/>
                </a:cubicBezTo>
                <a:cubicBezTo>
                  <a:pt x="15241" y="21332"/>
                  <a:pt x="15270" y="21385"/>
                  <a:pt x="15265" y="21405"/>
                </a:cubicBezTo>
                <a:cubicBezTo>
                  <a:pt x="15261" y="21425"/>
                  <a:pt x="15272" y="21452"/>
                  <a:pt x="15289" y="21465"/>
                </a:cubicBezTo>
                <a:cubicBezTo>
                  <a:pt x="15317" y="21486"/>
                  <a:pt x="15314" y="21495"/>
                  <a:pt x="15273" y="21538"/>
                </a:cubicBezTo>
                <a:cubicBezTo>
                  <a:pt x="15248" y="21564"/>
                  <a:pt x="15229" y="21592"/>
                  <a:pt x="15228" y="21600"/>
                </a:cubicBezTo>
                <a:cubicBezTo>
                  <a:pt x="15448" y="21595"/>
                  <a:pt x="15544" y="21589"/>
                  <a:pt x="15554" y="21579"/>
                </a:cubicBezTo>
                <a:cubicBezTo>
                  <a:pt x="15575" y="21559"/>
                  <a:pt x="15612" y="21503"/>
                  <a:pt x="15636" y="21457"/>
                </a:cubicBezTo>
                <a:cubicBezTo>
                  <a:pt x="15672" y="21389"/>
                  <a:pt x="15675" y="21372"/>
                  <a:pt x="15652" y="21363"/>
                </a:cubicBezTo>
                <a:cubicBezTo>
                  <a:pt x="15636" y="21357"/>
                  <a:pt x="15611" y="21315"/>
                  <a:pt x="15599" y="21267"/>
                </a:cubicBezTo>
                <a:cubicBezTo>
                  <a:pt x="15576" y="21176"/>
                  <a:pt x="15559" y="21105"/>
                  <a:pt x="15514" y="20934"/>
                </a:cubicBezTo>
                <a:cubicBezTo>
                  <a:pt x="15500" y="20878"/>
                  <a:pt x="15487" y="20811"/>
                  <a:pt x="15485" y="20783"/>
                </a:cubicBezTo>
                <a:cubicBezTo>
                  <a:pt x="15480" y="20704"/>
                  <a:pt x="15435" y="20514"/>
                  <a:pt x="15403" y="20445"/>
                </a:cubicBezTo>
                <a:cubicBezTo>
                  <a:pt x="15377" y="20388"/>
                  <a:pt x="15338" y="20260"/>
                  <a:pt x="15289" y="20071"/>
                </a:cubicBezTo>
                <a:cubicBezTo>
                  <a:pt x="15279" y="20031"/>
                  <a:pt x="15268" y="19975"/>
                  <a:pt x="15268" y="19943"/>
                </a:cubicBezTo>
                <a:cubicBezTo>
                  <a:pt x="15268" y="19911"/>
                  <a:pt x="15257" y="19856"/>
                  <a:pt x="15242" y="19821"/>
                </a:cubicBezTo>
                <a:cubicBezTo>
                  <a:pt x="15201" y="19727"/>
                  <a:pt x="15164" y="19563"/>
                  <a:pt x="15178" y="19540"/>
                </a:cubicBezTo>
                <a:cubicBezTo>
                  <a:pt x="15185" y="19529"/>
                  <a:pt x="15177" y="19506"/>
                  <a:pt x="15162" y="19488"/>
                </a:cubicBezTo>
                <a:cubicBezTo>
                  <a:pt x="15130" y="19450"/>
                  <a:pt x="15002" y="18842"/>
                  <a:pt x="15001" y="18721"/>
                </a:cubicBezTo>
                <a:cubicBezTo>
                  <a:pt x="15000" y="18675"/>
                  <a:pt x="14991" y="18628"/>
                  <a:pt x="14979" y="18616"/>
                </a:cubicBezTo>
                <a:cubicBezTo>
                  <a:pt x="14968" y="18605"/>
                  <a:pt x="14951" y="18554"/>
                  <a:pt x="14945" y="18505"/>
                </a:cubicBezTo>
                <a:cubicBezTo>
                  <a:pt x="14939" y="18455"/>
                  <a:pt x="14923" y="18396"/>
                  <a:pt x="14908" y="18372"/>
                </a:cubicBezTo>
                <a:cubicBezTo>
                  <a:pt x="14892" y="18348"/>
                  <a:pt x="14869" y="18276"/>
                  <a:pt x="14857" y="18211"/>
                </a:cubicBezTo>
                <a:cubicBezTo>
                  <a:pt x="14819" y="17999"/>
                  <a:pt x="14755" y="17566"/>
                  <a:pt x="14741" y="17430"/>
                </a:cubicBezTo>
                <a:cubicBezTo>
                  <a:pt x="14734" y="17358"/>
                  <a:pt x="14724" y="17286"/>
                  <a:pt x="14720" y="17269"/>
                </a:cubicBezTo>
                <a:cubicBezTo>
                  <a:pt x="14670" y="17081"/>
                  <a:pt x="14622" y="16446"/>
                  <a:pt x="14632" y="16122"/>
                </a:cubicBezTo>
                <a:lnTo>
                  <a:pt x="14638" y="15919"/>
                </a:lnTo>
                <a:lnTo>
                  <a:pt x="14696" y="15911"/>
                </a:lnTo>
                <a:cubicBezTo>
                  <a:pt x="14728" y="15908"/>
                  <a:pt x="14770" y="15911"/>
                  <a:pt x="14789" y="15919"/>
                </a:cubicBezTo>
                <a:cubicBezTo>
                  <a:pt x="14808" y="15927"/>
                  <a:pt x="14830" y="15934"/>
                  <a:pt x="14839" y="15932"/>
                </a:cubicBezTo>
                <a:cubicBezTo>
                  <a:pt x="14848" y="15930"/>
                  <a:pt x="14913" y="15956"/>
                  <a:pt x="14982" y="15989"/>
                </a:cubicBezTo>
                <a:cubicBezTo>
                  <a:pt x="15051" y="16023"/>
                  <a:pt x="15130" y="16049"/>
                  <a:pt x="15157" y="16049"/>
                </a:cubicBezTo>
                <a:cubicBezTo>
                  <a:pt x="15183" y="16049"/>
                  <a:pt x="15209" y="16059"/>
                  <a:pt x="15215" y="16070"/>
                </a:cubicBezTo>
                <a:cubicBezTo>
                  <a:pt x="15233" y="16098"/>
                  <a:pt x="15352" y="16151"/>
                  <a:pt x="15395" y="16151"/>
                </a:cubicBezTo>
                <a:cubicBezTo>
                  <a:pt x="15416" y="16151"/>
                  <a:pt x="15439" y="16160"/>
                  <a:pt x="15446" y="16171"/>
                </a:cubicBezTo>
                <a:cubicBezTo>
                  <a:pt x="15453" y="16183"/>
                  <a:pt x="15478" y="16192"/>
                  <a:pt x="15504" y="16192"/>
                </a:cubicBezTo>
                <a:cubicBezTo>
                  <a:pt x="15530" y="16192"/>
                  <a:pt x="15594" y="16219"/>
                  <a:pt x="15644" y="16252"/>
                </a:cubicBezTo>
                <a:cubicBezTo>
                  <a:pt x="15695" y="16285"/>
                  <a:pt x="15774" y="16320"/>
                  <a:pt x="15822" y="16330"/>
                </a:cubicBezTo>
                <a:cubicBezTo>
                  <a:pt x="15922" y="16352"/>
                  <a:pt x="16102" y="16452"/>
                  <a:pt x="16087" y="16476"/>
                </a:cubicBezTo>
                <a:cubicBezTo>
                  <a:pt x="16081" y="16485"/>
                  <a:pt x="16099" y="16486"/>
                  <a:pt x="16126" y="16481"/>
                </a:cubicBezTo>
                <a:cubicBezTo>
                  <a:pt x="16154" y="16476"/>
                  <a:pt x="16198" y="16486"/>
                  <a:pt x="16225" y="16504"/>
                </a:cubicBezTo>
                <a:cubicBezTo>
                  <a:pt x="16251" y="16522"/>
                  <a:pt x="16286" y="16538"/>
                  <a:pt x="16307" y="16538"/>
                </a:cubicBezTo>
                <a:cubicBezTo>
                  <a:pt x="16327" y="16538"/>
                  <a:pt x="16362" y="16554"/>
                  <a:pt x="16383" y="16575"/>
                </a:cubicBezTo>
                <a:cubicBezTo>
                  <a:pt x="16405" y="16595"/>
                  <a:pt x="16484" y="16641"/>
                  <a:pt x="16558" y="16676"/>
                </a:cubicBezTo>
                <a:cubicBezTo>
                  <a:pt x="16633" y="16711"/>
                  <a:pt x="16697" y="16748"/>
                  <a:pt x="16704" y="16759"/>
                </a:cubicBezTo>
                <a:cubicBezTo>
                  <a:pt x="16711" y="16770"/>
                  <a:pt x="16764" y="16793"/>
                  <a:pt x="16821" y="16811"/>
                </a:cubicBezTo>
                <a:cubicBezTo>
                  <a:pt x="16877" y="16830"/>
                  <a:pt x="16952" y="16872"/>
                  <a:pt x="16985" y="16905"/>
                </a:cubicBezTo>
                <a:cubicBezTo>
                  <a:pt x="17018" y="16938"/>
                  <a:pt x="17059" y="16965"/>
                  <a:pt x="17078" y="16965"/>
                </a:cubicBezTo>
                <a:cubicBezTo>
                  <a:pt x="17096" y="16965"/>
                  <a:pt x="17116" y="16978"/>
                  <a:pt x="17123" y="16996"/>
                </a:cubicBezTo>
                <a:cubicBezTo>
                  <a:pt x="17131" y="17017"/>
                  <a:pt x="17152" y="17025"/>
                  <a:pt x="17184" y="17017"/>
                </a:cubicBezTo>
                <a:cubicBezTo>
                  <a:pt x="17214" y="17009"/>
                  <a:pt x="17272" y="17027"/>
                  <a:pt x="17348" y="17066"/>
                </a:cubicBezTo>
                <a:cubicBezTo>
                  <a:pt x="17467" y="17128"/>
                  <a:pt x="17569" y="17141"/>
                  <a:pt x="17626" y="17105"/>
                </a:cubicBezTo>
                <a:cubicBezTo>
                  <a:pt x="17652" y="17089"/>
                  <a:pt x="17653" y="17079"/>
                  <a:pt x="17631" y="17045"/>
                </a:cubicBezTo>
                <a:cubicBezTo>
                  <a:pt x="17617" y="17023"/>
                  <a:pt x="17607" y="16990"/>
                  <a:pt x="17607" y="16973"/>
                </a:cubicBezTo>
                <a:cubicBezTo>
                  <a:pt x="17607" y="16955"/>
                  <a:pt x="17575" y="16903"/>
                  <a:pt x="17536" y="16858"/>
                </a:cubicBezTo>
                <a:cubicBezTo>
                  <a:pt x="17497" y="16813"/>
                  <a:pt x="17449" y="16743"/>
                  <a:pt x="17430" y="16702"/>
                </a:cubicBezTo>
                <a:cubicBezTo>
                  <a:pt x="17411" y="16661"/>
                  <a:pt x="17377" y="16604"/>
                  <a:pt x="17356" y="16575"/>
                </a:cubicBezTo>
                <a:cubicBezTo>
                  <a:pt x="17335" y="16545"/>
                  <a:pt x="17316" y="16512"/>
                  <a:pt x="17316" y="16499"/>
                </a:cubicBezTo>
                <a:cubicBezTo>
                  <a:pt x="17316" y="16487"/>
                  <a:pt x="17265" y="16413"/>
                  <a:pt x="17202" y="16338"/>
                </a:cubicBezTo>
                <a:cubicBezTo>
                  <a:pt x="16913" y="15991"/>
                  <a:pt x="16924" y="16005"/>
                  <a:pt x="16966" y="15979"/>
                </a:cubicBezTo>
                <a:cubicBezTo>
                  <a:pt x="16978" y="15972"/>
                  <a:pt x="16985" y="15957"/>
                  <a:pt x="16985" y="15945"/>
                </a:cubicBezTo>
                <a:cubicBezTo>
                  <a:pt x="16985" y="15931"/>
                  <a:pt x="16975" y="15929"/>
                  <a:pt x="16956" y="15945"/>
                </a:cubicBezTo>
                <a:cubicBezTo>
                  <a:pt x="16933" y="15964"/>
                  <a:pt x="16919" y="15959"/>
                  <a:pt x="16884" y="15916"/>
                </a:cubicBezTo>
                <a:cubicBezTo>
                  <a:pt x="16860" y="15887"/>
                  <a:pt x="16842" y="15853"/>
                  <a:pt x="16842" y="15844"/>
                </a:cubicBezTo>
                <a:cubicBezTo>
                  <a:pt x="16842" y="15835"/>
                  <a:pt x="16807" y="15795"/>
                  <a:pt x="16768" y="15753"/>
                </a:cubicBezTo>
                <a:cubicBezTo>
                  <a:pt x="16728" y="15710"/>
                  <a:pt x="16701" y="15662"/>
                  <a:pt x="16707" y="15649"/>
                </a:cubicBezTo>
                <a:cubicBezTo>
                  <a:pt x="16712" y="15635"/>
                  <a:pt x="16696" y="15616"/>
                  <a:pt x="16675" y="15604"/>
                </a:cubicBezTo>
                <a:cubicBezTo>
                  <a:pt x="16653" y="15593"/>
                  <a:pt x="16630" y="15562"/>
                  <a:pt x="16622" y="15537"/>
                </a:cubicBezTo>
                <a:cubicBezTo>
                  <a:pt x="16614" y="15512"/>
                  <a:pt x="16594" y="15473"/>
                  <a:pt x="16574" y="15451"/>
                </a:cubicBezTo>
                <a:cubicBezTo>
                  <a:pt x="16533" y="15403"/>
                  <a:pt x="16419" y="15214"/>
                  <a:pt x="16418" y="15191"/>
                </a:cubicBezTo>
                <a:cubicBezTo>
                  <a:pt x="16418" y="15182"/>
                  <a:pt x="16406" y="15168"/>
                  <a:pt x="16391" y="15160"/>
                </a:cubicBezTo>
                <a:cubicBezTo>
                  <a:pt x="16377" y="15151"/>
                  <a:pt x="16344" y="15107"/>
                  <a:pt x="16320" y="15063"/>
                </a:cubicBezTo>
                <a:cubicBezTo>
                  <a:pt x="16296" y="15020"/>
                  <a:pt x="16254" y="14957"/>
                  <a:pt x="16227" y="14925"/>
                </a:cubicBezTo>
                <a:cubicBezTo>
                  <a:pt x="16200" y="14894"/>
                  <a:pt x="16179" y="14862"/>
                  <a:pt x="16179" y="14853"/>
                </a:cubicBezTo>
                <a:cubicBezTo>
                  <a:pt x="16179" y="14843"/>
                  <a:pt x="16148" y="14781"/>
                  <a:pt x="16111" y="14715"/>
                </a:cubicBezTo>
                <a:cubicBezTo>
                  <a:pt x="16020" y="14558"/>
                  <a:pt x="16010" y="14515"/>
                  <a:pt x="16052" y="14465"/>
                </a:cubicBezTo>
                <a:cubicBezTo>
                  <a:pt x="16078" y="14434"/>
                  <a:pt x="16124" y="14423"/>
                  <a:pt x="16238" y="14413"/>
                </a:cubicBezTo>
                <a:cubicBezTo>
                  <a:pt x="16388" y="14400"/>
                  <a:pt x="16812" y="14435"/>
                  <a:pt x="16852" y="14465"/>
                </a:cubicBezTo>
                <a:cubicBezTo>
                  <a:pt x="16864" y="14473"/>
                  <a:pt x="16937" y="14489"/>
                  <a:pt x="17017" y="14496"/>
                </a:cubicBezTo>
                <a:cubicBezTo>
                  <a:pt x="17096" y="14504"/>
                  <a:pt x="17221" y="14528"/>
                  <a:pt x="17295" y="14548"/>
                </a:cubicBezTo>
                <a:cubicBezTo>
                  <a:pt x="17369" y="14569"/>
                  <a:pt x="17476" y="14594"/>
                  <a:pt x="17533" y="14605"/>
                </a:cubicBezTo>
                <a:cubicBezTo>
                  <a:pt x="17642" y="14627"/>
                  <a:pt x="17801" y="14667"/>
                  <a:pt x="17854" y="14686"/>
                </a:cubicBezTo>
                <a:cubicBezTo>
                  <a:pt x="17891" y="14699"/>
                  <a:pt x="17926" y="14705"/>
                  <a:pt x="18021" y="14720"/>
                </a:cubicBezTo>
                <a:cubicBezTo>
                  <a:pt x="18061" y="14726"/>
                  <a:pt x="18184" y="14744"/>
                  <a:pt x="18296" y="14762"/>
                </a:cubicBezTo>
                <a:cubicBezTo>
                  <a:pt x="18409" y="14779"/>
                  <a:pt x="18517" y="14802"/>
                  <a:pt x="18535" y="14811"/>
                </a:cubicBezTo>
                <a:cubicBezTo>
                  <a:pt x="18553" y="14820"/>
                  <a:pt x="18662" y="14847"/>
                  <a:pt x="18776" y="14871"/>
                </a:cubicBezTo>
                <a:cubicBezTo>
                  <a:pt x="18890" y="14894"/>
                  <a:pt x="19007" y="14932"/>
                  <a:pt x="19038" y="14954"/>
                </a:cubicBezTo>
                <a:cubicBezTo>
                  <a:pt x="19069" y="14976"/>
                  <a:pt x="19109" y="14993"/>
                  <a:pt x="19126" y="14993"/>
                </a:cubicBezTo>
                <a:cubicBezTo>
                  <a:pt x="19142" y="14993"/>
                  <a:pt x="19160" y="15005"/>
                  <a:pt x="19168" y="15016"/>
                </a:cubicBezTo>
                <a:cubicBezTo>
                  <a:pt x="19175" y="15028"/>
                  <a:pt x="19196" y="15031"/>
                  <a:pt x="19213" y="15024"/>
                </a:cubicBezTo>
                <a:cubicBezTo>
                  <a:pt x="19230" y="15018"/>
                  <a:pt x="19260" y="15024"/>
                  <a:pt x="19277" y="15037"/>
                </a:cubicBezTo>
                <a:cubicBezTo>
                  <a:pt x="19293" y="15050"/>
                  <a:pt x="19342" y="15060"/>
                  <a:pt x="19385" y="15058"/>
                </a:cubicBezTo>
                <a:cubicBezTo>
                  <a:pt x="19429" y="15056"/>
                  <a:pt x="19532" y="15065"/>
                  <a:pt x="19616" y="15076"/>
                </a:cubicBezTo>
                <a:cubicBezTo>
                  <a:pt x="19700" y="15088"/>
                  <a:pt x="19811" y="15101"/>
                  <a:pt x="19862" y="15105"/>
                </a:cubicBezTo>
                <a:cubicBezTo>
                  <a:pt x="20070" y="15123"/>
                  <a:pt x="20366" y="15174"/>
                  <a:pt x="20641" y="15238"/>
                </a:cubicBezTo>
                <a:cubicBezTo>
                  <a:pt x="20689" y="15249"/>
                  <a:pt x="20747" y="15258"/>
                  <a:pt x="20768" y="15258"/>
                </a:cubicBezTo>
                <a:cubicBezTo>
                  <a:pt x="20789" y="15258"/>
                  <a:pt x="20818" y="15271"/>
                  <a:pt x="20832" y="15287"/>
                </a:cubicBezTo>
                <a:cubicBezTo>
                  <a:pt x="20845" y="15303"/>
                  <a:pt x="20873" y="15316"/>
                  <a:pt x="20893" y="15316"/>
                </a:cubicBezTo>
                <a:cubicBezTo>
                  <a:pt x="20912" y="15315"/>
                  <a:pt x="20990" y="15324"/>
                  <a:pt x="21070" y="15336"/>
                </a:cubicBezTo>
                <a:cubicBezTo>
                  <a:pt x="21150" y="15349"/>
                  <a:pt x="21301" y="15360"/>
                  <a:pt x="21407" y="15360"/>
                </a:cubicBezTo>
                <a:lnTo>
                  <a:pt x="21600" y="15360"/>
                </a:lnTo>
                <a:lnTo>
                  <a:pt x="21600" y="15144"/>
                </a:lnTo>
                <a:lnTo>
                  <a:pt x="21534" y="15121"/>
                </a:lnTo>
                <a:cubicBezTo>
                  <a:pt x="21499" y="15107"/>
                  <a:pt x="21477" y="15089"/>
                  <a:pt x="21483" y="15079"/>
                </a:cubicBezTo>
                <a:cubicBezTo>
                  <a:pt x="21490" y="15068"/>
                  <a:pt x="21476" y="15034"/>
                  <a:pt x="21452" y="15003"/>
                </a:cubicBezTo>
                <a:cubicBezTo>
                  <a:pt x="21417" y="14960"/>
                  <a:pt x="21394" y="14953"/>
                  <a:pt x="21348" y="14962"/>
                </a:cubicBezTo>
                <a:cubicBezTo>
                  <a:pt x="21316" y="14968"/>
                  <a:pt x="21263" y="14959"/>
                  <a:pt x="21226" y="14941"/>
                </a:cubicBezTo>
                <a:cubicBezTo>
                  <a:pt x="21162" y="14910"/>
                  <a:pt x="21114" y="14846"/>
                  <a:pt x="21136" y="14824"/>
                </a:cubicBezTo>
                <a:cubicBezTo>
                  <a:pt x="21153" y="14808"/>
                  <a:pt x="21047" y="14783"/>
                  <a:pt x="21022" y="14798"/>
                </a:cubicBezTo>
                <a:cubicBezTo>
                  <a:pt x="21012" y="14804"/>
                  <a:pt x="20993" y="14798"/>
                  <a:pt x="20980" y="14782"/>
                </a:cubicBezTo>
                <a:cubicBezTo>
                  <a:pt x="20950" y="14747"/>
                  <a:pt x="21000" y="14704"/>
                  <a:pt x="21049" y="14723"/>
                </a:cubicBezTo>
                <a:cubicBezTo>
                  <a:pt x="21068" y="14730"/>
                  <a:pt x="21081" y="14723"/>
                  <a:pt x="21081" y="14710"/>
                </a:cubicBezTo>
                <a:cubicBezTo>
                  <a:pt x="21081" y="14673"/>
                  <a:pt x="21033" y="14665"/>
                  <a:pt x="20969" y="14689"/>
                </a:cubicBezTo>
                <a:cubicBezTo>
                  <a:pt x="20919" y="14707"/>
                  <a:pt x="20902" y="14704"/>
                  <a:pt x="20837" y="14655"/>
                </a:cubicBezTo>
                <a:cubicBezTo>
                  <a:pt x="20796" y="14624"/>
                  <a:pt x="20743" y="14588"/>
                  <a:pt x="20720" y="14577"/>
                </a:cubicBezTo>
                <a:cubicBezTo>
                  <a:pt x="20661" y="14547"/>
                  <a:pt x="20622" y="14466"/>
                  <a:pt x="20652" y="14431"/>
                </a:cubicBezTo>
                <a:cubicBezTo>
                  <a:pt x="20667" y="14412"/>
                  <a:pt x="20682" y="14409"/>
                  <a:pt x="20697" y="14423"/>
                </a:cubicBezTo>
                <a:cubicBezTo>
                  <a:pt x="20724" y="14450"/>
                  <a:pt x="20750" y="14452"/>
                  <a:pt x="20750" y="14426"/>
                </a:cubicBezTo>
                <a:cubicBezTo>
                  <a:pt x="20750" y="14415"/>
                  <a:pt x="20720" y="14390"/>
                  <a:pt x="20683" y="14371"/>
                </a:cubicBezTo>
                <a:cubicBezTo>
                  <a:pt x="20627" y="14343"/>
                  <a:pt x="20622" y="14343"/>
                  <a:pt x="20644" y="14369"/>
                </a:cubicBezTo>
                <a:cubicBezTo>
                  <a:pt x="20666" y="14395"/>
                  <a:pt x="20658" y="14407"/>
                  <a:pt x="20612" y="14436"/>
                </a:cubicBezTo>
                <a:lnTo>
                  <a:pt x="20559" y="14470"/>
                </a:lnTo>
                <a:lnTo>
                  <a:pt x="20474" y="14379"/>
                </a:lnTo>
                <a:cubicBezTo>
                  <a:pt x="20402" y="14301"/>
                  <a:pt x="20380" y="14291"/>
                  <a:pt x="20336" y="14304"/>
                </a:cubicBezTo>
                <a:cubicBezTo>
                  <a:pt x="20256" y="14327"/>
                  <a:pt x="20147" y="14258"/>
                  <a:pt x="20153" y="14189"/>
                </a:cubicBezTo>
                <a:cubicBezTo>
                  <a:pt x="20156" y="14166"/>
                  <a:pt x="20099" y="14140"/>
                  <a:pt x="20042" y="14140"/>
                </a:cubicBezTo>
                <a:cubicBezTo>
                  <a:pt x="19973" y="14139"/>
                  <a:pt x="19958" y="14116"/>
                  <a:pt x="19995" y="14067"/>
                </a:cubicBezTo>
                <a:cubicBezTo>
                  <a:pt x="20018" y="14036"/>
                  <a:pt x="20027" y="14036"/>
                  <a:pt x="20053" y="14057"/>
                </a:cubicBezTo>
                <a:cubicBezTo>
                  <a:pt x="20078" y="14077"/>
                  <a:pt x="20085" y="14077"/>
                  <a:pt x="20093" y="14057"/>
                </a:cubicBezTo>
                <a:cubicBezTo>
                  <a:pt x="20097" y="14042"/>
                  <a:pt x="20081" y="14019"/>
                  <a:pt x="20053" y="14005"/>
                </a:cubicBezTo>
                <a:cubicBezTo>
                  <a:pt x="19988" y="13971"/>
                  <a:pt x="19948" y="13970"/>
                  <a:pt x="19981" y="14002"/>
                </a:cubicBezTo>
                <a:cubicBezTo>
                  <a:pt x="19998" y="14018"/>
                  <a:pt x="19998" y="14035"/>
                  <a:pt x="19984" y="14051"/>
                </a:cubicBezTo>
                <a:cubicBezTo>
                  <a:pt x="19968" y="14071"/>
                  <a:pt x="19945" y="14066"/>
                  <a:pt x="19881" y="14036"/>
                </a:cubicBezTo>
                <a:cubicBezTo>
                  <a:pt x="19835" y="14014"/>
                  <a:pt x="19792" y="13982"/>
                  <a:pt x="19785" y="13966"/>
                </a:cubicBezTo>
                <a:cubicBezTo>
                  <a:pt x="19779" y="13949"/>
                  <a:pt x="19746" y="13922"/>
                  <a:pt x="19714" y="13906"/>
                </a:cubicBezTo>
                <a:cubicBezTo>
                  <a:pt x="19681" y="13889"/>
                  <a:pt x="19660" y="13865"/>
                  <a:pt x="19666" y="13851"/>
                </a:cubicBezTo>
                <a:cubicBezTo>
                  <a:pt x="19672" y="13836"/>
                  <a:pt x="19658" y="13824"/>
                  <a:pt x="19632" y="13823"/>
                </a:cubicBezTo>
                <a:cubicBezTo>
                  <a:pt x="19567" y="13818"/>
                  <a:pt x="19526" y="13776"/>
                  <a:pt x="19552" y="13745"/>
                </a:cubicBezTo>
                <a:cubicBezTo>
                  <a:pt x="19568" y="13726"/>
                  <a:pt x="19563" y="13715"/>
                  <a:pt x="19539" y="13705"/>
                </a:cubicBezTo>
                <a:cubicBezTo>
                  <a:pt x="19518" y="13698"/>
                  <a:pt x="19494" y="13707"/>
                  <a:pt x="19478" y="13729"/>
                </a:cubicBezTo>
                <a:cubicBezTo>
                  <a:pt x="19453" y="13762"/>
                  <a:pt x="19448" y="13762"/>
                  <a:pt x="19390" y="13708"/>
                </a:cubicBezTo>
                <a:cubicBezTo>
                  <a:pt x="19357" y="13677"/>
                  <a:pt x="19316" y="13653"/>
                  <a:pt x="19300" y="13656"/>
                </a:cubicBezTo>
                <a:cubicBezTo>
                  <a:pt x="19251" y="13664"/>
                  <a:pt x="19157" y="13615"/>
                  <a:pt x="19157" y="13581"/>
                </a:cubicBezTo>
                <a:cubicBezTo>
                  <a:pt x="19157" y="13559"/>
                  <a:pt x="19147" y="13552"/>
                  <a:pt x="19126" y="13560"/>
                </a:cubicBezTo>
                <a:cubicBezTo>
                  <a:pt x="19076" y="13579"/>
                  <a:pt x="19047" y="13553"/>
                  <a:pt x="19078" y="13516"/>
                </a:cubicBezTo>
                <a:cubicBezTo>
                  <a:pt x="19101" y="13487"/>
                  <a:pt x="19099" y="13486"/>
                  <a:pt x="19051" y="13497"/>
                </a:cubicBezTo>
                <a:cubicBezTo>
                  <a:pt x="19012" y="13507"/>
                  <a:pt x="18976" y="13497"/>
                  <a:pt x="18922" y="13461"/>
                </a:cubicBezTo>
                <a:cubicBezTo>
                  <a:pt x="18880" y="13434"/>
                  <a:pt x="18847" y="13416"/>
                  <a:pt x="18847" y="13422"/>
                </a:cubicBezTo>
                <a:cubicBezTo>
                  <a:pt x="18847" y="13428"/>
                  <a:pt x="18820" y="13418"/>
                  <a:pt x="18786" y="13401"/>
                </a:cubicBezTo>
                <a:cubicBezTo>
                  <a:pt x="18741" y="13378"/>
                  <a:pt x="18730" y="13360"/>
                  <a:pt x="18739" y="13328"/>
                </a:cubicBezTo>
                <a:cubicBezTo>
                  <a:pt x="18760" y="13247"/>
                  <a:pt x="18570" y="13115"/>
                  <a:pt x="18506" y="13167"/>
                </a:cubicBezTo>
                <a:cubicBezTo>
                  <a:pt x="18483" y="13185"/>
                  <a:pt x="18457" y="13182"/>
                  <a:pt x="18397" y="13151"/>
                </a:cubicBezTo>
                <a:cubicBezTo>
                  <a:pt x="18318" y="13111"/>
                  <a:pt x="18301" y="13076"/>
                  <a:pt x="18336" y="13029"/>
                </a:cubicBezTo>
                <a:cubicBezTo>
                  <a:pt x="18348" y="13013"/>
                  <a:pt x="18347" y="13003"/>
                  <a:pt x="18333" y="13003"/>
                </a:cubicBezTo>
                <a:cubicBezTo>
                  <a:pt x="18321" y="13003"/>
                  <a:pt x="18306" y="13013"/>
                  <a:pt x="18299" y="13024"/>
                </a:cubicBezTo>
                <a:cubicBezTo>
                  <a:pt x="18274" y="13063"/>
                  <a:pt x="18216" y="13042"/>
                  <a:pt x="18127" y="12964"/>
                </a:cubicBezTo>
                <a:cubicBezTo>
                  <a:pt x="18068" y="12913"/>
                  <a:pt x="18045" y="12883"/>
                  <a:pt x="18060" y="12873"/>
                </a:cubicBezTo>
                <a:cubicBezTo>
                  <a:pt x="18078" y="12863"/>
                  <a:pt x="18079" y="12850"/>
                  <a:pt x="18063" y="12832"/>
                </a:cubicBezTo>
                <a:cubicBezTo>
                  <a:pt x="18051" y="12817"/>
                  <a:pt x="18045" y="12790"/>
                  <a:pt x="18053" y="12772"/>
                </a:cubicBezTo>
                <a:cubicBezTo>
                  <a:pt x="18060" y="12754"/>
                  <a:pt x="18056" y="12740"/>
                  <a:pt x="18045" y="12740"/>
                </a:cubicBezTo>
                <a:cubicBezTo>
                  <a:pt x="18033" y="12740"/>
                  <a:pt x="18021" y="12757"/>
                  <a:pt x="18015" y="12779"/>
                </a:cubicBezTo>
                <a:cubicBezTo>
                  <a:pt x="18009" y="12803"/>
                  <a:pt x="17987" y="12821"/>
                  <a:pt x="17962" y="12821"/>
                </a:cubicBezTo>
                <a:cubicBezTo>
                  <a:pt x="17905" y="12821"/>
                  <a:pt x="17886" y="12787"/>
                  <a:pt x="17931" y="12761"/>
                </a:cubicBezTo>
                <a:cubicBezTo>
                  <a:pt x="17961" y="12744"/>
                  <a:pt x="17957" y="12741"/>
                  <a:pt x="17902" y="12740"/>
                </a:cubicBezTo>
                <a:cubicBezTo>
                  <a:pt x="17828" y="12740"/>
                  <a:pt x="17792" y="12705"/>
                  <a:pt x="17843" y="12686"/>
                </a:cubicBezTo>
                <a:cubicBezTo>
                  <a:pt x="17868" y="12676"/>
                  <a:pt x="17872" y="12668"/>
                  <a:pt x="17854" y="12647"/>
                </a:cubicBezTo>
                <a:cubicBezTo>
                  <a:pt x="17835" y="12624"/>
                  <a:pt x="17823" y="12626"/>
                  <a:pt x="17793" y="12662"/>
                </a:cubicBezTo>
                <a:lnTo>
                  <a:pt x="17756" y="12707"/>
                </a:lnTo>
                <a:lnTo>
                  <a:pt x="17700" y="12649"/>
                </a:lnTo>
                <a:cubicBezTo>
                  <a:pt x="17659" y="12609"/>
                  <a:pt x="17650" y="12587"/>
                  <a:pt x="17666" y="12571"/>
                </a:cubicBezTo>
                <a:cubicBezTo>
                  <a:pt x="17681" y="12556"/>
                  <a:pt x="17680" y="12537"/>
                  <a:pt x="17666" y="12512"/>
                </a:cubicBezTo>
                <a:cubicBezTo>
                  <a:pt x="17647" y="12477"/>
                  <a:pt x="17641" y="12477"/>
                  <a:pt x="17602" y="12504"/>
                </a:cubicBezTo>
                <a:cubicBezTo>
                  <a:pt x="17552" y="12539"/>
                  <a:pt x="17473" y="12511"/>
                  <a:pt x="17491" y="12465"/>
                </a:cubicBezTo>
                <a:cubicBezTo>
                  <a:pt x="17503" y="12433"/>
                  <a:pt x="17452" y="12386"/>
                  <a:pt x="17425" y="12402"/>
                </a:cubicBezTo>
                <a:cubicBezTo>
                  <a:pt x="17395" y="12420"/>
                  <a:pt x="17317" y="12304"/>
                  <a:pt x="17337" y="12272"/>
                </a:cubicBezTo>
                <a:cubicBezTo>
                  <a:pt x="17378" y="12208"/>
                  <a:pt x="17276" y="12138"/>
                  <a:pt x="17221" y="12192"/>
                </a:cubicBezTo>
                <a:cubicBezTo>
                  <a:pt x="17206" y="12206"/>
                  <a:pt x="17183" y="12196"/>
                  <a:pt x="17144" y="12160"/>
                </a:cubicBezTo>
                <a:cubicBezTo>
                  <a:pt x="17097" y="12118"/>
                  <a:pt x="17089" y="12102"/>
                  <a:pt x="17109" y="12077"/>
                </a:cubicBezTo>
                <a:cubicBezTo>
                  <a:pt x="17130" y="12053"/>
                  <a:pt x="17143" y="12054"/>
                  <a:pt x="17170" y="12075"/>
                </a:cubicBezTo>
                <a:cubicBezTo>
                  <a:pt x="17200" y="12097"/>
                  <a:pt x="17201" y="12096"/>
                  <a:pt x="17176" y="12064"/>
                </a:cubicBezTo>
                <a:cubicBezTo>
                  <a:pt x="17160" y="12045"/>
                  <a:pt x="17129" y="12028"/>
                  <a:pt x="17107" y="12028"/>
                </a:cubicBezTo>
                <a:cubicBezTo>
                  <a:pt x="17051" y="12028"/>
                  <a:pt x="16981" y="11989"/>
                  <a:pt x="16995" y="11965"/>
                </a:cubicBezTo>
                <a:cubicBezTo>
                  <a:pt x="17002" y="11955"/>
                  <a:pt x="17031" y="11947"/>
                  <a:pt x="17059" y="11947"/>
                </a:cubicBezTo>
                <a:cubicBezTo>
                  <a:pt x="17087" y="11947"/>
                  <a:pt x="17109" y="11937"/>
                  <a:pt x="17109" y="11926"/>
                </a:cubicBezTo>
                <a:cubicBezTo>
                  <a:pt x="17109" y="11915"/>
                  <a:pt x="17097" y="11905"/>
                  <a:pt x="17080" y="11905"/>
                </a:cubicBezTo>
                <a:cubicBezTo>
                  <a:pt x="17013" y="11905"/>
                  <a:pt x="17020" y="11820"/>
                  <a:pt x="17091" y="11783"/>
                </a:cubicBezTo>
                <a:cubicBezTo>
                  <a:pt x="17118" y="11769"/>
                  <a:pt x="17146" y="11771"/>
                  <a:pt x="17178" y="11788"/>
                </a:cubicBezTo>
                <a:cubicBezTo>
                  <a:pt x="17232" y="11817"/>
                  <a:pt x="17337" y="11828"/>
                  <a:pt x="17337" y="11804"/>
                </a:cubicBezTo>
                <a:cubicBezTo>
                  <a:pt x="17337" y="11795"/>
                  <a:pt x="17323" y="11785"/>
                  <a:pt x="17305" y="11778"/>
                </a:cubicBezTo>
                <a:cubicBezTo>
                  <a:pt x="17236" y="11752"/>
                  <a:pt x="17331" y="11664"/>
                  <a:pt x="17441" y="11653"/>
                </a:cubicBezTo>
                <a:cubicBezTo>
                  <a:pt x="17458" y="11651"/>
                  <a:pt x="17504" y="11633"/>
                  <a:pt x="17544" y="11612"/>
                </a:cubicBezTo>
                <a:cubicBezTo>
                  <a:pt x="17584" y="11590"/>
                  <a:pt x="17624" y="11573"/>
                  <a:pt x="17631" y="11573"/>
                </a:cubicBezTo>
                <a:cubicBezTo>
                  <a:pt x="17639" y="11572"/>
                  <a:pt x="17652" y="11565"/>
                  <a:pt x="17660" y="11557"/>
                </a:cubicBezTo>
                <a:cubicBezTo>
                  <a:pt x="17669" y="11549"/>
                  <a:pt x="17705" y="11541"/>
                  <a:pt x="17740" y="11541"/>
                </a:cubicBezTo>
                <a:cubicBezTo>
                  <a:pt x="17775" y="11541"/>
                  <a:pt x="17834" y="11524"/>
                  <a:pt x="17870" y="11502"/>
                </a:cubicBezTo>
                <a:cubicBezTo>
                  <a:pt x="17926" y="11468"/>
                  <a:pt x="17938" y="11467"/>
                  <a:pt x="17960" y="11492"/>
                </a:cubicBezTo>
                <a:cubicBezTo>
                  <a:pt x="17990" y="11528"/>
                  <a:pt x="18022" y="11529"/>
                  <a:pt x="18015" y="11495"/>
                </a:cubicBezTo>
                <a:cubicBezTo>
                  <a:pt x="18012" y="11479"/>
                  <a:pt x="18032" y="11471"/>
                  <a:pt x="18071" y="11471"/>
                </a:cubicBezTo>
                <a:cubicBezTo>
                  <a:pt x="18115" y="11471"/>
                  <a:pt x="18134" y="11481"/>
                  <a:pt x="18135" y="11505"/>
                </a:cubicBezTo>
                <a:cubicBezTo>
                  <a:pt x="18135" y="11524"/>
                  <a:pt x="18142" y="11543"/>
                  <a:pt x="18151" y="11552"/>
                </a:cubicBezTo>
                <a:cubicBezTo>
                  <a:pt x="18159" y="11560"/>
                  <a:pt x="18164" y="11546"/>
                  <a:pt x="18164" y="11521"/>
                </a:cubicBezTo>
                <a:cubicBezTo>
                  <a:pt x="18164" y="11495"/>
                  <a:pt x="18150" y="11463"/>
                  <a:pt x="18132" y="11450"/>
                </a:cubicBezTo>
                <a:cubicBezTo>
                  <a:pt x="18102" y="11429"/>
                  <a:pt x="18104" y="11424"/>
                  <a:pt x="18148" y="11396"/>
                </a:cubicBezTo>
                <a:cubicBezTo>
                  <a:pt x="18195" y="11366"/>
                  <a:pt x="18266" y="11350"/>
                  <a:pt x="18445" y="11331"/>
                </a:cubicBezTo>
                <a:cubicBezTo>
                  <a:pt x="18490" y="11326"/>
                  <a:pt x="18553" y="11312"/>
                  <a:pt x="18585" y="11299"/>
                </a:cubicBezTo>
                <a:cubicBezTo>
                  <a:pt x="18617" y="11287"/>
                  <a:pt x="18648" y="11280"/>
                  <a:pt x="18657" y="11281"/>
                </a:cubicBezTo>
                <a:cubicBezTo>
                  <a:pt x="18681" y="11286"/>
                  <a:pt x="18751" y="11253"/>
                  <a:pt x="18792" y="11219"/>
                </a:cubicBezTo>
                <a:cubicBezTo>
                  <a:pt x="18813" y="11201"/>
                  <a:pt x="18889" y="11179"/>
                  <a:pt x="18959" y="11172"/>
                </a:cubicBezTo>
                <a:cubicBezTo>
                  <a:pt x="19029" y="11165"/>
                  <a:pt x="19103" y="11154"/>
                  <a:pt x="19126" y="11149"/>
                </a:cubicBezTo>
                <a:cubicBezTo>
                  <a:pt x="19148" y="11143"/>
                  <a:pt x="19184" y="11154"/>
                  <a:pt x="19202" y="11169"/>
                </a:cubicBezTo>
                <a:cubicBezTo>
                  <a:pt x="19232" y="11194"/>
                  <a:pt x="19237" y="11194"/>
                  <a:pt x="19247" y="11167"/>
                </a:cubicBezTo>
                <a:cubicBezTo>
                  <a:pt x="19254" y="11150"/>
                  <a:pt x="19282" y="11136"/>
                  <a:pt x="19308" y="11136"/>
                </a:cubicBezTo>
                <a:cubicBezTo>
                  <a:pt x="19369" y="11135"/>
                  <a:pt x="19415" y="11105"/>
                  <a:pt x="19398" y="11078"/>
                </a:cubicBezTo>
                <a:cubicBezTo>
                  <a:pt x="19377" y="11044"/>
                  <a:pt x="19428" y="11026"/>
                  <a:pt x="19602" y="11005"/>
                </a:cubicBezTo>
                <a:cubicBezTo>
                  <a:pt x="19700" y="10994"/>
                  <a:pt x="19779" y="10941"/>
                  <a:pt x="19791" y="10881"/>
                </a:cubicBezTo>
                <a:cubicBezTo>
                  <a:pt x="19793" y="10869"/>
                  <a:pt x="19801" y="10845"/>
                  <a:pt x="19809" y="10826"/>
                </a:cubicBezTo>
                <a:cubicBezTo>
                  <a:pt x="19831" y="10772"/>
                  <a:pt x="19743" y="10733"/>
                  <a:pt x="19560" y="10717"/>
                </a:cubicBezTo>
                <a:cubicBezTo>
                  <a:pt x="19400" y="10702"/>
                  <a:pt x="19290" y="10663"/>
                  <a:pt x="19314" y="10626"/>
                </a:cubicBezTo>
                <a:cubicBezTo>
                  <a:pt x="19320" y="10616"/>
                  <a:pt x="19306" y="10608"/>
                  <a:pt x="19282" y="10608"/>
                </a:cubicBezTo>
                <a:cubicBezTo>
                  <a:pt x="19224" y="10608"/>
                  <a:pt x="19157" y="10571"/>
                  <a:pt x="19157" y="10540"/>
                </a:cubicBezTo>
                <a:cubicBezTo>
                  <a:pt x="19157" y="10523"/>
                  <a:pt x="19131" y="10516"/>
                  <a:pt x="19075" y="10522"/>
                </a:cubicBezTo>
                <a:cubicBezTo>
                  <a:pt x="19028" y="10526"/>
                  <a:pt x="18996" y="10539"/>
                  <a:pt x="18998" y="10553"/>
                </a:cubicBezTo>
                <a:cubicBezTo>
                  <a:pt x="19001" y="10567"/>
                  <a:pt x="18973" y="10576"/>
                  <a:pt x="18929" y="10576"/>
                </a:cubicBezTo>
                <a:cubicBezTo>
                  <a:pt x="18882" y="10576"/>
                  <a:pt x="18860" y="10567"/>
                  <a:pt x="18863" y="10550"/>
                </a:cubicBezTo>
                <a:cubicBezTo>
                  <a:pt x="18867" y="10531"/>
                  <a:pt x="18859" y="10531"/>
                  <a:pt x="18831" y="10548"/>
                </a:cubicBezTo>
                <a:cubicBezTo>
                  <a:pt x="18778" y="10580"/>
                  <a:pt x="18629" y="10526"/>
                  <a:pt x="18633" y="10477"/>
                </a:cubicBezTo>
                <a:cubicBezTo>
                  <a:pt x="18636" y="10443"/>
                  <a:pt x="18634" y="10444"/>
                  <a:pt x="18596" y="10477"/>
                </a:cubicBezTo>
                <a:cubicBezTo>
                  <a:pt x="18565" y="10505"/>
                  <a:pt x="18551" y="10506"/>
                  <a:pt x="18532" y="10488"/>
                </a:cubicBezTo>
                <a:cubicBezTo>
                  <a:pt x="18519" y="10475"/>
                  <a:pt x="18486" y="10464"/>
                  <a:pt x="18461" y="10464"/>
                </a:cubicBezTo>
                <a:cubicBezTo>
                  <a:pt x="18435" y="10464"/>
                  <a:pt x="18407" y="10449"/>
                  <a:pt x="18397" y="10431"/>
                </a:cubicBezTo>
                <a:cubicBezTo>
                  <a:pt x="18384" y="10408"/>
                  <a:pt x="18361" y="10400"/>
                  <a:pt x="18323" y="10407"/>
                </a:cubicBezTo>
                <a:cubicBezTo>
                  <a:pt x="18189" y="10432"/>
                  <a:pt x="18007" y="10350"/>
                  <a:pt x="18050" y="10282"/>
                </a:cubicBezTo>
                <a:cubicBezTo>
                  <a:pt x="18057" y="10271"/>
                  <a:pt x="18043" y="10262"/>
                  <a:pt x="18015" y="10262"/>
                </a:cubicBezTo>
                <a:cubicBezTo>
                  <a:pt x="17988" y="10262"/>
                  <a:pt x="17935" y="10246"/>
                  <a:pt x="17899" y="10228"/>
                </a:cubicBezTo>
                <a:cubicBezTo>
                  <a:pt x="17862" y="10210"/>
                  <a:pt x="17806" y="10201"/>
                  <a:pt x="17777" y="10207"/>
                </a:cubicBezTo>
                <a:cubicBezTo>
                  <a:pt x="17738" y="10214"/>
                  <a:pt x="17723" y="10205"/>
                  <a:pt x="17716" y="10178"/>
                </a:cubicBezTo>
                <a:cubicBezTo>
                  <a:pt x="17707" y="10146"/>
                  <a:pt x="17644" y="10123"/>
                  <a:pt x="17523" y="10108"/>
                </a:cubicBezTo>
                <a:cubicBezTo>
                  <a:pt x="17436" y="10097"/>
                  <a:pt x="17179" y="10054"/>
                  <a:pt x="17154" y="10046"/>
                </a:cubicBezTo>
                <a:cubicBezTo>
                  <a:pt x="17131" y="10038"/>
                  <a:pt x="17132" y="10031"/>
                  <a:pt x="17160" y="10001"/>
                </a:cubicBezTo>
                <a:cubicBezTo>
                  <a:pt x="17203" y="9955"/>
                  <a:pt x="17203" y="9928"/>
                  <a:pt x="17160" y="9944"/>
                </a:cubicBezTo>
                <a:cubicBezTo>
                  <a:pt x="17141" y="9951"/>
                  <a:pt x="17113" y="9947"/>
                  <a:pt x="17096" y="9934"/>
                </a:cubicBezTo>
                <a:cubicBezTo>
                  <a:pt x="17073" y="9915"/>
                  <a:pt x="17056" y="9913"/>
                  <a:pt x="17022" y="9934"/>
                </a:cubicBezTo>
                <a:cubicBezTo>
                  <a:pt x="16985" y="9957"/>
                  <a:pt x="16973" y="9955"/>
                  <a:pt x="16945" y="9921"/>
                </a:cubicBezTo>
                <a:cubicBezTo>
                  <a:pt x="16927" y="9899"/>
                  <a:pt x="16894" y="9874"/>
                  <a:pt x="16871" y="9866"/>
                </a:cubicBezTo>
                <a:cubicBezTo>
                  <a:pt x="16832" y="9852"/>
                  <a:pt x="16832" y="9852"/>
                  <a:pt x="16866" y="9827"/>
                </a:cubicBezTo>
                <a:cubicBezTo>
                  <a:pt x="16911" y="9794"/>
                  <a:pt x="16913" y="9743"/>
                  <a:pt x="16868" y="9726"/>
                </a:cubicBezTo>
                <a:cubicBezTo>
                  <a:pt x="16842" y="9716"/>
                  <a:pt x="16839" y="9707"/>
                  <a:pt x="16858" y="9689"/>
                </a:cubicBezTo>
                <a:cubicBezTo>
                  <a:pt x="16871" y="9676"/>
                  <a:pt x="16882" y="9647"/>
                  <a:pt x="16882" y="9627"/>
                </a:cubicBezTo>
                <a:cubicBezTo>
                  <a:pt x="16882" y="9606"/>
                  <a:pt x="16899" y="9585"/>
                  <a:pt x="16919" y="9577"/>
                </a:cubicBezTo>
                <a:cubicBezTo>
                  <a:pt x="16939" y="9570"/>
                  <a:pt x="16964" y="9550"/>
                  <a:pt x="16977" y="9533"/>
                </a:cubicBezTo>
                <a:cubicBezTo>
                  <a:pt x="17001" y="9502"/>
                  <a:pt x="17058" y="9519"/>
                  <a:pt x="17038" y="9551"/>
                </a:cubicBezTo>
                <a:cubicBezTo>
                  <a:pt x="17031" y="9562"/>
                  <a:pt x="17034" y="9570"/>
                  <a:pt x="17046" y="9570"/>
                </a:cubicBezTo>
                <a:cubicBezTo>
                  <a:pt x="17057" y="9570"/>
                  <a:pt x="17073" y="9561"/>
                  <a:pt x="17080" y="9549"/>
                </a:cubicBezTo>
                <a:cubicBezTo>
                  <a:pt x="17090" y="9533"/>
                  <a:pt x="17101" y="9533"/>
                  <a:pt x="17117" y="9549"/>
                </a:cubicBezTo>
                <a:cubicBezTo>
                  <a:pt x="17152" y="9583"/>
                  <a:pt x="17173" y="9574"/>
                  <a:pt x="17173" y="9528"/>
                </a:cubicBezTo>
                <a:cubicBezTo>
                  <a:pt x="17173" y="9505"/>
                  <a:pt x="17163" y="9493"/>
                  <a:pt x="17152" y="9499"/>
                </a:cubicBezTo>
                <a:cubicBezTo>
                  <a:pt x="17118" y="9520"/>
                  <a:pt x="17086" y="9437"/>
                  <a:pt x="17117" y="9411"/>
                </a:cubicBezTo>
                <a:cubicBezTo>
                  <a:pt x="17132" y="9399"/>
                  <a:pt x="17150" y="9394"/>
                  <a:pt x="17157" y="9401"/>
                </a:cubicBezTo>
                <a:cubicBezTo>
                  <a:pt x="17164" y="9407"/>
                  <a:pt x="17182" y="9404"/>
                  <a:pt x="17197" y="9395"/>
                </a:cubicBezTo>
                <a:cubicBezTo>
                  <a:pt x="17211" y="9387"/>
                  <a:pt x="17259" y="9382"/>
                  <a:pt x="17305" y="9385"/>
                </a:cubicBezTo>
                <a:cubicBezTo>
                  <a:pt x="17374" y="9389"/>
                  <a:pt x="17402" y="9381"/>
                  <a:pt x="17448" y="9336"/>
                </a:cubicBezTo>
                <a:lnTo>
                  <a:pt x="17507" y="9278"/>
                </a:lnTo>
                <a:lnTo>
                  <a:pt x="17459" y="9263"/>
                </a:lnTo>
                <a:lnTo>
                  <a:pt x="17414" y="9245"/>
                </a:lnTo>
                <a:lnTo>
                  <a:pt x="17464" y="9190"/>
                </a:lnTo>
                <a:cubicBezTo>
                  <a:pt x="17618" y="9020"/>
                  <a:pt x="17636" y="9005"/>
                  <a:pt x="17690" y="9034"/>
                </a:cubicBezTo>
                <a:cubicBezTo>
                  <a:pt x="17783" y="9085"/>
                  <a:pt x="17811" y="9072"/>
                  <a:pt x="17804" y="8982"/>
                </a:cubicBezTo>
                <a:cubicBezTo>
                  <a:pt x="17796" y="8891"/>
                  <a:pt x="17831" y="8848"/>
                  <a:pt x="17896" y="8865"/>
                </a:cubicBezTo>
                <a:cubicBezTo>
                  <a:pt x="17919" y="8870"/>
                  <a:pt x="17935" y="8869"/>
                  <a:pt x="17933" y="8862"/>
                </a:cubicBezTo>
                <a:cubicBezTo>
                  <a:pt x="17931" y="8855"/>
                  <a:pt x="17954" y="8806"/>
                  <a:pt x="17986" y="8753"/>
                </a:cubicBezTo>
                <a:cubicBezTo>
                  <a:pt x="18034" y="8674"/>
                  <a:pt x="18050" y="8661"/>
                  <a:pt x="18074" y="8680"/>
                </a:cubicBezTo>
                <a:cubicBezTo>
                  <a:pt x="18090" y="8693"/>
                  <a:pt x="18109" y="8698"/>
                  <a:pt x="18116" y="8690"/>
                </a:cubicBezTo>
                <a:cubicBezTo>
                  <a:pt x="18123" y="8683"/>
                  <a:pt x="18147" y="8691"/>
                  <a:pt x="18166" y="8709"/>
                </a:cubicBezTo>
                <a:cubicBezTo>
                  <a:pt x="18198" y="8737"/>
                  <a:pt x="18202" y="8735"/>
                  <a:pt x="18212" y="8698"/>
                </a:cubicBezTo>
                <a:cubicBezTo>
                  <a:pt x="18218" y="8675"/>
                  <a:pt x="18210" y="8655"/>
                  <a:pt x="18193" y="8649"/>
                </a:cubicBezTo>
                <a:cubicBezTo>
                  <a:pt x="18154" y="8634"/>
                  <a:pt x="18157" y="8586"/>
                  <a:pt x="18198" y="8553"/>
                </a:cubicBezTo>
                <a:cubicBezTo>
                  <a:pt x="18226" y="8530"/>
                  <a:pt x="18237" y="8530"/>
                  <a:pt x="18259" y="8560"/>
                </a:cubicBezTo>
                <a:cubicBezTo>
                  <a:pt x="18284" y="8593"/>
                  <a:pt x="18287" y="8596"/>
                  <a:pt x="18317" y="8566"/>
                </a:cubicBezTo>
                <a:cubicBezTo>
                  <a:pt x="18354" y="8530"/>
                  <a:pt x="18361" y="8505"/>
                  <a:pt x="18331" y="8524"/>
                </a:cubicBezTo>
                <a:cubicBezTo>
                  <a:pt x="18289" y="8549"/>
                  <a:pt x="18287" y="8489"/>
                  <a:pt x="18328" y="8446"/>
                </a:cubicBezTo>
                <a:cubicBezTo>
                  <a:pt x="18360" y="8412"/>
                  <a:pt x="18389" y="8403"/>
                  <a:pt x="18434" y="8410"/>
                </a:cubicBezTo>
                <a:cubicBezTo>
                  <a:pt x="18489" y="8417"/>
                  <a:pt x="18494" y="8413"/>
                  <a:pt x="18490" y="8371"/>
                </a:cubicBezTo>
                <a:cubicBezTo>
                  <a:pt x="18486" y="8340"/>
                  <a:pt x="18496" y="8324"/>
                  <a:pt x="18516" y="8324"/>
                </a:cubicBezTo>
                <a:cubicBezTo>
                  <a:pt x="18533" y="8323"/>
                  <a:pt x="18548" y="8309"/>
                  <a:pt x="18548" y="8292"/>
                </a:cubicBezTo>
                <a:cubicBezTo>
                  <a:pt x="18548" y="8275"/>
                  <a:pt x="18577" y="8257"/>
                  <a:pt x="18620" y="8248"/>
                </a:cubicBezTo>
                <a:cubicBezTo>
                  <a:pt x="18696" y="8233"/>
                  <a:pt x="18731" y="8241"/>
                  <a:pt x="18712" y="8272"/>
                </a:cubicBezTo>
                <a:cubicBezTo>
                  <a:pt x="18692" y="8304"/>
                  <a:pt x="18717" y="8292"/>
                  <a:pt x="18747" y="8256"/>
                </a:cubicBezTo>
                <a:cubicBezTo>
                  <a:pt x="18763" y="8236"/>
                  <a:pt x="18763" y="8230"/>
                  <a:pt x="18749" y="8238"/>
                </a:cubicBezTo>
                <a:cubicBezTo>
                  <a:pt x="18736" y="8246"/>
                  <a:pt x="18720" y="8242"/>
                  <a:pt x="18712" y="8230"/>
                </a:cubicBezTo>
                <a:cubicBezTo>
                  <a:pt x="18704" y="8218"/>
                  <a:pt x="18733" y="8172"/>
                  <a:pt x="18773" y="8131"/>
                </a:cubicBezTo>
                <a:cubicBezTo>
                  <a:pt x="18814" y="8090"/>
                  <a:pt x="18846" y="8048"/>
                  <a:pt x="18845" y="8038"/>
                </a:cubicBezTo>
                <a:cubicBezTo>
                  <a:pt x="18844" y="8027"/>
                  <a:pt x="18860" y="8010"/>
                  <a:pt x="18882" y="7999"/>
                </a:cubicBezTo>
                <a:cubicBezTo>
                  <a:pt x="18903" y="7987"/>
                  <a:pt x="18943" y="7964"/>
                  <a:pt x="18972" y="7947"/>
                </a:cubicBezTo>
                <a:cubicBezTo>
                  <a:pt x="19000" y="7929"/>
                  <a:pt x="19054" y="7916"/>
                  <a:pt x="19091" y="7918"/>
                </a:cubicBezTo>
                <a:cubicBezTo>
                  <a:pt x="19161" y="7922"/>
                  <a:pt x="19180" y="7897"/>
                  <a:pt x="19126" y="7876"/>
                </a:cubicBezTo>
                <a:cubicBezTo>
                  <a:pt x="19078" y="7858"/>
                  <a:pt x="19090" y="7827"/>
                  <a:pt x="19163" y="7762"/>
                </a:cubicBezTo>
                <a:cubicBezTo>
                  <a:pt x="19212" y="7717"/>
                  <a:pt x="19235" y="7709"/>
                  <a:pt x="19255" y="7725"/>
                </a:cubicBezTo>
                <a:cubicBezTo>
                  <a:pt x="19270" y="7738"/>
                  <a:pt x="19282" y="7740"/>
                  <a:pt x="19282" y="7731"/>
                </a:cubicBezTo>
                <a:cubicBezTo>
                  <a:pt x="19282" y="7721"/>
                  <a:pt x="19292" y="7725"/>
                  <a:pt x="19306" y="7738"/>
                </a:cubicBezTo>
                <a:cubicBezTo>
                  <a:pt x="19319" y="7752"/>
                  <a:pt x="19346" y="7762"/>
                  <a:pt x="19364" y="7762"/>
                </a:cubicBezTo>
                <a:cubicBezTo>
                  <a:pt x="19387" y="7762"/>
                  <a:pt x="19381" y="7752"/>
                  <a:pt x="19345" y="7725"/>
                </a:cubicBezTo>
                <a:cubicBezTo>
                  <a:pt x="19278" y="7675"/>
                  <a:pt x="19307" y="7626"/>
                  <a:pt x="19377" y="7671"/>
                </a:cubicBezTo>
                <a:cubicBezTo>
                  <a:pt x="19438" y="7710"/>
                  <a:pt x="19442" y="7697"/>
                  <a:pt x="19385" y="7645"/>
                </a:cubicBezTo>
                <a:cubicBezTo>
                  <a:pt x="19349" y="7612"/>
                  <a:pt x="19346" y="7604"/>
                  <a:pt x="19372" y="7582"/>
                </a:cubicBezTo>
                <a:cubicBezTo>
                  <a:pt x="19395" y="7563"/>
                  <a:pt x="19414" y="7564"/>
                  <a:pt x="19449" y="7582"/>
                </a:cubicBezTo>
                <a:cubicBezTo>
                  <a:pt x="19491" y="7605"/>
                  <a:pt x="19493" y="7602"/>
                  <a:pt x="19483" y="7551"/>
                </a:cubicBezTo>
                <a:cubicBezTo>
                  <a:pt x="19476" y="7513"/>
                  <a:pt x="19486" y="7480"/>
                  <a:pt x="19518" y="7445"/>
                </a:cubicBezTo>
                <a:cubicBezTo>
                  <a:pt x="19556" y="7401"/>
                  <a:pt x="19570" y="7396"/>
                  <a:pt x="19608" y="7416"/>
                </a:cubicBezTo>
                <a:cubicBezTo>
                  <a:pt x="19675" y="7451"/>
                  <a:pt x="19717" y="7443"/>
                  <a:pt x="19769" y="7387"/>
                </a:cubicBezTo>
                <a:cubicBezTo>
                  <a:pt x="19804" y="7351"/>
                  <a:pt x="19818" y="7315"/>
                  <a:pt x="19817" y="7255"/>
                </a:cubicBezTo>
                <a:cubicBezTo>
                  <a:pt x="19816" y="7151"/>
                  <a:pt x="19854" y="7109"/>
                  <a:pt x="19952" y="7109"/>
                </a:cubicBezTo>
                <a:cubicBezTo>
                  <a:pt x="19993" y="7109"/>
                  <a:pt x="20022" y="7100"/>
                  <a:pt x="20016" y="7091"/>
                </a:cubicBezTo>
                <a:cubicBezTo>
                  <a:pt x="20010" y="7081"/>
                  <a:pt x="20024" y="7063"/>
                  <a:pt x="20047" y="7049"/>
                </a:cubicBezTo>
                <a:cubicBezTo>
                  <a:pt x="20071" y="7035"/>
                  <a:pt x="20090" y="7007"/>
                  <a:pt x="20090" y="6989"/>
                </a:cubicBezTo>
                <a:cubicBezTo>
                  <a:pt x="20090" y="6941"/>
                  <a:pt x="20108" y="6931"/>
                  <a:pt x="20159" y="6950"/>
                </a:cubicBezTo>
                <a:cubicBezTo>
                  <a:pt x="20208" y="6969"/>
                  <a:pt x="20284" y="6939"/>
                  <a:pt x="20265" y="6909"/>
                </a:cubicBezTo>
                <a:cubicBezTo>
                  <a:pt x="20248" y="6882"/>
                  <a:pt x="20309" y="6776"/>
                  <a:pt x="20350" y="6760"/>
                </a:cubicBezTo>
                <a:cubicBezTo>
                  <a:pt x="20369" y="6753"/>
                  <a:pt x="20403" y="6751"/>
                  <a:pt x="20424" y="6758"/>
                </a:cubicBezTo>
                <a:cubicBezTo>
                  <a:pt x="20465" y="6771"/>
                  <a:pt x="20473" y="6749"/>
                  <a:pt x="20440" y="6716"/>
                </a:cubicBezTo>
                <a:cubicBezTo>
                  <a:pt x="20426" y="6702"/>
                  <a:pt x="20442" y="6680"/>
                  <a:pt x="20485" y="6649"/>
                </a:cubicBezTo>
                <a:cubicBezTo>
                  <a:pt x="20531" y="6615"/>
                  <a:pt x="20555" y="6609"/>
                  <a:pt x="20572" y="6625"/>
                </a:cubicBezTo>
                <a:cubicBezTo>
                  <a:pt x="20615" y="6667"/>
                  <a:pt x="20648" y="6647"/>
                  <a:pt x="20644" y="6586"/>
                </a:cubicBezTo>
                <a:cubicBezTo>
                  <a:pt x="20641" y="6554"/>
                  <a:pt x="20651" y="6514"/>
                  <a:pt x="20665" y="6498"/>
                </a:cubicBezTo>
                <a:cubicBezTo>
                  <a:pt x="20697" y="6460"/>
                  <a:pt x="20788" y="6441"/>
                  <a:pt x="20805" y="6469"/>
                </a:cubicBezTo>
                <a:cubicBezTo>
                  <a:pt x="20813" y="6481"/>
                  <a:pt x="20827" y="6469"/>
                  <a:pt x="20837" y="6443"/>
                </a:cubicBezTo>
                <a:cubicBezTo>
                  <a:pt x="20849" y="6412"/>
                  <a:pt x="20846" y="6387"/>
                  <a:pt x="20829" y="6368"/>
                </a:cubicBezTo>
                <a:cubicBezTo>
                  <a:pt x="20809" y="6343"/>
                  <a:pt x="20812" y="6332"/>
                  <a:pt x="20842" y="6310"/>
                </a:cubicBezTo>
                <a:cubicBezTo>
                  <a:pt x="20863" y="6296"/>
                  <a:pt x="20893" y="6289"/>
                  <a:pt x="20909" y="6295"/>
                </a:cubicBezTo>
                <a:cubicBezTo>
                  <a:pt x="20941" y="6307"/>
                  <a:pt x="20948" y="6278"/>
                  <a:pt x="20919" y="6248"/>
                </a:cubicBezTo>
                <a:cubicBezTo>
                  <a:pt x="20897" y="6225"/>
                  <a:pt x="20926" y="6139"/>
                  <a:pt x="20956" y="6139"/>
                </a:cubicBezTo>
                <a:cubicBezTo>
                  <a:pt x="20968" y="6139"/>
                  <a:pt x="20977" y="6110"/>
                  <a:pt x="20977" y="6076"/>
                </a:cubicBezTo>
                <a:cubicBezTo>
                  <a:pt x="20977" y="6016"/>
                  <a:pt x="20934" y="5992"/>
                  <a:pt x="20906" y="6037"/>
                </a:cubicBezTo>
                <a:cubicBezTo>
                  <a:pt x="20899" y="6049"/>
                  <a:pt x="20882" y="6051"/>
                  <a:pt x="20869" y="6042"/>
                </a:cubicBezTo>
                <a:cubicBezTo>
                  <a:pt x="20855" y="6034"/>
                  <a:pt x="20828" y="6032"/>
                  <a:pt x="20808" y="6035"/>
                </a:cubicBezTo>
                <a:cubicBezTo>
                  <a:pt x="20788" y="6038"/>
                  <a:pt x="20756" y="6030"/>
                  <a:pt x="20736" y="6019"/>
                </a:cubicBezTo>
                <a:cubicBezTo>
                  <a:pt x="20709" y="6004"/>
                  <a:pt x="20690" y="6010"/>
                  <a:pt x="20654" y="6048"/>
                </a:cubicBezTo>
                <a:cubicBezTo>
                  <a:pt x="20629" y="6075"/>
                  <a:pt x="20584" y="6097"/>
                  <a:pt x="20556" y="6097"/>
                </a:cubicBezTo>
                <a:cubicBezTo>
                  <a:pt x="20528" y="6097"/>
                  <a:pt x="20501" y="6110"/>
                  <a:pt x="20495" y="6126"/>
                </a:cubicBezTo>
                <a:cubicBezTo>
                  <a:pt x="20480" y="6164"/>
                  <a:pt x="20376" y="6184"/>
                  <a:pt x="20206" y="6180"/>
                </a:cubicBezTo>
                <a:cubicBezTo>
                  <a:pt x="20124" y="6178"/>
                  <a:pt x="20070" y="6185"/>
                  <a:pt x="20077" y="6196"/>
                </a:cubicBezTo>
                <a:cubicBezTo>
                  <a:pt x="20096" y="6227"/>
                  <a:pt x="19997" y="6304"/>
                  <a:pt x="19957" y="6290"/>
                </a:cubicBezTo>
                <a:cubicBezTo>
                  <a:pt x="19938" y="6282"/>
                  <a:pt x="19906" y="6288"/>
                  <a:pt x="19886" y="6305"/>
                </a:cubicBezTo>
                <a:cubicBezTo>
                  <a:pt x="19830" y="6353"/>
                  <a:pt x="19746" y="6366"/>
                  <a:pt x="19716" y="6331"/>
                </a:cubicBezTo>
                <a:cubicBezTo>
                  <a:pt x="19702" y="6315"/>
                  <a:pt x="19670" y="6300"/>
                  <a:pt x="19645" y="6300"/>
                </a:cubicBezTo>
                <a:cubicBezTo>
                  <a:pt x="19620" y="6300"/>
                  <a:pt x="19589" y="6290"/>
                  <a:pt x="19576" y="6277"/>
                </a:cubicBezTo>
                <a:cubicBezTo>
                  <a:pt x="19542" y="6244"/>
                  <a:pt x="19535" y="6258"/>
                  <a:pt x="19526" y="6362"/>
                </a:cubicBezTo>
                <a:cubicBezTo>
                  <a:pt x="19521" y="6413"/>
                  <a:pt x="19502" y="6456"/>
                  <a:pt x="19486" y="6464"/>
                </a:cubicBezTo>
                <a:cubicBezTo>
                  <a:pt x="19399" y="6504"/>
                  <a:pt x="19261" y="6538"/>
                  <a:pt x="19250" y="6521"/>
                </a:cubicBezTo>
                <a:cubicBezTo>
                  <a:pt x="19243" y="6510"/>
                  <a:pt x="19223" y="6512"/>
                  <a:pt x="19205" y="6526"/>
                </a:cubicBezTo>
                <a:cubicBezTo>
                  <a:pt x="19188" y="6540"/>
                  <a:pt x="19136" y="6552"/>
                  <a:pt x="19086" y="6552"/>
                </a:cubicBezTo>
                <a:cubicBezTo>
                  <a:pt x="19017" y="6552"/>
                  <a:pt x="18999" y="6557"/>
                  <a:pt x="19014" y="6576"/>
                </a:cubicBezTo>
                <a:cubicBezTo>
                  <a:pt x="19028" y="6592"/>
                  <a:pt x="19024" y="6609"/>
                  <a:pt x="19004" y="6625"/>
                </a:cubicBezTo>
                <a:cubicBezTo>
                  <a:pt x="18984" y="6642"/>
                  <a:pt x="18970" y="6642"/>
                  <a:pt x="18961" y="6628"/>
                </a:cubicBezTo>
                <a:cubicBezTo>
                  <a:pt x="18940" y="6594"/>
                  <a:pt x="18910" y="6601"/>
                  <a:pt x="18858" y="6656"/>
                </a:cubicBezTo>
                <a:cubicBezTo>
                  <a:pt x="18819" y="6698"/>
                  <a:pt x="18794" y="6707"/>
                  <a:pt x="18728" y="6703"/>
                </a:cubicBezTo>
                <a:cubicBezTo>
                  <a:pt x="18682" y="6701"/>
                  <a:pt x="18630" y="6711"/>
                  <a:pt x="18614" y="6724"/>
                </a:cubicBezTo>
                <a:cubicBezTo>
                  <a:pt x="18598" y="6737"/>
                  <a:pt x="18578" y="6740"/>
                  <a:pt x="18569" y="6732"/>
                </a:cubicBezTo>
                <a:cubicBezTo>
                  <a:pt x="18560" y="6724"/>
                  <a:pt x="18556" y="6727"/>
                  <a:pt x="18564" y="6740"/>
                </a:cubicBezTo>
                <a:cubicBezTo>
                  <a:pt x="18585" y="6776"/>
                  <a:pt x="18485" y="6828"/>
                  <a:pt x="18394" y="6828"/>
                </a:cubicBezTo>
                <a:cubicBezTo>
                  <a:pt x="18349" y="6828"/>
                  <a:pt x="18308" y="6837"/>
                  <a:pt x="18302" y="6846"/>
                </a:cubicBezTo>
                <a:cubicBezTo>
                  <a:pt x="18295" y="6856"/>
                  <a:pt x="18268" y="6859"/>
                  <a:pt x="18241" y="6854"/>
                </a:cubicBezTo>
                <a:cubicBezTo>
                  <a:pt x="18205" y="6847"/>
                  <a:pt x="18182" y="6859"/>
                  <a:pt x="18166" y="6888"/>
                </a:cubicBezTo>
                <a:cubicBezTo>
                  <a:pt x="18138" y="6940"/>
                  <a:pt x="18075" y="6959"/>
                  <a:pt x="17957" y="6953"/>
                </a:cubicBezTo>
                <a:cubicBezTo>
                  <a:pt x="17892" y="6950"/>
                  <a:pt x="17855" y="6936"/>
                  <a:pt x="17835" y="6909"/>
                </a:cubicBezTo>
                <a:cubicBezTo>
                  <a:pt x="17808" y="6870"/>
                  <a:pt x="17695" y="6850"/>
                  <a:pt x="17719" y="6888"/>
                </a:cubicBezTo>
                <a:cubicBezTo>
                  <a:pt x="17725" y="6898"/>
                  <a:pt x="17723" y="6912"/>
                  <a:pt x="17711" y="6919"/>
                </a:cubicBezTo>
                <a:cubicBezTo>
                  <a:pt x="17699" y="6926"/>
                  <a:pt x="17694" y="6942"/>
                  <a:pt x="17700" y="6953"/>
                </a:cubicBezTo>
                <a:cubicBezTo>
                  <a:pt x="17707" y="6963"/>
                  <a:pt x="17722" y="6967"/>
                  <a:pt x="17732" y="6961"/>
                </a:cubicBezTo>
                <a:cubicBezTo>
                  <a:pt x="17759" y="6944"/>
                  <a:pt x="17837" y="6990"/>
                  <a:pt x="17822" y="7013"/>
                </a:cubicBezTo>
                <a:cubicBezTo>
                  <a:pt x="17815" y="7023"/>
                  <a:pt x="17779" y="7031"/>
                  <a:pt x="17740" y="7031"/>
                </a:cubicBezTo>
                <a:cubicBezTo>
                  <a:pt x="17674" y="7031"/>
                  <a:pt x="17608" y="7089"/>
                  <a:pt x="17639" y="7119"/>
                </a:cubicBezTo>
                <a:cubicBezTo>
                  <a:pt x="17649" y="7129"/>
                  <a:pt x="17562" y="7187"/>
                  <a:pt x="17549" y="7179"/>
                </a:cubicBezTo>
                <a:cubicBezTo>
                  <a:pt x="17546" y="7178"/>
                  <a:pt x="17529" y="7180"/>
                  <a:pt x="17512" y="7187"/>
                </a:cubicBezTo>
                <a:cubicBezTo>
                  <a:pt x="17495" y="7194"/>
                  <a:pt x="17468" y="7188"/>
                  <a:pt x="17451" y="7174"/>
                </a:cubicBezTo>
                <a:cubicBezTo>
                  <a:pt x="17426" y="7153"/>
                  <a:pt x="17409" y="7153"/>
                  <a:pt x="17369" y="7174"/>
                </a:cubicBezTo>
                <a:cubicBezTo>
                  <a:pt x="17342" y="7188"/>
                  <a:pt x="17324" y="7212"/>
                  <a:pt x="17329" y="7226"/>
                </a:cubicBezTo>
                <a:cubicBezTo>
                  <a:pt x="17342" y="7260"/>
                  <a:pt x="17313" y="7277"/>
                  <a:pt x="17221" y="7288"/>
                </a:cubicBezTo>
                <a:cubicBezTo>
                  <a:pt x="17180" y="7293"/>
                  <a:pt x="17119" y="7317"/>
                  <a:pt x="17086" y="7340"/>
                </a:cubicBezTo>
                <a:cubicBezTo>
                  <a:pt x="17033" y="7377"/>
                  <a:pt x="17013" y="7380"/>
                  <a:pt x="16950" y="7361"/>
                </a:cubicBezTo>
                <a:cubicBezTo>
                  <a:pt x="16880" y="7340"/>
                  <a:pt x="16878" y="7340"/>
                  <a:pt x="16887" y="7387"/>
                </a:cubicBezTo>
                <a:cubicBezTo>
                  <a:pt x="16899" y="7450"/>
                  <a:pt x="16848" y="7493"/>
                  <a:pt x="16768" y="7489"/>
                </a:cubicBezTo>
                <a:cubicBezTo>
                  <a:pt x="16733" y="7487"/>
                  <a:pt x="16674" y="7504"/>
                  <a:pt x="16635" y="7525"/>
                </a:cubicBezTo>
                <a:cubicBezTo>
                  <a:pt x="16586" y="7552"/>
                  <a:pt x="16560" y="7556"/>
                  <a:pt x="16545" y="7541"/>
                </a:cubicBezTo>
                <a:cubicBezTo>
                  <a:pt x="16510" y="7506"/>
                  <a:pt x="16486" y="7515"/>
                  <a:pt x="16508" y="7556"/>
                </a:cubicBezTo>
                <a:cubicBezTo>
                  <a:pt x="16533" y="7602"/>
                  <a:pt x="16518" y="7621"/>
                  <a:pt x="16455" y="7621"/>
                </a:cubicBezTo>
                <a:cubicBezTo>
                  <a:pt x="16429" y="7621"/>
                  <a:pt x="16404" y="7631"/>
                  <a:pt x="16397" y="7642"/>
                </a:cubicBezTo>
                <a:cubicBezTo>
                  <a:pt x="16390" y="7654"/>
                  <a:pt x="16373" y="7657"/>
                  <a:pt x="16362" y="7650"/>
                </a:cubicBezTo>
                <a:cubicBezTo>
                  <a:pt x="16351" y="7643"/>
                  <a:pt x="16331" y="7647"/>
                  <a:pt x="16317" y="7658"/>
                </a:cubicBezTo>
                <a:cubicBezTo>
                  <a:pt x="16241" y="7716"/>
                  <a:pt x="15886" y="7766"/>
                  <a:pt x="15859" y="7723"/>
                </a:cubicBezTo>
                <a:cubicBezTo>
                  <a:pt x="15851" y="7711"/>
                  <a:pt x="15826" y="7711"/>
                  <a:pt x="15795" y="7723"/>
                </a:cubicBezTo>
                <a:cubicBezTo>
                  <a:pt x="15740" y="7744"/>
                  <a:pt x="15712" y="7720"/>
                  <a:pt x="15732" y="7671"/>
                </a:cubicBezTo>
                <a:cubicBezTo>
                  <a:pt x="15742" y="7645"/>
                  <a:pt x="15734" y="7647"/>
                  <a:pt x="15681" y="7673"/>
                </a:cubicBezTo>
                <a:cubicBezTo>
                  <a:pt x="15625" y="7702"/>
                  <a:pt x="15619" y="7699"/>
                  <a:pt x="15607" y="7668"/>
                </a:cubicBezTo>
                <a:cubicBezTo>
                  <a:pt x="15599" y="7648"/>
                  <a:pt x="15608" y="7626"/>
                  <a:pt x="15628" y="7611"/>
                </a:cubicBezTo>
                <a:cubicBezTo>
                  <a:pt x="15647" y="7597"/>
                  <a:pt x="15663" y="7568"/>
                  <a:pt x="15663" y="7546"/>
                </a:cubicBezTo>
                <a:cubicBezTo>
                  <a:pt x="15663" y="7492"/>
                  <a:pt x="15682" y="7474"/>
                  <a:pt x="15716" y="7502"/>
                </a:cubicBezTo>
                <a:cubicBezTo>
                  <a:pt x="15731" y="7514"/>
                  <a:pt x="15745" y="7518"/>
                  <a:pt x="15745" y="7510"/>
                </a:cubicBezTo>
                <a:cubicBezTo>
                  <a:pt x="15745" y="7501"/>
                  <a:pt x="15728" y="7482"/>
                  <a:pt x="15708" y="7468"/>
                </a:cubicBezTo>
                <a:cubicBezTo>
                  <a:pt x="15674" y="7443"/>
                  <a:pt x="15675" y="7437"/>
                  <a:pt x="15708" y="7382"/>
                </a:cubicBezTo>
                <a:cubicBezTo>
                  <a:pt x="15732" y="7341"/>
                  <a:pt x="15737" y="7299"/>
                  <a:pt x="15729" y="7239"/>
                </a:cubicBezTo>
                <a:cubicBezTo>
                  <a:pt x="15720" y="7172"/>
                  <a:pt x="15726" y="7153"/>
                  <a:pt x="15753" y="7143"/>
                </a:cubicBezTo>
                <a:cubicBezTo>
                  <a:pt x="15771" y="7136"/>
                  <a:pt x="15785" y="7118"/>
                  <a:pt x="15785" y="7104"/>
                </a:cubicBezTo>
                <a:cubicBezTo>
                  <a:pt x="15785" y="7090"/>
                  <a:pt x="15799" y="7066"/>
                  <a:pt x="15817" y="7052"/>
                </a:cubicBezTo>
                <a:cubicBezTo>
                  <a:pt x="15834" y="7037"/>
                  <a:pt x="15846" y="7014"/>
                  <a:pt x="15840" y="7000"/>
                </a:cubicBezTo>
                <a:cubicBezTo>
                  <a:pt x="15827" y="6967"/>
                  <a:pt x="15869" y="6827"/>
                  <a:pt x="15904" y="6786"/>
                </a:cubicBezTo>
                <a:cubicBezTo>
                  <a:pt x="15919" y="6769"/>
                  <a:pt x="15930" y="6735"/>
                  <a:pt x="15930" y="6711"/>
                </a:cubicBezTo>
                <a:cubicBezTo>
                  <a:pt x="15930" y="6640"/>
                  <a:pt x="15972" y="6638"/>
                  <a:pt x="16002" y="6708"/>
                </a:cubicBezTo>
                <a:lnTo>
                  <a:pt x="16028" y="6776"/>
                </a:lnTo>
                <a:lnTo>
                  <a:pt x="16084" y="6690"/>
                </a:lnTo>
                <a:cubicBezTo>
                  <a:pt x="16144" y="6597"/>
                  <a:pt x="16153" y="6567"/>
                  <a:pt x="16111" y="6602"/>
                </a:cubicBezTo>
                <a:cubicBezTo>
                  <a:pt x="16089" y="6619"/>
                  <a:pt x="16074" y="6616"/>
                  <a:pt x="16047" y="6586"/>
                </a:cubicBezTo>
                <a:cubicBezTo>
                  <a:pt x="15997" y="6532"/>
                  <a:pt x="16012" y="6474"/>
                  <a:pt x="16076" y="6474"/>
                </a:cubicBezTo>
                <a:cubicBezTo>
                  <a:pt x="16124" y="6474"/>
                  <a:pt x="16126" y="6467"/>
                  <a:pt x="16126" y="6373"/>
                </a:cubicBezTo>
                <a:cubicBezTo>
                  <a:pt x="16126" y="6297"/>
                  <a:pt x="16143" y="6244"/>
                  <a:pt x="16187" y="6170"/>
                </a:cubicBezTo>
                <a:cubicBezTo>
                  <a:pt x="16240" y="6082"/>
                  <a:pt x="16250" y="6075"/>
                  <a:pt x="16272" y="6105"/>
                </a:cubicBezTo>
                <a:cubicBezTo>
                  <a:pt x="16307" y="6151"/>
                  <a:pt x="16344" y="6147"/>
                  <a:pt x="16344" y="6097"/>
                </a:cubicBezTo>
                <a:cubicBezTo>
                  <a:pt x="16344" y="6074"/>
                  <a:pt x="16358" y="6052"/>
                  <a:pt x="16376" y="6045"/>
                </a:cubicBezTo>
                <a:cubicBezTo>
                  <a:pt x="16417" y="6029"/>
                  <a:pt x="16414" y="6005"/>
                  <a:pt x="16362" y="5936"/>
                </a:cubicBezTo>
                <a:cubicBezTo>
                  <a:pt x="16317" y="5876"/>
                  <a:pt x="16325" y="5813"/>
                  <a:pt x="16373" y="5853"/>
                </a:cubicBezTo>
                <a:cubicBezTo>
                  <a:pt x="16407" y="5880"/>
                  <a:pt x="16476" y="5749"/>
                  <a:pt x="16444" y="5717"/>
                </a:cubicBezTo>
                <a:cubicBezTo>
                  <a:pt x="16430" y="5704"/>
                  <a:pt x="16438" y="5687"/>
                  <a:pt x="16466" y="5668"/>
                </a:cubicBezTo>
                <a:cubicBezTo>
                  <a:pt x="16495" y="5648"/>
                  <a:pt x="16505" y="5619"/>
                  <a:pt x="16503" y="5569"/>
                </a:cubicBezTo>
                <a:cubicBezTo>
                  <a:pt x="16500" y="5504"/>
                  <a:pt x="16504" y="5497"/>
                  <a:pt x="16566" y="5491"/>
                </a:cubicBezTo>
                <a:cubicBezTo>
                  <a:pt x="16636" y="5484"/>
                  <a:pt x="16648" y="5470"/>
                  <a:pt x="16611" y="5434"/>
                </a:cubicBezTo>
                <a:cubicBezTo>
                  <a:pt x="16596" y="5419"/>
                  <a:pt x="16605" y="5404"/>
                  <a:pt x="16643" y="5379"/>
                </a:cubicBezTo>
                <a:cubicBezTo>
                  <a:pt x="16679" y="5356"/>
                  <a:pt x="16692" y="5335"/>
                  <a:pt x="16680" y="5319"/>
                </a:cubicBezTo>
                <a:cubicBezTo>
                  <a:pt x="16650" y="5280"/>
                  <a:pt x="16661" y="5201"/>
                  <a:pt x="16701" y="5176"/>
                </a:cubicBezTo>
                <a:cubicBezTo>
                  <a:pt x="16731" y="5158"/>
                  <a:pt x="16745" y="5160"/>
                  <a:pt x="16765" y="5187"/>
                </a:cubicBezTo>
                <a:cubicBezTo>
                  <a:pt x="16789" y="5218"/>
                  <a:pt x="16792" y="5217"/>
                  <a:pt x="16815" y="5182"/>
                </a:cubicBezTo>
                <a:cubicBezTo>
                  <a:pt x="16846" y="5133"/>
                  <a:pt x="16848" y="5049"/>
                  <a:pt x="16818" y="5031"/>
                </a:cubicBezTo>
                <a:cubicBezTo>
                  <a:pt x="16802" y="5021"/>
                  <a:pt x="16802" y="5010"/>
                  <a:pt x="16818" y="4994"/>
                </a:cubicBezTo>
                <a:cubicBezTo>
                  <a:pt x="16830" y="4982"/>
                  <a:pt x="16842" y="4954"/>
                  <a:pt x="16842" y="4929"/>
                </a:cubicBezTo>
                <a:cubicBezTo>
                  <a:pt x="16842" y="4871"/>
                  <a:pt x="16897" y="4829"/>
                  <a:pt x="16964" y="4836"/>
                </a:cubicBezTo>
                <a:lnTo>
                  <a:pt x="17017" y="4841"/>
                </a:lnTo>
                <a:lnTo>
                  <a:pt x="16966" y="4802"/>
                </a:lnTo>
                <a:cubicBezTo>
                  <a:pt x="16918" y="4764"/>
                  <a:pt x="16918" y="4760"/>
                  <a:pt x="16950" y="4692"/>
                </a:cubicBezTo>
                <a:cubicBezTo>
                  <a:pt x="16969" y="4654"/>
                  <a:pt x="17002" y="4608"/>
                  <a:pt x="17025" y="4588"/>
                </a:cubicBezTo>
                <a:cubicBezTo>
                  <a:pt x="17052" y="4564"/>
                  <a:pt x="17063" y="4533"/>
                  <a:pt x="17056" y="4495"/>
                </a:cubicBezTo>
                <a:cubicBezTo>
                  <a:pt x="17051" y="4460"/>
                  <a:pt x="17058" y="4428"/>
                  <a:pt x="17078" y="4412"/>
                </a:cubicBezTo>
                <a:cubicBezTo>
                  <a:pt x="17095" y="4397"/>
                  <a:pt x="17109" y="4395"/>
                  <a:pt x="17109" y="4404"/>
                </a:cubicBezTo>
                <a:cubicBezTo>
                  <a:pt x="17109" y="4413"/>
                  <a:pt x="17122" y="4402"/>
                  <a:pt x="17139" y="4380"/>
                </a:cubicBezTo>
                <a:cubicBezTo>
                  <a:pt x="17155" y="4359"/>
                  <a:pt x="17162" y="4334"/>
                  <a:pt x="17157" y="4326"/>
                </a:cubicBezTo>
                <a:cubicBezTo>
                  <a:pt x="17139" y="4298"/>
                  <a:pt x="17072" y="4311"/>
                  <a:pt x="17059" y="4344"/>
                </a:cubicBezTo>
                <a:cubicBezTo>
                  <a:pt x="17047" y="4374"/>
                  <a:pt x="17042" y="4373"/>
                  <a:pt x="16993" y="4341"/>
                </a:cubicBezTo>
                <a:cubicBezTo>
                  <a:pt x="16941" y="4308"/>
                  <a:pt x="16936" y="4307"/>
                  <a:pt x="16844" y="4349"/>
                </a:cubicBezTo>
                <a:cubicBezTo>
                  <a:pt x="16792" y="4373"/>
                  <a:pt x="16733" y="4402"/>
                  <a:pt x="16715" y="4412"/>
                </a:cubicBezTo>
                <a:cubicBezTo>
                  <a:pt x="16695" y="4422"/>
                  <a:pt x="16671" y="4421"/>
                  <a:pt x="16659" y="4409"/>
                </a:cubicBezTo>
                <a:cubicBezTo>
                  <a:pt x="16641" y="4391"/>
                  <a:pt x="16614" y="4450"/>
                  <a:pt x="16606" y="4518"/>
                </a:cubicBezTo>
                <a:cubicBezTo>
                  <a:pt x="16604" y="4536"/>
                  <a:pt x="16511" y="4603"/>
                  <a:pt x="16511" y="4586"/>
                </a:cubicBezTo>
                <a:cubicBezTo>
                  <a:pt x="16511" y="4579"/>
                  <a:pt x="16489" y="4585"/>
                  <a:pt x="16463" y="4599"/>
                </a:cubicBezTo>
                <a:cubicBezTo>
                  <a:pt x="16437" y="4613"/>
                  <a:pt x="16411" y="4622"/>
                  <a:pt x="16402" y="4620"/>
                </a:cubicBezTo>
                <a:cubicBezTo>
                  <a:pt x="16393" y="4617"/>
                  <a:pt x="16386" y="4629"/>
                  <a:pt x="16386" y="4646"/>
                </a:cubicBezTo>
                <a:cubicBezTo>
                  <a:pt x="16386" y="4680"/>
                  <a:pt x="16325" y="4716"/>
                  <a:pt x="16267" y="4716"/>
                </a:cubicBezTo>
                <a:cubicBezTo>
                  <a:pt x="16245" y="4716"/>
                  <a:pt x="16220" y="4731"/>
                  <a:pt x="16214" y="4747"/>
                </a:cubicBezTo>
                <a:cubicBezTo>
                  <a:pt x="16207" y="4764"/>
                  <a:pt x="16190" y="4771"/>
                  <a:pt x="16174" y="4765"/>
                </a:cubicBezTo>
                <a:cubicBezTo>
                  <a:pt x="16159" y="4760"/>
                  <a:pt x="16129" y="4774"/>
                  <a:pt x="16108" y="4797"/>
                </a:cubicBezTo>
                <a:cubicBezTo>
                  <a:pt x="16087" y="4819"/>
                  <a:pt x="16075" y="4838"/>
                  <a:pt x="16084" y="4838"/>
                </a:cubicBezTo>
                <a:cubicBezTo>
                  <a:pt x="16093" y="4838"/>
                  <a:pt x="16090" y="4853"/>
                  <a:pt x="16076" y="4869"/>
                </a:cubicBezTo>
                <a:cubicBezTo>
                  <a:pt x="16062" y="4886"/>
                  <a:pt x="16042" y="4894"/>
                  <a:pt x="16031" y="4888"/>
                </a:cubicBezTo>
                <a:cubicBezTo>
                  <a:pt x="16020" y="4881"/>
                  <a:pt x="16000" y="4889"/>
                  <a:pt x="15986" y="4908"/>
                </a:cubicBezTo>
                <a:cubicBezTo>
                  <a:pt x="15963" y="4940"/>
                  <a:pt x="15958" y="4940"/>
                  <a:pt x="15933" y="4911"/>
                </a:cubicBezTo>
                <a:cubicBezTo>
                  <a:pt x="15894" y="4865"/>
                  <a:pt x="15877" y="4873"/>
                  <a:pt x="15877" y="4934"/>
                </a:cubicBezTo>
                <a:cubicBezTo>
                  <a:pt x="15878" y="4996"/>
                  <a:pt x="15818" y="5015"/>
                  <a:pt x="15766" y="4971"/>
                </a:cubicBezTo>
                <a:cubicBezTo>
                  <a:pt x="15749" y="4956"/>
                  <a:pt x="15713" y="4935"/>
                  <a:pt x="15687" y="4921"/>
                </a:cubicBezTo>
                <a:cubicBezTo>
                  <a:pt x="15645" y="4900"/>
                  <a:pt x="15638" y="4902"/>
                  <a:pt x="15642" y="4934"/>
                </a:cubicBezTo>
                <a:cubicBezTo>
                  <a:pt x="15644" y="4955"/>
                  <a:pt x="15644" y="4978"/>
                  <a:pt x="15642" y="4986"/>
                </a:cubicBezTo>
                <a:cubicBezTo>
                  <a:pt x="15639" y="4995"/>
                  <a:pt x="15635" y="5011"/>
                  <a:pt x="15634" y="5025"/>
                </a:cubicBezTo>
                <a:cubicBezTo>
                  <a:pt x="15632" y="5039"/>
                  <a:pt x="15614" y="5050"/>
                  <a:pt x="15594" y="5049"/>
                </a:cubicBezTo>
                <a:cubicBezTo>
                  <a:pt x="15548" y="5045"/>
                  <a:pt x="15546" y="5094"/>
                  <a:pt x="15591" y="5111"/>
                </a:cubicBezTo>
                <a:cubicBezTo>
                  <a:pt x="15621" y="5122"/>
                  <a:pt x="15618" y="5133"/>
                  <a:pt x="15567" y="5184"/>
                </a:cubicBezTo>
                <a:cubicBezTo>
                  <a:pt x="15535" y="5217"/>
                  <a:pt x="15500" y="5236"/>
                  <a:pt x="15488" y="5228"/>
                </a:cubicBezTo>
                <a:cubicBezTo>
                  <a:pt x="15476" y="5221"/>
                  <a:pt x="15433" y="5213"/>
                  <a:pt x="15395" y="5210"/>
                </a:cubicBezTo>
                <a:cubicBezTo>
                  <a:pt x="15343" y="5207"/>
                  <a:pt x="15315" y="5218"/>
                  <a:pt x="15279" y="5260"/>
                </a:cubicBezTo>
                <a:cubicBezTo>
                  <a:pt x="15239" y="5305"/>
                  <a:pt x="15228" y="5309"/>
                  <a:pt x="15202" y="5288"/>
                </a:cubicBezTo>
                <a:cubicBezTo>
                  <a:pt x="15182" y="5272"/>
                  <a:pt x="15146" y="5269"/>
                  <a:pt x="15109" y="5278"/>
                </a:cubicBezTo>
                <a:cubicBezTo>
                  <a:pt x="15027" y="5297"/>
                  <a:pt x="15011" y="5309"/>
                  <a:pt x="15040" y="5327"/>
                </a:cubicBezTo>
                <a:cubicBezTo>
                  <a:pt x="15054" y="5336"/>
                  <a:pt x="15070" y="5378"/>
                  <a:pt x="15072" y="5423"/>
                </a:cubicBezTo>
                <a:cubicBezTo>
                  <a:pt x="15075" y="5492"/>
                  <a:pt x="15065" y="5512"/>
                  <a:pt x="15019" y="5546"/>
                </a:cubicBezTo>
                <a:cubicBezTo>
                  <a:pt x="14980" y="5574"/>
                  <a:pt x="14958" y="5582"/>
                  <a:pt x="14942" y="5566"/>
                </a:cubicBezTo>
                <a:cubicBezTo>
                  <a:pt x="14927" y="5551"/>
                  <a:pt x="14906" y="5560"/>
                  <a:pt x="14871" y="5600"/>
                </a:cubicBezTo>
                <a:lnTo>
                  <a:pt x="14820" y="5658"/>
                </a:lnTo>
                <a:lnTo>
                  <a:pt x="14725" y="5592"/>
                </a:lnTo>
                <a:cubicBezTo>
                  <a:pt x="14636" y="5532"/>
                  <a:pt x="14592" y="5530"/>
                  <a:pt x="14651" y="5587"/>
                </a:cubicBezTo>
                <a:cubicBezTo>
                  <a:pt x="14670" y="5606"/>
                  <a:pt x="14672" y="5616"/>
                  <a:pt x="14653" y="5634"/>
                </a:cubicBezTo>
                <a:cubicBezTo>
                  <a:pt x="14635" y="5652"/>
                  <a:pt x="14637" y="5664"/>
                  <a:pt x="14664" y="5684"/>
                </a:cubicBezTo>
                <a:cubicBezTo>
                  <a:pt x="14697" y="5708"/>
                  <a:pt x="14698" y="5709"/>
                  <a:pt x="14664" y="5723"/>
                </a:cubicBezTo>
                <a:cubicBezTo>
                  <a:pt x="14644" y="5730"/>
                  <a:pt x="14615" y="5727"/>
                  <a:pt x="14600" y="5715"/>
                </a:cubicBezTo>
                <a:cubicBezTo>
                  <a:pt x="14579" y="5697"/>
                  <a:pt x="14571" y="5706"/>
                  <a:pt x="14571" y="5756"/>
                </a:cubicBezTo>
                <a:cubicBezTo>
                  <a:pt x="14571" y="5832"/>
                  <a:pt x="14494" y="5910"/>
                  <a:pt x="14452" y="5876"/>
                </a:cubicBezTo>
                <a:cubicBezTo>
                  <a:pt x="14434" y="5862"/>
                  <a:pt x="14415" y="5865"/>
                  <a:pt x="14389" y="5894"/>
                </a:cubicBezTo>
                <a:cubicBezTo>
                  <a:pt x="14365" y="5919"/>
                  <a:pt x="14338" y="5930"/>
                  <a:pt x="14314" y="5923"/>
                </a:cubicBezTo>
                <a:cubicBezTo>
                  <a:pt x="14277" y="5911"/>
                  <a:pt x="14271" y="5919"/>
                  <a:pt x="14267" y="6006"/>
                </a:cubicBezTo>
                <a:cubicBezTo>
                  <a:pt x="14264" y="6064"/>
                  <a:pt x="14197" y="6069"/>
                  <a:pt x="14145" y="6014"/>
                </a:cubicBezTo>
                <a:cubicBezTo>
                  <a:pt x="14120" y="5988"/>
                  <a:pt x="14102" y="5960"/>
                  <a:pt x="14105" y="5951"/>
                </a:cubicBezTo>
                <a:cubicBezTo>
                  <a:pt x="14108" y="5943"/>
                  <a:pt x="14091" y="5936"/>
                  <a:pt x="14068" y="5936"/>
                </a:cubicBezTo>
                <a:cubicBezTo>
                  <a:pt x="14022" y="5936"/>
                  <a:pt x="14014" y="5965"/>
                  <a:pt x="14055" y="5980"/>
                </a:cubicBezTo>
                <a:cubicBezTo>
                  <a:pt x="14070" y="5986"/>
                  <a:pt x="14080" y="6023"/>
                  <a:pt x="14079" y="6068"/>
                </a:cubicBezTo>
                <a:cubicBezTo>
                  <a:pt x="14077" y="6136"/>
                  <a:pt x="14067" y="6148"/>
                  <a:pt x="14015" y="6162"/>
                </a:cubicBezTo>
                <a:cubicBezTo>
                  <a:pt x="13982" y="6171"/>
                  <a:pt x="13937" y="6172"/>
                  <a:pt x="13914" y="6165"/>
                </a:cubicBezTo>
                <a:cubicBezTo>
                  <a:pt x="13878" y="6154"/>
                  <a:pt x="13877" y="6157"/>
                  <a:pt x="13901" y="6186"/>
                </a:cubicBezTo>
                <a:cubicBezTo>
                  <a:pt x="13925" y="6214"/>
                  <a:pt x="13920" y="6222"/>
                  <a:pt x="13872" y="6240"/>
                </a:cubicBezTo>
                <a:cubicBezTo>
                  <a:pt x="13800" y="6267"/>
                  <a:pt x="13800" y="6267"/>
                  <a:pt x="13755" y="6227"/>
                </a:cubicBezTo>
                <a:cubicBezTo>
                  <a:pt x="13719" y="6195"/>
                  <a:pt x="13716" y="6196"/>
                  <a:pt x="13721" y="6243"/>
                </a:cubicBezTo>
                <a:cubicBezTo>
                  <a:pt x="13725" y="6279"/>
                  <a:pt x="13718" y="6289"/>
                  <a:pt x="13692" y="6287"/>
                </a:cubicBezTo>
                <a:cubicBezTo>
                  <a:pt x="13672" y="6286"/>
                  <a:pt x="13658" y="6296"/>
                  <a:pt x="13660" y="6308"/>
                </a:cubicBezTo>
                <a:cubicBezTo>
                  <a:pt x="13667" y="6343"/>
                  <a:pt x="13509" y="6367"/>
                  <a:pt x="13440" y="6342"/>
                </a:cubicBezTo>
                <a:lnTo>
                  <a:pt x="13379" y="6321"/>
                </a:lnTo>
                <a:lnTo>
                  <a:pt x="13424" y="6279"/>
                </a:lnTo>
                <a:cubicBezTo>
                  <a:pt x="13479" y="6229"/>
                  <a:pt x="13481" y="6210"/>
                  <a:pt x="13429" y="6238"/>
                </a:cubicBezTo>
                <a:cubicBezTo>
                  <a:pt x="13400" y="6253"/>
                  <a:pt x="13384" y="6250"/>
                  <a:pt x="13355" y="6219"/>
                </a:cubicBezTo>
                <a:cubicBezTo>
                  <a:pt x="13318" y="6179"/>
                  <a:pt x="13270" y="6163"/>
                  <a:pt x="13292" y="6199"/>
                </a:cubicBezTo>
                <a:cubicBezTo>
                  <a:pt x="13298" y="6209"/>
                  <a:pt x="13292" y="6224"/>
                  <a:pt x="13278" y="6232"/>
                </a:cubicBezTo>
                <a:cubicBezTo>
                  <a:pt x="13248" y="6251"/>
                  <a:pt x="13153" y="6144"/>
                  <a:pt x="13167" y="6108"/>
                </a:cubicBezTo>
                <a:cubicBezTo>
                  <a:pt x="13173" y="6093"/>
                  <a:pt x="13162" y="6069"/>
                  <a:pt x="13146" y="6055"/>
                </a:cubicBezTo>
                <a:cubicBezTo>
                  <a:pt x="13130" y="6042"/>
                  <a:pt x="13117" y="6000"/>
                  <a:pt x="13117" y="5962"/>
                </a:cubicBezTo>
                <a:cubicBezTo>
                  <a:pt x="13117" y="5907"/>
                  <a:pt x="13110" y="5895"/>
                  <a:pt x="13082" y="5899"/>
                </a:cubicBezTo>
                <a:cubicBezTo>
                  <a:pt x="13054" y="5904"/>
                  <a:pt x="13038" y="5874"/>
                  <a:pt x="13011" y="5762"/>
                </a:cubicBezTo>
                <a:cubicBezTo>
                  <a:pt x="12992" y="5683"/>
                  <a:pt x="12982" y="5601"/>
                  <a:pt x="12987" y="5577"/>
                </a:cubicBezTo>
                <a:cubicBezTo>
                  <a:pt x="12992" y="5553"/>
                  <a:pt x="12986" y="5527"/>
                  <a:pt x="12974" y="5520"/>
                </a:cubicBezTo>
                <a:cubicBezTo>
                  <a:pt x="12961" y="5512"/>
                  <a:pt x="12953" y="5481"/>
                  <a:pt x="12953" y="5449"/>
                </a:cubicBezTo>
                <a:cubicBezTo>
                  <a:pt x="12953" y="5418"/>
                  <a:pt x="12939" y="5382"/>
                  <a:pt x="12923" y="5369"/>
                </a:cubicBezTo>
                <a:cubicBezTo>
                  <a:pt x="12908" y="5356"/>
                  <a:pt x="12888" y="5311"/>
                  <a:pt x="12881" y="5270"/>
                </a:cubicBezTo>
                <a:cubicBezTo>
                  <a:pt x="12874" y="5228"/>
                  <a:pt x="12866" y="5166"/>
                  <a:pt x="12860" y="5132"/>
                </a:cubicBezTo>
                <a:cubicBezTo>
                  <a:pt x="12854" y="5099"/>
                  <a:pt x="12843" y="5005"/>
                  <a:pt x="12836" y="4924"/>
                </a:cubicBezTo>
                <a:cubicBezTo>
                  <a:pt x="12829" y="4843"/>
                  <a:pt x="12814" y="4771"/>
                  <a:pt x="12804" y="4765"/>
                </a:cubicBezTo>
                <a:cubicBezTo>
                  <a:pt x="12794" y="4759"/>
                  <a:pt x="12786" y="4715"/>
                  <a:pt x="12786" y="4666"/>
                </a:cubicBezTo>
                <a:cubicBezTo>
                  <a:pt x="12786" y="4618"/>
                  <a:pt x="12774" y="4569"/>
                  <a:pt x="12759" y="4557"/>
                </a:cubicBezTo>
                <a:cubicBezTo>
                  <a:pt x="12731" y="4534"/>
                  <a:pt x="12693" y="4325"/>
                  <a:pt x="12672" y="4068"/>
                </a:cubicBezTo>
                <a:cubicBezTo>
                  <a:pt x="12665" y="3986"/>
                  <a:pt x="12652" y="3904"/>
                  <a:pt x="12643" y="3886"/>
                </a:cubicBezTo>
                <a:cubicBezTo>
                  <a:pt x="12596" y="3796"/>
                  <a:pt x="12535" y="3374"/>
                  <a:pt x="12531" y="3121"/>
                </a:cubicBezTo>
                <a:cubicBezTo>
                  <a:pt x="12530" y="3025"/>
                  <a:pt x="12519" y="2951"/>
                  <a:pt x="12505" y="2939"/>
                </a:cubicBezTo>
                <a:cubicBezTo>
                  <a:pt x="12492" y="2928"/>
                  <a:pt x="12474" y="2847"/>
                  <a:pt x="12468" y="2757"/>
                </a:cubicBezTo>
                <a:cubicBezTo>
                  <a:pt x="12461" y="2668"/>
                  <a:pt x="12451" y="2552"/>
                  <a:pt x="12444" y="2500"/>
                </a:cubicBezTo>
                <a:cubicBezTo>
                  <a:pt x="12435" y="2434"/>
                  <a:pt x="12441" y="2384"/>
                  <a:pt x="12462" y="2341"/>
                </a:cubicBezTo>
                <a:cubicBezTo>
                  <a:pt x="12480" y="2306"/>
                  <a:pt x="12484" y="2275"/>
                  <a:pt x="12473" y="2268"/>
                </a:cubicBezTo>
                <a:cubicBezTo>
                  <a:pt x="12463" y="2262"/>
                  <a:pt x="12455" y="2232"/>
                  <a:pt x="12455" y="2203"/>
                </a:cubicBezTo>
                <a:cubicBezTo>
                  <a:pt x="12455" y="2174"/>
                  <a:pt x="12439" y="2133"/>
                  <a:pt x="12420" y="2112"/>
                </a:cubicBezTo>
                <a:cubicBezTo>
                  <a:pt x="12393" y="2082"/>
                  <a:pt x="12382" y="2018"/>
                  <a:pt x="12372" y="1826"/>
                </a:cubicBezTo>
                <a:cubicBezTo>
                  <a:pt x="12365" y="1690"/>
                  <a:pt x="12363" y="1519"/>
                  <a:pt x="12367" y="1446"/>
                </a:cubicBezTo>
                <a:cubicBezTo>
                  <a:pt x="12371" y="1374"/>
                  <a:pt x="12362" y="1276"/>
                  <a:pt x="12349" y="1228"/>
                </a:cubicBezTo>
                <a:cubicBezTo>
                  <a:pt x="12330" y="1162"/>
                  <a:pt x="12331" y="1133"/>
                  <a:pt x="12349" y="1116"/>
                </a:cubicBezTo>
                <a:cubicBezTo>
                  <a:pt x="12381" y="1084"/>
                  <a:pt x="12378" y="998"/>
                  <a:pt x="12346" y="1004"/>
                </a:cubicBezTo>
                <a:cubicBezTo>
                  <a:pt x="12332" y="1007"/>
                  <a:pt x="12323" y="995"/>
                  <a:pt x="12325" y="975"/>
                </a:cubicBezTo>
                <a:cubicBezTo>
                  <a:pt x="12326" y="956"/>
                  <a:pt x="12316" y="942"/>
                  <a:pt x="12303" y="944"/>
                </a:cubicBezTo>
                <a:cubicBezTo>
                  <a:pt x="12277" y="949"/>
                  <a:pt x="12259" y="729"/>
                  <a:pt x="12282" y="676"/>
                </a:cubicBezTo>
                <a:cubicBezTo>
                  <a:pt x="12301" y="634"/>
                  <a:pt x="12293" y="519"/>
                  <a:pt x="12266" y="453"/>
                </a:cubicBezTo>
                <a:cubicBezTo>
                  <a:pt x="12255" y="424"/>
                  <a:pt x="12240" y="355"/>
                  <a:pt x="12235" y="299"/>
                </a:cubicBezTo>
                <a:cubicBezTo>
                  <a:pt x="12229" y="243"/>
                  <a:pt x="12218" y="163"/>
                  <a:pt x="12208" y="120"/>
                </a:cubicBezTo>
                <a:cubicBezTo>
                  <a:pt x="12199" y="76"/>
                  <a:pt x="12194" y="28"/>
                  <a:pt x="12200" y="13"/>
                </a:cubicBezTo>
                <a:cubicBezTo>
                  <a:pt x="12202" y="8"/>
                  <a:pt x="12150" y="3"/>
                  <a:pt x="12054" y="0"/>
                </a:cubicBezTo>
                <a:close/>
                <a:moveTo>
                  <a:pt x="11731" y="330"/>
                </a:moveTo>
                <a:cubicBezTo>
                  <a:pt x="11720" y="330"/>
                  <a:pt x="11710" y="342"/>
                  <a:pt x="11710" y="359"/>
                </a:cubicBezTo>
                <a:cubicBezTo>
                  <a:pt x="11710" y="376"/>
                  <a:pt x="11720" y="390"/>
                  <a:pt x="11731" y="390"/>
                </a:cubicBezTo>
                <a:cubicBezTo>
                  <a:pt x="11743" y="390"/>
                  <a:pt x="11752" y="376"/>
                  <a:pt x="11752" y="359"/>
                </a:cubicBezTo>
                <a:cubicBezTo>
                  <a:pt x="11752" y="342"/>
                  <a:pt x="11743" y="330"/>
                  <a:pt x="11731" y="330"/>
                </a:cubicBezTo>
                <a:close/>
                <a:moveTo>
                  <a:pt x="12356" y="562"/>
                </a:moveTo>
                <a:cubicBezTo>
                  <a:pt x="12354" y="564"/>
                  <a:pt x="12354" y="571"/>
                  <a:pt x="12354" y="583"/>
                </a:cubicBezTo>
                <a:cubicBezTo>
                  <a:pt x="12353" y="604"/>
                  <a:pt x="12358" y="615"/>
                  <a:pt x="12364" y="609"/>
                </a:cubicBezTo>
                <a:cubicBezTo>
                  <a:pt x="12371" y="602"/>
                  <a:pt x="12373" y="584"/>
                  <a:pt x="12367" y="570"/>
                </a:cubicBezTo>
                <a:cubicBezTo>
                  <a:pt x="12364" y="562"/>
                  <a:pt x="12359" y="560"/>
                  <a:pt x="12356" y="562"/>
                </a:cubicBezTo>
                <a:close/>
                <a:moveTo>
                  <a:pt x="12481" y="663"/>
                </a:moveTo>
                <a:cubicBezTo>
                  <a:pt x="12479" y="665"/>
                  <a:pt x="12479" y="672"/>
                  <a:pt x="12478" y="684"/>
                </a:cubicBezTo>
                <a:cubicBezTo>
                  <a:pt x="12477" y="706"/>
                  <a:pt x="12482" y="717"/>
                  <a:pt x="12489" y="710"/>
                </a:cubicBezTo>
                <a:cubicBezTo>
                  <a:pt x="12496" y="703"/>
                  <a:pt x="12498" y="686"/>
                  <a:pt x="12492" y="671"/>
                </a:cubicBezTo>
                <a:cubicBezTo>
                  <a:pt x="12488" y="663"/>
                  <a:pt x="12483" y="661"/>
                  <a:pt x="12481" y="663"/>
                </a:cubicBezTo>
                <a:close/>
                <a:moveTo>
                  <a:pt x="11305" y="1485"/>
                </a:moveTo>
                <a:cubicBezTo>
                  <a:pt x="11301" y="1481"/>
                  <a:pt x="11300" y="1481"/>
                  <a:pt x="11299" y="1490"/>
                </a:cubicBezTo>
                <a:cubicBezTo>
                  <a:pt x="11298" y="1509"/>
                  <a:pt x="11303" y="1540"/>
                  <a:pt x="11310" y="1558"/>
                </a:cubicBezTo>
                <a:cubicBezTo>
                  <a:pt x="11331" y="1613"/>
                  <a:pt x="11337" y="1581"/>
                  <a:pt x="11318" y="1516"/>
                </a:cubicBezTo>
                <a:cubicBezTo>
                  <a:pt x="11313" y="1500"/>
                  <a:pt x="11308" y="1490"/>
                  <a:pt x="11305" y="1485"/>
                </a:cubicBezTo>
                <a:close/>
                <a:moveTo>
                  <a:pt x="12441" y="1535"/>
                </a:moveTo>
                <a:cubicBezTo>
                  <a:pt x="12439" y="1537"/>
                  <a:pt x="12436" y="1544"/>
                  <a:pt x="12436" y="1555"/>
                </a:cubicBezTo>
                <a:cubicBezTo>
                  <a:pt x="12435" y="1577"/>
                  <a:pt x="12440" y="1591"/>
                  <a:pt x="12447" y="1584"/>
                </a:cubicBezTo>
                <a:cubicBezTo>
                  <a:pt x="12453" y="1577"/>
                  <a:pt x="12455" y="1560"/>
                  <a:pt x="12449" y="1545"/>
                </a:cubicBezTo>
                <a:cubicBezTo>
                  <a:pt x="12446" y="1537"/>
                  <a:pt x="12443" y="1533"/>
                  <a:pt x="12441" y="1535"/>
                </a:cubicBezTo>
                <a:close/>
                <a:moveTo>
                  <a:pt x="7511" y="3254"/>
                </a:moveTo>
                <a:cubicBezTo>
                  <a:pt x="7499" y="3254"/>
                  <a:pt x="7493" y="3264"/>
                  <a:pt x="7500" y="3275"/>
                </a:cubicBezTo>
                <a:cubicBezTo>
                  <a:pt x="7507" y="3286"/>
                  <a:pt x="7519" y="3296"/>
                  <a:pt x="7524" y="3296"/>
                </a:cubicBezTo>
                <a:cubicBezTo>
                  <a:pt x="7529" y="3296"/>
                  <a:pt x="7532" y="3286"/>
                  <a:pt x="7532" y="3275"/>
                </a:cubicBezTo>
                <a:cubicBezTo>
                  <a:pt x="7532" y="3264"/>
                  <a:pt x="7523" y="3254"/>
                  <a:pt x="7511" y="3254"/>
                </a:cubicBezTo>
                <a:close/>
                <a:moveTo>
                  <a:pt x="12860" y="3579"/>
                </a:moveTo>
                <a:cubicBezTo>
                  <a:pt x="12836" y="3579"/>
                  <a:pt x="12786" y="3606"/>
                  <a:pt x="12786" y="3618"/>
                </a:cubicBezTo>
                <a:cubicBezTo>
                  <a:pt x="12786" y="3626"/>
                  <a:pt x="12805" y="3632"/>
                  <a:pt x="12828" y="3634"/>
                </a:cubicBezTo>
                <a:cubicBezTo>
                  <a:pt x="12852" y="3636"/>
                  <a:pt x="12868" y="3624"/>
                  <a:pt x="12868" y="3608"/>
                </a:cubicBezTo>
                <a:cubicBezTo>
                  <a:pt x="12868" y="3592"/>
                  <a:pt x="12865" y="3579"/>
                  <a:pt x="12860" y="3579"/>
                </a:cubicBezTo>
                <a:close/>
                <a:moveTo>
                  <a:pt x="12709" y="3592"/>
                </a:moveTo>
                <a:cubicBezTo>
                  <a:pt x="12707" y="3597"/>
                  <a:pt x="12706" y="3607"/>
                  <a:pt x="12706" y="3621"/>
                </a:cubicBezTo>
                <a:cubicBezTo>
                  <a:pt x="12706" y="3649"/>
                  <a:pt x="12711" y="3658"/>
                  <a:pt x="12717" y="3644"/>
                </a:cubicBezTo>
                <a:cubicBezTo>
                  <a:pt x="12723" y="3630"/>
                  <a:pt x="12723" y="3609"/>
                  <a:pt x="12717" y="3595"/>
                </a:cubicBezTo>
                <a:cubicBezTo>
                  <a:pt x="12714" y="3588"/>
                  <a:pt x="12711" y="3588"/>
                  <a:pt x="12709" y="3592"/>
                </a:cubicBezTo>
                <a:close/>
                <a:moveTo>
                  <a:pt x="12704" y="3751"/>
                </a:moveTo>
                <a:cubicBezTo>
                  <a:pt x="12692" y="3758"/>
                  <a:pt x="12682" y="3778"/>
                  <a:pt x="12682" y="3795"/>
                </a:cubicBezTo>
                <a:cubicBezTo>
                  <a:pt x="12682" y="3812"/>
                  <a:pt x="12692" y="3820"/>
                  <a:pt x="12704" y="3813"/>
                </a:cubicBezTo>
                <a:cubicBezTo>
                  <a:pt x="12715" y="3806"/>
                  <a:pt x="12725" y="3786"/>
                  <a:pt x="12725" y="3769"/>
                </a:cubicBezTo>
                <a:cubicBezTo>
                  <a:pt x="12725" y="3752"/>
                  <a:pt x="12715" y="3744"/>
                  <a:pt x="12704" y="3751"/>
                </a:cubicBezTo>
                <a:close/>
                <a:moveTo>
                  <a:pt x="10661" y="3871"/>
                </a:moveTo>
                <a:cubicBezTo>
                  <a:pt x="10659" y="3873"/>
                  <a:pt x="10659" y="3879"/>
                  <a:pt x="10658" y="3891"/>
                </a:cubicBezTo>
                <a:cubicBezTo>
                  <a:pt x="10657" y="3913"/>
                  <a:pt x="10662" y="3927"/>
                  <a:pt x="10669" y="3920"/>
                </a:cubicBezTo>
                <a:cubicBezTo>
                  <a:pt x="10676" y="3913"/>
                  <a:pt x="10675" y="3896"/>
                  <a:pt x="10669" y="3881"/>
                </a:cubicBezTo>
                <a:cubicBezTo>
                  <a:pt x="10666" y="3873"/>
                  <a:pt x="10663" y="3868"/>
                  <a:pt x="10661" y="3871"/>
                </a:cubicBezTo>
                <a:close/>
                <a:moveTo>
                  <a:pt x="16662" y="4271"/>
                </a:moveTo>
                <a:cubicBezTo>
                  <a:pt x="16646" y="4271"/>
                  <a:pt x="16635" y="4276"/>
                  <a:pt x="16635" y="4289"/>
                </a:cubicBezTo>
                <a:cubicBezTo>
                  <a:pt x="16635" y="4300"/>
                  <a:pt x="16660" y="4310"/>
                  <a:pt x="16691" y="4310"/>
                </a:cubicBezTo>
                <a:cubicBezTo>
                  <a:pt x="16735" y="4310"/>
                  <a:pt x="16741" y="4305"/>
                  <a:pt x="16717" y="4289"/>
                </a:cubicBezTo>
                <a:cubicBezTo>
                  <a:pt x="16697" y="4276"/>
                  <a:pt x="16677" y="4271"/>
                  <a:pt x="16662" y="4271"/>
                </a:cubicBezTo>
                <a:close/>
                <a:moveTo>
                  <a:pt x="16558" y="4362"/>
                </a:moveTo>
                <a:cubicBezTo>
                  <a:pt x="16556" y="4367"/>
                  <a:pt x="16556" y="4377"/>
                  <a:pt x="16556" y="4391"/>
                </a:cubicBezTo>
                <a:cubicBezTo>
                  <a:pt x="16556" y="4419"/>
                  <a:pt x="16558" y="4431"/>
                  <a:pt x="16564" y="4417"/>
                </a:cubicBezTo>
                <a:cubicBezTo>
                  <a:pt x="16569" y="4403"/>
                  <a:pt x="16569" y="4381"/>
                  <a:pt x="16564" y="4367"/>
                </a:cubicBezTo>
                <a:cubicBezTo>
                  <a:pt x="16561" y="4360"/>
                  <a:pt x="16560" y="4358"/>
                  <a:pt x="16558" y="4362"/>
                </a:cubicBezTo>
                <a:close/>
                <a:moveTo>
                  <a:pt x="8348" y="4378"/>
                </a:moveTo>
                <a:cubicBezTo>
                  <a:pt x="8342" y="4378"/>
                  <a:pt x="8340" y="4382"/>
                  <a:pt x="8340" y="4388"/>
                </a:cubicBezTo>
                <a:cubicBezTo>
                  <a:pt x="8340" y="4397"/>
                  <a:pt x="8350" y="4416"/>
                  <a:pt x="8364" y="4430"/>
                </a:cubicBezTo>
                <a:cubicBezTo>
                  <a:pt x="8398" y="4463"/>
                  <a:pt x="8423" y="4460"/>
                  <a:pt x="8409" y="4425"/>
                </a:cubicBezTo>
                <a:cubicBezTo>
                  <a:pt x="8400" y="4401"/>
                  <a:pt x="8365" y="4377"/>
                  <a:pt x="8348" y="4378"/>
                </a:cubicBezTo>
                <a:close/>
                <a:moveTo>
                  <a:pt x="17096" y="4685"/>
                </a:moveTo>
                <a:cubicBezTo>
                  <a:pt x="17094" y="4687"/>
                  <a:pt x="17091" y="4694"/>
                  <a:pt x="17091" y="4705"/>
                </a:cubicBezTo>
                <a:cubicBezTo>
                  <a:pt x="17090" y="4727"/>
                  <a:pt x="17095" y="4738"/>
                  <a:pt x="17101" y="4732"/>
                </a:cubicBezTo>
                <a:cubicBezTo>
                  <a:pt x="17108" y="4725"/>
                  <a:pt x="17110" y="4707"/>
                  <a:pt x="17104" y="4692"/>
                </a:cubicBezTo>
                <a:cubicBezTo>
                  <a:pt x="17101" y="4684"/>
                  <a:pt x="17098" y="4683"/>
                  <a:pt x="17096" y="4685"/>
                </a:cubicBezTo>
                <a:close/>
                <a:moveTo>
                  <a:pt x="1661" y="4945"/>
                </a:moveTo>
                <a:cubicBezTo>
                  <a:pt x="1649" y="4947"/>
                  <a:pt x="1637" y="4950"/>
                  <a:pt x="1632" y="4955"/>
                </a:cubicBezTo>
                <a:cubicBezTo>
                  <a:pt x="1621" y="4966"/>
                  <a:pt x="1641" y="4970"/>
                  <a:pt x="1682" y="4963"/>
                </a:cubicBezTo>
                <a:cubicBezTo>
                  <a:pt x="1740" y="4954"/>
                  <a:pt x="1742" y="4951"/>
                  <a:pt x="1701" y="4945"/>
                </a:cubicBezTo>
                <a:cubicBezTo>
                  <a:pt x="1687" y="4943"/>
                  <a:pt x="1673" y="4943"/>
                  <a:pt x="1661" y="4945"/>
                </a:cubicBezTo>
                <a:close/>
                <a:moveTo>
                  <a:pt x="10409" y="4960"/>
                </a:moveTo>
                <a:cubicBezTo>
                  <a:pt x="10408" y="4961"/>
                  <a:pt x="10412" y="4969"/>
                  <a:pt x="10417" y="4986"/>
                </a:cubicBezTo>
                <a:cubicBezTo>
                  <a:pt x="10424" y="5007"/>
                  <a:pt x="10430" y="5036"/>
                  <a:pt x="10430" y="5049"/>
                </a:cubicBezTo>
                <a:cubicBezTo>
                  <a:pt x="10432" y="5066"/>
                  <a:pt x="10434" y="5064"/>
                  <a:pt x="10441" y="5046"/>
                </a:cubicBezTo>
                <a:cubicBezTo>
                  <a:pt x="10447" y="5033"/>
                  <a:pt x="10441" y="5006"/>
                  <a:pt x="10428" y="4986"/>
                </a:cubicBezTo>
                <a:cubicBezTo>
                  <a:pt x="10416" y="4969"/>
                  <a:pt x="10411" y="4960"/>
                  <a:pt x="10409" y="4960"/>
                </a:cubicBezTo>
                <a:close/>
                <a:moveTo>
                  <a:pt x="1923" y="5002"/>
                </a:moveTo>
                <a:cubicBezTo>
                  <a:pt x="1911" y="5002"/>
                  <a:pt x="1908" y="5009"/>
                  <a:pt x="1915" y="5020"/>
                </a:cubicBezTo>
                <a:cubicBezTo>
                  <a:pt x="1922" y="5031"/>
                  <a:pt x="1932" y="5041"/>
                  <a:pt x="1937" y="5041"/>
                </a:cubicBezTo>
                <a:cubicBezTo>
                  <a:pt x="1942" y="5041"/>
                  <a:pt x="1947" y="5031"/>
                  <a:pt x="1947" y="5020"/>
                </a:cubicBezTo>
                <a:cubicBezTo>
                  <a:pt x="1947" y="5009"/>
                  <a:pt x="1935" y="5002"/>
                  <a:pt x="1923" y="5002"/>
                </a:cubicBezTo>
                <a:close/>
                <a:moveTo>
                  <a:pt x="1378" y="5325"/>
                </a:moveTo>
                <a:cubicBezTo>
                  <a:pt x="1376" y="5330"/>
                  <a:pt x="1393" y="5355"/>
                  <a:pt x="1425" y="5392"/>
                </a:cubicBezTo>
                <a:cubicBezTo>
                  <a:pt x="1443" y="5412"/>
                  <a:pt x="1461" y="5425"/>
                  <a:pt x="1465" y="5421"/>
                </a:cubicBezTo>
                <a:cubicBezTo>
                  <a:pt x="1470" y="5416"/>
                  <a:pt x="1448" y="5385"/>
                  <a:pt x="1417" y="5353"/>
                </a:cubicBezTo>
                <a:cubicBezTo>
                  <a:pt x="1403" y="5339"/>
                  <a:pt x="1392" y="5329"/>
                  <a:pt x="1386" y="5325"/>
                </a:cubicBezTo>
                <a:cubicBezTo>
                  <a:pt x="1381" y="5321"/>
                  <a:pt x="1378" y="5323"/>
                  <a:pt x="1378" y="5325"/>
                </a:cubicBezTo>
                <a:close/>
                <a:moveTo>
                  <a:pt x="13104" y="5418"/>
                </a:moveTo>
                <a:cubicBezTo>
                  <a:pt x="13102" y="5423"/>
                  <a:pt x="13101" y="5433"/>
                  <a:pt x="13101" y="5447"/>
                </a:cubicBezTo>
                <a:cubicBezTo>
                  <a:pt x="13101" y="5475"/>
                  <a:pt x="13106" y="5487"/>
                  <a:pt x="13112" y="5473"/>
                </a:cubicBezTo>
                <a:cubicBezTo>
                  <a:pt x="13117" y="5459"/>
                  <a:pt x="13117" y="5437"/>
                  <a:pt x="13112" y="5423"/>
                </a:cubicBezTo>
                <a:cubicBezTo>
                  <a:pt x="13109" y="5416"/>
                  <a:pt x="13105" y="5414"/>
                  <a:pt x="13104" y="5418"/>
                </a:cubicBezTo>
                <a:close/>
                <a:moveTo>
                  <a:pt x="16765" y="5455"/>
                </a:moveTo>
                <a:cubicBezTo>
                  <a:pt x="16761" y="5456"/>
                  <a:pt x="16757" y="5462"/>
                  <a:pt x="16757" y="5468"/>
                </a:cubicBezTo>
                <a:cubicBezTo>
                  <a:pt x="16757" y="5479"/>
                  <a:pt x="16767" y="5488"/>
                  <a:pt x="16778" y="5488"/>
                </a:cubicBezTo>
                <a:cubicBezTo>
                  <a:pt x="16790" y="5488"/>
                  <a:pt x="16799" y="5486"/>
                  <a:pt x="16799" y="5481"/>
                </a:cubicBezTo>
                <a:cubicBezTo>
                  <a:pt x="16799" y="5476"/>
                  <a:pt x="16790" y="5464"/>
                  <a:pt x="16778" y="5457"/>
                </a:cubicBezTo>
                <a:cubicBezTo>
                  <a:pt x="16773" y="5454"/>
                  <a:pt x="16769" y="5453"/>
                  <a:pt x="16765" y="5455"/>
                </a:cubicBezTo>
                <a:close/>
                <a:moveTo>
                  <a:pt x="9516" y="5569"/>
                </a:moveTo>
                <a:cubicBezTo>
                  <a:pt x="9506" y="5569"/>
                  <a:pt x="9498" y="5579"/>
                  <a:pt x="9498" y="5590"/>
                </a:cubicBezTo>
                <a:cubicBezTo>
                  <a:pt x="9498" y="5601"/>
                  <a:pt x="9512" y="5611"/>
                  <a:pt x="9530" y="5611"/>
                </a:cubicBezTo>
                <a:cubicBezTo>
                  <a:pt x="9547" y="5611"/>
                  <a:pt x="9555" y="5601"/>
                  <a:pt x="9548" y="5590"/>
                </a:cubicBezTo>
                <a:cubicBezTo>
                  <a:pt x="9541" y="5579"/>
                  <a:pt x="9527" y="5569"/>
                  <a:pt x="9516" y="5569"/>
                </a:cubicBezTo>
                <a:close/>
                <a:moveTo>
                  <a:pt x="9803" y="5873"/>
                </a:moveTo>
                <a:cubicBezTo>
                  <a:pt x="9791" y="5873"/>
                  <a:pt x="9793" y="5888"/>
                  <a:pt x="9808" y="5905"/>
                </a:cubicBezTo>
                <a:cubicBezTo>
                  <a:pt x="9822" y="5921"/>
                  <a:pt x="9841" y="5936"/>
                  <a:pt x="9853" y="5936"/>
                </a:cubicBezTo>
                <a:cubicBezTo>
                  <a:pt x="9864" y="5936"/>
                  <a:pt x="9865" y="5922"/>
                  <a:pt x="9850" y="5905"/>
                </a:cubicBezTo>
                <a:cubicBezTo>
                  <a:pt x="9836" y="5888"/>
                  <a:pt x="9814" y="5873"/>
                  <a:pt x="9803" y="5873"/>
                </a:cubicBezTo>
                <a:close/>
                <a:moveTo>
                  <a:pt x="9961" y="5923"/>
                </a:moveTo>
                <a:cubicBezTo>
                  <a:pt x="9945" y="5920"/>
                  <a:pt x="9937" y="5928"/>
                  <a:pt x="9943" y="5938"/>
                </a:cubicBezTo>
                <a:cubicBezTo>
                  <a:pt x="9949" y="5949"/>
                  <a:pt x="9970" y="5957"/>
                  <a:pt x="9988" y="5957"/>
                </a:cubicBezTo>
                <a:cubicBezTo>
                  <a:pt x="10027" y="5957"/>
                  <a:pt x="10006" y="5929"/>
                  <a:pt x="9961" y="5923"/>
                </a:cubicBezTo>
                <a:close/>
                <a:moveTo>
                  <a:pt x="20540" y="5983"/>
                </a:moveTo>
                <a:cubicBezTo>
                  <a:pt x="20524" y="5989"/>
                  <a:pt x="20529" y="5992"/>
                  <a:pt x="20554" y="5993"/>
                </a:cubicBezTo>
                <a:cubicBezTo>
                  <a:pt x="20575" y="5994"/>
                  <a:pt x="20587" y="5992"/>
                  <a:pt x="20580" y="5985"/>
                </a:cubicBezTo>
                <a:cubicBezTo>
                  <a:pt x="20573" y="5979"/>
                  <a:pt x="20555" y="5977"/>
                  <a:pt x="20540" y="5983"/>
                </a:cubicBezTo>
                <a:close/>
                <a:moveTo>
                  <a:pt x="21089" y="6167"/>
                </a:moveTo>
                <a:cubicBezTo>
                  <a:pt x="21081" y="6173"/>
                  <a:pt x="21073" y="6187"/>
                  <a:pt x="21070" y="6209"/>
                </a:cubicBezTo>
                <a:cubicBezTo>
                  <a:pt x="21068" y="6225"/>
                  <a:pt x="21073" y="6236"/>
                  <a:pt x="21083" y="6230"/>
                </a:cubicBezTo>
                <a:cubicBezTo>
                  <a:pt x="21094" y="6223"/>
                  <a:pt x="21102" y="6204"/>
                  <a:pt x="21102" y="6186"/>
                </a:cubicBezTo>
                <a:cubicBezTo>
                  <a:pt x="21102" y="6166"/>
                  <a:pt x="21096" y="6162"/>
                  <a:pt x="21089" y="6167"/>
                </a:cubicBezTo>
                <a:close/>
                <a:moveTo>
                  <a:pt x="4589" y="6248"/>
                </a:moveTo>
                <a:cubicBezTo>
                  <a:pt x="4574" y="6254"/>
                  <a:pt x="4587" y="6258"/>
                  <a:pt x="4615" y="6258"/>
                </a:cubicBezTo>
                <a:cubicBezTo>
                  <a:pt x="4644" y="6258"/>
                  <a:pt x="4656" y="6254"/>
                  <a:pt x="4642" y="6248"/>
                </a:cubicBezTo>
                <a:cubicBezTo>
                  <a:pt x="4627" y="6242"/>
                  <a:pt x="4603" y="6242"/>
                  <a:pt x="4589" y="6248"/>
                </a:cubicBezTo>
                <a:close/>
                <a:moveTo>
                  <a:pt x="21057" y="6266"/>
                </a:moveTo>
                <a:cubicBezTo>
                  <a:pt x="21054" y="6264"/>
                  <a:pt x="21049" y="6269"/>
                  <a:pt x="21041" y="6282"/>
                </a:cubicBezTo>
                <a:cubicBezTo>
                  <a:pt x="21030" y="6299"/>
                  <a:pt x="21020" y="6318"/>
                  <a:pt x="21020" y="6326"/>
                </a:cubicBezTo>
                <a:cubicBezTo>
                  <a:pt x="21020" y="6334"/>
                  <a:pt x="21030" y="6342"/>
                  <a:pt x="21041" y="6342"/>
                </a:cubicBezTo>
                <a:cubicBezTo>
                  <a:pt x="21052" y="6342"/>
                  <a:pt x="21062" y="6320"/>
                  <a:pt x="21062" y="6295"/>
                </a:cubicBezTo>
                <a:cubicBezTo>
                  <a:pt x="21062" y="6276"/>
                  <a:pt x="21060" y="6268"/>
                  <a:pt x="21057" y="6266"/>
                </a:cubicBezTo>
                <a:close/>
                <a:moveTo>
                  <a:pt x="21004" y="6409"/>
                </a:moveTo>
                <a:cubicBezTo>
                  <a:pt x="21002" y="6411"/>
                  <a:pt x="21002" y="6418"/>
                  <a:pt x="21001" y="6430"/>
                </a:cubicBezTo>
                <a:cubicBezTo>
                  <a:pt x="21000" y="6451"/>
                  <a:pt x="21005" y="6465"/>
                  <a:pt x="21012" y="6459"/>
                </a:cubicBezTo>
                <a:cubicBezTo>
                  <a:pt x="21019" y="6452"/>
                  <a:pt x="21018" y="6434"/>
                  <a:pt x="21012" y="6420"/>
                </a:cubicBezTo>
                <a:cubicBezTo>
                  <a:pt x="21009" y="6412"/>
                  <a:pt x="21006" y="6407"/>
                  <a:pt x="21004" y="6409"/>
                </a:cubicBezTo>
                <a:close/>
                <a:moveTo>
                  <a:pt x="18561" y="6550"/>
                </a:moveTo>
                <a:cubicBezTo>
                  <a:pt x="18548" y="6548"/>
                  <a:pt x="18537" y="6555"/>
                  <a:pt x="18537" y="6573"/>
                </a:cubicBezTo>
                <a:cubicBezTo>
                  <a:pt x="18537" y="6591"/>
                  <a:pt x="18551" y="6604"/>
                  <a:pt x="18569" y="6604"/>
                </a:cubicBezTo>
                <a:cubicBezTo>
                  <a:pt x="18587" y="6604"/>
                  <a:pt x="18600" y="6594"/>
                  <a:pt x="18596" y="6581"/>
                </a:cubicBezTo>
                <a:cubicBezTo>
                  <a:pt x="18589" y="6562"/>
                  <a:pt x="18574" y="6551"/>
                  <a:pt x="18561" y="6550"/>
                </a:cubicBezTo>
                <a:close/>
                <a:moveTo>
                  <a:pt x="2657" y="6552"/>
                </a:moveTo>
                <a:cubicBezTo>
                  <a:pt x="2650" y="6555"/>
                  <a:pt x="2648" y="6569"/>
                  <a:pt x="2657" y="6594"/>
                </a:cubicBezTo>
                <a:cubicBezTo>
                  <a:pt x="2664" y="6611"/>
                  <a:pt x="2680" y="6625"/>
                  <a:pt x="2692" y="6625"/>
                </a:cubicBezTo>
                <a:cubicBezTo>
                  <a:pt x="2707" y="6625"/>
                  <a:pt x="2708" y="6613"/>
                  <a:pt x="2692" y="6584"/>
                </a:cubicBezTo>
                <a:cubicBezTo>
                  <a:pt x="2679" y="6560"/>
                  <a:pt x="2665" y="6550"/>
                  <a:pt x="2657" y="6552"/>
                </a:cubicBezTo>
                <a:close/>
                <a:moveTo>
                  <a:pt x="2739" y="6675"/>
                </a:moveTo>
                <a:cubicBezTo>
                  <a:pt x="2736" y="6676"/>
                  <a:pt x="2731" y="6679"/>
                  <a:pt x="2731" y="6685"/>
                </a:cubicBezTo>
                <a:cubicBezTo>
                  <a:pt x="2731" y="6697"/>
                  <a:pt x="2741" y="6708"/>
                  <a:pt x="2753" y="6708"/>
                </a:cubicBezTo>
                <a:cubicBezTo>
                  <a:pt x="2764" y="6708"/>
                  <a:pt x="2774" y="6703"/>
                  <a:pt x="2774" y="6698"/>
                </a:cubicBezTo>
                <a:cubicBezTo>
                  <a:pt x="2774" y="6693"/>
                  <a:pt x="2764" y="6684"/>
                  <a:pt x="2753" y="6677"/>
                </a:cubicBezTo>
                <a:cubicBezTo>
                  <a:pt x="2747" y="6674"/>
                  <a:pt x="2743" y="6673"/>
                  <a:pt x="2739" y="6675"/>
                </a:cubicBezTo>
                <a:close/>
                <a:moveTo>
                  <a:pt x="20649" y="6688"/>
                </a:moveTo>
                <a:cubicBezTo>
                  <a:pt x="20638" y="6688"/>
                  <a:pt x="20624" y="6697"/>
                  <a:pt x="20617" y="6708"/>
                </a:cubicBezTo>
                <a:cubicBezTo>
                  <a:pt x="20610" y="6720"/>
                  <a:pt x="20614" y="6727"/>
                  <a:pt x="20625" y="6727"/>
                </a:cubicBezTo>
                <a:cubicBezTo>
                  <a:pt x="20636" y="6727"/>
                  <a:pt x="20650" y="6720"/>
                  <a:pt x="20657" y="6708"/>
                </a:cubicBezTo>
                <a:cubicBezTo>
                  <a:pt x="20664" y="6697"/>
                  <a:pt x="20660" y="6688"/>
                  <a:pt x="20649" y="6688"/>
                </a:cubicBezTo>
                <a:close/>
                <a:moveTo>
                  <a:pt x="2822" y="6714"/>
                </a:moveTo>
                <a:cubicBezTo>
                  <a:pt x="2816" y="6719"/>
                  <a:pt x="2817" y="6735"/>
                  <a:pt x="2824" y="6747"/>
                </a:cubicBezTo>
                <a:cubicBezTo>
                  <a:pt x="2845" y="6780"/>
                  <a:pt x="2857" y="6773"/>
                  <a:pt x="2843" y="6737"/>
                </a:cubicBezTo>
                <a:cubicBezTo>
                  <a:pt x="2836" y="6720"/>
                  <a:pt x="2827" y="6708"/>
                  <a:pt x="2822" y="6714"/>
                </a:cubicBezTo>
                <a:close/>
                <a:moveTo>
                  <a:pt x="7031" y="6831"/>
                </a:moveTo>
                <a:cubicBezTo>
                  <a:pt x="7028" y="6830"/>
                  <a:pt x="7024" y="6836"/>
                  <a:pt x="7015" y="6849"/>
                </a:cubicBezTo>
                <a:cubicBezTo>
                  <a:pt x="7004" y="6866"/>
                  <a:pt x="6994" y="6887"/>
                  <a:pt x="6994" y="6896"/>
                </a:cubicBezTo>
                <a:cubicBezTo>
                  <a:pt x="6994" y="6905"/>
                  <a:pt x="7004" y="6908"/>
                  <a:pt x="7015" y="6901"/>
                </a:cubicBezTo>
                <a:cubicBezTo>
                  <a:pt x="7027" y="6894"/>
                  <a:pt x="7037" y="6873"/>
                  <a:pt x="7037" y="6854"/>
                </a:cubicBezTo>
                <a:cubicBezTo>
                  <a:pt x="7036" y="6839"/>
                  <a:pt x="7034" y="6831"/>
                  <a:pt x="7031" y="6831"/>
                </a:cubicBezTo>
                <a:close/>
                <a:moveTo>
                  <a:pt x="17017" y="7195"/>
                </a:moveTo>
                <a:cubicBezTo>
                  <a:pt x="17000" y="7195"/>
                  <a:pt x="16985" y="7204"/>
                  <a:pt x="16985" y="7216"/>
                </a:cubicBezTo>
                <a:cubicBezTo>
                  <a:pt x="16985" y="7227"/>
                  <a:pt x="17004" y="7236"/>
                  <a:pt x="17027" y="7236"/>
                </a:cubicBezTo>
                <a:cubicBezTo>
                  <a:pt x="17051" y="7236"/>
                  <a:pt x="17066" y="7227"/>
                  <a:pt x="17059" y="7216"/>
                </a:cubicBezTo>
                <a:cubicBezTo>
                  <a:pt x="17052" y="7204"/>
                  <a:pt x="17033" y="7195"/>
                  <a:pt x="17017" y="7195"/>
                </a:cubicBezTo>
                <a:close/>
                <a:moveTo>
                  <a:pt x="16325" y="7530"/>
                </a:moveTo>
                <a:cubicBezTo>
                  <a:pt x="16314" y="7523"/>
                  <a:pt x="16304" y="7531"/>
                  <a:pt x="16304" y="7549"/>
                </a:cubicBezTo>
                <a:cubicBezTo>
                  <a:pt x="16304" y="7584"/>
                  <a:pt x="16315" y="7590"/>
                  <a:pt x="16333" y="7562"/>
                </a:cubicBezTo>
                <a:cubicBezTo>
                  <a:pt x="16340" y="7551"/>
                  <a:pt x="16337" y="7537"/>
                  <a:pt x="16325" y="7530"/>
                </a:cubicBezTo>
                <a:close/>
                <a:moveTo>
                  <a:pt x="16206" y="7569"/>
                </a:moveTo>
                <a:cubicBezTo>
                  <a:pt x="16214" y="7579"/>
                  <a:pt x="16211" y="7599"/>
                  <a:pt x="16198" y="7614"/>
                </a:cubicBezTo>
                <a:cubicBezTo>
                  <a:pt x="16173" y="7644"/>
                  <a:pt x="16196" y="7650"/>
                  <a:pt x="16238" y="7624"/>
                </a:cubicBezTo>
                <a:cubicBezTo>
                  <a:pt x="16259" y="7611"/>
                  <a:pt x="16256" y="7602"/>
                  <a:pt x="16227" y="7580"/>
                </a:cubicBezTo>
                <a:cubicBezTo>
                  <a:pt x="16207" y="7564"/>
                  <a:pt x="16198" y="7560"/>
                  <a:pt x="16206" y="7569"/>
                </a:cubicBezTo>
                <a:close/>
                <a:moveTo>
                  <a:pt x="16013" y="7603"/>
                </a:moveTo>
                <a:cubicBezTo>
                  <a:pt x="16005" y="7604"/>
                  <a:pt x="15997" y="7608"/>
                  <a:pt x="15989" y="7616"/>
                </a:cubicBezTo>
                <a:cubicBezTo>
                  <a:pt x="15971" y="7634"/>
                  <a:pt x="15977" y="7639"/>
                  <a:pt x="16010" y="7637"/>
                </a:cubicBezTo>
                <a:cubicBezTo>
                  <a:pt x="16039" y="7635"/>
                  <a:pt x="16047" y="7627"/>
                  <a:pt x="16034" y="7614"/>
                </a:cubicBezTo>
                <a:cubicBezTo>
                  <a:pt x="16027" y="7607"/>
                  <a:pt x="16020" y="7603"/>
                  <a:pt x="16013" y="7603"/>
                </a:cubicBezTo>
                <a:close/>
                <a:moveTo>
                  <a:pt x="15856" y="7608"/>
                </a:moveTo>
                <a:cubicBezTo>
                  <a:pt x="15851" y="7611"/>
                  <a:pt x="15848" y="7615"/>
                  <a:pt x="15848" y="7624"/>
                </a:cubicBezTo>
                <a:cubicBezTo>
                  <a:pt x="15848" y="7656"/>
                  <a:pt x="15923" y="7669"/>
                  <a:pt x="15941" y="7640"/>
                </a:cubicBezTo>
                <a:cubicBezTo>
                  <a:pt x="15948" y="7629"/>
                  <a:pt x="15944" y="7621"/>
                  <a:pt x="15933" y="7621"/>
                </a:cubicBezTo>
                <a:cubicBezTo>
                  <a:pt x="15922" y="7621"/>
                  <a:pt x="15898" y="7615"/>
                  <a:pt x="15880" y="7608"/>
                </a:cubicBezTo>
                <a:cubicBezTo>
                  <a:pt x="15870" y="7605"/>
                  <a:pt x="15862" y="7606"/>
                  <a:pt x="15856" y="7608"/>
                </a:cubicBezTo>
                <a:close/>
                <a:moveTo>
                  <a:pt x="16113" y="7627"/>
                </a:moveTo>
                <a:cubicBezTo>
                  <a:pt x="16097" y="7633"/>
                  <a:pt x="16102" y="7639"/>
                  <a:pt x="16126" y="7640"/>
                </a:cubicBezTo>
                <a:cubicBezTo>
                  <a:pt x="16148" y="7640"/>
                  <a:pt x="16160" y="7636"/>
                  <a:pt x="16153" y="7629"/>
                </a:cubicBezTo>
                <a:cubicBezTo>
                  <a:pt x="16146" y="7622"/>
                  <a:pt x="16128" y="7621"/>
                  <a:pt x="16113" y="7627"/>
                </a:cubicBezTo>
                <a:close/>
                <a:moveTo>
                  <a:pt x="4332" y="8318"/>
                </a:moveTo>
                <a:cubicBezTo>
                  <a:pt x="4325" y="8325"/>
                  <a:pt x="4331" y="8346"/>
                  <a:pt x="4345" y="8363"/>
                </a:cubicBezTo>
                <a:cubicBezTo>
                  <a:pt x="4374" y="8397"/>
                  <a:pt x="4408" y="8404"/>
                  <a:pt x="4408" y="8376"/>
                </a:cubicBezTo>
                <a:cubicBezTo>
                  <a:pt x="4408" y="8356"/>
                  <a:pt x="4374" y="8326"/>
                  <a:pt x="4350" y="8318"/>
                </a:cubicBezTo>
                <a:cubicBezTo>
                  <a:pt x="4342" y="8316"/>
                  <a:pt x="4335" y="8315"/>
                  <a:pt x="4332" y="8318"/>
                </a:cubicBezTo>
                <a:close/>
                <a:moveTo>
                  <a:pt x="18394" y="8597"/>
                </a:moveTo>
                <a:cubicBezTo>
                  <a:pt x="18359" y="8597"/>
                  <a:pt x="18358" y="8648"/>
                  <a:pt x="18392" y="8693"/>
                </a:cubicBezTo>
                <a:cubicBezTo>
                  <a:pt x="18410" y="8718"/>
                  <a:pt x="18431" y="8737"/>
                  <a:pt x="18442" y="8737"/>
                </a:cubicBezTo>
                <a:cubicBezTo>
                  <a:pt x="18453" y="8738"/>
                  <a:pt x="18450" y="8727"/>
                  <a:pt x="18437" y="8714"/>
                </a:cubicBezTo>
                <a:cubicBezTo>
                  <a:pt x="18423" y="8700"/>
                  <a:pt x="18413" y="8669"/>
                  <a:pt x="18413" y="8644"/>
                </a:cubicBezTo>
                <a:cubicBezTo>
                  <a:pt x="18413" y="8618"/>
                  <a:pt x="18405" y="8597"/>
                  <a:pt x="18394" y="8597"/>
                </a:cubicBezTo>
                <a:close/>
                <a:moveTo>
                  <a:pt x="4647" y="8625"/>
                </a:moveTo>
                <a:cubicBezTo>
                  <a:pt x="4632" y="8628"/>
                  <a:pt x="4631" y="8646"/>
                  <a:pt x="4650" y="8664"/>
                </a:cubicBezTo>
                <a:cubicBezTo>
                  <a:pt x="4669" y="8684"/>
                  <a:pt x="4697" y="8681"/>
                  <a:pt x="4697" y="8659"/>
                </a:cubicBezTo>
                <a:cubicBezTo>
                  <a:pt x="4697" y="8649"/>
                  <a:pt x="4685" y="8634"/>
                  <a:pt x="4668" y="8628"/>
                </a:cubicBezTo>
                <a:cubicBezTo>
                  <a:pt x="4660" y="8625"/>
                  <a:pt x="4652" y="8625"/>
                  <a:pt x="4647" y="8625"/>
                </a:cubicBezTo>
                <a:close/>
                <a:moveTo>
                  <a:pt x="17038" y="9632"/>
                </a:moveTo>
                <a:cubicBezTo>
                  <a:pt x="17021" y="9632"/>
                  <a:pt x="17006" y="9642"/>
                  <a:pt x="17006" y="9653"/>
                </a:cubicBezTo>
                <a:cubicBezTo>
                  <a:pt x="17006" y="9664"/>
                  <a:pt x="17021" y="9674"/>
                  <a:pt x="17038" y="9674"/>
                </a:cubicBezTo>
                <a:cubicBezTo>
                  <a:pt x="17055" y="9674"/>
                  <a:pt x="17070" y="9664"/>
                  <a:pt x="17070" y="9653"/>
                </a:cubicBezTo>
                <a:cubicBezTo>
                  <a:pt x="17070" y="9642"/>
                  <a:pt x="17055" y="9632"/>
                  <a:pt x="17038" y="9632"/>
                </a:cubicBezTo>
                <a:close/>
                <a:moveTo>
                  <a:pt x="17883" y="10118"/>
                </a:moveTo>
                <a:cubicBezTo>
                  <a:pt x="17865" y="10118"/>
                  <a:pt x="17857" y="10128"/>
                  <a:pt x="17864" y="10139"/>
                </a:cubicBezTo>
                <a:cubicBezTo>
                  <a:pt x="17871" y="10150"/>
                  <a:pt x="17886" y="10160"/>
                  <a:pt x="17896" y="10160"/>
                </a:cubicBezTo>
                <a:cubicBezTo>
                  <a:pt x="17907" y="10160"/>
                  <a:pt x="17917" y="10150"/>
                  <a:pt x="17917" y="10139"/>
                </a:cubicBezTo>
                <a:cubicBezTo>
                  <a:pt x="17917" y="10128"/>
                  <a:pt x="17901" y="10118"/>
                  <a:pt x="17883" y="10118"/>
                </a:cubicBezTo>
                <a:close/>
                <a:moveTo>
                  <a:pt x="19226" y="10444"/>
                </a:moveTo>
                <a:cubicBezTo>
                  <a:pt x="19218" y="10443"/>
                  <a:pt x="19206" y="10452"/>
                  <a:pt x="19202" y="10464"/>
                </a:cubicBezTo>
                <a:cubicBezTo>
                  <a:pt x="19193" y="10492"/>
                  <a:pt x="19261" y="10491"/>
                  <a:pt x="19303" y="10464"/>
                </a:cubicBezTo>
                <a:cubicBezTo>
                  <a:pt x="19328" y="10449"/>
                  <a:pt x="19325" y="10444"/>
                  <a:pt x="19287" y="10444"/>
                </a:cubicBezTo>
                <a:cubicBezTo>
                  <a:pt x="19262" y="10443"/>
                  <a:pt x="19234" y="10444"/>
                  <a:pt x="19226" y="10444"/>
                </a:cubicBezTo>
                <a:close/>
                <a:moveTo>
                  <a:pt x="18884" y="10451"/>
                </a:moveTo>
                <a:cubicBezTo>
                  <a:pt x="18868" y="10458"/>
                  <a:pt x="18874" y="10461"/>
                  <a:pt x="18898" y="10462"/>
                </a:cubicBezTo>
                <a:cubicBezTo>
                  <a:pt x="18919" y="10463"/>
                  <a:pt x="18931" y="10458"/>
                  <a:pt x="18924" y="10451"/>
                </a:cubicBezTo>
                <a:cubicBezTo>
                  <a:pt x="18917" y="10445"/>
                  <a:pt x="18899" y="10446"/>
                  <a:pt x="18884" y="10451"/>
                </a:cubicBezTo>
                <a:close/>
                <a:moveTo>
                  <a:pt x="3002" y="10566"/>
                </a:moveTo>
                <a:cubicBezTo>
                  <a:pt x="2990" y="10566"/>
                  <a:pt x="2980" y="10576"/>
                  <a:pt x="2980" y="10587"/>
                </a:cubicBezTo>
                <a:cubicBezTo>
                  <a:pt x="2980" y="10598"/>
                  <a:pt x="2990" y="10608"/>
                  <a:pt x="3002" y="10608"/>
                </a:cubicBezTo>
                <a:cubicBezTo>
                  <a:pt x="3013" y="10608"/>
                  <a:pt x="3023" y="10598"/>
                  <a:pt x="3023" y="10587"/>
                </a:cubicBezTo>
                <a:cubicBezTo>
                  <a:pt x="3023" y="10576"/>
                  <a:pt x="3013" y="10566"/>
                  <a:pt x="3002" y="10566"/>
                </a:cubicBezTo>
                <a:close/>
                <a:moveTo>
                  <a:pt x="19475" y="10574"/>
                </a:moveTo>
                <a:cubicBezTo>
                  <a:pt x="19473" y="10576"/>
                  <a:pt x="19470" y="10583"/>
                  <a:pt x="19470" y="10595"/>
                </a:cubicBezTo>
                <a:cubicBezTo>
                  <a:pt x="19469" y="10616"/>
                  <a:pt x="19474" y="10627"/>
                  <a:pt x="19481" y="10621"/>
                </a:cubicBezTo>
                <a:cubicBezTo>
                  <a:pt x="19487" y="10614"/>
                  <a:pt x="19489" y="10596"/>
                  <a:pt x="19483" y="10582"/>
                </a:cubicBezTo>
                <a:cubicBezTo>
                  <a:pt x="19480" y="10573"/>
                  <a:pt x="19477" y="10572"/>
                  <a:pt x="19475" y="10574"/>
                </a:cubicBezTo>
                <a:close/>
                <a:moveTo>
                  <a:pt x="18869" y="11276"/>
                </a:moveTo>
                <a:cubicBezTo>
                  <a:pt x="18846" y="11276"/>
                  <a:pt x="18826" y="11284"/>
                  <a:pt x="18826" y="11294"/>
                </a:cubicBezTo>
                <a:cubicBezTo>
                  <a:pt x="18826" y="11304"/>
                  <a:pt x="18846" y="11308"/>
                  <a:pt x="18869" y="11302"/>
                </a:cubicBezTo>
                <a:cubicBezTo>
                  <a:pt x="18891" y="11296"/>
                  <a:pt x="18908" y="11288"/>
                  <a:pt x="18908" y="11284"/>
                </a:cubicBezTo>
                <a:cubicBezTo>
                  <a:pt x="18908" y="11280"/>
                  <a:pt x="18891" y="11276"/>
                  <a:pt x="18869" y="11276"/>
                </a:cubicBezTo>
                <a:close/>
                <a:moveTo>
                  <a:pt x="17849" y="11588"/>
                </a:moveTo>
                <a:cubicBezTo>
                  <a:pt x="17823" y="11593"/>
                  <a:pt x="17840" y="11596"/>
                  <a:pt x="17886" y="11596"/>
                </a:cubicBezTo>
                <a:cubicBezTo>
                  <a:pt x="17931" y="11596"/>
                  <a:pt x="17953" y="11593"/>
                  <a:pt x="17933" y="11588"/>
                </a:cubicBezTo>
                <a:cubicBezTo>
                  <a:pt x="17914" y="11583"/>
                  <a:pt x="17874" y="11583"/>
                  <a:pt x="17849" y="11588"/>
                </a:cubicBezTo>
                <a:close/>
                <a:moveTo>
                  <a:pt x="17271" y="12095"/>
                </a:moveTo>
                <a:cubicBezTo>
                  <a:pt x="17254" y="12102"/>
                  <a:pt x="17260" y="12107"/>
                  <a:pt x="17284" y="12108"/>
                </a:cubicBezTo>
                <a:cubicBezTo>
                  <a:pt x="17306" y="12109"/>
                  <a:pt x="17318" y="12105"/>
                  <a:pt x="17311" y="12098"/>
                </a:cubicBezTo>
                <a:cubicBezTo>
                  <a:pt x="17304" y="12091"/>
                  <a:pt x="17286" y="12090"/>
                  <a:pt x="17271" y="12095"/>
                </a:cubicBezTo>
                <a:close/>
                <a:moveTo>
                  <a:pt x="4387" y="12108"/>
                </a:moveTo>
                <a:cubicBezTo>
                  <a:pt x="4386" y="12109"/>
                  <a:pt x="4393" y="12118"/>
                  <a:pt x="4406" y="12134"/>
                </a:cubicBezTo>
                <a:cubicBezTo>
                  <a:pt x="4433" y="12168"/>
                  <a:pt x="4451" y="12180"/>
                  <a:pt x="4451" y="12163"/>
                </a:cubicBezTo>
                <a:cubicBezTo>
                  <a:pt x="4451" y="12159"/>
                  <a:pt x="4434" y="12142"/>
                  <a:pt x="4414" y="12127"/>
                </a:cubicBezTo>
                <a:cubicBezTo>
                  <a:pt x="4397" y="12114"/>
                  <a:pt x="4388" y="12107"/>
                  <a:pt x="4387" y="12108"/>
                </a:cubicBezTo>
                <a:close/>
                <a:moveTo>
                  <a:pt x="17343" y="12119"/>
                </a:moveTo>
                <a:cubicBezTo>
                  <a:pt x="17343" y="12123"/>
                  <a:pt x="17353" y="12133"/>
                  <a:pt x="17369" y="12150"/>
                </a:cubicBezTo>
                <a:cubicBezTo>
                  <a:pt x="17414" y="12199"/>
                  <a:pt x="17424" y="12200"/>
                  <a:pt x="17409" y="12160"/>
                </a:cubicBezTo>
                <a:cubicBezTo>
                  <a:pt x="17403" y="12145"/>
                  <a:pt x="17382" y="12128"/>
                  <a:pt x="17364" y="12121"/>
                </a:cubicBezTo>
                <a:cubicBezTo>
                  <a:pt x="17350" y="12116"/>
                  <a:pt x="17342" y="12115"/>
                  <a:pt x="17343" y="12119"/>
                </a:cubicBezTo>
                <a:close/>
                <a:moveTo>
                  <a:pt x="17425" y="12218"/>
                </a:moveTo>
                <a:cubicBezTo>
                  <a:pt x="17422" y="12220"/>
                  <a:pt x="17423" y="12229"/>
                  <a:pt x="17422" y="12241"/>
                </a:cubicBezTo>
                <a:cubicBezTo>
                  <a:pt x="17421" y="12262"/>
                  <a:pt x="17426" y="12274"/>
                  <a:pt x="17433" y="12267"/>
                </a:cubicBezTo>
                <a:cubicBezTo>
                  <a:pt x="17439" y="12260"/>
                  <a:pt x="17441" y="12243"/>
                  <a:pt x="17435" y="12228"/>
                </a:cubicBezTo>
                <a:cubicBezTo>
                  <a:pt x="17432" y="12220"/>
                  <a:pt x="17427" y="12215"/>
                  <a:pt x="17425" y="12218"/>
                </a:cubicBezTo>
                <a:close/>
                <a:moveTo>
                  <a:pt x="3871" y="12415"/>
                </a:moveTo>
                <a:cubicBezTo>
                  <a:pt x="3854" y="12416"/>
                  <a:pt x="3822" y="12424"/>
                  <a:pt x="3799" y="12434"/>
                </a:cubicBezTo>
                <a:cubicBezTo>
                  <a:pt x="3758" y="12451"/>
                  <a:pt x="3758" y="12451"/>
                  <a:pt x="3799" y="12452"/>
                </a:cubicBezTo>
                <a:cubicBezTo>
                  <a:pt x="3822" y="12452"/>
                  <a:pt x="3854" y="12444"/>
                  <a:pt x="3871" y="12434"/>
                </a:cubicBezTo>
                <a:cubicBezTo>
                  <a:pt x="3898" y="12416"/>
                  <a:pt x="3898" y="12414"/>
                  <a:pt x="3871" y="12415"/>
                </a:cubicBezTo>
                <a:close/>
                <a:moveTo>
                  <a:pt x="19054" y="13349"/>
                </a:moveTo>
                <a:cubicBezTo>
                  <a:pt x="19043" y="13349"/>
                  <a:pt x="19033" y="13359"/>
                  <a:pt x="19033" y="13370"/>
                </a:cubicBezTo>
                <a:cubicBezTo>
                  <a:pt x="19033" y="13381"/>
                  <a:pt x="19050" y="13388"/>
                  <a:pt x="19067" y="13388"/>
                </a:cubicBezTo>
                <a:cubicBezTo>
                  <a:pt x="19085" y="13388"/>
                  <a:pt x="19093" y="13381"/>
                  <a:pt x="19086" y="13370"/>
                </a:cubicBezTo>
                <a:cubicBezTo>
                  <a:pt x="19079" y="13359"/>
                  <a:pt x="19065" y="13349"/>
                  <a:pt x="19054" y="13349"/>
                </a:cubicBezTo>
                <a:close/>
                <a:moveTo>
                  <a:pt x="2029" y="13490"/>
                </a:moveTo>
                <a:cubicBezTo>
                  <a:pt x="2005" y="13490"/>
                  <a:pt x="1991" y="13499"/>
                  <a:pt x="1998" y="13510"/>
                </a:cubicBezTo>
                <a:cubicBezTo>
                  <a:pt x="2005" y="13522"/>
                  <a:pt x="2019" y="13531"/>
                  <a:pt x="2029" y="13531"/>
                </a:cubicBezTo>
                <a:cubicBezTo>
                  <a:pt x="2039" y="13531"/>
                  <a:pt x="2054" y="13522"/>
                  <a:pt x="2061" y="13510"/>
                </a:cubicBezTo>
                <a:cubicBezTo>
                  <a:pt x="2068" y="13499"/>
                  <a:pt x="2053" y="13490"/>
                  <a:pt x="2029" y="13490"/>
                </a:cubicBezTo>
                <a:close/>
                <a:moveTo>
                  <a:pt x="19716" y="13713"/>
                </a:moveTo>
                <a:cubicBezTo>
                  <a:pt x="19705" y="13713"/>
                  <a:pt x="19695" y="13723"/>
                  <a:pt x="19695" y="13734"/>
                </a:cubicBezTo>
                <a:cubicBezTo>
                  <a:pt x="19695" y="13745"/>
                  <a:pt x="19705" y="13755"/>
                  <a:pt x="19716" y="13755"/>
                </a:cubicBezTo>
                <a:cubicBezTo>
                  <a:pt x="19728" y="13755"/>
                  <a:pt x="19738" y="13745"/>
                  <a:pt x="19738" y="13734"/>
                </a:cubicBezTo>
                <a:cubicBezTo>
                  <a:pt x="19738" y="13723"/>
                  <a:pt x="19728" y="13713"/>
                  <a:pt x="19716" y="13713"/>
                </a:cubicBezTo>
                <a:close/>
                <a:moveTo>
                  <a:pt x="768" y="14314"/>
                </a:moveTo>
                <a:cubicBezTo>
                  <a:pt x="757" y="14321"/>
                  <a:pt x="747" y="14335"/>
                  <a:pt x="747" y="14345"/>
                </a:cubicBezTo>
                <a:cubicBezTo>
                  <a:pt x="747" y="14356"/>
                  <a:pt x="757" y="14364"/>
                  <a:pt x="768" y="14364"/>
                </a:cubicBezTo>
                <a:cubicBezTo>
                  <a:pt x="780" y="14364"/>
                  <a:pt x="790" y="14350"/>
                  <a:pt x="790" y="14332"/>
                </a:cubicBezTo>
                <a:cubicBezTo>
                  <a:pt x="790" y="14315"/>
                  <a:pt x="780" y="14307"/>
                  <a:pt x="768" y="14314"/>
                </a:cubicBezTo>
                <a:close/>
                <a:moveTo>
                  <a:pt x="562" y="14366"/>
                </a:moveTo>
                <a:cubicBezTo>
                  <a:pt x="545" y="14367"/>
                  <a:pt x="510" y="14375"/>
                  <a:pt x="487" y="14384"/>
                </a:cubicBezTo>
                <a:cubicBezTo>
                  <a:pt x="446" y="14402"/>
                  <a:pt x="446" y="14401"/>
                  <a:pt x="487" y="14403"/>
                </a:cubicBezTo>
                <a:cubicBezTo>
                  <a:pt x="510" y="14403"/>
                  <a:pt x="545" y="14395"/>
                  <a:pt x="562" y="14384"/>
                </a:cubicBezTo>
                <a:cubicBezTo>
                  <a:pt x="589" y="14367"/>
                  <a:pt x="589" y="14365"/>
                  <a:pt x="562" y="14366"/>
                </a:cubicBezTo>
                <a:close/>
                <a:moveTo>
                  <a:pt x="4528" y="14431"/>
                </a:moveTo>
                <a:cubicBezTo>
                  <a:pt x="4513" y="14437"/>
                  <a:pt x="4526" y="14442"/>
                  <a:pt x="4554" y="14442"/>
                </a:cubicBezTo>
                <a:cubicBezTo>
                  <a:pt x="4583" y="14442"/>
                  <a:pt x="4592" y="14437"/>
                  <a:pt x="4578" y="14431"/>
                </a:cubicBezTo>
                <a:cubicBezTo>
                  <a:pt x="4564" y="14426"/>
                  <a:pt x="4542" y="14426"/>
                  <a:pt x="4528" y="14431"/>
                </a:cubicBezTo>
                <a:close/>
                <a:moveTo>
                  <a:pt x="20726" y="14509"/>
                </a:moveTo>
                <a:cubicBezTo>
                  <a:pt x="20719" y="14512"/>
                  <a:pt x="20712" y="14518"/>
                  <a:pt x="20705" y="14525"/>
                </a:cubicBezTo>
                <a:cubicBezTo>
                  <a:pt x="20684" y="14545"/>
                  <a:pt x="20686" y="14546"/>
                  <a:pt x="20715" y="14535"/>
                </a:cubicBezTo>
                <a:cubicBezTo>
                  <a:pt x="20736" y="14528"/>
                  <a:pt x="20748" y="14516"/>
                  <a:pt x="20742" y="14509"/>
                </a:cubicBezTo>
                <a:cubicBezTo>
                  <a:pt x="20738" y="14506"/>
                  <a:pt x="20732" y="14507"/>
                  <a:pt x="20726" y="14509"/>
                </a:cubicBezTo>
                <a:close/>
                <a:moveTo>
                  <a:pt x="1677" y="14853"/>
                </a:moveTo>
                <a:cubicBezTo>
                  <a:pt x="1660" y="14853"/>
                  <a:pt x="1623" y="14865"/>
                  <a:pt x="1595" y="14881"/>
                </a:cubicBezTo>
                <a:cubicBezTo>
                  <a:pt x="1526" y="14920"/>
                  <a:pt x="1575" y="14920"/>
                  <a:pt x="1651" y="14881"/>
                </a:cubicBezTo>
                <a:cubicBezTo>
                  <a:pt x="1683" y="14865"/>
                  <a:pt x="1694" y="14852"/>
                  <a:pt x="1677" y="14853"/>
                </a:cubicBezTo>
                <a:close/>
                <a:moveTo>
                  <a:pt x="4493" y="15766"/>
                </a:moveTo>
                <a:cubicBezTo>
                  <a:pt x="4481" y="15766"/>
                  <a:pt x="4469" y="15775"/>
                  <a:pt x="4469" y="15786"/>
                </a:cubicBezTo>
                <a:cubicBezTo>
                  <a:pt x="4469" y="15798"/>
                  <a:pt x="4475" y="15807"/>
                  <a:pt x="4480" y="15807"/>
                </a:cubicBezTo>
                <a:cubicBezTo>
                  <a:pt x="4485" y="15807"/>
                  <a:pt x="4494" y="15798"/>
                  <a:pt x="4501" y="15786"/>
                </a:cubicBezTo>
                <a:cubicBezTo>
                  <a:pt x="4508" y="15775"/>
                  <a:pt x="4505" y="15766"/>
                  <a:pt x="4493" y="15766"/>
                </a:cubicBezTo>
                <a:close/>
                <a:moveTo>
                  <a:pt x="17075" y="15992"/>
                </a:moveTo>
                <a:cubicBezTo>
                  <a:pt x="17073" y="15994"/>
                  <a:pt x="17075" y="16001"/>
                  <a:pt x="17080" y="16015"/>
                </a:cubicBezTo>
                <a:cubicBezTo>
                  <a:pt x="17088" y="16035"/>
                  <a:pt x="17100" y="16048"/>
                  <a:pt x="17107" y="16041"/>
                </a:cubicBezTo>
                <a:cubicBezTo>
                  <a:pt x="17113" y="16035"/>
                  <a:pt x="17105" y="16016"/>
                  <a:pt x="17091" y="16002"/>
                </a:cubicBezTo>
                <a:cubicBezTo>
                  <a:pt x="17081" y="15992"/>
                  <a:pt x="17077" y="15990"/>
                  <a:pt x="17075" y="15992"/>
                </a:cubicBezTo>
                <a:close/>
                <a:moveTo>
                  <a:pt x="4075" y="16049"/>
                </a:moveTo>
                <a:cubicBezTo>
                  <a:pt x="4064" y="16049"/>
                  <a:pt x="4056" y="16068"/>
                  <a:pt x="4056" y="16091"/>
                </a:cubicBezTo>
                <a:cubicBezTo>
                  <a:pt x="4056" y="16113"/>
                  <a:pt x="4060" y="16132"/>
                  <a:pt x="4064" y="16132"/>
                </a:cubicBezTo>
                <a:cubicBezTo>
                  <a:pt x="4068" y="16132"/>
                  <a:pt x="4077" y="16113"/>
                  <a:pt x="4083" y="16091"/>
                </a:cubicBezTo>
                <a:cubicBezTo>
                  <a:pt x="4089" y="16068"/>
                  <a:pt x="4085" y="16049"/>
                  <a:pt x="4075" y="16049"/>
                </a:cubicBezTo>
                <a:close/>
                <a:moveTo>
                  <a:pt x="9763" y="17087"/>
                </a:moveTo>
                <a:cubicBezTo>
                  <a:pt x="9747" y="17087"/>
                  <a:pt x="9723" y="17093"/>
                  <a:pt x="9694" y="17105"/>
                </a:cubicBezTo>
                <a:cubicBezTo>
                  <a:pt x="9657" y="17121"/>
                  <a:pt x="9657" y="17125"/>
                  <a:pt x="9707" y="17126"/>
                </a:cubicBezTo>
                <a:cubicBezTo>
                  <a:pt x="9738" y="17127"/>
                  <a:pt x="9769" y="17116"/>
                  <a:pt x="9776" y="17105"/>
                </a:cubicBezTo>
                <a:cubicBezTo>
                  <a:pt x="9784" y="17093"/>
                  <a:pt x="9778" y="17087"/>
                  <a:pt x="9763" y="17087"/>
                </a:cubicBezTo>
                <a:close/>
                <a:moveTo>
                  <a:pt x="13702" y="18903"/>
                </a:moveTo>
                <a:cubicBezTo>
                  <a:pt x="13695" y="18905"/>
                  <a:pt x="13694" y="18916"/>
                  <a:pt x="13705" y="18934"/>
                </a:cubicBezTo>
                <a:cubicBezTo>
                  <a:pt x="13712" y="18946"/>
                  <a:pt x="13730" y="18955"/>
                  <a:pt x="13742" y="18955"/>
                </a:cubicBezTo>
                <a:cubicBezTo>
                  <a:pt x="13756" y="18955"/>
                  <a:pt x="13753" y="18943"/>
                  <a:pt x="13737" y="18923"/>
                </a:cubicBezTo>
                <a:cubicBezTo>
                  <a:pt x="13723" y="18907"/>
                  <a:pt x="13709" y="18900"/>
                  <a:pt x="13702" y="18903"/>
                </a:cubicBezTo>
                <a:close/>
                <a:moveTo>
                  <a:pt x="10351" y="19290"/>
                </a:moveTo>
                <a:cubicBezTo>
                  <a:pt x="10349" y="19295"/>
                  <a:pt x="10348" y="19305"/>
                  <a:pt x="10348" y="19319"/>
                </a:cubicBezTo>
                <a:cubicBezTo>
                  <a:pt x="10348" y="19347"/>
                  <a:pt x="10353" y="19359"/>
                  <a:pt x="10359" y="19345"/>
                </a:cubicBezTo>
                <a:cubicBezTo>
                  <a:pt x="10365" y="19331"/>
                  <a:pt x="10365" y="19309"/>
                  <a:pt x="10359" y="19295"/>
                </a:cubicBezTo>
                <a:cubicBezTo>
                  <a:pt x="10356" y="19288"/>
                  <a:pt x="10353" y="19286"/>
                  <a:pt x="10351" y="19290"/>
                </a:cubicBezTo>
                <a:close/>
                <a:moveTo>
                  <a:pt x="7243" y="19665"/>
                </a:moveTo>
                <a:cubicBezTo>
                  <a:pt x="7242" y="19664"/>
                  <a:pt x="7233" y="19670"/>
                  <a:pt x="7217" y="19683"/>
                </a:cubicBezTo>
                <a:cubicBezTo>
                  <a:pt x="7197" y="19698"/>
                  <a:pt x="7180" y="19715"/>
                  <a:pt x="7180" y="19719"/>
                </a:cubicBezTo>
                <a:cubicBezTo>
                  <a:pt x="7180" y="19736"/>
                  <a:pt x="7198" y="19725"/>
                  <a:pt x="7225" y="19691"/>
                </a:cubicBezTo>
                <a:cubicBezTo>
                  <a:pt x="7238" y="19675"/>
                  <a:pt x="7244" y="19666"/>
                  <a:pt x="7243" y="19665"/>
                </a:cubicBezTo>
                <a:close/>
                <a:moveTo>
                  <a:pt x="5720" y="20115"/>
                </a:moveTo>
                <a:cubicBezTo>
                  <a:pt x="5715" y="20117"/>
                  <a:pt x="5712" y="20129"/>
                  <a:pt x="5712" y="20154"/>
                </a:cubicBezTo>
                <a:cubicBezTo>
                  <a:pt x="5712" y="20177"/>
                  <a:pt x="5720" y="20189"/>
                  <a:pt x="5731" y="20182"/>
                </a:cubicBezTo>
                <a:cubicBezTo>
                  <a:pt x="5741" y="20176"/>
                  <a:pt x="5745" y="20157"/>
                  <a:pt x="5738" y="20141"/>
                </a:cubicBezTo>
                <a:cubicBezTo>
                  <a:pt x="5730" y="20120"/>
                  <a:pt x="5725" y="20113"/>
                  <a:pt x="5720" y="20115"/>
                </a:cubicBezTo>
                <a:close/>
                <a:moveTo>
                  <a:pt x="5712" y="20864"/>
                </a:moveTo>
                <a:cubicBezTo>
                  <a:pt x="5708" y="20863"/>
                  <a:pt x="5703" y="20865"/>
                  <a:pt x="5699" y="20869"/>
                </a:cubicBezTo>
                <a:cubicBezTo>
                  <a:pt x="5692" y="20876"/>
                  <a:pt x="5695" y="20891"/>
                  <a:pt x="5704" y="20905"/>
                </a:cubicBezTo>
                <a:cubicBezTo>
                  <a:pt x="5717" y="20926"/>
                  <a:pt x="5721" y="20926"/>
                  <a:pt x="5728" y="20905"/>
                </a:cubicBezTo>
                <a:cubicBezTo>
                  <a:pt x="5735" y="20883"/>
                  <a:pt x="5725" y="20865"/>
                  <a:pt x="5712" y="20864"/>
                </a:cubicBezTo>
                <a:close/>
              </a:path>
            </a:pathLst>
          </a:custGeom>
          <a:ln w="12700">
            <a:miter lim="400000"/>
          </a:ln>
        </p:spPr>
      </p:pic>
      <p:pic>
        <p:nvPicPr>
          <p:cNvPr id="213" name="raincoat.jpg" descr="raincoat.jpg"/>
          <p:cNvPicPr>
            <a:picLocks noChangeAspect="1"/>
          </p:cNvPicPr>
          <p:nvPr/>
        </p:nvPicPr>
        <p:blipFill>
          <a:blip r:embed="rId6"/>
          <a:srcRect l="222" t="61" r="2418" b="1563"/>
          <a:stretch>
            <a:fillRect/>
          </a:stretch>
        </p:blipFill>
        <p:spPr>
          <a:xfrm>
            <a:off x="5285184" y="8461375"/>
            <a:ext cx="3642159" cy="5078640"/>
          </a:xfrm>
          <a:custGeom>
            <a:avLst/>
            <a:gdLst/>
            <a:ahLst/>
            <a:cxnLst>
              <a:cxn ang="0">
                <a:pos x="wd2" y="hd2"/>
              </a:cxn>
              <a:cxn ang="5400000">
                <a:pos x="wd2" y="hd2"/>
              </a:cxn>
              <a:cxn ang="10800000">
                <a:pos x="wd2" y="hd2"/>
              </a:cxn>
              <a:cxn ang="16200000">
                <a:pos x="wd2" y="hd2"/>
              </a:cxn>
            </a:cxnLst>
            <a:rect l="0" t="0" r="r" b="b"/>
            <a:pathLst>
              <a:path w="21514" h="21540" extrusionOk="0">
                <a:moveTo>
                  <a:pt x="10409" y="0"/>
                </a:moveTo>
                <a:lnTo>
                  <a:pt x="10085" y="258"/>
                </a:lnTo>
                <a:cubicBezTo>
                  <a:pt x="9860" y="437"/>
                  <a:pt x="9529" y="841"/>
                  <a:pt x="9098" y="1461"/>
                </a:cubicBezTo>
                <a:lnTo>
                  <a:pt x="8449" y="2394"/>
                </a:lnTo>
                <a:lnTo>
                  <a:pt x="8514" y="3028"/>
                </a:lnTo>
                <a:cubicBezTo>
                  <a:pt x="8639" y="4276"/>
                  <a:pt x="8643" y="4238"/>
                  <a:pt x="8324" y="4472"/>
                </a:cubicBezTo>
                <a:cubicBezTo>
                  <a:pt x="8167" y="4588"/>
                  <a:pt x="7909" y="4710"/>
                  <a:pt x="7736" y="4748"/>
                </a:cubicBezTo>
                <a:cubicBezTo>
                  <a:pt x="7567" y="4786"/>
                  <a:pt x="7304" y="4883"/>
                  <a:pt x="7155" y="4966"/>
                </a:cubicBezTo>
                <a:cubicBezTo>
                  <a:pt x="7006" y="5048"/>
                  <a:pt x="6735" y="5172"/>
                  <a:pt x="6552" y="5242"/>
                </a:cubicBezTo>
                <a:cubicBezTo>
                  <a:pt x="6370" y="5311"/>
                  <a:pt x="6127" y="5416"/>
                  <a:pt x="6013" y="5474"/>
                </a:cubicBezTo>
                <a:cubicBezTo>
                  <a:pt x="5899" y="5532"/>
                  <a:pt x="5723" y="5595"/>
                  <a:pt x="5622" y="5617"/>
                </a:cubicBezTo>
                <a:cubicBezTo>
                  <a:pt x="5233" y="5700"/>
                  <a:pt x="4950" y="5877"/>
                  <a:pt x="4466" y="6341"/>
                </a:cubicBezTo>
                <a:cubicBezTo>
                  <a:pt x="4190" y="6605"/>
                  <a:pt x="3858" y="6921"/>
                  <a:pt x="3727" y="7041"/>
                </a:cubicBezTo>
                <a:cubicBezTo>
                  <a:pt x="3454" y="7292"/>
                  <a:pt x="3007" y="7815"/>
                  <a:pt x="2626" y="8330"/>
                </a:cubicBezTo>
                <a:cubicBezTo>
                  <a:pt x="2387" y="8653"/>
                  <a:pt x="1866" y="9703"/>
                  <a:pt x="1866" y="9861"/>
                </a:cubicBezTo>
                <a:cubicBezTo>
                  <a:pt x="1866" y="9919"/>
                  <a:pt x="1718" y="10284"/>
                  <a:pt x="1355" y="11120"/>
                </a:cubicBezTo>
                <a:cubicBezTo>
                  <a:pt x="1035" y="11856"/>
                  <a:pt x="618" y="13114"/>
                  <a:pt x="471" y="13791"/>
                </a:cubicBezTo>
                <a:cubicBezTo>
                  <a:pt x="270" y="14720"/>
                  <a:pt x="148" y="15150"/>
                  <a:pt x="54" y="15257"/>
                </a:cubicBezTo>
                <a:cubicBezTo>
                  <a:pt x="31" y="15283"/>
                  <a:pt x="14" y="15358"/>
                  <a:pt x="0" y="15488"/>
                </a:cubicBezTo>
                <a:cubicBezTo>
                  <a:pt x="19" y="15778"/>
                  <a:pt x="42" y="15925"/>
                  <a:pt x="80" y="15937"/>
                </a:cubicBezTo>
                <a:cubicBezTo>
                  <a:pt x="151" y="15960"/>
                  <a:pt x="258" y="15982"/>
                  <a:pt x="319" y="15984"/>
                </a:cubicBezTo>
                <a:cubicBezTo>
                  <a:pt x="393" y="15987"/>
                  <a:pt x="425" y="16037"/>
                  <a:pt x="415" y="16136"/>
                </a:cubicBezTo>
                <a:cubicBezTo>
                  <a:pt x="407" y="16219"/>
                  <a:pt x="458" y="16323"/>
                  <a:pt x="534" y="16378"/>
                </a:cubicBezTo>
                <a:cubicBezTo>
                  <a:pt x="609" y="16431"/>
                  <a:pt x="700" y="16513"/>
                  <a:pt x="736" y="16560"/>
                </a:cubicBezTo>
                <a:cubicBezTo>
                  <a:pt x="777" y="16613"/>
                  <a:pt x="1049" y="16682"/>
                  <a:pt x="1463" y="16745"/>
                </a:cubicBezTo>
                <a:cubicBezTo>
                  <a:pt x="1826" y="16801"/>
                  <a:pt x="2307" y="16886"/>
                  <a:pt x="2529" y="16934"/>
                </a:cubicBezTo>
                <a:cubicBezTo>
                  <a:pt x="3110" y="17057"/>
                  <a:pt x="3819" y="17056"/>
                  <a:pt x="4016" y="16930"/>
                </a:cubicBezTo>
                <a:cubicBezTo>
                  <a:pt x="4197" y="16814"/>
                  <a:pt x="4440" y="16455"/>
                  <a:pt x="4442" y="16299"/>
                </a:cubicBezTo>
                <a:cubicBezTo>
                  <a:pt x="4443" y="16239"/>
                  <a:pt x="4507" y="16097"/>
                  <a:pt x="4583" y="15983"/>
                </a:cubicBezTo>
                <a:cubicBezTo>
                  <a:pt x="4659" y="15868"/>
                  <a:pt x="4779" y="15643"/>
                  <a:pt x="4850" y="15483"/>
                </a:cubicBezTo>
                <a:cubicBezTo>
                  <a:pt x="5064" y="15004"/>
                  <a:pt x="5104" y="14944"/>
                  <a:pt x="5200" y="14968"/>
                </a:cubicBezTo>
                <a:cubicBezTo>
                  <a:pt x="5250" y="14980"/>
                  <a:pt x="5293" y="15072"/>
                  <a:pt x="5296" y="15171"/>
                </a:cubicBezTo>
                <a:cubicBezTo>
                  <a:pt x="5298" y="15270"/>
                  <a:pt x="5325" y="15624"/>
                  <a:pt x="5354" y="15959"/>
                </a:cubicBezTo>
                <a:cubicBezTo>
                  <a:pt x="5384" y="16293"/>
                  <a:pt x="5415" y="17483"/>
                  <a:pt x="5425" y="18603"/>
                </a:cubicBezTo>
                <a:lnTo>
                  <a:pt x="5443" y="20640"/>
                </a:lnTo>
                <a:lnTo>
                  <a:pt x="5711" y="20734"/>
                </a:lnTo>
                <a:cubicBezTo>
                  <a:pt x="5914" y="20806"/>
                  <a:pt x="5985" y="20871"/>
                  <a:pt x="6020" y="21005"/>
                </a:cubicBezTo>
                <a:cubicBezTo>
                  <a:pt x="6097" y="21301"/>
                  <a:pt x="6271" y="21365"/>
                  <a:pt x="7115" y="21418"/>
                </a:cubicBezTo>
                <a:cubicBezTo>
                  <a:pt x="7530" y="21444"/>
                  <a:pt x="8085" y="21485"/>
                  <a:pt x="8348" y="21509"/>
                </a:cubicBezTo>
                <a:cubicBezTo>
                  <a:pt x="9354" y="21600"/>
                  <a:pt x="16864" y="21474"/>
                  <a:pt x="17666" y="21352"/>
                </a:cubicBezTo>
                <a:cubicBezTo>
                  <a:pt x="17868" y="21321"/>
                  <a:pt x="18188" y="21245"/>
                  <a:pt x="18379" y="21180"/>
                </a:cubicBezTo>
                <a:lnTo>
                  <a:pt x="18726" y="21063"/>
                </a:lnTo>
                <a:lnTo>
                  <a:pt x="18731" y="20702"/>
                </a:lnTo>
                <a:cubicBezTo>
                  <a:pt x="18732" y="20504"/>
                  <a:pt x="18703" y="20299"/>
                  <a:pt x="18665" y="20248"/>
                </a:cubicBezTo>
                <a:cubicBezTo>
                  <a:pt x="18424" y="19925"/>
                  <a:pt x="18261" y="16925"/>
                  <a:pt x="18466" y="16573"/>
                </a:cubicBezTo>
                <a:lnTo>
                  <a:pt x="18576" y="16383"/>
                </a:lnTo>
                <a:lnTo>
                  <a:pt x="19249" y="16397"/>
                </a:lnTo>
                <a:cubicBezTo>
                  <a:pt x="19887" y="16408"/>
                  <a:pt x="19927" y="16401"/>
                  <a:pt x="20062" y="16275"/>
                </a:cubicBezTo>
                <a:cubicBezTo>
                  <a:pt x="20140" y="16203"/>
                  <a:pt x="20204" y="16083"/>
                  <a:pt x="20205" y="16008"/>
                </a:cubicBezTo>
                <a:cubicBezTo>
                  <a:pt x="20206" y="15933"/>
                  <a:pt x="20285" y="15683"/>
                  <a:pt x="20381" y="15452"/>
                </a:cubicBezTo>
                <a:cubicBezTo>
                  <a:pt x="20477" y="15222"/>
                  <a:pt x="20577" y="14893"/>
                  <a:pt x="20606" y="14723"/>
                </a:cubicBezTo>
                <a:cubicBezTo>
                  <a:pt x="20635" y="14554"/>
                  <a:pt x="20722" y="14290"/>
                  <a:pt x="20796" y="14134"/>
                </a:cubicBezTo>
                <a:cubicBezTo>
                  <a:pt x="20870" y="13979"/>
                  <a:pt x="20968" y="13665"/>
                  <a:pt x="21014" y="13437"/>
                </a:cubicBezTo>
                <a:cubicBezTo>
                  <a:pt x="21092" y="13051"/>
                  <a:pt x="21161" y="12861"/>
                  <a:pt x="21316" y="12601"/>
                </a:cubicBezTo>
                <a:cubicBezTo>
                  <a:pt x="21600" y="12125"/>
                  <a:pt x="21571" y="10564"/>
                  <a:pt x="21272" y="10140"/>
                </a:cubicBezTo>
                <a:cubicBezTo>
                  <a:pt x="21178" y="10007"/>
                  <a:pt x="21079" y="9804"/>
                  <a:pt x="21049" y="9689"/>
                </a:cubicBezTo>
                <a:cubicBezTo>
                  <a:pt x="21019" y="9574"/>
                  <a:pt x="20954" y="9432"/>
                  <a:pt x="20904" y="9374"/>
                </a:cubicBezTo>
                <a:cubicBezTo>
                  <a:pt x="20854" y="9316"/>
                  <a:pt x="20770" y="9174"/>
                  <a:pt x="20719" y="9058"/>
                </a:cubicBezTo>
                <a:cubicBezTo>
                  <a:pt x="20625" y="8847"/>
                  <a:pt x="20415" y="8547"/>
                  <a:pt x="20254" y="8396"/>
                </a:cubicBezTo>
                <a:cubicBezTo>
                  <a:pt x="20011" y="8168"/>
                  <a:pt x="19469" y="7389"/>
                  <a:pt x="19469" y="7267"/>
                </a:cubicBezTo>
                <a:cubicBezTo>
                  <a:pt x="19469" y="7197"/>
                  <a:pt x="19433" y="7177"/>
                  <a:pt x="19347" y="7201"/>
                </a:cubicBezTo>
                <a:cubicBezTo>
                  <a:pt x="19276" y="7221"/>
                  <a:pt x="19174" y="7197"/>
                  <a:pt x="19101" y="7142"/>
                </a:cubicBezTo>
                <a:cubicBezTo>
                  <a:pt x="19033" y="7090"/>
                  <a:pt x="18711" y="6872"/>
                  <a:pt x="18384" y="6657"/>
                </a:cubicBezTo>
                <a:cubicBezTo>
                  <a:pt x="17817" y="6287"/>
                  <a:pt x="17633" y="6189"/>
                  <a:pt x="17296" y="6077"/>
                </a:cubicBezTo>
                <a:cubicBezTo>
                  <a:pt x="17215" y="6050"/>
                  <a:pt x="17088" y="5977"/>
                  <a:pt x="17010" y="5915"/>
                </a:cubicBezTo>
                <a:cubicBezTo>
                  <a:pt x="16932" y="5853"/>
                  <a:pt x="16596" y="5708"/>
                  <a:pt x="16262" y="5592"/>
                </a:cubicBezTo>
                <a:cubicBezTo>
                  <a:pt x="15929" y="5475"/>
                  <a:pt x="15639" y="5347"/>
                  <a:pt x="15617" y="5307"/>
                </a:cubicBezTo>
                <a:cubicBezTo>
                  <a:pt x="15560" y="5200"/>
                  <a:pt x="15678" y="4869"/>
                  <a:pt x="15936" y="4427"/>
                </a:cubicBezTo>
                <a:cubicBezTo>
                  <a:pt x="16091" y="4163"/>
                  <a:pt x="16182" y="3907"/>
                  <a:pt x="16208" y="3653"/>
                </a:cubicBezTo>
                <a:cubicBezTo>
                  <a:pt x="16243" y="3321"/>
                  <a:pt x="16227" y="3247"/>
                  <a:pt x="16079" y="3070"/>
                </a:cubicBezTo>
                <a:cubicBezTo>
                  <a:pt x="15986" y="2959"/>
                  <a:pt x="15825" y="2808"/>
                  <a:pt x="15721" y="2734"/>
                </a:cubicBezTo>
                <a:cubicBezTo>
                  <a:pt x="14831" y="2100"/>
                  <a:pt x="13652" y="1194"/>
                  <a:pt x="13538" y="1055"/>
                </a:cubicBezTo>
                <a:cubicBezTo>
                  <a:pt x="13461" y="962"/>
                  <a:pt x="13354" y="885"/>
                  <a:pt x="13299" y="885"/>
                </a:cubicBezTo>
                <a:cubicBezTo>
                  <a:pt x="13244" y="885"/>
                  <a:pt x="13011" y="783"/>
                  <a:pt x="12781" y="656"/>
                </a:cubicBezTo>
                <a:cubicBezTo>
                  <a:pt x="12551" y="530"/>
                  <a:pt x="12287" y="408"/>
                  <a:pt x="12195" y="387"/>
                </a:cubicBezTo>
                <a:cubicBezTo>
                  <a:pt x="12103" y="366"/>
                  <a:pt x="11976" y="293"/>
                  <a:pt x="11914" y="224"/>
                </a:cubicBezTo>
                <a:cubicBezTo>
                  <a:pt x="11851" y="155"/>
                  <a:pt x="11756" y="109"/>
                  <a:pt x="11705" y="123"/>
                </a:cubicBezTo>
                <a:cubicBezTo>
                  <a:pt x="11654" y="137"/>
                  <a:pt x="11569" y="112"/>
                  <a:pt x="11517" y="67"/>
                </a:cubicBezTo>
                <a:cubicBezTo>
                  <a:pt x="11475" y="31"/>
                  <a:pt x="11250" y="11"/>
                  <a:pt x="10409" y="0"/>
                </a:cubicBezTo>
                <a:close/>
              </a:path>
            </a:pathLst>
          </a:custGeom>
          <a:ln w="12700">
            <a:miter lim="400000"/>
          </a:ln>
        </p:spPr>
      </p:pic>
      <p:pic>
        <p:nvPicPr>
          <p:cNvPr id="214" name="raincoat.jpg" descr="raincoat.jpg"/>
          <p:cNvPicPr>
            <a:picLocks noChangeAspect="1"/>
          </p:cNvPicPr>
          <p:nvPr/>
        </p:nvPicPr>
        <p:blipFill>
          <a:blip r:embed="rId6"/>
          <a:srcRect l="222" t="61" r="2418" b="1563"/>
          <a:stretch>
            <a:fillRect/>
          </a:stretch>
        </p:blipFill>
        <p:spPr>
          <a:xfrm>
            <a:off x="15163951" y="8458257"/>
            <a:ext cx="3642159" cy="5078641"/>
          </a:xfrm>
          <a:custGeom>
            <a:avLst/>
            <a:gdLst/>
            <a:ahLst/>
            <a:cxnLst>
              <a:cxn ang="0">
                <a:pos x="wd2" y="hd2"/>
              </a:cxn>
              <a:cxn ang="5400000">
                <a:pos x="wd2" y="hd2"/>
              </a:cxn>
              <a:cxn ang="10800000">
                <a:pos x="wd2" y="hd2"/>
              </a:cxn>
              <a:cxn ang="16200000">
                <a:pos x="wd2" y="hd2"/>
              </a:cxn>
            </a:cxnLst>
            <a:rect l="0" t="0" r="r" b="b"/>
            <a:pathLst>
              <a:path w="21514" h="21540" extrusionOk="0">
                <a:moveTo>
                  <a:pt x="10409" y="0"/>
                </a:moveTo>
                <a:lnTo>
                  <a:pt x="10085" y="258"/>
                </a:lnTo>
                <a:cubicBezTo>
                  <a:pt x="9860" y="437"/>
                  <a:pt x="9529" y="841"/>
                  <a:pt x="9098" y="1461"/>
                </a:cubicBezTo>
                <a:lnTo>
                  <a:pt x="8449" y="2394"/>
                </a:lnTo>
                <a:lnTo>
                  <a:pt x="8514" y="3028"/>
                </a:lnTo>
                <a:cubicBezTo>
                  <a:pt x="8639" y="4276"/>
                  <a:pt x="8643" y="4238"/>
                  <a:pt x="8324" y="4472"/>
                </a:cubicBezTo>
                <a:cubicBezTo>
                  <a:pt x="8167" y="4588"/>
                  <a:pt x="7909" y="4710"/>
                  <a:pt x="7736" y="4748"/>
                </a:cubicBezTo>
                <a:cubicBezTo>
                  <a:pt x="7567" y="4786"/>
                  <a:pt x="7304" y="4883"/>
                  <a:pt x="7155" y="4966"/>
                </a:cubicBezTo>
                <a:cubicBezTo>
                  <a:pt x="7006" y="5048"/>
                  <a:pt x="6735" y="5172"/>
                  <a:pt x="6552" y="5242"/>
                </a:cubicBezTo>
                <a:cubicBezTo>
                  <a:pt x="6370" y="5311"/>
                  <a:pt x="6127" y="5416"/>
                  <a:pt x="6013" y="5474"/>
                </a:cubicBezTo>
                <a:cubicBezTo>
                  <a:pt x="5899" y="5532"/>
                  <a:pt x="5723" y="5595"/>
                  <a:pt x="5622" y="5617"/>
                </a:cubicBezTo>
                <a:cubicBezTo>
                  <a:pt x="5233" y="5700"/>
                  <a:pt x="4950" y="5877"/>
                  <a:pt x="4466" y="6341"/>
                </a:cubicBezTo>
                <a:cubicBezTo>
                  <a:pt x="4190" y="6605"/>
                  <a:pt x="3858" y="6921"/>
                  <a:pt x="3727" y="7041"/>
                </a:cubicBezTo>
                <a:cubicBezTo>
                  <a:pt x="3454" y="7292"/>
                  <a:pt x="3007" y="7815"/>
                  <a:pt x="2626" y="8330"/>
                </a:cubicBezTo>
                <a:cubicBezTo>
                  <a:pt x="2387" y="8653"/>
                  <a:pt x="1866" y="9703"/>
                  <a:pt x="1866" y="9861"/>
                </a:cubicBezTo>
                <a:cubicBezTo>
                  <a:pt x="1866" y="9919"/>
                  <a:pt x="1718" y="10284"/>
                  <a:pt x="1355" y="11120"/>
                </a:cubicBezTo>
                <a:cubicBezTo>
                  <a:pt x="1035" y="11856"/>
                  <a:pt x="618" y="13114"/>
                  <a:pt x="471" y="13791"/>
                </a:cubicBezTo>
                <a:cubicBezTo>
                  <a:pt x="270" y="14720"/>
                  <a:pt x="148" y="15150"/>
                  <a:pt x="54" y="15257"/>
                </a:cubicBezTo>
                <a:cubicBezTo>
                  <a:pt x="31" y="15283"/>
                  <a:pt x="14" y="15358"/>
                  <a:pt x="0" y="15488"/>
                </a:cubicBezTo>
                <a:cubicBezTo>
                  <a:pt x="19" y="15778"/>
                  <a:pt x="42" y="15925"/>
                  <a:pt x="80" y="15937"/>
                </a:cubicBezTo>
                <a:cubicBezTo>
                  <a:pt x="151" y="15960"/>
                  <a:pt x="258" y="15982"/>
                  <a:pt x="319" y="15984"/>
                </a:cubicBezTo>
                <a:cubicBezTo>
                  <a:pt x="393" y="15987"/>
                  <a:pt x="425" y="16037"/>
                  <a:pt x="415" y="16136"/>
                </a:cubicBezTo>
                <a:cubicBezTo>
                  <a:pt x="407" y="16219"/>
                  <a:pt x="458" y="16323"/>
                  <a:pt x="534" y="16378"/>
                </a:cubicBezTo>
                <a:cubicBezTo>
                  <a:pt x="609" y="16431"/>
                  <a:pt x="700" y="16513"/>
                  <a:pt x="736" y="16560"/>
                </a:cubicBezTo>
                <a:cubicBezTo>
                  <a:pt x="777" y="16613"/>
                  <a:pt x="1049" y="16682"/>
                  <a:pt x="1463" y="16745"/>
                </a:cubicBezTo>
                <a:cubicBezTo>
                  <a:pt x="1826" y="16801"/>
                  <a:pt x="2307" y="16886"/>
                  <a:pt x="2529" y="16934"/>
                </a:cubicBezTo>
                <a:cubicBezTo>
                  <a:pt x="3110" y="17057"/>
                  <a:pt x="3819" y="17056"/>
                  <a:pt x="4016" y="16930"/>
                </a:cubicBezTo>
                <a:cubicBezTo>
                  <a:pt x="4197" y="16814"/>
                  <a:pt x="4440" y="16455"/>
                  <a:pt x="4442" y="16299"/>
                </a:cubicBezTo>
                <a:cubicBezTo>
                  <a:pt x="4443" y="16239"/>
                  <a:pt x="4507" y="16097"/>
                  <a:pt x="4583" y="15983"/>
                </a:cubicBezTo>
                <a:cubicBezTo>
                  <a:pt x="4659" y="15868"/>
                  <a:pt x="4779" y="15643"/>
                  <a:pt x="4850" y="15483"/>
                </a:cubicBezTo>
                <a:cubicBezTo>
                  <a:pt x="5064" y="15004"/>
                  <a:pt x="5104" y="14944"/>
                  <a:pt x="5200" y="14968"/>
                </a:cubicBezTo>
                <a:cubicBezTo>
                  <a:pt x="5250" y="14980"/>
                  <a:pt x="5293" y="15072"/>
                  <a:pt x="5296" y="15171"/>
                </a:cubicBezTo>
                <a:cubicBezTo>
                  <a:pt x="5298" y="15270"/>
                  <a:pt x="5325" y="15624"/>
                  <a:pt x="5354" y="15959"/>
                </a:cubicBezTo>
                <a:cubicBezTo>
                  <a:pt x="5384" y="16293"/>
                  <a:pt x="5415" y="17483"/>
                  <a:pt x="5425" y="18603"/>
                </a:cubicBezTo>
                <a:lnTo>
                  <a:pt x="5443" y="20640"/>
                </a:lnTo>
                <a:lnTo>
                  <a:pt x="5711" y="20734"/>
                </a:lnTo>
                <a:cubicBezTo>
                  <a:pt x="5914" y="20806"/>
                  <a:pt x="5985" y="20871"/>
                  <a:pt x="6020" y="21005"/>
                </a:cubicBezTo>
                <a:cubicBezTo>
                  <a:pt x="6097" y="21301"/>
                  <a:pt x="6271" y="21365"/>
                  <a:pt x="7115" y="21418"/>
                </a:cubicBezTo>
                <a:cubicBezTo>
                  <a:pt x="7530" y="21444"/>
                  <a:pt x="8085" y="21485"/>
                  <a:pt x="8348" y="21509"/>
                </a:cubicBezTo>
                <a:cubicBezTo>
                  <a:pt x="9354" y="21600"/>
                  <a:pt x="16864" y="21474"/>
                  <a:pt x="17666" y="21352"/>
                </a:cubicBezTo>
                <a:cubicBezTo>
                  <a:pt x="17868" y="21321"/>
                  <a:pt x="18188" y="21245"/>
                  <a:pt x="18379" y="21180"/>
                </a:cubicBezTo>
                <a:lnTo>
                  <a:pt x="18726" y="21063"/>
                </a:lnTo>
                <a:lnTo>
                  <a:pt x="18731" y="20702"/>
                </a:lnTo>
                <a:cubicBezTo>
                  <a:pt x="18732" y="20504"/>
                  <a:pt x="18703" y="20299"/>
                  <a:pt x="18665" y="20248"/>
                </a:cubicBezTo>
                <a:cubicBezTo>
                  <a:pt x="18424" y="19925"/>
                  <a:pt x="18261" y="16925"/>
                  <a:pt x="18466" y="16573"/>
                </a:cubicBezTo>
                <a:lnTo>
                  <a:pt x="18576" y="16383"/>
                </a:lnTo>
                <a:lnTo>
                  <a:pt x="19249" y="16397"/>
                </a:lnTo>
                <a:cubicBezTo>
                  <a:pt x="19887" y="16408"/>
                  <a:pt x="19927" y="16401"/>
                  <a:pt x="20062" y="16275"/>
                </a:cubicBezTo>
                <a:cubicBezTo>
                  <a:pt x="20140" y="16203"/>
                  <a:pt x="20204" y="16083"/>
                  <a:pt x="20205" y="16008"/>
                </a:cubicBezTo>
                <a:cubicBezTo>
                  <a:pt x="20206" y="15933"/>
                  <a:pt x="20285" y="15683"/>
                  <a:pt x="20381" y="15452"/>
                </a:cubicBezTo>
                <a:cubicBezTo>
                  <a:pt x="20477" y="15222"/>
                  <a:pt x="20577" y="14893"/>
                  <a:pt x="20606" y="14723"/>
                </a:cubicBezTo>
                <a:cubicBezTo>
                  <a:pt x="20635" y="14554"/>
                  <a:pt x="20722" y="14290"/>
                  <a:pt x="20796" y="14134"/>
                </a:cubicBezTo>
                <a:cubicBezTo>
                  <a:pt x="20870" y="13979"/>
                  <a:pt x="20968" y="13665"/>
                  <a:pt x="21014" y="13437"/>
                </a:cubicBezTo>
                <a:cubicBezTo>
                  <a:pt x="21092" y="13051"/>
                  <a:pt x="21161" y="12861"/>
                  <a:pt x="21316" y="12601"/>
                </a:cubicBezTo>
                <a:cubicBezTo>
                  <a:pt x="21600" y="12125"/>
                  <a:pt x="21571" y="10564"/>
                  <a:pt x="21272" y="10140"/>
                </a:cubicBezTo>
                <a:cubicBezTo>
                  <a:pt x="21178" y="10007"/>
                  <a:pt x="21079" y="9804"/>
                  <a:pt x="21049" y="9689"/>
                </a:cubicBezTo>
                <a:cubicBezTo>
                  <a:pt x="21019" y="9574"/>
                  <a:pt x="20954" y="9432"/>
                  <a:pt x="20904" y="9374"/>
                </a:cubicBezTo>
                <a:cubicBezTo>
                  <a:pt x="20854" y="9316"/>
                  <a:pt x="20770" y="9174"/>
                  <a:pt x="20719" y="9058"/>
                </a:cubicBezTo>
                <a:cubicBezTo>
                  <a:pt x="20625" y="8847"/>
                  <a:pt x="20415" y="8547"/>
                  <a:pt x="20254" y="8396"/>
                </a:cubicBezTo>
                <a:cubicBezTo>
                  <a:pt x="20011" y="8168"/>
                  <a:pt x="19469" y="7389"/>
                  <a:pt x="19469" y="7267"/>
                </a:cubicBezTo>
                <a:cubicBezTo>
                  <a:pt x="19469" y="7197"/>
                  <a:pt x="19433" y="7177"/>
                  <a:pt x="19347" y="7201"/>
                </a:cubicBezTo>
                <a:cubicBezTo>
                  <a:pt x="19276" y="7221"/>
                  <a:pt x="19174" y="7197"/>
                  <a:pt x="19101" y="7142"/>
                </a:cubicBezTo>
                <a:cubicBezTo>
                  <a:pt x="19033" y="7090"/>
                  <a:pt x="18711" y="6872"/>
                  <a:pt x="18384" y="6657"/>
                </a:cubicBezTo>
                <a:cubicBezTo>
                  <a:pt x="17817" y="6287"/>
                  <a:pt x="17633" y="6189"/>
                  <a:pt x="17296" y="6077"/>
                </a:cubicBezTo>
                <a:cubicBezTo>
                  <a:pt x="17215" y="6050"/>
                  <a:pt x="17088" y="5977"/>
                  <a:pt x="17010" y="5915"/>
                </a:cubicBezTo>
                <a:cubicBezTo>
                  <a:pt x="16932" y="5853"/>
                  <a:pt x="16596" y="5708"/>
                  <a:pt x="16262" y="5592"/>
                </a:cubicBezTo>
                <a:cubicBezTo>
                  <a:pt x="15929" y="5475"/>
                  <a:pt x="15639" y="5347"/>
                  <a:pt x="15617" y="5307"/>
                </a:cubicBezTo>
                <a:cubicBezTo>
                  <a:pt x="15560" y="5200"/>
                  <a:pt x="15678" y="4869"/>
                  <a:pt x="15936" y="4427"/>
                </a:cubicBezTo>
                <a:cubicBezTo>
                  <a:pt x="16091" y="4163"/>
                  <a:pt x="16182" y="3907"/>
                  <a:pt x="16208" y="3653"/>
                </a:cubicBezTo>
                <a:cubicBezTo>
                  <a:pt x="16243" y="3321"/>
                  <a:pt x="16227" y="3247"/>
                  <a:pt x="16079" y="3070"/>
                </a:cubicBezTo>
                <a:cubicBezTo>
                  <a:pt x="15986" y="2959"/>
                  <a:pt x="15825" y="2808"/>
                  <a:pt x="15721" y="2734"/>
                </a:cubicBezTo>
                <a:cubicBezTo>
                  <a:pt x="14831" y="2100"/>
                  <a:pt x="13652" y="1194"/>
                  <a:pt x="13538" y="1055"/>
                </a:cubicBezTo>
                <a:cubicBezTo>
                  <a:pt x="13461" y="962"/>
                  <a:pt x="13354" y="885"/>
                  <a:pt x="13299" y="885"/>
                </a:cubicBezTo>
                <a:cubicBezTo>
                  <a:pt x="13244" y="885"/>
                  <a:pt x="13011" y="783"/>
                  <a:pt x="12781" y="656"/>
                </a:cubicBezTo>
                <a:cubicBezTo>
                  <a:pt x="12551" y="530"/>
                  <a:pt x="12287" y="408"/>
                  <a:pt x="12195" y="387"/>
                </a:cubicBezTo>
                <a:cubicBezTo>
                  <a:pt x="12103" y="366"/>
                  <a:pt x="11976" y="293"/>
                  <a:pt x="11914" y="224"/>
                </a:cubicBezTo>
                <a:cubicBezTo>
                  <a:pt x="11851" y="155"/>
                  <a:pt x="11756" y="109"/>
                  <a:pt x="11705" y="123"/>
                </a:cubicBezTo>
                <a:cubicBezTo>
                  <a:pt x="11654" y="137"/>
                  <a:pt x="11569" y="112"/>
                  <a:pt x="11517" y="67"/>
                </a:cubicBezTo>
                <a:cubicBezTo>
                  <a:pt x="11475" y="31"/>
                  <a:pt x="11250" y="11"/>
                  <a:pt x="10409" y="0"/>
                </a:cubicBezTo>
                <a:close/>
              </a:path>
            </a:pathLst>
          </a:custGeom>
          <a:ln w="12700">
            <a:miter lim="400000"/>
          </a:ln>
        </p:spPr>
      </p:pic>
      <p:sp>
        <p:nvSpPr>
          <p:cNvPr id="215" name="Line"/>
          <p:cNvSpPr/>
          <p:nvPr/>
        </p:nvSpPr>
        <p:spPr>
          <a:xfrm>
            <a:off x="15182850" y="8705850"/>
            <a:ext cx="4267647" cy="4522069"/>
          </a:xfrm>
          <a:prstGeom prst="line">
            <a:avLst/>
          </a:prstGeom>
          <a:ln w="127000">
            <a:solidFill>
              <a:srgbClr val="FF2600"/>
            </a:solidFill>
            <a:miter lim="400000"/>
          </a:ln>
        </p:spPr>
        <p:txBody>
          <a:bodyPr lIns="50800" tIns="50800" rIns="50800" bIns="50800" anchor="ctr"/>
          <a:lstStyle/>
          <a:p>
            <a:pPr>
              <a:defRPr sz="3200"/>
            </a:pPr>
            <a:endParaRPr/>
          </a:p>
        </p:txBody>
      </p:sp>
      <p:sp>
        <p:nvSpPr>
          <p:cNvPr id="216" name="Line"/>
          <p:cNvSpPr/>
          <p:nvPr/>
        </p:nvSpPr>
        <p:spPr>
          <a:xfrm flipH="1">
            <a:off x="14630400" y="8743950"/>
            <a:ext cx="4267647" cy="4522069"/>
          </a:xfrm>
          <a:prstGeom prst="line">
            <a:avLst/>
          </a:prstGeom>
          <a:ln w="127000">
            <a:solidFill>
              <a:srgbClr val="FF2600"/>
            </a:solidFill>
            <a:miter lim="400000"/>
          </a:ln>
        </p:spPr>
        <p:txBody>
          <a:bodyPr lIns="50800" tIns="50800" rIns="50800" bIns="50800" anchor="ctr"/>
          <a:lstStyle/>
          <a:p>
            <a:pPr>
              <a:defRPr sz="3200"/>
            </a:pPr>
            <a:endParaRPr/>
          </a:p>
        </p:txBody>
      </p:sp>
    </p:spTree>
  </p:cSld>
  <p:clrMapOvr>
    <a:masterClrMapping/>
  </p:clrMapOvr>
  <mc:AlternateContent xmlns:mc="http://schemas.openxmlformats.org/markup-compatibility/2006" xmlns:p14="http://schemas.microsoft.com/office/powerpoint/2010/main">
    <mc:Choice Requires="p14">
      <p:transition spd="slow">
        <p:dissolv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iterate>
                                    <p:tmAbs val="0"/>
                                  </p:iterate>
                                  <p:childTnLst>
                                    <p:set>
                                      <p:cBhvr>
                                        <p:cTn id="6" fill="hold"/>
                                        <p:tgtEl>
                                          <p:spTgt spid="205"/>
                                        </p:tgtEl>
                                        <p:attrNameLst>
                                          <p:attrName>style.visibility</p:attrName>
                                        </p:attrNameLst>
                                      </p:cBhvr>
                                      <p:to>
                                        <p:strVal val="visible"/>
                                      </p:to>
                                    </p:set>
                                    <p:animEffect transition="in" filter="wipe(up)">
                                      <p:cBhvr>
                                        <p:cTn id="7" dur="1000"/>
                                        <p:tgtEl>
                                          <p:spTgt spid="205"/>
                                        </p:tgtEl>
                                      </p:cBhvr>
                                    </p:animEffect>
                                  </p:childTnLst>
                                </p:cTn>
                              </p:par>
                            </p:childTnLst>
                          </p:cTn>
                        </p:par>
                        <p:par>
                          <p:cTn id="8" fill="hold">
                            <p:stCondLst>
                              <p:cond delay="1000"/>
                            </p:stCondLst>
                            <p:childTnLst>
                              <p:par>
                                <p:cTn id="9" presetID="22" presetClass="entr" presetSubtype="1" fill="hold" grpId="2" nodeType="afterEffect">
                                  <p:stCondLst>
                                    <p:cond delay="0"/>
                                  </p:stCondLst>
                                  <p:iterate>
                                    <p:tmAbs val="0"/>
                                  </p:iterate>
                                  <p:childTnLst>
                                    <p:set>
                                      <p:cBhvr>
                                        <p:cTn id="10" fill="hold"/>
                                        <p:tgtEl>
                                          <p:spTgt spid="207"/>
                                        </p:tgtEl>
                                        <p:attrNameLst>
                                          <p:attrName>style.visibility</p:attrName>
                                        </p:attrNameLst>
                                      </p:cBhvr>
                                      <p:to>
                                        <p:strVal val="visible"/>
                                      </p:to>
                                    </p:set>
                                    <p:animEffect transition="in" filter="wipe(up)">
                                      <p:cBhvr>
                                        <p:cTn id="11" dur="500"/>
                                        <p:tgtEl>
                                          <p:spTgt spid="20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3" nodeType="clickEffect">
                                  <p:stCondLst>
                                    <p:cond delay="0"/>
                                  </p:stCondLst>
                                  <p:iterate>
                                    <p:tmAbs val="0"/>
                                  </p:iterate>
                                  <p:childTnLst>
                                    <p:set>
                                      <p:cBhvr>
                                        <p:cTn id="15" fill="hold"/>
                                        <p:tgtEl>
                                          <p:spTgt spid="210"/>
                                        </p:tgtEl>
                                        <p:attrNameLst>
                                          <p:attrName>style.visibility</p:attrName>
                                        </p:attrNameLst>
                                      </p:cBhvr>
                                      <p:to>
                                        <p:strVal val="visible"/>
                                      </p:to>
                                    </p:set>
                                    <p:animEffect transition="in" filter="wipe(up)">
                                      <p:cBhvr>
                                        <p:cTn id="16" dur="500"/>
                                        <p:tgtEl>
                                          <p:spTgt spid="210"/>
                                        </p:tgtEl>
                                      </p:cBhvr>
                                    </p:animEffect>
                                  </p:childTnLst>
                                </p:cTn>
                              </p:par>
                            </p:childTnLst>
                          </p:cTn>
                        </p:par>
                        <p:par>
                          <p:cTn id="17" fill="hold">
                            <p:stCondLst>
                              <p:cond delay="500"/>
                            </p:stCondLst>
                            <p:childTnLst>
                              <p:par>
                                <p:cTn id="18" presetID="22" presetClass="entr" presetSubtype="1" fill="hold" grpId="4" nodeType="afterEffect">
                                  <p:stCondLst>
                                    <p:cond delay="0"/>
                                  </p:stCondLst>
                                  <p:iterate>
                                    <p:tmAbs val="0"/>
                                  </p:iterate>
                                  <p:childTnLst>
                                    <p:set>
                                      <p:cBhvr>
                                        <p:cTn id="19" fill="hold"/>
                                        <p:tgtEl>
                                          <p:spTgt spid="211"/>
                                        </p:tgtEl>
                                        <p:attrNameLst>
                                          <p:attrName>style.visibility</p:attrName>
                                        </p:attrNameLst>
                                      </p:cBhvr>
                                      <p:to>
                                        <p:strVal val="visible"/>
                                      </p:to>
                                    </p:set>
                                    <p:animEffect transition="in" filter="wipe(up)">
                                      <p:cBhvr>
                                        <p:cTn id="20" dur="500"/>
                                        <p:tgtEl>
                                          <p:spTgt spid="211"/>
                                        </p:tgtEl>
                                      </p:cBhvr>
                                    </p:animEffect>
                                  </p:childTnLst>
                                </p:cTn>
                              </p:par>
                            </p:childTnLst>
                          </p:cTn>
                        </p:par>
                        <p:par>
                          <p:cTn id="21" fill="hold">
                            <p:stCondLst>
                              <p:cond delay="1000"/>
                            </p:stCondLst>
                            <p:childTnLst>
                              <p:par>
                                <p:cTn id="22" presetID="22" presetClass="entr" presetSubtype="1" fill="hold" grpId="5" nodeType="afterEffect">
                                  <p:stCondLst>
                                    <p:cond delay="0"/>
                                  </p:stCondLst>
                                  <p:iterate>
                                    <p:tmAbs val="0"/>
                                  </p:iterate>
                                  <p:childTnLst>
                                    <p:set>
                                      <p:cBhvr>
                                        <p:cTn id="23" fill="hold"/>
                                        <p:tgtEl>
                                          <p:spTgt spid="206"/>
                                        </p:tgtEl>
                                        <p:attrNameLst>
                                          <p:attrName>style.visibility</p:attrName>
                                        </p:attrNameLst>
                                      </p:cBhvr>
                                      <p:to>
                                        <p:strVal val="visible"/>
                                      </p:to>
                                    </p:set>
                                    <p:animEffect transition="in" filter="wipe(up)">
                                      <p:cBhvr>
                                        <p:cTn id="24" dur="500"/>
                                        <p:tgtEl>
                                          <p:spTgt spid="206"/>
                                        </p:tgtEl>
                                      </p:cBhvr>
                                    </p:animEffect>
                                  </p:childTnLst>
                                </p:cTn>
                              </p:par>
                            </p:childTnLst>
                          </p:cTn>
                        </p:par>
                        <p:par>
                          <p:cTn id="25" fill="hold">
                            <p:stCondLst>
                              <p:cond delay="1500"/>
                            </p:stCondLst>
                            <p:childTnLst>
                              <p:par>
                                <p:cTn id="26" presetID="22" presetClass="entr" presetSubtype="1" fill="hold" grpId="6" nodeType="afterEffect">
                                  <p:stCondLst>
                                    <p:cond delay="0"/>
                                  </p:stCondLst>
                                  <p:iterate>
                                    <p:tmAbs val="0"/>
                                  </p:iterate>
                                  <p:childTnLst>
                                    <p:set>
                                      <p:cBhvr>
                                        <p:cTn id="27" fill="hold"/>
                                        <p:tgtEl>
                                          <p:spTgt spid="208"/>
                                        </p:tgtEl>
                                        <p:attrNameLst>
                                          <p:attrName>style.visibility</p:attrName>
                                        </p:attrNameLst>
                                      </p:cBhvr>
                                      <p:to>
                                        <p:strVal val="visible"/>
                                      </p:to>
                                    </p:set>
                                    <p:animEffect transition="in" filter="wipe(up)">
                                      <p:cBhvr>
                                        <p:cTn id="28" dur="500"/>
                                        <p:tgtEl>
                                          <p:spTgt spid="208"/>
                                        </p:tgtEl>
                                      </p:cBhvr>
                                    </p:animEffect>
                                  </p:childTnLst>
                                </p:cTn>
                              </p:par>
                            </p:childTnLst>
                          </p:cTn>
                        </p:par>
                        <p:par>
                          <p:cTn id="29" fill="hold">
                            <p:stCondLst>
                              <p:cond delay="2000"/>
                            </p:stCondLst>
                            <p:childTnLst>
                              <p:par>
                                <p:cTn id="30" presetID="22" presetClass="entr" presetSubtype="1" fill="hold" grpId="7" nodeType="afterEffect">
                                  <p:stCondLst>
                                    <p:cond delay="0"/>
                                  </p:stCondLst>
                                  <p:iterate>
                                    <p:tmAbs val="0"/>
                                  </p:iterate>
                                  <p:childTnLst>
                                    <p:set>
                                      <p:cBhvr>
                                        <p:cTn id="31" fill="hold"/>
                                        <p:tgtEl>
                                          <p:spTgt spid="209"/>
                                        </p:tgtEl>
                                        <p:attrNameLst>
                                          <p:attrName>style.visibility</p:attrName>
                                        </p:attrNameLst>
                                      </p:cBhvr>
                                      <p:to>
                                        <p:strVal val="visible"/>
                                      </p:to>
                                    </p:set>
                                    <p:animEffect transition="in" filter="wipe(up)">
                                      <p:cBhvr>
                                        <p:cTn id="32" dur="500"/>
                                        <p:tgtEl>
                                          <p:spTgt spid="209"/>
                                        </p:tgtEl>
                                      </p:cBhvr>
                                    </p:animEffect>
                                  </p:childTnLst>
                                </p:cTn>
                              </p:par>
                            </p:childTnLst>
                          </p:cTn>
                        </p:par>
                        <p:par>
                          <p:cTn id="33" fill="hold">
                            <p:stCondLst>
                              <p:cond delay="2500"/>
                            </p:stCondLst>
                            <p:childTnLst>
                              <p:par>
                                <p:cTn id="34" presetID="22" presetClass="entr" presetSubtype="1" fill="hold" grpId="8" nodeType="afterEffect">
                                  <p:stCondLst>
                                    <p:cond delay="0"/>
                                  </p:stCondLst>
                                  <p:iterate>
                                    <p:tmAbs val="0"/>
                                  </p:iterate>
                                  <p:childTnLst>
                                    <p:set>
                                      <p:cBhvr>
                                        <p:cTn id="35" fill="hold"/>
                                        <p:tgtEl>
                                          <p:spTgt spid="212"/>
                                        </p:tgtEl>
                                        <p:attrNameLst>
                                          <p:attrName>style.visibility</p:attrName>
                                        </p:attrNameLst>
                                      </p:cBhvr>
                                      <p:to>
                                        <p:strVal val="visible"/>
                                      </p:to>
                                    </p:set>
                                    <p:animEffect transition="in" filter="wipe(up)">
                                      <p:cBhvr>
                                        <p:cTn id="36" dur="500"/>
                                        <p:tgtEl>
                                          <p:spTgt spid="212"/>
                                        </p:tgtEl>
                                      </p:cBhvr>
                                    </p:animEffect>
                                  </p:childTnLst>
                                </p:cTn>
                              </p:par>
                            </p:childTnLst>
                          </p:cTn>
                        </p:par>
                        <p:par>
                          <p:cTn id="37" fill="hold">
                            <p:stCondLst>
                              <p:cond delay="3000"/>
                            </p:stCondLst>
                            <p:childTnLst>
                              <p:par>
                                <p:cTn id="38" presetID="22" presetClass="entr" presetSubtype="1" fill="hold" grpId="9" nodeType="afterEffect">
                                  <p:stCondLst>
                                    <p:cond delay="0"/>
                                  </p:stCondLst>
                                  <p:iterate>
                                    <p:tmAbs val="0"/>
                                  </p:iterate>
                                  <p:childTnLst>
                                    <p:set>
                                      <p:cBhvr>
                                        <p:cTn id="39" fill="hold"/>
                                        <p:tgtEl>
                                          <p:spTgt spid="213"/>
                                        </p:tgtEl>
                                        <p:attrNameLst>
                                          <p:attrName>style.visibility</p:attrName>
                                        </p:attrNameLst>
                                      </p:cBhvr>
                                      <p:to>
                                        <p:strVal val="visible"/>
                                      </p:to>
                                    </p:set>
                                    <p:animEffect transition="in" filter="wipe(up)">
                                      <p:cBhvr>
                                        <p:cTn id="40" dur="500"/>
                                        <p:tgtEl>
                                          <p:spTgt spid="213"/>
                                        </p:tgtEl>
                                      </p:cBhvr>
                                    </p:animEffect>
                                  </p:childTnLst>
                                </p:cTn>
                              </p:par>
                            </p:childTnLst>
                          </p:cTn>
                        </p:par>
                        <p:par>
                          <p:cTn id="41" fill="hold">
                            <p:stCondLst>
                              <p:cond delay="3500"/>
                            </p:stCondLst>
                            <p:childTnLst>
                              <p:par>
                                <p:cTn id="42" presetID="22" presetClass="entr" presetSubtype="1" fill="hold" grpId="10" nodeType="afterEffect">
                                  <p:stCondLst>
                                    <p:cond delay="0"/>
                                  </p:stCondLst>
                                  <p:iterate>
                                    <p:tmAbs val="0"/>
                                  </p:iterate>
                                  <p:childTnLst>
                                    <p:set>
                                      <p:cBhvr>
                                        <p:cTn id="43" fill="hold"/>
                                        <p:tgtEl>
                                          <p:spTgt spid="214"/>
                                        </p:tgtEl>
                                        <p:attrNameLst>
                                          <p:attrName>style.visibility</p:attrName>
                                        </p:attrNameLst>
                                      </p:cBhvr>
                                      <p:to>
                                        <p:strVal val="visible"/>
                                      </p:to>
                                    </p:set>
                                    <p:animEffect transition="in" filter="wipe(up)">
                                      <p:cBhvr>
                                        <p:cTn id="44" dur="500"/>
                                        <p:tgtEl>
                                          <p:spTgt spid="214"/>
                                        </p:tgtEl>
                                      </p:cBhvr>
                                    </p:animEffect>
                                  </p:childTnLst>
                                </p:cTn>
                              </p:par>
                            </p:childTnLst>
                          </p:cTn>
                        </p:par>
                        <p:par>
                          <p:cTn id="45" fill="hold">
                            <p:stCondLst>
                              <p:cond delay="4000"/>
                            </p:stCondLst>
                            <p:childTnLst>
                              <p:par>
                                <p:cTn id="46" presetID="22" presetClass="entr" presetSubtype="1" fill="hold" grpId="11" nodeType="afterEffect">
                                  <p:stCondLst>
                                    <p:cond delay="0"/>
                                  </p:stCondLst>
                                  <p:iterate>
                                    <p:tmAbs val="0"/>
                                  </p:iterate>
                                  <p:childTnLst>
                                    <p:set>
                                      <p:cBhvr>
                                        <p:cTn id="47" fill="hold"/>
                                        <p:tgtEl>
                                          <p:spTgt spid="215"/>
                                        </p:tgtEl>
                                        <p:attrNameLst>
                                          <p:attrName>style.visibility</p:attrName>
                                        </p:attrNameLst>
                                      </p:cBhvr>
                                      <p:to>
                                        <p:strVal val="visible"/>
                                      </p:to>
                                    </p:set>
                                    <p:animEffect transition="in" filter="wipe(up)">
                                      <p:cBhvr>
                                        <p:cTn id="48" dur="500"/>
                                        <p:tgtEl>
                                          <p:spTgt spid="215"/>
                                        </p:tgtEl>
                                      </p:cBhvr>
                                    </p:animEffect>
                                  </p:childTnLst>
                                </p:cTn>
                              </p:par>
                            </p:childTnLst>
                          </p:cTn>
                        </p:par>
                        <p:par>
                          <p:cTn id="49" fill="hold">
                            <p:stCondLst>
                              <p:cond delay="4500"/>
                            </p:stCondLst>
                            <p:childTnLst>
                              <p:par>
                                <p:cTn id="50" presetID="22" presetClass="entr" presetSubtype="1" fill="hold" grpId="12" nodeType="afterEffect">
                                  <p:stCondLst>
                                    <p:cond delay="0"/>
                                  </p:stCondLst>
                                  <p:iterate>
                                    <p:tmAbs val="0"/>
                                  </p:iterate>
                                  <p:childTnLst>
                                    <p:set>
                                      <p:cBhvr>
                                        <p:cTn id="51" fill="hold"/>
                                        <p:tgtEl>
                                          <p:spTgt spid="216"/>
                                        </p:tgtEl>
                                        <p:attrNameLst>
                                          <p:attrName>style.visibility</p:attrName>
                                        </p:attrNameLst>
                                      </p:cBhvr>
                                      <p:to>
                                        <p:strVal val="visible"/>
                                      </p:to>
                                    </p:set>
                                    <p:animEffect transition="in" filter="wipe(up)">
                                      <p:cBhvr>
                                        <p:cTn id="52" dur="500"/>
                                        <p:tgtEl>
                                          <p:spTgt spid="2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1" animBg="1" advAuto="0"/>
      <p:bldP spid="206" grpId="5" animBg="1" advAuto="0"/>
      <p:bldP spid="207" grpId="2" animBg="1" advAuto="0"/>
      <p:bldP spid="208" grpId="6" animBg="1" advAuto="0"/>
      <p:bldP spid="209" grpId="7" animBg="1" advAuto="0"/>
      <p:bldP spid="210" grpId="3" animBg="1" advAuto="0"/>
      <p:bldP spid="211" grpId="4" animBg="1" advAuto="0"/>
      <p:bldP spid="212" grpId="8" animBg="1" advAuto="0"/>
      <p:bldP spid="213" grpId="9" animBg="1" advAuto="0"/>
      <p:bldP spid="214" grpId="10" animBg="1" advAuto="0"/>
      <p:bldP spid="215" grpId="11" animBg="1" advAuto="0"/>
      <p:bldP spid="216" grpId="12"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If-Then-Else Statements"/>
          <p:cNvSpPr txBox="1">
            <a:spLocks noGrp="1"/>
          </p:cNvSpPr>
          <p:nvPr>
            <p:ph type="title"/>
          </p:nvPr>
        </p:nvSpPr>
        <p:spPr>
          <a:xfrm>
            <a:off x="2197" y="208740"/>
            <a:ext cx="24379606" cy="2286001"/>
          </a:xfrm>
          <a:prstGeom prst="rect">
            <a:avLst/>
          </a:prstGeom>
        </p:spPr>
        <p:txBody>
          <a:bodyPr/>
          <a:lstStyle>
            <a:lvl1pPr algn="l"/>
          </a:lstStyle>
          <a:p>
            <a:r>
              <a:t>If-Then-Else Statements</a:t>
            </a:r>
          </a:p>
        </p:txBody>
      </p:sp>
      <p:sp>
        <p:nvSpPr>
          <p:cNvPr id="221" name="Rounded Rectangle"/>
          <p:cNvSpPr/>
          <p:nvPr/>
        </p:nvSpPr>
        <p:spPr>
          <a:xfrm>
            <a:off x="-142006" y="2544010"/>
            <a:ext cx="18143294" cy="381001"/>
          </a:xfrm>
          <a:prstGeom prst="roundRect">
            <a:avLst>
              <a:gd name="adj" fmla="val 50000"/>
            </a:avLst>
          </a:prstGeom>
          <a:solidFill>
            <a:schemeClr val="accent1">
              <a:hueOff val="47394"/>
              <a:satOff val="-25753"/>
              <a:lumOff val="-7544"/>
            </a:schemeClr>
          </a:solidFill>
          <a:ln w="25400">
            <a:solidFill>
              <a:srgbClr val="85888D"/>
            </a:solidFill>
            <a:miter lim="400000"/>
          </a:ln>
          <a:effectLst>
            <a:outerShdw blurRad="190500" dist="127000" dir="2700000" rotWithShape="0">
              <a:srgbClr val="000000">
                <a:alpha val="50000"/>
              </a:srgbClr>
            </a:outerShdw>
          </a:effectLst>
        </p:spPr>
        <p:txBody>
          <a:bodyPr lIns="50800" tIns="50800" rIns="50800" bIns="50800" anchor="ctr"/>
          <a:lstStyle/>
          <a:p>
            <a:pPr>
              <a:defRPr sz="3200"/>
            </a:pPr>
            <a:endParaRPr/>
          </a:p>
        </p:txBody>
      </p:sp>
      <p:sp>
        <p:nvSpPr>
          <p:cNvPr id="222" name="If ‘it is raining outside’ then ‘put on a raincoat’"/>
          <p:cNvSpPr txBox="1"/>
          <p:nvPr/>
        </p:nvSpPr>
        <p:spPr>
          <a:xfrm>
            <a:off x="5797618" y="6378575"/>
            <a:ext cx="1279981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546100">
              <a:defRPr sz="5400">
                <a:latin typeface="Gill Sans"/>
                <a:ea typeface="Gill Sans"/>
                <a:cs typeface="Gill Sans"/>
                <a:sym typeface="Gill Sans"/>
              </a:defRPr>
            </a:pPr>
            <a:r>
              <a:rPr>
                <a:solidFill>
                  <a:schemeClr val="accent1"/>
                </a:solidFill>
              </a:rPr>
              <a:t>If</a:t>
            </a:r>
            <a:r>
              <a:t> ‘it is raining outside’ </a:t>
            </a:r>
            <a:r>
              <a:rPr>
                <a:solidFill>
                  <a:schemeClr val="accent1"/>
                </a:solidFill>
              </a:rPr>
              <a:t>then</a:t>
            </a:r>
            <a:r>
              <a:t> ‘put on a raincoat’</a:t>
            </a:r>
          </a:p>
        </p:txBody>
      </p:sp>
      <p:sp>
        <p:nvSpPr>
          <p:cNvPr id="223" name="If ‘it is not raining outside’ then ‘do not put on a raincoat’"/>
          <p:cNvSpPr txBox="1"/>
          <p:nvPr/>
        </p:nvSpPr>
        <p:spPr>
          <a:xfrm>
            <a:off x="4192748" y="7807325"/>
            <a:ext cx="15998764"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defTabSz="546100">
              <a:defRPr sz="5400">
                <a:latin typeface="Gill Sans"/>
                <a:ea typeface="Gill Sans"/>
                <a:cs typeface="Gill Sans"/>
                <a:sym typeface="Gill Sans"/>
              </a:defRPr>
            </a:pPr>
            <a:r>
              <a:rPr>
                <a:solidFill>
                  <a:schemeClr val="accent1"/>
                </a:solidFill>
              </a:rPr>
              <a:t>If</a:t>
            </a:r>
            <a:r>
              <a:t> ‘it is not raining outside’ </a:t>
            </a:r>
            <a:r>
              <a:rPr>
                <a:solidFill>
                  <a:schemeClr val="accent1"/>
                </a:solidFill>
              </a:rPr>
              <a:t>then</a:t>
            </a:r>
            <a:r>
              <a:t> ‘do not put on a raincoat’</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lt">
                                    <p:tmAbs val="100"/>
                                  </p:iterate>
                                  <p:childTnLst>
                                    <p:set>
                                      <p:cBhvr>
                                        <p:cTn id="6" fill="hold"/>
                                        <p:tgtEl>
                                          <p:spTgt spid="2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lt">
                                    <p:tmAbs val="100"/>
                                  </p:iterate>
                                  <p:childTnLst>
                                    <p:set>
                                      <p:cBhvr>
                                        <p:cTn id="10" fill="hold"/>
                                        <p:tgtEl>
                                          <p:spTgt spid="2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 grpId="1" animBg="1" advAuto="0"/>
      <p:bldP spid="223"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IF expression THEN statement;"/>
          <p:cNvSpPr txBox="1">
            <a:spLocks noGrp="1"/>
          </p:cNvSpPr>
          <p:nvPr>
            <p:ph type="title"/>
          </p:nvPr>
        </p:nvSpPr>
        <p:spPr>
          <a:xfrm>
            <a:off x="0" y="4533900"/>
            <a:ext cx="24384001" cy="4648200"/>
          </a:xfrm>
          <a:prstGeom prst="rect">
            <a:avLst/>
          </a:prstGeom>
        </p:spPr>
        <p:txBody>
          <a:bodyPr/>
          <a:lstStyle/>
          <a:p>
            <a:pPr>
              <a:defRPr sz="10900" b="1">
                <a:latin typeface="Courier New"/>
                <a:ea typeface="Courier New"/>
                <a:cs typeface="Courier New"/>
                <a:sym typeface="Courier New"/>
              </a:defRPr>
            </a:pPr>
            <a:r>
              <a:rPr>
                <a:solidFill>
                  <a:schemeClr val="accent1"/>
                </a:solidFill>
              </a:rPr>
              <a:t>IF</a:t>
            </a:r>
            <a:r>
              <a:rPr b="0"/>
              <a:t> </a:t>
            </a:r>
            <a:r>
              <a:rPr b="0" i="1"/>
              <a:t>expression </a:t>
            </a:r>
            <a:r>
              <a:rPr>
                <a:solidFill>
                  <a:schemeClr val="accent1"/>
                </a:solidFill>
              </a:rPr>
              <a:t>THEN</a:t>
            </a:r>
            <a:r>
              <a:t> </a:t>
            </a:r>
            <a:r>
              <a:rPr b="0" i="1"/>
              <a:t>statement</a:t>
            </a:r>
            <a:r>
              <a:rPr b="0"/>
              <a:t>;</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1770</Words>
  <Application>Microsoft Macintosh PowerPoint</Application>
  <PresentationFormat>Custom</PresentationFormat>
  <Paragraphs>298</Paragraphs>
  <Slides>25</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Avenir Roman</vt:lpstr>
      <vt:lpstr>Cambria</vt:lpstr>
      <vt:lpstr>Courier New</vt:lpstr>
      <vt:lpstr>Gill Sans</vt:lpstr>
      <vt:lpstr>Helvetica</vt:lpstr>
      <vt:lpstr>Helvetica Light</vt:lpstr>
      <vt:lpstr>Times New Roman</vt:lpstr>
      <vt:lpstr>White</vt:lpstr>
      <vt:lpstr>This slide deck is not a presentation. It’s to export diagrams and images in an image format for use in markdown files.</vt:lpstr>
      <vt:lpstr>PowerPoint Presentation</vt:lpstr>
      <vt:lpstr>PowerPoint Presentation</vt:lpstr>
      <vt:lpstr>PowerPoint Presentation</vt:lpstr>
      <vt:lpstr>PowerPoint Presentation</vt:lpstr>
      <vt:lpstr>PowerPoint Presentation</vt:lpstr>
      <vt:lpstr>PowerPoint Presentation</vt:lpstr>
      <vt:lpstr>If-Then-Else Statements</vt:lpstr>
      <vt:lpstr>IF expression THEN statement;</vt:lpstr>
      <vt:lpstr>PowerPoint Presentation</vt:lpstr>
      <vt:lpstr>Operands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Demonstration</vt:lpstr>
      <vt:lpstr>Practice: Using the IF-THEN-ELSE Statement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slide deck is not a presentation. It’s to export diagrams and images in an image format for use in markdown files.</dc:title>
  <cp:lastModifiedBy>Cannell, Michael B</cp:lastModifiedBy>
  <cp:revision>1</cp:revision>
  <dcterms:modified xsi:type="dcterms:W3CDTF">2019-07-20T22:48:52Z</dcterms:modified>
</cp:coreProperties>
</file>