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6" r:id="rId10"/>
    <p:sldId id="283" r:id="rId11"/>
    <p:sldId id="285" r:id="rId12"/>
    <p:sldId id="284" r:id="rId13"/>
    <p:sldId id="286" r:id="rId14"/>
    <p:sldId id="277" r:id="rId15"/>
    <p:sldId id="279" r:id="rId16"/>
    <p:sldId id="265" r:id="rId17"/>
    <p:sldId id="287" r:id="rId18"/>
    <p:sldId id="288" r:id="rId19"/>
    <p:sldId id="289" r:id="rId20"/>
    <p:sldId id="291" r:id="rId21"/>
    <p:sldId id="292" r:id="rId22"/>
    <p:sldId id="293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agencies</a:t>
            </a:r>
          </a:p>
        </p:txBody>
      </p:sp>
    </p:spTree>
    <p:extLst>
      <p:ext uri="{BB962C8B-B14F-4D97-AF65-F5344CB8AC3E}">
        <p14:creationId xmlns:p14="http://schemas.microsoft.com/office/powerpoint/2010/main" val="172268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3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flow_chart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position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71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flow_chart_key_value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6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one_to_one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68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one_to_many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88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many_to_many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36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66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right_join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89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full_join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90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409779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inner_join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824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many_to_many_emr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713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one_to_one_emr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17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0336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199045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124984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two_data_sets1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two_data_sets2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trial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two_data_Frames_horiz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80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wds.png" descr="w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" y="127861"/>
            <a:ext cx="10515470" cy="5925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CDC-logo-4inch.jpg" descr="CDC-logo-4in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603" y="295972"/>
            <a:ext cx="10515470" cy="612172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Arrow"/>
          <p:cNvSpPr/>
          <p:nvPr/>
        </p:nvSpPr>
        <p:spPr>
          <a:xfrm rot="2700000">
            <a:off x="8676374" y="663669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10045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Arrow"/>
          <p:cNvSpPr/>
          <p:nvPr/>
        </p:nvSpPr>
        <p:spPr>
          <a:xfrm rot="8227982">
            <a:off x="13486973" y="6657617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9701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95048B4-01B0-9E43-8054-5B2EE7E39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114537"/>
              </p:ext>
            </p:extLst>
          </p:nvPr>
        </p:nvGraphicFramePr>
        <p:xfrm>
          <a:off x="9805684" y="8575378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92A5F6-11B9-9C4B-92E5-85F757E05FDF}"/>
              </a:ext>
            </a:extLst>
          </p:cNvPr>
          <p:cNvGrpSpPr/>
          <p:nvPr/>
        </p:nvGrpSpPr>
        <p:grpSpPr>
          <a:xfrm>
            <a:off x="0" y="4219034"/>
            <a:ext cx="5713335" cy="5277932"/>
            <a:chOff x="2901978" y="596304"/>
            <a:chExt cx="5713335" cy="5277932"/>
          </a:xfrm>
        </p:grpSpPr>
        <p:graphicFrame>
          <p:nvGraphicFramePr>
            <p:cNvPr id="149" name="Table"/>
            <p:cNvGraphicFramePr/>
            <p:nvPr/>
          </p:nvGraphicFramePr>
          <p:xfrm>
            <a:off x="2901978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0" name="Data Set One"/>
            <p:cNvSpPr txBox="1"/>
            <p:nvPr/>
          </p:nvSpPr>
          <p:spPr>
            <a:xfrm>
              <a:off x="3340517" y="596304"/>
              <a:ext cx="4836260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One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5213F-7EEA-F144-B825-1B19EBF63FA9}"/>
              </a:ext>
            </a:extLst>
          </p:cNvPr>
          <p:cNvGrpSpPr/>
          <p:nvPr/>
        </p:nvGrpSpPr>
        <p:grpSpPr>
          <a:xfrm>
            <a:off x="18670665" y="4219034"/>
            <a:ext cx="5713335" cy="5277932"/>
            <a:chOff x="15767020" y="596304"/>
            <a:chExt cx="5713335" cy="5277932"/>
          </a:xfrm>
        </p:grpSpPr>
        <p:graphicFrame>
          <p:nvGraphicFramePr>
            <p:cNvPr id="151" name="Table"/>
            <p:cNvGraphicFramePr/>
            <p:nvPr/>
          </p:nvGraphicFramePr>
          <p:xfrm>
            <a:off x="15767020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2" name="Data Set Two"/>
            <p:cNvSpPr txBox="1"/>
            <p:nvPr/>
          </p:nvSpPr>
          <p:spPr>
            <a:xfrm>
              <a:off x="16223191" y="596304"/>
              <a:ext cx="48009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778A4-1D44-6141-88BE-B981940FE00F}"/>
              </a:ext>
            </a:extLst>
          </p:cNvPr>
          <p:cNvGrpSpPr/>
          <p:nvPr/>
        </p:nvGrpSpPr>
        <p:grpSpPr>
          <a:xfrm>
            <a:off x="7429500" y="3803153"/>
            <a:ext cx="9525000" cy="6109694"/>
            <a:chOff x="7429500" y="6962854"/>
            <a:chExt cx="9525000" cy="6109694"/>
          </a:xfrm>
        </p:grpSpPr>
        <p:graphicFrame>
          <p:nvGraphicFramePr>
            <p:cNvPr id="153" name="Table"/>
            <p:cNvGraphicFramePr/>
            <p:nvPr/>
          </p:nvGraphicFramePr>
          <p:xfrm>
            <a:off x="7429500" y="7881183"/>
            <a:ext cx="9525000" cy="519136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4" name="Data Set Combined"/>
            <p:cNvSpPr txBox="1"/>
            <p:nvPr/>
          </p:nvSpPr>
          <p:spPr>
            <a:xfrm>
              <a:off x="8884203" y="6962854"/>
              <a:ext cx="66155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Combined</a:t>
              </a:r>
            </a:p>
          </p:txBody>
        </p:sp>
      </p:grpSp>
      <p:sp>
        <p:nvSpPr>
          <p:cNvPr id="155" name="Arrow"/>
          <p:cNvSpPr/>
          <p:nvPr/>
        </p:nvSpPr>
        <p:spPr>
          <a:xfrm>
            <a:off x="5618917" y="6364664"/>
            <a:ext cx="1905001" cy="1905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Arrow"/>
          <p:cNvSpPr/>
          <p:nvPr/>
        </p:nvSpPr>
        <p:spPr>
          <a:xfrm rot="10800000">
            <a:off x="16860082" y="6364663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393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808FA-64D0-C040-AE7C-CB5692E092B7}"/>
              </a:ext>
            </a:extLst>
          </p:cNvPr>
          <p:cNvSpPr/>
          <p:nvPr/>
        </p:nvSpPr>
        <p:spPr>
          <a:xfrm>
            <a:off x="7515685" y="1086248"/>
            <a:ext cx="9352627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Combine Horizontally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2D573-2C0C-4F40-BA4D-C0E69746DC18}"/>
              </a:ext>
            </a:extLst>
          </p:cNvPr>
          <p:cNvSpPr/>
          <p:nvPr/>
        </p:nvSpPr>
        <p:spPr>
          <a:xfrm>
            <a:off x="89564" y="4359734"/>
            <a:ext cx="4401879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890D7-D652-974F-98F0-F9AF4CCB85E2}"/>
              </a:ext>
            </a:extLst>
          </p:cNvPr>
          <p:cNvSpPr/>
          <p:nvPr/>
        </p:nvSpPr>
        <p:spPr>
          <a:xfrm>
            <a:off x="89564" y="11687573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bind_col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2BEB7-CC03-F543-9609-EF8BB09134E3}"/>
              </a:ext>
            </a:extLst>
          </p:cNvPr>
          <p:cNvSpPr/>
          <p:nvPr/>
        </p:nvSpPr>
        <p:spPr>
          <a:xfrm>
            <a:off x="9143279" y="4359734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Key Value(s)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629B8-A158-864A-BB6E-0007CEB69A48}"/>
              </a:ext>
            </a:extLst>
          </p:cNvPr>
          <p:cNvSpPr/>
          <p:nvPr/>
        </p:nvSpPr>
        <p:spPr>
          <a:xfrm>
            <a:off x="9143279" y="8021539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(Mutating Join)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60D94-A6D4-AC4D-89A5-03ADC1A0818C}"/>
              </a:ext>
            </a:extLst>
          </p:cNvPr>
          <p:cNvSpPr/>
          <p:nvPr/>
        </p:nvSpPr>
        <p:spPr>
          <a:xfrm>
            <a:off x="5040312" y="11691801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left_join()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759B1-7BC4-704F-A31C-306548924904}"/>
              </a:ext>
            </a:extLst>
          </p:cNvPr>
          <p:cNvSpPr/>
          <p:nvPr/>
        </p:nvSpPr>
        <p:spPr>
          <a:xfrm>
            <a:off x="9991060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right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48743-6EE3-0146-9663-E6921CA374B6}"/>
              </a:ext>
            </a:extLst>
          </p:cNvPr>
          <p:cNvSpPr/>
          <p:nvPr/>
        </p:nvSpPr>
        <p:spPr>
          <a:xfrm>
            <a:off x="14941808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full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AEC56-F6E0-7049-A658-8594285587C2}"/>
              </a:ext>
            </a:extLst>
          </p:cNvPr>
          <p:cNvSpPr/>
          <p:nvPr/>
        </p:nvSpPr>
        <p:spPr>
          <a:xfrm>
            <a:off x="19892557" y="11681558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inner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DB03-F109-164A-A2EC-EC6951D794D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2191998" y="2204503"/>
            <a:ext cx="1" cy="215523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129F1C-57C2-8644-8AEF-C4774F6C33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6163637" y="-1668629"/>
            <a:ext cx="2155231" cy="9901495"/>
          </a:xfrm>
          <a:prstGeom prst="bentConnector3">
            <a:avLst>
              <a:gd name="adj1" fmla="val 54587"/>
            </a:avLst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24256-0188-5442-8E1B-730E88B5F4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2191998" y="6493652"/>
            <a:ext cx="0" cy="1527887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A91B7B-083C-1141-ACA2-C3C13C89111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8948453" y="8448256"/>
            <a:ext cx="1536344" cy="4950746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707765-59DA-BD4E-A77D-07C3FD8255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1425942" y="10921513"/>
            <a:ext cx="1532115" cy="2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C06D87A-CC7D-354E-847B-218ADE6D08C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13901316" y="8446139"/>
            <a:ext cx="1532115" cy="4950750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7EEFC3F-4AF5-5B42-BCC0-6D5DAA196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6379697" y="5967757"/>
            <a:ext cx="1526101" cy="9901499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75553F-5F32-684C-8F61-75D708A995D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290504" y="6493652"/>
            <a:ext cx="0" cy="519392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8794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61" name="Line"/>
          <p:cNvSpPr/>
          <p:nvPr/>
        </p:nvSpPr>
        <p:spPr>
          <a:xfrm>
            <a:off x="8606207" y="6459401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>
            <a:off x="8606207" y="7310459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8161517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901257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9577505" y="1236246"/>
            <a:ext cx="52289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Match By Position</a:t>
            </a:r>
            <a:endParaRPr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25519124"/>
              </p:ext>
            </p:extLst>
          </p:nvPr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992428762"/>
              </p:ext>
            </p:extLst>
          </p:nvPr>
        </p:nvGraphicFramePr>
        <p:xfrm>
          <a:off x="15767020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4AACD-05BF-0E4B-A012-65B2A8F48EE6}"/>
              </a:ext>
            </a:extLst>
          </p:cNvPr>
          <p:cNvSpPr/>
          <p:nvPr/>
        </p:nvSpPr>
        <p:spPr>
          <a:xfrm>
            <a:off x="11500022" y="6161883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B3633-4E3F-8449-9657-12DB846ABD16}"/>
              </a:ext>
            </a:extLst>
          </p:cNvPr>
          <p:cNvSpPr/>
          <p:nvPr/>
        </p:nvSpPr>
        <p:spPr>
          <a:xfrm>
            <a:off x="11498356" y="7012939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21556-301F-E641-B564-8DE118DEE426}"/>
              </a:ext>
            </a:extLst>
          </p:cNvPr>
          <p:cNvSpPr/>
          <p:nvPr/>
        </p:nvSpPr>
        <p:spPr>
          <a:xfrm>
            <a:off x="11496690" y="7863995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0C0CF6-342A-6640-90A7-E28302ABA5FD}"/>
              </a:ext>
            </a:extLst>
          </p:cNvPr>
          <p:cNvSpPr/>
          <p:nvPr/>
        </p:nvSpPr>
        <p:spPr>
          <a:xfrm>
            <a:off x="11496690" y="8715051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4</a:t>
            </a:r>
          </a:p>
        </p:txBody>
      </p:sp>
    </p:spTree>
    <p:extLst>
      <p:ext uri="{BB962C8B-B14F-4D97-AF65-F5344CB8AC3E}">
        <p14:creationId xmlns:p14="http://schemas.microsoft.com/office/powerpoint/2010/main" val="2464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808FA-64D0-C040-AE7C-CB5692E092B7}"/>
              </a:ext>
            </a:extLst>
          </p:cNvPr>
          <p:cNvSpPr/>
          <p:nvPr/>
        </p:nvSpPr>
        <p:spPr>
          <a:xfrm>
            <a:off x="7515685" y="1086248"/>
            <a:ext cx="9352627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Combine Horizontally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2D573-2C0C-4F40-BA4D-C0E69746DC18}"/>
              </a:ext>
            </a:extLst>
          </p:cNvPr>
          <p:cNvSpPr/>
          <p:nvPr/>
        </p:nvSpPr>
        <p:spPr>
          <a:xfrm>
            <a:off x="89564" y="4359734"/>
            <a:ext cx="4401879" cy="213391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890D7-D652-974F-98F0-F9AF4CCB85E2}"/>
              </a:ext>
            </a:extLst>
          </p:cNvPr>
          <p:cNvSpPr/>
          <p:nvPr/>
        </p:nvSpPr>
        <p:spPr>
          <a:xfrm>
            <a:off x="89564" y="11687573"/>
            <a:ext cx="4401879" cy="1118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bind_col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2BEB7-CC03-F543-9609-EF8BB09134E3}"/>
              </a:ext>
            </a:extLst>
          </p:cNvPr>
          <p:cNvSpPr/>
          <p:nvPr/>
        </p:nvSpPr>
        <p:spPr>
          <a:xfrm>
            <a:off x="9143279" y="4359734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Key Value(s)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629B8-A158-864A-BB6E-0007CEB69A48}"/>
              </a:ext>
            </a:extLst>
          </p:cNvPr>
          <p:cNvSpPr/>
          <p:nvPr/>
        </p:nvSpPr>
        <p:spPr>
          <a:xfrm>
            <a:off x="9143279" y="8021539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(Mutating Join)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60D94-A6D4-AC4D-89A5-03ADC1A0818C}"/>
              </a:ext>
            </a:extLst>
          </p:cNvPr>
          <p:cNvSpPr/>
          <p:nvPr/>
        </p:nvSpPr>
        <p:spPr>
          <a:xfrm>
            <a:off x="5040312" y="11691801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left_join()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759B1-7BC4-704F-A31C-306548924904}"/>
              </a:ext>
            </a:extLst>
          </p:cNvPr>
          <p:cNvSpPr/>
          <p:nvPr/>
        </p:nvSpPr>
        <p:spPr>
          <a:xfrm>
            <a:off x="9991060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right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48743-6EE3-0146-9663-E6921CA374B6}"/>
              </a:ext>
            </a:extLst>
          </p:cNvPr>
          <p:cNvSpPr/>
          <p:nvPr/>
        </p:nvSpPr>
        <p:spPr>
          <a:xfrm>
            <a:off x="14941808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full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AEC56-F6E0-7049-A658-8594285587C2}"/>
              </a:ext>
            </a:extLst>
          </p:cNvPr>
          <p:cNvSpPr/>
          <p:nvPr/>
        </p:nvSpPr>
        <p:spPr>
          <a:xfrm>
            <a:off x="19892557" y="11681558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inner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DB03-F109-164A-A2EC-EC6951D794D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2191998" y="2204503"/>
            <a:ext cx="1" cy="215523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129F1C-57C2-8644-8AEF-C4774F6C33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6163637" y="-1668629"/>
            <a:ext cx="2155231" cy="9901495"/>
          </a:xfrm>
          <a:prstGeom prst="bentConnector3">
            <a:avLst>
              <a:gd name="adj1" fmla="val 54587"/>
            </a:avLst>
          </a:prstGeom>
          <a:noFill/>
          <a:ln w="88900" cap="flat">
            <a:solidFill>
              <a:srgbClr val="0000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24256-0188-5442-8E1B-730E88B5F4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2191998" y="6493652"/>
            <a:ext cx="0" cy="1527887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A91B7B-083C-1141-ACA2-C3C13C89111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8948453" y="8448256"/>
            <a:ext cx="1536344" cy="4950746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707765-59DA-BD4E-A77D-07C3FD8255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1425942" y="10921513"/>
            <a:ext cx="1532115" cy="2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C06D87A-CC7D-354E-847B-218ADE6D08C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13901316" y="8446139"/>
            <a:ext cx="1532115" cy="4950750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7EEFC3F-4AF5-5B42-BCC0-6D5DAA196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6379697" y="5967757"/>
            <a:ext cx="1526101" cy="9901499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75553F-5F32-684C-8F61-75D708A995D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290504" y="6493652"/>
            <a:ext cx="0" cy="5193921"/>
          </a:xfrm>
          <a:prstGeom prst="straightConnector1">
            <a:avLst/>
          </a:prstGeom>
          <a:noFill/>
          <a:ln w="88900" cap="flat">
            <a:solidFill>
              <a:srgbClr val="0000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91265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61" name="Line"/>
          <p:cNvSpPr/>
          <p:nvPr/>
        </p:nvSpPr>
        <p:spPr>
          <a:xfrm>
            <a:off x="8606207" y="6459401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6509805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8161517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901257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458449" y="1240462"/>
            <a:ext cx="34671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One-to-One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1536467120"/>
              </p:ext>
            </p:extLst>
          </p:nvPr>
        </p:nvGraphicFramePr>
        <p:xfrm>
          <a:off x="15767020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32742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ata Set Two"/>
          <p:cNvSpPr txBox="1"/>
          <p:nvPr/>
        </p:nvSpPr>
        <p:spPr>
          <a:xfrm>
            <a:off x="16223193" y="2489049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86" name="One-to-Many"/>
          <p:cNvSpPr txBox="1"/>
          <p:nvPr/>
        </p:nvSpPr>
        <p:spPr>
          <a:xfrm>
            <a:off x="10282237" y="1240462"/>
            <a:ext cx="38195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One-to-Many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8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189" name="Table"/>
          <p:cNvGraphicFramePr/>
          <p:nvPr/>
        </p:nvGraphicFramePr>
        <p:xfrm>
          <a:off x="15767020" y="3367109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 flipV="1">
            <a:off x="8606207" y="4669390"/>
            <a:ext cx="7171586" cy="179001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8606207" y="5531812"/>
            <a:ext cx="7171586" cy="927590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8606207" y="6394205"/>
            <a:ext cx="7171586" cy="927590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8606207" y="7321794"/>
            <a:ext cx="7171586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8606207" y="8230597"/>
            <a:ext cx="7171586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8606207" y="8230598"/>
            <a:ext cx="7171585" cy="865524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8606207" y="9096139"/>
            <a:ext cx="7171587" cy="88759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8606207" y="9095019"/>
            <a:ext cx="7171586" cy="1736826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7110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ny-to-Many"/>
          <p:cNvSpPr txBox="1"/>
          <p:nvPr/>
        </p:nvSpPr>
        <p:spPr>
          <a:xfrm>
            <a:off x="10106024" y="1240462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Many-to-Many</a:t>
            </a:r>
          </a:p>
        </p:txBody>
      </p:sp>
      <p:sp>
        <p:nvSpPr>
          <p:cNvPr id="218" name="Data Set One"/>
          <p:cNvSpPr txBox="1"/>
          <p:nvPr/>
        </p:nvSpPr>
        <p:spPr>
          <a:xfrm>
            <a:off x="3340517" y="2467162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219" name="Table"/>
          <p:cNvGraphicFramePr/>
          <p:nvPr/>
        </p:nvGraphicFramePr>
        <p:xfrm>
          <a:off x="2901978" y="33452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8604542" y="4623187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8606208" y="555163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" name="Data Set Two"/>
          <p:cNvSpPr txBox="1"/>
          <p:nvPr/>
        </p:nvSpPr>
        <p:spPr>
          <a:xfrm>
            <a:off x="16223194" y="2479862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5767022" y="33579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8604543" y="464655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8606208" y="465723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8604542" y="6393361"/>
            <a:ext cx="7173251" cy="1692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8606208" y="7321811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8604543" y="6416728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9" name="Line"/>
          <p:cNvSpPr/>
          <p:nvPr/>
        </p:nvSpPr>
        <p:spPr>
          <a:xfrm flipV="1">
            <a:off x="8606208" y="6427407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8604542" y="8163534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8606208" y="9091984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" name="Line"/>
          <p:cNvSpPr/>
          <p:nvPr/>
        </p:nvSpPr>
        <p:spPr>
          <a:xfrm>
            <a:off x="8604543" y="8186901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8606208" y="8197580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8604542" y="9933708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8606208" y="1086215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" name="Line"/>
          <p:cNvSpPr/>
          <p:nvPr/>
        </p:nvSpPr>
        <p:spPr>
          <a:xfrm>
            <a:off x="8604543" y="995707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" name="Line"/>
          <p:cNvSpPr/>
          <p:nvPr/>
        </p:nvSpPr>
        <p:spPr>
          <a:xfrm flipV="1">
            <a:off x="8606208" y="996775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36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576947" y="30868"/>
            <a:ext cx="32284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/>
              <a:t>left_join()</a:t>
            </a:r>
            <a:endParaRPr sz="6000" b="1"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746524066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879134858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175524"/>
              </p:ext>
            </p:extLst>
          </p:nvPr>
        </p:nvGraphicFramePr>
        <p:xfrm>
          <a:off x="6251786" y="7384261"/>
          <a:ext cx="11874500" cy="62296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3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320468" y="30868"/>
            <a:ext cx="374140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right_join</a:t>
            </a:r>
            <a:r>
              <a:rPr lang="en-US" sz="6000" b="1" dirty="0"/>
              <a:t>()</a:t>
            </a:r>
            <a:endParaRPr sz="6000" b="1"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419414719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482779854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55785"/>
              </p:ext>
            </p:extLst>
          </p:nvPr>
        </p:nvGraphicFramePr>
        <p:xfrm>
          <a:off x="6251786" y="7384261"/>
          <a:ext cx="11874500" cy="62296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598589" y="30868"/>
            <a:ext cx="318516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full_join</a:t>
            </a:r>
            <a:r>
              <a:rPr lang="en-US" sz="6000" b="1" dirty="0"/>
              <a:t>()</a:t>
            </a:r>
            <a:endParaRPr sz="6000" b="1" dirty="0"/>
          </a:p>
        </p:txBody>
      </p:sp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/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621695"/>
              </p:ext>
            </p:extLst>
          </p:nvPr>
        </p:nvGraphicFramePr>
        <p:xfrm>
          <a:off x="6251786" y="6395713"/>
          <a:ext cx="11874500" cy="726791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58987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5455317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BFA0E5C6-1583-5343-8EED-F4555F2AB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949350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4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muv-map-transparent.png" descr="muv-map-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73" y="147687"/>
            <a:ext cx="14704454" cy="760505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r"/>
          <p:cNvSpPr/>
          <p:nvPr/>
        </p:nvSpPr>
        <p:spPr>
          <a:xfrm>
            <a:off x="16365729" y="1940467"/>
            <a:ext cx="1537554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tar"/>
          <p:cNvSpPr/>
          <p:nvPr/>
        </p:nvSpPr>
        <p:spPr>
          <a:xfrm>
            <a:off x="11423223" y="4472767"/>
            <a:ext cx="1537554" cy="14623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tar"/>
          <p:cNvSpPr/>
          <p:nvPr/>
        </p:nvSpPr>
        <p:spPr>
          <a:xfrm>
            <a:off x="5366070" y="3027611"/>
            <a:ext cx="1537554" cy="14623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tar"/>
          <p:cNvSpPr/>
          <p:nvPr/>
        </p:nvSpPr>
        <p:spPr>
          <a:xfrm>
            <a:off x="9244455" y="2713271"/>
            <a:ext cx="1537553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12194384" y="5624839"/>
            <a:ext cx="1" cy="2782044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72890" y="3861291"/>
            <a:ext cx="1580279" cy="460013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6475850" y="3871275"/>
            <a:ext cx="3872485" cy="4590154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12830832" y="2832246"/>
            <a:ext cx="3997563" cy="562918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EE52E591-93CE-E448-A94D-5B88D94C3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817065"/>
              </p:ext>
            </p:extLst>
          </p:nvPr>
        </p:nvGraphicFramePr>
        <p:xfrm>
          <a:off x="9933772" y="8461429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Star">
            <a:extLst>
              <a:ext uri="{FF2B5EF4-FFF2-40B4-BE49-F238E27FC236}">
                <a16:creationId xmlns:a16="http://schemas.microsoft.com/office/drawing/2014/main" id="{157E44DF-77AA-0A40-86EB-88857A628F13}"/>
              </a:ext>
            </a:extLst>
          </p:cNvPr>
          <p:cNvSpPr/>
          <p:nvPr/>
        </p:nvSpPr>
        <p:spPr>
          <a:xfrm>
            <a:off x="14973252" y="5561524"/>
            <a:ext cx="1537554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178229-5F7A-1142-ACB1-D0DA5CC94CB9}"/>
              </a:ext>
            </a:extLst>
          </p:cNvPr>
          <p:cNvSpPr/>
          <p:nvPr/>
        </p:nvSpPr>
        <p:spPr>
          <a:xfrm flipH="1">
            <a:off x="13845374" y="6999128"/>
            <a:ext cx="1333289" cy="146230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235508" y="30868"/>
            <a:ext cx="39113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inner_join</a:t>
            </a:r>
            <a:r>
              <a:rPr lang="en-US" sz="6000" b="1" dirty="0"/>
              <a:t>()</a:t>
            </a:r>
            <a:endParaRPr sz="6000" b="1" dirty="0"/>
          </a:p>
        </p:txBody>
      </p:sp>
      <p:graphicFrame>
        <p:nvGraphicFramePr>
          <p:cNvPr id="166" name="Table"/>
          <p:cNvGraphicFramePr/>
          <p:nvPr/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61815"/>
              </p:ext>
            </p:extLst>
          </p:nvPr>
        </p:nvGraphicFramePr>
        <p:xfrm>
          <a:off x="6251786" y="7384261"/>
          <a:ext cx="11874500" cy="51913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2B2FE7FA-1969-3E45-BD06-10F38115D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588471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ny-to-Many"/>
          <p:cNvSpPr txBox="1"/>
          <p:nvPr/>
        </p:nvSpPr>
        <p:spPr>
          <a:xfrm>
            <a:off x="12466452" y="404149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Many-to-Many</a:t>
            </a:r>
          </a:p>
        </p:txBody>
      </p:sp>
      <p:sp>
        <p:nvSpPr>
          <p:cNvPr id="218" name="Data Set One"/>
          <p:cNvSpPr txBox="1"/>
          <p:nvPr/>
        </p:nvSpPr>
        <p:spPr>
          <a:xfrm>
            <a:off x="693754" y="2479862"/>
            <a:ext cx="842858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demographics/</a:t>
            </a:r>
            <a:r>
              <a:rPr lang="en-US" dirty="0" err="1"/>
              <a:t>grip_strength</a:t>
            </a:r>
            <a:endParaRPr lang="en-US" dirty="0"/>
          </a:p>
        </p:txBody>
      </p:sp>
      <p:graphicFrame>
        <p:nvGraphicFramePr>
          <p:cNvPr id="219" name="Table"/>
          <p:cNvGraphicFramePr/>
          <p:nvPr>
            <p:extLst>
              <p:ext uri="{D42A27DB-BD31-4B8C-83A1-F6EECF244321}">
                <p14:modId xmlns:p14="http://schemas.microsoft.com/office/powerpoint/2010/main" val="763036569"/>
              </p:ext>
            </p:extLst>
          </p:nvPr>
        </p:nvGraphicFramePr>
        <p:xfrm>
          <a:off x="-2" y="3345221"/>
          <a:ext cx="11431134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3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066">
                  <a:extLst>
                    <a:ext uri="{9D8B030D-6E8A-4147-A177-3AD203B41FA5}">
                      <a16:colId xmlns:a16="http://schemas.microsoft.com/office/drawing/2014/main" val="3175518506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511280868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2836991076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visit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dob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race_eth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grip_r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grip_l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  <a:r>
                        <a:rPr lang="en-US" sz="3600" dirty="0"/>
                        <a:t>001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11432797" y="4623187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11434463" y="555163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" name="Data Set Two"/>
          <p:cNvSpPr txBox="1"/>
          <p:nvPr/>
        </p:nvSpPr>
        <p:spPr>
          <a:xfrm>
            <a:off x="20849217" y="2479862"/>
            <a:ext cx="12054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emr</a:t>
            </a:r>
            <a:endParaRPr dirty="0"/>
          </a:p>
        </p:txBody>
      </p:sp>
      <p:graphicFrame>
        <p:nvGraphicFramePr>
          <p:cNvPr id="223" name="Table"/>
          <p:cNvGraphicFramePr/>
          <p:nvPr>
            <p:extLst>
              <p:ext uri="{D42A27DB-BD31-4B8C-83A1-F6EECF244321}">
                <p14:modId xmlns:p14="http://schemas.microsoft.com/office/powerpoint/2010/main" val="1122615501"/>
              </p:ext>
            </p:extLst>
          </p:nvPr>
        </p:nvGraphicFramePr>
        <p:xfrm>
          <a:off x="18595277" y="33579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visit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11432798" y="464655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11434463" y="465723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11432797" y="6393361"/>
            <a:ext cx="7173251" cy="1692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1434463" y="7321811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11432798" y="6416728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9" name="Line"/>
          <p:cNvSpPr/>
          <p:nvPr/>
        </p:nvSpPr>
        <p:spPr>
          <a:xfrm flipV="1">
            <a:off x="11434463" y="6427407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11432797" y="8163534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11434463" y="9091984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" name="Line"/>
          <p:cNvSpPr/>
          <p:nvPr/>
        </p:nvSpPr>
        <p:spPr>
          <a:xfrm>
            <a:off x="11432798" y="8186901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11434463" y="8197580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11432797" y="9933708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1434463" y="1086215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" name="Line"/>
          <p:cNvSpPr/>
          <p:nvPr/>
        </p:nvSpPr>
        <p:spPr>
          <a:xfrm>
            <a:off x="11432798" y="995707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" name="Line"/>
          <p:cNvSpPr/>
          <p:nvPr/>
        </p:nvSpPr>
        <p:spPr>
          <a:xfrm flipV="1">
            <a:off x="11434463" y="996775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178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ny-to-Many"/>
          <p:cNvSpPr txBox="1"/>
          <p:nvPr/>
        </p:nvSpPr>
        <p:spPr>
          <a:xfrm>
            <a:off x="12810767" y="399933"/>
            <a:ext cx="348332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One-to-One</a:t>
            </a:r>
            <a:endParaRPr dirty="0"/>
          </a:p>
        </p:txBody>
      </p:sp>
      <p:sp>
        <p:nvSpPr>
          <p:cNvPr id="218" name="Data Set One"/>
          <p:cNvSpPr txBox="1"/>
          <p:nvPr/>
        </p:nvSpPr>
        <p:spPr>
          <a:xfrm>
            <a:off x="693754" y="2479862"/>
            <a:ext cx="842858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demographics/</a:t>
            </a:r>
            <a:r>
              <a:rPr lang="en-US" dirty="0" err="1"/>
              <a:t>grip_strength</a:t>
            </a:r>
            <a:endParaRPr lang="en-US" dirty="0"/>
          </a:p>
        </p:txBody>
      </p:sp>
      <p:graphicFrame>
        <p:nvGraphicFramePr>
          <p:cNvPr id="219" name="Table"/>
          <p:cNvGraphicFramePr/>
          <p:nvPr/>
        </p:nvGraphicFramePr>
        <p:xfrm>
          <a:off x="-2" y="3345221"/>
          <a:ext cx="11431134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3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066">
                  <a:extLst>
                    <a:ext uri="{9D8B030D-6E8A-4147-A177-3AD203B41FA5}">
                      <a16:colId xmlns:a16="http://schemas.microsoft.com/office/drawing/2014/main" val="3175518506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511280868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2836991076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visit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dob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race_eth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grip_r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grip_l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  <a:r>
                        <a:rPr lang="en-US" sz="3600" dirty="0"/>
                        <a:t>001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11432797" y="4623187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11434463" y="555163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" name="Data Set Two"/>
          <p:cNvSpPr txBox="1"/>
          <p:nvPr/>
        </p:nvSpPr>
        <p:spPr>
          <a:xfrm>
            <a:off x="20849217" y="2479862"/>
            <a:ext cx="12054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emr</a:t>
            </a:r>
            <a:endParaRPr dirty="0"/>
          </a:p>
        </p:txBody>
      </p:sp>
      <p:graphicFrame>
        <p:nvGraphicFramePr>
          <p:cNvPr id="223" name="Table"/>
          <p:cNvGraphicFramePr/>
          <p:nvPr/>
        </p:nvGraphicFramePr>
        <p:xfrm>
          <a:off x="18595277" y="33579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visit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pre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100</a:t>
                      </a: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post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11432797" y="6393361"/>
            <a:ext cx="7173251" cy="1692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1434463" y="7321811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11432797" y="8163534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11434463" y="9091984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11432797" y="9933708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1434463" y="1086215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201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5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1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Line"/>
          <p:cNvSpPr/>
          <p:nvPr/>
        </p:nvSpPr>
        <p:spPr>
          <a:xfrm>
            <a:off x="2040735" y="4663027"/>
            <a:ext cx="7960500" cy="38429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7118643" y="4663026"/>
            <a:ext cx="4002068" cy="377723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2224653" y="4663026"/>
            <a:ext cx="34809" cy="37505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13363404" y="4707160"/>
            <a:ext cx="3955192" cy="37063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9" name="Line"/>
          <p:cNvSpPr/>
          <p:nvPr/>
        </p:nvSpPr>
        <p:spPr>
          <a:xfrm flipH="1">
            <a:off x="14517689" y="4685092"/>
            <a:ext cx="7890445" cy="37551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" name="JAN"/>
          <p:cNvSpPr txBox="1"/>
          <p:nvPr/>
        </p:nvSpPr>
        <p:spPr>
          <a:xfrm>
            <a:off x="1362392" y="887390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JAN</a:t>
            </a:r>
          </a:p>
        </p:txBody>
      </p:sp>
      <p:sp>
        <p:nvSpPr>
          <p:cNvPr id="161" name="FEB"/>
          <p:cNvSpPr txBox="1"/>
          <p:nvPr/>
        </p:nvSpPr>
        <p:spPr>
          <a:xfrm>
            <a:off x="6466205" y="887390"/>
            <a:ext cx="12788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FEB</a:t>
            </a:r>
          </a:p>
        </p:txBody>
      </p:sp>
      <p:sp>
        <p:nvSpPr>
          <p:cNvPr id="162" name="MAR"/>
          <p:cNvSpPr txBox="1"/>
          <p:nvPr/>
        </p:nvSpPr>
        <p:spPr>
          <a:xfrm>
            <a:off x="11429365" y="887390"/>
            <a:ext cx="14903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MAR</a:t>
            </a:r>
          </a:p>
        </p:txBody>
      </p:sp>
      <p:sp>
        <p:nvSpPr>
          <p:cNvPr id="163" name="APR"/>
          <p:cNvSpPr txBox="1"/>
          <p:nvPr/>
        </p:nvSpPr>
        <p:spPr>
          <a:xfrm>
            <a:off x="16603662" y="887390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APR</a:t>
            </a:r>
          </a:p>
        </p:txBody>
      </p:sp>
      <p:sp>
        <p:nvSpPr>
          <p:cNvPr id="164" name="MAY"/>
          <p:cNvSpPr txBox="1"/>
          <p:nvPr/>
        </p:nvSpPr>
        <p:spPr>
          <a:xfrm>
            <a:off x="21674336" y="887390"/>
            <a:ext cx="1407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MAY</a:t>
            </a:r>
          </a:p>
        </p:txBody>
      </p:sp>
      <p:graphicFrame>
        <p:nvGraphicFramePr>
          <p:cNvPr id="20" name="Table">
            <a:extLst>
              <a:ext uri="{FF2B5EF4-FFF2-40B4-BE49-F238E27FC236}">
                <a16:creationId xmlns:a16="http://schemas.microsoft.com/office/drawing/2014/main" id="{54DA4239-3EF6-1E44-BA27-188FF51D0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72490"/>
              </p:ext>
            </p:extLst>
          </p:nvPr>
        </p:nvGraphicFramePr>
        <p:xfrm>
          <a:off x="10001234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4719458" y="4289439"/>
            <a:ext cx="5729757" cy="41427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12160409" y="4704096"/>
            <a:ext cx="34809" cy="37505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71" name="brain-990x622.png" descr="brain-990x6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2" y="40197"/>
            <a:ext cx="6935673" cy="435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121023100940-large.jpg" descr="121023100940-lar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646" y="-289825"/>
            <a:ext cx="5397458" cy="539745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H="1">
            <a:off x="13697473" y="4704096"/>
            <a:ext cx="6468624" cy="37008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74" name="pill-bottle-326.jpg" descr="pill-bottle-32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346" y="-159383"/>
            <a:ext cx="3244125" cy="47567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1BBF9C87-A806-AC46-8531-BE129D03B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545196"/>
              </p:ext>
            </p:extLst>
          </p:nvPr>
        </p:nvGraphicFramePr>
        <p:xfrm>
          <a:off x="9933772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row"/>
          <p:cNvSpPr/>
          <p:nvPr/>
        </p:nvSpPr>
        <p:spPr>
          <a:xfrm rot="5361134">
            <a:off x="11242874" y="6067045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10045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6" name="Table">
            <a:extLst>
              <a:ext uri="{FF2B5EF4-FFF2-40B4-BE49-F238E27FC236}">
                <a16:creationId xmlns:a16="http://schemas.microsoft.com/office/drawing/2014/main" id="{B42743C0-C42F-9742-B18B-8C2D6EDB8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92760"/>
              </p:ext>
            </p:extLst>
          </p:nvPr>
        </p:nvGraphicFramePr>
        <p:xfrm>
          <a:off x="10001234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">
            <a:extLst>
              <a:ext uri="{FF2B5EF4-FFF2-40B4-BE49-F238E27FC236}">
                <a16:creationId xmlns:a16="http://schemas.microsoft.com/office/drawing/2014/main" id="{F2FE6AD1-DD50-6341-9084-9E5D571D3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608872"/>
              </p:ext>
            </p:extLst>
          </p:nvPr>
        </p:nvGraphicFramePr>
        <p:xfrm>
          <a:off x="1767049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">
            <a:extLst>
              <a:ext uri="{FF2B5EF4-FFF2-40B4-BE49-F238E27FC236}">
                <a16:creationId xmlns:a16="http://schemas.microsoft.com/office/drawing/2014/main" id="{8F18D67E-0E67-794A-A0C9-6E06C295D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784167"/>
              </p:ext>
            </p:extLst>
          </p:nvPr>
        </p:nvGraphicFramePr>
        <p:xfrm>
          <a:off x="9902985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CF30998F-B250-D244-9423-3F875EE9D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641266"/>
              </p:ext>
            </p:extLst>
          </p:nvPr>
        </p:nvGraphicFramePr>
        <p:xfrm>
          <a:off x="18038921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"/>
          <p:cNvGraphicFramePr/>
          <p:nvPr/>
        </p:nvGraphicFramePr>
        <p:xfrm>
          <a:off x="2387600" y="1518741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2387600" y="7841157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Data Set One"/>
          <p:cNvSpPr txBox="1"/>
          <p:nvPr/>
        </p:nvSpPr>
        <p:spPr>
          <a:xfrm>
            <a:off x="2826138" y="596304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sp>
        <p:nvSpPr>
          <p:cNvPr id="193" name="Data Set Two"/>
          <p:cNvSpPr txBox="1"/>
          <p:nvPr/>
        </p:nvSpPr>
        <p:spPr>
          <a:xfrm>
            <a:off x="2843772" y="6962854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Two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"/>
          <p:cNvGraphicFramePr/>
          <p:nvPr/>
        </p:nvGraphicFramePr>
        <p:xfrm>
          <a:off x="2387600" y="1518741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2387600" y="7841157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Arrow"/>
          <p:cNvSpPr/>
          <p:nvPr/>
        </p:nvSpPr>
        <p:spPr>
          <a:xfrm>
            <a:off x="11239500" y="5905198"/>
            <a:ext cx="1905000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177800" dist="15077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00" name="Table"/>
          <p:cNvGraphicFramePr/>
          <p:nvPr/>
        </p:nvGraphicFramePr>
        <p:xfrm>
          <a:off x="16587923" y="2745297"/>
          <a:ext cx="5713335" cy="822479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86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1" name="Data Set One"/>
          <p:cNvSpPr txBox="1"/>
          <p:nvPr/>
        </p:nvSpPr>
        <p:spPr>
          <a:xfrm>
            <a:off x="2826138" y="596304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sp>
        <p:nvSpPr>
          <p:cNvPr id="202" name="Data Set Two"/>
          <p:cNvSpPr txBox="1"/>
          <p:nvPr/>
        </p:nvSpPr>
        <p:spPr>
          <a:xfrm>
            <a:off x="2843771" y="6962854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Two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nnection Line"/>
          <p:cNvSpPr/>
          <p:nvPr/>
        </p:nvSpPr>
        <p:spPr>
          <a:xfrm>
            <a:off x="15986910" y="5895155"/>
            <a:ext cx="2283693" cy="2884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4" h="21600" extrusionOk="0">
                <a:moveTo>
                  <a:pt x="0" y="0"/>
                </a:moveTo>
                <a:cubicBezTo>
                  <a:pt x="20659" y="7204"/>
                  <a:pt x="21600" y="14404"/>
                  <a:pt x="2824" y="21600"/>
                </a:cubicBezTo>
              </a:path>
            </a:pathLst>
          </a:custGeom>
          <a:ln w="254000">
            <a:solidFill>
              <a:srgbClr val="1497FC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266" name="Table"/>
          <p:cNvGraphicFramePr/>
          <p:nvPr>
            <p:extLst>
              <p:ext uri="{D42A27DB-BD31-4B8C-83A1-F6EECF244321}">
                <p14:modId xmlns:p14="http://schemas.microsoft.com/office/powerpoint/2010/main" val="3491318493"/>
              </p:ext>
            </p:extLst>
          </p:nvPr>
        </p:nvGraphicFramePr>
        <p:xfrm>
          <a:off x="8196126" y="1320139"/>
          <a:ext cx="7991748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Outcome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51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7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52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8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9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502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50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Trial"/>
          <p:cNvSpPr txBox="1"/>
          <p:nvPr/>
        </p:nvSpPr>
        <p:spPr>
          <a:xfrm>
            <a:off x="11564302" y="423984"/>
            <a:ext cx="12553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Trial</a:t>
            </a:r>
          </a:p>
        </p:txBody>
      </p:sp>
      <p:sp>
        <p:nvSpPr>
          <p:cNvPr id="268" name="Trial_2014"/>
          <p:cNvSpPr txBox="1"/>
          <p:nvPr/>
        </p:nvSpPr>
        <p:spPr>
          <a:xfrm>
            <a:off x="10663537" y="6764252"/>
            <a:ext cx="305692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Trial_20</a:t>
            </a:r>
            <a:r>
              <a:rPr lang="en-US" dirty="0"/>
              <a:t>20</a:t>
            </a:r>
            <a:endParaRPr dirty="0"/>
          </a:p>
        </p:txBody>
      </p:sp>
      <p:graphicFrame>
        <p:nvGraphicFramePr>
          <p:cNvPr id="269" name="Table"/>
          <p:cNvGraphicFramePr/>
          <p:nvPr>
            <p:extLst>
              <p:ext uri="{D42A27DB-BD31-4B8C-83A1-F6EECF244321}">
                <p14:modId xmlns:p14="http://schemas.microsoft.com/office/powerpoint/2010/main" val="3137490040"/>
              </p:ext>
            </p:extLst>
          </p:nvPr>
        </p:nvGraphicFramePr>
        <p:xfrm>
          <a:off x="8196126" y="7686689"/>
          <a:ext cx="7991748" cy="192281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14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Outcome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</a:t>
                      </a:r>
                      <a:r>
                        <a:rPr lang="en-US" sz="3600" dirty="0"/>
                        <a:t>20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500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48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92A5F6-11B9-9C4B-92E5-85F757E05FDF}"/>
              </a:ext>
            </a:extLst>
          </p:cNvPr>
          <p:cNvGrpSpPr/>
          <p:nvPr/>
        </p:nvGrpSpPr>
        <p:grpSpPr>
          <a:xfrm>
            <a:off x="456170" y="4219034"/>
            <a:ext cx="5713335" cy="5277932"/>
            <a:chOff x="2901978" y="596304"/>
            <a:chExt cx="5713335" cy="5277932"/>
          </a:xfrm>
        </p:grpSpPr>
        <p:graphicFrame>
          <p:nvGraphicFramePr>
            <p:cNvPr id="149" name="Table"/>
            <p:cNvGraphicFramePr/>
            <p:nvPr>
              <p:extLst>
                <p:ext uri="{D42A27DB-BD31-4B8C-83A1-F6EECF244321}">
                  <p14:modId xmlns:p14="http://schemas.microsoft.com/office/powerpoint/2010/main" val="2650969491"/>
                </p:ext>
              </p:extLst>
            </p:nvPr>
          </p:nvGraphicFramePr>
          <p:xfrm>
            <a:off x="2901978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0" name="Data Set One"/>
            <p:cNvSpPr txBox="1"/>
            <p:nvPr/>
          </p:nvSpPr>
          <p:spPr>
            <a:xfrm>
              <a:off x="3340517" y="596304"/>
              <a:ext cx="4836260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One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5213F-7EEA-F144-B825-1B19EBF63FA9}"/>
              </a:ext>
            </a:extLst>
          </p:cNvPr>
          <p:cNvGrpSpPr/>
          <p:nvPr/>
        </p:nvGrpSpPr>
        <p:grpSpPr>
          <a:xfrm>
            <a:off x="18214497" y="4219034"/>
            <a:ext cx="5713335" cy="5277932"/>
            <a:chOff x="15767020" y="596304"/>
            <a:chExt cx="5713335" cy="5277932"/>
          </a:xfrm>
        </p:grpSpPr>
        <p:graphicFrame>
          <p:nvGraphicFramePr>
            <p:cNvPr id="151" name="Table"/>
            <p:cNvGraphicFramePr/>
            <p:nvPr>
              <p:extLst>
                <p:ext uri="{D42A27DB-BD31-4B8C-83A1-F6EECF244321}">
                  <p14:modId xmlns:p14="http://schemas.microsoft.com/office/powerpoint/2010/main" val="3937605123"/>
                </p:ext>
              </p:extLst>
            </p:nvPr>
          </p:nvGraphicFramePr>
          <p:xfrm>
            <a:off x="15767020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2" name="Data Set Two"/>
            <p:cNvSpPr txBox="1"/>
            <p:nvPr/>
          </p:nvSpPr>
          <p:spPr>
            <a:xfrm>
              <a:off x="16223191" y="596304"/>
              <a:ext cx="48009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1002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724</Words>
  <Application>Microsoft Macintosh PowerPoint</Application>
  <PresentationFormat>Custom</PresentationFormat>
  <Paragraphs>481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26</cp:revision>
  <dcterms:modified xsi:type="dcterms:W3CDTF">2020-07-17T20:18:13Z</dcterms:modified>
</cp:coreProperties>
</file>