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7" r:id="rId2"/>
    <p:sldId id="294" r:id="rId3"/>
    <p:sldId id="288" r:id="rId4"/>
    <p:sldId id="289" r:id="rId5"/>
    <p:sldId id="309" r:id="rId6"/>
    <p:sldId id="310" r:id="rId7"/>
    <p:sldId id="308" r:id="rId8"/>
    <p:sldId id="300" r:id="rId9"/>
    <p:sldId id="307" r:id="rId10"/>
    <p:sldId id="304" r:id="rId11"/>
    <p:sldId id="305" r:id="rId12"/>
    <p:sldId id="306" r:id="rId13"/>
    <p:sldId id="301" r:id="rId14"/>
    <p:sldId id="311" r:id="rId15"/>
    <p:sldId id="31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619"/>
  </p:normalViewPr>
  <p:slideViewPr>
    <p:cSldViewPr snapToGrid="0" snapToObjects="1">
      <p:cViewPr varScale="1">
        <p:scale>
          <a:sx n="55" d="100"/>
          <a:sy n="55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6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08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69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iteration_2_3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27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7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our_structure_1</a:t>
            </a:r>
          </a:p>
        </p:txBody>
      </p:sp>
    </p:spTree>
    <p:extLst>
      <p:ext uri="{BB962C8B-B14F-4D97-AF65-F5344CB8AC3E}">
        <p14:creationId xmlns:p14="http://schemas.microsoft.com/office/powerpoint/2010/main" val="428674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our_structure_2</a:t>
            </a:r>
          </a:p>
        </p:txBody>
      </p:sp>
    </p:spTree>
    <p:extLst>
      <p:ext uri="{BB962C8B-B14F-4D97-AF65-F5344CB8AC3E}">
        <p14:creationId xmlns:p14="http://schemas.microsoft.com/office/powerpoint/2010/main" val="402865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7557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1830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for2</a:t>
            </a:r>
          </a:p>
        </p:txBody>
      </p:sp>
    </p:spTree>
    <p:extLst>
      <p:ext uri="{BB962C8B-B14F-4D97-AF65-F5344CB8AC3E}">
        <p14:creationId xmlns:p14="http://schemas.microsoft.com/office/powerpoint/2010/main" val="403422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iteration_1_1</a:t>
            </a:r>
          </a:p>
        </p:txBody>
      </p:sp>
    </p:spTree>
    <p:extLst>
      <p:ext uri="{BB962C8B-B14F-4D97-AF65-F5344CB8AC3E}">
        <p14:creationId xmlns:p14="http://schemas.microsoft.com/office/powerpoint/2010/main" val="360707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iteration_1_2</a:t>
            </a:r>
          </a:p>
        </p:txBody>
      </p:sp>
    </p:spTree>
    <p:extLst>
      <p:ext uri="{BB962C8B-B14F-4D97-AF65-F5344CB8AC3E}">
        <p14:creationId xmlns:p14="http://schemas.microsoft.com/office/powerpoint/2010/main" val="164500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iteration_1_3</a:t>
            </a:r>
          </a:p>
        </p:txBody>
      </p:sp>
    </p:spTree>
    <p:extLst>
      <p:ext uri="{BB962C8B-B14F-4D97-AF65-F5344CB8AC3E}">
        <p14:creationId xmlns:p14="http://schemas.microsoft.com/office/powerpoint/2010/main" val="48378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iteration_1_4</a:t>
            </a:r>
          </a:p>
        </p:txBody>
      </p:sp>
    </p:spTree>
    <p:extLst>
      <p:ext uri="{BB962C8B-B14F-4D97-AF65-F5344CB8AC3E}">
        <p14:creationId xmlns:p14="http://schemas.microsoft.com/office/powerpoint/2010/main" val="83074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457200" lvl="0" indent="0" defTabSz="431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iteration_1_5</a:t>
            </a:r>
          </a:p>
        </p:txBody>
      </p:sp>
    </p:spTree>
    <p:extLst>
      <p:ext uri="{BB962C8B-B14F-4D97-AF65-F5344CB8AC3E}">
        <p14:creationId xmlns:p14="http://schemas.microsoft.com/office/powerpoint/2010/main" val="33918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4393564" y="1539634"/>
            <a:ext cx="15090053" cy="1032907"/>
          </a:xfrm>
          <a:prstGeom prst="wedgeRoundRectCallout">
            <a:avLst>
              <a:gd name="adj1" fmla="val 7700"/>
              <a:gd name="adj2" fmla="val 157580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 1: An object to contain the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DE75C1-5143-E94D-A560-7BA5E9401CB4}"/>
              </a:ext>
            </a:extLst>
          </p:cNvPr>
          <p:cNvSpPr/>
          <p:nvPr/>
        </p:nvSpPr>
        <p:spPr>
          <a:xfrm>
            <a:off x="680484" y="3785191"/>
            <a:ext cx="22516214" cy="2041451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65C975-0BB1-9A4D-A27F-3BAD855837AF}"/>
              </a:ext>
            </a:extLst>
          </p:cNvPr>
          <p:cNvSpPr/>
          <p:nvPr/>
        </p:nvSpPr>
        <p:spPr>
          <a:xfrm>
            <a:off x="680485" y="6103090"/>
            <a:ext cx="1996794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2252876" y="11185989"/>
            <a:ext cx="9939124" cy="1032907"/>
          </a:xfrm>
          <a:prstGeom prst="wedgeRoundRectCallout">
            <a:avLst>
              <a:gd name="adj1" fmla="val 8686"/>
              <a:gd name="adj2" fmla="val -161528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 2: The actual for loop</a:t>
            </a:r>
          </a:p>
        </p:txBody>
      </p:sp>
    </p:spTree>
    <p:extLst>
      <p:ext uri="{BB962C8B-B14F-4D97-AF65-F5344CB8AC3E}">
        <p14:creationId xmlns:p14="http://schemas.microsoft.com/office/powerpoint/2010/main" val="945189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4290056039"/>
              </p:ext>
            </p:extLst>
          </p:nvPr>
        </p:nvGraphicFramePr>
        <p:xfrm>
          <a:off x="0" y="0"/>
          <a:ext cx="24384001" cy="6061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85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4126080059"/>
              </p:ext>
            </p:extLst>
          </p:nvPr>
        </p:nvGraphicFramePr>
        <p:xfrm>
          <a:off x="0" y="0"/>
          <a:ext cx="24384001" cy="66150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[[2]]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1.2240818, 0.3598138, 0.4007715, 0.1106827, -0.5558411, 1.7869131, 0.4978505, -1.9666172, 0.7013559, -0.4727914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4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1514449777"/>
              </p:ext>
            </p:extLst>
          </p:nvPr>
        </p:nvGraphicFramePr>
        <p:xfrm>
          <a:off x="0" y="0"/>
          <a:ext cx="24384001" cy="71683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07">
                  <a:extLst>
                    <a:ext uri="{9D8B030D-6E8A-4147-A177-3AD203B41FA5}">
                      <a16:colId xmlns:a16="http://schemas.microsoft.com/office/drawing/2014/main" val="3259540852"/>
                    </a:ext>
                  </a:extLst>
                </a:gridCol>
                <a:gridCol w="1282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mean(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df_xyz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[[</a:t>
                      </a: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]])</a:t>
                      </a:r>
                      <a:endParaRPr sz="36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[[1]]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/>
                        <a:t>-0.56047565, -0.23017749, 1.55870831, 0.07050839, 0.12928774, 1.71506499, 0.46091621, -1.26506123, -0.68685285, -0.44566197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0.07462564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Two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[[2]]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dirty="0"/>
                        <a:t>1.2240818, 0.3598138, 0.4007715, 0.1106827, -0.5558411, 1.7869131, 0.4978505, -1.9666172, 0.7013559, -0.4727914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Three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4000" dirty="0"/>
                        <a:t>3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 err="1"/>
                        <a:t>df_xyz</a:t>
                      </a:r>
                      <a:r>
                        <a:rPr lang="en-US" sz="4000" dirty="0"/>
                        <a:t>[[3]]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4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4000" b="0" dirty="0"/>
                        <a:t>-1.0678237</a:t>
                      </a:r>
                      <a:r>
                        <a:rPr lang="en-US" sz="4000" dirty="0"/>
                        <a:t>, -0.2179749, -1.0260044, -0.7288912, -0.6250393, -1.6866933, 0.8377870, 0.1533731, -1.1381369, 1.2538149</a:t>
                      </a:r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4000" dirty="0"/>
                        <a:t>0.07462564, 0.208622, -0.4245589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3599905" y="8574463"/>
            <a:ext cx="17184191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3128161" y="8080944"/>
            <a:ext cx="17655934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0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73771"/>
              </p:ext>
            </p:extLst>
          </p:nvPr>
        </p:nvGraphicFramePr>
        <p:xfrm>
          <a:off x="175845" y="117230"/>
          <a:ext cx="24032310" cy="13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5385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2312684424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98667765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2453600183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21397298"/>
                    </a:ext>
                  </a:extLst>
                </a:gridCol>
                <a:gridCol w="4005385">
                  <a:extLst>
                    <a:ext uri="{9D8B030D-6E8A-4147-A177-3AD203B41FA5}">
                      <a16:colId xmlns:a16="http://schemas.microsoft.com/office/drawing/2014/main" val="67475281"/>
                    </a:ext>
                  </a:extLst>
                </a:gridCol>
              </a:tblGrid>
              <a:tr h="2696308">
                <a:tc>
                  <a:txBody>
                    <a:bodyPr/>
                    <a:lstStyle/>
                    <a:p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gender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bmi_3cat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fctr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Younger than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30 and 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Overweight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Obese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2696308"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5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643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08121"/>
              </p:ext>
            </p:extLst>
          </p:nvPr>
        </p:nvGraphicFramePr>
        <p:xfrm>
          <a:off x="5964213" y="236918"/>
          <a:ext cx="12455574" cy="1324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858">
                  <a:extLst>
                    <a:ext uri="{9D8B030D-6E8A-4147-A177-3AD203B41FA5}">
                      <a16:colId xmlns:a16="http://schemas.microsoft.com/office/drawing/2014/main" val="3313206313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34456956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</a:tblGrid>
              <a:tr h="1271830">
                <a:tc>
                  <a:txBody>
                    <a:bodyPr/>
                    <a:lstStyle/>
                    <a:p>
                      <a:r>
                        <a:rPr lang="en-US" sz="4000" dirty="0"/>
                        <a:t>variable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category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0888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80203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821433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18687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680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2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079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B4D962-9E60-9848-9C8E-02F62F239146}"/>
              </a:ext>
            </a:extLst>
          </p:cNvPr>
          <p:cNvGraphicFramePr>
            <a:graphicFrameLocks noGrp="1"/>
          </p:cNvGraphicFramePr>
          <p:nvPr/>
        </p:nvGraphicFramePr>
        <p:xfrm>
          <a:off x="5964213" y="236918"/>
          <a:ext cx="12455574" cy="1324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858">
                  <a:extLst>
                    <a:ext uri="{9D8B030D-6E8A-4147-A177-3AD203B41FA5}">
                      <a16:colId xmlns:a16="http://schemas.microsoft.com/office/drawing/2014/main" val="3313206313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34456956"/>
                    </a:ext>
                  </a:extLst>
                </a:gridCol>
                <a:gridCol w="4151858">
                  <a:extLst>
                    <a:ext uri="{9D8B030D-6E8A-4147-A177-3AD203B41FA5}">
                      <a16:colId xmlns:a16="http://schemas.microsoft.com/office/drawing/2014/main" val="2478978715"/>
                    </a:ext>
                  </a:extLst>
                </a:gridCol>
              </a:tblGrid>
              <a:tr h="1271830">
                <a:tc>
                  <a:txBody>
                    <a:bodyPr/>
                    <a:lstStyle/>
                    <a:p>
                      <a:r>
                        <a:rPr lang="en-US" sz="4000" dirty="0"/>
                        <a:t>variable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category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</a:t>
                      </a:r>
                      <a:r>
                        <a:rPr lang="en-US" sz="4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chr</a:t>
                      </a:r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</a:t>
                      </a:r>
                    </a:p>
                    <a:p>
                      <a:r>
                        <a:rPr lang="en-US" sz="4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89229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Younger than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942750"/>
                  </a:ext>
                </a:extLst>
              </a:tr>
              <a:tr h="127183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30 and 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500740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/>
                        <a:t>age_group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069868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645584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70888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80203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821433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Overweight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186877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Obese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66806"/>
                  </a:ext>
                </a:extLst>
              </a:tr>
              <a:tr h="1173483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bmi_3cat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2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740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2818393" y="4764348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body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AE62512-B043-704A-A418-08F8F7C4A12C}"/>
              </a:ext>
            </a:extLst>
          </p:cNvPr>
          <p:cNvSpPr/>
          <p:nvPr/>
        </p:nvSpPr>
        <p:spPr>
          <a:xfrm>
            <a:off x="14211323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Curly braces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379A128-0AB7-A14D-939F-F9548153D3D4}"/>
              </a:ext>
            </a:extLst>
          </p:cNvPr>
          <p:cNvSpPr/>
          <p:nvPr/>
        </p:nvSpPr>
        <p:spPr>
          <a:xfrm>
            <a:off x="653640" y="10551927"/>
            <a:ext cx="10316309" cy="1032907"/>
          </a:xfrm>
          <a:prstGeom prst="wedgeRoundRectCallout">
            <a:avLst>
              <a:gd name="adj1" fmla="val -39572"/>
              <a:gd name="adj2" fmla="val -157939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Don’t forget this one</a:t>
            </a:r>
          </a:p>
        </p:txBody>
      </p:sp>
    </p:spTree>
    <p:extLst>
      <p:ext uri="{BB962C8B-B14F-4D97-AF65-F5344CB8AC3E}">
        <p14:creationId xmlns:p14="http://schemas.microsoft.com/office/powerpoint/2010/main" val="30081218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1187302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for() function</a:t>
            </a:r>
          </a:p>
        </p:txBody>
      </p:sp>
    </p:spTree>
    <p:extLst>
      <p:ext uri="{BB962C8B-B14F-4D97-AF65-F5344CB8AC3E}">
        <p14:creationId xmlns:p14="http://schemas.microsoft.com/office/powerpoint/2010/main" val="11363382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1187303" y="4267548"/>
            <a:ext cx="22009395" cy="518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vector("double", 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solidFill>
                  <a:srgbClr val="000000">
                    <a:alpha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mean(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algn="l"/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1A82DE-73BC-904F-B258-A364B83CB831}"/>
              </a:ext>
            </a:extLst>
          </p:cNvPr>
          <p:cNvSpPr/>
          <p:nvPr/>
        </p:nvSpPr>
        <p:spPr>
          <a:xfrm>
            <a:off x="1533290" y="3726080"/>
            <a:ext cx="5980670" cy="1032907"/>
          </a:xfrm>
          <a:prstGeom prst="wedgeRoundRectCallout">
            <a:avLst>
              <a:gd name="adj1" fmla="val -16983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index variable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DC5DDCB-0BC6-6145-8451-B27AC1408979}"/>
              </a:ext>
            </a:extLst>
          </p:cNvPr>
          <p:cNvSpPr/>
          <p:nvPr/>
        </p:nvSpPr>
        <p:spPr>
          <a:xfrm>
            <a:off x="3930501" y="9964907"/>
            <a:ext cx="9939124" cy="1032907"/>
          </a:xfrm>
          <a:prstGeom prst="wedgeRoundRectCallout">
            <a:avLst>
              <a:gd name="adj1" fmla="val -39302"/>
              <a:gd name="adj2" fmla="val -312263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keyword ”in”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B2867B1-C316-C442-8BE6-C04C7B44026D}"/>
              </a:ext>
            </a:extLst>
          </p:cNvPr>
          <p:cNvSpPr/>
          <p:nvPr/>
        </p:nvSpPr>
        <p:spPr>
          <a:xfrm>
            <a:off x="13869625" y="8931999"/>
            <a:ext cx="9939124" cy="1032907"/>
          </a:xfrm>
          <a:prstGeom prst="wedgeRoundRectCallout">
            <a:avLst>
              <a:gd name="adj1" fmla="val -54719"/>
              <a:gd name="adj2" fmla="val -197417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object to loop over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8E31BF7-6959-AF41-B89C-666617993D8A}"/>
              </a:ext>
            </a:extLst>
          </p:cNvPr>
          <p:cNvSpPr/>
          <p:nvPr/>
        </p:nvSpPr>
        <p:spPr>
          <a:xfrm>
            <a:off x="8724923" y="3751094"/>
            <a:ext cx="9939124" cy="1032907"/>
          </a:xfrm>
          <a:prstGeom prst="wedgeRoundRectCallout">
            <a:avLst>
              <a:gd name="adj1" fmla="val -35324"/>
              <a:gd name="adj2" fmla="val 202150"/>
              <a:gd name="adj3" fmla="val 16667"/>
            </a:avLst>
          </a:prstGeom>
          <a:solidFill>
            <a:schemeClr val="bg1"/>
          </a:solidFill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</a:t>
            </a:r>
            <a:r>
              <a:rPr kumimoji="0" lang="en-US" sz="5400" b="0" i="0" u="none" strike="noStrike" cap="none" spc="0" normalizeH="0" baseline="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seq_along</a:t>
            </a:r>
            <a:r>
              <a:rPr kumimoji="0" lang="en-US" sz="5400" b="0" i="0" u="none" strike="noStrike" cap="none" spc="0" normalizeH="0" baseline="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5368398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145517363"/>
              </p:ext>
            </p:extLst>
          </p:nvPr>
        </p:nvGraphicFramePr>
        <p:xfrm>
          <a:off x="86498" y="0"/>
          <a:ext cx="24211005" cy="7204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4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470758271"/>
              </p:ext>
            </p:extLst>
          </p:nvPr>
        </p:nvGraphicFramePr>
        <p:xfrm>
          <a:off x="86498" y="0"/>
          <a:ext cx="24211005" cy="72047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Connection Line">
            <a:extLst>
              <a:ext uri="{FF2B5EF4-FFF2-40B4-BE49-F238E27FC236}">
                <a16:creationId xmlns:a16="http://schemas.microsoft.com/office/drawing/2014/main" id="{8E8A0FA1-415D-164F-8A58-E37AF4440E46}"/>
              </a:ext>
            </a:extLst>
          </p:cNvPr>
          <p:cNvSpPr/>
          <p:nvPr/>
        </p:nvSpPr>
        <p:spPr>
          <a:xfrm>
            <a:off x="5332633" y="10701786"/>
            <a:ext cx="1874625" cy="1853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21600"/>
                </a:moveTo>
                <a:cubicBezTo>
                  <a:pt x="-4995" y="14031"/>
                  <a:pt x="-5394" y="6831"/>
                  <a:pt x="15008" y="0"/>
                </a:cubicBezTo>
              </a:path>
            </a:pathLst>
          </a:custGeom>
          <a:ln w="1270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7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641153628"/>
              </p:ext>
            </p:extLst>
          </p:nvPr>
        </p:nvGraphicFramePr>
        <p:xfrm>
          <a:off x="86498" y="0"/>
          <a:ext cx="24211005" cy="83066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57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257762732"/>
              </p:ext>
            </p:extLst>
          </p:nvPr>
        </p:nvGraphicFramePr>
        <p:xfrm>
          <a:off x="86498" y="0"/>
          <a:ext cx="24211005" cy="83066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endParaRPr lang="en-US" sz="3900" b="1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Connection Line">
            <a:extLst>
              <a:ext uri="{FF2B5EF4-FFF2-40B4-BE49-F238E27FC236}">
                <a16:creationId xmlns:a16="http://schemas.microsoft.com/office/drawing/2014/main" id="{6B0E8D73-56FB-5849-B459-42BE2CD63744}"/>
              </a:ext>
            </a:extLst>
          </p:cNvPr>
          <p:cNvSpPr/>
          <p:nvPr/>
        </p:nvSpPr>
        <p:spPr>
          <a:xfrm>
            <a:off x="5332633" y="10701786"/>
            <a:ext cx="1874625" cy="1853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21600"/>
                </a:moveTo>
                <a:cubicBezTo>
                  <a:pt x="-4995" y="14031"/>
                  <a:pt x="-5394" y="6831"/>
                  <a:pt x="15008" y="0"/>
                </a:cubicBezTo>
              </a:path>
            </a:pathLst>
          </a:custGeom>
          <a:ln w="1270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1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>
            <p:extLst>
              <p:ext uri="{D42A27DB-BD31-4B8C-83A1-F6EECF244321}">
                <p14:modId xmlns:p14="http://schemas.microsoft.com/office/powerpoint/2010/main" val="3322815531"/>
              </p:ext>
            </p:extLst>
          </p:nvPr>
        </p:nvGraphicFramePr>
        <p:xfrm>
          <a:off x="86498" y="0"/>
          <a:ext cx="24211005" cy="94085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0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Iteration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Statement Executed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6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xyz_mean</a:t>
                      </a:r>
                      <a:r>
                        <a:rPr sz="3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=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/>
                        <a:t>One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-0.56047565, -0.23017749, 1.55870831, 0.07050839, 0.12928774, 1.71506499, 0.46091621, -1.26506123, -0.68685285, -0.44566197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/>
                        <a:t>0.07462564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Two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dirty="0"/>
                        <a:t>1.2240818, 0.3598138, 0.4007715, 0.1106827, -0.5558411, 1.7869131, 0.4978505, -1.9666172, 0.7013559, -0.4727914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0.208622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11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Three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-1.0678237, -0.2179749, -1.0260044, -0.7288912, -0.6250393, -1.6866933, 0.8377870, 0.1533731, -1.1381369, 1.2538149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/>
                      </a:pPr>
                      <a:r>
                        <a:rPr lang="en-US" sz="3900" b="1" dirty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sz="3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3900" b="0" dirty="0"/>
                        <a:t>-1.0678237</a:t>
                      </a:r>
                      <a:r>
                        <a:rPr lang="en-US" sz="3900" dirty="0"/>
                        <a:t>, -0.2179749, -1.0260044, -0.7288912, -0.6250393, -1.6866933, 0.8377870, 0.1533731, -1.1381369, 1.2538149</a:t>
                      </a:r>
                      <a:r>
                        <a:rPr lang="en-US" sz="39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sz="3900" b="1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 cap="flat" cmpd="sng" algn="ctr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3900" dirty="0"/>
                        <a:t>-0.4245589</a:t>
                      </a:r>
                      <a:endParaRPr sz="39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data simple1;…"/>
          <p:cNvSpPr txBox="1"/>
          <p:nvPr/>
        </p:nvSpPr>
        <p:spPr>
          <a:xfrm>
            <a:off x="7062390" y="10192244"/>
            <a:ext cx="1025921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df_xyz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xyz_means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32ADE8-8CF1-1E45-A0AB-9816D18CD6F6}"/>
              </a:ext>
            </a:extLst>
          </p:cNvPr>
          <p:cNvSpPr/>
          <p:nvPr/>
        </p:nvSpPr>
        <p:spPr>
          <a:xfrm>
            <a:off x="6269946" y="9698725"/>
            <a:ext cx="11844107" cy="3859618"/>
          </a:xfrm>
          <a:prstGeom prst="roundRect">
            <a:avLst/>
          </a:prstGeom>
          <a:noFill/>
          <a:ln w="762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19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1365</Words>
  <Application>Microsoft Macintosh PowerPoint</Application>
  <PresentationFormat>Custom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</vt:lpstr>
      <vt:lpstr>Cambria</vt:lpstr>
      <vt:lpstr>Courier New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22</cp:revision>
  <dcterms:modified xsi:type="dcterms:W3CDTF">2020-08-14T18:31:49Z</dcterms:modified>
</cp:coreProperties>
</file>