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2"/>
    <p:sldId id="262" r:id="rId3"/>
    <p:sldId id="263" r:id="rId4"/>
    <p:sldId id="264" r:id="rId5"/>
    <p:sldId id="265" r:id="rId6"/>
    <p:sldId id="273" r:id="rId7"/>
    <p:sldId id="274"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d Cannell" initials="B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59796"/>
  </p:normalViewPr>
  <p:slideViewPr>
    <p:cSldViewPr snapToGrid="0" snapToObjects="1">
      <p:cViewPr varScale="1">
        <p:scale>
          <a:sx n="36" d="100"/>
          <a:sy n="36" d="100"/>
        </p:scale>
        <p:origin x="151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xfrm>
            <a:off x="381000" y="685800"/>
            <a:ext cx="6096000" cy="3429000"/>
          </a:xfrm>
          <a:prstGeom prst="rect">
            <a:avLst/>
          </a:prstGeom>
        </p:spPr>
        <p:txBody>
          <a:bodyPr/>
          <a:lstStyle/>
          <a:p>
            <a:endParaRPr/>
          </a:p>
        </p:txBody>
      </p:sp>
      <p:sp>
        <p:nvSpPr>
          <p:cNvPr id="130" name="Shape 130"/>
          <p:cNvSpPr>
            <a:spLocks noGrp="1"/>
          </p:cNvSpPr>
          <p:nvPr>
            <p:ph type="body" sz="quarter" idx="1"/>
          </p:nvPr>
        </p:nvSpPr>
        <p:spPr>
          <a:prstGeom prst="rect">
            <a:avLst/>
          </a:prstGeom>
        </p:spPr>
        <p:txBody>
          <a:bodyPr/>
          <a:lstStyle/>
          <a:p>
            <a:r>
              <a:rPr lang="en-US" dirty="0"/>
              <a:t>examples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rPr lang="en-US" dirty="0"/>
              <a:t>compare_01</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r>
              <a:rPr lang="en-US" dirty="0"/>
              <a:t>compare_02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381000" y="685800"/>
            <a:ext cx="6096000" cy="3429000"/>
          </a:xfrm>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r>
              <a:rPr lang="en-US" dirty="0"/>
              <a:t>compare_03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en-US" dirty="0"/>
              <a:t>Compare_04</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xfrm>
            <a:off x="381000" y="685800"/>
            <a:ext cx="6096000" cy="3429000"/>
          </a:xfrm>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r>
              <a:rPr lang="en-US" dirty="0" err="1"/>
              <a:t>flow_chart</a:t>
            </a:r>
            <a:endParaRPr lang="en-US"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Type a quote here.”"/>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4488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13"/>
          </p:nvPr>
        </p:nvSpPr>
        <p:spPr>
          <a:xfrm>
            <a:off x="-304800" y="1130300"/>
            <a:ext cx="17202150" cy="114681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681340" y="7035800"/>
            <a:ext cx="8396678" cy="5600700"/>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15290800" y="1130300"/>
            <a:ext cx="8331200" cy="5554134"/>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Screen Shot 2016-02-29 at 2.59.50 PM.png" descr="Screen Shot 2016-02-29 at 2.59.50 PM.png"/>
          <p:cNvPicPr>
            <a:picLocks noChangeAspect="1"/>
          </p:cNvPicPr>
          <p:nvPr/>
        </p:nvPicPr>
        <p:blipFill>
          <a:blip r:embed="rId3"/>
          <a:stretch>
            <a:fillRect/>
          </a:stretch>
        </p:blipFill>
        <p:spPr>
          <a:xfrm>
            <a:off x="-69707" y="-44450"/>
            <a:ext cx="8744014" cy="11209431"/>
          </a:xfrm>
          <a:prstGeom prst="rect">
            <a:avLst/>
          </a:prstGeom>
          <a:ln w="12700">
            <a:miter lim="400000"/>
          </a:ln>
        </p:spPr>
      </p:pic>
      <p:pic>
        <p:nvPicPr>
          <p:cNvPr id="127" name="Screen Shot 2016-02-29 at 3.22.02 PM.png" descr="Screen Shot 2016-02-29 at 3.22.02 PM.png"/>
          <p:cNvPicPr>
            <a:picLocks noChangeAspect="1"/>
          </p:cNvPicPr>
          <p:nvPr/>
        </p:nvPicPr>
        <p:blipFill>
          <a:blip r:embed="rId4"/>
          <a:stretch>
            <a:fillRect/>
          </a:stretch>
        </p:blipFill>
        <p:spPr>
          <a:xfrm>
            <a:off x="10643806" y="93842"/>
            <a:ext cx="13474908" cy="10827113"/>
          </a:xfrm>
          <a:prstGeom prst="rect">
            <a:avLst/>
          </a:prstGeom>
          <a:ln w="12700">
            <a:miter lim="400000"/>
          </a:ln>
        </p:spPr>
      </p:pic>
      <p:pic>
        <p:nvPicPr>
          <p:cNvPr id="128" name="Screen Shot 2016-02-29 at 3.23.32 PM.png" descr="Screen Shot 2016-02-29 at 3.23.32 PM.png"/>
          <p:cNvPicPr>
            <a:picLocks noChangeAspect="1"/>
          </p:cNvPicPr>
          <p:nvPr/>
        </p:nvPicPr>
        <p:blipFill>
          <a:blip r:embed="rId5"/>
          <a:stretch>
            <a:fillRect/>
          </a:stretch>
        </p:blipFill>
        <p:spPr>
          <a:xfrm>
            <a:off x="5368939" y="6265639"/>
            <a:ext cx="10774009" cy="741111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able 2 shows the unadjusted mean physical function scores at baseline by age group and abuse experience. Within each abuse experience category we observed the expected inverse relationship between age and initial mean physical functions scores. Addition"/>
          <p:cNvSpPr txBox="1"/>
          <p:nvPr/>
        </p:nvSpPr>
        <p:spPr>
          <a:xfrm>
            <a:off x="4698282" y="4622800"/>
            <a:ext cx="14987436" cy="4470401"/>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lnSpc>
                <a:spcPts val="5300"/>
              </a:lnSpc>
              <a:spcBef>
                <a:spcPts val="1200"/>
              </a:spcBef>
              <a:defRPr sz="3200">
                <a:latin typeface="Times Roman"/>
                <a:ea typeface="Times Roman"/>
                <a:cs typeface="Times Roman"/>
                <a:sym typeface="Times Roman"/>
              </a:defRPr>
            </a:lvl1pPr>
          </a:lstStyle>
          <a:p>
            <a:r>
              <a:t>Table 2 shows the unadjusted mean physical function scores at baseline by age group and abuse experience. Within each abuse experience category we observed the expected inverse relationship between age and initial mean physical functions scores. Additionally, within each age group initial mean physical function scores tended to be progressively lower among women who had experienced verbal, physical, or both forms of abuse. For example, among women who were between the ages of 50 and 59 at baseline, those who did not experience abuse had a mean PFS of 86, those who experienced verbal abuse only had a mean PFS of 82, those who experienced physical abuse only had a mean PFS of 80, and those who experienced verbal and physical abuse had a mean PFS of 75.</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Screen Shot 2016-03-23 at 1.02.58 PM.png" descr="Screen Shot 2016-03-23 at 1.02.58 PM.png"/>
          <p:cNvPicPr>
            <a:picLocks noChangeAspect="1"/>
          </p:cNvPicPr>
          <p:nvPr/>
        </p:nvPicPr>
        <p:blipFill>
          <a:blip r:embed="rId3"/>
          <a:stretch>
            <a:fillRect/>
          </a:stretch>
        </p:blipFill>
        <p:spPr>
          <a:xfrm>
            <a:off x="3614407" y="4843828"/>
            <a:ext cx="17155186" cy="4028344"/>
          </a:xfrm>
          <a:prstGeom prst="rect">
            <a:avLst/>
          </a:prstGeom>
          <a:ln w="25400">
            <a:solidFill>
              <a:srgbClr val="000000"/>
            </a:solidFill>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Graph.png" descr="Graph.png"/>
          <p:cNvPicPr>
            <a:picLocks noChangeAspect="1"/>
          </p:cNvPicPr>
          <p:nvPr/>
        </p:nvPicPr>
        <p:blipFill>
          <a:blip r:embed="rId3"/>
          <a:stretch>
            <a:fillRect/>
          </a:stretch>
        </p:blipFill>
        <p:spPr>
          <a:xfrm>
            <a:off x="2951078" y="139996"/>
            <a:ext cx="18481844" cy="13436008"/>
          </a:xfrm>
          <a:prstGeom prst="rect">
            <a:avLst/>
          </a:prstGeom>
          <a:ln w="12700">
            <a:miter lim="400000"/>
          </a:ln>
        </p:spPr>
      </p:pic>
      <p:pic>
        <p:nvPicPr>
          <p:cNvPr id="164" name="Screen Shot 2016-03-23 at 1.45.09 PM.png" descr="Screen Shot 2016-03-23 at 1.45.09 PM.png"/>
          <p:cNvPicPr>
            <a:picLocks noChangeAspect="1"/>
          </p:cNvPicPr>
          <p:nvPr/>
        </p:nvPicPr>
        <p:blipFill>
          <a:blip r:embed="rId4"/>
          <a:stretch>
            <a:fillRect/>
          </a:stretch>
        </p:blipFill>
        <p:spPr>
          <a:xfrm>
            <a:off x="14506416" y="7957756"/>
            <a:ext cx="4666873" cy="219750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able 2 shows the unadjusted mean physical function scores at baseline by age group and abuse experience. Within each abuse experience category we observed the expected inverse relationship between age and initial mean physical functions scores. Addition"/>
          <p:cNvSpPr txBox="1"/>
          <p:nvPr/>
        </p:nvSpPr>
        <p:spPr>
          <a:xfrm>
            <a:off x="331148" y="774700"/>
            <a:ext cx="5569410" cy="12674601"/>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defTabSz="457200">
              <a:lnSpc>
                <a:spcPts val="5300"/>
              </a:lnSpc>
              <a:spcBef>
                <a:spcPts val="1200"/>
              </a:spcBef>
              <a:defRPr sz="3200">
                <a:latin typeface="Times Roman"/>
                <a:ea typeface="Times Roman"/>
                <a:cs typeface="Times Roman"/>
                <a:sym typeface="Times Roman"/>
              </a:defRPr>
            </a:lvl1pPr>
          </a:lstStyle>
          <a:p>
            <a:r>
              <a:t>Table 2 shows the unadjusted mean physical function scores at baseline by age group and abuse experience. Within each abuse experience category we observed the expected inverse relationship between age and initial mean physical functions scores. Additionally, within each age group initial mean physical function scores tended to be progressively lower among women who had experienced verbal, physical, or both forms of abuse. For example, among women who were between the ages of 50 and 59 at baseline, those who did not experience abuse had a mean PFS of 86, those who experienced verbal abuse only had a mean PFS of 82, those who experienced physical abuse only had a mean PFS of 80, and those who experienced verbal and physical abuse had a mean PFS of 75.</a:t>
            </a:r>
          </a:p>
        </p:txBody>
      </p:sp>
      <p:pic>
        <p:nvPicPr>
          <p:cNvPr id="169" name="Screen Shot 2016-03-23 at 1.02.58 PM.png" descr="Screen Shot 2016-03-23 at 1.02.58 PM.png"/>
          <p:cNvPicPr>
            <a:picLocks noChangeAspect="1"/>
          </p:cNvPicPr>
          <p:nvPr/>
        </p:nvPicPr>
        <p:blipFill>
          <a:blip r:embed="rId3"/>
          <a:stretch>
            <a:fillRect/>
          </a:stretch>
        </p:blipFill>
        <p:spPr>
          <a:xfrm>
            <a:off x="6694738" y="795876"/>
            <a:ext cx="17155187" cy="4028344"/>
          </a:xfrm>
          <a:prstGeom prst="rect">
            <a:avLst/>
          </a:prstGeom>
          <a:ln w="25400">
            <a:solidFill>
              <a:srgbClr val="000000"/>
            </a:solidFill>
            <a:miter lim="400000"/>
          </a:ln>
        </p:spPr>
      </p:pic>
      <p:pic>
        <p:nvPicPr>
          <p:cNvPr id="170" name="Graph.png" descr="Graph.png"/>
          <p:cNvPicPr>
            <a:picLocks noChangeAspect="1"/>
          </p:cNvPicPr>
          <p:nvPr/>
        </p:nvPicPr>
        <p:blipFill>
          <a:blip r:embed="rId4"/>
          <a:stretch>
            <a:fillRect/>
          </a:stretch>
        </p:blipFill>
        <p:spPr>
          <a:xfrm>
            <a:off x="9007978" y="5050721"/>
            <a:ext cx="11719653" cy="8520002"/>
          </a:xfrm>
          <a:prstGeom prst="rect">
            <a:avLst/>
          </a:prstGeom>
          <a:ln w="12700">
            <a:miter lim="400000"/>
          </a:ln>
        </p:spPr>
      </p:pic>
      <p:pic>
        <p:nvPicPr>
          <p:cNvPr id="171" name="Screen Shot 2016-03-23 at 1.45.09 PM.png" descr="Screen Shot 2016-03-23 at 1.45.09 PM.png"/>
          <p:cNvPicPr>
            <a:picLocks noChangeAspect="1"/>
          </p:cNvPicPr>
          <p:nvPr/>
        </p:nvPicPr>
        <p:blipFill>
          <a:blip r:embed="rId5"/>
          <a:stretch>
            <a:fillRect/>
          </a:stretch>
        </p:blipFill>
        <p:spPr>
          <a:xfrm>
            <a:off x="15764234" y="9612779"/>
            <a:ext cx="4666873" cy="2197508"/>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 name="Image" descr="Image"/>
          <p:cNvPicPr>
            <a:picLocks noChangeAspect="1"/>
          </p:cNvPicPr>
          <p:nvPr/>
        </p:nvPicPr>
        <p:blipFill>
          <a:blip r:embed="rId3"/>
          <a:stretch>
            <a:fillRect/>
          </a:stretch>
        </p:blipFill>
        <p:spPr>
          <a:xfrm>
            <a:off x="5910410" y="457650"/>
            <a:ext cx="12290808" cy="1309080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Matthews JR, Matthews RW. Successful Scientific Writing: A Step-by-Step Guide for the Biological and Medical Sciences. Cambridge University Press; 2014.…"/>
          <p:cNvSpPr txBox="1">
            <a:spLocks noGrp="1"/>
          </p:cNvSpPr>
          <p:nvPr>
            <p:ph type="body" idx="1"/>
          </p:nvPr>
        </p:nvSpPr>
        <p:spPr>
          <a:prstGeom prst="rect">
            <a:avLst/>
          </a:prstGeom>
        </p:spPr>
        <p:txBody>
          <a:bodyPr/>
          <a:lstStyle/>
          <a:p>
            <a:pPr marL="889000" indent="-889000">
              <a:buSzPct val="100000"/>
              <a:buAutoNum type="arabicPeriod"/>
            </a:pPr>
            <a:r>
              <a:t>Matthews JR, Matthews RW. </a:t>
            </a:r>
            <a:r>
              <a:rPr i="1">
                <a:latin typeface="Helvetica"/>
                <a:ea typeface="Helvetica"/>
                <a:cs typeface="Helvetica"/>
                <a:sym typeface="Helvetica"/>
              </a:rPr>
              <a:t>Successful Scientific Writing: A Step-by-Step Guide for the Biological and Medical Sciences</a:t>
            </a:r>
            <a:r>
              <a:t>. Cambridge University Press; 2014.</a:t>
            </a:r>
          </a:p>
          <a:p>
            <a:pPr marL="889000" indent="-889000">
              <a:buSzPct val="100000"/>
              <a:buAutoNum type="arabicPeriod"/>
            </a:pPr>
            <a:r>
              <a:t>Journal Articles</a:t>
            </a:r>
          </a:p>
        </p:txBody>
      </p:sp>
      <p:sp>
        <p:nvSpPr>
          <p:cNvPr id="221" name="References"/>
          <p:cNvSpPr txBox="1">
            <a:spLocks noGrp="1"/>
          </p:cNvSpPr>
          <p:nvPr>
            <p:ph type="title"/>
          </p:nvPr>
        </p:nvSpPr>
        <p:spPr>
          <a:xfrm>
            <a:off x="18388" y="224932"/>
            <a:ext cx="8453257" cy="2286001"/>
          </a:xfrm>
          <a:prstGeom prst="rect">
            <a:avLst/>
          </a:prstGeom>
        </p:spPr>
        <p:txBody>
          <a:bodyPr/>
          <a:lstStyle/>
          <a:p>
            <a:r>
              <a:t>References</a:t>
            </a:r>
          </a:p>
        </p:txBody>
      </p:sp>
      <p:sp>
        <p:nvSpPr>
          <p:cNvPr id="222" name="Rounded Rectangle"/>
          <p:cNvSpPr/>
          <p:nvPr/>
        </p:nvSpPr>
        <p:spPr>
          <a:xfrm>
            <a:off x="-142006" y="2544010"/>
            <a:ext cx="842785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TotalTime>
  <Words>325</Words>
  <Application>Microsoft Macintosh PowerPoint</Application>
  <PresentationFormat>Custom</PresentationFormat>
  <Paragraphs>11</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Avenir Roman</vt:lpstr>
      <vt:lpstr>Helvetica</vt:lpstr>
      <vt:lpstr>Helvetica Light</vt:lpstr>
      <vt:lpstr>Times Roman</vt:lpstr>
      <vt:lpstr>White</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Cannell, Michael B</cp:lastModifiedBy>
  <cp:revision>3</cp:revision>
  <dcterms:modified xsi:type="dcterms:W3CDTF">2020-06-05T19:18:05Z</dcterms:modified>
</cp:coreProperties>
</file>