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417" r:id="rId5"/>
    <p:sldId id="418" r:id="rId6"/>
    <p:sldId id="430" r:id="rId7"/>
    <p:sldId id="432" r:id="rId8"/>
    <p:sldId id="443" r:id="rId9"/>
    <p:sldId id="431" r:id="rId10"/>
    <p:sldId id="436" r:id="rId11"/>
    <p:sldId id="451" r:id="rId12"/>
    <p:sldId id="446" r:id="rId13"/>
    <p:sldId id="454" r:id="rId14"/>
    <p:sldId id="455" r:id="rId15"/>
    <p:sldId id="456" r:id="rId16"/>
    <p:sldId id="457" r:id="rId17"/>
    <p:sldId id="458" r:id="rId18"/>
    <p:sldId id="459" r:id="rId19"/>
    <p:sldId id="460" r:id="rId20"/>
    <p:sldId id="461" r:id="rId21"/>
    <p:sldId id="462" r:id="rId22"/>
    <p:sldId id="42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nell, Michael B" initials="CMB" lastIdx="17" clrIdx="0">
    <p:extLst>
      <p:ext uri="{19B8F6BF-5375-455C-9EA6-DF929625EA0E}">
        <p15:presenceInfo xmlns:p15="http://schemas.microsoft.com/office/powerpoint/2012/main" userId="S::michael.b.cannell@uth.tmc.edu::df291291-9ac9-42c2-a976-062f6e2ad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 autoAdjust="0"/>
    <p:restoredTop sz="64626"/>
  </p:normalViewPr>
  <p:slideViewPr>
    <p:cSldViewPr snapToGrid="0">
      <p:cViewPr varScale="1">
        <p:scale>
          <a:sx n="80" d="100"/>
          <a:sy n="80" d="100"/>
        </p:scale>
        <p:origin x="2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nnell, Michael B" userId="df291291-9ac9-42c2-a976-062f6e2ad9da" providerId="ADAL" clId="{94FAD824-D8F4-C143-BC21-93C4205640CD}"/>
    <pc:docChg chg="undo custSel addSld delSld modSld modMainMaster">
      <pc:chgData name="Cannell, Michael B" userId="df291291-9ac9-42c2-a976-062f6e2ad9da" providerId="ADAL" clId="{94FAD824-D8F4-C143-BC21-93C4205640CD}" dt="2022-11-06T22:09:51.975" v="377" actId="1076"/>
      <pc:docMkLst>
        <pc:docMk/>
      </pc:docMkLst>
      <pc:sldChg chg="del">
        <pc:chgData name="Cannell, Michael B" userId="df291291-9ac9-42c2-a976-062f6e2ad9da" providerId="ADAL" clId="{94FAD824-D8F4-C143-BC21-93C4205640CD}" dt="2022-11-06T22:08:55.355" v="343" actId="2696"/>
        <pc:sldMkLst>
          <pc:docMk/>
          <pc:sldMk cId="1052962460" sldId="257"/>
        </pc:sldMkLst>
      </pc:sldChg>
      <pc:sldChg chg="modNotesTx">
        <pc:chgData name="Cannell, Michael B" userId="df291291-9ac9-42c2-a976-062f6e2ad9da" providerId="ADAL" clId="{94FAD824-D8F4-C143-BC21-93C4205640CD}" dt="2022-11-01T17:40:27.189" v="0" actId="20577"/>
        <pc:sldMkLst>
          <pc:docMk/>
          <pc:sldMk cId="4199213553" sldId="431"/>
        </pc:sldMkLst>
      </pc:sldChg>
      <pc:sldChg chg="modNotesTx">
        <pc:chgData name="Cannell, Michael B" userId="df291291-9ac9-42c2-a976-062f6e2ad9da" providerId="ADAL" clId="{94FAD824-D8F4-C143-BC21-93C4205640CD}" dt="2022-11-01T17:49:59.873" v="1" actId="20577"/>
        <pc:sldMkLst>
          <pc:docMk/>
          <pc:sldMk cId="2778642568" sldId="457"/>
        </pc:sldMkLst>
      </pc:sldChg>
      <pc:sldChg chg="modSp new mod modShow">
        <pc:chgData name="Cannell, Michael B" userId="df291291-9ac9-42c2-a976-062f6e2ad9da" providerId="ADAL" clId="{94FAD824-D8F4-C143-BC21-93C4205640CD}" dt="2022-11-01T20:51:45.132" v="339" actId="313"/>
        <pc:sldMkLst>
          <pc:docMk/>
          <pc:sldMk cId="979288656" sldId="464"/>
        </pc:sldMkLst>
        <pc:spChg chg="mod">
          <ac:chgData name="Cannell, Michael B" userId="df291291-9ac9-42c2-a976-062f6e2ad9da" providerId="ADAL" clId="{94FAD824-D8F4-C143-BC21-93C4205640CD}" dt="2022-11-01T20:48:57.560" v="13" actId="20577"/>
          <ac:spMkLst>
            <pc:docMk/>
            <pc:sldMk cId="979288656" sldId="464"/>
            <ac:spMk id="2" creationId="{2A11DBBD-7260-66DB-18D1-50A5ACE4CD0D}"/>
          </ac:spMkLst>
        </pc:spChg>
        <pc:spChg chg="mod">
          <ac:chgData name="Cannell, Michael B" userId="df291291-9ac9-42c2-a976-062f6e2ad9da" providerId="ADAL" clId="{94FAD824-D8F4-C143-BC21-93C4205640CD}" dt="2022-11-01T20:51:45.132" v="339" actId="313"/>
          <ac:spMkLst>
            <pc:docMk/>
            <pc:sldMk cId="979288656" sldId="464"/>
            <ac:spMk id="3" creationId="{945B5784-15A4-B7FC-B44A-FC785C5DEEC1}"/>
          </ac:spMkLst>
        </pc:spChg>
      </pc:sldChg>
      <pc:sldChg chg="modSp add mod setBg modNotesTx">
        <pc:chgData name="Cannell, Michael B" userId="df291291-9ac9-42c2-a976-062f6e2ad9da" providerId="ADAL" clId="{94FAD824-D8F4-C143-BC21-93C4205640CD}" dt="2022-11-06T22:09:51.975" v="377" actId="1076"/>
        <pc:sldMkLst>
          <pc:docMk/>
          <pc:sldMk cId="104509245" sldId="517"/>
        </pc:sldMkLst>
        <pc:spChg chg="mod">
          <ac:chgData name="Cannell, Michael B" userId="df291291-9ac9-42c2-a976-062f6e2ad9da" providerId="ADAL" clId="{94FAD824-D8F4-C143-BC21-93C4205640CD}" dt="2022-11-06T22:09:51.975" v="377" actId="1076"/>
          <ac:spMkLst>
            <pc:docMk/>
            <pc:sldMk cId="104509245" sldId="517"/>
            <ac:spMk id="7" creationId="{C607C46B-1F80-FE96-C16A-E6DD7AB720AE}"/>
          </ac:spMkLst>
        </pc:spChg>
      </pc:sldChg>
      <pc:sldChg chg="add">
        <pc:chgData name="Cannell, Michael B" userId="df291291-9ac9-42c2-a976-062f6e2ad9da" providerId="ADAL" clId="{94FAD824-D8F4-C143-BC21-93C4205640CD}" dt="2022-11-06T22:08:39.345" v="340"/>
        <pc:sldMkLst>
          <pc:docMk/>
          <pc:sldMk cId="34412781" sldId="598"/>
        </pc:sldMkLst>
      </pc:sldChg>
      <pc:sldMasterChg chg="modSp">
        <pc:chgData name="Cannell, Michael B" userId="df291291-9ac9-42c2-a976-062f6e2ad9da" providerId="ADAL" clId="{94FAD824-D8F4-C143-BC21-93C4205640CD}" dt="2022-11-06T22:09:15.760" v="344" actId="2711"/>
        <pc:sldMasterMkLst>
          <pc:docMk/>
          <pc:sldMasterMk cId="2239225896" sldId="2147483648"/>
        </pc:sldMasterMkLst>
        <pc:spChg chg="mod">
          <ac:chgData name="Cannell, Michael B" userId="df291291-9ac9-42c2-a976-062f6e2ad9da" providerId="ADAL" clId="{94FAD824-D8F4-C143-BC21-93C4205640CD}" dt="2022-11-06T22:09:15.760" v="344" actId="2711"/>
          <ac:spMkLst>
            <pc:docMk/>
            <pc:sldMasterMk cId="2239225896" sldId="2147483648"/>
            <ac:spMk id="2" creationId="{00000000-0000-0000-0000-000000000000}"/>
          </ac:spMkLst>
        </pc:spChg>
        <pc:spChg chg="mod">
          <ac:chgData name="Cannell, Michael B" userId="df291291-9ac9-42c2-a976-062f6e2ad9da" providerId="ADAL" clId="{94FAD824-D8F4-C143-BC21-93C4205640CD}" dt="2022-11-06T22:09:15.760" v="344" actId="2711"/>
          <ac:spMkLst>
            <pc:docMk/>
            <pc:sldMasterMk cId="2239225896" sldId="2147483648"/>
            <ac:spMk id="3" creationId="{00000000-0000-0000-0000-000000000000}"/>
          </ac:spMkLst>
        </pc:spChg>
        <pc:spChg chg="mod">
          <ac:chgData name="Cannell, Michael B" userId="df291291-9ac9-42c2-a976-062f6e2ad9da" providerId="ADAL" clId="{94FAD824-D8F4-C143-BC21-93C4205640CD}" dt="2022-11-06T22:09:15.760" v="344" actId="2711"/>
          <ac:spMkLst>
            <pc:docMk/>
            <pc:sldMasterMk cId="2239225896" sldId="2147483648"/>
            <ac:spMk id="4" creationId="{00000000-0000-0000-0000-000000000000}"/>
          </ac:spMkLst>
        </pc:spChg>
        <pc:spChg chg="mod">
          <ac:chgData name="Cannell, Michael B" userId="df291291-9ac9-42c2-a976-062f6e2ad9da" providerId="ADAL" clId="{94FAD824-D8F4-C143-BC21-93C4205640CD}" dt="2022-11-06T22:09:15.760" v="344" actId="2711"/>
          <ac:spMkLst>
            <pc:docMk/>
            <pc:sldMasterMk cId="2239225896" sldId="2147483648"/>
            <ac:spMk id="5" creationId="{00000000-0000-0000-0000-000000000000}"/>
          </ac:spMkLst>
        </pc:spChg>
        <pc:spChg chg="mod">
          <ac:chgData name="Cannell, Michael B" userId="df291291-9ac9-42c2-a976-062f6e2ad9da" providerId="ADAL" clId="{94FAD824-D8F4-C143-BC21-93C4205640CD}" dt="2022-11-06T22:09:15.760" v="344" actId="2711"/>
          <ac:spMkLst>
            <pc:docMk/>
            <pc:sldMasterMk cId="2239225896" sldId="2147483648"/>
            <ac:spMk id="6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A6B22-9C97-487C-80E6-CD2C66AF26CE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EA89-A7E1-49A0-A3ED-DCED0C97B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7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78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homogeneity_of_effects_01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FEA89-A7E1-49A0-A3ED-DCED0C97B0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88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homogeneity_of_effects_02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FEA89-A7E1-49A0-A3ED-DCED0C97B0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12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homogeneity_of_effects_03</a:t>
            </a:r>
          </a:p>
          <a:p>
            <a:pPr algn="l"/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algn="l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FEA89-A7E1-49A0-A3ED-DCED0C97B0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homogeneity_of_effects_04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FEA89-A7E1-49A0-A3ED-DCED0C97B0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69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homogeneity_of_effects_05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FEA89-A7E1-49A0-A3ED-DCED0C97B0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65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observed_expected_joint_effects_01</a:t>
            </a:r>
          </a:p>
          <a:p>
            <a:pPr algn="l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FEA89-A7E1-49A0-A3ED-DCED0C97B0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59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observed_expected_joint_effects_02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FEA89-A7E1-49A0-A3ED-DCED0C97B0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19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observed_expected_joint_effects_03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FEA89-A7E1-49A0-A3ED-DCED0C97B0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21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FEA89-A7E1-49A0-A3ED-DCED0C97B0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73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err="1"/>
              <a:t>different_enough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FEA89-A7E1-49A0-A3ED-DCED0C97B0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5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dag_01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FEA89-A7E1-49A0-A3ED-DCED0C97B0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74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dag_02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FEA89-A7E1-49A0-A3ED-DCED0C97B0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64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dag_03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FEA89-A7E1-49A0-A3ED-DCED0C97B0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02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dag_04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FEA89-A7E1-49A0-A3ED-DCED0C97B0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71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dag_05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FEA89-A7E1-49A0-A3ED-DCED0C97B0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49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em_vs_interaction_01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09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em_vs_interaction_02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74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em_vs_interaction_03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6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087-D222-4197-9743-F5A8ACDEAF8C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5D50-C2C3-46AC-8268-3FAF0AF70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2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087-D222-4197-9743-F5A8ACDEAF8C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5D50-C2C3-46AC-8268-3FAF0AF70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9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087-D222-4197-9743-F5A8ACDEAF8C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5D50-C2C3-46AC-8268-3FAF0AF70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0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087-D222-4197-9743-F5A8ACDEAF8C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5D50-C2C3-46AC-8268-3FAF0AF70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3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087-D222-4197-9743-F5A8ACDEAF8C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5D50-C2C3-46AC-8268-3FAF0AF70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4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087-D222-4197-9743-F5A8ACDEAF8C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5D50-C2C3-46AC-8268-3FAF0AF70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0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087-D222-4197-9743-F5A8ACDEAF8C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5D50-C2C3-46AC-8268-3FAF0AF70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087-D222-4197-9743-F5A8ACDEAF8C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5D50-C2C3-46AC-8268-3FAF0AF70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5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087-D222-4197-9743-F5A8ACDEAF8C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5D50-C2C3-46AC-8268-3FAF0AF70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087-D222-4197-9743-F5A8ACDEAF8C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5D50-C2C3-46AC-8268-3FAF0AF70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3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087-D222-4197-9743-F5A8ACDEAF8C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5D50-C2C3-46AC-8268-3FAF0AF70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5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891E0087-D222-4197-9743-F5A8ACDEAF8C}" type="datetimeFigureOut">
              <a:rPr lang="en-US" smtClean="0"/>
              <a:pPr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DE2D5D50-C2C3-46AC-8268-3FAF0AF70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2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20736EA-38FF-4846-9378-CE924470F4D0}"/>
              </a:ext>
            </a:extLst>
          </p:cNvPr>
          <p:cNvSpPr/>
          <p:nvPr/>
        </p:nvSpPr>
        <p:spPr>
          <a:xfrm>
            <a:off x="4221293" y="5336920"/>
            <a:ext cx="3749414" cy="136868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Systematic</a:t>
            </a:r>
            <a:r>
              <a:rPr lang="en-US" sz="2800" dirty="0">
                <a:solidFill>
                  <a:schemeClr val="tx1"/>
                </a:solidFill>
              </a:rPr>
              <a:t> errors in the way we collect data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47D97CC-D9D4-BF4A-A32B-73D2C3EB0C0C}"/>
              </a:ext>
            </a:extLst>
          </p:cNvPr>
          <p:cNvSpPr/>
          <p:nvPr/>
        </p:nvSpPr>
        <p:spPr>
          <a:xfrm>
            <a:off x="8178800" y="5336920"/>
            <a:ext cx="3749414" cy="136868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Systematic</a:t>
            </a:r>
            <a:r>
              <a:rPr lang="en-US" sz="2800" dirty="0">
                <a:solidFill>
                  <a:schemeClr val="tx1"/>
                </a:solidFill>
              </a:rPr>
              <a:t> associations that are non-causal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7532298-C81E-E84C-9AEE-4452EB6842E2}"/>
              </a:ext>
            </a:extLst>
          </p:cNvPr>
          <p:cNvSpPr/>
          <p:nvPr/>
        </p:nvSpPr>
        <p:spPr>
          <a:xfrm>
            <a:off x="4221293" y="152400"/>
            <a:ext cx="3749414" cy="136868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Measure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3667417-B016-434F-AB1B-4FCECA15FAD7}"/>
              </a:ext>
            </a:extLst>
          </p:cNvPr>
          <p:cNvSpPr/>
          <p:nvPr/>
        </p:nvSpPr>
        <p:spPr>
          <a:xfrm>
            <a:off x="55693" y="1336420"/>
            <a:ext cx="3749414" cy="136868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Truth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6A51836-1BFE-3140-93AA-48169F802DB3}"/>
              </a:ext>
            </a:extLst>
          </p:cNvPr>
          <p:cNvSpPr/>
          <p:nvPr/>
        </p:nvSpPr>
        <p:spPr>
          <a:xfrm>
            <a:off x="8386893" y="1336420"/>
            <a:ext cx="3749414" cy="136868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Error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525C78-ACF4-DE44-82C2-DBB1B474D23B}"/>
              </a:ext>
            </a:extLst>
          </p:cNvPr>
          <p:cNvCxnSpPr>
            <a:cxnSpLocks/>
            <a:stCxn id="19" idx="1"/>
            <a:endCxn id="17" idx="2"/>
          </p:cNvCxnSpPr>
          <p:nvPr/>
        </p:nvCxnSpPr>
        <p:spPr>
          <a:xfrm flipH="1" flipV="1">
            <a:off x="6096000" y="1521080"/>
            <a:ext cx="2290893" cy="4996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CAD356-228D-5D44-807C-2469ECC60592}"/>
              </a:ext>
            </a:extLst>
          </p:cNvPr>
          <p:cNvCxnSpPr>
            <a:cxnSpLocks/>
            <a:stCxn id="18" idx="3"/>
            <a:endCxn id="17" idx="2"/>
          </p:cNvCxnSpPr>
          <p:nvPr/>
        </p:nvCxnSpPr>
        <p:spPr>
          <a:xfrm flipV="1">
            <a:off x="3805107" y="1521080"/>
            <a:ext cx="2290893" cy="4996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6AD4F2F-AB32-0F4F-82CD-F8ABB1F5CBF1}"/>
              </a:ext>
            </a:extLst>
          </p:cNvPr>
          <p:cNvSpPr/>
          <p:nvPr/>
        </p:nvSpPr>
        <p:spPr>
          <a:xfrm>
            <a:off x="55693" y="3336670"/>
            <a:ext cx="3749414" cy="136868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Random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A830CB9-32BC-FE4F-A1C1-DEAB5BFA1C6B}"/>
              </a:ext>
            </a:extLst>
          </p:cNvPr>
          <p:cNvSpPr/>
          <p:nvPr/>
        </p:nvSpPr>
        <p:spPr>
          <a:xfrm>
            <a:off x="4221293" y="3336670"/>
            <a:ext cx="3749414" cy="136868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Systematic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BA0F4387-E892-F245-BF3C-E7DD316F5EFC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 rot="5400000">
            <a:off x="5780215" y="-1144715"/>
            <a:ext cx="631570" cy="833120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5251DDB-AFF4-694B-9745-A15B37A03F4B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 rot="5400000">
            <a:off x="7863015" y="938085"/>
            <a:ext cx="631570" cy="416560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AC2B7C-452D-6D49-95FF-0886613E7FF9}"/>
              </a:ext>
            </a:extLst>
          </p:cNvPr>
          <p:cNvCxnSpPr>
            <a:stCxn id="23" idx="2"/>
          </p:cNvCxnSpPr>
          <p:nvPr/>
        </p:nvCxnSpPr>
        <p:spPr>
          <a:xfrm>
            <a:off x="6096000" y="4705350"/>
            <a:ext cx="0" cy="631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E7796778-CA7F-F24D-8A84-30EEEE51C8C1}"/>
              </a:ext>
            </a:extLst>
          </p:cNvPr>
          <p:cNvCxnSpPr>
            <a:stCxn id="23" idx="2"/>
          </p:cNvCxnSpPr>
          <p:nvPr/>
        </p:nvCxnSpPr>
        <p:spPr>
          <a:xfrm rot="5400000">
            <a:off x="3697415" y="2938335"/>
            <a:ext cx="631570" cy="416560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B2A90C66-A67E-B14B-B12C-A4697B7ACE1D}"/>
              </a:ext>
            </a:extLst>
          </p:cNvPr>
          <p:cNvCxnSpPr>
            <a:stCxn id="23" idx="2"/>
          </p:cNvCxnSpPr>
          <p:nvPr/>
        </p:nvCxnSpPr>
        <p:spPr>
          <a:xfrm rot="16200000" flipH="1">
            <a:off x="7758968" y="3042381"/>
            <a:ext cx="631570" cy="3957507"/>
          </a:xfrm>
          <a:prstGeom prst="bentConnector3">
            <a:avLst/>
          </a:prstGeom>
          <a:ln w="38100">
            <a:solidFill>
              <a:schemeClr val="tx1">
                <a:alpha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C099995-8546-374F-8CFB-C7E417D9C263}"/>
              </a:ext>
            </a:extLst>
          </p:cNvPr>
          <p:cNvSpPr/>
          <p:nvPr/>
        </p:nvSpPr>
        <p:spPr>
          <a:xfrm>
            <a:off x="55693" y="5336920"/>
            <a:ext cx="3749414" cy="136868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People are </a:t>
            </a:r>
            <a:r>
              <a:rPr lang="en-US" sz="2400" dirty="0">
                <a:solidFill>
                  <a:srgbClr val="C00000"/>
                </a:solidFill>
              </a:rPr>
              <a:t>systematic</a:t>
            </a:r>
            <a:r>
              <a:rPr lang="en-US" sz="2400" dirty="0">
                <a:solidFill>
                  <a:schemeClr val="tx1"/>
                </a:solidFill>
              </a:rPr>
              <a:t>ally different in sample and population</a:t>
            </a:r>
          </a:p>
        </p:txBody>
      </p:sp>
    </p:spTree>
    <p:extLst>
      <p:ext uri="{BB962C8B-B14F-4D97-AF65-F5344CB8AC3E}">
        <p14:creationId xmlns:p14="http://schemas.microsoft.com/office/powerpoint/2010/main" val="607614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2F75D3-4967-C549-9700-A7D601DCB05F}"/>
              </a:ext>
            </a:extLst>
          </p:cNvPr>
          <p:cNvSpPr txBox="1"/>
          <p:nvPr/>
        </p:nvSpPr>
        <p:spPr>
          <a:xfrm>
            <a:off x="1603254" y="2058963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1AE78-7A74-5441-B5F6-0A3957BD3451}"/>
              </a:ext>
            </a:extLst>
          </p:cNvPr>
          <p:cNvSpPr txBox="1"/>
          <p:nvPr/>
        </p:nvSpPr>
        <p:spPr>
          <a:xfrm>
            <a:off x="3707374" y="2058962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82476F-D073-DE46-BF38-CC481E5D6B9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089288" y="2382128"/>
            <a:ext cx="161808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2CAF1E-F4E4-3549-88A4-4C1826A950E3}"/>
              </a:ext>
            </a:extLst>
          </p:cNvPr>
          <p:cNvSpPr txBox="1"/>
          <p:nvPr/>
        </p:nvSpPr>
        <p:spPr>
          <a:xfrm>
            <a:off x="132673" y="5653493"/>
            <a:ext cx="2986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Where: </a:t>
            </a:r>
          </a:p>
          <a:p>
            <a:r>
              <a:rPr lang="en-US" dirty="0"/>
              <a:t>X is exposure to asbestos dust</a:t>
            </a:r>
          </a:p>
          <a:p>
            <a:r>
              <a:rPr lang="en-US" dirty="0"/>
              <a:t>Y is lung cancer</a:t>
            </a:r>
          </a:p>
          <a:p>
            <a:r>
              <a:rPr lang="en-US" dirty="0"/>
              <a:t>Z is cigarette smoking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1AA1DC-1C69-B74D-BD31-590B722713DB}"/>
              </a:ext>
            </a:extLst>
          </p:cNvPr>
          <p:cNvSpPr txBox="1"/>
          <p:nvPr/>
        </p:nvSpPr>
        <p:spPr>
          <a:xfrm>
            <a:off x="5266109" y="6592865"/>
            <a:ext cx="7059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Rothman, Kenneth J.. Modern Epidemiology (p. 71). </a:t>
            </a:r>
            <a:r>
              <a:rPr lang="en-US" sz="1200" dirty="0" err="1"/>
              <a:t>Lippincot</a:t>
            </a:r>
            <a:r>
              <a:rPr lang="en-US" sz="1200" dirty="0"/>
              <a:t> (Wolters Kluwer Health). Kindle Edition.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4E2E0C-3A29-9949-A066-2C1F0A4700F4}"/>
              </a:ext>
            </a:extLst>
          </p:cNvPr>
          <p:cNvSpPr txBox="1"/>
          <p:nvPr/>
        </p:nvSpPr>
        <p:spPr>
          <a:xfrm>
            <a:off x="1544727" y="412849"/>
            <a:ext cx="272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Smokers (Z+)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6ADD13-DBF7-8E42-B719-EFE3824DD1B3}"/>
              </a:ext>
            </a:extLst>
          </p:cNvPr>
          <p:cNvSpPr txBox="1"/>
          <p:nvPr/>
        </p:nvSpPr>
        <p:spPr>
          <a:xfrm>
            <a:off x="8009949" y="2058963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C915DA-1407-AF45-9177-584C1E07160B}"/>
              </a:ext>
            </a:extLst>
          </p:cNvPr>
          <p:cNvSpPr txBox="1"/>
          <p:nvPr/>
        </p:nvSpPr>
        <p:spPr>
          <a:xfrm>
            <a:off x="10114069" y="2058962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1C273B-FDA0-AD4A-BE2D-3AD1838C91A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8495983" y="2382128"/>
            <a:ext cx="161808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42C9E6-AE2D-424D-97A7-9A40ADE58BD6}"/>
              </a:ext>
            </a:extLst>
          </p:cNvPr>
          <p:cNvSpPr txBox="1"/>
          <p:nvPr/>
        </p:nvSpPr>
        <p:spPr>
          <a:xfrm>
            <a:off x="7580022" y="435160"/>
            <a:ext cx="345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Non-smokers (Z-)</a:t>
            </a: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76238306-205B-7F48-A7B4-BF913C8D0A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694392"/>
              </p:ext>
            </p:extLst>
          </p:nvPr>
        </p:nvGraphicFramePr>
        <p:xfrm>
          <a:off x="0" y="2711515"/>
          <a:ext cx="5816612" cy="1889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54153">
                  <a:extLst>
                    <a:ext uri="{9D8B030D-6E8A-4147-A177-3AD203B41FA5}">
                      <a16:colId xmlns:a16="http://schemas.microsoft.com/office/drawing/2014/main" val="3071653224"/>
                    </a:ext>
                  </a:extLst>
                </a:gridCol>
                <a:gridCol w="1454153">
                  <a:extLst>
                    <a:ext uri="{9D8B030D-6E8A-4147-A177-3AD203B41FA5}">
                      <a16:colId xmlns:a16="http://schemas.microsoft.com/office/drawing/2014/main" val="4102366795"/>
                    </a:ext>
                  </a:extLst>
                </a:gridCol>
                <a:gridCol w="1454153">
                  <a:extLst>
                    <a:ext uri="{9D8B030D-6E8A-4147-A177-3AD203B41FA5}">
                      <a16:colId xmlns:a16="http://schemas.microsoft.com/office/drawing/2014/main" val="1806218394"/>
                    </a:ext>
                  </a:extLst>
                </a:gridCol>
                <a:gridCol w="1454153">
                  <a:extLst>
                    <a:ext uri="{9D8B030D-6E8A-4147-A177-3AD203B41FA5}">
                      <a16:colId xmlns:a16="http://schemas.microsoft.com/office/drawing/2014/main" val="3420696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Lung Cancer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Lung Cancer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2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Asbestos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Asbestos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4893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RR = (20 / 1,000) / (10 / 1,000) =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23229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36192AF9-FC6C-424C-8824-063A0B898C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259290"/>
              </p:ext>
            </p:extLst>
          </p:nvPr>
        </p:nvGraphicFramePr>
        <p:xfrm>
          <a:off x="6375388" y="2670305"/>
          <a:ext cx="5816612" cy="1889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54153">
                  <a:extLst>
                    <a:ext uri="{9D8B030D-6E8A-4147-A177-3AD203B41FA5}">
                      <a16:colId xmlns:a16="http://schemas.microsoft.com/office/drawing/2014/main" val="3071653224"/>
                    </a:ext>
                  </a:extLst>
                </a:gridCol>
                <a:gridCol w="1454153">
                  <a:extLst>
                    <a:ext uri="{9D8B030D-6E8A-4147-A177-3AD203B41FA5}">
                      <a16:colId xmlns:a16="http://schemas.microsoft.com/office/drawing/2014/main" val="4102366795"/>
                    </a:ext>
                  </a:extLst>
                </a:gridCol>
                <a:gridCol w="1454153">
                  <a:extLst>
                    <a:ext uri="{9D8B030D-6E8A-4147-A177-3AD203B41FA5}">
                      <a16:colId xmlns:a16="http://schemas.microsoft.com/office/drawing/2014/main" val="1806218394"/>
                    </a:ext>
                  </a:extLst>
                </a:gridCol>
                <a:gridCol w="1454153">
                  <a:extLst>
                    <a:ext uri="{9D8B030D-6E8A-4147-A177-3AD203B41FA5}">
                      <a16:colId xmlns:a16="http://schemas.microsoft.com/office/drawing/2014/main" val="3420696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Lung Cancer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Lung Cancer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2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Asbestos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Asbestos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4893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RR = (3 / 1,000) / (1 / 1,000) =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23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439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2F75D3-4967-C549-9700-A7D601DCB05F}"/>
              </a:ext>
            </a:extLst>
          </p:cNvPr>
          <p:cNvSpPr txBox="1"/>
          <p:nvPr/>
        </p:nvSpPr>
        <p:spPr>
          <a:xfrm>
            <a:off x="1603254" y="2058963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1AE78-7A74-5441-B5F6-0A3957BD3451}"/>
              </a:ext>
            </a:extLst>
          </p:cNvPr>
          <p:cNvSpPr txBox="1"/>
          <p:nvPr/>
        </p:nvSpPr>
        <p:spPr>
          <a:xfrm>
            <a:off x="3707374" y="2058962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82476F-D073-DE46-BF38-CC481E5D6B9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089288" y="2382128"/>
            <a:ext cx="161808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2CAF1E-F4E4-3549-88A4-4C1826A950E3}"/>
              </a:ext>
            </a:extLst>
          </p:cNvPr>
          <p:cNvSpPr txBox="1"/>
          <p:nvPr/>
        </p:nvSpPr>
        <p:spPr>
          <a:xfrm>
            <a:off x="132673" y="5653493"/>
            <a:ext cx="2986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Where: </a:t>
            </a:r>
          </a:p>
          <a:p>
            <a:r>
              <a:rPr lang="en-US" dirty="0"/>
              <a:t>X is exposure to asbestos dust</a:t>
            </a:r>
          </a:p>
          <a:p>
            <a:r>
              <a:rPr lang="en-US" dirty="0"/>
              <a:t>Y is lung cancer</a:t>
            </a:r>
          </a:p>
          <a:p>
            <a:r>
              <a:rPr lang="en-US" dirty="0"/>
              <a:t>Z is cigarette smoking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1AA1DC-1C69-B74D-BD31-590B722713DB}"/>
              </a:ext>
            </a:extLst>
          </p:cNvPr>
          <p:cNvSpPr txBox="1"/>
          <p:nvPr/>
        </p:nvSpPr>
        <p:spPr>
          <a:xfrm>
            <a:off x="5266109" y="6592865"/>
            <a:ext cx="7059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Rothman, Kenneth J.. Modern Epidemiology (p. 71). </a:t>
            </a:r>
            <a:r>
              <a:rPr lang="en-US" sz="1200" dirty="0" err="1"/>
              <a:t>Lippincot</a:t>
            </a:r>
            <a:r>
              <a:rPr lang="en-US" sz="1200" dirty="0"/>
              <a:t> (Wolters Kluwer Health). Kindle Edition.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4E2E0C-3A29-9949-A066-2C1F0A4700F4}"/>
              </a:ext>
            </a:extLst>
          </p:cNvPr>
          <p:cNvSpPr txBox="1"/>
          <p:nvPr/>
        </p:nvSpPr>
        <p:spPr>
          <a:xfrm>
            <a:off x="1544727" y="412849"/>
            <a:ext cx="272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Smokers (Z+)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6ADD13-DBF7-8E42-B719-EFE3824DD1B3}"/>
              </a:ext>
            </a:extLst>
          </p:cNvPr>
          <p:cNvSpPr txBox="1"/>
          <p:nvPr/>
        </p:nvSpPr>
        <p:spPr>
          <a:xfrm>
            <a:off x="8009949" y="2058963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C915DA-1407-AF45-9177-584C1E07160B}"/>
              </a:ext>
            </a:extLst>
          </p:cNvPr>
          <p:cNvSpPr txBox="1"/>
          <p:nvPr/>
        </p:nvSpPr>
        <p:spPr>
          <a:xfrm>
            <a:off x="10114069" y="2058962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1C273B-FDA0-AD4A-BE2D-3AD1838C91A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8495983" y="2382128"/>
            <a:ext cx="161808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42C9E6-AE2D-424D-97A7-9A40ADE58BD6}"/>
              </a:ext>
            </a:extLst>
          </p:cNvPr>
          <p:cNvSpPr txBox="1"/>
          <p:nvPr/>
        </p:nvSpPr>
        <p:spPr>
          <a:xfrm>
            <a:off x="7580022" y="435160"/>
            <a:ext cx="345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Non-smokers (Z-)</a:t>
            </a: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76238306-205B-7F48-A7B4-BF913C8D0A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8570038"/>
              </p:ext>
            </p:extLst>
          </p:nvPr>
        </p:nvGraphicFramePr>
        <p:xfrm>
          <a:off x="0" y="2711515"/>
          <a:ext cx="5816612" cy="2286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54153">
                  <a:extLst>
                    <a:ext uri="{9D8B030D-6E8A-4147-A177-3AD203B41FA5}">
                      <a16:colId xmlns:a16="http://schemas.microsoft.com/office/drawing/2014/main" val="3071653224"/>
                    </a:ext>
                  </a:extLst>
                </a:gridCol>
                <a:gridCol w="1454153">
                  <a:extLst>
                    <a:ext uri="{9D8B030D-6E8A-4147-A177-3AD203B41FA5}">
                      <a16:colId xmlns:a16="http://schemas.microsoft.com/office/drawing/2014/main" val="4102366795"/>
                    </a:ext>
                  </a:extLst>
                </a:gridCol>
                <a:gridCol w="1454153">
                  <a:extLst>
                    <a:ext uri="{9D8B030D-6E8A-4147-A177-3AD203B41FA5}">
                      <a16:colId xmlns:a16="http://schemas.microsoft.com/office/drawing/2014/main" val="1806218394"/>
                    </a:ext>
                  </a:extLst>
                </a:gridCol>
                <a:gridCol w="1454153">
                  <a:extLst>
                    <a:ext uri="{9D8B030D-6E8A-4147-A177-3AD203B41FA5}">
                      <a16:colId xmlns:a16="http://schemas.microsoft.com/office/drawing/2014/main" val="3420696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Lung Cancer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Lung Cancer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2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Asbestos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Asbestos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4893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RR = (20 / 1,000) / (10 / 1,000) =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23229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RD = (20 / 1,000) - (10 / 1,000) = 0.01, 10 per 1,000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165277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36192AF9-FC6C-424C-8824-063A0B898C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591944"/>
              </p:ext>
            </p:extLst>
          </p:nvPr>
        </p:nvGraphicFramePr>
        <p:xfrm>
          <a:off x="6375388" y="2670305"/>
          <a:ext cx="5816612" cy="2286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54153">
                  <a:extLst>
                    <a:ext uri="{9D8B030D-6E8A-4147-A177-3AD203B41FA5}">
                      <a16:colId xmlns:a16="http://schemas.microsoft.com/office/drawing/2014/main" val="3071653224"/>
                    </a:ext>
                  </a:extLst>
                </a:gridCol>
                <a:gridCol w="1454153">
                  <a:extLst>
                    <a:ext uri="{9D8B030D-6E8A-4147-A177-3AD203B41FA5}">
                      <a16:colId xmlns:a16="http://schemas.microsoft.com/office/drawing/2014/main" val="4102366795"/>
                    </a:ext>
                  </a:extLst>
                </a:gridCol>
                <a:gridCol w="1454153">
                  <a:extLst>
                    <a:ext uri="{9D8B030D-6E8A-4147-A177-3AD203B41FA5}">
                      <a16:colId xmlns:a16="http://schemas.microsoft.com/office/drawing/2014/main" val="1806218394"/>
                    </a:ext>
                  </a:extLst>
                </a:gridCol>
                <a:gridCol w="1454153">
                  <a:extLst>
                    <a:ext uri="{9D8B030D-6E8A-4147-A177-3AD203B41FA5}">
                      <a16:colId xmlns:a16="http://schemas.microsoft.com/office/drawing/2014/main" val="3420696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Lung Cancer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Lung Cancer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2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Asbestos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Asbestos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4893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RR = (3 / 1,000) / (1 / 1,000) =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23229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RD = (3 / 1,000) - (1 / 1,000) = 0.002, 2 per 1,000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44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87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C1AA1DC-1C69-B74D-BD31-590B722713DB}"/>
              </a:ext>
            </a:extLst>
          </p:cNvPr>
          <p:cNvSpPr txBox="1"/>
          <p:nvPr/>
        </p:nvSpPr>
        <p:spPr>
          <a:xfrm>
            <a:off x="5266109" y="6592865"/>
            <a:ext cx="7059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Rothman, Kenneth J.. Modern Epidemiology (p. 71). </a:t>
            </a:r>
            <a:r>
              <a:rPr lang="en-US" sz="1200" dirty="0" err="1"/>
              <a:t>Lippincot</a:t>
            </a:r>
            <a:r>
              <a:rPr lang="en-US" sz="1200" dirty="0"/>
              <a:t> (Wolters Kluwer Health). Kindle Edition.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4E2E0C-3A29-9949-A066-2C1F0A4700F4}"/>
              </a:ext>
            </a:extLst>
          </p:cNvPr>
          <p:cNvSpPr txBox="1"/>
          <p:nvPr/>
        </p:nvSpPr>
        <p:spPr>
          <a:xfrm>
            <a:off x="1544727" y="412849"/>
            <a:ext cx="272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Smokers (Z+)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42C9E6-AE2D-424D-97A7-9A40ADE58BD6}"/>
              </a:ext>
            </a:extLst>
          </p:cNvPr>
          <p:cNvSpPr txBox="1"/>
          <p:nvPr/>
        </p:nvSpPr>
        <p:spPr>
          <a:xfrm>
            <a:off x="7580022" y="435160"/>
            <a:ext cx="345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Non-smokers (Z-)</a:t>
            </a: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76238306-205B-7F48-A7B4-BF913C8D0A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1459589"/>
              </p:ext>
            </p:extLst>
          </p:nvPr>
        </p:nvGraphicFramePr>
        <p:xfrm>
          <a:off x="0" y="1347936"/>
          <a:ext cx="5816612" cy="2286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54153">
                  <a:extLst>
                    <a:ext uri="{9D8B030D-6E8A-4147-A177-3AD203B41FA5}">
                      <a16:colId xmlns:a16="http://schemas.microsoft.com/office/drawing/2014/main" val="3071653224"/>
                    </a:ext>
                  </a:extLst>
                </a:gridCol>
                <a:gridCol w="1454153">
                  <a:extLst>
                    <a:ext uri="{9D8B030D-6E8A-4147-A177-3AD203B41FA5}">
                      <a16:colId xmlns:a16="http://schemas.microsoft.com/office/drawing/2014/main" val="4102366795"/>
                    </a:ext>
                  </a:extLst>
                </a:gridCol>
                <a:gridCol w="1454153">
                  <a:extLst>
                    <a:ext uri="{9D8B030D-6E8A-4147-A177-3AD203B41FA5}">
                      <a16:colId xmlns:a16="http://schemas.microsoft.com/office/drawing/2014/main" val="1806218394"/>
                    </a:ext>
                  </a:extLst>
                </a:gridCol>
                <a:gridCol w="1454153">
                  <a:extLst>
                    <a:ext uri="{9D8B030D-6E8A-4147-A177-3AD203B41FA5}">
                      <a16:colId xmlns:a16="http://schemas.microsoft.com/office/drawing/2014/main" val="3420696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Lung Cancer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Lung Cancer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2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Asbestos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Asbestos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4893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RR = (20 / 1,000) / (10 / 1,000) =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23229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RD = (20 / 1,000) - (10 / 1,000) = 0.01, 10 per 1,000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165277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36192AF9-FC6C-424C-8824-063A0B898C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843443"/>
              </p:ext>
            </p:extLst>
          </p:nvPr>
        </p:nvGraphicFramePr>
        <p:xfrm>
          <a:off x="6375388" y="1306726"/>
          <a:ext cx="5816612" cy="2286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54153">
                  <a:extLst>
                    <a:ext uri="{9D8B030D-6E8A-4147-A177-3AD203B41FA5}">
                      <a16:colId xmlns:a16="http://schemas.microsoft.com/office/drawing/2014/main" val="3071653224"/>
                    </a:ext>
                  </a:extLst>
                </a:gridCol>
                <a:gridCol w="1454153">
                  <a:extLst>
                    <a:ext uri="{9D8B030D-6E8A-4147-A177-3AD203B41FA5}">
                      <a16:colId xmlns:a16="http://schemas.microsoft.com/office/drawing/2014/main" val="4102366795"/>
                    </a:ext>
                  </a:extLst>
                </a:gridCol>
                <a:gridCol w="1454153">
                  <a:extLst>
                    <a:ext uri="{9D8B030D-6E8A-4147-A177-3AD203B41FA5}">
                      <a16:colId xmlns:a16="http://schemas.microsoft.com/office/drawing/2014/main" val="1806218394"/>
                    </a:ext>
                  </a:extLst>
                </a:gridCol>
                <a:gridCol w="1454153">
                  <a:extLst>
                    <a:ext uri="{9D8B030D-6E8A-4147-A177-3AD203B41FA5}">
                      <a16:colId xmlns:a16="http://schemas.microsoft.com/office/drawing/2014/main" val="3420696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Lung Cancer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Lung Cancer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2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Asbestos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Asbestos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4893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RR = (3 / 1,000) / (1 / 1,000) =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23229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RD = (3 / 1,000) - (1 / 1,000) = 0.002, 2 per 1,000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4480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8CF013A7-3862-5F4E-B486-2933BA6F86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316125"/>
              </p:ext>
            </p:extLst>
          </p:nvPr>
        </p:nvGraphicFramePr>
        <p:xfrm>
          <a:off x="3551320" y="4560674"/>
          <a:ext cx="5089359" cy="1584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96453">
                  <a:extLst>
                    <a:ext uri="{9D8B030D-6E8A-4147-A177-3AD203B41FA5}">
                      <a16:colId xmlns:a16="http://schemas.microsoft.com/office/drawing/2014/main" val="3071653224"/>
                    </a:ext>
                  </a:extLst>
                </a:gridCol>
                <a:gridCol w="1696453">
                  <a:extLst>
                    <a:ext uri="{9D8B030D-6E8A-4147-A177-3AD203B41FA5}">
                      <a16:colId xmlns:a16="http://schemas.microsoft.com/office/drawing/2014/main" val="4102366795"/>
                    </a:ext>
                  </a:extLst>
                </a:gridCol>
                <a:gridCol w="1696453">
                  <a:extLst>
                    <a:ext uri="{9D8B030D-6E8A-4147-A177-3AD203B41FA5}">
                      <a16:colId xmlns:a16="http://schemas.microsoft.com/office/drawing/2014/main" val="180621839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Lung cancer deaths (per 1,000)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54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Asbestos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Asbestos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2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Smoking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Smoking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48931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C5B3086-6573-DF46-9D3F-87BFB0599700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6095999" y="3592726"/>
            <a:ext cx="3187695" cy="96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C79B0E-7060-134D-AA8F-D0C0F3A636A0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908306" y="3633936"/>
            <a:ext cx="3187693" cy="926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F2AC333C-FE86-E242-A1AE-45952113712F}"/>
              </a:ext>
            </a:extLst>
          </p:cNvPr>
          <p:cNvSpPr/>
          <p:nvPr/>
        </p:nvSpPr>
        <p:spPr>
          <a:xfrm>
            <a:off x="939813" y="4466928"/>
            <a:ext cx="1828800" cy="1106905"/>
          </a:xfrm>
          <a:prstGeom prst="wedgeRoundRectCallout">
            <a:avLst>
              <a:gd name="adj1" fmla="val 94079"/>
              <a:gd name="adj2" fmla="val 407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forget to flip + and – from a typical 2x2 table</a:t>
            </a:r>
          </a:p>
        </p:txBody>
      </p:sp>
    </p:spTree>
    <p:extLst>
      <p:ext uri="{BB962C8B-B14F-4D97-AF65-F5344CB8AC3E}">
        <p14:creationId xmlns:p14="http://schemas.microsoft.com/office/powerpoint/2010/main" val="3979591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C1AA1DC-1C69-B74D-BD31-590B722713DB}"/>
              </a:ext>
            </a:extLst>
          </p:cNvPr>
          <p:cNvSpPr txBox="1"/>
          <p:nvPr/>
        </p:nvSpPr>
        <p:spPr>
          <a:xfrm>
            <a:off x="5266109" y="6592865"/>
            <a:ext cx="7059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Rothman, Kenneth J.. Modern Epidemiology (p. 71). </a:t>
            </a:r>
            <a:r>
              <a:rPr lang="en-US" sz="1200" dirty="0" err="1"/>
              <a:t>Lippincot</a:t>
            </a:r>
            <a:r>
              <a:rPr lang="en-US" sz="1200" dirty="0"/>
              <a:t> (Wolters Kluwer Health). Kindle Edition. 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8CF013A7-3862-5F4E-B486-2933BA6F86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61868"/>
              </p:ext>
            </p:extLst>
          </p:nvPr>
        </p:nvGraphicFramePr>
        <p:xfrm>
          <a:off x="3551320" y="325558"/>
          <a:ext cx="5089359" cy="1584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96453">
                  <a:extLst>
                    <a:ext uri="{9D8B030D-6E8A-4147-A177-3AD203B41FA5}">
                      <a16:colId xmlns:a16="http://schemas.microsoft.com/office/drawing/2014/main" val="3071653224"/>
                    </a:ext>
                  </a:extLst>
                </a:gridCol>
                <a:gridCol w="1696453">
                  <a:extLst>
                    <a:ext uri="{9D8B030D-6E8A-4147-A177-3AD203B41FA5}">
                      <a16:colId xmlns:a16="http://schemas.microsoft.com/office/drawing/2014/main" val="4102366795"/>
                    </a:ext>
                  </a:extLst>
                </a:gridCol>
                <a:gridCol w="1696453">
                  <a:extLst>
                    <a:ext uri="{9D8B030D-6E8A-4147-A177-3AD203B41FA5}">
                      <a16:colId xmlns:a16="http://schemas.microsoft.com/office/drawing/2014/main" val="180621839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Observed lung cancer deaths (per 1,000)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54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Asbestos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Asbestos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2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Smoking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Smoking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48931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CDD1FC3-0CEB-4E4F-890B-343D40935A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7557548"/>
              </p:ext>
            </p:extLst>
          </p:nvPr>
        </p:nvGraphicFramePr>
        <p:xfrm>
          <a:off x="3551320" y="4181102"/>
          <a:ext cx="5089359" cy="1584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96453">
                  <a:extLst>
                    <a:ext uri="{9D8B030D-6E8A-4147-A177-3AD203B41FA5}">
                      <a16:colId xmlns:a16="http://schemas.microsoft.com/office/drawing/2014/main" val="3071653224"/>
                    </a:ext>
                  </a:extLst>
                </a:gridCol>
                <a:gridCol w="1696453">
                  <a:extLst>
                    <a:ext uri="{9D8B030D-6E8A-4147-A177-3AD203B41FA5}">
                      <a16:colId xmlns:a16="http://schemas.microsoft.com/office/drawing/2014/main" val="4102366795"/>
                    </a:ext>
                  </a:extLst>
                </a:gridCol>
                <a:gridCol w="1696453">
                  <a:extLst>
                    <a:ext uri="{9D8B030D-6E8A-4147-A177-3AD203B41FA5}">
                      <a16:colId xmlns:a16="http://schemas.microsoft.com/office/drawing/2014/main" val="180621839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Observed risk difference(per 1,000)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54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Asbestos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Asbestos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2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Smoking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1 -1 = </a:t>
                      </a:r>
                      <a:r>
                        <a:rPr lang="en-US" sz="2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 – 1 = </a:t>
                      </a:r>
                      <a:r>
                        <a:rPr lang="en-US" sz="2000" b="1" dirty="0"/>
                        <a:t>2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Smoking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 – 1 = </a:t>
                      </a:r>
                      <a:r>
                        <a:rPr lang="en-US" sz="20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20 -  1 = </a:t>
                      </a:r>
                      <a:r>
                        <a:rPr lang="en-US" sz="2000" b="1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48931"/>
                  </a:ext>
                </a:extLst>
              </a:tr>
            </a:tbl>
          </a:graphicData>
        </a:graphic>
      </p:graphicFrame>
      <p:sp>
        <p:nvSpPr>
          <p:cNvPr id="5" name="Down Arrow 4">
            <a:extLst>
              <a:ext uri="{FF2B5EF4-FFF2-40B4-BE49-F238E27FC236}">
                <a16:creationId xmlns:a16="http://schemas.microsoft.com/office/drawing/2014/main" id="{D92B8EDD-512D-9F4F-B1E7-80B9F09FA134}"/>
              </a:ext>
            </a:extLst>
          </p:cNvPr>
          <p:cNvSpPr/>
          <p:nvPr/>
        </p:nvSpPr>
        <p:spPr>
          <a:xfrm>
            <a:off x="5694947" y="2358005"/>
            <a:ext cx="1187116" cy="1375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42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C1AA1DC-1C69-B74D-BD31-590B722713DB}"/>
              </a:ext>
            </a:extLst>
          </p:cNvPr>
          <p:cNvSpPr txBox="1"/>
          <p:nvPr/>
        </p:nvSpPr>
        <p:spPr>
          <a:xfrm>
            <a:off x="5266109" y="6592865"/>
            <a:ext cx="7059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Rothman, Kenneth J.. Modern Epidemiology (p. 71). </a:t>
            </a:r>
            <a:r>
              <a:rPr lang="en-US" sz="1200" dirty="0" err="1"/>
              <a:t>Lippincot</a:t>
            </a:r>
            <a:r>
              <a:rPr lang="en-US" sz="1200" dirty="0"/>
              <a:t> (Wolters Kluwer Health). Kindle Edition. 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CDD1FC3-0CEB-4E4F-890B-343D40935A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2251422"/>
              </p:ext>
            </p:extLst>
          </p:nvPr>
        </p:nvGraphicFramePr>
        <p:xfrm>
          <a:off x="3551320" y="555586"/>
          <a:ext cx="5089359" cy="1584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96453">
                  <a:extLst>
                    <a:ext uri="{9D8B030D-6E8A-4147-A177-3AD203B41FA5}">
                      <a16:colId xmlns:a16="http://schemas.microsoft.com/office/drawing/2014/main" val="3071653224"/>
                    </a:ext>
                  </a:extLst>
                </a:gridCol>
                <a:gridCol w="1696453">
                  <a:extLst>
                    <a:ext uri="{9D8B030D-6E8A-4147-A177-3AD203B41FA5}">
                      <a16:colId xmlns:a16="http://schemas.microsoft.com/office/drawing/2014/main" val="4102366795"/>
                    </a:ext>
                  </a:extLst>
                </a:gridCol>
                <a:gridCol w="1696453">
                  <a:extLst>
                    <a:ext uri="{9D8B030D-6E8A-4147-A177-3AD203B41FA5}">
                      <a16:colId xmlns:a16="http://schemas.microsoft.com/office/drawing/2014/main" val="180621839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Observed risk difference (per 1,000)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54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Asbestos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Asbestos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2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Smoking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5"/>
                          </a:solidFill>
                        </a:rPr>
                        <a:t>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Smoking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5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48931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5A35F97-9B7D-3144-8DBD-6E52AADED432}"/>
              </a:ext>
            </a:extLst>
          </p:cNvPr>
          <p:cNvCxnSpPr/>
          <p:nvPr/>
        </p:nvCxnSpPr>
        <p:spPr>
          <a:xfrm flipV="1">
            <a:off x="6336632" y="1556084"/>
            <a:ext cx="1283368" cy="352927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8F8B2C3-51FA-CF43-8243-39EC315C312E}"/>
              </a:ext>
            </a:extLst>
          </p:cNvPr>
          <p:cNvSpPr txBox="1"/>
          <p:nvPr/>
        </p:nvSpPr>
        <p:spPr>
          <a:xfrm>
            <a:off x="2598821" y="2711116"/>
            <a:ext cx="74114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Expected joint RD = </a:t>
            </a:r>
            <a:r>
              <a:rPr lang="en-US" sz="2800" dirty="0">
                <a:solidFill>
                  <a:schemeClr val="accent5"/>
                </a:solidFill>
              </a:rPr>
              <a:t>9</a:t>
            </a:r>
            <a:r>
              <a:rPr lang="en-US" sz="2800" dirty="0"/>
              <a:t> + </a:t>
            </a:r>
            <a:r>
              <a:rPr lang="en-US" sz="2800" dirty="0">
                <a:solidFill>
                  <a:schemeClr val="accent5"/>
                </a:solidFill>
              </a:rPr>
              <a:t>2</a:t>
            </a:r>
            <a:r>
              <a:rPr lang="en-US" sz="2800" dirty="0"/>
              <a:t> = 11 / 1,000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Observed joint RD = </a:t>
            </a:r>
            <a:r>
              <a:rPr lang="en-US" sz="2800" dirty="0">
                <a:solidFill>
                  <a:srgbClr val="C00000"/>
                </a:solidFill>
              </a:rPr>
              <a:t>19</a:t>
            </a:r>
            <a:r>
              <a:rPr lang="en-US" sz="2800" dirty="0"/>
              <a:t> / 1,000</a:t>
            </a:r>
          </a:p>
        </p:txBody>
      </p:sp>
    </p:spTree>
    <p:extLst>
      <p:ext uri="{BB962C8B-B14F-4D97-AF65-F5344CB8AC3E}">
        <p14:creationId xmlns:p14="http://schemas.microsoft.com/office/powerpoint/2010/main" val="407939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C1AA1DC-1C69-B74D-BD31-590B722713DB}"/>
              </a:ext>
            </a:extLst>
          </p:cNvPr>
          <p:cNvSpPr txBox="1"/>
          <p:nvPr/>
        </p:nvSpPr>
        <p:spPr>
          <a:xfrm>
            <a:off x="5266109" y="6592865"/>
            <a:ext cx="7059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Rothman, Kenneth J.. Modern Epidemiology (p. 71). </a:t>
            </a:r>
            <a:r>
              <a:rPr lang="en-US" sz="1200" dirty="0" err="1"/>
              <a:t>Lippincot</a:t>
            </a:r>
            <a:r>
              <a:rPr lang="en-US" sz="1200" dirty="0"/>
              <a:t> (Wolters Kluwer Health). Kindle Edition.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4E2E0C-3A29-9949-A066-2C1F0A4700F4}"/>
              </a:ext>
            </a:extLst>
          </p:cNvPr>
          <p:cNvSpPr txBox="1"/>
          <p:nvPr/>
        </p:nvSpPr>
        <p:spPr>
          <a:xfrm>
            <a:off x="1544727" y="412849"/>
            <a:ext cx="272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Smokers (Z+)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42C9E6-AE2D-424D-97A7-9A40ADE58BD6}"/>
              </a:ext>
            </a:extLst>
          </p:cNvPr>
          <p:cNvSpPr txBox="1"/>
          <p:nvPr/>
        </p:nvSpPr>
        <p:spPr>
          <a:xfrm>
            <a:off x="7580022" y="435160"/>
            <a:ext cx="345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Non-smokers (Z-)</a:t>
            </a: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76238306-205B-7F48-A7B4-BF913C8D0AA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347936"/>
          <a:ext cx="5816612" cy="2286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54153">
                  <a:extLst>
                    <a:ext uri="{9D8B030D-6E8A-4147-A177-3AD203B41FA5}">
                      <a16:colId xmlns:a16="http://schemas.microsoft.com/office/drawing/2014/main" val="3071653224"/>
                    </a:ext>
                  </a:extLst>
                </a:gridCol>
                <a:gridCol w="1454153">
                  <a:extLst>
                    <a:ext uri="{9D8B030D-6E8A-4147-A177-3AD203B41FA5}">
                      <a16:colId xmlns:a16="http://schemas.microsoft.com/office/drawing/2014/main" val="4102366795"/>
                    </a:ext>
                  </a:extLst>
                </a:gridCol>
                <a:gridCol w="1454153">
                  <a:extLst>
                    <a:ext uri="{9D8B030D-6E8A-4147-A177-3AD203B41FA5}">
                      <a16:colId xmlns:a16="http://schemas.microsoft.com/office/drawing/2014/main" val="1806218394"/>
                    </a:ext>
                  </a:extLst>
                </a:gridCol>
                <a:gridCol w="1454153">
                  <a:extLst>
                    <a:ext uri="{9D8B030D-6E8A-4147-A177-3AD203B41FA5}">
                      <a16:colId xmlns:a16="http://schemas.microsoft.com/office/drawing/2014/main" val="3420696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Lung Cancer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Lung Cancer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2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Asbestos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Asbestos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4893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RR = (20 / 1,000) / (10 / 1,000) =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23229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RD = (20 / 1,000) - (10 / 1,000) = 0.01, 10 per 1,000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165277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36192AF9-FC6C-424C-8824-063A0B898CCB}"/>
              </a:ext>
            </a:extLst>
          </p:cNvPr>
          <p:cNvGraphicFramePr>
            <a:graphicFrameLocks/>
          </p:cNvGraphicFramePr>
          <p:nvPr/>
        </p:nvGraphicFramePr>
        <p:xfrm>
          <a:off x="6375388" y="1306726"/>
          <a:ext cx="5816612" cy="2286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54153">
                  <a:extLst>
                    <a:ext uri="{9D8B030D-6E8A-4147-A177-3AD203B41FA5}">
                      <a16:colId xmlns:a16="http://schemas.microsoft.com/office/drawing/2014/main" val="3071653224"/>
                    </a:ext>
                  </a:extLst>
                </a:gridCol>
                <a:gridCol w="1454153">
                  <a:extLst>
                    <a:ext uri="{9D8B030D-6E8A-4147-A177-3AD203B41FA5}">
                      <a16:colId xmlns:a16="http://schemas.microsoft.com/office/drawing/2014/main" val="4102366795"/>
                    </a:ext>
                  </a:extLst>
                </a:gridCol>
                <a:gridCol w="1454153">
                  <a:extLst>
                    <a:ext uri="{9D8B030D-6E8A-4147-A177-3AD203B41FA5}">
                      <a16:colId xmlns:a16="http://schemas.microsoft.com/office/drawing/2014/main" val="1806218394"/>
                    </a:ext>
                  </a:extLst>
                </a:gridCol>
                <a:gridCol w="1454153">
                  <a:extLst>
                    <a:ext uri="{9D8B030D-6E8A-4147-A177-3AD203B41FA5}">
                      <a16:colId xmlns:a16="http://schemas.microsoft.com/office/drawing/2014/main" val="3420696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Lung Cancer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Lung Cancer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2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Asbestos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Asbestos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4893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RR = (3 / 1,000) / (1 / 1,000) =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23229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RD = (3 / 1,000) - (1 / 1,000) = 0.002, 2 per 1,000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4480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8CF013A7-3862-5F4E-B486-2933BA6F8647}"/>
              </a:ext>
            </a:extLst>
          </p:cNvPr>
          <p:cNvGraphicFramePr>
            <a:graphicFrameLocks/>
          </p:cNvGraphicFramePr>
          <p:nvPr/>
        </p:nvGraphicFramePr>
        <p:xfrm>
          <a:off x="3551320" y="4560674"/>
          <a:ext cx="5089359" cy="1584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96453">
                  <a:extLst>
                    <a:ext uri="{9D8B030D-6E8A-4147-A177-3AD203B41FA5}">
                      <a16:colId xmlns:a16="http://schemas.microsoft.com/office/drawing/2014/main" val="3071653224"/>
                    </a:ext>
                  </a:extLst>
                </a:gridCol>
                <a:gridCol w="1696453">
                  <a:extLst>
                    <a:ext uri="{9D8B030D-6E8A-4147-A177-3AD203B41FA5}">
                      <a16:colId xmlns:a16="http://schemas.microsoft.com/office/drawing/2014/main" val="4102366795"/>
                    </a:ext>
                  </a:extLst>
                </a:gridCol>
                <a:gridCol w="1696453">
                  <a:extLst>
                    <a:ext uri="{9D8B030D-6E8A-4147-A177-3AD203B41FA5}">
                      <a16:colId xmlns:a16="http://schemas.microsoft.com/office/drawing/2014/main" val="180621839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Lung cancer deaths (per 1,000)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54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Asbestos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Asbestos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2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Smoking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Smoking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48931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C5B3086-6573-DF46-9D3F-87BFB0599700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6095999" y="3592726"/>
            <a:ext cx="3187695" cy="96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C79B0E-7060-134D-AA8F-D0C0F3A636A0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908306" y="3633936"/>
            <a:ext cx="3187693" cy="926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F2AC333C-FE86-E242-A1AE-45952113712F}"/>
              </a:ext>
            </a:extLst>
          </p:cNvPr>
          <p:cNvSpPr/>
          <p:nvPr/>
        </p:nvSpPr>
        <p:spPr>
          <a:xfrm>
            <a:off x="939813" y="4466928"/>
            <a:ext cx="1828800" cy="1106905"/>
          </a:xfrm>
          <a:prstGeom prst="wedgeRoundRectCallout">
            <a:avLst>
              <a:gd name="adj1" fmla="val 94079"/>
              <a:gd name="adj2" fmla="val 407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forget to flip + and – from a typical 2x2 table</a:t>
            </a:r>
          </a:p>
        </p:txBody>
      </p:sp>
    </p:spTree>
    <p:extLst>
      <p:ext uri="{BB962C8B-B14F-4D97-AF65-F5344CB8AC3E}">
        <p14:creationId xmlns:p14="http://schemas.microsoft.com/office/powerpoint/2010/main" val="1435670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C1AA1DC-1C69-B74D-BD31-590B722713DB}"/>
              </a:ext>
            </a:extLst>
          </p:cNvPr>
          <p:cNvSpPr txBox="1"/>
          <p:nvPr/>
        </p:nvSpPr>
        <p:spPr>
          <a:xfrm>
            <a:off x="5266109" y="6592865"/>
            <a:ext cx="7059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Rothman, Kenneth J.. Modern Epidemiology (p. 71). </a:t>
            </a:r>
            <a:r>
              <a:rPr lang="en-US" sz="1200" dirty="0" err="1"/>
              <a:t>Lippincot</a:t>
            </a:r>
            <a:r>
              <a:rPr lang="en-US" sz="1200" dirty="0"/>
              <a:t> (Wolters Kluwer Health). Kindle Edition. 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8CF013A7-3862-5F4E-B486-2933BA6F8647}"/>
              </a:ext>
            </a:extLst>
          </p:cNvPr>
          <p:cNvGraphicFramePr>
            <a:graphicFrameLocks/>
          </p:cNvGraphicFramePr>
          <p:nvPr/>
        </p:nvGraphicFramePr>
        <p:xfrm>
          <a:off x="3551320" y="325558"/>
          <a:ext cx="5089359" cy="1584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96453">
                  <a:extLst>
                    <a:ext uri="{9D8B030D-6E8A-4147-A177-3AD203B41FA5}">
                      <a16:colId xmlns:a16="http://schemas.microsoft.com/office/drawing/2014/main" val="3071653224"/>
                    </a:ext>
                  </a:extLst>
                </a:gridCol>
                <a:gridCol w="1696453">
                  <a:extLst>
                    <a:ext uri="{9D8B030D-6E8A-4147-A177-3AD203B41FA5}">
                      <a16:colId xmlns:a16="http://schemas.microsoft.com/office/drawing/2014/main" val="4102366795"/>
                    </a:ext>
                  </a:extLst>
                </a:gridCol>
                <a:gridCol w="1696453">
                  <a:extLst>
                    <a:ext uri="{9D8B030D-6E8A-4147-A177-3AD203B41FA5}">
                      <a16:colId xmlns:a16="http://schemas.microsoft.com/office/drawing/2014/main" val="180621839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Observed lung cancer deaths (per 1,000)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54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Asbestos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Asbestos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2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Smoking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Smoking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48931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CDD1FC3-0CEB-4E4F-890B-343D40935A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6243184"/>
              </p:ext>
            </p:extLst>
          </p:nvPr>
        </p:nvGraphicFramePr>
        <p:xfrm>
          <a:off x="3551320" y="4181102"/>
          <a:ext cx="5089359" cy="1584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96453">
                  <a:extLst>
                    <a:ext uri="{9D8B030D-6E8A-4147-A177-3AD203B41FA5}">
                      <a16:colId xmlns:a16="http://schemas.microsoft.com/office/drawing/2014/main" val="3071653224"/>
                    </a:ext>
                  </a:extLst>
                </a:gridCol>
                <a:gridCol w="1696453">
                  <a:extLst>
                    <a:ext uri="{9D8B030D-6E8A-4147-A177-3AD203B41FA5}">
                      <a16:colId xmlns:a16="http://schemas.microsoft.com/office/drawing/2014/main" val="4102366795"/>
                    </a:ext>
                  </a:extLst>
                </a:gridCol>
                <a:gridCol w="1696453">
                  <a:extLst>
                    <a:ext uri="{9D8B030D-6E8A-4147-A177-3AD203B41FA5}">
                      <a16:colId xmlns:a16="http://schemas.microsoft.com/office/drawing/2014/main" val="180621839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Observed risk ratios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54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Asbestos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Asbestos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2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Smoking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 / 1 = </a:t>
                      </a:r>
                      <a:r>
                        <a:rPr lang="en-US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 / 1 = </a:t>
                      </a:r>
                      <a:r>
                        <a:rPr lang="en-US" sz="2000" b="1" dirty="0"/>
                        <a:t>3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Smoking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 / 1 = </a:t>
                      </a:r>
                      <a:r>
                        <a:rPr lang="en-US" sz="20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 / 1 = </a:t>
                      </a:r>
                      <a:r>
                        <a:rPr lang="en-US" sz="2000" b="1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48931"/>
                  </a:ext>
                </a:extLst>
              </a:tr>
            </a:tbl>
          </a:graphicData>
        </a:graphic>
      </p:graphicFrame>
      <p:sp>
        <p:nvSpPr>
          <p:cNvPr id="5" name="Down Arrow 4">
            <a:extLst>
              <a:ext uri="{FF2B5EF4-FFF2-40B4-BE49-F238E27FC236}">
                <a16:creationId xmlns:a16="http://schemas.microsoft.com/office/drawing/2014/main" id="{D92B8EDD-512D-9F4F-B1E7-80B9F09FA134}"/>
              </a:ext>
            </a:extLst>
          </p:cNvPr>
          <p:cNvSpPr/>
          <p:nvPr/>
        </p:nvSpPr>
        <p:spPr>
          <a:xfrm>
            <a:off x="5694947" y="2358005"/>
            <a:ext cx="1187116" cy="1375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49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C1AA1DC-1C69-B74D-BD31-590B722713DB}"/>
              </a:ext>
            </a:extLst>
          </p:cNvPr>
          <p:cNvSpPr txBox="1"/>
          <p:nvPr/>
        </p:nvSpPr>
        <p:spPr>
          <a:xfrm>
            <a:off x="5266109" y="6592865"/>
            <a:ext cx="7059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Rothman, Kenneth J.. Modern Epidemiology (p. 71). </a:t>
            </a:r>
            <a:r>
              <a:rPr lang="en-US" sz="1200" dirty="0" err="1"/>
              <a:t>Lippincot</a:t>
            </a:r>
            <a:r>
              <a:rPr lang="en-US" sz="1200" dirty="0"/>
              <a:t> (Wolters Kluwer Health). Kindle Edition. 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CDD1FC3-0CEB-4E4F-890B-343D40935A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9530203"/>
              </p:ext>
            </p:extLst>
          </p:nvPr>
        </p:nvGraphicFramePr>
        <p:xfrm>
          <a:off x="3551320" y="555586"/>
          <a:ext cx="5089359" cy="1584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96453">
                  <a:extLst>
                    <a:ext uri="{9D8B030D-6E8A-4147-A177-3AD203B41FA5}">
                      <a16:colId xmlns:a16="http://schemas.microsoft.com/office/drawing/2014/main" val="3071653224"/>
                    </a:ext>
                  </a:extLst>
                </a:gridCol>
                <a:gridCol w="1696453">
                  <a:extLst>
                    <a:ext uri="{9D8B030D-6E8A-4147-A177-3AD203B41FA5}">
                      <a16:colId xmlns:a16="http://schemas.microsoft.com/office/drawing/2014/main" val="4102366795"/>
                    </a:ext>
                  </a:extLst>
                </a:gridCol>
                <a:gridCol w="1696453">
                  <a:extLst>
                    <a:ext uri="{9D8B030D-6E8A-4147-A177-3AD203B41FA5}">
                      <a16:colId xmlns:a16="http://schemas.microsoft.com/office/drawing/2014/main" val="180621839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Observed risk ratio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54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Asbestos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Asbestos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2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Smoking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5"/>
                          </a:solidFill>
                        </a:rPr>
                        <a:t>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Smoking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5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48931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5A35F97-9B7D-3144-8DBD-6E52AADED432}"/>
              </a:ext>
            </a:extLst>
          </p:cNvPr>
          <p:cNvCxnSpPr/>
          <p:nvPr/>
        </p:nvCxnSpPr>
        <p:spPr>
          <a:xfrm flipV="1">
            <a:off x="6336632" y="1556084"/>
            <a:ext cx="1283368" cy="352927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8F8B2C3-51FA-CF43-8243-39EC315C312E}"/>
              </a:ext>
            </a:extLst>
          </p:cNvPr>
          <p:cNvSpPr txBox="1"/>
          <p:nvPr/>
        </p:nvSpPr>
        <p:spPr>
          <a:xfrm>
            <a:off x="2598821" y="2711116"/>
            <a:ext cx="74114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Expected joint RR = </a:t>
            </a:r>
            <a:r>
              <a:rPr lang="en-US" sz="2800" dirty="0">
                <a:solidFill>
                  <a:schemeClr val="accent5"/>
                </a:solidFill>
              </a:rPr>
              <a:t>10</a:t>
            </a:r>
            <a:r>
              <a:rPr lang="en-US" sz="2800" dirty="0"/>
              <a:t> * </a:t>
            </a:r>
            <a:r>
              <a:rPr lang="en-US" sz="2800" dirty="0">
                <a:solidFill>
                  <a:schemeClr val="accent5"/>
                </a:solidFill>
              </a:rPr>
              <a:t>3</a:t>
            </a:r>
            <a:r>
              <a:rPr lang="en-US" sz="2800" dirty="0"/>
              <a:t> = 30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Observed joint RR = </a:t>
            </a:r>
            <a:r>
              <a:rPr lang="en-US" sz="2800" dirty="0">
                <a:solidFill>
                  <a:srgbClr val="C00000"/>
                </a:solidFill>
              </a:rPr>
              <a:t>20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3349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3270-83B2-E149-B7CC-E07AAA03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 (asbestos and lung cancer)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675CF8-8E2F-AC44-A72D-27B238E6DC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063409"/>
              </p:ext>
            </p:extLst>
          </p:nvPr>
        </p:nvGraphicFramePr>
        <p:xfrm>
          <a:off x="838200" y="1825625"/>
          <a:ext cx="1051560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2768">
                  <a:extLst>
                    <a:ext uri="{9D8B030D-6E8A-4147-A177-3AD203B41FA5}">
                      <a16:colId xmlns:a16="http://schemas.microsoft.com/office/drawing/2014/main" val="3195328987"/>
                    </a:ext>
                  </a:extLst>
                </a:gridCol>
                <a:gridCol w="1716506">
                  <a:extLst>
                    <a:ext uri="{9D8B030D-6E8A-4147-A177-3AD203B41FA5}">
                      <a16:colId xmlns:a16="http://schemas.microsoft.com/office/drawing/2014/main" val="3579176569"/>
                    </a:ext>
                  </a:extLst>
                </a:gridCol>
                <a:gridCol w="1636294">
                  <a:extLst>
                    <a:ext uri="{9D8B030D-6E8A-4147-A177-3AD203B41FA5}">
                      <a16:colId xmlns:a16="http://schemas.microsoft.com/office/drawing/2014/main" val="2677927177"/>
                    </a:ext>
                  </a:extLst>
                </a:gridCol>
                <a:gridCol w="3060033">
                  <a:extLst>
                    <a:ext uri="{9D8B030D-6E8A-4147-A177-3AD203B41FA5}">
                      <a16:colId xmlns:a16="http://schemas.microsoft.com/office/drawing/2014/main" val="408867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Effect Modification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Type of 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41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Homogeneity of effects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Quantitative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500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Homogeneity of effects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Multiplicative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Quantitative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27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Observed and expected joint effects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Positive (synergistic)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8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Observed and expected joint effects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Multiplicative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Negative (antagonistic)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766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342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11E4-6A3E-3548-AB24-5E6E07F2C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different enough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FF55D-E30D-9549-A79C-8934E7269F55}"/>
              </a:ext>
            </a:extLst>
          </p:cNvPr>
          <p:cNvSpPr txBox="1"/>
          <p:nvPr/>
        </p:nvSpPr>
        <p:spPr>
          <a:xfrm>
            <a:off x="1603254" y="2572308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FF555-02FE-3345-8875-1E3E6FE031C1}"/>
              </a:ext>
            </a:extLst>
          </p:cNvPr>
          <p:cNvSpPr txBox="1"/>
          <p:nvPr/>
        </p:nvSpPr>
        <p:spPr>
          <a:xfrm>
            <a:off x="3707374" y="2572307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D11721-D269-A044-92AE-562D3096E01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089288" y="2895473"/>
            <a:ext cx="161808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F8EC362-57EC-A941-8356-D9CB3C3B6CF8}"/>
              </a:ext>
            </a:extLst>
          </p:cNvPr>
          <p:cNvSpPr txBox="1"/>
          <p:nvPr/>
        </p:nvSpPr>
        <p:spPr>
          <a:xfrm>
            <a:off x="2568799" y="1417972"/>
            <a:ext cx="659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81C10-C425-5245-B7BC-234121A83CEC}"/>
              </a:ext>
            </a:extLst>
          </p:cNvPr>
          <p:cNvSpPr txBox="1"/>
          <p:nvPr/>
        </p:nvSpPr>
        <p:spPr>
          <a:xfrm>
            <a:off x="8009949" y="2572308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265D7-4F94-464A-BBAC-7BE9B516D329}"/>
              </a:ext>
            </a:extLst>
          </p:cNvPr>
          <p:cNvSpPr txBox="1"/>
          <p:nvPr/>
        </p:nvSpPr>
        <p:spPr>
          <a:xfrm>
            <a:off x="10114069" y="2572307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4BBF74-F690-A64B-A55E-D0A585D091C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8495983" y="2895473"/>
            <a:ext cx="161808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546A9C-BE08-9348-BE94-61D0B6F488FC}"/>
              </a:ext>
            </a:extLst>
          </p:cNvPr>
          <p:cNvSpPr txBox="1"/>
          <p:nvPr/>
        </p:nvSpPr>
        <p:spPr>
          <a:xfrm>
            <a:off x="8975494" y="1417972"/>
            <a:ext cx="659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Z-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BC36C603-0770-0F49-8397-9409435E83BF}"/>
              </a:ext>
            </a:extLst>
          </p:cNvPr>
          <p:cNvGraphicFramePr>
            <a:graphicFrameLocks/>
          </p:cNvGraphicFramePr>
          <p:nvPr/>
        </p:nvGraphicFramePr>
        <p:xfrm>
          <a:off x="0" y="3224860"/>
          <a:ext cx="5816612" cy="1889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54153">
                  <a:extLst>
                    <a:ext uri="{9D8B030D-6E8A-4147-A177-3AD203B41FA5}">
                      <a16:colId xmlns:a16="http://schemas.microsoft.com/office/drawing/2014/main" val="3071653224"/>
                    </a:ext>
                  </a:extLst>
                </a:gridCol>
                <a:gridCol w="1454153">
                  <a:extLst>
                    <a:ext uri="{9D8B030D-6E8A-4147-A177-3AD203B41FA5}">
                      <a16:colId xmlns:a16="http://schemas.microsoft.com/office/drawing/2014/main" val="4102366795"/>
                    </a:ext>
                  </a:extLst>
                </a:gridCol>
                <a:gridCol w="1454153">
                  <a:extLst>
                    <a:ext uri="{9D8B030D-6E8A-4147-A177-3AD203B41FA5}">
                      <a16:colId xmlns:a16="http://schemas.microsoft.com/office/drawing/2014/main" val="1806218394"/>
                    </a:ext>
                  </a:extLst>
                </a:gridCol>
                <a:gridCol w="1454153">
                  <a:extLst>
                    <a:ext uri="{9D8B030D-6E8A-4147-A177-3AD203B41FA5}">
                      <a16:colId xmlns:a16="http://schemas.microsoft.com/office/drawing/2014/main" val="3420696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Lung Cancer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Lung Cancer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2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Asbestos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Asbestos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4893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RR = (20 / 1,000) / (10 / 1,000) =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23229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34D4F103-AA92-A145-8F67-B6F712032A77}"/>
              </a:ext>
            </a:extLst>
          </p:cNvPr>
          <p:cNvGraphicFramePr>
            <a:graphicFrameLocks/>
          </p:cNvGraphicFramePr>
          <p:nvPr/>
        </p:nvGraphicFramePr>
        <p:xfrm>
          <a:off x="6375388" y="3183650"/>
          <a:ext cx="5816612" cy="1889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54153">
                  <a:extLst>
                    <a:ext uri="{9D8B030D-6E8A-4147-A177-3AD203B41FA5}">
                      <a16:colId xmlns:a16="http://schemas.microsoft.com/office/drawing/2014/main" val="3071653224"/>
                    </a:ext>
                  </a:extLst>
                </a:gridCol>
                <a:gridCol w="1454153">
                  <a:extLst>
                    <a:ext uri="{9D8B030D-6E8A-4147-A177-3AD203B41FA5}">
                      <a16:colId xmlns:a16="http://schemas.microsoft.com/office/drawing/2014/main" val="4102366795"/>
                    </a:ext>
                  </a:extLst>
                </a:gridCol>
                <a:gridCol w="1454153">
                  <a:extLst>
                    <a:ext uri="{9D8B030D-6E8A-4147-A177-3AD203B41FA5}">
                      <a16:colId xmlns:a16="http://schemas.microsoft.com/office/drawing/2014/main" val="1806218394"/>
                    </a:ext>
                  </a:extLst>
                </a:gridCol>
                <a:gridCol w="1454153">
                  <a:extLst>
                    <a:ext uri="{9D8B030D-6E8A-4147-A177-3AD203B41FA5}">
                      <a16:colId xmlns:a16="http://schemas.microsoft.com/office/drawing/2014/main" val="3420696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Lung Cancer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Lung Cancer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2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Asbestos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Asbestos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4893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RR = (3 / 1,000) / (1 / 1,000) =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23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44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2F75D3-4967-C549-9700-A7D601DCB05F}"/>
              </a:ext>
            </a:extLst>
          </p:cNvPr>
          <p:cNvSpPr txBox="1"/>
          <p:nvPr/>
        </p:nvSpPr>
        <p:spPr>
          <a:xfrm>
            <a:off x="3925328" y="3429000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1AE78-7A74-5441-B5F6-0A3957BD3451}"/>
              </a:ext>
            </a:extLst>
          </p:cNvPr>
          <p:cNvSpPr txBox="1"/>
          <p:nvPr/>
        </p:nvSpPr>
        <p:spPr>
          <a:xfrm>
            <a:off x="7780637" y="3429000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82476F-D073-DE46-BF38-CC481E5D6B9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411362" y="3752166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77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2F75D3-4967-C549-9700-A7D601DCB05F}"/>
              </a:ext>
            </a:extLst>
          </p:cNvPr>
          <p:cNvSpPr txBox="1"/>
          <p:nvPr/>
        </p:nvSpPr>
        <p:spPr>
          <a:xfrm>
            <a:off x="3925328" y="3429000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1AE78-7A74-5441-B5F6-0A3957BD3451}"/>
              </a:ext>
            </a:extLst>
          </p:cNvPr>
          <p:cNvSpPr txBox="1"/>
          <p:nvPr/>
        </p:nvSpPr>
        <p:spPr>
          <a:xfrm>
            <a:off x="7780637" y="3429000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82476F-D073-DE46-BF38-CC481E5D6B9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411362" y="3752166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1F63F1-D4C6-1F45-9B31-C62A01471D13}"/>
              </a:ext>
            </a:extLst>
          </p:cNvPr>
          <p:cNvSpPr txBox="1"/>
          <p:nvPr/>
        </p:nvSpPr>
        <p:spPr>
          <a:xfrm>
            <a:off x="5266109" y="6592865"/>
            <a:ext cx="7059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Rothman, Kenneth J.. Modern Epidemiology (p. 71). </a:t>
            </a:r>
            <a:r>
              <a:rPr lang="en-US" sz="1200" dirty="0" err="1"/>
              <a:t>Lippincot</a:t>
            </a:r>
            <a:r>
              <a:rPr lang="en-US" sz="1200" dirty="0"/>
              <a:t> (Wolters Kluwer Health). Kindle Edition.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BF5DB-21DC-7246-AA6B-2ACB6A0DF113}"/>
              </a:ext>
            </a:extLst>
          </p:cNvPr>
          <p:cNvSpPr txBox="1"/>
          <p:nvPr/>
        </p:nvSpPr>
        <p:spPr>
          <a:xfrm>
            <a:off x="132673" y="5653493"/>
            <a:ext cx="2986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Where: </a:t>
            </a:r>
          </a:p>
          <a:p>
            <a:r>
              <a:rPr lang="en-US" dirty="0"/>
              <a:t>X is exposure to asbestos dust</a:t>
            </a:r>
          </a:p>
          <a:p>
            <a:r>
              <a:rPr lang="en-US" dirty="0"/>
              <a:t>Y is lung cancer</a:t>
            </a:r>
          </a:p>
        </p:txBody>
      </p:sp>
    </p:spTree>
    <p:extLst>
      <p:ext uri="{BB962C8B-B14F-4D97-AF65-F5344CB8AC3E}">
        <p14:creationId xmlns:p14="http://schemas.microsoft.com/office/powerpoint/2010/main" val="227063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2F75D3-4967-C549-9700-A7D601DCB05F}"/>
              </a:ext>
            </a:extLst>
          </p:cNvPr>
          <p:cNvSpPr txBox="1"/>
          <p:nvPr/>
        </p:nvSpPr>
        <p:spPr>
          <a:xfrm>
            <a:off x="3925328" y="2033336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1AE78-7A74-5441-B5F6-0A3957BD3451}"/>
              </a:ext>
            </a:extLst>
          </p:cNvPr>
          <p:cNvSpPr txBox="1"/>
          <p:nvPr/>
        </p:nvSpPr>
        <p:spPr>
          <a:xfrm>
            <a:off x="7780637" y="2033336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82476F-D073-DE46-BF38-CC481E5D6B9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411362" y="2356502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637C89C3-3FF5-8341-8D92-2F424C9205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735662"/>
              </p:ext>
            </p:extLst>
          </p:nvPr>
        </p:nvGraphicFramePr>
        <p:xfrm>
          <a:off x="1894973" y="3022315"/>
          <a:ext cx="8402052" cy="1584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00513">
                  <a:extLst>
                    <a:ext uri="{9D8B030D-6E8A-4147-A177-3AD203B41FA5}">
                      <a16:colId xmlns:a16="http://schemas.microsoft.com/office/drawing/2014/main" val="3071653224"/>
                    </a:ext>
                  </a:extLst>
                </a:gridCol>
                <a:gridCol w="2100513">
                  <a:extLst>
                    <a:ext uri="{9D8B030D-6E8A-4147-A177-3AD203B41FA5}">
                      <a16:colId xmlns:a16="http://schemas.microsoft.com/office/drawing/2014/main" val="4102366795"/>
                    </a:ext>
                  </a:extLst>
                </a:gridCol>
                <a:gridCol w="2100513">
                  <a:extLst>
                    <a:ext uri="{9D8B030D-6E8A-4147-A177-3AD203B41FA5}">
                      <a16:colId xmlns:a16="http://schemas.microsoft.com/office/drawing/2014/main" val="1806218394"/>
                    </a:ext>
                  </a:extLst>
                </a:gridCol>
                <a:gridCol w="2100513">
                  <a:extLst>
                    <a:ext uri="{9D8B030D-6E8A-4147-A177-3AD203B41FA5}">
                      <a16:colId xmlns:a16="http://schemas.microsoft.com/office/drawing/2014/main" val="3420696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Lung Cancer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Lung Cancer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2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Asbestos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1,977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Asbestos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1,989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4893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RR = (23 / 2,000) / (11 / 2,000) = 2.09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2322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865F349-3E52-5C49-A793-8D02DF794E52}"/>
              </a:ext>
            </a:extLst>
          </p:cNvPr>
          <p:cNvSpPr txBox="1"/>
          <p:nvPr/>
        </p:nvSpPr>
        <p:spPr>
          <a:xfrm>
            <a:off x="5266109" y="6592865"/>
            <a:ext cx="7059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Rothman, Kenneth J.. Modern Epidemiology (p. 71). </a:t>
            </a:r>
            <a:r>
              <a:rPr lang="en-US" sz="1200" dirty="0" err="1"/>
              <a:t>Lippincot</a:t>
            </a:r>
            <a:r>
              <a:rPr lang="en-US" sz="1200" dirty="0"/>
              <a:t> (Wolters Kluwer Health). Kindle Edition.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47727-5484-6344-9E05-62D01EC56EAB}"/>
              </a:ext>
            </a:extLst>
          </p:cNvPr>
          <p:cNvSpPr txBox="1"/>
          <p:nvPr/>
        </p:nvSpPr>
        <p:spPr>
          <a:xfrm>
            <a:off x="132673" y="5653493"/>
            <a:ext cx="2986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Where: </a:t>
            </a:r>
          </a:p>
          <a:p>
            <a:r>
              <a:rPr lang="en-US" dirty="0"/>
              <a:t>X is exposure to asbestos dust</a:t>
            </a:r>
          </a:p>
          <a:p>
            <a:r>
              <a:rPr lang="en-US" dirty="0"/>
              <a:t>Y is lung cancer</a:t>
            </a:r>
          </a:p>
        </p:txBody>
      </p:sp>
    </p:spTree>
    <p:extLst>
      <p:ext uri="{BB962C8B-B14F-4D97-AF65-F5344CB8AC3E}">
        <p14:creationId xmlns:p14="http://schemas.microsoft.com/office/powerpoint/2010/main" val="421584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2F75D3-4967-C549-9700-A7D601DCB05F}"/>
              </a:ext>
            </a:extLst>
          </p:cNvPr>
          <p:cNvSpPr txBox="1"/>
          <p:nvPr/>
        </p:nvSpPr>
        <p:spPr>
          <a:xfrm>
            <a:off x="3925328" y="2033336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1AE78-7A74-5441-B5F6-0A3957BD3451}"/>
              </a:ext>
            </a:extLst>
          </p:cNvPr>
          <p:cNvSpPr txBox="1"/>
          <p:nvPr/>
        </p:nvSpPr>
        <p:spPr>
          <a:xfrm>
            <a:off x="7780637" y="2033336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82476F-D073-DE46-BF38-CC481E5D6B9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411362" y="2356502"/>
            <a:ext cx="3369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65F349-3E52-5C49-A793-8D02DF794E52}"/>
              </a:ext>
            </a:extLst>
          </p:cNvPr>
          <p:cNvSpPr txBox="1"/>
          <p:nvPr/>
        </p:nvSpPr>
        <p:spPr>
          <a:xfrm>
            <a:off x="5266109" y="6592865"/>
            <a:ext cx="7059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Rothman, Kenneth J.. Modern Epidemiology (p. 71). </a:t>
            </a:r>
            <a:r>
              <a:rPr lang="en-US" sz="1200" dirty="0" err="1"/>
              <a:t>Lippincot</a:t>
            </a:r>
            <a:r>
              <a:rPr lang="en-US" sz="1200" dirty="0"/>
              <a:t> (Wolters Kluwer Health). Kindle Edition.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8D464-8388-4A4E-AEC4-4519B0D48C18}"/>
              </a:ext>
            </a:extLst>
          </p:cNvPr>
          <p:cNvSpPr txBox="1"/>
          <p:nvPr/>
        </p:nvSpPr>
        <p:spPr>
          <a:xfrm>
            <a:off x="132673" y="5653493"/>
            <a:ext cx="2986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Where: </a:t>
            </a:r>
          </a:p>
          <a:p>
            <a:r>
              <a:rPr lang="en-US" dirty="0"/>
              <a:t>X is exposure to asbestos dust</a:t>
            </a:r>
          </a:p>
          <a:p>
            <a:r>
              <a:rPr lang="en-US" dirty="0"/>
              <a:t>Y is lung cancer</a:t>
            </a:r>
          </a:p>
          <a:p>
            <a:r>
              <a:rPr lang="en-US" dirty="0"/>
              <a:t>Z is cigarette smoking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C51D4-BF6F-7546-949E-52BD0AA4E250}"/>
              </a:ext>
            </a:extLst>
          </p:cNvPr>
          <p:cNvSpPr txBox="1"/>
          <p:nvPr/>
        </p:nvSpPr>
        <p:spPr>
          <a:xfrm>
            <a:off x="5766467" y="3666770"/>
            <a:ext cx="659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Z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7FE38C-45EE-9546-AF6C-E66061D2116A}"/>
              </a:ext>
            </a:extLst>
          </p:cNvPr>
          <p:cNvCxnSpPr>
            <a:cxnSpLocks/>
            <a:stCxn id="13" idx="0"/>
            <a:endCxn id="6" idx="1"/>
          </p:cNvCxnSpPr>
          <p:nvPr/>
        </p:nvCxnSpPr>
        <p:spPr>
          <a:xfrm flipV="1">
            <a:off x="6095999" y="2356502"/>
            <a:ext cx="1684638" cy="1310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07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2F75D3-4967-C549-9700-A7D601DCB05F}"/>
              </a:ext>
            </a:extLst>
          </p:cNvPr>
          <p:cNvSpPr txBox="1"/>
          <p:nvPr/>
        </p:nvSpPr>
        <p:spPr>
          <a:xfrm>
            <a:off x="1603254" y="2058963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1AE78-7A74-5441-B5F6-0A3957BD3451}"/>
              </a:ext>
            </a:extLst>
          </p:cNvPr>
          <p:cNvSpPr txBox="1"/>
          <p:nvPr/>
        </p:nvSpPr>
        <p:spPr>
          <a:xfrm>
            <a:off x="3707374" y="2058962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82476F-D073-DE46-BF38-CC481E5D6B9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089288" y="2382128"/>
            <a:ext cx="161808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2CAF1E-F4E4-3549-88A4-4C1826A950E3}"/>
              </a:ext>
            </a:extLst>
          </p:cNvPr>
          <p:cNvSpPr txBox="1"/>
          <p:nvPr/>
        </p:nvSpPr>
        <p:spPr>
          <a:xfrm>
            <a:off x="132673" y="5653493"/>
            <a:ext cx="2986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Where: </a:t>
            </a:r>
          </a:p>
          <a:p>
            <a:r>
              <a:rPr lang="en-US" dirty="0"/>
              <a:t>X is exposure to asbestos dust</a:t>
            </a:r>
          </a:p>
          <a:p>
            <a:r>
              <a:rPr lang="en-US" dirty="0"/>
              <a:t>Y is lung cancer</a:t>
            </a:r>
          </a:p>
          <a:p>
            <a:r>
              <a:rPr lang="en-US" dirty="0"/>
              <a:t>Z is cigarette smoking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1AA1DC-1C69-B74D-BD31-590B722713DB}"/>
              </a:ext>
            </a:extLst>
          </p:cNvPr>
          <p:cNvSpPr txBox="1"/>
          <p:nvPr/>
        </p:nvSpPr>
        <p:spPr>
          <a:xfrm>
            <a:off x="5266109" y="6592865"/>
            <a:ext cx="7059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Rothman, Kenneth J.. Modern Epidemiology (p. 71). </a:t>
            </a:r>
            <a:r>
              <a:rPr lang="en-US" sz="1200" dirty="0" err="1"/>
              <a:t>Lippincot</a:t>
            </a:r>
            <a:r>
              <a:rPr lang="en-US" sz="1200" dirty="0"/>
              <a:t> (Wolters Kluwer Health). Kindle Edition.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4E2E0C-3A29-9949-A066-2C1F0A4700F4}"/>
              </a:ext>
            </a:extLst>
          </p:cNvPr>
          <p:cNvSpPr txBox="1"/>
          <p:nvPr/>
        </p:nvSpPr>
        <p:spPr>
          <a:xfrm>
            <a:off x="1544727" y="412849"/>
            <a:ext cx="272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Smokers (Z+)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6ADD13-DBF7-8E42-B719-EFE3824DD1B3}"/>
              </a:ext>
            </a:extLst>
          </p:cNvPr>
          <p:cNvSpPr txBox="1"/>
          <p:nvPr/>
        </p:nvSpPr>
        <p:spPr>
          <a:xfrm>
            <a:off x="8009949" y="2058963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C915DA-1407-AF45-9177-584C1E07160B}"/>
              </a:ext>
            </a:extLst>
          </p:cNvPr>
          <p:cNvSpPr txBox="1"/>
          <p:nvPr/>
        </p:nvSpPr>
        <p:spPr>
          <a:xfrm>
            <a:off x="10114069" y="2058962"/>
            <a:ext cx="4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1C273B-FDA0-AD4A-BE2D-3AD1838C91A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8495983" y="2382128"/>
            <a:ext cx="161808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42C9E6-AE2D-424D-97A7-9A40ADE58BD6}"/>
              </a:ext>
            </a:extLst>
          </p:cNvPr>
          <p:cNvSpPr txBox="1"/>
          <p:nvPr/>
        </p:nvSpPr>
        <p:spPr>
          <a:xfrm>
            <a:off x="7580022" y="435160"/>
            <a:ext cx="345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Non-smokers (Z-)</a:t>
            </a: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76238306-205B-7F48-A7B4-BF913C8D0A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193046"/>
              </p:ext>
            </p:extLst>
          </p:nvPr>
        </p:nvGraphicFramePr>
        <p:xfrm>
          <a:off x="0" y="2711515"/>
          <a:ext cx="5816612" cy="1889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54153">
                  <a:extLst>
                    <a:ext uri="{9D8B030D-6E8A-4147-A177-3AD203B41FA5}">
                      <a16:colId xmlns:a16="http://schemas.microsoft.com/office/drawing/2014/main" val="3071653224"/>
                    </a:ext>
                  </a:extLst>
                </a:gridCol>
                <a:gridCol w="1454153">
                  <a:extLst>
                    <a:ext uri="{9D8B030D-6E8A-4147-A177-3AD203B41FA5}">
                      <a16:colId xmlns:a16="http://schemas.microsoft.com/office/drawing/2014/main" val="4102366795"/>
                    </a:ext>
                  </a:extLst>
                </a:gridCol>
                <a:gridCol w="1454153">
                  <a:extLst>
                    <a:ext uri="{9D8B030D-6E8A-4147-A177-3AD203B41FA5}">
                      <a16:colId xmlns:a16="http://schemas.microsoft.com/office/drawing/2014/main" val="1806218394"/>
                    </a:ext>
                  </a:extLst>
                </a:gridCol>
                <a:gridCol w="1454153">
                  <a:extLst>
                    <a:ext uri="{9D8B030D-6E8A-4147-A177-3AD203B41FA5}">
                      <a16:colId xmlns:a16="http://schemas.microsoft.com/office/drawing/2014/main" val="3420696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Lung Cancer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Lung Cancer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2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Asbestos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Asbestos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4893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RR = (20 / 1,000) / (10 / 1,000) =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23229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36192AF9-FC6C-424C-8824-063A0B898C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3237090"/>
              </p:ext>
            </p:extLst>
          </p:nvPr>
        </p:nvGraphicFramePr>
        <p:xfrm>
          <a:off x="6375388" y="2670305"/>
          <a:ext cx="5816612" cy="1889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54153">
                  <a:extLst>
                    <a:ext uri="{9D8B030D-6E8A-4147-A177-3AD203B41FA5}">
                      <a16:colId xmlns:a16="http://schemas.microsoft.com/office/drawing/2014/main" val="3071653224"/>
                    </a:ext>
                  </a:extLst>
                </a:gridCol>
                <a:gridCol w="1454153">
                  <a:extLst>
                    <a:ext uri="{9D8B030D-6E8A-4147-A177-3AD203B41FA5}">
                      <a16:colId xmlns:a16="http://schemas.microsoft.com/office/drawing/2014/main" val="4102366795"/>
                    </a:ext>
                  </a:extLst>
                </a:gridCol>
                <a:gridCol w="1454153">
                  <a:extLst>
                    <a:ext uri="{9D8B030D-6E8A-4147-A177-3AD203B41FA5}">
                      <a16:colId xmlns:a16="http://schemas.microsoft.com/office/drawing/2014/main" val="1806218394"/>
                    </a:ext>
                  </a:extLst>
                </a:gridCol>
                <a:gridCol w="1454153">
                  <a:extLst>
                    <a:ext uri="{9D8B030D-6E8A-4147-A177-3AD203B41FA5}">
                      <a16:colId xmlns:a16="http://schemas.microsoft.com/office/drawing/2014/main" val="3420696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Lung Cancer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Lung Cancer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2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Asbestos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Asbestos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4893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RR = (3 / 1,000) / (1 / 1,000) =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23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213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3667417-B016-434F-AB1B-4FCECA15FAD7}"/>
              </a:ext>
            </a:extLst>
          </p:cNvPr>
          <p:cNvSpPr/>
          <p:nvPr/>
        </p:nvSpPr>
        <p:spPr>
          <a:xfrm>
            <a:off x="55693" y="152400"/>
            <a:ext cx="3749414" cy="136868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Effect Modification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6A51836-1BFE-3140-93AA-48169F802DB3}"/>
              </a:ext>
            </a:extLst>
          </p:cNvPr>
          <p:cNvSpPr/>
          <p:nvPr/>
        </p:nvSpPr>
        <p:spPr>
          <a:xfrm>
            <a:off x="8341440" y="152400"/>
            <a:ext cx="3749414" cy="136868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Biological Interaction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A20EA12-D1DA-0B40-9EFE-4BB1BA02834C}"/>
              </a:ext>
            </a:extLst>
          </p:cNvPr>
          <p:cNvSpPr/>
          <p:nvPr/>
        </p:nvSpPr>
        <p:spPr>
          <a:xfrm>
            <a:off x="4221293" y="152400"/>
            <a:ext cx="3749414" cy="136868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[Statistical] Interaction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87573F2-540D-814B-B240-7A723E981501}"/>
              </a:ext>
            </a:extLst>
          </p:cNvPr>
          <p:cNvSpPr/>
          <p:nvPr/>
        </p:nvSpPr>
        <p:spPr>
          <a:xfrm>
            <a:off x="705398" y="1859793"/>
            <a:ext cx="3099709" cy="21667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 magnitude and/or direction of the relationship between X and Y differs within levels of Z.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1918DC54-0EF1-5D4A-8518-E52C0C941E7B}"/>
              </a:ext>
            </a:extLst>
          </p:cNvPr>
          <p:cNvCxnSpPr>
            <a:cxnSpLocks/>
            <a:endCxn id="31" idx="1"/>
          </p:cNvCxnSpPr>
          <p:nvPr/>
        </p:nvCxnSpPr>
        <p:spPr>
          <a:xfrm rot="16200000" flipH="1">
            <a:off x="-238037" y="1999746"/>
            <a:ext cx="1422104" cy="464765"/>
          </a:xfrm>
          <a:prstGeom prst="bentConnector2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8ED5C6E-5218-E94F-AB54-A18E6A86A961}"/>
              </a:ext>
            </a:extLst>
          </p:cNvPr>
          <p:cNvSpPr/>
          <p:nvPr/>
        </p:nvSpPr>
        <p:spPr>
          <a:xfrm>
            <a:off x="705397" y="4234025"/>
            <a:ext cx="3099709" cy="21667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Effect-measure modification.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Heterogeneity of effects.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Subgroup effects.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661508FE-F510-724B-A5EF-46CE6E851AFC}"/>
              </a:ext>
            </a:extLst>
          </p:cNvPr>
          <p:cNvCxnSpPr>
            <a:cxnSpLocks/>
            <a:endCxn id="32" idx="1"/>
          </p:cNvCxnSpPr>
          <p:nvPr/>
        </p:nvCxnSpPr>
        <p:spPr>
          <a:xfrm rot="16200000" flipH="1">
            <a:off x="-1425154" y="3186862"/>
            <a:ext cx="3796336" cy="464766"/>
          </a:xfrm>
          <a:prstGeom prst="bentConnector2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23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3667417-B016-434F-AB1B-4FCECA15FAD7}"/>
              </a:ext>
            </a:extLst>
          </p:cNvPr>
          <p:cNvSpPr/>
          <p:nvPr/>
        </p:nvSpPr>
        <p:spPr>
          <a:xfrm>
            <a:off x="55693" y="152400"/>
            <a:ext cx="3749414" cy="136868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Effect Modification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6A51836-1BFE-3140-93AA-48169F802DB3}"/>
              </a:ext>
            </a:extLst>
          </p:cNvPr>
          <p:cNvSpPr/>
          <p:nvPr/>
        </p:nvSpPr>
        <p:spPr>
          <a:xfrm>
            <a:off x="8341440" y="152400"/>
            <a:ext cx="3749414" cy="136868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Biological Interaction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A20EA12-D1DA-0B40-9EFE-4BB1BA02834C}"/>
              </a:ext>
            </a:extLst>
          </p:cNvPr>
          <p:cNvSpPr/>
          <p:nvPr/>
        </p:nvSpPr>
        <p:spPr>
          <a:xfrm>
            <a:off x="4221293" y="152400"/>
            <a:ext cx="3749414" cy="136868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[Statistical] Interaction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87573F2-540D-814B-B240-7A723E981501}"/>
              </a:ext>
            </a:extLst>
          </p:cNvPr>
          <p:cNvSpPr/>
          <p:nvPr/>
        </p:nvSpPr>
        <p:spPr>
          <a:xfrm>
            <a:off x="705398" y="1859793"/>
            <a:ext cx="3099709" cy="21667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 magnitude and/or direction of the relationship between X and Y differs within levels of Z.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1918DC54-0EF1-5D4A-8518-E52C0C941E7B}"/>
              </a:ext>
            </a:extLst>
          </p:cNvPr>
          <p:cNvCxnSpPr>
            <a:cxnSpLocks/>
            <a:endCxn id="31" idx="1"/>
          </p:cNvCxnSpPr>
          <p:nvPr/>
        </p:nvCxnSpPr>
        <p:spPr>
          <a:xfrm rot="16200000" flipH="1">
            <a:off x="-238037" y="1999746"/>
            <a:ext cx="1422104" cy="464765"/>
          </a:xfrm>
          <a:prstGeom prst="bentConnector2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8ED5C6E-5218-E94F-AB54-A18E6A86A961}"/>
              </a:ext>
            </a:extLst>
          </p:cNvPr>
          <p:cNvSpPr/>
          <p:nvPr/>
        </p:nvSpPr>
        <p:spPr>
          <a:xfrm>
            <a:off x="705397" y="4234025"/>
            <a:ext cx="3099709" cy="21667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Effect-measure modification.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Heterogeneity of effects.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Subgroup effects.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661508FE-F510-724B-A5EF-46CE6E851AFC}"/>
              </a:ext>
            </a:extLst>
          </p:cNvPr>
          <p:cNvCxnSpPr>
            <a:cxnSpLocks/>
            <a:endCxn id="32" idx="1"/>
          </p:cNvCxnSpPr>
          <p:nvPr/>
        </p:nvCxnSpPr>
        <p:spPr>
          <a:xfrm rot="16200000" flipH="1">
            <a:off x="-1425154" y="3186862"/>
            <a:ext cx="3796336" cy="464766"/>
          </a:xfrm>
          <a:prstGeom prst="bentConnector2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D9DE179-0346-DA40-9B79-632F37B72A8F}"/>
              </a:ext>
            </a:extLst>
          </p:cNvPr>
          <p:cNvSpPr/>
          <p:nvPr/>
        </p:nvSpPr>
        <p:spPr>
          <a:xfrm>
            <a:off x="4870998" y="1859793"/>
            <a:ext cx="3099709" cy="28245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Symmetry of “exposure” and “effect modifier.”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Conditioning variable vs. intervention variable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CE0EA1B-C8B9-1F4A-8E5C-2E446AC54D31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3763131" y="2164177"/>
            <a:ext cx="1750968" cy="464766"/>
          </a:xfrm>
          <a:prstGeom prst="bentConnector2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9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3667417-B016-434F-AB1B-4FCECA15FAD7}"/>
              </a:ext>
            </a:extLst>
          </p:cNvPr>
          <p:cNvSpPr/>
          <p:nvPr/>
        </p:nvSpPr>
        <p:spPr>
          <a:xfrm>
            <a:off x="55693" y="152400"/>
            <a:ext cx="3749414" cy="136868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Effect Modification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6A51836-1BFE-3140-93AA-48169F802DB3}"/>
              </a:ext>
            </a:extLst>
          </p:cNvPr>
          <p:cNvSpPr/>
          <p:nvPr/>
        </p:nvSpPr>
        <p:spPr>
          <a:xfrm>
            <a:off x="8341440" y="152400"/>
            <a:ext cx="3749414" cy="136868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Biological Interaction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A20EA12-D1DA-0B40-9EFE-4BB1BA02834C}"/>
              </a:ext>
            </a:extLst>
          </p:cNvPr>
          <p:cNvSpPr/>
          <p:nvPr/>
        </p:nvSpPr>
        <p:spPr>
          <a:xfrm>
            <a:off x="4221293" y="152400"/>
            <a:ext cx="3749414" cy="136868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[Statistical] Interaction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87573F2-540D-814B-B240-7A723E981501}"/>
              </a:ext>
            </a:extLst>
          </p:cNvPr>
          <p:cNvSpPr/>
          <p:nvPr/>
        </p:nvSpPr>
        <p:spPr>
          <a:xfrm>
            <a:off x="705398" y="1859793"/>
            <a:ext cx="3099709" cy="21667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 magnitude and/or direction of the relationship between X and Y differs within levels of Z.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1918DC54-0EF1-5D4A-8518-E52C0C941E7B}"/>
              </a:ext>
            </a:extLst>
          </p:cNvPr>
          <p:cNvCxnSpPr>
            <a:cxnSpLocks/>
            <a:endCxn id="31" idx="1"/>
          </p:cNvCxnSpPr>
          <p:nvPr/>
        </p:nvCxnSpPr>
        <p:spPr>
          <a:xfrm rot="16200000" flipH="1">
            <a:off x="-238037" y="1999746"/>
            <a:ext cx="1422104" cy="464765"/>
          </a:xfrm>
          <a:prstGeom prst="bentConnector2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8ED5C6E-5218-E94F-AB54-A18E6A86A961}"/>
              </a:ext>
            </a:extLst>
          </p:cNvPr>
          <p:cNvSpPr/>
          <p:nvPr/>
        </p:nvSpPr>
        <p:spPr>
          <a:xfrm>
            <a:off x="705397" y="4234025"/>
            <a:ext cx="3099709" cy="21667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Effect-measure modification.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Heterogeneity of effects.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Subgroup effects.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661508FE-F510-724B-A5EF-46CE6E851AFC}"/>
              </a:ext>
            </a:extLst>
          </p:cNvPr>
          <p:cNvCxnSpPr>
            <a:cxnSpLocks/>
            <a:endCxn id="32" idx="1"/>
          </p:cNvCxnSpPr>
          <p:nvPr/>
        </p:nvCxnSpPr>
        <p:spPr>
          <a:xfrm rot="16200000" flipH="1">
            <a:off x="-1425154" y="3186862"/>
            <a:ext cx="3796336" cy="464766"/>
          </a:xfrm>
          <a:prstGeom prst="bentConnector2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2314B5B-4F98-9849-BAD0-7F248697EEEA}"/>
              </a:ext>
            </a:extLst>
          </p:cNvPr>
          <p:cNvSpPr/>
          <p:nvPr/>
        </p:nvSpPr>
        <p:spPr>
          <a:xfrm>
            <a:off x="9036598" y="1859793"/>
            <a:ext cx="3099709" cy="21667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Interdependent operation of two or more biological causes to produce, prevent or control an effect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B7621EC-35D3-F546-9742-D849A40C9663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8093163" y="1999746"/>
            <a:ext cx="1422104" cy="464765"/>
          </a:xfrm>
          <a:prstGeom prst="bentConnector2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1A31726-5008-C046-8760-F0B59365CC88}"/>
              </a:ext>
            </a:extLst>
          </p:cNvPr>
          <p:cNvSpPr/>
          <p:nvPr/>
        </p:nvSpPr>
        <p:spPr>
          <a:xfrm>
            <a:off x="9036598" y="4311857"/>
            <a:ext cx="3099709" cy="21667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Reflects multifactorial principle of most chronic diseases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03D4B41-FC49-3D4E-A414-38BBE86D21DC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H="1">
            <a:off x="6867132" y="3225779"/>
            <a:ext cx="3874168" cy="464763"/>
          </a:xfrm>
          <a:prstGeom prst="bentConnector2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B73AD95-9E8F-CB4F-9CB3-05F507FD00B2}"/>
              </a:ext>
            </a:extLst>
          </p:cNvPr>
          <p:cNvSpPr/>
          <p:nvPr/>
        </p:nvSpPr>
        <p:spPr>
          <a:xfrm>
            <a:off x="4870998" y="1859793"/>
            <a:ext cx="3099709" cy="28245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Symmetry of “exposure” and “effect modifier.”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Conditioning variable vs. intervention variable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FDCBBAA1-03D7-F044-B509-F2791267E15D}"/>
              </a:ext>
            </a:extLst>
          </p:cNvPr>
          <p:cNvCxnSpPr>
            <a:cxnSpLocks/>
            <a:endCxn id="22" idx="1"/>
          </p:cNvCxnSpPr>
          <p:nvPr/>
        </p:nvCxnSpPr>
        <p:spPr>
          <a:xfrm rot="16200000" flipH="1">
            <a:off x="3763131" y="2164177"/>
            <a:ext cx="1750968" cy="464766"/>
          </a:xfrm>
          <a:prstGeom prst="bentConnector2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55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793ca1-6164-4dfb-aaf8-0aa60c0c70c2">
      <Terms xmlns="http://schemas.microsoft.com/office/infopath/2007/PartnerControls"/>
    </lcf76f155ced4ddcb4097134ff3c332f>
    <TaxCatchAll xmlns="b3558f30-ae73-4668-947b-5578bd4f9b3c" xsi:nil="true"/>
    <MediaLengthInSeconds xmlns="e3793ca1-6164-4dfb-aaf8-0aa60c0c70c2" xsi:nil="true"/>
    <SharedWithUsers xmlns="b3558f30-ae73-4668-947b-5578bd4f9b3c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41D9ADB7F09344BC6B7E44F29CCBFD" ma:contentTypeVersion="13" ma:contentTypeDescription="Create a new document." ma:contentTypeScope="" ma:versionID="8758a9079f5c81cc9bbaf8817f1682cc">
  <xsd:schema xmlns:xsd="http://www.w3.org/2001/XMLSchema" xmlns:xs="http://www.w3.org/2001/XMLSchema" xmlns:p="http://schemas.microsoft.com/office/2006/metadata/properties" xmlns:ns2="e3793ca1-6164-4dfb-aaf8-0aa60c0c70c2" xmlns:ns3="b3558f30-ae73-4668-947b-5578bd4f9b3c" targetNamespace="http://schemas.microsoft.com/office/2006/metadata/properties" ma:root="true" ma:fieldsID="f4c82a11dbf66c51fd0803d992e2d3ac" ns2:_="" ns3:_="">
    <xsd:import namespace="e3793ca1-6164-4dfb-aaf8-0aa60c0c70c2"/>
    <xsd:import namespace="b3558f30-ae73-4668-947b-5578bd4f9b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793ca1-6164-4dfb-aaf8-0aa60c0c70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d802298-ac7f-4dc9-a73d-133dd7ac0fd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558f30-ae73-4668-947b-5578bd4f9b3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ca745f3-7035-451a-bc82-83d8f751ad85}" ma:internalName="TaxCatchAll" ma:showField="CatchAllData" ma:web="b3558f30-ae73-4668-947b-5578bd4f9b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232118-AED8-427D-A2FD-84B6BDA75B18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b3558f30-ae73-4668-947b-5578bd4f9b3c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e3793ca1-6164-4dfb-aaf8-0aa60c0c70c2"/>
  </ds:schemaRefs>
</ds:datastoreItem>
</file>

<file path=customXml/itemProps2.xml><?xml version="1.0" encoding="utf-8"?>
<ds:datastoreItem xmlns:ds="http://schemas.openxmlformats.org/officeDocument/2006/customXml" ds:itemID="{7E9D0111-F2A9-4238-B341-96B10551E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A03F46-4881-41CE-B078-E5AAC8AF6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793ca1-6164-4dfb-aaf8-0aa60c0c70c2"/>
    <ds:schemaRef ds:uri="b3558f30-ae73-4668-947b-5578bd4f9b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10168</TotalTime>
  <Words>1551</Words>
  <Application>Microsoft Macintosh PowerPoint</Application>
  <PresentationFormat>Widescreen</PresentationFormat>
  <Paragraphs>401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Avenir Book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results (asbestos and lung cancer)</vt:lpstr>
      <vt:lpstr>What is different enough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Bias in Epidemiologic Studies</dc:title>
  <dc:creator>Cannell, Michael B</dc:creator>
  <cp:lastModifiedBy>Cannell, Michael B</cp:lastModifiedBy>
  <cp:revision>275</cp:revision>
  <dcterms:created xsi:type="dcterms:W3CDTF">2020-09-28T19:19:05Z</dcterms:created>
  <dcterms:modified xsi:type="dcterms:W3CDTF">2023-10-19T17:22:47Z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0x010100ED41D9ADB7F09344BC6B7E44F29CCBFD</vt:lpwstr>
  </property>
  <property fmtid="{D5CDD505-2E9C-101B-9397-08002B2CF9AE}" pid="3" name="MediaServiceImageTags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