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9B_5E594D43.xml" ContentType="application/vnd.ms-powerpoint.comments+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411" r:id="rId5"/>
    <p:sldId id="44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1D716D-5964-1C35-6B3B-86BAA7497B06}" name="Cannell, Michael B" initials="MC" userId="S::Michael.B.Cannell@uth.tmc.edu::df291291-9ac9-42c2-a976-062f6e2ad9da" providerId="AD"/>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3"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D73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8F938-FEC4-664B-8A38-3BC780C0FD89}" v="24" dt="2022-10-25T12:21:30.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autoAdjust="0"/>
    <p:restoredTop sz="64626"/>
  </p:normalViewPr>
  <p:slideViewPr>
    <p:cSldViewPr snapToGrid="0">
      <p:cViewPr varScale="1">
        <p:scale>
          <a:sx n="80" d="100"/>
          <a:sy n="80" d="100"/>
        </p:scale>
        <p:origin x="21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8/10/relationships/authors" Target="authors.xml"/></Relationships>
</file>

<file path=ppt/comments/modernComment_19B_5E594D43.xml><?xml version="1.0" encoding="utf-8"?>
<p188:cmLst xmlns:a="http://schemas.openxmlformats.org/drawingml/2006/main" xmlns:r="http://schemas.openxmlformats.org/officeDocument/2006/relationships" xmlns:p188="http://schemas.microsoft.com/office/powerpoint/2018/8/main">
  <p188:cm id="{1E17DDA0-8CEC-7B49-975D-CC24067DD177}" authorId="{322262F4-198F-1758-9380-73A8D5E26897}" created="2022-10-21T23:28:49.259">
    <pc:sldMkLst xmlns:pc="http://schemas.microsoft.com/office/powerpoint/2013/main/command">
      <pc:docMk/>
      <pc:sldMk cId="1582910787" sldId="411"/>
    </pc:sldMkLst>
    <p188:replyLst>
      <p188:reply id="{0AE6C2D4-D261-9448-BDF1-BC2954320FFD}" authorId="{322262F4-198F-1758-9380-73A8D5E26897}" created="2022-10-21T23:29:47.033">
        <p188:txBody>
          <a:bodyPr/>
          <a:lstStyle/>
          <a:p>
            <a:r>
              <a:rPr lang="en-US"/>
              <a:t>I think I have a paper where confounding actually biases away from the null.</a:t>
            </a:r>
          </a:p>
        </p188:txBody>
      </p188:reply>
    </p188:replyLst>
    <p188:txBody>
      <a:bodyPr/>
      <a:lstStyle/>
      <a:p>
        <a:r>
          <a:rPr lang="en-US"/>
          <a:t>We might want to show this with data, but maybe move it to the end? Like, help them understand what confounding is, how to calculate an adjusted (unconfounded) estimate, and then show them bias towards and away from the null.</a:t>
        </a:r>
      </a:p>
    </p188:txBody>
  </p188:cm>
  <p188:cm id="{39871853-9D7B-1443-8AEE-7B0092E16014}" authorId="{322262F4-198F-1758-9380-73A8D5E26897}" created="2022-10-21T23:30:49.556">
    <pc:sldMkLst xmlns:pc="http://schemas.microsoft.com/office/powerpoint/2013/main/command">
      <pc:docMk/>
      <pc:sldMk cId="1582910787" sldId="411"/>
    </pc:sldMkLst>
    <p188:txBody>
      <a:bodyPr/>
      <a:lstStyle/>
      <a:p>
        <a:r>
          <a:rPr lang="en-US"/>
          <a:t>Do I care about the terms positive and negative? They may be established, but I don’t find them helpful. Towards and away are a lot more clear in my opinion.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10/13/23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bias_away</a:t>
            </a: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a:t>
            </a:fld>
            <a:endParaRPr lang="en-US"/>
          </a:p>
        </p:txBody>
      </p:sp>
    </p:spTree>
    <p:extLst>
      <p:ext uri="{BB962C8B-B14F-4D97-AF65-F5344CB8AC3E}">
        <p14:creationId xmlns:p14="http://schemas.microsoft.com/office/powerpoint/2010/main" val="243273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bias_toward</a:t>
            </a: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a:t>
            </a:fld>
            <a:endParaRPr lang="en-US"/>
          </a:p>
        </p:txBody>
      </p:sp>
    </p:spTree>
    <p:extLst>
      <p:ext uri="{BB962C8B-B14F-4D97-AF65-F5344CB8AC3E}">
        <p14:creationId xmlns:p14="http://schemas.microsoft.com/office/powerpoint/2010/main" val="1949366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10/13/23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10/13/23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10/13/23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10/13/23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10/13/23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10/13/23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10/13/23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10/13/23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10/13/23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891E0087-D222-4197-9743-F5A8ACDEAF8C}" type="datetimeFigureOut">
              <a:rPr lang="en-US" smtClean="0"/>
              <a:pPr/>
              <a:t>10/13/23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DE2D5D50-C2C3-46AC-8268-3FAF0AF70E4A}" type="slidenum">
              <a:rPr lang="en-US" smtClean="0"/>
              <a:pPr/>
              <a:t>‹#›</a:t>
            </a:fld>
            <a:endParaRPr lang="en-US" dirty="0"/>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9B_5E594D4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87F4AD3-A4B9-96F2-7717-604AEE37A5D9}"/>
              </a:ext>
            </a:extLst>
          </p:cNvPr>
          <p:cNvGrpSpPr/>
          <p:nvPr/>
        </p:nvGrpSpPr>
        <p:grpSpPr>
          <a:xfrm>
            <a:off x="584200" y="846100"/>
            <a:ext cx="11023600" cy="1777483"/>
            <a:chOff x="584200" y="1865661"/>
            <a:chExt cx="11023600" cy="1777483"/>
          </a:xfrm>
        </p:grpSpPr>
        <p:sp>
          <p:nvSpPr>
            <p:cNvPr id="6" name="Left-Right Arrow 5">
              <a:extLst>
                <a:ext uri="{FF2B5EF4-FFF2-40B4-BE49-F238E27FC236}">
                  <a16:creationId xmlns:a16="http://schemas.microsoft.com/office/drawing/2014/main" id="{341DC4A3-FB93-D143-A8DA-75447CD1909B}"/>
                </a:ext>
              </a:extLst>
            </p:cNvPr>
            <p:cNvSpPr/>
            <p:nvPr/>
          </p:nvSpPr>
          <p:spPr>
            <a:xfrm>
              <a:off x="584200" y="1976521"/>
              <a:ext cx="11023600" cy="1452479"/>
            </a:xfrm>
            <a:prstGeom prst="leftRightArrow">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Ratio, Null = 1</a:t>
              </a:r>
            </a:p>
          </p:txBody>
        </p:sp>
        <p:sp>
          <p:nvSpPr>
            <p:cNvPr id="8" name="TextBox 7">
              <a:extLst>
                <a:ext uri="{FF2B5EF4-FFF2-40B4-BE49-F238E27FC236}">
                  <a16:creationId xmlns:a16="http://schemas.microsoft.com/office/drawing/2014/main" id="{15B3C648-F6FF-D049-8096-2290AA7D0C39}"/>
                </a:ext>
              </a:extLst>
            </p:cNvPr>
            <p:cNvSpPr txBox="1"/>
            <p:nvPr/>
          </p:nvSpPr>
          <p:spPr>
            <a:xfrm>
              <a:off x="7962899" y="1865661"/>
              <a:ext cx="1678405" cy="523220"/>
            </a:xfrm>
            <a:prstGeom prst="rect">
              <a:avLst/>
            </a:prstGeom>
            <a:noFill/>
          </p:spPr>
          <p:txBody>
            <a:bodyPr wrap="square" rtlCol="0">
              <a:spAutoFit/>
            </a:bodyPr>
            <a:lstStyle/>
            <a:p>
              <a:r>
                <a:rPr lang="en-US" sz="2800" dirty="0">
                  <a:latin typeface="Avenir Book" panose="02000503020000020003" pitchFamily="2" charset="0"/>
                </a:rPr>
                <a:t>True = 2</a:t>
              </a:r>
            </a:p>
          </p:txBody>
        </p:sp>
        <p:sp>
          <p:nvSpPr>
            <p:cNvPr id="10" name="TextBox 9">
              <a:extLst>
                <a:ext uri="{FF2B5EF4-FFF2-40B4-BE49-F238E27FC236}">
                  <a16:creationId xmlns:a16="http://schemas.microsoft.com/office/drawing/2014/main" id="{235A041E-2D8D-F040-9BA9-80B2E0011BBA}"/>
                </a:ext>
              </a:extLst>
            </p:cNvPr>
            <p:cNvSpPr txBox="1"/>
            <p:nvPr/>
          </p:nvSpPr>
          <p:spPr>
            <a:xfrm>
              <a:off x="8214392" y="3119924"/>
              <a:ext cx="2853824" cy="523220"/>
            </a:xfrm>
            <a:prstGeom prst="rect">
              <a:avLst/>
            </a:prstGeom>
            <a:noFill/>
          </p:spPr>
          <p:txBody>
            <a:bodyPr wrap="square" rtlCol="0">
              <a:spAutoFit/>
            </a:bodyPr>
            <a:lstStyle/>
            <a:p>
              <a:r>
                <a:rPr lang="en-US" sz="2800" dirty="0">
                  <a:latin typeface="Avenir Book" panose="02000503020000020003" pitchFamily="2" charset="0"/>
                </a:rPr>
                <a:t>Observed = 2.5</a:t>
              </a:r>
            </a:p>
          </p:txBody>
        </p:sp>
        <p:sp>
          <p:nvSpPr>
            <p:cNvPr id="11" name="TextBox 10">
              <a:extLst>
                <a:ext uri="{FF2B5EF4-FFF2-40B4-BE49-F238E27FC236}">
                  <a16:creationId xmlns:a16="http://schemas.microsoft.com/office/drawing/2014/main" id="{1FB44871-9545-B74A-AB97-24BCDFEFD7C0}"/>
                </a:ext>
              </a:extLst>
            </p:cNvPr>
            <p:cNvSpPr txBox="1"/>
            <p:nvPr/>
          </p:nvSpPr>
          <p:spPr>
            <a:xfrm>
              <a:off x="2863851" y="1874921"/>
              <a:ext cx="1964823" cy="523220"/>
            </a:xfrm>
            <a:prstGeom prst="rect">
              <a:avLst/>
            </a:prstGeom>
            <a:noFill/>
          </p:spPr>
          <p:txBody>
            <a:bodyPr wrap="square" rtlCol="0">
              <a:spAutoFit/>
            </a:bodyPr>
            <a:lstStyle/>
            <a:p>
              <a:r>
                <a:rPr lang="en-US" sz="2800" dirty="0">
                  <a:latin typeface="Avenir Book" panose="02000503020000020003" pitchFamily="2" charset="0"/>
                </a:rPr>
                <a:t>True = 0.5</a:t>
              </a:r>
            </a:p>
          </p:txBody>
        </p:sp>
        <p:sp>
          <p:nvSpPr>
            <p:cNvPr id="13" name="TextBox 12">
              <a:extLst>
                <a:ext uri="{FF2B5EF4-FFF2-40B4-BE49-F238E27FC236}">
                  <a16:creationId xmlns:a16="http://schemas.microsoft.com/office/drawing/2014/main" id="{7DC90722-D031-4740-8130-98CE8A1C5923}"/>
                </a:ext>
              </a:extLst>
            </p:cNvPr>
            <p:cNvSpPr txBox="1"/>
            <p:nvPr/>
          </p:nvSpPr>
          <p:spPr>
            <a:xfrm>
              <a:off x="1365250" y="3119924"/>
              <a:ext cx="2853824" cy="523220"/>
            </a:xfrm>
            <a:prstGeom prst="rect">
              <a:avLst/>
            </a:prstGeom>
            <a:noFill/>
          </p:spPr>
          <p:txBody>
            <a:bodyPr wrap="square" rtlCol="0">
              <a:spAutoFit/>
            </a:bodyPr>
            <a:lstStyle/>
            <a:p>
              <a:r>
                <a:rPr lang="en-US" sz="2800" dirty="0">
                  <a:latin typeface="Avenir Book" panose="02000503020000020003" pitchFamily="2" charset="0"/>
                </a:rPr>
                <a:t>Observed = 0.1</a:t>
              </a:r>
            </a:p>
          </p:txBody>
        </p:sp>
      </p:grpSp>
      <p:grpSp>
        <p:nvGrpSpPr>
          <p:cNvPr id="7" name="Group 6">
            <a:extLst>
              <a:ext uri="{FF2B5EF4-FFF2-40B4-BE49-F238E27FC236}">
                <a16:creationId xmlns:a16="http://schemas.microsoft.com/office/drawing/2014/main" id="{CBD6A8E0-CC62-6A4B-A2AF-B0E3CCA9BF01}"/>
              </a:ext>
            </a:extLst>
          </p:cNvPr>
          <p:cNvGrpSpPr/>
          <p:nvPr/>
        </p:nvGrpSpPr>
        <p:grpSpPr>
          <a:xfrm>
            <a:off x="584200" y="4233164"/>
            <a:ext cx="11023600" cy="1801325"/>
            <a:chOff x="584200" y="4233164"/>
            <a:chExt cx="11023600" cy="1801325"/>
          </a:xfrm>
        </p:grpSpPr>
        <p:sp>
          <p:nvSpPr>
            <p:cNvPr id="14" name="Left-Right Arrow 13">
              <a:extLst>
                <a:ext uri="{FF2B5EF4-FFF2-40B4-BE49-F238E27FC236}">
                  <a16:creationId xmlns:a16="http://schemas.microsoft.com/office/drawing/2014/main" id="{A02DBD68-2D2A-7B4E-95EF-033C362A8364}"/>
                </a:ext>
              </a:extLst>
            </p:cNvPr>
            <p:cNvSpPr/>
            <p:nvPr/>
          </p:nvSpPr>
          <p:spPr>
            <a:xfrm>
              <a:off x="584200" y="4367866"/>
              <a:ext cx="11023600" cy="1452479"/>
            </a:xfrm>
            <a:prstGeom prst="leftRightArrow">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Difference, Null = 0</a:t>
              </a:r>
            </a:p>
          </p:txBody>
        </p:sp>
        <p:sp>
          <p:nvSpPr>
            <p:cNvPr id="15" name="TextBox 14">
              <a:extLst>
                <a:ext uri="{FF2B5EF4-FFF2-40B4-BE49-F238E27FC236}">
                  <a16:creationId xmlns:a16="http://schemas.microsoft.com/office/drawing/2014/main" id="{531808B1-4321-3D42-8052-FD0B29426EF5}"/>
                </a:ext>
              </a:extLst>
            </p:cNvPr>
            <p:cNvSpPr txBox="1"/>
            <p:nvPr/>
          </p:nvSpPr>
          <p:spPr>
            <a:xfrm>
              <a:off x="7938501" y="4233164"/>
              <a:ext cx="1804402" cy="523220"/>
            </a:xfrm>
            <a:prstGeom prst="rect">
              <a:avLst/>
            </a:prstGeom>
            <a:noFill/>
          </p:spPr>
          <p:txBody>
            <a:bodyPr wrap="square" rtlCol="0">
              <a:spAutoFit/>
            </a:bodyPr>
            <a:lstStyle/>
            <a:p>
              <a:r>
                <a:rPr lang="en-US" sz="2800" dirty="0">
                  <a:latin typeface="Avenir Book" panose="02000503020000020003" pitchFamily="2" charset="0"/>
                </a:rPr>
                <a:t>True = 2</a:t>
              </a:r>
            </a:p>
          </p:txBody>
        </p:sp>
        <p:sp>
          <p:nvSpPr>
            <p:cNvPr id="17" name="TextBox 16">
              <a:extLst>
                <a:ext uri="{FF2B5EF4-FFF2-40B4-BE49-F238E27FC236}">
                  <a16:creationId xmlns:a16="http://schemas.microsoft.com/office/drawing/2014/main" id="{08DD99D6-882A-F04E-8EF4-80B55D76E676}"/>
                </a:ext>
              </a:extLst>
            </p:cNvPr>
            <p:cNvSpPr txBox="1"/>
            <p:nvPr/>
          </p:nvSpPr>
          <p:spPr>
            <a:xfrm>
              <a:off x="8501982" y="5481106"/>
              <a:ext cx="2853824" cy="523220"/>
            </a:xfrm>
            <a:prstGeom prst="rect">
              <a:avLst/>
            </a:prstGeom>
            <a:noFill/>
          </p:spPr>
          <p:txBody>
            <a:bodyPr wrap="square" rtlCol="0">
              <a:spAutoFit/>
            </a:bodyPr>
            <a:lstStyle/>
            <a:p>
              <a:r>
                <a:rPr lang="en-US" sz="2800" dirty="0">
                  <a:latin typeface="Avenir Book" panose="02000503020000020003" pitchFamily="2" charset="0"/>
                </a:rPr>
                <a:t>Observed = 3</a:t>
              </a:r>
            </a:p>
          </p:txBody>
        </p:sp>
        <p:sp>
          <p:nvSpPr>
            <p:cNvPr id="18" name="TextBox 17">
              <a:extLst>
                <a:ext uri="{FF2B5EF4-FFF2-40B4-BE49-F238E27FC236}">
                  <a16:creationId xmlns:a16="http://schemas.microsoft.com/office/drawing/2014/main" id="{29637D5A-4F85-634E-B3BF-40463635B74E}"/>
                </a:ext>
              </a:extLst>
            </p:cNvPr>
            <p:cNvSpPr txBox="1"/>
            <p:nvPr/>
          </p:nvSpPr>
          <p:spPr>
            <a:xfrm>
              <a:off x="2863851" y="4234417"/>
              <a:ext cx="1804402" cy="523220"/>
            </a:xfrm>
            <a:prstGeom prst="rect">
              <a:avLst/>
            </a:prstGeom>
            <a:noFill/>
          </p:spPr>
          <p:txBody>
            <a:bodyPr wrap="square" rtlCol="0">
              <a:spAutoFit/>
            </a:bodyPr>
            <a:lstStyle/>
            <a:p>
              <a:r>
                <a:rPr lang="en-US" sz="2800" dirty="0">
                  <a:latin typeface="Avenir Book" panose="02000503020000020003" pitchFamily="2" charset="0"/>
                </a:rPr>
                <a:t>True = -2</a:t>
              </a:r>
            </a:p>
          </p:txBody>
        </p:sp>
        <p:sp>
          <p:nvSpPr>
            <p:cNvPr id="20" name="TextBox 19">
              <a:extLst>
                <a:ext uri="{FF2B5EF4-FFF2-40B4-BE49-F238E27FC236}">
                  <a16:creationId xmlns:a16="http://schemas.microsoft.com/office/drawing/2014/main" id="{5D54FD3C-0071-8C49-882B-4FC1ECF97641}"/>
                </a:ext>
              </a:extLst>
            </p:cNvPr>
            <p:cNvSpPr txBox="1"/>
            <p:nvPr/>
          </p:nvSpPr>
          <p:spPr>
            <a:xfrm>
              <a:off x="1365249" y="5511269"/>
              <a:ext cx="3014245" cy="523220"/>
            </a:xfrm>
            <a:prstGeom prst="rect">
              <a:avLst/>
            </a:prstGeom>
            <a:noFill/>
          </p:spPr>
          <p:txBody>
            <a:bodyPr wrap="square" rtlCol="0">
              <a:spAutoFit/>
            </a:bodyPr>
            <a:lstStyle/>
            <a:p>
              <a:r>
                <a:rPr lang="en-US" sz="2800" dirty="0">
                  <a:latin typeface="Avenir Book" panose="02000503020000020003" pitchFamily="2" charset="0"/>
                </a:rPr>
                <a:t>Observed = -3</a:t>
              </a:r>
            </a:p>
          </p:txBody>
        </p:sp>
      </p:grpSp>
    </p:spTree>
    <p:extLst>
      <p:ext uri="{BB962C8B-B14F-4D97-AF65-F5344CB8AC3E}">
        <p14:creationId xmlns:p14="http://schemas.microsoft.com/office/powerpoint/2010/main" val="1582910787"/>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87F4AD3-A4B9-96F2-7717-604AEE37A5D9}"/>
              </a:ext>
            </a:extLst>
          </p:cNvPr>
          <p:cNvGrpSpPr/>
          <p:nvPr/>
        </p:nvGrpSpPr>
        <p:grpSpPr>
          <a:xfrm>
            <a:off x="584200" y="846100"/>
            <a:ext cx="11023600" cy="1797577"/>
            <a:chOff x="584200" y="1865661"/>
            <a:chExt cx="11023600" cy="1797577"/>
          </a:xfrm>
        </p:grpSpPr>
        <p:sp>
          <p:nvSpPr>
            <p:cNvPr id="6" name="Left-Right Arrow 5">
              <a:extLst>
                <a:ext uri="{FF2B5EF4-FFF2-40B4-BE49-F238E27FC236}">
                  <a16:creationId xmlns:a16="http://schemas.microsoft.com/office/drawing/2014/main" id="{341DC4A3-FB93-D143-A8DA-75447CD1909B}"/>
                </a:ext>
              </a:extLst>
            </p:cNvPr>
            <p:cNvSpPr/>
            <p:nvPr/>
          </p:nvSpPr>
          <p:spPr>
            <a:xfrm>
              <a:off x="584200" y="1976521"/>
              <a:ext cx="11023600" cy="1452479"/>
            </a:xfrm>
            <a:prstGeom prst="leftRightArrow">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Ratio, Null = 1</a:t>
              </a:r>
            </a:p>
          </p:txBody>
        </p:sp>
        <p:sp>
          <p:nvSpPr>
            <p:cNvPr id="8" name="TextBox 7">
              <a:extLst>
                <a:ext uri="{FF2B5EF4-FFF2-40B4-BE49-F238E27FC236}">
                  <a16:creationId xmlns:a16="http://schemas.microsoft.com/office/drawing/2014/main" id="{15B3C648-F6FF-D049-8096-2290AA7D0C39}"/>
                </a:ext>
              </a:extLst>
            </p:cNvPr>
            <p:cNvSpPr txBox="1"/>
            <p:nvPr/>
          </p:nvSpPr>
          <p:spPr>
            <a:xfrm>
              <a:off x="7962899" y="1865661"/>
              <a:ext cx="1678405" cy="523220"/>
            </a:xfrm>
            <a:prstGeom prst="rect">
              <a:avLst/>
            </a:prstGeom>
            <a:noFill/>
          </p:spPr>
          <p:txBody>
            <a:bodyPr wrap="square" rtlCol="0">
              <a:spAutoFit/>
            </a:bodyPr>
            <a:lstStyle/>
            <a:p>
              <a:r>
                <a:rPr lang="en-US" sz="2800" dirty="0">
                  <a:latin typeface="Avenir Book" panose="02000503020000020003" pitchFamily="2" charset="0"/>
                </a:rPr>
                <a:t>True = 2</a:t>
              </a:r>
            </a:p>
          </p:txBody>
        </p:sp>
        <p:sp>
          <p:nvSpPr>
            <p:cNvPr id="10" name="TextBox 9">
              <a:extLst>
                <a:ext uri="{FF2B5EF4-FFF2-40B4-BE49-F238E27FC236}">
                  <a16:creationId xmlns:a16="http://schemas.microsoft.com/office/drawing/2014/main" id="{235A041E-2D8D-F040-9BA9-80B2E0011BBA}"/>
                </a:ext>
              </a:extLst>
            </p:cNvPr>
            <p:cNvSpPr txBox="1"/>
            <p:nvPr/>
          </p:nvSpPr>
          <p:spPr>
            <a:xfrm>
              <a:off x="6096000" y="3140018"/>
              <a:ext cx="2853824" cy="523220"/>
            </a:xfrm>
            <a:prstGeom prst="rect">
              <a:avLst/>
            </a:prstGeom>
            <a:noFill/>
          </p:spPr>
          <p:txBody>
            <a:bodyPr wrap="square" rtlCol="0">
              <a:spAutoFit/>
            </a:bodyPr>
            <a:lstStyle/>
            <a:p>
              <a:r>
                <a:rPr lang="en-US" sz="2800" dirty="0">
                  <a:latin typeface="Avenir Book" panose="02000503020000020003" pitchFamily="2" charset="0"/>
                </a:rPr>
                <a:t>Observed = 1.5</a:t>
              </a:r>
            </a:p>
          </p:txBody>
        </p:sp>
        <p:sp>
          <p:nvSpPr>
            <p:cNvPr id="11" name="TextBox 10">
              <a:extLst>
                <a:ext uri="{FF2B5EF4-FFF2-40B4-BE49-F238E27FC236}">
                  <a16:creationId xmlns:a16="http://schemas.microsoft.com/office/drawing/2014/main" id="{1FB44871-9545-B74A-AB97-24BCDFEFD7C0}"/>
                </a:ext>
              </a:extLst>
            </p:cNvPr>
            <p:cNvSpPr txBox="1"/>
            <p:nvPr/>
          </p:nvSpPr>
          <p:spPr>
            <a:xfrm>
              <a:off x="2863851" y="1874921"/>
              <a:ext cx="1964823" cy="523220"/>
            </a:xfrm>
            <a:prstGeom prst="rect">
              <a:avLst/>
            </a:prstGeom>
            <a:noFill/>
          </p:spPr>
          <p:txBody>
            <a:bodyPr wrap="square" rtlCol="0">
              <a:spAutoFit/>
            </a:bodyPr>
            <a:lstStyle/>
            <a:p>
              <a:r>
                <a:rPr lang="en-US" sz="2800" dirty="0">
                  <a:latin typeface="Avenir Book" panose="02000503020000020003" pitchFamily="2" charset="0"/>
                </a:rPr>
                <a:t>True = 0.5</a:t>
              </a:r>
            </a:p>
          </p:txBody>
        </p:sp>
        <p:sp>
          <p:nvSpPr>
            <p:cNvPr id="13" name="TextBox 12">
              <a:extLst>
                <a:ext uri="{FF2B5EF4-FFF2-40B4-BE49-F238E27FC236}">
                  <a16:creationId xmlns:a16="http://schemas.microsoft.com/office/drawing/2014/main" id="{7DC90722-D031-4740-8130-98CE8A1C5923}"/>
                </a:ext>
              </a:extLst>
            </p:cNvPr>
            <p:cNvSpPr txBox="1"/>
            <p:nvPr/>
          </p:nvSpPr>
          <p:spPr>
            <a:xfrm>
              <a:off x="3401762" y="3119924"/>
              <a:ext cx="2853824" cy="523220"/>
            </a:xfrm>
            <a:prstGeom prst="rect">
              <a:avLst/>
            </a:prstGeom>
            <a:noFill/>
          </p:spPr>
          <p:txBody>
            <a:bodyPr wrap="square" rtlCol="0">
              <a:spAutoFit/>
            </a:bodyPr>
            <a:lstStyle/>
            <a:p>
              <a:r>
                <a:rPr lang="en-US" sz="2800" dirty="0">
                  <a:latin typeface="Avenir Book" panose="02000503020000020003" pitchFamily="2" charset="0"/>
                </a:rPr>
                <a:t>Observed = 0.9</a:t>
              </a:r>
            </a:p>
          </p:txBody>
        </p:sp>
      </p:grpSp>
      <p:grpSp>
        <p:nvGrpSpPr>
          <p:cNvPr id="7" name="Group 6">
            <a:extLst>
              <a:ext uri="{FF2B5EF4-FFF2-40B4-BE49-F238E27FC236}">
                <a16:creationId xmlns:a16="http://schemas.microsoft.com/office/drawing/2014/main" id="{CBD6A8E0-CC62-6A4B-A2AF-B0E3CCA9BF01}"/>
              </a:ext>
            </a:extLst>
          </p:cNvPr>
          <p:cNvGrpSpPr/>
          <p:nvPr/>
        </p:nvGrpSpPr>
        <p:grpSpPr>
          <a:xfrm>
            <a:off x="584200" y="4233164"/>
            <a:ext cx="11023600" cy="1789484"/>
            <a:chOff x="584200" y="4233164"/>
            <a:chExt cx="11023600" cy="1789484"/>
          </a:xfrm>
        </p:grpSpPr>
        <p:sp>
          <p:nvSpPr>
            <p:cNvPr id="14" name="Left-Right Arrow 13">
              <a:extLst>
                <a:ext uri="{FF2B5EF4-FFF2-40B4-BE49-F238E27FC236}">
                  <a16:creationId xmlns:a16="http://schemas.microsoft.com/office/drawing/2014/main" id="{A02DBD68-2D2A-7B4E-95EF-033C362A8364}"/>
                </a:ext>
              </a:extLst>
            </p:cNvPr>
            <p:cNvSpPr/>
            <p:nvPr/>
          </p:nvSpPr>
          <p:spPr>
            <a:xfrm>
              <a:off x="584200" y="4367866"/>
              <a:ext cx="11023600" cy="1452479"/>
            </a:xfrm>
            <a:prstGeom prst="leftRightArrow">
              <a:avLst/>
            </a:prstGeom>
            <a:solidFill>
              <a:srgbClr val="4D73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venir Book" panose="02000503020000020003" pitchFamily="2" charset="0"/>
                </a:rPr>
                <a:t>Difference, Null = 0</a:t>
              </a:r>
            </a:p>
          </p:txBody>
        </p:sp>
        <p:sp>
          <p:nvSpPr>
            <p:cNvPr id="15" name="TextBox 14">
              <a:extLst>
                <a:ext uri="{FF2B5EF4-FFF2-40B4-BE49-F238E27FC236}">
                  <a16:creationId xmlns:a16="http://schemas.microsoft.com/office/drawing/2014/main" id="{531808B1-4321-3D42-8052-FD0B29426EF5}"/>
                </a:ext>
              </a:extLst>
            </p:cNvPr>
            <p:cNvSpPr txBox="1"/>
            <p:nvPr/>
          </p:nvSpPr>
          <p:spPr>
            <a:xfrm>
              <a:off x="7938501" y="4233164"/>
              <a:ext cx="1804402" cy="523220"/>
            </a:xfrm>
            <a:prstGeom prst="rect">
              <a:avLst/>
            </a:prstGeom>
            <a:noFill/>
          </p:spPr>
          <p:txBody>
            <a:bodyPr wrap="square" rtlCol="0">
              <a:spAutoFit/>
            </a:bodyPr>
            <a:lstStyle/>
            <a:p>
              <a:r>
                <a:rPr lang="en-US" sz="2800" dirty="0">
                  <a:latin typeface="Avenir Book" panose="02000503020000020003" pitchFamily="2" charset="0"/>
                </a:rPr>
                <a:t>True = 2</a:t>
              </a:r>
            </a:p>
          </p:txBody>
        </p:sp>
        <p:sp>
          <p:nvSpPr>
            <p:cNvPr id="17" name="TextBox 16">
              <a:extLst>
                <a:ext uri="{FF2B5EF4-FFF2-40B4-BE49-F238E27FC236}">
                  <a16:creationId xmlns:a16="http://schemas.microsoft.com/office/drawing/2014/main" id="{08DD99D6-882A-F04E-8EF4-80B55D76E676}"/>
                </a:ext>
              </a:extLst>
            </p:cNvPr>
            <p:cNvSpPr txBox="1"/>
            <p:nvPr/>
          </p:nvSpPr>
          <p:spPr>
            <a:xfrm>
              <a:off x="6096000" y="5499428"/>
              <a:ext cx="2853824" cy="523220"/>
            </a:xfrm>
            <a:prstGeom prst="rect">
              <a:avLst/>
            </a:prstGeom>
            <a:noFill/>
          </p:spPr>
          <p:txBody>
            <a:bodyPr wrap="square" rtlCol="0">
              <a:spAutoFit/>
            </a:bodyPr>
            <a:lstStyle/>
            <a:p>
              <a:r>
                <a:rPr lang="en-US" sz="2800" dirty="0">
                  <a:latin typeface="Avenir Book" panose="02000503020000020003" pitchFamily="2" charset="0"/>
                </a:rPr>
                <a:t>Observed = 1</a:t>
              </a:r>
            </a:p>
          </p:txBody>
        </p:sp>
        <p:sp>
          <p:nvSpPr>
            <p:cNvPr id="18" name="TextBox 17">
              <a:extLst>
                <a:ext uri="{FF2B5EF4-FFF2-40B4-BE49-F238E27FC236}">
                  <a16:creationId xmlns:a16="http://schemas.microsoft.com/office/drawing/2014/main" id="{29637D5A-4F85-634E-B3BF-40463635B74E}"/>
                </a:ext>
              </a:extLst>
            </p:cNvPr>
            <p:cNvSpPr txBox="1"/>
            <p:nvPr/>
          </p:nvSpPr>
          <p:spPr>
            <a:xfrm>
              <a:off x="2863851" y="4234417"/>
              <a:ext cx="1804402" cy="523220"/>
            </a:xfrm>
            <a:prstGeom prst="rect">
              <a:avLst/>
            </a:prstGeom>
            <a:noFill/>
          </p:spPr>
          <p:txBody>
            <a:bodyPr wrap="square" rtlCol="0">
              <a:spAutoFit/>
            </a:bodyPr>
            <a:lstStyle/>
            <a:p>
              <a:r>
                <a:rPr lang="en-US" sz="2800" dirty="0">
                  <a:latin typeface="Avenir Book" panose="02000503020000020003" pitchFamily="2" charset="0"/>
                </a:rPr>
                <a:t>True = -2</a:t>
              </a:r>
            </a:p>
          </p:txBody>
        </p:sp>
        <p:sp>
          <p:nvSpPr>
            <p:cNvPr id="20" name="TextBox 19">
              <a:extLst>
                <a:ext uri="{FF2B5EF4-FFF2-40B4-BE49-F238E27FC236}">
                  <a16:creationId xmlns:a16="http://schemas.microsoft.com/office/drawing/2014/main" id="{5D54FD3C-0071-8C49-882B-4FC1ECF97641}"/>
                </a:ext>
              </a:extLst>
            </p:cNvPr>
            <p:cNvSpPr txBox="1"/>
            <p:nvPr/>
          </p:nvSpPr>
          <p:spPr>
            <a:xfrm>
              <a:off x="3563018" y="5496414"/>
              <a:ext cx="2532982" cy="523220"/>
            </a:xfrm>
            <a:prstGeom prst="rect">
              <a:avLst/>
            </a:prstGeom>
            <a:noFill/>
          </p:spPr>
          <p:txBody>
            <a:bodyPr wrap="square" rtlCol="0">
              <a:spAutoFit/>
            </a:bodyPr>
            <a:lstStyle/>
            <a:p>
              <a:r>
                <a:rPr lang="en-US" sz="2800" dirty="0">
                  <a:latin typeface="Avenir Book" panose="02000503020000020003" pitchFamily="2" charset="0"/>
                </a:rPr>
                <a:t>Observed = -1</a:t>
              </a:r>
            </a:p>
          </p:txBody>
        </p:sp>
      </p:grpSp>
    </p:spTree>
    <p:extLst>
      <p:ext uri="{BB962C8B-B14F-4D97-AF65-F5344CB8AC3E}">
        <p14:creationId xmlns:p14="http://schemas.microsoft.com/office/powerpoint/2010/main" val="580952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dirty="0">
            <a:latin typeface="Avenir Book" panose="02000503020000020003"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MediaLengthInSeconds xmlns="e3793ca1-6164-4dfb-aaf8-0aa60c0c70c2" xsi:nil="true"/>
    <SharedWithUsers xmlns="b3558f30-ae73-4668-947b-5578bd4f9b3c">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3" ma:contentTypeDescription="Create a new document." ma:contentTypeScope="" ma:versionID="8758a9079f5c81cc9bbaf8817f1682cc">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f4c82a11dbf66c51fd0803d992e2d3ac"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D023B9-3C87-42AA-83FB-E75D554AB8C1}">
  <ds:schemaRefs>
    <ds:schemaRef ds:uri="http://schemas.microsoft.com/sharepoint/v3/contenttype/forms"/>
  </ds:schemaRefs>
</ds:datastoreItem>
</file>

<file path=customXml/itemProps2.xml><?xml version="1.0" encoding="utf-8"?>
<ds:datastoreItem xmlns:ds="http://schemas.openxmlformats.org/officeDocument/2006/customXml" ds:itemID="{93A3C6BC-16AB-4A24-AAF4-0FC2D56454C3}">
  <ds:schemaRefs>
    <ds:schemaRef ds:uri="e3793ca1-6164-4dfb-aaf8-0aa60c0c70c2"/>
    <ds:schemaRef ds:uri="http://purl.org/dc/dcmitype/"/>
    <ds:schemaRef ds:uri="http://schemas.microsoft.com/office/2006/documentManagement/types"/>
    <ds:schemaRef ds:uri="http://purl.org/dc/terms/"/>
    <ds:schemaRef ds:uri="http://www.w3.org/XML/1998/namespace"/>
    <ds:schemaRef ds:uri="http://schemas.microsoft.com/office/2006/metadata/properties"/>
    <ds:schemaRef ds:uri="http://purl.org/dc/elements/1.1/"/>
    <ds:schemaRef ds:uri="b3558f30-ae73-4668-947b-5578bd4f9b3c"/>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E38C46F-9E4F-4041-868F-68C905392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4610</TotalTime>
  <Words>80</Words>
  <Application>Microsoft Macintosh PowerPoint</Application>
  <PresentationFormat>Widescreen</PresentationFormat>
  <Paragraphs>24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Avenir Book</vt:lpstr>
      <vt:lpstr>Calibri</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Cannell, Michael B</cp:lastModifiedBy>
  <cp:revision>114</cp:revision>
  <dcterms:created xsi:type="dcterms:W3CDTF">2020-09-28T19:19:05Z</dcterms:created>
  <dcterms:modified xsi:type="dcterms:W3CDTF">2023-10-13T19:12:43Z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