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17FA677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B_73F64D0.xml" ContentType="application/vnd.ms-powerpoint.comments+xml"/>
  <Override PartName="/ppt/notesSlides/notesSlide4.xml" ContentType="application/vnd.openxmlformats-officedocument.presentationml.notesSlide+xml"/>
  <Override PartName="/ppt/comments/modernComment_10D_2F27ACA8.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6_C3B11727.xml" ContentType="application/vnd.ms-powerpoint.comments+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67" r:id="rId4"/>
    <p:sldId id="269" r:id="rId5"/>
    <p:sldId id="270" r:id="rId6"/>
    <p:sldId id="262" r:id="rId7"/>
    <p:sldId id="263" r:id="rId8"/>
    <p:sldId id="257" r:id="rId9"/>
    <p:sldId id="261" r:id="rId10"/>
    <p:sldId id="260" r:id="rId11"/>
    <p:sldId id="264"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2262F4-198F-1758-9380-73A8D5E26897}" name="Cannell, Michael B" initials="CMB" userId="S::michael.b.cannell@uth.tmc.edu::df291291-9ac9-42c2-a976-062f6e2ad9d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C4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6"/>
    <p:restoredTop sz="77871"/>
  </p:normalViewPr>
  <p:slideViewPr>
    <p:cSldViewPr snapToGrid="0" snapToObjects="1">
      <p:cViewPr varScale="1">
        <p:scale>
          <a:sx n="122" d="100"/>
          <a:sy n="122" d="100"/>
        </p:scale>
        <p:origin x="22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0_17FA677F.xml><?xml version="1.0" encoding="utf-8"?>
<p188:cmLst xmlns:a="http://schemas.openxmlformats.org/drawingml/2006/main" xmlns:r="http://schemas.openxmlformats.org/officeDocument/2006/relationships" xmlns:p188="http://schemas.microsoft.com/office/powerpoint/2018/8/main">
  <p188:cm id="{D7F7A60E-230A-B448-B9E1-DCD1326744B4}" authorId="{322262F4-198F-1758-9380-73A8D5E26897}" created="2022-04-11T16:48:55.229">
    <pc:sldMkLst xmlns:pc="http://schemas.microsoft.com/office/powerpoint/2013/main/command">
      <pc:docMk/>
      <pc:sldMk cId="402286463" sldId="256"/>
    </pc:sldMkLst>
    <p188:txBody>
      <a:bodyPr/>
      <a:lstStyle/>
      <a:p>
        <a:r>
          <a:rPr lang="en-US"/>
          <a:t>This slide will only be used for a video or if this is used as a standalone presentation.</a:t>
        </a:r>
      </a:p>
    </p188:txBody>
  </p188:cm>
</p188:cmLst>
</file>

<file path=ppt/comments/modernComment_106_C3B11727.xml><?xml version="1.0" encoding="utf-8"?>
<p188:cmLst xmlns:a="http://schemas.openxmlformats.org/drawingml/2006/main" xmlns:r="http://schemas.openxmlformats.org/officeDocument/2006/relationships" xmlns:p188="http://schemas.microsoft.com/office/powerpoint/2018/8/main">
  <p188:cm id="{F50BC534-E2AA-9249-B5C2-20633A7095D0}" authorId="{322262F4-198F-1758-9380-73A8D5E26897}" created="2022-04-11T16:07:28.864">
    <pc:sldMkLst xmlns:pc="http://schemas.microsoft.com/office/powerpoint/2013/main/command">
      <pc:docMk/>
      <pc:sldMk cId="3283162919" sldId="262"/>
    </pc:sldMkLst>
    <p188:txBody>
      <a:bodyPr/>
      <a:lstStyle/>
      <a:p>
        <a:r>
          <a:rPr lang="en-US"/>
          <a:t>Start with the end in mind. Show them what each of these things look like on GitHub.</a:t>
        </a:r>
      </a:p>
    </p188:txBody>
  </p188:cm>
</p188:cmLst>
</file>

<file path=ppt/comments/modernComment_10B_73F64D0.xml><?xml version="1.0" encoding="utf-8"?>
<p188:cmLst xmlns:a="http://schemas.openxmlformats.org/drawingml/2006/main" xmlns:r="http://schemas.openxmlformats.org/officeDocument/2006/relationships" xmlns:p188="http://schemas.microsoft.com/office/powerpoint/2018/8/main">
  <p188:cm id="{DBE64B0D-5508-6A4A-86CD-BAA7C0957D7B}" authorId="{322262F4-198F-1758-9380-73A8D5E26897}" created="2022-04-11T17:00:14.648">
    <ac:deMkLst xmlns:ac="http://schemas.microsoft.com/office/drawing/2013/main/command">
      <pc:docMk xmlns:pc="http://schemas.microsoft.com/office/powerpoint/2013/main/command"/>
      <pc:sldMk xmlns:pc="http://schemas.microsoft.com/office/powerpoint/2013/main/command" cId="121595088" sldId="267"/>
      <ac:spMk id="4" creationId="{E25569C8-1EC9-1248-97BA-418DFF985369}"/>
    </ac:deMkLst>
    <p188:txBody>
      <a:bodyPr/>
      <a:lstStyle/>
      <a:p>
        <a:r>
          <a:rPr lang="en-US"/>
          <a:t>Start with the end in mind. In this case, a scenario.</a:t>
        </a:r>
      </a:p>
    </p188:txBody>
  </p188:cm>
</p188:cmLst>
</file>

<file path=ppt/comments/modernComment_10D_2F27ACA8.xml><?xml version="1.0" encoding="utf-8"?>
<p188:cmLst xmlns:a="http://schemas.openxmlformats.org/drawingml/2006/main" xmlns:r="http://schemas.openxmlformats.org/officeDocument/2006/relationships" xmlns:p188="http://schemas.microsoft.com/office/powerpoint/2018/8/main">
  <p188:cm id="{0DAE2BB1-9B9C-5B44-94B5-E3766FA24B6E}" authorId="{322262F4-198F-1758-9380-73A8D5E26897}" created="2022-04-11T16:48:55.229">
    <pc:sldMkLst xmlns:pc="http://schemas.microsoft.com/office/powerpoint/2013/main/command">
      <pc:docMk/>
      <pc:sldMk cId="402286463" sldId="256"/>
    </pc:sldMkLst>
    <p188:txBody>
      <a:bodyPr/>
      <a:lstStyle/>
      <a:p>
        <a:r>
          <a:rPr lang="en-US"/>
          <a:t>This slide will only be used for a video or if this is used as a standalone presentation.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63D2C-CD33-7D4C-A7A9-3D183FCC894C}" type="datetimeFigureOut">
              <a:rPr lang="en-US" smtClean="0"/>
              <a:t>4/11/22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47185-3971-9549-98BD-EC011166E1B0}" type="slidenum">
              <a:rPr lang="en-US" smtClean="0"/>
              <a:t>‹#›</a:t>
            </a:fld>
            <a:endParaRPr lang="en-US"/>
          </a:p>
        </p:txBody>
      </p:sp>
    </p:spTree>
    <p:extLst>
      <p:ext uri="{BB962C8B-B14F-4D97-AF65-F5344CB8AC3E}">
        <p14:creationId xmlns:p14="http://schemas.microsoft.com/office/powerpoint/2010/main" val="1952866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8247185-3971-9549-98BD-EC011166E1B0}" type="slidenum">
              <a:rPr lang="en-US" smtClean="0"/>
              <a:t>1</a:t>
            </a:fld>
            <a:endParaRPr lang="en-US"/>
          </a:p>
        </p:txBody>
      </p:sp>
    </p:spTree>
    <p:extLst>
      <p:ext uri="{BB962C8B-B14F-4D97-AF65-F5344CB8AC3E}">
        <p14:creationId xmlns:p14="http://schemas.microsoft.com/office/powerpoint/2010/main" val="71629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goal of this, and the next few, chapters isn’t to teach you everything you need to know about Git and GitHub. Not even close! That would fill up its own book. The goal here is just to expose you to Git and GitHub, show you a couple of brief examples of how they may be useful to you, and provide you with some resources to learn more if you’re interested. As a side note, most of the graduate assistants working with us these days are expected to learn a little Git and use GitHub when collaborating on our research projects.</a:t>
            </a:r>
          </a:p>
        </p:txBody>
      </p:sp>
      <p:sp>
        <p:nvSpPr>
          <p:cNvPr id="4" name="Slide Number Placeholder 3"/>
          <p:cNvSpPr>
            <a:spLocks noGrp="1"/>
          </p:cNvSpPr>
          <p:nvPr>
            <p:ph type="sldNum" sz="quarter" idx="5"/>
          </p:nvPr>
        </p:nvSpPr>
        <p:spPr/>
        <p:txBody>
          <a:bodyPr/>
          <a:lstStyle/>
          <a:p>
            <a:fld id="{08247185-3971-9549-98BD-EC011166E1B0}" type="slidenum">
              <a:rPr lang="en-US" smtClean="0"/>
              <a:t>2</a:t>
            </a:fld>
            <a:endParaRPr lang="en-US"/>
          </a:p>
        </p:txBody>
      </p:sp>
    </p:spTree>
    <p:extLst>
      <p:ext uri="{BB962C8B-B14F-4D97-AF65-F5344CB8AC3E}">
        <p14:creationId xmlns:p14="http://schemas.microsoft.com/office/powerpoint/2010/main" val="39447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scenario. You’ve just been brought on to a research project…. Finish this when you have more energy.</a:t>
            </a:r>
          </a:p>
        </p:txBody>
      </p:sp>
      <p:sp>
        <p:nvSpPr>
          <p:cNvPr id="4" name="Slide Number Placeholder 3"/>
          <p:cNvSpPr>
            <a:spLocks noGrp="1"/>
          </p:cNvSpPr>
          <p:nvPr>
            <p:ph type="sldNum" sz="quarter" idx="5"/>
          </p:nvPr>
        </p:nvSpPr>
        <p:spPr/>
        <p:txBody>
          <a:bodyPr/>
          <a:lstStyle/>
          <a:p>
            <a:fld id="{08247185-3971-9549-98BD-EC011166E1B0}" type="slidenum">
              <a:rPr lang="en-US" smtClean="0"/>
              <a:t>3</a:t>
            </a:fld>
            <a:endParaRPr lang="en-US"/>
          </a:p>
        </p:txBody>
      </p:sp>
    </p:spTree>
    <p:extLst>
      <p:ext uri="{BB962C8B-B14F-4D97-AF65-F5344CB8AC3E}">
        <p14:creationId xmlns:p14="http://schemas.microsoft.com/office/powerpoint/2010/main" val="126277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5"/>
          </p:nvPr>
        </p:nvSpPr>
        <p:spPr/>
        <p:txBody>
          <a:bodyPr/>
          <a:lstStyle/>
          <a:p>
            <a:fld id="{08247185-3971-9549-98BD-EC011166E1B0}" type="slidenum">
              <a:rPr lang="en-US" smtClean="0"/>
              <a:t>4</a:t>
            </a:fld>
            <a:endParaRPr lang="en-US"/>
          </a:p>
        </p:txBody>
      </p:sp>
    </p:spTree>
    <p:extLst>
      <p:ext uri="{BB962C8B-B14F-4D97-AF65-F5344CB8AC3E}">
        <p14:creationId xmlns:p14="http://schemas.microsoft.com/office/powerpoint/2010/main" val="1525513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last chapter, we were introduced to a scenario where it would have been helpful to </a:t>
            </a:r>
          </a:p>
        </p:txBody>
      </p:sp>
      <p:sp>
        <p:nvSpPr>
          <p:cNvPr id="4" name="Slide Number Placeholder 3"/>
          <p:cNvSpPr>
            <a:spLocks noGrp="1"/>
          </p:cNvSpPr>
          <p:nvPr>
            <p:ph type="sldNum" sz="quarter" idx="5"/>
          </p:nvPr>
        </p:nvSpPr>
        <p:spPr/>
        <p:txBody>
          <a:bodyPr/>
          <a:lstStyle/>
          <a:p>
            <a:fld id="{08247185-3971-9549-98BD-EC011166E1B0}" type="slidenum">
              <a:rPr lang="en-US" smtClean="0"/>
              <a:t>5</a:t>
            </a:fld>
            <a:endParaRPr lang="en-US"/>
          </a:p>
        </p:txBody>
      </p:sp>
    </p:spTree>
    <p:extLst>
      <p:ext uri="{BB962C8B-B14F-4D97-AF65-F5344CB8AC3E}">
        <p14:creationId xmlns:p14="http://schemas.microsoft.com/office/powerpoint/2010/main" val="65428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at least three overarching reasons why you should learn to use Git and GitHub as part of your workflow when your projects include data and/or coding:</a:t>
            </a:r>
          </a:p>
          <a:p>
            <a:endParaRPr lang="en-US" sz="1200" b="0" i="0" kern="1200" dirty="0">
              <a:solidFill>
                <a:schemeClr val="tx1"/>
              </a:solidFill>
              <a:effectLst/>
              <a:latin typeface="+mn-lt"/>
              <a:ea typeface="+mn-ea"/>
              <a:cs typeface="+mn-cs"/>
            </a:endParaRP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Versioning</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Collaborating </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Preservation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We’ll elaborate on what each of these are next. Then, we will introduce you to Git and GitHub and explain why they are some of the best tools currently available to help you with versioning and collaborating. We’ll go ahead and warn you now — this chapter is long because Git and GitHub can be hard to wrap your mind around at first. In fact, using Git and GitHub still frequently causes us confusion and frustration. However, we still believe that the payoff is ultimately worth the upfront investment of time and frustration. Additionally, we will do our best to make this introduction as gentle, comprehensible, and practically applicable as possible.</a:t>
            </a:r>
            <a:endParaRPr lang="en-US" dirty="0"/>
          </a:p>
        </p:txBody>
      </p:sp>
      <p:sp>
        <p:nvSpPr>
          <p:cNvPr id="4" name="Slide Number Placeholder 3"/>
          <p:cNvSpPr>
            <a:spLocks noGrp="1"/>
          </p:cNvSpPr>
          <p:nvPr>
            <p:ph type="sldNum" sz="quarter" idx="5"/>
          </p:nvPr>
        </p:nvSpPr>
        <p:spPr/>
        <p:txBody>
          <a:bodyPr/>
          <a:lstStyle/>
          <a:p>
            <a:fld id="{08247185-3971-9549-98BD-EC011166E1B0}" type="slidenum">
              <a:rPr lang="en-US" smtClean="0"/>
              <a:t>6</a:t>
            </a:fld>
            <a:endParaRPr lang="en-US"/>
          </a:p>
        </p:txBody>
      </p:sp>
    </p:spTree>
    <p:extLst>
      <p:ext uri="{BB962C8B-B14F-4D97-AF65-F5344CB8AC3E}">
        <p14:creationId xmlns:p14="http://schemas.microsoft.com/office/powerpoint/2010/main" val="358609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worked with a </a:t>
            </a:r>
          </a:p>
        </p:txBody>
      </p:sp>
      <p:sp>
        <p:nvSpPr>
          <p:cNvPr id="4" name="Slide Number Placeholder 3"/>
          <p:cNvSpPr>
            <a:spLocks noGrp="1"/>
          </p:cNvSpPr>
          <p:nvPr>
            <p:ph type="sldNum" sz="quarter" idx="5"/>
          </p:nvPr>
        </p:nvSpPr>
        <p:spPr/>
        <p:txBody>
          <a:bodyPr/>
          <a:lstStyle/>
          <a:p>
            <a:fld id="{08247185-3971-9549-98BD-EC011166E1B0}" type="slidenum">
              <a:rPr lang="en-US" smtClean="0"/>
              <a:t>7</a:t>
            </a:fld>
            <a:endParaRPr lang="en-US"/>
          </a:p>
        </p:txBody>
      </p:sp>
    </p:spTree>
    <p:extLst>
      <p:ext uri="{BB962C8B-B14F-4D97-AF65-F5344CB8AC3E}">
        <p14:creationId xmlns:p14="http://schemas.microsoft.com/office/powerpoint/2010/main" val="147016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246A8F-4FAD-404E-8377-32132B9F7FEC}"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21070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46A8F-4FAD-404E-8377-32132B9F7FEC}"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42083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46A8F-4FAD-404E-8377-32132B9F7FEC}"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28933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46A8F-4FAD-404E-8377-32132B9F7FEC}"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84240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46A8F-4FAD-404E-8377-32132B9F7FEC}"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2067574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246A8F-4FAD-404E-8377-32132B9F7FEC}"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29685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46A8F-4FAD-404E-8377-32132B9F7FEC}" type="datetimeFigureOut">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43932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46A8F-4FAD-404E-8377-32132B9F7FEC}" type="datetimeFigureOut">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49112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46A8F-4FAD-404E-8377-32132B9F7FEC}" type="datetimeFigureOut">
              <a:rPr lang="en-US" smtClean="0"/>
              <a:t>4/11/22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16073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46A8F-4FAD-404E-8377-32132B9F7FEC}"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6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46A8F-4FAD-404E-8377-32132B9F7FEC}"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DA18-8EE0-004E-A779-99671C4F1348}" type="slidenum">
              <a:rPr lang="en-US" smtClean="0"/>
              <a:t>‹#›</a:t>
            </a:fld>
            <a:endParaRPr lang="en-US"/>
          </a:p>
        </p:txBody>
      </p:sp>
    </p:spTree>
    <p:extLst>
      <p:ext uri="{BB962C8B-B14F-4D97-AF65-F5344CB8AC3E}">
        <p14:creationId xmlns:p14="http://schemas.microsoft.com/office/powerpoint/2010/main" val="209435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46A8F-4FAD-404E-8377-32132B9F7FEC}" type="datetimeFigureOut">
              <a:rPr lang="en-US" smtClean="0"/>
              <a:t>4/11/22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DA18-8EE0-004E-A779-99671C4F1348}" type="slidenum">
              <a:rPr lang="en-US" smtClean="0"/>
              <a:t>‹#›</a:t>
            </a:fld>
            <a:endParaRPr lang="en-US"/>
          </a:p>
        </p:txBody>
      </p:sp>
    </p:spTree>
    <p:extLst>
      <p:ext uri="{BB962C8B-B14F-4D97-AF65-F5344CB8AC3E}">
        <p14:creationId xmlns:p14="http://schemas.microsoft.com/office/powerpoint/2010/main" val="158152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17FA677F.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https://brad-cannell.github.io/r_notes/git-and-github.html" TargetMode="External"/><Relationship Id="rId2" Type="http://schemas.openxmlformats.org/officeDocument/2006/relationships/hyperlink" Target="mailto:https://www.r4epi.com/using-git-and-github.html" TargetMode="External"/><Relationship Id="rId1" Type="http://schemas.openxmlformats.org/officeDocument/2006/relationships/slideLayout" Target="../slideLayouts/slideLayout2.xml"/><Relationship Id="rId6" Type="http://schemas.openxmlformats.org/officeDocument/2006/relationships/hyperlink" Target="mailto:chrome-extension://bomfdkbfpdhijjbeoicnfhjbdhncfhig/view.html?mp=h8kKlkLN" TargetMode="External"/><Relationship Id="rId5" Type="http://schemas.openxmlformats.org/officeDocument/2006/relationships/hyperlink" Target="mailto:https://happygitwithr.com/index.html" TargetMode="External"/><Relationship Id="rId4" Type="http://schemas.openxmlformats.org/officeDocument/2006/relationships/hyperlink" Target="mailto:https://git-scm.com/book/en/v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0B_73F64D0.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D_2F27ACA8.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6_C3B1172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F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1329775"/>
            <a:ext cx="10905066" cy="4198449"/>
          </a:xfrm>
          <a:prstGeom prst="rect">
            <a:avLst/>
          </a:prstGeom>
        </p:spPr>
      </p:pic>
      <p:sp>
        <p:nvSpPr>
          <p:cNvPr id="2" name="TextBox 1"/>
          <p:cNvSpPr txBox="1"/>
          <p:nvPr/>
        </p:nvSpPr>
        <p:spPr>
          <a:xfrm>
            <a:off x="778476" y="593124"/>
            <a:ext cx="10453816" cy="769441"/>
          </a:xfrm>
          <a:prstGeom prst="rect">
            <a:avLst/>
          </a:prstGeom>
          <a:noFill/>
        </p:spPr>
        <p:txBody>
          <a:bodyPr wrap="square" rtlCol="0">
            <a:spAutoFit/>
          </a:bodyPr>
          <a:lstStyle/>
          <a:p>
            <a:r>
              <a:rPr lang="en-US" sz="4400" dirty="0">
                <a:solidFill>
                  <a:srgbClr val="3C4F68"/>
                </a:solidFill>
              </a:rPr>
              <a:t>Introduction to Git and GitHub</a:t>
            </a:r>
          </a:p>
        </p:txBody>
      </p:sp>
      <p:sp>
        <p:nvSpPr>
          <p:cNvPr id="3" name="TextBox 2"/>
          <p:cNvSpPr txBox="1"/>
          <p:nvPr/>
        </p:nvSpPr>
        <p:spPr>
          <a:xfrm>
            <a:off x="778476" y="5722249"/>
            <a:ext cx="10453816" cy="461665"/>
          </a:xfrm>
          <a:prstGeom prst="rect">
            <a:avLst/>
          </a:prstGeom>
          <a:noFill/>
        </p:spPr>
        <p:txBody>
          <a:bodyPr wrap="square" rtlCol="0">
            <a:spAutoFit/>
          </a:bodyPr>
          <a:lstStyle/>
          <a:p>
            <a:pPr algn="r"/>
            <a:r>
              <a:rPr lang="en-US" sz="2400">
                <a:solidFill>
                  <a:srgbClr val="3C4F68"/>
                </a:solidFill>
              </a:rPr>
              <a:t>Introduction to R Programming for Epidemiologic Research</a:t>
            </a:r>
            <a:endParaRPr lang="en-US" sz="2400" dirty="0">
              <a:solidFill>
                <a:srgbClr val="3C4F68"/>
              </a:solidFill>
            </a:endParaRPr>
          </a:p>
        </p:txBody>
      </p:sp>
    </p:spTree>
    <p:extLst>
      <p:ext uri="{BB962C8B-B14F-4D97-AF65-F5344CB8AC3E}">
        <p14:creationId xmlns:p14="http://schemas.microsoft.com/office/powerpoint/2010/main" val="402286463"/>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6D9EB-17F1-5F40-A782-BF9CCEFDF4E3}"/>
              </a:ext>
            </a:extLst>
          </p:cNvPr>
          <p:cNvSpPr/>
          <p:nvPr/>
        </p:nvSpPr>
        <p:spPr>
          <a:xfrm>
            <a:off x="1747005" y="887500"/>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Brad’s GitHub Repo</a:t>
            </a:r>
          </a:p>
          <a:p>
            <a:pPr algn="ctr"/>
            <a:r>
              <a:rPr lang="en-US" dirty="0"/>
              <a:t>(Remote)</a:t>
            </a:r>
          </a:p>
        </p:txBody>
      </p:sp>
      <p:sp>
        <p:nvSpPr>
          <p:cNvPr id="3" name="Rectangle 2">
            <a:extLst>
              <a:ext uri="{FF2B5EF4-FFF2-40B4-BE49-F238E27FC236}">
                <a16:creationId xmlns:a16="http://schemas.microsoft.com/office/drawing/2014/main" id="{00DF155C-0BAA-A34B-A113-B8751D176839}"/>
              </a:ext>
            </a:extLst>
          </p:cNvPr>
          <p:cNvSpPr/>
          <p:nvPr/>
        </p:nvSpPr>
        <p:spPr>
          <a:xfrm>
            <a:off x="1747005" y="3160013"/>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Brad’s Local Repo</a:t>
            </a:r>
          </a:p>
          <a:p>
            <a:pPr algn="ctr"/>
            <a:r>
              <a:rPr lang="en-US" dirty="0"/>
              <a:t>(On my computer)</a:t>
            </a:r>
          </a:p>
        </p:txBody>
      </p:sp>
      <p:sp>
        <p:nvSpPr>
          <p:cNvPr id="4" name="Rectangle 3">
            <a:extLst>
              <a:ext uri="{FF2B5EF4-FFF2-40B4-BE49-F238E27FC236}">
                <a16:creationId xmlns:a16="http://schemas.microsoft.com/office/drawing/2014/main" id="{70580C5B-9677-FB46-A1C0-A0E168EABA92}"/>
              </a:ext>
            </a:extLst>
          </p:cNvPr>
          <p:cNvSpPr/>
          <p:nvPr/>
        </p:nvSpPr>
        <p:spPr>
          <a:xfrm>
            <a:off x="5035069" y="887500"/>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Shirlyn’s</a:t>
            </a:r>
            <a:r>
              <a:rPr lang="en-US" dirty="0"/>
              <a:t> GitHub Repo</a:t>
            </a:r>
          </a:p>
          <a:p>
            <a:pPr algn="ctr"/>
            <a:r>
              <a:rPr lang="en-US" dirty="0"/>
              <a:t>(Remote)</a:t>
            </a:r>
          </a:p>
        </p:txBody>
      </p:sp>
      <p:sp>
        <p:nvSpPr>
          <p:cNvPr id="5" name="Rectangle 4">
            <a:extLst>
              <a:ext uri="{FF2B5EF4-FFF2-40B4-BE49-F238E27FC236}">
                <a16:creationId xmlns:a16="http://schemas.microsoft.com/office/drawing/2014/main" id="{F372CEA4-DA4A-7E48-8203-5A6BBCF889F8}"/>
              </a:ext>
            </a:extLst>
          </p:cNvPr>
          <p:cNvSpPr/>
          <p:nvPr/>
        </p:nvSpPr>
        <p:spPr>
          <a:xfrm>
            <a:off x="5035069" y="3160012"/>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Shirlyn’s</a:t>
            </a:r>
            <a:r>
              <a:rPr lang="en-US" dirty="0"/>
              <a:t> Local Repo</a:t>
            </a:r>
          </a:p>
          <a:p>
            <a:pPr algn="ctr"/>
            <a:r>
              <a:rPr lang="en-US" dirty="0"/>
              <a:t>(On my computer)</a:t>
            </a:r>
          </a:p>
        </p:txBody>
      </p:sp>
      <p:sp>
        <p:nvSpPr>
          <p:cNvPr id="6" name="Rectangle 5">
            <a:extLst>
              <a:ext uri="{FF2B5EF4-FFF2-40B4-BE49-F238E27FC236}">
                <a16:creationId xmlns:a16="http://schemas.microsoft.com/office/drawing/2014/main" id="{6A4CC97D-3009-9741-B318-EF30ABF1A242}"/>
              </a:ext>
            </a:extLst>
          </p:cNvPr>
          <p:cNvSpPr/>
          <p:nvPr/>
        </p:nvSpPr>
        <p:spPr>
          <a:xfrm>
            <a:off x="8323133" y="887500"/>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Kathryn’s GitHub Repo</a:t>
            </a:r>
          </a:p>
          <a:p>
            <a:pPr algn="ctr"/>
            <a:r>
              <a:rPr lang="en-US" dirty="0"/>
              <a:t>(Remote)</a:t>
            </a:r>
          </a:p>
        </p:txBody>
      </p:sp>
      <p:sp>
        <p:nvSpPr>
          <p:cNvPr id="7" name="Rectangle 6">
            <a:extLst>
              <a:ext uri="{FF2B5EF4-FFF2-40B4-BE49-F238E27FC236}">
                <a16:creationId xmlns:a16="http://schemas.microsoft.com/office/drawing/2014/main" id="{5727A375-5BEF-3442-B98F-8BD6A119D5B9}"/>
              </a:ext>
            </a:extLst>
          </p:cNvPr>
          <p:cNvSpPr/>
          <p:nvPr/>
        </p:nvSpPr>
        <p:spPr>
          <a:xfrm>
            <a:off x="8323133" y="3160012"/>
            <a:ext cx="2483708" cy="1062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Kathryn’s Local Repo</a:t>
            </a:r>
          </a:p>
          <a:p>
            <a:pPr algn="ctr"/>
            <a:r>
              <a:rPr lang="en-US" dirty="0"/>
              <a:t>(On my computer)</a:t>
            </a:r>
          </a:p>
        </p:txBody>
      </p:sp>
      <p:cxnSp>
        <p:nvCxnSpPr>
          <p:cNvPr id="8" name="Straight Arrow Connector 7">
            <a:extLst>
              <a:ext uri="{FF2B5EF4-FFF2-40B4-BE49-F238E27FC236}">
                <a16:creationId xmlns:a16="http://schemas.microsoft.com/office/drawing/2014/main" id="{4F484115-261B-FE46-B78B-436EB4FA0154}"/>
              </a:ext>
            </a:extLst>
          </p:cNvPr>
          <p:cNvCxnSpPr>
            <a:stCxn id="3" idx="0"/>
            <a:endCxn id="2" idx="2"/>
          </p:cNvCxnSpPr>
          <p:nvPr/>
        </p:nvCxnSpPr>
        <p:spPr>
          <a:xfrm flipV="1">
            <a:off x="2988859" y="1950181"/>
            <a:ext cx="0" cy="120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F0CD36-13D4-8247-A2B3-39234792290F}"/>
              </a:ext>
            </a:extLst>
          </p:cNvPr>
          <p:cNvCxnSpPr>
            <a:stCxn id="2" idx="3"/>
            <a:endCxn id="4" idx="1"/>
          </p:cNvCxnSpPr>
          <p:nvPr/>
        </p:nvCxnSpPr>
        <p:spPr>
          <a:xfrm>
            <a:off x="4230713" y="1418841"/>
            <a:ext cx="804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A8C97695-99A2-9F45-B2BD-B581A891B8C2}"/>
              </a:ext>
            </a:extLst>
          </p:cNvPr>
          <p:cNvCxnSpPr>
            <a:stCxn id="2" idx="0"/>
            <a:endCxn id="6" idx="0"/>
          </p:cNvCxnSpPr>
          <p:nvPr/>
        </p:nvCxnSpPr>
        <p:spPr>
          <a:xfrm rot="5400000" flipH="1" flipV="1">
            <a:off x="6276923" y="-2400564"/>
            <a:ext cx="12700" cy="65761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1A69D7B-5DE5-0E4A-9519-3D0DFDF045C2}"/>
              </a:ext>
            </a:extLst>
          </p:cNvPr>
          <p:cNvCxnSpPr>
            <a:stCxn id="4" idx="2"/>
            <a:endCxn id="5" idx="0"/>
          </p:cNvCxnSpPr>
          <p:nvPr/>
        </p:nvCxnSpPr>
        <p:spPr>
          <a:xfrm>
            <a:off x="6276923" y="1950181"/>
            <a:ext cx="0" cy="120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3042E2-B9ED-574A-8BB3-EB2C0D2E3E1E}"/>
              </a:ext>
            </a:extLst>
          </p:cNvPr>
          <p:cNvCxnSpPr>
            <a:stCxn id="6" idx="2"/>
            <a:endCxn id="7" idx="0"/>
          </p:cNvCxnSpPr>
          <p:nvPr/>
        </p:nvCxnSpPr>
        <p:spPr>
          <a:xfrm>
            <a:off x="9564987" y="1950181"/>
            <a:ext cx="0" cy="120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8F2B48-5397-5E47-BA8F-DEE7E769A442}"/>
              </a:ext>
            </a:extLst>
          </p:cNvPr>
          <p:cNvCxnSpPr/>
          <p:nvPr/>
        </p:nvCxnSpPr>
        <p:spPr>
          <a:xfrm flipV="1">
            <a:off x="6554549" y="1950181"/>
            <a:ext cx="0" cy="12098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F0FB1975-070D-B84E-A61B-3BEC818D3CED}"/>
              </a:ext>
            </a:extLst>
          </p:cNvPr>
          <p:cNvCxnSpPr/>
          <p:nvPr/>
        </p:nvCxnSpPr>
        <p:spPr>
          <a:xfrm flipH="1">
            <a:off x="4230713" y="1634591"/>
            <a:ext cx="80435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536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DDA4-5861-8F45-BC4A-1AB41BB6733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3C7EA4D-5C92-3344-8911-9CE53A8EAC81}"/>
              </a:ext>
            </a:extLst>
          </p:cNvPr>
          <p:cNvSpPr>
            <a:spLocks noGrp="1"/>
          </p:cNvSpPr>
          <p:nvPr>
            <p:ph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40827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Demonstration</a:t>
            </a:r>
          </a:p>
        </p:txBody>
      </p:sp>
      <p:sp>
        <p:nvSpPr>
          <p:cNvPr id="4" name="TextBox 3"/>
          <p:cNvSpPr txBox="1"/>
          <p:nvPr/>
        </p:nvSpPr>
        <p:spPr>
          <a:xfrm>
            <a:off x="0" y="2930897"/>
            <a:ext cx="12192000" cy="1015663"/>
          </a:xfrm>
          <a:prstGeom prst="rect">
            <a:avLst/>
          </a:prstGeom>
          <a:noFill/>
        </p:spPr>
        <p:txBody>
          <a:bodyPr wrap="square" rtlCol="0" anchor="ctr">
            <a:spAutoFit/>
          </a:bodyPr>
          <a:lstStyle/>
          <a:p>
            <a:pPr algn="ctr"/>
            <a:r>
              <a:rPr lang="en-US" sz="6000" dirty="0">
                <a:solidFill>
                  <a:srgbClr val="3C4F68"/>
                </a:solidFill>
              </a:rPr>
              <a:t>Topic of Demonstration</a:t>
            </a:r>
          </a:p>
        </p:txBody>
      </p:sp>
    </p:spTree>
    <p:extLst>
      <p:ext uri="{BB962C8B-B14F-4D97-AF65-F5344CB8AC3E}">
        <p14:creationId xmlns:p14="http://schemas.microsoft.com/office/powerpoint/2010/main" val="168348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References</a:t>
            </a:r>
          </a:p>
        </p:txBody>
      </p:sp>
      <p:sp>
        <p:nvSpPr>
          <p:cNvPr id="5" name="Content Placeholder 4"/>
          <p:cNvSpPr>
            <a:spLocks noGrp="1"/>
          </p:cNvSpPr>
          <p:nvPr>
            <p:ph idx="1"/>
          </p:nvPr>
        </p:nvSpPr>
        <p:spPr/>
        <p:txBody>
          <a:bodyPr/>
          <a:lstStyle/>
          <a:p>
            <a:pPr marL="171450" indent="-171450">
              <a:buFont typeface="Arial" panose="020B0604020202020204" pitchFamily="34" charset="0"/>
              <a:buChar char="•"/>
            </a:pPr>
            <a:r>
              <a:rPr lang="en-US" dirty="0">
                <a:hlinkClick r:id="rId2"/>
              </a:rPr>
              <a:t>R4Epi</a:t>
            </a:r>
            <a:endParaRPr lang="en-US" dirty="0"/>
          </a:p>
          <a:p>
            <a:pPr marL="171450" indent="-171450">
              <a:buFont typeface="Arial" panose="020B0604020202020204" pitchFamily="34" charset="0"/>
              <a:buChar char="•"/>
            </a:pPr>
            <a:r>
              <a:rPr lang="en-US" dirty="0">
                <a:hlinkClick r:id="rId3"/>
              </a:rPr>
              <a:t>R Notes</a:t>
            </a:r>
            <a:endParaRPr lang="en-US" dirty="0"/>
          </a:p>
          <a:p>
            <a:pPr marL="171450" indent="-171450">
              <a:buFont typeface="Arial" panose="020B0604020202020204" pitchFamily="34" charset="0"/>
              <a:buChar char="•"/>
            </a:pPr>
            <a:r>
              <a:rPr lang="en-US" dirty="0">
                <a:hlinkClick r:id="rId4"/>
              </a:rPr>
              <a:t>Git book</a:t>
            </a:r>
            <a:r>
              <a:rPr lang="en-US" dirty="0"/>
              <a:t> </a:t>
            </a:r>
          </a:p>
          <a:p>
            <a:pPr marL="171450" indent="-171450">
              <a:buFont typeface="Arial" panose="020B0604020202020204" pitchFamily="34" charset="0"/>
              <a:buChar char="•"/>
            </a:pPr>
            <a:r>
              <a:rPr lang="en-US" dirty="0">
                <a:hlinkClick r:id="rId5"/>
              </a:rPr>
              <a:t>Happy Git for the </a:t>
            </a:r>
            <a:r>
              <a:rPr lang="en-US" dirty="0" err="1">
                <a:hlinkClick r:id="rId5"/>
              </a:rPr>
              <a:t>useR</a:t>
            </a:r>
            <a:endParaRPr lang="en-US" dirty="0"/>
          </a:p>
          <a:p>
            <a:pPr marL="171450" indent="-171450">
              <a:buFont typeface="Arial" panose="020B0604020202020204" pitchFamily="34" charset="0"/>
              <a:buChar char="•"/>
            </a:pPr>
            <a:r>
              <a:rPr lang="en-US" dirty="0">
                <a:hlinkClick r:id="rId6"/>
              </a:rPr>
              <a:t>Jenny’s Git paper on </a:t>
            </a:r>
            <a:r>
              <a:rPr lang="en-US" dirty="0" err="1">
                <a:hlinkClick r:id="rId6"/>
              </a:rPr>
              <a:t>Paperpile</a:t>
            </a:r>
            <a:endParaRPr lang="en-US" dirty="0"/>
          </a:p>
        </p:txBody>
      </p:sp>
    </p:spTree>
    <p:extLst>
      <p:ext uri="{BB962C8B-B14F-4D97-AF65-F5344CB8AC3E}">
        <p14:creationId xmlns:p14="http://schemas.microsoft.com/office/powerpoint/2010/main" val="63604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CBA90E7-CCDC-8449-B00E-3A9CCCCF47E2}"/>
              </a:ext>
            </a:extLst>
          </p:cNvPr>
          <p:cNvGrpSpPr/>
          <p:nvPr/>
        </p:nvGrpSpPr>
        <p:grpSpPr>
          <a:xfrm>
            <a:off x="4877347" y="1339628"/>
            <a:ext cx="2437306" cy="4052175"/>
            <a:chOff x="3017564" y="919217"/>
            <a:chExt cx="2437306" cy="4052175"/>
          </a:xfrm>
        </p:grpSpPr>
        <p:pic>
          <p:nvPicPr>
            <p:cNvPr id="3" name="Picture 2">
              <a:extLst>
                <a:ext uri="{FF2B5EF4-FFF2-40B4-BE49-F238E27FC236}">
                  <a16:creationId xmlns:a16="http://schemas.microsoft.com/office/drawing/2014/main" id="{91DFEF3F-F5CC-9448-AFE7-17EA444116F6}"/>
                </a:ext>
              </a:extLst>
            </p:cNvPr>
            <p:cNvPicPr>
              <a:picLocks noChangeAspect="1"/>
            </p:cNvPicPr>
            <p:nvPr/>
          </p:nvPicPr>
          <p:blipFill rotWithShape="1">
            <a:blip r:embed="rId3"/>
            <a:srcRect r="57822"/>
            <a:stretch/>
          </p:blipFill>
          <p:spPr>
            <a:xfrm>
              <a:off x="3017564" y="919217"/>
              <a:ext cx="2437306" cy="2413000"/>
            </a:xfrm>
            <a:prstGeom prst="rect">
              <a:avLst/>
            </a:prstGeom>
          </p:spPr>
        </p:pic>
        <p:pic>
          <p:nvPicPr>
            <p:cNvPr id="7" name="Picture 6">
              <a:extLst>
                <a:ext uri="{FF2B5EF4-FFF2-40B4-BE49-F238E27FC236}">
                  <a16:creationId xmlns:a16="http://schemas.microsoft.com/office/drawing/2014/main" id="{AA47A60E-D0E3-7941-ABB0-F16540508651}"/>
                </a:ext>
              </a:extLst>
            </p:cNvPr>
            <p:cNvPicPr>
              <a:picLocks noChangeAspect="1"/>
            </p:cNvPicPr>
            <p:nvPr/>
          </p:nvPicPr>
          <p:blipFill rotWithShape="1">
            <a:blip r:embed="rId3"/>
            <a:srcRect l="49181"/>
            <a:stretch/>
          </p:blipFill>
          <p:spPr>
            <a:xfrm>
              <a:off x="3257989" y="3363747"/>
              <a:ext cx="1956455" cy="1607645"/>
            </a:xfrm>
            <a:prstGeom prst="rect">
              <a:avLst/>
            </a:prstGeom>
          </p:spPr>
        </p:pic>
      </p:grpSp>
      <p:pic>
        <p:nvPicPr>
          <p:cNvPr id="10" name="Picture 9">
            <a:extLst>
              <a:ext uri="{FF2B5EF4-FFF2-40B4-BE49-F238E27FC236}">
                <a16:creationId xmlns:a16="http://schemas.microsoft.com/office/drawing/2014/main" id="{FE2E1514-5DE6-6548-931A-8FC0D9C26B79}"/>
              </a:ext>
            </a:extLst>
          </p:cNvPr>
          <p:cNvPicPr>
            <a:picLocks noChangeAspect="1"/>
          </p:cNvPicPr>
          <p:nvPr/>
        </p:nvPicPr>
        <p:blipFill>
          <a:blip r:embed="rId4"/>
          <a:stretch>
            <a:fillRect/>
          </a:stretch>
        </p:blipFill>
        <p:spPr>
          <a:xfrm>
            <a:off x="-1051035" y="1444515"/>
            <a:ext cx="6540546" cy="3679057"/>
          </a:xfrm>
          <a:prstGeom prst="rect">
            <a:avLst/>
          </a:prstGeom>
        </p:spPr>
      </p:pic>
      <p:pic>
        <p:nvPicPr>
          <p:cNvPr id="12" name="Picture 11">
            <a:extLst>
              <a:ext uri="{FF2B5EF4-FFF2-40B4-BE49-F238E27FC236}">
                <a16:creationId xmlns:a16="http://schemas.microsoft.com/office/drawing/2014/main" id="{2CB67C5B-F7CD-054F-BB33-585A49341B77}"/>
              </a:ext>
            </a:extLst>
          </p:cNvPr>
          <p:cNvPicPr>
            <a:picLocks noChangeAspect="1"/>
          </p:cNvPicPr>
          <p:nvPr/>
        </p:nvPicPr>
        <p:blipFill>
          <a:blip r:embed="rId5"/>
          <a:stretch>
            <a:fillRect/>
          </a:stretch>
        </p:blipFill>
        <p:spPr>
          <a:xfrm>
            <a:off x="7582994" y="585076"/>
            <a:ext cx="4974894" cy="4974894"/>
          </a:xfrm>
          <a:prstGeom prst="rect">
            <a:avLst/>
          </a:prstGeom>
        </p:spPr>
      </p:pic>
    </p:spTree>
    <p:extLst>
      <p:ext uri="{BB962C8B-B14F-4D97-AF65-F5344CB8AC3E}">
        <p14:creationId xmlns:p14="http://schemas.microsoft.com/office/powerpoint/2010/main" val="289045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Scenario</a:t>
            </a:r>
          </a:p>
        </p:txBody>
      </p:sp>
      <p:sp>
        <p:nvSpPr>
          <p:cNvPr id="4" name="Content Placeholder 5">
            <a:extLst>
              <a:ext uri="{FF2B5EF4-FFF2-40B4-BE49-F238E27FC236}">
                <a16:creationId xmlns:a16="http://schemas.microsoft.com/office/drawing/2014/main" id="{E25569C8-1EC9-1248-97BA-418DFF98536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We are working on a research project…</a:t>
            </a:r>
          </a:p>
          <a:p>
            <a:r>
              <a:rPr lang="en-US" dirty="0"/>
              <a:t>Emailing code…</a:t>
            </a:r>
          </a:p>
          <a:p>
            <a:r>
              <a:rPr lang="en-US" dirty="0"/>
              <a:t>Different code versions…</a:t>
            </a:r>
          </a:p>
          <a:p>
            <a:r>
              <a:rPr lang="en-US" dirty="0"/>
              <a:t>Later, a reviewer wants to see our code…</a:t>
            </a:r>
          </a:p>
          <a:p>
            <a:r>
              <a:rPr lang="en-US" dirty="0"/>
              <a:t>And, we want to create a simple website to send people to when they are curious about or research project….</a:t>
            </a:r>
          </a:p>
        </p:txBody>
      </p:sp>
    </p:spTree>
    <p:extLst>
      <p:ext uri="{BB962C8B-B14F-4D97-AF65-F5344CB8AC3E}">
        <p14:creationId xmlns:p14="http://schemas.microsoft.com/office/powerpoint/2010/main" val="12159508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7" y="1329775"/>
            <a:ext cx="10905066" cy="4198449"/>
          </a:xfrm>
          <a:prstGeom prst="rect">
            <a:avLst/>
          </a:prstGeom>
        </p:spPr>
      </p:pic>
      <p:sp>
        <p:nvSpPr>
          <p:cNvPr id="2" name="TextBox 1"/>
          <p:cNvSpPr txBox="1"/>
          <p:nvPr/>
        </p:nvSpPr>
        <p:spPr>
          <a:xfrm>
            <a:off x="778476" y="593124"/>
            <a:ext cx="10453816" cy="769441"/>
          </a:xfrm>
          <a:prstGeom prst="rect">
            <a:avLst/>
          </a:prstGeom>
          <a:noFill/>
        </p:spPr>
        <p:txBody>
          <a:bodyPr wrap="square" rtlCol="0">
            <a:spAutoFit/>
          </a:bodyPr>
          <a:lstStyle/>
          <a:p>
            <a:r>
              <a:rPr lang="en-US" sz="4400" dirty="0">
                <a:solidFill>
                  <a:srgbClr val="3C4F68"/>
                </a:solidFill>
              </a:rPr>
              <a:t>Using Git and GitHub</a:t>
            </a:r>
          </a:p>
        </p:txBody>
      </p:sp>
      <p:sp>
        <p:nvSpPr>
          <p:cNvPr id="3" name="TextBox 2"/>
          <p:cNvSpPr txBox="1"/>
          <p:nvPr/>
        </p:nvSpPr>
        <p:spPr>
          <a:xfrm>
            <a:off x="778476" y="5722249"/>
            <a:ext cx="10453816" cy="461665"/>
          </a:xfrm>
          <a:prstGeom prst="rect">
            <a:avLst/>
          </a:prstGeom>
          <a:noFill/>
        </p:spPr>
        <p:txBody>
          <a:bodyPr wrap="square" rtlCol="0">
            <a:spAutoFit/>
          </a:bodyPr>
          <a:lstStyle/>
          <a:p>
            <a:pPr algn="r"/>
            <a:r>
              <a:rPr lang="en-US" sz="2400">
                <a:solidFill>
                  <a:srgbClr val="3C4F68"/>
                </a:solidFill>
              </a:rPr>
              <a:t>Introduction to R Programming for Epidemiologic Research</a:t>
            </a:r>
            <a:endParaRPr lang="en-US" sz="2400" dirty="0">
              <a:solidFill>
                <a:srgbClr val="3C4F68"/>
              </a:solidFill>
            </a:endParaRPr>
          </a:p>
        </p:txBody>
      </p:sp>
    </p:spTree>
    <p:extLst>
      <p:ext uri="{BB962C8B-B14F-4D97-AF65-F5344CB8AC3E}">
        <p14:creationId xmlns:p14="http://schemas.microsoft.com/office/powerpoint/2010/main" val="79112925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CBA90E7-CCDC-8449-B00E-3A9CCCCF47E2}"/>
              </a:ext>
            </a:extLst>
          </p:cNvPr>
          <p:cNvGrpSpPr/>
          <p:nvPr/>
        </p:nvGrpSpPr>
        <p:grpSpPr>
          <a:xfrm>
            <a:off x="4877347" y="1339628"/>
            <a:ext cx="2437306" cy="4052175"/>
            <a:chOff x="3017564" y="919217"/>
            <a:chExt cx="2437306" cy="4052175"/>
          </a:xfrm>
        </p:grpSpPr>
        <p:pic>
          <p:nvPicPr>
            <p:cNvPr id="3" name="Picture 2">
              <a:extLst>
                <a:ext uri="{FF2B5EF4-FFF2-40B4-BE49-F238E27FC236}">
                  <a16:creationId xmlns:a16="http://schemas.microsoft.com/office/drawing/2014/main" id="{91DFEF3F-F5CC-9448-AFE7-17EA444116F6}"/>
                </a:ext>
              </a:extLst>
            </p:cNvPr>
            <p:cNvPicPr>
              <a:picLocks noChangeAspect="1"/>
            </p:cNvPicPr>
            <p:nvPr/>
          </p:nvPicPr>
          <p:blipFill rotWithShape="1">
            <a:blip r:embed="rId3"/>
            <a:srcRect r="57822"/>
            <a:stretch/>
          </p:blipFill>
          <p:spPr>
            <a:xfrm>
              <a:off x="3017564" y="919217"/>
              <a:ext cx="2437306" cy="2413000"/>
            </a:xfrm>
            <a:prstGeom prst="rect">
              <a:avLst/>
            </a:prstGeom>
          </p:spPr>
        </p:pic>
        <p:pic>
          <p:nvPicPr>
            <p:cNvPr id="7" name="Picture 6">
              <a:extLst>
                <a:ext uri="{FF2B5EF4-FFF2-40B4-BE49-F238E27FC236}">
                  <a16:creationId xmlns:a16="http://schemas.microsoft.com/office/drawing/2014/main" id="{AA47A60E-D0E3-7941-ABB0-F16540508651}"/>
                </a:ext>
              </a:extLst>
            </p:cNvPr>
            <p:cNvPicPr>
              <a:picLocks noChangeAspect="1"/>
            </p:cNvPicPr>
            <p:nvPr/>
          </p:nvPicPr>
          <p:blipFill rotWithShape="1">
            <a:blip r:embed="rId3"/>
            <a:srcRect l="49181"/>
            <a:stretch/>
          </p:blipFill>
          <p:spPr>
            <a:xfrm>
              <a:off x="3257989" y="3363747"/>
              <a:ext cx="1956455" cy="1607645"/>
            </a:xfrm>
            <a:prstGeom prst="rect">
              <a:avLst/>
            </a:prstGeom>
          </p:spPr>
        </p:pic>
      </p:grpSp>
      <p:pic>
        <p:nvPicPr>
          <p:cNvPr id="10" name="Picture 9">
            <a:extLst>
              <a:ext uri="{FF2B5EF4-FFF2-40B4-BE49-F238E27FC236}">
                <a16:creationId xmlns:a16="http://schemas.microsoft.com/office/drawing/2014/main" id="{FE2E1514-5DE6-6548-931A-8FC0D9C26B79}"/>
              </a:ext>
            </a:extLst>
          </p:cNvPr>
          <p:cNvPicPr>
            <a:picLocks noChangeAspect="1"/>
          </p:cNvPicPr>
          <p:nvPr/>
        </p:nvPicPr>
        <p:blipFill>
          <a:blip r:embed="rId4"/>
          <a:stretch>
            <a:fillRect/>
          </a:stretch>
        </p:blipFill>
        <p:spPr>
          <a:xfrm>
            <a:off x="-1051035" y="1444515"/>
            <a:ext cx="6540546" cy="3679057"/>
          </a:xfrm>
          <a:prstGeom prst="rect">
            <a:avLst/>
          </a:prstGeom>
        </p:spPr>
      </p:pic>
      <p:pic>
        <p:nvPicPr>
          <p:cNvPr id="12" name="Picture 11">
            <a:extLst>
              <a:ext uri="{FF2B5EF4-FFF2-40B4-BE49-F238E27FC236}">
                <a16:creationId xmlns:a16="http://schemas.microsoft.com/office/drawing/2014/main" id="{2CB67C5B-F7CD-054F-BB33-585A49341B77}"/>
              </a:ext>
            </a:extLst>
          </p:cNvPr>
          <p:cNvPicPr>
            <a:picLocks noChangeAspect="1"/>
          </p:cNvPicPr>
          <p:nvPr/>
        </p:nvPicPr>
        <p:blipFill>
          <a:blip r:embed="rId5"/>
          <a:stretch>
            <a:fillRect/>
          </a:stretch>
        </p:blipFill>
        <p:spPr>
          <a:xfrm>
            <a:off x="7582994" y="585076"/>
            <a:ext cx="4974894" cy="4974894"/>
          </a:xfrm>
          <a:prstGeom prst="rect">
            <a:avLst/>
          </a:prstGeom>
        </p:spPr>
      </p:pic>
    </p:spTree>
    <p:extLst>
      <p:ext uri="{BB962C8B-B14F-4D97-AF65-F5344CB8AC3E}">
        <p14:creationId xmlns:p14="http://schemas.microsoft.com/office/powerpoint/2010/main" val="333315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Why would you use Git and GitHub?</a:t>
            </a:r>
          </a:p>
        </p:txBody>
      </p:sp>
      <p:sp>
        <p:nvSpPr>
          <p:cNvPr id="4" name="Content Placeholder 5">
            <a:extLst>
              <a:ext uri="{FF2B5EF4-FFF2-40B4-BE49-F238E27FC236}">
                <a16:creationId xmlns:a16="http://schemas.microsoft.com/office/drawing/2014/main" id="{E25569C8-1EC9-1248-97BA-418DFF98536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dirty="0"/>
              <a:t>Versioning</a:t>
            </a:r>
          </a:p>
          <a:p>
            <a:pPr marL="514350" indent="-514350">
              <a:buFont typeface="+mj-lt"/>
              <a:buAutoNum type="arabicPeriod"/>
            </a:pPr>
            <a:r>
              <a:rPr lang="en-US" dirty="0"/>
              <a:t>Collaboration</a:t>
            </a:r>
          </a:p>
          <a:p>
            <a:pPr marL="514350" indent="-514350">
              <a:buFont typeface="+mj-lt"/>
              <a:buAutoNum type="arabicPeriod"/>
            </a:pPr>
            <a:r>
              <a:rPr lang="en-US" dirty="0"/>
              <a:t>Preservation</a:t>
            </a:r>
          </a:p>
        </p:txBody>
      </p:sp>
    </p:spTree>
    <p:extLst>
      <p:ext uri="{BB962C8B-B14F-4D97-AF65-F5344CB8AC3E}">
        <p14:creationId xmlns:p14="http://schemas.microsoft.com/office/powerpoint/2010/main" val="328316291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Versioning</a:t>
            </a:r>
          </a:p>
        </p:txBody>
      </p:sp>
    </p:spTree>
    <p:extLst>
      <p:ext uri="{BB962C8B-B14F-4D97-AF65-F5344CB8AC3E}">
        <p14:creationId xmlns:p14="http://schemas.microsoft.com/office/powerpoint/2010/main" val="290151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What is Git?</a:t>
            </a:r>
          </a:p>
        </p:txBody>
      </p:sp>
      <p:sp>
        <p:nvSpPr>
          <p:cNvPr id="6" name="Content Placeholder 5">
            <a:extLst>
              <a:ext uri="{FF2B5EF4-FFF2-40B4-BE49-F238E27FC236}">
                <a16:creationId xmlns:a16="http://schemas.microsoft.com/office/drawing/2014/main" id="{946FA7D4-40DE-AC4B-8095-DBD728BD6A19}"/>
              </a:ext>
            </a:extLst>
          </p:cNvPr>
          <p:cNvSpPr>
            <a:spLocks noGrp="1"/>
          </p:cNvSpPr>
          <p:nvPr>
            <p:ph idx="1"/>
          </p:nvPr>
        </p:nvSpPr>
        <p:spPr/>
        <p:txBody>
          <a:bodyPr/>
          <a:lstStyle/>
          <a:p>
            <a:r>
              <a:rPr lang="en-US" dirty="0"/>
              <a:t>Placeholder</a:t>
            </a:r>
          </a:p>
        </p:txBody>
      </p:sp>
    </p:spTree>
    <p:extLst>
      <p:ext uri="{BB962C8B-B14F-4D97-AF65-F5344CB8AC3E}">
        <p14:creationId xmlns:p14="http://schemas.microsoft.com/office/powerpoint/2010/main" val="18173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456" y="1050591"/>
            <a:ext cx="8686800" cy="136187"/>
          </a:xfrm>
          <a:prstGeom prst="roundRect">
            <a:avLst/>
          </a:prstGeom>
          <a:solidFill>
            <a:srgbClr val="3C4F68"/>
          </a:solidFill>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174836"/>
            <a:ext cx="10453816" cy="769441"/>
          </a:xfrm>
          <a:prstGeom prst="rect">
            <a:avLst/>
          </a:prstGeom>
          <a:noFill/>
        </p:spPr>
        <p:txBody>
          <a:bodyPr wrap="square" rtlCol="0">
            <a:spAutoFit/>
          </a:bodyPr>
          <a:lstStyle/>
          <a:p>
            <a:r>
              <a:rPr lang="en-US" sz="4400" dirty="0">
                <a:solidFill>
                  <a:srgbClr val="3C4F68"/>
                </a:solidFill>
              </a:rPr>
              <a:t>What is GitHub?</a:t>
            </a:r>
          </a:p>
        </p:txBody>
      </p:sp>
      <p:sp>
        <p:nvSpPr>
          <p:cNvPr id="4" name="Content Placeholder 5">
            <a:extLst>
              <a:ext uri="{FF2B5EF4-FFF2-40B4-BE49-F238E27FC236}">
                <a16:creationId xmlns:a16="http://schemas.microsoft.com/office/drawing/2014/main" id="{70460878-771D-4842-83E4-1E76ED09F96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Placeholder</a:t>
            </a:r>
            <a:endParaRPr lang="en-US" dirty="0"/>
          </a:p>
        </p:txBody>
      </p:sp>
    </p:spTree>
    <p:extLst>
      <p:ext uri="{BB962C8B-B14F-4D97-AF65-F5344CB8AC3E}">
        <p14:creationId xmlns:p14="http://schemas.microsoft.com/office/powerpoint/2010/main" val="131099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479</Words>
  <Application>Microsoft Macintosh PowerPoint</Application>
  <PresentationFormat>Widescreen</PresentationFormat>
  <Paragraphs>58</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Brad</dc:creator>
  <cp:lastModifiedBy>Cannell, Michael B</cp:lastModifiedBy>
  <cp:revision>12</cp:revision>
  <dcterms:created xsi:type="dcterms:W3CDTF">2017-10-26T20:38:58Z</dcterms:created>
  <dcterms:modified xsi:type="dcterms:W3CDTF">2022-04-11T23:49:33Z</dcterms:modified>
</cp:coreProperties>
</file>