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320" r:id="rId5"/>
    <p:sldId id="576" r:id="rId6"/>
    <p:sldId id="680" r:id="rId7"/>
    <p:sldId id="647" r:id="rId8"/>
    <p:sldId id="654" r:id="rId9"/>
    <p:sldId id="655" r:id="rId10"/>
    <p:sldId id="638" r:id="rId11"/>
    <p:sldId id="639" r:id="rId12"/>
    <p:sldId id="640" r:id="rId13"/>
    <p:sldId id="641" r:id="rId14"/>
    <p:sldId id="648" r:id="rId15"/>
    <p:sldId id="649" r:id="rId16"/>
    <p:sldId id="650" r:id="rId17"/>
    <p:sldId id="656" r:id="rId18"/>
    <p:sldId id="663" r:id="rId19"/>
    <p:sldId id="669"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1D716D-5964-1C35-6B3B-86BAA7497B06}" name="Cannell, Michael B" initials="MC" userId="S::Michael.B.Cannell@uth.tmc.edu::df291291-9ac9-42c2-a976-062f6e2ad9da" providerId="AD"/>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38A"/>
    <a:srgbClr val="76777A"/>
    <a:srgbClr val="AE6041"/>
    <a:srgbClr val="577C69"/>
    <a:srgbClr val="002756"/>
    <a:srgbClr val="817290"/>
    <a:srgbClr val="F2B82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4"/>
    <p:restoredTop sz="62381"/>
  </p:normalViewPr>
  <p:slideViewPr>
    <p:cSldViewPr snapToGrid="0" snapToObjects="1">
      <p:cViewPr varScale="1">
        <p:scale>
          <a:sx n="77" d="100"/>
          <a:sy n="77" d="100"/>
        </p:scale>
        <p:origin x="14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crosstab_01</a:t>
            </a:r>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1068755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odds_ratio_null</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942296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measures_of_association_tree_01</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95826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measures_of_association_tree_02</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631688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measures_of_association_tree_03</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3365986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incidence_proportion_ratio_crosstab</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619887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incidence_proportion_difference_crosstab</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86900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incidence_odds_ratio_crosstab</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3717445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odds_ratio_and_probability</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173117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crosstab_02</a:t>
            </a:r>
          </a:p>
        </p:txBody>
      </p:sp>
      <p:sp>
        <p:nvSpPr>
          <p:cNvPr id="4" name="Slide Number Placeholder 3"/>
          <p:cNvSpPr>
            <a:spLocks noGrp="1"/>
          </p:cNvSpPr>
          <p:nvPr>
            <p:ph type="sldNum" sz="quarter" idx="5"/>
          </p:nvPr>
        </p:nvSpPr>
        <p:spPr/>
        <p:txBody>
          <a:bodyPr/>
          <a:lstStyle/>
          <a:p>
            <a:fld id="{075F2CDE-89C4-1B4C-87C9-7FAA4B7FC29C}" type="slidenum">
              <a:rPr lang="en-US" smtClean="0"/>
              <a:t>2</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crosstab_03</a:t>
            </a:r>
          </a:p>
        </p:txBody>
      </p:sp>
      <p:sp>
        <p:nvSpPr>
          <p:cNvPr id="4" name="Slide Number Placeholder 3"/>
          <p:cNvSpPr>
            <a:spLocks noGrp="1"/>
          </p:cNvSpPr>
          <p:nvPr>
            <p:ph type="sldNum" sz="quarter" idx="5"/>
          </p:nvPr>
        </p:nvSpPr>
        <p:spPr/>
        <p:txBody>
          <a:bodyPr/>
          <a:lstStyle/>
          <a:p>
            <a:fld id="{075F2CDE-89C4-1B4C-87C9-7FAA4B7FC29C}" type="slidenum">
              <a:rPr lang="en-US" smtClean="0"/>
              <a:t>3</a:t>
            </a:fld>
            <a:endParaRPr lang="en-US"/>
          </a:p>
        </p:txBody>
      </p:sp>
    </p:spTree>
    <p:extLst>
      <p:ext uri="{BB962C8B-B14F-4D97-AF65-F5344CB8AC3E}">
        <p14:creationId xmlns:p14="http://schemas.microsoft.com/office/powerpoint/2010/main" val="310503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crosstab_04</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223249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crosstab_05</a:t>
            </a: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222770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crosstab_06</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1126407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independence</a:t>
            </a:r>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294176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incidence_proportion_difference_null</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586888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incidence_proportion_ratio_null</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728025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9/15/23</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Avenir Book"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lvl1pPr>
              <a:defRPr>
                <a:latin typeface="Avenir Book" panose="02000503020000020003" pitchFamily="2"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lvl1pPr>
              <a:defRPr>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755751459"/>
              </p:ext>
            </p:extLst>
          </p:nvPr>
        </p:nvGraphicFramePr>
        <p:xfrm>
          <a:off x="1692230" y="2543991"/>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extLst>
                  <a:ext uri="{0D108BD9-81ED-4DB2-BD59-A6C34878D82A}">
                    <a16:rowId xmlns:a16="http://schemas.microsoft.com/office/drawing/2014/main" val="1199748931"/>
                  </a:ext>
                </a:extLst>
              </a:tr>
            </a:tbl>
          </a:graphicData>
        </a:graphic>
      </p:graphicFrame>
      <p:sp>
        <p:nvSpPr>
          <p:cNvPr id="3" name="Rectangular Callout 2">
            <a:extLst>
              <a:ext uri="{FF2B5EF4-FFF2-40B4-BE49-F238E27FC236}">
                <a16:creationId xmlns:a16="http://schemas.microsoft.com/office/drawing/2014/main" id="{C6CF7892-3596-6B56-DE15-5845A4EAA0DF}"/>
              </a:ext>
            </a:extLst>
          </p:cNvPr>
          <p:cNvSpPr/>
          <p:nvPr/>
        </p:nvSpPr>
        <p:spPr>
          <a:xfrm>
            <a:off x="5913783" y="4890309"/>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order is important!!</a:t>
            </a:r>
          </a:p>
        </p:txBody>
      </p:sp>
    </p:spTree>
    <p:extLst>
      <p:ext uri="{BB962C8B-B14F-4D97-AF65-F5344CB8AC3E}">
        <p14:creationId xmlns:p14="http://schemas.microsoft.com/office/powerpoint/2010/main" val="68483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Odds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
                            <m:fPr>
                              <m:type m:val="lin"/>
                              <m:ctrlPr>
                                <a:rPr lang="en-US" i="1">
                                  <a:solidFill>
                                    <a:srgbClr val="AE6041"/>
                                  </a:solidFill>
                                  <a:latin typeface="Cambria Math" panose="02040503050406030204" pitchFamily="18" charset="0"/>
                                </a:rPr>
                              </m:ctrlPr>
                            </m:fPr>
                            <m:num>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num>
                            <m:den>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=0|</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den>
                          </m:f>
                        </m:num>
                        <m:den>
                          <m:f>
                            <m:fPr>
                              <m:type m:val="lin"/>
                              <m:ctrlPr>
                                <a:rPr lang="en-US" i="1">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t="-75000" b="-9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22670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53" name="Group 52">
            <a:extLst>
              <a:ext uri="{FF2B5EF4-FFF2-40B4-BE49-F238E27FC236}">
                <a16:creationId xmlns:a16="http://schemas.microsoft.com/office/drawing/2014/main" id="{A0E619D0-76B0-3174-2597-9D28F7EE80A1}"/>
              </a:ext>
            </a:extLst>
          </p:cNvPr>
          <p:cNvGrpSpPr/>
          <p:nvPr/>
        </p:nvGrpSpPr>
        <p:grpSpPr>
          <a:xfrm>
            <a:off x="212731" y="1390152"/>
            <a:ext cx="11766538" cy="4093461"/>
            <a:chOff x="212731" y="1390152"/>
            <a:chExt cx="11766538" cy="4093461"/>
          </a:xfrm>
        </p:grpSpPr>
        <p:sp>
          <p:nvSpPr>
            <p:cNvPr id="8" name="Rounded Rectangle 7">
              <a:extLst>
                <a:ext uri="{FF2B5EF4-FFF2-40B4-BE49-F238E27FC236}">
                  <a16:creationId xmlns:a16="http://schemas.microsoft.com/office/drawing/2014/main" id="{25DD29AC-569F-FA43-80A1-5DF0107537CA}"/>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22" name="Elbow Connector 21">
              <a:extLst>
                <a:ext uri="{FF2B5EF4-FFF2-40B4-BE49-F238E27FC236}">
                  <a16:creationId xmlns:a16="http://schemas.microsoft.com/office/drawing/2014/main" id="{E81CBB27-F204-7240-94F5-8D1D169338E0}"/>
                </a:ext>
              </a:extLst>
            </p:cNvPr>
            <p:cNvCxnSpPr>
              <a:cxnSpLocks/>
              <a:stCxn id="8" idx="2"/>
              <a:endCxn id="1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201AA212-E018-4667-5E35-AD51B10C2FC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5" name="Rounded Rectangle 4">
              <a:extLst>
                <a:ext uri="{FF2B5EF4-FFF2-40B4-BE49-F238E27FC236}">
                  <a16:creationId xmlns:a16="http://schemas.microsoft.com/office/drawing/2014/main" id="{C65508E6-1440-E13D-FBB3-F2BD1C448862}"/>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6" name="Elbow Connector 5">
              <a:extLst>
                <a:ext uri="{FF2B5EF4-FFF2-40B4-BE49-F238E27FC236}">
                  <a16:creationId xmlns:a16="http://schemas.microsoft.com/office/drawing/2014/main" id="{8601D975-8574-4B02-D0DA-5C08EAD61450}"/>
                </a:ext>
              </a:extLst>
            </p:cNvPr>
            <p:cNvCxnSpPr>
              <a:cxnSpLocks/>
              <a:stCxn id="12" idx="2"/>
              <a:endCxn id="5"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EDC916BE-B167-A1C3-5581-12C543EF03C8}"/>
                </a:ext>
              </a:extLst>
            </p:cNvPr>
            <p:cNvCxnSpPr>
              <a:cxnSpLocks/>
              <a:stCxn id="12" idx="2"/>
              <a:endCxn id="19"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E8A416B3-6BDC-73E5-2089-4401C1EDA107}"/>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27" name="Straight Arrow Connector 26">
              <a:extLst>
                <a:ext uri="{FF2B5EF4-FFF2-40B4-BE49-F238E27FC236}">
                  <a16:creationId xmlns:a16="http://schemas.microsoft.com/office/drawing/2014/main" id="{31CA8199-BA94-BF8A-AD8C-8501BBBB3E15}"/>
                </a:ext>
              </a:extLst>
            </p:cNvPr>
            <p:cNvCxnSpPr>
              <a:stCxn id="12" idx="2"/>
              <a:endCxn id="1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00BF45-4BA7-9FA5-C838-CA2A745D8BC4}"/>
                </a:ext>
              </a:extLst>
            </p:cNvPr>
            <p:cNvCxnSpPr>
              <a:stCxn id="12" idx="2"/>
              <a:endCxn id="4"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17DDAB8F-5019-83B2-65C6-179BE078C2ED}"/>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9" name="Rounded Rectangle 38">
              <a:extLst>
                <a:ext uri="{FF2B5EF4-FFF2-40B4-BE49-F238E27FC236}">
                  <a16:creationId xmlns:a16="http://schemas.microsoft.com/office/drawing/2014/main" id="{EC89BE32-DD47-5586-5925-ADDFCF8F24D5}"/>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0" name="Rounded Rectangle 39">
              <a:extLst>
                <a:ext uri="{FF2B5EF4-FFF2-40B4-BE49-F238E27FC236}">
                  <a16:creationId xmlns:a16="http://schemas.microsoft.com/office/drawing/2014/main" id="{2FBF2746-BFFA-0547-6237-DBEABC771643}"/>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3" name="Elbow Connector 42">
              <a:extLst>
                <a:ext uri="{FF2B5EF4-FFF2-40B4-BE49-F238E27FC236}">
                  <a16:creationId xmlns:a16="http://schemas.microsoft.com/office/drawing/2014/main" id="{185F8314-68CB-11F5-BFD6-DA591611BF18}"/>
                </a:ext>
              </a:extLst>
            </p:cNvPr>
            <p:cNvCxnSpPr>
              <a:cxnSpLocks/>
              <a:stCxn id="13" idx="2"/>
              <a:endCxn id="39"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A4F15D-1AFD-F70F-7345-B10D3EB6A1C5}"/>
                </a:ext>
              </a:extLst>
            </p:cNvPr>
            <p:cNvCxnSpPr>
              <a:cxnSpLocks/>
              <a:stCxn id="13" idx="2"/>
              <a:endCxn id="38"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1B2AD4F-81BE-4EE1-38A0-13AFBBBC9A4D}"/>
                </a:ext>
              </a:extLst>
            </p:cNvPr>
            <p:cNvCxnSpPr>
              <a:cxnSpLocks/>
              <a:stCxn id="13" idx="2"/>
              <a:endCxn id="40"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334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13F259E-2C00-4C4F-CB38-1E7FE8F12B41}"/>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F42A85DE-0658-54F7-5E03-167F71BB3631}"/>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86B988E2-473E-C06F-CC94-B19D5C0DABF6}"/>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0C0F416D-4C36-6FB2-E869-93150D359D2B}"/>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49C3A139-DA81-A4F8-D284-6FFC1378E265}"/>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3E075EBF-E80A-9DE1-6741-B4F3415BD2DB}"/>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7C61C872-5C2E-A1CC-F1DB-8DE34000E9D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C54F1E5B-AEF2-21EB-E95E-C8441F745728}"/>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E0209382-8BCF-8B65-1369-F900FA36A1F5}"/>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E43E96F5-03D5-02C1-5E1B-4CB017FE5746}"/>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F66D6190-55C3-D027-BD8A-3857D07BE7B1}"/>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78A3DCDC-3356-D112-2031-CF736B2EF347}"/>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75B7012-CDBB-64B4-B817-D05988F5E03E}"/>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A7C58BDE-15AF-2525-B05F-2DDA50BF0A56}"/>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547460A3-8208-20C8-7AFF-8D301F75CF51}"/>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91B8230D-A3BC-2C5A-5612-E8CA9342B1E5}"/>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8823CC2-808A-BBFE-8972-FB2C1AE8A6CD}"/>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98BAF9B-959F-961A-C10D-6A24B54DA951}"/>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A1BBC27-8784-F224-8563-07005904A608}"/>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sp>
        <p:nvSpPr>
          <p:cNvPr id="9" name="Rectangular Callout 8">
            <a:extLst>
              <a:ext uri="{FF2B5EF4-FFF2-40B4-BE49-F238E27FC236}">
                <a16:creationId xmlns:a16="http://schemas.microsoft.com/office/drawing/2014/main" id="{43620BEB-D603-4605-EBE0-B6CC021F2590}"/>
              </a:ext>
            </a:extLst>
          </p:cNvPr>
          <p:cNvSpPr/>
          <p:nvPr/>
        </p:nvSpPr>
        <p:spPr>
          <a:xfrm>
            <a:off x="6318046" y="2610678"/>
            <a:ext cx="5675171" cy="3193547"/>
          </a:xfrm>
          <a:prstGeom prst="wedgeRectCallout">
            <a:avLst>
              <a:gd name="adj1" fmla="val -81755"/>
              <a:gd name="adj2" fmla="val -3147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venir Book" panose="02000503020000020003" pitchFamily="2" charset="0"/>
              </a:rPr>
              <a:t>“Measures based on absolute differences are often preferred when public health or preventive activities are evaluated, as their main goal is often an absolute reduction in the risk of an undesirable outcome.”</a:t>
            </a:r>
          </a:p>
        </p:txBody>
      </p:sp>
    </p:spTree>
    <p:extLst>
      <p:ext uri="{BB962C8B-B14F-4D97-AF65-F5344CB8AC3E}">
        <p14:creationId xmlns:p14="http://schemas.microsoft.com/office/powerpoint/2010/main" val="165696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30" name="Group 29">
            <a:extLst>
              <a:ext uri="{FF2B5EF4-FFF2-40B4-BE49-F238E27FC236}">
                <a16:creationId xmlns:a16="http://schemas.microsoft.com/office/drawing/2014/main" id="{C2B781D9-24C2-B694-8581-AC4A906DB9F6}"/>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38C71CDC-BB99-CDCA-79EC-83E78B5259DE}"/>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5A27C3D2-612D-C196-BB9F-16A7219743ED}"/>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ADAD98D3-F990-C4E2-E9CC-B6ADFFF47B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06351518-F1E5-0981-1CFF-9EE394551856}"/>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58B4661-3D84-9610-FBF2-9263AF8BF91A}"/>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2B763918-9084-DA06-89D0-2E98721D17B7}"/>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24F6E990-9704-B641-0226-8728BFCC3AEE}"/>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3AA65C5A-0BEC-2CD3-35F5-A881CC2C6AEB}"/>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5CD08202-0BC3-AD9C-E42D-3384897A0177}"/>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EDDFCCFF-8BB2-13A4-39C5-CC0509335C4B}"/>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53DB7FAE-7650-4299-AC80-995D0A67570D}"/>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437AE3-AC8B-DE34-0E6C-4FB1BC18FA16}"/>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839CD904-EEF7-6847-B9FA-9BF1D97AB965}"/>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A8CBBA66-CA81-E038-0CCB-161FF6BF7B7B}"/>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1AE9501E-7FDA-9489-8285-D84279F433E6}"/>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1475607-2272-9A60-F89A-365584E92C9C}"/>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EB531B6-C64D-CDE3-F784-157D7CB6DF4D}"/>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61DD12E6-7D50-7FFE-23A2-D6F17830A895}"/>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ular Callout 8">
            <a:extLst>
              <a:ext uri="{FF2B5EF4-FFF2-40B4-BE49-F238E27FC236}">
                <a16:creationId xmlns:a16="http://schemas.microsoft.com/office/drawing/2014/main" id="{43620BEB-D603-4605-EBE0-B6CC021F2590}"/>
              </a:ext>
            </a:extLst>
          </p:cNvPr>
          <p:cNvSpPr/>
          <p:nvPr/>
        </p:nvSpPr>
        <p:spPr>
          <a:xfrm>
            <a:off x="393058" y="2672780"/>
            <a:ext cx="5675171" cy="3193547"/>
          </a:xfrm>
          <a:prstGeom prst="wedgeRectCallout">
            <a:avLst>
              <a:gd name="adj1" fmla="val 77733"/>
              <a:gd name="adj2" fmla="val -3313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venir Book" panose="02000503020000020003" pitchFamily="2" charset="0"/>
              </a:rPr>
              <a:t>“In contrast, etiologic studies that are searching disease determinants (causes) usually rely on relative differences in the occurrence of discrete outcomes.”</a:t>
            </a:r>
          </a:p>
        </p:txBody>
      </p:sp>
    </p:spTree>
    <p:extLst>
      <p:ext uri="{BB962C8B-B14F-4D97-AF65-F5344CB8AC3E}">
        <p14:creationId xmlns:p14="http://schemas.microsoft.com/office/powerpoint/2010/main" val="293730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541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Ratio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r>
                          <a:rPr lang="en-US" sz="3200" b="0" i="1" smtClean="0">
                            <a:latin typeface="Cambria Math" panose="02040503050406030204" pitchFamily="18" charset="0"/>
                          </a:rPr>
                          <m:t>)</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54171"/>
              </a:xfrm>
              <a:prstGeom prst="rect">
                <a:avLst/>
              </a:prstGeom>
              <a:blipFill>
                <a:blip r:embed="rId3"/>
                <a:stretch>
                  <a:fillRect l="-1515" t="-3226" b="-3226"/>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41866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096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Difference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num>
                      <m:den>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𝑐</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09671"/>
              </a:xfrm>
              <a:prstGeom prst="rect">
                <a:avLst/>
              </a:prstGeom>
              <a:blipFill>
                <a:blip r:embed="rId3"/>
                <a:stretch>
                  <a:fillRect l="-1515" t="-3279"/>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685852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57353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8601-E736-A944-9C61-59A3ABD4720A}"/>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4" name="TextBox 3">
            <a:extLst>
              <a:ext uri="{FF2B5EF4-FFF2-40B4-BE49-F238E27FC236}">
                <a16:creationId xmlns:a16="http://schemas.microsoft.com/office/drawing/2014/main" id="{8B13BC6F-410C-DE46-ADA8-8E85CEEC71F9}"/>
              </a:ext>
            </a:extLst>
          </p:cNvPr>
          <p:cNvSpPr txBox="1"/>
          <p:nvPr/>
        </p:nvSpPr>
        <p:spPr>
          <a:xfrm>
            <a:off x="838200" y="1506022"/>
            <a:ext cx="2956259" cy="369332"/>
          </a:xfrm>
          <a:prstGeom prst="rect">
            <a:avLst/>
          </a:prstGeom>
          <a:noFill/>
        </p:spPr>
        <p:txBody>
          <a:bodyPr wrap="none" rtlCol="0">
            <a:spAutoFit/>
          </a:bodyPr>
          <a:lstStyle/>
          <a:p>
            <a:r>
              <a:rPr lang="en-US" dirty="0">
                <a:latin typeface="Avenir Book" panose="02000503020000020003" pitchFamily="2" charset="0"/>
              </a:rPr>
              <a:t>First take a bar of length 1:</a:t>
            </a:r>
          </a:p>
        </p:txBody>
      </p:sp>
      <p:pic>
        <p:nvPicPr>
          <p:cNvPr id="6" name="Picture 5">
            <a:extLst>
              <a:ext uri="{FF2B5EF4-FFF2-40B4-BE49-F238E27FC236}">
                <a16:creationId xmlns:a16="http://schemas.microsoft.com/office/drawing/2014/main" id="{B7B35BB3-6F41-154C-B1A2-7E7DC7C55C8A}"/>
              </a:ext>
            </a:extLst>
          </p:cNvPr>
          <p:cNvPicPr>
            <a:picLocks noChangeAspect="1"/>
          </p:cNvPicPr>
          <p:nvPr/>
        </p:nvPicPr>
        <p:blipFill>
          <a:blip r:embed="rId3"/>
          <a:stretch>
            <a:fillRect/>
          </a:stretch>
        </p:blipFill>
        <p:spPr>
          <a:xfrm>
            <a:off x="4252065" y="1214438"/>
            <a:ext cx="3187700" cy="952500"/>
          </a:xfrm>
          <a:prstGeom prst="rect">
            <a:avLst/>
          </a:prstGeom>
        </p:spPr>
      </p:pic>
      <p:sp>
        <p:nvSpPr>
          <p:cNvPr id="7" name="TextBox 6">
            <a:extLst>
              <a:ext uri="{FF2B5EF4-FFF2-40B4-BE49-F238E27FC236}">
                <a16:creationId xmlns:a16="http://schemas.microsoft.com/office/drawing/2014/main" id="{5FE935BB-4107-E741-BFE0-4C01484EDF07}"/>
              </a:ext>
            </a:extLst>
          </p:cNvPr>
          <p:cNvSpPr txBox="1"/>
          <p:nvPr/>
        </p:nvSpPr>
        <p:spPr>
          <a:xfrm>
            <a:off x="594463" y="2353450"/>
            <a:ext cx="3657601" cy="1200329"/>
          </a:xfrm>
          <a:prstGeom prst="rect">
            <a:avLst/>
          </a:prstGeom>
          <a:noFill/>
        </p:spPr>
        <p:txBody>
          <a:bodyPr wrap="square" rtlCol="0">
            <a:spAutoFit/>
          </a:bodyPr>
          <a:lstStyle/>
          <a:p>
            <a:r>
              <a:rPr lang="en-US" dirty="0">
                <a:latin typeface="Avenir Book" panose="02000503020000020003" pitchFamily="2" charset="0"/>
              </a:rPr>
              <a:t>Now, take a bar of length </a:t>
            </a:r>
            <a:r>
              <a:rPr lang="en-US" i="1" dirty="0">
                <a:latin typeface="Avenir Book" panose="02000503020000020003" pitchFamily="2" charset="0"/>
              </a:rPr>
              <a:t>r</a:t>
            </a:r>
            <a:r>
              <a:rPr lang="en-US" dirty="0">
                <a:latin typeface="Avenir Book" panose="02000503020000020003" pitchFamily="2" charset="0"/>
              </a:rPr>
              <a:t>, where </a:t>
            </a:r>
            <a:r>
              <a:rPr lang="en-US" i="1" dirty="0">
                <a:latin typeface="Avenir Book" panose="02000503020000020003" pitchFamily="2" charset="0"/>
              </a:rPr>
              <a:t>r</a:t>
            </a:r>
            <a:r>
              <a:rPr lang="en-US" dirty="0">
                <a:latin typeface="Avenir Book" panose="02000503020000020003" pitchFamily="2" charset="0"/>
              </a:rPr>
              <a:t> is your ratio. For example, if r was 0.3, I would attach it like so:</a:t>
            </a:r>
          </a:p>
        </p:txBody>
      </p:sp>
      <p:pic>
        <p:nvPicPr>
          <p:cNvPr id="9" name="Picture 8">
            <a:extLst>
              <a:ext uri="{FF2B5EF4-FFF2-40B4-BE49-F238E27FC236}">
                <a16:creationId xmlns:a16="http://schemas.microsoft.com/office/drawing/2014/main" id="{D1DFA741-77B9-AF43-8445-B08C2D217757}"/>
              </a:ext>
            </a:extLst>
          </p:cNvPr>
          <p:cNvPicPr>
            <a:picLocks noChangeAspect="1"/>
          </p:cNvPicPr>
          <p:nvPr/>
        </p:nvPicPr>
        <p:blipFill>
          <a:blip r:embed="rId4"/>
          <a:stretch>
            <a:fillRect/>
          </a:stretch>
        </p:blipFill>
        <p:spPr>
          <a:xfrm>
            <a:off x="4252065" y="2353450"/>
            <a:ext cx="3200400" cy="939800"/>
          </a:xfrm>
          <a:prstGeom prst="rect">
            <a:avLst/>
          </a:prstGeom>
        </p:spPr>
      </p:pic>
      <p:sp>
        <p:nvSpPr>
          <p:cNvPr id="10" name="TextBox 9">
            <a:extLst>
              <a:ext uri="{FF2B5EF4-FFF2-40B4-BE49-F238E27FC236}">
                <a16:creationId xmlns:a16="http://schemas.microsoft.com/office/drawing/2014/main" id="{CEA1E142-FD79-C14D-9073-A98897822BE6}"/>
              </a:ext>
            </a:extLst>
          </p:cNvPr>
          <p:cNvSpPr txBox="1"/>
          <p:nvPr/>
        </p:nvSpPr>
        <p:spPr>
          <a:xfrm>
            <a:off x="8166099" y="1506022"/>
            <a:ext cx="3914035" cy="646331"/>
          </a:xfrm>
          <a:prstGeom prst="rect">
            <a:avLst/>
          </a:prstGeom>
          <a:noFill/>
        </p:spPr>
        <p:txBody>
          <a:bodyPr wrap="square" rtlCol="0">
            <a:spAutoFit/>
          </a:bodyPr>
          <a:lstStyle/>
          <a:p>
            <a:r>
              <a:rPr lang="en-US" dirty="0">
                <a:latin typeface="Avenir Book" panose="02000503020000020003" pitchFamily="2" charset="0"/>
              </a:rPr>
              <a:t>That will be the portion of what did </a:t>
            </a:r>
            <a:r>
              <a:rPr lang="en-US" i="1" dirty="0">
                <a:latin typeface="Avenir Book" panose="02000503020000020003" pitchFamily="2" charset="0"/>
              </a:rPr>
              <a:t>not</a:t>
            </a:r>
            <a:r>
              <a:rPr lang="en-US" dirty="0">
                <a:latin typeface="Avenir Book" panose="02000503020000020003" pitchFamily="2" charset="0"/>
              </a:rPr>
              <a:t> make it.</a:t>
            </a:r>
          </a:p>
        </p:txBody>
      </p:sp>
      <p:sp>
        <p:nvSpPr>
          <p:cNvPr id="11" name="TextBox 10">
            <a:extLst>
              <a:ext uri="{FF2B5EF4-FFF2-40B4-BE49-F238E27FC236}">
                <a16:creationId xmlns:a16="http://schemas.microsoft.com/office/drawing/2014/main" id="{86DC074D-CF4C-FE45-8C85-12F9F52C5937}"/>
              </a:ext>
            </a:extLst>
          </p:cNvPr>
          <p:cNvSpPr txBox="1"/>
          <p:nvPr/>
        </p:nvSpPr>
        <p:spPr>
          <a:xfrm>
            <a:off x="7922363" y="2491949"/>
            <a:ext cx="3914035" cy="646331"/>
          </a:xfrm>
          <a:prstGeom prst="rect">
            <a:avLst/>
          </a:prstGeom>
          <a:noFill/>
        </p:spPr>
        <p:txBody>
          <a:bodyPr wrap="square" rtlCol="0">
            <a:spAutoFit/>
          </a:bodyPr>
          <a:lstStyle/>
          <a:p>
            <a:r>
              <a:rPr lang="en-US" dirty="0">
                <a:latin typeface="Avenir Book" panose="02000503020000020003" pitchFamily="2" charset="0"/>
              </a:rPr>
              <a:t>The dark blue is the ones that did make it.</a:t>
            </a:r>
          </a:p>
        </p:txBody>
      </p:sp>
      <p:pic>
        <p:nvPicPr>
          <p:cNvPr id="13" name="Picture 12">
            <a:extLst>
              <a:ext uri="{FF2B5EF4-FFF2-40B4-BE49-F238E27FC236}">
                <a16:creationId xmlns:a16="http://schemas.microsoft.com/office/drawing/2014/main" id="{EF8EC41E-A035-874A-9FEB-7E2EECCE4DE1}"/>
              </a:ext>
            </a:extLst>
          </p:cNvPr>
          <p:cNvPicPr>
            <a:picLocks noChangeAspect="1"/>
          </p:cNvPicPr>
          <p:nvPr/>
        </p:nvPicPr>
        <p:blipFill>
          <a:blip r:embed="rId5"/>
          <a:stretch>
            <a:fillRect/>
          </a:stretch>
        </p:blipFill>
        <p:spPr>
          <a:xfrm>
            <a:off x="3934565" y="3429000"/>
            <a:ext cx="3822700" cy="1193800"/>
          </a:xfrm>
          <a:prstGeom prst="rect">
            <a:avLst/>
          </a:prstGeom>
        </p:spPr>
      </p:pic>
      <p:pic>
        <p:nvPicPr>
          <p:cNvPr id="15" name="Picture 14">
            <a:extLst>
              <a:ext uri="{FF2B5EF4-FFF2-40B4-BE49-F238E27FC236}">
                <a16:creationId xmlns:a16="http://schemas.microsoft.com/office/drawing/2014/main" id="{246497A8-C1FB-2F40-AFDA-C3F1E31C5D9C}"/>
              </a:ext>
            </a:extLst>
          </p:cNvPr>
          <p:cNvPicPr>
            <a:picLocks noChangeAspect="1"/>
          </p:cNvPicPr>
          <p:nvPr/>
        </p:nvPicPr>
        <p:blipFill>
          <a:blip r:embed="rId6"/>
          <a:stretch>
            <a:fillRect/>
          </a:stretch>
        </p:blipFill>
        <p:spPr>
          <a:xfrm>
            <a:off x="3934565" y="4990892"/>
            <a:ext cx="3822700" cy="1219200"/>
          </a:xfrm>
          <a:prstGeom prst="rect">
            <a:avLst/>
          </a:prstGeom>
        </p:spPr>
      </p:pic>
    </p:spTree>
    <p:extLst>
      <p:ext uri="{BB962C8B-B14F-4D97-AF65-F5344CB8AC3E}">
        <p14:creationId xmlns:p14="http://schemas.microsoft.com/office/powerpoint/2010/main" val="196100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progress bar&#10;&#10;Description automatically generated">
            <a:extLst>
              <a:ext uri="{FF2B5EF4-FFF2-40B4-BE49-F238E27FC236}">
                <a16:creationId xmlns:a16="http://schemas.microsoft.com/office/drawing/2014/main" id="{8B2D96A8-2E85-A7CA-27D8-4733273B7FAC}"/>
              </a:ext>
            </a:extLst>
          </p:cNvPr>
          <p:cNvPicPr>
            <a:picLocks noChangeAspect="1"/>
          </p:cNvPicPr>
          <p:nvPr/>
        </p:nvPicPr>
        <p:blipFill>
          <a:blip r:embed="rId3"/>
          <a:stretch>
            <a:fillRect/>
          </a:stretch>
        </p:blipFill>
        <p:spPr>
          <a:xfrm>
            <a:off x="-1" y="-1"/>
            <a:ext cx="7367335" cy="4555375"/>
          </a:xfrm>
          <a:prstGeom prst="rect">
            <a:avLst/>
          </a:prstGeom>
        </p:spPr>
      </p:pic>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114104088"/>
              </p:ext>
            </p:extLst>
          </p:nvPr>
        </p:nvGraphicFramePr>
        <p:xfrm>
          <a:off x="6096000" y="4114800"/>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296217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progress bar&#10;&#10;Description automatically generated">
            <a:extLst>
              <a:ext uri="{FF2B5EF4-FFF2-40B4-BE49-F238E27FC236}">
                <a16:creationId xmlns:a16="http://schemas.microsoft.com/office/drawing/2014/main" id="{8B2D96A8-2E85-A7CA-27D8-4733273B7FAC}"/>
              </a:ext>
            </a:extLst>
          </p:cNvPr>
          <p:cNvPicPr>
            <a:picLocks noChangeAspect="1"/>
          </p:cNvPicPr>
          <p:nvPr/>
        </p:nvPicPr>
        <p:blipFill>
          <a:blip r:embed="rId3"/>
          <a:stretch>
            <a:fillRect/>
          </a:stretch>
        </p:blipFill>
        <p:spPr>
          <a:xfrm>
            <a:off x="-1" y="-1"/>
            <a:ext cx="7367335" cy="4555375"/>
          </a:xfrm>
          <a:prstGeom prst="rect">
            <a:avLst/>
          </a:prstGeom>
        </p:spPr>
      </p:pic>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3648532405"/>
              </p:ext>
            </p:extLst>
          </p:nvPr>
        </p:nvGraphicFramePr>
        <p:xfrm>
          <a:off x="6096000" y="4114800"/>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418024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333972033"/>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
        <p:nvSpPr>
          <p:cNvPr id="3" name="Rectangular Callout 2">
            <a:extLst>
              <a:ext uri="{FF2B5EF4-FFF2-40B4-BE49-F238E27FC236}">
                <a16:creationId xmlns:a16="http://schemas.microsoft.com/office/drawing/2014/main" id="{508D7ADF-0B52-8FD6-B140-D45541DFD690}"/>
              </a:ext>
            </a:extLst>
          </p:cNvPr>
          <p:cNvSpPr/>
          <p:nvPr/>
        </p:nvSpPr>
        <p:spPr>
          <a:xfrm>
            <a:off x="8405191" y="5248117"/>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Margins</a:t>
            </a:r>
          </a:p>
          <a:p>
            <a:pPr algn="ctr"/>
            <a:r>
              <a:rPr lang="en-US" dirty="0"/>
              <a:t>Marginal Totals</a:t>
            </a:r>
          </a:p>
        </p:txBody>
      </p:sp>
    </p:spTree>
    <p:extLst>
      <p:ext uri="{BB962C8B-B14F-4D97-AF65-F5344CB8AC3E}">
        <p14:creationId xmlns:p14="http://schemas.microsoft.com/office/powerpoint/2010/main" val="285751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684786506"/>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2045260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468337211"/>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6</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4</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10</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67818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8" name="Rectangular Callout 7">
            <a:extLst>
              <a:ext uri="{FF2B5EF4-FFF2-40B4-BE49-F238E27FC236}">
                <a16:creationId xmlns:a16="http://schemas.microsoft.com/office/drawing/2014/main" id="{F864C4FD-28F7-2997-55AB-CDAC39152E4B}"/>
              </a:ext>
            </a:extLst>
          </p:cNvPr>
          <p:cNvSpPr/>
          <p:nvPr/>
        </p:nvSpPr>
        <p:spPr>
          <a:xfrm>
            <a:off x="9521687" y="2663943"/>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0</a:t>
            </a:r>
          </a:p>
        </p:txBody>
      </p:sp>
      <p:sp>
        <p:nvSpPr>
          <p:cNvPr id="9" name="Rectangular Callout 8">
            <a:extLst>
              <a:ext uri="{FF2B5EF4-FFF2-40B4-BE49-F238E27FC236}">
                <a16:creationId xmlns:a16="http://schemas.microsoft.com/office/drawing/2014/main" id="{E19A455B-A48E-6E7C-0D34-607FE0E50A7A}"/>
              </a:ext>
            </a:extLst>
          </p:cNvPr>
          <p:cNvSpPr/>
          <p:nvPr/>
        </p:nvSpPr>
        <p:spPr>
          <a:xfrm>
            <a:off x="8078857" y="3816482"/>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0" name="Rectangular Callout 9">
            <a:extLst>
              <a:ext uri="{FF2B5EF4-FFF2-40B4-BE49-F238E27FC236}">
                <a16:creationId xmlns:a16="http://schemas.microsoft.com/office/drawing/2014/main" id="{C35DF9E4-D668-94D9-3788-5B19B7885964}"/>
              </a:ext>
            </a:extLst>
          </p:cNvPr>
          <p:cNvSpPr/>
          <p:nvPr/>
        </p:nvSpPr>
        <p:spPr>
          <a:xfrm>
            <a:off x="9384197" y="5122374"/>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1" name="Rectangular Callout 10">
            <a:extLst>
              <a:ext uri="{FF2B5EF4-FFF2-40B4-BE49-F238E27FC236}">
                <a16:creationId xmlns:a16="http://schemas.microsoft.com/office/drawing/2014/main" id="{B7D78C72-477C-ECCF-71CD-4FB1CE70571A}"/>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difference</a:t>
            </a:r>
          </a:p>
        </p:txBody>
      </p:sp>
      <p:sp>
        <p:nvSpPr>
          <p:cNvPr id="12" name="Rectangular Callout 11">
            <a:extLst>
              <a:ext uri="{FF2B5EF4-FFF2-40B4-BE49-F238E27FC236}">
                <a16:creationId xmlns:a16="http://schemas.microsoft.com/office/drawing/2014/main" id="{E25A6078-61E2-1799-AAD6-36C56C83E7A1}"/>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ratio</a:t>
            </a:r>
          </a:p>
        </p:txBody>
      </p:sp>
      <p:sp>
        <p:nvSpPr>
          <p:cNvPr id="13" name="Rectangular Callout 12">
            <a:extLst>
              <a:ext uri="{FF2B5EF4-FFF2-40B4-BE49-F238E27FC236}">
                <a16:creationId xmlns:a16="http://schemas.microsoft.com/office/drawing/2014/main" id="{291B8D3A-2D75-03C9-382A-9DA70631DBAE}"/>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Incidence odds ratio</a:t>
            </a:r>
          </a:p>
        </p:txBody>
      </p:sp>
    </p:spTree>
    <p:extLst>
      <p:ext uri="{BB962C8B-B14F-4D97-AF65-F5344CB8AC3E}">
        <p14:creationId xmlns:p14="http://schemas.microsoft.com/office/powerpoint/2010/main" val="217646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634551"/>
                <a:ext cx="10515600" cy="531058"/>
              </a:xfrm>
            </p:spPr>
            <p:txBody>
              <a:bodyPr>
                <a:normAutofit/>
              </a:bodyPr>
              <a:lstStyle/>
              <a:p>
                <a:pPr marL="0" indent="0" algn="ctr">
                  <a:buNone/>
                </a:pPr>
                <a14:m>
                  <m:oMathPara xmlns:m="http://schemas.openxmlformats.org/officeDocument/2006/math">
                    <m:oMathParaPr>
                      <m:jc m:val="center"/>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m:t>
                      </m:r>
                    </m:oMath>
                  </m:oMathPara>
                </a14:m>
                <a:endParaRPr lang="en-US" sz="2800" b="0" dirty="0">
                  <a:solidFill>
                    <a:schemeClr val="tx1"/>
                  </a:solidFill>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634551"/>
                <a:ext cx="10515600" cy="531058"/>
              </a:xfrm>
              <a:blipFill>
                <a:blip r:embed="rId3"/>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462353" y="4191873"/>
              <a:ext cx="2940227"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0.1, 0.2, 0.3, … 1</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
        <p:nvSpPr>
          <p:cNvPr id="27" name="TextBox 26">
            <a:extLst>
              <a:ext uri="{FF2B5EF4-FFF2-40B4-BE49-F238E27FC236}">
                <a16:creationId xmlns:a16="http://schemas.microsoft.com/office/drawing/2014/main" id="{40F47D9A-F358-CADA-3338-748E8F31098E}"/>
              </a:ext>
            </a:extLst>
          </p:cNvPr>
          <p:cNvSpPr txBox="1"/>
          <p:nvPr/>
        </p:nvSpPr>
        <p:spPr>
          <a:xfrm>
            <a:off x="1541027" y="4761716"/>
            <a:ext cx="342112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 -0.7, -0.8, -0.9</a:t>
            </a:r>
          </a:p>
        </p:txBody>
      </p:sp>
    </p:spTree>
    <p:extLst>
      <p:ext uri="{BB962C8B-B14F-4D97-AF65-F5344CB8AC3E}">
        <p14:creationId xmlns:p14="http://schemas.microsoft.com/office/powerpoint/2010/main" val="114661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unc>
                            <m:funcPr>
                              <m:ctrlPr>
                                <a:rPr lang="en-US" i="1">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b="-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558416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Avenir Book" panose="02000503020000020003"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3" ma:contentTypeDescription="Create a new document." ma:contentTypeScope="" ma:versionID="8758a9079f5c81cc9bbaf8817f1682cc">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f4c82a11dbf66c51fd0803d992e2d3ac"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MediaLengthInSeconds xmlns="e3793ca1-6164-4dfb-aaf8-0aa60c0c70c2" xsi:nil="true"/>
    <SharedWithUsers xmlns="b3558f30-ae73-4668-947b-5578bd4f9b3c">
      <UserInfo>
        <DisplayName/>
        <AccountId xsi:nil="true"/>
        <AccountType/>
      </UserInfo>
    </SharedWithUsers>
  </documentManagement>
</p:properties>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EE338FB7-0675-4FAF-B95D-081BDF7BA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F1320E-D9A1-4589-BDE1-F2D1289F6814}">
  <ds:schemaRefs>
    <ds:schemaRef ds:uri="http://schemas.microsoft.com/office/2006/documentManagement/types"/>
    <ds:schemaRef ds:uri="http://schemas.microsoft.com/office/infopath/2007/PartnerControl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b3558f30-ae73-4668-947b-5578bd4f9b3c"/>
    <ds:schemaRef ds:uri="e3793ca1-6164-4dfb-aaf8-0aa60c0c70c2"/>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29726</TotalTime>
  <Words>879</Words>
  <Application>Microsoft Macintosh PowerPoint</Application>
  <PresentationFormat>Widescreen</PresentationFormat>
  <Paragraphs>257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Book</vt:lpstr>
      <vt:lpstr>Calibri</vt:lpstr>
      <vt:lpstr>Cambria Math</vt:lpstr>
      <vt:lpstr>Univers</vt:lpstr>
      <vt:lpstr>Office Theme</vt:lpstr>
      <vt:lpstr>2x2 Contingency Table (Crosstab)</vt:lpstr>
      <vt:lpstr>PowerPoint Presentation</vt:lpstr>
      <vt:lpstr>PowerPoint Presentation</vt:lpstr>
      <vt:lpstr>2x2 Contingency Table (Crosstab)</vt:lpstr>
      <vt:lpstr>2x2 Contingency Table (Crosstab)</vt:lpstr>
      <vt:lpstr>2x2 Contingency Table (Crosstab)</vt:lpstr>
      <vt:lpstr>No Association (Independence)</vt:lpstr>
      <vt:lpstr>Incidence Proportion Difference</vt:lpstr>
      <vt:lpstr>Incidence Proportion Ratio</vt:lpstr>
      <vt:lpstr>Odds Ratio</vt:lpstr>
      <vt:lpstr>PowerPoint Presentation</vt:lpstr>
      <vt:lpstr>PowerPoint Presentation</vt:lpstr>
      <vt:lpstr>PowerPoint Presentation</vt:lpstr>
      <vt:lpstr>Incidence Proportion Ratio</vt:lpstr>
      <vt:lpstr>Incidence Proportion Difference</vt:lpstr>
      <vt:lpstr>Incidence Odds Ratio</vt:lpstr>
      <vt:lpstr>Odds ratio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148</cp:revision>
  <dcterms:created xsi:type="dcterms:W3CDTF">2020-09-18T19:45:25Z</dcterms:created>
  <dcterms:modified xsi:type="dcterms:W3CDTF">2023-09-25T17:46:35Z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