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9" r:id="rId5"/>
    <p:sldId id="290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A"/>
    <a:srgbClr val="002756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nodes_and_edges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d_separation_04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8329A4-47FB-3646-9FB7-1D2BD51DE441}"/>
              </a:ext>
            </a:extLst>
          </p:cNvPr>
          <p:cNvSpPr txBox="1"/>
          <p:nvPr/>
        </p:nvSpPr>
        <p:spPr>
          <a:xfrm>
            <a:off x="-116037" y="4685987"/>
            <a:ext cx="72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89ECBF-A84F-B84E-953F-3B1649BA6D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11168" y="5009153"/>
            <a:ext cx="5041114" cy="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6E3E1-D0F0-F14E-A8DB-74DE3D3A4A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79487" y="5009153"/>
            <a:ext cx="4967160" cy="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B80DC-C79E-ED46-B12B-48BC31A4E4E4}"/>
              </a:ext>
            </a:extLst>
          </p:cNvPr>
          <p:cNvSpPr txBox="1"/>
          <p:nvPr/>
        </p:nvSpPr>
        <p:spPr>
          <a:xfrm>
            <a:off x="5652282" y="4685987"/>
            <a:ext cx="72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91219-A3C1-3048-9F75-C40BFAB1FCC8}"/>
              </a:ext>
            </a:extLst>
          </p:cNvPr>
          <p:cNvSpPr txBox="1"/>
          <p:nvPr/>
        </p:nvSpPr>
        <p:spPr>
          <a:xfrm>
            <a:off x="11346647" y="4685987"/>
            <a:ext cx="72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Book" panose="02000503020000020003" pitchFamily="2" charset="0"/>
              </a:rPr>
              <a:t>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079C2-E924-9D4B-95C0-3D98AE551720}"/>
              </a:ext>
            </a:extLst>
          </p:cNvPr>
          <p:cNvSpPr/>
          <p:nvPr/>
        </p:nvSpPr>
        <p:spPr>
          <a:xfrm>
            <a:off x="130479" y="1411169"/>
            <a:ext cx="554645" cy="55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A451E3-5B40-B84C-8D42-0838B419304B}"/>
              </a:ext>
            </a:extLst>
          </p:cNvPr>
          <p:cNvSpPr/>
          <p:nvPr/>
        </p:nvSpPr>
        <p:spPr>
          <a:xfrm>
            <a:off x="5837171" y="1411169"/>
            <a:ext cx="554645" cy="55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452A1-B22E-074B-B2CC-BCFAD91828D8}"/>
              </a:ext>
            </a:extLst>
          </p:cNvPr>
          <p:cNvSpPr txBox="1"/>
          <p:nvPr/>
        </p:nvSpPr>
        <p:spPr>
          <a:xfrm>
            <a:off x="-479632" y="1981526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CF164-9728-F64D-B831-8BBDF8C7BCD8}"/>
              </a:ext>
            </a:extLst>
          </p:cNvPr>
          <p:cNvSpPr txBox="1"/>
          <p:nvPr/>
        </p:nvSpPr>
        <p:spPr>
          <a:xfrm>
            <a:off x="5227060" y="1981526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0F07BA-12F5-C94C-9315-6A2006C251E3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685124" y="1688491"/>
            <a:ext cx="5152047" cy="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A1E88C-5A39-8747-A2FC-E5C4DE325731}"/>
              </a:ext>
            </a:extLst>
          </p:cNvPr>
          <p:cNvSpPr/>
          <p:nvPr/>
        </p:nvSpPr>
        <p:spPr>
          <a:xfrm>
            <a:off x="11531535" y="1411169"/>
            <a:ext cx="554645" cy="55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F2F82-8570-1042-8717-7E2A5B34D05E}"/>
              </a:ext>
            </a:extLst>
          </p:cNvPr>
          <p:cNvSpPr txBox="1"/>
          <p:nvPr/>
        </p:nvSpPr>
        <p:spPr>
          <a:xfrm>
            <a:off x="10921423" y="1981526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ABE2A-B904-1244-8B3B-5859043A62F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379487" y="1688491"/>
            <a:ext cx="5152047" cy="0"/>
          </a:xfrm>
          <a:prstGeom prst="straightConnector1">
            <a:avLst/>
          </a:prstGeom>
          <a:ln w="539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1B4FBA-C777-321C-21A6-A8AAE6A0F136}"/>
              </a:ext>
            </a:extLst>
          </p:cNvPr>
          <p:cNvSpPr txBox="1"/>
          <p:nvPr/>
        </p:nvSpPr>
        <p:spPr>
          <a:xfrm>
            <a:off x="2244291" y="887949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861D5-2957-0B35-82CE-37A25C4EEA78}"/>
              </a:ext>
            </a:extLst>
          </p:cNvPr>
          <p:cNvSpPr txBox="1"/>
          <p:nvPr/>
        </p:nvSpPr>
        <p:spPr>
          <a:xfrm>
            <a:off x="7975633" y="890699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6AC55-1205-2193-7305-EB2209BAB43E}"/>
              </a:ext>
            </a:extLst>
          </p:cNvPr>
          <p:cNvSpPr txBox="1"/>
          <p:nvPr/>
        </p:nvSpPr>
        <p:spPr>
          <a:xfrm>
            <a:off x="2244291" y="4353254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C27BC-4BB8-55DF-DCDE-517798221B00}"/>
              </a:ext>
            </a:extLst>
          </p:cNvPr>
          <p:cNvSpPr txBox="1"/>
          <p:nvPr/>
        </p:nvSpPr>
        <p:spPr>
          <a:xfrm>
            <a:off x="7975633" y="4353254"/>
            <a:ext cx="177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63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939A98-21B6-60B7-C74D-14652326914D}"/>
              </a:ext>
            </a:extLst>
          </p:cNvPr>
          <p:cNvGrpSpPr/>
          <p:nvPr/>
        </p:nvGrpSpPr>
        <p:grpSpPr>
          <a:xfrm>
            <a:off x="-146301" y="2294379"/>
            <a:ext cx="12484602" cy="2269242"/>
            <a:chOff x="988033" y="2574919"/>
            <a:chExt cx="9750997" cy="17723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8329A4-47FB-3646-9FB7-1D2BD51DE441}"/>
                </a:ext>
              </a:extLst>
            </p:cNvPr>
            <p:cNvSpPr txBox="1"/>
            <p:nvPr/>
          </p:nvSpPr>
          <p:spPr>
            <a:xfrm>
              <a:off x="1857629" y="3105834"/>
              <a:ext cx="486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X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89ECBF-A84F-B84E-953F-3B1649BA6D84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2343663" y="3367444"/>
              <a:ext cx="33692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F6E3E1-D0F0-F14E-A8DB-74DE3D3A4A42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6198972" y="3367444"/>
              <a:ext cx="33198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FB80DC-C79E-ED46-B12B-48BC31A4E4E4}"/>
                </a:ext>
              </a:extLst>
            </p:cNvPr>
            <p:cNvSpPr txBox="1"/>
            <p:nvPr/>
          </p:nvSpPr>
          <p:spPr>
            <a:xfrm>
              <a:off x="5712938" y="3105834"/>
              <a:ext cx="486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791219-A3C1-3048-9F75-C40BFAB1FCC8}"/>
                </a:ext>
              </a:extLst>
            </p:cNvPr>
            <p:cNvSpPr txBox="1"/>
            <p:nvPr/>
          </p:nvSpPr>
          <p:spPr>
            <a:xfrm>
              <a:off x="9518819" y="3105834"/>
              <a:ext cx="486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21414B-E98F-4646-B0C4-00C3856F4131}"/>
                </a:ext>
              </a:extLst>
            </p:cNvPr>
            <p:cNvSpPr txBox="1"/>
            <p:nvPr/>
          </p:nvSpPr>
          <p:spPr>
            <a:xfrm>
              <a:off x="988033" y="2598004"/>
              <a:ext cx="2225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Grandparent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98BD3-C371-0440-B690-E3095CC0DC05}"/>
                </a:ext>
              </a:extLst>
            </p:cNvPr>
            <p:cNvSpPr txBox="1"/>
            <p:nvPr/>
          </p:nvSpPr>
          <p:spPr>
            <a:xfrm>
              <a:off x="5351495" y="2574919"/>
              <a:ext cx="1208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Parent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40EA9E-A290-6840-989D-6297D3063920}"/>
                </a:ext>
              </a:extLst>
            </p:cNvPr>
            <p:cNvSpPr txBox="1"/>
            <p:nvPr/>
          </p:nvSpPr>
          <p:spPr>
            <a:xfrm>
              <a:off x="9246312" y="2598004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Child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D1B89E-3E49-544B-B076-5B3537E66585}"/>
                </a:ext>
              </a:extLst>
            </p:cNvPr>
            <p:cNvSpPr txBox="1"/>
            <p:nvPr/>
          </p:nvSpPr>
          <p:spPr>
            <a:xfrm>
              <a:off x="1496185" y="3824072"/>
              <a:ext cx="1208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Parent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B1F767-48C9-D045-91FD-AF32408FC0A7}"/>
                </a:ext>
              </a:extLst>
            </p:cNvPr>
            <p:cNvSpPr txBox="1"/>
            <p:nvPr/>
          </p:nvSpPr>
          <p:spPr>
            <a:xfrm>
              <a:off x="5440431" y="3824072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Child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24B62A-89B1-104D-9086-51B253833E9B}"/>
                </a:ext>
              </a:extLst>
            </p:cNvPr>
            <p:cNvSpPr txBox="1"/>
            <p:nvPr/>
          </p:nvSpPr>
          <p:spPr>
            <a:xfrm>
              <a:off x="8784648" y="3824072"/>
              <a:ext cx="1954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Grandchild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2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there are no variables being conditioned on, a path is blocked if and only if two arrowheads on the path collide at some variable on the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25E01-8572-014C-81AB-5791A947F3AA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886CA-8BCA-5440-960E-1F5725AB630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829417-0553-954E-8897-E38DA88FA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5D5191-2BE4-E74D-9473-C5CC3BF8C2B4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A38F-D383-534A-A574-8EF5CF781A0F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EDAE7-19BA-674F-B110-E0D71F757A07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BEC79-105F-A241-85C3-2DA6962498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B8551-0DBE-D342-9D47-9C04E29A62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EFCD3-63D5-BA41-AB3E-7C1E265AAF42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EF5AE-8DA4-BA45-A97F-1DAC2BA9B8FF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618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path that contains a non-collider that has been conditioned on is blocked.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C0B1D-853C-444A-AC39-7F85F99F9DB8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C68217-03EC-EF4C-9FE8-0C6C564A051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A6566-BF38-B747-8D8C-D94D9A58DF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AE4577-283B-B941-BF17-FEF04F3FC116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85D7-0AA1-F14C-AF38-3FD0EFB8291A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284C-2285-734B-BC83-F97BB26C3C90}"/>
              </a:ext>
            </a:extLst>
          </p:cNvPr>
          <p:cNvSpPr txBox="1"/>
          <p:nvPr/>
        </p:nvSpPr>
        <p:spPr>
          <a:xfrm>
            <a:off x="185762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C03FD-7E71-CC44-A323-289A185995D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480298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53232-F1DC-8F4C-A8DD-63B1E165DDC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4802982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8FCB0-42C7-F846-907A-1F92211AA375}"/>
              </a:ext>
            </a:extLst>
          </p:cNvPr>
          <p:cNvSpPr txBox="1"/>
          <p:nvPr/>
        </p:nvSpPr>
        <p:spPr>
          <a:xfrm>
            <a:off x="5712938" y="4479816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33B1C-EECE-FC44-BBE3-707CDFBA64C9}"/>
              </a:ext>
            </a:extLst>
          </p:cNvPr>
          <p:cNvSpPr txBox="1"/>
          <p:nvPr/>
        </p:nvSpPr>
        <p:spPr>
          <a:xfrm>
            <a:off x="9518819" y="447981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510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been conditioned on does not block a path (or conditioning on a collider opens the path).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15D69-7BE2-8642-AB67-49FC01999A4E}"/>
              </a:ext>
            </a:extLst>
          </p:cNvPr>
          <p:cNvSpPr txBox="1"/>
          <p:nvPr/>
        </p:nvSpPr>
        <p:spPr>
          <a:xfrm>
            <a:off x="185762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17F6C-5394-8044-9192-0EF59CE2638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43663" y="3733631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5BBE-4CBB-1A48-A964-6DD07FBF03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98972" y="3733631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C4687E-AE66-894E-91EE-3EDCB64C221E}"/>
              </a:ext>
            </a:extLst>
          </p:cNvPr>
          <p:cNvSpPr txBox="1"/>
          <p:nvPr/>
        </p:nvSpPr>
        <p:spPr>
          <a:xfrm>
            <a:off x="5712938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E2404-9151-BE4A-90E0-452F262D7802}"/>
              </a:ext>
            </a:extLst>
          </p:cNvPr>
          <p:cNvSpPr txBox="1"/>
          <p:nvPr/>
        </p:nvSpPr>
        <p:spPr>
          <a:xfrm>
            <a:off x="9518819" y="3410465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466A0-562A-9B44-B201-DFE40D18DFE9}"/>
              </a:ext>
            </a:extLst>
          </p:cNvPr>
          <p:cNvSpPr txBox="1"/>
          <p:nvPr/>
        </p:nvSpPr>
        <p:spPr>
          <a:xfrm>
            <a:off x="185762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31DF0-61BF-3F41-815B-F0DFF977D27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343663" y="511688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1A3234-0DB1-294F-963F-6AC3132710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98972" y="511688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C2365-66CE-0E4A-920B-E1DC249EC766}"/>
              </a:ext>
            </a:extLst>
          </p:cNvPr>
          <p:cNvSpPr txBox="1"/>
          <p:nvPr/>
        </p:nvSpPr>
        <p:spPr>
          <a:xfrm>
            <a:off x="5712938" y="4793714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15926-7980-EF4E-8448-A203F8AAEC5C}"/>
              </a:ext>
            </a:extLst>
          </p:cNvPr>
          <p:cNvSpPr txBox="1"/>
          <p:nvPr/>
        </p:nvSpPr>
        <p:spPr>
          <a:xfrm>
            <a:off x="9518819" y="479371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791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D68-B1E1-D049-B4A0-9302A83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6409-67C1-7848-99E7-1C2B1C4C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collider that has a descendant that has been conditioned on does not block a path (or conditioning on the descendant of a collider opens the path).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2F9AE-DFD8-2644-8252-29CC0C4E238F}"/>
              </a:ext>
            </a:extLst>
          </p:cNvPr>
          <p:cNvSpPr txBox="1"/>
          <p:nvPr/>
        </p:nvSpPr>
        <p:spPr>
          <a:xfrm>
            <a:off x="185762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D47D8-3B7F-3D48-B4D8-AC6A7653999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343663" y="3429000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C0DD1-BA7B-0549-9B3A-C0E2D6FCB5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198972" y="3429000"/>
            <a:ext cx="33198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4D55FF-9DEB-BE4E-87C3-997941B6BDF5}"/>
              </a:ext>
            </a:extLst>
          </p:cNvPr>
          <p:cNvSpPr txBox="1"/>
          <p:nvPr/>
        </p:nvSpPr>
        <p:spPr>
          <a:xfrm>
            <a:off x="5712938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B04DC-63EE-5F41-8ECE-4E62D1E77489}"/>
              </a:ext>
            </a:extLst>
          </p:cNvPr>
          <p:cNvSpPr txBox="1"/>
          <p:nvPr/>
        </p:nvSpPr>
        <p:spPr>
          <a:xfrm>
            <a:off x="9518819" y="3105834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CFA1A-A79D-5D41-AA3A-B9E0C8E8632A}"/>
              </a:ext>
            </a:extLst>
          </p:cNvPr>
          <p:cNvSpPr txBox="1"/>
          <p:nvPr/>
        </p:nvSpPr>
        <p:spPr>
          <a:xfrm>
            <a:off x="5712938" y="4844145"/>
            <a:ext cx="486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5F547-7F2C-1D4A-B8CF-689837266AE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955955" y="3752165"/>
            <a:ext cx="0" cy="1091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13921</TotalTime>
  <Words>176</Words>
  <Application>Microsoft Macintosh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D-separation Rules</vt:lpstr>
      <vt:lpstr>D-separation Rules</vt:lpstr>
      <vt:lpstr>D-separation Rules</vt:lpstr>
      <vt:lpstr>D-separation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138</cp:revision>
  <dcterms:created xsi:type="dcterms:W3CDTF">2020-09-18T19:45:25Z</dcterms:created>
  <dcterms:modified xsi:type="dcterms:W3CDTF">2023-10-09T22:44:31Z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