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comments/comment2.xml" ContentType="application/vnd.openxmlformats-officedocument.presentationml.comments+xml"/>
  <Override PartName="/ppt/slides/slide6.xml" ContentType="application/vnd.openxmlformats-officedocument.presentationml.slide+xml"/>
  <Override PartName="/ppt/slides/slide7.xml" ContentType="application/vnd.openxmlformats-officedocument.presentationml.slide+xml"/>
  <Override PartName="/ppt/comments/comment3.xml" ContentType="application/vnd.openxmlformats-officedocument.presentationml.comments+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 id="261" r:id="rId15"/>
    <p:sldId id="262" r:id="rId16"/>
    <p:sldId id="263" r:id="rId18"/>
    <p:sldId id="264" r:id="rId19"/>
    <p:sldId id="265" r:id="rId20"/>
    <p:sldId id="266" r:id="rId21"/>
    <p:sldId id="267" r:id="rId22"/>
    <p:sldId id="268" r:id="rId23"/>
    <p:sldId id="269" r:id="rId24"/>
    <p:sldId id="270" r:id="rId25"/>
    <p:sldId id="271" r:id="rId26"/>
    <p:sldId id="272" r:id="rId27"/>
    <p:sldId id="273"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Brad Cannell" initials="BC" lastIdx="3"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comments" Target="comments/comment2.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comments" Target="comments/comment3.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6-02-24T09:09:07.698" idx="1">
    <p:pos x="-667" y="-344"/>
    <p:text>Reword</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6-02-24T09:10:14.422" idx="2">
    <p:pos x="-989" y="-346"/>
    <p:text>Reword</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6-02-24T09:11:10.200" idx="3">
    <p:pos x="-778" y="-288"/>
    <p:text>Reword</p:text>
    <p:extLst>
      <p:ext uri="{C676402C-5697-4E1C-873F-D02D1690AC5C}">
        <p15:threadingInfo xmlns:p15="http://schemas.microsoft.com/office/powerpoint/2012/main" timeZoneBias="30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Fade in for 3 seconds. No music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Bad figure. Doesn’t stand alone. Can’t figure out the y-axis. How can a count of incident reports take on non-integer values?</a:t>
            </a:r>
          </a:p>
          <a:p>
            <a:pPr/>
          </a:p>
          <a:p>
            <a:pPr/>
            <a:r>
              <a:t>Davis - Results from an Elder Abuse Prevention Experiment in New York City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Compare the 3D chart to the 2D pie chart. Much easier to see differences in sizes.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Gaining popularity in reports created for consumption by general audiences. Has been slower to catch on in scholarly journals.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Also mention that this is not all inclusive. It only covers some common scenarios encountered in the health sciences, and if you look around, you can likely find exceptions to each of these suggestions.</a:t>
            </a:r>
          </a:p>
          <a:p>
            <a:pPr/>
          </a:p>
          <a:p>
            <a:pPr/>
            <a:r>
              <a:t>Give examples as you go through this?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13"/>
          </p:nvPr>
        </p:nvSpPr>
        <p:spPr>
          <a:xfrm>
            <a:off x="-304800" y="1130300"/>
            <a:ext cx="17202150" cy="11468100"/>
          </a:xfrm>
          <a:prstGeom prst="rect">
            <a:avLst/>
          </a:prstGeom>
        </p:spPr>
        <p:txBody>
          <a:bodyPr lIns="91439" tIns="45719" rIns="91439" bIns="45719" anchor="t">
            <a:noAutofit/>
          </a:bodyPr>
          <a:lstStyle/>
          <a:p>
            <a:pPr/>
          </a:p>
        </p:txBody>
      </p:sp>
      <p:sp>
        <p:nvSpPr>
          <p:cNvPr id="84" name="Image"/>
          <p:cNvSpPr/>
          <p:nvPr>
            <p:ph type="pic" sz="quarter" idx="14"/>
          </p:nvPr>
        </p:nvSpPr>
        <p:spPr>
          <a:xfrm>
            <a:off x="15681340" y="7035800"/>
            <a:ext cx="8396678" cy="5600700"/>
          </a:xfrm>
          <a:prstGeom prst="rect">
            <a:avLst/>
          </a:prstGeom>
        </p:spPr>
        <p:txBody>
          <a:bodyPr lIns="91439" tIns="45719" rIns="91439" bIns="45719" anchor="t">
            <a:noAutofit/>
          </a:bodyPr>
          <a:lstStyle/>
          <a:p>
            <a:pPr/>
          </a:p>
        </p:txBody>
      </p:sp>
      <p:sp>
        <p:nvSpPr>
          <p:cNvPr id="85" name="Image"/>
          <p:cNvSpPr/>
          <p:nvPr>
            <p:ph type="pic" sz="quarter" idx="15"/>
          </p:nvPr>
        </p:nvSpPr>
        <p:spPr>
          <a:xfrm>
            <a:off x="15290800" y="1130300"/>
            <a:ext cx="8331200" cy="5554134"/>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foto_area_centros_formacion_1.jpg" descr="foto_area_centros_formacion_1.jpg"/>
          <p:cNvPicPr>
            <a:picLocks noChangeAspect="1"/>
          </p:cNvPicPr>
          <p:nvPr/>
        </p:nvPicPr>
        <p:blipFill>
          <a:blip r:embed="rId3">
            <a:extLst/>
          </a:blip>
          <a:stretch>
            <a:fillRect/>
          </a:stretch>
        </p:blipFill>
        <p:spPr>
          <a:xfrm>
            <a:off x="9804838" y="3611733"/>
            <a:ext cx="14529449" cy="10076268"/>
          </a:xfrm>
          <a:prstGeom prst="rect">
            <a:avLst/>
          </a:prstGeom>
          <a:ln w="12700">
            <a:miter lim="400000"/>
          </a:ln>
        </p:spPr>
      </p:pic>
      <p:pic>
        <p:nvPicPr>
          <p:cNvPr id="120" name="OverlayHistogram_3.png" descr="OverlayHistogram_3.png"/>
          <p:cNvPicPr>
            <a:picLocks noChangeAspect="1"/>
          </p:cNvPicPr>
          <p:nvPr/>
        </p:nvPicPr>
        <p:blipFill>
          <a:blip r:embed="rId4">
            <a:alphaModFix amt="35000"/>
            <a:extLst/>
          </a:blip>
          <a:srcRect l="14272" t="11836" r="7578" b="10935"/>
          <a:stretch>
            <a:fillRect/>
          </a:stretch>
        </p:blipFill>
        <p:spPr>
          <a:xfrm>
            <a:off x="-84252" y="3307136"/>
            <a:ext cx="16393716" cy="9720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52" y="0"/>
                </a:moveTo>
                <a:lnTo>
                  <a:pt x="6248" y="1765"/>
                </a:lnTo>
                <a:cubicBezTo>
                  <a:pt x="6245" y="2735"/>
                  <a:pt x="6240" y="3686"/>
                  <a:pt x="6235" y="3878"/>
                </a:cubicBezTo>
                <a:lnTo>
                  <a:pt x="6226" y="4226"/>
                </a:lnTo>
                <a:lnTo>
                  <a:pt x="5979" y="4253"/>
                </a:lnTo>
                <a:lnTo>
                  <a:pt x="5732" y="4279"/>
                </a:lnTo>
                <a:lnTo>
                  <a:pt x="5736" y="7062"/>
                </a:lnTo>
                <a:cubicBezTo>
                  <a:pt x="5739" y="9242"/>
                  <a:pt x="5723" y="9962"/>
                  <a:pt x="5662" y="10390"/>
                </a:cubicBezTo>
                <a:cubicBezTo>
                  <a:pt x="5620" y="10690"/>
                  <a:pt x="5534" y="11327"/>
                  <a:pt x="5472" y="11806"/>
                </a:cubicBezTo>
                <a:cubicBezTo>
                  <a:pt x="5410" y="12285"/>
                  <a:pt x="5336" y="12727"/>
                  <a:pt x="5308" y="12787"/>
                </a:cubicBezTo>
                <a:cubicBezTo>
                  <a:pt x="5279" y="12847"/>
                  <a:pt x="5167" y="12895"/>
                  <a:pt x="5058" y="12895"/>
                </a:cubicBezTo>
                <a:lnTo>
                  <a:pt x="4860" y="12895"/>
                </a:lnTo>
                <a:lnTo>
                  <a:pt x="4844" y="14530"/>
                </a:lnTo>
                <a:lnTo>
                  <a:pt x="4829" y="16163"/>
                </a:lnTo>
                <a:lnTo>
                  <a:pt x="4589" y="16991"/>
                </a:lnTo>
                <a:cubicBezTo>
                  <a:pt x="4325" y="17900"/>
                  <a:pt x="4080" y="18451"/>
                  <a:pt x="3984" y="18351"/>
                </a:cubicBezTo>
                <a:cubicBezTo>
                  <a:pt x="3948" y="18314"/>
                  <a:pt x="3922" y="18073"/>
                  <a:pt x="3922" y="17770"/>
                </a:cubicBezTo>
                <a:lnTo>
                  <a:pt x="3922" y="17252"/>
                </a:lnTo>
                <a:lnTo>
                  <a:pt x="3718" y="17252"/>
                </a:lnTo>
                <a:lnTo>
                  <a:pt x="3513" y="17252"/>
                </a:lnTo>
                <a:lnTo>
                  <a:pt x="3498" y="17928"/>
                </a:lnTo>
                <a:lnTo>
                  <a:pt x="3483" y="18603"/>
                </a:lnTo>
                <a:lnTo>
                  <a:pt x="3289" y="18630"/>
                </a:lnTo>
                <a:lnTo>
                  <a:pt x="3095" y="18657"/>
                </a:lnTo>
                <a:lnTo>
                  <a:pt x="3095" y="19080"/>
                </a:lnTo>
                <a:cubicBezTo>
                  <a:pt x="3095" y="19486"/>
                  <a:pt x="3084" y="19516"/>
                  <a:pt x="2842" y="19815"/>
                </a:cubicBezTo>
                <a:cubicBezTo>
                  <a:pt x="2601" y="20113"/>
                  <a:pt x="2570" y="20128"/>
                  <a:pt x="2169" y="20128"/>
                </a:cubicBezTo>
                <a:lnTo>
                  <a:pt x="1749" y="20128"/>
                </a:lnTo>
                <a:lnTo>
                  <a:pt x="1749" y="20422"/>
                </a:lnTo>
                <a:cubicBezTo>
                  <a:pt x="1749" y="20584"/>
                  <a:pt x="1717" y="20761"/>
                  <a:pt x="1678" y="20815"/>
                </a:cubicBezTo>
                <a:cubicBezTo>
                  <a:pt x="1534" y="21015"/>
                  <a:pt x="832" y="21360"/>
                  <a:pt x="466" y="21410"/>
                </a:cubicBezTo>
                <a:cubicBezTo>
                  <a:pt x="259" y="21437"/>
                  <a:pt x="77" y="21494"/>
                  <a:pt x="62" y="21535"/>
                </a:cubicBezTo>
                <a:cubicBezTo>
                  <a:pt x="46" y="21578"/>
                  <a:pt x="23" y="21595"/>
                  <a:pt x="0" y="21600"/>
                </a:cubicBezTo>
                <a:lnTo>
                  <a:pt x="21600" y="21600"/>
                </a:lnTo>
                <a:lnTo>
                  <a:pt x="21600" y="21249"/>
                </a:lnTo>
                <a:cubicBezTo>
                  <a:pt x="21369" y="21172"/>
                  <a:pt x="21189" y="21078"/>
                  <a:pt x="21123" y="20985"/>
                </a:cubicBezTo>
                <a:cubicBezTo>
                  <a:pt x="21085" y="20933"/>
                  <a:pt x="21055" y="20719"/>
                  <a:pt x="21055" y="20509"/>
                </a:cubicBezTo>
                <a:lnTo>
                  <a:pt x="21055" y="20128"/>
                </a:lnTo>
                <a:lnTo>
                  <a:pt x="20848" y="20128"/>
                </a:lnTo>
                <a:cubicBezTo>
                  <a:pt x="20702" y="20128"/>
                  <a:pt x="20641" y="20165"/>
                  <a:pt x="20641" y="20253"/>
                </a:cubicBezTo>
                <a:cubicBezTo>
                  <a:pt x="20641" y="20924"/>
                  <a:pt x="20010" y="19652"/>
                  <a:pt x="19509" y="17973"/>
                </a:cubicBezTo>
                <a:cubicBezTo>
                  <a:pt x="19260" y="17136"/>
                  <a:pt x="19243" y="17040"/>
                  <a:pt x="19243" y="16426"/>
                </a:cubicBezTo>
                <a:lnTo>
                  <a:pt x="19243" y="15771"/>
                </a:lnTo>
                <a:lnTo>
                  <a:pt x="19089" y="15771"/>
                </a:lnTo>
                <a:cubicBezTo>
                  <a:pt x="18868" y="15771"/>
                  <a:pt x="18768" y="15473"/>
                  <a:pt x="18778" y="14840"/>
                </a:cubicBezTo>
                <a:cubicBezTo>
                  <a:pt x="18782" y="14561"/>
                  <a:pt x="18784" y="13696"/>
                  <a:pt x="18781" y="12917"/>
                </a:cubicBezTo>
                <a:lnTo>
                  <a:pt x="18777" y="11502"/>
                </a:lnTo>
                <a:lnTo>
                  <a:pt x="18570" y="11502"/>
                </a:lnTo>
                <a:lnTo>
                  <a:pt x="18363" y="11502"/>
                </a:lnTo>
                <a:lnTo>
                  <a:pt x="18363" y="12499"/>
                </a:lnTo>
                <a:cubicBezTo>
                  <a:pt x="18363" y="13047"/>
                  <a:pt x="18343" y="13516"/>
                  <a:pt x="18318" y="13542"/>
                </a:cubicBezTo>
                <a:cubicBezTo>
                  <a:pt x="18293" y="13568"/>
                  <a:pt x="18189" y="13359"/>
                  <a:pt x="18085" y="13077"/>
                </a:cubicBezTo>
                <a:lnTo>
                  <a:pt x="17898" y="12565"/>
                </a:lnTo>
                <a:lnTo>
                  <a:pt x="17898" y="9158"/>
                </a:lnTo>
                <a:lnTo>
                  <a:pt x="17898" y="5751"/>
                </a:lnTo>
                <a:lnTo>
                  <a:pt x="17691" y="5751"/>
                </a:lnTo>
                <a:lnTo>
                  <a:pt x="17484" y="5751"/>
                </a:lnTo>
                <a:lnTo>
                  <a:pt x="17484" y="8568"/>
                </a:lnTo>
                <a:cubicBezTo>
                  <a:pt x="17484" y="10117"/>
                  <a:pt x="17468" y="11413"/>
                  <a:pt x="17448" y="11446"/>
                </a:cubicBezTo>
                <a:cubicBezTo>
                  <a:pt x="17429" y="11478"/>
                  <a:pt x="17323" y="11359"/>
                  <a:pt x="17215" y="11181"/>
                </a:cubicBezTo>
                <a:cubicBezTo>
                  <a:pt x="17045" y="10903"/>
                  <a:pt x="17018" y="10802"/>
                  <a:pt x="17018" y="10474"/>
                </a:cubicBezTo>
                <a:lnTo>
                  <a:pt x="17018" y="10092"/>
                </a:lnTo>
                <a:lnTo>
                  <a:pt x="16746" y="10121"/>
                </a:lnTo>
                <a:cubicBezTo>
                  <a:pt x="16536" y="10144"/>
                  <a:pt x="16430" y="10107"/>
                  <a:pt x="16280" y="9958"/>
                </a:cubicBezTo>
                <a:lnTo>
                  <a:pt x="16086" y="9765"/>
                </a:lnTo>
                <a:lnTo>
                  <a:pt x="16086" y="8455"/>
                </a:lnTo>
                <a:lnTo>
                  <a:pt x="16086" y="7145"/>
                </a:lnTo>
                <a:lnTo>
                  <a:pt x="15644" y="7145"/>
                </a:lnTo>
                <a:lnTo>
                  <a:pt x="15202" y="7145"/>
                </a:lnTo>
                <a:lnTo>
                  <a:pt x="15208" y="8683"/>
                </a:lnTo>
                <a:lnTo>
                  <a:pt x="15215" y="10221"/>
                </a:lnTo>
                <a:lnTo>
                  <a:pt x="15024" y="10643"/>
                </a:lnTo>
                <a:cubicBezTo>
                  <a:pt x="14919" y="10875"/>
                  <a:pt x="14812" y="11043"/>
                  <a:pt x="14786" y="11017"/>
                </a:cubicBezTo>
                <a:cubicBezTo>
                  <a:pt x="14761" y="10990"/>
                  <a:pt x="14740" y="10775"/>
                  <a:pt x="14740" y="10538"/>
                </a:cubicBezTo>
                <a:lnTo>
                  <a:pt x="14740" y="10108"/>
                </a:lnTo>
                <a:lnTo>
                  <a:pt x="14559" y="10100"/>
                </a:lnTo>
                <a:cubicBezTo>
                  <a:pt x="14459" y="10095"/>
                  <a:pt x="14250" y="10091"/>
                  <a:pt x="14093" y="10091"/>
                </a:cubicBezTo>
                <a:cubicBezTo>
                  <a:pt x="13428" y="10091"/>
                  <a:pt x="13446" y="10084"/>
                  <a:pt x="13446" y="10355"/>
                </a:cubicBezTo>
                <a:cubicBezTo>
                  <a:pt x="13446" y="10747"/>
                  <a:pt x="13390" y="10746"/>
                  <a:pt x="13152" y="10353"/>
                </a:cubicBezTo>
                <a:lnTo>
                  <a:pt x="12929" y="9984"/>
                </a:lnTo>
                <a:lnTo>
                  <a:pt x="12929" y="6430"/>
                </a:lnTo>
                <a:lnTo>
                  <a:pt x="12929" y="2876"/>
                </a:lnTo>
                <a:lnTo>
                  <a:pt x="12721" y="2876"/>
                </a:lnTo>
                <a:lnTo>
                  <a:pt x="12514" y="2876"/>
                </a:lnTo>
                <a:lnTo>
                  <a:pt x="12514" y="6269"/>
                </a:lnTo>
                <a:cubicBezTo>
                  <a:pt x="12514" y="8135"/>
                  <a:pt x="12497" y="9678"/>
                  <a:pt x="12476" y="9698"/>
                </a:cubicBezTo>
                <a:cubicBezTo>
                  <a:pt x="12454" y="9719"/>
                  <a:pt x="12251" y="9652"/>
                  <a:pt x="12023" y="9551"/>
                </a:cubicBezTo>
                <a:lnTo>
                  <a:pt x="11609" y="9367"/>
                </a:lnTo>
                <a:lnTo>
                  <a:pt x="11595" y="8256"/>
                </a:lnTo>
                <a:lnTo>
                  <a:pt x="11580" y="7145"/>
                </a:lnTo>
                <a:lnTo>
                  <a:pt x="11377" y="7145"/>
                </a:lnTo>
                <a:lnTo>
                  <a:pt x="11173" y="7145"/>
                </a:lnTo>
                <a:lnTo>
                  <a:pt x="11158" y="7864"/>
                </a:lnTo>
                <a:lnTo>
                  <a:pt x="11143" y="8583"/>
                </a:lnTo>
                <a:lnTo>
                  <a:pt x="10691" y="8608"/>
                </a:lnTo>
                <a:lnTo>
                  <a:pt x="10239" y="8633"/>
                </a:lnTo>
                <a:lnTo>
                  <a:pt x="10225" y="10743"/>
                </a:lnTo>
                <a:lnTo>
                  <a:pt x="10211" y="12852"/>
                </a:lnTo>
                <a:lnTo>
                  <a:pt x="10017" y="12880"/>
                </a:lnTo>
                <a:lnTo>
                  <a:pt x="9823" y="12906"/>
                </a:lnTo>
                <a:lnTo>
                  <a:pt x="9823" y="13769"/>
                </a:lnTo>
                <a:cubicBezTo>
                  <a:pt x="9823" y="14428"/>
                  <a:pt x="9798" y="14746"/>
                  <a:pt x="9716" y="15113"/>
                </a:cubicBezTo>
                <a:cubicBezTo>
                  <a:pt x="9657" y="15377"/>
                  <a:pt x="9588" y="15615"/>
                  <a:pt x="9563" y="15642"/>
                </a:cubicBezTo>
                <a:cubicBezTo>
                  <a:pt x="9484" y="15724"/>
                  <a:pt x="9358" y="15189"/>
                  <a:pt x="9358" y="14773"/>
                </a:cubicBezTo>
                <a:cubicBezTo>
                  <a:pt x="9358" y="14409"/>
                  <a:pt x="9347" y="14377"/>
                  <a:pt x="9229" y="14377"/>
                </a:cubicBezTo>
                <a:cubicBezTo>
                  <a:pt x="9131" y="14377"/>
                  <a:pt x="9075" y="14294"/>
                  <a:pt x="8994" y="14025"/>
                </a:cubicBezTo>
                <a:cubicBezTo>
                  <a:pt x="8898" y="13709"/>
                  <a:pt x="8888" y="13524"/>
                  <a:pt x="8892" y="12217"/>
                </a:cubicBezTo>
                <a:cubicBezTo>
                  <a:pt x="8899" y="9846"/>
                  <a:pt x="8925" y="10108"/>
                  <a:pt x="8685" y="10108"/>
                </a:cubicBezTo>
                <a:lnTo>
                  <a:pt x="8477" y="10108"/>
                </a:lnTo>
                <a:lnTo>
                  <a:pt x="8477" y="11061"/>
                </a:lnTo>
                <a:cubicBezTo>
                  <a:pt x="8477" y="11585"/>
                  <a:pt x="8457" y="12036"/>
                  <a:pt x="8431" y="12062"/>
                </a:cubicBezTo>
                <a:cubicBezTo>
                  <a:pt x="8406" y="12088"/>
                  <a:pt x="8301" y="11872"/>
                  <a:pt x="8198" y="11581"/>
                </a:cubicBezTo>
                <a:lnTo>
                  <a:pt x="8012" y="11053"/>
                </a:lnTo>
                <a:lnTo>
                  <a:pt x="8012" y="9100"/>
                </a:lnTo>
                <a:lnTo>
                  <a:pt x="8012" y="7145"/>
                </a:lnTo>
                <a:lnTo>
                  <a:pt x="7804" y="7145"/>
                </a:lnTo>
                <a:lnTo>
                  <a:pt x="7597" y="7145"/>
                </a:lnTo>
                <a:lnTo>
                  <a:pt x="7597" y="8185"/>
                </a:lnTo>
                <a:cubicBezTo>
                  <a:pt x="7597" y="8804"/>
                  <a:pt x="7576" y="9248"/>
                  <a:pt x="7544" y="9281"/>
                </a:cubicBezTo>
                <a:cubicBezTo>
                  <a:pt x="7514" y="9313"/>
                  <a:pt x="7403" y="9018"/>
                  <a:pt x="7285" y="8588"/>
                </a:cubicBezTo>
                <a:cubicBezTo>
                  <a:pt x="7082" y="7848"/>
                  <a:pt x="7080" y="7827"/>
                  <a:pt x="7080" y="6800"/>
                </a:cubicBezTo>
                <a:lnTo>
                  <a:pt x="7080" y="5762"/>
                </a:lnTo>
                <a:lnTo>
                  <a:pt x="6886" y="5734"/>
                </a:lnTo>
                <a:lnTo>
                  <a:pt x="6692" y="5708"/>
                </a:lnTo>
                <a:lnTo>
                  <a:pt x="6678" y="2854"/>
                </a:lnTo>
                <a:lnTo>
                  <a:pt x="6665" y="0"/>
                </a:lnTo>
                <a:lnTo>
                  <a:pt x="6458" y="0"/>
                </a:lnTo>
                <a:lnTo>
                  <a:pt x="6252" y="0"/>
                </a:lnTo>
                <a:close/>
              </a:path>
            </a:pathLst>
          </a:custGeom>
          <a:ln w="25400">
            <a:miter lim="400000"/>
          </a:ln>
          <a:effectLst>
            <a:reflection blurRad="0" stA="50000" stPos="0" endA="0" endPos="40000" dist="0" dir="5400000" fadeDir="5400000" sx="100000" sy="-100000" kx="0" ky="0" algn="bl" rotWithShape="0"/>
          </a:effectLst>
        </p:spPr>
      </p:pic>
      <p:sp>
        <p:nvSpPr>
          <p:cNvPr id="121" name="Effectively Using Figures To Present Results"/>
          <p:cNvSpPr txBox="1"/>
          <p:nvPr/>
        </p:nvSpPr>
        <p:spPr>
          <a:xfrm>
            <a:off x="382898" y="765461"/>
            <a:ext cx="23279820" cy="1409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1" sz="8600">
                <a:solidFill>
                  <a:srgbClr val="2E6088"/>
                </a:solidFill>
                <a:latin typeface="Helvetica"/>
                <a:ea typeface="Helvetica"/>
                <a:cs typeface="Helvetica"/>
                <a:sym typeface="Helvetica"/>
              </a:defRPr>
            </a:lvl1pPr>
          </a:lstStyle>
          <a:p>
            <a:pPr/>
            <a:r>
              <a:t>Effectively Using Figures To Present Results</a:t>
            </a:r>
          </a:p>
        </p:txBody>
      </p:sp>
      <p:sp>
        <p:nvSpPr>
          <p:cNvPr id="122" name="Introduction to Data Management and Statistical Computing"/>
          <p:cNvSpPr txBox="1"/>
          <p:nvPr/>
        </p:nvSpPr>
        <p:spPr>
          <a:xfrm>
            <a:off x="546176" y="2771649"/>
            <a:ext cx="13713461" cy="7112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465E86"/>
                </a:solidFill>
              </a:defRPr>
            </a:lvl1pPr>
          </a:lstStyle>
          <a:p>
            <a:pPr/>
            <a:r>
              <a:t>Introduction to Data Management and Statistical Computing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ar Graphs"/>
          <p:cNvSpPr txBox="1"/>
          <p:nvPr>
            <p:ph type="title"/>
          </p:nvPr>
        </p:nvSpPr>
        <p:spPr>
          <a:prstGeom prst="rect">
            <a:avLst/>
          </a:prstGeom>
        </p:spPr>
        <p:txBody>
          <a:bodyPr/>
          <a:lstStyle/>
          <a:p>
            <a:pPr/>
            <a:r>
              <a:t>Bar Graphs</a:t>
            </a:r>
          </a:p>
        </p:txBody>
      </p:sp>
      <p:sp>
        <p:nvSpPr>
          <p:cNvPr id="152" name="Bar graphs, also sometimes called column graphs, are used to present discrete variables in a visually forceful way. They are a single axis graph used to compare size and magnitude of discontinuous data. They are superior to circle and line graphs for sho"/>
          <p:cNvSpPr txBox="1"/>
          <p:nvPr>
            <p:ph type="body" idx="1"/>
          </p:nvPr>
        </p:nvSpPr>
        <p:spPr>
          <a:prstGeom prst="rect">
            <a:avLst/>
          </a:prstGeom>
        </p:spPr>
        <p:txBody>
          <a:bodyPr/>
          <a:lstStyle/>
          <a:p>
            <a:pPr marL="609600" indent="-609600" defTabSz="792479">
              <a:spcBef>
                <a:spcPts val="5600"/>
              </a:spcBef>
              <a:defRPr sz="4992"/>
            </a:pPr>
            <a:r>
              <a:t>Bar graphs, also sometimes called column graphs, are used to present discrete variables in a visually forceful way. They are a single axis graph used to compare size and magnitude of discontinuous data. They are superior to circle and line graphs for showing relationships, magnitudes, and distributions</a:t>
            </a:r>
          </a:p>
          <a:p>
            <a:pPr marL="609600" indent="-609600" defTabSz="792479">
              <a:spcBef>
                <a:spcPts val="5600"/>
              </a:spcBef>
              <a:defRPr sz="4992"/>
            </a:pPr>
            <a:r>
              <a:t>The bars may run either vertically or horizontally, but are most effective when they run in the direction in which people expect to see them. Thus, vertical bars are usually used for such data as temperature and weight, horizontal bars for distance, time, and speed. Whatever type of bar graph you choose, make the bars the same width, and the space between bars or bar groups about one-half of a bar width.</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ie Charts"/>
          <p:cNvSpPr txBox="1"/>
          <p:nvPr>
            <p:ph type="title"/>
          </p:nvPr>
        </p:nvSpPr>
        <p:spPr>
          <a:prstGeom prst="rect">
            <a:avLst/>
          </a:prstGeom>
        </p:spPr>
        <p:txBody>
          <a:bodyPr/>
          <a:lstStyle/>
          <a:p>
            <a:pPr/>
            <a:r>
              <a:t>Pie Charts</a:t>
            </a:r>
          </a:p>
        </p:txBody>
      </p:sp>
      <p:sp>
        <p:nvSpPr>
          <p:cNvPr id="155" name="Divided-circle graphs (Fig. 8.1), also called pie charts, are well suited for showing the relationship of a number of parts to the whole.…"/>
          <p:cNvSpPr txBox="1"/>
          <p:nvPr>
            <p:ph type="body" idx="1"/>
          </p:nvPr>
        </p:nvSpPr>
        <p:spPr>
          <a:prstGeom prst="rect">
            <a:avLst/>
          </a:prstGeom>
        </p:spPr>
        <p:txBody>
          <a:bodyPr/>
          <a:lstStyle/>
          <a:p>
            <a:pPr/>
            <a:r>
              <a:t>Divided-circle graphs (Fig. 8.1), also called pie charts, are well suited for showing the relationship of a number of parts to the whole.</a:t>
            </a:r>
          </a:p>
          <a:p>
            <a:pPr/>
            <a:r>
              <a:t>In the three-dimensional exploded pie slice at left, pollen pellets from roses appear almost as numerous as those from violets. In reality, the percentage of pollen petals from violets was almost twice that from roses, as the two-dimensional graph clearly shows.</a:t>
            </a:r>
          </a:p>
          <a:p>
            <a:pPr/>
            <a:r>
              <a:t>Can also use stacked bar charts. These have the advantage of aiding comparisons because they are on the same scale.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ictographs"/>
          <p:cNvSpPr txBox="1"/>
          <p:nvPr>
            <p:ph type="title"/>
          </p:nvPr>
        </p:nvSpPr>
        <p:spPr>
          <a:prstGeom prst="rect">
            <a:avLst/>
          </a:prstGeom>
        </p:spPr>
        <p:txBody>
          <a:bodyPr/>
          <a:lstStyle/>
          <a:p>
            <a:pPr/>
            <a:r>
              <a:t>Pictographs</a:t>
            </a:r>
          </a:p>
        </p:txBody>
      </p:sp>
      <p:sp>
        <p:nvSpPr>
          <p:cNvPr id="160" name="Pictographs, which are essentially bar graphs composed of pictures, can be very visually effective.…"/>
          <p:cNvSpPr txBox="1"/>
          <p:nvPr>
            <p:ph type="body" idx="1"/>
          </p:nvPr>
        </p:nvSpPr>
        <p:spPr>
          <a:prstGeom prst="rect">
            <a:avLst/>
          </a:prstGeom>
        </p:spPr>
        <p:txBody>
          <a:bodyPr/>
          <a:lstStyle/>
          <a:p>
            <a:pPr marL="552450" indent="-552450" defTabSz="718184">
              <a:spcBef>
                <a:spcPts val="5100"/>
              </a:spcBef>
              <a:defRPr sz="4524"/>
            </a:pPr>
            <a:r>
              <a:t>Pictographs, which are essentially bar graphs composed of pictures, can be very visually effective.</a:t>
            </a:r>
          </a:p>
          <a:p>
            <a:pPr marL="552450" indent="-552450" defTabSz="718184">
              <a:spcBef>
                <a:spcPts val="5100"/>
              </a:spcBef>
              <a:defRPr sz="4524"/>
            </a:pPr>
            <a:r>
              <a:t>Perhaps because their construction historically has fallen within the domain of graphic artists, pictographs rarely appear in scientific writing, though they might provide welcome variety.</a:t>
            </a:r>
          </a:p>
          <a:p>
            <a:pPr marL="552450" indent="-552450" defTabSz="718184">
              <a:spcBef>
                <a:spcPts val="5100"/>
              </a:spcBef>
              <a:defRPr sz="4524"/>
            </a:pPr>
            <a:r>
              <a:t>They are especially appropriate and effective for illustrating oral and poster presentations.</a:t>
            </a:r>
          </a:p>
          <a:p>
            <a:pPr marL="552450" indent="-552450" defTabSz="718184">
              <a:spcBef>
                <a:spcPts val="5100"/>
              </a:spcBef>
              <a:defRPr sz="4524"/>
            </a:pPr>
            <a:r>
              <a:t>Pictographs are most effective when the symbols chosen represent the subject matter and are arranged in a way that presents a clear, organized message. Once again, take care to ensure that the artwork is not potentially misleading.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heat Sheet"/>
          <p:cNvSpPr txBox="1"/>
          <p:nvPr>
            <p:ph type="title"/>
          </p:nvPr>
        </p:nvSpPr>
        <p:spPr>
          <a:prstGeom prst="rect">
            <a:avLst/>
          </a:prstGeom>
        </p:spPr>
        <p:txBody>
          <a:bodyPr/>
          <a:lstStyle/>
          <a:p>
            <a:pPr/>
            <a:r>
              <a:t>Cheat Sheet</a:t>
            </a:r>
          </a:p>
        </p:txBody>
      </p:sp>
      <p:graphicFrame>
        <p:nvGraphicFramePr>
          <p:cNvPr id="165" name="Table"/>
          <p:cNvGraphicFramePr/>
          <p:nvPr/>
        </p:nvGraphicFramePr>
        <p:xfrm>
          <a:off x="969107" y="3192124"/>
          <a:ext cx="22445786" cy="931295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222892"/>
                <a:gridCol w="11222892"/>
              </a:tblGrid>
              <a:tr h="1164118">
                <a:tc>
                  <a:txBody>
                    <a:bodyPr/>
                    <a:lstStyle/>
                    <a:p>
                      <a:pPr defTabSz="914400">
                        <a:defRPr b="0" sz="1800">
                          <a:solidFill>
                            <a:srgbClr val="000000"/>
                          </a:solidFill>
                        </a:defRPr>
                      </a:pPr>
                      <a:r>
                        <a:rPr b="1" sz="3600">
                          <a:solidFill>
                            <a:srgbClr val="FFFFFF"/>
                          </a:solidFill>
                          <a:sym typeface="Helvetica"/>
                        </a:rPr>
                        <a:t>Purpose</a:t>
                      </a:r>
                    </a:p>
                  </a:txBody>
                  <a:tcPr marL="50800" marR="50800" marT="50800" marB="50800" anchor="ctr" anchorCtr="0" horzOverflow="overflow"/>
                </a:tc>
                <a:tc>
                  <a:txBody>
                    <a:bodyPr/>
                    <a:lstStyle/>
                    <a:p>
                      <a:pPr defTabSz="914400">
                        <a:defRPr b="0" sz="1800">
                          <a:solidFill>
                            <a:srgbClr val="000000"/>
                          </a:solidFill>
                        </a:defRPr>
                      </a:pPr>
                      <a:r>
                        <a:rPr b="1" sz="3600">
                          <a:solidFill>
                            <a:srgbClr val="FFFFFF"/>
                          </a:solidFill>
                          <a:sym typeface="Helvetica"/>
                        </a:rPr>
                        <a:t>Figure</a:t>
                      </a:r>
                    </a:p>
                  </a:txBody>
                  <a:tcPr marL="50800" marR="50800" marT="50800" marB="50800" anchor="ctr" anchorCtr="0" horzOverflow="overflow"/>
                </a:tc>
              </a:tr>
              <a:tr h="1164118">
                <a:tc>
                  <a:txBody>
                    <a:bodyPr/>
                    <a:lstStyle/>
                    <a:p>
                      <a:pPr algn="l" defTabSz="914400">
                        <a:defRPr sz="1800"/>
                      </a:pPr>
                      <a:r>
                        <a:rPr sz="3600"/>
                        <a:t>To present exact values, raw data, describe groups, or present results that do not neatly fit into figures</a:t>
                      </a:r>
                    </a:p>
                  </a:txBody>
                  <a:tcPr marL="50800" marR="50800" marT="50800" marB="50800" anchor="ctr" anchorCtr="0" horzOverflow="overflow"/>
                </a:tc>
                <a:tc>
                  <a:txBody>
                    <a:bodyPr/>
                    <a:lstStyle/>
                    <a:p>
                      <a:pPr defTabSz="914400">
                        <a:defRPr sz="1800"/>
                      </a:pPr>
                      <a:r>
                        <a:rPr sz="3600"/>
                        <a:t>Table, List</a:t>
                      </a:r>
                    </a:p>
                  </a:txBody>
                  <a:tcPr marL="50800" marR="50800" marT="50800" marB="50800" anchor="ctr" anchorCtr="0" horzOverflow="overflow"/>
                </a:tc>
              </a:tr>
              <a:tr h="1164118">
                <a:tc>
                  <a:txBody>
                    <a:bodyPr/>
                    <a:lstStyle/>
                    <a:p>
                      <a:pPr algn="l" defTabSz="914400">
                        <a:defRPr sz="1800"/>
                      </a:pPr>
                      <a:r>
                        <a:rPr sz="3600"/>
                        <a:t>To summarize trends over time, or highlight the relationship between variables over time.</a:t>
                      </a:r>
                    </a:p>
                  </a:txBody>
                  <a:tcPr marL="50800" marR="50800" marT="50800" marB="50800" anchor="ctr" anchorCtr="0" horzOverflow="overflow"/>
                </a:tc>
                <a:tc>
                  <a:txBody>
                    <a:bodyPr/>
                    <a:lstStyle/>
                    <a:p>
                      <a:pPr defTabSz="914400">
                        <a:defRPr sz="1800"/>
                      </a:pPr>
                      <a:r>
                        <a:rPr sz="3600"/>
                        <a:t>Line Graph</a:t>
                      </a:r>
                    </a:p>
                  </a:txBody>
                  <a:tcPr marL="50800" marR="50800" marT="50800" marB="50800" anchor="ctr" anchorCtr="0" horzOverflow="overflow"/>
                </a:tc>
              </a:tr>
              <a:tr h="1164118">
                <a:tc>
                  <a:txBody>
                    <a:bodyPr/>
                    <a:lstStyle/>
                    <a:p>
                      <a:pPr algn="l" defTabSz="914400">
                        <a:defRPr sz="1800"/>
                      </a:pPr>
                      <a:r>
                        <a:rPr sz="3600"/>
                        <a:t>To highlight differences between discrete categories</a:t>
                      </a:r>
                    </a:p>
                  </a:txBody>
                  <a:tcPr marL="50800" marR="50800" marT="50800" marB="50800" anchor="ctr" anchorCtr="0" horzOverflow="overflow"/>
                </a:tc>
                <a:tc>
                  <a:txBody>
                    <a:bodyPr/>
                    <a:lstStyle/>
                    <a:p>
                      <a:pPr defTabSz="914400">
                        <a:defRPr sz="1800"/>
                      </a:pPr>
                      <a:r>
                        <a:rPr sz="3600"/>
                        <a:t>Bar Graph, Pictograph</a:t>
                      </a:r>
                    </a:p>
                  </a:txBody>
                  <a:tcPr marL="50800" marR="50800" marT="50800" marB="50800" anchor="ctr" anchorCtr="0" horzOverflow="overflow"/>
                </a:tc>
              </a:tr>
              <a:tr h="1164118">
                <a:tc>
                  <a:txBody>
                    <a:bodyPr/>
                    <a:lstStyle/>
                    <a:p>
                      <a:pPr algn="l" defTabSz="914400">
                        <a:defRPr sz="1800"/>
                      </a:pPr>
                      <a:r>
                        <a:rPr sz="3600"/>
                        <a:t>To describe parts of a whole</a:t>
                      </a:r>
                    </a:p>
                  </a:txBody>
                  <a:tcPr marL="50800" marR="50800" marT="50800" marB="50800" anchor="ctr" anchorCtr="0" horzOverflow="overflow"/>
                </a:tc>
                <a:tc>
                  <a:txBody>
                    <a:bodyPr/>
                    <a:lstStyle/>
                    <a:p>
                      <a:pPr defTabSz="914400">
                        <a:defRPr sz="1800"/>
                      </a:pPr>
                      <a:r>
                        <a:rPr sz="3600"/>
                        <a:t>Stacked Bar Graph, Area Chart, Pie Chart</a:t>
                      </a:r>
                    </a:p>
                  </a:txBody>
                  <a:tcPr marL="50800" marR="50800" marT="50800" marB="50800" anchor="ctr" anchorCtr="0" horzOverflow="overflow"/>
                </a:tc>
              </a:tr>
              <a:tr h="1164118">
                <a:tc>
                  <a:txBody>
                    <a:bodyPr/>
                    <a:lstStyle/>
                    <a:p>
                      <a:pPr algn="l" defTabSz="914400">
                        <a:defRPr sz="1800"/>
                      </a:pPr>
                      <a:r>
                        <a:rPr sz="3600"/>
                        <a:t>To show a sequential process, or describe a hierarchy, within an object, idea, or organization</a:t>
                      </a:r>
                    </a:p>
                  </a:txBody>
                  <a:tcPr marL="50800" marR="50800" marT="50800" marB="50800" anchor="ctr" anchorCtr="0" horzOverflow="overflow"/>
                </a:tc>
                <a:tc>
                  <a:txBody>
                    <a:bodyPr/>
                    <a:lstStyle/>
                    <a:p>
                      <a:pPr defTabSz="914400">
                        <a:defRPr sz="1800"/>
                      </a:pPr>
                      <a:r>
                        <a:rPr sz="3600"/>
                        <a:t>Flow Chart</a:t>
                      </a:r>
                    </a:p>
                  </a:txBody>
                  <a:tcPr marL="50800" marR="50800" marT="50800" marB="50800" anchor="ctr" anchorCtr="0" horzOverflow="overflow"/>
                </a:tc>
              </a:tr>
              <a:tr h="1164118">
                <a:tc>
                  <a:txBody>
                    <a:bodyPr/>
                    <a:lstStyle/>
                    <a:p>
                      <a:pPr algn="l" defTabSz="914400">
                        <a:defRPr sz="1800"/>
                      </a:pPr>
                      <a:r>
                        <a:rPr sz="3600"/>
                        <a:t>To describe a change of state</a:t>
                      </a:r>
                    </a:p>
                  </a:txBody>
                  <a:tcPr marL="50800" marR="50800" marT="50800" marB="50800" anchor="ctr" anchorCtr="0" horzOverflow="overflow"/>
                </a:tc>
                <a:tc>
                  <a:txBody>
                    <a:bodyPr/>
                    <a:lstStyle/>
                    <a:p>
                      <a:pPr defTabSz="914400">
                        <a:defRPr sz="1800"/>
                      </a:pPr>
                      <a:r>
                        <a:rPr sz="3600"/>
                        <a:t>Line Graph, Bar Graph</a:t>
                      </a:r>
                    </a:p>
                  </a:txBody>
                  <a:tcPr marL="50800" marR="50800" marT="50800" marB="50800" anchor="ctr" anchorCtr="0" horzOverflow="overflow"/>
                </a:tc>
              </a:tr>
              <a:tr h="1164118">
                <a:tc>
                  <a:txBody>
                    <a:bodyPr/>
                    <a:lstStyle/>
                    <a:p>
                      <a:pPr algn="l" defTabSz="914400">
                        <a:defRPr sz="1800"/>
                      </a:pPr>
                      <a:r>
                        <a:rPr sz="3600"/>
                        <a:t>To describe causation</a:t>
                      </a:r>
                    </a:p>
                  </a:txBody>
                  <a:tcPr marL="50800" marR="50800" marT="50800" marB="50800" anchor="ctr" anchorCtr="0" horzOverflow="overflow"/>
                </a:tc>
                <a:tc>
                  <a:txBody>
                    <a:bodyPr/>
                    <a:lstStyle/>
                    <a:p>
                      <a:pPr defTabSz="914400">
                        <a:defRPr sz="1800"/>
                      </a:pPr>
                      <a:r>
                        <a:rPr sz="3600"/>
                        <a:t>Diagram, Directed Acyclic Graph (DAG)</a:t>
                      </a:r>
                    </a:p>
                  </a:txBody>
                  <a:tcPr marL="50800" marR="50800" marT="50800" marB="50800" anchor="ctr" anchorCtr="0" horzOverflow="overflow"/>
                </a:tc>
              </a:tr>
            </a:tbl>
          </a:graphicData>
        </a:graphic>
      </p:graphicFrame>
      <p:sp>
        <p:nvSpPr>
          <p:cNvPr id="166" name="Adapted from: Matthews JR, Matthews RW. Successful Scientific Writing: A Step-by-Step Guide for the Biological and Medical Sciences. Cambridge University Press; 2014."/>
          <p:cNvSpPr txBox="1"/>
          <p:nvPr/>
        </p:nvSpPr>
        <p:spPr>
          <a:xfrm>
            <a:off x="1024915" y="13120737"/>
            <a:ext cx="13743383"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t>Adapted from: Matthews JR, Matthews RW. </a:t>
            </a:r>
            <a:r>
              <a:rPr i="1">
                <a:latin typeface="Helvetica"/>
                <a:ea typeface="Helvetica"/>
                <a:cs typeface="Helvetica"/>
                <a:sym typeface="Helvetica"/>
              </a:rPr>
              <a:t>Successful Scientific Writing: A Step-by-Step Guide for the Biological and Medical Sciences</a:t>
            </a:r>
            <a:r>
              <a:t>. Cambridge University Press; 2014.</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aps"/>
          <p:cNvSpPr txBox="1"/>
          <p:nvPr>
            <p:ph type="title"/>
          </p:nvPr>
        </p:nvSpPr>
        <p:spPr>
          <a:prstGeom prst="rect">
            <a:avLst/>
          </a:prstGeom>
        </p:spPr>
        <p:txBody>
          <a:bodyPr/>
          <a:lstStyle/>
          <a:p>
            <a:pPr/>
            <a:r>
              <a:t>Maps</a:t>
            </a:r>
          </a:p>
        </p:txBody>
      </p:sp>
      <p:sp>
        <p:nvSpPr>
          <p:cNvPr id="171" name="States are an interesting paradox. This is an instance when you would likely want to present them alphabetically in a table because that is how people are used to seeing them organized. However, regional trends are much more clear when presented as a map"/>
          <p:cNvSpPr txBox="1"/>
          <p:nvPr>
            <p:ph type="body" idx="1"/>
          </p:nvPr>
        </p:nvSpPr>
        <p:spPr>
          <a:prstGeom prst="rect">
            <a:avLst/>
          </a:prstGeom>
        </p:spPr>
        <p:txBody>
          <a:bodyPr/>
          <a:lstStyle/>
          <a:p>
            <a:pPr/>
            <a:r>
              <a:t>States are an interesting paradox. This is an instance when you would likely want to present them alphabetically in a table because that is how people are used to seeing them organized. However, regional trends are much more clear when presented as a map than as a table. </a:t>
            </a:r>
          </a:p>
          <a:p>
            <a:pPr/>
            <a:r>
              <a:t>Use obesity epidemic as an example.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hart junk"/>
          <p:cNvSpPr txBox="1"/>
          <p:nvPr>
            <p:ph type="title"/>
          </p:nvPr>
        </p:nvSpPr>
        <p:spPr>
          <a:prstGeom prst="rect">
            <a:avLst/>
          </a:prstGeom>
        </p:spPr>
        <p:txBody>
          <a:bodyPr/>
          <a:lstStyle/>
          <a:p>
            <a:pPr/>
            <a:r>
              <a:t>Chart junk</a:t>
            </a:r>
          </a:p>
        </p:txBody>
      </p:sp>
      <p:sp>
        <p:nvSpPr>
          <p:cNvPr id="174" name="May want to touch on this. Also, point out that most journals don't allow colored charts.…"/>
          <p:cNvSpPr txBox="1"/>
          <p:nvPr>
            <p:ph type="body" idx="1"/>
          </p:nvPr>
        </p:nvSpPr>
        <p:spPr>
          <a:prstGeom prst="rect">
            <a:avLst/>
          </a:prstGeom>
        </p:spPr>
        <p:txBody>
          <a:bodyPr/>
          <a:lstStyle/>
          <a:p>
            <a:pPr/>
            <a:r>
              <a:t>May want to touch on this. Also, point out that most journals don't allow colored charts.</a:t>
            </a:r>
          </a:p>
          <a:p>
            <a:pPr/>
          </a:p>
          <a:p>
            <a:pPr/>
            <a:r>
              <a:t>Is this true of online journals?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emonstration"/>
          <p:cNvSpPr txBox="1"/>
          <p:nvPr>
            <p:ph type="title"/>
          </p:nvPr>
        </p:nvSpPr>
        <p:spPr>
          <a:xfrm>
            <a:off x="-683560" y="249321"/>
            <a:ext cx="13997277" cy="2286001"/>
          </a:xfrm>
          <a:prstGeom prst="rect">
            <a:avLst/>
          </a:prstGeom>
        </p:spPr>
        <p:txBody>
          <a:bodyPr/>
          <a:lstStyle/>
          <a:p>
            <a:pPr/>
            <a:r>
              <a:t>Demonstration</a:t>
            </a:r>
          </a:p>
        </p:txBody>
      </p:sp>
      <p:sp>
        <p:nvSpPr>
          <p:cNvPr id="177" name="Calculating Pearson’s Correlation Coefficient in SAS"/>
          <p:cNvSpPr txBox="1"/>
          <p:nvPr>
            <p:ph type="body" idx="1"/>
          </p:nvPr>
        </p:nvSpPr>
        <p:spPr>
          <a:prstGeom prst="rect">
            <a:avLst/>
          </a:prstGeom>
        </p:spPr>
        <p:txBody>
          <a:bodyPr/>
          <a:lstStyle>
            <a:lvl1pPr marL="0" indent="0" algn="ctr">
              <a:buSzTx/>
              <a:buNone/>
              <a:defRPr sz="15000"/>
            </a:lvl1pPr>
          </a:lstStyle>
          <a:p>
            <a:pPr/>
            <a:r>
              <a:t>Calculating Pearson’s Correlation Coefficient in SAS</a:t>
            </a:r>
          </a:p>
        </p:txBody>
      </p:sp>
      <p:sp>
        <p:nvSpPr>
          <p:cNvPr id="178" name="Rounded Rectangle"/>
          <p:cNvSpPr/>
          <p:nvPr/>
        </p:nvSpPr>
        <p:spPr>
          <a:xfrm>
            <a:off x="-142006" y="2544010"/>
            <a:ext cx="12914169"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sx="100000" sy="100000" kx="0" ky="0" algn="b" rotWithShape="0" blurRad="190500" dist="127000" dir="2700000">
              <a:srgbClr val="000000">
                <a:alpha val="50000"/>
              </a:srgbClr>
            </a:outerShdw>
          </a:effectLst>
        </p:spPr>
        <p:txBody>
          <a:bodyPr lIns="50800" tIns="50800" rIns="50800" bIns="50800" anchor="ctr"/>
          <a:lstStyle/>
          <a:p>
            <a:pPr>
              <a:defRPr sz="32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76"/>
                                        </p:tgtEl>
                                        <p:attrNameLst>
                                          <p:attrName>style.visibility</p:attrName>
                                        </p:attrNameLst>
                                      </p:cBhvr>
                                      <p:to>
                                        <p:strVal val="visible"/>
                                      </p:to>
                                    </p:set>
                                    <p:animEffect filter="wipe(left)" transition="in">
                                      <p:cBhvr>
                                        <p:cTn id="7" dur="1500"/>
                                        <p:tgtEl>
                                          <p:spTgt spid="176"/>
                                        </p:tgtEl>
                                      </p:cBhvr>
                                    </p:animEffect>
                                  </p:childTnLst>
                                </p:cTn>
                              </p:par>
                            </p:childTnLst>
                          </p:cTn>
                        </p:par>
                        <p:par>
                          <p:cTn id="8" fill="hold">
                            <p:stCondLst>
                              <p:cond delay="1500"/>
                            </p:stCondLst>
                            <p:childTnLst>
                              <p:par>
                                <p:cTn id="9" presetClass="entr" nodeType="afterEffect" presetSubtype="8" presetID="22" grpId="2" fill="hold">
                                  <p:stCondLst>
                                    <p:cond delay="0"/>
                                  </p:stCondLst>
                                  <p:iterate type="el" backwards="0">
                                    <p:tmAbs val="0"/>
                                  </p:iterate>
                                  <p:childTnLst>
                                    <p:set>
                                      <p:cBhvr>
                                        <p:cTn id="10" fill="hold"/>
                                        <p:tgtEl>
                                          <p:spTgt spid="177"/>
                                        </p:tgtEl>
                                        <p:attrNameLst>
                                          <p:attrName>style.visibility</p:attrName>
                                        </p:attrNameLst>
                                      </p:cBhvr>
                                      <p:to>
                                        <p:strVal val="visible"/>
                                      </p:to>
                                    </p:set>
                                    <p:animEffect filter="wipe(left)" transition="in">
                                      <p:cBhvr>
                                        <p:cTn id="11" dur="1500"/>
                                        <p:tgtEl>
                                          <p:spTgt spid="177"/>
                                        </p:tgtEl>
                                      </p:cBhvr>
                                    </p:animEffect>
                                  </p:childTnLst>
                                </p:cTn>
                              </p:par>
                            </p:childTnLst>
                          </p:cTn>
                        </p:par>
                        <p:par>
                          <p:cTn id="12" fill="hold">
                            <p:stCondLst>
                              <p:cond delay="3000"/>
                            </p:stCondLst>
                            <p:childTnLst>
                              <p:par>
                                <p:cTn id="13" presetClass="entr" nodeType="afterEffect" presetSubtype="8" presetID="22" grpId="3" fill="hold">
                                  <p:stCondLst>
                                    <p:cond delay="0"/>
                                  </p:stCondLst>
                                  <p:iterate type="el" backwards="0">
                                    <p:tmAbs val="0"/>
                                  </p:iterate>
                                  <p:childTnLst>
                                    <p:set>
                                      <p:cBhvr>
                                        <p:cTn id="14" fill="hold"/>
                                        <p:tgtEl>
                                          <p:spTgt spid="178"/>
                                        </p:tgtEl>
                                        <p:attrNameLst>
                                          <p:attrName>style.visibility</p:attrName>
                                        </p:attrNameLst>
                                      </p:cBhvr>
                                      <p:to>
                                        <p:strVal val="visible"/>
                                      </p:to>
                                    </p:set>
                                    <p:animEffect filter="wipe(left)" transition="in">
                                      <p:cBhvr>
                                        <p:cTn id="15" dur="1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2"/>
      <p:bldP build="whole" bldLvl="1" animBg="1" rev="0" advAuto="0" spid="176" grpId="1"/>
      <p:bldP build="whole" bldLvl="1" animBg="1" rev="0" advAuto="0" spid="178"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ractice: Calculating Pearson’s Correlation Coefficient"/>
          <p:cNvSpPr txBox="1"/>
          <p:nvPr>
            <p:ph type="title"/>
          </p:nvPr>
        </p:nvSpPr>
        <p:spPr>
          <a:xfrm>
            <a:off x="-674" y="995853"/>
            <a:ext cx="24240940" cy="3032081"/>
          </a:xfrm>
          <a:prstGeom prst="rect">
            <a:avLst/>
          </a:prstGeom>
        </p:spPr>
        <p:txBody>
          <a:bodyPr anchor="t"/>
          <a:lstStyle>
            <a:lvl1pPr algn="l">
              <a:defRPr sz="7800"/>
            </a:lvl1pPr>
          </a:lstStyle>
          <a:p>
            <a:pPr/>
            <a:r>
              <a:t>Practice: Calculating Pearson’s Correlation Coefficient</a:t>
            </a:r>
          </a:p>
        </p:txBody>
      </p:sp>
      <p:sp>
        <p:nvSpPr>
          <p:cNvPr id="181" name="The data set hsb contains data from a large-scale longitudinal study conducted by the National Opinion Research Center (1980) under contract with the National Center for Education Statistics. The students in the study are a nationally representative samp"/>
          <p:cNvSpPr/>
          <p:nvPr/>
        </p:nvSpPr>
        <p:spPr>
          <a:xfrm>
            <a:off x="2603897" y="3468182"/>
            <a:ext cx="18637648" cy="803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 y="0"/>
                </a:moveTo>
                <a:cubicBezTo>
                  <a:pt x="79" y="0"/>
                  <a:pt x="0" y="183"/>
                  <a:pt x="0" y="410"/>
                </a:cubicBezTo>
                <a:lnTo>
                  <a:pt x="0" y="17042"/>
                </a:lnTo>
                <a:cubicBezTo>
                  <a:pt x="0" y="17268"/>
                  <a:pt x="79" y="17452"/>
                  <a:pt x="177" y="17452"/>
                </a:cubicBezTo>
                <a:lnTo>
                  <a:pt x="19081" y="17452"/>
                </a:lnTo>
                <a:lnTo>
                  <a:pt x="19611" y="21600"/>
                </a:lnTo>
                <a:lnTo>
                  <a:pt x="20141" y="17452"/>
                </a:lnTo>
                <a:lnTo>
                  <a:pt x="21423" y="17452"/>
                </a:lnTo>
                <a:cubicBezTo>
                  <a:pt x="21520" y="17452"/>
                  <a:pt x="21600" y="17268"/>
                  <a:pt x="21600" y="17042"/>
                </a:cubicBezTo>
                <a:lnTo>
                  <a:pt x="21600" y="410"/>
                </a:lnTo>
                <a:cubicBezTo>
                  <a:pt x="21600" y="183"/>
                  <a:pt x="21520" y="0"/>
                  <a:pt x="21423" y="0"/>
                </a:cubicBezTo>
                <a:lnTo>
                  <a:pt x="177" y="0"/>
                </a:lnTo>
                <a:close/>
              </a:path>
            </a:pathLst>
          </a:custGeom>
          <a:solidFill>
            <a:srgbClr val="FFFFFF"/>
          </a:solidFill>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lstStyle/>
          <a:p>
            <a:pPr algn="l">
              <a:defRPr sz="3200">
                <a:solidFill>
                  <a:srgbClr val="011993"/>
                </a:solidFill>
              </a:defRPr>
            </a:pPr>
            <a:r>
              <a:t>The data set </a:t>
            </a:r>
            <a:r>
              <a:rPr b="1">
                <a:latin typeface="Helvetica"/>
                <a:ea typeface="Helvetica"/>
                <a:cs typeface="Helvetica"/>
                <a:sym typeface="Helvetica"/>
              </a:rPr>
              <a:t>hsb</a:t>
            </a:r>
            <a:r>
              <a:t> contains data from a large-scale longitudinal study conducted by the National Opinion Research Center (1980) under contract with the National Center for Education Statistics. The students in the study are a nationally representative sample of n=600 high school seniors. You will investigate the relationship between two continuous variables representing standardized mean reading and writing test scores.</a:t>
            </a:r>
          </a:p>
          <a:p>
            <a:pPr algn="l">
              <a:defRPr sz="3200">
                <a:solidFill>
                  <a:srgbClr val="011993"/>
                </a:solidFill>
              </a:defRPr>
            </a:pPr>
          </a:p>
          <a:p>
            <a:pPr algn="l">
              <a:defRPr sz="3200">
                <a:solidFill>
                  <a:srgbClr val="011993"/>
                </a:solidFill>
              </a:defRPr>
            </a:pPr>
            <a:r>
              <a:t>Steps:</a:t>
            </a:r>
          </a:p>
          <a:p>
            <a:pPr marL="570523" indent="-570523" algn="l">
              <a:buSzPct val="100000"/>
              <a:buAutoNum type="arabicPeriod" startAt="1"/>
              <a:defRPr sz="3200">
                <a:solidFill>
                  <a:srgbClr val="011993"/>
                </a:solidFill>
              </a:defRPr>
            </a:pPr>
            <a:r>
              <a:t>Open the SAS program named m8.1_lecture_practice_PROC CORR</a:t>
            </a:r>
          </a:p>
          <a:p>
            <a:pPr marL="570523" indent="-570523" algn="l">
              <a:buSzPct val="100000"/>
              <a:buAutoNum type="arabicPeriod" startAt="1"/>
              <a:defRPr sz="3200">
                <a:solidFill>
                  <a:srgbClr val="011993"/>
                </a:solidFill>
              </a:defRPr>
            </a:pPr>
            <a:r>
              <a:t>Use a SET statement in a DATA step to read </a:t>
            </a:r>
            <a:r>
              <a:rPr b="1">
                <a:latin typeface="Helvetica"/>
                <a:ea typeface="Helvetica"/>
                <a:cs typeface="Helvetica"/>
                <a:sym typeface="Helvetica"/>
              </a:rPr>
              <a:t>hsb1.sas7bdat</a:t>
            </a:r>
            <a:r>
              <a:t> into your work library</a:t>
            </a:r>
          </a:p>
          <a:p>
            <a:pPr marL="570523" indent="-570523" algn="l">
              <a:buSzPct val="100000"/>
              <a:buAutoNum type="arabicPeriod" startAt="1"/>
              <a:defRPr sz="3200">
                <a:solidFill>
                  <a:srgbClr val="011993"/>
                </a:solidFill>
              </a:defRPr>
            </a:pPr>
            <a:r>
              <a:t>Use the SGPLOT procedure to graphically investigate the relationship between the variable </a:t>
            </a:r>
            <a:r>
              <a:rPr b="1">
                <a:latin typeface="Helvetica"/>
                <a:ea typeface="Helvetica"/>
                <a:cs typeface="Helvetica"/>
                <a:sym typeface="Helvetica"/>
              </a:rPr>
              <a:t>read</a:t>
            </a:r>
            <a:r>
              <a:t> and the variable </a:t>
            </a:r>
            <a:r>
              <a:rPr b="1">
                <a:latin typeface="Helvetica"/>
                <a:ea typeface="Helvetica"/>
                <a:cs typeface="Helvetica"/>
                <a:sym typeface="Helvetica"/>
              </a:rPr>
              <a:t>write</a:t>
            </a:r>
            <a:r>
              <a:t>. What does the relationship between </a:t>
            </a:r>
            <a:r>
              <a:rPr b="1">
                <a:latin typeface="Helvetica"/>
                <a:ea typeface="Helvetica"/>
                <a:cs typeface="Helvetica"/>
                <a:sym typeface="Helvetica"/>
              </a:rPr>
              <a:t>read </a:t>
            </a:r>
            <a:r>
              <a:t>and </a:t>
            </a:r>
            <a:r>
              <a:rPr b="1">
                <a:latin typeface="Helvetica"/>
                <a:ea typeface="Helvetica"/>
                <a:cs typeface="Helvetica"/>
                <a:sym typeface="Helvetica"/>
              </a:rPr>
              <a:t>write </a:t>
            </a:r>
            <a:r>
              <a:t>appear to be?</a:t>
            </a:r>
          </a:p>
          <a:p>
            <a:pPr marL="570523" indent="-570523" algn="l">
              <a:buSzPct val="100000"/>
              <a:buAutoNum type="arabicPeriod" startAt="1"/>
              <a:defRPr sz="3200">
                <a:solidFill>
                  <a:srgbClr val="011993"/>
                </a:solidFill>
              </a:defRPr>
            </a:pPr>
            <a:r>
              <a:t>Write a PROC CORR step to investigate the relationship between </a:t>
            </a:r>
            <a:r>
              <a:rPr b="1">
                <a:latin typeface="Helvetica"/>
                <a:ea typeface="Helvetica"/>
                <a:cs typeface="Helvetica"/>
                <a:sym typeface="Helvetica"/>
              </a:rPr>
              <a:t>read </a:t>
            </a:r>
            <a:r>
              <a:t>and </a:t>
            </a:r>
            <a:r>
              <a:rPr b="1">
                <a:latin typeface="Helvetica"/>
                <a:ea typeface="Helvetica"/>
                <a:cs typeface="Helvetica"/>
                <a:sym typeface="Helvetica"/>
              </a:rPr>
              <a:t>write</a:t>
            </a:r>
            <a:r>
              <a:t>. Do the results change your previous conclusion? </a:t>
            </a:r>
          </a:p>
        </p:txBody>
      </p:sp>
      <p:sp>
        <p:nvSpPr>
          <p:cNvPr id="182" name="Rounded Rectangle"/>
          <p:cNvSpPr/>
          <p:nvPr/>
        </p:nvSpPr>
        <p:spPr>
          <a:xfrm>
            <a:off x="-142006" y="2544010"/>
            <a:ext cx="24358601"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sx="100000" sy="100000" kx="0" ky="0" algn="b" rotWithShape="0" blurRad="190500" dist="127000" dir="2700000">
              <a:srgbClr val="000000">
                <a:alpha val="50000"/>
              </a:srgbClr>
            </a:outerShdw>
          </a:effectLst>
        </p:spPr>
        <p:txBody>
          <a:bodyPr lIns="50800" tIns="50800" rIns="50800" bIns="50800" anchor="ctr"/>
          <a:lstStyle/>
          <a:p>
            <a:pPr>
              <a:defRPr sz="32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80"/>
                                        </p:tgtEl>
                                        <p:attrNameLst>
                                          <p:attrName>style.visibility</p:attrName>
                                        </p:attrNameLst>
                                      </p:cBhvr>
                                      <p:to>
                                        <p:strVal val="visible"/>
                                      </p:to>
                                    </p:set>
                                    <p:animEffect filter="wipe(left)" transition="in">
                                      <p:cBhvr>
                                        <p:cTn id="7" dur="1500"/>
                                        <p:tgtEl>
                                          <p:spTgt spid="180"/>
                                        </p:tgtEl>
                                      </p:cBhvr>
                                    </p:animEffect>
                                  </p:childTnLst>
                                </p:cTn>
                              </p:par>
                            </p:childTnLst>
                          </p:cTn>
                        </p:par>
                        <p:par>
                          <p:cTn id="8" fill="hold">
                            <p:stCondLst>
                              <p:cond delay="1500"/>
                            </p:stCondLst>
                            <p:childTnLst>
                              <p:par>
                                <p:cTn id="9" presetClass="entr" nodeType="afterEffect" presetSubtype="8" presetID="22" grpId="2" fill="hold">
                                  <p:stCondLst>
                                    <p:cond delay="0"/>
                                  </p:stCondLst>
                                  <p:iterate type="el" backwards="0">
                                    <p:tmAbs val="0"/>
                                  </p:iterate>
                                  <p:childTnLst>
                                    <p:set>
                                      <p:cBhvr>
                                        <p:cTn id="10" fill="hold"/>
                                        <p:tgtEl>
                                          <p:spTgt spid="182"/>
                                        </p:tgtEl>
                                        <p:attrNameLst>
                                          <p:attrName>style.visibility</p:attrName>
                                        </p:attrNameLst>
                                      </p:cBhvr>
                                      <p:to>
                                        <p:strVal val="visible"/>
                                      </p:to>
                                    </p:set>
                                    <p:animEffect filter="wipe(left)" transition="in">
                                      <p:cBhvr>
                                        <p:cTn id="11" dur="1500"/>
                                        <p:tgtEl>
                                          <p:spTgt spid="182"/>
                                        </p:tgtEl>
                                      </p:cBhvr>
                                    </p:animEffect>
                                  </p:childTnLst>
                                </p:cTn>
                              </p:par>
                            </p:childTnLst>
                          </p:cTn>
                        </p:par>
                        <p:par>
                          <p:cTn id="12" fill="hold">
                            <p:stCondLst>
                              <p:cond delay="3000"/>
                            </p:stCondLst>
                            <p:childTnLst>
                              <p:par>
                                <p:cTn id="13" presetClass="entr" nodeType="afterEffect" presetSubtype="8" presetID="22" grpId="3" fill="hold">
                                  <p:stCondLst>
                                    <p:cond delay="0"/>
                                  </p:stCondLst>
                                  <p:iterate type="el" backwards="0">
                                    <p:tmAbs val="0"/>
                                  </p:iterate>
                                  <p:childTnLst>
                                    <p:set>
                                      <p:cBhvr>
                                        <p:cTn id="14" fill="hold"/>
                                        <p:tgtEl>
                                          <p:spTgt spid="181"/>
                                        </p:tgtEl>
                                        <p:attrNameLst>
                                          <p:attrName>style.visibility</p:attrName>
                                        </p:attrNameLst>
                                      </p:cBhvr>
                                      <p:to>
                                        <p:strVal val="visible"/>
                                      </p:to>
                                    </p:set>
                                    <p:animEffect filter="wipe(left)" transition="in">
                                      <p:cBhvr>
                                        <p:cTn id="15" dur="1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3"/>
      <p:bldP build="whole" bldLvl="1" animBg="1" rev="0" advAuto="0" spid="180" grpId="1"/>
      <p:bldP build="whole" bldLvl="1" animBg="1" rev="0" advAuto="0" spid="182"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Matthews JR, Matthews RW. Successful Scientific Writing: A Step-by-Step Guide for the Biological and Medical Sciences. Cambridge University Press; 2014.…"/>
          <p:cNvSpPr txBox="1"/>
          <p:nvPr>
            <p:ph type="body" idx="1"/>
          </p:nvPr>
        </p:nvSpPr>
        <p:spPr>
          <a:prstGeom prst="rect">
            <a:avLst/>
          </a:prstGeom>
        </p:spPr>
        <p:txBody>
          <a:bodyPr/>
          <a:lstStyle/>
          <a:p>
            <a:pPr marL="889000" indent="-889000">
              <a:buSzPct val="100000"/>
              <a:buAutoNum type="arabicPeriod" startAt="1"/>
            </a:pPr>
            <a:r>
              <a:t>Matthews JR, Matthews RW. </a:t>
            </a:r>
            <a:r>
              <a:rPr i="1">
                <a:latin typeface="Helvetica"/>
                <a:ea typeface="Helvetica"/>
                <a:cs typeface="Helvetica"/>
                <a:sym typeface="Helvetica"/>
              </a:rPr>
              <a:t>Successful Scientific Writing: A Step-by-Step Guide for the Biological and Medical Sciences</a:t>
            </a:r>
            <a:r>
              <a:t>. Cambridge University Press; 2014.</a:t>
            </a:r>
          </a:p>
          <a:p>
            <a:pPr marL="889000" indent="-889000">
              <a:buSzPct val="100000"/>
              <a:buAutoNum type="arabicPeriod" startAt="1"/>
            </a:pPr>
            <a:r>
              <a:t>Journal Articles</a:t>
            </a:r>
          </a:p>
        </p:txBody>
      </p:sp>
      <p:sp>
        <p:nvSpPr>
          <p:cNvPr id="185" name="References"/>
          <p:cNvSpPr txBox="1"/>
          <p:nvPr>
            <p:ph type="title"/>
          </p:nvPr>
        </p:nvSpPr>
        <p:spPr>
          <a:xfrm>
            <a:off x="18388" y="224932"/>
            <a:ext cx="8453257" cy="2286001"/>
          </a:xfrm>
          <a:prstGeom prst="rect">
            <a:avLst/>
          </a:prstGeom>
        </p:spPr>
        <p:txBody>
          <a:bodyPr/>
          <a:lstStyle/>
          <a:p>
            <a:pPr/>
            <a:r>
              <a:t>References</a:t>
            </a:r>
          </a:p>
        </p:txBody>
      </p:sp>
      <p:sp>
        <p:nvSpPr>
          <p:cNvPr id="186" name="Rounded Rectangle"/>
          <p:cNvSpPr/>
          <p:nvPr/>
        </p:nvSpPr>
        <p:spPr>
          <a:xfrm>
            <a:off x="-142006" y="2544010"/>
            <a:ext cx="842785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sx="100000" sy="100000" kx="0" ky="0" algn="b" rotWithShape="0" blurRad="190500" dist="127000" dir="2700000">
              <a:srgbClr val="000000">
                <a:alpha val="50000"/>
              </a:srgbClr>
            </a:outerShdw>
          </a:effectLst>
        </p:spPr>
        <p:txBody>
          <a:bodyPr lIns="50800" tIns="50800" rIns="50800" bIns="50800" anchor="ctr"/>
          <a:lstStyle/>
          <a:p>
            <a:pPr>
              <a:defRPr sz="3200"/>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Davis - Results from an Elder Abuse Prevention Experiment in New York City.png" descr="Davis - Results from an Elder Abuse Prevention Experiment in New York City.png"/>
          <p:cNvPicPr>
            <a:picLocks noChangeAspect="1"/>
          </p:cNvPicPr>
          <p:nvPr/>
        </p:nvPicPr>
        <p:blipFill>
          <a:blip r:embed="rId3">
            <a:extLst/>
          </a:blip>
          <a:stretch>
            <a:fillRect/>
          </a:stretch>
        </p:blipFill>
        <p:spPr>
          <a:xfrm>
            <a:off x="7653531" y="3325245"/>
            <a:ext cx="10477501" cy="9271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Outcome Vs. Predictor"/>
          <p:cNvSpPr txBox="1"/>
          <p:nvPr/>
        </p:nvSpPr>
        <p:spPr>
          <a:xfrm>
            <a:off x="54863" y="560512"/>
            <a:ext cx="12936221" cy="162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10000"/>
            </a:lvl1pPr>
          </a:lstStyle>
          <a:p>
            <a:pPr/>
            <a:r>
              <a:t>Outcome Vs. Predictor</a:t>
            </a:r>
          </a:p>
        </p:txBody>
      </p:sp>
      <p:sp>
        <p:nvSpPr>
          <p:cNvPr id="131"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sx="100000" sy="100000" kx="0" ky="0" algn="b" rotWithShape="0" blurRad="190500" dist="127000" dir="2700000">
              <a:srgbClr val="000000">
                <a:alpha val="50000"/>
              </a:srgbClr>
            </a:outerShdw>
          </a:effectLst>
        </p:spPr>
        <p:txBody>
          <a:bodyPr lIns="50800" tIns="50800" rIns="50800" bIns="50800" anchor="ctr"/>
          <a:lstStyle/>
          <a:p>
            <a:pPr>
              <a:defRPr sz="32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What do you mean by Figure?"/>
          <p:cNvSpPr txBox="1"/>
          <p:nvPr>
            <p:ph type="title"/>
          </p:nvPr>
        </p:nvSpPr>
        <p:spPr>
          <a:prstGeom prst="rect">
            <a:avLst/>
          </a:prstGeom>
        </p:spPr>
        <p:txBody>
          <a:bodyPr/>
          <a:lstStyle/>
          <a:p>
            <a:pPr/>
            <a:r>
              <a:t>What do you mean by Figure?</a:t>
            </a:r>
          </a:p>
        </p:txBody>
      </p:sp>
      <p:sp>
        <p:nvSpPr>
          <p:cNvPr id="134" name="The general term “figures” encompasses all the graphics that are not tables.…"/>
          <p:cNvSpPr txBox="1"/>
          <p:nvPr>
            <p:ph type="body" idx="1"/>
          </p:nvPr>
        </p:nvSpPr>
        <p:spPr>
          <a:prstGeom prst="rect">
            <a:avLst/>
          </a:prstGeom>
        </p:spPr>
        <p:txBody>
          <a:bodyPr/>
          <a:lstStyle/>
          <a:p>
            <a:pPr/>
            <a:r>
              <a:t>The general term “figures” encompasses all the graphics that are not tables.</a:t>
            </a:r>
          </a:p>
          <a:p>
            <a:pPr/>
            <a:r>
              <a:t>Show examples of scatter plot, line graph, bar graph, flowchart, pictograph, pie chart, scatter plot, histogram, box plot, logic model, DAG, Photographs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Why do we use figures?"/>
          <p:cNvSpPr txBox="1"/>
          <p:nvPr>
            <p:ph type="title"/>
          </p:nvPr>
        </p:nvSpPr>
        <p:spPr>
          <a:prstGeom prst="rect">
            <a:avLst/>
          </a:prstGeom>
        </p:spPr>
        <p:txBody>
          <a:bodyPr/>
          <a:lstStyle/>
          <a:p>
            <a:pPr/>
            <a:r>
              <a:t>Why do we use figures?</a:t>
            </a:r>
          </a:p>
        </p:txBody>
      </p:sp>
      <p:sp>
        <p:nvSpPr>
          <p:cNvPr id="137" name="They summarize and emphasize key points and reduce narrative length. They simplify information and in this way enhance understanding. They improve the conciseness and clarity of the narrative. And finally, when carefully crafted, they add visual appeal.…"/>
          <p:cNvSpPr txBox="1"/>
          <p:nvPr>
            <p:ph type="body" idx="1"/>
          </p:nvPr>
        </p:nvSpPr>
        <p:spPr>
          <a:prstGeom prst="rect">
            <a:avLst/>
          </a:prstGeom>
        </p:spPr>
        <p:txBody>
          <a:bodyPr/>
          <a:lstStyle/>
          <a:p>
            <a:pPr marL="368300" indent="-368300" defTabSz="478790">
              <a:spcBef>
                <a:spcPts val="3400"/>
              </a:spcBef>
              <a:defRPr sz="3016"/>
            </a:pPr>
            <a:r>
              <a:t>They summarize and emphasize key points and reduce narrative length. They simplify information and in this way enhance understanding. They improve the conciseness and clarity of the narrative. And finally, when carefully crafted, they add visual appeal.</a:t>
            </a:r>
          </a:p>
          <a:p>
            <a:pPr marL="368300" indent="-368300" defTabSz="478790">
              <a:spcBef>
                <a:spcPts val="3400"/>
              </a:spcBef>
              <a:defRPr sz="3016"/>
            </a:pPr>
            <a:r>
              <a:t>And in public health, helping others visualize data - and its accompanying implications is an essential part of your job.</a:t>
            </a:r>
          </a:p>
          <a:p>
            <a:pPr marL="368300" indent="-368300" defTabSz="478790">
              <a:spcBef>
                <a:spcPts val="3400"/>
              </a:spcBef>
              <a:defRPr sz="3016"/>
            </a:pPr>
            <a:r>
              <a:t>Tables present results; graphs promote understanding of results and suggest interpretations of their meaning and relationships. Most graphs are based on a set of numbers, just as most tables are. But, because graphs are fundamentally pictures rather than a set of numbers, information generally is easier for the reader to grasp than if it were printed in columns.</a:t>
            </a:r>
          </a:p>
          <a:p>
            <a:pPr marL="368300" indent="-368300" defTabSz="478790">
              <a:spcBef>
                <a:spcPts val="3400"/>
              </a:spcBef>
              <a:defRPr sz="3016"/>
            </a:pPr>
            <a:r>
              <a:t>Consider graphing data when you feel that the relationships are more vital to your message than the actual numerical values themselves.</a:t>
            </a:r>
          </a:p>
          <a:p>
            <a:pPr marL="368300" indent="-368300" defTabSz="478790">
              <a:spcBef>
                <a:spcPts val="3400"/>
              </a:spcBef>
              <a:defRPr sz="3016"/>
            </a:pPr>
            <a:r>
              <a:t>A graph always shows how one parameter varies relative to changes in another.</a:t>
            </a:r>
          </a:p>
          <a:p>
            <a:pPr marL="368300" indent="-368300" defTabSz="478790">
              <a:spcBef>
                <a:spcPts val="3400"/>
              </a:spcBef>
              <a:defRPr sz="3016"/>
            </a:pPr>
            <a:r>
              <a:t>Temperature and time in these examples are independent variables, which are usually plotted in relation to the horizontal (x)-axis. The effect these changes have on something else (the dependent variable) is normally plotted in relation to the vertical (y)-axis.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onsider intended audience"/>
          <p:cNvSpPr txBox="1"/>
          <p:nvPr>
            <p:ph type="title"/>
          </p:nvPr>
        </p:nvSpPr>
        <p:spPr>
          <a:prstGeom prst="rect">
            <a:avLst/>
          </a:prstGeom>
        </p:spPr>
        <p:txBody>
          <a:bodyPr/>
          <a:lstStyle/>
          <a:p>
            <a:pPr lvl="1"/>
            <a:r>
              <a:t>Consider intended audience</a:t>
            </a:r>
          </a:p>
        </p:txBody>
      </p:sp>
      <p:sp>
        <p:nvSpPr>
          <p:cNvPr id="140" name="For a presentation to a group of specialists in your field, a logarithmic graph might be a perfectly appropriate way to back up your story, but showing the same figure as part of a talk to non-scientists could be confusing."/>
          <p:cNvSpPr txBox="1"/>
          <p:nvPr>
            <p:ph type="body" idx="1"/>
          </p:nvPr>
        </p:nvSpPr>
        <p:spPr>
          <a:prstGeom prst="rect">
            <a:avLst/>
          </a:prstGeom>
        </p:spPr>
        <p:txBody>
          <a:bodyPr/>
          <a:lstStyle/>
          <a:p>
            <a:pPr/>
            <a:r>
              <a:t>For a presentation to a group of specialists in your field, a logarithmic graph might be a perfectly appropriate way to back up your story, but showing the same figure as part of a talk to non-scientists could be confusing.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When should I use a figure?"/>
          <p:cNvSpPr txBox="1"/>
          <p:nvPr>
            <p:ph type="title"/>
          </p:nvPr>
        </p:nvSpPr>
        <p:spPr>
          <a:prstGeom prst="rect">
            <a:avLst/>
          </a:prstGeom>
        </p:spPr>
        <p:txBody>
          <a:bodyPr/>
          <a:lstStyle/>
          <a:p>
            <a:pPr/>
            <a:r>
              <a:t>When should I use a figure?</a:t>
            </a:r>
          </a:p>
        </p:txBody>
      </p:sp>
      <p:sp>
        <p:nvSpPr>
          <p:cNvPr id="143" name="Use figures when one will make your point more successfully than the text or a table would.…"/>
          <p:cNvSpPr txBox="1"/>
          <p:nvPr>
            <p:ph type="body" idx="1"/>
          </p:nvPr>
        </p:nvSpPr>
        <p:spPr>
          <a:prstGeom prst="rect">
            <a:avLst/>
          </a:prstGeom>
        </p:spPr>
        <p:txBody>
          <a:bodyPr/>
          <a:lstStyle/>
          <a:p>
            <a:pPr/>
            <a:r>
              <a:t>Use figures when one will make your point more successfully than the text or a table would.</a:t>
            </a:r>
          </a:p>
          <a:p>
            <a:pPr/>
            <a:r>
              <a:t>Three E’s</a:t>
            </a:r>
          </a:p>
          <a:p>
            <a:pPr lvl="1"/>
            <a:r>
              <a:t>Evidence</a:t>
            </a:r>
          </a:p>
          <a:p>
            <a:pPr lvl="1"/>
            <a:r>
              <a:t>Efficiency</a:t>
            </a:r>
          </a:p>
          <a:p>
            <a:pPr lvl="1"/>
            <a:r>
              <a:t>Emphasis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How to lie with figures"/>
          <p:cNvSpPr txBox="1"/>
          <p:nvPr>
            <p:ph type="title"/>
          </p:nvPr>
        </p:nvSpPr>
        <p:spPr>
          <a:prstGeom prst="rect">
            <a:avLst/>
          </a:prstGeom>
        </p:spPr>
        <p:txBody>
          <a:bodyPr/>
          <a:lstStyle/>
          <a:p>
            <a:pPr/>
            <a:r>
              <a:t>How to lie with figures</a:t>
            </a:r>
          </a:p>
        </p:txBody>
      </p:sp>
      <p:sp>
        <p:nvSpPr>
          <p:cNvPr id="146" name="Show an example of how you can make essentially no differnece apear large by changing scales, and vice versa.…"/>
          <p:cNvSpPr txBox="1"/>
          <p:nvPr>
            <p:ph type="body" idx="1"/>
          </p:nvPr>
        </p:nvSpPr>
        <p:spPr>
          <a:prstGeom prst="rect">
            <a:avLst/>
          </a:prstGeom>
        </p:spPr>
        <p:txBody>
          <a:bodyPr/>
          <a:lstStyle/>
          <a:p>
            <a:pPr marL="387350" indent="-387350" defTabSz="503555">
              <a:spcBef>
                <a:spcPts val="3500"/>
              </a:spcBef>
              <a:defRPr sz="3172"/>
            </a:pPr>
            <a:r>
              <a:t>Show an example of how you can make essentially no differnece apear large by changing scales, and vice versa.</a:t>
            </a:r>
          </a:p>
          <a:p>
            <a:pPr marL="387350" indent="-387350" defTabSz="503555">
              <a:spcBef>
                <a:spcPts val="3500"/>
              </a:spcBef>
              <a:defRPr sz="3172"/>
            </a:pPr>
            <a:r>
              <a:t>Look for additional specific guidance on choosing a scale for charts.</a:t>
            </a:r>
          </a:p>
          <a:p>
            <a:pPr marL="387350" indent="-387350" defTabSz="503555">
              <a:spcBef>
                <a:spcPts val="3500"/>
              </a:spcBef>
              <a:defRPr sz="3172"/>
            </a:pPr>
            <a:r>
              <a:t>Never finagle line fits, delete data points that do not fit the curve, or make data points so large that almost any curve would pass through them. Begin at zero for the scales used for the axes of a graph whenever possible; choose these scales carefully and mark them clearly. Sometimes, a valid trend would disappear on a scale with a zero axis, and all the data points would bunch up at the top. In this case, signal readers that the graph’s axis is not at zero, either with a statement in the text or with a break in the axis. If a point represents the mean of a number of observations, indicate the magnitude of the variability by a vertical line centered at each point. State whether standard error (SE) or standard deviation (SD) is used and specify number of observations or sample sizes.</a:t>
            </a:r>
          </a:p>
          <a:p>
            <a:pPr marL="387350" indent="-387350" defTabSz="503555">
              <a:spcBef>
                <a:spcPts val="3500"/>
              </a:spcBef>
              <a:defRPr sz="3172"/>
            </a:pPr>
            <a:r>
              <a:t>When two or more graphs or other figures are to be compared, draw them to the same scale. Then, if possible, group them into a single illustration. To minimize reduction during printing, place them one above the other rather than one beside the other. Remember the limitations of your data. The extrapolation of a line or a curve beyond the points shown on a graph may mislead both the writer and the reader. As Winston Churchill is said to have remarked in another context, “It is wise to look ahead but foolish to look further than you can see.”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Line Graphs"/>
          <p:cNvSpPr txBox="1"/>
          <p:nvPr>
            <p:ph type="title"/>
          </p:nvPr>
        </p:nvSpPr>
        <p:spPr>
          <a:prstGeom prst="rect">
            <a:avLst/>
          </a:prstGeom>
        </p:spPr>
        <p:txBody>
          <a:bodyPr/>
          <a:lstStyle/>
          <a:p>
            <a:pPr/>
            <a:r>
              <a:t>Line Graphs</a:t>
            </a:r>
          </a:p>
        </p:txBody>
      </p:sp>
      <p:sp>
        <p:nvSpPr>
          <p:cNvPr id="149" name="Line graphs show continuous variables, such as movements over time.…"/>
          <p:cNvSpPr txBox="1"/>
          <p:nvPr>
            <p:ph type="body" idx="1"/>
          </p:nvPr>
        </p:nvSpPr>
        <p:spPr>
          <a:prstGeom prst="rect">
            <a:avLst/>
          </a:prstGeom>
        </p:spPr>
        <p:txBody>
          <a:bodyPr/>
          <a:lstStyle/>
          <a:p>
            <a:pPr/>
            <a:r>
              <a:t>Line graphs show continuous variables, such as movements over time.</a:t>
            </a:r>
          </a:p>
          <a:p>
            <a:pPr/>
            <a:r>
              <a:t>If you decide to use line graphs, keep them as simple as possible. Limit the number of lines in any one graph. Visually distinguish different lines by using different symbols, and label each line carefully. To avoid giving a false impression, do not connect graph points for discontinuous data. Instead, present such information as a bar graph or leave the points on the graph without connecting lines.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