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9"/>
  </p:notesMasterIdLst>
  <p:handoutMasterIdLst>
    <p:handoutMasterId r:id="rId40"/>
  </p:handoutMasterIdLst>
  <p:sldIdLst>
    <p:sldId id="256" r:id="rId2"/>
    <p:sldId id="286" r:id="rId3"/>
    <p:sldId id="287" r:id="rId4"/>
    <p:sldId id="288" r:id="rId5"/>
    <p:sldId id="275" r:id="rId6"/>
    <p:sldId id="289" r:id="rId7"/>
    <p:sldId id="290" r:id="rId8"/>
    <p:sldId id="291" r:id="rId9"/>
    <p:sldId id="292" r:id="rId10"/>
    <p:sldId id="293" r:id="rId11"/>
    <p:sldId id="285" r:id="rId12"/>
    <p:sldId id="294" r:id="rId13"/>
    <p:sldId id="295" r:id="rId14"/>
    <p:sldId id="296" r:id="rId15"/>
    <p:sldId id="299" r:id="rId16"/>
    <p:sldId id="305" r:id="rId17"/>
    <p:sldId id="306" r:id="rId18"/>
    <p:sldId id="308" r:id="rId19"/>
    <p:sldId id="307" r:id="rId20"/>
    <p:sldId id="309" r:id="rId21"/>
    <p:sldId id="310" r:id="rId22"/>
    <p:sldId id="311" r:id="rId23"/>
    <p:sldId id="312" r:id="rId24"/>
    <p:sldId id="313" r:id="rId25"/>
    <p:sldId id="314" r:id="rId26"/>
    <p:sldId id="298" r:id="rId27"/>
    <p:sldId id="315" r:id="rId28"/>
    <p:sldId id="264" r:id="rId29"/>
    <p:sldId id="316" r:id="rId30"/>
    <p:sldId id="318" r:id="rId31"/>
    <p:sldId id="322" r:id="rId32"/>
    <p:sldId id="323" r:id="rId33"/>
    <p:sldId id="324" r:id="rId34"/>
    <p:sldId id="325" r:id="rId35"/>
    <p:sldId id="326" r:id="rId36"/>
    <p:sldId id="317" r:id="rId37"/>
    <p:sldId id="327"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nell, Brad" initials="CB"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1135C6-355A-438F-B8CD-D689AE8C00DD}">
  <a:tblStyle styleId="{931135C6-355A-438F-B8CD-D689AE8C00DD}" styleName="Table_0">
    <a:wholeTbl>
      <a:tcTxStyle b="off" i="off">
        <a:font>
          <a:latin typeface="Helvetica Light"/>
          <a:ea typeface="Helvetica Light"/>
          <a:cs typeface="Helvetica Light"/>
        </a:font>
        <a:srgbClr val="000000"/>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solidFill>
        </a:fill>
      </a:tcStyle>
    </a:wholeTbl>
    <a:band2H>
      <a:tcTxStyle b="off" i="off"/>
      <a:tcStyle>
        <a:tcBdr/>
        <a:fill>
          <a:solidFill>
            <a:srgbClr val="E3E5E8"/>
          </a:solidFill>
        </a:fill>
      </a:tcStyle>
    </a:band2H>
    <a:firstCol>
      <a:tcTxStyle b="on" i="off">
        <a:font>
          <a:latin typeface="Helvetica"/>
          <a:ea typeface="Helvetica"/>
          <a:cs typeface="Helvetica"/>
        </a:font>
        <a:srgbClr val="FFFFFF"/>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398CCE"/>
          </a:solidFill>
        </a:fill>
      </a:tcStyle>
    </a:firstCol>
    <a:lastRow>
      <a:tcTxStyle b="off" i="off">
        <a:font>
          <a:latin typeface="Helvetica Light"/>
          <a:ea typeface="Helvetica Light"/>
          <a:cs typeface="Helvetica Light"/>
        </a:font>
        <a:srgbClr val="000000"/>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rgbClr val="3797C6"/>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solidFill>
        </a:fill>
      </a:tcStyle>
    </a:lastRow>
    <a:firstRow>
      <a:tcTxStyle b="on" i="off">
        <a:font>
          <a:latin typeface="Helvetica"/>
          <a:ea typeface="Helvetica"/>
          <a:cs typeface="Helvetica"/>
        </a:font>
        <a:srgbClr val="FFFFFF"/>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77"/>
    <p:restoredTop sz="79294"/>
  </p:normalViewPr>
  <p:slideViewPr>
    <p:cSldViewPr snapToGrid="0" snapToObjects="1">
      <p:cViewPr varScale="1">
        <p:scale>
          <a:sx n="158" d="100"/>
          <a:sy n="158" d="100"/>
        </p:scale>
        <p:origin x="24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2905A8-3B87-EB46-A063-FDADC1D52F72}" type="slidenum">
              <a:rPr lang="en-US" smtClean="0"/>
              <a:t>‹#›</a:t>
            </a:fld>
            <a:endParaRPr lang="en-US"/>
          </a:p>
        </p:txBody>
      </p:sp>
    </p:spTree>
    <p:extLst>
      <p:ext uri="{BB962C8B-B14F-4D97-AF65-F5344CB8AC3E}">
        <p14:creationId xmlns:p14="http://schemas.microsoft.com/office/powerpoint/2010/main" val="54702292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25000"/>
              </a:lnSpc>
              <a:spcBef>
                <a:spcPts val="0"/>
              </a:spcBef>
              <a:buNone/>
              <a:defRPr sz="2400" b="0" i="0" u="none" strike="noStrike" cap="none">
                <a:latin typeface="Avenir"/>
                <a:ea typeface="Avenir"/>
                <a:cs typeface="Avenir"/>
                <a:sym typeface="Avenir"/>
              </a:defRPr>
            </a:lvl1pPr>
            <a:lvl2pPr marL="457200" marR="0" lvl="1" indent="228600" algn="l" rtl="0">
              <a:lnSpc>
                <a:spcPct val="125000"/>
              </a:lnSpc>
              <a:spcBef>
                <a:spcPts val="0"/>
              </a:spcBef>
              <a:buNone/>
              <a:defRPr sz="2400" b="0" i="0" u="none" strike="noStrike" cap="none">
                <a:latin typeface="Avenir"/>
                <a:ea typeface="Avenir"/>
                <a:cs typeface="Avenir"/>
                <a:sym typeface="Avenir"/>
              </a:defRPr>
            </a:lvl2pPr>
            <a:lvl3pPr marL="914400" marR="0" lvl="2" indent="457200" algn="l" rtl="0">
              <a:lnSpc>
                <a:spcPct val="125000"/>
              </a:lnSpc>
              <a:spcBef>
                <a:spcPts val="0"/>
              </a:spcBef>
              <a:buNone/>
              <a:defRPr sz="2400" b="0" i="0" u="none" strike="noStrike" cap="none">
                <a:latin typeface="Avenir"/>
                <a:ea typeface="Avenir"/>
                <a:cs typeface="Avenir"/>
                <a:sym typeface="Avenir"/>
              </a:defRPr>
            </a:lvl3pPr>
            <a:lvl4pPr marL="1371600" marR="0" lvl="3" indent="685800" algn="l" rtl="0">
              <a:lnSpc>
                <a:spcPct val="125000"/>
              </a:lnSpc>
              <a:spcBef>
                <a:spcPts val="0"/>
              </a:spcBef>
              <a:buNone/>
              <a:defRPr sz="2400" b="0" i="0" u="none" strike="noStrike" cap="none">
                <a:latin typeface="Avenir"/>
                <a:ea typeface="Avenir"/>
                <a:cs typeface="Avenir"/>
                <a:sym typeface="Avenir"/>
              </a:defRPr>
            </a:lvl4pPr>
            <a:lvl5pPr marL="1828800" marR="0" lvl="4" indent="914400" algn="l" rtl="0">
              <a:lnSpc>
                <a:spcPct val="125000"/>
              </a:lnSpc>
              <a:spcBef>
                <a:spcPts val="0"/>
              </a:spcBef>
              <a:buNone/>
              <a:defRPr sz="2400" b="0" i="0" u="none" strike="noStrike" cap="none">
                <a:latin typeface="Avenir"/>
                <a:ea typeface="Avenir"/>
                <a:cs typeface="Avenir"/>
                <a:sym typeface="Avenir"/>
              </a:defRPr>
            </a:lvl5pPr>
            <a:lvl6pPr marL="2286000" marR="0" lvl="5" indent="1143000" algn="l" rtl="0">
              <a:lnSpc>
                <a:spcPct val="125000"/>
              </a:lnSpc>
              <a:spcBef>
                <a:spcPts val="0"/>
              </a:spcBef>
              <a:buNone/>
              <a:defRPr sz="2400" b="0" i="0" u="none" strike="noStrike" cap="none">
                <a:latin typeface="Avenir"/>
                <a:ea typeface="Avenir"/>
                <a:cs typeface="Avenir"/>
                <a:sym typeface="Avenir"/>
              </a:defRPr>
            </a:lvl6pPr>
            <a:lvl7pPr marL="2743200" marR="0" lvl="6" indent="1371600" algn="l" rtl="0">
              <a:lnSpc>
                <a:spcPct val="125000"/>
              </a:lnSpc>
              <a:spcBef>
                <a:spcPts val="0"/>
              </a:spcBef>
              <a:buNone/>
              <a:defRPr sz="2400" b="0" i="0" u="none" strike="noStrike" cap="none">
                <a:latin typeface="Avenir"/>
                <a:ea typeface="Avenir"/>
                <a:cs typeface="Avenir"/>
                <a:sym typeface="Avenir"/>
              </a:defRPr>
            </a:lvl7pPr>
            <a:lvl8pPr marL="3200400" marR="0" lvl="7" indent="1600200" algn="l" rtl="0">
              <a:lnSpc>
                <a:spcPct val="125000"/>
              </a:lnSpc>
              <a:spcBef>
                <a:spcPts val="0"/>
              </a:spcBef>
              <a:buNone/>
              <a:defRPr sz="2400" b="0" i="0" u="none" strike="noStrike" cap="none">
                <a:latin typeface="Avenir"/>
                <a:ea typeface="Avenir"/>
                <a:cs typeface="Avenir"/>
                <a:sym typeface="Avenir"/>
              </a:defRPr>
            </a:lvl8pPr>
            <a:lvl9pPr marL="3657600" marR="0" lvl="8" indent="1828800" algn="l" rtl="0">
              <a:lnSpc>
                <a:spcPct val="125000"/>
              </a:lnSpc>
              <a:spcBef>
                <a:spcPts val="0"/>
              </a:spcBef>
              <a:buNone/>
              <a:defRPr sz="2400" b="0" i="0" u="none" strike="noStrike" cap="none">
                <a:latin typeface="Avenir"/>
                <a:ea typeface="Avenir"/>
                <a:cs typeface="Avenir"/>
                <a:sym typeface="Avenir"/>
              </a:defRPr>
            </a:lvl9pPr>
          </a:lstStyle>
          <a:p>
            <a:endParaRPr/>
          </a:p>
        </p:txBody>
      </p:sp>
    </p:spTree>
    <p:extLst>
      <p:ext uri="{BB962C8B-B14F-4D97-AF65-F5344CB8AC3E}">
        <p14:creationId xmlns:p14="http://schemas.microsoft.com/office/powerpoint/2010/main" val="2674821843"/>
      </p:ext>
    </p:extLst>
  </p:cSld>
  <p:clrMap bg1="lt1" tx1="dk1" bg2="dk2" tx2="lt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 name="Shape 5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rtl="0">
              <a:spcBef>
                <a:spcPts val="0"/>
              </a:spcBef>
              <a:buNone/>
            </a:pPr>
            <a:endParaRPr lang="en-US" sz="11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10418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1100" dirty="0" smtClean="0">
                <a:latin typeface="Times New Roman"/>
                <a:ea typeface="Times New Roman"/>
                <a:cs typeface="Times New Roman"/>
                <a:sym typeface="Times New Roman"/>
              </a:rPr>
              <a:t>And</a:t>
            </a:r>
            <a:r>
              <a:rPr lang="en-US" sz="1100" baseline="0" dirty="0" smtClean="0">
                <a:latin typeface="Times New Roman"/>
                <a:ea typeface="Times New Roman"/>
                <a:cs typeface="Times New Roman"/>
                <a:sym typeface="Times New Roman"/>
              </a:rPr>
              <a:t> again, the skip pattern will result in missing data in our data set.</a:t>
            </a:r>
            <a:endParaRPr lang="en-US" sz="1100" dirty="0">
              <a:latin typeface="Times New Roman"/>
              <a:ea typeface="Times New Roman"/>
              <a:cs typeface="Times New Roman"/>
              <a:sym typeface="Times New Roman"/>
            </a:endParaRPr>
          </a:p>
        </p:txBody>
      </p:sp>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490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lang="en-US" sz="2400" dirty="0" smtClean="0">
                <a:latin typeface="Times New Roman"/>
                <a:ea typeface="Times New Roman"/>
                <a:cs typeface="Times New Roman"/>
                <a:sym typeface="Times New Roman"/>
              </a:rPr>
              <a:t>Now</a:t>
            </a:r>
            <a:r>
              <a:rPr lang="en-US" sz="2400" baseline="0" dirty="0" smtClean="0">
                <a:latin typeface="Times New Roman"/>
                <a:ea typeface="Times New Roman"/>
                <a:cs typeface="Times New Roman"/>
                <a:sym typeface="Times New Roman"/>
              </a:rPr>
              <a:t>, let’s take a moment to step back and consider all of the data in our data set. </a:t>
            </a:r>
            <a:endParaRPr lang="en-US" sz="2400" dirty="0" smtClean="0">
              <a:latin typeface="Times New Roman"/>
              <a:ea typeface="Times New Roman"/>
              <a:cs typeface="Times New Roman"/>
              <a:sym typeface="Times New Roman"/>
            </a:endParaRPr>
          </a:p>
          <a:p>
            <a:endParaRPr lang="en-US" dirty="0"/>
          </a:p>
        </p:txBody>
      </p:sp>
    </p:spTree>
    <p:extLst>
      <p:ext uri="{BB962C8B-B14F-4D97-AF65-F5344CB8AC3E}">
        <p14:creationId xmlns:p14="http://schemas.microsoft.com/office/powerpoint/2010/main" val="1209067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lang="en-US" sz="2400" dirty="0" smtClean="0">
                <a:latin typeface="Times New Roman"/>
                <a:ea typeface="Times New Roman"/>
                <a:cs typeface="Times New Roman"/>
                <a:sym typeface="Times New Roman"/>
              </a:rPr>
              <a:t>Our skip patterns resulted</a:t>
            </a:r>
            <a:r>
              <a:rPr lang="en-US" sz="2400" baseline="0" dirty="0" smtClean="0">
                <a:latin typeface="Times New Roman"/>
                <a:ea typeface="Times New Roman"/>
                <a:cs typeface="Times New Roman"/>
                <a:sym typeface="Times New Roman"/>
              </a:rPr>
              <a:t> in missing data for cancer_2 through cancer_5 for participant 2, </a:t>
            </a:r>
            <a:endParaRPr lang="en-US" sz="2400" dirty="0" smtClean="0">
              <a:latin typeface="Times New Roman"/>
              <a:ea typeface="Times New Roman"/>
              <a:cs typeface="Times New Roman"/>
              <a:sym typeface="Times New Roman"/>
            </a:endParaRPr>
          </a:p>
        </p:txBody>
      </p:sp>
    </p:spTree>
    <p:extLst>
      <p:ext uri="{BB962C8B-B14F-4D97-AF65-F5344CB8AC3E}">
        <p14:creationId xmlns:p14="http://schemas.microsoft.com/office/powerpoint/2010/main" val="1881181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lang="en-US" sz="2400" dirty="0" smtClean="0">
                <a:latin typeface="Times New Roman"/>
                <a:ea typeface="Times New Roman"/>
                <a:cs typeface="Times New Roman"/>
                <a:sym typeface="Times New Roman"/>
              </a:rPr>
              <a:t>and</a:t>
            </a:r>
            <a:r>
              <a:rPr lang="en-US" sz="2400" baseline="0" dirty="0" smtClean="0">
                <a:latin typeface="Times New Roman"/>
                <a:ea typeface="Times New Roman"/>
                <a:cs typeface="Times New Roman"/>
                <a:sym typeface="Times New Roman"/>
              </a:rPr>
              <a:t> missing data for smoke_2 and smoke_3 for participant 2.</a:t>
            </a:r>
            <a:endParaRPr lang="en-US" sz="2400" dirty="0" smtClean="0">
              <a:latin typeface="Times New Roman"/>
              <a:ea typeface="Times New Roman"/>
              <a:cs typeface="Times New Roman"/>
              <a:sym typeface="Times New Roman"/>
            </a:endParaRPr>
          </a:p>
        </p:txBody>
      </p:sp>
    </p:spTree>
    <p:extLst>
      <p:ext uri="{BB962C8B-B14F-4D97-AF65-F5344CB8AC3E}">
        <p14:creationId xmlns:p14="http://schemas.microsoft.com/office/powerpoint/2010/main" val="1092290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lang="en-US" sz="2400" dirty="0" smtClean="0">
                <a:latin typeface="Times New Roman"/>
                <a:ea typeface="Times New Roman"/>
                <a:cs typeface="Times New Roman"/>
                <a:sym typeface="Times New Roman"/>
              </a:rPr>
              <a:t>Your first instinct may</a:t>
            </a:r>
            <a:r>
              <a:rPr lang="en-US" sz="2400" baseline="0" dirty="0" smtClean="0">
                <a:latin typeface="Times New Roman"/>
                <a:ea typeface="Times New Roman"/>
                <a:cs typeface="Times New Roman"/>
                <a:sym typeface="Times New Roman"/>
              </a:rPr>
              <a:t> be to say, they’re all missing, so none of them convey any information to us. And, looking at each variable in isolation, you’d be totally correct. However, when combined with other variables, sometimes there is actually information hidden in the missing data. I’ll add a couple more observations to our data set, and show you what I mean.</a:t>
            </a:r>
            <a:endParaRPr lang="en-US" sz="2400" dirty="0" smtClean="0">
              <a:latin typeface="Times New Roman"/>
              <a:ea typeface="Times New Roman"/>
              <a:cs typeface="Times New Roman"/>
              <a:sym typeface="Times New Roman"/>
            </a:endParaRPr>
          </a:p>
        </p:txBody>
      </p:sp>
    </p:spTree>
    <p:extLst>
      <p:ext uri="{BB962C8B-B14F-4D97-AF65-F5344CB8AC3E}">
        <p14:creationId xmlns:p14="http://schemas.microsoft.com/office/powerpoint/2010/main" val="713313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lang="en-US" dirty="0" smtClean="0"/>
              <a:t>Let’s first look at the smoking questions.</a:t>
            </a:r>
            <a:r>
              <a:rPr lang="en-US" baseline="0" dirty="0" smtClean="0"/>
              <a:t> Suppose we want to know the average number of packs per day smoked in our target population. </a:t>
            </a:r>
            <a:endParaRPr lang="en-US" dirty="0" smtClean="0"/>
          </a:p>
          <a:p>
            <a:endParaRPr lang="en-US" dirty="0"/>
          </a:p>
        </p:txBody>
      </p:sp>
    </p:spTree>
    <p:extLst>
      <p:ext uri="{BB962C8B-B14F-4D97-AF65-F5344CB8AC3E}">
        <p14:creationId xmlns:p14="http://schemas.microsoft.com/office/powerpoint/2010/main" val="619895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en-US" dirty="0" smtClean="0"/>
              <a:t>Our</a:t>
            </a:r>
            <a:r>
              <a:rPr lang="en-US" baseline="0" dirty="0" smtClean="0"/>
              <a:t> first instinct may be to take the average value of smoke_3.</a:t>
            </a:r>
            <a:endParaRPr lang="en-US" dirty="0" smtClean="0"/>
          </a:p>
          <a:p>
            <a:endParaRPr lang="en-US" dirty="0"/>
          </a:p>
        </p:txBody>
      </p:sp>
    </p:spTree>
    <p:extLst>
      <p:ext uri="{BB962C8B-B14F-4D97-AF65-F5344CB8AC3E}">
        <p14:creationId xmlns:p14="http://schemas.microsoft.com/office/powerpoint/2010/main" val="78574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en-US" dirty="0" smtClean="0"/>
              <a:t>That would</a:t>
            </a:r>
            <a:r>
              <a:rPr lang="en-US" baseline="0" dirty="0" smtClean="0"/>
              <a:t> give us an average of 1.25 packs per day.</a:t>
            </a:r>
            <a:endParaRPr lang="en-US" dirty="0" smtClean="0"/>
          </a:p>
          <a:p>
            <a:endParaRPr lang="en-US" dirty="0"/>
          </a:p>
        </p:txBody>
      </p:sp>
    </p:spTree>
    <p:extLst>
      <p:ext uri="{BB962C8B-B14F-4D97-AF65-F5344CB8AC3E}">
        <p14:creationId xmlns:p14="http://schemas.microsoft.com/office/powerpoint/2010/main" val="1143856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en-US" dirty="0" smtClean="0"/>
              <a:t>And if we qualify this answer by saying,</a:t>
            </a:r>
            <a:r>
              <a:rPr lang="en-US" baseline="0" dirty="0" smtClean="0"/>
              <a:t> “among smokers in our target population,” then this answer is the answer we’re looking for. We’re done. </a:t>
            </a:r>
            <a:endParaRPr lang="en-US" dirty="0"/>
          </a:p>
        </p:txBody>
      </p:sp>
    </p:spTree>
    <p:extLst>
      <p:ext uri="{BB962C8B-B14F-4D97-AF65-F5344CB8AC3E}">
        <p14:creationId xmlns:p14="http://schemas.microsoft.com/office/powerpoint/2010/main" val="77150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lang="en-US" baseline="0" dirty="0" smtClean="0"/>
              <a:t>But, that isn’t what we said we wanted to know. Our original question was about the average number of packs per day smoked in our target population. Period. That implies everyone in our target population, not just smokers. So, how does that change things?</a:t>
            </a:r>
            <a:endParaRPr lang="en-US" dirty="0" smtClean="0"/>
          </a:p>
          <a:p>
            <a:pPr marL="0" marR="0" indent="0" algn="l" defTabSz="914400" rtl="0" eaLnBrk="1" fontAlgn="auto" latinLnBrk="0" hangingPunct="1">
              <a:lnSpc>
                <a:spcPct val="125000"/>
              </a:lnSpc>
              <a:spcBef>
                <a:spcPts val="0"/>
              </a:spcBef>
              <a:spcAft>
                <a:spcPts val="0"/>
              </a:spcAft>
              <a:buClrTx/>
              <a:buSzTx/>
              <a:buFontTx/>
              <a:buNone/>
              <a:tabLst/>
              <a:defRPr/>
            </a:pPr>
            <a:endParaRPr lang="en-US" dirty="0" smtClean="0"/>
          </a:p>
          <a:p>
            <a:endParaRPr lang="en-US" dirty="0"/>
          </a:p>
        </p:txBody>
      </p:sp>
    </p:spTree>
    <p:extLst>
      <p:ext uri="{BB962C8B-B14F-4D97-AF65-F5344CB8AC3E}">
        <p14:creationId xmlns:p14="http://schemas.microsoft.com/office/powerpoint/2010/main" val="1265735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r>
              <a:rPr lang="en-US" dirty="0" smtClean="0"/>
              <a:t>Now, let’s think about how these responses will be represented in our data</a:t>
            </a:r>
            <a:r>
              <a:rPr lang="en-US" baseline="0" dirty="0" smtClean="0"/>
              <a:t> set. For starters, we’ll need a variable to capture the response for each of the cancer questions. Here I’m just naming them cancer_1 through cancer_5. If this were a real survey, you’d likely want more descriptive variable names.</a:t>
            </a:r>
            <a:endParaRPr lang="en-US" dirty="0"/>
          </a:p>
        </p:txBody>
      </p:sp>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034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Well, participants 2, 3,  and 5 currently have a missing value for smoke_3.</a:t>
            </a:r>
            <a:endParaRPr lang="en-US" dirty="0" smtClean="0"/>
          </a:p>
        </p:txBody>
      </p:sp>
    </p:spTree>
    <p:extLst>
      <p:ext uri="{BB962C8B-B14F-4D97-AF65-F5344CB8AC3E}">
        <p14:creationId xmlns:p14="http://schemas.microsoft.com/office/powerpoint/2010/main" val="1997280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But when we consider smoke_3 in the context of their answers to smoke_1, don’t we actually have more information than the data currently indicates?</a:t>
            </a:r>
            <a:endParaRPr lang="en-US" dirty="0" smtClean="0"/>
          </a:p>
        </p:txBody>
      </p:sp>
    </p:spTree>
    <p:extLst>
      <p:ext uri="{BB962C8B-B14F-4D97-AF65-F5344CB8AC3E}">
        <p14:creationId xmlns:p14="http://schemas.microsoft.com/office/powerpoint/2010/main" val="2061805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Sure we do. If these participants are on-smokers, then they smoked 0 packs of cigarettes per day during the last 30 days. </a:t>
            </a:r>
          </a:p>
          <a:p>
            <a:r>
              <a:rPr lang="en-US" baseline="0" dirty="0" smtClean="0"/>
              <a:t>Now, they could have lied to us, or something like that, but that’s a topic for another time. For now we'll just assume that answers are truthful, and that they do a good job of measuring the underlying phenomena we’re interested. So, someone who says no to smoke_1 truly is a non-smoker.</a:t>
            </a:r>
            <a:endParaRPr lang="en-US" dirty="0"/>
          </a:p>
        </p:txBody>
      </p:sp>
    </p:spTree>
    <p:extLst>
      <p:ext uri="{BB962C8B-B14F-4D97-AF65-F5344CB8AC3E}">
        <p14:creationId xmlns:p14="http://schemas.microsoft.com/office/powerpoint/2010/main" val="957459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And</a:t>
            </a:r>
            <a:r>
              <a:rPr lang="en-US" baseline="0" dirty="0" smtClean="0"/>
              <a:t> now our estimate is very different. In fact, it’s fewer than half as many packs per day as our previous estimate. </a:t>
            </a:r>
            <a:endParaRPr lang="en-US" dirty="0"/>
          </a:p>
        </p:txBody>
      </p:sp>
    </p:spTree>
    <p:extLst>
      <p:ext uri="{BB962C8B-B14F-4D97-AF65-F5344CB8AC3E}">
        <p14:creationId xmlns:p14="http://schemas.microsoft.com/office/powerpoint/2010/main" val="616004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a:t>
            </a:r>
            <a:r>
              <a:rPr lang="en-US" baseline="0" dirty="0" smtClean="0"/>
              <a:t> what have we learned? When there’s a skip pattern you need to think about your specific research question. Is it affected by the skip pattern. In the previous example, we saw how the skip pattern had to be accounted for when we were interested in knowing something about all the people in our target population, but not if we were only interested in the subset of our population that smoked.</a:t>
            </a:r>
            <a:endParaRPr lang="en-US" dirty="0"/>
          </a:p>
        </p:txBody>
      </p:sp>
    </p:spTree>
    <p:extLst>
      <p:ext uri="{BB962C8B-B14F-4D97-AF65-F5344CB8AC3E}">
        <p14:creationId xmlns:p14="http://schemas.microsoft.com/office/powerpoint/2010/main" val="966464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Second,</a:t>
            </a:r>
            <a:r>
              <a:rPr lang="en-US" baseline="0" dirty="0" smtClean="0"/>
              <a:t> the other information available about our participants matters. Here, I’m calling that the context. We would not have been able to adjust our estimate without the information contained in the variable smoke_1. But, does having a skip pattern alone always satisfy the conditions above? Or, more concretely, every time there is a skip pattern, does if follow that our question will require us to account for that skip pattern, or that there is enough informational context to account for the skip pattern?</a:t>
            </a:r>
            <a:endParaRPr lang="en-US" dirty="0"/>
          </a:p>
        </p:txBody>
      </p:sp>
    </p:spTree>
    <p:extLst>
      <p:ext uri="{BB962C8B-B14F-4D97-AF65-F5344CB8AC3E}">
        <p14:creationId xmlns:p14="http://schemas.microsoft.com/office/powerpoint/2010/main" val="2106785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Well, let’s look at our cancer questions.</a:t>
            </a:r>
            <a:r>
              <a:rPr lang="en-US" baseline="0" dirty="0" smtClean="0"/>
              <a:t> Does it make sense to ask something like what month, on average, everyone in out target population, including people who have never had cancer, were told that they have cancer? No, of course not. Does knowing that they have never been told that they have cancer provide any information that would allow us to fill in a month value? No way!</a:t>
            </a:r>
            <a:endParaRPr lang="en-US" dirty="0"/>
          </a:p>
        </p:txBody>
      </p:sp>
    </p:spTree>
    <p:extLst>
      <p:ext uri="{BB962C8B-B14F-4D97-AF65-F5344CB8AC3E}">
        <p14:creationId xmlns:p14="http://schemas.microsoft.com/office/powerpoint/2010/main" val="635140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However, knowing that they’ve never had cancer</a:t>
            </a:r>
            <a:r>
              <a:rPr lang="en-US" baseline="0" dirty="0" smtClean="0"/>
              <a:t> would tell us something about whether or not they’ve ever had breast cancer, wouldn’t it? And it may be perfectly legitimate to ask what proportion of your entire target population has ever had breast cancer. So again, when there is a skip pattern you must always consider your question and the context, and then determine if you need to account for that skip pattern in your analysis.</a:t>
            </a:r>
            <a:endParaRPr lang="en-US" dirty="0"/>
          </a:p>
        </p:txBody>
      </p:sp>
    </p:spTree>
    <p:extLst>
      <p:ext uri="{BB962C8B-B14F-4D97-AF65-F5344CB8AC3E}">
        <p14:creationId xmlns:p14="http://schemas.microsoft.com/office/powerpoint/2010/main" val="10254259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1100" dirty="0" smtClean="0">
                <a:latin typeface="Times New Roman"/>
                <a:ea typeface="Times New Roman"/>
                <a:cs typeface="Times New Roman"/>
                <a:sym typeface="Times New Roman"/>
              </a:rPr>
              <a:t>So, how do you know if there’s a skip pattern in the first place?</a:t>
            </a:r>
            <a:r>
              <a:rPr lang="en-US" sz="1100" baseline="0" dirty="0" smtClean="0">
                <a:latin typeface="Times New Roman"/>
                <a:ea typeface="Times New Roman"/>
                <a:cs typeface="Times New Roman"/>
                <a:sym typeface="Times New Roman"/>
              </a:rPr>
              <a:t> Well, if it’s your survey, you should just know. And, you should communicate that information in a codebook or data dictionary.</a:t>
            </a:r>
            <a:endParaRPr sz="1100" dirty="0">
              <a:latin typeface="Times New Roman"/>
              <a:ea typeface="Times New Roman"/>
              <a:cs typeface="Times New Roman"/>
              <a:sym typeface="Times New Roman"/>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3680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1100" dirty="0" smtClean="0">
                <a:latin typeface="Times New Roman"/>
                <a:ea typeface="Times New Roman"/>
                <a:cs typeface="Times New Roman"/>
                <a:sym typeface="Times New Roman"/>
              </a:rPr>
              <a:t>If you’re doing</a:t>
            </a:r>
            <a:r>
              <a:rPr lang="en-US" sz="1100" baseline="0" dirty="0" smtClean="0">
                <a:latin typeface="Times New Roman"/>
                <a:ea typeface="Times New Roman"/>
                <a:cs typeface="Times New Roman"/>
                <a:sym typeface="Times New Roman"/>
              </a:rPr>
              <a:t> a secondary analysis of data, you should familiarize yourself with the corresponding codebook or data dictionary. A good codebook will explicitly alert you to any skip patterns.</a:t>
            </a:r>
            <a:endParaRPr sz="1100" dirty="0">
              <a:latin typeface="Times New Roman"/>
              <a:ea typeface="Times New Roman"/>
              <a:cs typeface="Times New Roman"/>
              <a:sym typeface="Times New Roman"/>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6851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r>
              <a:rPr lang="en-US" dirty="0" smtClean="0"/>
              <a:t>Let’s say the first participant</a:t>
            </a:r>
            <a:r>
              <a:rPr lang="en-US" baseline="0" dirty="0" smtClean="0"/>
              <a:t> was told that they have cancer at some point. So, they will have a value of one for the variable cancer_1.</a:t>
            </a:r>
            <a:endParaRPr lang="en-US" dirty="0"/>
          </a:p>
        </p:txBody>
      </p:sp>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3171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1100" dirty="0" smtClean="0">
                <a:latin typeface="Times New Roman"/>
                <a:ea typeface="Times New Roman"/>
                <a:cs typeface="Times New Roman"/>
                <a:sym typeface="Times New Roman"/>
              </a:rPr>
              <a:t>For example, this is</a:t>
            </a:r>
            <a:r>
              <a:rPr lang="en-US" sz="1100" baseline="0" dirty="0" smtClean="0">
                <a:latin typeface="Times New Roman"/>
                <a:ea typeface="Times New Roman"/>
                <a:cs typeface="Times New Roman"/>
                <a:sym typeface="Times New Roman"/>
              </a:rPr>
              <a:t> a section of the BRFSS codebook. This particular question is asking participants when they last had a pap test. </a:t>
            </a:r>
            <a:endParaRPr sz="1100" dirty="0">
              <a:latin typeface="Times New Roman"/>
              <a:ea typeface="Times New Roman"/>
              <a:cs typeface="Times New Roman"/>
              <a:sym typeface="Times New Roman"/>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208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1100" dirty="0" smtClean="0">
                <a:latin typeface="Times New Roman"/>
                <a:ea typeface="Times New Roman"/>
                <a:cs typeface="Times New Roman"/>
                <a:sym typeface="Times New Roman"/>
              </a:rPr>
              <a:t>Here you can see the possible answer choices.</a:t>
            </a:r>
            <a:endParaRPr sz="1100" dirty="0">
              <a:latin typeface="Times New Roman"/>
              <a:ea typeface="Times New Roman"/>
              <a:cs typeface="Times New Roman"/>
              <a:sym typeface="Times New Roman"/>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91341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1100" dirty="0" smtClean="0">
                <a:latin typeface="Times New Roman"/>
                <a:ea typeface="Times New Roman"/>
                <a:cs typeface="Times New Roman"/>
                <a:sym typeface="Times New Roman"/>
              </a:rPr>
              <a:t>And, here you can see the number, and percentage,</a:t>
            </a:r>
            <a:r>
              <a:rPr lang="en-US" sz="1100" baseline="0" dirty="0" smtClean="0">
                <a:latin typeface="Times New Roman"/>
                <a:ea typeface="Times New Roman"/>
                <a:cs typeface="Times New Roman"/>
                <a:sym typeface="Times New Roman"/>
              </a:rPr>
              <a:t> of participants who who gave the various answers.</a:t>
            </a:r>
            <a:endParaRPr sz="1100" dirty="0">
              <a:latin typeface="Times New Roman"/>
              <a:ea typeface="Times New Roman"/>
              <a:cs typeface="Times New Roman"/>
              <a:sym typeface="Times New Roman"/>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55830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1100" dirty="0" smtClean="0">
                <a:latin typeface="Times New Roman"/>
                <a:ea typeface="Times New Roman"/>
                <a:cs typeface="Times New Roman"/>
                <a:sym typeface="Times New Roman"/>
              </a:rPr>
              <a:t>Finally, if you look</a:t>
            </a:r>
            <a:r>
              <a:rPr lang="en-US" sz="1100" baseline="0" dirty="0" smtClean="0">
                <a:latin typeface="Times New Roman"/>
                <a:ea typeface="Times New Roman"/>
                <a:cs typeface="Times New Roman"/>
                <a:sym typeface="Times New Roman"/>
              </a:rPr>
              <a:t> towards the bottom of the screen you will see that 420,189 participants don’t have any value for this variable. </a:t>
            </a:r>
            <a:endParaRPr sz="1100" dirty="0">
              <a:latin typeface="Times New Roman"/>
              <a:ea typeface="Times New Roman"/>
              <a:cs typeface="Times New Roman"/>
              <a:sym typeface="Times New Roman"/>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29396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1100" dirty="0" smtClean="0">
                <a:latin typeface="Times New Roman"/>
                <a:ea typeface="Times New Roman"/>
                <a:cs typeface="Times New Roman"/>
                <a:sym typeface="Times New Roman"/>
              </a:rPr>
              <a:t>And,</a:t>
            </a:r>
            <a:r>
              <a:rPr lang="en-US" sz="1100" baseline="0" dirty="0" smtClean="0">
                <a:latin typeface="Times New Roman"/>
                <a:ea typeface="Times New Roman"/>
                <a:cs typeface="Times New Roman"/>
                <a:sym typeface="Times New Roman"/>
              </a:rPr>
              <a:t> you will also see some notes about why they are missing. It says that if their sex was 1, which is a male, or if their value for hadpap2 was 2, 7, 9, or missing, then they were never asked this question. This should immediately be setting off your skip pattern radar. Let’s quickly take a look at hadpap2.</a:t>
            </a:r>
            <a:endParaRPr sz="1100" dirty="0">
              <a:latin typeface="Times New Roman"/>
              <a:ea typeface="Times New Roman"/>
              <a:cs typeface="Times New Roman"/>
              <a:sym typeface="Times New Roman"/>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0061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1100" dirty="0" smtClean="0">
                <a:latin typeface="Times New Roman"/>
                <a:ea typeface="Times New Roman"/>
                <a:cs typeface="Times New Roman"/>
                <a:sym typeface="Times New Roman"/>
              </a:rPr>
              <a:t>Although</a:t>
            </a:r>
            <a:r>
              <a:rPr lang="en-US" sz="1100" baseline="0" dirty="0" smtClean="0">
                <a:latin typeface="Times New Roman"/>
                <a:ea typeface="Times New Roman"/>
                <a:cs typeface="Times New Roman"/>
                <a:sym typeface="Times New Roman"/>
              </a:rPr>
              <a:t> it may not be immediately obvious because you can’t see the entire codebook here, if the participant says ”no”, “don’t know / not sure”, or refuses to answer this question, the instructions tell the person administering the survey to skip the rest of the questions in this module, which includes the question about last pap, and go directly to module 14.05.</a:t>
            </a:r>
          </a:p>
          <a:p>
            <a:pPr lvl="0" rtl="0">
              <a:spcBef>
                <a:spcPts val="0"/>
              </a:spcBef>
              <a:buNone/>
            </a:pPr>
            <a:r>
              <a:rPr lang="en-US" sz="1100" baseline="0" dirty="0" smtClean="0">
                <a:latin typeface="Times New Roman"/>
                <a:ea typeface="Times New Roman"/>
                <a:cs typeface="Times New Roman"/>
                <a:sym typeface="Times New Roman"/>
              </a:rPr>
              <a:t>So, it may not always be formatted this way, but every good codebook should alert you to any skip patterns that were used in the survey.</a:t>
            </a: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10029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1100" dirty="0" smtClean="0">
                <a:latin typeface="Times New Roman"/>
                <a:ea typeface="Times New Roman"/>
                <a:cs typeface="Times New Roman"/>
                <a:sym typeface="Times New Roman"/>
              </a:rPr>
              <a:t>Another indicator can be lots of missing data. It’s possible</a:t>
            </a:r>
            <a:r>
              <a:rPr lang="en-US" sz="1100" baseline="0" dirty="0" smtClean="0">
                <a:latin typeface="Times New Roman"/>
                <a:ea typeface="Times New Roman"/>
                <a:cs typeface="Times New Roman"/>
                <a:sym typeface="Times New Roman"/>
              </a:rPr>
              <a:t> that the data is legitimately missing, and there is no contextual information available. However, I often find that when a high proportion of data is missing </a:t>
            </a:r>
            <a:r>
              <a:rPr lang="mr-IN" sz="1100" baseline="0" dirty="0" smtClean="0">
                <a:latin typeface="Times New Roman"/>
                <a:ea typeface="Times New Roman"/>
                <a:cs typeface="Times New Roman"/>
                <a:sym typeface="Times New Roman"/>
              </a:rPr>
              <a:t>–</a:t>
            </a:r>
            <a:r>
              <a:rPr lang="en-US" sz="1100" baseline="0" dirty="0" smtClean="0">
                <a:latin typeface="Times New Roman"/>
                <a:ea typeface="Times New Roman"/>
                <a:cs typeface="Times New Roman"/>
                <a:sym typeface="Times New Roman"/>
              </a:rPr>
              <a:t> especially on the big national surveys </a:t>
            </a:r>
            <a:r>
              <a:rPr lang="mr-IN" sz="1100" baseline="0" dirty="0" smtClean="0">
                <a:latin typeface="Times New Roman"/>
                <a:ea typeface="Times New Roman"/>
                <a:cs typeface="Times New Roman"/>
                <a:sym typeface="Times New Roman"/>
              </a:rPr>
              <a:t>–</a:t>
            </a:r>
            <a:r>
              <a:rPr lang="en-US" sz="1100" baseline="0" dirty="0" smtClean="0">
                <a:latin typeface="Times New Roman"/>
                <a:ea typeface="Times New Roman"/>
                <a:cs typeface="Times New Roman"/>
                <a:sym typeface="Times New Roman"/>
              </a:rPr>
              <a:t> it’s often because of a skip pattern.</a:t>
            </a:r>
            <a:endParaRPr sz="1100" dirty="0">
              <a:latin typeface="Times New Roman"/>
              <a:ea typeface="Times New Roman"/>
              <a:cs typeface="Times New Roman"/>
              <a:sym typeface="Times New Roman"/>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3109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1100" dirty="0" smtClean="0">
                <a:latin typeface="Times New Roman"/>
                <a:ea typeface="Times New Roman"/>
                <a:cs typeface="Times New Roman"/>
                <a:sym typeface="Times New Roman"/>
              </a:rPr>
              <a:t>And</a:t>
            </a:r>
            <a:r>
              <a:rPr lang="en-US" sz="1100" baseline="0" dirty="0" smtClean="0">
                <a:latin typeface="Times New Roman"/>
                <a:ea typeface="Times New Roman"/>
                <a:cs typeface="Times New Roman"/>
                <a:sym typeface="Times New Roman"/>
              </a:rPr>
              <a:t> remember, that’s exactly what we saw in the BRFSS example. 420,189 participants out of a possible 441,456 participants, or 95%, had a missing value for this question.</a:t>
            </a:r>
            <a:endParaRPr sz="1100" dirty="0">
              <a:latin typeface="Times New Roman"/>
              <a:ea typeface="Times New Roman"/>
              <a:cs typeface="Times New Roman"/>
              <a:sym typeface="Times New Roman"/>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5249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r>
              <a:rPr lang="en-US" dirty="0" smtClean="0"/>
              <a:t>And, because they had cancer, we ask them to rest of the child</a:t>
            </a:r>
            <a:r>
              <a:rPr lang="en-US" baseline="0" dirty="0" smtClean="0"/>
              <a:t> </a:t>
            </a:r>
            <a:r>
              <a:rPr lang="en-US" dirty="0" smtClean="0"/>
              <a:t>questions.</a:t>
            </a:r>
            <a:endParaRPr lang="en-US" dirty="0"/>
          </a:p>
        </p:txBody>
      </p:sp>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1116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en-US" dirty="0" smtClean="0"/>
              <a:t>Our second participant</a:t>
            </a:r>
            <a:r>
              <a:rPr lang="en-US" baseline="0" dirty="0" smtClean="0"/>
              <a:t> was never told that they had cancer. So, they will have a value of zero for the variable cancer_1. But, what values should we give them for the child questions?</a:t>
            </a:r>
            <a:endParaRPr lang="en-US" dirty="0" smtClean="0"/>
          </a:p>
          <a:p>
            <a:endParaRPr lang="en-US" dirty="0"/>
          </a:p>
        </p:txBody>
      </p:sp>
    </p:spTree>
    <p:extLst>
      <p:ext uri="{BB962C8B-B14F-4D97-AF65-F5344CB8AC3E}">
        <p14:creationId xmlns:p14="http://schemas.microsoft.com/office/powerpoint/2010/main" val="504134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en-US" dirty="0" smtClean="0"/>
              <a:t>As you probably guessed, for the second participant the values for the child</a:t>
            </a:r>
            <a:r>
              <a:rPr lang="en-US" baseline="0" dirty="0" smtClean="0"/>
              <a:t> cancer questions will be missing. We never asked the questions, so missing is the only value that logically makes sense, right?</a:t>
            </a:r>
            <a:endParaRPr lang="en-US" dirty="0" smtClean="0"/>
          </a:p>
          <a:p>
            <a:endParaRPr lang="en-US" dirty="0"/>
          </a:p>
        </p:txBody>
      </p:sp>
    </p:spTree>
    <p:extLst>
      <p:ext uri="{BB962C8B-B14F-4D97-AF65-F5344CB8AC3E}">
        <p14:creationId xmlns:p14="http://schemas.microsoft.com/office/powerpoint/2010/main" val="1225445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rtl="0">
              <a:spcBef>
                <a:spcPts val="0"/>
              </a:spcBef>
              <a:buNone/>
            </a:pPr>
            <a:r>
              <a:rPr lang="en-US" dirty="0" smtClean="0"/>
              <a:t>Now </a:t>
            </a:r>
            <a:r>
              <a:rPr lang="en-US" baseline="0" dirty="0" smtClean="0"/>
              <a:t>let’s look at another set of questions. Here, the parent question is “have you smoked at least 100 cigarettes in your entire life.” This question is commonly used to classify a participant as someone who has ever smoked, or not. It may not be entirely intuitive, but if someone has smoked 99 cigarettes in their life, and honestly answers this question, we consider them to be a non-smoker.</a:t>
            </a:r>
            <a:endParaRPr lang="en-US" dirty="0" smtClean="0"/>
          </a:p>
        </p:txBody>
      </p:sp>
    </p:spTree>
    <p:extLst>
      <p:ext uri="{BB962C8B-B14F-4D97-AF65-F5344CB8AC3E}">
        <p14:creationId xmlns:p14="http://schemas.microsoft.com/office/powerpoint/2010/main" val="1964419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rtl="0">
              <a:spcBef>
                <a:spcPts val="0"/>
              </a:spcBef>
              <a:buNone/>
            </a:pPr>
            <a:r>
              <a:rPr lang="en-US" dirty="0" smtClean="0"/>
              <a:t>We may also want to follow-up with questions about age at smoking initiation, and number of packs smoked per day.</a:t>
            </a:r>
          </a:p>
        </p:txBody>
      </p:sp>
    </p:spTree>
    <p:extLst>
      <p:ext uri="{BB962C8B-B14F-4D97-AF65-F5344CB8AC3E}">
        <p14:creationId xmlns:p14="http://schemas.microsoft.com/office/powerpoint/2010/main" val="386178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1100" dirty="0" smtClean="0">
                <a:latin typeface="Times New Roman"/>
                <a:ea typeface="Times New Roman"/>
                <a:cs typeface="Times New Roman"/>
                <a:sym typeface="Times New Roman"/>
              </a:rPr>
              <a:t>And</a:t>
            </a:r>
            <a:r>
              <a:rPr lang="en-US" sz="1100" baseline="0" dirty="0" smtClean="0">
                <a:latin typeface="Times New Roman"/>
                <a:ea typeface="Times New Roman"/>
                <a:cs typeface="Times New Roman"/>
                <a:sym typeface="Times New Roman"/>
              </a:rPr>
              <a:t> again, if the participant tells us that they haven’t smoked 100 cigarettes in their life, then we skip over the child questions.</a:t>
            </a:r>
            <a:endParaRPr lang="en-US" sz="1100" dirty="0">
              <a:latin typeface="Times New Roman"/>
              <a:ea typeface="Times New Roman"/>
              <a:cs typeface="Times New Roman"/>
              <a:sym typeface="Times New Roman"/>
            </a:endParaRPr>
          </a:p>
        </p:txBody>
      </p:sp>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6847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Quote">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895350" y="3357562"/>
            <a:ext cx="7358100" cy="257100"/>
          </a:xfrm>
          <a:prstGeom prst="rect">
            <a:avLst/>
          </a:prstGeom>
          <a:noFill/>
          <a:ln>
            <a:noFill/>
          </a:ln>
        </p:spPr>
        <p:txBody>
          <a:bodyPr lIns="34275" tIns="34275" rIns="34275" bIns="34275" anchor="t" anchorCtr="0"/>
          <a:lstStyle>
            <a:lvl1pPr marL="0" marR="0" lvl="0" indent="0" algn="ctr" rtl="0">
              <a:lnSpc>
                <a:spcPct val="100000"/>
              </a:lnSpc>
              <a:spcBef>
                <a:spcPts val="0"/>
              </a:spcBef>
              <a:spcAft>
                <a:spcPts val="0"/>
              </a:spcAft>
              <a:buClr>
                <a:srgbClr val="000000"/>
              </a:buClr>
              <a:buFont typeface="Helvetica Neue"/>
              <a:buNone/>
              <a:defRPr sz="14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50" name="Shape 50"/>
          <p:cNvSpPr txBox="1">
            <a:spLocks noGrp="1"/>
          </p:cNvSpPr>
          <p:nvPr>
            <p:ph type="body" idx="2"/>
          </p:nvPr>
        </p:nvSpPr>
        <p:spPr>
          <a:xfrm>
            <a:off x="895350" y="2266950"/>
            <a:ext cx="7358100" cy="333300"/>
          </a:xfrm>
          <a:prstGeom prst="rect">
            <a:avLst/>
          </a:prstGeom>
          <a:noFill/>
          <a:ln>
            <a:noFill/>
          </a:ln>
        </p:spPr>
        <p:txBody>
          <a:bodyPr lIns="34275" tIns="34275" rIns="34275" bIns="34275" anchor="ctr" anchorCtr="0"/>
          <a:lstStyle>
            <a:lvl1pPr marL="0" marR="0" lvl="0" indent="0" algn="ctr" rtl="0">
              <a:lnSpc>
                <a:spcPct val="100000"/>
              </a:lnSpc>
              <a:spcBef>
                <a:spcPts val="0"/>
              </a:spcBef>
              <a:spcAft>
                <a:spcPts val="0"/>
              </a:spcAft>
              <a:buClr>
                <a:srgbClr val="000000"/>
              </a:buClr>
              <a:buFont typeface="Helvetica Neue"/>
              <a:buNone/>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51" name="Shape 51"/>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Photo">
    <p:spTree>
      <p:nvGrpSpPr>
        <p:cNvPr id="1" name="Shape 52"/>
        <p:cNvGrpSpPr/>
        <p:nvPr/>
      </p:nvGrpSpPr>
      <p:grpSpPr>
        <a:xfrm>
          <a:off x="0" y="0"/>
          <a:ext cx="0" cy="0"/>
          <a:chOff x="0" y="0"/>
          <a:chExt cx="0" cy="0"/>
        </a:xfrm>
      </p:grpSpPr>
      <p:sp>
        <p:nvSpPr>
          <p:cNvPr id="53" name="Shape 53"/>
          <p:cNvSpPr>
            <a:spLocks noGrp="1"/>
          </p:cNvSpPr>
          <p:nvPr>
            <p:ph type="pic" idx="2"/>
          </p:nvPr>
        </p:nvSpPr>
        <p:spPr>
          <a:xfrm>
            <a:off x="0" y="0"/>
            <a:ext cx="9144000" cy="51435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54" name="Shape 54"/>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666750" y="862012"/>
            <a:ext cx="7810500" cy="1743000"/>
          </a:xfrm>
          <a:prstGeom prst="rect">
            <a:avLst/>
          </a:prstGeom>
          <a:noFill/>
          <a:ln>
            <a:noFill/>
          </a:ln>
        </p:spPr>
        <p:txBody>
          <a:bodyPr lIns="34275" tIns="34275" rIns="34275" bIns="34275" anchor="b" anchorCtr="0"/>
          <a:lstStyle>
            <a:lvl1pPr marL="0" marR="0" lvl="0" indent="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7" name="Shape 17"/>
          <p:cNvSpPr txBox="1">
            <a:spLocks noGrp="1"/>
          </p:cNvSpPr>
          <p:nvPr>
            <p:ph type="body" idx="1"/>
          </p:nvPr>
        </p:nvSpPr>
        <p:spPr>
          <a:xfrm>
            <a:off x="666750" y="2652712"/>
            <a:ext cx="7810500" cy="595200"/>
          </a:xfrm>
          <a:prstGeom prst="rect">
            <a:avLst/>
          </a:prstGeom>
          <a:noFill/>
          <a:ln>
            <a:noFill/>
          </a:ln>
        </p:spPr>
        <p:txBody>
          <a:bodyPr lIns="34275" tIns="34275" rIns="34275" bIns="34275" anchor="t" anchorCtr="0"/>
          <a:lstStyle>
            <a:lvl1pPr marL="0" marR="0" lvl="0" indent="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18" name="Shape 18"/>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19"/>
        <p:cNvGrpSpPr/>
        <p:nvPr/>
      </p:nvGrpSpPr>
      <p:grpSpPr>
        <a:xfrm>
          <a:off x="0" y="0"/>
          <a:ext cx="0" cy="0"/>
          <a:chOff x="0" y="0"/>
          <a:chExt cx="0" cy="0"/>
        </a:xfrm>
      </p:grpSpPr>
      <p:sp>
        <p:nvSpPr>
          <p:cNvPr id="20" name="Shape 20"/>
          <p:cNvSpPr>
            <a:spLocks noGrp="1"/>
          </p:cNvSpPr>
          <p:nvPr>
            <p:ph type="pic" idx="2"/>
          </p:nvPr>
        </p:nvSpPr>
        <p:spPr>
          <a:xfrm>
            <a:off x="1172237" y="252412"/>
            <a:ext cx="6801000" cy="32766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21" name="Shape 21"/>
          <p:cNvSpPr txBox="1">
            <a:spLocks noGrp="1"/>
          </p:cNvSpPr>
          <p:nvPr>
            <p:ph type="title"/>
          </p:nvPr>
        </p:nvSpPr>
        <p:spPr>
          <a:xfrm>
            <a:off x="238125" y="3543300"/>
            <a:ext cx="8667600" cy="752400"/>
          </a:xfrm>
          <a:prstGeom prst="rect">
            <a:avLst/>
          </a:prstGeom>
          <a:noFill/>
          <a:ln>
            <a:noFill/>
          </a:ln>
        </p:spPr>
        <p:txBody>
          <a:bodyPr lIns="34275" tIns="34275" rIns="34275" bIns="34275" anchor="b" anchorCtr="0"/>
          <a:lstStyle>
            <a:lvl1pPr marL="0" marR="0" lvl="0" indent="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22" name="Shape 22"/>
          <p:cNvSpPr txBox="1">
            <a:spLocks noGrp="1"/>
          </p:cNvSpPr>
          <p:nvPr>
            <p:ph type="body" idx="1"/>
          </p:nvPr>
        </p:nvSpPr>
        <p:spPr>
          <a:xfrm>
            <a:off x="238125" y="4319587"/>
            <a:ext cx="8667600" cy="595200"/>
          </a:xfrm>
          <a:prstGeom prst="rect">
            <a:avLst/>
          </a:prstGeom>
          <a:noFill/>
          <a:ln>
            <a:noFill/>
          </a:ln>
        </p:spPr>
        <p:txBody>
          <a:bodyPr lIns="34275" tIns="34275" rIns="34275" bIns="34275" anchor="t" anchorCtr="0"/>
          <a:lstStyle>
            <a:lvl1pPr marL="0" marR="0" lvl="0" indent="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23" name="Shape 23"/>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66750" y="1700212"/>
            <a:ext cx="7810500" cy="1743000"/>
          </a:xfrm>
          <a:prstGeom prst="rect">
            <a:avLst/>
          </a:prstGeom>
          <a:noFill/>
          <a:ln>
            <a:noFill/>
          </a:ln>
        </p:spPr>
        <p:txBody>
          <a:bodyPr lIns="34275" tIns="34275" rIns="34275" bIns="34275" anchor="ctr" anchorCtr="0"/>
          <a:lstStyle>
            <a:lvl1pPr marL="0" marR="0" lvl="0" indent="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26" name="Shape 26"/>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27"/>
        <p:cNvGrpSpPr/>
        <p:nvPr/>
      </p:nvGrpSpPr>
      <p:grpSpPr>
        <a:xfrm>
          <a:off x="0" y="0"/>
          <a:ext cx="0" cy="0"/>
          <a:chOff x="0" y="0"/>
          <a:chExt cx="0" cy="0"/>
        </a:xfrm>
      </p:grpSpPr>
      <p:sp>
        <p:nvSpPr>
          <p:cNvPr id="28" name="Shape 28"/>
          <p:cNvSpPr>
            <a:spLocks noGrp="1"/>
          </p:cNvSpPr>
          <p:nvPr>
            <p:ph type="pic" idx="2"/>
          </p:nvPr>
        </p:nvSpPr>
        <p:spPr>
          <a:xfrm>
            <a:off x="4937242" y="414337"/>
            <a:ext cx="3571800" cy="43149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29" name="Shape 29"/>
          <p:cNvSpPr txBox="1">
            <a:spLocks noGrp="1"/>
          </p:cNvSpPr>
          <p:nvPr>
            <p:ph type="title"/>
          </p:nvPr>
        </p:nvSpPr>
        <p:spPr>
          <a:xfrm>
            <a:off x="619125" y="414337"/>
            <a:ext cx="3833700" cy="2105100"/>
          </a:xfrm>
          <a:prstGeom prst="rect">
            <a:avLst/>
          </a:prstGeom>
          <a:noFill/>
          <a:ln>
            <a:noFill/>
          </a:ln>
        </p:spPr>
        <p:txBody>
          <a:bodyPr lIns="34275" tIns="34275" rIns="34275" bIns="34275" anchor="b" anchorCtr="0"/>
          <a:lstStyle>
            <a:lvl1pPr marL="0" marR="0" lvl="0" indent="0" algn="ctr" rtl="0">
              <a:lnSpc>
                <a:spcPct val="100000"/>
              </a:lnSpc>
              <a:spcBef>
                <a:spcPts val="0"/>
              </a:spcBef>
              <a:spcAft>
                <a:spcPts val="0"/>
              </a:spcAft>
              <a:buClr>
                <a:srgbClr val="000000"/>
              </a:buClr>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30" name="Shape 30"/>
          <p:cNvSpPr txBox="1">
            <a:spLocks noGrp="1"/>
          </p:cNvSpPr>
          <p:nvPr>
            <p:ph type="body" idx="1"/>
          </p:nvPr>
        </p:nvSpPr>
        <p:spPr>
          <a:xfrm>
            <a:off x="619125" y="2566987"/>
            <a:ext cx="3833700" cy="2162100"/>
          </a:xfrm>
          <a:prstGeom prst="rect">
            <a:avLst/>
          </a:prstGeom>
          <a:noFill/>
          <a:ln>
            <a:noFill/>
          </a:ln>
        </p:spPr>
        <p:txBody>
          <a:bodyPr lIns="34275" tIns="34275" rIns="34275" bIns="34275" anchor="t" anchorCtr="0"/>
          <a:lstStyle>
            <a:lvl1pPr marL="0" marR="0" lvl="0" indent="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31" name="Shape 31"/>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Top">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33412" y="357187"/>
            <a:ext cx="7877100" cy="857400"/>
          </a:xfrm>
          <a:prstGeom prst="rect">
            <a:avLst/>
          </a:prstGeom>
          <a:noFill/>
          <a:ln>
            <a:noFill/>
          </a:ln>
        </p:spPr>
        <p:txBody>
          <a:bodyPr lIns="34275" tIns="34275" rIns="34275" bIns="34275" anchor="ctr" anchorCtr="0"/>
          <a:lstStyle>
            <a:lvl1pPr marL="0" marR="0" lvl="0" indent="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34" name="Shape 34"/>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35"/>
        <p:cNvGrpSpPr/>
        <p:nvPr/>
      </p:nvGrpSpPr>
      <p:grpSpPr>
        <a:xfrm>
          <a:off x="0" y="0"/>
          <a:ext cx="0" cy="0"/>
          <a:chOff x="0" y="0"/>
          <a:chExt cx="0" cy="0"/>
        </a:xfrm>
      </p:grpSpPr>
      <p:sp>
        <p:nvSpPr>
          <p:cNvPr id="36" name="Shape 36"/>
          <p:cNvSpPr>
            <a:spLocks noGrp="1"/>
          </p:cNvSpPr>
          <p:nvPr>
            <p:ph type="pic" idx="2"/>
          </p:nvPr>
        </p:nvSpPr>
        <p:spPr>
          <a:xfrm>
            <a:off x="4938712" y="1214437"/>
            <a:ext cx="3571800" cy="34527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37" name="Shape 37"/>
          <p:cNvSpPr txBox="1">
            <a:spLocks noGrp="1"/>
          </p:cNvSpPr>
          <p:nvPr>
            <p:ph type="title"/>
          </p:nvPr>
        </p:nvSpPr>
        <p:spPr>
          <a:xfrm>
            <a:off x="633412" y="357187"/>
            <a:ext cx="7877100" cy="857400"/>
          </a:xfrm>
          <a:prstGeom prst="rect">
            <a:avLst/>
          </a:prstGeom>
          <a:noFill/>
          <a:ln>
            <a:noFill/>
          </a:ln>
        </p:spPr>
        <p:txBody>
          <a:bodyPr lIns="34275" tIns="34275" rIns="34275" bIns="34275" anchor="ctr" anchorCtr="0"/>
          <a:lstStyle>
            <a:lvl1pPr marL="0" marR="0" lvl="0" indent="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38" name="Shape 38"/>
          <p:cNvSpPr txBox="1">
            <a:spLocks noGrp="1"/>
          </p:cNvSpPr>
          <p:nvPr>
            <p:ph type="body" idx="1"/>
          </p:nvPr>
        </p:nvSpPr>
        <p:spPr>
          <a:xfrm>
            <a:off x="633412" y="1214437"/>
            <a:ext cx="3753000" cy="3452700"/>
          </a:xfrm>
          <a:prstGeom prst="rect">
            <a:avLst/>
          </a:prstGeom>
          <a:noFill/>
          <a:ln>
            <a:noFill/>
          </a:ln>
        </p:spPr>
        <p:txBody>
          <a:bodyPr lIns="34275" tIns="34275" rIns="34275" bIns="34275" anchor="ctr" anchorCtr="0"/>
          <a:lstStyle>
            <a:lvl1pPr marL="215900" marR="0" lvl="0" indent="-139700" algn="l" rtl="0">
              <a:lnSpc>
                <a:spcPct val="100000"/>
              </a:lnSpc>
              <a:spcBef>
                <a:spcPts val="1700"/>
              </a:spcBef>
              <a:spcAft>
                <a:spcPts val="0"/>
              </a:spcAft>
              <a:buClr>
                <a:srgbClr val="000000"/>
              </a:buClr>
              <a:buSzPct val="76470"/>
              <a:buFont typeface="Helvetica Neue"/>
              <a:buChar char="•"/>
              <a:defRPr sz="1700" b="0" i="0" u="none" strike="noStrike" cap="none">
                <a:solidFill>
                  <a:srgbClr val="000000"/>
                </a:solidFill>
                <a:latin typeface="Helvetica Neue"/>
                <a:ea typeface="Helvetica Neue"/>
                <a:cs typeface="Helvetica Neue"/>
                <a:sym typeface="Helvetica Neue"/>
              </a:defRPr>
            </a:lvl1pPr>
            <a:lvl2pPr marL="419100" marR="0" lvl="1" indent="-127000" algn="l" rtl="0">
              <a:lnSpc>
                <a:spcPct val="100000"/>
              </a:lnSpc>
              <a:spcBef>
                <a:spcPts val="1700"/>
              </a:spcBef>
              <a:spcAft>
                <a:spcPts val="0"/>
              </a:spcAft>
              <a:buClr>
                <a:srgbClr val="000000"/>
              </a:buClr>
              <a:buSzPct val="76470"/>
              <a:buFont typeface="Helvetica Neue"/>
              <a:buChar char="•"/>
              <a:defRPr sz="1700" b="0" i="0" u="none" strike="noStrike" cap="none">
                <a:solidFill>
                  <a:srgbClr val="000000"/>
                </a:solidFill>
                <a:latin typeface="Helvetica Neue"/>
                <a:ea typeface="Helvetica Neue"/>
                <a:cs typeface="Helvetica Neue"/>
                <a:sym typeface="Helvetica Neue"/>
              </a:defRPr>
            </a:lvl2pPr>
            <a:lvl3pPr marL="635000" marR="0" lvl="2" indent="-139700" algn="l" rtl="0">
              <a:lnSpc>
                <a:spcPct val="100000"/>
              </a:lnSpc>
              <a:spcBef>
                <a:spcPts val="1700"/>
              </a:spcBef>
              <a:spcAft>
                <a:spcPts val="0"/>
              </a:spcAft>
              <a:buClr>
                <a:srgbClr val="000000"/>
              </a:buClr>
              <a:buSzPct val="76470"/>
              <a:buFont typeface="Helvetica Neue"/>
              <a:buChar char="•"/>
              <a:defRPr sz="1700" b="0" i="0" u="none" strike="noStrike" cap="none">
                <a:solidFill>
                  <a:srgbClr val="000000"/>
                </a:solidFill>
                <a:latin typeface="Helvetica Neue"/>
                <a:ea typeface="Helvetica Neue"/>
                <a:cs typeface="Helvetica Neue"/>
                <a:sym typeface="Helvetica Neue"/>
              </a:defRPr>
            </a:lvl3pPr>
            <a:lvl4pPr marL="838200" marR="0" lvl="3" indent="-127000" algn="l" rtl="0">
              <a:lnSpc>
                <a:spcPct val="100000"/>
              </a:lnSpc>
              <a:spcBef>
                <a:spcPts val="1700"/>
              </a:spcBef>
              <a:spcAft>
                <a:spcPts val="0"/>
              </a:spcAft>
              <a:buClr>
                <a:srgbClr val="000000"/>
              </a:buClr>
              <a:buSzPct val="76470"/>
              <a:buFont typeface="Helvetica Neue"/>
              <a:buChar char="•"/>
              <a:defRPr sz="1700" b="0" i="0" u="none" strike="noStrike" cap="none">
                <a:solidFill>
                  <a:srgbClr val="000000"/>
                </a:solidFill>
                <a:latin typeface="Helvetica Neue"/>
                <a:ea typeface="Helvetica Neue"/>
                <a:cs typeface="Helvetica Neue"/>
                <a:sym typeface="Helvetica Neue"/>
              </a:defRPr>
            </a:lvl4pPr>
            <a:lvl5pPr marL="1054100" marR="0" lvl="4" indent="-139700" algn="l" rtl="0">
              <a:lnSpc>
                <a:spcPct val="100000"/>
              </a:lnSpc>
              <a:spcBef>
                <a:spcPts val="1700"/>
              </a:spcBef>
              <a:spcAft>
                <a:spcPts val="0"/>
              </a:spcAft>
              <a:buClr>
                <a:srgbClr val="000000"/>
              </a:buClr>
              <a:buSzPct val="76470"/>
              <a:buFont typeface="Helvetica Neue"/>
              <a:buChar char="•"/>
              <a:defRPr sz="17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39" name="Shape 39"/>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ullets">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633412" y="666750"/>
            <a:ext cx="7877100" cy="3805200"/>
          </a:xfrm>
          <a:prstGeom prst="rect">
            <a:avLst/>
          </a:prstGeom>
          <a:noFill/>
          <a:ln>
            <a:noFill/>
          </a:ln>
        </p:spPr>
        <p:txBody>
          <a:bodyPr lIns="34275" tIns="34275" rIns="34275" bIns="34275" anchor="ctr"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42" name="Shape 42"/>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hoto - 3 Up">
    <p:spTree>
      <p:nvGrpSpPr>
        <p:cNvPr id="1" name="Shape 43"/>
        <p:cNvGrpSpPr/>
        <p:nvPr/>
      </p:nvGrpSpPr>
      <p:grpSpPr>
        <a:xfrm>
          <a:off x="0" y="0"/>
          <a:ext cx="0" cy="0"/>
          <a:chOff x="0" y="0"/>
          <a:chExt cx="0" cy="0"/>
        </a:xfrm>
      </p:grpSpPr>
      <p:sp>
        <p:nvSpPr>
          <p:cNvPr id="44" name="Shape 44"/>
          <p:cNvSpPr>
            <a:spLocks noGrp="1"/>
          </p:cNvSpPr>
          <p:nvPr>
            <p:ph type="pic" idx="2"/>
          </p:nvPr>
        </p:nvSpPr>
        <p:spPr>
          <a:xfrm>
            <a:off x="452437" y="423862"/>
            <a:ext cx="5315100" cy="43005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45" name="Shape 45"/>
          <p:cNvSpPr>
            <a:spLocks noGrp="1"/>
          </p:cNvSpPr>
          <p:nvPr>
            <p:ph type="pic" idx="3"/>
          </p:nvPr>
        </p:nvSpPr>
        <p:spPr>
          <a:xfrm>
            <a:off x="5910262" y="2643187"/>
            <a:ext cx="2776500" cy="20811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46" name="Shape 46"/>
          <p:cNvSpPr>
            <a:spLocks noGrp="1"/>
          </p:cNvSpPr>
          <p:nvPr>
            <p:ph type="pic" idx="4"/>
          </p:nvPr>
        </p:nvSpPr>
        <p:spPr>
          <a:xfrm>
            <a:off x="5910262" y="423862"/>
            <a:ext cx="2776500" cy="20811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47" name="Shape 47"/>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33412" y="357187"/>
            <a:ext cx="7877100" cy="857400"/>
          </a:xfrm>
          <a:prstGeom prst="rect">
            <a:avLst/>
          </a:prstGeom>
          <a:noFill/>
          <a:ln>
            <a:noFill/>
          </a:ln>
        </p:spPr>
        <p:txBody>
          <a:bodyPr lIns="34275" tIns="34275" rIns="34275" bIns="34275" anchor="ctr" anchorCtr="0"/>
          <a:lstStyle>
            <a:lvl1pPr marL="0" marR="0" lvl="0" indent="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 name="Shape 7"/>
          <p:cNvSpPr txBox="1">
            <a:spLocks noGrp="1"/>
          </p:cNvSpPr>
          <p:nvPr>
            <p:ph type="body" idx="1"/>
          </p:nvPr>
        </p:nvSpPr>
        <p:spPr>
          <a:xfrm>
            <a:off x="633412" y="1214437"/>
            <a:ext cx="7877100" cy="3452700"/>
          </a:xfrm>
          <a:prstGeom prst="rect">
            <a:avLst/>
          </a:prstGeom>
          <a:noFill/>
          <a:ln>
            <a:noFill/>
          </a:ln>
        </p:spPr>
        <p:txBody>
          <a:bodyPr lIns="34275" tIns="34275" rIns="34275" bIns="34275" anchor="ctr"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143586" y="287043"/>
            <a:ext cx="8695613" cy="619200"/>
          </a:xfrm>
          <a:prstGeom prst="rect">
            <a:avLst/>
          </a:prstGeom>
          <a:solidFill>
            <a:srgbClr val="FFFFFF"/>
          </a:solidFill>
          <a:ln>
            <a:noFill/>
          </a:ln>
        </p:spPr>
        <p:txBody>
          <a:bodyPr lIns="19050" tIns="19050" rIns="19050" bIns="19050" anchor="t" anchorCtr="0">
            <a:noAutofit/>
          </a:bodyPr>
          <a:lstStyle/>
          <a:p>
            <a:pPr marL="0" marR="0" lvl="0" indent="0" algn="l" rtl="0">
              <a:lnSpc>
                <a:spcPct val="100000"/>
              </a:lnSpc>
              <a:spcBef>
                <a:spcPts val="0"/>
              </a:spcBef>
              <a:spcAft>
                <a:spcPts val="0"/>
              </a:spcAft>
              <a:buClr>
                <a:srgbClr val="2E6088"/>
              </a:buClr>
              <a:buSzPct val="25000"/>
              <a:buFont typeface="Helvetica Neue"/>
              <a:buNone/>
            </a:pPr>
            <a:r>
              <a:rPr lang="en-US" sz="4900" b="1" smtClean="0">
                <a:solidFill>
                  <a:srgbClr val="2E6088"/>
                </a:solidFill>
                <a:latin typeface="Helvetica Neue"/>
                <a:ea typeface="Helvetica Neue"/>
                <a:cs typeface="Helvetica Neue"/>
                <a:sym typeface="Helvetica Neue"/>
              </a:rPr>
              <a:t>Identifying Skip </a:t>
            </a:r>
            <a:r>
              <a:rPr lang="en-US" sz="4900" b="1" dirty="0">
                <a:solidFill>
                  <a:srgbClr val="2E6088"/>
                </a:solidFill>
                <a:latin typeface="Helvetica Neue"/>
                <a:ea typeface="Helvetica Neue"/>
                <a:cs typeface="Helvetica Neue"/>
                <a:sym typeface="Helvetica Neue"/>
              </a:rPr>
              <a:t>Patterns</a:t>
            </a:r>
          </a:p>
        </p:txBody>
      </p:sp>
      <p:sp>
        <p:nvSpPr>
          <p:cNvPr id="60" name="Shape 60"/>
          <p:cNvSpPr/>
          <p:nvPr/>
        </p:nvSpPr>
        <p:spPr>
          <a:xfrm>
            <a:off x="204815" y="1039368"/>
            <a:ext cx="6799500" cy="266700"/>
          </a:xfrm>
          <a:prstGeom prst="rect">
            <a:avLst/>
          </a:prstGeom>
          <a:solidFill>
            <a:srgbClr val="FFFFFF"/>
          </a:solidFill>
          <a:ln>
            <a:noFill/>
          </a:ln>
        </p:spPr>
        <p:txBody>
          <a:bodyPr lIns="19050" tIns="19050" rIns="19050" bIns="19050" anchor="t" anchorCtr="0">
            <a:noAutofit/>
          </a:bodyPr>
          <a:lstStyle/>
          <a:p>
            <a:pPr marL="0" marR="0" lvl="0" indent="0" algn="l" rtl="0">
              <a:lnSpc>
                <a:spcPct val="100000"/>
              </a:lnSpc>
              <a:spcBef>
                <a:spcPts val="0"/>
              </a:spcBef>
              <a:spcAft>
                <a:spcPts val="0"/>
              </a:spcAft>
              <a:buClr>
                <a:srgbClr val="465E86"/>
              </a:buClr>
              <a:buSzPct val="25000"/>
              <a:buFont typeface="Helvetica Neue"/>
              <a:buNone/>
            </a:pPr>
            <a:r>
              <a:rPr lang="en-US" sz="1500" b="0" i="0" u="none" strike="noStrike" cap="none">
                <a:solidFill>
                  <a:srgbClr val="465E86"/>
                </a:solidFill>
                <a:latin typeface="Helvetica Neue"/>
                <a:ea typeface="Helvetica Neue"/>
                <a:cs typeface="Helvetica Neue"/>
                <a:sym typeface="Helvetica Neue"/>
              </a:rPr>
              <a:t>Introduction to Data Management and Statistical Computing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18442"/>
            <a:ext cx="9144000" cy="352505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5" name="Shape 75"/>
          <p:cNvSpPr/>
          <p:nvPr/>
        </p:nvSpPr>
        <p:spPr>
          <a:xfrm>
            <a:off x="111149" y="1723350"/>
            <a:ext cx="1463040" cy="146304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dirty="0">
                <a:solidFill>
                  <a:schemeClr val="tx1"/>
                </a:solidFill>
              </a:rPr>
              <a:t>Have you smoked at least 100 cigarettes in your entire life?</a:t>
            </a:r>
          </a:p>
        </p:txBody>
      </p:sp>
      <p:sp>
        <p:nvSpPr>
          <p:cNvPr id="8" name="Arc 7"/>
          <p:cNvSpPr/>
          <p:nvPr/>
        </p:nvSpPr>
        <p:spPr>
          <a:xfrm rot="16200000">
            <a:off x="3205490" y="-1744579"/>
            <a:ext cx="2651053" cy="6935855"/>
          </a:xfrm>
          <a:prstGeom prst="arc">
            <a:avLst>
              <a:gd name="adj1" fmla="val 16200000"/>
              <a:gd name="adj2" fmla="val 5411968"/>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Shape 75"/>
          <p:cNvSpPr/>
          <p:nvPr/>
        </p:nvSpPr>
        <p:spPr>
          <a:xfrm>
            <a:off x="2632678" y="2628321"/>
            <a:ext cx="1463040" cy="146304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At what age did you smoke your first cigarette?</a:t>
            </a:r>
          </a:p>
        </p:txBody>
      </p:sp>
      <p:sp>
        <p:nvSpPr>
          <p:cNvPr id="7" name="Shape 75"/>
          <p:cNvSpPr/>
          <p:nvPr/>
        </p:nvSpPr>
        <p:spPr>
          <a:xfrm>
            <a:off x="5154207" y="2628321"/>
            <a:ext cx="1463040" cy="146304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During the past 30 days, how many packs of cigarettes a day did you smoke on average?</a:t>
            </a:r>
          </a:p>
        </p:txBody>
      </p:sp>
      <p:sp>
        <p:nvSpPr>
          <p:cNvPr id="11" name="Shape 75"/>
          <p:cNvSpPr/>
          <p:nvPr/>
        </p:nvSpPr>
        <p:spPr>
          <a:xfrm>
            <a:off x="7675737" y="1723348"/>
            <a:ext cx="1463040" cy="146304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Have you ever been told you have asthma?</a:t>
            </a:r>
            <a:endParaRPr lang="en-US" dirty="0">
              <a:solidFill>
                <a:schemeClr val="tx1"/>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464637381"/>
              </p:ext>
            </p:extLst>
          </p:nvPr>
        </p:nvGraphicFramePr>
        <p:xfrm>
          <a:off x="1371914" y="981668"/>
          <a:ext cx="6506098" cy="741680"/>
        </p:xfrm>
        <a:graphic>
          <a:graphicData uri="http://schemas.openxmlformats.org/drawingml/2006/table">
            <a:tbl>
              <a:tblPr firstRow="1" bandRow="1">
                <a:tableStyleId>{931135C6-355A-438F-B8CD-D689AE8C00DD}</a:tableStyleId>
              </a:tblPr>
              <a:tblGrid>
                <a:gridCol w="1999617"/>
                <a:gridCol w="2498941"/>
                <a:gridCol w="2007540"/>
              </a:tblGrid>
              <a:tr h="370840">
                <a:tc>
                  <a:txBody>
                    <a:bodyPr/>
                    <a:lstStyle/>
                    <a:p>
                      <a:pPr algn="ctr"/>
                      <a:r>
                        <a:rPr lang="en-US" dirty="0" smtClean="0"/>
                        <a:t>smoke_1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smoke_2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smoke_3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Box 8"/>
          <p:cNvSpPr txBox="1"/>
          <p:nvPr/>
        </p:nvSpPr>
        <p:spPr>
          <a:xfrm>
            <a:off x="4157860" y="250656"/>
            <a:ext cx="746312" cy="307777"/>
          </a:xfrm>
          <a:prstGeom prst="rect">
            <a:avLst/>
          </a:prstGeom>
          <a:solidFill>
            <a:schemeClr val="tx2"/>
          </a:solidFill>
          <a:ln>
            <a:solidFill>
              <a:schemeClr val="tx1"/>
            </a:solidFill>
          </a:ln>
        </p:spPr>
        <p:txBody>
          <a:bodyPr wrap="square" rtlCol="0">
            <a:spAutoFit/>
          </a:bodyPr>
          <a:lstStyle/>
          <a:p>
            <a:pPr algn="ctr"/>
            <a:r>
              <a:rPr lang="en-US" smtClean="0"/>
              <a:t>No</a:t>
            </a:r>
            <a:endParaRPr lang="en-US"/>
          </a:p>
        </p:txBody>
      </p:sp>
    </p:spTree>
    <p:extLst>
      <p:ext uri="{BB962C8B-B14F-4D97-AF65-F5344CB8AC3E}">
        <p14:creationId xmlns:p14="http://schemas.microsoft.com/office/powerpoint/2010/main" val="140538472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03151312"/>
              </p:ext>
            </p:extLst>
          </p:nvPr>
        </p:nvGraphicFramePr>
        <p:xfrm>
          <a:off x="-1" y="539750"/>
          <a:ext cx="9144000" cy="1112520"/>
        </p:xfrm>
        <a:graphic>
          <a:graphicData uri="http://schemas.openxmlformats.org/drawingml/2006/table">
            <a:tbl>
              <a:tblPr firstRow="1" bandRow="1">
                <a:tableStyleId>{931135C6-355A-438F-B8CD-D689AE8C00DD}</a:tableStyleId>
              </a:tblPr>
              <a:tblGrid>
                <a:gridCol w="1016000"/>
                <a:gridCol w="1016000"/>
                <a:gridCol w="1016000"/>
                <a:gridCol w="1016000"/>
                <a:gridCol w="1016000"/>
                <a:gridCol w="1016000"/>
                <a:gridCol w="1016000"/>
                <a:gridCol w="1016000"/>
                <a:gridCol w="1016000"/>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7</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2016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breast</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radiation</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28134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03151312"/>
              </p:ext>
            </p:extLst>
          </p:nvPr>
        </p:nvGraphicFramePr>
        <p:xfrm>
          <a:off x="-1" y="539750"/>
          <a:ext cx="9144000" cy="1112520"/>
        </p:xfrm>
        <a:graphic>
          <a:graphicData uri="http://schemas.openxmlformats.org/drawingml/2006/table">
            <a:tbl>
              <a:tblPr firstRow="1" bandRow="1">
                <a:tableStyleId>{931135C6-355A-438F-B8CD-D689AE8C00DD}</a:tableStyleId>
              </a:tblPr>
              <a:tblGrid>
                <a:gridCol w="1016000"/>
                <a:gridCol w="1016000"/>
                <a:gridCol w="1016000"/>
                <a:gridCol w="1016000"/>
                <a:gridCol w="1016000"/>
                <a:gridCol w="1016000"/>
                <a:gridCol w="1016000"/>
                <a:gridCol w="1016000"/>
                <a:gridCol w="1016000"/>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7</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2016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breast</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radiation</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bl>
          </a:graphicData>
        </a:graphic>
      </p:graphicFrame>
      <p:sp>
        <p:nvSpPr>
          <p:cNvPr id="5" name="Oval 4"/>
          <p:cNvSpPr/>
          <p:nvPr/>
        </p:nvSpPr>
        <p:spPr>
          <a:xfrm>
            <a:off x="1847654" y="970958"/>
            <a:ext cx="4421172" cy="106522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835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03151312"/>
              </p:ext>
            </p:extLst>
          </p:nvPr>
        </p:nvGraphicFramePr>
        <p:xfrm>
          <a:off x="-1" y="539750"/>
          <a:ext cx="9144000" cy="1112520"/>
        </p:xfrm>
        <a:graphic>
          <a:graphicData uri="http://schemas.openxmlformats.org/drawingml/2006/table">
            <a:tbl>
              <a:tblPr firstRow="1" bandRow="1">
                <a:tableStyleId>{931135C6-355A-438F-B8CD-D689AE8C00DD}</a:tableStyleId>
              </a:tblPr>
              <a:tblGrid>
                <a:gridCol w="1016000"/>
                <a:gridCol w="1016000"/>
                <a:gridCol w="1016000"/>
                <a:gridCol w="1016000"/>
                <a:gridCol w="1016000"/>
                <a:gridCol w="1016000"/>
                <a:gridCol w="1016000"/>
                <a:gridCol w="1016000"/>
                <a:gridCol w="1016000"/>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7</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2016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breast</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radiation</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bl>
          </a:graphicData>
        </a:graphic>
      </p:graphicFrame>
      <p:sp>
        <p:nvSpPr>
          <p:cNvPr id="4" name="Oval 3"/>
          <p:cNvSpPr/>
          <p:nvPr/>
        </p:nvSpPr>
        <p:spPr>
          <a:xfrm>
            <a:off x="1847654" y="970958"/>
            <a:ext cx="4421172" cy="106522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060676" y="970958"/>
            <a:ext cx="2083324" cy="106522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1473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03151312"/>
              </p:ext>
            </p:extLst>
          </p:nvPr>
        </p:nvGraphicFramePr>
        <p:xfrm>
          <a:off x="-1" y="539750"/>
          <a:ext cx="9144000" cy="1112520"/>
        </p:xfrm>
        <a:graphic>
          <a:graphicData uri="http://schemas.openxmlformats.org/drawingml/2006/table">
            <a:tbl>
              <a:tblPr firstRow="1" bandRow="1">
                <a:tableStyleId>{931135C6-355A-438F-B8CD-D689AE8C00DD}</a:tableStyleId>
              </a:tblPr>
              <a:tblGrid>
                <a:gridCol w="1016000"/>
                <a:gridCol w="1016000"/>
                <a:gridCol w="1016000"/>
                <a:gridCol w="1016000"/>
                <a:gridCol w="1016000"/>
                <a:gridCol w="1016000"/>
                <a:gridCol w="1016000"/>
                <a:gridCol w="1016000"/>
                <a:gridCol w="1016000"/>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7</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2016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breast</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radiation</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81455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1519" y="2225040"/>
            <a:ext cx="3052481" cy="2354491"/>
          </a:xfrm>
          <a:prstGeom prst="rect">
            <a:avLst/>
          </a:prstGeom>
          <a:noFill/>
        </p:spPr>
        <p:txBody>
          <a:bodyPr wrap="square" rtlCol="0">
            <a:spAutoFit/>
          </a:bodyPr>
          <a:lstStyle/>
          <a:p>
            <a:pPr marL="342900" indent="-342900">
              <a:lnSpc>
                <a:spcPct val="150000"/>
              </a:lnSpc>
              <a:buFont typeface="+mj-lt"/>
              <a:buAutoNum type="arabicPeriod"/>
            </a:pPr>
            <a:r>
              <a:rPr lang="en-US" dirty="0">
                <a:solidFill>
                  <a:schemeClr val="tx1"/>
                </a:solidFill>
              </a:rPr>
              <a:t>Have you smoked at least 100 cigarettes in your entire life?</a:t>
            </a:r>
          </a:p>
          <a:p>
            <a:pPr marL="342900" lvl="1" indent="-342900">
              <a:lnSpc>
                <a:spcPct val="150000"/>
              </a:lnSpc>
              <a:buFont typeface="+mj-lt"/>
              <a:buAutoNum type="arabicPeriod" startAt="2"/>
            </a:pPr>
            <a:r>
              <a:rPr lang="en-US" dirty="0">
                <a:solidFill>
                  <a:schemeClr val="tx1"/>
                </a:solidFill>
              </a:rPr>
              <a:t>At what age did you smoke your first cigarette?</a:t>
            </a:r>
          </a:p>
          <a:p>
            <a:pPr marL="342900" lvl="1" indent="-342900">
              <a:lnSpc>
                <a:spcPct val="150000"/>
              </a:lnSpc>
              <a:buFont typeface="+mj-lt"/>
              <a:buAutoNum type="arabicPeriod" startAt="2"/>
            </a:pPr>
            <a:r>
              <a:rPr lang="en-US" dirty="0">
                <a:solidFill>
                  <a:schemeClr val="tx1"/>
                </a:solidFill>
              </a:rPr>
              <a:t>During the past 30 days, how many packs of cigarettes a day did you smoke on average</a:t>
            </a:r>
            <a:r>
              <a:rPr lang="en-US" dirty="0" smtClean="0">
                <a:solidFill>
                  <a:schemeClr val="tx1"/>
                </a:solidFill>
              </a:rPr>
              <a:t>?</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96140929"/>
              </p:ext>
            </p:extLst>
          </p:nvPr>
        </p:nvGraphicFramePr>
        <p:xfrm>
          <a:off x="0" y="0"/>
          <a:ext cx="9144000" cy="2225040"/>
        </p:xfrm>
        <a:graphic>
          <a:graphicData uri="http://schemas.openxmlformats.org/drawingml/2006/table">
            <a:tbl>
              <a:tblPr firstRow="1" bandRow="1">
                <a:tableStyleId>{931135C6-355A-438F-B8CD-D689AE8C00DD}</a:tableStyleId>
              </a:tblPr>
              <a:tblGrid>
                <a:gridCol w="1016000"/>
                <a:gridCol w="1016000"/>
                <a:gridCol w="1016000"/>
                <a:gridCol w="1016000"/>
                <a:gridCol w="1016000"/>
                <a:gridCol w="1016000"/>
                <a:gridCol w="1016000"/>
                <a:gridCol w="1016000"/>
                <a:gridCol w="1016000"/>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7</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2016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breast</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radiation</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18</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5</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2013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breast</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surgery</a:t>
                      </a:r>
                      <a:r>
                        <a:rPr lang="en-US" b="0" baseline="0" dirty="0" smtClean="0"/>
                        <a:t> </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0</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44152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1519" y="2225040"/>
            <a:ext cx="3052481" cy="2354491"/>
          </a:xfrm>
          <a:prstGeom prst="rect">
            <a:avLst/>
          </a:prstGeom>
          <a:noFill/>
        </p:spPr>
        <p:txBody>
          <a:bodyPr wrap="square" rtlCol="0">
            <a:spAutoFit/>
          </a:bodyPr>
          <a:lstStyle/>
          <a:p>
            <a:pPr marL="342900" indent="-342900">
              <a:lnSpc>
                <a:spcPct val="150000"/>
              </a:lnSpc>
              <a:buFont typeface="+mj-lt"/>
              <a:buAutoNum type="arabicPeriod"/>
            </a:pPr>
            <a:r>
              <a:rPr lang="en-US" dirty="0">
                <a:solidFill>
                  <a:schemeClr val="tx1">
                    <a:lumMod val="50000"/>
                    <a:lumOff val="50000"/>
                  </a:schemeClr>
                </a:solidFill>
              </a:rPr>
              <a:t>Have you smoked at least 100 cigarettes in your entire life?</a:t>
            </a:r>
          </a:p>
          <a:p>
            <a:pPr marL="342900" lvl="1" indent="-342900">
              <a:lnSpc>
                <a:spcPct val="150000"/>
              </a:lnSpc>
              <a:buFont typeface="+mj-lt"/>
              <a:buAutoNum type="arabicPeriod" startAt="2"/>
            </a:pPr>
            <a:r>
              <a:rPr lang="en-US" dirty="0">
                <a:solidFill>
                  <a:schemeClr val="tx1">
                    <a:lumMod val="50000"/>
                    <a:lumOff val="50000"/>
                  </a:schemeClr>
                </a:solidFill>
              </a:rPr>
              <a:t>At what age did you smoke your first cigarette?</a:t>
            </a:r>
          </a:p>
          <a:p>
            <a:pPr marL="342900" lvl="1" indent="-342900">
              <a:lnSpc>
                <a:spcPct val="150000"/>
              </a:lnSpc>
              <a:buFont typeface="+mj-lt"/>
              <a:buAutoNum type="arabicPeriod" startAt="2"/>
            </a:pPr>
            <a:r>
              <a:rPr lang="en-US" dirty="0">
                <a:solidFill>
                  <a:schemeClr val="tx1"/>
                </a:solidFill>
              </a:rPr>
              <a:t>During the past 30 days, how many packs of cigarettes a day did you smoke on average</a:t>
            </a:r>
            <a:r>
              <a:rPr lang="en-US" dirty="0" smtClean="0">
                <a:solidFill>
                  <a:schemeClr val="tx1"/>
                </a:solidFill>
              </a:rPr>
              <a:t>?</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96140929"/>
              </p:ext>
            </p:extLst>
          </p:nvPr>
        </p:nvGraphicFramePr>
        <p:xfrm>
          <a:off x="0" y="0"/>
          <a:ext cx="9144000" cy="2225040"/>
        </p:xfrm>
        <a:graphic>
          <a:graphicData uri="http://schemas.openxmlformats.org/drawingml/2006/table">
            <a:tbl>
              <a:tblPr firstRow="1" bandRow="1">
                <a:tableStyleId>{931135C6-355A-438F-B8CD-D689AE8C00DD}</a:tableStyleId>
              </a:tblPr>
              <a:tblGrid>
                <a:gridCol w="1016000"/>
                <a:gridCol w="1016000"/>
                <a:gridCol w="1016000"/>
                <a:gridCol w="1016000"/>
                <a:gridCol w="1016000"/>
                <a:gridCol w="1016000"/>
                <a:gridCol w="1016000"/>
                <a:gridCol w="1016000"/>
                <a:gridCol w="1016000"/>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7</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2016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breast</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radiation</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18</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5</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2013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breast</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surgery</a:t>
                      </a:r>
                      <a:r>
                        <a:rPr lang="en-US" b="0" baseline="0" dirty="0" smtClean="0"/>
                        <a:t> </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0</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bl>
          </a:graphicData>
        </a:graphic>
      </p:graphicFrame>
      <p:sp>
        <p:nvSpPr>
          <p:cNvPr id="4" name="Rectangle 3"/>
          <p:cNvSpPr/>
          <p:nvPr/>
        </p:nvSpPr>
        <p:spPr>
          <a:xfrm>
            <a:off x="8128746" y="0"/>
            <a:ext cx="1015253" cy="222504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91519" y="3522309"/>
            <a:ext cx="3052480" cy="105722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9684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96140929"/>
              </p:ext>
            </p:extLst>
          </p:nvPr>
        </p:nvGraphicFramePr>
        <p:xfrm>
          <a:off x="0" y="0"/>
          <a:ext cx="9144000" cy="2225040"/>
        </p:xfrm>
        <a:graphic>
          <a:graphicData uri="http://schemas.openxmlformats.org/drawingml/2006/table">
            <a:tbl>
              <a:tblPr firstRow="1" bandRow="1">
                <a:tableStyleId>{931135C6-355A-438F-B8CD-D689AE8C00DD}</a:tableStyleId>
              </a:tblPr>
              <a:tblGrid>
                <a:gridCol w="1016000"/>
                <a:gridCol w="1016000"/>
                <a:gridCol w="1016000"/>
                <a:gridCol w="1016000"/>
                <a:gridCol w="1016000"/>
                <a:gridCol w="1016000"/>
                <a:gridCol w="1016000"/>
                <a:gridCol w="1016000"/>
                <a:gridCol w="1016000"/>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7</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2016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breast</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radiation</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18</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5</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2013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breast</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surgery</a:t>
                      </a:r>
                      <a:r>
                        <a:rPr lang="en-US" b="0" baseline="0" dirty="0" smtClean="0"/>
                        <a:t> </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0</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bl>
          </a:graphicData>
        </a:graphic>
      </p:graphicFrame>
      <p:sp>
        <p:nvSpPr>
          <p:cNvPr id="4" name="Rectangle 3"/>
          <p:cNvSpPr/>
          <p:nvPr/>
        </p:nvSpPr>
        <p:spPr>
          <a:xfrm>
            <a:off x="8128746" y="0"/>
            <a:ext cx="1015253" cy="222504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255807" y="3205732"/>
            <a:ext cx="4632385" cy="400110"/>
          </a:xfrm>
          <a:prstGeom prst="rect">
            <a:avLst/>
          </a:prstGeom>
          <a:noFill/>
        </p:spPr>
        <p:txBody>
          <a:bodyPr wrap="square" rtlCol="0">
            <a:spAutoFit/>
          </a:bodyPr>
          <a:lstStyle/>
          <a:p>
            <a:pPr algn="ctr"/>
            <a:r>
              <a:rPr lang="en-US" sz="2000" dirty="0" smtClean="0"/>
              <a:t>(.5 + 2) / 2 = 1.25 packs per day </a:t>
            </a:r>
            <a:endParaRPr lang="en-US" sz="2000" dirty="0"/>
          </a:p>
        </p:txBody>
      </p:sp>
      <p:cxnSp>
        <p:nvCxnSpPr>
          <p:cNvPr id="8" name="Straight Arrow Connector 7"/>
          <p:cNvCxnSpPr/>
          <p:nvPr/>
        </p:nvCxnSpPr>
        <p:spPr>
          <a:xfrm flipH="1">
            <a:off x="6418054" y="2225040"/>
            <a:ext cx="1710691" cy="1061624"/>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810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96140929"/>
              </p:ext>
            </p:extLst>
          </p:nvPr>
        </p:nvGraphicFramePr>
        <p:xfrm>
          <a:off x="0" y="0"/>
          <a:ext cx="9144000" cy="2225040"/>
        </p:xfrm>
        <a:graphic>
          <a:graphicData uri="http://schemas.openxmlformats.org/drawingml/2006/table">
            <a:tbl>
              <a:tblPr firstRow="1" bandRow="1">
                <a:tableStyleId>{931135C6-355A-438F-B8CD-D689AE8C00DD}</a:tableStyleId>
              </a:tblPr>
              <a:tblGrid>
                <a:gridCol w="1016000"/>
                <a:gridCol w="1016000"/>
                <a:gridCol w="1016000"/>
                <a:gridCol w="1016000"/>
                <a:gridCol w="1016000"/>
                <a:gridCol w="1016000"/>
                <a:gridCol w="1016000"/>
                <a:gridCol w="1016000"/>
                <a:gridCol w="1016000"/>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7</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2016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breast</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radiation</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18</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5</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2013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breast</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surgery</a:t>
                      </a:r>
                      <a:r>
                        <a:rPr lang="en-US" b="0" baseline="0" dirty="0" smtClean="0"/>
                        <a:t> </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0</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bl>
          </a:graphicData>
        </a:graphic>
      </p:graphicFrame>
      <p:sp>
        <p:nvSpPr>
          <p:cNvPr id="4" name="Rectangle 3"/>
          <p:cNvSpPr/>
          <p:nvPr/>
        </p:nvSpPr>
        <p:spPr>
          <a:xfrm>
            <a:off x="8128746" y="0"/>
            <a:ext cx="1015253" cy="222504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255807" y="3205732"/>
            <a:ext cx="4632385" cy="1015663"/>
          </a:xfrm>
          <a:prstGeom prst="rect">
            <a:avLst/>
          </a:prstGeom>
          <a:noFill/>
        </p:spPr>
        <p:txBody>
          <a:bodyPr wrap="square" rtlCol="0">
            <a:spAutoFit/>
          </a:bodyPr>
          <a:lstStyle/>
          <a:p>
            <a:pPr algn="ctr"/>
            <a:r>
              <a:rPr lang="en-US" sz="2000" dirty="0" smtClean="0"/>
              <a:t>(.5 + 2) / 2 = 1.25 packs per day</a:t>
            </a:r>
          </a:p>
          <a:p>
            <a:pPr algn="ctr"/>
            <a:r>
              <a:rPr lang="en-US" sz="2000" dirty="0" smtClean="0"/>
              <a:t>Among smokers in our target population </a:t>
            </a:r>
            <a:endParaRPr lang="en-US" sz="2000" dirty="0"/>
          </a:p>
        </p:txBody>
      </p:sp>
      <p:cxnSp>
        <p:nvCxnSpPr>
          <p:cNvPr id="8" name="Straight Arrow Connector 7"/>
          <p:cNvCxnSpPr/>
          <p:nvPr/>
        </p:nvCxnSpPr>
        <p:spPr>
          <a:xfrm flipH="1">
            <a:off x="6418054" y="2225040"/>
            <a:ext cx="1710691" cy="1061624"/>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9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96140929"/>
              </p:ext>
            </p:extLst>
          </p:nvPr>
        </p:nvGraphicFramePr>
        <p:xfrm>
          <a:off x="0" y="0"/>
          <a:ext cx="9144000" cy="2225040"/>
        </p:xfrm>
        <a:graphic>
          <a:graphicData uri="http://schemas.openxmlformats.org/drawingml/2006/table">
            <a:tbl>
              <a:tblPr firstRow="1" bandRow="1">
                <a:tableStyleId>{931135C6-355A-438F-B8CD-D689AE8C00DD}</a:tableStyleId>
              </a:tblPr>
              <a:tblGrid>
                <a:gridCol w="1016000"/>
                <a:gridCol w="1016000"/>
                <a:gridCol w="1016000"/>
                <a:gridCol w="1016000"/>
                <a:gridCol w="1016000"/>
                <a:gridCol w="1016000"/>
                <a:gridCol w="1016000"/>
                <a:gridCol w="1016000"/>
                <a:gridCol w="1016000"/>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7</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2016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breast</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radiation</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18</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5</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2013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breast</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surgery</a:t>
                      </a:r>
                      <a:r>
                        <a:rPr lang="en-US" b="0" baseline="0" dirty="0" smtClean="0"/>
                        <a:t> </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0</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bl>
          </a:graphicData>
        </a:graphic>
      </p:graphicFrame>
      <p:sp>
        <p:nvSpPr>
          <p:cNvPr id="4" name="Rectangle 3"/>
          <p:cNvSpPr/>
          <p:nvPr/>
        </p:nvSpPr>
        <p:spPr>
          <a:xfrm>
            <a:off x="8128746" y="0"/>
            <a:ext cx="1015253" cy="222504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255807" y="3205732"/>
            <a:ext cx="4632385" cy="707886"/>
          </a:xfrm>
          <a:prstGeom prst="rect">
            <a:avLst/>
          </a:prstGeom>
          <a:noFill/>
        </p:spPr>
        <p:txBody>
          <a:bodyPr wrap="square" rtlCol="0">
            <a:spAutoFit/>
          </a:bodyPr>
          <a:lstStyle/>
          <a:p>
            <a:pPr algn="ctr"/>
            <a:r>
              <a:rPr lang="en-US" sz="2000" dirty="0" smtClean="0"/>
              <a:t>X packs per day</a:t>
            </a:r>
          </a:p>
          <a:p>
            <a:pPr algn="ctr"/>
            <a:r>
              <a:rPr lang="en-US" sz="2000" dirty="0" smtClean="0"/>
              <a:t>In our target population </a:t>
            </a:r>
            <a:endParaRPr lang="en-US" sz="2000" dirty="0"/>
          </a:p>
        </p:txBody>
      </p:sp>
    </p:spTree>
    <p:extLst>
      <p:ext uri="{BB962C8B-B14F-4D97-AF65-F5344CB8AC3E}">
        <p14:creationId xmlns:p14="http://schemas.microsoft.com/office/powerpoint/2010/main" val="41729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3" name="Group 2"/>
          <p:cNvGrpSpPr/>
          <p:nvPr/>
        </p:nvGrpSpPr>
        <p:grpSpPr>
          <a:xfrm>
            <a:off x="111149" y="82742"/>
            <a:ext cx="8844748" cy="2185133"/>
            <a:chOff x="111149" y="1379704"/>
            <a:chExt cx="8844748" cy="2185133"/>
          </a:xfrm>
        </p:grpSpPr>
        <p:sp>
          <p:nvSpPr>
            <p:cNvPr id="18" name="Shape 75"/>
            <p:cNvSpPr/>
            <p:nvPr/>
          </p:nvSpPr>
          <p:spPr>
            <a:xfrm>
              <a:off x="111149" y="1379706"/>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dirty="0">
                  <a:solidFill>
                    <a:schemeClr val="tx1"/>
                  </a:solidFill>
                </a:rPr>
                <a:t>Have you ever been told that you have cancer?</a:t>
              </a:r>
            </a:p>
          </p:txBody>
        </p:sp>
        <p:sp>
          <p:nvSpPr>
            <p:cNvPr id="19" name="Shape 75"/>
            <p:cNvSpPr/>
            <p:nvPr/>
          </p:nvSpPr>
          <p:spPr>
            <a:xfrm>
              <a:off x="1624066" y="2284677"/>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In what year were you first told that you have cancer?</a:t>
              </a:r>
            </a:p>
          </p:txBody>
        </p:sp>
        <p:sp>
          <p:nvSpPr>
            <p:cNvPr id="20" name="Shape 75"/>
            <p:cNvSpPr/>
            <p:nvPr/>
          </p:nvSpPr>
          <p:spPr>
            <a:xfrm>
              <a:off x="3136984" y="2284677"/>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In what month were you first told that you have cancer?</a:t>
              </a:r>
            </a:p>
          </p:txBody>
        </p:sp>
        <p:sp>
          <p:nvSpPr>
            <p:cNvPr id="21" name="Shape 75"/>
            <p:cNvSpPr/>
            <p:nvPr/>
          </p:nvSpPr>
          <p:spPr>
            <a:xfrm>
              <a:off x="4649902" y="2284677"/>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Which of the following forms of cancer were you told you have?</a:t>
              </a:r>
            </a:p>
          </p:txBody>
        </p:sp>
        <p:sp>
          <p:nvSpPr>
            <p:cNvPr id="22" name="Shape 75"/>
            <p:cNvSpPr/>
            <p:nvPr/>
          </p:nvSpPr>
          <p:spPr>
            <a:xfrm>
              <a:off x="6162820" y="2284677"/>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Which of the following forms of treatment did you receive for cancer?</a:t>
              </a:r>
            </a:p>
          </p:txBody>
        </p:sp>
        <p:sp>
          <p:nvSpPr>
            <p:cNvPr id="23" name="Shape 75"/>
            <p:cNvSpPr/>
            <p:nvPr/>
          </p:nvSpPr>
          <p:spPr>
            <a:xfrm>
              <a:off x="7675737" y="1379704"/>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Have you ever been told you have asthma?</a:t>
              </a:r>
              <a:endParaRPr lang="en-US" dirty="0">
                <a:solidFill>
                  <a:schemeClr val="tx1"/>
                </a:solidFill>
              </a:endParaRPr>
            </a:p>
          </p:txBody>
        </p:sp>
        <p:cxnSp>
          <p:nvCxnSpPr>
            <p:cNvPr id="24" name="Elbow Connector 23"/>
            <p:cNvCxnSpPr/>
            <p:nvPr/>
          </p:nvCxnSpPr>
          <p:spPr>
            <a:xfrm>
              <a:off x="1391309" y="2019786"/>
              <a:ext cx="232757" cy="904971"/>
            </a:xfrm>
            <a:prstGeom prst="bentConnector3">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904226" y="2924757"/>
              <a:ext cx="232758" cy="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417144" y="2924757"/>
              <a:ext cx="232758" cy="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930062" y="2924757"/>
              <a:ext cx="232758" cy="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flipV="1">
              <a:off x="7442980" y="2019784"/>
              <a:ext cx="232757" cy="904973"/>
            </a:xfrm>
            <a:prstGeom prst="bentConnector3">
              <a:avLst/>
            </a:prstGeom>
            <a:ln w="19050">
              <a:tailEnd type="triangle" w="lg" len="lg"/>
            </a:ln>
          </p:spPr>
          <p:style>
            <a:lnRef idx="1">
              <a:schemeClr val="accent1"/>
            </a:lnRef>
            <a:fillRef idx="0">
              <a:schemeClr val="accent1"/>
            </a:fillRef>
            <a:effectRef idx="0">
              <a:schemeClr val="accent1"/>
            </a:effectRef>
            <a:fontRef idx="minor">
              <a:schemeClr val="tx1"/>
            </a:fontRef>
          </p:style>
        </p:cxnSp>
      </p:grpSp>
      <p:graphicFrame>
        <p:nvGraphicFramePr>
          <p:cNvPr id="29" name="Table 28"/>
          <p:cNvGraphicFramePr>
            <a:graphicFrameLocks noGrp="1"/>
          </p:cNvGraphicFramePr>
          <p:nvPr>
            <p:extLst>
              <p:ext uri="{D42A27DB-BD31-4B8C-83A1-F6EECF244321}">
                <p14:modId xmlns:p14="http://schemas.microsoft.com/office/powerpoint/2010/main" val="935674899"/>
              </p:ext>
            </p:extLst>
          </p:nvPr>
        </p:nvGraphicFramePr>
        <p:xfrm>
          <a:off x="111149" y="2472778"/>
          <a:ext cx="7331830" cy="1112520"/>
        </p:xfrm>
        <a:graphic>
          <a:graphicData uri="http://schemas.openxmlformats.org/drawingml/2006/table">
            <a:tbl>
              <a:tblPr firstRow="1" bandRow="1">
                <a:tableStyleId>{931135C6-355A-438F-B8CD-D689AE8C00DD}</a:tableStyleId>
              </a:tblPr>
              <a:tblGrid>
                <a:gridCol w="1359431"/>
                <a:gridCol w="1555423"/>
                <a:gridCol w="1508289"/>
                <a:gridCol w="1527142"/>
                <a:gridCol w="1381545"/>
              </a:tblGrid>
              <a:tr h="370840">
                <a:tc>
                  <a:txBody>
                    <a:bodyPr/>
                    <a:lstStyle/>
                    <a:p>
                      <a:pPr algn="ctr"/>
                      <a:r>
                        <a:rPr lang="en-US" dirty="0" smtClean="0"/>
                        <a:t>cancer_1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cancer_2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cancer_3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cancer_4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cancer_5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22046144"/>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96140929"/>
              </p:ext>
            </p:extLst>
          </p:nvPr>
        </p:nvGraphicFramePr>
        <p:xfrm>
          <a:off x="0" y="0"/>
          <a:ext cx="9144000" cy="2225040"/>
        </p:xfrm>
        <a:graphic>
          <a:graphicData uri="http://schemas.openxmlformats.org/drawingml/2006/table">
            <a:tbl>
              <a:tblPr firstRow="1" bandRow="1">
                <a:tableStyleId>{931135C6-355A-438F-B8CD-D689AE8C00DD}</a:tableStyleId>
              </a:tblPr>
              <a:tblGrid>
                <a:gridCol w="1016000"/>
                <a:gridCol w="1016000"/>
                <a:gridCol w="1016000"/>
                <a:gridCol w="1016000"/>
                <a:gridCol w="1016000"/>
                <a:gridCol w="1016000"/>
                <a:gridCol w="1016000"/>
                <a:gridCol w="1016000"/>
                <a:gridCol w="1016000"/>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7</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2016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breast</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radiation</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18</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5</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2013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breast</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surgery</a:t>
                      </a:r>
                      <a:r>
                        <a:rPr lang="en-US" b="0" baseline="0" dirty="0" smtClean="0"/>
                        <a:t> </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0</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bl>
          </a:graphicData>
        </a:graphic>
      </p:graphicFrame>
      <p:sp>
        <p:nvSpPr>
          <p:cNvPr id="4" name="Rectangle 3"/>
          <p:cNvSpPr/>
          <p:nvPr/>
        </p:nvSpPr>
        <p:spPr>
          <a:xfrm>
            <a:off x="8128746" y="0"/>
            <a:ext cx="1015253" cy="222504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0599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96140929"/>
              </p:ext>
            </p:extLst>
          </p:nvPr>
        </p:nvGraphicFramePr>
        <p:xfrm>
          <a:off x="0" y="0"/>
          <a:ext cx="9144000" cy="2225040"/>
        </p:xfrm>
        <a:graphic>
          <a:graphicData uri="http://schemas.openxmlformats.org/drawingml/2006/table">
            <a:tbl>
              <a:tblPr firstRow="1" bandRow="1">
                <a:tableStyleId>{931135C6-355A-438F-B8CD-D689AE8C00DD}</a:tableStyleId>
              </a:tblPr>
              <a:tblGrid>
                <a:gridCol w="1016000"/>
                <a:gridCol w="1016000"/>
                <a:gridCol w="1016000"/>
                <a:gridCol w="1016000"/>
                <a:gridCol w="1016000"/>
                <a:gridCol w="1016000"/>
                <a:gridCol w="1016000"/>
                <a:gridCol w="1016000"/>
                <a:gridCol w="1016000"/>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7</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2016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breast</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radiation</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18</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5</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2013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breast</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surgery</a:t>
                      </a:r>
                      <a:r>
                        <a:rPr lang="en-US" b="0" baseline="0" dirty="0" smtClean="0"/>
                        <a:t> </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0</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bl>
          </a:graphicData>
        </a:graphic>
      </p:graphicFrame>
      <p:sp>
        <p:nvSpPr>
          <p:cNvPr id="4" name="Rectangle 3"/>
          <p:cNvSpPr/>
          <p:nvPr/>
        </p:nvSpPr>
        <p:spPr>
          <a:xfrm>
            <a:off x="8128746" y="0"/>
            <a:ext cx="1015253" cy="222504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104003" y="0"/>
            <a:ext cx="1015253" cy="222504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5167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3630183"/>
              </p:ext>
            </p:extLst>
          </p:nvPr>
        </p:nvGraphicFramePr>
        <p:xfrm>
          <a:off x="0" y="0"/>
          <a:ext cx="9144000" cy="2225040"/>
        </p:xfrm>
        <a:graphic>
          <a:graphicData uri="http://schemas.openxmlformats.org/drawingml/2006/table">
            <a:tbl>
              <a:tblPr firstRow="1" bandRow="1">
                <a:tableStyleId>{931135C6-355A-438F-B8CD-D689AE8C00DD}</a:tableStyleId>
              </a:tblPr>
              <a:tblGrid>
                <a:gridCol w="1016000"/>
                <a:gridCol w="1016000"/>
                <a:gridCol w="1016000"/>
                <a:gridCol w="1016000"/>
                <a:gridCol w="1016000"/>
                <a:gridCol w="1016000"/>
                <a:gridCol w="1016000"/>
                <a:gridCol w="1016000"/>
                <a:gridCol w="1016000"/>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7</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2016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breast</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radiation</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0</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18</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0</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5</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2013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breast</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surgery</a:t>
                      </a:r>
                      <a:r>
                        <a:rPr lang="en-US" b="0" baseline="0" dirty="0" smtClean="0"/>
                        <a:t> </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0</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0</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bl>
          </a:graphicData>
        </a:graphic>
      </p:graphicFrame>
      <p:cxnSp>
        <p:nvCxnSpPr>
          <p:cNvPr id="3" name="Straight Arrow Connector 2"/>
          <p:cNvCxnSpPr/>
          <p:nvPr/>
        </p:nvCxnSpPr>
        <p:spPr>
          <a:xfrm>
            <a:off x="6653349" y="888274"/>
            <a:ext cx="1933302"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653349" y="1628506"/>
            <a:ext cx="1933302"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53349" y="2014171"/>
            <a:ext cx="1933302"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43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3630183"/>
              </p:ext>
            </p:extLst>
          </p:nvPr>
        </p:nvGraphicFramePr>
        <p:xfrm>
          <a:off x="0" y="0"/>
          <a:ext cx="9144000" cy="2225040"/>
        </p:xfrm>
        <a:graphic>
          <a:graphicData uri="http://schemas.openxmlformats.org/drawingml/2006/table">
            <a:tbl>
              <a:tblPr firstRow="1" bandRow="1">
                <a:tableStyleId>{931135C6-355A-438F-B8CD-D689AE8C00DD}</a:tableStyleId>
              </a:tblPr>
              <a:tblGrid>
                <a:gridCol w="1016000"/>
                <a:gridCol w="1016000"/>
                <a:gridCol w="1016000"/>
                <a:gridCol w="1016000"/>
                <a:gridCol w="1016000"/>
                <a:gridCol w="1016000"/>
                <a:gridCol w="1016000"/>
                <a:gridCol w="1016000"/>
                <a:gridCol w="1016000"/>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7</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2016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breast</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radiation</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0</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18</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0</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5</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2013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breast</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surgery</a:t>
                      </a:r>
                      <a:r>
                        <a:rPr lang="en-US" b="0" baseline="0" dirty="0" smtClean="0"/>
                        <a:t> </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0</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0</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bl>
          </a:graphicData>
        </a:graphic>
      </p:graphicFrame>
      <p:sp>
        <p:nvSpPr>
          <p:cNvPr id="6" name="TextBox 5"/>
          <p:cNvSpPr txBox="1"/>
          <p:nvPr/>
        </p:nvSpPr>
        <p:spPr>
          <a:xfrm>
            <a:off x="2059557" y="3205732"/>
            <a:ext cx="5024886" cy="707886"/>
          </a:xfrm>
          <a:prstGeom prst="rect">
            <a:avLst/>
          </a:prstGeom>
          <a:noFill/>
        </p:spPr>
        <p:txBody>
          <a:bodyPr wrap="square" rtlCol="0">
            <a:spAutoFit/>
          </a:bodyPr>
          <a:lstStyle/>
          <a:p>
            <a:pPr algn="ctr"/>
            <a:r>
              <a:rPr lang="en-US" sz="2000" dirty="0" smtClean="0"/>
              <a:t>(.5 + 0 + 2 + 0 + 0) / 5 = 0.5 packs per day</a:t>
            </a:r>
          </a:p>
          <a:p>
            <a:pPr algn="ctr"/>
            <a:r>
              <a:rPr lang="en-US" sz="2000" dirty="0" smtClean="0"/>
              <a:t>In our target population </a:t>
            </a:r>
            <a:endParaRPr lang="en-US" sz="2000" dirty="0"/>
          </a:p>
        </p:txBody>
      </p:sp>
      <p:cxnSp>
        <p:nvCxnSpPr>
          <p:cNvPr id="9" name="Straight Arrow Connector 8"/>
          <p:cNvCxnSpPr/>
          <p:nvPr/>
        </p:nvCxnSpPr>
        <p:spPr>
          <a:xfrm flipH="1">
            <a:off x="6418054" y="2225040"/>
            <a:ext cx="1710691" cy="1061624"/>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128746" y="0"/>
            <a:ext cx="1015253" cy="222504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9989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3630183"/>
              </p:ext>
            </p:extLst>
          </p:nvPr>
        </p:nvGraphicFramePr>
        <p:xfrm>
          <a:off x="0" y="0"/>
          <a:ext cx="9144000" cy="2225040"/>
        </p:xfrm>
        <a:graphic>
          <a:graphicData uri="http://schemas.openxmlformats.org/drawingml/2006/table">
            <a:tbl>
              <a:tblPr firstRow="1" bandRow="1">
                <a:tableStyleId>{931135C6-355A-438F-B8CD-D689AE8C00DD}</a:tableStyleId>
              </a:tblPr>
              <a:tblGrid>
                <a:gridCol w="1016000"/>
                <a:gridCol w="1016000"/>
                <a:gridCol w="1016000"/>
                <a:gridCol w="1016000"/>
                <a:gridCol w="1016000"/>
                <a:gridCol w="1016000"/>
                <a:gridCol w="1016000"/>
                <a:gridCol w="1016000"/>
                <a:gridCol w="1016000"/>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7</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2016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breast</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radiation</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0</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18</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0</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5</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2013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breast</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surgery</a:t>
                      </a:r>
                      <a:r>
                        <a:rPr lang="en-US" b="0" baseline="0" dirty="0" smtClean="0"/>
                        <a:t> </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0</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0</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bl>
          </a:graphicData>
        </a:graphic>
      </p:graphicFrame>
      <p:sp>
        <p:nvSpPr>
          <p:cNvPr id="6" name="TextBox 5"/>
          <p:cNvSpPr txBox="1"/>
          <p:nvPr/>
        </p:nvSpPr>
        <p:spPr>
          <a:xfrm>
            <a:off x="3682401" y="3128095"/>
            <a:ext cx="1779198" cy="400110"/>
          </a:xfrm>
          <a:prstGeom prst="rect">
            <a:avLst/>
          </a:prstGeom>
          <a:noFill/>
          <a:ln>
            <a:solidFill>
              <a:srgbClr val="C00000"/>
            </a:solidFill>
          </a:ln>
        </p:spPr>
        <p:txBody>
          <a:bodyPr wrap="square" rtlCol="0">
            <a:spAutoFit/>
          </a:bodyPr>
          <a:lstStyle/>
          <a:p>
            <a:pPr marL="457200" indent="-457200">
              <a:buFont typeface="+mj-lt"/>
              <a:buAutoNum type="arabicPeriod"/>
            </a:pPr>
            <a:r>
              <a:rPr lang="en-US" sz="2000" dirty="0" smtClean="0"/>
              <a:t>Question</a:t>
            </a:r>
          </a:p>
        </p:txBody>
      </p:sp>
      <p:cxnSp>
        <p:nvCxnSpPr>
          <p:cNvPr id="8" name="Straight Arrow Connector 7"/>
          <p:cNvCxnSpPr/>
          <p:nvPr/>
        </p:nvCxnSpPr>
        <p:spPr>
          <a:xfrm flipH="1">
            <a:off x="5461599" y="2225040"/>
            <a:ext cx="2667147" cy="903055"/>
          </a:xfrm>
          <a:prstGeom prst="straightConnector1">
            <a:avLst/>
          </a:prstGeom>
          <a:ln w="19050">
            <a:solidFill>
              <a:srgbClr val="C0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128746" y="0"/>
            <a:ext cx="1015253" cy="222504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6138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3630183"/>
              </p:ext>
            </p:extLst>
          </p:nvPr>
        </p:nvGraphicFramePr>
        <p:xfrm>
          <a:off x="0" y="0"/>
          <a:ext cx="9144000" cy="2225040"/>
        </p:xfrm>
        <a:graphic>
          <a:graphicData uri="http://schemas.openxmlformats.org/drawingml/2006/table">
            <a:tbl>
              <a:tblPr firstRow="1" bandRow="1">
                <a:tableStyleId>{931135C6-355A-438F-B8CD-D689AE8C00DD}</a:tableStyleId>
              </a:tblPr>
              <a:tblGrid>
                <a:gridCol w="1016000"/>
                <a:gridCol w="1016000"/>
                <a:gridCol w="1016000"/>
                <a:gridCol w="1016000"/>
                <a:gridCol w="1016000"/>
                <a:gridCol w="1016000"/>
                <a:gridCol w="1016000"/>
                <a:gridCol w="1016000"/>
                <a:gridCol w="1016000"/>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7</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2016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breast</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radiation</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0</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18</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0</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5</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2013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breast</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surgery</a:t>
                      </a:r>
                      <a:r>
                        <a:rPr lang="en-US" b="0" baseline="0" dirty="0" smtClean="0"/>
                        <a:t> </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0</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0</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bl>
          </a:graphicData>
        </a:graphic>
      </p:graphicFrame>
      <p:sp>
        <p:nvSpPr>
          <p:cNvPr id="6" name="TextBox 5"/>
          <p:cNvSpPr txBox="1"/>
          <p:nvPr/>
        </p:nvSpPr>
        <p:spPr>
          <a:xfrm>
            <a:off x="3682401" y="3128095"/>
            <a:ext cx="1779198" cy="707886"/>
          </a:xfrm>
          <a:prstGeom prst="rect">
            <a:avLst/>
          </a:prstGeom>
          <a:noFill/>
          <a:ln>
            <a:solidFill>
              <a:srgbClr val="C00000"/>
            </a:solidFill>
          </a:ln>
        </p:spPr>
        <p:txBody>
          <a:bodyPr wrap="square" rtlCol="0">
            <a:spAutoFit/>
          </a:bodyPr>
          <a:lstStyle/>
          <a:p>
            <a:pPr marL="457200" indent="-457200">
              <a:buFont typeface="+mj-lt"/>
              <a:buAutoNum type="arabicPeriod"/>
            </a:pPr>
            <a:r>
              <a:rPr lang="en-US" sz="2000" dirty="0" smtClean="0"/>
              <a:t>Question</a:t>
            </a:r>
          </a:p>
          <a:p>
            <a:pPr marL="457200" indent="-457200">
              <a:buFont typeface="+mj-lt"/>
              <a:buAutoNum type="arabicPeriod"/>
            </a:pPr>
            <a:r>
              <a:rPr lang="en-US" sz="2000" dirty="0" smtClean="0"/>
              <a:t>Context</a:t>
            </a:r>
          </a:p>
        </p:txBody>
      </p:sp>
      <p:cxnSp>
        <p:nvCxnSpPr>
          <p:cNvPr id="8" name="Straight Arrow Connector 7"/>
          <p:cNvCxnSpPr/>
          <p:nvPr/>
        </p:nvCxnSpPr>
        <p:spPr>
          <a:xfrm flipH="1">
            <a:off x="5461599" y="2225040"/>
            <a:ext cx="2667147" cy="903055"/>
          </a:xfrm>
          <a:prstGeom prst="straightConnector1">
            <a:avLst/>
          </a:prstGeom>
          <a:ln w="19050">
            <a:solidFill>
              <a:srgbClr val="C0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128746" y="0"/>
            <a:ext cx="1015253" cy="222504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2446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0" y="2420196"/>
            <a:ext cx="5316911" cy="231570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342900" indent="-342900">
              <a:lnSpc>
                <a:spcPct val="150000"/>
              </a:lnSpc>
              <a:buFont typeface="+mj-lt"/>
              <a:buAutoNum type="arabicPeriod"/>
            </a:pPr>
            <a:r>
              <a:rPr lang="en-US" dirty="0" smtClean="0">
                <a:solidFill>
                  <a:schemeClr val="tx1"/>
                </a:solidFill>
              </a:rPr>
              <a:t>Have you ever been told that you have cancer?</a:t>
            </a:r>
          </a:p>
          <a:p>
            <a:pPr marL="342900" lvl="1" indent="-342900">
              <a:lnSpc>
                <a:spcPct val="150000"/>
              </a:lnSpc>
              <a:buFont typeface="+mj-lt"/>
              <a:buAutoNum type="arabicPeriod" startAt="2"/>
            </a:pPr>
            <a:r>
              <a:rPr lang="en-US" dirty="0" smtClean="0">
                <a:solidFill>
                  <a:schemeClr val="tx1"/>
                </a:solidFill>
              </a:rPr>
              <a:t>In what year were you first told that you have cancer?</a:t>
            </a:r>
          </a:p>
          <a:p>
            <a:pPr marL="342900" lvl="1" indent="-342900">
              <a:lnSpc>
                <a:spcPct val="150000"/>
              </a:lnSpc>
              <a:buFont typeface="+mj-lt"/>
              <a:buAutoNum type="arabicPeriod" startAt="2"/>
            </a:pPr>
            <a:r>
              <a:rPr lang="en-US" dirty="0" smtClean="0">
                <a:solidFill>
                  <a:schemeClr val="tx1"/>
                </a:solidFill>
              </a:rPr>
              <a:t>In what month were you first told that you have cancer?</a:t>
            </a:r>
          </a:p>
          <a:p>
            <a:pPr marL="342900" lvl="1" indent="-342900">
              <a:lnSpc>
                <a:spcPct val="150000"/>
              </a:lnSpc>
              <a:buFont typeface="+mj-lt"/>
              <a:buAutoNum type="arabicPeriod" startAt="2"/>
            </a:pPr>
            <a:r>
              <a:rPr lang="en-US" dirty="0" smtClean="0">
                <a:solidFill>
                  <a:schemeClr val="tx1"/>
                </a:solidFill>
              </a:rPr>
              <a:t>Which of the following forms of cancer were you told you have?</a:t>
            </a:r>
          </a:p>
          <a:p>
            <a:pPr marL="342900" lvl="1" indent="-342900">
              <a:lnSpc>
                <a:spcPct val="150000"/>
              </a:lnSpc>
              <a:buFont typeface="+mj-lt"/>
              <a:buAutoNum type="arabicPeriod" startAt="2"/>
            </a:pPr>
            <a:r>
              <a:rPr lang="en-US" dirty="0" smtClean="0">
                <a:solidFill>
                  <a:schemeClr val="tx1"/>
                </a:solidFill>
              </a:rPr>
              <a:t>Which of the following forms of treatment did you receive for cancer?</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066758310"/>
              </p:ext>
            </p:extLst>
          </p:nvPr>
        </p:nvGraphicFramePr>
        <p:xfrm>
          <a:off x="0" y="0"/>
          <a:ext cx="9144000" cy="2225040"/>
        </p:xfrm>
        <a:graphic>
          <a:graphicData uri="http://schemas.openxmlformats.org/drawingml/2006/table">
            <a:tbl>
              <a:tblPr firstRow="1" bandRow="1">
                <a:tableStyleId>{931135C6-355A-438F-B8CD-D689AE8C00DD}</a:tableStyleId>
              </a:tblPr>
              <a:tblGrid>
                <a:gridCol w="1016000"/>
                <a:gridCol w="1016000"/>
                <a:gridCol w="1016000"/>
                <a:gridCol w="1016000"/>
                <a:gridCol w="1016000"/>
                <a:gridCol w="1016000"/>
                <a:gridCol w="1016000"/>
                <a:gridCol w="1016000"/>
                <a:gridCol w="1016000"/>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7</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2016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breast</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radiation</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18</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5</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2013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breast</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surgery</a:t>
                      </a:r>
                      <a:r>
                        <a:rPr lang="en-US" b="0" baseline="0" dirty="0" smtClean="0"/>
                        <a:t> </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0</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bl>
          </a:graphicData>
        </a:graphic>
      </p:graphicFrame>
      <p:sp>
        <p:nvSpPr>
          <p:cNvPr id="6" name="Rectangle 5"/>
          <p:cNvSpPr/>
          <p:nvPr/>
        </p:nvSpPr>
        <p:spPr>
          <a:xfrm>
            <a:off x="2029871" y="733244"/>
            <a:ext cx="1015253" cy="112143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8259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0" y="2420196"/>
            <a:ext cx="5316911" cy="231570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342900" indent="-342900">
              <a:lnSpc>
                <a:spcPct val="150000"/>
              </a:lnSpc>
              <a:buFont typeface="+mj-lt"/>
              <a:buAutoNum type="arabicPeriod"/>
            </a:pPr>
            <a:r>
              <a:rPr lang="en-US" dirty="0" smtClean="0">
                <a:solidFill>
                  <a:schemeClr val="tx1"/>
                </a:solidFill>
              </a:rPr>
              <a:t>Have you ever been told that you have cancer?</a:t>
            </a:r>
          </a:p>
          <a:p>
            <a:pPr marL="342900" lvl="1" indent="-342900">
              <a:lnSpc>
                <a:spcPct val="150000"/>
              </a:lnSpc>
              <a:buFont typeface="+mj-lt"/>
              <a:buAutoNum type="arabicPeriod" startAt="2"/>
            </a:pPr>
            <a:r>
              <a:rPr lang="en-US" dirty="0" smtClean="0">
                <a:solidFill>
                  <a:schemeClr val="tx1"/>
                </a:solidFill>
              </a:rPr>
              <a:t>In what year were you first told that you have cancer?</a:t>
            </a:r>
          </a:p>
          <a:p>
            <a:pPr marL="342900" lvl="1" indent="-342900">
              <a:lnSpc>
                <a:spcPct val="150000"/>
              </a:lnSpc>
              <a:buFont typeface="+mj-lt"/>
              <a:buAutoNum type="arabicPeriod" startAt="2"/>
            </a:pPr>
            <a:r>
              <a:rPr lang="en-US" dirty="0" smtClean="0">
                <a:solidFill>
                  <a:schemeClr val="tx1"/>
                </a:solidFill>
              </a:rPr>
              <a:t>In what month were you first told that you have cancer?</a:t>
            </a:r>
          </a:p>
          <a:p>
            <a:pPr marL="342900" lvl="1" indent="-342900">
              <a:lnSpc>
                <a:spcPct val="150000"/>
              </a:lnSpc>
              <a:buFont typeface="+mj-lt"/>
              <a:buAutoNum type="arabicPeriod" startAt="2"/>
            </a:pPr>
            <a:r>
              <a:rPr lang="en-US" dirty="0" smtClean="0">
                <a:solidFill>
                  <a:schemeClr val="tx1"/>
                </a:solidFill>
              </a:rPr>
              <a:t>Which of the following forms of cancer were you told you have?</a:t>
            </a:r>
          </a:p>
          <a:p>
            <a:pPr marL="342900" lvl="1" indent="-342900">
              <a:lnSpc>
                <a:spcPct val="150000"/>
              </a:lnSpc>
              <a:buFont typeface="+mj-lt"/>
              <a:buAutoNum type="arabicPeriod" startAt="2"/>
            </a:pPr>
            <a:r>
              <a:rPr lang="en-US" dirty="0" smtClean="0">
                <a:solidFill>
                  <a:schemeClr val="tx1"/>
                </a:solidFill>
              </a:rPr>
              <a:t>Which of the following forms of treatment did you receive for cancer?</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066758310"/>
              </p:ext>
            </p:extLst>
          </p:nvPr>
        </p:nvGraphicFramePr>
        <p:xfrm>
          <a:off x="0" y="0"/>
          <a:ext cx="9144000" cy="2225040"/>
        </p:xfrm>
        <a:graphic>
          <a:graphicData uri="http://schemas.openxmlformats.org/drawingml/2006/table">
            <a:tbl>
              <a:tblPr firstRow="1" bandRow="1">
                <a:tableStyleId>{931135C6-355A-438F-B8CD-D689AE8C00DD}</a:tableStyleId>
              </a:tblPr>
              <a:tblGrid>
                <a:gridCol w="1016000"/>
                <a:gridCol w="1016000"/>
                <a:gridCol w="1016000"/>
                <a:gridCol w="1016000"/>
                <a:gridCol w="1016000"/>
                <a:gridCol w="1016000"/>
                <a:gridCol w="1016000"/>
                <a:gridCol w="1016000"/>
                <a:gridCol w="1016000"/>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cancer_5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smoke_3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7</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2016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breast</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radiation</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18</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70840">
                <a:tc>
                  <a:txBody>
                    <a:bodyPr/>
                    <a:lstStyle/>
                    <a:p>
                      <a:pPr algn="ctr"/>
                      <a:r>
                        <a:rPr lang="en-US" dirty="0" smtClean="0"/>
                        <a:t>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5</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2013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breast</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surgery</a:t>
                      </a:r>
                      <a:r>
                        <a:rPr lang="en-US" b="0" baseline="0" dirty="0" smtClean="0"/>
                        <a:t> </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0" dirty="0" smtClean="0"/>
                        <a:t>0</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bl>
          </a:graphicData>
        </a:graphic>
      </p:graphicFrame>
      <p:sp>
        <p:nvSpPr>
          <p:cNvPr id="6" name="Rectangle 5"/>
          <p:cNvSpPr/>
          <p:nvPr/>
        </p:nvSpPr>
        <p:spPr>
          <a:xfrm>
            <a:off x="4064373" y="733244"/>
            <a:ext cx="1015253" cy="112143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1702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p:nvPr/>
        </p:nvSpPr>
        <p:spPr>
          <a:xfrm>
            <a:off x="20575" y="210200"/>
            <a:ext cx="8604600" cy="609600"/>
          </a:xfrm>
          <a:prstGeom prst="rect">
            <a:avLst/>
          </a:prstGeom>
          <a:solidFill>
            <a:srgbClr val="FFFFFF"/>
          </a:solidFill>
          <a:ln>
            <a:noFill/>
          </a:ln>
        </p:spPr>
        <p:txBody>
          <a:bodyPr lIns="19050" tIns="19050" rIns="19050" bIns="19050" anchor="t" anchorCtr="0">
            <a:noAutofit/>
          </a:bodyPr>
          <a:lstStyle/>
          <a:p>
            <a:pPr marL="0" marR="0" lvl="0" indent="0" algn="l" rtl="0">
              <a:lnSpc>
                <a:spcPct val="100000"/>
              </a:lnSpc>
              <a:spcBef>
                <a:spcPts val="0"/>
              </a:spcBef>
              <a:spcAft>
                <a:spcPts val="0"/>
              </a:spcAft>
              <a:buClr>
                <a:srgbClr val="000000"/>
              </a:buClr>
              <a:buSzPct val="25000"/>
              <a:buFont typeface="Helvetica Neue"/>
              <a:buNone/>
            </a:pPr>
            <a:r>
              <a:rPr lang="en-US" sz="3000">
                <a:latin typeface="Helvetica Neue"/>
                <a:ea typeface="Helvetica Neue"/>
                <a:cs typeface="Helvetica Neue"/>
                <a:sym typeface="Helvetica Neue"/>
              </a:rPr>
              <a:t>How do you know if there are skip patterns?</a:t>
            </a:r>
          </a:p>
        </p:txBody>
      </p:sp>
      <p:sp>
        <p:nvSpPr>
          <p:cNvPr id="126" name="Shape 126"/>
          <p:cNvSpPr/>
          <p:nvPr/>
        </p:nvSpPr>
        <p:spPr>
          <a:xfrm>
            <a:off x="-53252" y="954003"/>
            <a:ext cx="7632000" cy="142800"/>
          </a:xfrm>
          <a:prstGeom prst="roundRect">
            <a:avLst>
              <a:gd name="adj" fmla="val 50000"/>
            </a:avLst>
          </a:prstGeom>
          <a:solidFill>
            <a:srgbClr val="144D85"/>
          </a:solidFill>
          <a:ln w="25400" cap="flat" cmpd="sng">
            <a:solidFill>
              <a:srgbClr val="85888D"/>
            </a:solidFill>
            <a:prstDash val="solid"/>
            <a:miter/>
            <a:headEnd type="none" w="med" len="med"/>
            <a:tailEnd type="none" w="med" len="med"/>
          </a:ln>
          <a:effectLst>
            <a:outerShdw blurRad="190500" dist="127000" dir="2700000" rotWithShape="0">
              <a:srgbClr val="000000">
                <a:alpha val="49800"/>
              </a:srgbClr>
            </a:outerShdw>
          </a:effectLst>
        </p:spPr>
        <p:txBody>
          <a:bodyPr lIns="19050" tIns="19050" rIns="19050" bIns="19050" anchor="ctr" anchorCtr="0">
            <a:noAutofit/>
          </a:bodyPr>
          <a:lstStyle/>
          <a:p>
            <a:pPr marL="0" marR="0" lvl="0" indent="0" algn="ctr" rtl="0">
              <a:lnSpc>
                <a:spcPct val="100000"/>
              </a:lnSpc>
              <a:spcBef>
                <a:spcPts val="0"/>
              </a:spcBef>
              <a:spcAft>
                <a:spcPts val="0"/>
              </a:spcAft>
              <a:buClr>
                <a:srgbClr val="000000"/>
              </a:buClr>
              <a:buFont typeface="Helvetica Neue"/>
              <a:buNone/>
            </a:pPr>
            <a:endParaRPr sz="1200" b="0" i="0" u="none" strike="noStrike" cap="none">
              <a:solidFill>
                <a:srgbClr val="000000"/>
              </a:solidFill>
              <a:latin typeface="Helvetica Neue"/>
              <a:ea typeface="Helvetica Neue"/>
              <a:cs typeface="Helvetica Neue"/>
              <a:sym typeface="Helvetica Neue"/>
            </a:endParaRP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p:nvPr/>
        </p:nvSpPr>
        <p:spPr>
          <a:xfrm>
            <a:off x="20575" y="210200"/>
            <a:ext cx="8604600" cy="609600"/>
          </a:xfrm>
          <a:prstGeom prst="rect">
            <a:avLst/>
          </a:prstGeom>
          <a:solidFill>
            <a:srgbClr val="FFFFFF"/>
          </a:solidFill>
          <a:ln>
            <a:noFill/>
          </a:ln>
        </p:spPr>
        <p:txBody>
          <a:bodyPr lIns="19050" tIns="19050" rIns="19050" bIns="19050" anchor="t" anchorCtr="0">
            <a:noAutofit/>
          </a:bodyPr>
          <a:lstStyle/>
          <a:p>
            <a:pPr marL="0" marR="0" lvl="0" indent="0" algn="l" rtl="0">
              <a:lnSpc>
                <a:spcPct val="100000"/>
              </a:lnSpc>
              <a:spcBef>
                <a:spcPts val="0"/>
              </a:spcBef>
              <a:spcAft>
                <a:spcPts val="0"/>
              </a:spcAft>
              <a:buClr>
                <a:srgbClr val="000000"/>
              </a:buClr>
              <a:buSzPct val="25000"/>
              <a:buFont typeface="Helvetica Neue"/>
              <a:buNone/>
            </a:pPr>
            <a:r>
              <a:rPr lang="en-US" sz="3000">
                <a:latin typeface="Helvetica Neue"/>
                <a:ea typeface="Helvetica Neue"/>
                <a:cs typeface="Helvetica Neue"/>
                <a:sym typeface="Helvetica Neue"/>
              </a:rPr>
              <a:t>How do you know if there are skip patterns?</a:t>
            </a:r>
          </a:p>
        </p:txBody>
      </p:sp>
      <p:sp>
        <p:nvSpPr>
          <p:cNvPr id="126" name="Shape 126"/>
          <p:cNvSpPr/>
          <p:nvPr/>
        </p:nvSpPr>
        <p:spPr>
          <a:xfrm>
            <a:off x="-53252" y="954003"/>
            <a:ext cx="7632000" cy="142800"/>
          </a:xfrm>
          <a:prstGeom prst="roundRect">
            <a:avLst>
              <a:gd name="adj" fmla="val 50000"/>
            </a:avLst>
          </a:prstGeom>
          <a:solidFill>
            <a:srgbClr val="144D85"/>
          </a:solidFill>
          <a:ln w="25400" cap="flat" cmpd="sng">
            <a:solidFill>
              <a:srgbClr val="85888D"/>
            </a:solidFill>
            <a:prstDash val="solid"/>
            <a:miter/>
            <a:headEnd type="none" w="med" len="med"/>
            <a:tailEnd type="none" w="med" len="med"/>
          </a:ln>
          <a:effectLst>
            <a:outerShdw blurRad="190500" dist="127000" dir="2700000" rotWithShape="0">
              <a:srgbClr val="000000">
                <a:alpha val="49800"/>
              </a:srgbClr>
            </a:outerShdw>
          </a:effectLst>
        </p:spPr>
        <p:txBody>
          <a:bodyPr lIns="19050" tIns="19050" rIns="19050" bIns="19050" anchor="ctr" anchorCtr="0">
            <a:noAutofit/>
          </a:bodyPr>
          <a:lstStyle/>
          <a:p>
            <a:pPr marL="0" marR="0" lvl="0" indent="0" algn="ctr" rtl="0">
              <a:lnSpc>
                <a:spcPct val="100000"/>
              </a:lnSpc>
              <a:spcBef>
                <a:spcPts val="0"/>
              </a:spcBef>
              <a:spcAft>
                <a:spcPts val="0"/>
              </a:spcAft>
              <a:buClr>
                <a:srgbClr val="000000"/>
              </a:buClr>
              <a:buFont typeface="Helvetica Neue"/>
              <a:buNone/>
            </a:pPr>
            <a:endParaRPr sz="1200" b="0" i="0" u="none" strike="noStrike" cap="none">
              <a:solidFill>
                <a:srgbClr val="000000"/>
              </a:solidFill>
              <a:latin typeface="Helvetica Neue"/>
              <a:ea typeface="Helvetica Neue"/>
              <a:cs typeface="Helvetica Neue"/>
              <a:sym typeface="Helvetica Neue"/>
            </a:endParaRPr>
          </a:p>
        </p:txBody>
      </p:sp>
      <p:sp>
        <p:nvSpPr>
          <p:cNvPr id="127" name="Shape 127"/>
          <p:cNvSpPr txBox="1"/>
          <p:nvPr/>
        </p:nvSpPr>
        <p:spPr>
          <a:xfrm>
            <a:off x="202218" y="1257300"/>
            <a:ext cx="8818800" cy="3789300"/>
          </a:xfrm>
          <a:prstGeom prst="rect">
            <a:avLst/>
          </a:prstGeom>
          <a:noFill/>
          <a:ln>
            <a:noFill/>
          </a:ln>
        </p:spPr>
        <p:txBody>
          <a:bodyPr lIns="34275" tIns="34275" rIns="34275" bIns="34275" anchor="t" anchorCtr="0">
            <a:noAutofit/>
          </a:bodyPr>
          <a:lstStyle/>
          <a:p>
            <a:pPr marL="177800" lvl="0" indent="-241300" rtl="0">
              <a:lnSpc>
                <a:spcPct val="115000"/>
              </a:lnSpc>
              <a:spcBef>
                <a:spcPts val="0"/>
              </a:spcBef>
              <a:buClr>
                <a:schemeClr val="dk1"/>
              </a:buClr>
              <a:buSzPct val="100000"/>
              <a:buChar char="●"/>
            </a:pPr>
            <a:r>
              <a:rPr lang="en-US" sz="2400" dirty="0" smtClean="0">
                <a:solidFill>
                  <a:schemeClr val="dk1"/>
                </a:solidFill>
                <a:latin typeface="Helvetica Neue"/>
                <a:ea typeface="Helvetica Neue"/>
                <a:cs typeface="Helvetica Neue"/>
                <a:sym typeface="Helvetica Neue"/>
              </a:rPr>
              <a:t>Codebook</a:t>
            </a:r>
            <a:endParaRPr lang="en-US" sz="2400" dirty="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79112382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16" name="Group 15"/>
          <p:cNvGrpSpPr/>
          <p:nvPr/>
        </p:nvGrpSpPr>
        <p:grpSpPr>
          <a:xfrm>
            <a:off x="111149" y="82746"/>
            <a:ext cx="8844748" cy="2185133"/>
            <a:chOff x="111149" y="1723348"/>
            <a:chExt cx="8844748" cy="2185133"/>
          </a:xfrm>
        </p:grpSpPr>
        <p:sp>
          <p:nvSpPr>
            <p:cNvPr id="18" name="Shape 75"/>
            <p:cNvSpPr/>
            <p:nvPr/>
          </p:nvSpPr>
          <p:spPr>
            <a:xfrm>
              <a:off x="111149" y="1723350"/>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dirty="0">
                  <a:solidFill>
                    <a:schemeClr val="tx1"/>
                  </a:solidFill>
                </a:rPr>
                <a:t>Have you ever been told that you have cancer?</a:t>
              </a:r>
            </a:p>
          </p:txBody>
        </p:sp>
        <p:sp>
          <p:nvSpPr>
            <p:cNvPr id="19" name="Shape 75"/>
            <p:cNvSpPr/>
            <p:nvPr/>
          </p:nvSpPr>
          <p:spPr>
            <a:xfrm>
              <a:off x="1624066" y="2628321"/>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In what year were you first told that you have cancer?</a:t>
              </a:r>
            </a:p>
          </p:txBody>
        </p:sp>
        <p:sp>
          <p:nvSpPr>
            <p:cNvPr id="20" name="Shape 75"/>
            <p:cNvSpPr/>
            <p:nvPr/>
          </p:nvSpPr>
          <p:spPr>
            <a:xfrm>
              <a:off x="3136984" y="2628321"/>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In what month were you first told that you have cancer?</a:t>
              </a:r>
            </a:p>
          </p:txBody>
        </p:sp>
        <p:sp>
          <p:nvSpPr>
            <p:cNvPr id="21" name="Shape 75"/>
            <p:cNvSpPr/>
            <p:nvPr/>
          </p:nvSpPr>
          <p:spPr>
            <a:xfrm>
              <a:off x="4649902" y="2628321"/>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Which of the following forms of cancer were you told you have?</a:t>
              </a:r>
            </a:p>
          </p:txBody>
        </p:sp>
        <p:sp>
          <p:nvSpPr>
            <p:cNvPr id="22" name="Shape 75"/>
            <p:cNvSpPr/>
            <p:nvPr/>
          </p:nvSpPr>
          <p:spPr>
            <a:xfrm>
              <a:off x="6162820" y="2628321"/>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Which of the following forms of treatment did you receive for cancer?</a:t>
              </a:r>
            </a:p>
          </p:txBody>
        </p:sp>
        <p:sp>
          <p:nvSpPr>
            <p:cNvPr id="23" name="Shape 75"/>
            <p:cNvSpPr/>
            <p:nvPr/>
          </p:nvSpPr>
          <p:spPr>
            <a:xfrm>
              <a:off x="7675737" y="1723348"/>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Have you ever been told you have asthma?</a:t>
              </a:r>
              <a:endParaRPr lang="en-US" dirty="0">
                <a:solidFill>
                  <a:schemeClr val="tx1"/>
                </a:solidFill>
              </a:endParaRPr>
            </a:p>
          </p:txBody>
        </p:sp>
        <p:cxnSp>
          <p:nvCxnSpPr>
            <p:cNvPr id="24" name="Elbow Connector 23"/>
            <p:cNvCxnSpPr/>
            <p:nvPr/>
          </p:nvCxnSpPr>
          <p:spPr>
            <a:xfrm>
              <a:off x="1391309" y="2363430"/>
              <a:ext cx="232757" cy="904971"/>
            </a:xfrm>
            <a:prstGeom prst="bentConnector3">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904226" y="3268401"/>
              <a:ext cx="232758" cy="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417144" y="3268401"/>
              <a:ext cx="232758" cy="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930062" y="3268401"/>
              <a:ext cx="232758" cy="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flipV="1">
              <a:off x="7442980" y="2363428"/>
              <a:ext cx="232757" cy="904973"/>
            </a:xfrm>
            <a:prstGeom prst="bentConnector3">
              <a:avLst/>
            </a:prstGeom>
            <a:ln w="19050">
              <a:tailEnd type="triangle" w="lg" len="lg"/>
            </a:ln>
          </p:spPr>
          <p:style>
            <a:lnRef idx="1">
              <a:schemeClr val="accent1"/>
            </a:lnRef>
            <a:fillRef idx="0">
              <a:schemeClr val="accent1"/>
            </a:fillRef>
            <a:effectRef idx="0">
              <a:schemeClr val="accent1"/>
            </a:effectRef>
            <a:fontRef idx="minor">
              <a:schemeClr val="tx1"/>
            </a:fontRef>
          </p:style>
        </p:cxnSp>
      </p:grpSp>
      <p:graphicFrame>
        <p:nvGraphicFramePr>
          <p:cNvPr id="29" name="Table 28"/>
          <p:cNvGraphicFramePr>
            <a:graphicFrameLocks noGrp="1"/>
          </p:cNvGraphicFramePr>
          <p:nvPr>
            <p:extLst>
              <p:ext uri="{D42A27DB-BD31-4B8C-83A1-F6EECF244321}">
                <p14:modId xmlns:p14="http://schemas.microsoft.com/office/powerpoint/2010/main" val="1320258686"/>
              </p:ext>
            </p:extLst>
          </p:nvPr>
        </p:nvGraphicFramePr>
        <p:xfrm>
          <a:off x="111149" y="2472782"/>
          <a:ext cx="7331830" cy="1112520"/>
        </p:xfrm>
        <a:graphic>
          <a:graphicData uri="http://schemas.openxmlformats.org/drawingml/2006/table">
            <a:tbl>
              <a:tblPr firstRow="1" bandRow="1">
                <a:tableStyleId>{931135C6-355A-438F-B8CD-D689AE8C00DD}</a:tableStyleId>
              </a:tblPr>
              <a:tblGrid>
                <a:gridCol w="1359431"/>
                <a:gridCol w="1555423"/>
                <a:gridCol w="1508289"/>
                <a:gridCol w="1527142"/>
                <a:gridCol w="1381545"/>
              </a:tblGrid>
              <a:tr h="370840">
                <a:tc>
                  <a:txBody>
                    <a:bodyPr/>
                    <a:lstStyle/>
                    <a:p>
                      <a:pPr algn="ctr"/>
                      <a:r>
                        <a:rPr lang="en-US" dirty="0" smtClean="0"/>
                        <a:t>cancer_1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cancer_2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cancer_3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cancer_4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cancer_5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63995089"/>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4257893"/>
          </a:xfrm>
          <a:prstGeom prst="rect">
            <a:avLst/>
          </a:prstGeom>
        </p:spPr>
      </p:pic>
    </p:spTree>
    <p:extLst>
      <p:ext uri="{BB962C8B-B14F-4D97-AF65-F5344CB8AC3E}">
        <p14:creationId xmlns:p14="http://schemas.microsoft.com/office/powerpoint/2010/main" val="81046836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pSp>
        <p:nvGrpSpPr>
          <p:cNvPr id="2" name="Group 1"/>
          <p:cNvGrpSpPr/>
          <p:nvPr/>
        </p:nvGrpSpPr>
        <p:grpSpPr>
          <a:xfrm>
            <a:off x="0" y="0"/>
            <a:ext cx="9144000" cy="4257893"/>
            <a:chOff x="0" y="431800"/>
            <a:chExt cx="9144000" cy="4257893"/>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1800"/>
              <a:ext cx="9144000" cy="4257893"/>
            </a:xfrm>
            <a:prstGeom prst="rect">
              <a:avLst/>
            </a:prstGeom>
          </p:spPr>
        </p:pic>
        <p:sp>
          <p:nvSpPr>
            <p:cNvPr id="4" name="Rectangle 3"/>
            <p:cNvSpPr/>
            <p:nvPr/>
          </p:nvSpPr>
          <p:spPr>
            <a:xfrm>
              <a:off x="399339" y="2000028"/>
              <a:ext cx="5473637" cy="18880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5190058"/>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pSp>
        <p:nvGrpSpPr>
          <p:cNvPr id="2" name="Group 1"/>
          <p:cNvGrpSpPr/>
          <p:nvPr/>
        </p:nvGrpSpPr>
        <p:grpSpPr>
          <a:xfrm>
            <a:off x="0" y="0"/>
            <a:ext cx="9144000" cy="4257893"/>
            <a:chOff x="0" y="431800"/>
            <a:chExt cx="9144000" cy="4257893"/>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1800"/>
              <a:ext cx="9144000" cy="4257893"/>
            </a:xfrm>
            <a:prstGeom prst="rect">
              <a:avLst/>
            </a:prstGeom>
          </p:spPr>
        </p:pic>
        <p:sp>
          <p:nvSpPr>
            <p:cNvPr id="4" name="Rectangle 3"/>
            <p:cNvSpPr/>
            <p:nvPr/>
          </p:nvSpPr>
          <p:spPr>
            <a:xfrm>
              <a:off x="6140605" y="2052067"/>
              <a:ext cx="1843668" cy="18880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6147653"/>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pSp>
        <p:nvGrpSpPr>
          <p:cNvPr id="2" name="Group 1"/>
          <p:cNvGrpSpPr/>
          <p:nvPr/>
        </p:nvGrpSpPr>
        <p:grpSpPr>
          <a:xfrm>
            <a:off x="0" y="0"/>
            <a:ext cx="9144000" cy="4257893"/>
            <a:chOff x="0" y="431800"/>
            <a:chExt cx="9144000" cy="4257893"/>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1800"/>
              <a:ext cx="9144000" cy="4257893"/>
            </a:xfrm>
            <a:prstGeom prst="rect">
              <a:avLst/>
            </a:prstGeom>
          </p:spPr>
        </p:pic>
        <p:sp>
          <p:nvSpPr>
            <p:cNvPr id="4" name="Rectangle 3"/>
            <p:cNvSpPr/>
            <p:nvPr/>
          </p:nvSpPr>
          <p:spPr>
            <a:xfrm>
              <a:off x="386574" y="3880867"/>
              <a:ext cx="6512313" cy="60192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26617485"/>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pSp>
        <p:nvGrpSpPr>
          <p:cNvPr id="2" name="Group 1"/>
          <p:cNvGrpSpPr/>
          <p:nvPr/>
        </p:nvGrpSpPr>
        <p:grpSpPr>
          <a:xfrm>
            <a:off x="0" y="0"/>
            <a:ext cx="9144000" cy="4257893"/>
            <a:chOff x="0" y="431800"/>
            <a:chExt cx="9144000" cy="4257893"/>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1800"/>
              <a:ext cx="9144000" cy="4257893"/>
            </a:xfrm>
            <a:prstGeom prst="rect">
              <a:avLst/>
            </a:prstGeom>
          </p:spPr>
        </p:pic>
        <p:sp>
          <p:nvSpPr>
            <p:cNvPr id="4" name="Rectangle 3"/>
            <p:cNvSpPr/>
            <p:nvPr/>
          </p:nvSpPr>
          <p:spPr>
            <a:xfrm>
              <a:off x="1196898" y="4014440"/>
              <a:ext cx="4928839" cy="38657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54649181"/>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pSp>
        <p:nvGrpSpPr>
          <p:cNvPr id="3" name="Group 2"/>
          <p:cNvGrpSpPr/>
          <p:nvPr/>
        </p:nvGrpSpPr>
        <p:grpSpPr>
          <a:xfrm>
            <a:off x="0" y="0"/>
            <a:ext cx="9144000" cy="3398028"/>
            <a:chOff x="0" y="863600"/>
            <a:chExt cx="9144000" cy="3398028"/>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3600"/>
              <a:ext cx="9144000" cy="3398028"/>
            </a:xfrm>
            <a:prstGeom prst="rect">
              <a:avLst/>
            </a:prstGeom>
          </p:spPr>
        </p:pic>
        <p:sp>
          <p:nvSpPr>
            <p:cNvPr id="4" name="Rectangle 3"/>
            <p:cNvSpPr/>
            <p:nvPr/>
          </p:nvSpPr>
          <p:spPr>
            <a:xfrm>
              <a:off x="1144859" y="2871442"/>
              <a:ext cx="3724507" cy="66721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05446048"/>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p:nvPr/>
        </p:nvSpPr>
        <p:spPr>
          <a:xfrm>
            <a:off x="20575" y="210200"/>
            <a:ext cx="8604600" cy="609600"/>
          </a:xfrm>
          <a:prstGeom prst="rect">
            <a:avLst/>
          </a:prstGeom>
          <a:solidFill>
            <a:srgbClr val="FFFFFF"/>
          </a:solidFill>
          <a:ln>
            <a:noFill/>
          </a:ln>
        </p:spPr>
        <p:txBody>
          <a:bodyPr lIns="19050" tIns="19050" rIns="19050" bIns="19050" anchor="t" anchorCtr="0">
            <a:noAutofit/>
          </a:bodyPr>
          <a:lstStyle/>
          <a:p>
            <a:pPr marL="0" marR="0" lvl="0" indent="0" algn="l" rtl="0">
              <a:lnSpc>
                <a:spcPct val="100000"/>
              </a:lnSpc>
              <a:spcBef>
                <a:spcPts val="0"/>
              </a:spcBef>
              <a:spcAft>
                <a:spcPts val="0"/>
              </a:spcAft>
              <a:buClr>
                <a:srgbClr val="000000"/>
              </a:buClr>
              <a:buSzPct val="25000"/>
              <a:buFont typeface="Helvetica Neue"/>
              <a:buNone/>
            </a:pPr>
            <a:r>
              <a:rPr lang="en-US" sz="3000">
                <a:latin typeface="Helvetica Neue"/>
                <a:ea typeface="Helvetica Neue"/>
                <a:cs typeface="Helvetica Neue"/>
                <a:sym typeface="Helvetica Neue"/>
              </a:rPr>
              <a:t>How do you know if there are skip patterns?</a:t>
            </a:r>
          </a:p>
        </p:txBody>
      </p:sp>
      <p:sp>
        <p:nvSpPr>
          <p:cNvPr id="126" name="Shape 126"/>
          <p:cNvSpPr/>
          <p:nvPr/>
        </p:nvSpPr>
        <p:spPr>
          <a:xfrm>
            <a:off x="-53252" y="954003"/>
            <a:ext cx="7632000" cy="142800"/>
          </a:xfrm>
          <a:prstGeom prst="roundRect">
            <a:avLst>
              <a:gd name="adj" fmla="val 50000"/>
            </a:avLst>
          </a:prstGeom>
          <a:solidFill>
            <a:srgbClr val="144D85"/>
          </a:solidFill>
          <a:ln w="25400" cap="flat" cmpd="sng">
            <a:solidFill>
              <a:srgbClr val="85888D"/>
            </a:solidFill>
            <a:prstDash val="solid"/>
            <a:miter/>
            <a:headEnd type="none" w="med" len="med"/>
            <a:tailEnd type="none" w="med" len="med"/>
          </a:ln>
          <a:effectLst>
            <a:outerShdw blurRad="190500" dist="127000" dir="2700000" rotWithShape="0">
              <a:srgbClr val="000000">
                <a:alpha val="49800"/>
              </a:srgbClr>
            </a:outerShdw>
          </a:effectLst>
        </p:spPr>
        <p:txBody>
          <a:bodyPr lIns="19050" tIns="19050" rIns="19050" bIns="19050" anchor="ctr" anchorCtr="0">
            <a:noAutofit/>
          </a:bodyPr>
          <a:lstStyle/>
          <a:p>
            <a:pPr marL="0" marR="0" lvl="0" indent="0" algn="ctr" rtl="0">
              <a:lnSpc>
                <a:spcPct val="100000"/>
              </a:lnSpc>
              <a:spcBef>
                <a:spcPts val="0"/>
              </a:spcBef>
              <a:spcAft>
                <a:spcPts val="0"/>
              </a:spcAft>
              <a:buClr>
                <a:srgbClr val="000000"/>
              </a:buClr>
              <a:buFont typeface="Helvetica Neue"/>
              <a:buNone/>
            </a:pPr>
            <a:endParaRPr sz="1200" b="0" i="0" u="none" strike="noStrike" cap="none">
              <a:solidFill>
                <a:srgbClr val="000000"/>
              </a:solidFill>
              <a:latin typeface="Helvetica Neue"/>
              <a:ea typeface="Helvetica Neue"/>
              <a:cs typeface="Helvetica Neue"/>
              <a:sym typeface="Helvetica Neue"/>
            </a:endParaRPr>
          </a:p>
        </p:txBody>
      </p:sp>
      <p:sp>
        <p:nvSpPr>
          <p:cNvPr id="127" name="Shape 127"/>
          <p:cNvSpPr txBox="1"/>
          <p:nvPr/>
        </p:nvSpPr>
        <p:spPr>
          <a:xfrm>
            <a:off x="202218" y="1257300"/>
            <a:ext cx="8818800" cy="3789300"/>
          </a:xfrm>
          <a:prstGeom prst="rect">
            <a:avLst/>
          </a:prstGeom>
          <a:noFill/>
          <a:ln>
            <a:noFill/>
          </a:ln>
        </p:spPr>
        <p:txBody>
          <a:bodyPr lIns="34275" tIns="34275" rIns="34275" bIns="34275" anchor="t" anchorCtr="0">
            <a:noAutofit/>
          </a:bodyPr>
          <a:lstStyle/>
          <a:p>
            <a:pPr marL="177800" lvl="0" indent="-241300" rtl="0">
              <a:lnSpc>
                <a:spcPct val="115000"/>
              </a:lnSpc>
              <a:spcBef>
                <a:spcPts val="0"/>
              </a:spcBef>
              <a:buClr>
                <a:schemeClr val="dk1"/>
              </a:buClr>
              <a:buSzPct val="100000"/>
              <a:buChar char="●"/>
            </a:pPr>
            <a:r>
              <a:rPr lang="en-US" sz="2400" dirty="0" smtClean="0">
                <a:solidFill>
                  <a:schemeClr val="dk1"/>
                </a:solidFill>
                <a:latin typeface="Helvetica Neue"/>
                <a:ea typeface="Helvetica Neue"/>
                <a:cs typeface="Helvetica Neue"/>
                <a:sym typeface="Helvetica Neue"/>
              </a:rPr>
              <a:t>Codebook</a:t>
            </a:r>
            <a:endParaRPr lang="en-US" sz="2400" dirty="0">
              <a:solidFill>
                <a:schemeClr val="dk1"/>
              </a:solidFill>
              <a:latin typeface="Helvetica Neue"/>
              <a:ea typeface="Helvetica Neue"/>
              <a:cs typeface="Helvetica Neue"/>
              <a:sym typeface="Helvetica Neue"/>
            </a:endParaRPr>
          </a:p>
          <a:p>
            <a:pPr marL="177800" lvl="0" indent="-241300" rtl="0">
              <a:lnSpc>
                <a:spcPct val="115000"/>
              </a:lnSpc>
              <a:spcBef>
                <a:spcPts val="0"/>
              </a:spcBef>
              <a:buClr>
                <a:schemeClr val="dk1"/>
              </a:buClr>
              <a:buSzPct val="100000"/>
              <a:buFont typeface="Helvetica Neue"/>
              <a:buChar char="●"/>
            </a:pPr>
            <a:r>
              <a:rPr lang="en-US" sz="2400" dirty="0">
                <a:solidFill>
                  <a:schemeClr val="dk1"/>
                </a:solidFill>
                <a:latin typeface="Helvetica Neue"/>
                <a:ea typeface="Helvetica Neue"/>
                <a:cs typeface="Helvetica Neue"/>
                <a:sym typeface="Helvetica Neue"/>
              </a:rPr>
              <a:t>Lots of missing data - sometimes</a:t>
            </a:r>
          </a:p>
        </p:txBody>
      </p:sp>
    </p:spTree>
    <p:extLst>
      <p:ext uri="{BB962C8B-B14F-4D97-AF65-F5344CB8AC3E}">
        <p14:creationId xmlns:p14="http://schemas.microsoft.com/office/powerpoint/2010/main" val="178267329"/>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pSp>
        <p:nvGrpSpPr>
          <p:cNvPr id="2" name="Group 1"/>
          <p:cNvGrpSpPr/>
          <p:nvPr/>
        </p:nvGrpSpPr>
        <p:grpSpPr>
          <a:xfrm>
            <a:off x="0" y="0"/>
            <a:ext cx="9144000" cy="4257893"/>
            <a:chOff x="0" y="431800"/>
            <a:chExt cx="9144000" cy="4257893"/>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1800"/>
              <a:ext cx="9144000" cy="4257893"/>
            </a:xfrm>
            <a:prstGeom prst="rect">
              <a:avLst/>
            </a:prstGeom>
          </p:spPr>
        </p:pic>
        <p:sp>
          <p:nvSpPr>
            <p:cNvPr id="4" name="Rectangle 3"/>
            <p:cNvSpPr/>
            <p:nvPr/>
          </p:nvSpPr>
          <p:spPr>
            <a:xfrm>
              <a:off x="386574" y="3880867"/>
              <a:ext cx="6512313" cy="60192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871941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16" name="Group 15"/>
          <p:cNvGrpSpPr/>
          <p:nvPr/>
        </p:nvGrpSpPr>
        <p:grpSpPr>
          <a:xfrm>
            <a:off x="111149" y="82743"/>
            <a:ext cx="8844748" cy="2185133"/>
            <a:chOff x="111149" y="1723348"/>
            <a:chExt cx="8844748" cy="2185133"/>
          </a:xfrm>
        </p:grpSpPr>
        <p:sp>
          <p:nvSpPr>
            <p:cNvPr id="18" name="Shape 75"/>
            <p:cNvSpPr/>
            <p:nvPr/>
          </p:nvSpPr>
          <p:spPr>
            <a:xfrm>
              <a:off x="111149" y="1723350"/>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dirty="0">
                  <a:solidFill>
                    <a:schemeClr val="tx1"/>
                  </a:solidFill>
                </a:rPr>
                <a:t>Have you ever been told that you have cancer?</a:t>
              </a:r>
            </a:p>
          </p:txBody>
        </p:sp>
        <p:sp>
          <p:nvSpPr>
            <p:cNvPr id="19" name="Shape 75"/>
            <p:cNvSpPr/>
            <p:nvPr/>
          </p:nvSpPr>
          <p:spPr>
            <a:xfrm>
              <a:off x="1624066" y="2628321"/>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In what year were you first told that you have cancer?</a:t>
              </a:r>
            </a:p>
          </p:txBody>
        </p:sp>
        <p:sp>
          <p:nvSpPr>
            <p:cNvPr id="20" name="Shape 75"/>
            <p:cNvSpPr/>
            <p:nvPr/>
          </p:nvSpPr>
          <p:spPr>
            <a:xfrm>
              <a:off x="3136984" y="2628321"/>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In what month were you first told that you have cancer?</a:t>
              </a:r>
            </a:p>
          </p:txBody>
        </p:sp>
        <p:sp>
          <p:nvSpPr>
            <p:cNvPr id="21" name="Shape 75"/>
            <p:cNvSpPr/>
            <p:nvPr/>
          </p:nvSpPr>
          <p:spPr>
            <a:xfrm>
              <a:off x="4649902" y="2628321"/>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Which of the following forms of cancer were you told you have?</a:t>
              </a:r>
            </a:p>
          </p:txBody>
        </p:sp>
        <p:sp>
          <p:nvSpPr>
            <p:cNvPr id="22" name="Shape 75"/>
            <p:cNvSpPr/>
            <p:nvPr/>
          </p:nvSpPr>
          <p:spPr>
            <a:xfrm>
              <a:off x="6162820" y="2628321"/>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Which of the following forms of treatment did you receive for cancer?</a:t>
              </a:r>
            </a:p>
          </p:txBody>
        </p:sp>
        <p:sp>
          <p:nvSpPr>
            <p:cNvPr id="23" name="Shape 75"/>
            <p:cNvSpPr/>
            <p:nvPr/>
          </p:nvSpPr>
          <p:spPr>
            <a:xfrm>
              <a:off x="7675737" y="1723348"/>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Have you ever been told you have asthma?</a:t>
              </a:r>
              <a:endParaRPr lang="en-US" dirty="0">
                <a:solidFill>
                  <a:schemeClr val="tx1"/>
                </a:solidFill>
              </a:endParaRPr>
            </a:p>
          </p:txBody>
        </p:sp>
        <p:cxnSp>
          <p:nvCxnSpPr>
            <p:cNvPr id="24" name="Elbow Connector 23"/>
            <p:cNvCxnSpPr/>
            <p:nvPr/>
          </p:nvCxnSpPr>
          <p:spPr>
            <a:xfrm>
              <a:off x="1391309" y="2363430"/>
              <a:ext cx="232757" cy="904971"/>
            </a:xfrm>
            <a:prstGeom prst="bentConnector3">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904226" y="3268401"/>
              <a:ext cx="232758" cy="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417144" y="3268401"/>
              <a:ext cx="232758" cy="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930062" y="3268401"/>
              <a:ext cx="232758" cy="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flipV="1">
              <a:off x="7442980" y="2363428"/>
              <a:ext cx="232757" cy="904973"/>
            </a:xfrm>
            <a:prstGeom prst="bentConnector3">
              <a:avLst/>
            </a:prstGeom>
            <a:ln w="19050">
              <a:tailEnd type="triangle" w="lg" len="lg"/>
            </a:ln>
          </p:spPr>
          <p:style>
            <a:lnRef idx="1">
              <a:schemeClr val="accent1"/>
            </a:lnRef>
            <a:fillRef idx="0">
              <a:schemeClr val="accent1"/>
            </a:fillRef>
            <a:effectRef idx="0">
              <a:schemeClr val="accent1"/>
            </a:effectRef>
            <a:fontRef idx="minor">
              <a:schemeClr val="tx1"/>
            </a:fontRef>
          </p:style>
        </p:cxnSp>
      </p:grpSp>
      <p:graphicFrame>
        <p:nvGraphicFramePr>
          <p:cNvPr id="29" name="Table 28"/>
          <p:cNvGraphicFramePr>
            <a:graphicFrameLocks noGrp="1"/>
          </p:cNvGraphicFramePr>
          <p:nvPr>
            <p:extLst>
              <p:ext uri="{D42A27DB-BD31-4B8C-83A1-F6EECF244321}">
                <p14:modId xmlns:p14="http://schemas.microsoft.com/office/powerpoint/2010/main" val="783892240"/>
              </p:ext>
            </p:extLst>
          </p:nvPr>
        </p:nvGraphicFramePr>
        <p:xfrm>
          <a:off x="111149" y="2472779"/>
          <a:ext cx="7331830" cy="1112520"/>
        </p:xfrm>
        <a:graphic>
          <a:graphicData uri="http://schemas.openxmlformats.org/drawingml/2006/table">
            <a:tbl>
              <a:tblPr firstRow="1" bandRow="1">
                <a:tableStyleId>{931135C6-355A-438F-B8CD-D689AE8C00DD}</a:tableStyleId>
              </a:tblPr>
              <a:tblGrid>
                <a:gridCol w="1359431"/>
                <a:gridCol w="1555423"/>
                <a:gridCol w="1508289"/>
                <a:gridCol w="1527142"/>
                <a:gridCol w="1381545"/>
              </a:tblGrid>
              <a:tr h="370840">
                <a:tc>
                  <a:txBody>
                    <a:bodyPr/>
                    <a:lstStyle/>
                    <a:p>
                      <a:pPr algn="ctr"/>
                      <a:r>
                        <a:rPr lang="en-US" dirty="0" smtClean="0"/>
                        <a:t>cancer_1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cancer_2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cancer_3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cancer_4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cancer_5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7</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2016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breast</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radiation</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9634602"/>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1149" y="1159476"/>
            <a:ext cx="8844748" cy="3510659"/>
            <a:chOff x="111149" y="397822"/>
            <a:chExt cx="8844748" cy="3510659"/>
          </a:xfrm>
        </p:grpSpPr>
        <p:sp>
          <p:nvSpPr>
            <p:cNvPr id="5" name="Shape 75"/>
            <p:cNvSpPr/>
            <p:nvPr/>
          </p:nvSpPr>
          <p:spPr>
            <a:xfrm>
              <a:off x="111149" y="1710965"/>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dirty="0">
                  <a:solidFill>
                    <a:schemeClr val="tx1"/>
                  </a:solidFill>
                </a:rPr>
                <a:t>Have you ever been told that you have cancer?</a:t>
              </a:r>
            </a:p>
          </p:txBody>
        </p:sp>
        <p:sp>
          <p:nvSpPr>
            <p:cNvPr id="6" name="Arc 5"/>
            <p:cNvSpPr/>
            <p:nvPr/>
          </p:nvSpPr>
          <p:spPr>
            <a:xfrm rot="16200000">
              <a:off x="3205490" y="-1744579"/>
              <a:ext cx="2651053" cy="6935855"/>
            </a:xfrm>
            <a:prstGeom prst="arc">
              <a:avLst>
                <a:gd name="adj1" fmla="val 16200000"/>
                <a:gd name="adj2" fmla="val 5411968"/>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hape 75"/>
            <p:cNvSpPr/>
            <p:nvPr/>
          </p:nvSpPr>
          <p:spPr>
            <a:xfrm>
              <a:off x="1624066" y="2628321"/>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In what year were you first told that you have cancer?</a:t>
              </a:r>
            </a:p>
          </p:txBody>
        </p:sp>
        <p:sp>
          <p:nvSpPr>
            <p:cNvPr id="8" name="Shape 75"/>
            <p:cNvSpPr/>
            <p:nvPr/>
          </p:nvSpPr>
          <p:spPr>
            <a:xfrm>
              <a:off x="3136984" y="2628321"/>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In what month were you first told that you have cancer?</a:t>
              </a:r>
            </a:p>
          </p:txBody>
        </p:sp>
        <p:sp>
          <p:nvSpPr>
            <p:cNvPr id="9" name="Shape 75"/>
            <p:cNvSpPr/>
            <p:nvPr/>
          </p:nvSpPr>
          <p:spPr>
            <a:xfrm>
              <a:off x="4649902" y="2628321"/>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Which of the following forms of cancer were you told you have?</a:t>
              </a:r>
            </a:p>
          </p:txBody>
        </p:sp>
        <p:sp>
          <p:nvSpPr>
            <p:cNvPr id="10" name="Shape 75"/>
            <p:cNvSpPr/>
            <p:nvPr/>
          </p:nvSpPr>
          <p:spPr>
            <a:xfrm>
              <a:off x="6162820" y="2628321"/>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Which of the following forms of treatment did you receive for cancer?</a:t>
              </a:r>
            </a:p>
          </p:txBody>
        </p:sp>
        <p:sp>
          <p:nvSpPr>
            <p:cNvPr id="11" name="Shape 75"/>
            <p:cNvSpPr/>
            <p:nvPr/>
          </p:nvSpPr>
          <p:spPr>
            <a:xfrm>
              <a:off x="7675737" y="1723348"/>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Have you ever been told you have asthma?</a:t>
              </a:r>
              <a:endParaRPr lang="en-US" dirty="0">
                <a:solidFill>
                  <a:schemeClr val="tx1"/>
                </a:solidFill>
              </a:endParaRPr>
            </a:p>
          </p:txBody>
        </p:sp>
      </p:grpSp>
      <p:graphicFrame>
        <p:nvGraphicFramePr>
          <p:cNvPr id="26" name="Table 25"/>
          <p:cNvGraphicFramePr>
            <a:graphicFrameLocks noGrp="1"/>
          </p:cNvGraphicFramePr>
          <p:nvPr>
            <p:extLst>
              <p:ext uri="{D42A27DB-BD31-4B8C-83A1-F6EECF244321}">
                <p14:modId xmlns:p14="http://schemas.microsoft.com/office/powerpoint/2010/main" val="929846404"/>
              </p:ext>
            </p:extLst>
          </p:nvPr>
        </p:nvGraphicFramePr>
        <p:xfrm>
          <a:off x="0" y="0"/>
          <a:ext cx="7331830" cy="1112520"/>
        </p:xfrm>
        <a:graphic>
          <a:graphicData uri="http://schemas.openxmlformats.org/drawingml/2006/table">
            <a:tbl>
              <a:tblPr firstRow="1" bandRow="1">
                <a:tableStyleId>{931135C6-355A-438F-B8CD-D689AE8C00DD}</a:tableStyleId>
              </a:tblPr>
              <a:tblGrid>
                <a:gridCol w="1359431"/>
                <a:gridCol w="1555423"/>
                <a:gridCol w="1508289"/>
                <a:gridCol w="1527142"/>
                <a:gridCol w="1381545"/>
              </a:tblGrid>
              <a:tr h="370840">
                <a:tc>
                  <a:txBody>
                    <a:bodyPr/>
                    <a:lstStyle/>
                    <a:p>
                      <a:pPr algn="ctr"/>
                      <a:r>
                        <a:rPr lang="en-US" dirty="0" smtClean="0"/>
                        <a:t>cancer_1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cancer_2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cancer_3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cancer_4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cancer_5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7</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2016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breast</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radiation</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7417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e 25"/>
          <p:cNvGraphicFramePr>
            <a:graphicFrameLocks noGrp="1"/>
          </p:cNvGraphicFramePr>
          <p:nvPr>
            <p:extLst>
              <p:ext uri="{D42A27DB-BD31-4B8C-83A1-F6EECF244321}">
                <p14:modId xmlns:p14="http://schemas.microsoft.com/office/powerpoint/2010/main" val="1461309291"/>
              </p:ext>
            </p:extLst>
          </p:nvPr>
        </p:nvGraphicFramePr>
        <p:xfrm>
          <a:off x="0" y="0"/>
          <a:ext cx="7331830" cy="1112520"/>
        </p:xfrm>
        <a:graphic>
          <a:graphicData uri="http://schemas.openxmlformats.org/drawingml/2006/table">
            <a:tbl>
              <a:tblPr firstRow="1" bandRow="1">
                <a:tableStyleId>{931135C6-355A-438F-B8CD-D689AE8C00DD}</a:tableStyleId>
              </a:tblPr>
              <a:tblGrid>
                <a:gridCol w="1359431"/>
                <a:gridCol w="1555423"/>
                <a:gridCol w="1508289"/>
                <a:gridCol w="1527142"/>
                <a:gridCol w="1381545"/>
              </a:tblGrid>
              <a:tr h="370840">
                <a:tc>
                  <a:txBody>
                    <a:bodyPr/>
                    <a:lstStyle/>
                    <a:p>
                      <a:pPr algn="ctr"/>
                      <a:r>
                        <a:rPr lang="en-US" dirty="0" smtClean="0"/>
                        <a:t>cancer_1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cancer_2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cancer_3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cancer_4</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cancer_5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7</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2016</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breast</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radiation</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0</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12" name="Group 11"/>
          <p:cNvGrpSpPr/>
          <p:nvPr/>
        </p:nvGrpSpPr>
        <p:grpSpPr>
          <a:xfrm>
            <a:off x="111149" y="1159476"/>
            <a:ext cx="8844748" cy="3510659"/>
            <a:chOff x="111149" y="397822"/>
            <a:chExt cx="8844748" cy="3510659"/>
          </a:xfrm>
        </p:grpSpPr>
        <p:sp>
          <p:nvSpPr>
            <p:cNvPr id="13" name="Shape 75"/>
            <p:cNvSpPr/>
            <p:nvPr/>
          </p:nvSpPr>
          <p:spPr>
            <a:xfrm>
              <a:off x="111149" y="1710965"/>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dirty="0">
                  <a:solidFill>
                    <a:schemeClr val="tx1"/>
                  </a:solidFill>
                </a:rPr>
                <a:t>Have you ever been told that you have cancer?</a:t>
              </a:r>
            </a:p>
          </p:txBody>
        </p:sp>
        <p:sp>
          <p:nvSpPr>
            <p:cNvPr id="14" name="Arc 13"/>
            <p:cNvSpPr/>
            <p:nvPr/>
          </p:nvSpPr>
          <p:spPr>
            <a:xfrm rot="16200000">
              <a:off x="3205490" y="-1744579"/>
              <a:ext cx="2651053" cy="6935855"/>
            </a:xfrm>
            <a:prstGeom prst="arc">
              <a:avLst>
                <a:gd name="adj1" fmla="val 16200000"/>
                <a:gd name="adj2" fmla="val 5411968"/>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hape 75"/>
            <p:cNvSpPr/>
            <p:nvPr/>
          </p:nvSpPr>
          <p:spPr>
            <a:xfrm>
              <a:off x="1624066" y="2628321"/>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In what year were you first told that you have cancer?</a:t>
              </a:r>
            </a:p>
          </p:txBody>
        </p:sp>
        <p:sp>
          <p:nvSpPr>
            <p:cNvPr id="16" name="Shape 75"/>
            <p:cNvSpPr/>
            <p:nvPr/>
          </p:nvSpPr>
          <p:spPr>
            <a:xfrm>
              <a:off x="3136984" y="2628321"/>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In what month were you first told that you have cancer?</a:t>
              </a:r>
            </a:p>
          </p:txBody>
        </p:sp>
        <p:sp>
          <p:nvSpPr>
            <p:cNvPr id="17" name="Shape 75"/>
            <p:cNvSpPr/>
            <p:nvPr/>
          </p:nvSpPr>
          <p:spPr>
            <a:xfrm>
              <a:off x="4649902" y="2628321"/>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Which of the following forms of cancer were you told you have?</a:t>
              </a:r>
            </a:p>
          </p:txBody>
        </p:sp>
        <p:sp>
          <p:nvSpPr>
            <p:cNvPr id="18" name="Shape 75"/>
            <p:cNvSpPr/>
            <p:nvPr/>
          </p:nvSpPr>
          <p:spPr>
            <a:xfrm>
              <a:off x="6162820" y="2628321"/>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Which of the following forms of treatment did you receive for cancer?</a:t>
              </a:r>
            </a:p>
          </p:txBody>
        </p:sp>
        <p:sp>
          <p:nvSpPr>
            <p:cNvPr id="19" name="Shape 75"/>
            <p:cNvSpPr/>
            <p:nvPr/>
          </p:nvSpPr>
          <p:spPr>
            <a:xfrm>
              <a:off x="7675737" y="1723348"/>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Have you ever been told you have asthma?</a:t>
              </a:r>
              <a:endParaRPr lang="en-US" dirty="0">
                <a:solidFill>
                  <a:schemeClr val="tx1"/>
                </a:solidFill>
              </a:endParaRPr>
            </a:p>
          </p:txBody>
        </p:sp>
      </p:grpSp>
    </p:spTree>
    <p:extLst>
      <p:ext uri="{BB962C8B-B14F-4D97-AF65-F5344CB8AC3E}">
        <p14:creationId xmlns:p14="http://schemas.microsoft.com/office/powerpoint/2010/main" val="896018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solidFill>
                  <a:schemeClr val="tx1"/>
                </a:solidFill>
              </a:rPr>
              <a:t>Have you </a:t>
            </a:r>
            <a:r>
              <a:rPr lang="en-US" dirty="0" smtClean="0">
                <a:solidFill>
                  <a:schemeClr val="tx1"/>
                </a:solidFill>
              </a:rPr>
              <a:t>smoked at least 100 cigarettes in your entire life?</a:t>
            </a:r>
            <a:endParaRPr lang="en-US" dirty="0">
              <a:solidFill>
                <a:schemeClr val="tx1"/>
              </a:solidFill>
            </a:endParaRPr>
          </a:p>
        </p:txBody>
      </p:sp>
    </p:spTree>
    <p:extLst>
      <p:ext uri="{BB962C8B-B14F-4D97-AF65-F5344CB8AC3E}">
        <p14:creationId xmlns:p14="http://schemas.microsoft.com/office/powerpoint/2010/main" val="193102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solidFill>
                  <a:schemeClr val="tx1"/>
                </a:solidFill>
              </a:rPr>
              <a:t>Have you </a:t>
            </a:r>
            <a:r>
              <a:rPr lang="en-US" dirty="0" smtClean="0">
                <a:solidFill>
                  <a:schemeClr val="tx1"/>
                </a:solidFill>
              </a:rPr>
              <a:t>smoked at least 100 cigarettes in your entire life?</a:t>
            </a:r>
            <a:endParaRPr lang="en-US" dirty="0">
              <a:solidFill>
                <a:schemeClr val="tx1"/>
              </a:solidFill>
            </a:endParaRPr>
          </a:p>
          <a:p>
            <a:pPr lvl="1"/>
            <a:r>
              <a:rPr lang="en-US" dirty="0" smtClean="0">
                <a:solidFill>
                  <a:schemeClr val="tx1">
                    <a:lumMod val="50000"/>
                    <a:lumOff val="50000"/>
                  </a:schemeClr>
                </a:solidFill>
              </a:rPr>
              <a:t>At what age did you smoke your first cigarette?</a:t>
            </a:r>
          </a:p>
          <a:p>
            <a:pPr lvl="1"/>
            <a:r>
              <a:rPr lang="en-US" dirty="0" smtClean="0">
                <a:solidFill>
                  <a:schemeClr val="tx1">
                    <a:lumMod val="50000"/>
                    <a:lumOff val="50000"/>
                  </a:schemeClr>
                </a:solidFill>
              </a:rPr>
              <a:t>During the past 30 days, how many packs of cigarettes a day did you smoke on average?</a:t>
            </a:r>
            <a:endParaRPr lang="en-US" dirty="0">
              <a:solidFill>
                <a:schemeClr val="tx1">
                  <a:lumMod val="50000"/>
                  <a:lumOff val="50000"/>
                </a:schemeClr>
              </a:solidFill>
            </a:endParaRPr>
          </a:p>
        </p:txBody>
      </p:sp>
    </p:spTree>
    <p:extLst>
      <p:ext uri="{BB962C8B-B14F-4D97-AF65-F5344CB8AC3E}">
        <p14:creationId xmlns:p14="http://schemas.microsoft.com/office/powerpoint/2010/main" val="2081447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5" name="Shape 75"/>
          <p:cNvSpPr/>
          <p:nvPr/>
        </p:nvSpPr>
        <p:spPr>
          <a:xfrm>
            <a:off x="111149" y="1723350"/>
            <a:ext cx="1463040" cy="146304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dirty="0">
                <a:solidFill>
                  <a:schemeClr val="tx1"/>
                </a:solidFill>
              </a:rPr>
              <a:t>Have you smoked at least 100 cigarettes in your entire life?</a:t>
            </a:r>
          </a:p>
        </p:txBody>
      </p:sp>
      <p:sp>
        <p:nvSpPr>
          <p:cNvPr id="8" name="Arc 7"/>
          <p:cNvSpPr/>
          <p:nvPr/>
        </p:nvSpPr>
        <p:spPr>
          <a:xfrm rot="16200000">
            <a:off x="3205490" y="-1744579"/>
            <a:ext cx="2651053" cy="6935855"/>
          </a:xfrm>
          <a:prstGeom prst="arc">
            <a:avLst>
              <a:gd name="adj1" fmla="val 16200000"/>
              <a:gd name="adj2" fmla="val 5411968"/>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Shape 75"/>
          <p:cNvSpPr/>
          <p:nvPr/>
        </p:nvSpPr>
        <p:spPr>
          <a:xfrm>
            <a:off x="2632678" y="2628321"/>
            <a:ext cx="1463040" cy="146304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At what age did you smoke your first cigarette?</a:t>
            </a:r>
          </a:p>
        </p:txBody>
      </p:sp>
      <p:sp>
        <p:nvSpPr>
          <p:cNvPr id="7" name="Shape 75"/>
          <p:cNvSpPr/>
          <p:nvPr/>
        </p:nvSpPr>
        <p:spPr>
          <a:xfrm>
            <a:off x="5154207" y="2628321"/>
            <a:ext cx="1463040" cy="146304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a:solidFill>
                  <a:schemeClr val="tx1"/>
                </a:solidFill>
              </a:rPr>
              <a:t>During the past 30 days, how many packs of cigarettes a day did you smoke on average?</a:t>
            </a:r>
          </a:p>
        </p:txBody>
      </p:sp>
      <p:sp>
        <p:nvSpPr>
          <p:cNvPr id="11" name="Shape 75"/>
          <p:cNvSpPr/>
          <p:nvPr/>
        </p:nvSpPr>
        <p:spPr>
          <a:xfrm>
            <a:off x="7675737" y="1723348"/>
            <a:ext cx="1463040" cy="146304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Have you ever been told you have asthma?</a:t>
            </a:r>
            <a:endParaRPr lang="en-US" dirty="0">
              <a:solidFill>
                <a:schemeClr val="tx1"/>
              </a:solidFill>
            </a:endParaRPr>
          </a:p>
        </p:txBody>
      </p:sp>
      <p:sp>
        <p:nvSpPr>
          <p:cNvPr id="9" name="TextBox 8"/>
          <p:cNvSpPr txBox="1"/>
          <p:nvPr/>
        </p:nvSpPr>
        <p:spPr>
          <a:xfrm>
            <a:off x="4157860" y="243932"/>
            <a:ext cx="746312" cy="307777"/>
          </a:xfrm>
          <a:prstGeom prst="rect">
            <a:avLst/>
          </a:prstGeom>
          <a:solidFill>
            <a:schemeClr val="tx2"/>
          </a:solidFill>
          <a:ln>
            <a:solidFill>
              <a:schemeClr val="tx1"/>
            </a:solidFill>
          </a:ln>
        </p:spPr>
        <p:txBody>
          <a:bodyPr wrap="square" rtlCol="0">
            <a:spAutoFit/>
          </a:bodyPr>
          <a:lstStyle/>
          <a:p>
            <a:pPr algn="ctr"/>
            <a:r>
              <a:rPr lang="en-US" smtClean="0"/>
              <a:t>No</a:t>
            </a:r>
            <a:endParaRPr lang="en-US"/>
          </a:p>
        </p:txBody>
      </p:sp>
    </p:spTree>
    <p:extLst>
      <p:ext uri="{BB962C8B-B14F-4D97-AF65-F5344CB8AC3E}">
        <p14:creationId xmlns:p14="http://schemas.microsoft.com/office/powerpoint/2010/main" val="542934186"/>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1973</TotalTime>
  <Words>3083</Words>
  <Application>Microsoft Macintosh PowerPoint</Application>
  <PresentationFormat>On-screen Show (16:9)</PresentationFormat>
  <Paragraphs>891</Paragraphs>
  <Slides>37</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Avenir</vt:lpstr>
      <vt:lpstr>Helvetica</vt:lpstr>
      <vt:lpstr>Helvetica Light</vt:lpstr>
      <vt:lpstr>Helvetica Neue</vt:lpstr>
      <vt:lpstr>Times New Roman</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Cannell, Brad</cp:lastModifiedBy>
  <cp:revision>130</cp:revision>
  <cp:lastPrinted>2017-03-02T16:04:54Z</cp:lastPrinted>
  <dcterms:modified xsi:type="dcterms:W3CDTF">2017-03-02T16:05:03Z</dcterms:modified>
</cp:coreProperties>
</file>