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handoutMasterIdLst>
    <p:handoutMasterId r:id="rId16"/>
  </p:handoutMasterIdLst>
  <p:sldIdLst>
    <p:sldId id="256" r:id="rId2"/>
    <p:sldId id="258" r:id="rId3"/>
    <p:sldId id="272" r:id="rId4"/>
    <p:sldId id="259" r:id="rId5"/>
    <p:sldId id="260" r:id="rId6"/>
    <p:sldId id="274" r:id="rId7"/>
    <p:sldId id="279" r:id="rId8"/>
    <p:sldId id="277" r:id="rId9"/>
    <p:sldId id="278" r:id="rId10"/>
    <p:sldId id="281" r:id="rId11"/>
    <p:sldId id="280" r:id="rId12"/>
    <p:sldId id="283" r:id="rId13"/>
    <p:sldId id="284"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Brad" initials="CB"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1135C6-355A-438F-B8CD-D689AE8C00DD}">
  <a:tblStyle styleId="{931135C6-355A-438F-B8CD-D689AE8C00DD}" styleName="Table_0">
    <a:wholeTbl>
      <a:tcTxStyle b="off" i="off">
        <a:font>
          <a:latin typeface="Helvetica Light"/>
          <a:ea typeface="Helvetica Light"/>
          <a:cs typeface="Helvetica Light"/>
        </a:font>
        <a:srgbClr val="000000"/>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solidFill>
        </a:fill>
      </a:tcStyle>
    </a:wholeTbl>
    <a:band2H>
      <a:tcTxStyle b="off" i="off"/>
      <a:tcStyle>
        <a:tcBdr/>
        <a:fill>
          <a:solidFill>
            <a:srgbClr val="E3E5E8"/>
          </a:solidFill>
        </a:fill>
      </a:tcStyle>
    </a:band2H>
    <a:firstCol>
      <a:tcTxStyle b="on" i="off">
        <a:font>
          <a:latin typeface="Helvetica"/>
          <a:ea typeface="Helvetica"/>
          <a:cs typeface="Helvetica"/>
        </a:font>
        <a:srgbClr val="FFFFFF"/>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398CCE"/>
          </a:solidFill>
        </a:fill>
      </a:tcStyle>
    </a:firstCol>
    <a:lastRow>
      <a:tcTxStyle b="off" i="off">
        <a:font>
          <a:latin typeface="Helvetica Light"/>
          <a:ea typeface="Helvetica Light"/>
          <a:cs typeface="Helvetica Light"/>
        </a:font>
        <a:srgbClr val="000000"/>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rgbClr val="3797C6"/>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solidFill>
        </a:fill>
      </a:tcStyle>
    </a:lastRow>
    <a:firstRow>
      <a:tcTxStyle b="on" i="off">
        <a:font>
          <a:latin typeface="Helvetica"/>
          <a:ea typeface="Helvetica"/>
          <a:cs typeface="Helvetica"/>
        </a:font>
        <a:srgbClr val="FFFFFF"/>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90"/>
    <p:restoredTop sz="79361"/>
  </p:normalViewPr>
  <p:slideViewPr>
    <p:cSldViewPr snapToGrid="0" snapToObjects="1">
      <p:cViewPr varScale="1">
        <p:scale>
          <a:sx n="137" d="100"/>
          <a:sy n="137" d="100"/>
        </p:scale>
        <p:origin x="4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58C5D9-68D0-E643-9F38-75C2907BDC1C}" type="slidenum">
              <a:rPr lang="en-US" smtClean="0"/>
              <a:t>‹#›</a:t>
            </a:fld>
            <a:endParaRPr lang="en-US"/>
          </a:p>
        </p:txBody>
      </p:sp>
    </p:spTree>
    <p:extLst>
      <p:ext uri="{BB962C8B-B14F-4D97-AF65-F5344CB8AC3E}">
        <p14:creationId xmlns:p14="http://schemas.microsoft.com/office/powerpoint/2010/main" val="47910804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25000"/>
              </a:lnSpc>
              <a:spcBef>
                <a:spcPts val="0"/>
              </a:spcBef>
              <a:buNone/>
              <a:defRPr sz="2400" b="0" i="0" u="none" strike="noStrike" cap="none">
                <a:latin typeface="Avenir"/>
                <a:ea typeface="Avenir"/>
                <a:cs typeface="Avenir"/>
                <a:sym typeface="Avenir"/>
              </a:defRPr>
            </a:lvl1pPr>
            <a:lvl2pPr marL="457200" marR="0" lvl="1" indent="228600" algn="l" rtl="0">
              <a:lnSpc>
                <a:spcPct val="125000"/>
              </a:lnSpc>
              <a:spcBef>
                <a:spcPts val="0"/>
              </a:spcBef>
              <a:buNone/>
              <a:defRPr sz="2400" b="0" i="0" u="none" strike="noStrike" cap="none">
                <a:latin typeface="Avenir"/>
                <a:ea typeface="Avenir"/>
                <a:cs typeface="Avenir"/>
                <a:sym typeface="Avenir"/>
              </a:defRPr>
            </a:lvl2pPr>
            <a:lvl3pPr marL="914400" marR="0" lvl="2" indent="457200" algn="l" rtl="0">
              <a:lnSpc>
                <a:spcPct val="125000"/>
              </a:lnSpc>
              <a:spcBef>
                <a:spcPts val="0"/>
              </a:spcBef>
              <a:buNone/>
              <a:defRPr sz="2400" b="0" i="0" u="none" strike="noStrike" cap="none">
                <a:latin typeface="Avenir"/>
                <a:ea typeface="Avenir"/>
                <a:cs typeface="Avenir"/>
                <a:sym typeface="Avenir"/>
              </a:defRPr>
            </a:lvl3pPr>
            <a:lvl4pPr marL="1371600" marR="0" lvl="3" indent="685800" algn="l" rtl="0">
              <a:lnSpc>
                <a:spcPct val="125000"/>
              </a:lnSpc>
              <a:spcBef>
                <a:spcPts val="0"/>
              </a:spcBef>
              <a:buNone/>
              <a:defRPr sz="2400" b="0" i="0" u="none" strike="noStrike" cap="none">
                <a:latin typeface="Avenir"/>
                <a:ea typeface="Avenir"/>
                <a:cs typeface="Avenir"/>
                <a:sym typeface="Avenir"/>
              </a:defRPr>
            </a:lvl4pPr>
            <a:lvl5pPr marL="1828800" marR="0" lvl="4" indent="914400" algn="l" rtl="0">
              <a:lnSpc>
                <a:spcPct val="125000"/>
              </a:lnSpc>
              <a:spcBef>
                <a:spcPts val="0"/>
              </a:spcBef>
              <a:buNone/>
              <a:defRPr sz="2400" b="0" i="0" u="none" strike="noStrike" cap="none">
                <a:latin typeface="Avenir"/>
                <a:ea typeface="Avenir"/>
                <a:cs typeface="Avenir"/>
                <a:sym typeface="Avenir"/>
              </a:defRPr>
            </a:lvl5pPr>
            <a:lvl6pPr marL="2286000" marR="0" lvl="5" indent="1143000" algn="l" rtl="0">
              <a:lnSpc>
                <a:spcPct val="125000"/>
              </a:lnSpc>
              <a:spcBef>
                <a:spcPts val="0"/>
              </a:spcBef>
              <a:buNone/>
              <a:defRPr sz="2400" b="0" i="0" u="none" strike="noStrike" cap="none">
                <a:latin typeface="Avenir"/>
                <a:ea typeface="Avenir"/>
                <a:cs typeface="Avenir"/>
                <a:sym typeface="Avenir"/>
              </a:defRPr>
            </a:lvl6pPr>
            <a:lvl7pPr marL="2743200" marR="0" lvl="6" indent="1371600" algn="l" rtl="0">
              <a:lnSpc>
                <a:spcPct val="125000"/>
              </a:lnSpc>
              <a:spcBef>
                <a:spcPts val="0"/>
              </a:spcBef>
              <a:buNone/>
              <a:defRPr sz="2400" b="0" i="0" u="none" strike="noStrike" cap="none">
                <a:latin typeface="Avenir"/>
                <a:ea typeface="Avenir"/>
                <a:cs typeface="Avenir"/>
                <a:sym typeface="Avenir"/>
              </a:defRPr>
            </a:lvl7pPr>
            <a:lvl8pPr marL="3200400" marR="0" lvl="7" indent="1600200" algn="l" rtl="0">
              <a:lnSpc>
                <a:spcPct val="125000"/>
              </a:lnSpc>
              <a:spcBef>
                <a:spcPts val="0"/>
              </a:spcBef>
              <a:buNone/>
              <a:defRPr sz="2400" b="0" i="0" u="none" strike="noStrike" cap="none">
                <a:latin typeface="Avenir"/>
                <a:ea typeface="Avenir"/>
                <a:cs typeface="Avenir"/>
                <a:sym typeface="Avenir"/>
              </a:defRPr>
            </a:lvl8pPr>
            <a:lvl9pPr marL="3657600" marR="0" lvl="8" indent="1828800" algn="l" rtl="0">
              <a:lnSpc>
                <a:spcPct val="125000"/>
              </a:lnSpc>
              <a:spcBef>
                <a:spcPts val="0"/>
              </a:spcBef>
              <a:buNone/>
              <a:defRPr sz="2400" b="0" i="0" u="none" strike="noStrike" cap="none">
                <a:latin typeface="Avenir"/>
                <a:ea typeface="Avenir"/>
                <a:cs typeface="Avenir"/>
                <a:sym typeface="Avenir"/>
              </a:defRPr>
            </a:lvl9pPr>
          </a:lstStyle>
          <a:p>
            <a:endParaRPr/>
          </a:p>
        </p:txBody>
      </p:sp>
    </p:spTree>
  </p:cSld>
  <p:clrMap bg1="lt1" tx1="dk1" bg2="dk2" tx2="lt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 name="Shape 5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rtl="0">
              <a:spcBef>
                <a:spcPts val="0"/>
              </a:spcBef>
              <a:buNone/>
            </a:pPr>
            <a:r>
              <a:rPr lang="en-US" sz="1100" dirty="0" smtClean="0">
                <a:latin typeface="Times New Roman"/>
                <a:ea typeface="Times New Roman"/>
                <a:cs typeface="Times New Roman"/>
                <a:sym typeface="Times New Roman"/>
              </a:rPr>
              <a:t>In this video we’re going to discuss skip patterns in surveys.</a:t>
            </a:r>
            <a:r>
              <a:rPr lang="en-US" sz="1100" baseline="0" dirty="0" smtClean="0">
                <a:latin typeface="Times New Roman"/>
                <a:ea typeface="Times New Roman"/>
                <a:cs typeface="Times New Roman"/>
                <a:sym typeface="Times New Roman"/>
              </a:rPr>
              <a:t> We’ll begin with a brief overview of what skip patterns are.</a:t>
            </a:r>
            <a:endParaRPr lang="en-US" sz="1100" dirty="0">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en-US" dirty="0" smtClean="0"/>
              <a:t>All of these would be reasonable questions</a:t>
            </a:r>
            <a:r>
              <a:rPr lang="en-US" baseline="0" dirty="0" smtClean="0"/>
              <a:t> unless, of course, you’ve never had cancer. If you’ve never had cancer, you may find it confusing to be asked these questions, difficult to respond to these questions, and you may even feel as though your time is being wasted.</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2099888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rtl="0">
              <a:spcBef>
                <a:spcPts val="0"/>
              </a:spcBef>
              <a:buNone/>
            </a:pPr>
            <a:r>
              <a:rPr lang="en-US" dirty="0" smtClean="0"/>
              <a:t>One way to address these problems is to first ask</a:t>
            </a:r>
            <a:r>
              <a:rPr lang="en-US" baseline="0" dirty="0" smtClean="0"/>
              <a:t> your participants if they’ve ever had cancer. </a:t>
            </a:r>
          </a:p>
          <a:p>
            <a:pPr lvl="0" rtl="0">
              <a:spcBef>
                <a:spcPts val="0"/>
              </a:spcBef>
              <a:buNone/>
            </a:pPr>
            <a:endParaRPr lang="en-US" baseline="0" dirty="0" smtClean="0"/>
          </a:p>
          <a:p>
            <a:pPr lvl="0" rtl="0">
              <a:spcBef>
                <a:spcPts val="0"/>
              </a:spcBef>
              <a:buNone/>
            </a:pPr>
            <a:r>
              <a:rPr lang="en-US" baseline="0" dirty="0" smtClean="0"/>
              <a:t>Sometimes, you may hear this referred to as a parent question. And, all the other cancer related questions that follow may be referred to as child questions. Please do not confuse this with questions about childhood cancer. That isn’t what we’re talking about here.</a:t>
            </a:r>
            <a:endParaRPr lang="en-US" dirty="0" smtClean="0"/>
          </a:p>
        </p:txBody>
      </p:sp>
    </p:spTree>
    <p:extLst>
      <p:ext uri="{BB962C8B-B14F-4D97-AF65-F5344CB8AC3E}">
        <p14:creationId xmlns:p14="http://schemas.microsoft.com/office/powerpoint/2010/main" val="1376414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2400" b="0" i="0" u="none" strike="noStrike" kern="1200" cap="none" dirty="0" smtClean="0">
                <a:solidFill>
                  <a:schemeClr val="tx1"/>
                </a:solidFill>
                <a:effectLst/>
                <a:latin typeface="Avenir"/>
                <a:ea typeface="Avenir"/>
                <a:cs typeface="Avenir"/>
                <a:sym typeface="Avenir"/>
              </a:rPr>
              <a:t>So, if the participant answers</a:t>
            </a:r>
            <a:r>
              <a:rPr lang="en-US" sz="2400" b="0" i="0" u="none" strike="noStrike" kern="1200" cap="none" baseline="0" dirty="0" smtClean="0">
                <a:solidFill>
                  <a:schemeClr val="tx1"/>
                </a:solidFill>
                <a:effectLst/>
                <a:latin typeface="Avenir"/>
                <a:ea typeface="Avenir"/>
                <a:cs typeface="Avenir"/>
                <a:sym typeface="Avenir"/>
              </a:rPr>
              <a:t> “yes” to the parent question</a:t>
            </a:r>
            <a:r>
              <a:rPr lang="en-US" sz="2400" b="0" i="0" u="none" strike="noStrike" kern="1200" cap="none" dirty="0" smtClean="0">
                <a:solidFill>
                  <a:schemeClr val="tx1"/>
                </a:solidFill>
                <a:effectLst/>
                <a:latin typeface="Avenir"/>
                <a:ea typeface="Avenir"/>
                <a:cs typeface="Avenir"/>
                <a:sym typeface="Avenir"/>
              </a:rPr>
              <a:t>, then you proceed through the rest of your child questions linearly, one after another.</a:t>
            </a:r>
            <a:endParaRPr lang="en-US" sz="1100" dirty="0">
              <a:latin typeface="Times New Roman"/>
              <a:ea typeface="Times New Roman"/>
              <a:cs typeface="Times New Roman"/>
              <a:sym typeface="Times New Roman"/>
            </a:endParaRPr>
          </a:p>
        </p:txBody>
      </p:sp>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0860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2400" b="0" i="0" u="none" strike="noStrike" kern="1200" cap="none" dirty="0" smtClean="0">
                <a:solidFill>
                  <a:schemeClr val="tx1"/>
                </a:solidFill>
                <a:effectLst/>
                <a:latin typeface="Avenir"/>
                <a:ea typeface="Avenir"/>
                <a:cs typeface="Avenir"/>
                <a:sym typeface="Avenir"/>
              </a:rPr>
              <a:t>But,</a:t>
            </a:r>
            <a:r>
              <a:rPr lang="en-US" sz="2400" b="0" i="0" u="none" strike="noStrike" kern="1200" cap="none" baseline="0" dirty="0" smtClean="0">
                <a:solidFill>
                  <a:schemeClr val="tx1"/>
                </a:solidFill>
                <a:effectLst/>
                <a:latin typeface="Avenir"/>
                <a:ea typeface="Avenir"/>
                <a:cs typeface="Avenir"/>
                <a:sym typeface="Avenir"/>
              </a:rPr>
              <a:t> if they say no to the parent question you skip over the related child questions, and ask the next relevant question.</a:t>
            </a:r>
          </a:p>
          <a:p>
            <a:pPr lvl="0" rtl="0">
              <a:spcBef>
                <a:spcPts val="0"/>
              </a:spcBef>
              <a:buNone/>
            </a:pPr>
            <a:endParaRPr lang="en-US" sz="2400" b="0" i="0" u="none" strike="noStrike" kern="1200" cap="none" baseline="0" dirty="0" smtClean="0">
              <a:solidFill>
                <a:schemeClr val="tx1"/>
              </a:solidFill>
              <a:effectLst/>
              <a:latin typeface="Avenir"/>
              <a:ea typeface="Avenir"/>
              <a:cs typeface="Avenir"/>
              <a:sym typeface="Avenir"/>
            </a:endParaRPr>
          </a:p>
          <a:p>
            <a:pPr lvl="0" rtl="0">
              <a:spcBef>
                <a:spcPts val="0"/>
              </a:spcBef>
              <a:buNone/>
            </a:pPr>
            <a:r>
              <a:rPr lang="en-US" sz="2400" b="0" i="0" u="none" strike="noStrike" kern="1200" cap="none" baseline="0" dirty="0" smtClean="0">
                <a:solidFill>
                  <a:schemeClr val="tx1"/>
                </a:solidFill>
                <a:effectLst/>
                <a:latin typeface="Avenir"/>
                <a:ea typeface="Avenir"/>
                <a:cs typeface="Avenir"/>
                <a:sym typeface="Avenir"/>
              </a:rPr>
              <a:t>By not asking your participant irrelevant questions, you are decreasing the burden they experience by participating in your survey. Additionally, this makes it possible for you and your survey staff to more efficiently get through the surveys. </a:t>
            </a:r>
            <a:endParaRPr lang="en-US" sz="1100" dirty="0">
              <a:latin typeface="Times New Roman"/>
              <a:ea typeface="Times New Roman"/>
              <a:cs typeface="Times New Roman"/>
              <a:sym typeface="Times New Roman"/>
            </a:endParaRPr>
          </a:p>
        </p:txBody>
      </p:sp>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111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2400" b="0" i="0" u="none" strike="noStrike" kern="1200" cap="none" dirty="0" smtClean="0">
                <a:solidFill>
                  <a:schemeClr val="tx1"/>
                </a:solidFill>
                <a:effectLst/>
                <a:latin typeface="Avenir"/>
                <a:ea typeface="Avenir"/>
                <a:cs typeface="Avenir"/>
                <a:sym typeface="Avenir"/>
              </a:rPr>
              <a:t>In</a:t>
            </a:r>
            <a:r>
              <a:rPr lang="en-US" sz="2400" b="0" i="0" u="none" strike="noStrike" kern="1200" cap="none" baseline="0" dirty="0" smtClean="0">
                <a:solidFill>
                  <a:schemeClr val="tx1"/>
                </a:solidFill>
                <a:effectLst/>
                <a:latin typeface="Avenir"/>
                <a:ea typeface="Avenir"/>
                <a:cs typeface="Avenir"/>
                <a:sym typeface="Avenir"/>
              </a:rPr>
              <a:t> some surveys, every participant is asked every question, one after another, in a linear sequence. </a:t>
            </a:r>
            <a:endParaRPr lang="en-US" sz="1100" dirty="0">
              <a:latin typeface="Times New Roman"/>
              <a:ea typeface="Times New Roman"/>
              <a:cs typeface="Times New Roman"/>
              <a:sym typeface="Times New Roman"/>
            </a:endParaRPr>
          </a:p>
        </p:txBody>
      </p:sp>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2400" b="0" i="0" u="none" strike="noStrike" kern="1200" cap="none" dirty="0" smtClean="0">
                <a:solidFill>
                  <a:schemeClr val="tx1"/>
                </a:solidFill>
                <a:effectLst/>
                <a:latin typeface="Avenir"/>
                <a:ea typeface="Avenir"/>
                <a:cs typeface="Avenir"/>
                <a:sym typeface="Avenir"/>
              </a:rPr>
              <a:t>When</a:t>
            </a:r>
            <a:r>
              <a:rPr lang="en-US" sz="2400" b="0" i="0" u="none" strike="noStrike" kern="1200" cap="none" baseline="0" dirty="0" smtClean="0">
                <a:solidFill>
                  <a:schemeClr val="tx1"/>
                </a:solidFill>
                <a:effectLst/>
                <a:latin typeface="Avenir"/>
                <a:ea typeface="Avenir"/>
                <a:cs typeface="Avenir"/>
                <a:sym typeface="Avenir"/>
              </a:rPr>
              <a:t> a survey has skip patterns, then every participant does not necessarily answer every question. The next question a given participant is asked depends on the answer they gave to the current question.</a:t>
            </a:r>
            <a:r>
              <a:rPr lang="en-US" sz="2400" b="0" i="0" u="none" strike="noStrike" kern="1200" cap="none" dirty="0" smtClean="0">
                <a:solidFill>
                  <a:schemeClr val="tx1"/>
                </a:solidFill>
                <a:effectLst/>
                <a:latin typeface="Avenir"/>
                <a:ea typeface="Avenir"/>
                <a:cs typeface="Avenir"/>
                <a:sym typeface="Avenir"/>
              </a:rPr>
              <a:t> In</a:t>
            </a:r>
            <a:r>
              <a:rPr lang="en-US" sz="2400" b="0" i="0" u="none" strike="noStrike" kern="1200" cap="none" baseline="0" dirty="0" smtClean="0">
                <a:solidFill>
                  <a:schemeClr val="tx1"/>
                </a:solidFill>
                <a:effectLst/>
                <a:latin typeface="Avenir"/>
                <a:ea typeface="Avenir"/>
                <a:cs typeface="Avenir"/>
                <a:sym typeface="Avenir"/>
              </a:rPr>
              <a:t> some circumstances, questions will be skipped entirely. In the graphic displayed here, if the participant answered “no” to question 1, then the next question they are asked is question 3 </a:t>
            </a:r>
            <a:r>
              <a:rPr lang="mr-IN" sz="2400" b="0" i="0" u="none" strike="noStrike" kern="1200" cap="none" baseline="0" dirty="0" smtClean="0">
                <a:solidFill>
                  <a:schemeClr val="tx1"/>
                </a:solidFill>
                <a:effectLst/>
                <a:latin typeface="Avenir"/>
                <a:ea typeface="Avenir"/>
                <a:cs typeface="Avenir"/>
                <a:sym typeface="Avenir"/>
              </a:rPr>
              <a:t>–</a:t>
            </a:r>
            <a:r>
              <a:rPr lang="en-US" sz="2400" b="0" i="0" u="none" strike="noStrike" kern="1200" cap="none" baseline="0" dirty="0" smtClean="0">
                <a:solidFill>
                  <a:schemeClr val="tx1"/>
                </a:solidFill>
                <a:effectLst/>
                <a:latin typeface="Avenir"/>
                <a:ea typeface="Avenir"/>
                <a:cs typeface="Avenir"/>
                <a:sym typeface="Avenir"/>
              </a:rPr>
              <a:t> skipping question 2 entirely. </a:t>
            </a:r>
            <a:endParaRPr lang="en-US" sz="1100" dirty="0">
              <a:latin typeface="Times New Roman"/>
              <a:ea typeface="Times New Roman"/>
              <a:cs typeface="Times New Roman"/>
              <a:sym typeface="Times New Roman"/>
            </a:endParaRPr>
          </a:p>
        </p:txBody>
      </p:sp>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914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But, why</a:t>
            </a:r>
            <a:r>
              <a:rPr lang="en-US" sz="1100" baseline="0" dirty="0" smtClean="0">
                <a:latin typeface="Times New Roman"/>
                <a:ea typeface="Times New Roman"/>
                <a:cs typeface="Times New Roman"/>
                <a:sym typeface="Times New Roman"/>
              </a:rPr>
              <a:t> would you ever want to do that? </a:t>
            </a:r>
          </a:p>
          <a:p>
            <a:pPr lvl="0" rtl="0">
              <a:spcBef>
                <a:spcPts val="0"/>
              </a:spcBef>
              <a:buNone/>
            </a:pPr>
            <a:endParaRPr lang="en-US" sz="1100" baseline="0" dirty="0" smtClean="0">
              <a:latin typeface="Times New Roman"/>
              <a:ea typeface="Times New Roman"/>
              <a:cs typeface="Times New Roman"/>
              <a:sym typeface="Times New Roman"/>
            </a:endParaRPr>
          </a:p>
        </p:txBody>
      </p:sp>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Well, in</a:t>
            </a:r>
            <a:r>
              <a:rPr lang="en-US" sz="1100" baseline="0" dirty="0" smtClean="0">
                <a:latin typeface="Times New Roman"/>
                <a:ea typeface="Times New Roman"/>
                <a:cs typeface="Times New Roman"/>
                <a:sym typeface="Times New Roman"/>
              </a:rPr>
              <a:t> general, the decision to include skip patterns would be made in order to reduce the burden to your participants, and to increase the efficiency in administering your survey. Next, I’ll show you some concrete examples to try to clarify what I mean.</a:t>
            </a:r>
          </a:p>
        </p:txBody>
      </p:sp>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Let’s suppose you have a survey that includes a series of questions related to cancer. </a:t>
            </a:r>
          </a:p>
        </p:txBody>
      </p:sp>
    </p:spTree>
    <p:extLst>
      <p:ext uri="{BB962C8B-B14F-4D97-AF65-F5344CB8AC3E}">
        <p14:creationId xmlns:p14="http://schemas.microsoft.com/office/powerpoint/2010/main" val="874254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rtl="0">
              <a:spcBef>
                <a:spcPts val="0"/>
              </a:spcBef>
              <a:buNone/>
            </a:pPr>
            <a:r>
              <a:rPr lang="en-US" dirty="0" smtClean="0"/>
              <a:t>You</a:t>
            </a:r>
            <a:r>
              <a:rPr lang="en-US" baseline="0" dirty="0" smtClean="0"/>
              <a:t> might want to ask </a:t>
            </a:r>
            <a:r>
              <a:rPr lang="en-US" baseline="0" smtClean="0"/>
              <a:t>people when </a:t>
            </a:r>
            <a:r>
              <a:rPr lang="en-US" baseline="0" dirty="0" smtClean="0"/>
              <a:t>they were diagnosed with cancer. These two questions would be a reasonable place to start.</a:t>
            </a:r>
            <a:endParaRPr lang="en-US" dirty="0" smtClean="0"/>
          </a:p>
        </p:txBody>
      </p:sp>
    </p:spTree>
    <p:extLst>
      <p:ext uri="{BB962C8B-B14F-4D97-AF65-F5344CB8AC3E}">
        <p14:creationId xmlns:p14="http://schemas.microsoft.com/office/powerpoint/2010/main" val="692169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rtl="0">
              <a:spcBef>
                <a:spcPts val="0"/>
              </a:spcBef>
              <a:buNone/>
            </a:pPr>
            <a:r>
              <a:rPr lang="en-US" dirty="0" smtClean="0"/>
              <a:t>You may also want to ask them about the type</a:t>
            </a:r>
            <a:r>
              <a:rPr lang="en-US" baseline="0" dirty="0" smtClean="0"/>
              <a:t> of cancer they were diagnosed with.</a:t>
            </a:r>
            <a:endParaRPr lang="en-US" dirty="0" smtClean="0"/>
          </a:p>
        </p:txBody>
      </p:sp>
    </p:spTree>
    <p:extLst>
      <p:ext uri="{BB962C8B-B14F-4D97-AF65-F5344CB8AC3E}">
        <p14:creationId xmlns:p14="http://schemas.microsoft.com/office/powerpoint/2010/main" val="677538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rtl="0">
              <a:spcBef>
                <a:spcPts val="0"/>
              </a:spcBef>
              <a:buNone/>
            </a:pPr>
            <a:r>
              <a:rPr lang="en-US" dirty="0" smtClean="0"/>
              <a:t>Or,</a:t>
            </a:r>
            <a:r>
              <a:rPr lang="en-US" baseline="0" dirty="0" smtClean="0"/>
              <a:t> y</a:t>
            </a:r>
            <a:r>
              <a:rPr lang="en-US" dirty="0" smtClean="0"/>
              <a:t>ou might ask them about the treatment they</a:t>
            </a:r>
            <a:r>
              <a:rPr lang="en-US" baseline="0" dirty="0" smtClean="0"/>
              <a:t> received.</a:t>
            </a:r>
            <a:endParaRPr lang="en-US" dirty="0" smtClean="0"/>
          </a:p>
        </p:txBody>
      </p:sp>
    </p:spTree>
    <p:extLst>
      <p:ext uri="{BB962C8B-B14F-4D97-AF65-F5344CB8AC3E}">
        <p14:creationId xmlns:p14="http://schemas.microsoft.com/office/powerpoint/2010/main" val="66820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895350" y="3357562"/>
            <a:ext cx="7358100" cy="257100"/>
          </a:xfrm>
          <a:prstGeom prst="rect">
            <a:avLst/>
          </a:prstGeom>
          <a:noFill/>
          <a:ln>
            <a:noFill/>
          </a:ln>
        </p:spPr>
        <p:txBody>
          <a:bodyPr lIns="34275" tIns="34275" rIns="34275" bIns="34275" anchor="t" anchorCtr="0"/>
          <a:lstStyle>
            <a:lvl1pPr marL="0" marR="0" lvl="0" indent="0" algn="ctr" rtl="0">
              <a:lnSpc>
                <a:spcPct val="100000"/>
              </a:lnSpc>
              <a:spcBef>
                <a:spcPts val="0"/>
              </a:spcBef>
              <a:spcAft>
                <a:spcPts val="0"/>
              </a:spcAft>
              <a:buClr>
                <a:srgbClr val="000000"/>
              </a:buClr>
              <a:buFont typeface="Helvetica Neue"/>
              <a:buNone/>
              <a:defRPr sz="14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0" name="Shape 50"/>
          <p:cNvSpPr txBox="1">
            <a:spLocks noGrp="1"/>
          </p:cNvSpPr>
          <p:nvPr>
            <p:ph type="body" idx="2"/>
          </p:nvPr>
        </p:nvSpPr>
        <p:spPr>
          <a:xfrm>
            <a:off x="895350" y="2266950"/>
            <a:ext cx="7358100" cy="3333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1" name="Shape 51"/>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hoto">
    <p:spTree>
      <p:nvGrpSpPr>
        <p:cNvPr id="1" name="Shape 52"/>
        <p:cNvGrpSpPr/>
        <p:nvPr/>
      </p:nvGrpSpPr>
      <p:grpSpPr>
        <a:xfrm>
          <a:off x="0" y="0"/>
          <a:ext cx="0" cy="0"/>
          <a:chOff x="0" y="0"/>
          <a:chExt cx="0" cy="0"/>
        </a:xfrm>
      </p:grpSpPr>
      <p:sp>
        <p:nvSpPr>
          <p:cNvPr id="53" name="Shape 53"/>
          <p:cNvSpPr>
            <a:spLocks noGrp="1"/>
          </p:cNvSpPr>
          <p:nvPr>
            <p:ph type="pic" idx="2"/>
          </p:nvPr>
        </p:nvSpPr>
        <p:spPr>
          <a:xfrm>
            <a:off x="0" y="0"/>
            <a:ext cx="9144000" cy="51435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4" name="Shape 54"/>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666750" y="862012"/>
            <a:ext cx="7810500" cy="1743000"/>
          </a:xfrm>
          <a:prstGeom prst="rect">
            <a:avLst/>
          </a:prstGeom>
          <a:noFill/>
          <a:ln>
            <a:noFill/>
          </a:ln>
        </p:spPr>
        <p:txBody>
          <a:bodyPr lIns="34275" tIns="34275" rIns="34275" bIns="34275" anchor="b"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7" name="Shape 17"/>
          <p:cNvSpPr txBox="1">
            <a:spLocks noGrp="1"/>
          </p:cNvSpPr>
          <p:nvPr>
            <p:ph type="body" idx="1"/>
          </p:nvPr>
        </p:nvSpPr>
        <p:spPr>
          <a:xfrm>
            <a:off x="666750" y="2652712"/>
            <a:ext cx="7810500" cy="595200"/>
          </a:xfrm>
          <a:prstGeom prst="rect">
            <a:avLst/>
          </a:prstGeom>
          <a:noFill/>
          <a:ln>
            <a:noFill/>
          </a:ln>
        </p:spPr>
        <p:txBody>
          <a:bodyPr lIns="34275" tIns="34275" rIns="34275" bIns="34275" anchor="t" anchorCtr="0"/>
          <a:lstStyle>
            <a:lvl1pPr marL="0" marR="0" lvl="0" indent="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18" name="Shape 18"/>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9"/>
        <p:cNvGrpSpPr/>
        <p:nvPr/>
      </p:nvGrpSpPr>
      <p:grpSpPr>
        <a:xfrm>
          <a:off x="0" y="0"/>
          <a:ext cx="0" cy="0"/>
          <a:chOff x="0" y="0"/>
          <a:chExt cx="0" cy="0"/>
        </a:xfrm>
      </p:grpSpPr>
      <p:sp>
        <p:nvSpPr>
          <p:cNvPr id="20" name="Shape 20"/>
          <p:cNvSpPr>
            <a:spLocks noGrp="1"/>
          </p:cNvSpPr>
          <p:nvPr>
            <p:ph type="pic" idx="2"/>
          </p:nvPr>
        </p:nvSpPr>
        <p:spPr>
          <a:xfrm>
            <a:off x="1172237" y="252412"/>
            <a:ext cx="6801000" cy="32766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21" name="Shape 21"/>
          <p:cNvSpPr txBox="1">
            <a:spLocks noGrp="1"/>
          </p:cNvSpPr>
          <p:nvPr>
            <p:ph type="title"/>
          </p:nvPr>
        </p:nvSpPr>
        <p:spPr>
          <a:xfrm>
            <a:off x="238125" y="3543300"/>
            <a:ext cx="8667600" cy="752400"/>
          </a:xfrm>
          <a:prstGeom prst="rect">
            <a:avLst/>
          </a:prstGeom>
          <a:noFill/>
          <a:ln>
            <a:noFill/>
          </a:ln>
        </p:spPr>
        <p:txBody>
          <a:bodyPr lIns="34275" tIns="34275" rIns="34275" bIns="34275" anchor="b"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22" name="Shape 22"/>
          <p:cNvSpPr txBox="1">
            <a:spLocks noGrp="1"/>
          </p:cNvSpPr>
          <p:nvPr>
            <p:ph type="body" idx="1"/>
          </p:nvPr>
        </p:nvSpPr>
        <p:spPr>
          <a:xfrm>
            <a:off x="238125" y="4319587"/>
            <a:ext cx="8667600" cy="595200"/>
          </a:xfrm>
          <a:prstGeom prst="rect">
            <a:avLst/>
          </a:prstGeom>
          <a:noFill/>
          <a:ln>
            <a:noFill/>
          </a:ln>
        </p:spPr>
        <p:txBody>
          <a:bodyPr lIns="34275" tIns="34275" rIns="34275" bIns="34275" anchor="t" anchorCtr="0"/>
          <a:lstStyle>
            <a:lvl1pPr marL="0" marR="0" lvl="0" indent="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23" name="Shape 23"/>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66750" y="1700212"/>
            <a:ext cx="7810500" cy="17430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26" name="Shape 26"/>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27"/>
        <p:cNvGrpSpPr/>
        <p:nvPr/>
      </p:nvGrpSpPr>
      <p:grpSpPr>
        <a:xfrm>
          <a:off x="0" y="0"/>
          <a:ext cx="0" cy="0"/>
          <a:chOff x="0" y="0"/>
          <a:chExt cx="0" cy="0"/>
        </a:xfrm>
      </p:grpSpPr>
      <p:sp>
        <p:nvSpPr>
          <p:cNvPr id="28" name="Shape 28"/>
          <p:cNvSpPr>
            <a:spLocks noGrp="1"/>
          </p:cNvSpPr>
          <p:nvPr>
            <p:ph type="pic" idx="2"/>
          </p:nvPr>
        </p:nvSpPr>
        <p:spPr>
          <a:xfrm>
            <a:off x="4937242" y="414337"/>
            <a:ext cx="3571800" cy="43149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29" name="Shape 29"/>
          <p:cNvSpPr txBox="1">
            <a:spLocks noGrp="1"/>
          </p:cNvSpPr>
          <p:nvPr>
            <p:ph type="title"/>
          </p:nvPr>
        </p:nvSpPr>
        <p:spPr>
          <a:xfrm>
            <a:off x="619125" y="414337"/>
            <a:ext cx="3833700" cy="2105100"/>
          </a:xfrm>
          <a:prstGeom prst="rect">
            <a:avLst/>
          </a:prstGeom>
          <a:noFill/>
          <a:ln>
            <a:noFill/>
          </a:ln>
        </p:spPr>
        <p:txBody>
          <a:bodyPr lIns="34275" tIns="34275" rIns="34275" bIns="34275" anchor="b" anchorCtr="0"/>
          <a:lstStyle>
            <a:lvl1pPr marL="0" marR="0" lvl="0" indent="0" algn="ctr" rtl="0">
              <a:lnSpc>
                <a:spcPct val="100000"/>
              </a:lnSpc>
              <a:spcBef>
                <a:spcPts val="0"/>
              </a:spcBef>
              <a:spcAft>
                <a:spcPts val="0"/>
              </a:spcAft>
              <a:buClr>
                <a:srgbClr val="000000"/>
              </a:buClr>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30" name="Shape 30"/>
          <p:cNvSpPr txBox="1">
            <a:spLocks noGrp="1"/>
          </p:cNvSpPr>
          <p:nvPr>
            <p:ph type="body" idx="1"/>
          </p:nvPr>
        </p:nvSpPr>
        <p:spPr>
          <a:xfrm>
            <a:off x="619125" y="2566987"/>
            <a:ext cx="3833700" cy="2162100"/>
          </a:xfrm>
          <a:prstGeom prst="rect">
            <a:avLst/>
          </a:prstGeom>
          <a:noFill/>
          <a:ln>
            <a:noFill/>
          </a:ln>
        </p:spPr>
        <p:txBody>
          <a:bodyPr lIns="34275" tIns="34275" rIns="34275" bIns="34275" anchor="t" anchorCtr="0"/>
          <a:lstStyle>
            <a:lvl1pPr marL="0" marR="0" lvl="0" indent="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31" name="Shape 31"/>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Top">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33412" y="357187"/>
            <a:ext cx="7877100" cy="8574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34" name="Shape 34"/>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35"/>
        <p:cNvGrpSpPr/>
        <p:nvPr/>
      </p:nvGrpSpPr>
      <p:grpSpPr>
        <a:xfrm>
          <a:off x="0" y="0"/>
          <a:ext cx="0" cy="0"/>
          <a:chOff x="0" y="0"/>
          <a:chExt cx="0" cy="0"/>
        </a:xfrm>
      </p:grpSpPr>
      <p:sp>
        <p:nvSpPr>
          <p:cNvPr id="36" name="Shape 36"/>
          <p:cNvSpPr>
            <a:spLocks noGrp="1"/>
          </p:cNvSpPr>
          <p:nvPr>
            <p:ph type="pic" idx="2"/>
          </p:nvPr>
        </p:nvSpPr>
        <p:spPr>
          <a:xfrm>
            <a:off x="4938712" y="1214437"/>
            <a:ext cx="3571800" cy="34527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37" name="Shape 37"/>
          <p:cNvSpPr txBox="1">
            <a:spLocks noGrp="1"/>
          </p:cNvSpPr>
          <p:nvPr>
            <p:ph type="title"/>
          </p:nvPr>
        </p:nvSpPr>
        <p:spPr>
          <a:xfrm>
            <a:off x="633412" y="357187"/>
            <a:ext cx="7877100" cy="8574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38" name="Shape 38"/>
          <p:cNvSpPr txBox="1">
            <a:spLocks noGrp="1"/>
          </p:cNvSpPr>
          <p:nvPr>
            <p:ph type="body" idx="1"/>
          </p:nvPr>
        </p:nvSpPr>
        <p:spPr>
          <a:xfrm>
            <a:off x="633412" y="1214437"/>
            <a:ext cx="3753000" cy="3452700"/>
          </a:xfrm>
          <a:prstGeom prst="rect">
            <a:avLst/>
          </a:prstGeom>
          <a:noFill/>
          <a:ln>
            <a:noFill/>
          </a:ln>
        </p:spPr>
        <p:txBody>
          <a:bodyPr lIns="34275" tIns="34275" rIns="34275" bIns="34275" anchor="ctr" anchorCtr="0"/>
          <a:lstStyle>
            <a:lvl1pPr marL="215900" marR="0" lvl="0" indent="-1397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1pPr>
            <a:lvl2pPr marL="419100" marR="0" lvl="1" indent="-1270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2pPr>
            <a:lvl3pPr marL="635000" marR="0" lvl="2" indent="-1397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3pPr>
            <a:lvl4pPr marL="838200" marR="0" lvl="3" indent="-1270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4pPr>
            <a:lvl5pPr marL="1054100" marR="0" lvl="4" indent="-1397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39" name="Shape 39"/>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633412" y="666750"/>
            <a:ext cx="7877100" cy="3805200"/>
          </a:xfrm>
          <a:prstGeom prst="rect">
            <a:avLst/>
          </a:prstGeom>
          <a:noFill/>
          <a:ln>
            <a:noFill/>
          </a:ln>
        </p:spPr>
        <p:txBody>
          <a:bodyPr lIns="34275" tIns="34275" rIns="34275" bIns="34275" anchor="ctr"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42" name="Shape 42"/>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 3 Up">
    <p:spTree>
      <p:nvGrpSpPr>
        <p:cNvPr id="1" name="Shape 43"/>
        <p:cNvGrpSpPr/>
        <p:nvPr/>
      </p:nvGrpSpPr>
      <p:grpSpPr>
        <a:xfrm>
          <a:off x="0" y="0"/>
          <a:ext cx="0" cy="0"/>
          <a:chOff x="0" y="0"/>
          <a:chExt cx="0" cy="0"/>
        </a:xfrm>
      </p:grpSpPr>
      <p:sp>
        <p:nvSpPr>
          <p:cNvPr id="44" name="Shape 44"/>
          <p:cNvSpPr>
            <a:spLocks noGrp="1"/>
          </p:cNvSpPr>
          <p:nvPr>
            <p:ph type="pic" idx="2"/>
          </p:nvPr>
        </p:nvSpPr>
        <p:spPr>
          <a:xfrm>
            <a:off x="452437" y="423862"/>
            <a:ext cx="5315100" cy="43005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45" name="Shape 45"/>
          <p:cNvSpPr>
            <a:spLocks noGrp="1"/>
          </p:cNvSpPr>
          <p:nvPr>
            <p:ph type="pic" idx="3"/>
          </p:nvPr>
        </p:nvSpPr>
        <p:spPr>
          <a:xfrm>
            <a:off x="5910262" y="2643187"/>
            <a:ext cx="2776500" cy="20811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46" name="Shape 46"/>
          <p:cNvSpPr>
            <a:spLocks noGrp="1"/>
          </p:cNvSpPr>
          <p:nvPr>
            <p:ph type="pic" idx="4"/>
          </p:nvPr>
        </p:nvSpPr>
        <p:spPr>
          <a:xfrm>
            <a:off x="5910262" y="423862"/>
            <a:ext cx="2776500" cy="20811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47" name="Shape 47"/>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33412" y="357187"/>
            <a:ext cx="7877100" cy="8574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633412" y="1214437"/>
            <a:ext cx="7877100" cy="3452700"/>
          </a:xfrm>
          <a:prstGeom prst="rect">
            <a:avLst/>
          </a:prstGeom>
          <a:noFill/>
          <a:ln>
            <a:noFill/>
          </a:ln>
        </p:spPr>
        <p:txBody>
          <a:bodyPr lIns="34275" tIns="34275" rIns="34275" bIns="34275" anchor="ctr"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143586" y="287043"/>
            <a:ext cx="8721739" cy="6192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2E6088"/>
              </a:buClr>
              <a:buSzPct val="25000"/>
              <a:buFont typeface="Helvetica Neue"/>
              <a:buNone/>
            </a:pPr>
            <a:r>
              <a:rPr lang="en-US" sz="4900" b="1" dirty="0" smtClean="0">
                <a:solidFill>
                  <a:srgbClr val="2E6088"/>
                </a:solidFill>
                <a:latin typeface="Helvetica Neue"/>
                <a:ea typeface="Helvetica Neue"/>
                <a:cs typeface="Helvetica Neue"/>
                <a:sym typeface="Helvetica Neue"/>
              </a:rPr>
              <a:t>Introduction to Skip Patterns</a:t>
            </a:r>
            <a:endParaRPr lang="en-US" sz="4900" b="1" dirty="0">
              <a:solidFill>
                <a:srgbClr val="2E6088"/>
              </a:solidFill>
              <a:latin typeface="Helvetica Neue"/>
              <a:ea typeface="Helvetica Neue"/>
              <a:cs typeface="Helvetica Neue"/>
              <a:sym typeface="Helvetica Neue"/>
            </a:endParaRPr>
          </a:p>
        </p:txBody>
      </p:sp>
      <p:sp>
        <p:nvSpPr>
          <p:cNvPr id="60" name="Shape 60"/>
          <p:cNvSpPr/>
          <p:nvPr/>
        </p:nvSpPr>
        <p:spPr>
          <a:xfrm>
            <a:off x="204815" y="1039368"/>
            <a:ext cx="6799500" cy="2667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465E86"/>
              </a:buClr>
              <a:buSzPct val="25000"/>
              <a:buFont typeface="Helvetica Neue"/>
              <a:buNone/>
            </a:pPr>
            <a:r>
              <a:rPr lang="en-US" sz="1500" b="0" i="0" u="none" strike="noStrike" cap="none">
                <a:solidFill>
                  <a:srgbClr val="465E86"/>
                </a:solidFill>
                <a:latin typeface="Helvetica Neue"/>
                <a:ea typeface="Helvetica Neue"/>
                <a:cs typeface="Helvetica Neue"/>
                <a:sym typeface="Helvetica Neue"/>
              </a:rPr>
              <a:t>Introduction to Data Management and Statistical Computing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18442"/>
            <a:ext cx="9144000" cy="352505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solidFill>
                  <a:schemeClr val="tx1"/>
                </a:solidFill>
              </a:rPr>
              <a:t>In what year were you first told that you have cancer?</a:t>
            </a:r>
          </a:p>
          <a:p>
            <a:r>
              <a:rPr lang="en-US" dirty="0">
                <a:solidFill>
                  <a:schemeClr val="tx1"/>
                </a:solidFill>
              </a:rPr>
              <a:t>In what month were you first told that you have cancer?</a:t>
            </a:r>
          </a:p>
          <a:p>
            <a:r>
              <a:rPr lang="en-US" dirty="0">
                <a:solidFill>
                  <a:schemeClr val="tx1"/>
                </a:solidFill>
              </a:rPr>
              <a:t>Which of the following forms of treatment did you receive for cancer</a:t>
            </a:r>
            <a:r>
              <a:rPr lang="en-US" dirty="0" smtClean="0">
                <a:solidFill>
                  <a:schemeClr val="tx1"/>
                </a:solidFill>
              </a:rPr>
              <a:t>?</a:t>
            </a:r>
          </a:p>
          <a:p>
            <a:r>
              <a:rPr lang="en-US" dirty="0" smtClean="0">
                <a:solidFill>
                  <a:schemeClr val="tx1"/>
                </a:solidFill>
              </a:rPr>
              <a:t>Which </a:t>
            </a:r>
            <a:r>
              <a:rPr lang="en-US" dirty="0">
                <a:solidFill>
                  <a:schemeClr val="tx1"/>
                </a:solidFill>
              </a:rPr>
              <a:t>of the following forms of treatment did you </a:t>
            </a:r>
            <a:r>
              <a:rPr lang="en-US" dirty="0" smtClean="0">
                <a:solidFill>
                  <a:schemeClr val="tx1"/>
                </a:solidFill>
              </a:rPr>
              <a:t>receive for cancer?</a:t>
            </a:r>
            <a:endParaRPr lang="en-US" dirty="0">
              <a:solidFill>
                <a:schemeClr val="tx1"/>
              </a:solidFill>
            </a:endParaRPr>
          </a:p>
        </p:txBody>
      </p:sp>
    </p:spTree>
    <p:extLst>
      <p:ext uri="{BB962C8B-B14F-4D97-AF65-F5344CB8AC3E}">
        <p14:creationId xmlns:p14="http://schemas.microsoft.com/office/powerpoint/2010/main" val="155880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solidFill>
                  <a:schemeClr val="tx1"/>
                </a:solidFill>
              </a:rPr>
              <a:t>Have you ever been told that you have cancer?</a:t>
            </a:r>
          </a:p>
          <a:p>
            <a:pPr lvl="1"/>
            <a:r>
              <a:rPr lang="en-US" dirty="0">
                <a:solidFill>
                  <a:schemeClr val="tx1">
                    <a:lumMod val="50000"/>
                    <a:lumOff val="50000"/>
                  </a:schemeClr>
                </a:solidFill>
              </a:rPr>
              <a:t>In what year were you first told that you have cancer?</a:t>
            </a:r>
          </a:p>
          <a:p>
            <a:pPr lvl="1"/>
            <a:r>
              <a:rPr lang="en-US" dirty="0">
                <a:solidFill>
                  <a:schemeClr val="tx1">
                    <a:lumMod val="50000"/>
                    <a:lumOff val="50000"/>
                  </a:schemeClr>
                </a:solidFill>
              </a:rPr>
              <a:t>In what month were you first told that you have cancer?</a:t>
            </a:r>
          </a:p>
          <a:p>
            <a:pPr lvl="1"/>
            <a:r>
              <a:rPr lang="en-US" dirty="0">
                <a:solidFill>
                  <a:schemeClr val="tx1">
                    <a:lumMod val="50000"/>
                    <a:lumOff val="50000"/>
                  </a:schemeClr>
                </a:solidFill>
              </a:rPr>
              <a:t>Which of the following forms of cancer were you told you have?</a:t>
            </a:r>
          </a:p>
          <a:p>
            <a:pPr lvl="1"/>
            <a:r>
              <a:rPr lang="en-US" dirty="0" smtClean="0">
                <a:solidFill>
                  <a:schemeClr val="tx1">
                    <a:lumMod val="50000"/>
                    <a:lumOff val="50000"/>
                  </a:schemeClr>
                </a:solidFill>
              </a:rPr>
              <a:t>Which </a:t>
            </a:r>
            <a:r>
              <a:rPr lang="en-US" dirty="0">
                <a:solidFill>
                  <a:schemeClr val="tx1">
                    <a:lumMod val="50000"/>
                    <a:lumOff val="50000"/>
                  </a:schemeClr>
                </a:solidFill>
              </a:rPr>
              <a:t>of the following forms of treatment did you </a:t>
            </a:r>
            <a:r>
              <a:rPr lang="en-US" dirty="0" smtClean="0">
                <a:solidFill>
                  <a:schemeClr val="tx1">
                    <a:lumMod val="50000"/>
                    <a:lumOff val="50000"/>
                  </a:schemeClr>
                </a:solidFill>
              </a:rPr>
              <a:t>receive for cancer?</a:t>
            </a:r>
            <a:endParaRPr lang="en-US" dirty="0">
              <a:solidFill>
                <a:schemeClr val="tx1">
                  <a:lumMod val="50000"/>
                  <a:lumOff val="50000"/>
                </a:schemeClr>
              </a:solidFill>
            </a:endParaRPr>
          </a:p>
        </p:txBody>
      </p:sp>
    </p:spTree>
    <p:extLst>
      <p:ext uri="{BB962C8B-B14F-4D97-AF65-F5344CB8AC3E}">
        <p14:creationId xmlns:p14="http://schemas.microsoft.com/office/powerpoint/2010/main" val="67076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Shape 75"/>
          <p:cNvSpPr/>
          <p:nvPr/>
        </p:nvSpPr>
        <p:spPr>
          <a:xfrm>
            <a:off x="111149" y="172335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dirty="0">
                <a:solidFill>
                  <a:schemeClr val="tx1"/>
                </a:solidFill>
              </a:rPr>
              <a:t>Have you ever been told that you have cancer?</a:t>
            </a:r>
          </a:p>
        </p:txBody>
      </p:sp>
      <p:sp>
        <p:nvSpPr>
          <p:cNvPr id="6" name="Shape 75"/>
          <p:cNvSpPr/>
          <p:nvPr/>
        </p:nvSpPr>
        <p:spPr>
          <a:xfrm>
            <a:off x="1624066"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In what year were you first told that you have cancer?</a:t>
            </a:r>
          </a:p>
        </p:txBody>
      </p:sp>
      <p:sp>
        <p:nvSpPr>
          <p:cNvPr id="7" name="Shape 75"/>
          <p:cNvSpPr/>
          <p:nvPr/>
        </p:nvSpPr>
        <p:spPr>
          <a:xfrm>
            <a:off x="3136984"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In what month were you first told that you have cancer?</a:t>
            </a:r>
          </a:p>
        </p:txBody>
      </p:sp>
      <p:sp>
        <p:nvSpPr>
          <p:cNvPr id="9" name="Shape 75"/>
          <p:cNvSpPr/>
          <p:nvPr/>
        </p:nvSpPr>
        <p:spPr>
          <a:xfrm>
            <a:off x="4649902"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Which of the following forms of cancer were you told you have?</a:t>
            </a:r>
          </a:p>
        </p:txBody>
      </p:sp>
      <p:sp>
        <p:nvSpPr>
          <p:cNvPr id="10" name="Shape 75"/>
          <p:cNvSpPr/>
          <p:nvPr/>
        </p:nvSpPr>
        <p:spPr>
          <a:xfrm>
            <a:off x="6162820"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Which of the following forms of treatment did you receive for cancer?</a:t>
            </a:r>
          </a:p>
        </p:txBody>
      </p:sp>
      <p:sp>
        <p:nvSpPr>
          <p:cNvPr id="11" name="Shape 75"/>
          <p:cNvSpPr/>
          <p:nvPr/>
        </p:nvSpPr>
        <p:spPr>
          <a:xfrm>
            <a:off x="7675737" y="1723348"/>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Have you ever been told you have asthma?</a:t>
            </a:r>
            <a:endParaRPr lang="en-US" dirty="0">
              <a:solidFill>
                <a:schemeClr val="tx1"/>
              </a:solidFill>
            </a:endParaRPr>
          </a:p>
        </p:txBody>
      </p:sp>
      <p:cxnSp>
        <p:nvCxnSpPr>
          <p:cNvPr id="3" name="Elbow Connector 2"/>
          <p:cNvCxnSpPr>
            <a:stCxn id="75" idx="3"/>
            <a:endCxn id="6" idx="1"/>
          </p:cNvCxnSpPr>
          <p:nvPr/>
        </p:nvCxnSpPr>
        <p:spPr>
          <a:xfrm>
            <a:off x="1391309" y="2363430"/>
            <a:ext cx="232757" cy="904971"/>
          </a:xfrm>
          <a:prstGeom prst="bentConnector3">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6" idx="3"/>
            <a:endCxn id="7" idx="1"/>
          </p:cNvCxnSpPr>
          <p:nvPr/>
        </p:nvCxnSpPr>
        <p:spPr>
          <a:xfrm>
            <a:off x="2904226" y="3268401"/>
            <a:ext cx="232758"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9" idx="1"/>
          </p:cNvCxnSpPr>
          <p:nvPr/>
        </p:nvCxnSpPr>
        <p:spPr>
          <a:xfrm>
            <a:off x="4417144" y="3268401"/>
            <a:ext cx="232758"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0" idx="1"/>
          </p:cNvCxnSpPr>
          <p:nvPr/>
        </p:nvCxnSpPr>
        <p:spPr>
          <a:xfrm>
            <a:off x="5930062" y="3268401"/>
            <a:ext cx="232758"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3"/>
            <a:endCxn id="11" idx="1"/>
          </p:cNvCxnSpPr>
          <p:nvPr/>
        </p:nvCxnSpPr>
        <p:spPr>
          <a:xfrm flipV="1">
            <a:off x="7442980" y="2363428"/>
            <a:ext cx="232757" cy="904973"/>
          </a:xfrm>
          <a:prstGeom prst="bentConnector3">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24066" y="2188098"/>
            <a:ext cx="746312" cy="307777"/>
          </a:xfrm>
          <a:prstGeom prst="rect">
            <a:avLst/>
          </a:prstGeom>
          <a:solidFill>
            <a:schemeClr val="tx2"/>
          </a:solidFill>
          <a:ln>
            <a:solidFill>
              <a:schemeClr val="tx1"/>
            </a:solidFill>
          </a:ln>
        </p:spPr>
        <p:txBody>
          <a:bodyPr wrap="square" rtlCol="0">
            <a:spAutoFit/>
          </a:bodyPr>
          <a:lstStyle/>
          <a:p>
            <a:pPr algn="ctr"/>
            <a:r>
              <a:rPr lang="en-US" dirty="0" smtClean="0"/>
              <a:t>Yes</a:t>
            </a:r>
            <a:endParaRPr lang="en-US" dirty="0"/>
          </a:p>
        </p:txBody>
      </p:sp>
    </p:spTree>
    <p:extLst>
      <p:ext uri="{BB962C8B-B14F-4D97-AF65-F5344CB8AC3E}">
        <p14:creationId xmlns:p14="http://schemas.microsoft.com/office/powerpoint/2010/main" val="95854380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2" name="Group 1"/>
          <p:cNvGrpSpPr/>
          <p:nvPr/>
        </p:nvGrpSpPr>
        <p:grpSpPr>
          <a:xfrm>
            <a:off x="111149" y="397822"/>
            <a:ext cx="8844748" cy="3510659"/>
            <a:chOff x="111149" y="397822"/>
            <a:chExt cx="8844748" cy="3510659"/>
          </a:xfrm>
        </p:grpSpPr>
        <p:sp>
          <p:nvSpPr>
            <p:cNvPr id="75" name="Shape 75"/>
            <p:cNvSpPr/>
            <p:nvPr/>
          </p:nvSpPr>
          <p:spPr>
            <a:xfrm>
              <a:off x="111149" y="172335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dirty="0">
                  <a:solidFill>
                    <a:schemeClr val="tx1"/>
                  </a:solidFill>
                </a:rPr>
                <a:t>Have you ever been told that you have cancer?</a:t>
              </a:r>
            </a:p>
          </p:txBody>
        </p:sp>
        <p:sp>
          <p:nvSpPr>
            <p:cNvPr id="8" name="Arc 7"/>
            <p:cNvSpPr/>
            <p:nvPr/>
          </p:nvSpPr>
          <p:spPr>
            <a:xfrm rot="16200000">
              <a:off x="3205490" y="-1744579"/>
              <a:ext cx="2651053" cy="6935855"/>
            </a:xfrm>
            <a:prstGeom prst="arc">
              <a:avLst>
                <a:gd name="adj1" fmla="val 16200000"/>
                <a:gd name="adj2" fmla="val 5411968"/>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Shape 75"/>
            <p:cNvSpPr/>
            <p:nvPr/>
          </p:nvSpPr>
          <p:spPr>
            <a:xfrm>
              <a:off x="1624066"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In what year were you first told that you have cancer?</a:t>
              </a:r>
            </a:p>
          </p:txBody>
        </p:sp>
        <p:sp>
          <p:nvSpPr>
            <p:cNvPr id="7" name="Shape 75"/>
            <p:cNvSpPr/>
            <p:nvPr/>
          </p:nvSpPr>
          <p:spPr>
            <a:xfrm>
              <a:off x="3136984"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In what month were you first told that you have cancer?</a:t>
              </a:r>
            </a:p>
          </p:txBody>
        </p:sp>
        <p:sp>
          <p:nvSpPr>
            <p:cNvPr id="9" name="Shape 75"/>
            <p:cNvSpPr/>
            <p:nvPr/>
          </p:nvSpPr>
          <p:spPr>
            <a:xfrm>
              <a:off x="4649902"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Which of the following forms of cancer were you told you have?</a:t>
              </a:r>
            </a:p>
          </p:txBody>
        </p:sp>
        <p:sp>
          <p:nvSpPr>
            <p:cNvPr id="10" name="Shape 75"/>
            <p:cNvSpPr/>
            <p:nvPr/>
          </p:nvSpPr>
          <p:spPr>
            <a:xfrm>
              <a:off x="6162820"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Which of the following forms of treatment did you receive for cancer?</a:t>
              </a:r>
            </a:p>
          </p:txBody>
        </p:sp>
        <p:sp>
          <p:nvSpPr>
            <p:cNvPr id="11" name="Shape 75"/>
            <p:cNvSpPr/>
            <p:nvPr/>
          </p:nvSpPr>
          <p:spPr>
            <a:xfrm>
              <a:off x="7675737" y="1723348"/>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Have you ever been told you have asthma?</a:t>
              </a:r>
              <a:endParaRPr lang="en-US" dirty="0">
                <a:solidFill>
                  <a:schemeClr val="tx1"/>
                </a:solidFill>
              </a:endParaRPr>
            </a:p>
          </p:txBody>
        </p:sp>
      </p:grpSp>
      <p:sp>
        <p:nvSpPr>
          <p:cNvPr id="12" name="TextBox 11"/>
          <p:cNvSpPr txBox="1"/>
          <p:nvPr/>
        </p:nvSpPr>
        <p:spPr>
          <a:xfrm>
            <a:off x="4157860" y="243932"/>
            <a:ext cx="746312" cy="307777"/>
          </a:xfrm>
          <a:prstGeom prst="rect">
            <a:avLst/>
          </a:prstGeom>
          <a:solidFill>
            <a:schemeClr val="tx2"/>
          </a:solidFill>
          <a:ln>
            <a:solidFill>
              <a:schemeClr val="tx1"/>
            </a:solidFill>
          </a:ln>
        </p:spPr>
        <p:txBody>
          <a:bodyPr wrap="square" rtlCol="0">
            <a:spAutoFit/>
          </a:bodyPr>
          <a:lstStyle/>
          <a:p>
            <a:pPr algn="ctr"/>
            <a:r>
              <a:rPr lang="en-US" smtClean="0"/>
              <a:t>No</a:t>
            </a:r>
            <a:endParaRPr lang="en-US"/>
          </a:p>
        </p:txBody>
      </p:sp>
    </p:spTree>
    <p:extLst>
      <p:ext uri="{BB962C8B-B14F-4D97-AF65-F5344CB8AC3E}">
        <p14:creationId xmlns:p14="http://schemas.microsoft.com/office/powerpoint/2010/main" val="58393891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Shape 75"/>
          <p:cNvSpPr/>
          <p:nvPr/>
        </p:nvSpPr>
        <p:spPr>
          <a:xfrm>
            <a:off x="111149" y="1723350"/>
            <a:ext cx="2127600" cy="1696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dirty="0"/>
              <a:t>Question 1</a:t>
            </a:r>
          </a:p>
        </p:txBody>
      </p:sp>
      <p:sp>
        <p:nvSpPr>
          <p:cNvPr id="76" name="Shape 76"/>
          <p:cNvSpPr/>
          <p:nvPr/>
        </p:nvSpPr>
        <p:spPr>
          <a:xfrm>
            <a:off x="3514172" y="1723350"/>
            <a:ext cx="2127600" cy="1696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Question 2</a:t>
            </a:r>
          </a:p>
        </p:txBody>
      </p:sp>
      <p:sp>
        <p:nvSpPr>
          <p:cNvPr id="77" name="Shape 77"/>
          <p:cNvSpPr/>
          <p:nvPr/>
        </p:nvSpPr>
        <p:spPr>
          <a:xfrm>
            <a:off x="6917195" y="1723350"/>
            <a:ext cx="2127600" cy="1696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Question 3</a:t>
            </a:r>
          </a:p>
        </p:txBody>
      </p:sp>
      <p:cxnSp>
        <p:nvCxnSpPr>
          <p:cNvPr id="3" name="Straight Arrow Connector 2"/>
          <p:cNvCxnSpPr>
            <a:stCxn id="75" idx="3"/>
            <a:endCxn id="76" idx="1"/>
          </p:cNvCxnSpPr>
          <p:nvPr/>
        </p:nvCxnSpPr>
        <p:spPr>
          <a:xfrm>
            <a:off x="2238749" y="2571750"/>
            <a:ext cx="1275423" cy="0"/>
          </a:xfrm>
          <a:prstGeom prst="straightConnector1">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76" idx="3"/>
            <a:endCxn id="77" idx="1"/>
          </p:cNvCxnSpPr>
          <p:nvPr/>
        </p:nvCxnSpPr>
        <p:spPr>
          <a:xfrm>
            <a:off x="5641772" y="2571750"/>
            <a:ext cx="1275423" cy="0"/>
          </a:xfrm>
          <a:prstGeom prst="straightConnector1">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Shape 75"/>
          <p:cNvSpPr/>
          <p:nvPr/>
        </p:nvSpPr>
        <p:spPr>
          <a:xfrm>
            <a:off x="111149" y="1723350"/>
            <a:ext cx="2127600" cy="1696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dirty="0"/>
              <a:t>Question 1</a:t>
            </a:r>
          </a:p>
        </p:txBody>
      </p:sp>
      <p:sp>
        <p:nvSpPr>
          <p:cNvPr id="76" name="Shape 76"/>
          <p:cNvSpPr/>
          <p:nvPr/>
        </p:nvSpPr>
        <p:spPr>
          <a:xfrm>
            <a:off x="3514172" y="1723350"/>
            <a:ext cx="2127600" cy="1696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Question 2</a:t>
            </a:r>
          </a:p>
        </p:txBody>
      </p:sp>
      <p:sp>
        <p:nvSpPr>
          <p:cNvPr id="77" name="Shape 77"/>
          <p:cNvSpPr/>
          <p:nvPr/>
        </p:nvSpPr>
        <p:spPr>
          <a:xfrm>
            <a:off x="6917195" y="1723350"/>
            <a:ext cx="2127600" cy="1696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Question 3</a:t>
            </a:r>
          </a:p>
        </p:txBody>
      </p:sp>
      <p:sp>
        <p:nvSpPr>
          <p:cNvPr id="8" name="Arc 7"/>
          <p:cNvSpPr/>
          <p:nvPr/>
        </p:nvSpPr>
        <p:spPr>
          <a:xfrm rot="16200000">
            <a:off x="3205490" y="-1744579"/>
            <a:ext cx="2651053" cy="6935855"/>
          </a:xfrm>
          <a:prstGeom prst="arc">
            <a:avLst>
              <a:gd name="adj1" fmla="val 16200000"/>
              <a:gd name="adj2" fmla="val 5411968"/>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p:cNvSpPr txBox="1"/>
          <p:nvPr/>
        </p:nvSpPr>
        <p:spPr>
          <a:xfrm>
            <a:off x="4157860" y="243932"/>
            <a:ext cx="746312" cy="307777"/>
          </a:xfrm>
          <a:prstGeom prst="rect">
            <a:avLst/>
          </a:prstGeom>
          <a:solidFill>
            <a:schemeClr val="tx2"/>
          </a:solidFill>
          <a:ln>
            <a:solidFill>
              <a:schemeClr val="tx1"/>
            </a:solidFill>
          </a:ln>
        </p:spPr>
        <p:txBody>
          <a:bodyPr wrap="square" rtlCol="0">
            <a:spAutoFit/>
          </a:bodyPr>
          <a:lstStyle/>
          <a:p>
            <a:pPr algn="ctr"/>
            <a:r>
              <a:rPr lang="en-US" smtClean="0"/>
              <a:t>No</a:t>
            </a:r>
            <a:endParaRPr lang="en-US"/>
          </a:p>
        </p:txBody>
      </p:sp>
      <p:cxnSp>
        <p:nvCxnSpPr>
          <p:cNvPr id="7" name="Straight Arrow Connector 6"/>
          <p:cNvCxnSpPr/>
          <p:nvPr/>
        </p:nvCxnSpPr>
        <p:spPr>
          <a:xfrm>
            <a:off x="2238749" y="2571750"/>
            <a:ext cx="1275423" cy="0"/>
          </a:xfrm>
          <a:prstGeom prst="straightConnector1">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77807" y="2417861"/>
            <a:ext cx="746312" cy="307777"/>
          </a:xfrm>
          <a:prstGeom prst="rect">
            <a:avLst/>
          </a:prstGeom>
          <a:solidFill>
            <a:schemeClr val="tx2"/>
          </a:solidFill>
          <a:ln>
            <a:solidFill>
              <a:schemeClr val="tx1"/>
            </a:solidFill>
          </a:ln>
        </p:spPr>
        <p:txBody>
          <a:bodyPr wrap="square" rtlCol="0">
            <a:spAutoFit/>
          </a:bodyPr>
          <a:lstStyle/>
          <a:p>
            <a:pPr algn="ctr"/>
            <a:r>
              <a:rPr lang="en-US" dirty="0" smtClean="0"/>
              <a:t>Yes</a:t>
            </a:r>
            <a:endParaRPr lang="en-US" dirty="0"/>
          </a:p>
        </p:txBody>
      </p:sp>
      <p:cxnSp>
        <p:nvCxnSpPr>
          <p:cNvPr id="10" name="Straight Arrow Connector 9"/>
          <p:cNvCxnSpPr/>
          <p:nvPr/>
        </p:nvCxnSpPr>
        <p:spPr>
          <a:xfrm>
            <a:off x="5641772" y="2571750"/>
            <a:ext cx="1275423" cy="0"/>
          </a:xfrm>
          <a:prstGeom prst="straightConnector1">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14457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p:nvPr/>
        </p:nvSpPr>
        <p:spPr>
          <a:xfrm>
            <a:off x="20575" y="210200"/>
            <a:ext cx="8604600" cy="6096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US" sz="3800" dirty="0">
                <a:latin typeface="Helvetica Neue"/>
                <a:ea typeface="Helvetica Neue"/>
                <a:cs typeface="Helvetica Neue"/>
                <a:sym typeface="Helvetica Neue"/>
              </a:rPr>
              <a:t>Why would you skip questions?</a:t>
            </a:r>
          </a:p>
        </p:txBody>
      </p:sp>
      <p:sp>
        <p:nvSpPr>
          <p:cNvPr id="84" name="Shape 84"/>
          <p:cNvSpPr/>
          <p:nvPr/>
        </p:nvSpPr>
        <p:spPr>
          <a:xfrm>
            <a:off x="-53252" y="954003"/>
            <a:ext cx="7632000" cy="142800"/>
          </a:xfrm>
          <a:prstGeom prst="roundRect">
            <a:avLst>
              <a:gd name="adj" fmla="val 50000"/>
            </a:avLst>
          </a:prstGeom>
          <a:solidFill>
            <a:srgbClr val="144D85"/>
          </a:solidFill>
          <a:ln w="25400" cap="flat" cmpd="sng">
            <a:solidFill>
              <a:srgbClr val="85888D"/>
            </a:solidFill>
            <a:prstDash val="solid"/>
            <a:miter/>
            <a:headEnd type="none" w="med" len="med"/>
            <a:tailEnd type="none" w="med" len="med"/>
          </a:ln>
          <a:effectLst>
            <a:outerShdw blurRad="190500" dist="127000" dir="2700000" rotWithShape="0">
              <a:srgbClr val="000000">
                <a:alpha val="49800"/>
              </a:srgbClr>
            </a:outerShdw>
          </a:effectLst>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Shape 90"/>
          <p:cNvSpPr/>
          <p:nvPr/>
        </p:nvSpPr>
        <p:spPr>
          <a:xfrm>
            <a:off x="-53252" y="954003"/>
            <a:ext cx="7632000" cy="142800"/>
          </a:xfrm>
          <a:prstGeom prst="roundRect">
            <a:avLst>
              <a:gd name="adj" fmla="val 50000"/>
            </a:avLst>
          </a:prstGeom>
          <a:solidFill>
            <a:srgbClr val="144D85"/>
          </a:solidFill>
          <a:ln w="25400" cap="flat" cmpd="sng">
            <a:solidFill>
              <a:srgbClr val="85888D"/>
            </a:solidFill>
            <a:prstDash val="solid"/>
            <a:miter/>
            <a:headEnd type="none" w="med" len="med"/>
            <a:tailEnd type="none" w="med" len="med"/>
          </a:ln>
          <a:effectLst>
            <a:outerShdw blurRad="190500" dist="127000" dir="2700000" rotWithShape="0">
              <a:srgbClr val="000000">
                <a:alpha val="49800"/>
              </a:srgbClr>
            </a:outerShdw>
          </a:effectLst>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
        <p:nvSpPr>
          <p:cNvPr id="91" name="Shape 91"/>
          <p:cNvSpPr txBox="1"/>
          <p:nvPr/>
        </p:nvSpPr>
        <p:spPr>
          <a:xfrm>
            <a:off x="202218" y="1257300"/>
            <a:ext cx="8818800" cy="3789300"/>
          </a:xfrm>
          <a:prstGeom prst="rect">
            <a:avLst/>
          </a:prstGeom>
          <a:noFill/>
          <a:ln>
            <a:noFill/>
          </a:ln>
        </p:spPr>
        <p:txBody>
          <a:bodyPr lIns="34275" tIns="34275" rIns="34275" bIns="34275" anchor="t" anchorCtr="0">
            <a:noAutofit/>
          </a:bodyPr>
          <a:lstStyle/>
          <a:p>
            <a:pPr marL="393700" lvl="0" indent="-457200" rtl="0">
              <a:lnSpc>
                <a:spcPct val="200000"/>
              </a:lnSpc>
              <a:spcBef>
                <a:spcPts val="0"/>
              </a:spcBef>
              <a:buSzPct val="100000"/>
              <a:buFont typeface="+mj-lt"/>
              <a:buAutoNum type="arabicPeriod"/>
            </a:pPr>
            <a:r>
              <a:rPr lang="en-US" sz="2400" dirty="0">
                <a:latin typeface="Helvetica Neue"/>
                <a:ea typeface="Helvetica Neue"/>
                <a:cs typeface="Helvetica Neue"/>
                <a:sym typeface="Helvetica Neue"/>
              </a:rPr>
              <a:t>Reduce </a:t>
            </a:r>
            <a:r>
              <a:rPr lang="en-US" sz="2400" dirty="0" smtClean="0">
                <a:latin typeface="Helvetica Neue"/>
                <a:ea typeface="Helvetica Neue"/>
                <a:cs typeface="Helvetica Neue"/>
                <a:sym typeface="Helvetica Neue"/>
              </a:rPr>
              <a:t>participant </a:t>
            </a:r>
            <a:r>
              <a:rPr lang="en-US" sz="2400" dirty="0">
                <a:latin typeface="Helvetica Neue"/>
                <a:ea typeface="Helvetica Neue"/>
                <a:cs typeface="Helvetica Neue"/>
                <a:sym typeface="Helvetica Neue"/>
              </a:rPr>
              <a:t>burden</a:t>
            </a:r>
          </a:p>
          <a:p>
            <a:pPr marL="393700" lvl="0" indent="-457200" rtl="0">
              <a:lnSpc>
                <a:spcPct val="200000"/>
              </a:lnSpc>
              <a:spcBef>
                <a:spcPts val="0"/>
              </a:spcBef>
              <a:buSzPct val="100000"/>
              <a:buFont typeface="+mj-lt"/>
              <a:buAutoNum type="arabicPeriod"/>
            </a:pPr>
            <a:r>
              <a:rPr lang="en-US" sz="2400" dirty="0">
                <a:latin typeface="Helvetica Neue"/>
                <a:ea typeface="Helvetica Neue"/>
                <a:cs typeface="Helvetica Neue"/>
                <a:sym typeface="Helvetica Neue"/>
              </a:rPr>
              <a:t>Increase efficiency</a:t>
            </a:r>
          </a:p>
        </p:txBody>
      </p:sp>
      <p:sp>
        <p:nvSpPr>
          <p:cNvPr id="5" name="Shape 83"/>
          <p:cNvSpPr/>
          <p:nvPr/>
        </p:nvSpPr>
        <p:spPr>
          <a:xfrm>
            <a:off x="20575" y="210200"/>
            <a:ext cx="8604600" cy="6096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US" sz="3800" dirty="0">
                <a:latin typeface="Helvetica Neue"/>
                <a:ea typeface="Helvetica Neue"/>
                <a:cs typeface="Helvetica Neue"/>
                <a:sym typeface="Helvetica Neue"/>
              </a:rPr>
              <a:t>Why would you skip questions?</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900" y="0"/>
            <a:ext cx="5143500" cy="5143500"/>
          </a:xfrm>
          <a:prstGeom prst="rect">
            <a:avLst/>
          </a:prstGeom>
        </p:spPr>
      </p:pic>
    </p:spTree>
    <p:extLst>
      <p:ext uri="{BB962C8B-B14F-4D97-AF65-F5344CB8AC3E}">
        <p14:creationId xmlns:p14="http://schemas.microsoft.com/office/powerpoint/2010/main" val="170177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solidFill>
                  <a:schemeClr val="tx1"/>
                </a:solidFill>
              </a:rPr>
              <a:t>In </a:t>
            </a:r>
            <a:r>
              <a:rPr lang="en-US" dirty="0">
                <a:solidFill>
                  <a:schemeClr val="tx1"/>
                </a:solidFill>
              </a:rPr>
              <a:t>what year were you </a:t>
            </a:r>
            <a:r>
              <a:rPr lang="en-US" dirty="0" smtClean="0">
                <a:solidFill>
                  <a:schemeClr val="tx1"/>
                </a:solidFill>
              </a:rPr>
              <a:t>first told that you have cancer?</a:t>
            </a:r>
          </a:p>
          <a:p>
            <a:r>
              <a:rPr lang="en-US" dirty="0" smtClean="0">
                <a:solidFill>
                  <a:schemeClr val="tx1"/>
                </a:solidFill>
              </a:rPr>
              <a:t>In what month were you </a:t>
            </a:r>
            <a:r>
              <a:rPr lang="en-US" dirty="0">
                <a:solidFill>
                  <a:schemeClr val="tx1"/>
                </a:solidFill>
              </a:rPr>
              <a:t>first told that you have cancer?</a:t>
            </a:r>
          </a:p>
        </p:txBody>
      </p:sp>
    </p:spTree>
    <p:extLst>
      <p:ext uri="{BB962C8B-B14F-4D97-AF65-F5344CB8AC3E}">
        <p14:creationId xmlns:p14="http://schemas.microsoft.com/office/powerpoint/2010/main" val="160729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solidFill>
                  <a:schemeClr val="tx1"/>
                </a:solidFill>
              </a:rPr>
              <a:t>Which </a:t>
            </a:r>
            <a:r>
              <a:rPr lang="en-US" dirty="0">
                <a:solidFill>
                  <a:schemeClr val="tx1"/>
                </a:solidFill>
              </a:rPr>
              <a:t>of the following forms of cancer </a:t>
            </a:r>
            <a:r>
              <a:rPr lang="en-US" dirty="0" smtClean="0">
                <a:solidFill>
                  <a:schemeClr val="tx1"/>
                </a:solidFill>
              </a:rPr>
              <a:t>were you told you have?</a:t>
            </a:r>
            <a:endParaRPr lang="en-US" dirty="0">
              <a:solidFill>
                <a:schemeClr val="tx1"/>
              </a:solidFill>
            </a:endParaRPr>
          </a:p>
        </p:txBody>
      </p:sp>
    </p:spTree>
    <p:extLst>
      <p:ext uri="{BB962C8B-B14F-4D97-AF65-F5344CB8AC3E}">
        <p14:creationId xmlns:p14="http://schemas.microsoft.com/office/powerpoint/2010/main" val="83005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solidFill>
                  <a:schemeClr val="tx1"/>
                </a:solidFill>
              </a:rPr>
              <a:t>Which </a:t>
            </a:r>
            <a:r>
              <a:rPr lang="en-US" dirty="0">
                <a:solidFill>
                  <a:schemeClr val="tx1"/>
                </a:solidFill>
              </a:rPr>
              <a:t>of the following forms of treatment did you </a:t>
            </a:r>
            <a:r>
              <a:rPr lang="en-US" dirty="0" smtClean="0">
                <a:solidFill>
                  <a:schemeClr val="tx1"/>
                </a:solidFill>
              </a:rPr>
              <a:t>receive for cancer?</a:t>
            </a:r>
            <a:endParaRPr lang="en-US" dirty="0">
              <a:solidFill>
                <a:schemeClr val="tx1"/>
              </a:solidFill>
            </a:endParaRPr>
          </a:p>
        </p:txBody>
      </p:sp>
    </p:spTree>
    <p:extLst>
      <p:ext uri="{BB962C8B-B14F-4D97-AF65-F5344CB8AC3E}">
        <p14:creationId xmlns:p14="http://schemas.microsoft.com/office/powerpoint/2010/main" val="592651714"/>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1986</TotalTime>
  <Words>813</Words>
  <Application>Microsoft Macintosh PowerPoint</Application>
  <PresentationFormat>On-screen Show (16:9)</PresentationFormat>
  <Paragraphs>58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vt:lpstr>
      <vt:lpstr>Helvetica Neue</vt:lpstr>
      <vt:lpstr>Times New Roman</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Cannell, Brad</cp:lastModifiedBy>
  <cp:revision>133</cp:revision>
  <cp:lastPrinted>2017-03-02T16:13:18Z</cp:lastPrinted>
  <dcterms:modified xsi:type="dcterms:W3CDTF">2017-03-02T16:13:21Z</dcterms:modified>
</cp:coreProperties>
</file>